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gwNghTF7Mxy1QNdJUSHZ2nQJD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U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das.pydata.org/pandas-docs/stable/reference/api/pandas.DataFrame.join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das.pydata.org/pandas-docs/stable/reference/api/pandas.concat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164acc65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3164acc654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left: </a:t>
            </a:r>
            <a:r>
              <a:rPr lang="es-UY" sz="1600"/>
              <a:t>Agregando a las ventas de un período los datos de los clientes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right: </a:t>
            </a:r>
            <a:r>
              <a:rPr lang="es-UY" sz="1600"/>
              <a:t>Buscando los clientes que tuvieron ventas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inner: </a:t>
            </a:r>
            <a:r>
              <a:rPr lang="es-UY" sz="1600"/>
              <a:t>Buscando los clientes que compraron en las ventas de dos tiendas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outer: </a:t>
            </a:r>
            <a:r>
              <a:rPr lang="es-UY" sz="1600"/>
              <a:t>Juntar las ventas de productos por cliente en dos tiendas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Among the three DataFrame operations, </a:t>
            </a:r>
            <a:r>
              <a:rPr b="1" lang="es-UY" sz="15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join</a:t>
            </a:r>
            <a:r>
              <a:rPr b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allows the lowest level of control. It will combine all the columns from the two tables, with the common columns renamed with the defined l</a:t>
            </a:r>
            <a:r>
              <a:rPr i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i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rsuffix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 The way that rows from the two tables are combined is defined by </a:t>
            </a:r>
            <a:r>
              <a:rPr i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-UY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Merge combines all the columns from the two tables, with the common columns renamed with the defined suffixes. </a:t>
            </a:r>
            <a:endParaRPr sz="15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However, merge provides three ways of flexible control over row-wise alignment. </a:t>
            </a:r>
            <a:endParaRPr sz="15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first way is to use </a:t>
            </a:r>
            <a:r>
              <a:rPr b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on = COLUMN 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NAME, here the given column must be the common column in both tables. </a:t>
            </a:r>
            <a:endParaRPr sz="15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second way is to use </a:t>
            </a:r>
            <a:r>
              <a:rPr b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left_on = COLUMN NAME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right_on = COLUMN NAME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, and it allows to align the two tables using two different columns. </a:t>
            </a:r>
            <a:endParaRPr sz="15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third way is to use </a:t>
            </a:r>
            <a:r>
              <a:rPr b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left_index = True 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b="1"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right_index = True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and the two tables are aligned based on their index.</a:t>
            </a:r>
            <a:r>
              <a:rPr lang="es-UY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Different from join and merge, which by default operate on columns, </a:t>
            </a:r>
            <a:r>
              <a:rPr lang="es-UY" sz="15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concat</a:t>
            </a:r>
            <a:r>
              <a:rPr lang="es-UY" sz="15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can define whether to operate on columns or rows</a:t>
            </a:r>
            <a:r>
              <a:rPr lang="es-UY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UY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Append rows of </a:t>
            </a:r>
            <a:r>
              <a:rPr i="1" lang="es-UY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s-UY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the end of caller, returning a new object.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UY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Columns in </a:t>
            </a:r>
            <a:r>
              <a:rPr i="1" lang="es-UY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s-UY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that are not in the caller are added as new columns.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7c3057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3b7c3057a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En muchas ocasiones nos podemos encontrar con que los conjuntos de datos no se encuentran agregados en una única tabla, por ejemplo las ventas y los datos del cliente.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También puede interesarnos unir archivos de información diaria en un archivo con todos los registros de un período mayor.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Podemos querer combinar datasets con índices similares y columnas diferentes por ejemplo, información de deudas de socios de dos tarjetas de crédito diferentes.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64acc65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164acc65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64acc65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3164acc654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2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2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4602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hyperlink" Target="https://pandas.pydata.org/docs/reference/api/pandas.DataFrame.joi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hyperlink" Target="https://pandas.pydata.org/docs/reference/api/pandas.DataFrame.merg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hyperlink" Target="https://pandas.pydata.org/docs/reference/api/pandas.concat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hyperlink" Target="https://pandas.pydata.org/docs/reference/api/pandas.DataFrame.append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UY"/>
              <a:t>Para agregar diapositivas nuevas, siempre duplicar la segunda diapo.</a:t>
            </a:r>
            <a:endParaRPr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754602" y="1834161"/>
            <a:ext cx="735958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UY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Hola! Empezamos 19:05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13164acc654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3164acc654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3164acc654_0_5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3164acc654_0_50"/>
          <p:cNvSpPr txBox="1"/>
          <p:nvPr/>
        </p:nvSpPr>
        <p:spPr>
          <a:xfrm>
            <a:off x="562491" y="1265488"/>
            <a:ext cx="70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encontrar comandos orientados a realizar uniones de columnas: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3164acc654_0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8934" y="2671825"/>
            <a:ext cx="18859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3164acc654_0_50"/>
          <p:cNvPicPr preferRelativeResize="0"/>
          <p:nvPr/>
        </p:nvPicPr>
        <p:blipFill rotWithShape="1">
          <a:blip r:embed="rId6">
            <a:alphaModFix/>
          </a:blip>
          <a:srcRect b="20432" l="0" r="0" t="0"/>
          <a:stretch/>
        </p:blipFill>
        <p:spPr>
          <a:xfrm>
            <a:off x="4388475" y="1846648"/>
            <a:ext cx="2581275" cy="34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3164acc654_0_50"/>
          <p:cNvSpPr/>
          <p:nvPr/>
        </p:nvSpPr>
        <p:spPr>
          <a:xfrm>
            <a:off x="3793748" y="3875003"/>
            <a:ext cx="208500" cy="24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3164acc654_0_50"/>
          <p:cNvSpPr/>
          <p:nvPr/>
        </p:nvSpPr>
        <p:spPr>
          <a:xfrm>
            <a:off x="2207600" y="3146900"/>
            <a:ext cx="1257300" cy="77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g13164acc654_0_50"/>
          <p:cNvPicPr preferRelativeResize="0"/>
          <p:nvPr/>
        </p:nvPicPr>
        <p:blipFill rotWithShape="1">
          <a:blip r:embed="rId6">
            <a:alphaModFix/>
          </a:blip>
          <a:srcRect b="0" l="0" r="0" t="87199"/>
          <a:stretch/>
        </p:blipFill>
        <p:spPr>
          <a:xfrm>
            <a:off x="4388475" y="5229677"/>
            <a:ext cx="2581275" cy="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3164acc654_0_50"/>
          <p:cNvSpPr/>
          <p:nvPr/>
        </p:nvSpPr>
        <p:spPr>
          <a:xfrm>
            <a:off x="5050475" y="4556900"/>
            <a:ext cx="1192200" cy="67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164acc654_0_50"/>
          <p:cNvSpPr/>
          <p:nvPr/>
        </p:nvSpPr>
        <p:spPr>
          <a:xfrm>
            <a:off x="2207600" y="4463500"/>
            <a:ext cx="1257300" cy="672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164acc654_0_50"/>
          <p:cNvSpPr/>
          <p:nvPr/>
        </p:nvSpPr>
        <p:spPr>
          <a:xfrm>
            <a:off x="6242775" y="4599375"/>
            <a:ext cx="613500" cy="36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3164acc654_0_50"/>
          <p:cNvSpPr/>
          <p:nvPr/>
        </p:nvSpPr>
        <p:spPr>
          <a:xfrm>
            <a:off x="6242775" y="5272275"/>
            <a:ext cx="613500" cy="36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164acc654_0_50"/>
          <p:cNvSpPr/>
          <p:nvPr/>
        </p:nvSpPr>
        <p:spPr>
          <a:xfrm>
            <a:off x="5050475" y="5229675"/>
            <a:ext cx="613500" cy="36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3164acc654_0_50"/>
          <p:cNvSpPr txBox="1"/>
          <p:nvPr/>
        </p:nvSpPr>
        <p:spPr>
          <a:xfrm>
            <a:off x="3171876" y="413150"/>
            <a:ext cx="32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Operaciones sobre columnas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3171870" y="413149"/>
            <a:ext cx="2265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Tipos de Join básicos</a:t>
            </a:r>
            <a:endParaRPr b="1"/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268" y="1743277"/>
            <a:ext cx="7646466" cy="271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 txBox="1"/>
          <p:nvPr/>
        </p:nvSpPr>
        <p:spPr>
          <a:xfrm>
            <a:off x="823325" y="4598300"/>
            <a:ext cx="164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Enriquece las observaciones de la izquierda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631425" y="4598300"/>
            <a:ext cx="164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Enriquece las observaciones de la izquierda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4502825" y="4598300"/>
            <a:ext cx="164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Enriquece los datos comunes a ambos sets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6301875" y="4598300"/>
            <a:ext cx="164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Enriquece (o no) todas las observaciones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171870" y="413149"/>
            <a:ext cx="262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Tipos de Join extendidos</a:t>
            </a:r>
            <a:endParaRPr b="1"/>
          </a:p>
        </p:txBody>
      </p:sp>
      <p:pic>
        <p:nvPicPr>
          <p:cNvPr descr="SQL JOIN, JOIN Syntax, JOIN Differences, 3 tables - with Examples -  Dofactory" id="212" name="Google Shape;2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894" y="1985708"/>
            <a:ext cx="3501152" cy="2566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ins en SQL Server - DBA dixit" id="213" name="Google Shape;21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8045" y="1985708"/>
            <a:ext cx="3427061" cy="256698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/>
          <p:nvPr/>
        </p:nvSpPr>
        <p:spPr>
          <a:xfrm>
            <a:off x="4305670" y="3175364"/>
            <a:ext cx="532660" cy="369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3171870" y="413149"/>
            <a:ext cx="4220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Comandos para desarrollar las operaciones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3417903" y="1436676"/>
            <a:ext cx="2191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en Pandas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1411625" y="2587851"/>
            <a:ext cx="167853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columnas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4299751" y="2600391"/>
            <a:ext cx="1888850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ambos ejes 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353703" y="4539459"/>
            <a:ext cx="1491449" cy="54153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250893" y="4545949"/>
            <a:ext cx="1491449" cy="541538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4495896" y="4588249"/>
            <a:ext cx="1491449" cy="541538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9"/>
          <p:cNvCxnSpPr>
            <a:stCxn id="223" idx="2"/>
            <a:endCxn id="224" idx="0"/>
          </p:cNvCxnSpPr>
          <p:nvPr/>
        </p:nvCxnSpPr>
        <p:spPr>
          <a:xfrm rot="5400000">
            <a:off x="2991302" y="1065458"/>
            <a:ext cx="781800" cy="22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9"/>
          <p:cNvCxnSpPr>
            <a:stCxn id="223" idx="2"/>
            <a:endCxn id="225" idx="0"/>
          </p:cNvCxnSpPr>
          <p:nvPr/>
        </p:nvCxnSpPr>
        <p:spPr>
          <a:xfrm flipH="1" rot="-5400000">
            <a:off x="4481702" y="1837958"/>
            <a:ext cx="794400" cy="73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9"/>
          <p:cNvCxnSpPr>
            <a:stCxn id="224" idx="2"/>
            <a:endCxn id="226" idx="0"/>
          </p:cNvCxnSpPr>
          <p:nvPr/>
        </p:nvCxnSpPr>
        <p:spPr>
          <a:xfrm rot="5400000">
            <a:off x="884093" y="3172583"/>
            <a:ext cx="1582200" cy="115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9"/>
          <p:cNvCxnSpPr>
            <a:stCxn id="224" idx="2"/>
            <a:endCxn id="227" idx="0"/>
          </p:cNvCxnSpPr>
          <p:nvPr/>
        </p:nvCxnSpPr>
        <p:spPr>
          <a:xfrm flipH="1" rot="-5400000">
            <a:off x="1829393" y="3378683"/>
            <a:ext cx="1588800" cy="745800"/>
          </a:xfrm>
          <a:prstGeom prst="bentConnector3">
            <a:avLst>
              <a:gd fmla="val 5223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9"/>
          <p:cNvCxnSpPr>
            <a:stCxn id="225" idx="2"/>
            <a:endCxn id="228" idx="0"/>
          </p:cNvCxnSpPr>
          <p:nvPr/>
        </p:nvCxnSpPr>
        <p:spPr>
          <a:xfrm rot="5400000">
            <a:off x="4433576" y="3777623"/>
            <a:ext cx="1618500" cy="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p9"/>
          <p:cNvSpPr txBox="1"/>
          <p:nvPr/>
        </p:nvSpPr>
        <p:spPr>
          <a:xfrm>
            <a:off x="7242475" y="2600390"/>
            <a:ext cx="115627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filas</a:t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7074889" y="4588249"/>
            <a:ext cx="1491449" cy="541538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9"/>
          <p:cNvCxnSpPr>
            <a:stCxn id="223" idx="2"/>
            <a:endCxn id="234" idx="0"/>
          </p:cNvCxnSpPr>
          <p:nvPr/>
        </p:nvCxnSpPr>
        <p:spPr>
          <a:xfrm flipH="1" rot="-5400000">
            <a:off x="5769902" y="549758"/>
            <a:ext cx="794400" cy="330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9"/>
          <p:cNvCxnSpPr>
            <a:stCxn id="234" idx="2"/>
            <a:endCxn id="235" idx="0"/>
          </p:cNvCxnSpPr>
          <p:nvPr/>
        </p:nvCxnSpPr>
        <p:spPr>
          <a:xfrm flipH="1" rot="-5400000">
            <a:off x="7011665" y="3778672"/>
            <a:ext cx="16185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3171876" y="413150"/>
            <a:ext cx="17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Comando .join</a:t>
            </a:r>
            <a:endParaRPr b="1" sz="1800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685800" y="1382127"/>
            <a:ext cx="8226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DataFrame.join(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on=None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how='left'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lsuffix=''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rsuffix=''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sort=False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509" y="2576899"/>
            <a:ext cx="5255193" cy="186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>
            <a:off x="5820350" y="2132700"/>
            <a:ext cx="3208500" cy="3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rPr lang="es-UY" sz="1500">
                <a:solidFill>
                  <a:srgbClr val="292929"/>
                </a:solidFill>
              </a:rPr>
              <a:t>Esta es una de las funciones de join con menos </a:t>
            </a:r>
            <a:r>
              <a:rPr lang="es-UY" sz="1500">
                <a:solidFill>
                  <a:srgbClr val="292929"/>
                </a:solidFill>
              </a:rPr>
              <a:t>parámetros</a:t>
            </a:r>
            <a:r>
              <a:rPr lang="es-UY" sz="1500">
                <a:solidFill>
                  <a:srgbClr val="292929"/>
                </a:solidFill>
              </a:rPr>
              <a:t> de control.</a:t>
            </a:r>
            <a:endParaRPr sz="1500">
              <a:solidFill>
                <a:srgbClr val="292929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292929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rPr lang="es-UY" sz="1500">
                <a:solidFill>
                  <a:srgbClr val="292929"/>
                </a:solidFill>
              </a:rPr>
              <a:t>Combina todas las columnas de las dos tablas con las columnas comunes renombradas con los sufijos definidos como </a:t>
            </a:r>
            <a:r>
              <a:rPr i="1" lang="es-UY" sz="1500">
                <a:solidFill>
                  <a:srgbClr val="292929"/>
                </a:solidFill>
              </a:rPr>
              <a:t>lsuffix</a:t>
            </a:r>
            <a:r>
              <a:rPr lang="es-UY" sz="1500">
                <a:solidFill>
                  <a:srgbClr val="292929"/>
                </a:solidFill>
              </a:rPr>
              <a:t> (para la izquierda) y </a:t>
            </a:r>
            <a:r>
              <a:rPr i="1" lang="es-UY" sz="1500">
                <a:solidFill>
                  <a:srgbClr val="292929"/>
                </a:solidFill>
              </a:rPr>
              <a:t>rsuffix</a:t>
            </a:r>
            <a:r>
              <a:rPr lang="es-UY" sz="1500">
                <a:solidFill>
                  <a:srgbClr val="292929"/>
                </a:solidFill>
              </a:rPr>
              <a:t> (para la derecha).</a:t>
            </a:r>
            <a:endParaRPr sz="1500">
              <a:solidFill>
                <a:srgbClr val="292929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rPr lang="es-UY" sz="1500">
                <a:solidFill>
                  <a:srgbClr val="292929"/>
                </a:solidFill>
              </a:rPr>
              <a:t> </a:t>
            </a:r>
            <a:endParaRPr sz="1500">
              <a:solidFill>
                <a:srgbClr val="292929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rPr lang="es-UY" sz="1500">
                <a:solidFill>
                  <a:srgbClr val="292929"/>
                </a:solidFill>
              </a:rPr>
              <a:t>La forma en que se combinan las filas de las dos tablas se define por el </a:t>
            </a:r>
            <a:r>
              <a:rPr lang="es-UY" sz="1500">
                <a:solidFill>
                  <a:srgbClr val="292929"/>
                </a:solidFill>
              </a:rPr>
              <a:t>parámetro</a:t>
            </a:r>
            <a:r>
              <a:rPr lang="es-UY" sz="1500">
                <a:solidFill>
                  <a:srgbClr val="292929"/>
                </a:solidFill>
              </a:rPr>
              <a:t> </a:t>
            </a:r>
            <a:r>
              <a:rPr i="1" lang="es-UY" sz="1500">
                <a:solidFill>
                  <a:srgbClr val="292929"/>
                </a:solidFill>
              </a:rPr>
              <a:t>how</a:t>
            </a:r>
            <a:r>
              <a:rPr lang="es-UY" sz="1500">
                <a:solidFill>
                  <a:srgbClr val="292929"/>
                </a:solidFill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7307657" y="291567"/>
            <a:ext cx="1491449" cy="54153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393500" y="5898100"/>
            <a:ext cx="40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Más</a:t>
            </a:r>
            <a:r>
              <a:rPr lang="es-UY"/>
              <a:t> </a:t>
            </a:r>
            <a:r>
              <a:rPr lang="es-UY"/>
              <a:t>información</a:t>
            </a:r>
            <a:r>
              <a:rPr lang="es-UY"/>
              <a:t> sobre la </a:t>
            </a:r>
            <a:r>
              <a:rPr lang="es-UY"/>
              <a:t>función</a:t>
            </a:r>
            <a:r>
              <a:rPr lang="es-UY"/>
              <a:t> en el </a:t>
            </a:r>
            <a:r>
              <a:rPr lang="es-UY" u="sng">
                <a:solidFill>
                  <a:schemeClr val="hlink"/>
                </a:solidFill>
                <a:hlinkClick r:id="rId6"/>
              </a:rPr>
              <a:t>link</a:t>
            </a:r>
            <a:r>
              <a:rPr lang="es-UY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1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3171877" y="413150"/>
            <a:ext cx="24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Comando .merge</a:t>
            </a:r>
            <a:endParaRPr b="1" sz="1800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5259800" y="2062225"/>
            <a:ext cx="38841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500">
                <a:solidFill>
                  <a:srgbClr val="292929"/>
                </a:solidFill>
              </a:rPr>
              <a:t>La </a:t>
            </a:r>
            <a:r>
              <a:rPr lang="es-UY" sz="1500">
                <a:solidFill>
                  <a:srgbClr val="292929"/>
                </a:solidFill>
              </a:rPr>
              <a:t>función</a:t>
            </a:r>
            <a:r>
              <a:rPr lang="es-UY" sz="1500">
                <a:solidFill>
                  <a:srgbClr val="292929"/>
                </a:solidFill>
              </a:rPr>
              <a:t> merge combina todas las columnas de las dos tablas, con las columnas comunes renombradas con los sufijos definidos. </a:t>
            </a:r>
            <a:r>
              <a:rPr lang="es-UY" sz="1500">
                <a:solidFill>
                  <a:srgbClr val="292929"/>
                </a:solidFill>
              </a:rPr>
              <a:t>Además</a:t>
            </a:r>
            <a:r>
              <a:rPr lang="es-UY" sz="1500">
                <a:solidFill>
                  <a:srgbClr val="292929"/>
                </a:solidFill>
              </a:rPr>
              <a:t>, proporciona tres opciones para hacer el join:</a:t>
            </a:r>
            <a:endParaRPr sz="15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AutoNum type="arabicPeriod"/>
            </a:pPr>
            <a:r>
              <a:rPr lang="es-UY" sz="1500">
                <a:solidFill>
                  <a:srgbClr val="292929"/>
                </a:solidFill>
              </a:rPr>
              <a:t>Usar </a:t>
            </a:r>
            <a:r>
              <a:rPr lang="es-UY" sz="1500">
                <a:solidFill>
                  <a:srgbClr val="292929"/>
                </a:solidFill>
              </a:rPr>
              <a:t>parámetro </a:t>
            </a:r>
            <a:r>
              <a:rPr i="1" lang="es-UY" sz="1500">
                <a:solidFill>
                  <a:srgbClr val="292929"/>
                </a:solidFill>
              </a:rPr>
              <a:t>on</a:t>
            </a:r>
            <a:r>
              <a:rPr i="1" lang="es-UY" sz="1500">
                <a:solidFill>
                  <a:srgbClr val="292929"/>
                </a:solidFill>
              </a:rPr>
              <a:t> = NOMBRE DE LA COLUMNA</a:t>
            </a:r>
            <a:r>
              <a:rPr lang="es-UY" sz="1500">
                <a:solidFill>
                  <a:srgbClr val="292929"/>
                </a:solidFill>
              </a:rPr>
              <a:t>, aquí la columna dada debe ser la columna común en ambas tablas.</a:t>
            </a:r>
            <a:endParaRPr sz="1500">
              <a:solidFill>
                <a:srgbClr val="292929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AutoNum type="arabicPeriod"/>
            </a:pPr>
            <a:r>
              <a:rPr lang="es-UY" sz="1500">
                <a:solidFill>
                  <a:srgbClr val="292929"/>
                </a:solidFill>
              </a:rPr>
              <a:t>Usar </a:t>
            </a:r>
            <a:r>
              <a:rPr i="1" lang="es-UY" sz="1500">
                <a:solidFill>
                  <a:srgbClr val="292929"/>
                </a:solidFill>
              </a:rPr>
              <a:t>left_on = COLUMN NAME</a:t>
            </a:r>
            <a:r>
              <a:rPr lang="es-UY" sz="1500">
                <a:solidFill>
                  <a:srgbClr val="292929"/>
                </a:solidFill>
              </a:rPr>
              <a:t> y </a:t>
            </a:r>
            <a:r>
              <a:rPr i="1" lang="es-UY" sz="1500">
                <a:solidFill>
                  <a:srgbClr val="292929"/>
                </a:solidFill>
              </a:rPr>
              <a:t>right_on = COLUMN NAME</a:t>
            </a:r>
            <a:r>
              <a:rPr lang="es-UY" sz="1500">
                <a:solidFill>
                  <a:srgbClr val="292929"/>
                </a:solidFill>
              </a:rPr>
              <a:t>, y permite alinear las dos tablas usando dos columnas diferentes.</a:t>
            </a:r>
            <a:endParaRPr sz="1500">
              <a:solidFill>
                <a:srgbClr val="292929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AutoNum type="arabicPeriod"/>
            </a:pPr>
            <a:r>
              <a:rPr lang="es-UY" sz="1500">
                <a:solidFill>
                  <a:srgbClr val="292929"/>
                </a:solidFill>
              </a:rPr>
              <a:t>Usar </a:t>
            </a:r>
            <a:r>
              <a:rPr i="1" lang="es-UY" sz="1500">
                <a:solidFill>
                  <a:srgbClr val="292929"/>
                </a:solidFill>
              </a:rPr>
              <a:t>left_index = True</a:t>
            </a:r>
            <a:r>
              <a:rPr lang="es-UY" sz="1500">
                <a:solidFill>
                  <a:srgbClr val="292929"/>
                </a:solidFill>
              </a:rPr>
              <a:t> y </a:t>
            </a:r>
            <a:r>
              <a:rPr i="1" lang="es-UY" sz="1500">
                <a:solidFill>
                  <a:srgbClr val="292929"/>
                </a:solidFill>
              </a:rPr>
              <a:t>right_index = True</a:t>
            </a:r>
            <a:r>
              <a:rPr lang="es-UY" sz="1500">
                <a:solidFill>
                  <a:srgbClr val="292929"/>
                </a:solidFill>
              </a:rPr>
              <a:t> y las dos tablas se alinean según su índice.</a:t>
            </a:r>
            <a:endParaRPr sz="1500">
              <a:solidFill>
                <a:srgbClr val="292929"/>
              </a:solidFill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257452" y="1138814"/>
            <a:ext cx="881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DataFrame.merge(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how='inner'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on=None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left_on=None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right_on=None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left_inde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x=False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right_index=False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sort=False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suffixes=('_x'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'_y')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copy=True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indicator=False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validate=None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" y="2981113"/>
            <a:ext cx="5255192" cy="1866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/>
          <p:nvPr/>
        </p:nvSpPr>
        <p:spPr>
          <a:xfrm>
            <a:off x="7307582" y="291555"/>
            <a:ext cx="1491300" cy="5415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93500" y="5898100"/>
            <a:ext cx="40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Más información sobre la función en el </a:t>
            </a:r>
            <a:r>
              <a:rPr lang="es-UY" u="sng">
                <a:solidFill>
                  <a:schemeClr val="hlink"/>
                </a:solidFill>
                <a:hlinkClick r:id="rId6"/>
              </a:rPr>
              <a:t>link</a:t>
            </a:r>
            <a:r>
              <a:rPr lang="es-UY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2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3171876" y="413150"/>
            <a:ext cx="23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Comando .concat</a:t>
            </a:r>
            <a:endParaRPr b="1" sz="1800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88777" y="1246805"/>
            <a:ext cx="896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pandas.concat(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objs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FF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axis=0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join='outer'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join_axes=None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ignore_index=False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keys=None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levels=None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names=None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verify_integrity=False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sort=None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copy=True</a:t>
            </a:r>
            <a:r>
              <a:rPr b="0" i="0" lang="es-UY" sz="1800">
                <a:solidFill>
                  <a:srgbClr val="292929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3980900" y="5040025"/>
            <a:ext cx="50742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Arial"/>
              <a:buNone/>
            </a:pPr>
            <a:r>
              <a:rPr lang="es-UY" sz="1500">
                <a:solidFill>
                  <a:srgbClr val="292929"/>
                </a:solidFill>
              </a:rPr>
              <a:t>A diferencia de join y merge, que por defecto operan en columnas, concat puede definir si operar en columnas o filas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72" y="2220703"/>
            <a:ext cx="3986213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9095" y="2170190"/>
            <a:ext cx="41151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7307582" y="281468"/>
            <a:ext cx="1491300" cy="5415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393500" y="5898100"/>
            <a:ext cx="40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Más información sobre la función en el </a:t>
            </a:r>
            <a:r>
              <a:rPr lang="es-UY" u="sng">
                <a:solidFill>
                  <a:schemeClr val="hlink"/>
                </a:solidFill>
                <a:hlinkClick r:id="rId7"/>
              </a:rPr>
              <a:t>link</a:t>
            </a:r>
            <a:r>
              <a:rPr lang="es-UY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3171877" y="413150"/>
            <a:ext cx="26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Comando .append</a:t>
            </a:r>
            <a:endParaRPr b="1" sz="1800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88777" y="1246805"/>
            <a:ext cx="82917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-UY" sz="1400">
                <a:solidFill>
                  <a:srgbClr val="333333"/>
                </a:solidFill>
                <a:highlight>
                  <a:srgbClr val="EFEFEF"/>
                </a:highlight>
              </a:rPr>
              <a:t>DataFrame.append(</a:t>
            </a:r>
            <a:r>
              <a:rPr i="1" lang="es-UY" sz="1400">
                <a:solidFill>
                  <a:srgbClr val="333333"/>
                </a:solidFill>
                <a:highlight>
                  <a:srgbClr val="EFEFEF"/>
                </a:highlight>
              </a:rPr>
              <a:t>other</a:t>
            </a:r>
            <a:r>
              <a:rPr i="0" lang="es-UY" sz="1400">
                <a:solidFill>
                  <a:srgbClr val="333333"/>
                </a:solidFill>
                <a:highlight>
                  <a:srgbClr val="EFEFEF"/>
                </a:highlight>
              </a:rPr>
              <a:t>, </a:t>
            </a:r>
            <a:r>
              <a:rPr i="1" lang="es-UY" sz="1400">
                <a:solidFill>
                  <a:srgbClr val="333333"/>
                </a:solidFill>
                <a:highlight>
                  <a:srgbClr val="EFEFEF"/>
                </a:highlight>
              </a:rPr>
              <a:t>ignore_index=False</a:t>
            </a:r>
            <a:r>
              <a:rPr i="0" lang="es-UY" sz="1400">
                <a:solidFill>
                  <a:srgbClr val="333333"/>
                </a:solidFill>
                <a:highlight>
                  <a:srgbClr val="EFEFEF"/>
                </a:highlight>
              </a:rPr>
              <a:t>, </a:t>
            </a:r>
            <a:r>
              <a:rPr i="1" lang="es-UY" sz="1400">
                <a:solidFill>
                  <a:srgbClr val="333333"/>
                </a:solidFill>
                <a:highlight>
                  <a:srgbClr val="EFEFEF"/>
                </a:highlight>
              </a:rPr>
              <a:t>verify_integrity=False</a:t>
            </a:r>
            <a:r>
              <a:rPr i="0" lang="es-UY" sz="1400">
                <a:solidFill>
                  <a:srgbClr val="333333"/>
                </a:solidFill>
                <a:highlight>
                  <a:srgbClr val="EFEFEF"/>
                </a:highlight>
              </a:rPr>
              <a:t>, </a:t>
            </a:r>
            <a:r>
              <a:rPr i="1" lang="es-UY" sz="1400">
                <a:solidFill>
                  <a:srgbClr val="333333"/>
                </a:solidFill>
                <a:highlight>
                  <a:srgbClr val="EFEFEF"/>
                </a:highlight>
              </a:rPr>
              <a:t>sort=False</a:t>
            </a:r>
            <a:r>
              <a:rPr i="0" lang="es-UY" sz="1400">
                <a:solidFill>
                  <a:srgbClr val="333333"/>
                </a:solidFill>
                <a:highlight>
                  <a:srgbClr val="EFEFE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4179950" y="4695650"/>
            <a:ext cx="47862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UY" sz="1500">
                <a:solidFill>
                  <a:srgbClr val="333333"/>
                </a:solidFill>
              </a:rPr>
              <a:t>Agrega filas de </a:t>
            </a:r>
            <a:r>
              <a:rPr i="1" lang="es-UY" sz="1500">
                <a:solidFill>
                  <a:srgbClr val="333333"/>
                </a:solidFill>
              </a:rPr>
              <a:t>other</a:t>
            </a:r>
            <a:r>
              <a:rPr lang="es-UY" sz="1500">
                <a:solidFill>
                  <a:srgbClr val="333333"/>
                </a:solidFill>
              </a:rPr>
              <a:t> al final del dataframe original, devolviendo un nuevo objeto.</a:t>
            </a:r>
            <a:endParaRPr sz="1500">
              <a:solidFill>
                <a:srgbClr val="333333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333333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UY" sz="1500">
                <a:solidFill>
                  <a:srgbClr val="333333"/>
                </a:solidFill>
              </a:rPr>
              <a:t>Las columnas en </a:t>
            </a:r>
            <a:r>
              <a:rPr i="1" lang="es-UY" sz="1500">
                <a:solidFill>
                  <a:srgbClr val="333333"/>
                </a:solidFill>
              </a:rPr>
              <a:t>other</a:t>
            </a:r>
            <a:r>
              <a:rPr lang="es-UY" sz="1500">
                <a:solidFill>
                  <a:srgbClr val="333333"/>
                </a:solidFill>
              </a:rPr>
              <a:t> que no están en el dataframe original se agregan como columnas nuevas.</a:t>
            </a:r>
            <a:endParaRPr sz="1500">
              <a:solidFill>
                <a:srgbClr val="333333"/>
              </a:solidFill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7307580" y="291561"/>
            <a:ext cx="1491300" cy="5415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5661" y="2051977"/>
            <a:ext cx="18859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/>
          <p:nvPr/>
        </p:nvSpPr>
        <p:spPr>
          <a:xfrm>
            <a:off x="4130464" y="3260918"/>
            <a:ext cx="208368" cy="2485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3664" y="2257425"/>
            <a:ext cx="31146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 txBox="1"/>
          <p:nvPr/>
        </p:nvSpPr>
        <p:spPr>
          <a:xfrm>
            <a:off x="393500" y="5898100"/>
            <a:ext cx="40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Más información sobre la función en el </a:t>
            </a:r>
            <a:r>
              <a:rPr lang="es-UY" u="sng">
                <a:solidFill>
                  <a:schemeClr val="hlink"/>
                </a:solidFill>
                <a:hlinkClick r:id="rId7"/>
              </a:rPr>
              <a:t>link</a:t>
            </a:r>
            <a:r>
              <a:rPr lang="es-UY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UY"/>
              <a:t>Para agregar diapositivas nuevas, siempre duplicar la segunda diapo.</a:t>
            </a:r>
            <a:endParaRPr/>
          </a:p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/>
          <p:nvPr/>
        </p:nvSpPr>
        <p:spPr>
          <a:xfrm>
            <a:off x="892206" y="2533650"/>
            <a:ext cx="735958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UY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Consideraciones de operaciones entre datasets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2701350" y="528950"/>
            <a:ext cx="54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No perder de vista que buscamos con la operación</a:t>
            </a:r>
            <a:endParaRPr b="1"/>
          </a:p>
        </p:txBody>
      </p:sp>
      <p:pic>
        <p:nvPicPr>
          <p:cNvPr id="310" name="Google Shape;3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264" y="1684655"/>
            <a:ext cx="4871108" cy="447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696" y="1277937"/>
            <a:ext cx="8664607" cy="25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 txBox="1"/>
          <p:nvPr/>
        </p:nvSpPr>
        <p:spPr>
          <a:xfrm>
            <a:off x="5397624" y="1773315"/>
            <a:ext cx="3568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Quizás este no sea el resultado que estamos esperando al realizar un Join.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Debemos planificar la operación y verificar que el resultado sea el esperado.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7c3057a3_0_0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UY"/>
              <a:t>Para agregar diapositivas nuevas, siempre duplicar la segunda diapo.</a:t>
            </a:r>
            <a:endParaRPr/>
          </a:p>
        </p:txBody>
      </p:sp>
      <p:sp>
        <p:nvSpPr>
          <p:cNvPr id="74" name="Google Shape;74;g13b7c3057a3_0_0"/>
          <p:cNvSpPr txBox="1"/>
          <p:nvPr>
            <p:ph idx="12" type="sldNum"/>
          </p:nvPr>
        </p:nvSpPr>
        <p:spPr>
          <a:xfrm>
            <a:off x="8793525" y="6466901"/>
            <a:ext cx="350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g13b7c3057a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3b7c3057a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3b7c3057a3_0_0"/>
          <p:cNvSpPr txBox="1"/>
          <p:nvPr/>
        </p:nvSpPr>
        <p:spPr>
          <a:xfrm>
            <a:off x="754602" y="1834161"/>
            <a:ext cx="7359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UY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Operaciones con múltiples datasets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6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2701349" y="528950"/>
            <a:ext cx="413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Utilizar Indicator = True en .merge()</a:t>
            </a:r>
            <a:endParaRPr b="1"/>
          </a:p>
        </p:txBody>
      </p:sp>
      <p:pic>
        <p:nvPicPr>
          <p:cNvPr id="321" name="Google Shape;3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8475" y="1122363"/>
            <a:ext cx="70389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7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2701350" y="528950"/>
            <a:ext cx="5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Observemos en este join que sucede con el cliente 578</a:t>
            </a:r>
            <a:endParaRPr b="1" sz="1800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578" y="1992222"/>
            <a:ext cx="47815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323" y="1096239"/>
            <a:ext cx="8425186" cy="55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19904" y="1792972"/>
            <a:ext cx="3135605" cy="421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3757" y="1164492"/>
            <a:ext cx="5110244" cy="244806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274171" y="1122368"/>
            <a:ext cx="3870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Es usual tener la necesidad de operar con 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de un dataset a la vez. La 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mayoría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de las veces esto nos sirve para enriquecer la 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original con datos adicionales o con 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observaciones.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Algunos ejemplos son: 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-"/>
            </a:pP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ventas y datos de un cliente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-"/>
            </a:pP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ventas de 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años</a:t>
            </a: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anteriores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-"/>
            </a:pPr>
            <a:r>
              <a:rPr lang="es-UY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operaciones de diferentes tarjetas de un mismo cliente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2947373" y="453925"/>
            <a:ext cx="41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Operaciones con múltiples datasets</a:t>
            </a:r>
            <a:endParaRPr b="1" sz="1800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4414766" y="3750051"/>
            <a:ext cx="4348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buscamos con la operación?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filas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filas sin duplicados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columnas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columnas sin duplicados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Quedarnos solo con las que no se repiten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combinaciones más complejas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2947386" y="453928"/>
            <a:ext cx="3477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Operaciones sobre filas y columnas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58" y="1252946"/>
            <a:ext cx="18859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3704" y="1523909"/>
            <a:ext cx="25812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2309194" y="2504971"/>
            <a:ext cx="208500" cy="24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376691" y="1252951"/>
            <a:ext cx="434824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buscamos con la operación?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filas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filas sin duplicados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columnas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columnas sin duplicados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Quedarnos solo con las que no se repiten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combinaciones más complejas 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6904" y="4005666"/>
            <a:ext cx="31527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171876" y="413150"/>
            <a:ext cx="28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Operaciones sobre filas</a:t>
            </a:r>
            <a:endParaRPr b="1"/>
          </a:p>
        </p:txBody>
      </p:sp>
      <p:sp>
        <p:nvSpPr>
          <p:cNvPr id="110" name="Google Shape;110;p4"/>
          <p:cNvSpPr txBox="1"/>
          <p:nvPr/>
        </p:nvSpPr>
        <p:spPr>
          <a:xfrm>
            <a:off x="685800" y="1302350"/>
            <a:ext cx="26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encontrar comandos orientados a realizar uniones de filas: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42542" y="2018119"/>
            <a:ext cx="52292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0438" y="3924040"/>
            <a:ext cx="73437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5637974" y="3494420"/>
            <a:ext cx="346229" cy="28186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089475" y="2460925"/>
            <a:ext cx="13482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7037550" y="2452600"/>
            <a:ext cx="13482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1879075" y="4403300"/>
            <a:ext cx="26568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3164acc65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3164acc65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3164acc654_0_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164acc654_0_0"/>
          <p:cNvSpPr txBox="1"/>
          <p:nvPr/>
        </p:nvSpPr>
        <p:spPr>
          <a:xfrm>
            <a:off x="685800" y="1302350"/>
            <a:ext cx="26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encontrar comandos orientados a realizar uniones de filas: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13164acc65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42542" y="2018119"/>
            <a:ext cx="52292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3164acc65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0438" y="3924040"/>
            <a:ext cx="73437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3164acc654_0_0"/>
          <p:cNvSpPr/>
          <p:nvPr/>
        </p:nvSpPr>
        <p:spPr>
          <a:xfrm>
            <a:off x="5637974" y="3494420"/>
            <a:ext cx="346200" cy="28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164acc654_0_0"/>
          <p:cNvSpPr/>
          <p:nvPr/>
        </p:nvSpPr>
        <p:spPr>
          <a:xfrm>
            <a:off x="4089475" y="2460925"/>
            <a:ext cx="1348200" cy="79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164acc654_0_0"/>
          <p:cNvSpPr/>
          <p:nvPr/>
        </p:nvSpPr>
        <p:spPr>
          <a:xfrm>
            <a:off x="5580900" y="4383838"/>
            <a:ext cx="1348200" cy="79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164acc654_0_0"/>
          <p:cNvSpPr/>
          <p:nvPr/>
        </p:nvSpPr>
        <p:spPr>
          <a:xfrm>
            <a:off x="7018050" y="2460100"/>
            <a:ext cx="1348200" cy="79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3164acc654_0_0"/>
          <p:cNvSpPr/>
          <p:nvPr/>
        </p:nvSpPr>
        <p:spPr>
          <a:xfrm>
            <a:off x="6929100" y="4383500"/>
            <a:ext cx="1348200" cy="36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3164acc654_0_0"/>
          <p:cNvSpPr/>
          <p:nvPr/>
        </p:nvSpPr>
        <p:spPr>
          <a:xfrm>
            <a:off x="6929100" y="5142075"/>
            <a:ext cx="1348200" cy="36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164acc654_0_0"/>
          <p:cNvSpPr txBox="1"/>
          <p:nvPr/>
        </p:nvSpPr>
        <p:spPr>
          <a:xfrm>
            <a:off x="3171876" y="413150"/>
            <a:ext cx="28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Operaciones sobre filas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50" y="1302849"/>
            <a:ext cx="3880451" cy="39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7600" y="2679213"/>
            <a:ext cx="5156399" cy="1499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3171876" y="413150"/>
            <a:ext cx="28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Operaciones sobre filas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3164acc65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3164acc654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3164acc654_0_21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3164acc654_0_21"/>
          <p:cNvSpPr txBox="1"/>
          <p:nvPr/>
        </p:nvSpPr>
        <p:spPr>
          <a:xfrm>
            <a:off x="3171870" y="413149"/>
            <a:ext cx="23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Operaciones sobre filas</a:t>
            </a:r>
            <a:endParaRPr/>
          </a:p>
        </p:txBody>
      </p:sp>
      <p:pic>
        <p:nvPicPr>
          <p:cNvPr id="152" name="Google Shape;152;g13164acc654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4952" y="1384865"/>
            <a:ext cx="3857792" cy="2819863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accent1"/>
            </a:outerShdw>
          </a:effectLst>
        </p:spPr>
      </p:pic>
      <p:sp>
        <p:nvSpPr>
          <p:cNvPr id="153" name="Google Shape;153;g13164acc654_0_21"/>
          <p:cNvSpPr/>
          <p:nvPr/>
        </p:nvSpPr>
        <p:spPr>
          <a:xfrm>
            <a:off x="4208016" y="2698812"/>
            <a:ext cx="4734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13164acc654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254" y="1086295"/>
            <a:ext cx="3745795" cy="2419945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accent1"/>
            </a:outerShdw>
          </a:effectLst>
        </p:spPr>
      </p:pic>
      <p:pic>
        <p:nvPicPr>
          <p:cNvPr id="155" name="Google Shape;155;g13164acc654_0_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3254" y="3923033"/>
            <a:ext cx="4461518" cy="1499537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accent1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171876" y="413150"/>
            <a:ext cx="32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Operaciones sobre columnas</a:t>
            </a:r>
            <a:endParaRPr b="1"/>
          </a:p>
        </p:txBody>
      </p:sp>
      <p:sp>
        <p:nvSpPr>
          <p:cNvPr id="164" name="Google Shape;164;p6"/>
          <p:cNvSpPr txBox="1"/>
          <p:nvPr/>
        </p:nvSpPr>
        <p:spPr>
          <a:xfrm>
            <a:off x="562491" y="1265488"/>
            <a:ext cx="70323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encontrar comandos orientados a realizar uniones de columnas: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8934" y="2671825"/>
            <a:ext cx="18859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6">
            <a:alphaModFix/>
          </a:blip>
          <a:srcRect b="20432" l="0" r="0" t="0"/>
          <a:stretch/>
        </p:blipFill>
        <p:spPr>
          <a:xfrm>
            <a:off x="4388475" y="1846648"/>
            <a:ext cx="2581275" cy="34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/>
          <p:nvPr/>
        </p:nvSpPr>
        <p:spPr>
          <a:xfrm>
            <a:off x="3793748" y="3875003"/>
            <a:ext cx="208368" cy="2485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2207600" y="3146900"/>
            <a:ext cx="624300" cy="77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2209750" y="4448325"/>
            <a:ext cx="624300" cy="77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5054750" y="2284575"/>
            <a:ext cx="624300" cy="14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6">
            <a:alphaModFix/>
          </a:blip>
          <a:srcRect b="0" l="0" r="0" t="87199"/>
          <a:stretch/>
        </p:blipFill>
        <p:spPr>
          <a:xfrm>
            <a:off x="4388475" y="5229677"/>
            <a:ext cx="2581275" cy="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2019-08-09T21:46:40Z</dcterms:created>
  <dc:creator>Jazmin Guerra - Instituto CPE</dc:creator>
</cp:coreProperties>
</file>