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73" r:id="rId11"/>
    <p:sldId id="268" r:id="rId12"/>
    <p:sldId id="269" r:id="rId13"/>
    <p:sldId id="270" r:id="rId14"/>
    <p:sldId id="271" r:id="rId15"/>
    <p:sldId id="275" r:id="rId16"/>
    <p:sldId id="274" r:id="rId17"/>
    <p:sldId id="256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EE"/>
    <a:srgbClr val="CCCCFF"/>
    <a:srgbClr val="E8C5F1"/>
    <a:srgbClr val="DEAFEB"/>
    <a:srgbClr val="FFCCCC"/>
    <a:srgbClr val="993366"/>
    <a:srgbClr val="FFFFE7"/>
    <a:srgbClr val="9966FF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D5C1E-6591-43FF-9602-5B7FDFD1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3B01B-1D24-46C3-AC79-69C4A2219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886A5D-2310-4BB3-B64A-D848242D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E9B8C-8FCB-4E01-AC0C-36AC1A48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3BAC7-03B7-4125-B6F3-8E24F890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4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664B2-8AF5-406B-A176-AF4DA82C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A1FC02-B04C-4584-A7E9-5A03C272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DDD856-7161-4B26-AC02-667D89A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DE8C1-31D0-473A-93B8-72DDF592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A4C66-6B36-477D-973C-2F0405C4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9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32EBE2-17A8-4DC8-B1B3-2936931B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C5CE04-2C6C-4685-B20F-682EDEAB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77E46-7722-4C1C-9AD7-0C9537C7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136AB-0B12-4971-9D63-5C89B32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C0F4A-275D-46C6-BC82-6135B557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338C1-54A0-4086-A6CD-958604A2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80188-1F9F-4AFF-80C6-05FC450E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C918A-6262-4437-B3F8-0A15851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4E3A0-2285-4E9F-B5A3-10720E2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CCF8F-F69F-4B08-BDF4-5D15615E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5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F835E-FB34-4465-9268-99FDBFD8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DF055-C78E-4D7F-BDAF-D4590561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FC247-8ADB-4262-8817-108A856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B22B6-2568-44A6-A9CE-B1DD9C4C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9CDC4-8D65-4DF4-BEAB-D24FF2E6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0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2A511-CF88-4754-8881-776A9F8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30738-E512-4563-9A7C-5B11F8049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39AB2-EC5D-4EB1-9F58-5517FE62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3B1E5-EAB0-4821-A358-0B4081FF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93C162-158E-4526-8417-86A7288C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ED0D8E-435C-4982-AA56-C1877EB2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2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CD73-8275-4A87-9ADA-E1BD6837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DCC02-FAC2-466E-B93E-31706FF1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0AF448-CF61-4EA0-948D-328A2F69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B74ACD-DC07-4B6F-9ABC-1C2B34B95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F9D79A-997A-4547-A69C-6693FDADC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F814C4-7007-4AB1-821E-39D8DDB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1FB6C-7D6E-4FAC-A46B-4CF62B8B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5803C3-AAE7-40F9-B04B-9F4CB56B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8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FBA6-E416-44D4-ACC9-EF4F95F6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340C0D-9B0B-41DB-BB23-91D9CD0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CFD329-C183-4EC0-BDAB-12BFC8F9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FD8E43-2098-401A-86E5-BF1CC9FA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8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DC7E55-EAE6-47A2-8B55-B13B1FF0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E4DC2-9467-4258-8924-53857B5E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7EDA4-0DFE-4D92-BF8A-14779322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1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641C-1B1C-4463-8704-42538DDC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7A787-FF9B-4DD3-9789-58867E62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3A622E-AE61-4F30-AEDA-F21BCCAE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EDFA9-AB1C-440D-847D-D5326B85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D70CC-F42E-4FE6-9E21-AC838481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5613A9-D9F8-40EA-89F2-2356F851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95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B843-1090-4A4C-9974-39B15B3F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BC88E4-8127-4FF1-9CD8-E79AAE41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43DD75-C1D1-4677-A507-2379BC21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473A3A-D080-4EA2-A907-208F628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A5478-AE7F-4490-A4A1-97630382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344813-1014-48E2-A9DE-62E23D19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8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5143A7-10F3-4CA5-9ACB-1091822E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E4E38-1624-4426-BEC0-D276AFFE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F878A-A68D-4E8E-B708-D8979755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ECFA-D1EB-493A-B273-FB6551FB3DE6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9C6EF-0939-42F4-B0F1-42AD4D1D4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E7DFC-5B64-4EE2-BF78-4AD60BC35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AE4F-6D25-49E6-B09E-763833668D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ternet" TargetMode="External"/><Relationship Id="rId3" Type="http://schemas.openxmlformats.org/officeDocument/2006/relationships/hyperlink" Target="https://es.wikipedia.org/wiki/Cifrador_de_flujo" TargetMode="External"/><Relationship Id="rId7" Type="http://schemas.openxmlformats.org/officeDocument/2006/relationships/hyperlink" Target="https://es.wikipedia.org/wiki/RC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Generador_de_n%C3%BAmeros_aleatorios" TargetMode="External"/><Relationship Id="rId5" Type="http://schemas.openxmlformats.org/officeDocument/2006/relationships/hyperlink" Target="https://es.wikipedia.org/w/index.php?title=Pseudoaleatorio&amp;action=edit&amp;redlink=1" TargetMode="External"/><Relationship Id="rId4" Type="http://schemas.openxmlformats.org/officeDocument/2006/relationships/hyperlink" Target="https://es.wikipedia.org/wiki/Disyunci%C3%B3n_exclusiva" TargetMode="Externa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amcriptografia.wordpress.com/2011/10/06/vernam/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amcriptografia.wordpress.com/2011/10/06/verna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v5sxaGCMg&amp;t=18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E768C7-7B24-491A-A651-7997D9093AA9}"/>
              </a:ext>
            </a:extLst>
          </p:cNvPr>
          <p:cNvSpPr txBox="1"/>
          <p:nvPr/>
        </p:nvSpPr>
        <p:spPr>
          <a:xfrm>
            <a:off x="869244" y="1919111"/>
            <a:ext cx="10227734" cy="260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9C011F-A61C-4E6B-8BA9-A2525147FD4B}"/>
              </a:ext>
            </a:extLst>
          </p:cNvPr>
          <p:cNvSpPr txBox="1">
            <a:spLocks/>
          </p:cNvSpPr>
          <p:nvPr/>
        </p:nvSpPr>
        <p:spPr>
          <a:xfrm>
            <a:off x="1524000" y="1049866"/>
            <a:ext cx="9144000" cy="215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Certificados y firmas digitales</a:t>
            </a:r>
          </a:p>
          <a:p>
            <a:r>
              <a:rPr lang="es-CO" b="1" dirty="0"/>
              <a:t>Proyecto final</a:t>
            </a:r>
          </a:p>
          <a:p>
            <a:r>
              <a:rPr lang="es-CO" b="1" dirty="0"/>
              <a:t>Cifrados </a:t>
            </a:r>
            <a:r>
              <a:rPr lang="es-CO" b="1" dirty="0" err="1"/>
              <a:t>Vernam</a:t>
            </a:r>
            <a:r>
              <a:rPr lang="es-CO" b="1" dirty="0"/>
              <a:t>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514B287-7C89-4E1B-8176-797F0DC28BDF}"/>
              </a:ext>
            </a:extLst>
          </p:cNvPr>
          <p:cNvSpPr txBox="1">
            <a:spLocks/>
          </p:cNvSpPr>
          <p:nvPr/>
        </p:nvSpPr>
        <p:spPr>
          <a:xfrm>
            <a:off x="1524000" y="3846862"/>
            <a:ext cx="9572978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600" dirty="0"/>
              <a:t>Andrés Mauricio Rubianes - Cod 2196486</a:t>
            </a:r>
          </a:p>
          <a:p>
            <a:r>
              <a:rPr lang="es-CO" sz="2600" dirty="0"/>
              <a:t>Carlos Alberto Tombe - Cod 2195670</a:t>
            </a:r>
          </a:p>
          <a:p>
            <a:endParaRPr lang="es-CO" sz="2600" dirty="0"/>
          </a:p>
          <a:p>
            <a:pPr marL="0" indent="0">
              <a:buNone/>
            </a:pPr>
            <a:r>
              <a:rPr lang="es-CO" sz="2600" dirty="0"/>
              <a:t>Especialización Seguridad Informática</a:t>
            </a:r>
          </a:p>
          <a:p>
            <a:pPr marL="0" indent="0">
              <a:buNone/>
            </a:pPr>
            <a:r>
              <a:rPr lang="es-CO" sz="2600" dirty="0"/>
              <a:t>Universidad Autónoma de Occidente</a:t>
            </a:r>
          </a:p>
        </p:txBody>
      </p:sp>
    </p:spTree>
    <p:extLst>
      <p:ext uri="{BB962C8B-B14F-4D97-AF65-F5344CB8AC3E}">
        <p14:creationId xmlns:p14="http://schemas.microsoft.com/office/powerpoint/2010/main" val="250369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465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Descifrar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D25BA-3879-4D45-AC2F-F365364BE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68" y="2048241"/>
            <a:ext cx="74009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974347-A6E2-4415-B29A-FEDB9713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68" y="3726180"/>
            <a:ext cx="7400925" cy="1600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F37080-6DD1-44F8-973C-14C047CE0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68" y="5508894"/>
            <a:ext cx="4876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1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4"/>
            <a:ext cx="11385884" cy="252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En terminología moderna, un cifrado de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Vernam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es un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3" tooltip="Cifrador de fluj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cifrado de flujo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en el que el texto en claro se combina, mediante la operación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4" tooltip="Disyunción exclusi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XOR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con un flujo de datos aleatorio o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5" tooltip="Pseudoaleatorio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pseudoaleatorio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del mismo tamaño, para generar un texto cifrado. El uso de datos pseudoaleatorios generados por un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6" tooltip="Generador de números aleatori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generador de números pseudoaleatorios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criptográficamente seguro es una manera común y efectiva de construir un cifrado en flujo. El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7" tooltip="RC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RC4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 es un ejemplo de cifrado de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Vernam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que se utiliza con frecuencia en 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8" tooltip="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5C4821-B8E3-4BD0-A506-05B56E186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209" y="4267933"/>
            <a:ext cx="3289124" cy="19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5"/>
            <a:ext cx="11385884" cy="104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Ejemplo Cifrado: Cifremos el apellido del creador del algoritmo: VERNAM y como primer paso obtengamos para cada carácter su equivalente numérico en ASCII y la codificación correspondiente.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A61E90-9A4E-4A90-9F08-8A7A2465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3116681"/>
            <a:ext cx="7610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5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3971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5"/>
            <a:ext cx="11385884" cy="104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Ejemplo: Ahora consideramos la secuencia aleatoria 00110101 00001011 11010101 01111111 11001010 01101001 que pudo haber sido obtenidas de diversas fuentes, como por ejemplo un generador de secuencias, y procedemos a realizar la OR Exclusiva.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A95FFF-9947-41EE-B505-E035A32D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6" y="3015575"/>
            <a:ext cx="10328422" cy="1669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EF3E49-62D4-45EA-8FE0-E346DE89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162" y="4851790"/>
            <a:ext cx="8686913" cy="5917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93C9CF3-7E99-4D01-9B04-DFA476B89EF6}"/>
              </a:ext>
            </a:extLst>
          </p:cNvPr>
          <p:cNvSpPr/>
          <p:nvPr/>
        </p:nvSpPr>
        <p:spPr>
          <a:xfrm>
            <a:off x="152400" y="5774133"/>
            <a:ext cx="610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5"/>
              </a:rPr>
              <a:t>https://unamcriptografia.wordpress.com/2011/10/06/vernam/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81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453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5"/>
            <a:ext cx="11385884" cy="104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Ejemplo descifrado: Para realizar el proceso de descifrado sólo requiere conocer la secuencia utilizada como clave y el criptograma correspondiente, la operación que revierte el cifrado es la misma que se usó para cifrar, esto es una OR Exclusiva y determinar que caracteres ASCII corresponden a la secuencia.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EAA51-F2C5-4390-AD55-8AF7A10033A1}"/>
              </a:ext>
            </a:extLst>
          </p:cNvPr>
          <p:cNvSpPr/>
          <p:nvPr/>
        </p:nvSpPr>
        <p:spPr>
          <a:xfrm>
            <a:off x="152400" y="5774133"/>
            <a:ext cx="610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https://unamcriptografia.wordpress.com/2011/10/06/vernam/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6A08A7-DEC9-48D4-AF7D-EDC9D2CB8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56" y="2958423"/>
            <a:ext cx="9166577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465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Ayuda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09246C-9357-472B-948D-21CCC4D8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1633537"/>
            <a:ext cx="7000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3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Vernam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465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Descifrar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39CC95-ACB0-4914-A6AC-746524778F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3168" y="2332463"/>
            <a:ext cx="5612130" cy="3860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AFE385-5938-4DC4-8B63-CA316CBA72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3168" y="4149589"/>
            <a:ext cx="5612130" cy="3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1.png">
            <a:extLst>
              <a:ext uri="{FF2B5EF4-FFF2-40B4-BE49-F238E27FC236}">
                <a16:creationId xmlns:a16="http://schemas.microsoft.com/office/drawing/2014/main" id="{A399BF7C-4137-4EFD-869F-144688D069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4197"/>
            <a:ext cx="12192000" cy="6857365"/>
          </a:xfrm>
          <a:prstGeom prst="rect">
            <a:avLst/>
          </a:prstGeom>
        </p:spPr>
      </p:pic>
      <p:sp>
        <p:nvSpPr>
          <p:cNvPr id="49" name="Cuadro de texto 51">
            <a:extLst>
              <a:ext uri="{FF2B5EF4-FFF2-40B4-BE49-F238E27FC236}">
                <a16:creationId xmlns:a16="http://schemas.microsoft.com/office/drawing/2014/main" id="{26F1E01F-F786-4BAA-88AD-52951CCC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97275" y="1403350"/>
            <a:ext cx="3857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2EF4693C-D551-4E83-9EFB-56E75A2F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44BA177B-3848-4269-9E2F-D26A5CEC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054" y="53536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7">
            <a:extLst>
              <a:ext uri="{FF2B5EF4-FFF2-40B4-BE49-F238E27FC236}">
                <a16:creationId xmlns:a16="http://schemas.microsoft.com/office/drawing/2014/main" id="{C3AF8047-7FF4-427B-B721-4F762F2E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608" y="6172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68">
            <a:extLst>
              <a:ext uri="{FF2B5EF4-FFF2-40B4-BE49-F238E27FC236}">
                <a16:creationId xmlns:a16="http://schemas.microsoft.com/office/drawing/2014/main" id="{B7BDAB82-B9EF-410F-B75C-6CA9BA7EC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E50085D-6966-4AA1-AB76-B8070D3C5A89}"/>
              </a:ext>
            </a:extLst>
          </p:cNvPr>
          <p:cNvSpPr txBox="1">
            <a:spLocks/>
          </p:cNvSpPr>
          <p:nvPr/>
        </p:nvSpPr>
        <p:spPr>
          <a:xfrm>
            <a:off x="1524000" y="2922206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6231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>
            <a:extLst>
              <a:ext uri="{FF2B5EF4-FFF2-40B4-BE49-F238E27FC236}">
                <a16:creationId xmlns:a16="http://schemas.microsoft.com/office/drawing/2014/main" id="{002B7547-A7AB-439B-A2AC-2356AE22E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C1B568-80AF-494D-B42D-4C52EFDB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715"/>
            <a:ext cx="10515600" cy="1325563"/>
          </a:xfrm>
        </p:spPr>
        <p:txBody>
          <a:bodyPr/>
          <a:lstStyle/>
          <a:p>
            <a:r>
              <a:rPr lang="es-CO" dirty="0"/>
              <a:t>Video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5009A-C1C2-4FDD-8190-BB69DD15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hlinkClick r:id="rId3"/>
            </a:endParaRPr>
          </a:p>
          <a:p>
            <a:r>
              <a:rPr lang="es-CO" dirty="0">
                <a:hlinkClick r:id="rId3"/>
              </a:rPr>
              <a:t>https://www.youtube.com/watch?v=kJv5sxaGCMg&amp;t=18s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68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6619B4-A3D9-481D-8236-C25E6465A8FA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514347-2BDE-4664-B70F-EB1712B5CC62}"/>
              </a:ext>
            </a:extLst>
          </p:cNvPr>
          <p:cNvSpPr txBox="1">
            <a:spLocks/>
          </p:cNvSpPr>
          <p:nvPr/>
        </p:nvSpPr>
        <p:spPr>
          <a:xfrm>
            <a:off x="152400" y="1780674"/>
            <a:ext cx="11385884" cy="408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También llamado Redes de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Feistel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fue creado por Horst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Feistel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quien puede ser considerado el padre de cifrado por bloques modernos.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Los algoritmos de cifrado simétricos se apoyan en los conceptos de confusión y difusión que se combinan para dar lugar a los denominados cifrados de producto. Estas técnicas consisten básicamente en dividir el mensaje en bloques de tamaño fijo, y aplicar la función de cifrado a cada uno de ellos.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Muchos de los cifrados de producto tienen en común que dividen un bloque de longitud n en dos mitades, L y R. Se define entonces un cifrado de producto iterativo en el que la salida de cada ronda se usa como entrada para la siguiente según la relación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La propuesta de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Feistel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propuso alterna sustituciones y permutaciones, es una aplicación práctica de una propuesta de Claude Shannon en 1945 para desarrollar un cifrado producto que alterna funciones de confusión y difusión.</a:t>
            </a:r>
          </a:p>
        </p:txBody>
      </p:sp>
    </p:spTree>
    <p:extLst>
      <p:ext uri="{BB962C8B-B14F-4D97-AF65-F5344CB8AC3E}">
        <p14:creationId xmlns:p14="http://schemas.microsoft.com/office/powerpoint/2010/main" val="38016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30D70B-F363-4E63-A320-5D2FDB6E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44475"/>
            <a:ext cx="10591800" cy="29813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24590" y="4766760"/>
            <a:ext cx="11385884" cy="1027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Texto a cifrar “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SEGURIDADINFORMATICACALI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Alfabeto utilizado: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87F42B-8B84-41DE-9AA6-74A82CB8A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8" y="5923280"/>
            <a:ext cx="8505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06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3510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Se particiona el texto a cifrar en bloques de cuatro caracteres, quedando 6 bloques:  “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SEGU RIDA DINF ORMA TICA CALI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En la fila “valor de M1” se asigna a cada carácter su número correspondiente al alfabeto: S=19, E=4,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En la fila “M1” está el texto claro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En la fila final está la primera fórmula que es de sustitución: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Ci=(M+1) Mod 27, 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la cual se aplica a los bloques impares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Ejemplo: 	C1=(19+1) Mod 27 = 20 =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		C2=( 4+1) Mod 27 = 5 =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553AEC-E1B1-4EE7-BDCD-E54FAD56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3" y="5015087"/>
            <a:ext cx="9918716" cy="8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3510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Luego se realiza la permutación según la siguiente regla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 = (3,2,4,1)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y se aplica nuevamente a los bloques impares. (ver fila Perm.1(3241))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Con estas dos operaciones se realiza una vuelta completa para cifrar los bloques impares. Este cifrado puede hacerse con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número de vueltas para aumentar su complejidad.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Se cruzan los bloques impares con su siguiente bloque par y se realiza nuevamente las funciones de sustitución y permutación a los nuevos bloques impares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58199A-95A1-4EA5-8AE5-86323569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6" y="4720699"/>
            <a:ext cx="8305800" cy="6000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9D97206-8946-44D9-8E9B-3CA472E5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66" y="5672846"/>
            <a:ext cx="8324850" cy="5905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08B435-E117-4692-AC1D-70B2BAD3B1A2}"/>
              </a:ext>
            </a:extLst>
          </p:cNvPr>
          <p:cNvCxnSpPr/>
          <p:nvPr/>
        </p:nvCxnSpPr>
        <p:spPr>
          <a:xfrm>
            <a:off x="2957689" y="5320774"/>
            <a:ext cx="1253067" cy="35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24F1901-9D85-4671-B25B-77C163C828DE}"/>
              </a:ext>
            </a:extLst>
          </p:cNvPr>
          <p:cNvCxnSpPr/>
          <p:nvPr/>
        </p:nvCxnSpPr>
        <p:spPr>
          <a:xfrm>
            <a:off x="7899401" y="5320774"/>
            <a:ext cx="1253067" cy="35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152167D-F9F6-4E1F-BC13-973E72A8EB7C}"/>
              </a:ext>
            </a:extLst>
          </p:cNvPr>
          <p:cNvCxnSpPr/>
          <p:nvPr/>
        </p:nvCxnSpPr>
        <p:spPr>
          <a:xfrm>
            <a:off x="5428545" y="5320774"/>
            <a:ext cx="1253067" cy="35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3F220BB-1FD2-446C-B39A-2A157C30BB78}"/>
              </a:ext>
            </a:extLst>
          </p:cNvPr>
          <p:cNvCxnSpPr>
            <a:cxnSpLocks/>
          </p:cNvCxnSpPr>
          <p:nvPr/>
        </p:nvCxnSpPr>
        <p:spPr>
          <a:xfrm flipH="1">
            <a:off x="2957689" y="5328004"/>
            <a:ext cx="1253067" cy="344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461BCD1-DD1F-40FA-AF1B-0422586C8CFE}"/>
              </a:ext>
            </a:extLst>
          </p:cNvPr>
          <p:cNvCxnSpPr>
            <a:cxnSpLocks/>
          </p:cNvCxnSpPr>
          <p:nvPr/>
        </p:nvCxnSpPr>
        <p:spPr>
          <a:xfrm flipH="1">
            <a:off x="7911040" y="5324126"/>
            <a:ext cx="1253067" cy="344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3D9E488-72CE-41F6-B5D6-6B16E223080F}"/>
              </a:ext>
            </a:extLst>
          </p:cNvPr>
          <p:cNvCxnSpPr>
            <a:cxnSpLocks/>
          </p:cNvCxnSpPr>
          <p:nvPr/>
        </p:nvCxnSpPr>
        <p:spPr>
          <a:xfrm flipH="1">
            <a:off x="5436481" y="5320774"/>
            <a:ext cx="1253067" cy="344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4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1837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El resultado final del cifrado es el siguiente: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ABBBBF-7112-488C-989E-5F86EC6F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8" y="3108009"/>
            <a:ext cx="9070929" cy="25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1837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DESCIFRAR: 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Para descifrar el texto se realiza el procedimiento pero partiendo de texto cifrado.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La formula de sustitución usada debe ser la inversa a la del cifrado: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Ci=(M-1) Mod 27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CO" sz="100" dirty="0">
                <a:latin typeface="Arial" panose="020B0604020202020204" pitchFamily="34" charset="0"/>
                <a:cs typeface="Arial" panose="020B0604020202020204" pitchFamily="34" charset="0"/>
              </a:rPr>
              <a:t>El resultado final del cifrado es el siguiente: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460B8A-3709-417D-B651-752B3D44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8" y="3108009"/>
            <a:ext cx="9070929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>
            <a:extLst>
              <a:ext uri="{FF2B5EF4-FFF2-40B4-BE49-F238E27FC236}">
                <a16:creationId xmlns:a16="http://schemas.microsoft.com/office/drawing/2014/main" id="{EFA9C179-2555-4A1D-B344-CF4A48D9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85"/>
            <a:ext cx="12192000" cy="685736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AF0EEF-1762-49E4-934E-697555ADFBC1}"/>
              </a:ext>
            </a:extLst>
          </p:cNvPr>
          <p:cNvSpPr txBox="1">
            <a:spLocks/>
          </p:cNvSpPr>
          <p:nvPr/>
        </p:nvSpPr>
        <p:spPr>
          <a:xfrm>
            <a:off x="1524000" y="989719"/>
            <a:ext cx="9144000" cy="6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Cifrado - </a:t>
            </a:r>
            <a:r>
              <a:rPr lang="es-CO" b="1" dirty="0" err="1"/>
              <a:t>Feistel</a:t>
            </a:r>
            <a:endParaRPr lang="es-CO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1207A-2EF0-4C65-A82E-C29F019188F0}"/>
              </a:ext>
            </a:extLst>
          </p:cNvPr>
          <p:cNvSpPr txBox="1">
            <a:spLocks/>
          </p:cNvSpPr>
          <p:nvPr/>
        </p:nvSpPr>
        <p:spPr>
          <a:xfrm>
            <a:off x="269003" y="1673577"/>
            <a:ext cx="11385884" cy="1837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Menú de ayuda</a:t>
            </a:r>
            <a:endParaRPr lang="es-CO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AutoNum type="arabicPeriod" startAt="5"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4FA8CDD-9319-4812-8792-BB10A771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7" y="1810631"/>
            <a:ext cx="6048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665</Words>
  <Application>Microsoft Office PowerPoint</Application>
  <PresentationFormat>Panorámica</PresentationFormat>
  <Paragraphs>86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Video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Posso Ponce</dc:creator>
  <cp:lastModifiedBy>Carlos Alberto Tombe Posso</cp:lastModifiedBy>
  <cp:revision>85</cp:revision>
  <dcterms:created xsi:type="dcterms:W3CDTF">2019-08-14T17:10:12Z</dcterms:created>
  <dcterms:modified xsi:type="dcterms:W3CDTF">2019-10-25T21:58:37Z</dcterms:modified>
</cp:coreProperties>
</file>