
<file path=META-INF/manifest.xml><?xml version="1.0" encoding="utf-8"?>
<manifest:manifest xmlns:manifest="urn:oasis:names:tc:opendocument:xmlns:manifest:1.0" xmlns:loext="urn:org:documentfoundation:names:experimental:office:xmlns:loext:1.0" manifest:version="1.4">
  <manifest:file-entry manifest:full-path="/" manifest:version="1.4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content.xml" manifest:media-type="text/xml"/>
  <manifest:file-entry manifest:full-path="Pictures/1000000000000200000002006C089BA4.png" manifest:media-type="image/png"/>
  <manifest:file-entry manifest:full-path="settings.xml" manifest:media-type="text/xml"/>
  <manifest:file-entry manifest:full-path="meta.xml" manifest:media-type="text/xml"/>
  <manifest:file-entry manifest:full-path="Thumbnails/thumbnail.png" manifest:media-type="image/png"/>
</manifest:manifest>
</file>

<file path=content.xml><?xml version="1.0" encoding="utf-8"?>
<office:document-content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xsi="http://www.w3.org/2001/XMLSchema-instance" xmlns:xsd="http://www.w3.org/2001/XMLSchema" xmlns:xforms="http://www.w3.org/2002/xforms" xmlns:dom="http://www.w3.org/2001/xml-events" xmlns:script="urn:oasis:names:tc:opendocument:xmlns:script:1.0" xmlns:form="urn:oasis:names:tc:opendocument:xmlns:form:1.0" xmlns:math="http://www.w3.org/1998/Math/MathML" xmlns:office="urn:oasis:names:tc:opendocument:xmlns:office:1.0" xmlns:ooo="http://openoffice.org/2004/office" xmlns:fo="urn:oasis:names:tc:opendocument:xmlns:xsl-fo-compatible:1.0" xmlns:ooow="http://openoffice.org/2004/writer" xmlns:xlink="http://www.w3.org/1999/xlink" xmlns:drawooo="http://openoffice.org/2010/draw" xmlns:oooc="http://openoffice.org/2004/calc" xmlns:dc="http://purl.org/dc/elements/1.1/" xmlns:calcext="urn:org:documentfoundation:names:experimental:calc:xmlns:calcext:1.0" xmlns:style="urn:oasis:names:tc:opendocument:xmlns:style:1.0" xmlns:text="urn:oasis:names:tc:opendocument:xmlns:text:1.0" xmlns:of="urn:oasis:names:tc:opendocument:xmlns:of:1.2" xmlns:tableooo="http://openoffice.org/2009/table" xmlns:draw="urn:oasis:names:tc:opendocument:xmlns:drawing:1.0" xmlns:dr3d="urn:oasis:names:tc:opendocument:xmlns:dr3d:1.0" xmlns:rpt="http://openoffice.org/2005/report" xmlns:formx="urn:openoffice:names:experimental:ooxml-odf-interop:xmlns:form:1.0" xmlns:svg="urn:oasis:names:tc:opendocument:xmlns:svg-compatible:1.0" xmlns:chart="urn:oasis:names:tc:opendocument:xmlns:chart:1.0" xmlns:officeooo="http://openoffice.org/2009/office" xmlns:table="urn:oasis:names:tc:opendocument:xmlns:table:1.0" xmlns:meta="urn:oasis:names:tc:opendocument:xmlns:meta:1.0" xmlns:loext="urn:org:documentfoundation:names:experimental:office:xmlns:loext:1.0" xmlns:number="urn:oasis:names:tc:opendocument:xmlns:datastyle:1.0" xmlns:field="urn:openoffice:names:experimental:ooo-ms-interop:xmlns:field:1.0" office:version="1.4">
  <office:scripts/>
  <office:font-face-decls>
    <style:font-face style:name="DejaVu Sans" svg:font-family="'DejaVu Sans'" style:font-family-generic="system" style:font-pitch="variable"/>
    <style:font-face style:name="FreeSans" svg:font-family="FreeSans" style:font-family-generic="system" style:font-pitch="variable"/>
    <style:font-face style:name="Lato Medium" svg:font-family="'Lato Medium'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Text_20_A4">
      <style:graphic-properties draw:textarea-horizontal-align="center" draw:textarea-vertical-align="middle" draw:color-mode="standard" draw:luminance="-2%" draw:contrast="0%" draw:gamma="100%" draw:red="3%" draw:green="-12%" draw:blue="0%" fo:clip="rect(0cm, 0cm, 0cm, 0cm)" draw:image-opacity="100%" style:mirror="none" loext:decorative="false"/>
    </style:style>
    <style:style style:name="gr2" style:family="graphic">
      <style:graphic-properties style:protect="size" loext:decorative="false"/>
    </style:style>
    <style:style style:name="gr3" style:family="graphic" style:parent-style-name="standard">
      <style:graphic-properties draw:stroke="none" draw:fill="none" draw:textarea-horizontal-align="justify" fo:min-height="12.622cm" loext:decorative="false"/>
      <style:paragraph-properties style:writing-mode="lr-tb"/>
    </style:style>
    <style:style style:name="gr4" style:family="graphic" style:parent-style-name="standard">
      <style:graphic-properties draw:stroke="none" draw:fill="none" draw:textarea-horizontal-align="justify" fo:min-height="18.537cm" loext:decorative="false"/>
      <style:paragraph-properties style:writing-mode="lr-tb"/>
    </style:style>
    <style:style style:name="gr5" style:family="graphic" style:parent-style-name="standard">
      <style:graphic-properties draw:stroke="none" draw:fill="none" draw:textarea-horizontal-align="justify" fo:min-height="20.75cm" loext:decorative="false"/>
      <style:paragraph-properties style:writing-mode="lr-tb"/>
    </style:style>
    <style:style style:name="gr6" style:family="graphic" style:parent-style-name="standard">
      <style:graphic-properties draw:stroke="none" draw:fill="none" draw:textarea-horizontal-align="justify" fo:min-height="7.819cm" loext:decorative="false"/>
      <style:paragraph-properties style:writing-mode="lr-tb"/>
    </style:style>
    <style:style style:name="gr7" style:family="graphic" style:parent-style-name="standard">
      <style:graphic-properties draw:stroke="none" draw:fill="none" draw:textarea-horizontal-align="justify" fo:min-height="11.728cm" loext:decorative="false"/>
      <style:paragraph-properties style:writing-mode="lr-tb"/>
    </style:style>
    <style:style style:name="gr8" style:family="graphic" style:parent-style-name="standard">
      <style:graphic-properties draw:stroke="none" draw:fill="none" draw:textarea-horizontal-align="justify" fo:min-height="12.228cm" loext:decorative="false"/>
      <style:paragraph-properties style:writing-mode="lr-tb"/>
    </style:style>
    <style:style style:name="gr9" style:family="graphic" style:parent-style-name="standard">
      <style:graphic-properties draw:stroke="none" draw:fill="none" draw:textarea-horizontal-align="justify" fo:min-height="20.443cm" loext:decorative="false"/>
      <style:paragraph-properties style:writing-mode="lr-tb"/>
    </style:style>
    <style:style style:name="gr10" style:family="graphic" style:parent-style-name="standard">
      <style:graphic-properties draw:stroke="none" draw:fill="none" draw:textarea-horizontal-align="justify" fo:min-height="16.562cm" loext:decorative="false"/>
      <style:paragraph-properties style:writing-mode="lr-tb"/>
    </style:style>
    <style:style style:name="pr1" style:family="presentation" style:parent-style-name="Default-title">
      <style:graphic-properties draw:textarea-horizontal-align="center" draw:auto-grow-height="true" fo:min-height="42cm" loext:decorative="false"/>
      <style:paragraph-properties style:writing-mode="lr-tb"/>
    </style:style>
    <style:style style:name="pr2" style:family="presentation" style:parent-style-name="Default-notes">
      <style:graphic-properties draw:fill-color="#ffffff" draw:auto-grow-height="false" fo:min-height="13.365cm" loext:decorative="false"/>
      <style:paragraph-properties style:writing-mode="lr-tb"/>
    </style:style>
    <style:style style:name="P1" style:family="paragraph">
      <style:paragraph-properties fo:text-align="center"/>
    </style:style>
    <style:style style:name="P2" style:family="paragraph">
      <style:paragraph-properties fo:text-align="center"/>
      <style:text-properties fo:color="#ff6d6d" loext:opacity="100%" fo:font-size="40pt" style:font-size-asian="40pt" style:font-size-complex="40pt"/>
    </style:style>
    <style:style style:name="P3" style:family="paragraph">
      <loext:graphic-properties draw:fill-color="#ffffff"/>
    </style:style>
    <style:style style:name="P4" style:family="paragraph">
      <style:paragraph-properties fo:margin-top="0.42cm" fo:margin-bottom="0.35cm" fo:text-align="justify"/>
    </style:style>
    <style:style style:name="P5" style:family="paragraph">
      <style:paragraph-properties fo:margin-top="0.42cm" fo:margin-bottom="0.35cm" fo:text-align="start"/>
    </style:style>
    <style:style style:name="P6" style:family="paragraph">
      <loext:graphic-properties draw:fill="none"/>
      <style:paragraph-properties fo:margin-top="0.42cm" fo:margin-bottom="0.35cm"/>
      <style:text-properties style:font-name="Lato Medium" fo:font-size="24pt" fo:font-weight="bold" style:font-size-asian="12pt" style:font-weight-asian="bold" style:font-size-complex="12pt" style:font-weight-complex="bold"/>
    </style:style>
    <style:style style:name="P7" style:family="paragraph">
      <loext:graphic-properties draw:fill="none"/>
      <style:paragraph-properties fo:margin-top="0.42cm" fo:margin-bottom="0.35cm" fo:text-align="justify"/>
      <style:text-properties style:font-name="Lato Medium" fo:font-size="24pt" fo:font-weight="bold" style:font-size-asian="12pt" style:font-weight-asian="bold" style:font-size-complex="12pt" style:font-weight-complex="bold"/>
    </style:style>
    <style:style style:name="P8" style:family="paragraph">
      <loext:graphic-properties draw:fill="none"/>
      <style:paragraph-properties fo:margin-top="0.42cm" fo:margin-bottom="0.35cm"/>
      <style:text-properties fo:font-size="12pt" fo:font-weight="bold" style:font-size-asian="12pt" style:font-weight-asian="bold" style:font-size-complex="12pt" style:font-weight-complex="bold"/>
    </style:style>
    <style:style style:name="P9" style:family="paragraph">
      <loext:graphic-properties draw:fill="none"/>
      <style:paragraph-properties fo:margin-top="0.42cm" fo:margin-bottom="0.35cm" fo:text-align="justify"/>
      <style:text-properties fo:font-size="12pt" fo:font-weight="bold" style:font-size-asian="12pt" style:font-weight-asian="bold" style:font-size-complex="12pt" style:font-weight-complex="bold"/>
    </style:style>
    <style:style style:name="P10" style:family="paragraph">
      <loext:graphic-properties draw:fill="none"/>
      <style:paragraph-properties fo:margin-top="0.42cm" fo:margin-bottom="0.35cm"/>
      <style:text-properties style:font-name="Lato Medium" fo:font-size="24pt" fo:font-weight="bold" style:font-size-asian="16pt" style:font-weight-asian="bold" style:font-size-complex="16pt" style:font-weight-complex="bold"/>
    </style:style>
    <style:style style:name="P11" style:family="paragraph">
      <loext:graphic-properties draw:fill="none"/>
      <style:paragraph-properties fo:margin-top="0.42cm" fo:margin-bottom="0.35cm"/>
      <style:text-properties style:font-name="Lato Medium" fo:font-size="16pt" fo:font-weight="bold" style:font-size-asian="16pt" style:font-weight-asian="bold" style:font-size-complex="16pt" style:font-weight-complex="bold"/>
    </style:style>
    <style:style style:name="P12" style:family="paragraph">
      <loext:graphic-properties draw:fill="none"/>
      <style:paragraph-properties fo:margin-top="0.42cm" fo:margin-bottom="0.35cm" fo:text-align="justify"/>
      <style:text-properties style:font-name="Lato Medium" fo:font-size="24pt" fo:font-weight="bold" style:font-size-asian="16pt" style:font-weight-asian="bold" style:font-size-complex="16pt" style:font-weight-complex="bold"/>
    </style:style>
    <style:style style:name="P13" style:family="paragraph">
      <loext:graphic-properties draw:fill="none"/>
      <style:paragraph-properties fo:margin-top="0.42cm" fo:margin-bottom="0.35cm"/>
      <style:text-properties fo:font-size="24pt" fo:font-weight="bold" style:font-size-asian="16pt" style:font-weight-asian="bold" style:font-size-complex="16pt" style:font-weight-complex="bold"/>
    </style:style>
    <style:style style:name="T1" style:family="text">
      <style:text-properties fo:color="#ff6d6d" loext:opacity="100%" fo:font-size="40pt" style:font-size-asian="40pt" style:font-size-complex="40pt"/>
    </style:style>
    <style:style style:name="T2" style:family="text">
      <style:text-properties style:font-name="Lato Medium" fo:font-size="40pt" fo:font-weight="bold" style:font-size-asian="40pt" style:font-weight-asian="bold" style:font-size-complex="40pt" style:font-weight-complex="bold"/>
    </style:style>
    <style:style style:name="T3" style:family="text">
      <style:text-properties style:font-name="Lato Medium" fo:font-size="32pt" style:font-size-asian="32pt" style:font-size-complex="32pt"/>
    </style:style>
    <style:style style:name="T4" style:family="text">
      <style:text-properties style:font-name="Lato Medium" fo:font-size="24pt" style:font-size-asian="10pt" style:font-size-complex="10pt"/>
    </style:style>
    <style:style style:name="T5" style:family="text">
      <style:text-properties style:font-name="Lato Medium" fo:font-size="24pt" fo:font-weight="bold" style:font-size-asian="24pt" style:font-weight-asian="bold" style:font-size-complex="24pt" style:font-weight-complex="bold"/>
    </style:style>
    <style:style style:name="T6" style:family="text">
      <style:text-properties style:font-name="Lato Medium" fo:font-size="24pt" style:font-size-asian="24pt" style:font-size-complex="24pt"/>
    </style:style>
    <style:style style:name="T7" style:family="text">
      <style:text-properties fo:font-size="10pt" style:font-size-asian="10pt" style:font-size-complex="10pt"/>
    </style:style>
    <style:style style:name="T8" style:family="text">
      <style:text-properties style:font-name="Lato Medium" fo:font-size="32pt" fo:font-weight="bold" style:font-size-asian="32pt" style:font-weight-asian="bold" style:font-size-complex="32pt" style:font-weight-complex="bold"/>
    </style:style>
    <style:style style:name="T9" style:family="text">
      <style:text-properties style:font-name="Lato Medium" fo:font-size="10pt" style:font-size-asian="10pt" style:font-size-complex="10pt"/>
    </style:style>
    <style:style style:name="T10" style:family="text">
      <style:text-properties style:font-name="Lato Medium" fo:font-size="24pt" fo:font-weight="bold" style:font-size-asian="16pt" style:font-weight-asian="bold" style:font-size-complex="16pt" style:font-weight-complex="bold"/>
    </style:style>
    <style:style style:name="T11" style:family="text">
      <style:text-properties fo:font-size="24pt" style:font-size-asian="10pt" style:font-size-complex="10pt"/>
    </style:style>
    <text:list-style style:name="L1">
      <text:list-level-style-bullet text:level="1" text:bullet-char="●">
        <style:list-level-properties text:min-label-width="0.6cm"/>
        <style:text-properties fo:font-family="Open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Open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min-label-width="0.6cm"/>
        <style:text-properties fo:font-family="Open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Open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use-window-font-color="true" fo:font-size="45%"/>
      </text:list-level-style-bullet>
    </text:list-style>
  </office:automatic-styles>
  <office:body>
    <office:presentation>
      <draw:page draw:name="page1" draw:style-name="dp1" draw:master-page-name="Default" presentation:presentation-page-layout-name="AL1T0">
        <office:forms form:automatic-focus="false" form:apply-design-mode="false"/>
        <draw:frame presentation:style-name="pr1" draw:text-style-name="P2" draw:layer="layout" svg:width="26.729cm" svg:height="42cm" svg:x="1.471cm" svg:y="-18.39cm" presentation:class="title">
          <draw:text-box>
            <text:p text:style-name="P1">
              <text:span text:style-name="T1">LIGA DOS DEFENSORES DO FULLSTACK</text:span>
            </text:p>
          </draw:text-box>
        </draw:frame>
        <draw:frame draw:style-name="gr1" draw:text-style-name="P1" draw:layer="layout" svg:width="14.368cm" svg:height="15.76cm" svg:x="6.83cm" svg:y="4.889cm">
          <draw:image xlink:href="Pictures/1000000000000200000002006C089BA4.png" xlink:type="simple" xlink:show="embed" xlink:actuate="onLoad" draw:mime-type="image/png">
            <text:p/>
          </draw:image>
        </draw:frame>
        <presentation:notes draw:style-name="dp2">
          <draw:page-thumbnail draw:style-name="gr2" draw:layer="layout" svg:width="19.798cm" svg:height="11.136cm" svg:x="0.6cm" svg:y="2.257cm" draw:page-number="1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Default">
        <office:forms form:automatic-focus="false" form:apply-design-mode="false"/>
        <draw:frame draw:style-name="gr3" draw:text-style-name="P6" draw:layer="layout" svg:width="29.5cm" svg:height="12.872cm" svg:x="0cm" svg:y="1.5cm">
          <draw:text-box>
            <text:p text:style-name="P4">
              <text:span text:style-name="T2">🔹 Prólogo – O Chamado para a Jornada</text:span>
            </text:p>
            <text:p text:style-name="P4">
              <text:span text:style-name="T3">A profecia do Código Sagrado e o surgimento da Liga</text:span>
            </text:p>
            <text:p text:style-name="P4">
              <text:span text:style-name="T3">A ameaça do caos digital liderada por Bugor</text:span>
            </text:p>
            <text:p text:style-name="P4">
              <text:span text:style-name="T3">A missão de restaurar o equilíbrio com Java e Angular</text:span>
            </text:p>
            <text:p text:style-name="P5">
              <text:span text:style-name="T4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2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Default">
        <office:forms form:automatic-focus="false" form:apply-design-mode="false"/>
        <draw:frame draw:style-name="gr4" draw:text-style-name="P7" draw:layer="layout" svg:width="29.7cm" svg:height="18.787cm" svg:x="0cm" svg:y="0.713cm">
          <draw:text-box>
            <text:p text:style-name="P4">
              <text:span text:style-name="T2">🔹 Capítulo 1 – Os Primeiros Defensores e os Pilares da Liga</text:span>
            </text:p>
            <text:p text:style-name="P4">
              <text:span text:style-name="T3">A fundação da Liga: ByteStorm, FrontFlash e CyberShield</text:span>
            </text:p>
            <text:p text:style-name="P4">
              <text:span text:style-name="T3">Orientação a Objetos em Java – Os quatro pilares sagrados da programação</text:span>
            </text:p>
            <text:p text:style-name="P4">
              <text:span text:style-name="T3">Encapsulamento (Proteção contra invasores de código)</text:span>
            </text:p>
            <text:p text:style-name="P4">
              <text:span text:style-name="T3">Herança (Transmitindo poder entre classes)</text:span>
            </text:p>
            <text:p text:style-name="P4">
              <text:span text:style-name="T3">Polimorfismo (Adaptação estratégica de métodos)</text:span>
            </text:p>
            <text:p text:style-name="P4">
              <text:span text:style-name="T3">Abstração (Criando códigos limpos e eficientes)</text:span>
            </text:p>
            <text:p text:style-name="P4">
              <text:span text:style-name="T3">Primeiro desafio: Construir a base da Fortaleza de Código</text:span>
            </text:p>
            <text:p text:style-name="P4">
              <text:span text:style-name="T4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3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Default">
        <office:forms form:automatic-focus="false" form:apply-design-mode="false"/>
        <draw:frame draw:style-name="gr5" draw:text-style-name="P7" draw:layer="layout" svg:width="29.7cm" svg:height="21cm" svg:x="0cm" svg:y="0cm">
          <draw:text-box>
            <text:p text:style-name="P4">
              <text:span text:style-name="T2">🔹 Capítulo 2 – A Construção da Fortaleza Fullstack</text:span>
            </text:p>
            <text:p text:style-name="P4">
              <text:span text:style-name="T4">Configurando o ambiente de guerra: Java e Angular unidos</text:span>
            </text:p>
            <text:p text:style-name="P4">
              <text:span text:style-name="T4">Criando a API do Defensor do Backend (Spring Boot)</text:span>
            </text:p>
            <text:p text:style-name="P4">
              <text:span text:style-name="T4">Erguendo a interface do Guardião do Frontend (Angular)</text:span>
            </text:p>
            <text:p text:style-name="P4">
              <text:span text:style-name="T4">Desafio: Implementar as primeiras classes e componentes</text:span>
            </text:p>
            <text:p text:style-name="P5">
              <text:span text:style-name="T4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4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Default">
        <office:forms form:automatic-focus="false" form:apply-design-mode="false"/>
        <draw:frame draw:style-name="gr5" draw:text-style-name="P8" draw:layer="layout" svg:width="30cm" svg:height="21cm" svg:x="0cm" svg:y="0cm">
          <draw:text-box>
            <text:p text:style-name="P4">
              <text:span text:style-name="T2">🔹 Capítulo 3 – A Sombra do Caos e a Guerra Digital</text:span>
            </text:p>
            <text:p text:style-name="P4">
              <text:span text:style-name="T5"/>
            </text:p>
            <text:p text:style-name="P4">
              <text:span text:style-name="T6">Bugor ataca com NullPointers, Erros 404 e CSS Corrompido</text:span>
            </text:p>
            <text:p text:style-name="P4">
              <text:span text:style-name="T6">Estratégias para fortalecer a Liga contra ataques</text:span>
            </text:p>
            <text:p text:style-name="P4">
              <text:span text:style-name="T6">Aplicação dos princípios da Orientação a Objetos para modularizar o código</text:span>
            </text:p>
            <text:p text:style-name="P4">
              <text:span text:style-name="T6">Testes como escudos de proteção contra falhas e invasões</text:span>
            </text:p>
            <text:p text:style-name="P5">
              <text:span text:style-name="T7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5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Default">
        <office:forms form:automatic-focus="false" form:apply-design-mode="false"/>
        <draw:frame draw:style-name="gr6" draw:text-style-name="P6" draw:layer="layout" svg:width="29.7cm" svg:height="8.069cm" svg:x="0cm" svg:y="1.431cm">
          <draw:text-box>
            <text:p text:style-name="P4">
              <text:span text:style-name="T2">Capítulo 4 – A Ascensão dos Defensores Fullstack</text:span>
            </text:p>
            <text:p text:style-name="P4">
              <text:span text:style-name="T4">Integração entre Java e Angular: conectando os heróis</text:span>
            </text:p>
            <text:p text:style-name="P4">
              <text:span text:style-name="T4">Comunicação via REST API e JSON</text:span>
            </text:p>
            <text:p text:style-name="P4">
              <text:span text:style-name="T4">Segurança e autenticação: fortalecendo o escudo da liga</text:span>
            </text:p>
            <text:p text:style-name="P5">
              <text:span text:style-name="T4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6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Default">
        <draw:frame draw:style-name="gr7" draw:text-style-name="P9" draw:layer="layout" svg:width="29.7cm" svg:height="11.978cm" svg:x="0cm" svg:y="0.5cm">
          <draw:text-box>
            <text:p text:style-name="P4">
              <text:span text:style-name="T2">Capítulo 5 – O Confronto Final: Desplegando na Web</text:span>
            </text:p>
            <text:p text:style-name="P4">
              <text:span text:style-name="T6">Preparando a aplicação para produção</text:span>
            </text:p>
            <text:p text:style-name="P4">
              <text:span text:style-name="T6">Deploy e melhores práticas de manutenção</text:span>
            </text:p>
            <text:p text:style-name="P4">
              <text:span text:style-name="T6">Como continuar evoluindo e se tornar um verdadeiro mestre do código</text:span>
            </text:p>
            <text:p text:style-name="P4">
              <text:span text:style-name="T7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7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Default">
        <draw:frame draw:style-name="gr8" draw:text-style-name="P6" draw:layer="layout" svg:width="29.7cm" svg:height="12.478cm" svg:x="0cm" svg:y="0cm">
          <draw:text-box>
            <text:p text:style-name="P4">
              <text:span text:style-name="T2">Epílogo – O Legado da Liga do Código</text:span>
            </text:p>
            <text:p text:style-name="P4">
              <text:span text:style-name="T4">Recursos para continuar aprendendo</text:span>
            </text:p>
            <text:p text:style-name="P4">
              <text:span text:style-name="T4">Como contribuir para a comunidade</text:span>
            </text:p>
            <text:p text:style-name="P4">
              <text:span text:style-name="T4">O próximo desafio no caminho dos defensores fullstack</text:span>
            </text:p>
            <text:p text:style-name="P5">
              <text:span text:style-name="T4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8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Default">
        <draw:frame draw:style-name="gr5" draw:text-style-name="P10" draw:layer="layout" svg:width="29.993cm" svg:height="21cm" svg:x="-0.106cm" svg:y="0cm">
          <draw:text-box>
            <text:p text:style-name="P4">
              <text:span text:style-name="T8">🔹 Prólogo – O Chamado para a Jornada</text:span>
            </text:p>
            <text:p text:style-name="P4">
              <text:span text:style-name="T5"/>
            </text:p>
            <text:p text:style-name="P4">
              <text:span text:style-name="T6">Em um universo digital assolado pelo Caos do Código, onde servidores falham e sistemas entram em colapso, a paz da programação está ameaçada. O vilão supremo, Bugor, espalha seus exércitos de NullPointers, Erros 404 e códigos desorganizados, levando desenvolvedores ao desespero.</text:span>
            </text:p>
            <text:p text:style-name="P4">
              <text:span text:style-name="T6">No meio desse caos, surge um jovem programador: Neo Code. Guiado por uma antiga profecia do Código Sagrado, ele descobre que apenas a união perfeita entre Java para Backend e Angular para Frontend poderá restaurar a ordem.</text:span>
            </text:p>
            <text:p text:style-name="P4">
              <text:span text:style-name="T6">Mas Neo não pode lutar sozinho. Ele parte em busca dos lendários defensores:</text:span>
            </text:p>
            <text:p text:style-name="P4">
              <text:span text:style-name="T6">ByteStorm, mestre do Java e das APIs</text:span>
            </text:p>
            <text:p text:style-name="P4">
              <text:span text:style-name="T6">FrontFlash, mago do Angular e criador de interfaces extraordinárias</text:span>
            </text:p>
            <text:p text:style-name="P4">
              <text:span text:style-name="T6">CyberShield, protetor da segurança e dos testes impenetráveis</text:span>
            </text:p>
            <text:p text:style-name="P4">
              <text:span text:style-name="T6">Juntos, eles formarão a Liga do Código. Mas antes da batalha final, precisam dominar o conhecimento mais poderoso: a Orientação a Objetos.</text:span>
            </text:p>
            <text:p text:style-name="P5">
              <text:span text:style-name="T4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9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1" draw:master-page-name="Default">
        <draw:frame draw:style-name="gr5" draw:text-style-name="P10" draw:layer="layout" svg:width="29.117cm" svg:height="21cm" svg:x="0.332cm" svg:y="0cm">
          <draw:text-box>
            <text:p text:style-name="P4">
              <text:span text:style-name="T8">🔹 Capítulo 1 – Os Primeiros Defensores e os Pilares da Liga</text:span>
            </text:p>
            <text:p text:style-name="P4">
              <text:span text:style-name="T8"/>
            </text:p>
            <text:p text:style-name="P4">
              <text:span text:style-name="T4">A Liga se reúne em um antigo servidor abandonado, onde os segredos da programação estruturada estão guardados. Para derrotar Bugor, eles precisam entender os quatro pilares da Orientação a Objetos e usá-los como armas:</text:span>
            </text:p>
            <text:p text:style-name="P4">
              <text:span text:style-name="T4">🛡 Encapsulamento – O Escudo Sagrado Protege atributos e métodos contra invasões de código malicioso.</text:span>
            </text:p>
            <text:p text:style-name="P4">
              <text:span text:style-name="T4">⚔ Herança – O Legado dos Mestres Permite que classes compartilhem poderes, reduzindo a repetição de código.</text:span>
            </text:p>
            <text:p text:style-name="P4">
              <text:span text:style-name="T4">🎭 Polimorfismo – A Arte da Camuflagem Faz com que métodos se adaptem a diferentes necessidades e combates.</text:span>
            </text:p>
            <text:p text:style-name="P4">
              <text:span text:style-name="T4">🔮 Abstração – O Código Secreto Oculta detalhes internos, tornando o código limpo e eficiente.</text:span>
            </text:p>
            <text:p text:style-name="P4">
              <text:span text:style-name="T4">Com esse conhecimento, a Liga do Código começa a construir sua fortaleza digital.</text:span>
            </text:p>
            <text:p text:style-name="P5">
              <text:span text:style-name="T4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10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1" draw:style-name="dp1" draw:master-page-name="Default">
        <draw:frame draw:style-name="gr9" draw:text-style-name="P11" draw:layer="layout" svg:width="29.7cm" svg:height="20.693cm" svg:x="0cm" svg:y="0.307cm">
          <draw:text-box>
            <text:p text:style-name="P4">
              <text:span text:style-name="T8">🔹 Capítulo 2 – A Construção da Fortaleza Fullstack</text:span>
            </text:p>
            <text:p text:style-name="P4">
              <text:span text:style-name="T8"/>
            </text:p>
            <text:p text:style-name="P4">
              <text:span text:style-name="T6">A Liga inicia a criação da Fortaleza do Código, onde Java e Angular se unem em perfeita harmonia. Cada herói desempenha seu papel:</text:span>
            </text:p>
            <text:p text:style-name="P4">
              <text:span text:style-name="T6">ByteStorm cria uma API REST robusta com Spring Boot, garantindo que os dados sejam organizados e protegidos.</text:span>
            </text:p>
            <text:p text:style-name="P4">
              <text:span text:style-name="T6">FrontFlash desenvolve um frontend dinâmico com Angular, permitindo interações fluidas e responsivas.</text:span>
            </text:p>
            <text:p text:style-name="P4">
              <text:span text:style-name="T6">CyberShield implementa testes e autenticação, protegendo o sistema contra invasões.</text:span>
            </text:p>
            <text:p text:style-name="P4">
              <text:span text:style-name="T6">O treinamento avança, mas um ataque inesperado acontece: Bugor lança um vírus digital devastador, corrompendo os servidores.</text:span>
            </text:p>
            <text:p text:style-name="P5">
              <text:span text:style-name="T9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11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2" draw:style-name="dp1" draw:master-page-name="Default">
        <draw:frame draw:style-name="gr10" draw:text-style-name="P10" draw:layer="layout" svg:width="29.7cm" svg:height="16.812cm" svg:x="0cm" svg:y="1.5cm">
          <draw:text-box>
            <text:p text:style-name="P4">
              <text:span text:style-name="T8">🔹 Capítulo 3 – A Sombra do Caos e a Guerra Digital</text:span>
            </text:p>
            <text:p text:style-name="P4">
              <text:span text:style-name="T8"/>
            </text:p>
            <text:p text:style-name="P4">
              <text:span text:style-name="T4">Bugor invade os sistemas com um ataque de NullPointers, Erros 404 e CSS Corrompido, ameaçando destruir toda a estrutura construída pela Liga.</text:span>
            </text:p>
            <text:p text:style-name="P4">
              <text:span text:style-name="T4">A batalha começa:</text:span>
            </text:p>
            <text:p text:style-name="P4">
              <text:span text:style-name="T4">ByteStorm usa seu conhecimento de Encapsulamento para proteger os métodos críticos.</text:span>
            </text:p>
            <text:p text:style-name="P4">
              <text:span text:style-name="T4">FrontFlash aplica Polimorfismo para adaptar funções do frontend à interface de guerra.</text:span>
            </text:p>
            <text:p text:style-name="P4">
              <text:span text:style-name="T4">CyberShield reforça a segurança com Herança, criando defesas escaláveis contra ataques.</text:span>
            </text:p>
            <text:p text:style-name="P4">
              <text:span text:style-name="T4">A guerra digital se intensifica. No meio do caos, Neo Code descobre um segredo: o verdadeiro poder da Orientação a Objetos está na integração entre Backend e Frontend.</text:span>
            </text:p>
            <text:p text:style-name="P5">
              <text:span text:style-name="T4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12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3" draw:style-name="dp1" draw:master-page-name="Default">
        <draw:frame draw:style-name="gr5" draw:text-style-name="P10" draw:layer="layout" svg:width="29.566cm" svg:height="21cm" svg:x="0.107cm" svg:y="0cm">
          <draw:text-box>
            <text:p text:style-name="P4">
              <text:span text:style-name="T8">🔹 Capítulo 4 – A Ascensão dos Defensores Fullstack</text:span>
            </text:p>
            <text:p text:style-name="P4">
              <text:span text:style-name="T8"/>
            </text:p>
            <text:p text:style-name="P4">
              <text:span text:style-name="T4">A Liga do Código domina completamente a conexão entre Java e Angular. Agora, eles podem se comunicar em tempo real, eliminando as falhas e fortalecendo a arquitetura da aplicação.</text:span>
            </text:p>
            <text:p text:style-name="P4">
              <text:span text:style-name="T4">🛡 REST API e JSON – O Elo Supremo Os sistemas agora fluem sem erros, conectando Backend e Frontend com precisão.</text:span>
            </text:p>
            <text:p text:style-name="P4">
              <text:span text:style-name="T4">🔥 Autenticação e Segurança – A Armadura Final CyberShield implementa uma camada de proteção impenetrável.</text:span>
            </text:p>
            <text:p text:style-name="P4">
              <text:span text:style-name="T4">🚀 Arquitetura Escalável – O Código Definitivo ByteStorm e FrontFlash garantem que o sistema seja modular e robusto.</text:span>
            </text:p>
            <text:p text:style-name="P4">
              <text:span text:style-name="T4">Bugor começa a enfraquecer. O vilão percebe que sua estratégia de caos está ruindo. Mas ele ainda tem uma última carta na manga…</text:span>
            </text:p>
            <text:p text:style-name="P5">
              <text:span text:style-name="T4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13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4" draw:style-name="dp1" draw:master-page-name="Default">
        <draw:frame draw:style-name="gr5" draw:text-style-name="P12" draw:layer="layout" svg:width="29.7cm" svg:height="21cm" svg:x="0cm" svg:y="0cm">
          <draw:text-box>
            <text:p text:style-name="P4">
              <text:span text:style-name="T10">🔹 Capítulo 5 – O Confronto Final: Desplegando na Web</text:span>
            </text:p>
            <text:p text:style-name="P4">
              <text:span text:style-name="T10"/>
            </text:p>
            <text:p text:style-name="P4">
              <text:span text:style-name="T4">Bugor lança seu ataque final, tentando destruir o código da Liga com um vírus fatal. Mas agora, os defensores estão preparados!</text:span>
            </text:p>
            <text:p text:style-name="P4">
              <text:span text:style-name="T4">🔥 A API responde instantaneamente ao Frontend 🔥 Os testes reforçam a estrutura contra falhas 🔥 A segurança bloqueia qualquer tentativa de invasão</text:span>
            </text:p>
            <text:p text:style-name="P4">
              <text:span text:style-name="T4">Com um último comando no terminal, a Liga dispara um feixe de luz digital, erradicando os bugs e restaurando o equilíbrio da programação.</text:span>
            </text:p>
            <text:p text:style-name="P4">
              <text:span text:style-name="T4">Bugor é derrotado. O caos foi vencido. Mas a jornada está longe de acabar…</text:span>
            </text:p>
            <text:p text:style-name="P4">
              <text:span text:style-name="T4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14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5" draw:style-name="dp1" draw:master-page-name="Default">
        <draw:frame draw:style-name="gr5" draw:text-style-name="P12" draw:layer="layout" svg:width="29.996cm" svg:height="21cm" svg:x="-0.108cm" svg:y="0cm">
          <draw:text-box>
            <text:p text:style-name="P4">
              <text:span text:style-name="T8">🔹 Epílogo – O Legado da Liga do Código</text:span>
            </text:p>
            <text:p text:style-name="P4">
              <text:span text:style-name="T8"/>
            </text:p>
            <text:p text:style-name="P4">
              <text:span text:style-name="T4">A paz reina no mundo digital. A Liga do Código agora treina novos programadores para se tornarem Defensores Fullstack, garantindo que a programação continue evoluindo e segura contra futuras ameaças.</text:span>
            </text:p>
            <text:p text:style-name="P4">
              <text:span text:style-name="T4">Mas um último mistério permanece: Uma sombra se forma nos recantos do código legado… Um novo vilão está prestes a surgir. A Liga do Código precisará estar preparada para o próximo desafio!</text:span>
            </text:p>
            <text:p text:style-name="P4">
              <text:span text:style-name="T4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15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6" draw:style-name="dp1" draw:master-page-name="Default">
        <draw:frame draw:style-name="gr5" draw:text-style-name="P10" draw:layer="layout" svg:width="29.232cm" svg:height="21cm" svg:x="0.274cm" svg:y="0cm">
          <draw:text-box>
            <text:p text:style-name="P4">
              <text:span text:style-name="T5">Autor</text:span>
            </text:p>
            <text:p text:style-name="P4">
              <text:span text:style-name="T6">[Carlos] – Um defensor incansável do código e mentor da próxima geração de programadores fullstack. Com vasta experiência em desenvolvimento backend e frontend, ele(a) acredita que a verdadeira força de um programador está na sua capacidade de aprender, adaptar-se e criar soluções inovadoras para o mundo digital.</text:span>
            </text:p>
            <text:p text:style-name="P5">
              <text:span text:style-name="T4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16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7" draw:style-name="dp1" draw:master-page-name="Default">
        <draw:frame draw:style-name="gr5" draw:text-style-name="P13" draw:layer="layout" svg:width="29.978cm" svg:height="21cm" svg:x="-0.099cm" svg:y="0cm">
          <draw:text-box>
            <text:p text:style-name="P4">
              <text:span text:style-name="T8">Finalidade do eBook</text:span>
            </text:p>
            <text:p text:style-name="P4">
              <text:span text:style-name="T8"/>
            </text:p>
            <text:p text:style-name="P4">
              <text:span text:style-name="T4">Este eBook foi criado para ser um guia épico para desenvolvedores que desejam se tornar Defensores Fullstack, dominando Java para Backend e Angular para Frontend de maneira integrada e eficiente. Através de uma narrativa envolvente, conceitos técnicos essenciais são apresentados como desafios e batalhas, tornando o aprendizado mais divertido e imersivo.</text:span>
            </text:p>
            <text:p text:style-name="P4">
              <text:span text:style-name="T4">Objetivos: ✅ Ensinar os pilares da Orientação a Objetos no desenvolvimento backend com Java ✅ Mostrar como Angular pode ser utilizado para criar interfaces poderosas ✅ Demonstrar a importância da comunicação entre Backend e Frontend ✅ Fortalecer conhecimentos sobre segurança, testes e boas práticas ✅ Inspirar programadores a enfrentarem os desafios do mundo da tecnologia</text:span>
            </text:p>
            <text:p text:style-name="P4">
              <text:span text:style-name="T4">Este livro é mais do que um manual técnico. É um convite para fazer parte da Liga do Código, uma comunidade de programadores que buscam crescer, compartilhar conhecimento e criar sistemas que transformarão o futuro da tecnologia.</text:span>
            </text:p>
            <text:p text:style-name="P4">
              <text:span text:style-name="T4"/>
            </text:p>
            <text:p text:style-name="P5">
              <text:span text:style-name="T11"/>
            </text:p>
          </draw:text-box>
        </draw:frame>
        <presentation:notes draw:style-name="dp2">
          <draw:page-thumbnail draw:style-name="gr2" draw:layer="layout" svg:width="19.798cm" svg:height="11.136cm" svg:x="0.6cm" svg:y="2.257cm" draw:page-number="17" presentation:class="page"/>
          <draw:frame presentation:style-name="pr2" draw:text-style-name="P3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ooo="http://openoffice.org/2009/office" xmlns:anim="urn:oasis:names:tc:opendocument:xmlns:animation:1.0" xmlns:smil="urn:oasis:names:tc:opendocument:xmlns:smil-compatible:1.0" xmlns:presentation="urn:oasis:names:tc:opendocument:xmlns:presentation:1.0" xmlns:grddl="http://www.w3.org/2003/g/data-view#" xmlns:meta="urn:oasis:names:tc:opendocument:xmlns:meta:1.0" xmlns:dc="http://purl.org/dc/elements/1.1/" xmlns:xlink="http://www.w3.org/1999/xlink" xmlns:ooo="http://openoffice.org/2004/office" xmlns:office="urn:oasis:names:tc:opendocument:xmlns:office:1.0" office:version="1.4">
  <office:meta>
    <meta:creation-date>2025-06-06T15:32:37.273774272</meta:creation-date>
    <dc:date>2025-06-07T12:35:40.854219928</dc:date>
    <meta:editing-duration>PT8H35M15S</meta:editing-duration>
    <meta:editing-cycles>39</meta:editing-cycles>
    <meta:generator>LibreOffice/25.2.3.2$Linux_X86_64 LibreOffice_project/520$Build-2</meta:generator>
    <meta:document-statistic meta:object-count="73"/>
  </office:meta>
</office:document-meta>
</file>

<file path=settings.xml><?xml version="1.0" encoding="utf-8"?>
<office:document-settings xmlns:officeooo="http://openoffice.org/2009/office" xmlns:anim="urn:oasis:names:tc:opendocument:xmlns:animation:1.0" xmlns:smil="urn:oasis:names:tc:opendocument:xmlns:smil-compatible:1.0" xmlns:presentation="urn:oasis:names:tc:opendocument:xmlns:presentation:1.0" xmlns:config="urn:oasis:names:tc:opendocument:xmlns:config:1.0" xmlns:xlink="http://www.w3.org/1999/xlink" xmlns:ooo="http://openoffice.org/2004/office" xmlns:office="urn:oasis:names:tc:opendocument:xmlns:office:1.0" office:version="1.4">
  <office:settings>
    <config:config-item-set config:name="ooo:view-settings">
      <config:config-item config:name="VisibleAreaTop" config:type="int">-307</config:config-item>
      <config:config-item config:name="VisibleAreaLeft" config:type="int">-6557</config:config-item>
      <config:config-item config:name="VisibleAreaWidth" config:type="int">42985</config:config-item>
      <config:config-item config:name="VisibleAreaHeight" config:type="int">21704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-307</config:config-item>
          <config:config-item config:name="VisibleAreaLeft" config:type="int">-6557</config:config-item>
          <config:config-item config:name="VisibleAreaWidth" config:type="int">42986</config:config-item>
          <config:config-item config:name="VisibleAreaHeight" config:type="int">21705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500</config:config-item>
          <config:config-item config:name="GridFineHeight" config:type="int">500</config:config-item>
          <config:config-item config:name="GridSnapWidthXNumerator" config:type="int">2000</config:config-item>
          <config:config-item config:name="GridSnapWidthXDenominator" config:type="int">4</config:config-item>
          <config:config-item config:name="GridSnapWidthYNumerator" config:type="int">2000</config:config-item>
          <config:config-item config:name="GridSnapWidthYDenominator" config:type="int">4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true</config:config-item>
          <config:config-item config:name="AnchoredTextOverflowLegacy" config:type="boolean">false</config:config-item>
          <config:config-item config:name="LegacySingleLineFontwork" config:type="boolean">false</config:config-item>
          <config:config-item config:name="ConnectorUseSnapRect" config:type="boolean">false</config:config-item>
          <config:config-item config:name="IgnoreBreakAfterMultilineField" config:type="boolean">false</config:config-item>
        </config:config-item-map-entry>
      </config:config-item-map-indexed>
    </config:config-item-set>
    <config:config-item-set config:name="ooo:configuration-settings">
      <config:config-item config:name="IsPrintNotes" config:type="boolean">false</config:config-item>
      <config:config-item config:name="DefaultTabStop" config:type="int">1250</config:config-item>
      <config:config-item config:name="IsPrintHandout" config:type="boolean">false</config:config-item>
      <config:config-item config:name="PrinterName" config:type="string">Generic Printer</config:config-item>
      <config:config-item config:name="PrinterSetup" config:type="base64Binary">tAH+/0dlbmVyaWMgUHJpbnRlcgAAAAAAAAAAAAAAAAAAAAAAAAAAAAAAAAAAAAAAAAAAAAAAAAAAAAAAAAAAAAAAAAAAAAAAAAAAAAAAAAAAAAAAAAAAAAAAAAAAAAAAAAAAAAAAAAAAAAAAAAAAAAAAAAAAAAAAAAAAAAAAAAAAAAAAU0dFTlBSVAAAAAAAAAAAAAAAAAAAAAAAAAAAAAAAAAAWAAMAoAAAAAAAAAAEAAhSAAAEdAAASm9iRGF0YSAxCnByaW50ZXI9R2VuZXJpYyBQcmludGVyCm9yaWVudGF0aW9uPVBvcnRyYWl0CmNvcGllcz0xCmNvbGxhdGU9ZmFsc2UKbWFyZ2luYWRqdXN0bWVudD0wLDAsJzAsMApjb2xvcmRlcHRoPTI0CmNvbG9yZGV2aWNlPTAKUFBEQ29udGV4dERhdGEKUGFnZVNpemU6QTQAABIAQ09NUEFUX0RVUExFWF9NT0RFDwBEdXBsZXhNb2RlOjpPZmYMAFBSSU5URVJfTkFNRQ8AR2VuZXJpYyBQcmludGVyCwBEUklWRVJfTkFNRQcAU0dFTlBSVA==</config:config-item>
      <config:config-item config:name="DashTableURL" config:type="string">$(brandbaseurl)/share/palette%3B$(user)/config/standard.sod</config:config-item>
      <config:config-item config:name="PageNumberFormat" config:type="int">4</config:config-item>
      <config:config-item-map-indexed config:name="ForbiddenCharacters">
        <config:config-item-map-entry>
          <config:config-item config:name="Language" config:type="string">pt</config:config-item>
          <config:config-item config:name="Country" config:type="string">BR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PrinterIndependentLayout" config:type="string">low-resolution</config:config-item>
      <config:config-item config:name="BitmapTableURL" config:type="string">$(brandbaseurl)/share/palette%3B$(user)/config/standard.sob</config:config-item>
      <config:config-item config:name="IsPrintDate" config:type="boolean">false</config:config-item>
      <config:config-item config:name="SaveVersionOnClose" config:type="boolean">false</config:config-item>
      <config:config-item config:name="IsPrintTime" config:type="boolean">false</config:config-item>
      <config:config-item config:name="EmbedFonts" config:type="boolean">false</config:config-item>
      <config:config-item config:name="IsPrintFitPage" config:type="boolean">false</config:config-item>
      <config:config-item config:name="IsPrintTilePage" config:type="boolean">false</config:config-item>
      <config:config-item config:name="IsPrintBooklet" config:type="boolean">false</config:config-item>
      <config:config-item config:name="GradientTableURL" config:type="string">$(brandbaseurl)/share/palette%3B$(user)/config/standard.sog</config:config-item>
      <config:config-item config:name="IsPrintHiddenPages" config:type="boolean">true</config:config-item>
      <config:config-item config:name="SaveThumbnail" config:type="boolean">true</config:config-item>
      <config:config-item config:name="CharacterCompressionType" config:type="short">0</config:config-item>
      <config:config-item config:name="IsPrintPageName" config:type="boolean">false</config:config-item>
      <config:config-item config:name="ApplyUserData" config:type="boolean">true</config:config-item>
      <config:config-item config:name="ColorTableURL" config:type="string">$(brandbaseurl)/share/palette%3B$(user)/config/Standard.soc</config:config-item>
      <config:config-item config:name="IsPrintBookletBack" config:type="boolean">true</config:config-item>
      <config:config-item config:name="LineEndTableURL" config:type="string">$(brandbaseurl)/share/palette%3B$(user)/config/standard.soe</config:config-item>
      <config:config-item config:name="HatchTableURL" config:type="string">$(brandbaseurl)/share/palette%3B$(user)/config/standard.soh</config:config-item>
      <config:config-item config:name="SlidesPerHandout" config:type="short">6</config:config-item>
      <config:config-item config:name="ParagraphSummation" config:type="boolean">false</config:config-item>
      <config:config-item config:name="HandoutsHorizontal" config:type="boolean">true</config:config-item>
      <config:config-item config:name="IsPrintDrawing" config:type="boolean">true</config:config-item>
      <config:config-item config:name="IsKernAsianPunctuation" config:type="boolean">false</config:config-item>
      <config:config-item config:name="UpdateFromTemplate" config:type="boolean">true</config:config-item>
      <config:config-item config:name="LoadReadonly" config:type="boolean">false</config:config-item>
      <config:config-item config:name="IsPrintOutline" config:type="boolean">false</config:config-item>
      <config:config-item config:name="IsPrintBookletFront" config:type="boolean">true</config:config-item>
      <config:config-item config:name="EmbedOnlyUsedFonts" config:type="boolean">false</config:config-item>
      <config:config-item config:name="PrinterPaperFromSetup" config:type="boolean">false</config:config-item>
      <config:config-item config:name="EmbedLatinScriptFonts" config:type="boolean">true</config:config-item>
      <config:config-item config:name="EmbedAsianScriptFonts" config:type="boolean">true</config:config-item>
      <config:config-item config:name="ImagePreferredDPI" config:type="int">0</config:config-item>
      <config:config-item config:name="PrintQuality" config:type="int">0</config:config-item>
      <config:config-item config:name="EmbedComplexScriptFonts" config:type="boolean">true</config:config-item>
    </config:config-item-set>
  </office:settings>
</office:document-settings>
</file>

<file path=styles.xml><?xml version="1.0" encoding="utf-8"?>
<office:document-styles xmlns:anim="urn:oasis:names:tc:opendocument:xmlns:animation:1.0" xmlns:smil="urn:oasis:names:tc:opendocument:xmlns:smil-compatible:1.0" xmlns:presentation="urn:oasis:names:tc:opendocument:xmlns:presentation:1.0" xmlns:css3t="http://www.w3.org/TR/css3-text/" xmlns:grddl="http://www.w3.org/2003/g/data-view#" xmlns:xhtml="http://www.w3.org/1999/xhtml" xmlns:dom="http://www.w3.org/2001/xml-events" xmlns:script="urn:oasis:names:tc:opendocument:xmlns:script:1.0" xmlns:form="urn:oasis:names:tc:opendocument:xmlns:form:1.0" xmlns:math="http://www.w3.org/1998/Math/MathML" xmlns:office="urn:oasis:names:tc:opendocument:xmlns:office:1.0" xmlns:ooo="http://openoffice.org/2004/office" xmlns:fo="urn:oasis:names:tc:opendocument:xmlns:xsl-fo-compatible:1.0" xmlns:ooow="http://openoffice.org/2004/writer" xmlns:xlink="http://www.w3.org/1999/xlink" xmlns:drawooo="http://openoffice.org/2010/draw" xmlns:oooc="http://openoffice.org/2004/calc" xmlns:dc="http://purl.org/dc/elements/1.1/" xmlns:calcext="urn:org:documentfoundation:names:experimental:calc:xmlns:calcext:1.0" xmlns:style="urn:oasis:names:tc:opendocument:xmlns:style:1.0" xmlns:text="urn:oasis:names:tc:opendocument:xmlns:text:1.0" xmlns:of="urn:oasis:names:tc:opendocument:xmlns:of:1.2" xmlns:tableooo="http://openoffice.org/2009/table" xmlns:draw="urn:oasis:names:tc:opendocument:xmlns:drawing:1.0" xmlns:dr3d="urn:oasis:names:tc:opendocument:xmlns:dr3d:1.0" xmlns:rpt="http://openoffice.org/2005/report" xmlns:svg="urn:oasis:names:tc:opendocument:xmlns:svg-compatible:1.0" xmlns:chart="urn:oasis:names:tc:opendocument:xmlns:chart:1.0" xmlns:officeooo="http://openoffice.org/2009/office" xmlns:table="urn:oasis:names:tc:opendocument:xmlns:table:1.0" xmlns:meta="urn:oasis:names:tc:opendocument:xmlns:meta:1.0" xmlns:loext="urn:org:documentfoundation:names:experimental:office:xmlns:loext:1.0" xmlns:number="urn:oasis:names:tc:opendocument:xmlns:datastyle:1.0" xmlns:field="urn:openoffice:names:experimental:ooo-ms-interop:xmlns:field:1.0" office:version="1.4">
  <office:font-face-decls>
    <style:font-face style:name="DejaVu Sans" svg:font-family="'DejaVu Sans'" style:font-family-generic="system" style:font-pitch="variable"/>
    <style:font-face style:name="FreeSans" svg:font-family="FreeSans" style:font-family-generic="system" style:font-pitch="variable"/>
    <style:font-face style:name="Lato Medium" svg:font-family="'Lato Medium'" style:font-pitch="variable"/>
    <style:font-face style:name="Liberation Sans" svg:font-family="'Liberation Sans'" style:font-family-generic="roman" style:font-pitch="variable"/>
    <style:font-face style:name="Liberation Serif" svg:font-family="'Liberation Serif'" style:font-family-generic="roman" style:font-pitch="variable"/>
    <style:font-face style:name="Noto Sans" svg:font-family="'Noto Sans'" style:font-family-generic="roman" style:font-pitch="variable"/>
  </office:font-face-decls>
  <office:styles>
    <draw:gradient draw:name="Filled" draw:style="linear" draw:start-color="#ffffff" draw:end-color="#cccccc" draw:start-intensity="100%" draw:end-intensity="100%" draw:angle="30deg" draw:border="0%">
      <loext:gradient-stop svg:offset="0" loext:color-type="rgb" loext:color-value="#ffffff"/>
      <loext:gradient-stop svg:offset="1" loext:color-type="rgb" loext:color-value="#cccccc"/>
    </draw:gradient>
    <draw:gradient draw:name="Filled_20_Blue" draw:display-name="Filled Blue" draw:style="linear" draw:start-color="#729fcf" draw:end-color="#355269" draw:start-intensity="100%" draw:end-intensity="100%" draw:angle="30deg" draw:border="0%">
      <loext:gradient-stop svg:offset="0" loext:color-type="rgb" loext:color-value="#729fcf"/>
      <loext:gradient-stop svg:offset="1" loext:color-type="rgb" loext:color-value="#355269"/>
    </draw:gradient>
    <draw:gradient draw:name="Filled_20_Green" draw:display-name="Filled Green" draw:style="linear" draw:start-color="#77bc65" draw:end-color="#127622" draw:start-intensity="100%" draw:end-intensity="100%" draw:angle="30deg" draw:border="0%">
      <loext:gradient-stop svg:offset="0" loext:color-type="rgb" loext:color-value="#77bc65"/>
      <loext:gradient-stop svg:offset="1" loext:color-type="rgb" loext:color-value="#127622"/>
    </draw:gradient>
    <draw:gradient draw:name="Filled_20_Red" draw:display-name="Filled Red" draw:style="linear" draw:start-color="#ff6d6d" draw:end-color="#c9211e" draw:start-intensity="100%" draw:end-intensity="100%" draw:angle="30deg" draw:border="0%">
      <loext:gradient-stop svg:offset="0" loext:color-type="rgb" loext:color-value="#ff6d6d"/>
      <loext:gradient-stop svg:offset="1" loext:color-type="rgb" loext:color-value="#c9211e"/>
    </draw:gradient>
    <draw:gradient draw:name="Filled_20_Yellow" draw:display-name="Filled Yellow" draw:style="linear" draw:start-color="#ffde59" draw:end-color="#b47804" draw:start-intensity="100%" draw:end-intensity="100%" draw:angle="30deg" draw:border="0%">
      <loext:gradient-stop svg:offset="0" loext:color-type="rgb" loext:color-value="#ffde59"/>
      <loext:gradient-stop svg:offset="1" loext:color-type="rgb" loext:color-value="#b47804"/>
    </draw:gradient>
    <draw:gradient draw:name="Shapes" draw:style="rectangular" draw:cx="50%" draw:cy="50%" draw:start-color="#cccccc" draw:end-color="#ffffff" draw:start-intensity="100%" draw:end-intensity="100%" draw:angle="0deg" draw:border="0%">
      <loext:gradient-stop svg:offset="0" loext:color-type="rgb" loext:color-value="#cccccc"/>
      <loext:gradient-stop svg:offset="1" loext:color-type="rgb" loext:color-value="#ffffff"/>
    </draw:gradient>
    <draw:marker draw:name="Arrow" svg:viewBox="0 0 20 30" svg:d="M10 0l-10 30h20z"/>
    <style:default-style style:family="graphic">
      <style:graphic-properties svg:stroke-color="#3465a4" draw:fill-color="#729fcf" fo:wrap-option="no-wrap" style:writing-mode="lr-tb"/>
      <style:paragraph-properties style:text-autospace="ideograph-alpha" style:punctuation-wrap="simple" style:line-break="strict" loext:tab-stop-distance="0cm" style:font-independent-line-spacing="false">
        <style:tab-stops/>
      </style:paragraph-properties>
      <style:text-properties style:use-window-font-color="true" loext:opacity="0%" style:font-name="Liberation Serif" fo:font-size="24pt" fo:language="pt" fo:country="BR" style:font-name-asian="DejaVu Sans" style:font-size-asian="24pt" style:language-asian="zh" style:country-asian="CN" style:font-name-complex="DejaVu Sans" style:font-size-complex="24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fo:wrap-option="wrap" draw:shadow="hidden" draw:shadow-offset-x="0.2cm" draw:shadow-offset-y="0.2cm" draw:shadow-color="#808080">
        <text:list-style style:name="standard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18pt" fo:font-style="normal" fo:text-shadow="none" style:text-underline-style="none" fo:font-weight="normal" style:letter-kerning="true" style:font-name-asian="DejaVu Sans" style:font-family-asian="'DejaVu Sans'" style:font-family-generic-asian="system" style:font-pitch-asian="variable" style:font-size-asian="18pt" style:font-style-asian="normal" style:font-weight-asian="normal" style:font-name-complex="FreeSans" style:font-family-complex="FreeSans" style:font-family-generic-complex="system" style:font-pitch-complex="variable" style:font-size-complex="1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draw:fill="none"/>
    </style:style>
    <style:style style:name="Object_20_with_20_no_20_fill_20_and_20_no_20_line" style:display-name="Object with no fill and no line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0" style:family="graphic" style:parent-style-name="Text">
      <style:graphic-properties draw:fill="none"/>
      <style:text-properties fo:font-size="48pt"/>
    </style:style>
    <style:style style:name="Title_20_A0" style:display-name="Title A0" style:family="graphic" style:parent-style-name="A0">
      <style:graphic-properties draw:stroke="none"/>
      <style:text-properties fo:font-size="96pt"/>
    </style:style>
    <style:style style:name="Heading_20_A0" style:display-name="Heading A0" style:family="graphic" style:parent-style-name="A0">
      <style:graphic-properties draw:stroke="none"/>
      <style:text-properties fo:font-size="71.9000015258789pt"/>
    </style:style>
    <style:style style:name="Text_20_A0" style:display-name="Text A0" style:family="graphic" style:parent-style-name="A0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Filled"/>
    </style:style>
    <style:style style:name="Filled_20_Blue" style:display-name="Filled Blue" style:family="graphic" style:parent-style-name="Filled">
      <style:graphic-properties draw:fill-gradient-name="Filled_20_Blue"/>
      <style:text-properties fo:color="#ffffff" loext:opacity="100%"/>
    </style:style>
    <style:style style:name="Filled_20_Green" style:display-name="Filled Green" style:family="graphic" style:parent-style-name="Filled">
      <style:graphic-properties draw:fill-gradient-name="Filled_20_Green"/>
      <style:text-properties fo:color="#ffffff" loext:opacity="100%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Filled_20_Red"/>
      <style:text-properties fo:color="#ffffff" loext:opacity="100%"/>
    </style:style>
    <style:style style:name="Filled_20_Yellow" style:display-name="Filled Yellow" style:family="graphic" style:parent-style-name="Filled">
      <style:graphic-properties draw:fill-gradient-name="Filled_20_Yellow"/>
      <style:text-properties fo:color="#ffffff" loext:opacity="100%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 loext:opacity="100%"/>
    </style:style>
    <style:style style:name="Outlined_20_Green" style:display-name="Outlined Green" style:family="graphic" style:parent-style-name="Outlined">
      <style:graphic-properties svg:stroke-color="#127622"/>
      <style:text-properties fo:color="#127622" loext:opacity="100%"/>
    </style:style>
    <style:style style:name="Outlined_20_Red" style:display-name="Outlined Red" style:family="graphic" style:parent-style-name="Outlined">
      <style:graphic-properties svg:stroke-color="#c9211e"/>
      <style:text-properties fo:color="#c9211e" loext:opacity="100%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 loext:opacity="100%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Default-background" style:family="presentation">
      <style:graphic-properties draw:stroke="none" draw:fill="none"/>
      <style:text-properties style:letter-kerning="true"/>
    </style:style>
    <style:style style:name="Default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Default-notes" style:family="presentation">
      <style:graphic-properties draw:stroke="none" draw:fill="none"/>
      <style:paragraph-properties fo:margin-left="0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DejaVu Sans" style:font-family-asian="'DejaVu Sans'" style:font-family-generic-asian="system" style:font-pitch-asian="variable" style:font-size-asian="20pt" style:font-style-asian="normal" style:font-weight-asian="normal" style:font-name-complex="FreeSans" style:font-family-complex="FreeSans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Default-outline1" style:family="presentation">
      <style:graphic-properties draw:stroke="none" draw:fill="none" draw:auto-grow-height="false" draw:fit-to-size="false" style:shrink-to-fit="true">
        <text:list-style style:name="Default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margin-top="0.644cm" fo:margin-bottom="0cm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2.2000007629395pt" fo:font-style="normal" fo:text-shadow="none" style:text-underline-style="none" fo:font-weight="normal" style:letter-kerning="true" fo:background-color="transparent" style:font-name-asian="DejaVu Sans" style:font-family-asian="'DejaVu Sans'" style:font-family-generic-asian="system" style:font-pitch-asian="variable" style:font-size-asian="32pt" style:font-style-asian="normal" style:font-weight-asian="normal" style:font-name-complex="FreeSans" style:font-family-complex="FreeSans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outline2" style:family="presentation" style:parent-style-name="Default-outline1">
      <style:paragraph-properties fo:margin-left="0cm" fo:margin-right="0cm" fo:margin-top="0.509cm" fo:margin-bottom="0cm" fo:text-indent="0cm"/>
      <style:text-properties fo:font-size="36.7999992370606pt" style:font-size-asian="28pt" style:font-size-complex="28pt"/>
    </style:style>
    <style:style style:name="Default-outline3" style:family="presentation" style:parent-style-name="Default-outline2">
      <style:paragraph-properties fo:margin-left="0cm" fo:margin-right="0cm" fo:margin-top="0.374cm" fo:margin-bottom="0cm" fo:text-indent="0cm"/>
      <style:text-properties fo:font-size="31.5pt" style:font-size-asian="24pt" style:font-size-complex="24pt"/>
    </style:style>
    <style:style style:name="Default-outline4" style:family="presentation" style:parent-style-name="Default-outline3">
      <style:paragraph-properties fo:margin-left="0cm" fo:margin-right="0cm" fo:margin-top="0.245cm" fo:margin-bottom="0cm" fo:text-indent="0cm"/>
      <style:text-properties fo:font-size="26.2999992370605pt" style:font-size-asian="20pt" style:font-size-complex="20pt"/>
    </style:style>
    <style:style style:name="Default-outline5" style:family="presentation" style:parent-style-name="Default-outline4">
      <style:paragraph-properties fo:margin-left="0cm" fo:margin-right="0cm" fo:margin-top="0.115cm" fo:margin-bottom="0cm" fo:text-indent="0cm"/>
      <style:text-properties fo:font-size="26.2999992370605pt" style:font-size-asian="20pt" style:font-size-complex="20pt"/>
    </style:style>
    <style:style style:name="Default-outline6" style:family="presentation" style:parent-style-name="Default-outline5">
      <style:paragraph-properties fo:margin-left="0cm" fo:margin-right="0cm" fo:margin-top="0.115cm" fo:margin-bottom="0cm" fo:text-indent="0cm"/>
      <style:text-properties fo:font-size="26.2999992370605pt" style:font-size-asian="20pt" style:font-size-complex="20pt"/>
    </style:style>
    <style:style style:name="Default-outline7" style:family="presentation" style:parent-style-name="Default-outline6">
      <style:paragraph-properties fo:margin-left="0cm" fo:margin-right="0cm" fo:margin-top="0.115cm" fo:margin-bottom="0cm" fo:text-indent="0cm"/>
      <style:text-properties fo:font-size="26.2999992370605pt" style:font-size-asian="20pt" style:font-size-complex="20pt"/>
    </style:style>
    <style:style style:name="Default-outline8" style:family="presentation" style:parent-style-name="Default-outline7">
      <style:paragraph-properties fo:margin-left="0cm" fo:margin-right="0cm" fo:margin-top="0.115cm" fo:margin-bottom="0cm" fo:text-indent="0cm"/>
      <style:text-properties fo:font-size="26.2999992370605pt" style:font-size-asian="20pt" style:font-size-complex="20pt"/>
    </style:style>
    <style:style style:name="Default-outline9" style:family="presentation" style:parent-style-name="Default-outline8">
      <style:paragraph-properties fo:margin-left="0cm" fo:margin-right="0cm" fo:margin-top="0.115cm" fo:margin-bottom="0cm" fo:text-indent="0cm"/>
      <style:text-properties fo:font-size="26.2999992370605pt" style:font-size-asian="20pt" style:font-size-complex="20pt"/>
    </style:style>
    <style:style style:name="Default-subtitle" style:family="presentation">
      <style:graphic-properties draw:stroke="none" draw:fill="none" draw:textarea-vertical-align="middle">
        <text:list-style style:name="Default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DejaVu Sans" style:font-family-asian="'DejaVu Sans'" style:font-family-generic-asian="system" style:font-pitch-asian="variable" style:font-size-asian="32pt" style:font-style-asian="normal" style:font-weight-asian="normal" style:font-name-complex="FreeSans" style:font-family-complex="FreeSans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Default-title" style:family="presentation">
      <style:graphic-properties draw:stroke="none" draw:fill="none" draw:textarea-vertical-align="middle">
        <text:list-style style:name="Default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58.0999984741211pt" fo:font-style="normal" fo:text-shadow="none" style:text-underline-style="none" fo:font-weight="normal" style:letter-kerning="true" fo:background-color="transparent" style:font-name-asian="DejaVu Sans" style:font-family-asian="'DejaVu Sans'" style:font-family-generic-asian="system" style:font-pitch-asian="variable" style:font-size-asian="44pt" style:font-style-asian="normal" style:font-weight-asian="normal" style:font-name-complex="FreeSans" style:font-family-complex="FreeSans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1cm"/>
      <presentation:placeholder presentation:object="handout" svg:x="15.414cm" svg:y="1.743cm" svg:width="10.556cm" svg:height="-0.231cm"/>
      <presentation:placeholder presentation:object="handout" svg:x="2.058cm" svg:y="3.612cm" svg:width="10.556cm" svg:height="-0.231cm"/>
      <presentation:placeholder presentation:object="handout" svg:x="15.414cm" svg:y="3.612cm" svg:width="10.556cm" svg:height="-0.231cm"/>
      <presentation:placeholder presentation:object="handout" svg:x="2.058cm" svg:y="5.481cm" svg:width="10.556cm" svg:height="-0.231cm"/>
      <presentation:placeholder presentation:object="handout" svg:x="15.414cm" svg:y="5.481cm" svg:width="10.556cm" svg:height="-0.231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9.7cm" fo:page-height="21cm" style:print-orientation="landscape"/>
    </style:page-layout>
    <style:style style:name="Mdp1" style:family="drawing-page">
      <style:drawing-page-properties draw:background-size="border" draw:fill="none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1" style:family="presentation" style:parent-style-name="Default-backgroundobjects">
      <style:graphic-properties draw:stroke="none" draw:fill="none" draw:fill-color="#ffffff" draw:auto-grow-height="false" fo:min-height="1.086cm" loext:decorative="false"/>
      <style:paragraph-properties style:writing-mode="lr-tb"/>
    </style:style>
    <style:style style:name="Mpr2" style:family="presentation" style:parent-style-name="Default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3" style:family="presentation" style:parent-style-name="Default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paragraph-properties fo:text-align="center"/>
      <style:text-properties fo:font-size="14pt" style:font-size-asian="14pt" style:font-size-complex="14pt"/>
    </style:style>
    <style:style style:name="MP6" style:family="paragraph">
      <loext:graphic-properties draw:fill="none" draw:fill-color="#ffffff"/>
      <style:paragraph-properties fo:text-align="center"/>
      <style:text-properties fo:font-size="14pt" style:font-size-asian="14pt" style:font-size-complex="14pt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Open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Open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Open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Open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draw:page-thumbnail draw:layer="backgroundobjects" svg:width="8.999cm" svg:height="6.362cm" svg:x="1cm" svg:y="3.091cm"/>
      <draw:page-thumbnail draw:layer="backgroundobjects" svg:width="8.999cm" svg:height="6.362cm" svg:x="1cm" svg:y="11.667cm"/>
      <draw:page-thumbnail draw:layer="backgroundobjects" svg:width="8.999cm" svg:height="6.362cm" svg:x="1cm" svg:y="20.243cm"/>
      <draw:page-thumbnail draw:layer="backgroundobjects" svg:width="8.999cm" svg:height="6.362cm" svg:x="11cm" svg:y="3.091cm"/>
      <draw:page-thumbnail draw:layer="backgroundobjects" svg:width="8.999cm" svg:height="6.362cm" svg:x="11cm" svg:y="11.667cm"/>
      <draw:page-thumbnail draw:layer="backgroundobjects" svg:width="8.999cm" svg:height="6.362cm" svg:x="11cm" svg:y="20.243cm"/>
    </style:handout-master>
    <style:master-page style:name="Default" style:page-layout-name="PM1" draw:style-name="Mdp1">
      <loext:theme loext:name="Offic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Default-title" draw:layer="backgroundobjects" svg:width="26.729cm" svg:height="3.506cm" svg:x="1.471cm" svg:y="0.821cm" presentation:class="title" presentation:placeholder="true">
        <draw:text-box/>
      </draw:frame>
      <draw:frame presentation:style-name="Default-outline1" draw:layer="backgroundobjects" svg:width="26.729cm" svg:height="12.179cm" svg:x="1.471cm" svg:y="4.897cm" presentation:class="outline" presentation:placeholder="true">
        <draw:text-box/>
      </draw:frame>
      <draw:frame presentation:style-name="Mpr1" draw:text-style-name="MP2" draw:layer="backgroundobjects" svg:width="6.917cm" svg:height="1.444cm" svg:x="1.471cm" svg:y="19.11cm" presentation:class="date-time">
        <draw:text-box>
          <text:p text:style-name="MP1">
            <text:span text:style-name="MT1">
              <presentation:date-time/>
            </text:span>
          </text:p>
        </draw:text-box>
      </draw:frame>
      <draw:frame presentation:style-name="Mpr1" draw:text-style-name="MP6" draw:layer="backgroundobjects" svg:width="9.413cm" svg:height="1.444cm" svg:x="10.141cm" svg:y="19.11cm" presentation:class="footer">
        <draw:text-box>
          <text:p text:style-name="MP5">
            <text:span text:style-name="MT1">
              <presentation:footer/>
            </text:span>
          </text:p>
        </draw:text-box>
      </draw:frame>
      <draw:frame presentation:style-name="Mpr1" draw:text-style-name="MP4" draw:layer="backgroundobjects" svg:width="6.917cm" svg:height="1.444cm" svg:x="21.277cm" svg:y="19.11cm" presentation:class="page-number">
        <draw:text-box>
          <text:p text:style-name="MP3">
            <text:span text:style-name="MT1">
              <text:page-number>&lt;number&gt;</text:page-number>
            </text:span>
          </text:p>
        </draw:text-box>
      </draw:frame>
      <presentation:notes style:page-layout-name="PM0">
        <draw:page-thumbnail presentation:style-name="Default-title" draw:layer="backgroundobjects" svg:width="19.798cm" svg:height="11.136cm" svg:x="0.6cm" svg:y="2.257cm" presentation:class="page"/>
        <draw:frame presentation:style-name="Default-notes" draw:layer="backgroundobjects" svg:width="16.799cm" svg:height="13.364cm" svg:x="2.1cm" svg:y="14.107cm" presentation:class="notes" presentation:placeholder="true">
          <draw:text-box/>
        </draw:frame>
        <draw:frame presentation:style-name="Mpr2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2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3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3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&lt;number&gt;</text:page-number>
              </text:span>
            </text:p>
          </draw:text-box>
        </draw:frame>
      </presentation:notes>
    </style:master-page>
  </office:master-styles>
</office:document-styles>
</file>