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AR" sz="4400" spc="-1" strike="noStrike">
                <a:latin typeface="Arial"/>
              </a:rPr>
              <a:t>Click to edit the title text format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latin typeface="Arial"/>
              </a:rPr>
              <a:t>Click to edit the outline text format</a:t>
            </a:r>
            <a:endParaRPr b="0" lang="es-A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latin typeface="Arial"/>
              </a:rPr>
              <a:t>Second Outline Level</a:t>
            </a:r>
            <a:endParaRPr b="0" lang="es-A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latin typeface="Arial"/>
              </a:rPr>
              <a:t>Third Outline Level</a:t>
            </a:r>
            <a:endParaRPr b="0" lang="es-A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latin typeface="Arial"/>
              </a:rPr>
              <a:t>Fourth Outline Level</a:t>
            </a:r>
            <a:endParaRPr b="0" lang="es-A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Fifth Outline Level</a:t>
            </a:r>
            <a:endParaRPr b="0" lang="es-A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Sixth Outline Level</a:t>
            </a:r>
            <a:endParaRPr b="0" lang="es-A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Seventh Outline Level</a:t>
            </a:r>
            <a:endParaRPr b="0" lang="es-AR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s-AR" sz="1400" spc="-1" strike="noStrike">
                <a:latin typeface="Times New Roman"/>
              </a:rPr>
              <a:t>&lt;date/time&gt;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s-AR" sz="1400" spc="-1" strike="noStrike">
                <a:latin typeface="Times New Roman"/>
              </a:rPr>
              <a:t>&lt;footer&gt;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8C5FBB77-6D59-44A5-A93B-82068EA5D37A}" type="slidenum">
              <a:rPr b="0" lang="es-AR" sz="1400" spc="-1" strike="noStrike">
                <a:latin typeface="Times New Roman"/>
              </a:rPr>
              <a:t>&lt;number&gt;</a:t>
            </a:fld>
            <a:endParaRPr b="0" lang="es-A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n 3" descr=""/>
          <p:cNvPicPr/>
          <p:nvPr/>
        </p:nvPicPr>
        <p:blipFill>
          <a:blip r:embed="rId1"/>
          <a:srcRect l="0" t="40059" r="0" b="42477"/>
          <a:stretch/>
        </p:blipFill>
        <p:spPr>
          <a:xfrm>
            <a:off x="8314200" y="5320440"/>
            <a:ext cx="1693800" cy="29556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>
            <a:off x="1301760" y="180360"/>
            <a:ext cx="6667200" cy="5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3000" spc="-1" strike="noStrike">
                <a:solidFill>
                  <a:srgbClr val="7000ff"/>
                </a:solidFill>
                <a:latin typeface="Poppins"/>
                <a:ea typeface="Arial"/>
              </a:rPr>
              <a:t>Ejercicios complementarios</a:t>
            </a:r>
            <a:endParaRPr b="0" lang="es-AR" sz="3000" spc="-1" strike="noStrike"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04000" y="737640"/>
            <a:ext cx="4283280" cy="342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s-AR" sz="1400" spc="-1" strike="noStrike">
                <a:solidFill>
                  <a:srgbClr val="000000"/>
                </a:solidFill>
                <a:latin typeface="Poppins"/>
                <a:ea typeface="Arial"/>
              </a:rPr>
              <a:t>1. Encontrar Mayor y Menor:</a:t>
            </a:r>
            <a:endParaRPr b="0" lang="es-AR" sz="1400" spc="-1" strike="noStrike">
              <a:latin typeface="Arial"/>
            </a:endParaRPr>
          </a:p>
        </p:txBody>
      </p:sp>
      <p:sp>
        <p:nvSpPr>
          <p:cNvPr id="44" name="TextShape 3"/>
          <p:cNvSpPr txBox="1"/>
          <p:nvPr/>
        </p:nvSpPr>
        <p:spPr>
          <a:xfrm>
            <a:off x="576000" y="1152000"/>
            <a:ext cx="7887600" cy="50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s-AR" sz="1400" spc="-1" strike="noStrike">
                <a:solidFill>
                  <a:srgbClr val="000000"/>
                </a:solidFill>
                <a:latin typeface="Poppins"/>
                <a:ea typeface="Arial"/>
              </a:rPr>
              <a:t>Dado un array de numeros, escribe una funcion que encuentre el mas grande y el menor numero del array.</a:t>
            </a:r>
            <a:endParaRPr b="0" lang="es-AR" sz="1400" spc="-1" strike="noStrike">
              <a:latin typeface="Arial"/>
            </a:endParaRPr>
          </a:p>
        </p:txBody>
      </p:sp>
      <p:sp>
        <p:nvSpPr>
          <p:cNvPr id="45" name="CustomShape 4"/>
          <p:cNvSpPr/>
          <p:nvPr/>
        </p:nvSpPr>
        <p:spPr>
          <a:xfrm>
            <a:off x="648000" y="1728000"/>
            <a:ext cx="6696000" cy="75924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100" spc="-1" strike="noStrike">
                <a:solidFill>
                  <a:srgbClr val="569cd6"/>
                </a:solidFill>
                <a:latin typeface="Consolas"/>
                <a:ea typeface="Arial"/>
              </a:rPr>
              <a:t>let</a:t>
            </a:r>
            <a:r>
              <a:rPr b="0" lang="es-AR" sz="1100" spc="-1" strike="noStrike">
                <a:solidFill>
                  <a:srgbClr val="cccccc"/>
                </a:solidFill>
                <a:latin typeface="Consolas"/>
                <a:ea typeface="Arial"/>
              </a:rPr>
              <a:t> </a:t>
            </a:r>
            <a:r>
              <a:rPr b="0" lang="es-AR" sz="1100" spc="-1" strike="noStrike">
                <a:solidFill>
                  <a:srgbClr val="9cdcfe"/>
                </a:solidFill>
                <a:latin typeface="Consolas"/>
                <a:ea typeface="Arial"/>
              </a:rPr>
              <a:t>numeros</a:t>
            </a:r>
            <a:r>
              <a:rPr b="0" lang="es-AR" sz="1100" spc="-1" strike="noStrike">
                <a:solidFill>
                  <a:srgbClr val="cccccc"/>
                </a:solidFill>
                <a:latin typeface="Consolas"/>
                <a:ea typeface="Arial"/>
              </a:rPr>
              <a:t> </a:t>
            </a:r>
            <a:r>
              <a:rPr b="0" lang="es-AR" sz="1100" spc="-1" strike="noStrike">
                <a:solidFill>
                  <a:srgbClr val="d4d4d4"/>
                </a:solidFill>
                <a:latin typeface="Consolas"/>
                <a:ea typeface="Arial"/>
              </a:rPr>
              <a:t>=</a:t>
            </a:r>
            <a:r>
              <a:rPr b="0" lang="es-AR" sz="1100" spc="-1" strike="noStrike">
                <a:solidFill>
                  <a:srgbClr val="cccccc"/>
                </a:solidFill>
                <a:latin typeface="Consolas"/>
                <a:ea typeface="Arial"/>
              </a:rPr>
              <a:t> [34, 56, 23, 89, 12, 3, 44</a:t>
            </a:r>
            <a:r>
              <a:rPr b="0" lang="es-AR" sz="1100" spc="-1" strike="noStrike">
                <a:solidFill>
                  <a:srgbClr val="cccccc"/>
                </a:solidFill>
                <a:latin typeface="Consolas"/>
                <a:ea typeface="Arial"/>
              </a:rPr>
              <a:t>];</a:t>
            </a:r>
            <a:endParaRPr b="0" lang="es-AR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100" spc="-1" strike="noStrike">
                <a:solidFill>
                  <a:srgbClr val="569cd6"/>
                </a:solidFill>
                <a:latin typeface="Consolas"/>
                <a:ea typeface="Arial"/>
              </a:rPr>
              <a:t>let</a:t>
            </a:r>
            <a:r>
              <a:rPr b="0" lang="es-AR" sz="1100" spc="-1" strike="noStrike">
                <a:solidFill>
                  <a:srgbClr val="cccccc"/>
                </a:solidFill>
                <a:latin typeface="Consolas"/>
                <a:ea typeface="Arial"/>
              </a:rPr>
              <a:t> </a:t>
            </a:r>
            <a:r>
              <a:rPr b="0" lang="es-AR" sz="1100" spc="-1" strike="noStrike">
                <a:solidFill>
                  <a:srgbClr val="9cdcfe"/>
                </a:solidFill>
                <a:latin typeface="Consolas"/>
                <a:ea typeface="Arial"/>
              </a:rPr>
              <a:t>resultado</a:t>
            </a:r>
            <a:r>
              <a:rPr b="0" lang="es-AR" sz="1100" spc="-1" strike="noStrike">
                <a:solidFill>
                  <a:srgbClr val="cccccc"/>
                </a:solidFill>
                <a:latin typeface="Consolas"/>
                <a:ea typeface="Arial"/>
              </a:rPr>
              <a:t> </a:t>
            </a:r>
            <a:r>
              <a:rPr b="0" lang="es-AR" sz="1100" spc="-1" strike="noStrike">
                <a:solidFill>
                  <a:srgbClr val="d4d4d4"/>
                </a:solidFill>
                <a:latin typeface="Consolas"/>
                <a:ea typeface="Arial"/>
              </a:rPr>
              <a:t>=</a:t>
            </a:r>
            <a:r>
              <a:rPr b="0" lang="es-AR" sz="1100" spc="-1" strike="noStrike">
                <a:solidFill>
                  <a:srgbClr val="cccccc"/>
                </a:solidFill>
                <a:latin typeface="Consolas"/>
                <a:ea typeface="Arial"/>
              </a:rPr>
              <a:t> </a:t>
            </a:r>
            <a:r>
              <a:rPr b="0" lang="es-AR" sz="1100" spc="-1" strike="noStrike">
                <a:solidFill>
                  <a:srgbClr val="dcdcaa"/>
                </a:solidFill>
                <a:latin typeface="Consolas"/>
                <a:ea typeface="Arial"/>
              </a:rPr>
              <a:t>buscarMayorYMenor</a:t>
            </a:r>
            <a:r>
              <a:rPr b="0" lang="es-AR" sz="1100" spc="-1" strike="noStrike">
                <a:solidFill>
                  <a:srgbClr val="cccccc"/>
                </a:solidFill>
                <a:latin typeface="Consolas"/>
                <a:ea typeface="Arial"/>
              </a:rPr>
              <a:t>(</a:t>
            </a:r>
            <a:r>
              <a:rPr b="0" lang="es-AR" sz="1100" spc="-1" strike="noStrike">
                <a:solidFill>
                  <a:srgbClr val="9cdcfe"/>
                </a:solidFill>
                <a:latin typeface="Consolas"/>
                <a:ea typeface="Arial"/>
              </a:rPr>
              <a:t>numeros</a:t>
            </a:r>
            <a:r>
              <a:rPr b="0" lang="es-AR" sz="1100" spc="-1" strike="noStrike">
                <a:solidFill>
                  <a:srgbClr val="cccccc"/>
                </a:solidFill>
                <a:latin typeface="Consolas"/>
                <a:ea typeface="Arial"/>
              </a:rPr>
              <a:t>);</a:t>
            </a:r>
            <a:endParaRPr b="0" lang="es-AR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100" spc="-1" strike="noStrike">
                <a:solidFill>
                  <a:srgbClr val="9cdcfe"/>
                </a:solidFill>
                <a:latin typeface="Consolas"/>
                <a:ea typeface="Arial"/>
              </a:rPr>
              <a:t>console</a:t>
            </a:r>
            <a:r>
              <a:rPr b="0" lang="es-AR" sz="1100" spc="-1" strike="noStrike">
                <a:solidFill>
                  <a:srgbClr val="cccccc"/>
                </a:solidFill>
                <a:latin typeface="Consolas"/>
                <a:ea typeface="Arial"/>
              </a:rPr>
              <a:t>.</a:t>
            </a:r>
            <a:r>
              <a:rPr b="0" lang="es-AR" sz="1100" spc="-1" strike="noStrike">
                <a:solidFill>
                  <a:srgbClr val="dcdcaa"/>
                </a:solidFill>
                <a:latin typeface="Consolas"/>
                <a:ea typeface="Arial"/>
              </a:rPr>
              <a:t>log</a:t>
            </a:r>
            <a:r>
              <a:rPr b="0" lang="es-AR" sz="1100" spc="-1" strike="noStrike">
                <a:solidFill>
                  <a:srgbClr val="cccccc"/>
                </a:solidFill>
                <a:latin typeface="Consolas"/>
                <a:ea typeface="Arial"/>
              </a:rPr>
              <a:t>(</a:t>
            </a:r>
            <a:r>
              <a:rPr b="0" lang="es-AR" sz="1100" spc="-1" strike="noStrike">
                <a:solidFill>
                  <a:srgbClr val="ce9178"/>
                </a:solidFill>
                <a:latin typeface="Consolas"/>
                <a:ea typeface="Arial"/>
              </a:rPr>
              <a:t>"El numero mayor es:"</a:t>
            </a:r>
            <a:r>
              <a:rPr b="0" lang="es-AR" sz="1100" spc="-1" strike="noStrike">
                <a:solidFill>
                  <a:srgbClr val="cccccc"/>
                </a:solidFill>
                <a:latin typeface="Consolas"/>
                <a:ea typeface="Arial"/>
              </a:rPr>
              <a:t>, </a:t>
            </a:r>
            <a:r>
              <a:rPr b="0" lang="es-AR" sz="1100" spc="-1" strike="noStrike">
                <a:solidFill>
                  <a:srgbClr val="9cdcfe"/>
                </a:solidFill>
                <a:latin typeface="Consolas"/>
                <a:ea typeface="Arial"/>
              </a:rPr>
              <a:t>resultado.min</a:t>
            </a:r>
            <a:r>
              <a:rPr b="0" lang="es-AR" sz="1100" spc="-1" strike="noStrike">
                <a:solidFill>
                  <a:srgbClr val="cccccc"/>
                </a:solidFill>
                <a:latin typeface="Consolas"/>
                <a:ea typeface="Arial"/>
              </a:rPr>
              <a:t>); </a:t>
            </a:r>
            <a:r>
              <a:rPr b="0" lang="es-AR" sz="1100" spc="-1" strike="noStrike">
                <a:solidFill>
                  <a:srgbClr val="6a9955"/>
                </a:solidFill>
                <a:latin typeface="Consolas"/>
                <a:ea typeface="Arial"/>
              </a:rPr>
              <a:t>// Resultado esperado: 3</a:t>
            </a:r>
            <a:endParaRPr b="0" lang="es-AR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100" spc="-1" strike="noStrike">
                <a:solidFill>
                  <a:srgbClr val="9cdcfe"/>
                </a:solidFill>
                <a:latin typeface="Consolas"/>
                <a:ea typeface="Arial"/>
              </a:rPr>
              <a:t>console</a:t>
            </a:r>
            <a:r>
              <a:rPr b="0" lang="es-AR" sz="1100" spc="-1" strike="noStrike">
                <a:solidFill>
                  <a:srgbClr val="cccccc"/>
                </a:solidFill>
                <a:latin typeface="Consolas"/>
                <a:ea typeface="Arial"/>
              </a:rPr>
              <a:t>.</a:t>
            </a:r>
            <a:r>
              <a:rPr b="0" lang="es-AR" sz="1100" spc="-1" strike="noStrike">
                <a:solidFill>
                  <a:srgbClr val="dcdcaa"/>
                </a:solidFill>
                <a:latin typeface="Consolas"/>
                <a:ea typeface="Arial"/>
              </a:rPr>
              <a:t>log</a:t>
            </a:r>
            <a:r>
              <a:rPr b="0" lang="es-AR" sz="1100" spc="-1" strike="noStrike">
                <a:solidFill>
                  <a:srgbClr val="cccccc"/>
                </a:solidFill>
                <a:latin typeface="Consolas"/>
                <a:ea typeface="Arial"/>
              </a:rPr>
              <a:t>(</a:t>
            </a:r>
            <a:r>
              <a:rPr b="0" lang="es-AR" sz="1100" spc="-1" strike="noStrike">
                <a:solidFill>
                  <a:srgbClr val="ce9178"/>
                </a:solidFill>
                <a:latin typeface="Consolas"/>
                <a:ea typeface="Arial"/>
              </a:rPr>
              <a:t>"</a:t>
            </a:r>
            <a:r>
              <a:rPr b="0" lang="es-AR" sz="1100" spc="-1" strike="noStrike">
                <a:solidFill>
                  <a:srgbClr val="ce9178"/>
                </a:solidFill>
                <a:latin typeface="Consolas"/>
                <a:ea typeface="Arial"/>
              </a:rPr>
              <a:t>El numero menor es:"</a:t>
            </a:r>
            <a:r>
              <a:rPr b="0" lang="es-AR" sz="1100" spc="-1" strike="noStrike">
                <a:solidFill>
                  <a:srgbClr val="cccccc"/>
                </a:solidFill>
                <a:latin typeface="Consolas"/>
                <a:ea typeface="Arial"/>
              </a:rPr>
              <a:t>, </a:t>
            </a:r>
            <a:r>
              <a:rPr b="0" lang="es-AR" sz="1100" spc="-1" strike="noStrike">
                <a:solidFill>
                  <a:srgbClr val="9cdcfe"/>
                </a:solidFill>
                <a:latin typeface="Consolas"/>
                <a:ea typeface="Arial"/>
              </a:rPr>
              <a:t>resultado.max</a:t>
            </a:r>
            <a:r>
              <a:rPr b="0" lang="es-AR" sz="1100" spc="-1" strike="noStrike">
                <a:solidFill>
                  <a:srgbClr val="cccccc"/>
                </a:solidFill>
                <a:latin typeface="Consolas"/>
                <a:ea typeface="Arial"/>
              </a:rPr>
              <a:t>); </a:t>
            </a:r>
            <a:r>
              <a:rPr b="0" lang="es-AR" sz="1100" spc="-1" strike="noStrike">
                <a:solidFill>
                  <a:srgbClr val="6a9955"/>
                </a:solidFill>
                <a:latin typeface="Consolas"/>
                <a:ea typeface="Arial"/>
              </a:rPr>
              <a:t>// Resultado esperado: 89</a:t>
            </a:r>
            <a:endParaRPr b="0" lang="es-AR" sz="1100" spc="-1" strike="noStrike">
              <a:latin typeface="Arial"/>
            </a:endParaRPr>
          </a:p>
        </p:txBody>
      </p:sp>
      <p:sp>
        <p:nvSpPr>
          <p:cNvPr id="46" name="TextShape 5"/>
          <p:cNvSpPr txBox="1"/>
          <p:nvPr/>
        </p:nvSpPr>
        <p:spPr>
          <a:xfrm>
            <a:off x="504000" y="2736000"/>
            <a:ext cx="4283280" cy="342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s-AR" sz="1400" spc="-1" strike="noStrike">
                <a:solidFill>
                  <a:srgbClr val="000000"/>
                </a:solidFill>
                <a:latin typeface="Poppins"/>
                <a:ea typeface="Arial"/>
              </a:rPr>
              <a:t>2. Traer informacion:</a:t>
            </a:r>
            <a:endParaRPr b="0" lang="es-AR" sz="1400" spc="-1" strike="noStrike">
              <a:latin typeface="Arial"/>
            </a:endParaRPr>
          </a:p>
        </p:txBody>
      </p:sp>
      <p:sp>
        <p:nvSpPr>
          <p:cNvPr id="47" name="TextShape 6"/>
          <p:cNvSpPr txBox="1"/>
          <p:nvPr/>
        </p:nvSpPr>
        <p:spPr>
          <a:xfrm>
            <a:off x="504000" y="3168000"/>
            <a:ext cx="7887600" cy="50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s-AR" sz="1400" spc="-1" strike="noStrike">
                <a:solidFill>
                  <a:srgbClr val="000000"/>
                </a:solidFill>
                <a:latin typeface="Poppins"/>
                <a:ea typeface="Arial"/>
              </a:rPr>
              <a:t>Crea una función que reciba un objeto representando un estudiante y devuelva una cadena con su nombre completo y su promedio de calificaciones.</a:t>
            </a:r>
            <a:endParaRPr b="0" lang="es-AR" sz="1400" spc="-1" strike="noStrike">
              <a:latin typeface="Arial"/>
            </a:endParaRPr>
          </a:p>
        </p:txBody>
      </p:sp>
      <p:sp>
        <p:nvSpPr>
          <p:cNvPr id="48" name="CustomShape 7"/>
          <p:cNvSpPr/>
          <p:nvPr/>
        </p:nvSpPr>
        <p:spPr>
          <a:xfrm>
            <a:off x="576000" y="3816000"/>
            <a:ext cx="7848000" cy="132336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569cd6"/>
                </a:solidFill>
                <a:latin typeface="Consolas"/>
                <a:ea typeface="Arial"/>
              </a:rPr>
              <a:t>let</a:t>
            </a:r>
            <a:r>
              <a:rPr b="0" lang="es-AR" sz="1400" spc="-1" strike="noStrike">
                <a:solidFill>
                  <a:srgbClr val="cccccc"/>
                </a:solidFill>
                <a:latin typeface="Consolas"/>
                <a:ea typeface="Arial"/>
              </a:rPr>
              <a:t> </a:t>
            </a:r>
            <a:r>
              <a:rPr b="0" lang="es-AR" sz="1400" spc="-1" strike="noStrike">
                <a:solidFill>
                  <a:srgbClr val="9cdcfe"/>
                </a:solidFill>
                <a:latin typeface="Consolas"/>
                <a:ea typeface="Arial"/>
              </a:rPr>
              <a:t>estudiante</a:t>
            </a:r>
            <a:r>
              <a:rPr b="0" lang="es-AR" sz="1400" spc="-1" strike="noStrike">
                <a:solidFill>
                  <a:srgbClr val="cccccc"/>
                </a:solidFill>
                <a:latin typeface="Consolas"/>
                <a:ea typeface="Arial"/>
              </a:rPr>
              <a:t> </a:t>
            </a:r>
            <a:r>
              <a:rPr b="0" lang="es-AR" sz="1400" spc="-1" strike="noStrike">
                <a:solidFill>
                  <a:srgbClr val="d4d4d4"/>
                </a:solidFill>
                <a:latin typeface="Consolas"/>
                <a:ea typeface="Arial"/>
              </a:rPr>
              <a:t>=</a:t>
            </a:r>
            <a:r>
              <a:rPr b="0" lang="es-AR" sz="1400" spc="-1" strike="noStrike">
                <a:solidFill>
                  <a:srgbClr val="cccccc"/>
                </a:solidFill>
                <a:latin typeface="Consolas"/>
                <a:ea typeface="Arial"/>
              </a:rPr>
              <a:t> {</a:t>
            </a:r>
            <a:endParaRPr b="0" lang="es-A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cccccc"/>
                </a:solidFill>
                <a:latin typeface="Consolas"/>
                <a:ea typeface="Arial"/>
              </a:rPr>
              <a:t>    </a:t>
            </a:r>
            <a:r>
              <a:rPr b="0" lang="es-AR" sz="1400" spc="-1" strike="noStrike">
                <a:solidFill>
                  <a:srgbClr val="9cdcfe"/>
                </a:solidFill>
                <a:latin typeface="Consolas"/>
                <a:ea typeface="Arial"/>
              </a:rPr>
              <a:t>nombre:</a:t>
            </a:r>
            <a:r>
              <a:rPr b="0" lang="es-AR" sz="1400" spc="-1" strike="noStrike">
                <a:solidFill>
                  <a:srgbClr val="cccccc"/>
                </a:solidFill>
                <a:latin typeface="Consolas"/>
                <a:ea typeface="Arial"/>
              </a:rPr>
              <a:t> </a:t>
            </a:r>
            <a:r>
              <a:rPr b="0" lang="es-AR" sz="1400" spc="-1" strike="noStrike">
                <a:solidFill>
                  <a:srgbClr val="ce9178"/>
                </a:solidFill>
                <a:latin typeface="Consolas"/>
                <a:ea typeface="Arial"/>
              </a:rPr>
              <a:t>"Julio"</a:t>
            </a:r>
            <a:r>
              <a:rPr b="0" lang="es-AR" sz="1400" spc="-1" strike="noStrike">
                <a:solidFill>
                  <a:srgbClr val="cccccc"/>
                </a:solidFill>
                <a:latin typeface="Consolas"/>
                <a:ea typeface="Arial"/>
              </a:rPr>
              <a:t>,</a:t>
            </a:r>
            <a:endParaRPr b="0" lang="es-A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cccccc"/>
                </a:solidFill>
                <a:latin typeface="Consolas"/>
                <a:ea typeface="Arial"/>
              </a:rPr>
              <a:t>    </a:t>
            </a:r>
            <a:r>
              <a:rPr b="0" lang="es-AR" sz="1400" spc="-1" strike="noStrike">
                <a:solidFill>
                  <a:srgbClr val="9cdcfe"/>
                </a:solidFill>
                <a:latin typeface="Consolas"/>
                <a:ea typeface="Arial"/>
              </a:rPr>
              <a:t>apellido:</a:t>
            </a:r>
            <a:r>
              <a:rPr b="0" lang="es-AR" sz="1400" spc="-1" strike="noStrike">
                <a:solidFill>
                  <a:srgbClr val="cccccc"/>
                </a:solidFill>
                <a:latin typeface="Consolas"/>
                <a:ea typeface="Arial"/>
              </a:rPr>
              <a:t> </a:t>
            </a:r>
            <a:r>
              <a:rPr b="0" lang="es-AR" sz="1400" spc="-1" strike="noStrike">
                <a:solidFill>
                  <a:srgbClr val="ce9178"/>
                </a:solidFill>
                <a:latin typeface="Consolas"/>
                <a:ea typeface="Arial"/>
              </a:rPr>
              <a:t>"Perez"</a:t>
            </a:r>
            <a:r>
              <a:rPr b="0" lang="es-AR" sz="1400" spc="-1" strike="noStrike">
                <a:solidFill>
                  <a:srgbClr val="cccccc"/>
                </a:solidFill>
                <a:latin typeface="Consolas"/>
                <a:ea typeface="Arial"/>
              </a:rPr>
              <a:t>,</a:t>
            </a:r>
            <a:endParaRPr b="0" lang="es-A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cccccc"/>
                </a:solidFill>
                <a:latin typeface="Consolas"/>
                <a:ea typeface="Arial"/>
              </a:rPr>
              <a:t>    </a:t>
            </a:r>
            <a:r>
              <a:rPr b="0" lang="es-AR" sz="1400" spc="-1" strike="noStrike">
                <a:solidFill>
                  <a:srgbClr val="9cdcfe"/>
                </a:solidFill>
                <a:latin typeface="Consolas"/>
                <a:ea typeface="Arial"/>
              </a:rPr>
              <a:t>Notas:</a:t>
            </a:r>
            <a:r>
              <a:rPr b="0" lang="es-AR" sz="1400" spc="-1" strike="noStrike">
                <a:solidFill>
                  <a:srgbClr val="cccccc"/>
                </a:solidFill>
                <a:latin typeface="Consolas"/>
                <a:ea typeface="Arial"/>
              </a:rPr>
              <a:t> [</a:t>
            </a:r>
            <a:r>
              <a:rPr b="0" lang="es-AR" sz="1400" spc="-1" strike="noStrike">
                <a:solidFill>
                  <a:srgbClr val="b5cea8"/>
                </a:solidFill>
                <a:latin typeface="Consolas"/>
                <a:ea typeface="Arial"/>
              </a:rPr>
              <a:t>10, 8, 7, 5, 6]</a:t>
            </a:r>
            <a:endParaRPr b="0" lang="es-A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cccccc"/>
                </a:solidFill>
                <a:latin typeface="Consolas"/>
                <a:ea typeface="Arial"/>
              </a:rPr>
              <a:t>};</a:t>
            </a:r>
            <a:endParaRPr b="0" lang="es-A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100" spc="-1" strike="noStrike">
                <a:solidFill>
                  <a:srgbClr val="9cdcfe"/>
                </a:solidFill>
                <a:latin typeface="Consolas"/>
                <a:ea typeface="Arial"/>
              </a:rPr>
              <a:t>console</a:t>
            </a:r>
            <a:r>
              <a:rPr b="0" lang="es-AR" sz="1100" spc="-1" strike="noStrike">
                <a:solidFill>
                  <a:srgbClr val="cccccc"/>
                </a:solidFill>
                <a:latin typeface="Consolas"/>
                <a:ea typeface="Arial"/>
              </a:rPr>
              <a:t>.</a:t>
            </a:r>
            <a:r>
              <a:rPr b="0" lang="es-AR" sz="1100" spc="-1" strike="noStrike">
                <a:solidFill>
                  <a:srgbClr val="dcdcaa"/>
                </a:solidFill>
                <a:latin typeface="Consolas"/>
                <a:ea typeface="Arial"/>
              </a:rPr>
              <a:t>log</a:t>
            </a:r>
            <a:r>
              <a:rPr b="0" lang="es-AR" sz="1100" spc="-1" strike="noStrike">
                <a:solidFill>
                  <a:srgbClr val="cccccc"/>
                </a:solidFill>
                <a:latin typeface="Consolas"/>
                <a:ea typeface="Arial"/>
              </a:rPr>
              <a:t>(</a:t>
            </a:r>
            <a:r>
              <a:rPr b="0" lang="es-AR" sz="1100" spc="-1" strike="noStrike">
                <a:solidFill>
                  <a:srgbClr val="dcdcaa"/>
                </a:solidFill>
                <a:latin typeface="Consolas"/>
                <a:ea typeface="Arial"/>
              </a:rPr>
              <a:t>infoEstudiante(</a:t>
            </a:r>
            <a:r>
              <a:rPr b="0" lang="es-AR" sz="1100" spc="-1" strike="noStrike">
                <a:solidFill>
                  <a:srgbClr val="9cdcfe"/>
                </a:solidFill>
                <a:latin typeface="Consolas"/>
                <a:ea typeface="Arial"/>
              </a:rPr>
              <a:t>estudiante</a:t>
            </a:r>
            <a:r>
              <a:rPr b="0" lang="es-AR" sz="1100" spc="-1" strike="noStrike">
                <a:solidFill>
                  <a:srgbClr val="dcdcaa"/>
                </a:solidFill>
                <a:latin typeface="Consolas"/>
                <a:ea typeface="Arial"/>
              </a:rPr>
              <a:t>)</a:t>
            </a:r>
            <a:r>
              <a:rPr b="0" lang="es-AR" sz="1100" spc="-1" strike="noStrike">
                <a:solidFill>
                  <a:srgbClr val="cccccc"/>
                </a:solidFill>
                <a:latin typeface="Consolas"/>
                <a:ea typeface="Arial"/>
              </a:rPr>
              <a:t>); </a:t>
            </a:r>
            <a:r>
              <a:rPr b="0" lang="es-AR" sz="1100" spc="-1" strike="noStrike">
                <a:solidFill>
                  <a:srgbClr val="6a9955"/>
                </a:solidFill>
                <a:latin typeface="Consolas"/>
                <a:ea typeface="Arial"/>
              </a:rPr>
              <a:t>// Resultado esperado: Nombre: Julio Perez, Promedio: 7,2</a:t>
            </a:r>
            <a:endParaRPr b="0" lang="es-A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252720" y="89640"/>
            <a:ext cx="4283280" cy="342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s-AR" sz="1400" spc="-1" strike="noStrike">
                <a:solidFill>
                  <a:srgbClr val="000000"/>
                </a:solidFill>
                <a:latin typeface="Poppins"/>
                <a:ea typeface="Arial"/>
              </a:rPr>
              <a:t>2. Segun el numero es la palabra:</a:t>
            </a:r>
            <a:endParaRPr b="0" lang="es-AR" sz="1400" spc="-1" strike="noStrike">
              <a:latin typeface="Arial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504000" y="360360"/>
            <a:ext cx="9288000" cy="115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s-AR" sz="1800" spc="-1" strike="noStrike">
                <a:solidFill>
                  <a:srgbClr val="000000"/>
                </a:solidFill>
                <a:latin typeface="Poppins"/>
                <a:ea typeface="Arial"/>
              </a:rPr>
              <a:t>Escribe una función que reciba un número y devuelva "Fizz" si es divisible por 3, "Buzz" si es divisible por 5, y "FizzBuzz" si es divisible por ambos. Si no es divisible por ninguno, devuelve el número.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51" name="CustomShape 3"/>
          <p:cNvSpPr/>
          <p:nvPr/>
        </p:nvSpPr>
        <p:spPr>
          <a:xfrm>
            <a:off x="576000" y="1256760"/>
            <a:ext cx="7848000" cy="75924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100" spc="-1" strike="noStrike">
                <a:solidFill>
                  <a:srgbClr val="569cd6"/>
                </a:solidFill>
                <a:latin typeface="Consolas"/>
                <a:ea typeface="Arial"/>
              </a:rPr>
              <a:t>let</a:t>
            </a:r>
            <a:r>
              <a:rPr b="0" lang="es-AR" sz="1100" spc="-1" strike="noStrike">
                <a:solidFill>
                  <a:srgbClr val="cccccc"/>
                </a:solidFill>
                <a:latin typeface="Consolas"/>
                <a:ea typeface="Arial"/>
              </a:rPr>
              <a:t> </a:t>
            </a:r>
            <a:r>
              <a:rPr b="0" lang="es-AR" sz="1100" spc="-1" strike="noStrike">
                <a:solidFill>
                  <a:srgbClr val="9cdcfe"/>
                </a:solidFill>
                <a:latin typeface="Consolas"/>
                <a:ea typeface="Arial"/>
              </a:rPr>
              <a:t>resultado</a:t>
            </a:r>
            <a:r>
              <a:rPr b="0" lang="es-AR" sz="1100" spc="-1" strike="noStrike">
                <a:solidFill>
                  <a:srgbClr val="cccccc"/>
                </a:solidFill>
                <a:latin typeface="Consolas"/>
                <a:ea typeface="Arial"/>
              </a:rPr>
              <a:t> </a:t>
            </a:r>
            <a:r>
              <a:rPr b="0" lang="es-AR" sz="1100" spc="-1" strike="noStrike">
                <a:solidFill>
                  <a:srgbClr val="d4d4d4"/>
                </a:solidFill>
                <a:latin typeface="Consolas"/>
                <a:ea typeface="Arial"/>
              </a:rPr>
              <a:t>=</a:t>
            </a:r>
            <a:r>
              <a:rPr b="0" lang="es-AR" sz="1100" spc="-1" strike="noStrike">
                <a:solidFill>
                  <a:srgbClr val="cccccc"/>
                </a:solidFill>
                <a:latin typeface="Consolas"/>
                <a:ea typeface="Arial"/>
              </a:rPr>
              <a:t> </a:t>
            </a:r>
            <a:r>
              <a:rPr b="0" lang="es-AR" sz="1100" spc="-1" strike="noStrike">
                <a:solidFill>
                  <a:srgbClr val="dcdcaa"/>
                </a:solidFill>
                <a:latin typeface="Consolas"/>
                <a:ea typeface="Arial"/>
              </a:rPr>
              <a:t>fizzBuzz</a:t>
            </a:r>
            <a:r>
              <a:rPr b="0" lang="es-AR" sz="1100" spc="-1" strike="noStrike">
                <a:solidFill>
                  <a:srgbClr val="cccccc"/>
                </a:solidFill>
                <a:latin typeface="Consolas"/>
                <a:ea typeface="Arial"/>
              </a:rPr>
              <a:t>(</a:t>
            </a:r>
            <a:r>
              <a:rPr b="0" lang="es-AR" sz="1100" spc="-1" strike="noStrike">
                <a:solidFill>
                  <a:srgbClr val="9cdcfe"/>
                </a:solidFill>
                <a:latin typeface="Consolas"/>
                <a:ea typeface="Arial"/>
              </a:rPr>
              <a:t>6</a:t>
            </a:r>
            <a:r>
              <a:rPr b="0" lang="es-AR" sz="1100" spc="-1" strike="noStrike">
                <a:solidFill>
                  <a:srgbClr val="cccccc"/>
                </a:solidFill>
                <a:latin typeface="Consolas"/>
                <a:ea typeface="Arial"/>
              </a:rPr>
              <a:t>);</a:t>
            </a:r>
            <a:endParaRPr b="0" lang="es-AR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100" spc="-1" strike="noStrike">
                <a:solidFill>
                  <a:srgbClr val="9cdcfe"/>
                </a:solidFill>
                <a:latin typeface="Consolas"/>
                <a:ea typeface="Arial"/>
              </a:rPr>
              <a:t>console</a:t>
            </a:r>
            <a:r>
              <a:rPr b="0" lang="es-AR" sz="1100" spc="-1" strike="noStrike">
                <a:solidFill>
                  <a:srgbClr val="cccccc"/>
                </a:solidFill>
                <a:latin typeface="Consolas"/>
                <a:ea typeface="Arial"/>
              </a:rPr>
              <a:t>.</a:t>
            </a:r>
            <a:r>
              <a:rPr b="0" lang="es-AR" sz="1100" spc="-1" strike="noStrike">
                <a:solidFill>
                  <a:srgbClr val="dcdcaa"/>
                </a:solidFill>
                <a:latin typeface="Consolas"/>
                <a:ea typeface="Arial"/>
              </a:rPr>
              <a:t>log</a:t>
            </a:r>
            <a:r>
              <a:rPr b="0" lang="es-AR" sz="1100" spc="-1" strike="noStrike">
                <a:solidFill>
                  <a:srgbClr val="cccccc"/>
                </a:solidFill>
                <a:latin typeface="Consolas"/>
                <a:ea typeface="Arial"/>
              </a:rPr>
              <a:t>(</a:t>
            </a:r>
            <a:r>
              <a:rPr b="0" lang="es-AR" sz="1100" spc="-1" strike="noStrike">
                <a:solidFill>
                  <a:srgbClr val="ce9178"/>
                </a:solidFill>
                <a:latin typeface="Consolas"/>
                <a:ea typeface="Arial"/>
              </a:rPr>
              <a:t>"El resultado es:"</a:t>
            </a:r>
            <a:r>
              <a:rPr b="0" lang="es-AR" sz="1100" spc="-1" strike="noStrike">
                <a:solidFill>
                  <a:srgbClr val="cccccc"/>
                </a:solidFill>
                <a:latin typeface="Consolas"/>
                <a:ea typeface="Arial"/>
              </a:rPr>
              <a:t>, </a:t>
            </a:r>
            <a:r>
              <a:rPr b="0" lang="es-AR" sz="1100" spc="-1" strike="noStrike">
                <a:solidFill>
                  <a:srgbClr val="9cdcfe"/>
                </a:solidFill>
                <a:latin typeface="Consolas"/>
                <a:ea typeface="Arial"/>
              </a:rPr>
              <a:t>resultado</a:t>
            </a:r>
            <a:r>
              <a:rPr b="0" lang="es-AR" sz="1100" spc="-1" strike="noStrike">
                <a:solidFill>
                  <a:srgbClr val="cccccc"/>
                </a:solidFill>
                <a:latin typeface="Consolas"/>
                <a:ea typeface="Arial"/>
              </a:rPr>
              <a:t>); </a:t>
            </a:r>
            <a:r>
              <a:rPr b="0" lang="es-AR" sz="1100" spc="-1" strike="noStrike">
                <a:solidFill>
                  <a:srgbClr val="6a9955"/>
                </a:solidFill>
                <a:latin typeface="Consolas"/>
                <a:ea typeface="Arial"/>
              </a:rPr>
              <a:t>// Resultado esperado: Fizz</a:t>
            </a:r>
            <a:endParaRPr b="0" lang="es-AR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100" spc="-1" strike="noStrike">
                <a:solidFill>
                  <a:srgbClr val="569cd6"/>
                </a:solidFill>
                <a:latin typeface="Consolas"/>
                <a:ea typeface="Arial"/>
              </a:rPr>
              <a:t>let</a:t>
            </a:r>
            <a:r>
              <a:rPr b="0" lang="es-AR" sz="1100" spc="-1" strike="noStrike">
                <a:solidFill>
                  <a:srgbClr val="cccccc"/>
                </a:solidFill>
                <a:latin typeface="Consolas"/>
                <a:ea typeface="Arial"/>
              </a:rPr>
              <a:t> </a:t>
            </a:r>
            <a:r>
              <a:rPr b="0" lang="es-AR" sz="1100" spc="-1" strike="noStrike">
                <a:solidFill>
                  <a:srgbClr val="9cdcfe"/>
                </a:solidFill>
                <a:latin typeface="Consolas"/>
                <a:ea typeface="Arial"/>
              </a:rPr>
              <a:t>resultado</a:t>
            </a:r>
            <a:r>
              <a:rPr b="0" lang="es-AR" sz="1100" spc="-1" strike="noStrike">
                <a:solidFill>
                  <a:srgbClr val="cccccc"/>
                </a:solidFill>
                <a:latin typeface="Consolas"/>
                <a:ea typeface="Arial"/>
              </a:rPr>
              <a:t> </a:t>
            </a:r>
            <a:r>
              <a:rPr b="0" lang="es-AR" sz="1100" spc="-1" strike="noStrike">
                <a:solidFill>
                  <a:srgbClr val="d4d4d4"/>
                </a:solidFill>
                <a:latin typeface="Consolas"/>
                <a:ea typeface="Arial"/>
              </a:rPr>
              <a:t>=</a:t>
            </a:r>
            <a:r>
              <a:rPr b="0" lang="es-AR" sz="1100" spc="-1" strike="noStrike">
                <a:solidFill>
                  <a:srgbClr val="cccccc"/>
                </a:solidFill>
                <a:latin typeface="Consolas"/>
                <a:ea typeface="Arial"/>
              </a:rPr>
              <a:t> </a:t>
            </a:r>
            <a:r>
              <a:rPr b="0" lang="es-AR" sz="1100" spc="-1" strike="noStrike">
                <a:solidFill>
                  <a:srgbClr val="dcdcaa"/>
                </a:solidFill>
                <a:latin typeface="Consolas"/>
                <a:ea typeface="Arial"/>
              </a:rPr>
              <a:t>fizzBuzz</a:t>
            </a:r>
            <a:r>
              <a:rPr b="0" lang="es-AR" sz="1100" spc="-1" strike="noStrike">
                <a:solidFill>
                  <a:srgbClr val="cccccc"/>
                </a:solidFill>
                <a:latin typeface="Consolas"/>
                <a:ea typeface="Arial"/>
              </a:rPr>
              <a:t>(</a:t>
            </a:r>
            <a:r>
              <a:rPr b="0" lang="es-AR" sz="1100" spc="-1" strike="noStrike">
                <a:solidFill>
                  <a:srgbClr val="9cdcfe"/>
                </a:solidFill>
                <a:latin typeface="Consolas"/>
                <a:ea typeface="Arial"/>
              </a:rPr>
              <a:t>2</a:t>
            </a:r>
            <a:r>
              <a:rPr b="0" lang="es-AR" sz="1100" spc="-1" strike="noStrike">
                <a:solidFill>
                  <a:srgbClr val="cccccc"/>
                </a:solidFill>
                <a:latin typeface="Consolas"/>
                <a:ea typeface="Arial"/>
              </a:rPr>
              <a:t>);</a:t>
            </a:r>
            <a:endParaRPr b="0" lang="es-AR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100" spc="-1" strike="noStrike">
                <a:solidFill>
                  <a:srgbClr val="9cdcfe"/>
                </a:solidFill>
                <a:latin typeface="Consolas"/>
                <a:ea typeface="Arial"/>
              </a:rPr>
              <a:t>console</a:t>
            </a:r>
            <a:r>
              <a:rPr b="0" lang="es-AR" sz="1100" spc="-1" strike="noStrike">
                <a:solidFill>
                  <a:srgbClr val="cccccc"/>
                </a:solidFill>
                <a:latin typeface="Consolas"/>
                <a:ea typeface="Arial"/>
              </a:rPr>
              <a:t>.</a:t>
            </a:r>
            <a:r>
              <a:rPr b="0" lang="es-AR" sz="1100" spc="-1" strike="noStrike">
                <a:solidFill>
                  <a:srgbClr val="dcdcaa"/>
                </a:solidFill>
                <a:latin typeface="Consolas"/>
                <a:ea typeface="Arial"/>
              </a:rPr>
              <a:t>log</a:t>
            </a:r>
            <a:r>
              <a:rPr b="0" lang="es-AR" sz="1100" spc="-1" strike="noStrike">
                <a:solidFill>
                  <a:srgbClr val="cccccc"/>
                </a:solidFill>
                <a:latin typeface="Consolas"/>
                <a:ea typeface="Arial"/>
              </a:rPr>
              <a:t>(</a:t>
            </a:r>
            <a:r>
              <a:rPr b="0" lang="es-AR" sz="1100" spc="-1" strike="noStrike">
                <a:solidFill>
                  <a:srgbClr val="ce9178"/>
                </a:solidFill>
                <a:latin typeface="Consolas"/>
                <a:ea typeface="Arial"/>
              </a:rPr>
              <a:t>"El resultado es:"</a:t>
            </a:r>
            <a:r>
              <a:rPr b="0" lang="es-AR" sz="1100" spc="-1" strike="noStrike">
                <a:solidFill>
                  <a:srgbClr val="cccccc"/>
                </a:solidFill>
                <a:latin typeface="Consolas"/>
                <a:ea typeface="Arial"/>
              </a:rPr>
              <a:t>, </a:t>
            </a:r>
            <a:r>
              <a:rPr b="0" lang="es-AR" sz="1100" spc="-1" strike="noStrike">
                <a:solidFill>
                  <a:srgbClr val="9cdcfe"/>
                </a:solidFill>
                <a:latin typeface="Consolas"/>
                <a:ea typeface="Arial"/>
              </a:rPr>
              <a:t>resultado</a:t>
            </a:r>
            <a:r>
              <a:rPr b="0" lang="es-AR" sz="1100" spc="-1" strike="noStrike">
                <a:solidFill>
                  <a:srgbClr val="cccccc"/>
                </a:solidFill>
                <a:latin typeface="Consolas"/>
                <a:ea typeface="Arial"/>
              </a:rPr>
              <a:t>); </a:t>
            </a:r>
            <a:r>
              <a:rPr b="0" lang="es-AR" sz="1100" spc="-1" strike="noStrike">
                <a:solidFill>
                  <a:srgbClr val="6a9955"/>
                </a:solidFill>
                <a:latin typeface="Consolas"/>
                <a:ea typeface="Arial"/>
              </a:rPr>
              <a:t>// Resultado esperado: 2</a:t>
            </a:r>
            <a:endParaRPr b="0" lang="es-AR" sz="1100" spc="-1" strike="noStrike">
              <a:latin typeface="Arial"/>
            </a:endParaRPr>
          </a:p>
        </p:txBody>
      </p:sp>
      <p:sp>
        <p:nvSpPr>
          <p:cNvPr id="52" name="TextShape 4"/>
          <p:cNvSpPr txBox="1"/>
          <p:nvPr/>
        </p:nvSpPr>
        <p:spPr>
          <a:xfrm>
            <a:off x="288000" y="2160000"/>
            <a:ext cx="4283280" cy="342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s-AR" sz="1400" spc="-1" strike="noStrike">
                <a:solidFill>
                  <a:srgbClr val="000000"/>
                </a:solidFill>
                <a:latin typeface="Poppins"/>
                <a:ea typeface="Arial"/>
              </a:rPr>
              <a:t>4. Ordenar un Array de Objetos:</a:t>
            </a:r>
            <a:endParaRPr b="0" lang="es-AR" sz="1400" spc="-1" strike="noStrike">
              <a:latin typeface="Arial"/>
            </a:endParaRPr>
          </a:p>
        </p:txBody>
      </p:sp>
      <p:sp>
        <p:nvSpPr>
          <p:cNvPr id="53" name="TextShape 5"/>
          <p:cNvSpPr txBox="1"/>
          <p:nvPr/>
        </p:nvSpPr>
        <p:spPr>
          <a:xfrm>
            <a:off x="504000" y="2448360"/>
            <a:ext cx="9216000" cy="115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s-AR" sz="1800" spc="-1" strike="noStrike">
                <a:solidFill>
                  <a:srgbClr val="000000"/>
                </a:solidFill>
                <a:latin typeface="Poppins"/>
                <a:ea typeface="Arial"/>
              </a:rPr>
              <a:t>Escribe una función que reciba un array de objetos que representen personas, cada uno con propiedades nombre y edad. La función debe devolver un nuevo array con las personas ordenadas por edad de menor a mayor.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54" name="CustomShape 6"/>
          <p:cNvSpPr/>
          <p:nvPr/>
        </p:nvSpPr>
        <p:spPr>
          <a:xfrm>
            <a:off x="576000" y="3363120"/>
            <a:ext cx="7848000" cy="174888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569cd6"/>
                </a:solidFill>
                <a:latin typeface="Consolas"/>
                <a:ea typeface="Arial"/>
              </a:rPr>
              <a:t>let</a:t>
            </a:r>
            <a:r>
              <a:rPr b="0" lang="es-AR" sz="1400" spc="-1" strike="noStrike">
                <a:solidFill>
                  <a:srgbClr val="cccccc"/>
                </a:solidFill>
                <a:latin typeface="Consolas"/>
                <a:ea typeface="Arial"/>
              </a:rPr>
              <a:t> </a:t>
            </a:r>
            <a:r>
              <a:rPr b="0" lang="es-AR" sz="1400" spc="-1" strike="noStrike">
                <a:solidFill>
                  <a:srgbClr val="9cdcfe"/>
                </a:solidFill>
                <a:latin typeface="Consolas"/>
                <a:ea typeface="Arial"/>
              </a:rPr>
              <a:t>arrayPersonas</a:t>
            </a:r>
            <a:r>
              <a:rPr b="0" lang="es-AR" sz="1400" spc="-1" strike="noStrike">
                <a:solidFill>
                  <a:srgbClr val="cccccc"/>
                </a:solidFill>
                <a:latin typeface="Consolas"/>
                <a:ea typeface="Arial"/>
              </a:rPr>
              <a:t> </a:t>
            </a:r>
            <a:r>
              <a:rPr b="0" lang="es-AR" sz="1400" spc="-1" strike="noStrike">
                <a:solidFill>
                  <a:srgbClr val="d4d4d4"/>
                </a:solidFill>
                <a:latin typeface="Consolas"/>
                <a:ea typeface="Arial"/>
              </a:rPr>
              <a:t>=</a:t>
            </a:r>
            <a:r>
              <a:rPr b="0" lang="es-AR" sz="1400" spc="-1" strike="noStrike">
                <a:solidFill>
                  <a:srgbClr val="cccccc"/>
                </a:solidFill>
                <a:latin typeface="Consolas"/>
                <a:ea typeface="Arial"/>
              </a:rPr>
              <a:t> [</a:t>
            </a:r>
            <a:endParaRPr b="0" lang="es-A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cccccc"/>
                </a:solidFill>
                <a:latin typeface="Consolas"/>
                <a:ea typeface="Arial"/>
              </a:rPr>
              <a:t>	</a:t>
            </a:r>
            <a:r>
              <a:rPr b="0" lang="es-AR" sz="1400" spc="-1" strike="noStrike">
                <a:solidFill>
                  <a:srgbClr val="cccccc"/>
                </a:solidFill>
                <a:latin typeface="Consolas"/>
                <a:ea typeface="Arial"/>
              </a:rPr>
              <a:t>{</a:t>
            </a:r>
            <a:r>
              <a:rPr b="0" lang="es-AR" sz="1400" spc="-1" strike="noStrike">
                <a:solidFill>
                  <a:srgbClr val="cccccc"/>
                </a:solidFill>
                <a:latin typeface="Consolas"/>
                <a:ea typeface="Arial"/>
              </a:rPr>
              <a:t> </a:t>
            </a:r>
            <a:r>
              <a:rPr b="0" lang="es-AR" sz="1400" spc="-1" strike="noStrike">
                <a:solidFill>
                  <a:srgbClr val="9cdcfe"/>
                </a:solidFill>
                <a:latin typeface="Consolas"/>
                <a:ea typeface="Arial"/>
              </a:rPr>
              <a:t>nombre:</a:t>
            </a:r>
            <a:r>
              <a:rPr b="0" lang="es-AR" sz="1400" spc="-1" strike="noStrike">
                <a:solidFill>
                  <a:srgbClr val="cccccc"/>
                </a:solidFill>
                <a:latin typeface="Consolas"/>
                <a:ea typeface="Arial"/>
              </a:rPr>
              <a:t> </a:t>
            </a:r>
            <a:r>
              <a:rPr b="0" lang="es-AR" sz="1400" spc="-1" strike="noStrike">
                <a:solidFill>
                  <a:srgbClr val="ce9178"/>
                </a:solidFill>
                <a:latin typeface="Consolas"/>
                <a:ea typeface="Arial"/>
              </a:rPr>
              <a:t>"Julio"</a:t>
            </a:r>
            <a:r>
              <a:rPr b="0" lang="es-AR" sz="1400" spc="-1" strike="noStrike">
                <a:solidFill>
                  <a:srgbClr val="cccccc"/>
                </a:solidFill>
                <a:latin typeface="Consolas"/>
                <a:ea typeface="Arial"/>
              </a:rPr>
              <a:t>, </a:t>
            </a:r>
            <a:r>
              <a:rPr b="0" lang="es-AR" sz="1400" spc="-1" strike="noStrike">
                <a:solidFill>
                  <a:srgbClr val="9cdcfe"/>
                </a:solidFill>
                <a:latin typeface="Consolas"/>
                <a:ea typeface="Arial"/>
              </a:rPr>
              <a:t>edad: 25 },</a:t>
            </a:r>
            <a:endParaRPr b="0" lang="es-A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9cdcfe"/>
                </a:solidFill>
                <a:latin typeface="Consolas"/>
                <a:ea typeface="Arial"/>
              </a:rPr>
              <a:t>	</a:t>
            </a:r>
            <a:r>
              <a:rPr b="0" lang="es-AR" sz="1400" spc="-1" strike="noStrike">
                <a:solidFill>
                  <a:srgbClr val="cccccc"/>
                </a:solidFill>
                <a:latin typeface="Consolas"/>
                <a:ea typeface="Arial"/>
              </a:rPr>
              <a:t>{</a:t>
            </a:r>
            <a:r>
              <a:rPr b="0" lang="es-AR" sz="1400" spc="-1" strike="noStrike">
                <a:solidFill>
                  <a:srgbClr val="cccccc"/>
                </a:solidFill>
                <a:latin typeface="Consolas"/>
                <a:ea typeface="Arial"/>
              </a:rPr>
              <a:t> </a:t>
            </a:r>
            <a:r>
              <a:rPr b="0" lang="es-AR" sz="1400" spc="-1" strike="noStrike">
                <a:solidFill>
                  <a:srgbClr val="9cdcfe"/>
                </a:solidFill>
                <a:latin typeface="Consolas"/>
                <a:ea typeface="Arial"/>
              </a:rPr>
              <a:t>nombre:</a:t>
            </a:r>
            <a:r>
              <a:rPr b="0" lang="es-AR" sz="1400" spc="-1" strike="noStrike">
                <a:solidFill>
                  <a:srgbClr val="cccccc"/>
                </a:solidFill>
                <a:latin typeface="Consolas"/>
                <a:ea typeface="Arial"/>
              </a:rPr>
              <a:t> </a:t>
            </a:r>
            <a:r>
              <a:rPr b="0" lang="es-AR" sz="1400" spc="-1" strike="noStrike">
                <a:solidFill>
                  <a:srgbClr val="ce9178"/>
                </a:solidFill>
                <a:latin typeface="Consolas"/>
                <a:ea typeface="Arial"/>
              </a:rPr>
              <a:t>"Maria"</a:t>
            </a:r>
            <a:r>
              <a:rPr b="0" lang="es-AR" sz="1400" spc="-1" strike="noStrike">
                <a:solidFill>
                  <a:srgbClr val="cccccc"/>
                </a:solidFill>
                <a:latin typeface="Consolas"/>
                <a:ea typeface="Arial"/>
              </a:rPr>
              <a:t>, </a:t>
            </a:r>
            <a:r>
              <a:rPr b="0" lang="es-AR" sz="1400" spc="-1" strike="noStrike">
                <a:solidFill>
                  <a:srgbClr val="9cdcfe"/>
                </a:solidFill>
                <a:latin typeface="Consolas"/>
                <a:ea typeface="Arial"/>
              </a:rPr>
              <a:t>edad: 45 },</a:t>
            </a:r>
            <a:endParaRPr b="0" lang="es-A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9cdcfe"/>
                </a:solidFill>
                <a:latin typeface="Consolas"/>
                <a:ea typeface="Arial"/>
              </a:rPr>
              <a:t>	</a:t>
            </a:r>
            <a:r>
              <a:rPr b="0" lang="es-AR" sz="1400" spc="-1" strike="noStrike">
                <a:solidFill>
                  <a:srgbClr val="cccccc"/>
                </a:solidFill>
                <a:latin typeface="Consolas"/>
                <a:ea typeface="Arial"/>
              </a:rPr>
              <a:t>{</a:t>
            </a:r>
            <a:r>
              <a:rPr b="0" lang="es-AR" sz="1400" spc="-1" strike="noStrike">
                <a:solidFill>
                  <a:srgbClr val="cccccc"/>
                </a:solidFill>
                <a:latin typeface="Consolas"/>
                <a:ea typeface="Arial"/>
              </a:rPr>
              <a:t> </a:t>
            </a:r>
            <a:r>
              <a:rPr b="0" lang="es-AR" sz="1400" spc="-1" strike="noStrike">
                <a:solidFill>
                  <a:srgbClr val="9cdcfe"/>
                </a:solidFill>
                <a:latin typeface="Consolas"/>
                <a:ea typeface="Arial"/>
              </a:rPr>
              <a:t>nombre:</a:t>
            </a:r>
            <a:r>
              <a:rPr b="0" lang="es-AR" sz="1400" spc="-1" strike="noStrike">
                <a:solidFill>
                  <a:srgbClr val="cccccc"/>
                </a:solidFill>
                <a:latin typeface="Consolas"/>
                <a:ea typeface="Arial"/>
              </a:rPr>
              <a:t> </a:t>
            </a:r>
            <a:r>
              <a:rPr b="0" lang="es-AR" sz="1400" spc="-1" strike="noStrike">
                <a:solidFill>
                  <a:srgbClr val="ce9178"/>
                </a:solidFill>
                <a:latin typeface="Consolas"/>
                <a:ea typeface="Arial"/>
              </a:rPr>
              <a:t>"Leo"</a:t>
            </a:r>
            <a:r>
              <a:rPr b="0" lang="es-AR" sz="1400" spc="-1" strike="noStrike">
                <a:solidFill>
                  <a:srgbClr val="cccccc"/>
                </a:solidFill>
                <a:latin typeface="Consolas"/>
                <a:ea typeface="Arial"/>
              </a:rPr>
              <a:t>, </a:t>
            </a:r>
            <a:r>
              <a:rPr b="0" lang="es-AR" sz="1400" spc="-1" strike="noStrike">
                <a:solidFill>
                  <a:srgbClr val="9cdcfe"/>
                </a:solidFill>
                <a:latin typeface="Consolas"/>
                <a:ea typeface="Arial"/>
              </a:rPr>
              <a:t>edad: 18 },</a:t>
            </a:r>
            <a:endParaRPr b="0" lang="es-A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cccccc"/>
                </a:solidFill>
                <a:latin typeface="Consolas"/>
                <a:ea typeface="Arial"/>
              </a:rPr>
              <a:t>];</a:t>
            </a:r>
            <a:endParaRPr b="0" lang="es-A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100" spc="-1" strike="noStrike">
                <a:solidFill>
                  <a:srgbClr val="569cd6"/>
                </a:solidFill>
                <a:latin typeface="Consolas"/>
                <a:ea typeface="Arial"/>
              </a:rPr>
              <a:t>let</a:t>
            </a:r>
            <a:r>
              <a:rPr b="0" lang="es-AR" sz="1100" spc="-1" strike="noStrike">
                <a:solidFill>
                  <a:srgbClr val="cccccc"/>
                </a:solidFill>
                <a:latin typeface="Consolas"/>
                <a:ea typeface="Arial"/>
              </a:rPr>
              <a:t> </a:t>
            </a:r>
            <a:r>
              <a:rPr b="0" lang="es-AR" sz="1100" spc="-1" strike="noStrike">
                <a:solidFill>
                  <a:srgbClr val="9cdcfe"/>
                </a:solidFill>
                <a:latin typeface="Consolas"/>
                <a:ea typeface="Arial"/>
              </a:rPr>
              <a:t>resultado</a:t>
            </a:r>
            <a:r>
              <a:rPr b="0" lang="es-AR" sz="1100" spc="-1" strike="noStrike">
                <a:solidFill>
                  <a:srgbClr val="cccccc"/>
                </a:solidFill>
                <a:latin typeface="Consolas"/>
                <a:ea typeface="Arial"/>
              </a:rPr>
              <a:t> </a:t>
            </a:r>
            <a:r>
              <a:rPr b="0" lang="es-AR" sz="1100" spc="-1" strike="noStrike">
                <a:solidFill>
                  <a:srgbClr val="d4d4d4"/>
                </a:solidFill>
                <a:latin typeface="Consolas"/>
                <a:ea typeface="Arial"/>
              </a:rPr>
              <a:t>=</a:t>
            </a:r>
            <a:r>
              <a:rPr b="0" lang="es-AR" sz="1100" spc="-1" strike="noStrike">
                <a:solidFill>
                  <a:srgbClr val="cccccc"/>
                </a:solidFill>
                <a:latin typeface="Consolas"/>
                <a:ea typeface="Arial"/>
              </a:rPr>
              <a:t> </a:t>
            </a:r>
            <a:r>
              <a:rPr b="0" lang="es-AR" sz="1100" spc="-1" strike="noStrike">
                <a:solidFill>
                  <a:srgbClr val="dcdcaa"/>
                </a:solidFill>
                <a:latin typeface="Consolas"/>
                <a:ea typeface="Arial"/>
              </a:rPr>
              <a:t>ordenPorEdad</a:t>
            </a:r>
            <a:r>
              <a:rPr b="0" lang="es-AR" sz="1100" spc="-1" strike="noStrike">
                <a:solidFill>
                  <a:srgbClr val="cccccc"/>
                </a:solidFill>
                <a:latin typeface="Consolas"/>
                <a:ea typeface="Arial"/>
              </a:rPr>
              <a:t>(</a:t>
            </a:r>
            <a:r>
              <a:rPr b="0" lang="es-AR" sz="1100" spc="-1" strike="noStrike">
                <a:solidFill>
                  <a:srgbClr val="9cdcfe"/>
                </a:solidFill>
                <a:latin typeface="Consolas"/>
                <a:ea typeface="Arial"/>
              </a:rPr>
              <a:t>arrayPersonas</a:t>
            </a:r>
            <a:r>
              <a:rPr b="0" lang="es-AR" sz="1100" spc="-1" strike="noStrike">
                <a:solidFill>
                  <a:srgbClr val="cccccc"/>
                </a:solidFill>
                <a:latin typeface="Consolas"/>
                <a:ea typeface="Arial"/>
              </a:rPr>
              <a:t>)</a:t>
            </a:r>
            <a:endParaRPr b="0" lang="es-AR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9cdcfe"/>
                </a:solidFill>
                <a:latin typeface="Consolas"/>
                <a:ea typeface="Arial"/>
              </a:rPr>
              <a:t>console</a:t>
            </a:r>
            <a:r>
              <a:rPr b="0" lang="es-AR" sz="1400" spc="-1" strike="noStrike">
                <a:solidFill>
                  <a:srgbClr val="cccccc"/>
                </a:solidFill>
                <a:latin typeface="Consolas"/>
                <a:ea typeface="Arial"/>
              </a:rPr>
              <a:t>.</a:t>
            </a:r>
            <a:r>
              <a:rPr b="0" lang="es-AR" sz="1400" spc="-1" strike="noStrike">
                <a:solidFill>
                  <a:srgbClr val="dcdcaa"/>
                </a:solidFill>
                <a:latin typeface="Consolas"/>
                <a:ea typeface="Arial"/>
              </a:rPr>
              <a:t>log</a:t>
            </a:r>
            <a:r>
              <a:rPr b="0" lang="es-AR" sz="1400" spc="-1" strike="noStrike">
                <a:solidFill>
                  <a:srgbClr val="cccccc"/>
                </a:solidFill>
                <a:latin typeface="Consolas"/>
                <a:ea typeface="Arial"/>
              </a:rPr>
              <a:t>(</a:t>
            </a:r>
            <a:r>
              <a:rPr b="0" lang="es-AR" sz="1100" spc="-1" strike="noStrike">
                <a:solidFill>
                  <a:srgbClr val="9cdcfe"/>
                </a:solidFill>
                <a:latin typeface="Consolas"/>
                <a:ea typeface="Arial"/>
              </a:rPr>
              <a:t>resultado</a:t>
            </a:r>
            <a:r>
              <a:rPr b="0" lang="es-AR" sz="1400" spc="-1" strike="noStrike">
                <a:solidFill>
                  <a:srgbClr val="cccccc"/>
                </a:solidFill>
                <a:latin typeface="Consolas"/>
                <a:ea typeface="Arial"/>
              </a:rPr>
              <a:t>); </a:t>
            </a:r>
            <a:r>
              <a:rPr b="0" lang="es-AR" sz="1400" spc="-1" strike="noStrike">
                <a:solidFill>
                  <a:srgbClr val="6a9955"/>
                </a:solidFill>
                <a:latin typeface="Consolas"/>
                <a:ea typeface="Arial"/>
              </a:rPr>
              <a:t>// Resultado esperado: [{nombre: “Leo”, edad: 18}, {nombre: “julio”, edad: 25}, {nombre: “Maria”, edad: 45}]</a:t>
            </a:r>
            <a:endParaRPr b="0" lang="es-AR" sz="1400" spc="-1" strike="noStrike">
              <a:latin typeface="Arial"/>
            </a:endParaRPr>
          </a:p>
        </p:txBody>
      </p:sp>
      <p:pic>
        <p:nvPicPr>
          <p:cNvPr id="55" name="Imagen 3" descr=""/>
          <p:cNvPicPr/>
          <p:nvPr/>
        </p:nvPicPr>
        <p:blipFill>
          <a:blip r:embed="rId1"/>
          <a:srcRect l="0" t="40059" r="0" b="42477"/>
          <a:stretch/>
        </p:blipFill>
        <p:spPr>
          <a:xfrm>
            <a:off x="8314560" y="5320800"/>
            <a:ext cx="1693800" cy="295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Neat_Office/6.2.8.2$Windows_x86 LibreOffice_project/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2024-06-27T12:17:20Z</dcterms:created>
  <dc:creator/>
  <dc:description/>
  <dc:language>es-AR</dc:language>
  <cp:lastModifiedBy/>
  <dcterms:modified xsi:type="dcterms:W3CDTF">2024-06-27T14:14:34Z</dcterms:modified>
  <cp:revision>1</cp:revision>
  <dc:subject/>
  <dc:title/>
</cp:coreProperties>
</file>