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7" r:id="rId6"/>
    <p:sldId id="262" r:id="rId7"/>
    <p:sldId id="272" r:id="rId8"/>
    <p:sldId id="265" r:id="rId9"/>
    <p:sldId id="268" r:id="rId10"/>
    <p:sldId id="269"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71" r:id="rId28"/>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6938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FCFB2DC-D289-4C3B-A9B2-32036853DC95}" type="datetimeFigureOut">
              <a:rPr lang="es-419" smtClean="0"/>
              <a:t>30/11/2020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5717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04666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246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801913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23974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364556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545875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82780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96878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9537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CFB2DC-D289-4C3B-A9B2-32036853DC95}" type="datetimeFigureOut">
              <a:rPr lang="es-419" smtClean="0"/>
              <a:t>30/11/2020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42658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CFB2DC-D289-4C3B-A9B2-32036853DC95}" type="datetimeFigureOut">
              <a:rPr lang="es-419" smtClean="0"/>
              <a:t>30/11/2020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16392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3"/>
          <p:cNvSpPr>
            <a:spLocks noGrp="1"/>
          </p:cNvSpPr>
          <p:nvPr>
            <p:ph type="ftr" sz="quarter" idx="11"/>
          </p:nvPr>
        </p:nvSpPr>
        <p:spPr/>
        <p:txBody>
          <a:bodyPr/>
          <a:lstStyle/>
          <a:p>
            <a:endParaRPr lang="es-419"/>
          </a:p>
        </p:txBody>
      </p:sp>
      <p:sp>
        <p:nvSpPr>
          <p:cNvPr id="6" name="Slide Number Placeholder 4"/>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60750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2"/>
          <p:cNvSpPr>
            <a:spLocks noGrp="1"/>
          </p:cNvSpPr>
          <p:nvPr>
            <p:ph type="ftr" sz="quarter" idx="11"/>
          </p:nvPr>
        </p:nvSpPr>
        <p:spPr/>
        <p:txBody>
          <a:bodyPr/>
          <a:lstStyle/>
          <a:p>
            <a:endParaRPr lang="es-419"/>
          </a:p>
        </p:txBody>
      </p:sp>
      <p:sp>
        <p:nvSpPr>
          <p:cNvPr id="6" name="Slide Number Placeholder 3"/>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02653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1FCFB2DC-D289-4C3B-A9B2-32036853DC95}" type="datetimeFigureOut">
              <a:rPr lang="es-419" smtClean="0"/>
              <a:t>30/11/2020</a:t>
            </a:fld>
            <a:endParaRPr lang="es-419"/>
          </a:p>
        </p:txBody>
      </p:sp>
      <p:sp>
        <p:nvSpPr>
          <p:cNvPr id="5" name="Footer Placeholder 5"/>
          <p:cNvSpPr>
            <a:spLocks noGrp="1"/>
          </p:cNvSpPr>
          <p:nvPr>
            <p:ph type="ftr" sz="quarter" idx="11"/>
          </p:nvPr>
        </p:nvSpPr>
        <p:spPr/>
        <p:txBody>
          <a:bodyPr/>
          <a:lstStyle/>
          <a:p>
            <a:endParaRPr lang="es-419"/>
          </a:p>
        </p:txBody>
      </p:sp>
      <p:sp>
        <p:nvSpPr>
          <p:cNvPr id="6"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4612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FCFB2DC-D289-4C3B-A9B2-32036853DC95}" type="datetimeFigureOut">
              <a:rPr lang="es-419" smtClean="0"/>
              <a:t>30/11/2020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92006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CFB2DC-D289-4C3B-A9B2-32036853DC95}" type="datetimeFigureOut">
              <a:rPr lang="es-419" smtClean="0"/>
              <a:t>30/11/2020</a:t>
            </a:fld>
            <a:endParaRPr lang="es-419"/>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419"/>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88450B-4414-4FB5-9C4C-C812C7BD4B6C}" type="slidenum">
              <a:rPr lang="es-419" smtClean="0"/>
              <a:t>‹Nº›</a:t>
            </a:fld>
            <a:endParaRPr lang="es-419"/>
          </a:p>
        </p:txBody>
      </p:sp>
    </p:spTree>
    <p:extLst>
      <p:ext uri="{BB962C8B-B14F-4D97-AF65-F5344CB8AC3E}">
        <p14:creationId xmlns:p14="http://schemas.microsoft.com/office/powerpoint/2010/main" val="192789386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El método de la gran M</a:t>
            </a:r>
          </a:p>
        </p:txBody>
      </p:sp>
      <p:sp>
        <p:nvSpPr>
          <p:cNvPr id="3" name="Subtítulo 2"/>
          <p:cNvSpPr>
            <a:spLocks noGrp="1"/>
          </p:cNvSpPr>
          <p:nvPr>
            <p:ph type="subTitle" idx="1"/>
          </p:nvPr>
        </p:nvSpPr>
        <p:spPr/>
        <p:txBody>
          <a:bodyPr>
            <a:noAutofit/>
          </a:bodyPr>
          <a:lstStyle/>
          <a:p>
            <a:r>
              <a:rPr lang="es-ES" sz="1600" dirty="0" err="1"/>
              <a:t>Brayan</a:t>
            </a:r>
            <a:r>
              <a:rPr lang="es-ES" sz="1600" dirty="0"/>
              <a:t> Castañeda – 20162020110</a:t>
            </a:r>
            <a:endParaRPr lang="es-419" sz="1600" dirty="0"/>
          </a:p>
          <a:p>
            <a:r>
              <a:rPr lang="es-ES" sz="1600" dirty="0" err="1"/>
              <a:t>Esthefanía</a:t>
            </a:r>
            <a:r>
              <a:rPr lang="es-ES" sz="1600" dirty="0"/>
              <a:t> Rivera </a:t>
            </a:r>
            <a:r>
              <a:rPr lang="es-ES" sz="1600" dirty="0" err="1"/>
              <a:t>Jimenez</a:t>
            </a:r>
            <a:r>
              <a:rPr lang="es-ES" sz="1600" dirty="0"/>
              <a:t>- 20172020040</a:t>
            </a:r>
            <a:endParaRPr lang="es-419" sz="1600" dirty="0"/>
          </a:p>
          <a:p>
            <a:r>
              <a:rPr lang="es-ES" sz="1600" dirty="0"/>
              <a:t>Carlos Andrés López – 20172020136</a:t>
            </a:r>
            <a:endParaRPr lang="es-419" sz="1600" dirty="0"/>
          </a:p>
          <a:p>
            <a:r>
              <a:rPr lang="es-ES" sz="1600" dirty="0"/>
              <a:t>Grupo 1</a:t>
            </a:r>
            <a:endParaRPr lang="es-419" sz="1600" dirty="0"/>
          </a:p>
        </p:txBody>
      </p:sp>
    </p:spTree>
    <p:extLst>
      <p:ext uri="{BB962C8B-B14F-4D97-AF65-F5344CB8AC3E}">
        <p14:creationId xmlns:p14="http://schemas.microsoft.com/office/powerpoint/2010/main" val="131929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E779CD-CCB2-4C8E-A758-4060EF2AF960}"/>
              </a:ext>
            </a:extLst>
          </p:cNvPr>
          <p:cNvPicPr>
            <a:picLocks noChangeAspect="1"/>
          </p:cNvPicPr>
          <p:nvPr/>
        </p:nvPicPr>
        <p:blipFill>
          <a:blip r:embed="rId2"/>
          <a:stretch>
            <a:fillRect/>
          </a:stretch>
        </p:blipFill>
        <p:spPr>
          <a:xfrm>
            <a:off x="617950" y="697999"/>
            <a:ext cx="1979765" cy="2465018"/>
          </a:xfrm>
          <a:prstGeom prst="rect">
            <a:avLst/>
          </a:prstGeom>
        </p:spPr>
      </p:pic>
      <p:pic>
        <p:nvPicPr>
          <p:cNvPr id="5" name="Imagen 4">
            <a:extLst>
              <a:ext uri="{FF2B5EF4-FFF2-40B4-BE49-F238E27FC236}">
                <a16:creationId xmlns:a16="http://schemas.microsoft.com/office/drawing/2014/main" id="{437F5A63-6DB6-469D-9592-A6D31386D20B}"/>
              </a:ext>
            </a:extLst>
          </p:cNvPr>
          <p:cNvPicPr>
            <a:picLocks noChangeAspect="1"/>
          </p:cNvPicPr>
          <p:nvPr/>
        </p:nvPicPr>
        <p:blipFill>
          <a:blip r:embed="rId3"/>
          <a:stretch>
            <a:fillRect/>
          </a:stretch>
        </p:blipFill>
        <p:spPr>
          <a:xfrm>
            <a:off x="3363172" y="695127"/>
            <a:ext cx="2981325" cy="1232509"/>
          </a:xfrm>
          <a:prstGeom prst="rect">
            <a:avLst/>
          </a:prstGeom>
        </p:spPr>
      </p:pic>
      <p:pic>
        <p:nvPicPr>
          <p:cNvPr id="6" name="Imagen 5">
            <a:extLst>
              <a:ext uri="{FF2B5EF4-FFF2-40B4-BE49-F238E27FC236}">
                <a16:creationId xmlns:a16="http://schemas.microsoft.com/office/drawing/2014/main" id="{2BBB1A08-1CAF-4E55-BB72-355F72F43D36}"/>
              </a:ext>
            </a:extLst>
          </p:cNvPr>
          <p:cNvPicPr>
            <a:picLocks noChangeAspect="1"/>
          </p:cNvPicPr>
          <p:nvPr/>
        </p:nvPicPr>
        <p:blipFill>
          <a:blip r:embed="rId4"/>
          <a:stretch>
            <a:fillRect/>
          </a:stretch>
        </p:blipFill>
        <p:spPr>
          <a:xfrm>
            <a:off x="3363171" y="1991442"/>
            <a:ext cx="2981325" cy="1171575"/>
          </a:xfrm>
          <a:prstGeom prst="rect">
            <a:avLst/>
          </a:prstGeom>
        </p:spPr>
      </p:pic>
      <p:pic>
        <p:nvPicPr>
          <p:cNvPr id="7" name="Imagen 6">
            <a:extLst>
              <a:ext uri="{FF2B5EF4-FFF2-40B4-BE49-F238E27FC236}">
                <a16:creationId xmlns:a16="http://schemas.microsoft.com/office/drawing/2014/main" id="{20D3EAB8-6D64-4937-A5E2-70FF534D8B6B}"/>
              </a:ext>
            </a:extLst>
          </p:cNvPr>
          <p:cNvPicPr>
            <a:picLocks noChangeAspect="1"/>
          </p:cNvPicPr>
          <p:nvPr/>
        </p:nvPicPr>
        <p:blipFill>
          <a:blip r:embed="rId5"/>
          <a:stretch>
            <a:fillRect/>
          </a:stretch>
        </p:blipFill>
        <p:spPr>
          <a:xfrm>
            <a:off x="7327726" y="1158983"/>
            <a:ext cx="2428875" cy="1543050"/>
          </a:xfrm>
          <a:prstGeom prst="rect">
            <a:avLst/>
          </a:prstGeom>
        </p:spPr>
      </p:pic>
      <p:pic>
        <p:nvPicPr>
          <p:cNvPr id="8" name="Imagen 7">
            <a:extLst>
              <a:ext uri="{FF2B5EF4-FFF2-40B4-BE49-F238E27FC236}">
                <a16:creationId xmlns:a16="http://schemas.microsoft.com/office/drawing/2014/main" id="{C4822738-564D-4B21-A97D-84EC367ED6F2}"/>
              </a:ext>
            </a:extLst>
          </p:cNvPr>
          <p:cNvPicPr>
            <a:picLocks noChangeAspect="1"/>
          </p:cNvPicPr>
          <p:nvPr/>
        </p:nvPicPr>
        <p:blipFill>
          <a:blip r:embed="rId6"/>
          <a:stretch>
            <a:fillRect/>
          </a:stretch>
        </p:blipFill>
        <p:spPr>
          <a:xfrm>
            <a:off x="617950" y="4308368"/>
            <a:ext cx="2543175" cy="1238250"/>
          </a:xfrm>
          <a:prstGeom prst="rect">
            <a:avLst/>
          </a:prstGeom>
        </p:spPr>
      </p:pic>
      <p:pic>
        <p:nvPicPr>
          <p:cNvPr id="9" name="Imagen 8">
            <a:extLst>
              <a:ext uri="{FF2B5EF4-FFF2-40B4-BE49-F238E27FC236}">
                <a16:creationId xmlns:a16="http://schemas.microsoft.com/office/drawing/2014/main" id="{053FDDD3-E4D8-420D-9B81-D9BC24FA03A9}"/>
              </a:ext>
            </a:extLst>
          </p:cNvPr>
          <p:cNvPicPr>
            <a:picLocks noChangeAspect="1"/>
          </p:cNvPicPr>
          <p:nvPr/>
        </p:nvPicPr>
        <p:blipFill>
          <a:blip r:embed="rId7"/>
          <a:stretch>
            <a:fillRect/>
          </a:stretch>
        </p:blipFill>
        <p:spPr>
          <a:xfrm>
            <a:off x="3702875" y="4308368"/>
            <a:ext cx="2543175" cy="1238250"/>
          </a:xfrm>
          <a:prstGeom prst="rect">
            <a:avLst/>
          </a:prstGeom>
        </p:spPr>
      </p:pic>
      <p:pic>
        <p:nvPicPr>
          <p:cNvPr id="10" name="Imagen 9">
            <a:extLst>
              <a:ext uri="{FF2B5EF4-FFF2-40B4-BE49-F238E27FC236}">
                <a16:creationId xmlns:a16="http://schemas.microsoft.com/office/drawing/2014/main" id="{674924A3-8D06-4BD8-9D2C-11EBA87674D7}"/>
              </a:ext>
            </a:extLst>
          </p:cNvPr>
          <p:cNvPicPr>
            <a:picLocks noChangeAspect="1"/>
          </p:cNvPicPr>
          <p:nvPr/>
        </p:nvPicPr>
        <p:blipFill>
          <a:blip r:embed="rId8"/>
          <a:stretch>
            <a:fillRect/>
          </a:stretch>
        </p:blipFill>
        <p:spPr>
          <a:xfrm>
            <a:off x="7327726" y="3268290"/>
            <a:ext cx="4246324" cy="3177618"/>
          </a:xfrm>
          <a:prstGeom prst="rect">
            <a:avLst/>
          </a:prstGeom>
        </p:spPr>
      </p:pic>
    </p:spTree>
    <p:extLst>
      <p:ext uri="{BB962C8B-B14F-4D97-AF65-F5344CB8AC3E}">
        <p14:creationId xmlns:p14="http://schemas.microsoft.com/office/powerpoint/2010/main" val="322785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5F1EA4-3639-4579-BE50-4B773FB0E76B}"/>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BA7468A0-60C2-4360-8452-E0C6F073C1D1}"/>
              </a:ext>
            </a:extLst>
          </p:cNvPr>
          <p:cNvSpPr>
            <a:spLocks noGrp="1"/>
          </p:cNvSpPr>
          <p:nvPr>
            <p:ph type="ctrTitle"/>
          </p:nvPr>
        </p:nvSpPr>
        <p:spPr>
          <a:xfrm>
            <a:off x="609599" y="4428067"/>
            <a:ext cx="10965141" cy="895244"/>
          </a:xfrm>
        </p:spPr>
        <p:txBody>
          <a:bodyPr>
            <a:normAutofit/>
          </a:bodyPr>
          <a:lstStyle/>
          <a:p>
            <a:r>
              <a:rPr lang="es-CO" sz="4000" dirty="0">
                <a:solidFill>
                  <a:srgbClr val="FFFFFF"/>
                </a:solidFill>
              </a:rPr>
              <a:t>la Gran M, tercer avance</a:t>
            </a:r>
            <a:endParaRPr lang="es-CO" sz="4000" i="1" dirty="0">
              <a:solidFill>
                <a:srgbClr val="FFFFFF"/>
              </a:solidFill>
            </a:endParaRPr>
          </a:p>
        </p:txBody>
      </p:sp>
      <p:sp>
        <p:nvSpPr>
          <p:cNvPr id="3" name="Subtítulo 2">
            <a:extLst>
              <a:ext uri="{FF2B5EF4-FFF2-40B4-BE49-F238E27FC236}">
                <a16:creationId xmlns:a16="http://schemas.microsoft.com/office/drawing/2014/main" id="{ABC5DF91-607E-42B5-9CCD-F053502A6284}"/>
              </a:ext>
            </a:extLst>
          </p:cNvPr>
          <p:cNvSpPr>
            <a:spLocks noGrp="1"/>
          </p:cNvSpPr>
          <p:nvPr>
            <p:ph type="subTitle" idx="1"/>
          </p:nvPr>
        </p:nvSpPr>
        <p:spPr>
          <a:xfrm>
            <a:off x="609599" y="5366787"/>
            <a:ext cx="10965142" cy="970817"/>
          </a:xfrm>
        </p:spPr>
        <p:txBody>
          <a:bodyPr>
            <a:normAutofit fontScale="85000" lnSpcReduction="20000"/>
          </a:bodyPr>
          <a:lstStyle/>
          <a:p>
            <a:r>
              <a:rPr lang="es-CO" dirty="0">
                <a:solidFill>
                  <a:srgbClr val="FFFFFF">
                    <a:alpha val="75000"/>
                  </a:srgbClr>
                </a:solidFill>
              </a:rPr>
              <a:t>Castañeda Brayan – 20162020110</a:t>
            </a:r>
          </a:p>
          <a:p>
            <a:r>
              <a:rPr lang="es-CO" dirty="0">
                <a:solidFill>
                  <a:srgbClr val="FFFFFF">
                    <a:alpha val="75000"/>
                  </a:srgbClr>
                </a:solidFill>
              </a:rPr>
              <a:t>López Andrés – 20172020136</a:t>
            </a:r>
          </a:p>
          <a:p>
            <a:r>
              <a:rPr lang="es-CO" dirty="0">
                <a:solidFill>
                  <a:srgbClr val="FFFFFF">
                    <a:alpha val="75000"/>
                  </a:srgbClr>
                </a:solidFill>
              </a:rPr>
              <a:t>Rivera </a:t>
            </a:r>
            <a:r>
              <a:rPr lang="es-CO" dirty="0" err="1">
                <a:solidFill>
                  <a:srgbClr val="FFFFFF">
                    <a:alpha val="75000"/>
                  </a:srgbClr>
                </a:solidFill>
              </a:rPr>
              <a:t>esthefanía</a:t>
            </a:r>
            <a:r>
              <a:rPr lang="es-CO" dirty="0">
                <a:solidFill>
                  <a:srgbClr val="FFFFFF">
                    <a:alpha val="75000"/>
                  </a:srgbClr>
                </a:solidFill>
              </a:rPr>
              <a:t> - 20172020040</a:t>
            </a:r>
          </a:p>
        </p:txBody>
      </p:sp>
      <p:pic>
        <p:nvPicPr>
          <p:cNvPr id="6" name="Imagen 5">
            <a:extLst>
              <a:ext uri="{FF2B5EF4-FFF2-40B4-BE49-F238E27FC236}">
                <a16:creationId xmlns:a16="http://schemas.microsoft.com/office/drawing/2014/main" id="{A7A622A9-9160-445B-9FB7-DE2D2C44D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342" y="135276"/>
            <a:ext cx="1488744" cy="1494947"/>
          </a:xfrm>
          <a:prstGeom prst="rect">
            <a:avLst/>
          </a:prstGeom>
        </p:spPr>
      </p:pic>
    </p:spTree>
    <p:extLst>
      <p:ext uri="{BB962C8B-B14F-4D97-AF65-F5344CB8AC3E}">
        <p14:creationId xmlns:p14="http://schemas.microsoft.com/office/powerpoint/2010/main" val="317640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Ejercicio clásico</a:t>
            </a:r>
          </a:p>
        </p:txBody>
      </p:sp>
      <p:pic>
        <p:nvPicPr>
          <p:cNvPr id="3" name="Imagen 2">
            <a:extLst>
              <a:ext uri="{FF2B5EF4-FFF2-40B4-BE49-F238E27FC236}">
                <a16:creationId xmlns:a16="http://schemas.microsoft.com/office/drawing/2014/main" id="{52C73661-56DD-4A28-9BD4-5240751DE9FB}"/>
              </a:ext>
            </a:extLst>
          </p:cNvPr>
          <p:cNvPicPr>
            <a:picLocks noChangeAspect="1"/>
          </p:cNvPicPr>
          <p:nvPr/>
        </p:nvPicPr>
        <p:blipFill>
          <a:blip r:embed="rId2"/>
          <a:stretch>
            <a:fillRect/>
          </a:stretch>
        </p:blipFill>
        <p:spPr>
          <a:xfrm>
            <a:off x="2113623" y="1947633"/>
            <a:ext cx="7964754" cy="2962734"/>
          </a:xfrm>
          <a:prstGeom prst="rect">
            <a:avLst/>
          </a:prstGeom>
        </p:spPr>
      </p:pic>
    </p:spTree>
    <p:extLst>
      <p:ext uri="{BB962C8B-B14F-4D97-AF65-F5344CB8AC3E}">
        <p14:creationId xmlns:p14="http://schemas.microsoft.com/office/powerpoint/2010/main" val="1339673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0" y="838229"/>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restricciones</a:t>
            </a:r>
          </a:p>
        </p:txBody>
      </p:sp>
      <p:pic>
        <p:nvPicPr>
          <p:cNvPr id="4" name="Imagen 3">
            <a:extLst>
              <a:ext uri="{FF2B5EF4-FFF2-40B4-BE49-F238E27FC236}">
                <a16:creationId xmlns:a16="http://schemas.microsoft.com/office/drawing/2014/main" id="{48AF4120-406D-42C9-B0E2-D490AB5DA312}"/>
              </a:ext>
            </a:extLst>
          </p:cNvPr>
          <p:cNvPicPr>
            <a:picLocks noChangeAspect="1"/>
          </p:cNvPicPr>
          <p:nvPr/>
        </p:nvPicPr>
        <p:blipFill>
          <a:blip r:embed="rId2"/>
          <a:stretch>
            <a:fillRect/>
          </a:stretch>
        </p:blipFill>
        <p:spPr>
          <a:xfrm>
            <a:off x="581190" y="1866489"/>
            <a:ext cx="6768795" cy="2359343"/>
          </a:xfrm>
          <a:prstGeom prst="rect">
            <a:avLst/>
          </a:prstGeom>
        </p:spPr>
      </p:pic>
      <p:pic>
        <p:nvPicPr>
          <p:cNvPr id="6" name="Imagen 5">
            <a:extLst>
              <a:ext uri="{FF2B5EF4-FFF2-40B4-BE49-F238E27FC236}">
                <a16:creationId xmlns:a16="http://schemas.microsoft.com/office/drawing/2014/main" id="{7CD8D26D-4D0A-4E3B-B8A7-0DF7C3F6065F}"/>
              </a:ext>
            </a:extLst>
          </p:cNvPr>
          <p:cNvPicPr>
            <a:picLocks noChangeAspect="1"/>
          </p:cNvPicPr>
          <p:nvPr/>
        </p:nvPicPr>
        <p:blipFill>
          <a:blip r:embed="rId3"/>
          <a:stretch>
            <a:fillRect/>
          </a:stretch>
        </p:blipFill>
        <p:spPr>
          <a:xfrm>
            <a:off x="4105825" y="4572084"/>
            <a:ext cx="3980346" cy="1905227"/>
          </a:xfrm>
          <a:prstGeom prst="rect">
            <a:avLst/>
          </a:prstGeom>
        </p:spPr>
      </p:pic>
    </p:spTree>
    <p:extLst>
      <p:ext uri="{BB962C8B-B14F-4D97-AF65-F5344CB8AC3E}">
        <p14:creationId xmlns:p14="http://schemas.microsoft.com/office/powerpoint/2010/main" val="120908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0" y="838229"/>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solución</a:t>
            </a:r>
          </a:p>
        </p:txBody>
      </p:sp>
      <p:pic>
        <p:nvPicPr>
          <p:cNvPr id="3" name="Imagen 2">
            <a:extLst>
              <a:ext uri="{FF2B5EF4-FFF2-40B4-BE49-F238E27FC236}">
                <a16:creationId xmlns:a16="http://schemas.microsoft.com/office/drawing/2014/main" id="{DFC0EF67-7319-4E98-A593-1BA4320011E6}"/>
              </a:ext>
            </a:extLst>
          </p:cNvPr>
          <p:cNvPicPr>
            <a:picLocks noChangeAspect="1"/>
          </p:cNvPicPr>
          <p:nvPr/>
        </p:nvPicPr>
        <p:blipFill>
          <a:blip r:embed="rId2"/>
          <a:stretch>
            <a:fillRect/>
          </a:stretch>
        </p:blipFill>
        <p:spPr>
          <a:xfrm>
            <a:off x="512347" y="1787274"/>
            <a:ext cx="6047281" cy="2566098"/>
          </a:xfrm>
          <a:prstGeom prst="rect">
            <a:avLst/>
          </a:prstGeom>
        </p:spPr>
      </p:pic>
      <p:pic>
        <p:nvPicPr>
          <p:cNvPr id="5" name="Imagen 4">
            <a:extLst>
              <a:ext uri="{FF2B5EF4-FFF2-40B4-BE49-F238E27FC236}">
                <a16:creationId xmlns:a16="http://schemas.microsoft.com/office/drawing/2014/main" id="{CA263576-93B2-431F-A9D3-1E7AC6C9C434}"/>
              </a:ext>
            </a:extLst>
          </p:cNvPr>
          <p:cNvPicPr>
            <a:picLocks noChangeAspect="1"/>
          </p:cNvPicPr>
          <p:nvPr/>
        </p:nvPicPr>
        <p:blipFill>
          <a:blip r:embed="rId3"/>
          <a:stretch>
            <a:fillRect/>
          </a:stretch>
        </p:blipFill>
        <p:spPr>
          <a:xfrm>
            <a:off x="6559628" y="1744644"/>
            <a:ext cx="5632372" cy="3101675"/>
          </a:xfrm>
          <a:prstGeom prst="rect">
            <a:avLst/>
          </a:prstGeom>
        </p:spPr>
      </p:pic>
      <p:sp>
        <p:nvSpPr>
          <p:cNvPr id="7" name="CuadroTexto 6">
            <a:extLst>
              <a:ext uri="{FF2B5EF4-FFF2-40B4-BE49-F238E27FC236}">
                <a16:creationId xmlns:a16="http://schemas.microsoft.com/office/drawing/2014/main" id="{FDD35EA0-0A02-4839-99EE-3A0D88C4D565}"/>
              </a:ext>
            </a:extLst>
          </p:cNvPr>
          <p:cNvSpPr txBox="1"/>
          <p:nvPr/>
        </p:nvSpPr>
        <p:spPr>
          <a:xfrm>
            <a:off x="661849" y="5070726"/>
            <a:ext cx="10868298" cy="1169551"/>
          </a:xfrm>
          <a:prstGeom prst="rect">
            <a:avLst/>
          </a:prstGeom>
          <a:noFill/>
        </p:spPr>
        <p:txBody>
          <a:bodyPr wrap="square" rtlCol="0">
            <a:spAutoFit/>
          </a:bodyPr>
          <a:lstStyle/>
          <a:p>
            <a:r>
              <a:rPr lang="es-ES" sz="1400" dirty="0">
                <a:solidFill>
                  <a:srgbClr val="202020"/>
                </a:solidFill>
                <a:effectLst/>
                <a:latin typeface="Times New Roman" panose="02020603050405020304" pitchFamily="18" charset="0"/>
                <a:ea typeface="Times New Roman" panose="02020603050405020304" pitchFamily="18" charset="0"/>
              </a:rPr>
              <a:t>Por lo tanto, nos queda el correspondiente coeficiente para cada variable de problema, estos coeficientes coincidirán con la última fila del primer tablero.</a:t>
            </a:r>
            <a:br>
              <a:rPr lang="es-ES" sz="1400" dirty="0">
                <a:solidFill>
                  <a:srgbClr val="202020"/>
                </a:solidFill>
                <a:effectLst/>
                <a:latin typeface="Times New Roman" panose="02020603050405020304" pitchFamily="18" charset="0"/>
                <a:ea typeface="Times New Roman" panose="02020603050405020304" pitchFamily="18" charset="0"/>
              </a:rPr>
            </a:br>
            <a:r>
              <a:rPr lang="es-ES" sz="1400" dirty="0">
                <a:solidFill>
                  <a:srgbClr val="202020"/>
                </a:solidFill>
                <a:effectLst/>
                <a:latin typeface="Times New Roman" panose="02020603050405020304" pitchFamily="18" charset="0"/>
                <a:ea typeface="Times New Roman" panose="02020603050405020304" pitchFamily="18" charset="0"/>
              </a:rPr>
              <a:t>Después tener el problema en forma estándar y haber hecho los despejes para las variables artificiales, se construye el primer tablero y se resuelve el problema por Simplex simple, haciendo </a:t>
            </a:r>
            <a:r>
              <a:rPr lang="es-ES" sz="1400" u="sng" dirty="0">
                <a:solidFill>
                  <a:srgbClr val="202020"/>
                </a:solidFill>
                <a:effectLst/>
                <a:latin typeface="Times New Roman" panose="02020603050405020304" pitchFamily="18" charset="0"/>
                <a:ea typeface="Times New Roman" panose="02020603050405020304" pitchFamily="18" charset="0"/>
              </a:rPr>
              <a:t>n</a:t>
            </a:r>
            <a:r>
              <a:rPr lang="es-ES" sz="1400" dirty="0">
                <a:solidFill>
                  <a:srgbClr val="202020"/>
                </a:solidFill>
                <a:effectLst/>
                <a:latin typeface="Times New Roman" panose="02020603050405020304" pitchFamily="18" charset="0"/>
                <a:ea typeface="Times New Roman" panose="02020603050405020304" pitchFamily="18" charset="0"/>
              </a:rPr>
              <a:t> iteraciones, hasta que se llegue a una solución factible si la hay para el problema.</a:t>
            </a:r>
            <a:endParaRPr lang="es-CO" sz="1400" dirty="0">
              <a:effectLst/>
              <a:latin typeface="Calibri" panose="020F0502020204030204" pitchFamily="34" charset="0"/>
              <a:ea typeface="Calibri" panose="020F0502020204030204" pitchFamily="34" charset="0"/>
            </a:endParaRPr>
          </a:p>
          <a:p>
            <a:endParaRPr lang="es-CO" sz="1400" dirty="0"/>
          </a:p>
        </p:txBody>
      </p:sp>
    </p:spTree>
    <p:extLst>
      <p:ext uri="{BB962C8B-B14F-4D97-AF65-F5344CB8AC3E}">
        <p14:creationId xmlns:p14="http://schemas.microsoft.com/office/powerpoint/2010/main" val="385679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89" y="629223"/>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p:pic>
        <p:nvPicPr>
          <p:cNvPr id="4" name="Imagen 3">
            <a:extLst>
              <a:ext uri="{FF2B5EF4-FFF2-40B4-BE49-F238E27FC236}">
                <a16:creationId xmlns:a16="http://schemas.microsoft.com/office/drawing/2014/main" id="{A1A4D080-2C5A-49D3-9E9E-C6034FC40E86}"/>
              </a:ext>
            </a:extLst>
          </p:cNvPr>
          <p:cNvPicPr>
            <a:picLocks noChangeAspect="1"/>
          </p:cNvPicPr>
          <p:nvPr/>
        </p:nvPicPr>
        <p:blipFill>
          <a:blip r:embed="rId2"/>
          <a:stretch>
            <a:fillRect/>
          </a:stretch>
        </p:blipFill>
        <p:spPr>
          <a:xfrm>
            <a:off x="581189" y="1643154"/>
            <a:ext cx="6526111" cy="682008"/>
          </a:xfrm>
          <a:prstGeom prst="rect">
            <a:avLst/>
          </a:prstGeom>
        </p:spPr>
      </p:pic>
      <p:pic>
        <p:nvPicPr>
          <p:cNvPr id="6" name="Imagen 5">
            <a:extLst>
              <a:ext uri="{FF2B5EF4-FFF2-40B4-BE49-F238E27FC236}">
                <a16:creationId xmlns:a16="http://schemas.microsoft.com/office/drawing/2014/main" id="{721FBC9F-D5C7-4238-A26D-06659A1419E1}"/>
              </a:ext>
            </a:extLst>
          </p:cNvPr>
          <p:cNvPicPr>
            <a:picLocks noChangeAspect="1"/>
          </p:cNvPicPr>
          <p:nvPr/>
        </p:nvPicPr>
        <p:blipFill>
          <a:blip r:embed="rId3"/>
          <a:stretch>
            <a:fillRect/>
          </a:stretch>
        </p:blipFill>
        <p:spPr>
          <a:xfrm>
            <a:off x="581190" y="2437018"/>
            <a:ext cx="5514810" cy="2460910"/>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C34DA67-D7F8-47D9-9B0C-9A4BF2911E5D}"/>
                  </a:ext>
                </a:extLst>
              </p:cNvPr>
              <p:cNvSpPr txBox="1"/>
              <p:nvPr/>
            </p:nvSpPr>
            <p:spPr>
              <a:xfrm>
                <a:off x="581189" y="5003074"/>
                <a:ext cx="10378547" cy="1635063"/>
              </a:xfrm>
              <a:prstGeom prst="rect">
                <a:avLst/>
              </a:prstGeom>
              <a:noFill/>
            </p:spPr>
            <p:txBody>
              <a:bodyPr wrap="square" rtlCol="0">
                <a:spAutoFit/>
              </a:bodyPr>
              <a:lstStyle/>
              <a:p>
                <a:r>
                  <a:rPr lang="es-ES" sz="1400" dirty="0">
                    <a:solidFill>
                      <a:srgbClr val="202020"/>
                    </a:solidFill>
                    <a:effectLst/>
                    <a:latin typeface="Times New Roman" panose="02020603050405020304" pitchFamily="18" charset="0"/>
                    <a:ea typeface="Times New Roman" panose="02020603050405020304" pitchFamily="18" charset="0"/>
                  </a:rPr>
                  <a:t>Luego se busca el elemento más positivo de la fila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s-ES" sz="1400" dirty="0">
                    <a:solidFill>
                      <a:srgbClr val="262626"/>
                    </a:solidFill>
                    <a:effectLst/>
                    <a:latin typeface="Times New Roman" panose="02020603050405020304" pitchFamily="18" charset="0"/>
                    <a:ea typeface="Times New Roman" panose="02020603050405020304" pitchFamily="18" charset="0"/>
                  </a:rPr>
                  <a:t>, teniendo en cuenta que </a:t>
                </a:r>
                <a14:m>
                  <m:oMath xmlns:m="http://schemas.openxmlformats.org/officeDocument/2006/math">
                    <m:r>
                      <a:rPr lang="es-ES"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t>𝑀</m:t>
                    </m:r>
                  </m:oMath>
                </a14:m>
                <a:r>
                  <a:rPr lang="es-ES" sz="1400" dirty="0">
                    <a:solidFill>
                      <a:srgbClr val="202020"/>
                    </a:solidFill>
                    <a:effectLst/>
                    <a:latin typeface="Times New Roman" panose="02020603050405020304" pitchFamily="18" charset="0"/>
                    <a:ea typeface="Times New Roman" panose="02020603050405020304" pitchFamily="18" charset="0"/>
                  </a:rPr>
                  <a:t> representa una cantidad positiva, exageradamente grande pero finita.</a:t>
                </a:r>
                <a:br>
                  <a:rPr lang="es-ES" sz="1400" dirty="0">
                    <a:solidFill>
                      <a:srgbClr val="202020"/>
                    </a:solidFill>
                    <a:effectLst/>
                    <a:latin typeface="Times New Roman" panose="02020603050405020304" pitchFamily="18" charset="0"/>
                    <a:ea typeface="Times New Roman" panose="02020603050405020304" pitchFamily="18" charset="0"/>
                  </a:rPr>
                </a:br>
                <a:r>
                  <a:rPr lang="es-ES" sz="1400" dirty="0">
                    <a:solidFill>
                      <a:srgbClr val="202020"/>
                    </a:solidFill>
                    <a:effectLst/>
                    <a:latin typeface="Times New Roman" panose="02020603050405020304" pitchFamily="18" charset="0"/>
                    <a:ea typeface="Times New Roman" panose="02020603050405020304" pitchFamily="18" charset="0"/>
                  </a:rPr>
                  <a:t>Por lo tanto la columna pivote es la columna de </a:t>
                </a:r>
                <a14:m>
                  <m:oMath xmlns:m="http://schemas.openxmlformats.org/officeDocument/2006/math">
                    <m:sSub>
                      <m:sSubPr>
                        <m:ctrlPr>
                          <a:rPr lang="es-CO"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t>2 </m:t>
                        </m:r>
                      </m:sub>
                    </m:sSub>
                  </m:oMath>
                </a14:m>
                <a:r>
                  <a:rPr lang="es-ES" sz="1400" dirty="0">
                    <a:solidFill>
                      <a:srgbClr val="202020"/>
                    </a:solidFill>
                    <a:effectLst/>
                    <a:latin typeface="Times New Roman" panose="02020603050405020304" pitchFamily="18" charset="0"/>
                    <a:ea typeface="Times New Roman" panose="02020603050405020304" pitchFamily="18" charset="0"/>
                  </a:rPr>
                  <a:t>, pues </a:t>
                </a:r>
                <a14:m>
                  <m:oMath xmlns:m="http://schemas.openxmlformats.org/officeDocument/2006/math">
                    <m:r>
                      <a:rPr lang="es-ES"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t>2+4</m:t>
                    </m:r>
                    <m:r>
                      <a:rPr lang="es-ES" sz="1400" i="1">
                        <a:solidFill>
                          <a:srgbClr val="202020"/>
                        </a:solidFill>
                        <a:effectLst/>
                        <a:latin typeface="Cambria Math" panose="02040503050406030204" pitchFamily="18" charset="0"/>
                        <a:ea typeface="Times New Roman" panose="02020603050405020304" pitchFamily="18" charset="0"/>
                        <a:cs typeface="Times New Roman" panose="02020603050405020304" pitchFamily="18" charset="0"/>
                      </a:rPr>
                      <m:t>𝑀</m:t>
                    </m:r>
                  </m:oMath>
                </a14:m>
                <a:r>
                  <a:rPr lang="es-ES" sz="1400" dirty="0">
                    <a:solidFill>
                      <a:srgbClr val="202020"/>
                    </a:solidFill>
                    <a:effectLst/>
                    <a:latin typeface="Times New Roman" panose="02020603050405020304" pitchFamily="18" charset="0"/>
                    <a:ea typeface="Times New Roman" panose="02020603050405020304" pitchFamily="18" charset="0"/>
                  </a:rPr>
                  <a:t> es el elemento más positivo de la fila, luego se determina la fila pivote de la manera como se hacía en el simplex simple, haciendo la división de los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s-ES" sz="1400" dirty="0">
                    <a:solidFill>
                      <a:srgbClr val="262626"/>
                    </a:solidFill>
                    <a:effectLst/>
                    <a:latin typeface="Times New Roman" panose="02020603050405020304" pitchFamily="18" charset="0"/>
                    <a:ea typeface="Times New Roman" panose="02020603050405020304" pitchFamily="18" charset="0"/>
                  </a:rPr>
                  <a:t> sobre los elementos de la columna pivote, y eligiendo el número más pequeño pero positivo; de esta manera se determina que la fila pivote es la de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1400" dirty="0">
                    <a:solidFill>
                      <a:srgbClr val="262626"/>
                    </a:solidFill>
                    <a:effectLst/>
                    <a:latin typeface="Times New Roman" panose="02020603050405020304" pitchFamily="18" charset="0"/>
                    <a:ea typeface="Times New Roman" panose="02020603050405020304" pitchFamily="18" charset="0"/>
                  </a:rPr>
                  <a:t> y elemento pivote encerrado en un círculo es 4, se elige este pivote a conveniencia pues está en la fila de la variable artificial.</a:t>
                </a:r>
                <a:endParaRPr lang="es-CO" sz="1400" dirty="0">
                  <a:effectLst/>
                  <a:latin typeface="Calibri" panose="020F0502020204030204" pitchFamily="34" charset="0"/>
                  <a:ea typeface="Calibri" panose="020F0502020204030204" pitchFamily="34" charset="0"/>
                </a:endParaRPr>
              </a:p>
              <a:p>
                <a:endParaRPr lang="es-CO" sz="1400" dirty="0"/>
              </a:p>
            </p:txBody>
          </p:sp>
        </mc:Choice>
        <mc:Fallback xmlns="">
          <p:sp>
            <p:nvSpPr>
              <p:cNvPr id="10" name="CuadroTexto 9">
                <a:extLst>
                  <a:ext uri="{FF2B5EF4-FFF2-40B4-BE49-F238E27FC236}">
                    <a16:creationId xmlns:a16="http://schemas.microsoft.com/office/drawing/2014/main" id="{5C34DA67-D7F8-47D9-9B0C-9A4BF2911E5D}"/>
                  </a:ext>
                </a:extLst>
              </p:cNvPr>
              <p:cNvSpPr txBox="1">
                <a:spLocks noRot="1" noChangeAspect="1" noMove="1" noResize="1" noEditPoints="1" noAdjustHandles="1" noChangeArrowheads="1" noChangeShapeType="1" noTextEdit="1"/>
              </p:cNvSpPr>
              <p:nvPr/>
            </p:nvSpPr>
            <p:spPr>
              <a:xfrm>
                <a:off x="581189" y="5003074"/>
                <a:ext cx="10378547" cy="1635063"/>
              </a:xfrm>
              <a:prstGeom prst="rect">
                <a:avLst/>
              </a:prstGeom>
              <a:blipFill>
                <a:blip r:embed="rId4"/>
                <a:stretch>
                  <a:fillRect l="-176" t="-746" r="-411"/>
                </a:stretch>
              </a:blipFill>
            </p:spPr>
            <p:txBody>
              <a:bodyPr/>
              <a:lstStyle/>
              <a:p>
                <a:r>
                  <a:rPr lang="es-CO">
                    <a:noFill/>
                  </a:rPr>
                  <a:t> </a:t>
                </a:r>
              </a:p>
            </p:txBody>
          </p:sp>
        </mc:Fallback>
      </mc:AlternateContent>
    </p:spTree>
    <p:extLst>
      <p:ext uri="{BB962C8B-B14F-4D97-AF65-F5344CB8AC3E}">
        <p14:creationId xmlns:p14="http://schemas.microsoft.com/office/powerpoint/2010/main" val="369311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89" y="629223"/>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C34DA67-D7F8-47D9-9B0C-9A4BF2911E5D}"/>
                  </a:ext>
                </a:extLst>
              </p:cNvPr>
              <p:cNvSpPr txBox="1"/>
              <p:nvPr/>
            </p:nvSpPr>
            <p:spPr>
              <a:xfrm>
                <a:off x="581187" y="5264667"/>
                <a:ext cx="10378547" cy="964110"/>
              </a:xfrm>
              <a:prstGeom prst="rect">
                <a:avLst/>
              </a:prstGeom>
              <a:noFill/>
            </p:spPr>
            <p:txBody>
              <a:bodyPr wrap="square" rtlCol="0">
                <a:spAutoFit/>
              </a:bodyPr>
              <a:lstStyle/>
              <a:p>
                <a:r>
                  <a:rPr lang="es-ES" sz="1400" dirty="0"/>
                  <a:t>Como </a:t>
                </a:r>
                <a14:m>
                  <m:oMath xmlns:m="http://schemas.openxmlformats.org/officeDocument/2006/math">
                    <m:r>
                      <a:rPr lang="es-ES" sz="1400" i="1">
                        <a:latin typeface="Cambria Math" panose="02040503050406030204" pitchFamily="18" charset="0"/>
                      </a:rPr>
                      <m:t>∀</m:t>
                    </m:r>
                    <m:sSub>
                      <m:sSubPr>
                        <m:ctrlPr>
                          <a:rPr lang="es-CO" sz="1400" i="1">
                            <a:latin typeface="Cambria Math" panose="02040503050406030204" pitchFamily="18" charset="0"/>
                          </a:rPr>
                        </m:ctrlPr>
                      </m:sSubPr>
                      <m:e>
                        <m:r>
                          <a:rPr lang="es-ES" sz="1400" i="1">
                            <a:latin typeface="Cambria Math" panose="02040503050406030204" pitchFamily="18" charset="0"/>
                          </a:rPr>
                          <m:t>𝐶</m:t>
                        </m:r>
                      </m:e>
                      <m:sub>
                        <m:r>
                          <a:rPr lang="es-ES" sz="1400" i="1">
                            <a:latin typeface="Cambria Math" panose="02040503050406030204" pitchFamily="18" charset="0"/>
                          </a:rPr>
                          <m:t>𝑗</m:t>
                        </m:r>
                      </m:sub>
                    </m:sSub>
                    <m:r>
                      <a:rPr lang="es-ES" sz="1400" i="1">
                        <a:latin typeface="Cambria Math" panose="02040503050406030204" pitchFamily="18" charset="0"/>
                      </a:rPr>
                      <m:t>−</m:t>
                    </m:r>
                    <m:sSub>
                      <m:sSubPr>
                        <m:ctrlPr>
                          <a:rPr lang="es-CO" sz="1400" i="1">
                            <a:latin typeface="Cambria Math" panose="02040503050406030204" pitchFamily="18" charset="0"/>
                          </a:rPr>
                        </m:ctrlPr>
                      </m:sSubPr>
                      <m:e>
                        <m:r>
                          <a:rPr lang="es-ES" sz="1400" i="1">
                            <a:latin typeface="Cambria Math" panose="02040503050406030204" pitchFamily="18" charset="0"/>
                          </a:rPr>
                          <m:t>𝑍</m:t>
                        </m:r>
                      </m:e>
                      <m:sub>
                        <m:r>
                          <a:rPr lang="es-ES" sz="1400" i="1">
                            <a:latin typeface="Cambria Math" panose="02040503050406030204" pitchFamily="18" charset="0"/>
                          </a:rPr>
                          <m:t>𝑗</m:t>
                        </m:r>
                      </m:sub>
                    </m:sSub>
                    <m:r>
                      <a:rPr lang="es-ES" sz="1400" i="1">
                        <a:latin typeface="Cambria Math" panose="02040503050406030204" pitchFamily="18" charset="0"/>
                      </a:rPr>
                      <m:t>≥0</m:t>
                    </m:r>
                  </m:oMath>
                </a14:m>
                <a:r>
                  <a:rPr lang="es-ES" sz="1400" dirty="0"/>
                  <a:t> se procede a hacer la siguiente operación, volviendo a hallar la columna, fila y elemento pivote, para este segundo tablero la columna pivote es la de </a:t>
                </a:r>
                <a14:m>
                  <m:oMath xmlns:m="http://schemas.openxmlformats.org/officeDocument/2006/math">
                    <m:sSub>
                      <m:sSubPr>
                        <m:ctrlPr>
                          <a:rPr lang="es-CO"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3 </m:t>
                        </m:r>
                      </m:sub>
                    </m:sSub>
                  </m:oMath>
                </a14:m>
                <a:r>
                  <a:rPr lang="es-ES" sz="1400" dirty="0"/>
                  <a:t>, la fila pivote es la de </a:t>
                </a:r>
                <a14:m>
                  <m:oMath xmlns:m="http://schemas.openxmlformats.org/officeDocument/2006/math">
                    <m:sSub>
                      <m:sSubPr>
                        <m:ctrlPr>
                          <a:rPr lang="es-CO" sz="1400" i="1">
                            <a:latin typeface="Cambria Math" panose="02040503050406030204" pitchFamily="18" charset="0"/>
                          </a:rPr>
                        </m:ctrlPr>
                      </m:sSubPr>
                      <m:e>
                        <m:r>
                          <a:rPr lang="es-ES" sz="1400" i="1">
                            <a:latin typeface="Cambria Math" panose="02040503050406030204" pitchFamily="18" charset="0"/>
                          </a:rPr>
                          <m:t>𝐻</m:t>
                        </m:r>
                      </m:e>
                      <m:sub>
                        <m:r>
                          <a:rPr lang="es-ES" sz="1400" i="1">
                            <a:latin typeface="Cambria Math" panose="02040503050406030204" pitchFamily="18" charset="0"/>
                          </a:rPr>
                          <m:t>1</m:t>
                        </m:r>
                      </m:sub>
                    </m:sSub>
                  </m:oMath>
                </a14:m>
                <a:r>
                  <a:rPr lang="es-ES" sz="1400" dirty="0"/>
                  <a:t> y elemento pivote es 0.5.</a:t>
                </a:r>
                <a:endParaRPr lang="es-CO" sz="1400" dirty="0"/>
              </a:p>
              <a:p>
                <a:r>
                  <a:rPr lang="es-ES" sz="1400" i="1" dirty="0"/>
                  <a:t>Nota: </a:t>
                </a:r>
                <a:r>
                  <a:rPr lang="es-ES" sz="1400" dirty="0"/>
                  <a:t>Como es un problema de maximizar el problema termina hasta que </a:t>
                </a:r>
                <a14:m>
                  <m:oMath xmlns:m="http://schemas.openxmlformats.org/officeDocument/2006/math">
                    <m:r>
                      <a:rPr lang="es-ES" sz="1400" i="1">
                        <a:latin typeface="Cambria Math" panose="02040503050406030204" pitchFamily="18" charset="0"/>
                      </a:rPr>
                      <m:t>∀</m:t>
                    </m:r>
                    <m:sSub>
                      <m:sSubPr>
                        <m:ctrlPr>
                          <a:rPr lang="es-CO" sz="1400" i="1">
                            <a:latin typeface="Cambria Math" panose="02040503050406030204" pitchFamily="18" charset="0"/>
                          </a:rPr>
                        </m:ctrlPr>
                      </m:sSubPr>
                      <m:e>
                        <m:r>
                          <a:rPr lang="es-ES" sz="1400" i="1">
                            <a:latin typeface="Cambria Math" panose="02040503050406030204" pitchFamily="18" charset="0"/>
                          </a:rPr>
                          <m:t>𝐶</m:t>
                        </m:r>
                      </m:e>
                      <m:sub>
                        <m:r>
                          <a:rPr lang="es-ES" sz="1400" i="1">
                            <a:latin typeface="Cambria Math" panose="02040503050406030204" pitchFamily="18" charset="0"/>
                          </a:rPr>
                          <m:t>𝑗</m:t>
                        </m:r>
                      </m:sub>
                    </m:sSub>
                    <m:r>
                      <a:rPr lang="es-ES" sz="1400" i="1">
                        <a:latin typeface="Cambria Math" panose="02040503050406030204" pitchFamily="18" charset="0"/>
                      </a:rPr>
                      <m:t>−</m:t>
                    </m:r>
                    <m:sSub>
                      <m:sSubPr>
                        <m:ctrlPr>
                          <a:rPr lang="es-CO" sz="1400" i="1">
                            <a:latin typeface="Cambria Math" panose="02040503050406030204" pitchFamily="18" charset="0"/>
                          </a:rPr>
                        </m:ctrlPr>
                      </m:sSubPr>
                      <m:e>
                        <m:r>
                          <a:rPr lang="es-ES" sz="1400" i="1">
                            <a:latin typeface="Cambria Math" panose="02040503050406030204" pitchFamily="18" charset="0"/>
                          </a:rPr>
                          <m:t>𝑍</m:t>
                        </m:r>
                      </m:e>
                      <m:sub>
                        <m:r>
                          <a:rPr lang="es-ES" sz="1400" i="1">
                            <a:latin typeface="Cambria Math" panose="02040503050406030204" pitchFamily="18" charset="0"/>
                          </a:rPr>
                          <m:t>𝑗</m:t>
                        </m:r>
                      </m:sub>
                    </m:sSub>
                    <m:r>
                      <a:rPr lang="es-ES" sz="1400" i="1">
                        <a:latin typeface="Cambria Math" panose="02040503050406030204" pitchFamily="18" charset="0"/>
                      </a:rPr>
                      <m:t>≤0</m:t>
                    </m:r>
                  </m:oMath>
                </a14:m>
                <a:r>
                  <a:rPr lang="es-ES" sz="1400" dirty="0"/>
                  <a:t>.</a:t>
                </a:r>
                <a:endParaRPr lang="es-CO" sz="1400" dirty="0"/>
              </a:p>
              <a:p>
                <a:endParaRPr lang="es-CO" sz="1100" dirty="0"/>
              </a:p>
            </p:txBody>
          </p:sp>
        </mc:Choice>
        <mc:Fallback xmlns="">
          <p:sp>
            <p:nvSpPr>
              <p:cNvPr id="10" name="CuadroTexto 9">
                <a:extLst>
                  <a:ext uri="{FF2B5EF4-FFF2-40B4-BE49-F238E27FC236}">
                    <a16:creationId xmlns:a16="http://schemas.microsoft.com/office/drawing/2014/main" id="{5C34DA67-D7F8-47D9-9B0C-9A4BF2911E5D}"/>
                  </a:ext>
                </a:extLst>
              </p:cNvPr>
              <p:cNvSpPr txBox="1">
                <a:spLocks noRot="1" noChangeAspect="1" noMove="1" noResize="1" noEditPoints="1" noAdjustHandles="1" noChangeArrowheads="1" noChangeShapeType="1" noTextEdit="1"/>
              </p:cNvSpPr>
              <p:nvPr/>
            </p:nvSpPr>
            <p:spPr>
              <a:xfrm>
                <a:off x="581187" y="5264667"/>
                <a:ext cx="10378547" cy="964110"/>
              </a:xfrm>
              <a:prstGeom prst="rect">
                <a:avLst/>
              </a:prstGeom>
              <a:blipFill>
                <a:blip r:embed="rId2"/>
                <a:stretch>
                  <a:fillRect l="-176" t="-1899"/>
                </a:stretch>
              </a:blipFill>
            </p:spPr>
            <p:txBody>
              <a:bodyPr/>
              <a:lstStyle/>
              <a:p>
                <a:r>
                  <a:rPr lang="es-CO">
                    <a:noFill/>
                  </a:rPr>
                  <a:t> </a:t>
                </a:r>
              </a:p>
            </p:txBody>
          </p:sp>
        </mc:Fallback>
      </mc:AlternateContent>
      <p:pic>
        <p:nvPicPr>
          <p:cNvPr id="3" name="Imagen 2">
            <a:extLst>
              <a:ext uri="{FF2B5EF4-FFF2-40B4-BE49-F238E27FC236}">
                <a16:creationId xmlns:a16="http://schemas.microsoft.com/office/drawing/2014/main" id="{69F4BE0A-2B9F-4818-A988-C16BD2D7610C}"/>
              </a:ext>
            </a:extLst>
          </p:cNvPr>
          <p:cNvPicPr>
            <a:picLocks noChangeAspect="1"/>
          </p:cNvPicPr>
          <p:nvPr/>
        </p:nvPicPr>
        <p:blipFill>
          <a:blip r:embed="rId3"/>
          <a:stretch>
            <a:fillRect/>
          </a:stretch>
        </p:blipFill>
        <p:spPr>
          <a:xfrm>
            <a:off x="581188" y="1559610"/>
            <a:ext cx="3024161" cy="395565"/>
          </a:xfrm>
          <a:prstGeom prst="rect">
            <a:avLst/>
          </a:prstGeom>
        </p:spPr>
      </p:pic>
      <p:pic>
        <p:nvPicPr>
          <p:cNvPr id="5" name="Imagen 4">
            <a:extLst>
              <a:ext uri="{FF2B5EF4-FFF2-40B4-BE49-F238E27FC236}">
                <a16:creationId xmlns:a16="http://schemas.microsoft.com/office/drawing/2014/main" id="{7F41E6A2-E496-48C9-84D6-769D02124B8A}"/>
              </a:ext>
            </a:extLst>
          </p:cNvPr>
          <p:cNvPicPr>
            <a:picLocks noChangeAspect="1"/>
          </p:cNvPicPr>
          <p:nvPr/>
        </p:nvPicPr>
        <p:blipFill>
          <a:blip r:embed="rId4"/>
          <a:stretch>
            <a:fillRect/>
          </a:stretch>
        </p:blipFill>
        <p:spPr>
          <a:xfrm>
            <a:off x="581187" y="2066734"/>
            <a:ext cx="6002493" cy="3082070"/>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B7A9FE3-1E04-4DBE-851F-5F5E22A82563}"/>
                  </a:ext>
                </a:extLst>
              </p:cNvPr>
              <p:cNvSpPr txBox="1"/>
              <p:nvPr/>
            </p:nvSpPr>
            <p:spPr>
              <a:xfrm>
                <a:off x="6688183" y="2560486"/>
                <a:ext cx="4467497" cy="1384995"/>
              </a:xfrm>
              <a:prstGeom prst="rect">
                <a:avLst/>
              </a:prstGeom>
              <a:noFill/>
            </p:spPr>
            <p:txBody>
              <a:bodyPr wrap="square" rtlCol="0">
                <a:spAutoFit/>
              </a:bodyPr>
              <a:lstStyle/>
              <a:p>
                <a:r>
                  <a:rPr lang="es-ES" sz="1400" dirty="0">
                    <a:solidFill>
                      <a:srgbClr val="202020"/>
                    </a:solidFill>
                    <a:effectLst/>
                    <a:latin typeface="Times New Roman" panose="02020603050405020304" pitchFamily="18" charset="0"/>
                    <a:ea typeface="Times New Roman" panose="02020603050405020304" pitchFamily="18" charset="0"/>
                  </a:rPr>
                  <a:t>La variable que entra a las variables básicas es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s-ES" sz="1400" dirty="0">
                    <a:solidFill>
                      <a:srgbClr val="262626"/>
                    </a:solidFill>
                    <a:effectLst/>
                    <a:latin typeface="Times New Roman" panose="02020603050405020304" pitchFamily="18" charset="0"/>
                    <a:ea typeface="Times New Roman" panose="02020603050405020304" pitchFamily="18" charset="0"/>
                  </a:rPr>
                  <a:t> y la que sale es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1400" dirty="0">
                    <a:solidFill>
                      <a:srgbClr val="262626"/>
                    </a:solidFill>
                    <a:effectLst/>
                    <a:latin typeface="Times New Roman" panose="02020603050405020304" pitchFamily="18" charset="0"/>
                    <a:ea typeface="Times New Roman" panose="02020603050405020304" pitchFamily="18" charset="0"/>
                  </a:rPr>
                  <a:t>, por lo tanto, como sale la variable artificial, se elimina la columna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1400" dirty="0">
                    <a:solidFill>
                      <a:srgbClr val="262626"/>
                    </a:solidFill>
                    <a:effectLst/>
                    <a:latin typeface="Times New Roman" panose="02020603050405020304" pitchFamily="18" charset="0"/>
                    <a:ea typeface="Times New Roman" panose="02020603050405020304" pitchFamily="18" charset="0"/>
                  </a:rPr>
                  <a:t>, pues ya cumplió su función y deja de tener relevancia en el problema al ser una variable artificial, simplificando un poco más el problema y las operaciones aritméticas.</a:t>
                </a:r>
                <a:endParaRPr lang="es-CO" sz="1400" dirty="0"/>
              </a:p>
            </p:txBody>
          </p:sp>
        </mc:Choice>
        <mc:Fallback xmlns="">
          <p:sp>
            <p:nvSpPr>
              <p:cNvPr id="7" name="CuadroTexto 6">
                <a:extLst>
                  <a:ext uri="{FF2B5EF4-FFF2-40B4-BE49-F238E27FC236}">
                    <a16:creationId xmlns:a16="http://schemas.microsoft.com/office/drawing/2014/main" id="{AB7A9FE3-1E04-4DBE-851F-5F5E22A82563}"/>
                  </a:ext>
                </a:extLst>
              </p:cNvPr>
              <p:cNvSpPr txBox="1">
                <a:spLocks noRot="1" noChangeAspect="1" noMove="1" noResize="1" noEditPoints="1" noAdjustHandles="1" noChangeArrowheads="1" noChangeShapeType="1" noTextEdit="1"/>
              </p:cNvSpPr>
              <p:nvPr/>
            </p:nvSpPr>
            <p:spPr>
              <a:xfrm>
                <a:off x="6688183" y="2560486"/>
                <a:ext cx="4467497" cy="1384995"/>
              </a:xfrm>
              <a:prstGeom prst="rect">
                <a:avLst/>
              </a:prstGeom>
              <a:blipFill>
                <a:blip r:embed="rId5"/>
                <a:stretch>
                  <a:fillRect l="-409" t="-881" b="-3965"/>
                </a:stretch>
              </a:blipFill>
            </p:spPr>
            <p:txBody>
              <a:bodyPr/>
              <a:lstStyle/>
              <a:p>
                <a:r>
                  <a:rPr lang="es-CO">
                    <a:noFill/>
                  </a:rPr>
                  <a:t> </a:t>
                </a:r>
              </a:p>
            </p:txBody>
          </p:sp>
        </mc:Fallback>
      </mc:AlternateContent>
    </p:spTree>
    <p:extLst>
      <p:ext uri="{BB962C8B-B14F-4D97-AF65-F5344CB8AC3E}">
        <p14:creationId xmlns:p14="http://schemas.microsoft.com/office/powerpoint/2010/main" val="32668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763712"/>
            <a:ext cx="11029616" cy="436019"/>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r>
              <a:rPr lang="es-CO" dirty="0">
                <a:latin typeface="+mj-lt"/>
              </a:rPr>
              <a:t>Tableros</a:t>
            </a:r>
          </a:p>
        </p:txBody>
      </p:sp>
      <p:pic>
        <p:nvPicPr>
          <p:cNvPr id="4" name="Imagen 3">
            <a:extLst>
              <a:ext uri="{FF2B5EF4-FFF2-40B4-BE49-F238E27FC236}">
                <a16:creationId xmlns:a16="http://schemas.microsoft.com/office/drawing/2014/main" id="{F2FFA287-BBE8-435E-A5B0-221832D8E1E8}"/>
              </a:ext>
            </a:extLst>
          </p:cNvPr>
          <p:cNvPicPr>
            <a:picLocks noChangeAspect="1"/>
          </p:cNvPicPr>
          <p:nvPr/>
        </p:nvPicPr>
        <p:blipFill>
          <a:blip r:embed="rId2"/>
          <a:stretch>
            <a:fillRect/>
          </a:stretch>
        </p:blipFill>
        <p:spPr>
          <a:xfrm>
            <a:off x="581189" y="1450039"/>
            <a:ext cx="6282037" cy="3448531"/>
          </a:xfrm>
          <a:prstGeom prst="rect">
            <a:avLst/>
          </a:prstGeom>
        </p:spPr>
      </p:pic>
      <p:pic>
        <p:nvPicPr>
          <p:cNvPr id="6" name="Imagen 5">
            <a:extLst>
              <a:ext uri="{FF2B5EF4-FFF2-40B4-BE49-F238E27FC236}">
                <a16:creationId xmlns:a16="http://schemas.microsoft.com/office/drawing/2014/main" id="{41222600-4D21-4A78-8B0A-C102872B2831}"/>
              </a:ext>
            </a:extLst>
          </p:cNvPr>
          <p:cNvPicPr>
            <a:picLocks noChangeAspect="1"/>
          </p:cNvPicPr>
          <p:nvPr/>
        </p:nvPicPr>
        <p:blipFill>
          <a:blip r:embed="rId3"/>
          <a:stretch>
            <a:fillRect/>
          </a:stretch>
        </p:blipFill>
        <p:spPr>
          <a:xfrm>
            <a:off x="2361665" y="5259956"/>
            <a:ext cx="7468663" cy="1258005"/>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01BAA9B-7EA7-409D-B906-3182DD5DD76F}"/>
                  </a:ext>
                </a:extLst>
              </p:cNvPr>
              <p:cNvSpPr txBox="1"/>
              <p:nvPr/>
            </p:nvSpPr>
            <p:spPr>
              <a:xfrm>
                <a:off x="6999617" y="2115440"/>
                <a:ext cx="4611188" cy="755976"/>
              </a:xfrm>
              <a:prstGeom prst="rect">
                <a:avLst/>
              </a:prstGeom>
              <a:noFill/>
            </p:spPr>
            <p:txBody>
              <a:bodyPr wrap="square" rtlCol="0">
                <a:spAutoFit/>
              </a:bodyPr>
              <a:lstStyle/>
              <a:p>
                <a:r>
                  <a:rPr lang="es-ES" sz="1400" dirty="0">
                    <a:effectLst/>
                    <a:latin typeface="Times New Roman" panose="02020603050405020304" pitchFamily="18" charset="0"/>
                    <a:ea typeface="Times New Roman" panose="02020603050405020304" pitchFamily="18" charset="0"/>
                  </a:rPr>
                  <a:t>Como </a:t>
                </a:r>
                <a14:m>
                  <m:oMath xmlns:m="http://schemas.openxmlformats.org/officeDocument/2006/math">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s-ES" sz="1400" dirty="0">
                    <a:solidFill>
                      <a:srgbClr val="262626"/>
                    </a:solidFill>
                    <a:effectLst/>
                    <a:latin typeface="Times New Roman" panose="02020603050405020304" pitchFamily="18" charset="0"/>
                    <a:ea typeface="Times New Roman" panose="02020603050405020304" pitchFamily="18" charset="0"/>
                  </a:rPr>
                  <a:t> las iteraciones han terminado y se procede a interpretar y dar la solución al problema.</a:t>
                </a:r>
                <a:endParaRPr lang="es-CO" sz="1400" dirty="0">
                  <a:effectLst/>
                  <a:latin typeface="Calibri" panose="020F0502020204030204" pitchFamily="34" charset="0"/>
                  <a:ea typeface="Calibri" panose="020F0502020204030204" pitchFamily="34" charset="0"/>
                </a:endParaRPr>
              </a:p>
              <a:p>
                <a:endParaRPr lang="es-CO" sz="1400" dirty="0"/>
              </a:p>
            </p:txBody>
          </p:sp>
        </mc:Choice>
        <mc:Fallback xmlns="">
          <p:sp>
            <p:nvSpPr>
              <p:cNvPr id="8" name="CuadroTexto 7">
                <a:extLst>
                  <a:ext uri="{FF2B5EF4-FFF2-40B4-BE49-F238E27FC236}">
                    <a16:creationId xmlns:a16="http://schemas.microsoft.com/office/drawing/2014/main" id="{001BAA9B-7EA7-409D-B906-3182DD5DD76F}"/>
                  </a:ext>
                </a:extLst>
              </p:cNvPr>
              <p:cNvSpPr txBox="1">
                <a:spLocks noRot="1" noChangeAspect="1" noMove="1" noResize="1" noEditPoints="1" noAdjustHandles="1" noChangeArrowheads="1" noChangeShapeType="1" noTextEdit="1"/>
              </p:cNvSpPr>
              <p:nvPr/>
            </p:nvSpPr>
            <p:spPr>
              <a:xfrm>
                <a:off x="6999617" y="2115440"/>
                <a:ext cx="4611188" cy="755976"/>
              </a:xfrm>
              <a:prstGeom prst="rect">
                <a:avLst/>
              </a:prstGeom>
              <a:blipFill>
                <a:blip r:embed="rId4"/>
                <a:stretch>
                  <a:fillRect l="-396" t="-161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CAD726E-99F5-4DA8-961C-2C94A3F21BF0}"/>
                  </a:ext>
                </a:extLst>
              </p:cNvPr>
              <p:cNvSpPr txBox="1"/>
              <p:nvPr/>
            </p:nvSpPr>
            <p:spPr>
              <a:xfrm>
                <a:off x="6999616" y="3191201"/>
                <a:ext cx="4611189" cy="1600438"/>
              </a:xfrm>
              <a:prstGeom prst="rect">
                <a:avLst/>
              </a:prstGeom>
              <a:noFill/>
            </p:spPr>
            <p:txBody>
              <a:bodyPr wrap="square" rtlCol="0">
                <a:spAutoFit/>
              </a:bodyPr>
              <a:lstStyle/>
              <a:p>
                <a:r>
                  <a:rPr lang="es-ES" sz="1400" dirty="0">
                    <a:effectLst/>
                    <a:latin typeface="Times New Roman" panose="02020603050405020304" pitchFamily="18" charset="0"/>
                    <a:ea typeface="Times New Roman" panose="02020603050405020304" pitchFamily="18" charset="0"/>
                  </a:rPr>
                  <a:t>Por lo tanto, la solución más óptima para el problema es cuando el problema toma los anteriores valores. Además, como la variable artificial </a:t>
                </a:r>
                <a14:m>
                  <m:oMath xmlns:m="http://schemas.openxmlformats.org/officeDocument/2006/math">
                    <m:sSub>
                      <m:sSubPr>
                        <m:ctrlPr>
                          <a:rPr lang="es-CO"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s-ES" sz="1400" i="1">
                            <a:solidFill>
                              <a:srgbClr val="262626"/>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1400" dirty="0">
                    <a:solidFill>
                      <a:srgbClr val="262626"/>
                    </a:solidFill>
                    <a:effectLst/>
                    <a:latin typeface="Times New Roman" panose="02020603050405020304" pitchFamily="18" charset="0"/>
                    <a:ea typeface="Times New Roman" panose="02020603050405020304" pitchFamily="18" charset="0"/>
                  </a:rPr>
                  <a:t> sale de la solución básica </a:t>
                </a:r>
                <a:r>
                  <a:rPr lang="es-CO" sz="1400" dirty="0">
                    <a:solidFill>
                      <a:srgbClr val="262626"/>
                    </a:solidFill>
                    <a:effectLst/>
                    <a:latin typeface="Times New Roman" panose="02020603050405020304" pitchFamily="18" charset="0"/>
                    <a:ea typeface="Times New Roman" panose="02020603050405020304" pitchFamily="18" charset="0"/>
                  </a:rPr>
                  <a:t>(es decir, se hace igual a cero) en la primera iteración, se tiene un resultado que es consistente con el concepto de penalizarlas en la función objetivo.</a:t>
                </a:r>
                <a:endParaRPr lang="es-CO" sz="1400" dirty="0">
                  <a:effectLst/>
                  <a:latin typeface="Calibri" panose="020F0502020204030204" pitchFamily="34" charset="0"/>
                  <a:ea typeface="Calibri" panose="020F0502020204030204" pitchFamily="34" charset="0"/>
                </a:endParaRPr>
              </a:p>
              <a:p>
                <a:endParaRPr lang="es-CO" sz="1400" dirty="0"/>
              </a:p>
            </p:txBody>
          </p:sp>
        </mc:Choice>
        <mc:Fallback xmlns="">
          <p:sp>
            <p:nvSpPr>
              <p:cNvPr id="9" name="CuadroTexto 8">
                <a:extLst>
                  <a:ext uri="{FF2B5EF4-FFF2-40B4-BE49-F238E27FC236}">
                    <a16:creationId xmlns:a16="http://schemas.microsoft.com/office/drawing/2014/main" id="{9CAD726E-99F5-4DA8-961C-2C94A3F21BF0}"/>
                  </a:ext>
                </a:extLst>
              </p:cNvPr>
              <p:cNvSpPr txBox="1">
                <a:spLocks noRot="1" noChangeAspect="1" noMove="1" noResize="1" noEditPoints="1" noAdjustHandles="1" noChangeArrowheads="1" noChangeShapeType="1" noTextEdit="1"/>
              </p:cNvSpPr>
              <p:nvPr/>
            </p:nvSpPr>
            <p:spPr>
              <a:xfrm>
                <a:off x="6999616" y="3191201"/>
                <a:ext cx="4611189" cy="1600438"/>
              </a:xfrm>
              <a:prstGeom prst="rect">
                <a:avLst/>
              </a:prstGeom>
              <a:blipFill>
                <a:blip r:embed="rId5"/>
                <a:stretch>
                  <a:fillRect l="-396" t="-380" r="-528"/>
                </a:stretch>
              </a:blipFill>
            </p:spPr>
            <p:txBody>
              <a:bodyPr/>
              <a:lstStyle/>
              <a:p>
                <a:r>
                  <a:rPr lang="es-CO">
                    <a:noFill/>
                  </a:rPr>
                  <a:t> </a:t>
                </a:r>
              </a:p>
            </p:txBody>
          </p:sp>
        </mc:Fallback>
      </mc:AlternateContent>
    </p:spTree>
    <p:extLst>
      <p:ext uri="{BB962C8B-B14F-4D97-AF65-F5344CB8AC3E}">
        <p14:creationId xmlns:p14="http://schemas.microsoft.com/office/powerpoint/2010/main" val="415104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7FCC0-B207-4DE9-AD2B-6E6F0B941E2D}"/>
              </a:ext>
            </a:extLst>
          </p:cNvPr>
          <p:cNvSpPr>
            <a:spLocks noGrp="1"/>
          </p:cNvSpPr>
          <p:nvPr>
            <p:ph type="title"/>
          </p:nvPr>
        </p:nvSpPr>
        <p:spPr>
          <a:xfrm>
            <a:off x="581192" y="828466"/>
            <a:ext cx="11029616" cy="708273"/>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Ejercicio de Aplicación</a:t>
            </a:r>
          </a:p>
        </p:txBody>
      </p:sp>
      <p:pic>
        <p:nvPicPr>
          <p:cNvPr id="4" name="Imagen 3">
            <a:extLst>
              <a:ext uri="{FF2B5EF4-FFF2-40B4-BE49-F238E27FC236}">
                <a16:creationId xmlns:a16="http://schemas.microsoft.com/office/drawing/2014/main" id="{E1B170BA-E6D1-4867-9DB9-CCFEE369FC6E}"/>
              </a:ext>
            </a:extLst>
          </p:cNvPr>
          <p:cNvPicPr>
            <a:picLocks noChangeAspect="1"/>
          </p:cNvPicPr>
          <p:nvPr/>
        </p:nvPicPr>
        <p:blipFill>
          <a:blip r:embed="rId2"/>
          <a:stretch>
            <a:fillRect/>
          </a:stretch>
        </p:blipFill>
        <p:spPr>
          <a:xfrm>
            <a:off x="1880954" y="2035831"/>
            <a:ext cx="8430091" cy="2786337"/>
          </a:xfrm>
          <a:prstGeom prst="rect">
            <a:avLst/>
          </a:prstGeom>
        </p:spPr>
      </p:pic>
    </p:spTree>
    <p:extLst>
      <p:ext uri="{BB962C8B-B14F-4D97-AF65-F5344CB8AC3E}">
        <p14:creationId xmlns:p14="http://schemas.microsoft.com/office/powerpoint/2010/main" val="153111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D516B7-B291-46F4-898F-D5A96928B555}"/>
              </a:ext>
            </a:extLst>
          </p:cNvPr>
          <p:cNvSpPr>
            <a:spLocks noGrp="1"/>
          </p:cNvSpPr>
          <p:nvPr>
            <p:ph type="title"/>
          </p:nvPr>
        </p:nvSpPr>
        <p:spPr>
          <a:xfrm>
            <a:off x="581192" y="702156"/>
            <a:ext cx="11029616" cy="599702"/>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Variables</a:t>
            </a:r>
          </a:p>
        </p:txBody>
      </p:sp>
      <p:pic>
        <p:nvPicPr>
          <p:cNvPr id="6" name="Imagen 5">
            <a:extLst>
              <a:ext uri="{FF2B5EF4-FFF2-40B4-BE49-F238E27FC236}">
                <a16:creationId xmlns:a16="http://schemas.microsoft.com/office/drawing/2014/main" id="{8BB7B1DE-C5BE-46D7-9AED-24560C18289B}"/>
              </a:ext>
            </a:extLst>
          </p:cNvPr>
          <p:cNvPicPr>
            <a:picLocks noChangeAspect="1"/>
          </p:cNvPicPr>
          <p:nvPr/>
        </p:nvPicPr>
        <p:blipFill>
          <a:blip r:embed="rId2"/>
          <a:stretch>
            <a:fillRect/>
          </a:stretch>
        </p:blipFill>
        <p:spPr>
          <a:xfrm>
            <a:off x="2313396" y="1514419"/>
            <a:ext cx="7565208" cy="2083905"/>
          </a:xfrm>
          <a:prstGeom prst="rect">
            <a:avLst/>
          </a:prstGeom>
        </p:spPr>
      </p:pic>
      <p:pic>
        <p:nvPicPr>
          <p:cNvPr id="7" name="Imagen 6">
            <a:extLst>
              <a:ext uri="{FF2B5EF4-FFF2-40B4-BE49-F238E27FC236}">
                <a16:creationId xmlns:a16="http://schemas.microsoft.com/office/drawing/2014/main" id="{9BEC633B-AEEB-49F7-A3C0-78760006BFF6}"/>
              </a:ext>
            </a:extLst>
          </p:cNvPr>
          <p:cNvPicPr>
            <a:picLocks noChangeAspect="1"/>
          </p:cNvPicPr>
          <p:nvPr/>
        </p:nvPicPr>
        <p:blipFill>
          <a:blip r:embed="rId3"/>
          <a:stretch>
            <a:fillRect/>
          </a:stretch>
        </p:blipFill>
        <p:spPr>
          <a:xfrm>
            <a:off x="1209462" y="3784193"/>
            <a:ext cx="4751621" cy="2644545"/>
          </a:xfrm>
          <a:prstGeom prst="rect">
            <a:avLst/>
          </a:prstGeom>
        </p:spPr>
      </p:pic>
      <p:pic>
        <p:nvPicPr>
          <p:cNvPr id="8" name="Imagen 7">
            <a:extLst>
              <a:ext uri="{FF2B5EF4-FFF2-40B4-BE49-F238E27FC236}">
                <a16:creationId xmlns:a16="http://schemas.microsoft.com/office/drawing/2014/main" id="{B17977A4-4FB1-449D-B91E-86C1A207A481}"/>
              </a:ext>
            </a:extLst>
          </p:cNvPr>
          <p:cNvPicPr>
            <a:picLocks noChangeAspect="1"/>
          </p:cNvPicPr>
          <p:nvPr/>
        </p:nvPicPr>
        <p:blipFill>
          <a:blip r:embed="rId4"/>
          <a:stretch>
            <a:fillRect/>
          </a:stretch>
        </p:blipFill>
        <p:spPr>
          <a:xfrm>
            <a:off x="7053525" y="3810886"/>
            <a:ext cx="3267531" cy="2591162"/>
          </a:xfrm>
          <a:prstGeom prst="rect">
            <a:avLst/>
          </a:prstGeom>
        </p:spPr>
      </p:pic>
      <p:sp>
        <p:nvSpPr>
          <p:cNvPr id="9" name="Flecha: cheurón 8">
            <a:extLst>
              <a:ext uri="{FF2B5EF4-FFF2-40B4-BE49-F238E27FC236}">
                <a16:creationId xmlns:a16="http://schemas.microsoft.com/office/drawing/2014/main" id="{DC1F26F4-ADBA-4989-A718-7534D26F1EDE}"/>
              </a:ext>
            </a:extLst>
          </p:cNvPr>
          <p:cNvSpPr/>
          <p:nvPr/>
        </p:nvSpPr>
        <p:spPr>
          <a:xfrm>
            <a:off x="6230918" y="4928236"/>
            <a:ext cx="552773" cy="356461"/>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4523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9567" y="1030453"/>
            <a:ext cx="8946541" cy="4195481"/>
          </a:xfrm>
        </p:spPr>
        <p:txBody>
          <a:bodyPr/>
          <a:lstStyle/>
          <a:p>
            <a:r>
              <a:rPr lang="es-ES" dirty="0"/>
              <a:t>El método de la gran M es una derivación del método simplex, usado principalmente para resolver problemas donde el origen no forma parte de la región factible de un problema de programación lineal.</a:t>
            </a:r>
            <a:endParaRPr lang="es-419"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522" y="3715789"/>
            <a:ext cx="3717169" cy="2598797"/>
          </a:xfrm>
          <a:prstGeom prst="rect">
            <a:avLst/>
          </a:prstGeom>
        </p:spPr>
      </p:pic>
      <p:sp>
        <p:nvSpPr>
          <p:cNvPr id="7" name="Marcador de contenido 2"/>
          <p:cNvSpPr txBox="1">
            <a:spLocks/>
          </p:cNvSpPr>
          <p:nvPr/>
        </p:nvSpPr>
        <p:spPr>
          <a:xfrm>
            <a:off x="2120236" y="3003340"/>
            <a:ext cx="428887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ES" dirty="0"/>
              <a:t>Uno de los puntos clave del método es que se debe evitar que dichas variables entren a la base. Para el caso de maximización, tenemos que restar las variables artificiales junto con sus coeficientes y en el caso de la minimización se deben sumar las variables artificiales. </a:t>
            </a:r>
            <a:endParaRPr lang="es-419" dirty="0"/>
          </a:p>
        </p:txBody>
      </p:sp>
    </p:spTree>
    <p:extLst>
      <p:ext uri="{BB962C8B-B14F-4D97-AF65-F5344CB8AC3E}">
        <p14:creationId xmlns:p14="http://schemas.microsoft.com/office/powerpoint/2010/main" val="371522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697382"/>
            <a:ext cx="11029616" cy="883486"/>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Solución</a:t>
            </a:r>
          </a:p>
        </p:txBody>
      </p:sp>
      <p:pic>
        <p:nvPicPr>
          <p:cNvPr id="4" name="Imagen 3">
            <a:extLst>
              <a:ext uri="{FF2B5EF4-FFF2-40B4-BE49-F238E27FC236}">
                <a16:creationId xmlns:a16="http://schemas.microsoft.com/office/drawing/2014/main" id="{CCF5E291-94D3-4C01-A643-690487A22BE1}"/>
              </a:ext>
            </a:extLst>
          </p:cNvPr>
          <p:cNvPicPr>
            <a:picLocks noChangeAspect="1"/>
          </p:cNvPicPr>
          <p:nvPr/>
        </p:nvPicPr>
        <p:blipFill>
          <a:blip r:embed="rId2"/>
          <a:stretch>
            <a:fillRect/>
          </a:stretch>
        </p:blipFill>
        <p:spPr>
          <a:xfrm>
            <a:off x="2350420" y="2320595"/>
            <a:ext cx="7491160" cy="3506768"/>
          </a:xfrm>
          <a:prstGeom prst="rect">
            <a:avLst/>
          </a:prstGeom>
        </p:spPr>
      </p:pic>
    </p:spTree>
    <p:extLst>
      <p:ext uri="{BB962C8B-B14F-4D97-AF65-F5344CB8AC3E}">
        <p14:creationId xmlns:p14="http://schemas.microsoft.com/office/powerpoint/2010/main" val="406463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Solución</a:t>
            </a:r>
          </a:p>
        </p:txBody>
      </p:sp>
      <p:pic>
        <p:nvPicPr>
          <p:cNvPr id="3" name="Imagen 2">
            <a:extLst>
              <a:ext uri="{FF2B5EF4-FFF2-40B4-BE49-F238E27FC236}">
                <a16:creationId xmlns:a16="http://schemas.microsoft.com/office/drawing/2014/main" id="{72942021-65B3-40F6-B808-D7FA5FB86E69}"/>
              </a:ext>
            </a:extLst>
          </p:cNvPr>
          <p:cNvPicPr>
            <a:picLocks noChangeAspect="1"/>
          </p:cNvPicPr>
          <p:nvPr/>
        </p:nvPicPr>
        <p:blipFill>
          <a:blip r:embed="rId2"/>
          <a:stretch>
            <a:fillRect/>
          </a:stretch>
        </p:blipFill>
        <p:spPr>
          <a:xfrm>
            <a:off x="2783562" y="1824572"/>
            <a:ext cx="6624876" cy="2991879"/>
          </a:xfrm>
          <a:prstGeom prst="rect">
            <a:avLst/>
          </a:prstGeom>
        </p:spPr>
      </p:pic>
      <p:pic>
        <p:nvPicPr>
          <p:cNvPr id="5" name="Imagen 4">
            <a:extLst>
              <a:ext uri="{FF2B5EF4-FFF2-40B4-BE49-F238E27FC236}">
                <a16:creationId xmlns:a16="http://schemas.microsoft.com/office/drawing/2014/main" id="{2F805228-0C88-416F-86AA-1F2AFD3B83D4}"/>
              </a:ext>
            </a:extLst>
          </p:cNvPr>
          <p:cNvPicPr>
            <a:picLocks noChangeAspect="1"/>
          </p:cNvPicPr>
          <p:nvPr/>
        </p:nvPicPr>
        <p:blipFill>
          <a:blip r:embed="rId3"/>
          <a:stretch>
            <a:fillRect/>
          </a:stretch>
        </p:blipFill>
        <p:spPr>
          <a:xfrm>
            <a:off x="2783562" y="4816451"/>
            <a:ext cx="6624876" cy="1408378"/>
          </a:xfrm>
          <a:prstGeom prst="rect">
            <a:avLst/>
          </a:prstGeom>
        </p:spPr>
      </p:pic>
    </p:spTree>
    <p:extLst>
      <p:ext uri="{BB962C8B-B14F-4D97-AF65-F5344CB8AC3E}">
        <p14:creationId xmlns:p14="http://schemas.microsoft.com/office/powerpoint/2010/main" val="181066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p:pic>
        <p:nvPicPr>
          <p:cNvPr id="4" name="Imagen 3">
            <a:extLst>
              <a:ext uri="{FF2B5EF4-FFF2-40B4-BE49-F238E27FC236}">
                <a16:creationId xmlns:a16="http://schemas.microsoft.com/office/drawing/2014/main" id="{0E0FA2DB-9177-4F0C-AB62-1E8B68BCD352}"/>
              </a:ext>
            </a:extLst>
          </p:cNvPr>
          <p:cNvPicPr>
            <a:picLocks noChangeAspect="1"/>
          </p:cNvPicPr>
          <p:nvPr/>
        </p:nvPicPr>
        <p:blipFill>
          <a:blip r:embed="rId2"/>
          <a:stretch>
            <a:fillRect/>
          </a:stretch>
        </p:blipFill>
        <p:spPr>
          <a:xfrm>
            <a:off x="581192" y="1718415"/>
            <a:ext cx="8435403" cy="3421169"/>
          </a:xfrm>
          <a:prstGeom prst="rect">
            <a:avLst/>
          </a:prstGeom>
        </p:spPr>
      </p:pic>
      <p:pic>
        <p:nvPicPr>
          <p:cNvPr id="6" name="Imagen 5">
            <a:extLst>
              <a:ext uri="{FF2B5EF4-FFF2-40B4-BE49-F238E27FC236}">
                <a16:creationId xmlns:a16="http://schemas.microsoft.com/office/drawing/2014/main" id="{79624DCE-F380-4428-B188-60B9F8E57CA4}"/>
              </a:ext>
            </a:extLst>
          </p:cNvPr>
          <p:cNvPicPr>
            <a:picLocks noChangeAspect="1"/>
          </p:cNvPicPr>
          <p:nvPr/>
        </p:nvPicPr>
        <p:blipFill>
          <a:blip r:embed="rId3"/>
          <a:stretch>
            <a:fillRect/>
          </a:stretch>
        </p:blipFill>
        <p:spPr>
          <a:xfrm>
            <a:off x="581192" y="5381594"/>
            <a:ext cx="7726785" cy="757015"/>
          </a:xfrm>
          <a:prstGeom prst="rect">
            <a:avLst/>
          </a:prstGeom>
        </p:spPr>
      </p:pic>
    </p:spTree>
    <p:extLst>
      <p:ext uri="{BB962C8B-B14F-4D97-AF65-F5344CB8AC3E}">
        <p14:creationId xmlns:p14="http://schemas.microsoft.com/office/powerpoint/2010/main" val="205387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p:pic>
        <p:nvPicPr>
          <p:cNvPr id="3" name="Imagen 2">
            <a:extLst>
              <a:ext uri="{FF2B5EF4-FFF2-40B4-BE49-F238E27FC236}">
                <a16:creationId xmlns:a16="http://schemas.microsoft.com/office/drawing/2014/main" id="{FE997EA9-17A4-416B-A8DB-9DEB000E9243}"/>
              </a:ext>
            </a:extLst>
          </p:cNvPr>
          <p:cNvPicPr>
            <a:picLocks noChangeAspect="1"/>
          </p:cNvPicPr>
          <p:nvPr/>
        </p:nvPicPr>
        <p:blipFill>
          <a:blip r:embed="rId2"/>
          <a:stretch>
            <a:fillRect/>
          </a:stretch>
        </p:blipFill>
        <p:spPr>
          <a:xfrm>
            <a:off x="581192" y="1723564"/>
            <a:ext cx="7282648" cy="3476088"/>
          </a:xfrm>
          <a:prstGeom prst="rect">
            <a:avLst/>
          </a:prstGeom>
        </p:spPr>
      </p:pic>
      <p:pic>
        <p:nvPicPr>
          <p:cNvPr id="5" name="Imagen 4">
            <a:extLst>
              <a:ext uri="{FF2B5EF4-FFF2-40B4-BE49-F238E27FC236}">
                <a16:creationId xmlns:a16="http://schemas.microsoft.com/office/drawing/2014/main" id="{59D2D86F-484C-4E46-B2C1-C325F9851053}"/>
              </a:ext>
            </a:extLst>
          </p:cNvPr>
          <p:cNvPicPr>
            <a:picLocks noChangeAspect="1"/>
          </p:cNvPicPr>
          <p:nvPr/>
        </p:nvPicPr>
        <p:blipFill>
          <a:blip r:embed="rId3"/>
          <a:stretch>
            <a:fillRect/>
          </a:stretch>
        </p:blipFill>
        <p:spPr>
          <a:xfrm>
            <a:off x="581192" y="5437620"/>
            <a:ext cx="7397819" cy="789937"/>
          </a:xfrm>
          <a:prstGeom prst="rect">
            <a:avLst/>
          </a:prstGeom>
        </p:spPr>
      </p:pic>
    </p:spTree>
    <p:extLst>
      <p:ext uri="{BB962C8B-B14F-4D97-AF65-F5344CB8AC3E}">
        <p14:creationId xmlns:p14="http://schemas.microsoft.com/office/powerpoint/2010/main" val="374652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p:pic>
        <p:nvPicPr>
          <p:cNvPr id="4" name="Imagen 3">
            <a:extLst>
              <a:ext uri="{FF2B5EF4-FFF2-40B4-BE49-F238E27FC236}">
                <a16:creationId xmlns:a16="http://schemas.microsoft.com/office/drawing/2014/main" id="{4D56536D-3F91-4995-834F-FDD44D36E623}"/>
              </a:ext>
            </a:extLst>
          </p:cNvPr>
          <p:cNvPicPr>
            <a:picLocks noChangeAspect="1"/>
          </p:cNvPicPr>
          <p:nvPr/>
        </p:nvPicPr>
        <p:blipFill>
          <a:blip r:embed="rId2"/>
          <a:stretch>
            <a:fillRect/>
          </a:stretch>
        </p:blipFill>
        <p:spPr>
          <a:xfrm>
            <a:off x="581192" y="1713797"/>
            <a:ext cx="7857414" cy="3132524"/>
          </a:xfrm>
          <a:prstGeom prst="rect">
            <a:avLst/>
          </a:prstGeom>
        </p:spPr>
      </p:pic>
      <p:pic>
        <p:nvPicPr>
          <p:cNvPr id="6" name="Imagen 5">
            <a:extLst>
              <a:ext uri="{FF2B5EF4-FFF2-40B4-BE49-F238E27FC236}">
                <a16:creationId xmlns:a16="http://schemas.microsoft.com/office/drawing/2014/main" id="{66103D62-5FC7-43D6-A959-03021144CD08}"/>
              </a:ext>
            </a:extLst>
          </p:cNvPr>
          <p:cNvPicPr>
            <a:picLocks noChangeAspect="1"/>
          </p:cNvPicPr>
          <p:nvPr/>
        </p:nvPicPr>
        <p:blipFill>
          <a:blip r:embed="rId3"/>
          <a:stretch>
            <a:fillRect/>
          </a:stretch>
        </p:blipFill>
        <p:spPr>
          <a:xfrm>
            <a:off x="581192" y="5146925"/>
            <a:ext cx="6981350" cy="718298"/>
          </a:xfrm>
          <a:prstGeom prst="rect">
            <a:avLst/>
          </a:prstGeom>
        </p:spPr>
      </p:pic>
    </p:spTree>
    <p:extLst>
      <p:ext uri="{BB962C8B-B14F-4D97-AF65-F5344CB8AC3E}">
        <p14:creationId xmlns:p14="http://schemas.microsoft.com/office/powerpoint/2010/main" val="63386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Tableros</a:t>
            </a:r>
          </a:p>
        </p:txBody>
      </p:sp>
      <p:pic>
        <p:nvPicPr>
          <p:cNvPr id="3" name="Imagen 2">
            <a:extLst>
              <a:ext uri="{FF2B5EF4-FFF2-40B4-BE49-F238E27FC236}">
                <a16:creationId xmlns:a16="http://schemas.microsoft.com/office/drawing/2014/main" id="{BABF7ADB-3255-49DB-AABE-E939DB9890B9}"/>
              </a:ext>
            </a:extLst>
          </p:cNvPr>
          <p:cNvPicPr>
            <a:picLocks noChangeAspect="1"/>
          </p:cNvPicPr>
          <p:nvPr/>
        </p:nvPicPr>
        <p:blipFill>
          <a:blip r:embed="rId2"/>
          <a:stretch>
            <a:fillRect/>
          </a:stretch>
        </p:blipFill>
        <p:spPr>
          <a:xfrm>
            <a:off x="581192" y="1847406"/>
            <a:ext cx="7504717" cy="2873880"/>
          </a:xfrm>
          <a:prstGeom prst="rect">
            <a:avLst/>
          </a:prstGeom>
        </p:spPr>
      </p:pic>
      <p:pic>
        <p:nvPicPr>
          <p:cNvPr id="5" name="Imagen 4">
            <a:extLst>
              <a:ext uri="{FF2B5EF4-FFF2-40B4-BE49-F238E27FC236}">
                <a16:creationId xmlns:a16="http://schemas.microsoft.com/office/drawing/2014/main" id="{48D54B29-7CBF-4280-8421-C4C43593058E}"/>
              </a:ext>
            </a:extLst>
          </p:cNvPr>
          <p:cNvPicPr>
            <a:picLocks noChangeAspect="1"/>
          </p:cNvPicPr>
          <p:nvPr/>
        </p:nvPicPr>
        <p:blipFill>
          <a:blip r:embed="rId3"/>
          <a:stretch>
            <a:fillRect/>
          </a:stretch>
        </p:blipFill>
        <p:spPr>
          <a:xfrm>
            <a:off x="581192" y="5196789"/>
            <a:ext cx="6812385" cy="762310"/>
          </a:xfrm>
          <a:prstGeom prst="rect">
            <a:avLst/>
          </a:prstGeom>
        </p:spPr>
      </p:pic>
    </p:spTree>
    <p:extLst>
      <p:ext uri="{BB962C8B-B14F-4D97-AF65-F5344CB8AC3E}">
        <p14:creationId xmlns:p14="http://schemas.microsoft.com/office/powerpoint/2010/main" val="391814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1BC2-7F8D-4E27-99B0-C17F21F41F17}"/>
              </a:ext>
            </a:extLst>
          </p:cNvPr>
          <p:cNvSpPr>
            <a:spLocks noGrp="1"/>
          </p:cNvSpPr>
          <p:nvPr>
            <p:ph type="title"/>
          </p:nvPr>
        </p:nvSpPr>
        <p:spPr>
          <a:xfrm>
            <a:off x="581192" y="898901"/>
            <a:ext cx="11029616" cy="682008"/>
          </a:xfrm>
          <a:noFill/>
          <a:ln>
            <a:noFill/>
          </a:ln>
        </p:spPr>
        <p:style>
          <a:lnRef idx="0">
            <a:scrgbClr r="0" g="0" b="0"/>
          </a:lnRef>
          <a:fillRef idx="0">
            <a:scrgbClr r="0" g="0" b="0"/>
          </a:fillRef>
          <a:effectRef idx="0">
            <a:scrgbClr r="0" g="0" b="0"/>
          </a:effectRef>
          <a:fontRef idx="minor">
            <a:schemeClr val="accent2"/>
          </a:fontRef>
        </p:style>
        <p:txBody>
          <a:bodyPr/>
          <a:lstStyle/>
          <a:p>
            <a:r>
              <a:rPr lang="es-CO" dirty="0">
                <a:latin typeface="+mj-lt"/>
              </a:rPr>
              <a:t>Solución final</a:t>
            </a:r>
          </a:p>
        </p:txBody>
      </p:sp>
      <p:pic>
        <p:nvPicPr>
          <p:cNvPr id="4" name="Imagen 3">
            <a:extLst>
              <a:ext uri="{FF2B5EF4-FFF2-40B4-BE49-F238E27FC236}">
                <a16:creationId xmlns:a16="http://schemas.microsoft.com/office/drawing/2014/main" id="{CB96DA50-C343-4D61-9995-D0714107B804}"/>
              </a:ext>
            </a:extLst>
          </p:cNvPr>
          <p:cNvPicPr>
            <a:picLocks noChangeAspect="1"/>
          </p:cNvPicPr>
          <p:nvPr/>
        </p:nvPicPr>
        <p:blipFill>
          <a:blip r:embed="rId2"/>
          <a:stretch>
            <a:fillRect/>
          </a:stretch>
        </p:blipFill>
        <p:spPr>
          <a:xfrm>
            <a:off x="2488006" y="2080817"/>
            <a:ext cx="7215987" cy="2696365"/>
          </a:xfrm>
          <a:prstGeom prst="rect">
            <a:avLst/>
          </a:prstGeom>
        </p:spPr>
      </p:pic>
      <p:pic>
        <p:nvPicPr>
          <p:cNvPr id="6" name="Imagen 5">
            <a:extLst>
              <a:ext uri="{FF2B5EF4-FFF2-40B4-BE49-F238E27FC236}">
                <a16:creationId xmlns:a16="http://schemas.microsoft.com/office/drawing/2014/main" id="{B8E1CEC2-3A23-44DD-AEE0-697385820196}"/>
              </a:ext>
            </a:extLst>
          </p:cNvPr>
          <p:cNvPicPr>
            <a:picLocks noChangeAspect="1"/>
          </p:cNvPicPr>
          <p:nvPr/>
        </p:nvPicPr>
        <p:blipFill>
          <a:blip r:embed="rId3"/>
          <a:stretch>
            <a:fillRect/>
          </a:stretch>
        </p:blipFill>
        <p:spPr>
          <a:xfrm>
            <a:off x="2488005" y="5715316"/>
            <a:ext cx="7215987" cy="487566"/>
          </a:xfrm>
          <a:prstGeom prst="rect">
            <a:avLst/>
          </a:prstGeom>
        </p:spPr>
      </p:pic>
      <p:sp>
        <p:nvSpPr>
          <p:cNvPr id="7" name="Flecha: cheurón 6">
            <a:extLst>
              <a:ext uri="{FF2B5EF4-FFF2-40B4-BE49-F238E27FC236}">
                <a16:creationId xmlns:a16="http://schemas.microsoft.com/office/drawing/2014/main" id="{369F1069-C5A7-40B1-938E-2932E73D43E2}"/>
              </a:ext>
            </a:extLst>
          </p:cNvPr>
          <p:cNvSpPr/>
          <p:nvPr/>
        </p:nvSpPr>
        <p:spPr>
          <a:xfrm rot="5400000">
            <a:off x="5817476" y="5140234"/>
            <a:ext cx="378823" cy="326267"/>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564193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1D337-F674-47A0-A855-A0379B010972}"/>
              </a:ext>
            </a:extLst>
          </p:cNvPr>
          <p:cNvSpPr>
            <a:spLocks noGrp="1"/>
          </p:cNvSpPr>
          <p:nvPr>
            <p:ph type="ctrTitle"/>
          </p:nvPr>
        </p:nvSpPr>
        <p:spPr>
          <a:xfrm>
            <a:off x="3949066" y="2800216"/>
            <a:ext cx="4293867" cy="1257567"/>
          </a:xfrm>
        </p:spPr>
        <p:txBody>
          <a:bodyPr/>
          <a:lstStyle/>
          <a:p>
            <a:r>
              <a:rPr lang="es-CO" dirty="0"/>
              <a:t>¡Gracias!</a:t>
            </a:r>
          </a:p>
        </p:txBody>
      </p:sp>
    </p:spTree>
    <p:extLst>
      <p:ext uri="{BB962C8B-B14F-4D97-AF65-F5344CB8AC3E}">
        <p14:creationId xmlns:p14="http://schemas.microsoft.com/office/powerpoint/2010/main" val="395554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4648" y="88506"/>
            <a:ext cx="6676014" cy="4195481"/>
          </a:xfrm>
        </p:spPr>
        <p:txBody>
          <a:bodyPr/>
          <a:lstStyle/>
          <a:p>
            <a:r>
              <a:rPr lang="es-ES" dirty="0"/>
              <a:t>Existen problemas de programación lineal que no proporcionan una solución posible básica inicial.</a:t>
            </a:r>
          </a:p>
          <a:p>
            <a:r>
              <a:rPr lang="es-ES" dirty="0"/>
              <a:t>Esta situación se presenta cuando al menos una de las restricciones es del tipo </a:t>
            </a:r>
            <a:r>
              <a:rPr lang="es-ES" b="1" dirty="0"/>
              <a:t>=&gt;</a:t>
            </a:r>
            <a:r>
              <a:rPr lang="es-ES" dirty="0"/>
              <a:t> o</a:t>
            </a:r>
            <a:r>
              <a:rPr lang="es-ES" b="1" dirty="0"/>
              <a:t> =</a:t>
            </a:r>
            <a:r>
              <a:rPr lang="es-ES" dirty="0"/>
              <a:t>, por lo que es necesario introducir algunas variables artificiales al problema de programación lineal en cuestión. Es por esto que se emplea en particular el Método de la Gran M, el cual considera otras variables artificiales, además de las de holgura, para el desarrollo del método Simplex en nuestro problema de programación lineal.</a:t>
            </a:r>
            <a:endParaRPr lang="es-419" dirty="0"/>
          </a:p>
          <a:p>
            <a:endParaRPr lang="es-419"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 y="0"/>
            <a:ext cx="3810000" cy="2857500"/>
          </a:xfrm>
          <a:prstGeom prst="rect">
            <a:avLst/>
          </a:prstGeom>
        </p:spPr>
      </p:pic>
      <p:sp>
        <p:nvSpPr>
          <p:cNvPr id="6" name="Marcador de contenido 2"/>
          <p:cNvSpPr txBox="1">
            <a:spLocks/>
          </p:cNvSpPr>
          <p:nvPr/>
        </p:nvSpPr>
        <p:spPr>
          <a:xfrm>
            <a:off x="567143" y="3998422"/>
            <a:ext cx="10962610" cy="25050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r>
              <a:rPr lang="es-ES" dirty="0"/>
              <a:t>Expresamos el problema de programación lineal en su forma Estándar.</a:t>
            </a:r>
            <a:endParaRPr lang="es-419" dirty="0"/>
          </a:p>
          <a:p>
            <a:pPr lvl="0"/>
            <a:r>
              <a:rPr lang="es-ES" dirty="0"/>
              <a:t>Agregamos variables no negativas en el lado izquierdo de cada una de las ecuaciones correspondientes a las restricciones cuyos signos originales sean &lt;= o </a:t>
            </a:r>
            <a:r>
              <a:rPr lang="es-ES" b="1" dirty="0"/>
              <a:t>=</a:t>
            </a:r>
            <a:r>
              <a:rPr lang="es-ES" dirty="0"/>
              <a:t>. Estas variables se llaman variables artificiales.</a:t>
            </a:r>
            <a:endParaRPr lang="es-419" dirty="0"/>
          </a:p>
          <a:p>
            <a:pPr lvl="0"/>
            <a:r>
              <a:rPr lang="es-ES" dirty="0"/>
              <a:t>Utilizamos las variables artificiales en la solución, por lo que la tabla del Simplex, deberemos prepararla de una manera apropiada.</a:t>
            </a:r>
            <a:endParaRPr lang="es-419" dirty="0"/>
          </a:p>
          <a:p>
            <a:pPr lvl="0"/>
            <a:r>
              <a:rPr lang="es-ES" dirty="0"/>
              <a:t>Procedemos con el algoritmo de solución de simplex.</a:t>
            </a:r>
            <a:endParaRPr lang="es-419" dirty="0"/>
          </a:p>
        </p:txBody>
      </p:sp>
    </p:spTree>
    <p:extLst>
      <p:ext uri="{BB962C8B-B14F-4D97-AF65-F5344CB8AC3E}">
        <p14:creationId xmlns:p14="http://schemas.microsoft.com/office/powerpoint/2010/main" val="191122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Objetivos del proyecto</a:t>
            </a:r>
          </a:p>
        </p:txBody>
      </p:sp>
      <p:sp>
        <p:nvSpPr>
          <p:cNvPr id="3" name="Marcador de contenido 2"/>
          <p:cNvSpPr>
            <a:spLocks noGrp="1"/>
          </p:cNvSpPr>
          <p:nvPr>
            <p:ph idx="1"/>
          </p:nvPr>
        </p:nvSpPr>
        <p:spPr/>
        <p:txBody>
          <a:bodyPr/>
          <a:lstStyle/>
          <a:p>
            <a:pPr marL="342900" lvl="1" indent="-342900"/>
            <a:r>
              <a:rPr lang="es-ES" dirty="0"/>
              <a:t>Identificar los conceptos fundamentales de la investigación de operaciones de acuerdo al método de solución de modelos de programación lineal. </a:t>
            </a:r>
            <a:endParaRPr lang="es-419" sz="1600" dirty="0"/>
          </a:p>
          <a:p>
            <a:pPr marL="342900" lvl="1" indent="-342900"/>
            <a:r>
              <a:rPr lang="es-ES" dirty="0"/>
              <a:t>Formular correctamente el modelo de solución de acuerdo a las condiciones y características del modelo de la gran M.</a:t>
            </a:r>
            <a:endParaRPr lang="es-419" sz="1600" dirty="0"/>
          </a:p>
          <a:p>
            <a:pPr marL="342900" lvl="1" indent="-342900"/>
            <a:r>
              <a:rPr lang="es-ES" dirty="0"/>
              <a:t>Diferenciar el método de la gran M de las diversas metodologías de solución de modelos de programación lineal.</a:t>
            </a:r>
            <a:endParaRPr lang="es-419" sz="1600" dirty="0"/>
          </a:p>
          <a:p>
            <a:pPr marL="342900" lvl="1" indent="-342900"/>
            <a:r>
              <a:rPr lang="es-ES" dirty="0"/>
              <a:t>Deducir la óptima solución de acuerdo a los resultados obtenidos del método de la gran M.</a:t>
            </a:r>
            <a:endParaRPr lang="es-419" sz="1600" dirty="0"/>
          </a:p>
          <a:p>
            <a:pPr marL="342900" lvl="1" indent="-342900"/>
            <a:r>
              <a:rPr lang="es-ES" dirty="0"/>
              <a:t>Documentar las ventajas de aplicar el método de la gran M para solucionar ciertos tipos de problemas de programación lineal.</a:t>
            </a:r>
            <a:endParaRPr lang="es-419" sz="1600" dirty="0"/>
          </a:p>
          <a:p>
            <a:endParaRPr lang="es-419" dirty="0"/>
          </a:p>
        </p:txBody>
      </p:sp>
    </p:spTree>
    <p:extLst>
      <p:ext uri="{BB962C8B-B14F-4D97-AF65-F5344CB8AC3E}">
        <p14:creationId xmlns:p14="http://schemas.microsoft.com/office/powerpoint/2010/main" val="97581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1FE81-59B8-4481-863B-9A8BDBD9AD68}"/>
              </a:ext>
            </a:extLst>
          </p:cNvPr>
          <p:cNvSpPr>
            <a:spLocks noGrp="1"/>
          </p:cNvSpPr>
          <p:nvPr>
            <p:ph type="title"/>
          </p:nvPr>
        </p:nvSpPr>
        <p:spPr>
          <a:xfrm>
            <a:off x="632947" y="959647"/>
            <a:ext cx="9404723" cy="706315"/>
          </a:xfrm>
        </p:spPr>
        <p:txBody>
          <a:bodyPr/>
          <a:lstStyle/>
          <a:p>
            <a:r>
              <a:rPr lang="es-CO" dirty="0"/>
              <a:t>Objetivos</a:t>
            </a:r>
          </a:p>
        </p:txBody>
      </p:sp>
      <p:sp>
        <p:nvSpPr>
          <p:cNvPr id="3" name="Marcador de texto 2">
            <a:extLst>
              <a:ext uri="{FF2B5EF4-FFF2-40B4-BE49-F238E27FC236}">
                <a16:creationId xmlns:a16="http://schemas.microsoft.com/office/drawing/2014/main" id="{B9D224E2-E44F-41D2-AF25-682F5FB555F5}"/>
              </a:ext>
            </a:extLst>
          </p:cNvPr>
          <p:cNvSpPr>
            <a:spLocks noGrp="1"/>
          </p:cNvSpPr>
          <p:nvPr>
            <p:ph type="body" idx="1"/>
          </p:nvPr>
        </p:nvSpPr>
        <p:spPr/>
        <p:txBody>
          <a:bodyPr/>
          <a:lstStyle/>
          <a:p>
            <a:r>
              <a:rPr lang="es-CO" dirty="0"/>
              <a:t>General</a:t>
            </a:r>
          </a:p>
        </p:txBody>
      </p:sp>
      <p:sp>
        <p:nvSpPr>
          <p:cNvPr id="4" name="Marcador de texto 3">
            <a:extLst>
              <a:ext uri="{FF2B5EF4-FFF2-40B4-BE49-F238E27FC236}">
                <a16:creationId xmlns:a16="http://schemas.microsoft.com/office/drawing/2014/main" id="{5A279919-C1C1-4541-A6DD-35FAE02A2AB8}"/>
              </a:ext>
            </a:extLst>
          </p:cNvPr>
          <p:cNvSpPr>
            <a:spLocks noGrp="1"/>
          </p:cNvSpPr>
          <p:nvPr>
            <p:ph type="body" sz="half" idx="15"/>
          </p:nvPr>
        </p:nvSpPr>
        <p:spPr/>
        <p:txBody>
          <a:bodyPr/>
          <a:lstStyle/>
          <a:p>
            <a:pPr marL="285750" indent="-285750">
              <a:buFont typeface="Arial" panose="020B0604020202020204" pitchFamily="34" charset="0"/>
              <a:buChar char="•"/>
            </a:pPr>
            <a:r>
              <a:rPr lang="es-ES" dirty="0"/>
              <a:t>Analizar modelos de programación lineal de acuerdo a conceptos establecidos por la investigación de operaciones, así mismo explicar y desarrollar el método de solución de la gran M aplicado en estos problemas</a:t>
            </a:r>
            <a:endParaRPr lang="es-CO" dirty="0"/>
          </a:p>
        </p:txBody>
      </p:sp>
      <p:sp>
        <p:nvSpPr>
          <p:cNvPr id="5" name="Marcador de texto 4">
            <a:extLst>
              <a:ext uri="{FF2B5EF4-FFF2-40B4-BE49-F238E27FC236}">
                <a16:creationId xmlns:a16="http://schemas.microsoft.com/office/drawing/2014/main" id="{F47BEA16-B533-4B92-9FB9-B4E6598D3C39}"/>
              </a:ext>
            </a:extLst>
          </p:cNvPr>
          <p:cNvSpPr>
            <a:spLocks noGrp="1"/>
          </p:cNvSpPr>
          <p:nvPr>
            <p:ph type="body" sz="quarter" idx="3"/>
          </p:nvPr>
        </p:nvSpPr>
        <p:spPr/>
        <p:txBody>
          <a:bodyPr/>
          <a:lstStyle/>
          <a:p>
            <a:r>
              <a:rPr lang="es-CO" dirty="0"/>
              <a:t>Específicos</a:t>
            </a:r>
          </a:p>
        </p:txBody>
      </p:sp>
      <p:sp>
        <p:nvSpPr>
          <p:cNvPr id="6" name="Marcador de texto 5">
            <a:extLst>
              <a:ext uri="{FF2B5EF4-FFF2-40B4-BE49-F238E27FC236}">
                <a16:creationId xmlns:a16="http://schemas.microsoft.com/office/drawing/2014/main" id="{1C35EFBB-3BC2-4FBC-B72E-A82DC554FF2B}"/>
              </a:ext>
            </a:extLst>
          </p:cNvPr>
          <p:cNvSpPr>
            <a:spLocks noGrp="1"/>
          </p:cNvSpPr>
          <p:nvPr>
            <p:ph type="body" sz="half" idx="16"/>
          </p:nvPr>
        </p:nvSpPr>
        <p:spPr/>
        <p:txBody>
          <a:bodyPr>
            <a:normAutofit/>
          </a:bodyPr>
          <a:lstStyle/>
          <a:p>
            <a:pPr marL="285750" indent="-285750">
              <a:buFont typeface="Arial" panose="020B0604020202020204" pitchFamily="34" charset="0"/>
              <a:buChar char="•"/>
            </a:pPr>
            <a:r>
              <a:rPr lang="es-ES" dirty="0"/>
              <a:t>Identificar los conceptos fundamentales de la investigación de operaciones de acuerdo al método de solución de modelos de programación lineal. </a:t>
            </a:r>
          </a:p>
          <a:p>
            <a:pPr marL="285750" indent="-285750">
              <a:buFont typeface="Arial" panose="020B0604020202020204" pitchFamily="34" charset="0"/>
              <a:buChar char="•"/>
            </a:pPr>
            <a:r>
              <a:rPr lang="es-ES" dirty="0"/>
              <a:t>Formular correctamente el modelo de solución de acuerdo a las condiciones y características del modelo de la gran M.</a:t>
            </a:r>
          </a:p>
          <a:p>
            <a:endParaRPr lang="es-CO" dirty="0"/>
          </a:p>
        </p:txBody>
      </p:sp>
      <p:sp>
        <p:nvSpPr>
          <p:cNvPr id="8" name="Marcador de texto 7">
            <a:extLst>
              <a:ext uri="{FF2B5EF4-FFF2-40B4-BE49-F238E27FC236}">
                <a16:creationId xmlns:a16="http://schemas.microsoft.com/office/drawing/2014/main" id="{D812A69B-6D34-4F9E-8645-888515C9162A}"/>
              </a:ext>
            </a:extLst>
          </p:cNvPr>
          <p:cNvSpPr>
            <a:spLocks noGrp="1"/>
          </p:cNvSpPr>
          <p:nvPr>
            <p:ph type="body" sz="half" idx="17"/>
          </p:nvPr>
        </p:nvSpPr>
        <p:spPr/>
        <p:txBody>
          <a:bodyPr/>
          <a:lstStyle/>
          <a:p>
            <a:pPr marL="285750" indent="-285750">
              <a:buFont typeface="Arial" panose="020B0604020202020204" pitchFamily="34" charset="0"/>
              <a:buChar char="•"/>
            </a:pPr>
            <a:r>
              <a:rPr lang="es-ES" dirty="0"/>
              <a:t>Diferenciar el método de la gran M de las diversas metodologías de solución de modelos de programación lineal.</a:t>
            </a:r>
          </a:p>
          <a:p>
            <a:pPr marL="285750" indent="-285750">
              <a:buFont typeface="Arial" panose="020B0604020202020204" pitchFamily="34" charset="0"/>
              <a:buChar char="•"/>
            </a:pPr>
            <a:r>
              <a:rPr lang="es-ES" dirty="0"/>
              <a:t>Deducir la óptima solución de acuerdo a los resultados obtenidos del método de la gran M.</a:t>
            </a:r>
          </a:p>
          <a:p>
            <a:pPr marL="285750" indent="-285750">
              <a:buFont typeface="Arial" panose="020B0604020202020204" pitchFamily="34" charset="0"/>
              <a:buChar char="•"/>
            </a:pPr>
            <a:r>
              <a:rPr lang="es-ES" dirty="0"/>
              <a:t>Documentar las ventajas de aplicar el método de la gran M para solucionar ciertos tipos de problemas de programación lineal</a:t>
            </a:r>
          </a:p>
          <a:p>
            <a:endParaRPr lang="es-CO" dirty="0"/>
          </a:p>
        </p:txBody>
      </p:sp>
    </p:spTree>
    <p:extLst>
      <p:ext uri="{BB962C8B-B14F-4D97-AF65-F5344CB8AC3E}">
        <p14:creationId xmlns:p14="http://schemas.microsoft.com/office/powerpoint/2010/main" val="910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7C060-6B69-423F-9BDC-CDCB1D01AB3E}"/>
              </a:ext>
            </a:extLst>
          </p:cNvPr>
          <p:cNvSpPr>
            <a:spLocks noGrp="1"/>
          </p:cNvSpPr>
          <p:nvPr>
            <p:ph type="title"/>
          </p:nvPr>
        </p:nvSpPr>
        <p:spPr>
          <a:xfrm>
            <a:off x="625914" y="601662"/>
            <a:ext cx="9404723" cy="1036448"/>
          </a:xfrm>
        </p:spPr>
        <p:txBody>
          <a:bodyPr/>
          <a:lstStyle/>
          <a:p>
            <a:r>
              <a:rPr lang="es-CO" dirty="0"/>
              <a:t>Historia</a:t>
            </a:r>
          </a:p>
        </p:txBody>
      </p:sp>
      <p:sp>
        <p:nvSpPr>
          <p:cNvPr id="3" name="Marcador de texto 2">
            <a:extLst>
              <a:ext uri="{FF2B5EF4-FFF2-40B4-BE49-F238E27FC236}">
                <a16:creationId xmlns:a16="http://schemas.microsoft.com/office/drawing/2014/main" id="{AD1CADA8-6681-4619-9E17-86FD405586D1}"/>
              </a:ext>
            </a:extLst>
          </p:cNvPr>
          <p:cNvSpPr>
            <a:spLocks noGrp="1"/>
          </p:cNvSpPr>
          <p:nvPr>
            <p:ph type="body" idx="1"/>
          </p:nvPr>
        </p:nvSpPr>
        <p:spPr/>
        <p:txBody>
          <a:bodyPr/>
          <a:lstStyle/>
          <a:p>
            <a:pPr algn="ctr"/>
            <a:r>
              <a:rPr lang="es-CO" dirty="0"/>
              <a:t>1</a:t>
            </a:r>
          </a:p>
        </p:txBody>
      </p:sp>
      <p:sp>
        <p:nvSpPr>
          <p:cNvPr id="4" name="Marcador de texto 3">
            <a:extLst>
              <a:ext uri="{FF2B5EF4-FFF2-40B4-BE49-F238E27FC236}">
                <a16:creationId xmlns:a16="http://schemas.microsoft.com/office/drawing/2014/main" id="{11D30C6A-551E-42B0-9E70-B8AA951F2EBE}"/>
              </a:ext>
            </a:extLst>
          </p:cNvPr>
          <p:cNvSpPr>
            <a:spLocks noGrp="1"/>
          </p:cNvSpPr>
          <p:nvPr>
            <p:ph type="body" sz="half" idx="15"/>
          </p:nvPr>
        </p:nvSpPr>
        <p:spPr>
          <a:xfrm>
            <a:off x="3958453" y="2583837"/>
            <a:ext cx="2927350" cy="3589338"/>
          </a:xfrm>
        </p:spPr>
        <p:txBody>
          <a:bodyPr>
            <a:normAutofit/>
          </a:bodyPr>
          <a:lstStyle/>
          <a:p>
            <a:pPr algn="just"/>
            <a:r>
              <a:rPr lang="es-ES" sz="1700" b="0" i="0" u="none" strike="noStrike" dirty="0">
                <a:effectLst/>
                <a:latin typeface="Times New Roman" panose="02020603050405020304" pitchFamily="18" charset="0"/>
              </a:rPr>
              <a:t>El método de la gran M es una variación del método Simplex en donde se penaliza la presencia de variables artificiales, mediante la introducción de una variable M, el método o algoritmo Simplex están dentro del desarrollo de la programación lineal, por lo tanto, este método de la gran M tiene un origen consecuente al origen del método Simplex.</a:t>
            </a:r>
            <a:endParaRPr lang="es-CO" sz="1700" dirty="0"/>
          </a:p>
        </p:txBody>
      </p:sp>
      <p:sp>
        <p:nvSpPr>
          <p:cNvPr id="5" name="Marcador de texto 4">
            <a:extLst>
              <a:ext uri="{FF2B5EF4-FFF2-40B4-BE49-F238E27FC236}">
                <a16:creationId xmlns:a16="http://schemas.microsoft.com/office/drawing/2014/main" id="{9BD2A824-32CB-429C-AF92-E1F7C5BD0CD0}"/>
              </a:ext>
            </a:extLst>
          </p:cNvPr>
          <p:cNvSpPr>
            <a:spLocks noGrp="1"/>
          </p:cNvSpPr>
          <p:nvPr>
            <p:ph type="body" sz="quarter" idx="3"/>
          </p:nvPr>
        </p:nvSpPr>
        <p:spPr>
          <a:xfrm>
            <a:off x="3788230" y="1971993"/>
            <a:ext cx="3032760" cy="576262"/>
          </a:xfrm>
        </p:spPr>
        <p:txBody>
          <a:bodyPr/>
          <a:lstStyle/>
          <a:p>
            <a:pPr algn="ctr"/>
            <a:r>
              <a:rPr lang="es-CO" dirty="0"/>
              <a:t>2</a:t>
            </a:r>
          </a:p>
        </p:txBody>
      </p:sp>
      <p:sp>
        <p:nvSpPr>
          <p:cNvPr id="6" name="Marcador de texto 5">
            <a:extLst>
              <a:ext uri="{FF2B5EF4-FFF2-40B4-BE49-F238E27FC236}">
                <a16:creationId xmlns:a16="http://schemas.microsoft.com/office/drawing/2014/main" id="{A6E28F50-C690-4CC2-A0E4-9D001676D447}"/>
              </a:ext>
            </a:extLst>
          </p:cNvPr>
          <p:cNvSpPr>
            <a:spLocks noGrp="1"/>
          </p:cNvSpPr>
          <p:nvPr>
            <p:ph type="body" sz="half" idx="16"/>
          </p:nvPr>
        </p:nvSpPr>
        <p:spPr>
          <a:xfrm>
            <a:off x="499065" y="2548255"/>
            <a:ext cx="3174273" cy="3890554"/>
          </a:xfrm>
        </p:spPr>
        <p:txBody>
          <a:bodyPr>
            <a:noAutofit/>
          </a:bodyPr>
          <a:lstStyle/>
          <a:p>
            <a:pPr algn="just"/>
            <a:r>
              <a:rPr lang="es-ES" b="0" i="0" u="none" strike="noStrike" dirty="0">
                <a:effectLst/>
                <a:latin typeface="Times New Roman" panose="02020603050405020304" pitchFamily="18" charset="0"/>
              </a:rPr>
              <a:t>Desde la creación del método Simplex surgen varias variaciones del algoritmo las cuales abarca como variación el método de la gran M, el cual es el método que abordaremos a lo largo de esta investigación. </a:t>
            </a:r>
          </a:p>
          <a:p>
            <a:pPr algn="just"/>
            <a:r>
              <a:rPr lang="es-ES" b="0" i="0" u="none" strike="noStrike" dirty="0">
                <a:effectLst/>
                <a:latin typeface="Times New Roman" panose="02020603050405020304" pitchFamily="18" charset="0"/>
              </a:rPr>
              <a:t>Las principales aplicaciones históricas de este método se dan partir de la Segunda Guerra Mundial ya se hizo evidente que era esencial la planificación y coordinación entre varios proyectos, así como el uso eficaz de los recursos disponibles. En junio de 1947 se inició un trabajo intensivo del equipo de la Fuerza Aérea de los EE.UU. conocido como SCOOP (</a:t>
            </a:r>
            <a:r>
              <a:rPr lang="es-ES" b="0" i="0" u="none" strike="noStrike" dirty="0" err="1">
                <a:effectLst/>
                <a:latin typeface="Times New Roman" panose="02020603050405020304" pitchFamily="18" charset="0"/>
              </a:rPr>
              <a:t>Scientific</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Computation</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of</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Optimum</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Programs</a:t>
            </a:r>
            <a:r>
              <a:rPr lang="es-ES" b="0" i="0" u="none" strike="noStrike" dirty="0">
                <a:effectLst/>
                <a:latin typeface="Times New Roman" panose="02020603050405020304" pitchFamily="18" charset="0"/>
              </a:rPr>
              <a:t>).</a:t>
            </a:r>
            <a:endParaRPr lang="es-CO" dirty="0"/>
          </a:p>
        </p:txBody>
      </p:sp>
      <p:sp>
        <p:nvSpPr>
          <p:cNvPr id="7" name="Marcador de texto 6">
            <a:extLst>
              <a:ext uri="{FF2B5EF4-FFF2-40B4-BE49-F238E27FC236}">
                <a16:creationId xmlns:a16="http://schemas.microsoft.com/office/drawing/2014/main" id="{92B4679C-D184-492B-B819-E34D98B2AB9F}"/>
              </a:ext>
            </a:extLst>
          </p:cNvPr>
          <p:cNvSpPr>
            <a:spLocks noGrp="1"/>
          </p:cNvSpPr>
          <p:nvPr>
            <p:ph type="body" sz="quarter" idx="13"/>
          </p:nvPr>
        </p:nvSpPr>
        <p:spPr>
          <a:xfrm>
            <a:off x="7320643" y="1971993"/>
            <a:ext cx="2932113" cy="576262"/>
          </a:xfrm>
        </p:spPr>
        <p:txBody>
          <a:bodyPr/>
          <a:lstStyle/>
          <a:p>
            <a:pPr algn="ctr"/>
            <a:r>
              <a:rPr lang="es-CO" dirty="0"/>
              <a:t>3</a:t>
            </a:r>
          </a:p>
        </p:txBody>
      </p:sp>
      <p:sp>
        <p:nvSpPr>
          <p:cNvPr id="8" name="Marcador de texto 7">
            <a:extLst>
              <a:ext uri="{FF2B5EF4-FFF2-40B4-BE49-F238E27FC236}">
                <a16:creationId xmlns:a16="http://schemas.microsoft.com/office/drawing/2014/main" id="{9E88100D-0062-404D-B90E-9C1633C46D05}"/>
              </a:ext>
            </a:extLst>
          </p:cNvPr>
          <p:cNvSpPr>
            <a:spLocks noGrp="1"/>
          </p:cNvSpPr>
          <p:nvPr>
            <p:ph type="body" sz="half" idx="17"/>
          </p:nvPr>
        </p:nvSpPr>
        <p:spPr>
          <a:xfrm>
            <a:off x="7170918" y="2667000"/>
            <a:ext cx="4290651" cy="3589338"/>
          </a:xfrm>
        </p:spPr>
        <p:txBody>
          <a:bodyPr>
            <a:normAutofit lnSpcReduction="10000"/>
          </a:bodyPr>
          <a:lstStyle/>
          <a:p>
            <a:pPr algn="just"/>
            <a:r>
              <a:rPr lang="es-ES" sz="1600" b="0" i="0" u="none" strike="noStrike" dirty="0">
                <a:effectLst/>
                <a:latin typeface="Times New Roman" panose="02020603050405020304" pitchFamily="18" charset="0"/>
                <a:cs typeface="Times New Roman" panose="02020603050405020304" pitchFamily="18" charset="0"/>
              </a:rPr>
              <a:t>La programación lineal estudia el problema de minimizar o maximizar una función lineal en la presencia de desigualdades lineales. Desde que George B. Dantzig desarrolló el método simplex en 1947, la programación lineal se ha utilizado extensamente en el área militar, industrial, gubernamental y de planificación urbana, entre otras. </a:t>
            </a:r>
          </a:p>
          <a:p>
            <a:pPr algn="just"/>
            <a:r>
              <a:rPr lang="es-ES" sz="1600" b="0" i="0" u="none" strike="noStrike" dirty="0">
                <a:effectLst/>
                <a:latin typeface="Times New Roman" panose="02020603050405020304" pitchFamily="18" charset="0"/>
                <a:cs typeface="Times New Roman" panose="02020603050405020304" pitchFamily="18" charset="0"/>
              </a:rPr>
              <a:t>La popularidad de la programación lineal se puede atribuir a muchos factores, incluyendo su habilidad para modelar problemas grandes y complejos, y la habilidad de los usuarios para resolver problemas a gran escala en un intervalo de tiempo razonable mediante el uso del método Simplex y de computadoras.</a:t>
            </a:r>
            <a:endParaRPr lang="es-CO" sz="1600" dirty="0">
              <a:latin typeface="Times New Roman" panose="02020603050405020304" pitchFamily="18"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24175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Software</a:t>
            </a:r>
            <a:endParaRPr lang="es-419" dirty="0"/>
          </a:p>
        </p:txBody>
      </p:sp>
      <p:sp>
        <p:nvSpPr>
          <p:cNvPr id="5" name="Marcador de texto 4"/>
          <p:cNvSpPr>
            <a:spLocks noGrp="1"/>
          </p:cNvSpPr>
          <p:nvPr>
            <p:ph type="body" sz="quarter" idx="3"/>
          </p:nvPr>
        </p:nvSpPr>
        <p:spPr>
          <a:xfrm>
            <a:off x="3883659" y="1695797"/>
            <a:ext cx="2936241" cy="2136369"/>
          </a:xfrm>
        </p:spPr>
        <p:txBody>
          <a:bodyPr/>
          <a:lstStyle/>
          <a:p>
            <a:pPr marL="342900" indent="-342900">
              <a:buFont typeface="Arial" panose="020B0604020202020204" pitchFamily="34" charset="0"/>
              <a:buChar char="•"/>
            </a:pPr>
            <a:r>
              <a:rPr lang="es-419" dirty="0" smtClean="0"/>
              <a:t>AIMMS</a:t>
            </a:r>
          </a:p>
          <a:p>
            <a:pPr marL="342900" indent="-342900">
              <a:buFont typeface="Arial" panose="020B0604020202020204" pitchFamily="34" charset="0"/>
              <a:buChar char="•"/>
            </a:pPr>
            <a:r>
              <a:rPr lang="es-419" dirty="0" smtClean="0"/>
              <a:t>AMPL</a:t>
            </a:r>
          </a:p>
          <a:p>
            <a:pPr marL="342900" indent="-342900">
              <a:buFont typeface="Arial" panose="020B0604020202020204" pitchFamily="34" charset="0"/>
              <a:buChar char="•"/>
            </a:pPr>
            <a:r>
              <a:rPr lang="es-419" dirty="0" err="1" smtClean="0"/>
              <a:t>Artelys</a:t>
            </a:r>
            <a:r>
              <a:rPr lang="es-419" dirty="0" smtClean="0"/>
              <a:t> </a:t>
            </a:r>
            <a:r>
              <a:rPr lang="es-419" dirty="0" err="1" smtClean="0"/>
              <a:t>Knitro</a:t>
            </a:r>
            <a:endParaRPr lang="es-419" dirty="0" smtClean="0"/>
          </a:p>
          <a:p>
            <a:endParaRPr lang="es-419" dirty="0"/>
          </a:p>
        </p:txBody>
      </p:sp>
      <p:sp>
        <p:nvSpPr>
          <p:cNvPr id="7" name="Marcador de texto 6"/>
          <p:cNvSpPr>
            <a:spLocks noGrp="1"/>
          </p:cNvSpPr>
          <p:nvPr>
            <p:ph type="body" sz="quarter" idx="13"/>
          </p:nvPr>
        </p:nvSpPr>
        <p:spPr>
          <a:xfrm>
            <a:off x="7124700" y="1981199"/>
            <a:ext cx="2932113" cy="1850967"/>
          </a:xfrm>
        </p:spPr>
        <p:txBody>
          <a:bodyPr/>
          <a:lstStyle/>
          <a:p>
            <a:pPr marL="342900" indent="-342900">
              <a:buFont typeface="Arial" panose="020B0604020202020204" pitchFamily="34" charset="0"/>
              <a:buChar char="•"/>
            </a:pPr>
            <a:r>
              <a:rPr lang="es-419" dirty="0" smtClean="0"/>
              <a:t>GAMS</a:t>
            </a:r>
          </a:p>
          <a:p>
            <a:pPr marL="342900" indent="-342900">
              <a:buFont typeface="Arial" panose="020B0604020202020204" pitchFamily="34" charset="0"/>
              <a:buChar char="•"/>
            </a:pPr>
            <a:r>
              <a:rPr lang="es-419" dirty="0" smtClean="0"/>
              <a:t>Lindo y lingo</a:t>
            </a:r>
          </a:p>
          <a:p>
            <a:pPr marL="342900" indent="-342900">
              <a:buFont typeface="Arial" panose="020B0604020202020204" pitchFamily="34" charset="0"/>
              <a:buChar char="•"/>
            </a:pPr>
            <a:r>
              <a:rPr lang="es-419" dirty="0"/>
              <a:t>Matlab</a:t>
            </a:r>
            <a:endParaRPr lang="es-419" dirty="0" smtClean="0"/>
          </a:p>
          <a:p>
            <a:pPr marL="342900" indent="-342900">
              <a:buFont typeface="Arial" panose="020B0604020202020204" pitchFamily="34" charset="0"/>
              <a:buChar char="•"/>
            </a:pPr>
            <a:endParaRPr lang="es-419" dirty="0"/>
          </a:p>
        </p:txBody>
      </p:sp>
      <p:sp>
        <p:nvSpPr>
          <p:cNvPr id="11" name="Marcador de texto 2"/>
          <p:cNvSpPr>
            <a:spLocks noGrp="1"/>
          </p:cNvSpPr>
          <p:nvPr>
            <p:ph type="body" idx="1"/>
          </p:nvPr>
        </p:nvSpPr>
        <p:spPr>
          <a:xfrm>
            <a:off x="632459" y="1981201"/>
            <a:ext cx="2946400" cy="3347258"/>
          </a:xfrm>
        </p:spPr>
        <p:txBody>
          <a:bodyPr/>
          <a:lstStyle/>
          <a:p>
            <a:pPr marL="342900" indent="-342900">
              <a:buFont typeface="Arial" panose="020B0604020202020204" pitchFamily="34" charset="0"/>
              <a:buChar char="•"/>
            </a:pPr>
            <a:r>
              <a:rPr lang="es-419" dirty="0" smtClean="0"/>
              <a:t>Tora</a:t>
            </a:r>
          </a:p>
          <a:p>
            <a:pPr marL="342900" indent="-342900">
              <a:buFont typeface="Arial" panose="020B0604020202020204" pitchFamily="34" charset="0"/>
              <a:buChar char="•"/>
            </a:pPr>
            <a:r>
              <a:rPr lang="es-419" dirty="0" err="1" smtClean="0"/>
              <a:t>Jsimplex</a:t>
            </a:r>
            <a:endParaRPr lang="es-419" dirty="0" smtClean="0"/>
          </a:p>
          <a:p>
            <a:pPr marL="342900" indent="-342900">
              <a:buFont typeface="Arial" panose="020B0604020202020204" pitchFamily="34" charset="0"/>
              <a:buChar char="•"/>
            </a:pPr>
            <a:r>
              <a:rPr lang="es-419" dirty="0" err="1" smtClean="0"/>
              <a:t>Atozmath</a:t>
            </a:r>
            <a:endParaRPr lang="es-419" dirty="0" smtClean="0"/>
          </a:p>
          <a:p>
            <a:pPr marL="342900" indent="-342900">
              <a:buFont typeface="Arial" panose="020B0604020202020204" pitchFamily="34" charset="0"/>
              <a:buChar char="•"/>
            </a:pPr>
            <a:endParaRPr lang="es-419" dirty="0" smtClean="0"/>
          </a:p>
          <a:p>
            <a:endParaRPr lang="es-419" dirty="0" smtClean="0"/>
          </a:p>
          <a:p>
            <a:pPr marL="342900" indent="-342900">
              <a:buFont typeface="Arial" panose="020B0604020202020204" pitchFamily="34" charset="0"/>
              <a:buChar char="•"/>
            </a:pPr>
            <a:endParaRPr lang="es-419" dirty="0" smtClean="0"/>
          </a:p>
          <a:p>
            <a:pPr marL="342900" indent="-342900">
              <a:buFont typeface="Arial" panose="020B0604020202020204" pitchFamily="34" charset="0"/>
              <a:buChar char="•"/>
            </a:pPr>
            <a:endParaRPr lang="es-419" dirty="0"/>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615" y="2906682"/>
            <a:ext cx="4264831" cy="3832167"/>
          </a:xfrm>
          <a:prstGeom prst="rect">
            <a:avLst/>
          </a:prstGeom>
        </p:spPr>
      </p:pic>
    </p:spTree>
    <p:extLst>
      <p:ext uri="{BB962C8B-B14F-4D97-AF65-F5344CB8AC3E}">
        <p14:creationId xmlns:p14="http://schemas.microsoft.com/office/powerpoint/2010/main" val="26808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A9883-DB3F-4811-8D7D-F8E300D131A7}"/>
              </a:ext>
            </a:extLst>
          </p:cNvPr>
          <p:cNvSpPr>
            <a:spLocks noGrp="1"/>
          </p:cNvSpPr>
          <p:nvPr>
            <p:ph type="title"/>
          </p:nvPr>
        </p:nvSpPr>
        <p:spPr>
          <a:xfrm>
            <a:off x="3127065" y="3041584"/>
            <a:ext cx="5937870" cy="774832"/>
          </a:xfrm>
        </p:spPr>
        <p:txBody>
          <a:bodyPr/>
          <a:lstStyle/>
          <a:p>
            <a:r>
              <a:rPr lang="es-CO" dirty="0"/>
              <a:t>Aplicación en Matlab</a:t>
            </a:r>
          </a:p>
        </p:txBody>
      </p:sp>
    </p:spTree>
    <p:extLst>
      <p:ext uri="{BB962C8B-B14F-4D97-AF65-F5344CB8AC3E}">
        <p14:creationId xmlns:p14="http://schemas.microsoft.com/office/powerpoint/2010/main" val="65573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88FF36B-262A-4649-8280-FD301446A945}"/>
              </a:ext>
            </a:extLst>
          </p:cNvPr>
          <p:cNvPicPr>
            <a:picLocks noGrp="1" noChangeAspect="1"/>
          </p:cNvPicPr>
          <p:nvPr>
            <p:ph idx="1"/>
          </p:nvPr>
        </p:nvPicPr>
        <p:blipFill>
          <a:blip r:embed="rId2"/>
          <a:stretch>
            <a:fillRect/>
          </a:stretch>
        </p:blipFill>
        <p:spPr>
          <a:xfrm>
            <a:off x="1912039" y="906113"/>
            <a:ext cx="8367922" cy="5045773"/>
          </a:xfrm>
          <a:prstGeom prst="rect">
            <a:avLst/>
          </a:prstGeom>
        </p:spPr>
      </p:pic>
    </p:spTree>
    <p:extLst>
      <p:ext uri="{BB962C8B-B14F-4D97-AF65-F5344CB8AC3E}">
        <p14:creationId xmlns:p14="http://schemas.microsoft.com/office/powerpoint/2010/main" val="2961380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227</TotalTime>
  <Words>916</Words>
  <Application>Microsoft Office PowerPoint</Application>
  <PresentationFormat>Panorámica</PresentationFormat>
  <Paragraphs>77</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Cambria Math</vt:lpstr>
      <vt:lpstr>Century Gothic</vt:lpstr>
      <vt:lpstr>Times New Roman</vt:lpstr>
      <vt:lpstr>Wingdings 3</vt:lpstr>
      <vt:lpstr>Ion</vt:lpstr>
      <vt:lpstr>El método de la gran M</vt:lpstr>
      <vt:lpstr>Presentación de PowerPoint</vt:lpstr>
      <vt:lpstr>Presentación de PowerPoint</vt:lpstr>
      <vt:lpstr>Objetivos del proyecto</vt:lpstr>
      <vt:lpstr>Objetivos</vt:lpstr>
      <vt:lpstr>Historia</vt:lpstr>
      <vt:lpstr>Software</vt:lpstr>
      <vt:lpstr>Aplicación en Matlab</vt:lpstr>
      <vt:lpstr>Presentación de PowerPoint</vt:lpstr>
      <vt:lpstr>Presentación de PowerPoint</vt:lpstr>
      <vt:lpstr>la Gran M, tercer avance</vt:lpstr>
      <vt:lpstr>Ejercicio clásico</vt:lpstr>
      <vt:lpstr>restricciones</vt:lpstr>
      <vt:lpstr>solución</vt:lpstr>
      <vt:lpstr>Tableros</vt:lpstr>
      <vt:lpstr>Tableros</vt:lpstr>
      <vt:lpstr>Tableros</vt:lpstr>
      <vt:lpstr>Ejercicio de Aplicación</vt:lpstr>
      <vt:lpstr>Variables</vt:lpstr>
      <vt:lpstr>Solución</vt:lpstr>
      <vt:lpstr>Solución</vt:lpstr>
      <vt:lpstr>Tableros</vt:lpstr>
      <vt:lpstr>Tableros</vt:lpstr>
      <vt:lpstr>Tableros</vt:lpstr>
      <vt:lpstr>Tableros</vt:lpstr>
      <vt:lpstr>Solución final</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de la gran M</dc:title>
  <dc:creator>carlos lopez</dc:creator>
  <cp:lastModifiedBy>carlos lopez</cp:lastModifiedBy>
  <cp:revision>15</cp:revision>
  <dcterms:created xsi:type="dcterms:W3CDTF">2020-10-21T15:36:54Z</dcterms:created>
  <dcterms:modified xsi:type="dcterms:W3CDTF">2020-11-30T18:36:13Z</dcterms:modified>
</cp:coreProperties>
</file>