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5"/>
  </p:notesMasterIdLst>
  <p:handoutMasterIdLst>
    <p:handoutMasterId r:id="rId26"/>
  </p:handoutMasterIdLst>
  <p:sldIdLst>
    <p:sldId id="357" r:id="rId2"/>
    <p:sldId id="402" r:id="rId3"/>
    <p:sldId id="1011" r:id="rId4"/>
    <p:sldId id="1008" r:id="rId5"/>
    <p:sldId id="1012" r:id="rId6"/>
    <p:sldId id="1013" r:id="rId7"/>
    <p:sldId id="1017" r:id="rId8"/>
    <p:sldId id="1014" r:id="rId9"/>
    <p:sldId id="1015" r:id="rId10"/>
    <p:sldId id="1016" r:id="rId11"/>
    <p:sldId id="1018" r:id="rId12"/>
    <p:sldId id="1019" r:id="rId13"/>
    <p:sldId id="1020" r:id="rId14"/>
    <p:sldId id="1021" r:id="rId15"/>
    <p:sldId id="1022" r:id="rId16"/>
    <p:sldId id="1023" r:id="rId17"/>
    <p:sldId id="1024" r:id="rId18"/>
    <p:sldId id="1025" r:id="rId19"/>
    <p:sldId id="1026" r:id="rId20"/>
    <p:sldId id="1027" r:id="rId21"/>
    <p:sldId id="1028" r:id="rId22"/>
    <p:sldId id="1029" r:id="rId23"/>
    <p:sldId id="1009" r:id="rId24"/>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EA4F158-7F48-43B9-A4F3-2B2064D1693D}">
          <p14:sldIdLst>
            <p14:sldId id="357"/>
            <p14:sldId id="402"/>
            <p14:sldId id="1011"/>
            <p14:sldId id="1008"/>
            <p14:sldId id="1012"/>
            <p14:sldId id="1013"/>
            <p14:sldId id="1017"/>
            <p14:sldId id="1014"/>
            <p14:sldId id="1015"/>
            <p14:sldId id="1016"/>
            <p14:sldId id="1018"/>
            <p14:sldId id="1019"/>
            <p14:sldId id="1020"/>
            <p14:sldId id="1021"/>
            <p14:sldId id="1022"/>
            <p14:sldId id="1023"/>
            <p14:sldId id="1024"/>
            <p14:sldId id="1025"/>
            <p14:sldId id="1026"/>
            <p14:sldId id="1027"/>
            <p14:sldId id="1028"/>
            <p14:sldId id="1029"/>
          </p14:sldIdLst>
        </p14:section>
        <p14:section name="Conclusion" id="{AD0B0F00-841A-4527-93D9-7957DC730EC4}">
          <p14:sldIdLst>
            <p14:sldId id="1009"/>
          </p14:sldIdLst>
        </p14:section>
      </p14:sectionLst>
    </p:ext>
    <p:ext uri="{EFAFB233-063F-42B5-8137-9DF3F51BA10A}">
      <p15:sldGuideLst xmlns:p15="http://schemas.microsoft.com/office/powerpoint/2012/main">
        <p15:guide id="1" orient="horz" pos="4117">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lvarez" initials="OA" lastIdx="3" clrIdx="0">
    <p:extLst>
      <p:ext uri="{19B8F6BF-5375-455C-9EA6-DF929625EA0E}">
        <p15:presenceInfo xmlns:p15="http://schemas.microsoft.com/office/powerpoint/2012/main" userId="Omar Alvarez" providerId="None"/>
      </p:ext>
    </p:extLst>
  </p:cmAuthor>
  <p:cmAuthor id="2" name="Carlos Estebrz" initials="CE" lastIdx="1" clrIdx="1">
    <p:extLst>
      <p:ext uri="{19B8F6BF-5375-455C-9EA6-DF929625EA0E}">
        <p15:presenceInfo xmlns:p15="http://schemas.microsoft.com/office/powerpoint/2012/main" userId="6a7b511c768233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CA4"/>
    <a:srgbClr val="A348FE"/>
    <a:srgbClr val="CCECFF"/>
    <a:srgbClr val="7DBEFF"/>
    <a:srgbClr val="EFF0F1"/>
    <a:srgbClr val="FFEDC1"/>
    <a:srgbClr val="EFBBBB"/>
    <a:srgbClr val="CDE6FF"/>
    <a:srgbClr val="A1DBCA"/>
    <a:srgbClr val="FFEB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960" autoAdjust="0"/>
    <p:restoredTop sz="70985" autoAdjust="0"/>
  </p:normalViewPr>
  <p:slideViewPr>
    <p:cSldViewPr snapToGrid="0" showGuides="1">
      <p:cViewPr varScale="1">
        <p:scale>
          <a:sx n="81" d="100"/>
          <a:sy n="81" d="100"/>
        </p:scale>
        <p:origin x="2082" y="60"/>
      </p:cViewPr>
      <p:guideLst>
        <p:guide orient="horz" pos="4117"/>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75" d="100"/>
          <a:sy n="75" d="100"/>
        </p:scale>
        <p:origin x="2168" y="-7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my presentation. Today I want to talk about an attrition investigation </a:t>
            </a:r>
          </a:p>
          <a:p>
            <a:r>
              <a:rPr lang="en-US" dirty="0"/>
              <a:t>About employee attrition in the </a:t>
            </a:r>
            <a:r>
              <a:rPr lang="en-US" dirty="0" err="1"/>
              <a:t>Frito-lay</a:t>
            </a:r>
            <a:r>
              <a:rPr lang="en-US" dirty="0"/>
              <a:t> organization. In this analysis we will </a:t>
            </a:r>
            <a:r>
              <a:rPr lang="en-US" sz="1800" dirty="0">
                <a:effectLst/>
                <a:latin typeface="Calibri" panose="020F0502020204030204" pitchFamily="34" charset="0"/>
                <a:ea typeface="Calibri" panose="020F0502020204030204" pitchFamily="34" charset="0"/>
                <a:cs typeface="Times New Roman" panose="02020603050405020304" pitchFamily="18" charset="0"/>
              </a:rPr>
              <a:t>be looking at the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parameters are correlated to attrition</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15515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280212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minoristas sufren enormes situaciones de falta de existencias, a veces con consecuencias dramáticas e indeseables. Un estudio realizado por Roland Berger ha demostrado que el 60% de todas las situaciones de falta de existencias conlleva pérdidas de ventas masivas porque los clientes están decepcionados y cambian a otro minorista. Entonces, ¿qué podría ser más natural para los minoristas que utilizar el método más fácil para evitar situaciones de falta de existencias, que es simplemente mantener un poco más, o incluso mucho más, las reservas de reserva de las que necesitan en la cadena de suministro para fines? de seguridad? Tener más bienes en la cadena de suministro significa respuestas más rápidas a las necesidades actuales, no situaciones de falta de existencias y, por lo tanto, clientes satisfechos, o eso es lo que los minoristas a menudo discuten. Puede ser simple, pero también es muy costoso, lo que significa que no es una buena solución en absoluto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3773057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minoristas sufren enormes situaciones de falta de existencias, a veces con consecuencias dramáticas e indeseables. Un estudio realizado por Roland Berger ha demostrado que el 60% de todas las situaciones de falta de existencias conlleva pérdidas de ventas masivas porque los clientes están decepcionados y cambian a otro minorista. Entonces, ¿qué podría ser más natural para los minoristas que utilizar el método más fácil para evitar situaciones de falta de existencias, que es simplemente mantener un poco más, o incluso mucho más, las reservas de reserva de las que necesitan en la cadena de suministro para fines? de seguridad? Tener más bienes en la cadena de suministro significa respuestas más rápidas a las necesidades actuales, no situaciones de falta de existencias y, por lo tanto, clientes satisfechos, o eso es lo que los minoristas a menudo discuten. Puede ser simple, pero también es muy costoso, lo que significa que no es una buena solución en absoluto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331345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a:t>&lt;Agenda&gt;</a:t>
            </a:r>
          </a:p>
        </p:txBody>
      </p:sp>
      <p:sp>
        <p:nvSpPr>
          <p:cNvPr id="4" name="Text Placeholder 3"/>
          <p:cNvSpPr>
            <a:spLocks noGrp="1"/>
          </p:cNvSpPr>
          <p:nvPr>
            <p:ph type="body" sz="quarter" idx="10" hasCustomPrompt="1"/>
          </p:nvPr>
        </p:nvSpPr>
        <p:spPr>
          <a:xfrm>
            <a:off x="324000" y="2003460"/>
            <a:ext cx="8494713" cy="4150760"/>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atin typeface="Trebuchet MS" panose="020B0603020202020204" pitchFamily="34" charset="0"/>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atin typeface="Trebuchet MS" panose="020B0603020202020204" pitchFamily="34" charset="0"/>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atin typeface="Trebuchet MS" panose="020B0603020202020204" pitchFamily="34" charset="0"/>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atin typeface="Trebuchet MS" panose="020B0603020202020204" pitchFamily="34" charset="0"/>
              </a:defRPr>
            </a:lvl5pPr>
          </a:lstStyle>
          <a:p>
            <a:pPr lvl="0"/>
            <a:r>
              <a:rPr lang="en-US" dirty="0"/>
              <a:t>Agenda Item/Divider Headline</a:t>
            </a:r>
          </a:p>
          <a:p>
            <a:pPr lvl="1"/>
            <a:r>
              <a:rPr lang="en-US" dirty="0"/>
              <a:t>Details</a:t>
            </a:r>
          </a:p>
          <a:p>
            <a:pPr lvl="2"/>
            <a:r>
              <a:rPr lang="en-US" dirty="0"/>
              <a:t>Third Level</a:t>
            </a:r>
          </a:p>
          <a:p>
            <a:pPr lvl="4"/>
            <a:r>
              <a:rPr lang="en-US" dirty="0"/>
              <a:t>Fourth Level</a:t>
            </a:r>
          </a:p>
          <a:p>
            <a:endParaRPr lang="en-US" dirty="0"/>
          </a:p>
        </p:txBody>
      </p:sp>
    </p:spTree>
    <p:extLst>
      <p:ext uri="{BB962C8B-B14F-4D97-AF65-F5344CB8AC3E}">
        <p14:creationId xmlns:p14="http://schemas.microsoft.com/office/powerpoint/2010/main" val="233893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8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398366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a:t>Click to add 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p:txBody>
          <a:bodyPr/>
          <a:lstStyle/>
          <a:p>
            <a:r>
              <a:rPr lang="en-US" noProof="0" dirty="0"/>
              <a:t>Insert page title</a:t>
            </a:r>
            <a:endParaRPr lang="en-US" dirty="0"/>
          </a:p>
        </p:txBody>
      </p:sp>
    </p:spTree>
    <p:extLst>
      <p:ext uri="{BB962C8B-B14F-4D97-AF65-F5344CB8AC3E}">
        <p14:creationId xmlns:p14="http://schemas.microsoft.com/office/powerpoint/2010/main" val="952161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23015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14000" y="324000"/>
            <a:ext cx="7740000" cy="923330"/>
          </a:xfrm>
        </p:spPr>
        <p:txBody>
          <a:bodyPr anchor="t" anchorCtr="0">
            <a:noAutofit/>
          </a:bodyPr>
          <a:lstStyle>
            <a:lvl1pPr>
              <a:defRPr sz="3000">
                <a:solidFill>
                  <a:sysClr val="windowText" lastClr="000000"/>
                </a:solidFill>
                <a:latin typeface="+mj-lt"/>
              </a:defRPr>
            </a:lvl1pPr>
          </a:lstStyle>
          <a:p>
            <a:r>
              <a:rPr lang="en-US" sz="3000" dirty="0"/>
              <a:t>Alternate Presentation Title</a:t>
            </a:r>
            <a:br>
              <a:rPr lang="en-US" sz="3000" dirty="0"/>
            </a:br>
            <a:r>
              <a:rPr lang="en-US" sz="3000" dirty="0"/>
              <a:t>Breaks to Two Lines</a:t>
            </a:r>
            <a:endParaRPr lang="en-US" dirty="0"/>
          </a:p>
        </p:txBody>
      </p:sp>
      <p:sp>
        <p:nvSpPr>
          <p:cNvPr id="10" name="TextBox 9"/>
          <p:cNvSpPr txBox="1"/>
          <p:nvPr/>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solidFill>
                  <a:schemeClr val="tx1"/>
                </a:solidFill>
                <a:ea typeface="Arial Unicode MS" pitchFamily="34" charset="-128"/>
                <a:cs typeface="Arial Unicode MS" pitchFamily="34" charset="-128"/>
              </a:rPr>
              <a:t>Use this title slide only with an</a:t>
            </a:r>
            <a:r>
              <a:rPr lang="en-US" sz="1600" kern="0" baseline="0" dirty="0">
                <a:solidFill>
                  <a:schemeClr val="tx1"/>
                </a:solidFill>
                <a:ea typeface="Arial Unicode MS" pitchFamily="34" charset="-128"/>
                <a:cs typeface="Arial Unicode MS" pitchFamily="34" charset="-128"/>
              </a:rPr>
              <a:t> image</a:t>
            </a:r>
            <a:endParaRPr lang="en-US" sz="1600" kern="0" dirty="0">
              <a:solidFill>
                <a:schemeClr val="tx1"/>
              </a:solidFill>
              <a:ea typeface="Arial Unicode MS" pitchFamily="34" charset="-128"/>
              <a:cs typeface="Arial Unicode MS" pitchFamily="34" charset="-128"/>
            </a:endParaRPr>
          </a:p>
        </p:txBody>
      </p:sp>
      <p:pic>
        <p:nvPicPr>
          <p:cNvPr id="2" name="Picture 1">
            <a:extLst>
              <a:ext uri="{FF2B5EF4-FFF2-40B4-BE49-F238E27FC236}">
                <a16:creationId xmlns:a16="http://schemas.microsoft.com/office/drawing/2014/main" id="{303097F1-7DB0-31C0-8D99-B480A4E0EA7F}"/>
              </a:ext>
            </a:extLst>
          </p:cNvPr>
          <p:cNvPicPr>
            <a:picLocks noChangeAspect="1"/>
          </p:cNvPicPr>
          <p:nvPr userDrawn="1"/>
        </p:nvPicPr>
        <p:blipFill>
          <a:blip r:embed="rId2"/>
          <a:stretch>
            <a:fillRect/>
          </a:stretch>
        </p:blipFill>
        <p:spPr>
          <a:xfrm>
            <a:off x="-125729" y="6191954"/>
            <a:ext cx="922500" cy="738000"/>
          </a:xfrm>
          <a:prstGeom prst="rect">
            <a:avLst/>
          </a:prstGeom>
        </p:spPr>
      </p:pic>
    </p:spTree>
    <p:extLst>
      <p:ext uri="{BB962C8B-B14F-4D97-AF65-F5344CB8AC3E}">
        <p14:creationId xmlns:p14="http://schemas.microsoft.com/office/powerpoint/2010/main" val="103999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15531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8496000" cy="738664"/>
          </a:xfrm>
        </p:spPr>
        <p:txBody>
          <a:bodyPr anchor="t" anchorCtr="0">
            <a:noAutofit/>
          </a:bodyPr>
          <a:lstStyle>
            <a:lvl1pPr>
              <a:defRPr sz="4800">
                <a:solidFill>
                  <a:schemeClr val="tx1"/>
                </a:solidFill>
                <a:latin typeface="+mj-lt"/>
              </a:defRPr>
            </a:lvl1pPr>
          </a:lstStyle>
          <a:p>
            <a:r>
              <a:rPr lang="en-US" dirty="0"/>
              <a:t>Click to insert text</a:t>
            </a:r>
          </a:p>
        </p:txBody>
      </p:sp>
      <p:sp>
        <p:nvSpPr>
          <p:cNvPr id="3" name="Rectangle 2"/>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2">
            <a:extLst>
              <a:ext uri="{FF2B5EF4-FFF2-40B4-BE49-F238E27FC236}">
                <a16:creationId xmlns:a16="http://schemas.microsoft.com/office/drawing/2014/main" id="{0BF7465D-B1D5-17A7-C472-9E22457B6CC7}"/>
              </a:ext>
            </a:extLst>
          </p:cNvPr>
          <p:cNvSpPr/>
          <p:nvPr userDrawn="1"/>
        </p:nvSpPr>
        <p:spPr bwMode="gray">
          <a:xfrm>
            <a:off x="324000" y="0"/>
            <a:ext cx="8496000" cy="162000"/>
          </a:xfrm>
          <a:prstGeom prst="rect">
            <a:avLst/>
          </a:prstGeom>
          <a:solidFill>
            <a:schemeClr val="accent6">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061831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Trebuchet MS" panose="020B0603020202020204" pitchFamily="34" charset="0"/>
              </a:defRPr>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atin typeface="Trebuchet MS" panose="020B0603020202020204" pitchFamily="34" charset="0"/>
              </a:defRPr>
            </a:lvl1pPr>
            <a:lvl2pPr>
              <a:defRPr>
                <a:latin typeface="Trebuchet MS" panose="020B0603020202020204" pitchFamily="34" charset="0"/>
              </a:defRPr>
            </a:lvl2pPr>
            <a:lvl3pPr>
              <a:defRPr>
                <a:latin typeface="Trebuchet MS" panose="020B0603020202020204" pitchFamily="34" charset="0"/>
              </a:defRPr>
            </a:lvl3pPr>
            <a:lvl4pPr>
              <a:defRPr>
                <a:latin typeface="Trebuchet MS" panose="020B0603020202020204" pitchFamily="34" charset="0"/>
              </a:defRPr>
            </a:lvl4pPr>
            <a:lvl5pPr>
              <a:defRPr>
                <a:latin typeface="Trebuchet MS" panose="020B0603020202020204" pitchFamily="34" charset="0"/>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910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283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064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a:t>Click icon to add picture</a:t>
            </a:r>
          </a:p>
        </p:txBody>
      </p:sp>
      <p:sp>
        <p:nvSpPr>
          <p:cNvPr id="4" name="Text Placeholder 3"/>
          <p:cNvSpPr>
            <a:spLocks noGrp="1"/>
          </p:cNvSpPr>
          <p:nvPr>
            <p:ph type="body" sz="quarter" idx="11" hasCustomPrompt="1"/>
          </p:nvPr>
        </p:nvSpPr>
        <p:spPr>
          <a:xfrm>
            <a:off x="324000" y="1692000"/>
            <a:ext cx="5238000" cy="4392000"/>
          </a:xfrm>
        </p:spPr>
        <p:txBody>
          <a:body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118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759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3999"/>
            <a:ext cx="6015155" cy="1184561"/>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741548"/>
            <a:ext cx="8496000" cy="4340166"/>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8" name="Straight Connector 7"/>
          <p:cNvCxnSpPr/>
          <p:nvPr/>
        </p:nvCxnSpPr>
        <p:spPr>
          <a:xfrm>
            <a:off x="324000" y="1672985"/>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bwMode="black">
          <a:xfrm>
            <a:off x="8609557" y="6628489"/>
            <a:ext cx="213768" cy="138499"/>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900" baseline="0" noProof="0" smtClean="0">
                <a:solidFill>
                  <a:schemeClr val="bg1"/>
                </a:solidFill>
              </a:rPr>
              <a:pPr marL="93663" indent="-93663" algn="r">
                <a:buClr>
                  <a:schemeClr val="accent2"/>
                </a:buClr>
                <a:buFont typeface="Arial" pitchFamily="34" charset="0"/>
                <a:buNone/>
              </a:pPr>
              <a:t>‹#›</a:t>
            </a:fld>
            <a:endParaRPr lang="en-US" sz="900" noProof="0" dirty="0">
              <a:solidFill>
                <a:schemeClr val="bg1"/>
              </a:solidFill>
            </a:endParaRPr>
          </a:p>
        </p:txBody>
      </p:sp>
      <p:sp>
        <p:nvSpPr>
          <p:cNvPr id="4" name="Rectangle 32">
            <a:extLst>
              <a:ext uri="{FF2B5EF4-FFF2-40B4-BE49-F238E27FC236}">
                <a16:creationId xmlns:a16="http://schemas.microsoft.com/office/drawing/2014/main" id="{96BB826B-93D5-0052-0C7C-F5F8254767E0}"/>
              </a:ext>
            </a:extLst>
          </p:cNvPr>
          <p:cNvSpPr/>
          <p:nvPr userDrawn="1"/>
        </p:nvSpPr>
        <p:spPr bwMode="gray">
          <a:xfrm>
            <a:off x="324000" y="0"/>
            <a:ext cx="8496000" cy="91012"/>
          </a:xfrm>
          <a:prstGeom prst="rect">
            <a:avLst/>
          </a:prstGeom>
          <a:solidFill>
            <a:schemeClr val="accent6">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2C3DF1B8-56C3-D8DB-6602-05E47E28D5D6}"/>
              </a:ext>
            </a:extLst>
          </p:cNvPr>
          <p:cNvPicPr>
            <a:picLocks noChangeAspect="1"/>
          </p:cNvPicPr>
          <p:nvPr userDrawn="1"/>
        </p:nvPicPr>
        <p:blipFill>
          <a:blip r:embed="rId15"/>
          <a:stretch>
            <a:fillRect/>
          </a:stretch>
        </p:blipFill>
        <p:spPr>
          <a:xfrm>
            <a:off x="-125729" y="6191954"/>
            <a:ext cx="922500" cy="738000"/>
          </a:xfrm>
          <a:prstGeom prst="rect">
            <a:avLst/>
          </a:prstGeom>
        </p:spPr>
      </p:pic>
      <p:sp>
        <p:nvSpPr>
          <p:cNvPr id="9" name="Rectangle 8">
            <a:extLst>
              <a:ext uri="{FF2B5EF4-FFF2-40B4-BE49-F238E27FC236}">
                <a16:creationId xmlns:a16="http://schemas.microsoft.com/office/drawing/2014/main" id="{E1A55333-04AA-368A-30A8-6A3F3CFAC06A}"/>
              </a:ext>
            </a:extLst>
          </p:cNvPr>
          <p:cNvSpPr/>
          <p:nvPr userDrawn="1"/>
        </p:nvSpPr>
        <p:spPr bwMode="gray">
          <a:xfrm>
            <a:off x="628694" y="6812280"/>
            <a:ext cx="8355916" cy="45719"/>
          </a:xfrm>
          <a:prstGeom prst="rect">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800" b="0" i="0" u="none" strike="noStrike" kern="0" cap="none" spc="0" normalizeH="0" baseline="0" noProof="0" dirty="0">
              <a:ln>
                <a:noFill/>
              </a:ln>
              <a:effectLst/>
              <a:uLnTx/>
              <a:uFillTx/>
              <a:latin typeface="Trebuchet MS" panose="020B0603020202020204" pitchFamily="34" charset="0"/>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5902C227-5894-8943-695A-8B8A2372D41B}"/>
              </a:ext>
            </a:extLst>
          </p:cNvPr>
          <p:cNvSpPr/>
          <p:nvPr userDrawn="1"/>
        </p:nvSpPr>
        <p:spPr bwMode="gray">
          <a:xfrm>
            <a:off x="6647380" y="159574"/>
            <a:ext cx="2172620" cy="14414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80592124"/>
      </p:ext>
    </p:extLst>
  </p:cSld>
  <p:clrMap bg1="lt1" tx1="dk1" bg2="lt2" tx2="dk2" accent1="accent1" accent2="accent2" accent3="accent3" accent4="accent4" accent5="accent5" accent6="accent6" hlink="hlink" folHlink="folHlink"/>
  <p:sldLayoutIdLst>
    <p:sldLayoutId id="2147483746" r:id="rId1"/>
    <p:sldLayoutId id="2147483739" r:id="rId2"/>
    <p:sldLayoutId id="2147483747" r:id="rId3"/>
    <p:sldLayoutId id="2147483761"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hf hdr="0" ftr="0" dt="0"/>
  <p:txStyles>
    <p:titleStyle>
      <a:lvl1pPr algn="l" defTabSz="914400" rtl="0" eaLnBrk="1" latinLnBrk="0" hangingPunct="1">
        <a:spcBef>
          <a:spcPct val="0"/>
        </a:spcBef>
        <a:buNone/>
        <a:defRPr sz="3200" b="1" kern="1200">
          <a:solidFill>
            <a:schemeClr val="accent2"/>
          </a:solidFill>
          <a:latin typeface="Trebuchet MS" panose="020B0603020202020204" pitchFamily="34" charset="0"/>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Trebuchet MS" panose="020B0603020202020204" pitchFamily="34" charset="0"/>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Trebuchet MS" panose="020B0603020202020204" pitchFamily="34" charset="0"/>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Trebuchet MS" panose="020B0603020202020204" pitchFamily="34" charset="0"/>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Trebuchet MS" panose="020B0603020202020204" pitchFamily="34" charset="0"/>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1883C81-47E7-2969-A92C-78B5CE8381AA}"/>
              </a:ext>
            </a:extLst>
          </p:cNvPr>
          <p:cNvPicPr>
            <a:picLocks noChangeAspect="1"/>
          </p:cNvPicPr>
          <p:nvPr/>
        </p:nvPicPr>
        <p:blipFill>
          <a:blip r:embed="rId3"/>
          <a:srcRect/>
          <a:stretch/>
        </p:blipFill>
        <p:spPr>
          <a:xfrm>
            <a:off x="-13421" y="-3495"/>
            <a:ext cx="9157421" cy="6861495"/>
          </a:xfrm>
          <a:prstGeom prst="rect">
            <a:avLst/>
          </a:prstGeom>
        </p:spPr>
      </p:pic>
      <p:sp>
        <p:nvSpPr>
          <p:cNvPr id="6" name="Rectangle 5"/>
          <p:cNvSpPr/>
          <p:nvPr/>
        </p:nvSpPr>
        <p:spPr bwMode="gray">
          <a:xfrm>
            <a:off x="628692" y="1709529"/>
            <a:ext cx="8515307" cy="2363218"/>
          </a:xfrm>
          <a:prstGeom prst="rect">
            <a:avLst/>
          </a:prstGeom>
          <a:solidFill>
            <a:schemeClr val="bg1">
              <a:alpha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itle 2"/>
          <p:cNvSpPr>
            <a:spLocks noGrp="1"/>
          </p:cNvSpPr>
          <p:nvPr>
            <p:ph type="ctrTitle"/>
          </p:nvPr>
        </p:nvSpPr>
        <p:spPr>
          <a:xfrm>
            <a:off x="628692" y="1709529"/>
            <a:ext cx="8023989" cy="923330"/>
          </a:xfrm>
        </p:spPr>
        <p:txBody>
          <a:bodyPr/>
          <a:lstStyle/>
          <a:p>
            <a:r>
              <a:rPr lang="en-US" sz="3600" dirty="0">
                <a:latin typeface="Trebuchet MS" panose="020B0603020202020204" pitchFamily="34" charset="0"/>
                <a:cs typeface="72 Black" panose="020B0A04030603020204" pitchFamily="34" charset="0"/>
              </a:rPr>
              <a:t>Data analysis and attrition investigation for Frito-Lay company</a:t>
            </a:r>
            <a:r>
              <a:rPr lang="en-US" sz="4800" dirty="0">
                <a:latin typeface="Trebuchet MS" panose="020B0603020202020204" pitchFamily="34" charset="0"/>
                <a:cs typeface="72 Black" panose="020B0A04030603020204" pitchFamily="34" charset="0"/>
              </a:rPr>
              <a:t> </a:t>
            </a:r>
            <a:endParaRPr lang="en-US" sz="2000" dirty="0">
              <a:latin typeface="Trebuchet MS" panose="020B0603020202020204" pitchFamily="34" charset="0"/>
              <a:cs typeface="72 Black" panose="020B0A04030603020204" pitchFamily="34" charset="0"/>
            </a:endParaRPr>
          </a:p>
        </p:txBody>
      </p:sp>
      <p:sp>
        <p:nvSpPr>
          <p:cNvPr id="2" name="Rectangle 1">
            <a:extLst>
              <a:ext uri="{FF2B5EF4-FFF2-40B4-BE49-F238E27FC236}">
                <a16:creationId xmlns:a16="http://schemas.microsoft.com/office/drawing/2014/main" id="{69271FAB-012A-DA7B-59FB-6B9EE400BF57}"/>
              </a:ext>
            </a:extLst>
          </p:cNvPr>
          <p:cNvSpPr/>
          <p:nvPr/>
        </p:nvSpPr>
        <p:spPr bwMode="gray">
          <a:xfrm>
            <a:off x="628692" y="4058555"/>
            <a:ext cx="8515308" cy="45719"/>
          </a:xfrm>
          <a:prstGeom prst="rect">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46FBCC2F-1A8F-D149-2F2F-E1F80CE1DF5D}"/>
              </a:ext>
            </a:extLst>
          </p:cNvPr>
          <p:cNvPicPr>
            <a:picLocks noChangeAspect="1"/>
          </p:cNvPicPr>
          <p:nvPr/>
        </p:nvPicPr>
        <p:blipFill>
          <a:blip r:embed="rId4"/>
          <a:stretch>
            <a:fillRect/>
          </a:stretch>
        </p:blipFill>
        <p:spPr>
          <a:xfrm>
            <a:off x="414000" y="3173530"/>
            <a:ext cx="1280576" cy="1024461"/>
          </a:xfrm>
          <a:prstGeom prst="rect">
            <a:avLst/>
          </a:prstGeom>
        </p:spPr>
      </p:pic>
      <p:sp>
        <p:nvSpPr>
          <p:cNvPr id="14" name="Rectangle 13">
            <a:extLst>
              <a:ext uri="{FF2B5EF4-FFF2-40B4-BE49-F238E27FC236}">
                <a16:creationId xmlns:a16="http://schemas.microsoft.com/office/drawing/2014/main" id="{941237C1-3ADE-BC51-102C-5CA3B001349B}"/>
              </a:ext>
            </a:extLst>
          </p:cNvPr>
          <p:cNvSpPr/>
          <p:nvPr/>
        </p:nvSpPr>
        <p:spPr bwMode="gray">
          <a:xfrm>
            <a:off x="609385" y="-3495"/>
            <a:ext cx="8249390" cy="112552"/>
          </a:xfrm>
          <a:prstGeom prst="rect">
            <a:avLst/>
          </a:prstGeom>
          <a:solidFill>
            <a:srgbClr val="A348F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Google Shape;153;p1">
            <a:extLst>
              <a:ext uri="{FF2B5EF4-FFF2-40B4-BE49-F238E27FC236}">
                <a16:creationId xmlns:a16="http://schemas.microsoft.com/office/drawing/2014/main" id="{8C871464-C89D-8664-13B9-C8C8BDE31564}"/>
              </a:ext>
            </a:extLst>
          </p:cNvPr>
          <p:cNvSpPr txBox="1">
            <a:spLocks/>
          </p:cNvSpPr>
          <p:nvPr/>
        </p:nvSpPr>
        <p:spPr bwMode="gray">
          <a:xfrm>
            <a:off x="5198162" y="4454896"/>
            <a:ext cx="3943308" cy="526989"/>
          </a:xfrm>
          <a:prstGeom prst="rect">
            <a:avLst/>
          </a:prstGeom>
          <a:solidFill>
            <a:schemeClr val="bg1">
              <a:alpha val="48000"/>
            </a:schemeClr>
          </a:solidFill>
          <a:ln>
            <a:solidFill>
              <a:schemeClr val="bg1"/>
            </a:solidFill>
          </a:ln>
        </p:spPr>
        <p:txBody>
          <a:bodyPr spcFirstLastPara="1" vert="horz" wrap="square" lIns="91425" tIns="45700" rIns="91425" bIns="45700" rtlCol="0" anchor="t" anchorCtr="0">
            <a:normAutofit lnSpcReduction="10000"/>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kern="1200">
                <a:solidFill>
                  <a:sysClr val="windowText" lastClr="000000"/>
                </a:solidFill>
                <a:latin typeface="+mn-lt"/>
                <a:ea typeface="+mn-ea"/>
                <a:cs typeface="+mn-cs"/>
              </a:defRPr>
            </a:lvl1pPr>
            <a:lvl2pPr marL="457200" indent="0" algn="ctr" defTabSz="914400" rtl="0" eaLnBrk="1" latinLnBrk="0" hangingPunct="1">
              <a:spcBef>
                <a:spcPts val="600"/>
              </a:spcBef>
              <a:buClr>
                <a:schemeClr val="accent1"/>
              </a:buClr>
              <a:buSzPct val="80000"/>
              <a:buFont typeface="Wingdings" pitchFamily="2"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400"/>
              </a:spcBef>
              <a:buClr>
                <a:schemeClr val="accent1"/>
              </a:buClr>
              <a:buSzPct val="100000"/>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400"/>
              </a:spcBef>
              <a:buClr>
                <a:schemeClr val="tx1"/>
              </a:buClr>
              <a:buSzPct val="10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ts val="250"/>
              </a:spcBef>
              <a:buClr>
                <a:schemeClr val="tx1"/>
              </a:buClr>
              <a:buSzPct val="100000"/>
              <a:buFont typeface="Courier New" pitchFamily="49"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90000"/>
              </a:lnSpc>
              <a:buClr>
                <a:schemeClr val="dk1"/>
              </a:buClr>
              <a:buSzPts val="2400"/>
            </a:pPr>
            <a:r>
              <a:rPr lang="en-US" dirty="0">
                <a:latin typeface="Trebuchet MS" panose="020B0603020202020204" pitchFamily="34" charset="0"/>
              </a:rPr>
              <a:t>Presented by: Carlos Estevez, April 2023</a:t>
            </a:r>
          </a:p>
          <a:p>
            <a:pPr>
              <a:lnSpc>
                <a:spcPct val="90000"/>
              </a:lnSpc>
              <a:buClr>
                <a:schemeClr val="dk1"/>
              </a:buClr>
              <a:buSzPts val="2400"/>
            </a:pPr>
            <a:r>
              <a:rPr lang="en-US" dirty="0">
                <a:latin typeface="Trebuchet MS" panose="020B0603020202020204" pitchFamily="34" charset="0"/>
              </a:rPr>
              <a:t>cestevez@smu.edu</a:t>
            </a:r>
          </a:p>
        </p:txBody>
      </p:sp>
    </p:spTree>
    <p:extLst>
      <p:ext uri="{BB962C8B-B14F-4D97-AF65-F5344CB8AC3E}">
        <p14:creationId xmlns:p14="http://schemas.microsoft.com/office/powerpoint/2010/main" val="1189121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2240-10E9-99BF-AE44-00B487B8B4E6}"/>
              </a:ext>
            </a:extLst>
          </p:cNvPr>
          <p:cNvSpPr>
            <a:spLocks noGrp="1"/>
          </p:cNvSpPr>
          <p:nvPr>
            <p:ph type="title"/>
          </p:nvPr>
        </p:nvSpPr>
        <p:spPr/>
        <p:txBody>
          <a:bodyPr/>
          <a:lstStyle/>
          <a:p>
            <a:r>
              <a:rPr lang="en-US" dirty="0"/>
              <a:t>Most important factors that contribute to attrition</a:t>
            </a:r>
          </a:p>
        </p:txBody>
      </p:sp>
      <p:pic>
        <p:nvPicPr>
          <p:cNvPr id="10" name="Picture 9">
            <a:extLst>
              <a:ext uri="{FF2B5EF4-FFF2-40B4-BE49-F238E27FC236}">
                <a16:creationId xmlns:a16="http://schemas.microsoft.com/office/drawing/2014/main" id="{2738B90B-FB8A-90A0-6139-E85418E15574}"/>
              </a:ext>
            </a:extLst>
          </p:cNvPr>
          <p:cNvPicPr>
            <a:picLocks noChangeAspect="1"/>
          </p:cNvPicPr>
          <p:nvPr/>
        </p:nvPicPr>
        <p:blipFill>
          <a:blip r:embed="rId2"/>
          <a:stretch>
            <a:fillRect/>
          </a:stretch>
        </p:blipFill>
        <p:spPr>
          <a:xfrm>
            <a:off x="42401" y="2003745"/>
            <a:ext cx="4408781" cy="3524821"/>
          </a:xfrm>
          <a:prstGeom prst="rect">
            <a:avLst/>
          </a:prstGeom>
          <a:ln>
            <a:solidFill>
              <a:srgbClr val="A348FE"/>
            </a:solidFill>
          </a:ln>
        </p:spPr>
      </p:pic>
      <p:pic>
        <p:nvPicPr>
          <p:cNvPr id="13" name="Picture 12">
            <a:extLst>
              <a:ext uri="{FF2B5EF4-FFF2-40B4-BE49-F238E27FC236}">
                <a16:creationId xmlns:a16="http://schemas.microsoft.com/office/drawing/2014/main" id="{9D836422-5B98-6317-DF78-5CEF77961743}"/>
              </a:ext>
            </a:extLst>
          </p:cNvPr>
          <p:cNvPicPr>
            <a:picLocks noChangeAspect="1"/>
          </p:cNvPicPr>
          <p:nvPr/>
        </p:nvPicPr>
        <p:blipFill>
          <a:blip r:embed="rId3"/>
          <a:stretch>
            <a:fillRect/>
          </a:stretch>
        </p:blipFill>
        <p:spPr>
          <a:xfrm>
            <a:off x="965032" y="5573973"/>
            <a:ext cx="3486150" cy="807162"/>
          </a:xfrm>
          <a:prstGeom prst="rect">
            <a:avLst/>
          </a:prstGeom>
          <a:ln>
            <a:solidFill>
              <a:srgbClr val="A348FE"/>
            </a:solidFill>
          </a:ln>
        </p:spPr>
      </p:pic>
      <p:pic>
        <p:nvPicPr>
          <p:cNvPr id="16" name="Picture 15">
            <a:extLst>
              <a:ext uri="{FF2B5EF4-FFF2-40B4-BE49-F238E27FC236}">
                <a16:creationId xmlns:a16="http://schemas.microsoft.com/office/drawing/2014/main" id="{DA8861B2-52F0-9BED-69FD-3B3972085A1B}"/>
              </a:ext>
            </a:extLst>
          </p:cNvPr>
          <p:cNvPicPr>
            <a:picLocks noChangeAspect="1"/>
          </p:cNvPicPr>
          <p:nvPr/>
        </p:nvPicPr>
        <p:blipFill>
          <a:blip r:embed="rId4"/>
          <a:stretch>
            <a:fillRect/>
          </a:stretch>
        </p:blipFill>
        <p:spPr>
          <a:xfrm>
            <a:off x="4572001" y="2003745"/>
            <a:ext cx="4379002" cy="3524821"/>
          </a:xfrm>
          <a:prstGeom prst="rect">
            <a:avLst/>
          </a:prstGeom>
          <a:ln>
            <a:solidFill>
              <a:srgbClr val="A348FE"/>
            </a:solidFill>
          </a:ln>
        </p:spPr>
      </p:pic>
      <p:pic>
        <p:nvPicPr>
          <p:cNvPr id="18" name="Picture 17">
            <a:extLst>
              <a:ext uri="{FF2B5EF4-FFF2-40B4-BE49-F238E27FC236}">
                <a16:creationId xmlns:a16="http://schemas.microsoft.com/office/drawing/2014/main" id="{E1F9FB83-C5A6-A1C5-9997-7D672DB4078A}"/>
              </a:ext>
            </a:extLst>
          </p:cNvPr>
          <p:cNvPicPr>
            <a:picLocks noChangeAspect="1"/>
          </p:cNvPicPr>
          <p:nvPr/>
        </p:nvPicPr>
        <p:blipFill>
          <a:blip r:embed="rId5"/>
          <a:stretch>
            <a:fillRect/>
          </a:stretch>
        </p:blipFill>
        <p:spPr>
          <a:xfrm>
            <a:off x="6531653" y="5572668"/>
            <a:ext cx="2419350" cy="807161"/>
          </a:xfrm>
          <a:prstGeom prst="rect">
            <a:avLst/>
          </a:prstGeom>
          <a:ln>
            <a:solidFill>
              <a:srgbClr val="A348FE"/>
            </a:solidFill>
          </a:ln>
        </p:spPr>
      </p:pic>
    </p:spTree>
    <p:extLst>
      <p:ext uri="{BB962C8B-B14F-4D97-AF65-F5344CB8AC3E}">
        <p14:creationId xmlns:p14="http://schemas.microsoft.com/office/powerpoint/2010/main" val="3878057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A7D9-715F-5C55-26A3-B0EAC36CE7FC}"/>
              </a:ext>
            </a:extLst>
          </p:cNvPr>
          <p:cNvSpPr>
            <a:spLocks noGrp="1"/>
          </p:cNvSpPr>
          <p:nvPr>
            <p:ph type="title"/>
          </p:nvPr>
        </p:nvSpPr>
        <p:spPr/>
        <p:txBody>
          <a:bodyPr/>
          <a:lstStyle/>
          <a:p>
            <a:r>
              <a:rPr lang="en-US" dirty="0"/>
              <a:t>Feature selection categorical variables</a:t>
            </a:r>
          </a:p>
        </p:txBody>
      </p:sp>
      <p:pic>
        <p:nvPicPr>
          <p:cNvPr id="5" name="Picture 4">
            <a:extLst>
              <a:ext uri="{FF2B5EF4-FFF2-40B4-BE49-F238E27FC236}">
                <a16:creationId xmlns:a16="http://schemas.microsoft.com/office/drawing/2014/main" id="{AA7CB017-51EB-2070-1CF4-2F49EC099FA2}"/>
              </a:ext>
            </a:extLst>
          </p:cNvPr>
          <p:cNvPicPr>
            <a:picLocks noChangeAspect="1"/>
          </p:cNvPicPr>
          <p:nvPr/>
        </p:nvPicPr>
        <p:blipFill>
          <a:blip r:embed="rId2"/>
          <a:stretch>
            <a:fillRect/>
          </a:stretch>
        </p:blipFill>
        <p:spPr>
          <a:xfrm>
            <a:off x="324000" y="1913508"/>
            <a:ext cx="3914775" cy="4208160"/>
          </a:xfrm>
          <a:prstGeom prst="rect">
            <a:avLst/>
          </a:prstGeom>
          <a:ln>
            <a:solidFill>
              <a:srgbClr val="A348FE"/>
            </a:solidFill>
          </a:ln>
        </p:spPr>
      </p:pic>
      <p:sp>
        <p:nvSpPr>
          <p:cNvPr id="8" name="Text Placeholder 17">
            <a:extLst>
              <a:ext uri="{FF2B5EF4-FFF2-40B4-BE49-F238E27FC236}">
                <a16:creationId xmlns:a16="http://schemas.microsoft.com/office/drawing/2014/main" id="{BA4B3DEB-C7E5-597B-3BAD-C4D9ABEF86D9}"/>
              </a:ext>
            </a:extLst>
          </p:cNvPr>
          <p:cNvSpPr txBox="1">
            <a:spLocks/>
          </p:cNvSpPr>
          <p:nvPr/>
        </p:nvSpPr>
        <p:spPr bwMode="gray">
          <a:xfrm>
            <a:off x="4905227" y="1913507"/>
            <a:ext cx="3901824" cy="4330665"/>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Variable names</a:t>
            </a:r>
          </a:p>
          <a:p>
            <a:pPr marL="285750" indent="-285750">
              <a:buFont typeface="Arial" panose="020B0604020202020204" pitchFamily="34" charset="0"/>
              <a:buChar char="•"/>
            </a:pPr>
            <a:r>
              <a:rPr lang="en-US" dirty="0"/>
              <a:t>Chi-square: used in statistics to test the independence of two event</a:t>
            </a:r>
          </a:p>
          <a:p>
            <a:pPr marL="285750" indent="-285750">
              <a:buFont typeface="Arial" panose="020B0604020202020204" pitchFamily="34" charset="0"/>
              <a:buChar char="•"/>
            </a:pPr>
            <a:r>
              <a:rPr lang="en-US" dirty="0"/>
              <a:t>Chi-Square: find a relationship between the categorical variables and attrition</a:t>
            </a:r>
          </a:p>
          <a:p>
            <a:pPr marL="285750" indent="-285750">
              <a:buFont typeface="Arial" panose="020B0604020202020204" pitchFamily="34" charset="0"/>
              <a:buChar char="•"/>
            </a:pPr>
            <a:r>
              <a:rPr lang="en-US" dirty="0"/>
              <a:t>Select the features which are highly dependent on the response</a:t>
            </a:r>
          </a:p>
          <a:p>
            <a:pPr marL="285750" indent="-285750">
              <a:buFont typeface="Arial" panose="020B0604020202020204" pitchFamily="34" charset="0"/>
              <a:buChar char="•"/>
            </a:pPr>
            <a:r>
              <a:rPr lang="en-US" dirty="0"/>
              <a:t>Keep values in the model: p-value &lt;0.05</a:t>
            </a:r>
          </a:p>
        </p:txBody>
      </p:sp>
      <p:sp>
        <p:nvSpPr>
          <p:cNvPr id="9" name="Star: 6 Points 8">
            <a:extLst>
              <a:ext uri="{FF2B5EF4-FFF2-40B4-BE49-F238E27FC236}">
                <a16:creationId xmlns:a16="http://schemas.microsoft.com/office/drawing/2014/main" id="{F459BD5C-B951-E8F0-C892-FF39E963F1FF}"/>
              </a:ext>
            </a:extLst>
          </p:cNvPr>
          <p:cNvSpPr/>
          <p:nvPr/>
        </p:nvSpPr>
        <p:spPr bwMode="gray">
          <a:xfrm>
            <a:off x="471950" y="2241755"/>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tar: 6 Points 9">
            <a:extLst>
              <a:ext uri="{FF2B5EF4-FFF2-40B4-BE49-F238E27FC236}">
                <a16:creationId xmlns:a16="http://schemas.microsoft.com/office/drawing/2014/main" id="{EB0EC71D-C2F6-2C2F-1D3A-6845928A2B90}"/>
              </a:ext>
            </a:extLst>
          </p:cNvPr>
          <p:cNvSpPr/>
          <p:nvPr/>
        </p:nvSpPr>
        <p:spPr bwMode="gray">
          <a:xfrm>
            <a:off x="470345" y="2461531"/>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tar: 6 Points 10">
            <a:extLst>
              <a:ext uri="{FF2B5EF4-FFF2-40B4-BE49-F238E27FC236}">
                <a16:creationId xmlns:a16="http://schemas.microsoft.com/office/drawing/2014/main" id="{23792B2A-4ADA-EB88-95F7-123E71296390}"/>
              </a:ext>
            </a:extLst>
          </p:cNvPr>
          <p:cNvSpPr/>
          <p:nvPr/>
        </p:nvSpPr>
        <p:spPr bwMode="gray">
          <a:xfrm>
            <a:off x="470345" y="4425088"/>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tar: 6 Points 11">
            <a:extLst>
              <a:ext uri="{FF2B5EF4-FFF2-40B4-BE49-F238E27FC236}">
                <a16:creationId xmlns:a16="http://schemas.microsoft.com/office/drawing/2014/main" id="{FAE2ACCD-5B50-5870-C19D-9CDB7FB33596}"/>
              </a:ext>
            </a:extLst>
          </p:cNvPr>
          <p:cNvSpPr/>
          <p:nvPr/>
        </p:nvSpPr>
        <p:spPr bwMode="gray">
          <a:xfrm>
            <a:off x="463151" y="3457747"/>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Star: 6 Points 12">
            <a:extLst>
              <a:ext uri="{FF2B5EF4-FFF2-40B4-BE49-F238E27FC236}">
                <a16:creationId xmlns:a16="http://schemas.microsoft.com/office/drawing/2014/main" id="{5E85E0EA-D83A-A886-4DD4-A23B98E6438D}"/>
              </a:ext>
            </a:extLst>
          </p:cNvPr>
          <p:cNvSpPr/>
          <p:nvPr/>
        </p:nvSpPr>
        <p:spPr bwMode="gray">
          <a:xfrm>
            <a:off x="455957" y="3235697"/>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103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26" presetClass="emph" presetSubtype="0" repeatCount="indefinite"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par>
                                <p:cTn id="11" presetID="26" presetClass="emph" presetSubtype="0" repeatCount="indefinite" fill="hold" grpId="0" nodeType="withEffect">
                                  <p:stCondLst>
                                    <p:cond delay="0"/>
                                  </p:stCondLst>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par>
                                <p:cTn id="14" presetID="26" presetClass="emph" presetSubtype="0" repeatCount="indefinite" fill="hold" grpId="0" nodeType="withEffect">
                                  <p:stCondLst>
                                    <p:cond delay="0"/>
                                  </p:stCondLst>
                                  <p:childTnLst>
                                    <p:animEffect transition="out" filter="fade">
                                      <p:cBhvr>
                                        <p:cTn id="15" dur="500" tmFilter="0, 0; .2, .5; .8, .5; 1, 0"/>
                                        <p:tgtEl>
                                          <p:spTgt spid="12"/>
                                        </p:tgtEl>
                                      </p:cBhvr>
                                    </p:animEffect>
                                    <p:animScale>
                                      <p:cBhvr>
                                        <p:cTn id="16" dur="250" autoRev="1" fill="hold"/>
                                        <p:tgtEl>
                                          <p:spTgt spid="12"/>
                                        </p:tgtEl>
                                      </p:cBhvr>
                                      <p:by x="105000" y="105000"/>
                                    </p:animScale>
                                  </p:childTnLst>
                                </p:cTn>
                              </p:par>
                              <p:par>
                                <p:cTn id="17" presetID="26" presetClass="emph" presetSubtype="0" repeatCount="indefinite" fill="hold" grpId="0" nodeType="withEffect">
                                  <p:stCondLst>
                                    <p:cond delay="0"/>
                                  </p:stCondLst>
                                  <p:childTnLst>
                                    <p:animEffect transition="out" filter="fade">
                                      <p:cBhvr>
                                        <p:cTn id="18" dur="500" tmFilter="0, 0; .2, .5; .8, .5; 1, 0"/>
                                        <p:tgtEl>
                                          <p:spTgt spid="13"/>
                                        </p:tgtEl>
                                      </p:cBhvr>
                                    </p:animEffect>
                                    <p:animScale>
                                      <p:cBhvr>
                                        <p:cTn id="19" dur="250" autoRev="1" fill="hold"/>
                                        <p:tgtEl>
                                          <p:spTgt spid="13"/>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1000"/>
                                        <p:tgtEl>
                                          <p:spTgt spid="8">
                                            <p:txEl>
                                              <p:pRg st="1" end="1"/>
                                            </p:txEl>
                                          </p:spTgt>
                                        </p:tgtEl>
                                      </p:cBhvr>
                                    </p:animEffect>
                                    <p:anim calcmode="lin" valueType="num">
                                      <p:cBhvr>
                                        <p:cTn id="2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1000"/>
                                        <p:tgtEl>
                                          <p:spTgt spid="8">
                                            <p:txEl>
                                              <p:pRg st="2" end="2"/>
                                            </p:txEl>
                                          </p:spTgt>
                                        </p:tgtEl>
                                      </p:cBhvr>
                                    </p:animEffect>
                                    <p:anim calcmode="lin" valueType="num">
                                      <p:cBhvr>
                                        <p:cTn id="3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animEffect transition="in" filter="fade">
                                      <p:cBhvr>
                                        <p:cTn id="38" dur="1000"/>
                                        <p:tgtEl>
                                          <p:spTgt spid="8">
                                            <p:txEl>
                                              <p:pRg st="3" end="3"/>
                                            </p:txEl>
                                          </p:spTgt>
                                        </p:tgtEl>
                                      </p:cBhvr>
                                    </p:animEffect>
                                    <p:anim calcmode="lin" valueType="num">
                                      <p:cBhvr>
                                        <p:cTn id="3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animEffect transition="in" filter="fade">
                                      <p:cBhvr>
                                        <p:cTn id="45" dur="1000"/>
                                        <p:tgtEl>
                                          <p:spTgt spid="8">
                                            <p:txEl>
                                              <p:pRg st="4" end="4"/>
                                            </p:txEl>
                                          </p:spTgt>
                                        </p:tgtEl>
                                      </p:cBhvr>
                                    </p:animEffect>
                                    <p:anim calcmode="lin" valueType="num">
                                      <p:cBhvr>
                                        <p:cTn id="4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D71-0D46-3A36-D1E6-55CCBC955798}"/>
              </a:ext>
            </a:extLst>
          </p:cNvPr>
          <p:cNvSpPr>
            <a:spLocks noGrp="1"/>
          </p:cNvSpPr>
          <p:nvPr>
            <p:ph type="title"/>
          </p:nvPr>
        </p:nvSpPr>
        <p:spPr/>
        <p:txBody>
          <a:bodyPr/>
          <a:lstStyle/>
          <a:p>
            <a:r>
              <a:rPr lang="en-US" dirty="0"/>
              <a:t>Attrition prediction model: winner KNN model</a:t>
            </a:r>
          </a:p>
        </p:txBody>
      </p:sp>
      <p:sp>
        <p:nvSpPr>
          <p:cNvPr id="4" name="Text Placeholder 17">
            <a:extLst>
              <a:ext uri="{FF2B5EF4-FFF2-40B4-BE49-F238E27FC236}">
                <a16:creationId xmlns:a16="http://schemas.microsoft.com/office/drawing/2014/main" id="{F3C3B30F-5BF6-BF2D-A2D5-13F80C2AF69B}"/>
              </a:ext>
            </a:extLst>
          </p:cNvPr>
          <p:cNvSpPr txBox="1">
            <a:spLocks/>
          </p:cNvSpPr>
          <p:nvPr/>
        </p:nvSpPr>
        <p:spPr bwMode="gray">
          <a:xfrm>
            <a:off x="5800725" y="1913507"/>
            <a:ext cx="3222424" cy="4806075"/>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KNN model</a:t>
            </a:r>
          </a:p>
          <a:p>
            <a:pPr marL="285750" indent="-285750">
              <a:buFont typeface="Arial" panose="020B0604020202020204" pitchFamily="34" charset="0"/>
              <a:buChar char="•"/>
            </a:pPr>
            <a:r>
              <a:rPr lang="en-US" sz="1600" dirty="0"/>
              <a:t>Iterations: 20</a:t>
            </a:r>
          </a:p>
          <a:p>
            <a:pPr marL="285750" indent="-285750">
              <a:buFont typeface="Arial" panose="020B0604020202020204" pitchFamily="34" charset="0"/>
              <a:buChar char="•"/>
            </a:pPr>
            <a:r>
              <a:rPr lang="en-US" sz="1600" dirty="0">
                <a:solidFill>
                  <a:srgbClr val="292929"/>
                </a:solidFill>
              </a:rPr>
              <a:t>Factors: </a:t>
            </a:r>
          </a:p>
          <a:p>
            <a:pPr marL="465750" lvl="1" indent="-285750">
              <a:buFont typeface="Arial" panose="020B0604020202020204" pitchFamily="34" charset="0"/>
              <a:buChar char="•"/>
            </a:pPr>
            <a:r>
              <a:rPr lang="en-US" sz="1200" dirty="0">
                <a:solidFill>
                  <a:srgbClr val="292929"/>
                </a:solidFill>
              </a:rPr>
              <a:t>Monthly Income</a:t>
            </a:r>
          </a:p>
          <a:p>
            <a:pPr marL="465750" lvl="1" indent="-285750">
              <a:buFont typeface="Arial" panose="020B0604020202020204" pitchFamily="34" charset="0"/>
              <a:buChar char="•"/>
            </a:pPr>
            <a:r>
              <a:rPr lang="en-US" sz="1200" dirty="0">
                <a:solidFill>
                  <a:srgbClr val="292929"/>
                </a:solidFill>
              </a:rPr>
              <a:t>Work overtime</a:t>
            </a:r>
          </a:p>
          <a:p>
            <a:pPr marL="465750" lvl="1" indent="-285750">
              <a:buFont typeface="Arial" panose="020B0604020202020204" pitchFamily="34" charset="0"/>
              <a:buChar char="•"/>
            </a:pPr>
            <a:r>
              <a:rPr lang="en-US" sz="1200" dirty="0">
                <a:solidFill>
                  <a:srgbClr val="292929"/>
                </a:solidFill>
              </a:rPr>
              <a:t>Stock Option</a:t>
            </a:r>
          </a:p>
          <a:p>
            <a:pPr marL="465750" lvl="1" indent="-285750">
              <a:buFont typeface="Arial" panose="020B0604020202020204" pitchFamily="34" charset="0"/>
              <a:buChar char="•"/>
            </a:pPr>
            <a:r>
              <a:rPr lang="en-US" sz="1200" dirty="0">
                <a:solidFill>
                  <a:srgbClr val="292929"/>
                </a:solidFill>
              </a:rPr>
              <a:t>Years at the company</a:t>
            </a:r>
          </a:p>
          <a:p>
            <a:pPr marL="465750" lvl="1" indent="-285750">
              <a:buFont typeface="Arial" panose="020B0604020202020204" pitchFamily="34" charset="0"/>
              <a:buChar char="•"/>
            </a:pPr>
            <a:r>
              <a:rPr lang="en-US" sz="1200" dirty="0"/>
              <a:t>Job Satisfaction</a:t>
            </a:r>
          </a:p>
          <a:p>
            <a:pPr marL="465750" lvl="1" indent="-285750">
              <a:buFont typeface="Arial" panose="020B0604020202020204" pitchFamily="34" charset="0"/>
              <a:buChar char="•"/>
            </a:pPr>
            <a:r>
              <a:rPr lang="en-US" sz="1200" dirty="0"/>
              <a:t>Marital Status</a:t>
            </a:r>
          </a:p>
          <a:p>
            <a:pPr marL="465750" lvl="1" indent="-285750">
              <a:buFont typeface="Arial" panose="020B0604020202020204" pitchFamily="34" charset="0"/>
              <a:buChar char="•"/>
            </a:pPr>
            <a:r>
              <a:rPr lang="en-US" sz="1200" dirty="0"/>
              <a:t>Job Level</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EA9B10B1-261B-BF28-E2C0-92EE08A23F74}"/>
              </a:ext>
            </a:extLst>
          </p:cNvPr>
          <p:cNvPicPr>
            <a:picLocks noChangeAspect="1"/>
          </p:cNvPicPr>
          <p:nvPr/>
        </p:nvPicPr>
        <p:blipFill>
          <a:blip r:embed="rId2"/>
          <a:stretch>
            <a:fillRect/>
          </a:stretch>
        </p:blipFill>
        <p:spPr>
          <a:xfrm>
            <a:off x="120851" y="1913507"/>
            <a:ext cx="5574486" cy="4330665"/>
          </a:xfrm>
          <a:prstGeom prst="rect">
            <a:avLst/>
          </a:prstGeom>
          <a:ln>
            <a:solidFill>
              <a:srgbClr val="A348FE"/>
            </a:solidFill>
          </a:ln>
        </p:spPr>
      </p:pic>
      <p:sp>
        <p:nvSpPr>
          <p:cNvPr id="7" name="Star: 6 Points 6">
            <a:extLst>
              <a:ext uri="{FF2B5EF4-FFF2-40B4-BE49-F238E27FC236}">
                <a16:creationId xmlns:a16="http://schemas.microsoft.com/office/drawing/2014/main" id="{5C972E53-CC07-55FE-24A0-F25D9EFACA65}"/>
              </a:ext>
            </a:extLst>
          </p:cNvPr>
          <p:cNvSpPr/>
          <p:nvPr/>
        </p:nvSpPr>
        <p:spPr bwMode="gray">
          <a:xfrm>
            <a:off x="1212136" y="2320413"/>
            <a:ext cx="233207" cy="235974"/>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62562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D71-0D46-3A36-D1E6-55CCBC955798}"/>
              </a:ext>
            </a:extLst>
          </p:cNvPr>
          <p:cNvSpPr>
            <a:spLocks noGrp="1"/>
          </p:cNvSpPr>
          <p:nvPr>
            <p:ph type="title"/>
          </p:nvPr>
        </p:nvSpPr>
        <p:spPr/>
        <p:txBody>
          <a:bodyPr/>
          <a:lstStyle/>
          <a:p>
            <a:r>
              <a:rPr lang="en-US" dirty="0"/>
              <a:t>Attrition prediction model: KNN model: Winner</a:t>
            </a:r>
          </a:p>
        </p:txBody>
      </p:sp>
      <p:sp>
        <p:nvSpPr>
          <p:cNvPr id="4" name="Text Placeholder 17">
            <a:extLst>
              <a:ext uri="{FF2B5EF4-FFF2-40B4-BE49-F238E27FC236}">
                <a16:creationId xmlns:a16="http://schemas.microsoft.com/office/drawing/2014/main" id="{F3C3B30F-5BF6-BF2D-A2D5-13F80C2AF69B}"/>
              </a:ext>
            </a:extLst>
          </p:cNvPr>
          <p:cNvSpPr txBox="1">
            <a:spLocks/>
          </p:cNvSpPr>
          <p:nvPr/>
        </p:nvSpPr>
        <p:spPr bwMode="gray">
          <a:xfrm>
            <a:off x="5434122" y="1913507"/>
            <a:ext cx="3542098" cy="4831241"/>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KNN model</a:t>
            </a:r>
          </a:p>
          <a:p>
            <a:pPr marL="285750" indent="-285750">
              <a:buFont typeface="Arial" panose="020B0604020202020204" pitchFamily="34" charset="0"/>
              <a:buChar char="•"/>
            </a:pPr>
            <a:r>
              <a:rPr lang="en-US" sz="1600" dirty="0"/>
              <a:t>Accuracy</a:t>
            </a:r>
          </a:p>
          <a:p>
            <a:pPr marL="285750" indent="-285750">
              <a:buFont typeface="Arial" panose="020B0604020202020204" pitchFamily="34" charset="0"/>
              <a:buChar char="•"/>
            </a:pPr>
            <a:r>
              <a:rPr lang="en-US" sz="1600" dirty="0"/>
              <a:t>Sensitivity</a:t>
            </a:r>
          </a:p>
          <a:p>
            <a:pPr marL="285750" indent="-285750">
              <a:buFont typeface="Arial" panose="020B0604020202020204" pitchFamily="34" charset="0"/>
              <a:buChar char="•"/>
            </a:pPr>
            <a:r>
              <a:rPr lang="en-US" sz="1600" dirty="0"/>
              <a:t>Specificity</a:t>
            </a:r>
            <a:endParaRPr lang="en-US" sz="1200"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CD69CB0-A388-F7CE-3849-816528A930CC}"/>
              </a:ext>
            </a:extLst>
          </p:cNvPr>
          <p:cNvPicPr>
            <a:picLocks noChangeAspect="1"/>
          </p:cNvPicPr>
          <p:nvPr/>
        </p:nvPicPr>
        <p:blipFill>
          <a:blip r:embed="rId2"/>
          <a:stretch>
            <a:fillRect/>
          </a:stretch>
        </p:blipFill>
        <p:spPr>
          <a:xfrm>
            <a:off x="324000" y="1913507"/>
            <a:ext cx="4867275" cy="3983646"/>
          </a:xfrm>
          <a:prstGeom prst="rect">
            <a:avLst/>
          </a:prstGeom>
          <a:ln>
            <a:solidFill>
              <a:srgbClr val="A348FE"/>
            </a:solidFill>
          </a:ln>
        </p:spPr>
      </p:pic>
      <p:sp>
        <p:nvSpPr>
          <p:cNvPr id="8" name="TextBox 7">
            <a:extLst>
              <a:ext uri="{FF2B5EF4-FFF2-40B4-BE49-F238E27FC236}">
                <a16:creationId xmlns:a16="http://schemas.microsoft.com/office/drawing/2014/main" id="{2D854E54-98D7-5483-F8F4-F99976762868}"/>
              </a:ext>
            </a:extLst>
          </p:cNvPr>
          <p:cNvSpPr txBox="1"/>
          <p:nvPr/>
        </p:nvSpPr>
        <p:spPr>
          <a:xfrm>
            <a:off x="336950" y="5985644"/>
            <a:ext cx="3372929"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latin typeface="Trebuchet MS" panose="020B0603020202020204" pitchFamily="34" charset="0"/>
                <a:ea typeface="Arial Unicode MS" pitchFamily="34" charset="-128"/>
                <a:cs typeface="Arial Unicode MS" pitchFamily="34" charset="-128"/>
              </a:rPr>
              <a:t>Image Model result k = 3</a:t>
            </a:r>
          </a:p>
        </p:txBody>
      </p:sp>
      <p:sp>
        <p:nvSpPr>
          <p:cNvPr id="9" name="Rectangle 8">
            <a:extLst>
              <a:ext uri="{FF2B5EF4-FFF2-40B4-BE49-F238E27FC236}">
                <a16:creationId xmlns:a16="http://schemas.microsoft.com/office/drawing/2014/main" id="{F21A3E84-C86E-4719-EF51-48F108A1EC95}"/>
              </a:ext>
            </a:extLst>
          </p:cNvPr>
          <p:cNvSpPr/>
          <p:nvPr/>
        </p:nvSpPr>
        <p:spPr bwMode="gray">
          <a:xfrm>
            <a:off x="343664" y="1933171"/>
            <a:ext cx="2399535" cy="593719"/>
          </a:xfrm>
          <a:custGeom>
            <a:avLst/>
            <a:gdLst>
              <a:gd name="connsiteX0" fmla="*/ 0 w 2399535"/>
              <a:gd name="connsiteY0" fmla="*/ 0 h 593719"/>
              <a:gd name="connsiteX1" fmla="*/ 575888 w 2399535"/>
              <a:gd name="connsiteY1" fmla="*/ 0 h 593719"/>
              <a:gd name="connsiteX2" fmla="*/ 1175772 w 2399535"/>
              <a:gd name="connsiteY2" fmla="*/ 0 h 593719"/>
              <a:gd name="connsiteX3" fmla="*/ 1775656 w 2399535"/>
              <a:gd name="connsiteY3" fmla="*/ 0 h 593719"/>
              <a:gd name="connsiteX4" fmla="*/ 2399535 w 2399535"/>
              <a:gd name="connsiteY4" fmla="*/ 0 h 593719"/>
              <a:gd name="connsiteX5" fmla="*/ 2399535 w 2399535"/>
              <a:gd name="connsiteY5" fmla="*/ 593719 h 593719"/>
              <a:gd name="connsiteX6" fmla="*/ 1799651 w 2399535"/>
              <a:gd name="connsiteY6" fmla="*/ 593719 h 593719"/>
              <a:gd name="connsiteX7" fmla="*/ 1247758 w 2399535"/>
              <a:gd name="connsiteY7" fmla="*/ 593719 h 593719"/>
              <a:gd name="connsiteX8" fmla="*/ 695865 w 2399535"/>
              <a:gd name="connsiteY8" fmla="*/ 593719 h 593719"/>
              <a:gd name="connsiteX9" fmla="*/ 0 w 2399535"/>
              <a:gd name="connsiteY9" fmla="*/ 593719 h 593719"/>
              <a:gd name="connsiteX10" fmla="*/ 0 w 2399535"/>
              <a:gd name="connsiteY10" fmla="*/ 0 h 59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593719"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32749" y="295668"/>
                  <a:pt x="2379153" y="356219"/>
                  <a:pt x="2399535" y="593719"/>
                </a:cubicBezTo>
                <a:cubicBezTo>
                  <a:pt x="2246900" y="619038"/>
                  <a:pt x="1984044" y="542055"/>
                  <a:pt x="1799651" y="593719"/>
                </a:cubicBezTo>
                <a:cubicBezTo>
                  <a:pt x="1615258" y="645383"/>
                  <a:pt x="1385879" y="546169"/>
                  <a:pt x="1247758" y="593719"/>
                </a:cubicBezTo>
                <a:cubicBezTo>
                  <a:pt x="1109637" y="641269"/>
                  <a:pt x="929919" y="542418"/>
                  <a:pt x="695865" y="593719"/>
                </a:cubicBezTo>
                <a:cubicBezTo>
                  <a:pt x="461811" y="645020"/>
                  <a:pt x="302771" y="579067"/>
                  <a:pt x="0" y="593719"/>
                </a:cubicBezTo>
                <a:cubicBezTo>
                  <a:pt x="-62059" y="352259"/>
                  <a:pt x="40134" y="154423"/>
                  <a:pt x="0" y="0"/>
                </a:cubicBezTo>
                <a:close/>
              </a:path>
              <a:path w="2399535" h="593719"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01665" y="175106"/>
                  <a:pt x="2374079" y="430921"/>
                  <a:pt x="2399535" y="593719"/>
                </a:cubicBezTo>
                <a:cubicBezTo>
                  <a:pt x="2264979" y="604517"/>
                  <a:pt x="2047739" y="568603"/>
                  <a:pt x="1847642" y="593719"/>
                </a:cubicBezTo>
                <a:cubicBezTo>
                  <a:pt x="1647545" y="618835"/>
                  <a:pt x="1546467" y="583412"/>
                  <a:pt x="1295749" y="593719"/>
                </a:cubicBezTo>
                <a:cubicBezTo>
                  <a:pt x="1045031" y="604026"/>
                  <a:pt x="783021" y="522925"/>
                  <a:pt x="647874" y="593719"/>
                </a:cubicBezTo>
                <a:cubicBezTo>
                  <a:pt x="512727" y="664513"/>
                  <a:pt x="230063" y="590357"/>
                  <a:pt x="0" y="593719"/>
                </a:cubicBezTo>
                <a:cubicBezTo>
                  <a:pt x="-25156" y="403340"/>
                  <a:pt x="51633" y="212055"/>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353F3FF8-DC8A-42E6-3FA6-BDB61BD4BCB1}"/>
              </a:ext>
            </a:extLst>
          </p:cNvPr>
          <p:cNvSpPr/>
          <p:nvPr/>
        </p:nvSpPr>
        <p:spPr bwMode="gray">
          <a:xfrm>
            <a:off x="1695831" y="4078840"/>
            <a:ext cx="2399535" cy="445034"/>
          </a:xfrm>
          <a:custGeom>
            <a:avLst/>
            <a:gdLst>
              <a:gd name="connsiteX0" fmla="*/ 0 w 2399535"/>
              <a:gd name="connsiteY0" fmla="*/ 0 h 445034"/>
              <a:gd name="connsiteX1" fmla="*/ 575888 w 2399535"/>
              <a:gd name="connsiteY1" fmla="*/ 0 h 445034"/>
              <a:gd name="connsiteX2" fmla="*/ 1175772 w 2399535"/>
              <a:gd name="connsiteY2" fmla="*/ 0 h 445034"/>
              <a:gd name="connsiteX3" fmla="*/ 1775656 w 2399535"/>
              <a:gd name="connsiteY3" fmla="*/ 0 h 445034"/>
              <a:gd name="connsiteX4" fmla="*/ 2399535 w 2399535"/>
              <a:gd name="connsiteY4" fmla="*/ 0 h 445034"/>
              <a:gd name="connsiteX5" fmla="*/ 2399535 w 2399535"/>
              <a:gd name="connsiteY5" fmla="*/ 445034 h 445034"/>
              <a:gd name="connsiteX6" fmla="*/ 1799651 w 2399535"/>
              <a:gd name="connsiteY6" fmla="*/ 445034 h 445034"/>
              <a:gd name="connsiteX7" fmla="*/ 1247758 w 2399535"/>
              <a:gd name="connsiteY7" fmla="*/ 445034 h 445034"/>
              <a:gd name="connsiteX8" fmla="*/ 695865 w 2399535"/>
              <a:gd name="connsiteY8" fmla="*/ 445034 h 445034"/>
              <a:gd name="connsiteX9" fmla="*/ 0 w 2399535"/>
              <a:gd name="connsiteY9" fmla="*/ 445034 h 445034"/>
              <a:gd name="connsiteX10" fmla="*/ 0 w 2399535"/>
              <a:gd name="connsiteY10" fmla="*/ 0 h 44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445034"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16642" y="221572"/>
                  <a:pt x="2398414" y="287202"/>
                  <a:pt x="2399535" y="445034"/>
                </a:cubicBezTo>
                <a:cubicBezTo>
                  <a:pt x="2246900" y="470353"/>
                  <a:pt x="1984044" y="393370"/>
                  <a:pt x="1799651" y="445034"/>
                </a:cubicBezTo>
                <a:cubicBezTo>
                  <a:pt x="1615258" y="496698"/>
                  <a:pt x="1385879" y="397484"/>
                  <a:pt x="1247758" y="445034"/>
                </a:cubicBezTo>
                <a:cubicBezTo>
                  <a:pt x="1109637" y="492584"/>
                  <a:pt x="929919" y="393733"/>
                  <a:pt x="695865" y="445034"/>
                </a:cubicBezTo>
                <a:cubicBezTo>
                  <a:pt x="461811" y="496335"/>
                  <a:pt x="302771" y="430382"/>
                  <a:pt x="0" y="445034"/>
                </a:cubicBezTo>
                <a:cubicBezTo>
                  <a:pt x="-20360" y="267021"/>
                  <a:pt x="36867" y="187362"/>
                  <a:pt x="0" y="0"/>
                </a:cubicBezTo>
                <a:close/>
              </a:path>
              <a:path w="2399535" h="445034"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13416" y="105847"/>
                  <a:pt x="2398791" y="315498"/>
                  <a:pt x="2399535" y="445034"/>
                </a:cubicBezTo>
                <a:cubicBezTo>
                  <a:pt x="2264979" y="455832"/>
                  <a:pt x="2047739" y="419918"/>
                  <a:pt x="1847642" y="445034"/>
                </a:cubicBezTo>
                <a:cubicBezTo>
                  <a:pt x="1647545" y="470150"/>
                  <a:pt x="1546467" y="434727"/>
                  <a:pt x="1295749" y="445034"/>
                </a:cubicBezTo>
                <a:cubicBezTo>
                  <a:pt x="1045031" y="455341"/>
                  <a:pt x="783021" y="374240"/>
                  <a:pt x="647874" y="445034"/>
                </a:cubicBezTo>
                <a:cubicBezTo>
                  <a:pt x="512727" y="515828"/>
                  <a:pt x="230063" y="441672"/>
                  <a:pt x="0" y="445034"/>
                </a:cubicBezTo>
                <a:cubicBezTo>
                  <a:pt x="-2235" y="317440"/>
                  <a:pt x="890" y="106164"/>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0F8EABFD-51FC-2405-AA2B-17880D9A3120}"/>
              </a:ext>
            </a:extLst>
          </p:cNvPr>
          <p:cNvSpPr/>
          <p:nvPr/>
        </p:nvSpPr>
        <p:spPr bwMode="gray">
          <a:xfrm>
            <a:off x="2023415" y="2576051"/>
            <a:ext cx="2071952" cy="203109"/>
          </a:xfrm>
          <a:custGeom>
            <a:avLst/>
            <a:gdLst>
              <a:gd name="connsiteX0" fmla="*/ 0 w 2071952"/>
              <a:gd name="connsiteY0" fmla="*/ 0 h 203109"/>
              <a:gd name="connsiteX1" fmla="*/ 497268 w 2071952"/>
              <a:gd name="connsiteY1" fmla="*/ 0 h 203109"/>
              <a:gd name="connsiteX2" fmla="*/ 1015256 w 2071952"/>
              <a:gd name="connsiteY2" fmla="*/ 0 h 203109"/>
              <a:gd name="connsiteX3" fmla="*/ 1533244 w 2071952"/>
              <a:gd name="connsiteY3" fmla="*/ 0 h 203109"/>
              <a:gd name="connsiteX4" fmla="*/ 2071952 w 2071952"/>
              <a:gd name="connsiteY4" fmla="*/ 0 h 203109"/>
              <a:gd name="connsiteX5" fmla="*/ 2071952 w 2071952"/>
              <a:gd name="connsiteY5" fmla="*/ 203109 h 203109"/>
              <a:gd name="connsiteX6" fmla="*/ 1553964 w 2071952"/>
              <a:gd name="connsiteY6" fmla="*/ 203109 h 203109"/>
              <a:gd name="connsiteX7" fmla="*/ 1077415 w 2071952"/>
              <a:gd name="connsiteY7" fmla="*/ 203109 h 203109"/>
              <a:gd name="connsiteX8" fmla="*/ 600866 w 2071952"/>
              <a:gd name="connsiteY8" fmla="*/ 203109 h 203109"/>
              <a:gd name="connsiteX9" fmla="*/ 0 w 2071952"/>
              <a:gd name="connsiteY9" fmla="*/ 203109 h 203109"/>
              <a:gd name="connsiteX10" fmla="*/ 0 w 2071952"/>
              <a:gd name="connsiteY10" fmla="*/ 0 h 20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1952" h="203109" fill="none" extrusionOk="0">
                <a:moveTo>
                  <a:pt x="0" y="0"/>
                </a:moveTo>
                <a:cubicBezTo>
                  <a:pt x="112220" y="-237"/>
                  <a:pt x="292479" y="54770"/>
                  <a:pt x="497268" y="0"/>
                </a:cubicBezTo>
                <a:cubicBezTo>
                  <a:pt x="702057" y="-54770"/>
                  <a:pt x="888410" y="47553"/>
                  <a:pt x="1015256" y="0"/>
                </a:cubicBezTo>
                <a:cubicBezTo>
                  <a:pt x="1142102" y="-47553"/>
                  <a:pt x="1426069" y="38521"/>
                  <a:pt x="1533244" y="0"/>
                </a:cubicBezTo>
                <a:cubicBezTo>
                  <a:pt x="1640419" y="-38521"/>
                  <a:pt x="1956231" y="1887"/>
                  <a:pt x="2071952" y="0"/>
                </a:cubicBezTo>
                <a:cubicBezTo>
                  <a:pt x="2086049" y="91453"/>
                  <a:pt x="2052843" y="141981"/>
                  <a:pt x="2071952" y="203109"/>
                </a:cubicBezTo>
                <a:cubicBezTo>
                  <a:pt x="1822078" y="240487"/>
                  <a:pt x="1670965" y="200054"/>
                  <a:pt x="1553964" y="203109"/>
                </a:cubicBezTo>
                <a:cubicBezTo>
                  <a:pt x="1436963" y="206164"/>
                  <a:pt x="1314158" y="161448"/>
                  <a:pt x="1077415" y="203109"/>
                </a:cubicBezTo>
                <a:cubicBezTo>
                  <a:pt x="840672" y="244770"/>
                  <a:pt x="735242" y="169948"/>
                  <a:pt x="600866" y="203109"/>
                </a:cubicBezTo>
                <a:cubicBezTo>
                  <a:pt x="466490" y="236270"/>
                  <a:pt x="286507" y="187744"/>
                  <a:pt x="0" y="203109"/>
                </a:cubicBezTo>
                <a:cubicBezTo>
                  <a:pt x="-15215" y="162344"/>
                  <a:pt x="9982" y="90406"/>
                  <a:pt x="0" y="0"/>
                </a:cubicBezTo>
                <a:close/>
              </a:path>
              <a:path w="2071952" h="203109" stroke="0" extrusionOk="0">
                <a:moveTo>
                  <a:pt x="0" y="0"/>
                </a:moveTo>
                <a:cubicBezTo>
                  <a:pt x="244050" y="-45626"/>
                  <a:pt x="274819" y="5332"/>
                  <a:pt x="497268" y="0"/>
                </a:cubicBezTo>
                <a:cubicBezTo>
                  <a:pt x="719717" y="-5332"/>
                  <a:pt x="818226" y="39400"/>
                  <a:pt x="953098" y="0"/>
                </a:cubicBezTo>
                <a:cubicBezTo>
                  <a:pt x="1087970" y="-39400"/>
                  <a:pt x="1346820" y="66483"/>
                  <a:pt x="1512525" y="0"/>
                </a:cubicBezTo>
                <a:cubicBezTo>
                  <a:pt x="1678230" y="-66483"/>
                  <a:pt x="1865118" y="15946"/>
                  <a:pt x="2071952" y="0"/>
                </a:cubicBezTo>
                <a:cubicBezTo>
                  <a:pt x="2086186" y="47462"/>
                  <a:pt x="2071051" y="159156"/>
                  <a:pt x="2071952" y="203109"/>
                </a:cubicBezTo>
                <a:cubicBezTo>
                  <a:pt x="1931566" y="213539"/>
                  <a:pt x="1785475" y="202690"/>
                  <a:pt x="1595403" y="203109"/>
                </a:cubicBezTo>
                <a:cubicBezTo>
                  <a:pt x="1405331" y="203528"/>
                  <a:pt x="1249980" y="161088"/>
                  <a:pt x="1118854" y="203109"/>
                </a:cubicBezTo>
                <a:cubicBezTo>
                  <a:pt x="987728" y="245130"/>
                  <a:pt x="722663" y="180633"/>
                  <a:pt x="559427" y="203109"/>
                </a:cubicBezTo>
                <a:cubicBezTo>
                  <a:pt x="396191" y="225585"/>
                  <a:pt x="152553" y="164656"/>
                  <a:pt x="0" y="203109"/>
                </a:cubicBezTo>
                <a:cubicBezTo>
                  <a:pt x="-17805" y="119215"/>
                  <a:pt x="4733" y="61855"/>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9" name="Picture 18">
            <a:extLst>
              <a:ext uri="{FF2B5EF4-FFF2-40B4-BE49-F238E27FC236}">
                <a16:creationId xmlns:a16="http://schemas.microsoft.com/office/drawing/2014/main" id="{506D27D1-33B2-00B6-E681-CA5356B79888}"/>
              </a:ext>
            </a:extLst>
          </p:cNvPr>
          <p:cNvPicPr>
            <a:picLocks noChangeAspect="1"/>
          </p:cNvPicPr>
          <p:nvPr/>
        </p:nvPicPr>
        <p:blipFill>
          <a:blip r:embed="rId3"/>
          <a:stretch>
            <a:fillRect/>
          </a:stretch>
        </p:blipFill>
        <p:spPr>
          <a:xfrm>
            <a:off x="7865474" y="1933171"/>
            <a:ext cx="1110746" cy="1292786"/>
          </a:xfrm>
          <a:prstGeom prst="rect">
            <a:avLst/>
          </a:prstGeom>
          <a:ln>
            <a:solidFill>
              <a:srgbClr val="A348FE"/>
            </a:solidFill>
          </a:ln>
        </p:spPr>
      </p:pic>
    </p:spTree>
    <p:extLst>
      <p:ext uri="{BB962C8B-B14F-4D97-AF65-F5344CB8AC3E}">
        <p14:creationId xmlns:p14="http://schemas.microsoft.com/office/powerpoint/2010/main" val="393028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766B31-6CF9-6A71-345E-48DAE217B666}"/>
              </a:ext>
            </a:extLst>
          </p:cNvPr>
          <p:cNvPicPr>
            <a:picLocks noChangeAspect="1"/>
          </p:cNvPicPr>
          <p:nvPr/>
        </p:nvPicPr>
        <p:blipFill>
          <a:blip r:embed="rId2"/>
          <a:stretch>
            <a:fillRect/>
          </a:stretch>
        </p:blipFill>
        <p:spPr>
          <a:xfrm>
            <a:off x="336102" y="1766139"/>
            <a:ext cx="4772025" cy="4209232"/>
          </a:xfrm>
          <a:prstGeom prst="rect">
            <a:avLst/>
          </a:prstGeom>
          <a:ln>
            <a:solidFill>
              <a:srgbClr val="A348FE"/>
            </a:solidFill>
          </a:ln>
        </p:spPr>
      </p:pic>
      <p:sp>
        <p:nvSpPr>
          <p:cNvPr id="2" name="Title 1">
            <a:extLst>
              <a:ext uri="{FF2B5EF4-FFF2-40B4-BE49-F238E27FC236}">
                <a16:creationId xmlns:a16="http://schemas.microsoft.com/office/drawing/2014/main" id="{2A3CAD71-0D46-3A36-D1E6-55CCBC955798}"/>
              </a:ext>
            </a:extLst>
          </p:cNvPr>
          <p:cNvSpPr>
            <a:spLocks noGrp="1"/>
          </p:cNvSpPr>
          <p:nvPr>
            <p:ph type="title"/>
          </p:nvPr>
        </p:nvSpPr>
        <p:spPr/>
        <p:txBody>
          <a:bodyPr/>
          <a:lstStyle/>
          <a:p>
            <a:r>
              <a:rPr lang="en-US" dirty="0"/>
              <a:t>Attrition prediction model: Naïve Bayes model: Loser </a:t>
            </a:r>
          </a:p>
        </p:txBody>
      </p:sp>
      <p:sp>
        <p:nvSpPr>
          <p:cNvPr id="4" name="Text Placeholder 17">
            <a:extLst>
              <a:ext uri="{FF2B5EF4-FFF2-40B4-BE49-F238E27FC236}">
                <a16:creationId xmlns:a16="http://schemas.microsoft.com/office/drawing/2014/main" id="{F3C3B30F-5BF6-BF2D-A2D5-13F80C2AF69B}"/>
              </a:ext>
            </a:extLst>
          </p:cNvPr>
          <p:cNvSpPr txBox="1">
            <a:spLocks/>
          </p:cNvSpPr>
          <p:nvPr/>
        </p:nvSpPr>
        <p:spPr bwMode="gray">
          <a:xfrm>
            <a:off x="5434122" y="1766139"/>
            <a:ext cx="3542098" cy="4978609"/>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NB model</a:t>
            </a:r>
          </a:p>
          <a:p>
            <a:pPr marL="285750" indent="-285750">
              <a:buFont typeface="Arial" panose="020B0604020202020204" pitchFamily="34" charset="0"/>
              <a:buChar char="•"/>
            </a:pPr>
            <a:r>
              <a:rPr lang="en-US" sz="1600" dirty="0"/>
              <a:t>Accuracy</a:t>
            </a:r>
          </a:p>
          <a:p>
            <a:pPr marL="285750" indent="-285750">
              <a:buFont typeface="Arial" panose="020B0604020202020204" pitchFamily="34" charset="0"/>
              <a:buChar char="•"/>
            </a:pPr>
            <a:r>
              <a:rPr lang="en-US" sz="1600" dirty="0"/>
              <a:t>Sensitivity</a:t>
            </a:r>
          </a:p>
          <a:p>
            <a:pPr marL="285750" indent="-285750">
              <a:buFont typeface="Arial" panose="020B0604020202020204" pitchFamily="34" charset="0"/>
              <a:buChar char="•"/>
            </a:pPr>
            <a:r>
              <a:rPr lang="en-US" sz="1600" dirty="0"/>
              <a:t>Specificity</a:t>
            </a:r>
            <a:endParaRPr lang="en-US" sz="1200"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2D854E54-98D7-5483-F8F4-F99976762868}"/>
              </a:ext>
            </a:extLst>
          </p:cNvPr>
          <p:cNvSpPr txBox="1"/>
          <p:nvPr/>
        </p:nvSpPr>
        <p:spPr>
          <a:xfrm>
            <a:off x="336950" y="5985644"/>
            <a:ext cx="3372929"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latin typeface="Trebuchet MS" panose="020B0603020202020204" pitchFamily="34" charset="0"/>
                <a:ea typeface="Arial Unicode MS" pitchFamily="34" charset="-128"/>
                <a:cs typeface="Arial Unicode MS" pitchFamily="34" charset="-128"/>
              </a:rPr>
              <a:t>Image Model result k = 3</a:t>
            </a:r>
          </a:p>
        </p:txBody>
      </p:sp>
      <p:sp>
        <p:nvSpPr>
          <p:cNvPr id="9" name="Rectangle 8">
            <a:extLst>
              <a:ext uri="{FF2B5EF4-FFF2-40B4-BE49-F238E27FC236}">
                <a16:creationId xmlns:a16="http://schemas.microsoft.com/office/drawing/2014/main" id="{F21A3E84-C86E-4719-EF51-48F108A1EC95}"/>
              </a:ext>
            </a:extLst>
          </p:cNvPr>
          <p:cNvSpPr/>
          <p:nvPr/>
        </p:nvSpPr>
        <p:spPr bwMode="gray">
          <a:xfrm>
            <a:off x="343664" y="1933172"/>
            <a:ext cx="2399535" cy="445034"/>
          </a:xfrm>
          <a:custGeom>
            <a:avLst/>
            <a:gdLst>
              <a:gd name="connsiteX0" fmla="*/ 0 w 2399535"/>
              <a:gd name="connsiteY0" fmla="*/ 0 h 445034"/>
              <a:gd name="connsiteX1" fmla="*/ 575888 w 2399535"/>
              <a:gd name="connsiteY1" fmla="*/ 0 h 445034"/>
              <a:gd name="connsiteX2" fmla="*/ 1175772 w 2399535"/>
              <a:gd name="connsiteY2" fmla="*/ 0 h 445034"/>
              <a:gd name="connsiteX3" fmla="*/ 1775656 w 2399535"/>
              <a:gd name="connsiteY3" fmla="*/ 0 h 445034"/>
              <a:gd name="connsiteX4" fmla="*/ 2399535 w 2399535"/>
              <a:gd name="connsiteY4" fmla="*/ 0 h 445034"/>
              <a:gd name="connsiteX5" fmla="*/ 2399535 w 2399535"/>
              <a:gd name="connsiteY5" fmla="*/ 445034 h 445034"/>
              <a:gd name="connsiteX6" fmla="*/ 1799651 w 2399535"/>
              <a:gd name="connsiteY6" fmla="*/ 445034 h 445034"/>
              <a:gd name="connsiteX7" fmla="*/ 1247758 w 2399535"/>
              <a:gd name="connsiteY7" fmla="*/ 445034 h 445034"/>
              <a:gd name="connsiteX8" fmla="*/ 695865 w 2399535"/>
              <a:gd name="connsiteY8" fmla="*/ 445034 h 445034"/>
              <a:gd name="connsiteX9" fmla="*/ 0 w 2399535"/>
              <a:gd name="connsiteY9" fmla="*/ 445034 h 445034"/>
              <a:gd name="connsiteX10" fmla="*/ 0 w 2399535"/>
              <a:gd name="connsiteY10" fmla="*/ 0 h 44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445034"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16642" y="221572"/>
                  <a:pt x="2398414" y="287202"/>
                  <a:pt x="2399535" y="445034"/>
                </a:cubicBezTo>
                <a:cubicBezTo>
                  <a:pt x="2246900" y="470353"/>
                  <a:pt x="1984044" y="393370"/>
                  <a:pt x="1799651" y="445034"/>
                </a:cubicBezTo>
                <a:cubicBezTo>
                  <a:pt x="1615258" y="496698"/>
                  <a:pt x="1385879" y="397484"/>
                  <a:pt x="1247758" y="445034"/>
                </a:cubicBezTo>
                <a:cubicBezTo>
                  <a:pt x="1109637" y="492584"/>
                  <a:pt x="929919" y="393733"/>
                  <a:pt x="695865" y="445034"/>
                </a:cubicBezTo>
                <a:cubicBezTo>
                  <a:pt x="461811" y="496335"/>
                  <a:pt x="302771" y="430382"/>
                  <a:pt x="0" y="445034"/>
                </a:cubicBezTo>
                <a:cubicBezTo>
                  <a:pt x="-20360" y="267021"/>
                  <a:pt x="36867" y="187362"/>
                  <a:pt x="0" y="0"/>
                </a:cubicBezTo>
                <a:close/>
              </a:path>
              <a:path w="2399535" h="445034"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13416" y="105847"/>
                  <a:pt x="2398791" y="315498"/>
                  <a:pt x="2399535" y="445034"/>
                </a:cubicBezTo>
                <a:cubicBezTo>
                  <a:pt x="2264979" y="455832"/>
                  <a:pt x="2047739" y="419918"/>
                  <a:pt x="1847642" y="445034"/>
                </a:cubicBezTo>
                <a:cubicBezTo>
                  <a:pt x="1647545" y="470150"/>
                  <a:pt x="1546467" y="434727"/>
                  <a:pt x="1295749" y="445034"/>
                </a:cubicBezTo>
                <a:cubicBezTo>
                  <a:pt x="1045031" y="455341"/>
                  <a:pt x="783021" y="374240"/>
                  <a:pt x="647874" y="445034"/>
                </a:cubicBezTo>
                <a:cubicBezTo>
                  <a:pt x="512727" y="515828"/>
                  <a:pt x="230063" y="441672"/>
                  <a:pt x="0" y="445034"/>
                </a:cubicBezTo>
                <a:cubicBezTo>
                  <a:pt x="-2235" y="317440"/>
                  <a:pt x="890" y="106164"/>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353F3FF8-DC8A-42E6-3FA6-BDB61BD4BCB1}"/>
              </a:ext>
            </a:extLst>
          </p:cNvPr>
          <p:cNvSpPr/>
          <p:nvPr/>
        </p:nvSpPr>
        <p:spPr bwMode="gray">
          <a:xfrm>
            <a:off x="1695831" y="4078840"/>
            <a:ext cx="2399535" cy="445034"/>
          </a:xfrm>
          <a:custGeom>
            <a:avLst/>
            <a:gdLst>
              <a:gd name="connsiteX0" fmla="*/ 0 w 2399535"/>
              <a:gd name="connsiteY0" fmla="*/ 0 h 445034"/>
              <a:gd name="connsiteX1" fmla="*/ 575888 w 2399535"/>
              <a:gd name="connsiteY1" fmla="*/ 0 h 445034"/>
              <a:gd name="connsiteX2" fmla="*/ 1175772 w 2399535"/>
              <a:gd name="connsiteY2" fmla="*/ 0 h 445034"/>
              <a:gd name="connsiteX3" fmla="*/ 1775656 w 2399535"/>
              <a:gd name="connsiteY3" fmla="*/ 0 h 445034"/>
              <a:gd name="connsiteX4" fmla="*/ 2399535 w 2399535"/>
              <a:gd name="connsiteY4" fmla="*/ 0 h 445034"/>
              <a:gd name="connsiteX5" fmla="*/ 2399535 w 2399535"/>
              <a:gd name="connsiteY5" fmla="*/ 445034 h 445034"/>
              <a:gd name="connsiteX6" fmla="*/ 1799651 w 2399535"/>
              <a:gd name="connsiteY6" fmla="*/ 445034 h 445034"/>
              <a:gd name="connsiteX7" fmla="*/ 1247758 w 2399535"/>
              <a:gd name="connsiteY7" fmla="*/ 445034 h 445034"/>
              <a:gd name="connsiteX8" fmla="*/ 695865 w 2399535"/>
              <a:gd name="connsiteY8" fmla="*/ 445034 h 445034"/>
              <a:gd name="connsiteX9" fmla="*/ 0 w 2399535"/>
              <a:gd name="connsiteY9" fmla="*/ 445034 h 445034"/>
              <a:gd name="connsiteX10" fmla="*/ 0 w 2399535"/>
              <a:gd name="connsiteY10" fmla="*/ 0 h 44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445034"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16642" y="221572"/>
                  <a:pt x="2398414" y="287202"/>
                  <a:pt x="2399535" y="445034"/>
                </a:cubicBezTo>
                <a:cubicBezTo>
                  <a:pt x="2246900" y="470353"/>
                  <a:pt x="1984044" y="393370"/>
                  <a:pt x="1799651" y="445034"/>
                </a:cubicBezTo>
                <a:cubicBezTo>
                  <a:pt x="1615258" y="496698"/>
                  <a:pt x="1385879" y="397484"/>
                  <a:pt x="1247758" y="445034"/>
                </a:cubicBezTo>
                <a:cubicBezTo>
                  <a:pt x="1109637" y="492584"/>
                  <a:pt x="929919" y="393733"/>
                  <a:pt x="695865" y="445034"/>
                </a:cubicBezTo>
                <a:cubicBezTo>
                  <a:pt x="461811" y="496335"/>
                  <a:pt x="302771" y="430382"/>
                  <a:pt x="0" y="445034"/>
                </a:cubicBezTo>
                <a:cubicBezTo>
                  <a:pt x="-20360" y="267021"/>
                  <a:pt x="36867" y="187362"/>
                  <a:pt x="0" y="0"/>
                </a:cubicBezTo>
                <a:close/>
              </a:path>
              <a:path w="2399535" h="445034"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13416" y="105847"/>
                  <a:pt x="2398791" y="315498"/>
                  <a:pt x="2399535" y="445034"/>
                </a:cubicBezTo>
                <a:cubicBezTo>
                  <a:pt x="2264979" y="455832"/>
                  <a:pt x="2047739" y="419918"/>
                  <a:pt x="1847642" y="445034"/>
                </a:cubicBezTo>
                <a:cubicBezTo>
                  <a:pt x="1647545" y="470150"/>
                  <a:pt x="1546467" y="434727"/>
                  <a:pt x="1295749" y="445034"/>
                </a:cubicBezTo>
                <a:cubicBezTo>
                  <a:pt x="1045031" y="455341"/>
                  <a:pt x="783021" y="374240"/>
                  <a:pt x="647874" y="445034"/>
                </a:cubicBezTo>
                <a:cubicBezTo>
                  <a:pt x="512727" y="515828"/>
                  <a:pt x="230063" y="441672"/>
                  <a:pt x="0" y="445034"/>
                </a:cubicBezTo>
                <a:cubicBezTo>
                  <a:pt x="-2235" y="317440"/>
                  <a:pt x="890" y="106164"/>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0F8EABFD-51FC-2405-AA2B-17880D9A3120}"/>
              </a:ext>
            </a:extLst>
          </p:cNvPr>
          <p:cNvSpPr/>
          <p:nvPr/>
        </p:nvSpPr>
        <p:spPr bwMode="gray">
          <a:xfrm>
            <a:off x="2023414" y="2480291"/>
            <a:ext cx="2071952" cy="190990"/>
          </a:xfrm>
          <a:custGeom>
            <a:avLst/>
            <a:gdLst>
              <a:gd name="connsiteX0" fmla="*/ 0 w 2071952"/>
              <a:gd name="connsiteY0" fmla="*/ 0 h 190990"/>
              <a:gd name="connsiteX1" fmla="*/ 497268 w 2071952"/>
              <a:gd name="connsiteY1" fmla="*/ 0 h 190990"/>
              <a:gd name="connsiteX2" fmla="*/ 1015256 w 2071952"/>
              <a:gd name="connsiteY2" fmla="*/ 0 h 190990"/>
              <a:gd name="connsiteX3" fmla="*/ 1533244 w 2071952"/>
              <a:gd name="connsiteY3" fmla="*/ 0 h 190990"/>
              <a:gd name="connsiteX4" fmla="*/ 2071952 w 2071952"/>
              <a:gd name="connsiteY4" fmla="*/ 0 h 190990"/>
              <a:gd name="connsiteX5" fmla="*/ 2071952 w 2071952"/>
              <a:gd name="connsiteY5" fmla="*/ 190990 h 190990"/>
              <a:gd name="connsiteX6" fmla="*/ 1553964 w 2071952"/>
              <a:gd name="connsiteY6" fmla="*/ 190990 h 190990"/>
              <a:gd name="connsiteX7" fmla="*/ 1077415 w 2071952"/>
              <a:gd name="connsiteY7" fmla="*/ 190990 h 190990"/>
              <a:gd name="connsiteX8" fmla="*/ 600866 w 2071952"/>
              <a:gd name="connsiteY8" fmla="*/ 190990 h 190990"/>
              <a:gd name="connsiteX9" fmla="*/ 0 w 2071952"/>
              <a:gd name="connsiteY9" fmla="*/ 190990 h 190990"/>
              <a:gd name="connsiteX10" fmla="*/ 0 w 2071952"/>
              <a:gd name="connsiteY10" fmla="*/ 0 h 19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1952" h="190990" fill="none" extrusionOk="0">
                <a:moveTo>
                  <a:pt x="0" y="0"/>
                </a:moveTo>
                <a:cubicBezTo>
                  <a:pt x="112220" y="-237"/>
                  <a:pt x="292479" y="54770"/>
                  <a:pt x="497268" y="0"/>
                </a:cubicBezTo>
                <a:cubicBezTo>
                  <a:pt x="702057" y="-54770"/>
                  <a:pt x="888410" y="47553"/>
                  <a:pt x="1015256" y="0"/>
                </a:cubicBezTo>
                <a:cubicBezTo>
                  <a:pt x="1142102" y="-47553"/>
                  <a:pt x="1426069" y="38521"/>
                  <a:pt x="1533244" y="0"/>
                </a:cubicBezTo>
                <a:cubicBezTo>
                  <a:pt x="1640419" y="-38521"/>
                  <a:pt x="1956231" y="1887"/>
                  <a:pt x="2071952" y="0"/>
                </a:cubicBezTo>
                <a:cubicBezTo>
                  <a:pt x="2084073" y="89557"/>
                  <a:pt x="2058901" y="102085"/>
                  <a:pt x="2071952" y="190990"/>
                </a:cubicBezTo>
                <a:cubicBezTo>
                  <a:pt x="1822078" y="228368"/>
                  <a:pt x="1670965" y="187935"/>
                  <a:pt x="1553964" y="190990"/>
                </a:cubicBezTo>
                <a:cubicBezTo>
                  <a:pt x="1436963" y="194045"/>
                  <a:pt x="1314158" y="149329"/>
                  <a:pt x="1077415" y="190990"/>
                </a:cubicBezTo>
                <a:cubicBezTo>
                  <a:pt x="840672" y="232651"/>
                  <a:pt x="735242" y="157829"/>
                  <a:pt x="600866" y="190990"/>
                </a:cubicBezTo>
                <a:cubicBezTo>
                  <a:pt x="466490" y="224151"/>
                  <a:pt x="286507" y="175625"/>
                  <a:pt x="0" y="190990"/>
                </a:cubicBezTo>
                <a:cubicBezTo>
                  <a:pt x="-1642" y="144775"/>
                  <a:pt x="20657" y="58972"/>
                  <a:pt x="0" y="0"/>
                </a:cubicBezTo>
                <a:close/>
              </a:path>
              <a:path w="2071952" h="190990" stroke="0" extrusionOk="0">
                <a:moveTo>
                  <a:pt x="0" y="0"/>
                </a:moveTo>
                <a:cubicBezTo>
                  <a:pt x="244050" y="-45626"/>
                  <a:pt x="274819" y="5332"/>
                  <a:pt x="497268" y="0"/>
                </a:cubicBezTo>
                <a:cubicBezTo>
                  <a:pt x="719717" y="-5332"/>
                  <a:pt x="818226" y="39400"/>
                  <a:pt x="953098" y="0"/>
                </a:cubicBezTo>
                <a:cubicBezTo>
                  <a:pt x="1087970" y="-39400"/>
                  <a:pt x="1346820" y="66483"/>
                  <a:pt x="1512525" y="0"/>
                </a:cubicBezTo>
                <a:cubicBezTo>
                  <a:pt x="1678230" y="-66483"/>
                  <a:pt x="1865118" y="15946"/>
                  <a:pt x="2071952" y="0"/>
                </a:cubicBezTo>
                <a:cubicBezTo>
                  <a:pt x="2093316" y="78868"/>
                  <a:pt x="2058793" y="146838"/>
                  <a:pt x="2071952" y="190990"/>
                </a:cubicBezTo>
                <a:cubicBezTo>
                  <a:pt x="1931566" y="201420"/>
                  <a:pt x="1785475" y="190571"/>
                  <a:pt x="1595403" y="190990"/>
                </a:cubicBezTo>
                <a:cubicBezTo>
                  <a:pt x="1405331" y="191409"/>
                  <a:pt x="1249980" y="148969"/>
                  <a:pt x="1118854" y="190990"/>
                </a:cubicBezTo>
                <a:cubicBezTo>
                  <a:pt x="987728" y="233011"/>
                  <a:pt x="722663" y="168514"/>
                  <a:pt x="559427" y="190990"/>
                </a:cubicBezTo>
                <a:cubicBezTo>
                  <a:pt x="396191" y="213466"/>
                  <a:pt x="152553" y="152537"/>
                  <a:pt x="0" y="190990"/>
                </a:cubicBezTo>
                <a:cubicBezTo>
                  <a:pt x="-20105" y="101235"/>
                  <a:pt x="15987" y="93332"/>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1898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CA0-5B5F-7E7B-4758-FB696B9CA538}"/>
              </a:ext>
            </a:extLst>
          </p:cNvPr>
          <p:cNvSpPr>
            <a:spLocks noGrp="1"/>
          </p:cNvSpPr>
          <p:nvPr>
            <p:ph type="title"/>
          </p:nvPr>
        </p:nvSpPr>
        <p:spPr/>
        <p:txBody>
          <a:bodyPr/>
          <a:lstStyle/>
          <a:p>
            <a:r>
              <a:rPr lang="en-US" dirty="0"/>
              <a:t>Monthly income prediction: Feature selection continuous </a:t>
            </a:r>
          </a:p>
        </p:txBody>
      </p:sp>
      <p:sp>
        <p:nvSpPr>
          <p:cNvPr id="4" name="Text Placeholder 17">
            <a:extLst>
              <a:ext uri="{FF2B5EF4-FFF2-40B4-BE49-F238E27FC236}">
                <a16:creationId xmlns:a16="http://schemas.microsoft.com/office/drawing/2014/main" id="{6C2980BA-6977-839D-BDD0-F803749091FB}"/>
              </a:ext>
            </a:extLst>
          </p:cNvPr>
          <p:cNvSpPr txBox="1">
            <a:spLocks/>
          </p:cNvSpPr>
          <p:nvPr/>
        </p:nvSpPr>
        <p:spPr bwMode="gray">
          <a:xfrm>
            <a:off x="5434122" y="1913507"/>
            <a:ext cx="3372929" cy="4814463"/>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Linear regression model</a:t>
            </a:r>
          </a:p>
          <a:p>
            <a:pPr marL="285750" indent="-285750">
              <a:buFont typeface="Arial" panose="020B0604020202020204" pitchFamily="34" charset="0"/>
              <a:buChar char="•"/>
            </a:pPr>
            <a:r>
              <a:rPr lang="en-US" dirty="0"/>
              <a:t>Pearson Correlation Coefficient for feature selection</a:t>
            </a:r>
          </a:p>
          <a:p>
            <a:pPr marL="285750" indent="-285750">
              <a:buFont typeface="Arial" panose="020B0604020202020204" pitchFamily="34" charset="0"/>
              <a:buChar char="•"/>
            </a:pPr>
            <a:r>
              <a:rPr lang="en-US" dirty="0"/>
              <a:t>Measuring a linear correlation between </a:t>
            </a:r>
            <a:r>
              <a:rPr lang="en-US" dirty="0" err="1"/>
              <a:t>MonthlyIncome</a:t>
            </a:r>
            <a:r>
              <a:rPr lang="en-US" dirty="0"/>
              <a:t> and the other variables</a:t>
            </a:r>
          </a:p>
          <a:p>
            <a:pPr marL="285750" indent="-285750">
              <a:buFont typeface="Arial" panose="020B0604020202020204" pitchFamily="34" charset="0"/>
              <a:buChar char="•"/>
            </a:pPr>
            <a:r>
              <a:rPr lang="en-US" dirty="0"/>
              <a:t>Number between –1 and 1 that measures the strength between two variables</a:t>
            </a:r>
          </a:p>
        </p:txBody>
      </p:sp>
      <p:pic>
        <p:nvPicPr>
          <p:cNvPr id="9" name="Picture 8">
            <a:extLst>
              <a:ext uri="{FF2B5EF4-FFF2-40B4-BE49-F238E27FC236}">
                <a16:creationId xmlns:a16="http://schemas.microsoft.com/office/drawing/2014/main" id="{989494FB-1FCB-512D-BF22-BDD27EF459BA}"/>
              </a:ext>
            </a:extLst>
          </p:cNvPr>
          <p:cNvPicPr>
            <a:picLocks noChangeAspect="1"/>
          </p:cNvPicPr>
          <p:nvPr/>
        </p:nvPicPr>
        <p:blipFill>
          <a:blip r:embed="rId2"/>
          <a:stretch>
            <a:fillRect/>
          </a:stretch>
        </p:blipFill>
        <p:spPr>
          <a:xfrm>
            <a:off x="883150" y="1790112"/>
            <a:ext cx="3124200" cy="4230438"/>
          </a:xfrm>
          <a:prstGeom prst="rect">
            <a:avLst/>
          </a:prstGeom>
          <a:ln>
            <a:solidFill>
              <a:schemeClr val="accent6">
                <a:lumMod val="75000"/>
              </a:schemeClr>
            </a:solidFill>
          </a:ln>
        </p:spPr>
      </p:pic>
      <p:sp>
        <p:nvSpPr>
          <p:cNvPr id="10" name="Star: 6 Points 9">
            <a:extLst>
              <a:ext uri="{FF2B5EF4-FFF2-40B4-BE49-F238E27FC236}">
                <a16:creationId xmlns:a16="http://schemas.microsoft.com/office/drawing/2014/main" id="{23602F6C-79E1-04B9-D639-3CCBDF20D11D}"/>
              </a:ext>
            </a:extLst>
          </p:cNvPr>
          <p:cNvSpPr/>
          <p:nvPr/>
        </p:nvSpPr>
        <p:spPr bwMode="gray">
          <a:xfrm>
            <a:off x="562171" y="2849076"/>
            <a:ext cx="255978" cy="25988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tar: 6 Points 10">
            <a:extLst>
              <a:ext uri="{FF2B5EF4-FFF2-40B4-BE49-F238E27FC236}">
                <a16:creationId xmlns:a16="http://schemas.microsoft.com/office/drawing/2014/main" id="{3BBA0E50-8ABB-BB8B-42C0-19D1A83CD15A}"/>
              </a:ext>
            </a:extLst>
          </p:cNvPr>
          <p:cNvSpPr/>
          <p:nvPr/>
        </p:nvSpPr>
        <p:spPr bwMode="gray">
          <a:xfrm>
            <a:off x="565360" y="3278077"/>
            <a:ext cx="255978" cy="25988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tar: 6 Points 11">
            <a:extLst>
              <a:ext uri="{FF2B5EF4-FFF2-40B4-BE49-F238E27FC236}">
                <a16:creationId xmlns:a16="http://schemas.microsoft.com/office/drawing/2014/main" id="{5C726395-0FEB-9523-E6AC-73896101EFD5}"/>
              </a:ext>
            </a:extLst>
          </p:cNvPr>
          <p:cNvSpPr/>
          <p:nvPr/>
        </p:nvSpPr>
        <p:spPr bwMode="gray">
          <a:xfrm>
            <a:off x="554285" y="3744783"/>
            <a:ext cx="273488" cy="25988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8069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7" presetClass="emph" presetSubtype="0" repeatCount="indefinite" fill="remove" grpId="0" nodeType="withEffect">
                                  <p:stCondLst>
                                    <p:cond delay="0"/>
                                  </p:stCondLst>
                                  <p:childTnLst>
                                    <p:animClr clrSpc="rgb" dir="cw">
                                      <p:cBhvr override="childStyle">
                                        <p:cTn id="9" dur="250" autoRev="1" fill="remove"/>
                                        <p:tgtEl>
                                          <p:spTgt spid="11"/>
                                        </p:tgtEl>
                                        <p:attrNameLst>
                                          <p:attrName>style.color</p:attrName>
                                        </p:attrNameLst>
                                      </p:cBhvr>
                                      <p:to>
                                        <a:schemeClr val="bg1"/>
                                      </p:to>
                                    </p:animClr>
                                    <p:animClr clrSpc="rgb" dir="cw">
                                      <p:cBhvr>
                                        <p:cTn id="10" dur="250" autoRev="1" fill="remove"/>
                                        <p:tgtEl>
                                          <p:spTgt spid="11"/>
                                        </p:tgtEl>
                                        <p:attrNameLst>
                                          <p:attrName>fillcolor</p:attrName>
                                        </p:attrNameLst>
                                      </p:cBhvr>
                                      <p:to>
                                        <a:schemeClr val="bg1"/>
                                      </p:to>
                                    </p:animClr>
                                    <p:set>
                                      <p:cBhvr>
                                        <p:cTn id="11" dur="250" autoRev="1" fill="remove"/>
                                        <p:tgtEl>
                                          <p:spTgt spid="11"/>
                                        </p:tgtEl>
                                        <p:attrNameLst>
                                          <p:attrName>fill.type</p:attrName>
                                        </p:attrNameLst>
                                      </p:cBhvr>
                                      <p:to>
                                        <p:strVal val="solid"/>
                                      </p:to>
                                    </p:set>
                                    <p:set>
                                      <p:cBhvr>
                                        <p:cTn id="12" dur="250" autoRev="1" fill="remove"/>
                                        <p:tgtEl>
                                          <p:spTgt spid="11"/>
                                        </p:tgtEl>
                                        <p:attrNameLst>
                                          <p:attrName>fill.on</p:attrName>
                                        </p:attrNameLst>
                                      </p:cBhvr>
                                      <p:to>
                                        <p:strVal val="true"/>
                                      </p:to>
                                    </p:set>
                                  </p:childTnLst>
                                </p:cTn>
                              </p:par>
                              <p:par>
                                <p:cTn id="13" presetID="27" presetClass="emph" presetSubtype="0" repeatCount="indefinite" fill="remove" grpId="0" nodeType="withEffect">
                                  <p:stCondLst>
                                    <p:cond delay="0"/>
                                  </p:stCondLst>
                                  <p:childTnLst>
                                    <p:animClr clrSpc="rgb" dir="cw">
                                      <p:cBhvr override="childStyle">
                                        <p:cTn id="14" dur="250" autoRev="1" fill="remove"/>
                                        <p:tgtEl>
                                          <p:spTgt spid="12"/>
                                        </p:tgtEl>
                                        <p:attrNameLst>
                                          <p:attrName>style.color</p:attrName>
                                        </p:attrNameLst>
                                      </p:cBhvr>
                                      <p:to>
                                        <a:schemeClr val="bg1"/>
                                      </p:to>
                                    </p:animClr>
                                    <p:animClr clrSpc="rgb" dir="cw">
                                      <p:cBhvr>
                                        <p:cTn id="15" dur="250" autoRev="1" fill="remove"/>
                                        <p:tgtEl>
                                          <p:spTgt spid="12"/>
                                        </p:tgtEl>
                                        <p:attrNameLst>
                                          <p:attrName>fillcolor</p:attrName>
                                        </p:attrNameLst>
                                      </p:cBhvr>
                                      <p:to>
                                        <a:schemeClr val="bg1"/>
                                      </p:to>
                                    </p:animClr>
                                    <p:set>
                                      <p:cBhvr>
                                        <p:cTn id="16" dur="250" autoRev="1" fill="remove"/>
                                        <p:tgtEl>
                                          <p:spTgt spid="12"/>
                                        </p:tgtEl>
                                        <p:attrNameLst>
                                          <p:attrName>fill.type</p:attrName>
                                        </p:attrNameLst>
                                      </p:cBhvr>
                                      <p:to>
                                        <p:strVal val="solid"/>
                                      </p:to>
                                    </p:set>
                                    <p:set>
                                      <p:cBhvr>
                                        <p:cTn id="17" dur="250" autoRev="1" fill="remove"/>
                                        <p:tgtEl>
                                          <p:spTgt spid="12"/>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1000"/>
                                        <p:tgtEl>
                                          <p:spTgt spid="4">
                                            <p:txEl>
                                              <p:pRg st="1" end="1"/>
                                            </p:txEl>
                                          </p:spTgt>
                                        </p:tgtEl>
                                      </p:cBhvr>
                                    </p:animEffect>
                                    <p:anim calcmode="lin" valueType="num">
                                      <p:cBhvr>
                                        <p:cTn id="2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1000"/>
                                        <p:tgtEl>
                                          <p:spTgt spid="4">
                                            <p:txEl>
                                              <p:pRg st="2" end="2"/>
                                            </p:txEl>
                                          </p:spTgt>
                                        </p:tgtEl>
                                      </p:cBhvr>
                                    </p:animEffect>
                                    <p:anim calcmode="lin" valueType="num">
                                      <p:cBhvr>
                                        <p:cTn id="3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1000"/>
                                        <p:tgtEl>
                                          <p:spTgt spid="4">
                                            <p:txEl>
                                              <p:pRg st="3" end="3"/>
                                            </p:txEl>
                                          </p:spTgt>
                                        </p:tgtEl>
                                      </p:cBhvr>
                                    </p:animEffect>
                                    <p:anim calcmode="lin" valueType="num">
                                      <p:cBhvr>
                                        <p:cTn id="3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CA0-5B5F-7E7B-4758-FB696B9CA538}"/>
              </a:ext>
            </a:extLst>
          </p:cNvPr>
          <p:cNvSpPr>
            <a:spLocks noGrp="1"/>
          </p:cNvSpPr>
          <p:nvPr>
            <p:ph type="title"/>
          </p:nvPr>
        </p:nvSpPr>
        <p:spPr/>
        <p:txBody>
          <a:bodyPr/>
          <a:lstStyle/>
          <a:p>
            <a:r>
              <a:rPr lang="en-US" dirty="0"/>
              <a:t>Linear regression model results</a:t>
            </a:r>
          </a:p>
        </p:txBody>
      </p:sp>
      <p:sp>
        <p:nvSpPr>
          <p:cNvPr id="4" name="Text Placeholder 17">
            <a:extLst>
              <a:ext uri="{FF2B5EF4-FFF2-40B4-BE49-F238E27FC236}">
                <a16:creationId xmlns:a16="http://schemas.microsoft.com/office/drawing/2014/main" id="{6C2980BA-6977-839D-BDD0-F803749091FB}"/>
              </a:ext>
            </a:extLst>
          </p:cNvPr>
          <p:cNvSpPr txBox="1">
            <a:spLocks/>
          </p:cNvSpPr>
          <p:nvPr/>
        </p:nvSpPr>
        <p:spPr bwMode="gray">
          <a:xfrm>
            <a:off x="6505575" y="1913508"/>
            <a:ext cx="2301476" cy="4839630"/>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Linear regression model</a:t>
            </a:r>
          </a:p>
          <a:p>
            <a:pPr marL="285750" indent="-285750">
              <a:buFont typeface="Arial" panose="020B0604020202020204" pitchFamily="34" charset="0"/>
              <a:buChar char="•"/>
            </a:pPr>
            <a:r>
              <a:rPr lang="en-US" dirty="0"/>
              <a:t>RMSE: 1,380</a:t>
            </a:r>
          </a:p>
          <a:p>
            <a:pPr marL="285750" indent="-285750">
              <a:buFont typeface="Arial" panose="020B0604020202020204" pitchFamily="34" charset="0"/>
              <a:buChar char="•"/>
            </a:pPr>
            <a:r>
              <a:rPr lang="en-US" dirty="0"/>
              <a:t>Accuracy: 79%</a:t>
            </a:r>
          </a:p>
          <a:p>
            <a:pPr marL="285750" indent="-285750">
              <a:buFont typeface="Arial" panose="020B0604020202020204" pitchFamily="34" charset="0"/>
              <a:buChar char="•"/>
            </a:pPr>
            <a:r>
              <a:rPr lang="en-US" dirty="0"/>
              <a:t>MAPE: 21.23%</a:t>
            </a:r>
          </a:p>
        </p:txBody>
      </p:sp>
      <p:pic>
        <p:nvPicPr>
          <p:cNvPr id="7" name="Picture 6">
            <a:extLst>
              <a:ext uri="{FF2B5EF4-FFF2-40B4-BE49-F238E27FC236}">
                <a16:creationId xmlns:a16="http://schemas.microsoft.com/office/drawing/2014/main" id="{47F4B8B8-D2E6-F9C2-9DB9-2126B4A044C1}"/>
              </a:ext>
            </a:extLst>
          </p:cNvPr>
          <p:cNvPicPr>
            <a:picLocks noChangeAspect="1"/>
          </p:cNvPicPr>
          <p:nvPr/>
        </p:nvPicPr>
        <p:blipFill>
          <a:blip r:embed="rId2"/>
          <a:stretch>
            <a:fillRect/>
          </a:stretch>
        </p:blipFill>
        <p:spPr>
          <a:xfrm>
            <a:off x="200025" y="1913508"/>
            <a:ext cx="6238875" cy="4221397"/>
          </a:xfrm>
          <a:prstGeom prst="rect">
            <a:avLst/>
          </a:prstGeom>
          <a:ln>
            <a:solidFill>
              <a:srgbClr val="A348FE"/>
            </a:solidFill>
          </a:ln>
        </p:spPr>
      </p:pic>
    </p:spTree>
    <p:extLst>
      <p:ext uri="{BB962C8B-B14F-4D97-AF65-F5344CB8AC3E}">
        <p14:creationId xmlns:p14="http://schemas.microsoft.com/office/powerpoint/2010/main" val="3655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37E7-CCB1-0BF4-8B4E-91BADCCA9766}"/>
              </a:ext>
            </a:extLst>
          </p:cNvPr>
          <p:cNvSpPr>
            <a:spLocks noGrp="1"/>
          </p:cNvSpPr>
          <p:nvPr>
            <p:ph type="title"/>
          </p:nvPr>
        </p:nvSpPr>
        <p:spPr/>
        <p:txBody>
          <a:bodyPr/>
          <a:lstStyle/>
          <a:p>
            <a:r>
              <a:rPr lang="en-US" dirty="0"/>
              <a:t>First recommendation: Reduce employees work overtime</a:t>
            </a:r>
          </a:p>
        </p:txBody>
      </p:sp>
      <p:sp>
        <p:nvSpPr>
          <p:cNvPr id="4" name="Text Placeholder 17">
            <a:extLst>
              <a:ext uri="{FF2B5EF4-FFF2-40B4-BE49-F238E27FC236}">
                <a16:creationId xmlns:a16="http://schemas.microsoft.com/office/drawing/2014/main" id="{AA113B44-0823-E70F-A9F2-91AD66B0ECD3}"/>
              </a:ext>
            </a:extLst>
          </p:cNvPr>
          <p:cNvSpPr txBox="1">
            <a:spLocks/>
          </p:cNvSpPr>
          <p:nvPr/>
        </p:nvSpPr>
        <p:spPr bwMode="gray">
          <a:xfrm>
            <a:off x="6505574" y="1913508"/>
            <a:ext cx="2537757" cy="4839630"/>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solidFill>
                  <a:srgbClr val="292929"/>
                </a:solidFill>
                <a:highlight>
                  <a:srgbClr val="FDECA4"/>
                </a:highlight>
              </a:rPr>
              <a:t>Recommendations</a:t>
            </a:r>
          </a:p>
          <a:p>
            <a:pPr marL="285750" indent="-285750">
              <a:buFont typeface="Arial" panose="020B0604020202020204" pitchFamily="34" charset="0"/>
              <a:buChar char="•"/>
            </a:pPr>
            <a:r>
              <a:rPr lang="en-US" sz="1100" dirty="0"/>
              <a:t>Working overtime is a major factor in relation to employee attrition</a:t>
            </a:r>
          </a:p>
          <a:p>
            <a:pPr marL="465750" lvl="1" indent="-285750">
              <a:buFont typeface="Arial" panose="020B0604020202020204" pitchFamily="34" charset="0"/>
              <a:buChar char="•"/>
            </a:pPr>
            <a:r>
              <a:rPr lang="en-US" sz="1100" dirty="0"/>
              <a:t>70.65% of employees working overtime quit the organization</a:t>
            </a:r>
          </a:p>
          <a:p>
            <a:pPr marL="465750" lvl="1" indent="-285750">
              <a:buFont typeface="Arial" panose="020B0604020202020204" pitchFamily="34" charset="0"/>
              <a:buChar char="•"/>
            </a:pPr>
            <a:r>
              <a:rPr lang="en-US" sz="1100" dirty="0"/>
              <a:t>63.84% of employees who don’t work overtime stay at the company</a:t>
            </a:r>
          </a:p>
          <a:p>
            <a:pPr marL="285750" indent="-285750">
              <a:buFont typeface="Arial" panose="020B0604020202020204" pitchFamily="34" charset="0"/>
              <a:buChar char="•"/>
            </a:pPr>
            <a:r>
              <a:rPr lang="en-US" sz="1100" dirty="0"/>
              <a:t>Research scientist and Sales Executive are the Job Roles with the highest likelihood of attrition</a:t>
            </a:r>
          </a:p>
          <a:p>
            <a:pPr marL="465750" lvl="1" indent="-285750">
              <a:buFont typeface="Arial" panose="020B0604020202020204" pitchFamily="34" charset="0"/>
              <a:buChar char="•"/>
            </a:pPr>
            <a:r>
              <a:rPr lang="en-US" sz="1100" b="1" dirty="0"/>
              <a:t>RS: 24.38%</a:t>
            </a:r>
          </a:p>
          <a:p>
            <a:pPr marL="465750" lvl="1" indent="-285750">
              <a:buFont typeface="Arial" panose="020B0604020202020204" pitchFamily="34" charset="0"/>
              <a:buChar char="•"/>
            </a:pPr>
            <a:r>
              <a:rPr lang="en-US" sz="1100" b="1" dirty="0"/>
              <a:t>SE: 23.97%</a:t>
            </a:r>
          </a:p>
          <a:p>
            <a:pPr marL="285750" indent="-285750">
              <a:buFont typeface="Arial" panose="020B0604020202020204" pitchFamily="34" charset="0"/>
              <a:buChar char="•"/>
            </a:pPr>
            <a:r>
              <a:rPr lang="en-US" sz="1100" b="1" dirty="0"/>
              <a:t>Recommendation:</a:t>
            </a:r>
          </a:p>
          <a:p>
            <a:pPr marL="465750" lvl="1" indent="-285750">
              <a:buFont typeface="Arial" panose="020B0604020202020204" pitchFamily="34" charset="0"/>
              <a:buChar char="•"/>
            </a:pPr>
            <a:r>
              <a:rPr lang="en-US" sz="1100" dirty="0"/>
              <a:t>Reduce the working overtime, especially for these positions </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pic>
        <p:nvPicPr>
          <p:cNvPr id="5" name="Picture 4">
            <a:extLst>
              <a:ext uri="{FF2B5EF4-FFF2-40B4-BE49-F238E27FC236}">
                <a16:creationId xmlns:a16="http://schemas.microsoft.com/office/drawing/2014/main" id="{CB137F48-A44A-A9D0-7070-918160E6B428}"/>
              </a:ext>
            </a:extLst>
          </p:cNvPr>
          <p:cNvPicPr>
            <a:picLocks noChangeAspect="1"/>
          </p:cNvPicPr>
          <p:nvPr/>
        </p:nvPicPr>
        <p:blipFill>
          <a:blip r:embed="rId2"/>
          <a:stretch>
            <a:fillRect/>
          </a:stretch>
        </p:blipFill>
        <p:spPr>
          <a:xfrm>
            <a:off x="323999" y="1827519"/>
            <a:ext cx="2537757" cy="3463442"/>
          </a:xfrm>
          <a:prstGeom prst="rect">
            <a:avLst/>
          </a:prstGeom>
          <a:ln>
            <a:solidFill>
              <a:srgbClr val="A348FE"/>
            </a:solidFill>
          </a:ln>
        </p:spPr>
      </p:pic>
      <p:pic>
        <p:nvPicPr>
          <p:cNvPr id="6" name="Picture 5">
            <a:extLst>
              <a:ext uri="{FF2B5EF4-FFF2-40B4-BE49-F238E27FC236}">
                <a16:creationId xmlns:a16="http://schemas.microsoft.com/office/drawing/2014/main" id="{2F172A6F-0D62-8610-E3BD-8DF506037291}"/>
              </a:ext>
            </a:extLst>
          </p:cNvPr>
          <p:cNvPicPr>
            <a:picLocks noChangeAspect="1"/>
          </p:cNvPicPr>
          <p:nvPr/>
        </p:nvPicPr>
        <p:blipFill>
          <a:blip r:embed="rId3"/>
          <a:stretch>
            <a:fillRect/>
          </a:stretch>
        </p:blipFill>
        <p:spPr>
          <a:xfrm>
            <a:off x="323999" y="5356912"/>
            <a:ext cx="2537757" cy="555062"/>
          </a:xfrm>
          <a:prstGeom prst="rect">
            <a:avLst/>
          </a:prstGeom>
          <a:ln>
            <a:solidFill>
              <a:srgbClr val="A348FE"/>
            </a:solidFill>
          </a:ln>
        </p:spPr>
      </p:pic>
      <p:pic>
        <p:nvPicPr>
          <p:cNvPr id="10" name="Picture 9">
            <a:extLst>
              <a:ext uri="{FF2B5EF4-FFF2-40B4-BE49-F238E27FC236}">
                <a16:creationId xmlns:a16="http://schemas.microsoft.com/office/drawing/2014/main" id="{2700D893-7356-2322-A802-463E4BB74798}"/>
              </a:ext>
            </a:extLst>
          </p:cNvPr>
          <p:cNvPicPr>
            <a:picLocks noChangeAspect="1"/>
          </p:cNvPicPr>
          <p:nvPr/>
        </p:nvPicPr>
        <p:blipFill>
          <a:blip r:embed="rId4"/>
          <a:stretch>
            <a:fillRect/>
          </a:stretch>
        </p:blipFill>
        <p:spPr>
          <a:xfrm>
            <a:off x="2979204" y="1836088"/>
            <a:ext cx="3359952" cy="3463442"/>
          </a:xfrm>
          <a:prstGeom prst="rect">
            <a:avLst/>
          </a:prstGeom>
          <a:ln>
            <a:solidFill>
              <a:srgbClr val="A348FE"/>
            </a:solidFill>
          </a:ln>
        </p:spPr>
      </p:pic>
      <p:pic>
        <p:nvPicPr>
          <p:cNvPr id="12" name="Picture 11">
            <a:extLst>
              <a:ext uri="{FF2B5EF4-FFF2-40B4-BE49-F238E27FC236}">
                <a16:creationId xmlns:a16="http://schemas.microsoft.com/office/drawing/2014/main" id="{E8B44785-37B7-0BF5-32C8-F5C7E1BA6BFA}"/>
              </a:ext>
            </a:extLst>
          </p:cNvPr>
          <p:cNvPicPr>
            <a:picLocks noChangeAspect="1"/>
          </p:cNvPicPr>
          <p:nvPr/>
        </p:nvPicPr>
        <p:blipFill>
          <a:blip r:embed="rId5"/>
          <a:stretch>
            <a:fillRect/>
          </a:stretch>
        </p:blipFill>
        <p:spPr>
          <a:xfrm>
            <a:off x="2979204" y="5356912"/>
            <a:ext cx="3359951" cy="1177089"/>
          </a:xfrm>
          <a:prstGeom prst="rect">
            <a:avLst/>
          </a:prstGeom>
          <a:ln>
            <a:solidFill>
              <a:srgbClr val="A348FE"/>
            </a:solidFill>
          </a:ln>
        </p:spPr>
      </p:pic>
      <p:sp>
        <p:nvSpPr>
          <p:cNvPr id="17" name="Explosion: 8 Points 16">
            <a:extLst>
              <a:ext uri="{FF2B5EF4-FFF2-40B4-BE49-F238E27FC236}">
                <a16:creationId xmlns:a16="http://schemas.microsoft.com/office/drawing/2014/main" id="{82B1B167-AEF2-2C6E-9A6E-BD3DF936028D}"/>
              </a:ext>
            </a:extLst>
          </p:cNvPr>
          <p:cNvSpPr/>
          <p:nvPr/>
        </p:nvSpPr>
        <p:spPr bwMode="gray">
          <a:xfrm>
            <a:off x="2762316" y="6301661"/>
            <a:ext cx="128183" cy="159391"/>
          </a:xfrm>
          <a:prstGeom prst="irregularSeal1">
            <a:avLst/>
          </a:prstGeom>
          <a:ln>
            <a:headEnd/>
            <a:tailEnd/>
          </a:ln>
        </p:spPr>
        <p:style>
          <a:lnRef idx="1">
            <a:schemeClr val="accent5"/>
          </a:lnRef>
          <a:fillRef idx="3">
            <a:schemeClr val="accent5"/>
          </a:fillRef>
          <a:effectRef idx="2">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Explosion: 8 Points 18">
            <a:extLst>
              <a:ext uri="{FF2B5EF4-FFF2-40B4-BE49-F238E27FC236}">
                <a16:creationId xmlns:a16="http://schemas.microsoft.com/office/drawing/2014/main" id="{977B2516-59D6-3490-8885-7EF45D1FE914}"/>
              </a:ext>
            </a:extLst>
          </p:cNvPr>
          <p:cNvSpPr/>
          <p:nvPr/>
        </p:nvSpPr>
        <p:spPr bwMode="gray">
          <a:xfrm>
            <a:off x="2762317" y="6142270"/>
            <a:ext cx="128183" cy="159391"/>
          </a:xfrm>
          <a:prstGeom prst="irregularSeal1">
            <a:avLst/>
          </a:prstGeom>
          <a:ln>
            <a:headEnd/>
            <a:tailEnd/>
          </a:ln>
        </p:spPr>
        <p:style>
          <a:lnRef idx="1">
            <a:schemeClr val="accent5"/>
          </a:lnRef>
          <a:fillRef idx="3">
            <a:schemeClr val="accent5"/>
          </a:fillRef>
          <a:effectRef idx="2">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5711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250" autoRev="1" fill="remove"/>
                                        <p:tgtEl>
                                          <p:spTgt spid="19"/>
                                        </p:tgtEl>
                                        <p:attrNameLst>
                                          <p:attrName>style.color</p:attrName>
                                        </p:attrNameLst>
                                      </p:cBhvr>
                                      <p:to>
                                        <a:schemeClr val="bg1"/>
                                      </p:to>
                                    </p:animClr>
                                    <p:animClr clrSpc="rgb" dir="cw">
                                      <p:cBhvr>
                                        <p:cTn id="7" dur="250" autoRev="1" fill="remove"/>
                                        <p:tgtEl>
                                          <p:spTgt spid="19"/>
                                        </p:tgtEl>
                                        <p:attrNameLst>
                                          <p:attrName>fillcolor</p:attrName>
                                        </p:attrNameLst>
                                      </p:cBhvr>
                                      <p:to>
                                        <a:schemeClr val="bg1"/>
                                      </p:to>
                                    </p:animClr>
                                    <p:set>
                                      <p:cBhvr>
                                        <p:cTn id="8" dur="250" autoRev="1" fill="remove"/>
                                        <p:tgtEl>
                                          <p:spTgt spid="19"/>
                                        </p:tgtEl>
                                        <p:attrNameLst>
                                          <p:attrName>fill.type</p:attrName>
                                        </p:attrNameLst>
                                      </p:cBhvr>
                                      <p:to>
                                        <p:strVal val="solid"/>
                                      </p:to>
                                    </p:set>
                                    <p:set>
                                      <p:cBhvr>
                                        <p:cTn id="9" dur="250" autoRev="1" fill="remove"/>
                                        <p:tgtEl>
                                          <p:spTgt spid="19"/>
                                        </p:tgtEl>
                                        <p:attrNameLst>
                                          <p:attrName>fill.on</p:attrName>
                                        </p:attrNameLst>
                                      </p:cBhvr>
                                      <p:to>
                                        <p:strVal val="true"/>
                                      </p:to>
                                    </p:set>
                                  </p:childTnLst>
                                </p:cTn>
                              </p:par>
                              <p:par>
                                <p:cTn id="10" presetID="27" presetClass="emph" presetSubtype="0" repeatCount="indefinite" fill="remove" grpId="0" nodeType="withEffect">
                                  <p:stCondLst>
                                    <p:cond delay="0"/>
                                  </p:stCondLst>
                                  <p:childTnLst>
                                    <p:animClr clrSpc="rgb" dir="cw">
                                      <p:cBhvr override="childStyle">
                                        <p:cTn id="11" dur="250" autoRev="1" fill="remove"/>
                                        <p:tgtEl>
                                          <p:spTgt spid="17"/>
                                        </p:tgtEl>
                                        <p:attrNameLst>
                                          <p:attrName>style.color</p:attrName>
                                        </p:attrNameLst>
                                      </p:cBhvr>
                                      <p:to>
                                        <a:schemeClr val="bg1"/>
                                      </p:to>
                                    </p:animClr>
                                    <p:animClr clrSpc="rgb" dir="cw">
                                      <p:cBhvr>
                                        <p:cTn id="12" dur="250" autoRev="1" fill="remove"/>
                                        <p:tgtEl>
                                          <p:spTgt spid="17"/>
                                        </p:tgtEl>
                                        <p:attrNameLst>
                                          <p:attrName>fillcolor</p:attrName>
                                        </p:attrNameLst>
                                      </p:cBhvr>
                                      <p:to>
                                        <a:schemeClr val="bg1"/>
                                      </p:to>
                                    </p:animClr>
                                    <p:set>
                                      <p:cBhvr>
                                        <p:cTn id="13" dur="250" autoRev="1" fill="remove"/>
                                        <p:tgtEl>
                                          <p:spTgt spid="17"/>
                                        </p:tgtEl>
                                        <p:attrNameLst>
                                          <p:attrName>fill.type</p:attrName>
                                        </p:attrNameLst>
                                      </p:cBhvr>
                                      <p:to>
                                        <p:strVal val="solid"/>
                                      </p:to>
                                    </p:set>
                                    <p:set>
                                      <p:cBhvr>
                                        <p:cTn id="14" dur="250" autoRev="1" fill="remove"/>
                                        <p:tgtEl>
                                          <p:spTgt spid="1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1000"/>
                                        <p:tgtEl>
                                          <p:spTgt spid="4">
                                            <p:txEl>
                                              <p:pRg st="5" end="5"/>
                                            </p:txEl>
                                          </p:spTgt>
                                        </p:tgtEl>
                                      </p:cBhvr>
                                    </p:animEffect>
                                    <p:anim calcmode="lin" valueType="num">
                                      <p:cBhvr>
                                        <p:cTn id="4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fade">
                                      <p:cBhvr>
                                        <p:cTn id="54" dur="1000"/>
                                        <p:tgtEl>
                                          <p:spTgt spid="4">
                                            <p:txEl>
                                              <p:pRg st="6" end="6"/>
                                            </p:txEl>
                                          </p:spTgt>
                                        </p:tgtEl>
                                      </p:cBhvr>
                                    </p:animEffect>
                                    <p:anim calcmode="lin" valueType="num">
                                      <p:cBhvr>
                                        <p:cTn id="5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fade">
                                      <p:cBhvr>
                                        <p:cTn id="61" dur="1000"/>
                                        <p:tgtEl>
                                          <p:spTgt spid="4">
                                            <p:txEl>
                                              <p:pRg st="7" end="7"/>
                                            </p:txEl>
                                          </p:spTgt>
                                        </p:tgtEl>
                                      </p:cBhvr>
                                    </p:animEffect>
                                    <p:anim calcmode="lin" valueType="num">
                                      <p:cBhvr>
                                        <p:cTn id="6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1000"/>
                                        <p:tgtEl>
                                          <p:spTgt spid="4">
                                            <p:txEl>
                                              <p:pRg st="8" end="8"/>
                                            </p:txEl>
                                          </p:spTgt>
                                        </p:tgtEl>
                                      </p:cBhvr>
                                    </p:animEffect>
                                    <p:anim calcmode="lin" valueType="num">
                                      <p:cBhvr>
                                        <p:cTn id="6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591B-46B6-0BDB-C35A-BB4906560B69}"/>
              </a:ext>
            </a:extLst>
          </p:cNvPr>
          <p:cNvSpPr>
            <a:spLocks noGrp="1"/>
          </p:cNvSpPr>
          <p:nvPr>
            <p:ph type="title"/>
          </p:nvPr>
        </p:nvSpPr>
        <p:spPr/>
        <p:txBody>
          <a:bodyPr/>
          <a:lstStyle/>
          <a:p>
            <a:r>
              <a:rPr lang="en-US" dirty="0"/>
              <a:t>Second recommendation: Create more incentives for new employees</a:t>
            </a:r>
          </a:p>
        </p:txBody>
      </p:sp>
      <p:pic>
        <p:nvPicPr>
          <p:cNvPr id="8" name="Picture 7">
            <a:extLst>
              <a:ext uri="{FF2B5EF4-FFF2-40B4-BE49-F238E27FC236}">
                <a16:creationId xmlns:a16="http://schemas.microsoft.com/office/drawing/2014/main" id="{82B42B54-E0AE-2DCB-2D44-1CBA045B2768}"/>
              </a:ext>
            </a:extLst>
          </p:cNvPr>
          <p:cNvPicPr>
            <a:picLocks noChangeAspect="1"/>
          </p:cNvPicPr>
          <p:nvPr/>
        </p:nvPicPr>
        <p:blipFill>
          <a:blip r:embed="rId2"/>
          <a:stretch>
            <a:fillRect/>
          </a:stretch>
        </p:blipFill>
        <p:spPr>
          <a:xfrm>
            <a:off x="1432158" y="5798543"/>
            <a:ext cx="3486150" cy="807162"/>
          </a:xfrm>
          <a:prstGeom prst="rect">
            <a:avLst/>
          </a:prstGeom>
          <a:ln>
            <a:solidFill>
              <a:srgbClr val="A348FE"/>
            </a:solidFill>
          </a:ln>
        </p:spPr>
      </p:pic>
      <p:pic>
        <p:nvPicPr>
          <p:cNvPr id="10" name="Picture 9">
            <a:extLst>
              <a:ext uri="{FF2B5EF4-FFF2-40B4-BE49-F238E27FC236}">
                <a16:creationId xmlns:a16="http://schemas.microsoft.com/office/drawing/2014/main" id="{52905653-264C-E21F-25BC-0AF89AEFDD96}"/>
              </a:ext>
            </a:extLst>
          </p:cNvPr>
          <p:cNvPicPr>
            <a:picLocks noChangeAspect="1"/>
          </p:cNvPicPr>
          <p:nvPr/>
        </p:nvPicPr>
        <p:blipFill>
          <a:blip r:embed="rId3"/>
          <a:stretch>
            <a:fillRect/>
          </a:stretch>
        </p:blipFill>
        <p:spPr>
          <a:xfrm>
            <a:off x="92279" y="1748742"/>
            <a:ext cx="6165908" cy="3951975"/>
          </a:xfrm>
          <a:prstGeom prst="rect">
            <a:avLst/>
          </a:prstGeom>
          <a:ln>
            <a:solidFill>
              <a:srgbClr val="A348FE"/>
            </a:solidFill>
          </a:ln>
        </p:spPr>
      </p:pic>
      <p:sp>
        <p:nvSpPr>
          <p:cNvPr id="11" name="Text Placeholder 17">
            <a:extLst>
              <a:ext uri="{FF2B5EF4-FFF2-40B4-BE49-F238E27FC236}">
                <a16:creationId xmlns:a16="http://schemas.microsoft.com/office/drawing/2014/main" id="{6613D529-CF43-B095-56F1-DE472B104E2A}"/>
              </a:ext>
            </a:extLst>
          </p:cNvPr>
          <p:cNvSpPr txBox="1">
            <a:spLocks/>
          </p:cNvSpPr>
          <p:nvPr/>
        </p:nvSpPr>
        <p:spPr bwMode="gray">
          <a:xfrm>
            <a:off x="6513964" y="1748742"/>
            <a:ext cx="2537757" cy="5021174"/>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solidFill>
                  <a:srgbClr val="292929"/>
                </a:solidFill>
                <a:highlight>
                  <a:srgbClr val="FDECA4"/>
                </a:highlight>
              </a:rPr>
              <a:t>Recommendations</a:t>
            </a:r>
          </a:p>
          <a:p>
            <a:pPr marL="285750" indent="-285750">
              <a:buFont typeface="Arial" panose="020B0604020202020204" pitchFamily="34" charset="0"/>
              <a:buChar char="•"/>
            </a:pPr>
            <a:r>
              <a:rPr lang="en-US" sz="1100" dirty="0"/>
              <a:t>Entry-level employees have the highest chance of leaving the company</a:t>
            </a:r>
          </a:p>
          <a:p>
            <a:pPr marL="465750" lvl="1" indent="-285750">
              <a:buFont typeface="Arial" panose="020B0604020202020204" pitchFamily="34" charset="0"/>
              <a:buChar char="•"/>
            </a:pPr>
            <a:r>
              <a:rPr lang="en-US" sz="1100" dirty="0"/>
              <a:t>61.64% of new employees quit</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Tree>
    <p:extLst>
      <p:ext uri="{BB962C8B-B14F-4D97-AF65-F5344CB8AC3E}">
        <p14:creationId xmlns:p14="http://schemas.microsoft.com/office/powerpoint/2010/main" val="41719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591B-46B6-0BDB-C35A-BB4906560B69}"/>
              </a:ext>
            </a:extLst>
          </p:cNvPr>
          <p:cNvSpPr>
            <a:spLocks noGrp="1"/>
          </p:cNvSpPr>
          <p:nvPr>
            <p:ph type="title"/>
          </p:nvPr>
        </p:nvSpPr>
        <p:spPr/>
        <p:txBody>
          <a:bodyPr/>
          <a:lstStyle/>
          <a:p>
            <a:r>
              <a:rPr lang="en-US" dirty="0"/>
              <a:t>Second recommendation: Create more incentives for new employees</a:t>
            </a:r>
          </a:p>
        </p:txBody>
      </p:sp>
      <p:pic>
        <p:nvPicPr>
          <p:cNvPr id="8" name="Picture 7">
            <a:extLst>
              <a:ext uri="{FF2B5EF4-FFF2-40B4-BE49-F238E27FC236}">
                <a16:creationId xmlns:a16="http://schemas.microsoft.com/office/drawing/2014/main" id="{82B42B54-E0AE-2DCB-2D44-1CBA045B2768}"/>
              </a:ext>
            </a:extLst>
          </p:cNvPr>
          <p:cNvPicPr>
            <a:picLocks noChangeAspect="1"/>
          </p:cNvPicPr>
          <p:nvPr/>
        </p:nvPicPr>
        <p:blipFill>
          <a:blip r:embed="rId2"/>
          <a:stretch>
            <a:fillRect/>
          </a:stretch>
        </p:blipFill>
        <p:spPr>
          <a:xfrm>
            <a:off x="98237" y="3256908"/>
            <a:ext cx="2230452" cy="807162"/>
          </a:xfrm>
          <a:prstGeom prst="rect">
            <a:avLst/>
          </a:prstGeom>
          <a:ln>
            <a:solidFill>
              <a:srgbClr val="A348FE"/>
            </a:solidFill>
          </a:ln>
        </p:spPr>
      </p:pic>
      <p:pic>
        <p:nvPicPr>
          <p:cNvPr id="10" name="Picture 9">
            <a:extLst>
              <a:ext uri="{FF2B5EF4-FFF2-40B4-BE49-F238E27FC236}">
                <a16:creationId xmlns:a16="http://schemas.microsoft.com/office/drawing/2014/main" id="{52905653-264C-E21F-25BC-0AF89AEFDD96}"/>
              </a:ext>
            </a:extLst>
          </p:cNvPr>
          <p:cNvPicPr>
            <a:picLocks noChangeAspect="1"/>
          </p:cNvPicPr>
          <p:nvPr/>
        </p:nvPicPr>
        <p:blipFill>
          <a:blip r:embed="rId3"/>
          <a:stretch>
            <a:fillRect/>
          </a:stretch>
        </p:blipFill>
        <p:spPr>
          <a:xfrm>
            <a:off x="92279" y="1743486"/>
            <a:ext cx="2236410" cy="1433404"/>
          </a:xfrm>
          <a:prstGeom prst="rect">
            <a:avLst/>
          </a:prstGeom>
          <a:ln>
            <a:solidFill>
              <a:srgbClr val="A348FE"/>
            </a:solidFill>
          </a:ln>
        </p:spPr>
      </p:pic>
      <p:sp>
        <p:nvSpPr>
          <p:cNvPr id="11" name="Text Placeholder 17">
            <a:extLst>
              <a:ext uri="{FF2B5EF4-FFF2-40B4-BE49-F238E27FC236}">
                <a16:creationId xmlns:a16="http://schemas.microsoft.com/office/drawing/2014/main" id="{6613D529-CF43-B095-56F1-DE472B104E2A}"/>
              </a:ext>
            </a:extLst>
          </p:cNvPr>
          <p:cNvSpPr txBox="1">
            <a:spLocks/>
          </p:cNvSpPr>
          <p:nvPr/>
        </p:nvSpPr>
        <p:spPr bwMode="gray">
          <a:xfrm>
            <a:off x="6513964" y="1748741"/>
            <a:ext cx="2537757" cy="4996007"/>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solidFill>
                  <a:srgbClr val="292929"/>
                </a:solidFill>
                <a:highlight>
                  <a:srgbClr val="FDECA4"/>
                </a:highlight>
              </a:rPr>
              <a:t>Recommendations</a:t>
            </a:r>
          </a:p>
          <a:p>
            <a:pPr marL="285750" indent="-285750">
              <a:buFont typeface="Arial" panose="020B0604020202020204" pitchFamily="34" charset="0"/>
              <a:buChar char="•"/>
            </a:pPr>
            <a:r>
              <a:rPr lang="en-US" sz="1100" dirty="0"/>
              <a:t>The Entry-level people make less than $5,000 monthly</a:t>
            </a:r>
          </a:p>
          <a:p>
            <a:pPr marL="285750" indent="-285750">
              <a:buFont typeface="Arial" panose="020B0604020202020204" pitchFamily="34" charset="0"/>
              <a:buChar char="•"/>
            </a:pPr>
            <a:r>
              <a:rPr lang="en-US" sz="1100" b="1" dirty="0"/>
              <a:t>Recommendations:</a:t>
            </a:r>
          </a:p>
          <a:p>
            <a:pPr marL="465750" lvl="1" indent="-285750">
              <a:buFont typeface="Arial" panose="020B0604020202020204" pitchFamily="34" charset="0"/>
              <a:buChar char="•"/>
            </a:pPr>
            <a:r>
              <a:rPr lang="en-US" sz="1100" dirty="0"/>
              <a:t>Increase the salary of the new employees</a:t>
            </a:r>
          </a:p>
          <a:p>
            <a:pPr marL="465750" lvl="1" indent="-285750">
              <a:buFont typeface="Arial" panose="020B0604020202020204" pitchFamily="34" charset="0"/>
              <a:buChar char="•"/>
            </a:pPr>
            <a:r>
              <a:rPr lang="en-US" sz="1100" dirty="0"/>
              <a:t>Create more incentives</a:t>
            </a:r>
          </a:p>
          <a:p>
            <a:pPr marL="465750" lvl="1" indent="-285750">
              <a:buFont typeface="Arial" panose="020B0604020202020204" pitchFamily="34" charset="0"/>
              <a:buChar char="•"/>
            </a:pPr>
            <a:r>
              <a:rPr lang="en-US" sz="1100" dirty="0"/>
              <a:t>Training programs</a:t>
            </a:r>
          </a:p>
          <a:p>
            <a:pPr marL="465750" lvl="1" indent="-285750">
              <a:buFont typeface="Arial" panose="020B0604020202020204" pitchFamily="34" charset="0"/>
              <a:buChar char="•"/>
            </a:pPr>
            <a:r>
              <a:rPr lang="en-US" sz="1100" dirty="0"/>
              <a:t>More benefits such as health insurance coverage</a:t>
            </a:r>
          </a:p>
          <a:p>
            <a:pPr marL="465750" lvl="1" indent="-285750">
              <a:buFont typeface="Arial" panose="020B0604020202020204" pitchFamily="34" charset="0"/>
              <a:buChar char="•"/>
            </a:pPr>
            <a:r>
              <a:rPr lang="en-US" sz="1100" dirty="0"/>
              <a:t>Discounts in entertaining places</a:t>
            </a:r>
          </a:p>
          <a:p>
            <a:pPr marL="465750" lvl="1" indent="-285750">
              <a:buFont typeface="Arial" panose="020B0604020202020204" pitchFamily="34" charset="0"/>
              <a:buChar char="•"/>
            </a:pPr>
            <a:r>
              <a:rPr lang="en-US" sz="1100" dirty="0"/>
              <a:t>Working activities to motivate </a:t>
            </a:r>
          </a:p>
          <a:p>
            <a:pPr marL="465750" lvl="1" indent="-285750">
              <a:buFont typeface="Arial" panose="020B0604020202020204" pitchFamily="34" charset="0"/>
              <a:buChar char="•"/>
            </a:pPr>
            <a:r>
              <a:rPr lang="en-US" sz="1100" dirty="0"/>
              <a:t>Create a positive environment </a:t>
            </a:r>
          </a:p>
          <a:p>
            <a:pPr marL="285750" indent="-285750">
              <a:buFont typeface="Arial" panose="020B0604020202020204" pitchFamily="34" charset="0"/>
              <a:buChar char="•"/>
            </a:pPr>
            <a:endParaRPr lang="en-US" sz="1100" dirty="0"/>
          </a:p>
          <a:p>
            <a:r>
              <a:rPr lang="en-US" sz="1100" dirty="0"/>
              <a:t> </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pic>
        <p:nvPicPr>
          <p:cNvPr id="4" name="Picture 3">
            <a:extLst>
              <a:ext uri="{FF2B5EF4-FFF2-40B4-BE49-F238E27FC236}">
                <a16:creationId xmlns:a16="http://schemas.microsoft.com/office/drawing/2014/main" id="{5799222B-4C30-8240-B2DA-CC30A3A847C8}"/>
              </a:ext>
            </a:extLst>
          </p:cNvPr>
          <p:cNvPicPr>
            <a:picLocks noChangeAspect="1"/>
          </p:cNvPicPr>
          <p:nvPr/>
        </p:nvPicPr>
        <p:blipFill>
          <a:blip r:embed="rId4"/>
          <a:stretch>
            <a:fillRect/>
          </a:stretch>
        </p:blipFill>
        <p:spPr>
          <a:xfrm>
            <a:off x="2431393" y="1748742"/>
            <a:ext cx="3828321" cy="2902558"/>
          </a:xfrm>
          <a:prstGeom prst="rect">
            <a:avLst/>
          </a:prstGeom>
          <a:ln>
            <a:solidFill>
              <a:srgbClr val="A348FE"/>
            </a:solidFill>
          </a:ln>
        </p:spPr>
      </p:pic>
      <p:sp>
        <p:nvSpPr>
          <p:cNvPr id="5" name="Rectangle 4">
            <a:extLst>
              <a:ext uri="{FF2B5EF4-FFF2-40B4-BE49-F238E27FC236}">
                <a16:creationId xmlns:a16="http://schemas.microsoft.com/office/drawing/2014/main" id="{46BC30E4-641F-8949-596E-0BBDCE7E8877}"/>
              </a:ext>
            </a:extLst>
          </p:cNvPr>
          <p:cNvSpPr/>
          <p:nvPr/>
        </p:nvSpPr>
        <p:spPr bwMode="gray">
          <a:xfrm>
            <a:off x="2650921" y="3741490"/>
            <a:ext cx="829640" cy="838899"/>
          </a:xfrm>
          <a:custGeom>
            <a:avLst/>
            <a:gdLst>
              <a:gd name="connsiteX0" fmla="*/ 0 w 829640"/>
              <a:gd name="connsiteY0" fmla="*/ 0 h 838899"/>
              <a:gd name="connsiteX1" fmla="*/ 431413 w 829640"/>
              <a:gd name="connsiteY1" fmla="*/ 0 h 838899"/>
              <a:gd name="connsiteX2" fmla="*/ 829640 w 829640"/>
              <a:gd name="connsiteY2" fmla="*/ 0 h 838899"/>
              <a:gd name="connsiteX3" fmla="*/ 829640 w 829640"/>
              <a:gd name="connsiteY3" fmla="*/ 394283 h 838899"/>
              <a:gd name="connsiteX4" fmla="*/ 829640 w 829640"/>
              <a:gd name="connsiteY4" fmla="*/ 838899 h 838899"/>
              <a:gd name="connsiteX5" fmla="*/ 431413 w 829640"/>
              <a:gd name="connsiteY5" fmla="*/ 838899 h 838899"/>
              <a:gd name="connsiteX6" fmla="*/ 0 w 829640"/>
              <a:gd name="connsiteY6" fmla="*/ 838899 h 838899"/>
              <a:gd name="connsiteX7" fmla="*/ 0 w 829640"/>
              <a:gd name="connsiteY7" fmla="*/ 427838 h 838899"/>
              <a:gd name="connsiteX8" fmla="*/ 0 w 829640"/>
              <a:gd name="connsiteY8" fmla="*/ 0 h 83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9640" h="838899" fill="none" extrusionOk="0">
                <a:moveTo>
                  <a:pt x="0" y="0"/>
                </a:moveTo>
                <a:cubicBezTo>
                  <a:pt x="146370" y="-36197"/>
                  <a:pt x="292056" y="45023"/>
                  <a:pt x="431413" y="0"/>
                </a:cubicBezTo>
                <a:cubicBezTo>
                  <a:pt x="570770" y="-45023"/>
                  <a:pt x="638016" y="21514"/>
                  <a:pt x="829640" y="0"/>
                </a:cubicBezTo>
                <a:cubicBezTo>
                  <a:pt x="857492" y="108164"/>
                  <a:pt x="810974" y="212410"/>
                  <a:pt x="829640" y="394283"/>
                </a:cubicBezTo>
                <a:cubicBezTo>
                  <a:pt x="848306" y="576156"/>
                  <a:pt x="789214" y="703314"/>
                  <a:pt x="829640" y="838899"/>
                </a:cubicBezTo>
                <a:cubicBezTo>
                  <a:pt x="653901" y="851165"/>
                  <a:pt x="605138" y="831243"/>
                  <a:pt x="431413" y="838899"/>
                </a:cubicBezTo>
                <a:cubicBezTo>
                  <a:pt x="257688" y="846555"/>
                  <a:pt x="118691" y="829409"/>
                  <a:pt x="0" y="838899"/>
                </a:cubicBezTo>
                <a:cubicBezTo>
                  <a:pt x="-20836" y="725974"/>
                  <a:pt x="27714" y="540242"/>
                  <a:pt x="0" y="427838"/>
                </a:cubicBezTo>
                <a:cubicBezTo>
                  <a:pt x="-27714" y="315434"/>
                  <a:pt x="24715" y="107572"/>
                  <a:pt x="0" y="0"/>
                </a:cubicBezTo>
                <a:close/>
              </a:path>
              <a:path w="829640" h="838899" stroke="0" extrusionOk="0">
                <a:moveTo>
                  <a:pt x="0" y="0"/>
                </a:moveTo>
                <a:cubicBezTo>
                  <a:pt x="197564" y="-32603"/>
                  <a:pt x="285918" y="11023"/>
                  <a:pt x="406524" y="0"/>
                </a:cubicBezTo>
                <a:cubicBezTo>
                  <a:pt x="527130" y="-11023"/>
                  <a:pt x="668492" y="19738"/>
                  <a:pt x="829640" y="0"/>
                </a:cubicBezTo>
                <a:cubicBezTo>
                  <a:pt x="849469" y="157652"/>
                  <a:pt x="822043" y="233615"/>
                  <a:pt x="829640" y="436227"/>
                </a:cubicBezTo>
                <a:cubicBezTo>
                  <a:pt x="837237" y="638839"/>
                  <a:pt x="805488" y="739147"/>
                  <a:pt x="829640" y="838899"/>
                </a:cubicBezTo>
                <a:cubicBezTo>
                  <a:pt x="736396" y="842160"/>
                  <a:pt x="546162" y="811519"/>
                  <a:pt x="431413" y="838899"/>
                </a:cubicBezTo>
                <a:cubicBezTo>
                  <a:pt x="316664" y="866279"/>
                  <a:pt x="107710" y="832005"/>
                  <a:pt x="0" y="838899"/>
                </a:cubicBezTo>
                <a:cubicBezTo>
                  <a:pt x="-16141" y="687334"/>
                  <a:pt x="31149" y="632332"/>
                  <a:pt x="0" y="436227"/>
                </a:cubicBezTo>
                <a:cubicBezTo>
                  <a:pt x="-31149" y="240122"/>
                  <a:pt x="47882" y="216555"/>
                  <a:pt x="0" y="0"/>
                </a:cubicBezTo>
                <a:close/>
              </a:path>
            </a:pathLst>
          </a:custGeom>
          <a:solidFill>
            <a:schemeClr val="accent1">
              <a:alpha val="14000"/>
            </a:schemeClr>
          </a:solidFill>
          <a:ln w="6350" algn="ctr">
            <a:solidFill>
              <a:schemeClr val="accent1">
                <a:lumMod val="75000"/>
              </a:schemeClr>
            </a:solidFill>
            <a:miter lim="800000"/>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5459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250" autoRev="1" fill="remove"/>
                                        <p:tgtEl>
                                          <p:spTgt spid="5"/>
                                        </p:tgtEl>
                                        <p:attrNameLst>
                                          <p:attrName>style.color</p:attrName>
                                        </p:attrNameLst>
                                      </p:cBhvr>
                                      <p:to>
                                        <a:schemeClr val="bg1"/>
                                      </p:to>
                                    </p:animClr>
                                    <p:animClr clrSpc="rgb" dir="cw">
                                      <p:cBhvr>
                                        <p:cTn id="7" dur="250" autoRev="1" fill="remove"/>
                                        <p:tgtEl>
                                          <p:spTgt spid="5"/>
                                        </p:tgtEl>
                                        <p:attrNameLst>
                                          <p:attrName>fillcolor</p:attrName>
                                        </p:attrNameLst>
                                      </p:cBhvr>
                                      <p:to>
                                        <a:schemeClr val="bg1"/>
                                      </p:to>
                                    </p:animClr>
                                    <p:set>
                                      <p:cBhvr>
                                        <p:cTn id="8" dur="250" autoRev="1" fill="remove"/>
                                        <p:tgtEl>
                                          <p:spTgt spid="5"/>
                                        </p:tgtEl>
                                        <p:attrNameLst>
                                          <p:attrName>fill.type</p:attrName>
                                        </p:attrNameLst>
                                      </p:cBhvr>
                                      <p:to>
                                        <p:strVal val="solid"/>
                                      </p:to>
                                    </p:set>
                                    <p:set>
                                      <p:cBhvr>
                                        <p:cTn id="9" dur="250" autoRev="1" fill="remove"/>
                                        <p:tgtEl>
                                          <p:spTgt spid="5"/>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Effect transition="in" filter="fade">
                                      <p:cBhvr>
                                        <p:cTn id="42" dur="1000"/>
                                        <p:tgtEl>
                                          <p:spTgt spid="11">
                                            <p:txEl>
                                              <p:pRg st="5" end="5"/>
                                            </p:txEl>
                                          </p:spTgt>
                                        </p:tgtEl>
                                      </p:cBhvr>
                                    </p:animEffect>
                                    <p:anim calcmode="lin" valueType="num">
                                      <p:cBhvr>
                                        <p:cTn id="4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animEffect transition="in" filter="fade">
                                      <p:cBhvr>
                                        <p:cTn id="49" dur="1000"/>
                                        <p:tgtEl>
                                          <p:spTgt spid="11">
                                            <p:txEl>
                                              <p:pRg st="6" end="6"/>
                                            </p:txEl>
                                          </p:spTgt>
                                        </p:tgtEl>
                                      </p:cBhvr>
                                    </p:animEffect>
                                    <p:anim calcmode="lin" valueType="num">
                                      <p:cBhvr>
                                        <p:cTn id="50"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xEl>
                                              <p:pRg st="7" end="7"/>
                                            </p:txEl>
                                          </p:spTgt>
                                        </p:tgtEl>
                                        <p:attrNameLst>
                                          <p:attrName>style.visibility</p:attrName>
                                        </p:attrNameLst>
                                      </p:cBhvr>
                                      <p:to>
                                        <p:strVal val="visible"/>
                                      </p:to>
                                    </p:set>
                                    <p:animEffect transition="in" filter="fade">
                                      <p:cBhvr>
                                        <p:cTn id="56" dur="1000"/>
                                        <p:tgtEl>
                                          <p:spTgt spid="11">
                                            <p:txEl>
                                              <p:pRg st="7" end="7"/>
                                            </p:txEl>
                                          </p:spTgt>
                                        </p:tgtEl>
                                      </p:cBhvr>
                                    </p:animEffect>
                                    <p:anim calcmode="lin" valueType="num">
                                      <p:cBhvr>
                                        <p:cTn id="57"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xEl>
                                              <p:pRg st="8" end="8"/>
                                            </p:txEl>
                                          </p:spTgt>
                                        </p:tgtEl>
                                        <p:attrNameLst>
                                          <p:attrName>style.visibility</p:attrName>
                                        </p:attrNameLst>
                                      </p:cBhvr>
                                      <p:to>
                                        <p:strVal val="visible"/>
                                      </p:to>
                                    </p:set>
                                    <p:animEffect transition="in" filter="fade">
                                      <p:cBhvr>
                                        <p:cTn id="63" dur="1000"/>
                                        <p:tgtEl>
                                          <p:spTgt spid="11">
                                            <p:txEl>
                                              <p:pRg st="8" end="8"/>
                                            </p:txEl>
                                          </p:spTgt>
                                        </p:tgtEl>
                                      </p:cBhvr>
                                    </p:animEffect>
                                    <p:anim calcmode="lin" valueType="num">
                                      <p:cBhvr>
                                        <p:cTn id="6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1">
                                            <p:txEl>
                                              <p:pRg st="9" end="9"/>
                                            </p:txEl>
                                          </p:spTgt>
                                        </p:tgtEl>
                                        <p:attrNameLst>
                                          <p:attrName>style.visibility</p:attrName>
                                        </p:attrNameLst>
                                      </p:cBhvr>
                                      <p:to>
                                        <p:strVal val="visible"/>
                                      </p:to>
                                    </p:set>
                                    <p:animEffect transition="in" filter="fade">
                                      <p:cBhvr>
                                        <p:cTn id="70" dur="1000"/>
                                        <p:tgtEl>
                                          <p:spTgt spid="11">
                                            <p:txEl>
                                              <p:pRg st="9" end="9"/>
                                            </p:txEl>
                                          </p:spTgt>
                                        </p:tgtEl>
                                      </p:cBhvr>
                                    </p:animEffect>
                                    <p:anim calcmode="lin" valueType="num">
                                      <p:cBhvr>
                                        <p:cTn id="71"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1">
                                            <p:txEl>
                                              <p:pRg st="11" end="11"/>
                                            </p:txEl>
                                          </p:spTgt>
                                        </p:tgtEl>
                                        <p:attrNameLst>
                                          <p:attrName>style.visibility</p:attrName>
                                        </p:attrNameLst>
                                      </p:cBhvr>
                                      <p:to>
                                        <p:strVal val="visible"/>
                                      </p:to>
                                    </p:set>
                                    <p:animEffect transition="in" filter="fade">
                                      <p:cBhvr>
                                        <p:cTn id="77" dur="1000"/>
                                        <p:tgtEl>
                                          <p:spTgt spid="11">
                                            <p:txEl>
                                              <p:pRg st="11" end="11"/>
                                            </p:txEl>
                                          </p:spTgt>
                                        </p:tgtEl>
                                      </p:cBhvr>
                                    </p:animEffect>
                                    <p:anim calcmode="lin" valueType="num">
                                      <p:cBhvr>
                                        <p:cTn id="78" dur="1000" fill="hold"/>
                                        <p:tgtEl>
                                          <p:spTgt spid="11">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11">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sv-SE" dirty="0"/>
              <a:t>Objetives</a:t>
            </a:r>
            <a:endParaRPr lang="en-US" dirty="0"/>
          </a:p>
        </p:txBody>
      </p:sp>
      <p:sp>
        <p:nvSpPr>
          <p:cNvPr id="3" name="Text Placeholder 2"/>
          <p:cNvSpPr>
            <a:spLocks noGrp="1"/>
          </p:cNvSpPr>
          <p:nvPr>
            <p:ph type="body" sz="quarter" idx="10"/>
          </p:nvPr>
        </p:nvSpPr>
        <p:spPr/>
        <p:txBody>
          <a:bodyPr/>
          <a:lstStyle/>
          <a:p>
            <a:pPr marL="285750" lvl="0" indent="-285750">
              <a:buFont typeface="Arial" panose="020B0604020202020204" pitchFamily="34" charset="0"/>
              <a:buChar char="•"/>
            </a:pPr>
            <a:r>
              <a:rPr lang="en-US" sz="2400" dirty="0"/>
              <a:t>Introduction</a:t>
            </a:r>
          </a:p>
          <a:p>
            <a:pPr marL="285750" lvl="0" indent="-285750">
              <a:buFont typeface="Arial" panose="020B0604020202020204" pitchFamily="34" charset="0"/>
              <a:buChar char="•"/>
            </a:pPr>
            <a:r>
              <a:rPr lang="en-US" sz="2400" dirty="0"/>
              <a:t>Provide an employee attrition analysis to Frito-Lay’s corporation</a:t>
            </a:r>
          </a:p>
          <a:p>
            <a:pPr marL="285750" lvl="0" indent="-285750">
              <a:buFont typeface="Arial" panose="020B0604020202020204" pitchFamily="34" charset="0"/>
              <a:buChar char="•"/>
            </a:pPr>
            <a:r>
              <a:rPr lang="en-US" sz="2400" dirty="0"/>
              <a:t>Identify the three most important factors  that contribute to employee attrition</a:t>
            </a:r>
          </a:p>
          <a:p>
            <a:pPr marL="285750" indent="-285750">
              <a:buFont typeface="Arial" panose="020B0604020202020204" pitchFamily="34" charset="0"/>
              <a:buChar char="•"/>
            </a:pPr>
            <a:r>
              <a:rPr lang="en-US" sz="2400" dirty="0"/>
              <a:t>Build a model to predict attrition in the company</a:t>
            </a:r>
          </a:p>
          <a:p>
            <a:pPr marL="285750" indent="-285750">
              <a:buFont typeface="Arial" panose="020B0604020202020204" pitchFamily="34" charset="0"/>
              <a:buChar char="•"/>
            </a:pPr>
            <a:r>
              <a:rPr lang="en-US" sz="2400" dirty="0"/>
              <a:t>Build a model to predict employee monthly income </a:t>
            </a:r>
          </a:p>
          <a:p>
            <a:pPr marL="285750" lvl="0" indent="-285750">
              <a:buFont typeface="Arial" panose="020B0604020202020204" pitchFamily="34" charset="0"/>
              <a:buChar char="•"/>
            </a:pPr>
            <a:r>
              <a:rPr lang="en-US" sz="2400" dirty="0"/>
              <a:t>Providing insight into job role-specific trends</a:t>
            </a:r>
          </a:p>
          <a:p>
            <a:pPr marL="285750" indent="-285750">
              <a:buFont typeface="Arial" panose="020B0604020202020204" pitchFamily="34" charset="0"/>
              <a:buChar char="•"/>
            </a:pPr>
            <a:r>
              <a:rPr lang="en-US" sz="2400" dirty="0"/>
              <a:t>Make recommendations to minimize employee turnover </a:t>
            </a:r>
          </a:p>
          <a:p>
            <a:pPr marL="285750" lvl="0" indent="-285750">
              <a:buFont typeface="Arial" panose="020B0604020202020204" pitchFamily="34" charset="0"/>
              <a:buChar char="•"/>
            </a:pPr>
            <a:endParaRPr lang="en-US" sz="2400" dirty="0"/>
          </a:p>
          <a:p>
            <a:pPr lvl="2"/>
            <a:endParaRPr lang="es-MX" dirty="0"/>
          </a:p>
          <a:p>
            <a:pPr lvl="1"/>
            <a:endParaRPr lang="es-MX" dirty="0"/>
          </a:p>
          <a:p>
            <a:pPr lvl="1"/>
            <a:endParaRPr lang="es-MX" dirty="0"/>
          </a:p>
          <a:p>
            <a:pPr lvl="1"/>
            <a:endParaRPr lang="es-MX" dirty="0"/>
          </a:p>
          <a:p>
            <a:pPr lvl="1"/>
            <a:endParaRPr lang="es-MX" dirty="0"/>
          </a:p>
          <a:p>
            <a:pPr lvl="1"/>
            <a:endParaRPr lang="es-MX" dirty="0"/>
          </a:p>
          <a:p>
            <a:pPr lvl="1"/>
            <a:endParaRPr lang="es-MX" dirty="0"/>
          </a:p>
          <a:p>
            <a:endParaRPr lang="es-MX" dirty="0"/>
          </a:p>
        </p:txBody>
      </p:sp>
    </p:spTree>
    <p:extLst>
      <p:ext uri="{BB962C8B-B14F-4D97-AF65-F5344CB8AC3E}">
        <p14:creationId xmlns:p14="http://schemas.microsoft.com/office/powerpoint/2010/main" val="182321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591B-46B6-0BDB-C35A-BB4906560B69}"/>
              </a:ext>
            </a:extLst>
          </p:cNvPr>
          <p:cNvSpPr>
            <a:spLocks noGrp="1"/>
          </p:cNvSpPr>
          <p:nvPr>
            <p:ph type="title"/>
          </p:nvPr>
        </p:nvSpPr>
        <p:spPr/>
        <p:txBody>
          <a:bodyPr/>
          <a:lstStyle/>
          <a:p>
            <a:r>
              <a:rPr lang="en-US" dirty="0"/>
              <a:t>Third recommendation: Create more incentives for young people</a:t>
            </a:r>
          </a:p>
        </p:txBody>
      </p:sp>
      <p:sp>
        <p:nvSpPr>
          <p:cNvPr id="11" name="Text Placeholder 17">
            <a:extLst>
              <a:ext uri="{FF2B5EF4-FFF2-40B4-BE49-F238E27FC236}">
                <a16:creationId xmlns:a16="http://schemas.microsoft.com/office/drawing/2014/main" id="{6613D529-CF43-B095-56F1-DE472B104E2A}"/>
              </a:ext>
            </a:extLst>
          </p:cNvPr>
          <p:cNvSpPr txBox="1">
            <a:spLocks/>
          </p:cNvSpPr>
          <p:nvPr/>
        </p:nvSpPr>
        <p:spPr bwMode="gray">
          <a:xfrm>
            <a:off x="6513964" y="1748741"/>
            <a:ext cx="2537757" cy="5012785"/>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solidFill>
                  <a:srgbClr val="292929"/>
                </a:solidFill>
                <a:highlight>
                  <a:srgbClr val="FDECA4"/>
                </a:highlight>
              </a:rPr>
              <a:t>Recommendations</a:t>
            </a:r>
          </a:p>
          <a:p>
            <a:pPr marL="285750" indent="-285750">
              <a:buFont typeface="Arial" panose="020B0604020202020204" pitchFamily="34" charset="0"/>
              <a:buChar char="•"/>
            </a:pPr>
            <a:r>
              <a:rPr lang="en-US" sz="1100" dirty="0"/>
              <a:t>In terms of marital status Single People are more prone to leave the company</a:t>
            </a:r>
          </a:p>
          <a:p>
            <a:pPr marL="465750" lvl="1" indent="-285750">
              <a:buFont typeface="Arial" panose="020B0604020202020204" pitchFamily="34" charset="0"/>
              <a:buChar char="•"/>
            </a:pPr>
            <a:r>
              <a:rPr lang="en-US" sz="1100" dirty="0"/>
              <a:t>50.27% of single employees quit</a:t>
            </a:r>
          </a:p>
          <a:p>
            <a:pPr marL="285750" indent="-285750">
              <a:buFont typeface="Arial" panose="020B0604020202020204" pitchFamily="34" charset="0"/>
              <a:buChar char="•"/>
            </a:pPr>
            <a:endParaRPr lang="en-US" sz="1100" dirty="0"/>
          </a:p>
          <a:p>
            <a:r>
              <a:rPr lang="en-US" sz="1100" dirty="0"/>
              <a:t> </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pic>
        <p:nvPicPr>
          <p:cNvPr id="7" name="Picture 6">
            <a:extLst>
              <a:ext uri="{FF2B5EF4-FFF2-40B4-BE49-F238E27FC236}">
                <a16:creationId xmlns:a16="http://schemas.microsoft.com/office/drawing/2014/main" id="{FDB2371D-EB03-5A5C-1D41-538ADA10B73F}"/>
              </a:ext>
            </a:extLst>
          </p:cNvPr>
          <p:cNvPicPr>
            <a:picLocks noChangeAspect="1"/>
          </p:cNvPicPr>
          <p:nvPr/>
        </p:nvPicPr>
        <p:blipFill>
          <a:blip r:embed="rId2"/>
          <a:stretch>
            <a:fillRect/>
          </a:stretch>
        </p:blipFill>
        <p:spPr>
          <a:xfrm>
            <a:off x="1557182" y="1873039"/>
            <a:ext cx="4387065" cy="3524822"/>
          </a:xfrm>
          <a:prstGeom prst="rect">
            <a:avLst/>
          </a:prstGeom>
          <a:ln>
            <a:solidFill>
              <a:srgbClr val="A348FE"/>
            </a:solidFill>
          </a:ln>
        </p:spPr>
      </p:pic>
      <p:pic>
        <p:nvPicPr>
          <p:cNvPr id="9" name="Picture 8">
            <a:extLst>
              <a:ext uri="{FF2B5EF4-FFF2-40B4-BE49-F238E27FC236}">
                <a16:creationId xmlns:a16="http://schemas.microsoft.com/office/drawing/2014/main" id="{18051DA8-6939-FD09-1550-6F63224C690E}"/>
              </a:ext>
            </a:extLst>
          </p:cNvPr>
          <p:cNvPicPr>
            <a:picLocks noChangeAspect="1"/>
          </p:cNvPicPr>
          <p:nvPr/>
        </p:nvPicPr>
        <p:blipFill>
          <a:blip r:embed="rId3"/>
          <a:stretch>
            <a:fillRect/>
          </a:stretch>
        </p:blipFill>
        <p:spPr>
          <a:xfrm>
            <a:off x="2628744" y="5519354"/>
            <a:ext cx="2243940" cy="620195"/>
          </a:xfrm>
          <a:prstGeom prst="rect">
            <a:avLst/>
          </a:prstGeom>
          <a:ln>
            <a:solidFill>
              <a:srgbClr val="A348FE"/>
            </a:solidFill>
          </a:ln>
        </p:spPr>
      </p:pic>
    </p:spTree>
    <p:extLst>
      <p:ext uri="{BB962C8B-B14F-4D97-AF65-F5344CB8AC3E}">
        <p14:creationId xmlns:p14="http://schemas.microsoft.com/office/powerpoint/2010/main" val="29035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Effect transition="in" filter="fade">
                                      <p:cBhvr>
                                        <p:cTn id="7" dur="1000"/>
                                        <p:tgtEl>
                                          <p:spTgt spid="11">
                                            <p:txEl>
                                              <p:pRg st="4" end="4"/>
                                            </p:txEl>
                                          </p:spTgt>
                                        </p:tgtEl>
                                      </p:cBhvr>
                                    </p:animEffect>
                                    <p:anim calcmode="lin" valueType="num">
                                      <p:cBhvr>
                                        <p:cTn id="8"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591B-46B6-0BDB-C35A-BB4906560B69}"/>
              </a:ext>
            </a:extLst>
          </p:cNvPr>
          <p:cNvSpPr>
            <a:spLocks noGrp="1"/>
          </p:cNvSpPr>
          <p:nvPr>
            <p:ph type="title"/>
          </p:nvPr>
        </p:nvSpPr>
        <p:spPr/>
        <p:txBody>
          <a:bodyPr/>
          <a:lstStyle/>
          <a:p>
            <a:r>
              <a:rPr lang="en-US" dirty="0"/>
              <a:t>Third recommendation: Create more incentives for young people</a:t>
            </a:r>
          </a:p>
        </p:txBody>
      </p:sp>
      <p:sp>
        <p:nvSpPr>
          <p:cNvPr id="11" name="Text Placeholder 17">
            <a:extLst>
              <a:ext uri="{FF2B5EF4-FFF2-40B4-BE49-F238E27FC236}">
                <a16:creationId xmlns:a16="http://schemas.microsoft.com/office/drawing/2014/main" id="{6613D529-CF43-B095-56F1-DE472B104E2A}"/>
              </a:ext>
            </a:extLst>
          </p:cNvPr>
          <p:cNvSpPr txBox="1">
            <a:spLocks/>
          </p:cNvSpPr>
          <p:nvPr/>
        </p:nvSpPr>
        <p:spPr bwMode="gray">
          <a:xfrm>
            <a:off x="6513964" y="1748742"/>
            <a:ext cx="2537757" cy="4937284"/>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solidFill>
                  <a:srgbClr val="292929"/>
                </a:solidFill>
                <a:highlight>
                  <a:srgbClr val="FDECA4"/>
                </a:highlight>
              </a:rPr>
              <a:t>Recommendations</a:t>
            </a:r>
          </a:p>
          <a:p>
            <a:pPr marL="285750" indent="-285750">
              <a:buFont typeface="Arial" panose="020B0604020202020204" pitchFamily="34" charset="0"/>
              <a:buChar char="•"/>
            </a:pPr>
            <a:r>
              <a:rPr lang="en-US" sz="1100" dirty="0"/>
              <a:t>30 years old employees have the highest chance of attrition</a:t>
            </a:r>
          </a:p>
          <a:p>
            <a:pPr marL="285750" indent="-285750">
              <a:buFont typeface="Arial" panose="020B0604020202020204" pitchFamily="34" charset="0"/>
              <a:buChar char="•"/>
            </a:pPr>
            <a:r>
              <a:rPr lang="en-US" sz="1100" dirty="0"/>
              <a:t>All these means that young employees don’t stay too long in the company</a:t>
            </a:r>
          </a:p>
          <a:p>
            <a:pPr marL="285750" indent="-285750">
              <a:buFont typeface="Arial" panose="020B0604020202020204" pitchFamily="34" charset="0"/>
              <a:buChar char="•"/>
            </a:pPr>
            <a:r>
              <a:rPr lang="en-US" sz="1100" b="1" dirty="0"/>
              <a:t>Recommendations:</a:t>
            </a:r>
          </a:p>
          <a:p>
            <a:pPr marL="465750" lvl="1" indent="-285750">
              <a:buFont typeface="Arial" panose="020B0604020202020204" pitchFamily="34" charset="0"/>
              <a:buChar char="•"/>
            </a:pPr>
            <a:r>
              <a:rPr lang="en-US" sz="1100" dirty="0"/>
              <a:t> Create more incentives for young people</a:t>
            </a:r>
          </a:p>
          <a:p>
            <a:pPr marL="465750" lvl="1" indent="-285750">
              <a:buFont typeface="Arial" panose="020B0604020202020204" pitchFamily="34" charset="0"/>
              <a:buChar char="•"/>
            </a:pPr>
            <a:r>
              <a:rPr lang="en-US" sz="1100" dirty="0"/>
              <a:t>Provide more training programs</a:t>
            </a:r>
          </a:p>
          <a:p>
            <a:pPr marL="465750" lvl="1" indent="-285750">
              <a:buFont typeface="Arial" panose="020B0604020202020204" pitchFamily="34" charset="0"/>
              <a:buChar char="•"/>
            </a:pPr>
            <a:r>
              <a:rPr lang="en-US" sz="1100" dirty="0"/>
              <a:t>Provide more challenging projects</a:t>
            </a:r>
          </a:p>
          <a:p>
            <a:pPr marL="465750" lvl="1" indent="-285750">
              <a:buFont typeface="Arial" panose="020B0604020202020204" pitchFamily="34" charset="0"/>
              <a:buChar char="•"/>
            </a:pPr>
            <a:r>
              <a:rPr lang="en-US" sz="1100" dirty="0"/>
              <a:t>Create more freedom</a:t>
            </a:r>
          </a:p>
          <a:p>
            <a:pPr marL="465750" lvl="1" indent="-285750">
              <a:buFont typeface="Arial" panose="020B0604020202020204" pitchFamily="34" charset="0"/>
              <a:buChar char="•"/>
            </a:pPr>
            <a:r>
              <a:rPr lang="en-US" sz="1100" dirty="0"/>
              <a:t>Promote working from home</a:t>
            </a:r>
          </a:p>
          <a:p>
            <a:pPr marL="285750" indent="-285750">
              <a:buFont typeface="Arial" panose="020B0604020202020204" pitchFamily="34" charset="0"/>
              <a:buChar char="•"/>
            </a:pPr>
            <a:endParaRPr lang="en-US" sz="1100" dirty="0"/>
          </a:p>
          <a:p>
            <a:r>
              <a:rPr lang="en-US" sz="1100" dirty="0"/>
              <a:t> </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pic>
        <p:nvPicPr>
          <p:cNvPr id="4" name="Picture 3">
            <a:extLst>
              <a:ext uri="{FF2B5EF4-FFF2-40B4-BE49-F238E27FC236}">
                <a16:creationId xmlns:a16="http://schemas.microsoft.com/office/drawing/2014/main" id="{ACA2DBF5-589B-4747-D231-CF17C6BF5EC0}"/>
              </a:ext>
            </a:extLst>
          </p:cNvPr>
          <p:cNvPicPr>
            <a:picLocks noChangeAspect="1"/>
          </p:cNvPicPr>
          <p:nvPr/>
        </p:nvPicPr>
        <p:blipFill>
          <a:blip r:embed="rId2"/>
          <a:stretch>
            <a:fillRect/>
          </a:stretch>
        </p:blipFill>
        <p:spPr>
          <a:xfrm>
            <a:off x="2283137" y="1748742"/>
            <a:ext cx="4196165" cy="2689488"/>
          </a:xfrm>
          <a:prstGeom prst="rect">
            <a:avLst/>
          </a:prstGeom>
          <a:ln>
            <a:solidFill>
              <a:srgbClr val="A348FE"/>
            </a:solidFill>
          </a:ln>
        </p:spPr>
      </p:pic>
      <p:pic>
        <p:nvPicPr>
          <p:cNvPr id="5" name="Picture 4">
            <a:extLst>
              <a:ext uri="{FF2B5EF4-FFF2-40B4-BE49-F238E27FC236}">
                <a16:creationId xmlns:a16="http://schemas.microsoft.com/office/drawing/2014/main" id="{EC0412C2-B181-7AD2-29B6-1CE8D27F17FB}"/>
              </a:ext>
            </a:extLst>
          </p:cNvPr>
          <p:cNvPicPr>
            <a:picLocks noChangeAspect="1"/>
          </p:cNvPicPr>
          <p:nvPr/>
        </p:nvPicPr>
        <p:blipFill>
          <a:blip r:embed="rId3"/>
          <a:stretch>
            <a:fillRect/>
          </a:stretch>
        </p:blipFill>
        <p:spPr>
          <a:xfrm>
            <a:off x="92279" y="1748742"/>
            <a:ext cx="2134641" cy="1715094"/>
          </a:xfrm>
          <a:prstGeom prst="rect">
            <a:avLst/>
          </a:prstGeom>
          <a:ln>
            <a:solidFill>
              <a:srgbClr val="A348FE"/>
            </a:solidFill>
          </a:ln>
        </p:spPr>
      </p:pic>
      <p:pic>
        <p:nvPicPr>
          <p:cNvPr id="6" name="Picture 5">
            <a:extLst>
              <a:ext uri="{FF2B5EF4-FFF2-40B4-BE49-F238E27FC236}">
                <a16:creationId xmlns:a16="http://schemas.microsoft.com/office/drawing/2014/main" id="{1028A104-AE8B-2438-9DF6-4846D3CA44F8}"/>
              </a:ext>
            </a:extLst>
          </p:cNvPr>
          <p:cNvPicPr>
            <a:picLocks noChangeAspect="1"/>
          </p:cNvPicPr>
          <p:nvPr/>
        </p:nvPicPr>
        <p:blipFill>
          <a:blip r:embed="rId4"/>
          <a:stretch>
            <a:fillRect/>
          </a:stretch>
        </p:blipFill>
        <p:spPr>
          <a:xfrm>
            <a:off x="92279" y="3549342"/>
            <a:ext cx="2134641" cy="620195"/>
          </a:xfrm>
          <a:prstGeom prst="rect">
            <a:avLst/>
          </a:prstGeom>
          <a:ln>
            <a:solidFill>
              <a:srgbClr val="A348FE"/>
            </a:solidFill>
          </a:ln>
        </p:spPr>
      </p:pic>
    </p:spTree>
    <p:extLst>
      <p:ext uri="{BB962C8B-B14F-4D97-AF65-F5344CB8AC3E}">
        <p14:creationId xmlns:p14="http://schemas.microsoft.com/office/powerpoint/2010/main" val="361712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1000"/>
                                        <p:tgtEl>
                                          <p:spTgt spid="11">
                                            <p:txEl>
                                              <p:pRg st="3" end="3"/>
                                            </p:txEl>
                                          </p:spTgt>
                                        </p:tgtEl>
                                      </p:cBhvr>
                                    </p:animEffect>
                                    <p:anim calcmode="lin" valueType="num">
                                      <p:cBhvr>
                                        <p:cTn id="2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1000"/>
                                        <p:tgtEl>
                                          <p:spTgt spid="11">
                                            <p:txEl>
                                              <p:pRg st="4" end="4"/>
                                            </p:txEl>
                                          </p:spTgt>
                                        </p:tgtEl>
                                      </p:cBhvr>
                                    </p:animEffect>
                                    <p:anim calcmode="lin" valueType="num">
                                      <p:cBhvr>
                                        <p:cTn id="29"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Effect transition="in" filter="fade">
                                      <p:cBhvr>
                                        <p:cTn id="35" dur="1000"/>
                                        <p:tgtEl>
                                          <p:spTgt spid="11">
                                            <p:txEl>
                                              <p:pRg st="5" end="5"/>
                                            </p:txEl>
                                          </p:spTgt>
                                        </p:tgtEl>
                                      </p:cBhvr>
                                    </p:animEffect>
                                    <p:anim calcmode="lin" valueType="num">
                                      <p:cBhvr>
                                        <p:cTn id="36"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fade">
                                      <p:cBhvr>
                                        <p:cTn id="42" dur="1000"/>
                                        <p:tgtEl>
                                          <p:spTgt spid="11">
                                            <p:txEl>
                                              <p:pRg st="6" end="6"/>
                                            </p:txEl>
                                          </p:spTgt>
                                        </p:tgtEl>
                                      </p:cBhvr>
                                    </p:animEffect>
                                    <p:anim calcmode="lin" valueType="num">
                                      <p:cBhvr>
                                        <p:cTn id="43"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Effect transition="in" filter="fade">
                                      <p:cBhvr>
                                        <p:cTn id="49" dur="1000"/>
                                        <p:tgtEl>
                                          <p:spTgt spid="11">
                                            <p:txEl>
                                              <p:pRg st="7" end="7"/>
                                            </p:txEl>
                                          </p:spTgt>
                                        </p:tgtEl>
                                      </p:cBhvr>
                                    </p:animEffect>
                                    <p:anim calcmode="lin" valueType="num">
                                      <p:cBhvr>
                                        <p:cTn id="50"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xEl>
                                              <p:pRg st="8" end="8"/>
                                            </p:txEl>
                                          </p:spTgt>
                                        </p:tgtEl>
                                        <p:attrNameLst>
                                          <p:attrName>style.visibility</p:attrName>
                                        </p:attrNameLst>
                                      </p:cBhvr>
                                      <p:to>
                                        <p:strVal val="visible"/>
                                      </p:to>
                                    </p:set>
                                    <p:animEffect transition="in" filter="fade">
                                      <p:cBhvr>
                                        <p:cTn id="56" dur="1000"/>
                                        <p:tgtEl>
                                          <p:spTgt spid="11">
                                            <p:txEl>
                                              <p:pRg st="8" end="8"/>
                                            </p:txEl>
                                          </p:spTgt>
                                        </p:tgtEl>
                                      </p:cBhvr>
                                    </p:animEffect>
                                    <p:anim calcmode="lin" valueType="num">
                                      <p:cBhvr>
                                        <p:cTn id="57"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AE9A-861D-917A-64CA-E8ED1660FEFB}"/>
              </a:ext>
            </a:extLst>
          </p:cNvPr>
          <p:cNvSpPr>
            <a:spLocks noGrp="1"/>
          </p:cNvSpPr>
          <p:nvPr>
            <p:ph type="title"/>
          </p:nvPr>
        </p:nvSpPr>
        <p:spPr/>
        <p:txBody>
          <a:bodyPr/>
          <a:lstStyle/>
          <a:p>
            <a:r>
              <a:rPr lang="en-US" dirty="0"/>
              <a:t>Link to applications</a:t>
            </a:r>
          </a:p>
        </p:txBody>
      </p:sp>
      <p:sp>
        <p:nvSpPr>
          <p:cNvPr id="3" name="Text Placeholder 2">
            <a:extLst>
              <a:ext uri="{FF2B5EF4-FFF2-40B4-BE49-F238E27FC236}">
                <a16:creationId xmlns:a16="http://schemas.microsoft.com/office/drawing/2014/main" id="{BD4578CE-A33D-9B20-19F5-2FB4F2BD3F95}"/>
              </a:ext>
            </a:extLst>
          </p:cNvPr>
          <p:cNvSpPr>
            <a:spLocks noGrp="1"/>
          </p:cNvSpPr>
          <p:nvPr>
            <p:ph type="body" sz="quarter" idx="10"/>
          </p:nvPr>
        </p:nvSpPr>
        <p:spPr/>
        <p:txBody>
          <a:bodyPr/>
          <a:lstStyle/>
          <a:p>
            <a:pPr marL="285750" indent="-285750">
              <a:buFont typeface="Arial" panose="020B0604020202020204" pitchFamily="34" charset="0"/>
              <a:buChar char="•"/>
            </a:pPr>
            <a:r>
              <a:rPr lang="en-US" b="1" dirty="0"/>
              <a:t>Repository</a:t>
            </a:r>
          </a:p>
          <a:p>
            <a:pPr marL="465750" lvl="1" indent="-285750">
              <a:buFont typeface="Arial" panose="020B0604020202020204" pitchFamily="34" charset="0"/>
              <a:buChar char="•"/>
            </a:pPr>
            <a:r>
              <a:rPr lang="en-US" dirty="0"/>
              <a:t>https://github.com/carlosAtestevez/CaseStudy2DDS	</a:t>
            </a:r>
          </a:p>
          <a:p>
            <a:pPr marL="285750" indent="-285750">
              <a:buFont typeface="Arial" panose="020B0604020202020204" pitchFamily="34" charset="0"/>
              <a:buChar char="•"/>
            </a:pPr>
            <a:r>
              <a:rPr lang="en-US" b="1" dirty="0"/>
              <a:t>Website</a:t>
            </a:r>
          </a:p>
          <a:p>
            <a:pPr marL="465750" lvl="1" indent="-285750">
              <a:buFont typeface="Arial" panose="020B0604020202020204" pitchFamily="34" charset="0"/>
              <a:buChar char="•"/>
            </a:pPr>
            <a:r>
              <a:rPr lang="en-US" dirty="0"/>
              <a:t>https://carlosatestevez.github.io/</a:t>
            </a:r>
          </a:p>
          <a:p>
            <a:pPr marL="285750" indent="-285750">
              <a:buFont typeface="Arial" panose="020B0604020202020204" pitchFamily="34" charset="0"/>
              <a:buChar char="•"/>
            </a:pPr>
            <a:r>
              <a:rPr lang="en-US" b="1" dirty="0"/>
              <a:t>Shiny App</a:t>
            </a:r>
          </a:p>
          <a:p>
            <a:pPr marL="465750" lvl="1" indent="-285750">
              <a:buFont typeface="Arial" panose="020B0604020202020204" pitchFamily="34" charset="0"/>
              <a:buChar char="•"/>
            </a:pPr>
            <a:r>
              <a:rPr lang="en-US" dirty="0"/>
              <a:t>https://estevez.shinyapps.io/EmployeeAttritionDDS/</a:t>
            </a:r>
          </a:p>
          <a:p>
            <a:pPr marL="285750" indent="-285750">
              <a:buFont typeface="Arial" panose="020B0604020202020204" pitchFamily="34" charset="0"/>
              <a:buChar char="•"/>
            </a:pPr>
            <a:r>
              <a:rPr lang="en-US" b="1" dirty="0"/>
              <a:t>YouTube presentation</a:t>
            </a:r>
          </a:p>
          <a:p>
            <a:endParaRPr lang="en-US" dirty="0"/>
          </a:p>
        </p:txBody>
      </p:sp>
    </p:spTree>
    <p:extLst>
      <p:ext uri="{BB962C8B-B14F-4D97-AF65-F5344CB8AC3E}">
        <p14:creationId xmlns:p14="http://schemas.microsoft.com/office/powerpoint/2010/main" val="1199020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1883C81-47E7-2969-A92C-78B5CE8381AA}"/>
              </a:ext>
            </a:extLst>
          </p:cNvPr>
          <p:cNvPicPr>
            <a:picLocks noChangeAspect="1"/>
          </p:cNvPicPr>
          <p:nvPr/>
        </p:nvPicPr>
        <p:blipFill>
          <a:blip r:embed="rId2"/>
          <a:srcRect/>
          <a:stretch/>
        </p:blipFill>
        <p:spPr>
          <a:xfrm>
            <a:off x="-13421" y="-3495"/>
            <a:ext cx="9157421" cy="6861495"/>
          </a:xfrm>
          <a:prstGeom prst="rect">
            <a:avLst/>
          </a:prstGeom>
        </p:spPr>
      </p:pic>
      <p:sp>
        <p:nvSpPr>
          <p:cNvPr id="6" name="Rectangle 5"/>
          <p:cNvSpPr/>
          <p:nvPr/>
        </p:nvSpPr>
        <p:spPr bwMode="gray">
          <a:xfrm>
            <a:off x="628692" y="1709529"/>
            <a:ext cx="8515307" cy="2363218"/>
          </a:xfrm>
          <a:prstGeom prst="rect">
            <a:avLst/>
          </a:prstGeom>
          <a:solidFill>
            <a:schemeClr val="bg1">
              <a:alpha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itle 2"/>
          <p:cNvSpPr>
            <a:spLocks noGrp="1"/>
          </p:cNvSpPr>
          <p:nvPr>
            <p:ph type="ctrTitle"/>
          </p:nvPr>
        </p:nvSpPr>
        <p:spPr>
          <a:xfrm>
            <a:off x="628692" y="1709529"/>
            <a:ext cx="7597387" cy="923330"/>
          </a:xfrm>
        </p:spPr>
        <p:txBody>
          <a:bodyPr/>
          <a:lstStyle/>
          <a:p>
            <a:pPr>
              <a:lnSpc>
                <a:spcPct val="90000"/>
              </a:lnSpc>
              <a:buClr>
                <a:schemeClr val="dk1"/>
              </a:buClr>
              <a:buSzPts val="2400"/>
            </a:pPr>
            <a:r>
              <a:rPr lang="en-US" sz="4800" dirty="0">
                <a:latin typeface="Trebuchet MS" panose="020B0603020202020204" pitchFamily="34" charset="0"/>
                <a:cs typeface="72 Black" panose="020B0A04030603020204" pitchFamily="34" charset="0"/>
              </a:rPr>
              <a:t>Thank you!</a:t>
            </a:r>
            <a:br>
              <a:rPr lang="en-US" sz="4800" dirty="0">
                <a:latin typeface="Trebuchet MS" panose="020B0603020202020204" pitchFamily="34" charset="0"/>
                <a:cs typeface="72 Black" panose="020B0A04030603020204" pitchFamily="34" charset="0"/>
              </a:rPr>
            </a:br>
            <a:r>
              <a:rPr lang="en-US" sz="2000" dirty="0">
                <a:latin typeface="Trebuchet MS" panose="020B0603020202020204" pitchFamily="34" charset="0"/>
              </a:rPr>
              <a:t>Presented by: Carlos Estevez, April 2023</a:t>
            </a:r>
            <a:br>
              <a:rPr lang="en-US" sz="2000" dirty="0">
                <a:latin typeface="Trebuchet MS" panose="020B0603020202020204" pitchFamily="34" charset="0"/>
              </a:rPr>
            </a:br>
            <a:r>
              <a:rPr lang="en-US" sz="2000" dirty="0">
                <a:latin typeface="Trebuchet MS" panose="020B0603020202020204" pitchFamily="34" charset="0"/>
              </a:rPr>
              <a:t>cestevez@smu.edu</a:t>
            </a:r>
            <a:br>
              <a:rPr lang="en-US" sz="2000" dirty="0">
                <a:latin typeface="Trebuchet MS" panose="020B0603020202020204" pitchFamily="34" charset="0"/>
              </a:rPr>
            </a:br>
            <a:endParaRPr lang="en-US" sz="3200" dirty="0">
              <a:latin typeface="Trebuchet MS" panose="020B0603020202020204" pitchFamily="34" charset="0"/>
              <a:cs typeface="72 Black" panose="020B0A04030603020204" pitchFamily="34" charset="0"/>
            </a:endParaRPr>
          </a:p>
        </p:txBody>
      </p:sp>
      <p:sp>
        <p:nvSpPr>
          <p:cNvPr id="2" name="Rectangle 1">
            <a:extLst>
              <a:ext uri="{FF2B5EF4-FFF2-40B4-BE49-F238E27FC236}">
                <a16:creationId xmlns:a16="http://schemas.microsoft.com/office/drawing/2014/main" id="{69271FAB-012A-DA7B-59FB-6B9EE400BF57}"/>
              </a:ext>
            </a:extLst>
          </p:cNvPr>
          <p:cNvSpPr/>
          <p:nvPr/>
        </p:nvSpPr>
        <p:spPr bwMode="gray">
          <a:xfrm>
            <a:off x="628692" y="4058555"/>
            <a:ext cx="8515308" cy="45719"/>
          </a:xfrm>
          <a:prstGeom prst="rect">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46FBCC2F-1A8F-D149-2F2F-E1F80CE1DF5D}"/>
              </a:ext>
            </a:extLst>
          </p:cNvPr>
          <p:cNvPicPr>
            <a:picLocks noChangeAspect="1"/>
          </p:cNvPicPr>
          <p:nvPr/>
        </p:nvPicPr>
        <p:blipFill>
          <a:blip r:embed="rId3"/>
          <a:stretch>
            <a:fillRect/>
          </a:stretch>
        </p:blipFill>
        <p:spPr>
          <a:xfrm>
            <a:off x="414000" y="3173530"/>
            <a:ext cx="1280576" cy="1024461"/>
          </a:xfrm>
          <a:prstGeom prst="rect">
            <a:avLst/>
          </a:prstGeom>
        </p:spPr>
      </p:pic>
      <p:sp>
        <p:nvSpPr>
          <p:cNvPr id="14" name="Rectangle 13">
            <a:extLst>
              <a:ext uri="{FF2B5EF4-FFF2-40B4-BE49-F238E27FC236}">
                <a16:creationId xmlns:a16="http://schemas.microsoft.com/office/drawing/2014/main" id="{941237C1-3ADE-BC51-102C-5CA3B001349B}"/>
              </a:ext>
            </a:extLst>
          </p:cNvPr>
          <p:cNvSpPr/>
          <p:nvPr/>
        </p:nvSpPr>
        <p:spPr bwMode="gray">
          <a:xfrm>
            <a:off x="609385" y="-3495"/>
            <a:ext cx="8249390" cy="112552"/>
          </a:xfrm>
          <a:prstGeom prst="rect">
            <a:avLst/>
          </a:prstGeom>
          <a:solidFill>
            <a:srgbClr val="A348F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1761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2B95-CBC2-06E9-F50B-3F208C742CF0}"/>
              </a:ext>
            </a:extLst>
          </p:cNvPr>
          <p:cNvSpPr>
            <a:spLocks noGrp="1"/>
          </p:cNvSpPr>
          <p:nvPr>
            <p:ph type="title"/>
          </p:nvPr>
        </p:nvSpPr>
        <p:spPr/>
        <p:txBody>
          <a:bodyPr/>
          <a:lstStyle/>
          <a:p>
            <a:r>
              <a:rPr lang="en-US" dirty="0"/>
              <a:t>Employee Attrition</a:t>
            </a:r>
          </a:p>
        </p:txBody>
      </p:sp>
      <p:sp>
        <p:nvSpPr>
          <p:cNvPr id="6" name="TextBox 5">
            <a:extLst>
              <a:ext uri="{FF2B5EF4-FFF2-40B4-BE49-F238E27FC236}">
                <a16:creationId xmlns:a16="http://schemas.microsoft.com/office/drawing/2014/main" id="{B22AC997-190F-2A23-7782-5F950445B9C3}"/>
              </a:ext>
            </a:extLst>
          </p:cNvPr>
          <p:cNvSpPr txBox="1"/>
          <p:nvPr/>
        </p:nvSpPr>
        <p:spPr>
          <a:xfrm>
            <a:off x="284243" y="5701196"/>
            <a:ext cx="2172621"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ea typeface="Arial Unicode MS" pitchFamily="34" charset="-128"/>
                <a:cs typeface="Arial Unicode MS" pitchFamily="34" charset="-128"/>
              </a:rPr>
              <a:t>Image Employee Attrition</a:t>
            </a:r>
          </a:p>
        </p:txBody>
      </p:sp>
      <p:sp>
        <p:nvSpPr>
          <p:cNvPr id="7" name="Text Placeholder 17">
            <a:extLst>
              <a:ext uri="{FF2B5EF4-FFF2-40B4-BE49-F238E27FC236}">
                <a16:creationId xmlns:a16="http://schemas.microsoft.com/office/drawing/2014/main" id="{F7EFC823-3058-8976-F902-4FF9C86C4B2C}"/>
              </a:ext>
            </a:extLst>
          </p:cNvPr>
          <p:cNvSpPr>
            <a:spLocks noGrp="1"/>
          </p:cNvSpPr>
          <p:nvPr>
            <p:ph type="body" sz="quarter" idx="10"/>
          </p:nvPr>
        </p:nvSpPr>
        <p:spPr>
          <a:xfrm>
            <a:off x="4820478" y="1826341"/>
            <a:ext cx="4148609" cy="4893241"/>
          </a:xfrm>
          <a:solidFill>
            <a:srgbClr val="7030A0">
              <a:alpha val="6000"/>
            </a:srgbClr>
          </a:solidFill>
          <a:ln>
            <a:solidFill>
              <a:srgbClr val="A348FE"/>
            </a:solidFill>
          </a:ln>
        </p:spPr>
        <p:txBody>
          <a:bodyPr/>
          <a:lstStyle/>
          <a:p>
            <a:pPr marL="285750" indent="-285750">
              <a:buFont typeface="Arial" panose="020B0604020202020204" pitchFamily="34" charset="0"/>
              <a:buChar char="•"/>
            </a:pPr>
            <a:r>
              <a:rPr lang="en-US" dirty="0"/>
              <a:t>Employee attrition is the gradual reduction in employee numbers</a:t>
            </a:r>
          </a:p>
          <a:p>
            <a:pPr marL="285750" indent="-285750">
              <a:buFont typeface="Arial" panose="020B0604020202020204" pitchFamily="34" charset="0"/>
              <a:buChar char="•"/>
            </a:pPr>
            <a:r>
              <a:rPr lang="en-US" dirty="0"/>
              <a:t>The size of your workforce diminishes over time</a:t>
            </a:r>
          </a:p>
          <a:p>
            <a:pPr marL="285750" indent="-285750">
              <a:buFont typeface="Arial" panose="020B0604020202020204" pitchFamily="34" charset="0"/>
              <a:buChar char="•"/>
            </a:pPr>
            <a:r>
              <a:rPr lang="en-US" dirty="0"/>
              <a:t>Employees are leaving faster than they are hired</a:t>
            </a:r>
          </a:p>
          <a:p>
            <a:pPr marL="285750" indent="-285750">
              <a:buFont typeface="Arial" panose="020B0604020202020204" pitchFamily="34" charset="0"/>
              <a:buChar char="•"/>
            </a:pPr>
            <a:r>
              <a:rPr lang="en-US" dirty="0"/>
              <a:t>Reasons:</a:t>
            </a:r>
          </a:p>
          <a:p>
            <a:pPr marL="465750" lvl="1" indent="-285750">
              <a:buFont typeface="Arial" panose="020B0604020202020204" pitchFamily="34" charset="0"/>
              <a:buChar char="•"/>
            </a:pPr>
            <a:r>
              <a:rPr lang="en-US" dirty="0"/>
              <a:t>Poor compensation or benefits</a:t>
            </a:r>
          </a:p>
          <a:p>
            <a:pPr marL="465750" lvl="1" indent="-285750">
              <a:buFont typeface="Arial" panose="020B0604020202020204" pitchFamily="34" charset="0"/>
              <a:buChar char="•"/>
            </a:pPr>
            <a:r>
              <a:rPr lang="en-US" dirty="0"/>
              <a:t>Being overworked</a:t>
            </a:r>
          </a:p>
          <a:p>
            <a:pPr marL="465750" lvl="1" indent="-285750">
              <a:buFont typeface="Arial" panose="020B0604020202020204" pitchFamily="34" charset="0"/>
              <a:buChar char="•"/>
            </a:pPr>
            <a:r>
              <a:rPr lang="en-US" dirty="0"/>
              <a:t>Bad managers</a:t>
            </a:r>
          </a:p>
          <a:p>
            <a:pPr marL="465750" lvl="1" indent="-285750">
              <a:buFont typeface="Arial" panose="020B0604020202020204" pitchFamily="34" charset="0"/>
              <a:buChar char="•"/>
            </a:pPr>
            <a:r>
              <a:rPr lang="en-US" dirty="0"/>
              <a:t>Lack of purpose</a:t>
            </a:r>
            <a:endParaRPr lang="en-US" sz="2000" dirty="0"/>
          </a:p>
        </p:txBody>
      </p:sp>
      <p:pic>
        <p:nvPicPr>
          <p:cNvPr id="11" name="Picture 10">
            <a:extLst>
              <a:ext uri="{FF2B5EF4-FFF2-40B4-BE49-F238E27FC236}">
                <a16:creationId xmlns:a16="http://schemas.microsoft.com/office/drawing/2014/main" id="{1D8CC384-10AA-AE7D-A930-A5A4F32132E7}"/>
              </a:ext>
            </a:extLst>
          </p:cNvPr>
          <p:cNvPicPr>
            <a:picLocks noChangeAspect="1"/>
          </p:cNvPicPr>
          <p:nvPr/>
        </p:nvPicPr>
        <p:blipFill>
          <a:blip r:embed="rId2"/>
          <a:stretch>
            <a:fillRect/>
          </a:stretch>
        </p:blipFill>
        <p:spPr>
          <a:xfrm>
            <a:off x="284243" y="1866773"/>
            <a:ext cx="4148609" cy="3744567"/>
          </a:xfrm>
          <a:prstGeom prst="rect">
            <a:avLst/>
          </a:prstGeom>
          <a:ln>
            <a:solidFill>
              <a:schemeClr val="accent6">
                <a:lumMod val="50000"/>
              </a:schemeClr>
            </a:solidFill>
          </a:ln>
        </p:spPr>
      </p:pic>
    </p:spTree>
    <p:extLst>
      <p:ext uri="{BB962C8B-B14F-4D97-AF65-F5344CB8AC3E}">
        <p14:creationId xmlns:p14="http://schemas.microsoft.com/office/powerpoint/2010/main" val="424863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sv-SE" dirty="0"/>
              <a:t>Dataset analysis</a:t>
            </a:r>
            <a:endParaRPr lang="en-US" dirty="0"/>
          </a:p>
        </p:txBody>
      </p:sp>
      <p:pic>
        <p:nvPicPr>
          <p:cNvPr id="16" name="Picture 15">
            <a:extLst>
              <a:ext uri="{FF2B5EF4-FFF2-40B4-BE49-F238E27FC236}">
                <a16:creationId xmlns:a16="http://schemas.microsoft.com/office/drawing/2014/main" id="{18E89A21-0151-4002-98F4-EE73B91E63BF}"/>
              </a:ext>
            </a:extLst>
          </p:cNvPr>
          <p:cNvPicPr>
            <a:picLocks noChangeAspect="1"/>
          </p:cNvPicPr>
          <p:nvPr/>
        </p:nvPicPr>
        <p:blipFill>
          <a:blip r:embed="rId3"/>
          <a:stretch>
            <a:fillRect/>
          </a:stretch>
        </p:blipFill>
        <p:spPr>
          <a:xfrm>
            <a:off x="734966" y="1913080"/>
            <a:ext cx="3980872" cy="4241140"/>
          </a:xfrm>
          <a:prstGeom prst="rect">
            <a:avLst/>
          </a:prstGeom>
          <a:ln>
            <a:solidFill>
              <a:schemeClr val="tx1"/>
            </a:solidFill>
          </a:ln>
        </p:spPr>
      </p:pic>
      <p:sp>
        <p:nvSpPr>
          <p:cNvPr id="18" name="Text Placeholder 17">
            <a:extLst>
              <a:ext uri="{FF2B5EF4-FFF2-40B4-BE49-F238E27FC236}">
                <a16:creationId xmlns:a16="http://schemas.microsoft.com/office/drawing/2014/main" id="{36185FEA-6D04-1226-DD14-09BABFF5EE8A}"/>
              </a:ext>
            </a:extLst>
          </p:cNvPr>
          <p:cNvSpPr>
            <a:spLocks noGrp="1"/>
          </p:cNvSpPr>
          <p:nvPr>
            <p:ph type="body" sz="quarter" idx="10"/>
          </p:nvPr>
        </p:nvSpPr>
        <p:spPr>
          <a:xfrm>
            <a:off x="4947385" y="1913079"/>
            <a:ext cx="4062391" cy="4781335"/>
          </a:xfrm>
          <a:solidFill>
            <a:srgbClr val="7030A0">
              <a:alpha val="6000"/>
            </a:srgbClr>
          </a:solidFill>
          <a:ln>
            <a:solidFill>
              <a:srgbClr val="A348FE"/>
            </a:solidFill>
          </a:ln>
        </p:spPr>
        <p:txBody>
          <a:bodyPr/>
          <a:lstStyle/>
          <a:p>
            <a:pPr marL="285750" indent="-285750">
              <a:buFont typeface="Arial" panose="020B0604020202020204" pitchFamily="34" charset="0"/>
              <a:buChar char="•"/>
            </a:pPr>
            <a:r>
              <a:rPr lang="en-US" dirty="0"/>
              <a:t>Data retrieved from Amazon S3</a:t>
            </a:r>
          </a:p>
          <a:p>
            <a:pPr marL="285750" indent="-285750">
              <a:buFont typeface="Arial" panose="020B0604020202020204" pitchFamily="34" charset="0"/>
              <a:buChar char="•"/>
            </a:pPr>
            <a:r>
              <a:rPr lang="en-US" dirty="0"/>
              <a:t>No. observations: 870</a:t>
            </a:r>
          </a:p>
          <a:p>
            <a:pPr marL="285750" indent="-285750">
              <a:buFont typeface="Arial" panose="020B0604020202020204" pitchFamily="34" charset="0"/>
              <a:buChar char="•"/>
            </a:pPr>
            <a:r>
              <a:rPr lang="en-US" dirty="0"/>
              <a:t>No. variables: 36</a:t>
            </a:r>
          </a:p>
          <a:p>
            <a:pPr marL="285750" indent="-285750">
              <a:buFont typeface="Arial" panose="020B0604020202020204" pitchFamily="34" charset="0"/>
              <a:buChar char="•"/>
            </a:pPr>
            <a:r>
              <a:rPr lang="en-US" dirty="0"/>
              <a:t>Non-missing values found</a:t>
            </a:r>
          </a:p>
          <a:p>
            <a:pPr marL="285750" indent="-285750">
              <a:buFont typeface="Arial" panose="020B0604020202020204" pitchFamily="34" charset="0"/>
              <a:buChar char="•"/>
            </a:pPr>
            <a:r>
              <a:rPr lang="en-US" dirty="0"/>
              <a:t>Attrition data imbalanced</a:t>
            </a:r>
          </a:p>
          <a:p>
            <a:pPr marL="465750" lvl="1" indent="-285750">
              <a:buFont typeface="Arial" panose="020B0604020202020204" pitchFamily="34" charset="0"/>
              <a:buChar char="•"/>
            </a:pPr>
            <a:r>
              <a:rPr lang="en-US" dirty="0"/>
              <a:t>730</a:t>
            </a:r>
            <a:r>
              <a:rPr lang="en-US" dirty="0">
                <a:sym typeface="Wingdings" panose="05000000000000000000" pitchFamily="2" charset="2"/>
              </a:rPr>
              <a:t>No</a:t>
            </a:r>
          </a:p>
          <a:p>
            <a:pPr marL="465750" lvl="1" indent="-285750">
              <a:buFont typeface="Arial" panose="020B0604020202020204" pitchFamily="34" charset="0"/>
              <a:buChar char="•"/>
            </a:pPr>
            <a:r>
              <a:rPr lang="en-US" dirty="0">
                <a:sym typeface="Wingdings" panose="05000000000000000000" pitchFamily="2" charset="2"/>
              </a:rPr>
              <a:t>140Yes</a:t>
            </a:r>
          </a:p>
          <a:p>
            <a:pPr marL="285750" indent="-285750">
              <a:buFont typeface="Arial" panose="020B0604020202020204" pitchFamily="34" charset="0"/>
              <a:buChar char="•"/>
            </a:pPr>
            <a:r>
              <a:rPr lang="en-US" dirty="0"/>
              <a:t>Unequal distribution of classes within a dataset</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Oversampling is needed</a:t>
            </a:r>
            <a:endParaRPr lang="en-US" dirty="0"/>
          </a:p>
        </p:txBody>
      </p:sp>
      <p:sp>
        <p:nvSpPr>
          <p:cNvPr id="19" name="TextBox 18">
            <a:extLst>
              <a:ext uri="{FF2B5EF4-FFF2-40B4-BE49-F238E27FC236}">
                <a16:creationId xmlns:a16="http://schemas.microsoft.com/office/drawing/2014/main" id="{5DC59AC4-F8F0-5D4C-4F02-A61796649D58}"/>
              </a:ext>
            </a:extLst>
          </p:cNvPr>
          <p:cNvSpPr txBox="1"/>
          <p:nvPr/>
        </p:nvSpPr>
        <p:spPr>
          <a:xfrm>
            <a:off x="734965" y="6189408"/>
            <a:ext cx="2172621" cy="3693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ea typeface="Arial Unicode MS" pitchFamily="34" charset="-128"/>
                <a:cs typeface="Arial Unicode MS" pitchFamily="34" charset="-128"/>
              </a:rPr>
              <a:t>Dataset Employee Attrition Case-Study2-data.csv</a:t>
            </a:r>
          </a:p>
        </p:txBody>
      </p:sp>
    </p:spTree>
    <p:extLst>
      <p:ext uri="{BB962C8B-B14F-4D97-AF65-F5344CB8AC3E}">
        <p14:creationId xmlns:p14="http://schemas.microsoft.com/office/powerpoint/2010/main" val="272603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xEl>
                                              <p:pRg st="6" end="6"/>
                                            </p:txEl>
                                          </p:spTgt>
                                        </p:tgtEl>
                                        <p:attrNameLst>
                                          <p:attrName>style.visibility</p:attrName>
                                        </p:attrNameLst>
                                      </p:cBhvr>
                                      <p:to>
                                        <p:strVal val="visible"/>
                                      </p:to>
                                    </p:set>
                                    <p:animEffect transition="in" filter="fade">
                                      <p:cBhvr>
                                        <p:cTn id="49" dur="1000"/>
                                        <p:tgtEl>
                                          <p:spTgt spid="18">
                                            <p:txEl>
                                              <p:pRg st="6" end="6"/>
                                            </p:txEl>
                                          </p:spTgt>
                                        </p:tgtEl>
                                      </p:cBhvr>
                                    </p:animEffect>
                                    <p:anim calcmode="lin" valueType="num">
                                      <p:cBhvr>
                                        <p:cTn id="50"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
                                            <p:txEl>
                                              <p:pRg st="7" end="7"/>
                                            </p:txEl>
                                          </p:spTgt>
                                        </p:tgtEl>
                                        <p:attrNameLst>
                                          <p:attrName>style.visibility</p:attrName>
                                        </p:attrNameLst>
                                      </p:cBhvr>
                                      <p:to>
                                        <p:strVal val="visible"/>
                                      </p:to>
                                    </p:set>
                                    <p:animEffect transition="in" filter="fade">
                                      <p:cBhvr>
                                        <p:cTn id="56" dur="1000"/>
                                        <p:tgtEl>
                                          <p:spTgt spid="18">
                                            <p:txEl>
                                              <p:pRg st="7" end="7"/>
                                            </p:txEl>
                                          </p:spTgt>
                                        </p:tgtEl>
                                      </p:cBhvr>
                                    </p:animEffect>
                                    <p:anim calcmode="lin" valueType="num">
                                      <p:cBhvr>
                                        <p:cTn id="57" dur="1000" fill="hold"/>
                                        <p:tgtEl>
                                          <p:spTgt spid="1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8">
                                            <p:txEl>
                                              <p:pRg st="8" end="8"/>
                                            </p:txEl>
                                          </p:spTgt>
                                        </p:tgtEl>
                                        <p:attrNameLst>
                                          <p:attrName>style.visibility</p:attrName>
                                        </p:attrNameLst>
                                      </p:cBhvr>
                                      <p:to>
                                        <p:strVal val="visible"/>
                                      </p:to>
                                    </p:set>
                                    <p:animEffect transition="in" filter="fade">
                                      <p:cBhvr>
                                        <p:cTn id="63" dur="1000"/>
                                        <p:tgtEl>
                                          <p:spTgt spid="18">
                                            <p:txEl>
                                              <p:pRg st="8" end="8"/>
                                            </p:txEl>
                                          </p:spTgt>
                                        </p:tgtEl>
                                      </p:cBhvr>
                                    </p:animEffect>
                                    <p:anim calcmode="lin" valueType="num">
                                      <p:cBhvr>
                                        <p:cTn id="64" dur="1000" fill="hold"/>
                                        <p:tgtEl>
                                          <p:spTgt spid="18">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sv-SE" dirty="0"/>
              <a:t>Dataset analysis</a:t>
            </a:r>
            <a:endParaRPr lang="en-US" dirty="0"/>
          </a:p>
        </p:txBody>
      </p:sp>
      <p:sp>
        <p:nvSpPr>
          <p:cNvPr id="18" name="Text Placeholder 17">
            <a:extLst>
              <a:ext uri="{FF2B5EF4-FFF2-40B4-BE49-F238E27FC236}">
                <a16:creationId xmlns:a16="http://schemas.microsoft.com/office/drawing/2014/main" id="{36185FEA-6D04-1226-DD14-09BABFF5EE8A}"/>
              </a:ext>
            </a:extLst>
          </p:cNvPr>
          <p:cNvSpPr>
            <a:spLocks noGrp="1"/>
          </p:cNvSpPr>
          <p:nvPr>
            <p:ph type="body" sz="quarter" idx="10"/>
          </p:nvPr>
        </p:nvSpPr>
        <p:spPr>
          <a:xfrm>
            <a:off x="5577581" y="1753299"/>
            <a:ext cx="3457362" cy="4999839"/>
          </a:xfrm>
          <a:solidFill>
            <a:srgbClr val="7030A0">
              <a:alpha val="6000"/>
            </a:srgbClr>
          </a:solidFill>
          <a:ln>
            <a:solidFill>
              <a:srgbClr val="A348FE"/>
            </a:solidFill>
          </a:ln>
        </p:spPr>
        <p:txBody>
          <a:bodyPr/>
          <a:lstStyle/>
          <a:p>
            <a:pPr marL="285750" indent="-285750">
              <a:buFont typeface="Arial" panose="020B0604020202020204" pitchFamily="34" charset="0"/>
              <a:buChar char="•"/>
            </a:pPr>
            <a:r>
              <a:rPr lang="en-US" b="0" i="0" dirty="0">
                <a:solidFill>
                  <a:srgbClr val="292929"/>
                </a:solidFill>
                <a:effectLst/>
              </a:rPr>
              <a:t>Training a model with very few examples of a given class</a:t>
            </a:r>
            <a:r>
              <a:rPr lang="en-US" dirty="0">
                <a:solidFill>
                  <a:srgbClr val="292929"/>
                </a:solidFill>
                <a:sym typeface="Wingdings" panose="05000000000000000000" pitchFamily="2" charset="2"/>
              </a:rPr>
              <a:t>: </a:t>
            </a:r>
            <a:r>
              <a:rPr lang="en-US" b="0" i="0" dirty="0">
                <a:solidFill>
                  <a:srgbClr val="292929"/>
                </a:solidFill>
                <a:effectLst/>
                <a:sym typeface="Wingdings" panose="05000000000000000000" pitchFamily="2" charset="2"/>
              </a:rPr>
              <a:t>Poor performance</a:t>
            </a:r>
          </a:p>
          <a:p>
            <a:pPr marL="285750" indent="-285750">
              <a:buFont typeface="Arial" panose="020B0604020202020204" pitchFamily="34" charset="0"/>
              <a:buChar char="•"/>
            </a:pPr>
            <a:r>
              <a:rPr lang="en-US" dirty="0">
                <a:solidFill>
                  <a:srgbClr val="292929"/>
                </a:solidFill>
                <a:sym typeface="Wingdings" panose="05000000000000000000" pitchFamily="2" charset="2"/>
              </a:rPr>
              <a:t>One way to solve the problem: </a:t>
            </a:r>
            <a:r>
              <a:rPr lang="en-US" b="1" dirty="0">
                <a:solidFill>
                  <a:srgbClr val="292929"/>
                </a:solidFill>
                <a:sym typeface="Wingdings" panose="05000000000000000000" pitchFamily="2" charset="2"/>
              </a:rPr>
              <a:t>Oversampling</a:t>
            </a:r>
            <a:endParaRPr lang="en-US" b="1" i="0" dirty="0">
              <a:solidFill>
                <a:srgbClr val="292929"/>
              </a:solidFill>
              <a:effectLst/>
              <a:sym typeface="Wingdings" panose="05000000000000000000" pitchFamily="2" charset="2"/>
            </a:endParaRPr>
          </a:p>
          <a:p>
            <a:pPr marL="285750" indent="-285750">
              <a:buFont typeface="Arial" panose="020B0604020202020204" pitchFamily="34" charset="0"/>
              <a:buChar char="•"/>
            </a:pPr>
            <a:r>
              <a:rPr lang="en-US" b="0" i="0" dirty="0">
                <a:solidFill>
                  <a:srgbClr val="222222"/>
                </a:solidFill>
                <a:effectLst/>
              </a:rPr>
              <a:t>Random oversampling balances the data by randomly oversampling the minority class</a:t>
            </a:r>
          </a:p>
          <a:p>
            <a:pPr marL="285750" indent="-285750">
              <a:buFont typeface="Arial" panose="020B0604020202020204" pitchFamily="34" charset="0"/>
              <a:buChar char="•"/>
            </a:pPr>
            <a:r>
              <a:rPr lang="en-US" dirty="0">
                <a:solidFill>
                  <a:srgbClr val="222222"/>
                </a:solidFill>
              </a:rPr>
              <a:t>Before 870, No:730, Yes:140</a:t>
            </a:r>
          </a:p>
          <a:p>
            <a:pPr marL="285750" indent="-285750">
              <a:buFont typeface="Arial" panose="020B0604020202020204" pitchFamily="34" charset="0"/>
              <a:buChar char="•"/>
            </a:pPr>
            <a:r>
              <a:rPr lang="en-US" dirty="0">
                <a:solidFill>
                  <a:srgbClr val="222222"/>
                </a:solidFill>
              </a:rPr>
              <a:t>After 1460, No:730, Yes:730</a:t>
            </a:r>
            <a:endParaRPr lang="en-US" dirty="0"/>
          </a:p>
        </p:txBody>
      </p:sp>
      <p:pic>
        <p:nvPicPr>
          <p:cNvPr id="10" name="Picture 9">
            <a:extLst>
              <a:ext uri="{FF2B5EF4-FFF2-40B4-BE49-F238E27FC236}">
                <a16:creationId xmlns:a16="http://schemas.microsoft.com/office/drawing/2014/main" id="{1AE9E9D0-2AF0-A81B-A307-DC2EFFEF69E7}"/>
              </a:ext>
            </a:extLst>
          </p:cNvPr>
          <p:cNvPicPr>
            <a:picLocks noChangeAspect="1"/>
          </p:cNvPicPr>
          <p:nvPr/>
        </p:nvPicPr>
        <p:blipFill>
          <a:blip r:embed="rId3"/>
          <a:stretch>
            <a:fillRect/>
          </a:stretch>
        </p:blipFill>
        <p:spPr>
          <a:xfrm>
            <a:off x="324000" y="3936976"/>
            <a:ext cx="2604135" cy="2217244"/>
          </a:xfrm>
          <a:prstGeom prst="rect">
            <a:avLst/>
          </a:prstGeom>
          <a:ln>
            <a:solidFill>
              <a:schemeClr val="accent6">
                <a:lumMod val="50000"/>
              </a:schemeClr>
            </a:solidFill>
          </a:ln>
        </p:spPr>
      </p:pic>
      <p:pic>
        <p:nvPicPr>
          <p:cNvPr id="14" name="Picture 13">
            <a:extLst>
              <a:ext uri="{FF2B5EF4-FFF2-40B4-BE49-F238E27FC236}">
                <a16:creationId xmlns:a16="http://schemas.microsoft.com/office/drawing/2014/main" id="{8B992F24-9637-0B80-B5D0-8CC42A46063D}"/>
              </a:ext>
            </a:extLst>
          </p:cNvPr>
          <p:cNvPicPr>
            <a:picLocks noChangeAspect="1"/>
          </p:cNvPicPr>
          <p:nvPr/>
        </p:nvPicPr>
        <p:blipFill>
          <a:blip r:embed="rId4"/>
          <a:stretch>
            <a:fillRect/>
          </a:stretch>
        </p:blipFill>
        <p:spPr>
          <a:xfrm>
            <a:off x="324000" y="1743578"/>
            <a:ext cx="5152127" cy="2036081"/>
          </a:xfrm>
          <a:prstGeom prst="rect">
            <a:avLst/>
          </a:prstGeom>
          <a:ln>
            <a:solidFill>
              <a:schemeClr val="accent6">
                <a:lumMod val="50000"/>
              </a:schemeClr>
            </a:solidFill>
          </a:ln>
        </p:spPr>
      </p:pic>
      <p:pic>
        <p:nvPicPr>
          <p:cNvPr id="17" name="Picture 16">
            <a:extLst>
              <a:ext uri="{FF2B5EF4-FFF2-40B4-BE49-F238E27FC236}">
                <a16:creationId xmlns:a16="http://schemas.microsoft.com/office/drawing/2014/main" id="{AF33CAA3-8232-900F-200C-C8F23079DD54}"/>
              </a:ext>
            </a:extLst>
          </p:cNvPr>
          <p:cNvPicPr>
            <a:picLocks noChangeAspect="1"/>
          </p:cNvPicPr>
          <p:nvPr/>
        </p:nvPicPr>
        <p:blipFill>
          <a:blip r:embed="rId5"/>
          <a:stretch>
            <a:fillRect/>
          </a:stretch>
        </p:blipFill>
        <p:spPr>
          <a:xfrm>
            <a:off x="3025376" y="3936976"/>
            <a:ext cx="2450752" cy="2217244"/>
          </a:xfrm>
          <a:prstGeom prst="rect">
            <a:avLst/>
          </a:prstGeom>
          <a:ln>
            <a:solidFill>
              <a:schemeClr val="accent6">
                <a:lumMod val="50000"/>
              </a:schemeClr>
            </a:solidFill>
          </a:ln>
        </p:spPr>
      </p:pic>
    </p:spTree>
    <p:extLst>
      <p:ext uri="{BB962C8B-B14F-4D97-AF65-F5344CB8AC3E}">
        <p14:creationId xmlns:p14="http://schemas.microsoft.com/office/powerpoint/2010/main" val="3827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2447-E2C1-6EA7-34A2-CF68FCCBA899}"/>
              </a:ext>
            </a:extLst>
          </p:cNvPr>
          <p:cNvSpPr>
            <a:spLocks noGrp="1"/>
          </p:cNvSpPr>
          <p:nvPr>
            <p:ph type="title"/>
          </p:nvPr>
        </p:nvSpPr>
        <p:spPr/>
        <p:txBody>
          <a:bodyPr/>
          <a:lstStyle/>
          <a:p>
            <a:r>
              <a:rPr lang="en-US" dirty="0"/>
              <a:t>Most important factors that contribute to attrition</a:t>
            </a:r>
          </a:p>
        </p:txBody>
      </p:sp>
      <p:sp>
        <p:nvSpPr>
          <p:cNvPr id="4" name="Text Placeholder 17">
            <a:extLst>
              <a:ext uri="{FF2B5EF4-FFF2-40B4-BE49-F238E27FC236}">
                <a16:creationId xmlns:a16="http://schemas.microsoft.com/office/drawing/2014/main" id="{D3537415-AD6C-4540-A05A-66F97AB7D40A}"/>
              </a:ext>
            </a:extLst>
          </p:cNvPr>
          <p:cNvSpPr txBox="1">
            <a:spLocks/>
          </p:cNvSpPr>
          <p:nvPr/>
        </p:nvSpPr>
        <p:spPr bwMode="gray">
          <a:xfrm>
            <a:off x="4748980" y="1764199"/>
            <a:ext cx="4277574" cy="4913438"/>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Factors</a:t>
            </a:r>
          </a:p>
          <a:p>
            <a:pPr marL="285750" indent="-285750">
              <a:buFont typeface="Arial" panose="020B0604020202020204" pitchFamily="34" charset="0"/>
              <a:buChar char="•"/>
            </a:pPr>
            <a:r>
              <a:rPr lang="en-US" b="1" dirty="0">
                <a:solidFill>
                  <a:srgbClr val="292929"/>
                </a:solidFill>
              </a:rPr>
              <a:t>Monthly Income</a:t>
            </a:r>
          </a:p>
          <a:p>
            <a:pPr marL="285750" indent="-285750">
              <a:buFont typeface="Arial" panose="020B0604020202020204" pitchFamily="34" charset="0"/>
              <a:buChar char="•"/>
            </a:pPr>
            <a:r>
              <a:rPr lang="en-US" b="1" dirty="0">
                <a:solidFill>
                  <a:srgbClr val="292929"/>
                </a:solidFill>
              </a:rPr>
              <a:t>Work overtime</a:t>
            </a:r>
          </a:p>
          <a:p>
            <a:pPr marL="285750" indent="-285750">
              <a:buFont typeface="Arial" panose="020B0604020202020204" pitchFamily="34" charset="0"/>
              <a:buChar char="•"/>
            </a:pPr>
            <a:r>
              <a:rPr lang="en-US" b="1" dirty="0">
                <a:solidFill>
                  <a:srgbClr val="292929"/>
                </a:solidFill>
              </a:rPr>
              <a:t>Stock Option</a:t>
            </a:r>
          </a:p>
          <a:p>
            <a:pPr marL="285750" indent="-285750">
              <a:buFont typeface="Arial" panose="020B0604020202020204" pitchFamily="34" charset="0"/>
              <a:buChar char="•"/>
            </a:pPr>
            <a:r>
              <a:rPr lang="en-US" dirty="0">
                <a:solidFill>
                  <a:srgbClr val="292929"/>
                </a:solidFill>
              </a:rPr>
              <a:t>Years at the company</a:t>
            </a:r>
          </a:p>
          <a:p>
            <a:pPr marL="285750" indent="-285750">
              <a:buFont typeface="Arial" panose="020B0604020202020204" pitchFamily="34" charset="0"/>
              <a:buChar char="•"/>
            </a:pPr>
            <a:r>
              <a:rPr lang="en-US" dirty="0"/>
              <a:t>Job Satisfaction</a:t>
            </a:r>
          </a:p>
          <a:p>
            <a:pPr marL="285750" indent="-285750">
              <a:buFont typeface="Arial" panose="020B0604020202020204" pitchFamily="34" charset="0"/>
              <a:buChar char="•"/>
            </a:pPr>
            <a:r>
              <a:rPr lang="en-US" dirty="0"/>
              <a:t>Marital Status</a:t>
            </a:r>
          </a:p>
          <a:p>
            <a:pPr marL="285750" indent="-285750">
              <a:buFont typeface="Arial" panose="020B0604020202020204" pitchFamily="34" charset="0"/>
              <a:buChar char="•"/>
            </a:pPr>
            <a:r>
              <a:rPr lang="en-US" dirty="0"/>
              <a:t>Job Level</a:t>
            </a:r>
          </a:p>
        </p:txBody>
      </p:sp>
      <p:pic>
        <p:nvPicPr>
          <p:cNvPr id="6" name="Picture 5">
            <a:extLst>
              <a:ext uri="{FF2B5EF4-FFF2-40B4-BE49-F238E27FC236}">
                <a16:creationId xmlns:a16="http://schemas.microsoft.com/office/drawing/2014/main" id="{1638A739-E824-0653-6CC5-8F136C0A696E}"/>
              </a:ext>
            </a:extLst>
          </p:cNvPr>
          <p:cNvPicPr>
            <a:picLocks noChangeAspect="1"/>
          </p:cNvPicPr>
          <p:nvPr/>
        </p:nvPicPr>
        <p:blipFill>
          <a:blip r:embed="rId2"/>
          <a:stretch>
            <a:fillRect/>
          </a:stretch>
        </p:blipFill>
        <p:spPr>
          <a:xfrm>
            <a:off x="336949" y="1764198"/>
            <a:ext cx="4058071" cy="4331027"/>
          </a:xfrm>
          <a:prstGeom prst="rect">
            <a:avLst/>
          </a:prstGeom>
          <a:ln>
            <a:solidFill>
              <a:srgbClr val="A348FE"/>
            </a:solidFill>
          </a:ln>
        </p:spPr>
      </p:pic>
      <p:sp>
        <p:nvSpPr>
          <p:cNvPr id="7" name="Right Brace 6">
            <a:extLst>
              <a:ext uri="{FF2B5EF4-FFF2-40B4-BE49-F238E27FC236}">
                <a16:creationId xmlns:a16="http://schemas.microsoft.com/office/drawing/2014/main" id="{F2B4D0AD-D6F8-EF81-ECC1-E4C169010B78}"/>
              </a:ext>
            </a:extLst>
          </p:cNvPr>
          <p:cNvSpPr/>
          <p:nvPr/>
        </p:nvSpPr>
        <p:spPr>
          <a:xfrm>
            <a:off x="6813755" y="2241755"/>
            <a:ext cx="324464" cy="102255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7">
            <a:extLst>
              <a:ext uri="{FF2B5EF4-FFF2-40B4-BE49-F238E27FC236}">
                <a16:creationId xmlns:a16="http://schemas.microsoft.com/office/drawing/2014/main" id="{9BEFFFE9-43A0-747C-264C-270BF70A88DF}"/>
              </a:ext>
            </a:extLst>
          </p:cNvPr>
          <p:cNvSpPr/>
          <p:nvPr/>
        </p:nvSpPr>
        <p:spPr bwMode="gray">
          <a:xfrm>
            <a:off x="7315200" y="2123768"/>
            <a:ext cx="1366684" cy="1140542"/>
          </a:xfrm>
          <a:prstGeom prst="ellipse">
            <a:avLst/>
          </a:prstGeom>
          <a:solidFill>
            <a:schemeClr val="accent1"/>
          </a:solidFill>
          <a:ln w="6350" algn="ctr">
            <a:solidFill>
              <a:srgbClr val="A348FE"/>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Three most</a:t>
            </a:r>
            <a:r>
              <a:rPr lang="en-US" sz="1200" kern="0" dirty="0">
                <a:ea typeface="Arial Unicode MS" pitchFamily="34" charset="-128"/>
                <a:cs typeface="Arial Unicode MS" pitchFamily="34" charset="-128"/>
              </a:rPr>
              <a:t> important factors</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378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1000"/>
                                        <p:tgtEl>
                                          <p:spTgt spid="4">
                                            <p:txEl>
                                              <p:pRg st="4" end="4"/>
                                            </p:txEl>
                                          </p:spTgt>
                                        </p:tgtEl>
                                      </p:cBhvr>
                                    </p:animEffect>
                                    <p:anim calcmode="lin" valueType="num">
                                      <p:cBhvr>
                                        <p:cTn id="3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1000"/>
                                        <p:tgtEl>
                                          <p:spTgt spid="4">
                                            <p:txEl>
                                              <p:pRg st="5" end="5"/>
                                            </p:txEl>
                                          </p:spTgt>
                                        </p:tgtEl>
                                      </p:cBhvr>
                                    </p:animEffect>
                                    <p:anim calcmode="lin" valueType="num">
                                      <p:cBhvr>
                                        <p:cTn id="4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1000"/>
                                        <p:tgtEl>
                                          <p:spTgt spid="4">
                                            <p:txEl>
                                              <p:pRg st="6" end="6"/>
                                            </p:txEl>
                                          </p:spTgt>
                                        </p:tgtEl>
                                      </p:cBhvr>
                                    </p:animEffect>
                                    <p:anim calcmode="lin" valueType="num">
                                      <p:cBhvr>
                                        <p:cTn id="5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Effect transition="in" filter="fade">
                                      <p:cBhvr>
                                        <p:cTn id="59" dur="1000"/>
                                        <p:tgtEl>
                                          <p:spTgt spid="4">
                                            <p:txEl>
                                              <p:pRg st="7" end="7"/>
                                            </p:txEl>
                                          </p:spTgt>
                                        </p:tgtEl>
                                      </p:cBhvr>
                                    </p:animEffect>
                                    <p:anim calcmode="lin" valueType="num">
                                      <p:cBhvr>
                                        <p:cTn id="6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2447-E2C1-6EA7-34A2-CF68FCCBA899}"/>
              </a:ext>
            </a:extLst>
          </p:cNvPr>
          <p:cNvSpPr>
            <a:spLocks noGrp="1"/>
          </p:cNvSpPr>
          <p:nvPr>
            <p:ph type="title"/>
          </p:nvPr>
        </p:nvSpPr>
        <p:spPr/>
        <p:txBody>
          <a:bodyPr/>
          <a:lstStyle/>
          <a:p>
            <a:r>
              <a:rPr lang="en-US" dirty="0"/>
              <a:t>Most important factors that contribute to attrition</a:t>
            </a:r>
          </a:p>
        </p:txBody>
      </p:sp>
      <p:sp>
        <p:nvSpPr>
          <p:cNvPr id="4" name="Text Placeholder 17">
            <a:extLst>
              <a:ext uri="{FF2B5EF4-FFF2-40B4-BE49-F238E27FC236}">
                <a16:creationId xmlns:a16="http://schemas.microsoft.com/office/drawing/2014/main" id="{D3537415-AD6C-4540-A05A-66F97AB7D40A}"/>
              </a:ext>
            </a:extLst>
          </p:cNvPr>
          <p:cNvSpPr txBox="1">
            <a:spLocks/>
          </p:cNvSpPr>
          <p:nvPr/>
        </p:nvSpPr>
        <p:spPr bwMode="gray">
          <a:xfrm>
            <a:off x="4748980" y="1764199"/>
            <a:ext cx="4302741" cy="4930216"/>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Factors</a:t>
            </a:r>
          </a:p>
          <a:p>
            <a:pPr marL="285750" indent="-285750">
              <a:buFont typeface="Arial" panose="020B0604020202020204" pitchFamily="34" charset="0"/>
              <a:buChar char="•"/>
            </a:pPr>
            <a:r>
              <a:rPr lang="en-US" b="1" dirty="0">
                <a:solidFill>
                  <a:srgbClr val="292929"/>
                </a:solidFill>
              </a:rPr>
              <a:t>Monthly Income Scale</a:t>
            </a:r>
          </a:p>
          <a:p>
            <a:pPr marL="465750" lvl="1" indent="-285750">
              <a:buFont typeface="Arial" panose="020B0604020202020204" pitchFamily="34" charset="0"/>
              <a:buChar char="•"/>
            </a:pPr>
            <a:r>
              <a:rPr lang="en-US" dirty="0">
                <a:solidFill>
                  <a:srgbClr val="292929"/>
                </a:solidFill>
              </a:rPr>
              <a:t>S</a:t>
            </a:r>
            <a:r>
              <a:rPr lang="en-US" dirty="0"/>
              <a:t>tandardized scores</a:t>
            </a:r>
          </a:p>
          <a:p>
            <a:pPr marL="465750" lvl="1" indent="-285750">
              <a:buFont typeface="Arial" panose="020B0604020202020204" pitchFamily="34" charset="0"/>
              <a:buChar char="•"/>
            </a:pPr>
            <a:r>
              <a:rPr lang="en-US" dirty="0">
                <a:solidFill>
                  <a:srgbClr val="292929"/>
                </a:solidFill>
              </a:rPr>
              <a:t>Improve performance models KNN and Naïve Bayes </a:t>
            </a:r>
            <a:endParaRPr lang="en-US" dirty="0"/>
          </a:p>
        </p:txBody>
      </p:sp>
      <p:pic>
        <p:nvPicPr>
          <p:cNvPr id="5" name="Picture 4">
            <a:extLst>
              <a:ext uri="{FF2B5EF4-FFF2-40B4-BE49-F238E27FC236}">
                <a16:creationId xmlns:a16="http://schemas.microsoft.com/office/drawing/2014/main" id="{7B2D5135-1D0E-2CF8-1765-D8D8A00D5158}"/>
              </a:ext>
            </a:extLst>
          </p:cNvPr>
          <p:cNvPicPr>
            <a:picLocks noChangeAspect="1"/>
          </p:cNvPicPr>
          <p:nvPr/>
        </p:nvPicPr>
        <p:blipFill>
          <a:blip r:embed="rId2"/>
          <a:stretch>
            <a:fillRect/>
          </a:stretch>
        </p:blipFill>
        <p:spPr>
          <a:xfrm>
            <a:off x="157315" y="1764199"/>
            <a:ext cx="4376291" cy="4331027"/>
          </a:xfrm>
          <a:prstGeom prst="rect">
            <a:avLst/>
          </a:prstGeom>
          <a:ln>
            <a:solidFill>
              <a:srgbClr val="A348FE"/>
            </a:solidFill>
          </a:ln>
        </p:spPr>
      </p:pic>
    </p:spTree>
    <p:extLst>
      <p:ext uri="{BB962C8B-B14F-4D97-AF65-F5344CB8AC3E}">
        <p14:creationId xmlns:p14="http://schemas.microsoft.com/office/powerpoint/2010/main" val="18482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2240-10E9-99BF-AE44-00B487B8B4E6}"/>
              </a:ext>
            </a:extLst>
          </p:cNvPr>
          <p:cNvSpPr>
            <a:spLocks noGrp="1"/>
          </p:cNvSpPr>
          <p:nvPr>
            <p:ph type="title"/>
          </p:nvPr>
        </p:nvSpPr>
        <p:spPr/>
        <p:txBody>
          <a:bodyPr/>
          <a:lstStyle/>
          <a:p>
            <a:r>
              <a:rPr lang="en-US" dirty="0"/>
              <a:t>Most important factors that contribute to attrition</a:t>
            </a:r>
          </a:p>
        </p:txBody>
      </p:sp>
      <p:pic>
        <p:nvPicPr>
          <p:cNvPr id="5" name="Picture 4">
            <a:extLst>
              <a:ext uri="{FF2B5EF4-FFF2-40B4-BE49-F238E27FC236}">
                <a16:creationId xmlns:a16="http://schemas.microsoft.com/office/drawing/2014/main" id="{45047402-5A3E-686D-42F7-67CB27728F89}"/>
              </a:ext>
            </a:extLst>
          </p:cNvPr>
          <p:cNvPicPr>
            <a:picLocks noChangeAspect="1"/>
          </p:cNvPicPr>
          <p:nvPr/>
        </p:nvPicPr>
        <p:blipFill>
          <a:blip r:embed="rId2"/>
          <a:stretch>
            <a:fillRect/>
          </a:stretch>
        </p:blipFill>
        <p:spPr>
          <a:xfrm>
            <a:off x="324000" y="1770396"/>
            <a:ext cx="4212750" cy="3932314"/>
          </a:xfrm>
          <a:prstGeom prst="rect">
            <a:avLst/>
          </a:prstGeom>
          <a:ln>
            <a:solidFill>
              <a:srgbClr val="A348FE"/>
            </a:solidFill>
          </a:ln>
        </p:spPr>
      </p:pic>
      <p:pic>
        <p:nvPicPr>
          <p:cNvPr id="7" name="Picture 6">
            <a:extLst>
              <a:ext uri="{FF2B5EF4-FFF2-40B4-BE49-F238E27FC236}">
                <a16:creationId xmlns:a16="http://schemas.microsoft.com/office/drawing/2014/main" id="{BBAD6164-F63B-56CF-7CFF-785E1BC56504}"/>
              </a:ext>
            </a:extLst>
          </p:cNvPr>
          <p:cNvPicPr>
            <a:picLocks noChangeAspect="1"/>
          </p:cNvPicPr>
          <p:nvPr/>
        </p:nvPicPr>
        <p:blipFill>
          <a:blip r:embed="rId3"/>
          <a:stretch>
            <a:fillRect/>
          </a:stretch>
        </p:blipFill>
        <p:spPr>
          <a:xfrm>
            <a:off x="4607252" y="1770394"/>
            <a:ext cx="4053864" cy="3932315"/>
          </a:xfrm>
          <a:prstGeom prst="rect">
            <a:avLst/>
          </a:prstGeom>
          <a:ln>
            <a:solidFill>
              <a:srgbClr val="A348FE"/>
            </a:solidFill>
          </a:ln>
        </p:spPr>
      </p:pic>
      <p:pic>
        <p:nvPicPr>
          <p:cNvPr id="16" name="Picture 15">
            <a:extLst>
              <a:ext uri="{FF2B5EF4-FFF2-40B4-BE49-F238E27FC236}">
                <a16:creationId xmlns:a16="http://schemas.microsoft.com/office/drawing/2014/main" id="{45CA42F8-1405-16EE-7DD0-FF014C8A6892}"/>
              </a:ext>
            </a:extLst>
          </p:cNvPr>
          <p:cNvPicPr>
            <a:picLocks noChangeAspect="1"/>
          </p:cNvPicPr>
          <p:nvPr/>
        </p:nvPicPr>
        <p:blipFill>
          <a:blip r:embed="rId4"/>
          <a:stretch>
            <a:fillRect/>
          </a:stretch>
        </p:blipFill>
        <p:spPr>
          <a:xfrm>
            <a:off x="5660741" y="5801959"/>
            <a:ext cx="3000375" cy="555062"/>
          </a:xfrm>
          <a:prstGeom prst="rect">
            <a:avLst/>
          </a:prstGeom>
          <a:ln>
            <a:solidFill>
              <a:srgbClr val="A348FE"/>
            </a:solidFill>
          </a:ln>
        </p:spPr>
      </p:pic>
    </p:spTree>
    <p:extLst>
      <p:ext uri="{BB962C8B-B14F-4D97-AF65-F5344CB8AC3E}">
        <p14:creationId xmlns:p14="http://schemas.microsoft.com/office/powerpoint/2010/main" val="142475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2240-10E9-99BF-AE44-00B487B8B4E6}"/>
              </a:ext>
            </a:extLst>
          </p:cNvPr>
          <p:cNvSpPr>
            <a:spLocks noGrp="1"/>
          </p:cNvSpPr>
          <p:nvPr>
            <p:ph type="title"/>
          </p:nvPr>
        </p:nvSpPr>
        <p:spPr/>
        <p:txBody>
          <a:bodyPr/>
          <a:lstStyle/>
          <a:p>
            <a:r>
              <a:rPr lang="en-US" dirty="0"/>
              <a:t>Most important factors that contribute to attrition</a:t>
            </a:r>
          </a:p>
        </p:txBody>
      </p:sp>
      <p:pic>
        <p:nvPicPr>
          <p:cNvPr id="4" name="Picture 3">
            <a:extLst>
              <a:ext uri="{FF2B5EF4-FFF2-40B4-BE49-F238E27FC236}">
                <a16:creationId xmlns:a16="http://schemas.microsoft.com/office/drawing/2014/main" id="{96A7B636-2E14-9309-347D-F751B9D05978}"/>
              </a:ext>
            </a:extLst>
          </p:cNvPr>
          <p:cNvPicPr>
            <a:picLocks noChangeAspect="1"/>
          </p:cNvPicPr>
          <p:nvPr/>
        </p:nvPicPr>
        <p:blipFill>
          <a:blip r:embed="rId2"/>
          <a:stretch>
            <a:fillRect/>
          </a:stretch>
        </p:blipFill>
        <p:spPr>
          <a:xfrm>
            <a:off x="184936" y="1998874"/>
            <a:ext cx="4225140" cy="3524823"/>
          </a:xfrm>
          <a:prstGeom prst="rect">
            <a:avLst/>
          </a:prstGeom>
          <a:ln>
            <a:solidFill>
              <a:srgbClr val="A348FE"/>
            </a:solidFill>
          </a:ln>
        </p:spPr>
      </p:pic>
      <p:pic>
        <p:nvPicPr>
          <p:cNvPr id="8" name="Picture 7">
            <a:extLst>
              <a:ext uri="{FF2B5EF4-FFF2-40B4-BE49-F238E27FC236}">
                <a16:creationId xmlns:a16="http://schemas.microsoft.com/office/drawing/2014/main" id="{6259119E-2CAF-C339-F487-9C004CB7D937}"/>
              </a:ext>
            </a:extLst>
          </p:cNvPr>
          <p:cNvPicPr>
            <a:picLocks noChangeAspect="1"/>
          </p:cNvPicPr>
          <p:nvPr/>
        </p:nvPicPr>
        <p:blipFill>
          <a:blip r:embed="rId3"/>
          <a:stretch>
            <a:fillRect/>
          </a:stretch>
        </p:blipFill>
        <p:spPr>
          <a:xfrm>
            <a:off x="4572000" y="1998874"/>
            <a:ext cx="4387065" cy="3524822"/>
          </a:xfrm>
          <a:prstGeom prst="rect">
            <a:avLst/>
          </a:prstGeom>
          <a:ln>
            <a:solidFill>
              <a:srgbClr val="A348FE"/>
            </a:solidFill>
          </a:ln>
        </p:spPr>
      </p:pic>
      <p:pic>
        <p:nvPicPr>
          <p:cNvPr id="12" name="Picture 11">
            <a:extLst>
              <a:ext uri="{FF2B5EF4-FFF2-40B4-BE49-F238E27FC236}">
                <a16:creationId xmlns:a16="http://schemas.microsoft.com/office/drawing/2014/main" id="{3AFBDE6B-6493-4461-D58B-B76AC1CE02CE}"/>
              </a:ext>
            </a:extLst>
          </p:cNvPr>
          <p:cNvPicPr>
            <a:picLocks noChangeAspect="1"/>
          </p:cNvPicPr>
          <p:nvPr/>
        </p:nvPicPr>
        <p:blipFill>
          <a:blip r:embed="rId4"/>
          <a:stretch>
            <a:fillRect/>
          </a:stretch>
        </p:blipFill>
        <p:spPr>
          <a:xfrm>
            <a:off x="1998100" y="5613456"/>
            <a:ext cx="2411976" cy="620195"/>
          </a:xfrm>
          <a:prstGeom prst="rect">
            <a:avLst/>
          </a:prstGeom>
          <a:ln>
            <a:solidFill>
              <a:srgbClr val="A348FE"/>
            </a:solidFill>
          </a:ln>
        </p:spPr>
      </p:pic>
      <p:pic>
        <p:nvPicPr>
          <p:cNvPr id="15" name="Picture 14">
            <a:extLst>
              <a:ext uri="{FF2B5EF4-FFF2-40B4-BE49-F238E27FC236}">
                <a16:creationId xmlns:a16="http://schemas.microsoft.com/office/drawing/2014/main" id="{6E75174C-9E9C-547D-BA4C-35B54E704A0F}"/>
              </a:ext>
            </a:extLst>
          </p:cNvPr>
          <p:cNvPicPr>
            <a:picLocks noChangeAspect="1"/>
          </p:cNvPicPr>
          <p:nvPr/>
        </p:nvPicPr>
        <p:blipFill>
          <a:blip r:embed="rId5"/>
          <a:stretch>
            <a:fillRect/>
          </a:stretch>
        </p:blipFill>
        <p:spPr>
          <a:xfrm>
            <a:off x="6715125" y="5613456"/>
            <a:ext cx="2243940" cy="620195"/>
          </a:xfrm>
          <a:prstGeom prst="rect">
            <a:avLst/>
          </a:prstGeom>
          <a:ln>
            <a:solidFill>
              <a:srgbClr val="A348FE"/>
            </a:solidFill>
          </a:ln>
        </p:spPr>
      </p:pic>
    </p:spTree>
    <p:extLst>
      <p:ext uri="{BB962C8B-B14F-4D97-AF65-F5344CB8AC3E}">
        <p14:creationId xmlns:p14="http://schemas.microsoft.com/office/powerpoint/2010/main" val="177286652"/>
      </p:ext>
    </p:extLst>
  </p:cSld>
  <p:clrMapOvr>
    <a:masterClrMapping/>
  </p:clrMapOvr>
</p:sld>
</file>

<file path=ppt/theme/theme1.xml><?xml version="1.0" encoding="utf-8"?>
<a:theme xmlns:a="http://schemas.openxmlformats.org/drawingml/2006/main" name="SAP_2016_4x3_whit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4x3" id="{7066FEE9-A681-45D3-8800-1F18BD7979F4}" vid="{3F6294EC-20FA-4CAC-BEA1-A5114A8605BB}"/>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82870</TotalTime>
  <Words>1147</Words>
  <Application>Microsoft Office PowerPoint</Application>
  <PresentationFormat>On-screen Show (4:3)</PresentationFormat>
  <Paragraphs>174</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Symbol</vt:lpstr>
      <vt:lpstr>Trebuchet MS</vt:lpstr>
      <vt:lpstr>Wingdings</vt:lpstr>
      <vt:lpstr>Wingdings</vt:lpstr>
      <vt:lpstr>SAP_2016_4x3_white</vt:lpstr>
      <vt:lpstr>Data analysis and attrition investigation for Frito-Lay company </vt:lpstr>
      <vt:lpstr>Objetives</vt:lpstr>
      <vt:lpstr>Employee Attrition</vt:lpstr>
      <vt:lpstr>Dataset analysis</vt:lpstr>
      <vt:lpstr>Dataset analysis</vt:lpstr>
      <vt:lpstr>Most important factors that contribute to attrition</vt:lpstr>
      <vt:lpstr>Most important factors that contribute to attrition</vt:lpstr>
      <vt:lpstr>Most important factors that contribute to attrition</vt:lpstr>
      <vt:lpstr>Most important factors that contribute to attrition</vt:lpstr>
      <vt:lpstr>Most important factors that contribute to attrition</vt:lpstr>
      <vt:lpstr>Feature selection categorical variables</vt:lpstr>
      <vt:lpstr>Attrition prediction model: winner KNN model</vt:lpstr>
      <vt:lpstr>Attrition prediction model: KNN model: Winner</vt:lpstr>
      <vt:lpstr>Attrition prediction model: Naïve Bayes model: Loser </vt:lpstr>
      <vt:lpstr>Monthly income prediction: Feature selection continuous </vt:lpstr>
      <vt:lpstr>Linear regression model results</vt:lpstr>
      <vt:lpstr>First recommendation: Reduce employees work overtime</vt:lpstr>
      <vt:lpstr>Second recommendation: Create more incentives for new employees</vt:lpstr>
      <vt:lpstr>Second recommendation: Create more incentives for new employees</vt:lpstr>
      <vt:lpstr>Third recommendation: Create more incentives for young people</vt:lpstr>
      <vt:lpstr>Third recommendation: Create more incentives for young people</vt:lpstr>
      <vt:lpstr>Link to applications</vt:lpstr>
      <vt:lpstr>Thank you! Presented by: Carlos Estevez, April 2023 cestevez@smu.edu </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Corporate PPT Template</dc:title>
  <dc:creator>SAP</dc:creator>
  <cp:keywords>2016/4:3</cp:keywords>
  <cp:lastModifiedBy>Carlos Estevez</cp:lastModifiedBy>
  <cp:revision>667</cp:revision>
  <dcterms:created xsi:type="dcterms:W3CDTF">2015-10-01T12:54:03Z</dcterms:created>
  <dcterms:modified xsi:type="dcterms:W3CDTF">2023-04-11T14:00:42Z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