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5"/>
  </p:notesMasterIdLst>
  <p:handoutMasterIdLst>
    <p:handoutMasterId r:id="rId26"/>
  </p:handoutMasterIdLst>
  <p:sldIdLst>
    <p:sldId id="357" r:id="rId2"/>
    <p:sldId id="402" r:id="rId3"/>
    <p:sldId id="1011" r:id="rId4"/>
    <p:sldId id="1008" r:id="rId5"/>
    <p:sldId id="1012" r:id="rId6"/>
    <p:sldId id="1013" r:id="rId7"/>
    <p:sldId id="1017" r:id="rId8"/>
    <p:sldId id="1014" r:id="rId9"/>
    <p:sldId id="1015" r:id="rId10"/>
    <p:sldId id="1016" r:id="rId11"/>
    <p:sldId id="1018" r:id="rId12"/>
    <p:sldId id="1019" r:id="rId13"/>
    <p:sldId id="1020" r:id="rId14"/>
    <p:sldId id="1021" r:id="rId15"/>
    <p:sldId id="1022" r:id="rId16"/>
    <p:sldId id="1023" r:id="rId17"/>
    <p:sldId id="1024" r:id="rId18"/>
    <p:sldId id="1025" r:id="rId19"/>
    <p:sldId id="1026" r:id="rId20"/>
    <p:sldId id="1027" r:id="rId21"/>
    <p:sldId id="1028" r:id="rId22"/>
    <p:sldId id="1029" r:id="rId23"/>
    <p:sldId id="1009" r:id="rId2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EA4F158-7F48-43B9-A4F3-2B2064D1693D}">
          <p14:sldIdLst>
            <p14:sldId id="357"/>
            <p14:sldId id="402"/>
            <p14:sldId id="1011"/>
            <p14:sldId id="1008"/>
            <p14:sldId id="1012"/>
            <p14:sldId id="1013"/>
            <p14:sldId id="1017"/>
            <p14:sldId id="1014"/>
            <p14:sldId id="1015"/>
            <p14:sldId id="1016"/>
            <p14:sldId id="1018"/>
            <p14:sldId id="1019"/>
            <p14:sldId id="1020"/>
            <p14:sldId id="1021"/>
            <p14:sldId id="1022"/>
            <p14:sldId id="1023"/>
            <p14:sldId id="1024"/>
            <p14:sldId id="1025"/>
            <p14:sldId id="1026"/>
            <p14:sldId id="1027"/>
            <p14:sldId id="1028"/>
            <p14:sldId id="1029"/>
          </p14:sldIdLst>
        </p14:section>
        <p14:section name="Conclusion" id="{AD0B0F00-841A-4527-93D9-7957DC730EC4}">
          <p14:sldIdLst>
            <p14:sldId id="1009"/>
          </p14:sldIdLst>
        </p14:section>
      </p14:sectionLst>
    </p:ex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varez" initials="OA" lastIdx="3" clrIdx="0">
    <p:extLst>
      <p:ext uri="{19B8F6BF-5375-455C-9EA6-DF929625EA0E}">
        <p15:presenceInfo xmlns:p15="http://schemas.microsoft.com/office/powerpoint/2012/main" userId="Omar Alvarez" providerId="None"/>
      </p:ext>
    </p:extLst>
  </p:cmAuthor>
  <p:cmAuthor id="2" name="Carlos Estebrz" initials="CE" lastIdx="1" clrIdx="1">
    <p:extLst>
      <p:ext uri="{19B8F6BF-5375-455C-9EA6-DF929625EA0E}">
        <p15:presenceInfo xmlns:p15="http://schemas.microsoft.com/office/powerpoint/2012/main" userId="6a7b511c768233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CA4"/>
    <a:srgbClr val="A348FE"/>
    <a:srgbClr val="CCECFF"/>
    <a:srgbClr val="7DBEFF"/>
    <a:srgbClr val="EFF0F1"/>
    <a:srgbClr val="FFEDC1"/>
    <a:srgbClr val="EFBBBB"/>
    <a:srgbClr val="CDE6FF"/>
    <a:srgbClr val="A1DBCA"/>
    <a:srgbClr val="FFEB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960" autoAdjust="0"/>
    <p:restoredTop sz="93792" autoAdjust="0"/>
  </p:normalViewPr>
  <p:slideViewPr>
    <p:cSldViewPr snapToGrid="0" showGuides="1">
      <p:cViewPr varScale="1">
        <p:scale>
          <a:sx n="114" d="100"/>
          <a:sy n="114" d="100"/>
        </p:scale>
        <p:origin x="270" y="84"/>
      </p:cViewPr>
      <p:guideLst>
        <p:guide orient="horz" pos="4117"/>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75" d="100"/>
          <a:sy n="75" d="100"/>
        </p:scale>
        <p:origin x="2168" y="-7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80212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3773057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31345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a:t>&lt;Agenda&gt;</a:t>
            </a:r>
          </a:p>
        </p:txBody>
      </p:sp>
      <p:sp>
        <p:nvSpPr>
          <p:cNvPr id="4" name="Text Placeholder 3"/>
          <p:cNvSpPr>
            <a:spLocks noGrp="1"/>
          </p:cNvSpPr>
          <p:nvPr>
            <p:ph type="body" sz="quarter" idx="10" hasCustomPrompt="1"/>
          </p:nvPr>
        </p:nvSpPr>
        <p:spPr>
          <a:xfrm>
            <a:off x="324000" y="2003460"/>
            <a:ext cx="8494713" cy="4150760"/>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atin typeface="Trebuchet MS" panose="020B0603020202020204" pitchFamily="34" charset="0"/>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atin typeface="Trebuchet MS" panose="020B0603020202020204" pitchFamily="34" charset="0"/>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atin typeface="Trebuchet MS" panose="020B0603020202020204" pitchFamily="34" charset="0"/>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atin typeface="Trebuchet MS" panose="020B0603020202020204" pitchFamily="34" charset="0"/>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extLst>
      <p:ext uri="{BB962C8B-B14F-4D97-AF65-F5344CB8AC3E}">
        <p14:creationId xmlns:p14="http://schemas.microsoft.com/office/powerpoint/2010/main" val="233893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8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a:t>Click to add 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p:txBody>
          <a:bodyPr/>
          <a:lstStyle/>
          <a:p>
            <a:r>
              <a:rPr lang="en-US" noProof="0" dirty="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tx1"/>
                </a:solidFill>
                <a:ea typeface="Arial Unicode MS" pitchFamily="34" charset="-128"/>
                <a:cs typeface="Arial Unicode MS" pitchFamily="34" charset="-128"/>
              </a:rPr>
              <a:t>Use this title slide only with an</a:t>
            </a:r>
            <a:r>
              <a:rPr lang="en-US" sz="1600" kern="0" baseline="0" dirty="0">
                <a:solidFill>
                  <a:schemeClr val="tx1"/>
                </a:solidFill>
                <a:ea typeface="Arial Unicode MS" pitchFamily="34" charset="-128"/>
                <a:cs typeface="Arial Unicode MS" pitchFamily="34" charset="-128"/>
              </a:rPr>
              <a:t> image</a:t>
            </a:r>
            <a:endParaRPr lang="en-US" sz="1600" kern="0" dirty="0">
              <a:solidFill>
                <a:schemeClr val="tx1"/>
              </a:solidFill>
              <a:ea typeface="Arial Unicode MS" pitchFamily="34" charset="-128"/>
              <a:cs typeface="Arial Unicode MS" pitchFamily="34" charset="-128"/>
            </a:endParaRPr>
          </a:p>
        </p:txBody>
      </p:sp>
      <p:pic>
        <p:nvPicPr>
          <p:cNvPr id="2" name="Picture 1">
            <a:extLst>
              <a:ext uri="{FF2B5EF4-FFF2-40B4-BE49-F238E27FC236}">
                <a16:creationId xmlns:a16="http://schemas.microsoft.com/office/drawing/2014/main" id="{303097F1-7DB0-31C0-8D99-B480A4E0EA7F}"/>
              </a:ext>
            </a:extLst>
          </p:cNvPr>
          <p:cNvPicPr>
            <a:picLocks noChangeAspect="1"/>
          </p:cNvPicPr>
          <p:nvPr userDrawn="1"/>
        </p:nvPicPr>
        <p:blipFill>
          <a:blip r:embed="rId2"/>
          <a:stretch>
            <a:fillRect/>
          </a:stretch>
        </p:blipFill>
        <p:spPr>
          <a:xfrm>
            <a:off x="-125729" y="6191954"/>
            <a:ext cx="922500" cy="7380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a:t>Click to insert text</a:t>
            </a: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2">
            <a:extLst>
              <a:ext uri="{FF2B5EF4-FFF2-40B4-BE49-F238E27FC236}">
                <a16:creationId xmlns:a16="http://schemas.microsoft.com/office/drawing/2014/main" id="{0BF7465D-B1D5-17A7-C472-9E22457B6CC7}"/>
              </a:ext>
            </a:extLst>
          </p:cNvPr>
          <p:cNvSpPr/>
          <p:nvPr userDrawn="1"/>
        </p:nvSpPr>
        <p:spPr bwMode="gray">
          <a:xfrm>
            <a:off x="324000" y="0"/>
            <a:ext cx="8496000" cy="162000"/>
          </a:xfrm>
          <a:prstGeom prst="rect">
            <a:avLst/>
          </a:prstGeom>
          <a:solidFill>
            <a:schemeClr val="accent6">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Trebuchet MS" panose="020B0603020202020204" pitchFamily="34" charset="0"/>
              </a:defRPr>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atin typeface="Trebuchet MS" panose="020B0603020202020204" pitchFamily="34" charset="0"/>
              </a:defRPr>
            </a:lvl1pPr>
            <a:lvl2pPr>
              <a:defRPr>
                <a:latin typeface="Trebuchet MS" panose="020B0603020202020204" pitchFamily="34" charset="0"/>
              </a:defRPr>
            </a:lvl2pPr>
            <a:lvl3pPr>
              <a:defRPr>
                <a:latin typeface="Trebuchet MS" panose="020B0603020202020204" pitchFamily="34" charset="0"/>
              </a:defRPr>
            </a:lvl3pPr>
            <a:lvl4pPr>
              <a:defRPr>
                <a:latin typeface="Trebuchet MS" panose="020B0603020202020204" pitchFamily="34" charset="0"/>
              </a:defRPr>
            </a:lvl4pPr>
            <a:lvl5pPr>
              <a:defRPr>
                <a:latin typeface="Trebuchet MS" panose="020B0603020202020204" pitchFamily="34" charset="0"/>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910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283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064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a:t>Click icon to add picture</a:t>
            </a:r>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11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75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3999"/>
            <a:ext cx="6015155" cy="1184561"/>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741548"/>
            <a:ext cx="8496000" cy="4340166"/>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8" name="Straight Connector 7"/>
          <p:cNvCxnSpPr/>
          <p:nvPr/>
        </p:nvCxnSpPr>
        <p:spPr>
          <a:xfrm>
            <a:off x="324000" y="1672985"/>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a:solidFill>
                <a:schemeClr val="bg1"/>
              </a:solidFill>
            </a:endParaRPr>
          </a:p>
        </p:txBody>
      </p:sp>
      <p:sp>
        <p:nvSpPr>
          <p:cNvPr id="4" name="Rectangle 32">
            <a:extLst>
              <a:ext uri="{FF2B5EF4-FFF2-40B4-BE49-F238E27FC236}">
                <a16:creationId xmlns:a16="http://schemas.microsoft.com/office/drawing/2014/main" id="{96BB826B-93D5-0052-0C7C-F5F8254767E0}"/>
              </a:ext>
            </a:extLst>
          </p:cNvPr>
          <p:cNvSpPr/>
          <p:nvPr userDrawn="1"/>
        </p:nvSpPr>
        <p:spPr bwMode="gray">
          <a:xfrm>
            <a:off x="324000" y="0"/>
            <a:ext cx="8496000" cy="91012"/>
          </a:xfrm>
          <a:prstGeom prst="rect">
            <a:avLst/>
          </a:prstGeom>
          <a:solidFill>
            <a:schemeClr val="accent6">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2C3DF1B8-56C3-D8DB-6602-05E47E28D5D6}"/>
              </a:ext>
            </a:extLst>
          </p:cNvPr>
          <p:cNvPicPr>
            <a:picLocks noChangeAspect="1"/>
          </p:cNvPicPr>
          <p:nvPr userDrawn="1"/>
        </p:nvPicPr>
        <p:blipFill>
          <a:blip r:embed="rId15"/>
          <a:stretch>
            <a:fillRect/>
          </a:stretch>
        </p:blipFill>
        <p:spPr>
          <a:xfrm>
            <a:off x="-125729" y="6191954"/>
            <a:ext cx="922500" cy="738000"/>
          </a:xfrm>
          <a:prstGeom prst="rect">
            <a:avLst/>
          </a:prstGeom>
        </p:spPr>
      </p:pic>
      <p:sp>
        <p:nvSpPr>
          <p:cNvPr id="9" name="Rectangle 8">
            <a:extLst>
              <a:ext uri="{FF2B5EF4-FFF2-40B4-BE49-F238E27FC236}">
                <a16:creationId xmlns:a16="http://schemas.microsoft.com/office/drawing/2014/main" id="{E1A55333-04AA-368A-30A8-6A3F3CFAC06A}"/>
              </a:ext>
            </a:extLst>
          </p:cNvPr>
          <p:cNvSpPr/>
          <p:nvPr userDrawn="1"/>
        </p:nvSpPr>
        <p:spPr bwMode="gray">
          <a:xfrm>
            <a:off x="628694" y="6812280"/>
            <a:ext cx="8355916"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800" b="0" i="0" u="none" strike="noStrike" kern="0" cap="none" spc="0" normalizeH="0" baseline="0" noProof="0" dirty="0">
              <a:ln>
                <a:noFill/>
              </a:ln>
              <a:effectLst/>
              <a:uLnTx/>
              <a:uFillTx/>
              <a:latin typeface="Trebuchet MS" panose="020B0603020202020204" pitchFamily="34" charset="0"/>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5902C227-5894-8943-695A-8B8A2372D41B}"/>
              </a:ext>
            </a:extLst>
          </p:cNvPr>
          <p:cNvSpPr/>
          <p:nvPr userDrawn="1"/>
        </p:nvSpPr>
        <p:spPr bwMode="gray">
          <a:xfrm>
            <a:off x="6647380" y="159574"/>
            <a:ext cx="2172620" cy="14414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46" r:id="rId1"/>
    <p:sldLayoutId id="2147483739" r:id="rId2"/>
    <p:sldLayoutId id="2147483747" r:id="rId3"/>
    <p:sldLayoutId id="2147483761"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hf hdr="0" ftr="0" dt="0"/>
  <p:txStyles>
    <p:titleStyle>
      <a:lvl1pPr algn="l" defTabSz="914400" rtl="0" eaLnBrk="1" latinLnBrk="0" hangingPunct="1">
        <a:spcBef>
          <a:spcPct val="0"/>
        </a:spcBef>
        <a:buNone/>
        <a:defRPr sz="3200" b="1" kern="1200">
          <a:solidFill>
            <a:schemeClr val="accent2"/>
          </a:solidFill>
          <a:latin typeface="Trebuchet MS" panose="020B0603020202020204" pitchFamily="34" charset="0"/>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Trebuchet MS" panose="020B0603020202020204" pitchFamily="34" charset="0"/>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Trebuchet MS" panose="020B0603020202020204" pitchFamily="34" charset="0"/>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Trebuchet MS" panose="020B0603020202020204" pitchFamily="34" charset="0"/>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Trebuchet MS" panose="020B0603020202020204" pitchFamily="34" charset="0"/>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883C81-47E7-2969-A92C-78B5CE8381AA}"/>
              </a:ext>
            </a:extLst>
          </p:cNvPr>
          <p:cNvPicPr>
            <a:picLocks noChangeAspect="1"/>
          </p:cNvPicPr>
          <p:nvPr/>
        </p:nvPicPr>
        <p:blipFill>
          <a:blip r:embed="rId2"/>
          <a:srcRect/>
          <a:stretch/>
        </p:blipFill>
        <p:spPr>
          <a:xfrm>
            <a:off x="-13421" y="-3495"/>
            <a:ext cx="9157421" cy="6861495"/>
          </a:xfrm>
          <a:prstGeom prst="rect">
            <a:avLst/>
          </a:prstGeom>
        </p:spPr>
      </p:pic>
      <p:sp>
        <p:nvSpPr>
          <p:cNvPr id="6" name="Rectangle 5"/>
          <p:cNvSpPr/>
          <p:nvPr/>
        </p:nvSpPr>
        <p:spPr bwMode="gray">
          <a:xfrm>
            <a:off x="628692" y="1709529"/>
            <a:ext cx="8515307" cy="2363218"/>
          </a:xfrm>
          <a:prstGeom prst="rect">
            <a:avLst/>
          </a:prstGeom>
          <a:solidFill>
            <a:schemeClr val="bg1">
              <a:alpha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ctrTitle"/>
          </p:nvPr>
        </p:nvSpPr>
        <p:spPr>
          <a:xfrm>
            <a:off x="628692" y="1709529"/>
            <a:ext cx="7597387" cy="923330"/>
          </a:xfrm>
        </p:spPr>
        <p:txBody>
          <a:bodyPr/>
          <a:lstStyle/>
          <a:p>
            <a:r>
              <a:rPr lang="en-US" sz="3600" dirty="0">
                <a:latin typeface="Trebuchet MS" panose="020B0603020202020204" pitchFamily="34" charset="0"/>
                <a:cs typeface="72 Black" panose="020B0A04030603020204" pitchFamily="34" charset="0"/>
              </a:rPr>
              <a:t>Talent management data analysis and attrition investigation</a:t>
            </a:r>
            <a:r>
              <a:rPr lang="en-US" sz="4800" dirty="0">
                <a:latin typeface="Trebuchet MS" panose="020B0603020202020204" pitchFamily="34" charset="0"/>
                <a:cs typeface="72 Black" panose="020B0A04030603020204" pitchFamily="34" charset="0"/>
              </a:rPr>
              <a:t> </a:t>
            </a:r>
            <a:endParaRPr lang="en-US" sz="2000" dirty="0">
              <a:latin typeface="Trebuchet MS" panose="020B0603020202020204" pitchFamily="34" charset="0"/>
              <a:cs typeface="72 Black" panose="020B0A04030603020204" pitchFamily="34" charset="0"/>
            </a:endParaRPr>
          </a:p>
        </p:txBody>
      </p:sp>
      <p:sp>
        <p:nvSpPr>
          <p:cNvPr id="2" name="Rectangle 1">
            <a:extLst>
              <a:ext uri="{FF2B5EF4-FFF2-40B4-BE49-F238E27FC236}">
                <a16:creationId xmlns:a16="http://schemas.microsoft.com/office/drawing/2014/main" id="{69271FAB-012A-DA7B-59FB-6B9EE400BF57}"/>
              </a:ext>
            </a:extLst>
          </p:cNvPr>
          <p:cNvSpPr/>
          <p:nvPr/>
        </p:nvSpPr>
        <p:spPr bwMode="gray">
          <a:xfrm>
            <a:off x="628692" y="4058555"/>
            <a:ext cx="8515308"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46FBCC2F-1A8F-D149-2F2F-E1F80CE1DF5D}"/>
              </a:ext>
            </a:extLst>
          </p:cNvPr>
          <p:cNvPicPr>
            <a:picLocks noChangeAspect="1"/>
          </p:cNvPicPr>
          <p:nvPr/>
        </p:nvPicPr>
        <p:blipFill>
          <a:blip r:embed="rId3"/>
          <a:stretch>
            <a:fillRect/>
          </a:stretch>
        </p:blipFill>
        <p:spPr>
          <a:xfrm>
            <a:off x="414000" y="3173530"/>
            <a:ext cx="1280576" cy="1024461"/>
          </a:xfrm>
          <a:prstGeom prst="rect">
            <a:avLst/>
          </a:prstGeom>
        </p:spPr>
      </p:pic>
      <p:sp>
        <p:nvSpPr>
          <p:cNvPr id="14" name="Rectangle 13">
            <a:extLst>
              <a:ext uri="{FF2B5EF4-FFF2-40B4-BE49-F238E27FC236}">
                <a16:creationId xmlns:a16="http://schemas.microsoft.com/office/drawing/2014/main" id="{941237C1-3ADE-BC51-102C-5CA3B001349B}"/>
              </a:ext>
            </a:extLst>
          </p:cNvPr>
          <p:cNvSpPr/>
          <p:nvPr/>
        </p:nvSpPr>
        <p:spPr bwMode="gray">
          <a:xfrm>
            <a:off x="609385" y="-3495"/>
            <a:ext cx="8249390" cy="112552"/>
          </a:xfrm>
          <a:prstGeom prst="rect">
            <a:avLst/>
          </a:prstGeom>
          <a:solidFill>
            <a:srgbClr val="A348F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Google Shape;153;p1">
            <a:extLst>
              <a:ext uri="{FF2B5EF4-FFF2-40B4-BE49-F238E27FC236}">
                <a16:creationId xmlns:a16="http://schemas.microsoft.com/office/drawing/2014/main" id="{8C871464-C89D-8664-13B9-C8C8BDE31564}"/>
              </a:ext>
            </a:extLst>
          </p:cNvPr>
          <p:cNvSpPr txBox="1">
            <a:spLocks/>
          </p:cNvSpPr>
          <p:nvPr/>
        </p:nvSpPr>
        <p:spPr bwMode="gray">
          <a:xfrm>
            <a:off x="5198162" y="4454896"/>
            <a:ext cx="3943308" cy="526989"/>
          </a:xfrm>
          <a:prstGeom prst="rect">
            <a:avLst/>
          </a:prstGeom>
          <a:solidFill>
            <a:schemeClr val="bg1">
              <a:alpha val="48000"/>
            </a:schemeClr>
          </a:solidFill>
          <a:ln>
            <a:solidFill>
              <a:schemeClr val="bg1"/>
            </a:solidFill>
          </a:ln>
        </p:spPr>
        <p:txBody>
          <a:bodyPr spcFirstLastPara="1" vert="horz" wrap="square" lIns="91425" tIns="45700" rIns="91425" bIns="45700" rtlCol="0" anchor="t" anchorCtr="0">
            <a:normAutofit lnSpcReduction="10000"/>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kern="1200">
                <a:solidFill>
                  <a:sysClr val="windowText" lastClr="000000"/>
                </a:solidFill>
                <a:latin typeface="+mn-lt"/>
                <a:ea typeface="+mn-ea"/>
                <a:cs typeface="+mn-cs"/>
              </a:defRPr>
            </a:lvl1pPr>
            <a:lvl2pPr marL="457200" indent="0" algn="ctr" defTabSz="914400" rtl="0" eaLnBrk="1" latinLnBrk="0" hangingPunct="1">
              <a:spcBef>
                <a:spcPts val="600"/>
              </a:spcBef>
              <a:buClr>
                <a:schemeClr val="accent1"/>
              </a:buClr>
              <a:buSzPct val="80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400"/>
              </a:spcBef>
              <a:buClr>
                <a:schemeClr val="accent1"/>
              </a:buClr>
              <a:buSzPct val="100000"/>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400"/>
              </a:spcBef>
              <a:buClr>
                <a:schemeClr val="tx1"/>
              </a:buClr>
              <a:buSzPct val="10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ts val="250"/>
              </a:spcBef>
              <a:buClr>
                <a:schemeClr val="tx1"/>
              </a:buClr>
              <a:buSzPct val="100000"/>
              <a:buFont typeface="Courier New" pitchFamily="49"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90000"/>
              </a:lnSpc>
              <a:buClr>
                <a:schemeClr val="dk1"/>
              </a:buClr>
              <a:buSzPts val="2400"/>
            </a:pPr>
            <a:r>
              <a:rPr lang="en-US" dirty="0">
                <a:latin typeface="Trebuchet MS" panose="020B0603020202020204" pitchFamily="34" charset="0"/>
              </a:rPr>
              <a:t>Presented by: Carlos Estevez, April 2023</a:t>
            </a:r>
          </a:p>
          <a:p>
            <a:pPr>
              <a:lnSpc>
                <a:spcPct val="90000"/>
              </a:lnSpc>
              <a:buClr>
                <a:schemeClr val="dk1"/>
              </a:buClr>
              <a:buSzPts val="2400"/>
            </a:pPr>
            <a:r>
              <a:rPr lang="en-US" dirty="0">
                <a:latin typeface="Trebuchet MS" panose="020B0603020202020204" pitchFamily="34" charset="0"/>
              </a:rPr>
              <a:t>cestevez@smu.edu</a:t>
            </a:r>
          </a:p>
        </p:txBody>
      </p:sp>
    </p:spTree>
    <p:extLst>
      <p:ext uri="{BB962C8B-B14F-4D97-AF65-F5344CB8AC3E}">
        <p14:creationId xmlns:p14="http://schemas.microsoft.com/office/powerpoint/2010/main" val="118912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10" name="Picture 9">
            <a:extLst>
              <a:ext uri="{FF2B5EF4-FFF2-40B4-BE49-F238E27FC236}">
                <a16:creationId xmlns:a16="http://schemas.microsoft.com/office/drawing/2014/main" id="{2738B90B-FB8A-90A0-6139-E85418E15574}"/>
              </a:ext>
            </a:extLst>
          </p:cNvPr>
          <p:cNvPicPr>
            <a:picLocks noChangeAspect="1"/>
          </p:cNvPicPr>
          <p:nvPr/>
        </p:nvPicPr>
        <p:blipFill>
          <a:blip r:embed="rId2"/>
          <a:stretch>
            <a:fillRect/>
          </a:stretch>
        </p:blipFill>
        <p:spPr>
          <a:xfrm>
            <a:off x="42401" y="2003745"/>
            <a:ext cx="4408781" cy="3524821"/>
          </a:xfrm>
          <a:prstGeom prst="rect">
            <a:avLst/>
          </a:prstGeom>
          <a:ln>
            <a:solidFill>
              <a:srgbClr val="A348FE"/>
            </a:solidFill>
          </a:ln>
        </p:spPr>
      </p:pic>
      <p:pic>
        <p:nvPicPr>
          <p:cNvPr id="13" name="Picture 12">
            <a:extLst>
              <a:ext uri="{FF2B5EF4-FFF2-40B4-BE49-F238E27FC236}">
                <a16:creationId xmlns:a16="http://schemas.microsoft.com/office/drawing/2014/main" id="{9D836422-5B98-6317-DF78-5CEF77961743}"/>
              </a:ext>
            </a:extLst>
          </p:cNvPr>
          <p:cNvPicPr>
            <a:picLocks noChangeAspect="1"/>
          </p:cNvPicPr>
          <p:nvPr/>
        </p:nvPicPr>
        <p:blipFill>
          <a:blip r:embed="rId3"/>
          <a:stretch>
            <a:fillRect/>
          </a:stretch>
        </p:blipFill>
        <p:spPr>
          <a:xfrm>
            <a:off x="965032" y="5573973"/>
            <a:ext cx="3486150" cy="807162"/>
          </a:xfrm>
          <a:prstGeom prst="rect">
            <a:avLst/>
          </a:prstGeom>
          <a:ln>
            <a:solidFill>
              <a:srgbClr val="A348FE"/>
            </a:solidFill>
          </a:ln>
        </p:spPr>
      </p:pic>
      <p:pic>
        <p:nvPicPr>
          <p:cNvPr id="16" name="Picture 15">
            <a:extLst>
              <a:ext uri="{FF2B5EF4-FFF2-40B4-BE49-F238E27FC236}">
                <a16:creationId xmlns:a16="http://schemas.microsoft.com/office/drawing/2014/main" id="{DA8861B2-52F0-9BED-69FD-3B3972085A1B}"/>
              </a:ext>
            </a:extLst>
          </p:cNvPr>
          <p:cNvPicPr>
            <a:picLocks noChangeAspect="1"/>
          </p:cNvPicPr>
          <p:nvPr/>
        </p:nvPicPr>
        <p:blipFill>
          <a:blip r:embed="rId4"/>
          <a:stretch>
            <a:fillRect/>
          </a:stretch>
        </p:blipFill>
        <p:spPr>
          <a:xfrm>
            <a:off x="4572001" y="2003745"/>
            <a:ext cx="4379002" cy="3524821"/>
          </a:xfrm>
          <a:prstGeom prst="rect">
            <a:avLst/>
          </a:prstGeom>
          <a:ln>
            <a:solidFill>
              <a:srgbClr val="A348FE"/>
            </a:solidFill>
          </a:ln>
        </p:spPr>
      </p:pic>
      <p:pic>
        <p:nvPicPr>
          <p:cNvPr id="18" name="Picture 17">
            <a:extLst>
              <a:ext uri="{FF2B5EF4-FFF2-40B4-BE49-F238E27FC236}">
                <a16:creationId xmlns:a16="http://schemas.microsoft.com/office/drawing/2014/main" id="{E1F9FB83-C5A6-A1C5-9997-7D672DB4078A}"/>
              </a:ext>
            </a:extLst>
          </p:cNvPr>
          <p:cNvPicPr>
            <a:picLocks noChangeAspect="1"/>
          </p:cNvPicPr>
          <p:nvPr/>
        </p:nvPicPr>
        <p:blipFill>
          <a:blip r:embed="rId5"/>
          <a:stretch>
            <a:fillRect/>
          </a:stretch>
        </p:blipFill>
        <p:spPr>
          <a:xfrm>
            <a:off x="6531653" y="5572668"/>
            <a:ext cx="2419350" cy="807161"/>
          </a:xfrm>
          <a:prstGeom prst="rect">
            <a:avLst/>
          </a:prstGeom>
          <a:ln>
            <a:solidFill>
              <a:srgbClr val="A348FE"/>
            </a:solidFill>
          </a:ln>
        </p:spPr>
      </p:pic>
    </p:spTree>
    <p:extLst>
      <p:ext uri="{BB962C8B-B14F-4D97-AF65-F5344CB8AC3E}">
        <p14:creationId xmlns:p14="http://schemas.microsoft.com/office/powerpoint/2010/main" val="387805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A7D9-715F-5C55-26A3-B0EAC36CE7FC}"/>
              </a:ext>
            </a:extLst>
          </p:cNvPr>
          <p:cNvSpPr>
            <a:spLocks noGrp="1"/>
          </p:cNvSpPr>
          <p:nvPr>
            <p:ph type="title"/>
          </p:nvPr>
        </p:nvSpPr>
        <p:spPr/>
        <p:txBody>
          <a:bodyPr/>
          <a:lstStyle/>
          <a:p>
            <a:r>
              <a:rPr lang="en-US" dirty="0"/>
              <a:t>Feature selection categorical variables</a:t>
            </a:r>
          </a:p>
        </p:txBody>
      </p:sp>
      <p:pic>
        <p:nvPicPr>
          <p:cNvPr id="5" name="Picture 4">
            <a:extLst>
              <a:ext uri="{FF2B5EF4-FFF2-40B4-BE49-F238E27FC236}">
                <a16:creationId xmlns:a16="http://schemas.microsoft.com/office/drawing/2014/main" id="{AA7CB017-51EB-2070-1CF4-2F49EC099FA2}"/>
              </a:ext>
            </a:extLst>
          </p:cNvPr>
          <p:cNvPicPr>
            <a:picLocks noChangeAspect="1"/>
          </p:cNvPicPr>
          <p:nvPr/>
        </p:nvPicPr>
        <p:blipFill>
          <a:blip r:embed="rId2"/>
          <a:stretch>
            <a:fillRect/>
          </a:stretch>
        </p:blipFill>
        <p:spPr>
          <a:xfrm>
            <a:off x="324000" y="1913508"/>
            <a:ext cx="3914775" cy="4208160"/>
          </a:xfrm>
          <a:prstGeom prst="rect">
            <a:avLst/>
          </a:prstGeom>
          <a:ln>
            <a:solidFill>
              <a:srgbClr val="A348FE"/>
            </a:solidFill>
          </a:ln>
        </p:spPr>
      </p:pic>
      <p:sp>
        <p:nvSpPr>
          <p:cNvPr id="8" name="Text Placeholder 17">
            <a:extLst>
              <a:ext uri="{FF2B5EF4-FFF2-40B4-BE49-F238E27FC236}">
                <a16:creationId xmlns:a16="http://schemas.microsoft.com/office/drawing/2014/main" id="{BA4B3DEB-C7E5-597B-3BAD-C4D9ABEF86D9}"/>
              </a:ext>
            </a:extLst>
          </p:cNvPr>
          <p:cNvSpPr txBox="1">
            <a:spLocks/>
          </p:cNvSpPr>
          <p:nvPr/>
        </p:nvSpPr>
        <p:spPr bwMode="gray">
          <a:xfrm>
            <a:off x="4905227" y="1913507"/>
            <a:ext cx="3901824" cy="433066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Variable names</a:t>
            </a:r>
          </a:p>
          <a:p>
            <a:pPr marL="285750" indent="-285750">
              <a:buFont typeface="Arial" panose="020B0604020202020204" pitchFamily="34" charset="0"/>
              <a:buChar char="•"/>
            </a:pPr>
            <a:r>
              <a:rPr lang="en-US" dirty="0"/>
              <a:t>Chi-square: used in statistics to test the independence of two event</a:t>
            </a:r>
          </a:p>
          <a:p>
            <a:pPr marL="285750" indent="-285750">
              <a:buFont typeface="Arial" panose="020B0604020202020204" pitchFamily="34" charset="0"/>
              <a:buChar char="•"/>
            </a:pPr>
            <a:r>
              <a:rPr lang="en-US" dirty="0"/>
              <a:t>Chi-Square: find a relationship between the categorical variables and attrition</a:t>
            </a:r>
          </a:p>
          <a:p>
            <a:pPr marL="285750" indent="-285750">
              <a:buFont typeface="Arial" panose="020B0604020202020204" pitchFamily="34" charset="0"/>
              <a:buChar char="•"/>
            </a:pPr>
            <a:r>
              <a:rPr lang="en-US" dirty="0"/>
              <a:t>Select the features which are highly dependent on the response</a:t>
            </a:r>
          </a:p>
          <a:p>
            <a:pPr marL="285750" indent="-285750">
              <a:buFont typeface="Arial" panose="020B0604020202020204" pitchFamily="34" charset="0"/>
              <a:buChar char="•"/>
            </a:pPr>
            <a:r>
              <a:rPr lang="en-US" dirty="0"/>
              <a:t>Keep values in the model: p-value &lt;0.05</a:t>
            </a:r>
          </a:p>
        </p:txBody>
      </p:sp>
      <p:sp>
        <p:nvSpPr>
          <p:cNvPr id="9" name="Star: 6 Points 8">
            <a:extLst>
              <a:ext uri="{FF2B5EF4-FFF2-40B4-BE49-F238E27FC236}">
                <a16:creationId xmlns:a16="http://schemas.microsoft.com/office/drawing/2014/main" id="{F459BD5C-B951-E8F0-C892-FF39E963F1FF}"/>
              </a:ext>
            </a:extLst>
          </p:cNvPr>
          <p:cNvSpPr/>
          <p:nvPr/>
        </p:nvSpPr>
        <p:spPr bwMode="gray">
          <a:xfrm>
            <a:off x="471950" y="2241755"/>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tar: 6 Points 9">
            <a:extLst>
              <a:ext uri="{FF2B5EF4-FFF2-40B4-BE49-F238E27FC236}">
                <a16:creationId xmlns:a16="http://schemas.microsoft.com/office/drawing/2014/main" id="{EB0EC71D-C2F6-2C2F-1D3A-6845928A2B90}"/>
              </a:ext>
            </a:extLst>
          </p:cNvPr>
          <p:cNvSpPr/>
          <p:nvPr/>
        </p:nvSpPr>
        <p:spPr bwMode="gray">
          <a:xfrm>
            <a:off x="470345" y="2461531"/>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tar: 6 Points 10">
            <a:extLst>
              <a:ext uri="{FF2B5EF4-FFF2-40B4-BE49-F238E27FC236}">
                <a16:creationId xmlns:a16="http://schemas.microsoft.com/office/drawing/2014/main" id="{23792B2A-4ADA-EB88-95F7-123E71296390}"/>
              </a:ext>
            </a:extLst>
          </p:cNvPr>
          <p:cNvSpPr/>
          <p:nvPr/>
        </p:nvSpPr>
        <p:spPr bwMode="gray">
          <a:xfrm>
            <a:off x="470345" y="4425088"/>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tar: 6 Points 11">
            <a:extLst>
              <a:ext uri="{FF2B5EF4-FFF2-40B4-BE49-F238E27FC236}">
                <a16:creationId xmlns:a16="http://schemas.microsoft.com/office/drawing/2014/main" id="{FAE2ACCD-5B50-5870-C19D-9CDB7FB33596}"/>
              </a:ext>
            </a:extLst>
          </p:cNvPr>
          <p:cNvSpPr/>
          <p:nvPr/>
        </p:nvSpPr>
        <p:spPr bwMode="gray">
          <a:xfrm>
            <a:off x="463151" y="3457747"/>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tar: 6 Points 12">
            <a:extLst>
              <a:ext uri="{FF2B5EF4-FFF2-40B4-BE49-F238E27FC236}">
                <a16:creationId xmlns:a16="http://schemas.microsoft.com/office/drawing/2014/main" id="{5E85E0EA-D83A-A886-4DD4-A23B98E6438D}"/>
              </a:ext>
            </a:extLst>
          </p:cNvPr>
          <p:cNvSpPr/>
          <p:nvPr/>
        </p:nvSpPr>
        <p:spPr bwMode="gray">
          <a:xfrm>
            <a:off x="455957" y="3235697"/>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103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26" presetClass="emph" presetSubtype="0" repeatCount="indefinite" fill="hold" grpId="0" nodeType="withEffect">
                                  <p:stCondLst>
                                    <p:cond delay="0"/>
                                  </p:stCondLst>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par>
                                <p:cTn id="14" presetID="26" presetClass="emph" presetSubtype="0" repeatCount="indefinite" fill="hold" grpId="0" nodeType="withEffect">
                                  <p:stCondLst>
                                    <p:cond delay="0"/>
                                  </p:stCondLst>
                                  <p:childTnLst>
                                    <p:animEffect transition="out" filter="fade">
                                      <p:cBhvr>
                                        <p:cTn id="15" dur="500" tmFilter="0, 0; .2, .5; .8, .5; 1, 0"/>
                                        <p:tgtEl>
                                          <p:spTgt spid="12"/>
                                        </p:tgtEl>
                                      </p:cBhvr>
                                    </p:animEffect>
                                    <p:animScale>
                                      <p:cBhvr>
                                        <p:cTn id="16" dur="250" autoRev="1" fill="hold"/>
                                        <p:tgtEl>
                                          <p:spTgt spid="12"/>
                                        </p:tgtEl>
                                      </p:cBhvr>
                                      <p:by x="105000" y="105000"/>
                                    </p:animScale>
                                  </p:childTnLst>
                                </p:cTn>
                              </p:par>
                              <p:par>
                                <p:cTn id="17" presetID="26" presetClass="emph" presetSubtype="0" repeatCount="indefinite" fill="hold" grpId="0" nodeType="withEffect">
                                  <p:stCondLst>
                                    <p:cond delay="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1000"/>
                                        <p:tgtEl>
                                          <p:spTgt spid="8">
                                            <p:txEl>
                                              <p:pRg st="1" end="1"/>
                                            </p:txEl>
                                          </p:spTgt>
                                        </p:tgtEl>
                                      </p:cBhvr>
                                    </p:animEffect>
                                    <p:anim calcmode="lin" valueType="num">
                                      <p:cBhvr>
                                        <p:cTn id="2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fade">
                                      <p:cBhvr>
                                        <p:cTn id="38" dur="1000"/>
                                        <p:tgtEl>
                                          <p:spTgt spid="8">
                                            <p:txEl>
                                              <p:pRg st="3" end="3"/>
                                            </p:txEl>
                                          </p:spTgt>
                                        </p:tgtEl>
                                      </p:cBhvr>
                                    </p:animEffect>
                                    <p:anim calcmode="lin" valueType="num">
                                      <p:cBhvr>
                                        <p:cTn id="3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Effect transition="in" filter="fade">
                                      <p:cBhvr>
                                        <p:cTn id="45" dur="1000"/>
                                        <p:tgtEl>
                                          <p:spTgt spid="8">
                                            <p:txEl>
                                              <p:pRg st="4" end="4"/>
                                            </p:txEl>
                                          </p:spTgt>
                                        </p:tgtEl>
                                      </p:cBhvr>
                                    </p:animEffect>
                                    <p:anim calcmode="lin" valueType="num">
                                      <p:cBhvr>
                                        <p:cTn id="4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winner KNN model</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800725" y="1913507"/>
            <a:ext cx="3222424" cy="480607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KNN model</a:t>
            </a:r>
          </a:p>
          <a:p>
            <a:pPr marL="285750" indent="-285750">
              <a:buFont typeface="Arial" panose="020B0604020202020204" pitchFamily="34" charset="0"/>
              <a:buChar char="•"/>
            </a:pPr>
            <a:r>
              <a:rPr lang="en-US" sz="1600" dirty="0"/>
              <a:t>Iterations: 20</a:t>
            </a:r>
          </a:p>
          <a:p>
            <a:pPr marL="285750" indent="-285750">
              <a:buFont typeface="Arial" panose="020B0604020202020204" pitchFamily="34" charset="0"/>
              <a:buChar char="•"/>
            </a:pPr>
            <a:r>
              <a:rPr lang="en-US" sz="1600" dirty="0">
                <a:solidFill>
                  <a:srgbClr val="292929"/>
                </a:solidFill>
              </a:rPr>
              <a:t>Factors: </a:t>
            </a:r>
          </a:p>
          <a:p>
            <a:pPr marL="465750" lvl="1" indent="-285750">
              <a:buFont typeface="Arial" panose="020B0604020202020204" pitchFamily="34" charset="0"/>
              <a:buChar char="•"/>
            </a:pPr>
            <a:r>
              <a:rPr lang="en-US" sz="1200" dirty="0">
                <a:solidFill>
                  <a:srgbClr val="292929"/>
                </a:solidFill>
              </a:rPr>
              <a:t>Monthly Income</a:t>
            </a:r>
          </a:p>
          <a:p>
            <a:pPr marL="465750" lvl="1" indent="-285750">
              <a:buFont typeface="Arial" panose="020B0604020202020204" pitchFamily="34" charset="0"/>
              <a:buChar char="•"/>
            </a:pPr>
            <a:r>
              <a:rPr lang="en-US" sz="1200" dirty="0">
                <a:solidFill>
                  <a:srgbClr val="292929"/>
                </a:solidFill>
              </a:rPr>
              <a:t>Work overtime</a:t>
            </a:r>
          </a:p>
          <a:p>
            <a:pPr marL="465750" lvl="1" indent="-285750">
              <a:buFont typeface="Arial" panose="020B0604020202020204" pitchFamily="34" charset="0"/>
              <a:buChar char="•"/>
            </a:pPr>
            <a:r>
              <a:rPr lang="en-US" sz="1200" dirty="0">
                <a:solidFill>
                  <a:srgbClr val="292929"/>
                </a:solidFill>
              </a:rPr>
              <a:t>Stock Option</a:t>
            </a:r>
          </a:p>
          <a:p>
            <a:pPr marL="465750" lvl="1" indent="-285750">
              <a:buFont typeface="Arial" panose="020B0604020202020204" pitchFamily="34" charset="0"/>
              <a:buChar char="•"/>
            </a:pPr>
            <a:r>
              <a:rPr lang="en-US" sz="1200" dirty="0">
                <a:solidFill>
                  <a:srgbClr val="292929"/>
                </a:solidFill>
              </a:rPr>
              <a:t>Years at the company</a:t>
            </a:r>
          </a:p>
          <a:p>
            <a:pPr marL="465750" lvl="1" indent="-285750">
              <a:buFont typeface="Arial" panose="020B0604020202020204" pitchFamily="34" charset="0"/>
              <a:buChar char="•"/>
            </a:pPr>
            <a:r>
              <a:rPr lang="en-US" sz="1200" dirty="0"/>
              <a:t>Job Satisfaction</a:t>
            </a:r>
          </a:p>
          <a:p>
            <a:pPr marL="465750" lvl="1" indent="-285750">
              <a:buFont typeface="Arial" panose="020B0604020202020204" pitchFamily="34" charset="0"/>
              <a:buChar char="•"/>
            </a:pPr>
            <a:r>
              <a:rPr lang="en-US" sz="1200" dirty="0"/>
              <a:t>Marital Status</a:t>
            </a:r>
          </a:p>
          <a:p>
            <a:pPr marL="465750" lvl="1" indent="-285750">
              <a:buFont typeface="Arial" panose="020B0604020202020204" pitchFamily="34" charset="0"/>
              <a:buChar char="•"/>
            </a:pPr>
            <a:r>
              <a:rPr lang="en-US" sz="1200" dirty="0"/>
              <a:t>Job Level</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A9B10B1-261B-BF28-E2C0-92EE08A23F74}"/>
              </a:ext>
            </a:extLst>
          </p:cNvPr>
          <p:cNvPicPr>
            <a:picLocks noChangeAspect="1"/>
          </p:cNvPicPr>
          <p:nvPr/>
        </p:nvPicPr>
        <p:blipFill>
          <a:blip r:embed="rId2"/>
          <a:stretch>
            <a:fillRect/>
          </a:stretch>
        </p:blipFill>
        <p:spPr>
          <a:xfrm>
            <a:off x="120851" y="1913507"/>
            <a:ext cx="5574486" cy="4330665"/>
          </a:xfrm>
          <a:prstGeom prst="rect">
            <a:avLst/>
          </a:prstGeom>
          <a:ln>
            <a:solidFill>
              <a:srgbClr val="A348FE"/>
            </a:solidFill>
          </a:ln>
        </p:spPr>
      </p:pic>
      <p:sp>
        <p:nvSpPr>
          <p:cNvPr id="7" name="Star: 6 Points 6">
            <a:extLst>
              <a:ext uri="{FF2B5EF4-FFF2-40B4-BE49-F238E27FC236}">
                <a16:creationId xmlns:a16="http://schemas.microsoft.com/office/drawing/2014/main" id="{5C972E53-CC07-55FE-24A0-F25D9EFACA65}"/>
              </a:ext>
            </a:extLst>
          </p:cNvPr>
          <p:cNvSpPr/>
          <p:nvPr/>
        </p:nvSpPr>
        <p:spPr bwMode="gray">
          <a:xfrm>
            <a:off x="1212136" y="2320413"/>
            <a:ext cx="233207" cy="235974"/>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2562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KNN model: Winner</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434122" y="1913507"/>
            <a:ext cx="3542098" cy="4831241"/>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KNN model</a:t>
            </a:r>
          </a:p>
          <a:p>
            <a:pPr marL="285750" indent="-285750">
              <a:buFont typeface="Arial" panose="020B0604020202020204" pitchFamily="34" charset="0"/>
              <a:buChar char="•"/>
            </a:pPr>
            <a:r>
              <a:rPr lang="en-US" sz="1600" dirty="0"/>
              <a:t>Accuracy</a:t>
            </a:r>
          </a:p>
          <a:p>
            <a:pPr marL="285750" indent="-285750">
              <a:buFont typeface="Arial" panose="020B0604020202020204" pitchFamily="34" charset="0"/>
              <a:buChar char="•"/>
            </a:pPr>
            <a:r>
              <a:rPr lang="en-US" sz="1600" dirty="0"/>
              <a:t>Sensitivity</a:t>
            </a:r>
          </a:p>
          <a:p>
            <a:pPr marL="285750" indent="-285750">
              <a:buFont typeface="Arial" panose="020B0604020202020204" pitchFamily="34" charset="0"/>
              <a:buChar char="•"/>
            </a:pPr>
            <a:r>
              <a:rPr lang="en-US" sz="1600" dirty="0"/>
              <a:t>Specificity</a:t>
            </a:r>
            <a:endParaRPr lang="en-US" sz="1200"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CD69CB0-A388-F7CE-3849-816528A930CC}"/>
              </a:ext>
            </a:extLst>
          </p:cNvPr>
          <p:cNvPicPr>
            <a:picLocks noChangeAspect="1"/>
          </p:cNvPicPr>
          <p:nvPr/>
        </p:nvPicPr>
        <p:blipFill>
          <a:blip r:embed="rId2"/>
          <a:stretch>
            <a:fillRect/>
          </a:stretch>
        </p:blipFill>
        <p:spPr>
          <a:xfrm>
            <a:off x="324000" y="1913507"/>
            <a:ext cx="4867275" cy="3983646"/>
          </a:xfrm>
          <a:prstGeom prst="rect">
            <a:avLst/>
          </a:prstGeom>
          <a:ln>
            <a:solidFill>
              <a:srgbClr val="A348FE"/>
            </a:solidFill>
          </a:ln>
        </p:spPr>
      </p:pic>
      <p:sp>
        <p:nvSpPr>
          <p:cNvPr id="8" name="TextBox 7">
            <a:extLst>
              <a:ext uri="{FF2B5EF4-FFF2-40B4-BE49-F238E27FC236}">
                <a16:creationId xmlns:a16="http://schemas.microsoft.com/office/drawing/2014/main" id="{2D854E54-98D7-5483-F8F4-F99976762868}"/>
              </a:ext>
            </a:extLst>
          </p:cNvPr>
          <p:cNvSpPr txBox="1"/>
          <p:nvPr/>
        </p:nvSpPr>
        <p:spPr>
          <a:xfrm>
            <a:off x="336950" y="5985644"/>
            <a:ext cx="337292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latin typeface="Trebuchet MS" panose="020B0603020202020204" pitchFamily="34" charset="0"/>
                <a:ea typeface="Arial Unicode MS" pitchFamily="34" charset="-128"/>
                <a:cs typeface="Arial Unicode MS" pitchFamily="34" charset="-128"/>
              </a:rPr>
              <a:t>Image Model result k = 3</a:t>
            </a:r>
          </a:p>
        </p:txBody>
      </p:sp>
      <p:sp>
        <p:nvSpPr>
          <p:cNvPr id="9" name="Rectangle 8">
            <a:extLst>
              <a:ext uri="{FF2B5EF4-FFF2-40B4-BE49-F238E27FC236}">
                <a16:creationId xmlns:a16="http://schemas.microsoft.com/office/drawing/2014/main" id="{F21A3E84-C86E-4719-EF51-48F108A1EC95}"/>
              </a:ext>
            </a:extLst>
          </p:cNvPr>
          <p:cNvSpPr/>
          <p:nvPr/>
        </p:nvSpPr>
        <p:spPr bwMode="gray">
          <a:xfrm>
            <a:off x="343664" y="1933171"/>
            <a:ext cx="2399535" cy="593719"/>
          </a:xfrm>
          <a:custGeom>
            <a:avLst/>
            <a:gdLst>
              <a:gd name="connsiteX0" fmla="*/ 0 w 2399535"/>
              <a:gd name="connsiteY0" fmla="*/ 0 h 593719"/>
              <a:gd name="connsiteX1" fmla="*/ 575888 w 2399535"/>
              <a:gd name="connsiteY1" fmla="*/ 0 h 593719"/>
              <a:gd name="connsiteX2" fmla="*/ 1175772 w 2399535"/>
              <a:gd name="connsiteY2" fmla="*/ 0 h 593719"/>
              <a:gd name="connsiteX3" fmla="*/ 1775656 w 2399535"/>
              <a:gd name="connsiteY3" fmla="*/ 0 h 593719"/>
              <a:gd name="connsiteX4" fmla="*/ 2399535 w 2399535"/>
              <a:gd name="connsiteY4" fmla="*/ 0 h 593719"/>
              <a:gd name="connsiteX5" fmla="*/ 2399535 w 2399535"/>
              <a:gd name="connsiteY5" fmla="*/ 593719 h 593719"/>
              <a:gd name="connsiteX6" fmla="*/ 1799651 w 2399535"/>
              <a:gd name="connsiteY6" fmla="*/ 593719 h 593719"/>
              <a:gd name="connsiteX7" fmla="*/ 1247758 w 2399535"/>
              <a:gd name="connsiteY7" fmla="*/ 593719 h 593719"/>
              <a:gd name="connsiteX8" fmla="*/ 695865 w 2399535"/>
              <a:gd name="connsiteY8" fmla="*/ 593719 h 593719"/>
              <a:gd name="connsiteX9" fmla="*/ 0 w 2399535"/>
              <a:gd name="connsiteY9" fmla="*/ 593719 h 593719"/>
              <a:gd name="connsiteX10" fmla="*/ 0 w 2399535"/>
              <a:gd name="connsiteY10" fmla="*/ 0 h 59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593719"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32749" y="295668"/>
                  <a:pt x="2379153" y="356219"/>
                  <a:pt x="2399535" y="593719"/>
                </a:cubicBezTo>
                <a:cubicBezTo>
                  <a:pt x="2246900" y="619038"/>
                  <a:pt x="1984044" y="542055"/>
                  <a:pt x="1799651" y="593719"/>
                </a:cubicBezTo>
                <a:cubicBezTo>
                  <a:pt x="1615258" y="645383"/>
                  <a:pt x="1385879" y="546169"/>
                  <a:pt x="1247758" y="593719"/>
                </a:cubicBezTo>
                <a:cubicBezTo>
                  <a:pt x="1109637" y="641269"/>
                  <a:pt x="929919" y="542418"/>
                  <a:pt x="695865" y="593719"/>
                </a:cubicBezTo>
                <a:cubicBezTo>
                  <a:pt x="461811" y="645020"/>
                  <a:pt x="302771" y="579067"/>
                  <a:pt x="0" y="593719"/>
                </a:cubicBezTo>
                <a:cubicBezTo>
                  <a:pt x="-62059" y="352259"/>
                  <a:pt x="40134" y="154423"/>
                  <a:pt x="0" y="0"/>
                </a:cubicBezTo>
                <a:close/>
              </a:path>
              <a:path w="2399535" h="593719"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01665" y="175106"/>
                  <a:pt x="2374079" y="430921"/>
                  <a:pt x="2399535" y="593719"/>
                </a:cubicBezTo>
                <a:cubicBezTo>
                  <a:pt x="2264979" y="604517"/>
                  <a:pt x="2047739" y="568603"/>
                  <a:pt x="1847642" y="593719"/>
                </a:cubicBezTo>
                <a:cubicBezTo>
                  <a:pt x="1647545" y="618835"/>
                  <a:pt x="1546467" y="583412"/>
                  <a:pt x="1295749" y="593719"/>
                </a:cubicBezTo>
                <a:cubicBezTo>
                  <a:pt x="1045031" y="604026"/>
                  <a:pt x="783021" y="522925"/>
                  <a:pt x="647874" y="593719"/>
                </a:cubicBezTo>
                <a:cubicBezTo>
                  <a:pt x="512727" y="664513"/>
                  <a:pt x="230063" y="590357"/>
                  <a:pt x="0" y="593719"/>
                </a:cubicBezTo>
                <a:cubicBezTo>
                  <a:pt x="-25156" y="403340"/>
                  <a:pt x="51633" y="212055"/>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353F3FF8-DC8A-42E6-3FA6-BDB61BD4BCB1}"/>
              </a:ext>
            </a:extLst>
          </p:cNvPr>
          <p:cNvSpPr/>
          <p:nvPr/>
        </p:nvSpPr>
        <p:spPr bwMode="gray">
          <a:xfrm>
            <a:off x="1695831" y="4078840"/>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0F8EABFD-51FC-2405-AA2B-17880D9A3120}"/>
              </a:ext>
            </a:extLst>
          </p:cNvPr>
          <p:cNvSpPr/>
          <p:nvPr/>
        </p:nvSpPr>
        <p:spPr bwMode="gray">
          <a:xfrm>
            <a:off x="2023415" y="2576051"/>
            <a:ext cx="2071952" cy="203109"/>
          </a:xfrm>
          <a:custGeom>
            <a:avLst/>
            <a:gdLst>
              <a:gd name="connsiteX0" fmla="*/ 0 w 2071952"/>
              <a:gd name="connsiteY0" fmla="*/ 0 h 203109"/>
              <a:gd name="connsiteX1" fmla="*/ 497268 w 2071952"/>
              <a:gd name="connsiteY1" fmla="*/ 0 h 203109"/>
              <a:gd name="connsiteX2" fmla="*/ 1015256 w 2071952"/>
              <a:gd name="connsiteY2" fmla="*/ 0 h 203109"/>
              <a:gd name="connsiteX3" fmla="*/ 1533244 w 2071952"/>
              <a:gd name="connsiteY3" fmla="*/ 0 h 203109"/>
              <a:gd name="connsiteX4" fmla="*/ 2071952 w 2071952"/>
              <a:gd name="connsiteY4" fmla="*/ 0 h 203109"/>
              <a:gd name="connsiteX5" fmla="*/ 2071952 w 2071952"/>
              <a:gd name="connsiteY5" fmla="*/ 203109 h 203109"/>
              <a:gd name="connsiteX6" fmla="*/ 1553964 w 2071952"/>
              <a:gd name="connsiteY6" fmla="*/ 203109 h 203109"/>
              <a:gd name="connsiteX7" fmla="*/ 1077415 w 2071952"/>
              <a:gd name="connsiteY7" fmla="*/ 203109 h 203109"/>
              <a:gd name="connsiteX8" fmla="*/ 600866 w 2071952"/>
              <a:gd name="connsiteY8" fmla="*/ 203109 h 203109"/>
              <a:gd name="connsiteX9" fmla="*/ 0 w 2071952"/>
              <a:gd name="connsiteY9" fmla="*/ 203109 h 203109"/>
              <a:gd name="connsiteX10" fmla="*/ 0 w 2071952"/>
              <a:gd name="connsiteY10" fmla="*/ 0 h 20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1952" h="203109" fill="none" extrusionOk="0">
                <a:moveTo>
                  <a:pt x="0" y="0"/>
                </a:moveTo>
                <a:cubicBezTo>
                  <a:pt x="112220" y="-237"/>
                  <a:pt x="292479" y="54770"/>
                  <a:pt x="497268" y="0"/>
                </a:cubicBezTo>
                <a:cubicBezTo>
                  <a:pt x="702057" y="-54770"/>
                  <a:pt x="888410" y="47553"/>
                  <a:pt x="1015256" y="0"/>
                </a:cubicBezTo>
                <a:cubicBezTo>
                  <a:pt x="1142102" y="-47553"/>
                  <a:pt x="1426069" y="38521"/>
                  <a:pt x="1533244" y="0"/>
                </a:cubicBezTo>
                <a:cubicBezTo>
                  <a:pt x="1640419" y="-38521"/>
                  <a:pt x="1956231" y="1887"/>
                  <a:pt x="2071952" y="0"/>
                </a:cubicBezTo>
                <a:cubicBezTo>
                  <a:pt x="2086049" y="91453"/>
                  <a:pt x="2052843" y="141981"/>
                  <a:pt x="2071952" y="203109"/>
                </a:cubicBezTo>
                <a:cubicBezTo>
                  <a:pt x="1822078" y="240487"/>
                  <a:pt x="1670965" y="200054"/>
                  <a:pt x="1553964" y="203109"/>
                </a:cubicBezTo>
                <a:cubicBezTo>
                  <a:pt x="1436963" y="206164"/>
                  <a:pt x="1314158" y="161448"/>
                  <a:pt x="1077415" y="203109"/>
                </a:cubicBezTo>
                <a:cubicBezTo>
                  <a:pt x="840672" y="244770"/>
                  <a:pt x="735242" y="169948"/>
                  <a:pt x="600866" y="203109"/>
                </a:cubicBezTo>
                <a:cubicBezTo>
                  <a:pt x="466490" y="236270"/>
                  <a:pt x="286507" y="187744"/>
                  <a:pt x="0" y="203109"/>
                </a:cubicBezTo>
                <a:cubicBezTo>
                  <a:pt x="-15215" y="162344"/>
                  <a:pt x="9982" y="90406"/>
                  <a:pt x="0" y="0"/>
                </a:cubicBezTo>
                <a:close/>
              </a:path>
              <a:path w="2071952" h="203109" stroke="0" extrusionOk="0">
                <a:moveTo>
                  <a:pt x="0" y="0"/>
                </a:moveTo>
                <a:cubicBezTo>
                  <a:pt x="244050" y="-45626"/>
                  <a:pt x="274819" y="5332"/>
                  <a:pt x="497268" y="0"/>
                </a:cubicBezTo>
                <a:cubicBezTo>
                  <a:pt x="719717" y="-5332"/>
                  <a:pt x="818226" y="39400"/>
                  <a:pt x="953098" y="0"/>
                </a:cubicBezTo>
                <a:cubicBezTo>
                  <a:pt x="1087970" y="-39400"/>
                  <a:pt x="1346820" y="66483"/>
                  <a:pt x="1512525" y="0"/>
                </a:cubicBezTo>
                <a:cubicBezTo>
                  <a:pt x="1678230" y="-66483"/>
                  <a:pt x="1865118" y="15946"/>
                  <a:pt x="2071952" y="0"/>
                </a:cubicBezTo>
                <a:cubicBezTo>
                  <a:pt x="2086186" y="47462"/>
                  <a:pt x="2071051" y="159156"/>
                  <a:pt x="2071952" y="203109"/>
                </a:cubicBezTo>
                <a:cubicBezTo>
                  <a:pt x="1931566" y="213539"/>
                  <a:pt x="1785475" y="202690"/>
                  <a:pt x="1595403" y="203109"/>
                </a:cubicBezTo>
                <a:cubicBezTo>
                  <a:pt x="1405331" y="203528"/>
                  <a:pt x="1249980" y="161088"/>
                  <a:pt x="1118854" y="203109"/>
                </a:cubicBezTo>
                <a:cubicBezTo>
                  <a:pt x="987728" y="245130"/>
                  <a:pt x="722663" y="180633"/>
                  <a:pt x="559427" y="203109"/>
                </a:cubicBezTo>
                <a:cubicBezTo>
                  <a:pt x="396191" y="225585"/>
                  <a:pt x="152553" y="164656"/>
                  <a:pt x="0" y="203109"/>
                </a:cubicBezTo>
                <a:cubicBezTo>
                  <a:pt x="-17805" y="119215"/>
                  <a:pt x="4733" y="61855"/>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9" name="Picture 18">
            <a:extLst>
              <a:ext uri="{FF2B5EF4-FFF2-40B4-BE49-F238E27FC236}">
                <a16:creationId xmlns:a16="http://schemas.microsoft.com/office/drawing/2014/main" id="{506D27D1-33B2-00B6-E681-CA5356B79888}"/>
              </a:ext>
            </a:extLst>
          </p:cNvPr>
          <p:cNvPicPr>
            <a:picLocks noChangeAspect="1"/>
          </p:cNvPicPr>
          <p:nvPr/>
        </p:nvPicPr>
        <p:blipFill>
          <a:blip r:embed="rId3"/>
          <a:stretch>
            <a:fillRect/>
          </a:stretch>
        </p:blipFill>
        <p:spPr>
          <a:xfrm>
            <a:off x="7865474" y="1933171"/>
            <a:ext cx="1110746" cy="1292786"/>
          </a:xfrm>
          <a:prstGeom prst="rect">
            <a:avLst/>
          </a:prstGeom>
          <a:ln>
            <a:solidFill>
              <a:srgbClr val="A348FE"/>
            </a:solidFill>
          </a:ln>
        </p:spPr>
      </p:pic>
    </p:spTree>
    <p:extLst>
      <p:ext uri="{BB962C8B-B14F-4D97-AF65-F5344CB8AC3E}">
        <p14:creationId xmlns:p14="http://schemas.microsoft.com/office/powerpoint/2010/main" val="393028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766B31-6CF9-6A71-345E-48DAE217B666}"/>
              </a:ext>
            </a:extLst>
          </p:cNvPr>
          <p:cNvPicPr>
            <a:picLocks noChangeAspect="1"/>
          </p:cNvPicPr>
          <p:nvPr/>
        </p:nvPicPr>
        <p:blipFill>
          <a:blip r:embed="rId2"/>
          <a:stretch>
            <a:fillRect/>
          </a:stretch>
        </p:blipFill>
        <p:spPr>
          <a:xfrm>
            <a:off x="336102" y="1766139"/>
            <a:ext cx="4772025" cy="4209232"/>
          </a:xfrm>
          <a:prstGeom prst="rect">
            <a:avLst/>
          </a:prstGeom>
          <a:ln>
            <a:solidFill>
              <a:srgbClr val="A348FE"/>
            </a:solidFill>
          </a:ln>
        </p:spPr>
      </p:pic>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Naïve Bayes model: Loser </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434122" y="1766139"/>
            <a:ext cx="3542098" cy="4978609"/>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NB model</a:t>
            </a:r>
          </a:p>
          <a:p>
            <a:pPr marL="285750" indent="-285750">
              <a:buFont typeface="Arial" panose="020B0604020202020204" pitchFamily="34" charset="0"/>
              <a:buChar char="•"/>
            </a:pPr>
            <a:r>
              <a:rPr lang="en-US" sz="1600" dirty="0"/>
              <a:t>Accuracy</a:t>
            </a:r>
          </a:p>
          <a:p>
            <a:pPr marL="285750" indent="-285750">
              <a:buFont typeface="Arial" panose="020B0604020202020204" pitchFamily="34" charset="0"/>
              <a:buChar char="•"/>
            </a:pPr>
            <a:r>
              <a:rPr lang="en-US" sz="1600" dirty="0"/>
              <a:t>Sensitivity</a:t>
            </a:r>
          </a:p>
          <a:p>
            <a:pPr marL="285750" indent="-285750">
              <a:buFont typeface="Arial" panose="020B0604020202020204" pitchFamily="34" charset="0"/>
              <a:buChar char="•"/>
            </a:pPr>
            <a:r>
              <a:rPr lang="en-US" sz="1600" dirty="0"/>
              <a:t>Specificity</a:t>
            </a:r>
            <a:endParaRPr lang="en-US" sz="1200"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D854E54-98D7-5483-F8F4-F99976762868}"/>
              </a:ext>
            </a:extLst>
          </p:cNvPr>
          <p:cNvSpPr txBox="1"/>
          <p:nvPr/>
        </p:nvSpPr>
        <p:spPr>
          <a:xfrm>
            <a:off x="336950" y="5985644"/>
            <a:ext cx="337292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latin typeface="Trebuchet MS" panose="020B0603020202020204" pitchFamily="34" charset="0"/>
                <a:ea typeface="Arial Unicode MS" pitchFamily="34" charset="-128"/>
                <a:cs typeface="Arial Unicode MS" pitchFamily="34" charset="-128"/>
              </a:rPr>
              <a:t>Image Model result k = 3</a:t>
            </a:r>
          </a:p>
        </p:txBody>
      </p:sp>
      <p:sp>
        <p:nvSpPr>
          <p:cNvPr id="9" name="Rectangle 8">
            <a:extLst>
              <a:ext uri="{FF2B5EF4-FFF2-40B4-BE49-F238E27FC236}">
                <a16:creationId xmlns:a16="http://schemas.microsoft.com/office/drawing/2014/main" id="{F21A3E84-C86E-4719-EF51-48F108A1EC95}"/>
              </a:ext>
            </a:extLst>
          </p:cNvPr>
          <p:cNvSpPr/>
          <p:nvPr/>
        </p:nvSpPr>
        <p:spPr bwMode="gray">
          <a:xfrm>
            <a:off x="343664" y="1933172"/>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353F3FF8-DC8A-42E6-3FA6-BDB61BD4BCB1}"/>
              </a:ext>
            </a:extLst>
          </p:cNvPr>
          <p:cNvSpPr/>
          <p:nvPr/>
        </p:nvSpPr>
        <p:spPr bwMode="gray">
          <a:xfrm>
            <a:off x="1695831" y="4078840"/>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0F8EABFD-51FC-2405-AA2B-17880D9A3120}"/>
              </a:ext>
            </a:extLst>
          </p:cNvPr>
          <p:cNvSpPr/>
          <p:nvPr/>
        </p:nvSpPr>
        <p:spPr bwMode="gray">
          <a:xfrm>
            <a:off x="2023414" y="2480291"/>
            <a:ext cx="2071952" cy="190990"/>
          </a:xfrm>
          <a:custGeom>
            <a:avLst/>
            <a:gdLst>
              <a:gd name="connsiteX0" fmla="*/ 0 w 2071952"/>
              <a:gd name="connsiteY0" fmla="*/ 0 h 190990"/>
              <a:gd name="connsiteX1" fmla="*/ 497268 w 2071952"/>
              <a:gd name="connsiteY1" fmla="*/ 0 h 190990"/>
              <a:gd name="connsiteX2" fmla="*/ 1015256 w 2071952"/>
              <a:gd name="connsiteY2" fmla="*/ 0 h 190990"/>
              <a:gd name="connsiteX3" fmla="*/ 1533244 w 2071952"/>
              <a:gd name="connsiteY3" fmla="*/ 0 h 190990"/>
              <a:gd name="connsiteX4" fmla="*/ 2071952 w 2071952"/>
              <a:gd name="connsiteY4" fmla="*/ 0 h 190990"/>
              <a:gd name="connsiteX5" fmla="*/ 2071952 w 2071952"/>
              <a:gd name="connsiteY5" fmla="*/ 190990 h 190990"/>
              <a:gd name="connsiteX6" fmla="*/ 1553964 w 2071952"/>
              <a:gd name="connsiteY6" fmla="*/ 190990 h 190990"/>
              <a:gd name="connsiteX7" fmla="*/ 1077415 w 2071952"/>
              <a:gd name="connsiteY7" fmla="*/ 190990 h 190990"/>
              <a:gd name="connsiteX8" fmla="*/ 600866 w 2071952"/>
              <a:gd name="connsiteY8" fmla="*/ 190990 h 190990"/>
              <a:gd name="connsiteX9" fmla="*/ 0 w 2071952"/>
              <a:gd name="connsiteY9" fmla="*/ 190990 h 190990"/>
              <a:gd name="connsiteX10" fmla="*/ 0 w 2071952"/>
              <a:gd name="connsiteY10" fmla="*/ 0 h 19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1952" h="190990" fill="none" extrusionOk="0">
                <a:moveTo>
                  <a:pt x="0" y="0"/>
                </a:moveTo>
                <a:cubicBezTo>
                  <a:pt x="112220" y="-237"/>
                  <a:pt x="292479" y="54770"/>
                  <a:pt x="497268" y="0"/>
                </a:cubicBezTo>
                <a:cubicBezTo>
                  <a:pt x="702057" y="-54770"/>
                  <a:pt x="888410" y="47553"/>
                  <a:pt x="1015256" y="0"/>
                </a:cubicBezTo>
                <a:cubicBezTo>
                  <a:pt x="1142102" y="-47553"/>
                  <a:pt x="1426069" y="38521"/>
                  <a:pt x="1533244" y="0"/>
                </a:cubicBezTo>
                <a:cubicBezTo>
                  <a:pt x="1640419" y="-38521"/>
                  <a:pt x="1956231" y="1887"/>
                  <a:pt x="2071952" y="0"/>
                </a:cubicBezTo>
                <a:cubicBezTo>
                  <a:pt x="2084073" y="89557"/>
                  <a:pt x="2058901" y="102085"/>
                  <a:pt x="2071952" y="190990"/>
                </a:cubicBezTo>
                <a:cubicBezTo>
                  <a:pt x="1822078" y="228368"/>
                  <a:pt x="1670965" y="187935"/>
                  <a:pt x="1553964" y="190990"/>
                </a:cubicBezTo>
                <a:cubicBezTo>
                  <a:pt x="1436963" y="194045"/>
                  <a:pt x="1314158" y="149329"/>
                  <a:pt x="1077415" y="190990"/>
                </a:cubicBezTo>
                <a:cubicBezTo>
                  <a:pt x="840672" y="232651"/>
                  <a:pt x="735242" y="157829"/>
                  <a:pt x="600866" y="190990"/>
                </a:cubicBezTo>
                <a:cubicBezTo>
                  <a:pt x="466490" y="224151"/>
                  <a:pt x="286507" y="175625"/>
                  <a:pt x="0" y="190990"/>
                </a:cubicBezTo>
                <a:cubicBezTo>
                  <a:pt x="-1642" y="144775"/>
                  <a:pt x="20657" y="58972"/>
                  <a:pt x="0" y="0"/>
                </a:cubicBezTo>
                <a:close/>
              </a:path>
              <a:path w="2071952" h="190990" stroke="0" extrusionOk="0">
                <a:moveTo>
                  <a:pt x="0" y="0"/>
                </a:moveTo>
                <a:cubicBezTo>
                  <a:pt x="244050" y="-45626"/>
                  <a:pt x="274819" y="5332"/>
                  <a:pt x="497268" y="0"/>
                </a:cubicBezTo>
                <a:cubicBezTo>
                  <a:pt x="719717" y="-5332"/>
                  <a:pt x="818226" y="39400"/>
                  <a:pt x="953098" y="0"/>
                </a:cubicBezTo>
                <a:cubicBezTo>
                  <a:pt x="1087970" y="-39400"/>
                  <a:pt x="1346820" y="66483"/>
                  <a:pt x="1512525" y="0"/>
                </a:cubicBezTo>
                <a:cubicBezTo>
                  <a:pt x="1678230" y="-66483"/>
                  <a:pt x="1865118" y="15946"/>
                  <a:pt x="2071952" y="0"/>
                </a:cubicBezTo>
                <a:cubicBezTo>
                  <a:pt x="2093316" y="78868"/>
                  <a:pt x="2058793" y="146838"/>
                  <a:pt x="2071952" y="190990"/>
                </a:cubicBezTo>
                <a:cubicBezTo>
                  <a:pt x="1931566" y="201420"/>
                  <a:pt x="1785475" y="190571"/>
                  <a:pt x="1595403" y="190990"/>
                </a:cubicBezTo>
                <a:cubicBezTo>
                  <a:pt x="1405331" y="191409"/>
                  <a:pt x="1249980" y="148969"/>
                  <a:pt x="1118854" y="190990"/>
                </a:cubicBezTo>
                <a:cubicBezTo>
                  <a:pt x="987728" y="233011"/>
                  <a:pt x="722663" y="168514"/>
                  <a:pt x="559427" y="190990"/>
                </a:cubicBezTo>
                <a:cubicBezTo>
                  <a:pt x="396191" y="213466"/>
                  <a:pt x="152553" y="152537"/>
                  <a:pt x="0" y="190990"/>
                </a:cubicBezTo>
                <a:cubicBezTo>
                  <a:pt x="-20105" y="101235"/>
                  <a:pt x="15987" y="93332"/>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898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CA0-5B5F-7E7B-4758-FB696B9CA538}"/>
              </a:ext>
            </a:extLst>
          </p:cNvPr>
          <p:cNvSpPr>
            <a:spLocks noGrp="1"/>
          </p:cNvSpPr>
          <p:nvPr>
            <p:ph type="title"/>
          </p:nvPr>
        </p:nvSpPr>
        <p:spPr/>
        <p:txBody>
          <a:bodyPr/>
          <a:lstStyle/>
          <a:p>
            <a:r>
              <a:rPr lang="en-US" dirty="0"/>
              <a:t>Monthly income prediction: Feature selection continuous </a:t>
            </a:r>
          </a:p>
        </p:txBody>
      </p:sp>
      <p:sp>
        <p:nvSpPr>
          <p:cNvPr id="4" name="Text Placeholder 17">
            <a:extLst>
              <a:ext uri="{FF2B5EF4-FFF2-40B4-BE49-F238E27FC236}">
                <a16:creationId xmlns:a16="http://schemas.microsoft.com/office/drawing/2014/main" id="{6C2980BA-6977-839D-BDD0-F803749091FB}"/>
              </a:ext>
            </a:extLst>
          </p:cNvPr>
          <p:cNvSpPr txBox="1">
            <a:spLocks/>
          </p:cNvSpPr>
          <p:nvPr/>
        </p:nvSpPr>
        <p:spPr bwMode="gray">
          <a:xfrm>
            <a:off x="5434122" y="1913507"/>
            <a:ext cx="3372929" cy="4814463"/>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Linear regression model</a:t>
            </a:r>
          </a:p>
          <a:p>
            <a:pPr marL="285750" indent="-285750">
              <a:buFont typeface="Arial" panose="020B0604020202020204" pitchFamily="34" charset="0"/>
              <a:buChar char="•"/>
            </a:pPr>
            <a:r>
              <a:rPr lang="en-US" dirty="0"/>
              <a:t>Pearson Correlation Coefficient for feature selection</a:t>
            </a:r>
          </a:p>
          <a:p>
            <a:pPr marL="285750" indent="-285750">
              <a:buFont typeface="Arial" panose="020B0604020202020204" pitchFamily="34" charset="0"/>
              <a:buChar char="•"/>
            </a:pPr>
            <a:r>
              <a:rPr lang="en-US" dirty="0"/>
              <a:t>Measuring a linear correlation between </a:t>
            </a:r>
            <a:r>
              <a:rPr lang="en-US" dirty="0" err="1"/>
              <a:t>MonthlyIncome</a:t>
            </a:r>
            <a:r>
              <a:rPr lang="en-US" dirty="0"/>
              <a:t> and the other variables</a:t>
            </a:r>
          </a:p>
          <a:p>
            <a:pPr marL="285750" indent="-285750">
              <a:buFont typeface="Arial" panose="020B0604020202020204" pitchFamily="34" charset="0"/>
              <a:buChar char="•"/>
            </a:pPr>
            <a:r>
              <a:rPr lang="en-US" dirty="0"/>
              <a:t>Number between –1 and 1 that measures the strength between two variables</a:t>
            </a:r>
          </a:p>
        </p:txBody>
      </p:sp>
      <p:pic>
        <p:nvPicPr>
          <p:cNvPr id="9" name="Picture 8">
            <a:extLst>
              <a:ext uri="{FF2B5EF4-FFF2-40B4-BE49-F238E27FC236}">
                <a16:creationId xmlns:a16="http://schemas.microsoft.com/office/drawing/2014/main" id="{989494FB-1FCB-512D-BF22-BDD27EF459BA}"/>
              </a:ext>
            </a:extLst>
          </p:cNvPr>
          <p:cNvPicPr>
            <a:picLocks noChangeAspect="1"/>
          </p:cNvPicPr>
          <p:nvPr/>
        </p:nvPicPr>
        <p:blipFill>
          <a:blip r:embed="rId2"/>
          <a:stretch>
            <a:fillRect/>
          </a:stretch>
        </p:blipFill>
        <p:spPr>
          <a:xfrm>
            <a:off x="883150" y="1790112"/>
            <a:ext cx="3124200" cy="4230438"/>
          </a:xfrm>
          <a:prstGeom prst="rect">
            <a:avLst/>
          </a:prstGeom>
          <a:ln>
            <a:solidFill>
              <a:schemeClr val="accent6">
                <a:lumMod val="75000"/>
              </a:schemeClr>
            </a:solidFill>
          </a:ln>
        </p:spPr>
      </p:pic>
      <p:sp>
        <p:nvSpPr>
          <p:cNvPr id="10" name="Star: 6 Points 9">
            <a:extLst>
              <a:ext uri="{FF2B5EF4-FFF2-40B4-BE49-F238E27FC236}">
                <a16:creationId xmlns:a16="http://schemas.microsoft.com/office/drawing/2014/main" id="{23602F6C-79E1-04B9-D639-3CCBDF20D11D}"/>
              </a:ext>
            </a:extLst>
          </p:cNvPr>
          <p:cNvSpPr/>
          <p:nvPr/>
        </p:nvSpPr>
        <p:spPr bwMode="gray">
          <a:xfrm>
            <a:off x="562171" y="2849076"/>
            <a:ext cx="25597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tar: 6 Points 10">
            <a:extLst>
              <a:ext uri="{FF2B5EF4-FFF2-40B4-BE49-F238E27FC236}">
                <a16:creationId xmlns:a16="http://schemas.microsoft.com/office/drawing/2014/main" id="{3BBA0E50-8ABB-BB8B-42C0-19D1A83CD15A}"/>
              </a:ext>
            </a:extLst>
          </p:cNvPr>
          <p:cNvSpPr/>
          <p:nvPr/>
        </p:nvSpPr>
        <p:spPr bwMode="gray">
          <a:xfrm>
            <a:off x="565360" y="3278077"/>
            <a:ext cx="25597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tar: 6 Points 11">
            <a:extLst>
              <a:ext uri="{FF2B5EF4-FFF2-40B4-BE49-F238E27FC236}">
                <a16:creationId xmlns:a16="http://schemas.microsoft.com/office/drawing/2014/main" id="{5C726395-0FEB-9523-E6AC-73896101EFD5}"/>
              </a:ext>
            </a:extLst>
          </p:cNvPr>
          <p:cNvSpPr/>
          <p:nvPr/>
        </p:nvSpPr>
        <p:spPr bwMode="gray">
          <a:xfrm>
            <a:off x="554285" y="3744783"/>
            <a:ext cx="27348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806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7" presetClass="emph" presetSubtype="0" repeatCount="indefinite" fill="remove" grpId="0" nodeType="withEffect">
                                  <p:stCondLst>
                                    <p:cond delay="0"/>
                                  </p:stCondLst>
                                  <p:childTnLst>
                                    <p:animClr clrSpc="rgb" dir="cw">
                                      <p:cBhvr override="childStyle">
                                        <p:cTn id="9" dur="250" autoRev="1" fill="remove"/>
                                        <p:tgtEl>
                                          <p:spTgt spid="11"/>
                                        </p:tgtEl>
                                        <p:attrNameLst>
                                          <p:attrName>style.color</p:attrName>
                                        </p:attrNameLst>
                                      </p:cBhvr>
                                      <p:to>
                                        <a:schemeClr val="bg1"/>
                                      </p:to>
                                    </p:animClr>
                                    <p:animClr clrSpc="rgb" dir="cw">
                                      <p:cBhvr>
                                        <p:cTn id="10" dur="250" autoRev="1" fill="remove"/>
                                        <p:tgtEl>
                                          <p:spTgt spid="11"/>
                                        </p:tgtEl>
                                        <p:attrNameLst>
                                          <p:attrName>fillcolor</p:attrName>
                                        </p:attrNameLst>
                                      </p:cBhvr>
                                      <p:to>
                                        <a:schemeClr val="bg1"/>
                                      </p:to>
                                    </p:animClr>
                                    <p:set>
                                      <p:cBhvr>
                                        <p:cTn id="11" dur="250" autoRev="1" fill="remove"/>
                                        <p:tgtEl>
                                          <p:spTgt spid="11"/>
                                        </p:tgtEl>
                                        <p:attrNameLst>
                                          <p:attrName>fill.type</p:attrName>
                                        </p:attrNameLst>
                                      </p:cBhvr>
                                      <p:to>
                                        <p:strVal val="solid"/>
                                      </p:to>
                                    </p:set>
                                    <p:set>
                                      <p:cBhvr>
                                        <p:cTn id="12" dur="250" autoRev="1" fill="remove"/>
                                        <p:tgtEl>
                                          <p:spTgt spid="11"/>
                                        </p:tgtEl>
                                        <p:attrNameLst>
                                          <p:attrName>fill.on</p:attrName>
                                        </p:attrNameLst>
                                      </p:cBhvr>
                                      <p:to>
                                        <p:strVal val="true"/>
                                      </p:to>
                                    </p:set>
                                  </p:childTnLst>
                                </p:cTn>
                              </p:par>
                              <p:par>
                                <p:cTn id="13" presetID="27" presetClass="emph" presetSubtype="0" repeatCount="indefinite" fill="remove" grpId="0" nodeType="withEffect">
                                  <p:stCondLst>
                                    <p:cond delay="0"/>
                                  </p:stCondLst>
                                  <p:childTnLst>
                                    <p:animClr clrSpc="rgb" dir="cw">
                                      <p:cBhvr override="childStyle">
                                        <p:cTn id="14" dur="250" autoRev="1" fill="remove"/>
                                        <p:tgtEl>
                                          <p:spTgt spid="12"/>
                                        </p:tgtEl>
                                        <p:attrNameLst>
                                          <p:attrName>style.color</p:attrName>
                                        </p:attrNameLst>
                                      </p:cBhvr>
                                      <p:to>
                                        <a:schemeClr val="bg1"/>
                                      </p:to>
                                    </p:animClr>
                                    <p:animClr clrSpc="rgb" dir="cw">
                                      <p:cBhvr>
                                        <p:cTn id="15" dur="250" autoRev="1" fill="remove"/>
                                        <p:tgtEl>
                                          <p:spTgt spid="12"/>
                                        </p:tgtEl>
                                        <p:attrNameLst>
                                          <p:attrName>fillcolor</p:attrName>
                                        </p:attrNameLst>
                                      </p:cBhvr>
                                      <p:to>
                                        <a:schemeClr val="bg1"/>
                                      </p:to>
                                    </p:animClr>
                                    <p:set>
                                      <p:cBhvr>
                                        <p:cTn id="16" dur="250" autoRev="1" fill="remove"/>
                                        <p:tgtEl>
                                          <p:spTgt spid="12"/>
                                        </p:tgtEl>
                                        <p:attrNameLst>
                                          <p:attrName>fill.type</p:attrName>
                                        </p:attrNameLst>
                                      </p:cBhvr>
                                      <p:to>
                                        <p:strVal val="solid"/>
                                      </p:to>
                                    </p:set>
                                    <p:set>
                                      <p:cBhvr>
                                        <p:cTn id="17" dur="250" autoRev="1" fill="remove"/>
                                        <p:tgtEl>
                                          <p:spTgt spid="12"/>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1000"/>
                                        <p:tgtEl>
                                          <p:spTgt spid="4">
                                            <p:txEl>
                                              <p:pRg st="1" end="1"/>
                                            </p:txEl>
                                          </p:spTgt>
                                        </p:tgtEl>
                                      </p:cBhvr>
                                    </p:animEffect>
                                    <p:anim calcmode="lin" valueType="num">
                                      <p:cBhvr>
                                        <p:cTn id="2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1000"/>
                                        <p:tgtEl>
                                          <p:spTgt spid="4">
                                            <p:txEl>
                                              <p:pRg st="3" end="3"/>
                                            </p:txEl>
                                          </p:spTgt>
                                        </p:tgtEl>
                                      </p:cBhvr>
                                    </p:animEffect>
                                    <p:anim calcmode="lin" valueType="num">
                                      <p:cBhvr>
                                        <p:cTn id="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CA0-5B5F-7E7B-4758-FB696B9CA538}"/>
              </a:ext>
            </a:extLst>
          </p:cNvPr>
          <p:cNvSpPr>
            <a:spLocks noGrp="1"/>
          </p:cNvSpPr>
          <p:nvPr>
            <p:ph type="title"/>
          </p:nvPr>
        </p:nvSpPr>
        <p:spPr/>
        <p:txBody>
          <a:bodyPr/>
          <a:lstStyle/>
          <a:p>
            <a:r>
              <a:rPr lang="en-US" dirty="0"/>
              <a:t>Linear regression model results</a:t>
            </a:r>
          </a:p>
        </p:txBody>
      </p:sp>
      <p:sp>
        <p:nvSpPr>
          <p:cNvPr id="4" name="Text Placeholder 17">
            <a:extLst>
              <a:ext uri="{FF2B5EF4-FFF2-40B4-BE49-F238E27FC236}">
                <a16:creationId xmlns:a16="http://schemas.microsoft.com/office/drawing/2014/main" id="{6C2980BA-6977-839D-BDD0-F803749091FB}"/>
              </a:ext>
            </a:extLst>
          </p:cNvPr>
          <p:cNvSpPr txBox="1">
            <a:spLocks/>
          </p:cNvSpPr>
          <p:nvPr/>
        </p:nvSpPr>
        <p:spPr bwMode="gray">
          <a:xfrm>
            <a:off x="6505575" y="1913508"/>
            <a:ext cx="2301476" cy="4839630"/>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Linear regression model</a:t>
            </a:r>
          </a:p>
          <a:p>
            <a:pPr marL="285750" indent="-285750">
              <a:buFont typeface="Arial" panose="020B0604020202020204" pitchFamily="34" charset="0"/>
              <a:buChar char="•"/>
            </a:pPr>
            <a:r>
              <a:rPr lang="en-US" dirty="0"/>
              <a:t>RMSE: 1,380</a:t>
            </a:r>
          </a:p>
          <a:p>
            <a:pPr marL="285750" indent="-285750">
              <a:buFont typeface="Arial" panose="020B0604020202020204" pitchFamily="34" charset="0"/>
              <a:buChar char="•"/>
            </a:pPr>
            <a:r>
              <a:rPr lang="en-US" dirty="0"/>
              <a:t>Accuracy: 79%</a:t>
            </a:r>
          </a:p>
          <a:p>
            <a:pPr marL="285750" indent="-285750">
              <a:buFont typeface="Arial" panose="020B0604020202020204" pitchFamily="34" charset="0"/>
              <a:buChar char="•"/>
            </a:pPr>
            <a:r>
              <a:rPr lang="en-US" dirty="0"/>
              <a:t>MAPE: 21.23%</a:t>
            </a:r>
          </a:p>
        </p:txBody>
      </p:sp>
      <p:pic>
        <p:nvPicPr>
          <p:cNvPr id="7" name="Picture 6">
            <a:extLst>
              <a:ext uri="{FF2B5EF4-FFF2-40B4-BE49-F238E27FC236}">
                <a16:creationId xmlns:a16="http://schemas.microsoft.com/office/drawing/2014/main" id="{47F4B8B8-D2E6-F9C2-9DB9-2126B4A044C1}"/>
              </a:ext>
            </a:extLst>
          </p:cNvPr>
          <p:cNvPicPr>
            <a:picLocks noChangeAspect="1"/>
          </p:cNvPicPr>
          <p:nvPr/>
        </p:nvPicPr>
        <p:blipFill>
          <a:blip r:embed="rId2"/>
          <a:stretch>
            <a:fillRect/>
          </a:stretch>
        </p:blipFill>
        <p:spPr>
          <a:xfrm>
            <a:off x="200025" y="1913508"/>
            <a:ext cx="6238875" cy="4221397"/>
          </a:xfrm>
          <a:prstGeom prst="rect">
            <a:avLst/>
          </a:prstGeom>
          <a:ln>
            <a:solidFill>
              <a:srgbClr val="A348FE"/>
            </a:solidFill>
          </a:ln>
        </p:spPr>
      </p:pic>
    </p:spTree>
    <p:extLst>
      <p:ext uri="{BB962C8B-B14F-4D97-AF65-F5344CB8AC3E}">
        <p14:creationId xmlns:p14="http://schemas.microsoft.com/office/powerpoint/2010/main" val="3655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37E7-CCB1-0BF4-8B4E-91BADCCA9766}"/>
              </a:ext>
            </a:extLst>
          </p:cNvPr>
          <p:cNvSpPr>
            <a:spLocks noGrp="1"/>
          </p:cNvSpPr>
          <p:nvPr>
            <p:ph type="title"/>
          </p:nvPr>
        </p:nvSpPr>
        <p:spPr/>
        <p:txBody>
          <a:bodyPr/>
          <a:lstStyle/>
          <a:p>
            <a:r>
              <a:rPr lang="en-US" dirty="0"/>
              <a:t>First recommendation: Reduce employees work overtime</a:t>
            </a:r>
          </a:p>
        </p:txBody>
      </p:sp>
      <p:sp>
        <p:nvSpPr>
          <p:cNvPr id="4" name="Text Placeholder 17">
            <a:extLst>
              <a:ext uri="{FF2B5EF4-FFF2-40B4-BE49-F238E27FC236}">
                <a16:creationId xmlns:a16="http://schemas.microsoft.com/office/drawing/2014/main" id="{AA113B44-0823-E70F-A9F2-91AD66B0ECD3}"/>
              </a:ext>
            </a:extLst>
          </p:cNvPr>
          <p:cNvSpPr txBox="1">
            <a:spLocks/>
          </p:cNvSpPr>
          <p:nvPr/>
        </p:nvSpPr>
        <p:spPr bwMode="gray">
          <a:xfrm>
            <a:off x="6505574" y="1913508"/>
            <a:ext cx="2537757" cy="4839630"/>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Working overtime is a major factor in relation to employee attrition</a:t>
            </a:r>
          </a:p>
          <a:p>
            <a:pPr marL="465750" lvl="1" indent="-285750">
              <a:buFont typeface="Arial" panose="020B0604020202020204" pitchFamily="34" charset="0"/>
              <a:buChar char="•"/>
            </a:pPr>
            <a:r>
              <a:rPr lang="en-US" sz="1100" dirty="0"/>
              <a:t>70.65% of employees working overtime quit the organization</a:t>
            </a:r>
          </a:p>
          <a:p>
            <a:pPr marL="465750" lvl="1" indent="-285750">
              <a:buFont typeface="Arial" panose="020B0604020202020204" pitchFamily="34" charset="0"/>
              <a:buChar char="•"/>
            </a:pPr>
            <a:r>
              <a:rPr lang="en-US" sz="1100" dirty="0"/>
              <a:t>63.84% of employees who don’t work overtime stay at the company</a:t>
            </a:r>
          </a:p>
          <a:p>
            <a:pPr marL="285750" indent="-285750">
              <a:buFont typeface="Arial" panose="020B0604020202020204" pitchFamily="34" charset="0"/>
              <a:buChar char="•"/>
            </a:pPr>
            <a:r>
              <a:rPr lang="en-US" sz="1100" dirty="0"/>
              <a:t>Research scientist and Sales Executive are the Job Roles with the highest likelihood of attrition</a:t>
            </a:r>
          </a:p>
          <a:p>
            <a:pPr marL="465750" lvl="1" indent="-285750">
              <a:buFont typeface="Arial" panose="020B0604020202020204" pitchFamily="34" charset="0"/>
              <a:buChar char="•"/>
            </a:pPr>
            <a:r>
              <a:rPr lang="en-US" sz="1100" b="1" dirty="0"/>
              <a:t>RS: 24.38%</a:t>
            </a:r>
          </a:p>
          <a:p>
            <a:pPr marL="465750" lvl="1" indent="-285750">
              <a:buFont typeface="Arial" panose="020B0604020202020204" pitchFamily="34" charset="0"/>
              <a:buChar char="•"/>
            </a:pPr>
            <a:r>
              <a:rPr lang="en-US" sz="1100" b="1" dirty="0"/>
              <a:t>SE: 23.97%</a:t>
            </a:r>
          </a:p>
          <a:p>
            <a:pPr marL="285750" indent="-285750">
              <a:buFont typeface="Arial" panose="020B0604020202020204" pitchFamily="34" charset="0"/>
              <a:buChar char="•"/>
            </a:pPr>
            <a:r>
              <a:rPr lang="en-US" sz="1100" b="1" dirty="0"/>
              <a:t>Recommendation:</a:t>
            </a:r>
          </a:p>
          <a:p>
            <a:pPr marL="465750" lvl="1" indent="-285750">
              <a:buFont typeface="Arial" panose="020B0604020202020204" pitchFamily="34" charset="0"/>
              <a:buChar char="•"/>
            </a:pPr>
            <a:r>
              <a:rPr lang="en-US" sz="1100" dirty="0"/>
              <a:t>Reduce the working overtime, especially for these positions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5" name="Picture 4">
            <a:extLst>
              <a:ext uri="{FF2B5EF4-FFF2-40B4-BE49-F238E27FC236}">
                <a16:creationId xmlns:a16="http://schemas.microsoft.com/office/drawing/2014/main" id="{CB137F48-A44A-A9D0-7070-918160E6B428}"/>
              </a:ext>
            </a:extLst>
          </p:cNvPr>
          <p:cNvPicPr>
            <a:picLocks noChangeAspect="1"/>
          </p:cNvPicPr>
          <p:nvPr/>
        </p:nvPicPr>
        <p:blipFill>
          <a:blip r:embed="rId2"/>
          <a:stretch>
            <a:fillRect/>
          </a:stretch>
        </p:blipFill>
        <p:spPr>
          <a:xfrm>
            <a:off x="323999" y="1827519"/>
            <a:ext cx="2537757" cy="3463442"/>
          </a:xfrm>
          <a:prstGeom prst="rect">
            <a:avLst/>
          </a:prstGeom>
          <a:ln>
            <a:solidFill>
              <a:srgbClr val="A348FE"/>
            </a:solidFill>
          </a:ln>
        </p:spPr>
      </p:pic>
      <p:pic>
        <p:nvPicPr>
          <p:cNvPr id="6" name="Picture 5">
            <a:extLst>
              <a:ext uri="{FF2B5EF4-FFF2-40B4-BE49-F238E27FC236}">
                <a16:creationId xmlns:a16="http://schemas.microsoft.com/office/drawing/2014/main" id="{2F172A6F-0D62-8610-E3BD-8DF506037291}"/>
              </a:ext>
            </a:extLst>
          </p:cNvPr>
          <p:cNvPicPr>
            <a:picLocks noChangeAspect="1"/>
          </p:cNvPicPr>
          <p:nvPr/>
        </p:nvPicPr>
        <p:blipFill>
          <a:blip r:embed="rId3"/>
          <a:stretch>
            <a:fillRect/>
          </a:stretch>
        </p:blipFill>
        <p:spPr>
          <a:xfrm>
            <a:off x="323999" y="5356912"/>
            <a:ext cx="2537757" cy="555062"/>
          </a:xfrm>
          <a:prstGeom prst="rect">
            <a:avLst/>
          </a:prstGeom>
          <a:ln>
            <a:solidFill>
              <a:srgbClr val="A348FE"/>
            </a:solidFill>
          </a:ln>
        </p:spPr>
      </p:pic>
      <p:pic>
        <p:nvPicPr>
          <p:cNvPr id="10" name="Picture 9">
            <a:extLst>
              <a:ext uri="{FF2B5EF4-FFF2-40B4-BE49-F238E27FC236}">
                <a16:creationId xmlns:a16="http://schemas.microsoft.com/office/drawing/2014/main" id="{2700D893-7356-2322-A802-463E4BB74798}"/>
              </a:ext>
            </a:extLst>
          </p:cNvPr>
          <p:cNvPicPr>
            <a:picLocks noChangeAspect="1"/>
          </p:cNvPicPr>
          <p:nvPr/>
        </p:nvPicPr>
        <p:blipFill>
          <a:blip r:embed="rId4"/>
          <a:stretch>
            <a:fillRect/>
          </a:stretch>
        </p:blipFill>
        <p:spPr>
          <a:xfrm>
            <a:off x="2979204" y="1836088"/>
            <a:ext cx="3359952" cy="3463442"/>
          </a:xfrm>
          <a:prstGeom prst="rect">
            <a:avLst/>
          </a:prstGeom>
          <a:ln>
            <a:solidFill>
              <a:srgbClr val="A348FE"/>
            </a:solidFill>
          </a:ln>
        </p:spPr>
      </p:pic>
      <p:pic>
        <p:nvPicPr>
          <p:cNvPr id="12" name="Picture 11">
            <a:extLst>
              <a:ext uri="{FF2B5EF4-FFF2-40B4-BE49-F238E27FC236}">
                <a16:creationId xmlns:a16="http://schemas.microsoft.com/office/drawing/2014/main" id="{E8B44785-37B7-0BF5-32C8-F5C7E1BA6BFA}"/>
              </a:ext>
            </a:extLst>
          </p:cNvPr>
          <p:cNvPicPr>
            <a:picLocks noChangeAspect="1"/>
          </p:cNvPicPr>
          <p:nvPr/>
        </p:nvPicPr>
        <p:blipFill>
          <a:blip r:embed="rId5"/>
          <a:stretch>
            <a:fillRect/>
          </a:stretch>
        </p:blipFill>
        <p:spPr>
          <a:xfrm>
            <a:off x="2979204" y="5356912"/>
            <a:ext cx="3359951" cy="1177089"/>
          </a:xfrm>
          <a:prstGeom prst="rect">
            <a:avLst/>
          </a:prstGeom>
          <a:ln>
            <a:solidFill>
              <a:srgbClr val="A348FE"/>
            </a:solidFill>
          </a:ln>
        </p:spPr>
      </p:pic>
      <p:sp>
        <p:nvSpPr>
          <p:cNvPr id="17" name="Explosion: 8 Points 16">
            <a:extLst>
              <a:ext uri="{FF2B5EF4-FFF2-40B4-BE49-F238E27FC236}">
                <a16:creationId xmlns:a16="http://schemas.microsoft.com/office/drawing/2014/main" id="{82B1B167-AEF2-2C6E-9A6E-BD3DF936028D}"/>
              </a:ext>
            </a:extLst>
          </p:cNvPr>
          <p:cNvSpPr/>
          <p:nvPr/>
        </p:nvSpPr>
        <p:spPr bwMode="gray">
          <a:xfrm>
            <a:off x="2762316" y="6301661"/>
            <a:ext cx="128183" cy="159391"/>
          </a:xfrm>
          <a:prstGeom prst="irregularSeal1">
            <a:avLst/>
          </a:prstGeom>
          <a:ln>
            <a:headEnd/>
            <a:tailEnd/>
          </a:ln>
        </p:spPr>
        <p:style>
          <a:lnRef idx="1">
            <a:schemeClr val="accent5"/>
          </a:lnRef>
          <a:fillRef idx="3">
            <a:schemeClr val="accent5"/>
          </a:fillRef>
          <a:effectRef idx="2">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Explosion: 8 Points 18">
            <a:extLst>
              <a:ext uri="{FF2B5EF4-FFF2-40B4-BE49-F238E27FC236}">
                <a16:creationId xmlns:a16="http://schemas.microsoft.com/office/drawing/2014/main" id="{977B2516-59D6-3490-8885-7EF45D1FE914}"/>
              </a:ext>
            </a:extLst>
          </p:cNvPr>
          <p:cNvSpPr/>
          <p:nvPr/>
        </p:nvSpPr>
        <p:spPr bwMode="gray">
          <a:xfrm>
            <a:off x="2762317" y="6142270"/>
            <a:ext cx="128183" cy="159391"/>
          </a:xfrm>
          <a:prstGeom prst="irregularSeal1">
            <a:avLst/>
          </a:prstGeom>
          <a:ln>
            <a:headEnd/>
            <a:tailEnd/>
          </a:ln>
        </p:spPr>
        <p:style>
          <a:lnRef idx="1">
            <a:schemeClr val="accent5"/>
          </a:lnRef>
          <a:fillRef idx="3">
            <a:schemeClr val="accent5"/>
          </a:fillRef>
          <a:effectRef idx="2">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5711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19"/>
                                        </p:tgtEl>
                                        <p:attrNameLst>
                                          <p:attrName>style.color</p:attrName>
                                        </p:attrNameLst>
                                      </p:cBhvr>
                                      <p:to>
                                        <a:schemeClr val="bg1"/>
                                      </p:to>
                                    </p:animClr>
                                    <p:animClr clrSpc="rgb" dir="cw">
                                      <p:cBhvr>
                                        <p:cTn id="7" dur="250" autoRev="1" fill="remove"/>
                                        <p:tgtEl>
                                          <p:spTgt spid="19"/>
                                        </p:tgtEl>
                                        <p:attrNameLst>
                                          <p:attrName>fillcolor</p:attrName>
                                        </p:attrNameLst>
                                      </p:cBhvr>
                                      <p:to>
                                        <a:schemeClr val="bg1"/>
                                      </p:to>
                                    </p:animClr>
                                    <p:set>
                                      <p:cBhvr>
                                        <p:cTn id="8" dur="250" autoRev="1" fill="remove"/>
                                        <p:tgtEl>
                                          <p:spTgt spid="19"/>
                                        </p:tgtEl>
                                        <p:attrNameLst>
                                          <p:attrName>fill.type</p:attrName>
                                        </p:attrNameLst>
                                      </p:cBhvr>
                                      <p:to>
                                        <p:strVal val="solid"/>
                                      </p:to>
                                    </p:set>
                                    <p:set>
                                      <p:cBhvr>
                                        <p:cTn id="9" dur="250" autoRev="1" fill="remove"/>
                                        <p:tgtEl>
                                          <p:spTgt spid="19"/>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250" autoRev="1" fill="remove"/>
                                        <p:tgtEl>
                                          <p:spTgt spid="17"/>
                                        </p:tgtEl>
                                        <p:attrNameLst>
                                          <p:attrName>style.color</p:attrName>
                                        </p:attrNameLst>
                                      </p:cBhvr>
                                      <p:to>
                                        <a:schemeClr val="bg1"/>
                                      </p:to>
                                    </p:animClr>
                                    <p:animClr clrSpc="rgb" dir="cw">
                                      <p:cBhvr>
                                        <p:cTn id="12" dur="250" autoRev="1" fill="remove"/>
                                        <p:tgtEl>
                                          <p:spTgt spid="17"/>
                                        </p:tgtEl>
                                        <p:attrNameLst>
                                          <p:attrName>fillcolor</p:attrName>
                                        </p:attrNameLst>
                                      </p:cBhvr>
                                      <p:to>
                                        <a:schemeClr val="bg1"/>
                                      </p:to>
                                    </p:animClr>
                                    <p:set>
                                      <p:cBhvr>
                                        <p:cTn id="13" dur="250" autoRev="1" fill="remove"/>
                                        <p:tgtEl>
                                          <p:spTgt spid="17"/>
                                        </p:tgtEl>
                                        <p:attrNameLst>
                                          <p:attrName>fill.type</p:attrName>
                                        </p:attrNameLst>
                                      </p:cBhvr>
                                      <p:to>
                                        <p:strVal val="solid"/>
                                      </p:to>
                                    </p:set>
                                    <p:set>
                                      <p:cBhvr>
                                        <p:cTn id="14" dur="250" autoRev="1" fill="remove"/>
                                        <p:tgtEl>
                                          <p:spTgt spid="1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1000"/>
                                        <p:tgtEl>
                                          <p:spTgt spid="4">
                                            <p:txEl>
                                              <p:pRg st="6" end="6"/>
                                            </p:txEl>
                                          </p:spTgt>
                                        </p:tgtEl>
                                      </p:cBhvr>
                                    </p:animEffect>
                                    <p:anim calcmode="lin" valueType="num">
                                      <p:cBhvr>
                                        <p:cTn id="5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1000"/>
                                        <p:tgtEl>
                                          <p:spTgt spid="4">
                                            <p:txEl>
                                              <p:pRg st="7" end="7"/>
                                            </p:txEl>
                                          </p:spTgt>
                                        </p:tgtEl>
                                      </p:cBhvr>
                                    </p:animEffect>
                                    <p:anim calcmode="lin" valueType="num">
                                      <p:cBhvr>
                                        <p:cTn id="6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1000"/>
                                        <p:tgtEl>
                                          <p:spTgt spid="4">
                                            <p:txEl>
                                              <p:pRg st="8" end="8"/>
                                            </p:txEl>
                                          </p:spTgt>
                                        </p:tgtEl>
                                      </p:cBhvr>
                                    </p:animEffect>
                                    <p:anim calcmode="lin" valueType="num">
                                      <p:cBhvr>
                                        <p:cTn id="6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Second recommendation: Create more incentives for new employees</a:t>
            </a:r>
          </a:p>
        </p:txBody>
      </p:sp>
      <p:pic>
        <p:nvPicPr>
          <p:cNvPr id="8" name="Picture 7">
            <a:extLst>
              <a:ext uri="{FF2B5EF4-FFF2-40B4-BE49-F238E27FC236}">
                <a16:creationId xmlns:a16="http://schemas.microsoft.com/office/drawing/2014/main" id="{82B42B54-E0AE-2DCB-2D44-1CBA045B2768}"/>
              </a:ext>
            </a:extLst>
          </p:cNvPr>
          <p:cNvPicPr>
            <a:picLocks noChangeAspect="1"/>
          </p:cNvPicPr>
          <p:nvPr/>
        </p:nvPicPr>
        <p:blipFill>
          <a:blip r:embed="rId2"/>
          <a:stretch>
            <a:fillRect/>
          </a:stretch>
        </p:blipFill>
        <p:spPr>
          <a:xfrm>
            <a:off x="1432158" y="5798543"/>
            <a:ext cx="3486150" cy="807162"/>
          </a:xfrm>
          <a:prstGeom prst="rect">
            <a:avLst/>
          </a:prstGeom>
          <a:ln>
            <a:solidFill>
              <a:srgbClr val="A348FE"/>
            </a:solidFill>
          </a:ln>
        </p:spPr>
      </p:pic>
      <p:pic>
        <p:nvPicPr>
          <p:cNvPr id="10" name="Picture 9">
            <a:extLst>
              <a:ext uri="{FF2B5EF4-FFF2-40B4-BE49-F238E27FC236}">
                <a16:creationId xmlns:a16="http://schemas.microsoft.com/office/drawing/2014/main" id="{52905653-264C-E21F-25BC-0AF89AEFDD96}"/>
              </a:ext>
            </a:extLst>
          </p:cNvPr>
          <p:cNvPicPr>
            <a:picLocks noChangeAspect="1"/>
          </p:cNvPicPr>
          <p:nvPr/>
        </p:nvPicPr>
        <p:blipFill>
          <a:blip r:embed="rId3"/>
          <a:stretch>
            <a:fillRect/>
          </a:stretch>
        </p:blipFill>
        <p:spPr>
          <a:xfrm>
            <a:off x="92279" y="1748742"/>
            <a:ext cx="6165908" cy="3951975"/>
          </a:xfrm>
          <a:prstGeom prst="rect">
            <a:avLst/>
          </a:prstGeom>
          <a:ln>
            <a:solidFill>
              <a:srgbClr val="A348FE"/>
            </a:solidFill>
          </a:ln>
        </p:spPr>
      </p:pic>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2"/>
            <a:ext cx="2537757" cy="5021174"/>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Entry-level employees have the highest chance of leaving the company</a:t>
            </a:r>
          </a:p>
          <a:p>
            <a:pPr marL="465750" lvl="1" indent="-285750">
              <a:buFont typeface="Arial" panose="020B0604020202020204" pitchFamily="34" charset="0"/>
              <a:buChar char="•"/>
            </a:pPr>
            <a:r>
              <a:rPr lang="en-US" sz="1100" dirty="0"/>
              <a:t>61.64% of new employees quit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Tree>
    <p:extLst>
      <p:ext uri="{BB962C8B-B14F-4D97-AF65-F5344CB8AC3E}">
        <p14:creationId xmlns:p14="http://schemas.microsoft.com/office/powerpoint/2010/main" val="41719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Second recommendation: Create more incentives for new employees</a:t>
            </a:r>
          </a:p>
        </p:txBody>
      </p:sp>
      <p:pic>
        <p:nvPicPr>
          <p:cNvPr id="8" name="Picture 7">
            <a:extLst>
              <a:ext uri="{FF2B5EF4-FFF2-40B4-BE49-F238E27FC236}">
                <a16:creationId xmlns:a16="http://schemas.microsoft.com/office/drawing/2014/main" id="{82B42B54-E0AE-2DCB-2D44-1CBA045B2768}"/>
              </a:ext>
            </a:extLst>
          </p:cNvPr>
          <p:cNvPicPr>
            <a:picLocks noChangeAspect="1"/>
          </p:cNvPicPr>
          <p:nvPr/>
        </p:nvPicPr>
        <p:blipFill>
          <a:blip r:embed="rId2"/>
          <a:stretch>
            <a:fillRect/>
          </a:stretch>
        </p:blipFill>
        <p:spPr>
          <a:xfrm>
            <a:off x="98237" y="3256908"/>
            <a:ext cx="2230452" cy="807162"/>
          </a:xfrm>
          <a:prstGeom prst="rect">
            <a:avLst/>
          </a:prstGeom>
          <a:ln>
            <a:solidFill>
              <a:srgbClr val="A348FE"/>
            </a:solidFill>
          </a:ln>
        </p:spPr>
      </p:pic>
      <p:pic>
        <p:nvPicPr>
          <p:cNvPr id="10" name="Picture 9">
            <a:extLst>
              <a:ext uri="{FF2B5EF4-FFF2-40B4-BE49-F238E27FC236}">
                <a16:creationId xmlns:a16="http://schemas.microsoft.com/office/drawing/2014/main" id="{52905653-264C-E21F-25BC-0AF89AEFDD96}"/>
              </a:ext>
            </a:extLst>
          </p:cNvPr>
          <p:cNvPicPr>
            <a:picLocks noChangeAspect="1"/>
          </p:cNvPicPr>
          <p:nvPr/>
        </p:nvPicPr>
        <p:blipFill>
          <a:blip r:embed="rId3"/>
          <a:stretch>
            <a:fillRect/>
          </a:stretch>
        </p:blipFill>
        <p:spPr>
          <a:xfrm>
            <a:off x="92279" y="1743486"/>
            <a:ext cx="2236410" cy="1433404"/>
          </a:xfrm>
          <a:prstGeom prst="rect">
            <a:avLst/>
          </a:prstGeom>
          <a:ln>
            <a:solidFill>
              <a:srgbClr val="A348FE"/>
            </a:solidFill>
          </a:ln>
        </p:spPr>
      </p:pic>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1"/>
            <a:ext cx="2537757" cy="4996007"/>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The Entry-level people make less than $5,000 monthly</a:t>
            </a:r>
          </a:p>
          <a:p>
            <a:pPr marL="285750" indent="-285750">
              <a:buFont typeface="Arial" panose="020B0604020202020204" pitchFamily="34" charset="0"/>
              <a:buChar char="•"/>
            </a:pPr>
            <a:r>
              <a:rPr lang="en-US" sz="1100" b="1" dirty="0"/>
              <a:t>Recommendations:</a:t>
            </a:r>
          </a:p>
          <a:p>
            <a:pPr marL="465750" lvl="1" indent="-285750">
              <a:buFont typeface="Arial" panose="020B0604020202020204" pitchFamily="34" charset="0"/>
              <a:buChar char="•"/>
            </a:pPr>
            <a:r>
              <a:rPr lang="en-US" sz="1100" dirty="0"/>
              <a:t>Increase the salary of the new employees</a:t>
            </a:r>
          </a:p>
          <a:p>
            <a:pPr marL="465750" lvl="1" indent="-285750">
              <a:buFont typeface="Arial" panose="020B0604020202020204" pitchFamily="34" charset="0"/>
              <a:buChar char="•"/>
            </a:pPr>
            <a:r>
              <a:rPr lang="en-US" sz="1100" dirty="0"/>
              <a:t>Create more incentives</a:t>
            </a:r>
          </a:p>
          <a:p>
            <a:pPr marL="465750" lvl="1" indent="-285750">
              <a:buFont typeface="Arial" panose="020B0604020202020204" pitchFamily="34" charset="0"/>
              <a:buChar char="•"/>
            </a:pPr>
            <a:r>
              <a:rPr lang="en-US" sz="1100" dirty="0"/>
              <a:t>Training programs</a:t>
            </a:r>
          </a:p>
          <a:p>
            <a:pPr marL="465750" lvl="1" indent="-285750">
              <a:buFont typeface="Arial" panose="020B0604020202020204" pitchFamily="34" charset="0"/>
              <a:buChar char="•"/>
            </a:pPr>
            <a:r>
              <a:rPr lang="en-US" sz="1100" dirty="0"/>
              <a:t>More benefits such as health insurance coverage</a:t>
            </a:r>
          </a:p>
          <a:p>
            <a:pPr marL="465750" lvl="1" indent="-285750">
              <a:buFont typeface="Arial" panose="020B0604020202020204" pitchFamily="34" charset="0"/>
              <a:buChar char="•"/>
            </a:pPr>
            <a:r>
              <a:rPr lang="en-US" sz="1100" dirty="0"/>
              <a:t>Discounts in entertaining places</a:t>
            </a:r>
          </a:p>
          <a:p>
            <a:pPr marL="465750" lvl="1" indent="-285750">
              <a:buFont typeface="Arial" panose="020B0604020202020204" pitchFamily="34" charset="0"/>
              <a:buChar char="•"/>
            </a:pPr>
            <a:r>
              <a:rPr lang="en-US" sz="1100" dirty="0"/>
              <a:t>Working activities to motivate </a:t>
            </a:r>
          </a:p>
          <a:p>
            <a:pPr marL="465750" lvl="1" indent="-285750">
              <a:buFont typeface="Arial" panose="020B0604020202020204" pitchFamily="34" charset="0"/>
              <a:buChar char="•"/>
            </a:pPr>
            <a:r>
              <a:rPr lang="en-US" sz="1100" dirty="0"/>
              <a:t>Create a positive environment </a:t>
            </a:r>
          </a:p>
          <a:p>
            <a:pPr marL="285750" indent="-285750">
              <a:buFont typeface="Arial" panose="020B0604020202020204" pitchFamily="34" charset="0"/>
              <a:buChar char="•"/>
            </a:pPr>
            <a:endParaRPr lang="en-US" sz="1100" dirty="0"/>
          </a:p>
          <a:p>
            <a:r>
              <a:rPr lang="en-US" sz="1100" dirty="0"/>
              <a:t>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5799222B-4C30-8240-B2DA-CC30A3A847C8}"/>
              </a:ext>
            </a:extLst>
          </p:cNvPr>
          <p:cNvPicPr>
            <a:picLocks noChangeAspect="1"/>
          </p:cNvPicPr>
          <p:nvPr/>
        </p:nvPicPr>
        <p:blipFill>
          <a:blip r:embed="rId4"/>
          <a:stretch>
            <a:fillRect/>
          </a:stretch>
        </p:blipFill>
        <p:spPr>
          <a:xfrm>
            <a:off x="2431393" y="1748742"/>
            <a:ext cx="3828321" cy="2902558"/>
          </a:xfrm>
          <a:prstGeom prst="rect">
            <a:avLst/>
          </a:prstGeom>
          <a:ln>
            <a:solidFill>
              <a:srgbClr val="A348FE"/>
            </a:solidFill>
          </a:ln>
        </p:spPr>
      </p:pic>
      <p:sp>
        <p:nvSpPr>
          <p:cNvPr id="5" name="Rectangle 4">
            <a:extLst>
              <a:ext uri="{FF2B5EF4-FFF2-40B4-BE49-F238E27FC236}">
                <a16:creationId xmlns:a16="http://schemas.microsoft.com/office/drawing/2014/main" id="{46BC30E4-641F-8949-596E-0BBDCE7E8877}"/>
              </a:ext>
            </a:extLst>
          </p:cNvPr>
          <p:cNvSpPr/>
          <p:nvPr/>
        </p:nvSpPr>
        <p:spPr bwMode="gray">
          <a:xfrm>
            <a:off x="2650921" y="3741490"/>
            <a:ext cx="829640" cy="838899"/>
          </a:xfrm>
          <a:custGeom>
            <a:avLst/>
            <a:gdLst>
              <a:gd name="connsiteX0" fmla="*/ 0 w 829640"/>
              <a:gd name="connsiteY0" fmla="*/ 0 h 838899"/>
              <a:gd name="connsiteX1" fmla="*/ 431413 w 829640"/>
              <a:gd name="connsiteY1" fmla="*/ 0 h 838899"/>
              <a:gd name="connsiteX2" fmla="*/ 829640 w 829640"/>
              <a:gd name="connsiteY2" fmla="*/ 0 h 838899"/>
              <a:gd name="connsiteX3" fmla="*/ 829640 w 829640"/>
              <a:gd name="connsiteY3" fmla="*/ 394283 h 838899"/>
              <a:gd name="connsiteX4" fmla="*/ 829640 w 829640"/>
              <a:gd name="connsiteY4" fmla="*/ 838899 h 838899"/>
              <a:gd name="connsiteX5" fmla="*/ 431413 w 829640"/>
              <a:gd name="connsiteY5" fmla="*/ 838899 h 838899"/>
              <a:gd name="connsiteX6" fmla="*/ 0 w 829640"/>
              <a:gd name="connsiteY6" fmla="*/ 838899 h 838899"/>
              <a:gd name="connsiteX7" fmla="*/ 0 w 829640"/>
              <a:gd name="connsiteY7" fmla="*/ 427838 h 838899"/>
              <a:gd name="connsiteX8" fmla="*/ 0 w 829640"/>
              <a:gd name="connsiteY8" fmla="*/ 0 h 83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640" h="838899" fill="none" extrusionOk="0">
                <a:moveTo>
                  <a:pt x="0" y="0"/>
                </a:moveTo>
                <a:cubicBezTo>
                  <a:pt x="146370" y="-36197"/>
                  <a:pt x="292056" y="45023"/>
                  <a:pt x="431413" y="0"/>
                </a:cubicBezTo>
                <a:cubicBezTo>
                  <a:pt x="570770" y="-45023"/>
                  <a:pt x="638016" y="21514"/>
                  <a:pt x="829640" y="0"/>
                </a:cubicBezTo>
                <a:cubicBezTo>
                  <a:pt x="857492" y="108164"/>
                  <a:pt x="810974" y="212410"/>
                  <a:pt x="829640" y="394283"/>
                </a:cubicBezTo>
                <a:cubicBezTo>
                  <a:pt x="848306" y="576156"/>
                  <a:pt x="789214" y="703314"/>
                  <a:pt x="829640" y="838899"/>
                </a:cubicBezTo>
                <a:cubicBezTo>
                  <a:pt x="653901" y="851165"/>
                  <a:pt x="605138" y="831243"/>
                  <a:pt x="431413" y="838899"/>
                </a:cubicBezTo>
                <a:cubicBezTo>
                  <a:pt x="257688" y="846555"/>
                  <a:pt x="118691" y="829409"/>
                  <a:pt x="0" y="838899"/>
                </a:cubicBezTo>
                <a:cubicBezTo>
                  <a:pt x="-20836" y="725974"/>
                  <a:pt x="27714" y="540242"/>
                  <a:pt x="0" y="427838"/>
                </a:cubicBezTo>
                <a:cubicBezTo>
                  <a:pt x="-27714" y="315434"/>
                  <a:pt x="24715" y="107572"/>
                  <a:pt x="0" y="0"/>
                </a:cubicBezTo>
                <a:close/>
              </a:path>
              <a:path w="829640" h="838899" stroke="0" extrusionOk="0">
                <a:moveTo>
                  <a:pt x="0" y="0"/>
                </a:moveTo>
                <a:cubicBezTo>
                  <a:pt x="197564" y="-32603"/>
                  <a:pt x="285918" y="11023"/>
                  <a:pt x="406524" y="0"/>
                </a:cubicBezTo>
                <a:cubicBezTo>
                  <a:pt x="527130" y="-11023"/>
                  <a:pt x="668492" y="19738"/>
                  <a:pt x="829640" y="0"/>
                </a:cubicBezTo>
                <a:cubicBezTo>
                  <a:pt x="849469" y="157652"/>
                  <a:pt x="822043" y="233615"/>
                  <a:pt x="829640" y="436227"/>
                </a:cubicBezTo>
                <a:cubicBezTo>
                  <a:pt x="837237" y="638839"/>
                  <a:pt x="805488" y="739147"/>
                  <a:pt x="829640" y="838899"/>
                </a:cubicBezTo>
                <a:cubicBezTo>
                  <a:pt x="736396" y="842160"/>
                  <a:pt x="546162" y="811519"/>
                  <a:pt x="431413" y="838899"/>
                </a:cubicBezTo>
                <a:cubicBezTo>
                  <a:pt x="316664" y="866279"/>
                  <a:pt x="107710" y="832005"/>
                  <a:pt x="0" y="838899"/>
                </a:cubicBezTo>
                <a:cubicBezTo>
                  <a:pt x="-16141" y="687334"/>
                  <a:pt x="31149" y="632332"/>
                  <a:pt x="0" y="436227"/>
                </a:cubicBezTo>
                <a:cubicBezTo>
                  <a:pt x="-31149" y="240122"/>
                  <a:pt x="47882" y="216555"/>
                  <a:pt x="0" y="0"/>
                </a:cubicBezTo>
                <a:close/>
              </a:path>
            </a:pathLst>
          </a:custGeom>
          <a:solidFill>
            <a:schemeClr val="accent1">
              <a:alpha val="14000"/>
            </a:schemeClr>
          </a:solidFill>
          <a:ln w="6350" algn="ctr">
            <a:solidFill>
              <a:schemeClr val="accent1">
                <a:lumMod val="75000"/>
              </a:schemeClr>
            </a:solidFill>
            <a:miter lim="800000"/>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459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fade">
                                      <p:cBhvr>
                                        <p:cTn id="42" dur="1000"/>
                                        <p:tgtEl>
                                          <p:spTgt spid="11">
                                            <p:txEl>
                                              <p:pRg st="5" end="5"/>
                                            </p:txEl>
                                          </p:spTgt>
                                        </p:tgtEl>
                                      </p:cBhvr>
                                    </p:animEffect>
                                    <p:anim calcmode="lin" valueType="num">
                                      <p:cBhvr>
                                        <p:cTn id="4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fade">
                                      <p:cBhvr>
                                        <p:cTn id="49" dur="1000"/>
                                        <p:tgtEl>
                                          <p:spTgt spid="11">
                                            <p:txEl>
                                              <p:pRg st="6" end="6"/>
                                            </p:txEl>
                                          </p:spTgt>
                                        </p:tgtEl>
                                      </p:cBhvr>
                                    </p:animEffect>
                                    <p:anim calcmode="lin" valueType="num">
                                      <p:cBhvr>
                                        <p:cTn id="5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animEffect transition="in" filter="fade">
                                      <p:cBhvr>
                                        <p:cTn id="56" dur="1000"/>
                                        <p:tgtEl>
                                          <p:spTgt spid="11">
                                            <p:txEl>
                                              <p:pRg st="7" end="7"/>
                                            </p:txEl>
                                          </p:spTgt>
                                        </p:tgtEl>
                                      </p:cBhvr>
                                    </p:animEffect>
                                    <p:anim calcmode="lin" valueType="num">
                                      <p:cBhvr>
                                        <p:cTn id="5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8" end="8"/>
                                            </p:txEl>
                                          </p:spTgt>
                                        </p:tgtEl>
                                        <p:attrNameLst>
                                          <p:attrName>style.visibility</p:attrName>
                                        </p:attrNameLst>
                                      </p:cBhvr>
                                      <p:to>
                                        <p:strVal val="visible"/>
                                      </p:to>
                                    </p:set>
                                    <p:animEffect transition="in" filter="fade">
                                      <p:cBhvr>
                                        <p:cTn id="63" dur="1000"/>
                                        <p:tgtEl>
                                          <p:spTgt spid="11">
                                            <p:txEl>
                                              <p:pRg st="8" end="8"/>
                                            </p:txEl>
                                          </p:spTgt>
                                        </p:tgtEl>
                                      </p:cBhvr>
                                    </p:animEffect>
                                    <p:anim calcmode="lin" valueType="num">
                                      <p:cBhvr>
                                        <p:cTn id="6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xEl>
                                              <p:pRg st="9" end="9"/>
                                            </p:txEl>
                                          </p:spTgt>
                                        </p:tgtEl>
                                        <p:attrNameLst>
                                          <p:attrName>style.visibility</p:attrName>
                                        </p:attrNameLst>
                                      </p:cBhvr>
                                      <p:to>
                                        <p:strVal val="visible"/>
                                      </p:to>
                                    </p:set>
                                    <p:animEffect transition="in" filter="fade">
                                      <p:cBhvr>
                                        <p:cTn id="70" dur="1000"/>
                                        <p:tgtEl>
                                          <p:spTgt spid="11">
                                            <p:txEl>
                                              <p:pRg st="9" end="9"/>
                                            </p:txEl>
                                          </p:spTgt>
                                        </p:tgtEl>
                                      </p:cBhvr>
                                    </p:animEffect>
                                    <p:anim calcmode="lin" valueType="num">
                                      <p:cBhvr>
                                        <p:cTn id="71"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
                                            <p:txEl>
                                              <p:pRg st="11" end="11"/>
                                            </p:txEl>
                                          </p:spTgt>
                                        </p:tgtEl>
                                        <p:attrNameLst>
                                          <p:attrName>style.visibility</p:attrName>
                                        </p:attrNameLst>
                                      </p:cBhvr>
                                      <p:to>
                                        <p:strVal val="visible"/>
                                      </p:to>
                                    </p:set>
                                    <p:animEffect transition="in" filter="fade">
                                      <p:cBhvr>
                                        <p:cTn id="77" dur="1000"/>
                                        <p:tgtEl>
                                          <p:spTgt spid="11">
                                            <p:txEl>
                                              <p:pRg st="11" end="11"/>
                                            </p:txEl>
                                          </p:spTgt>
                                        </p:tgtEl>
                                      </p:cBhvr>
                                    </p:animEffect>
                                    <p:anim calcmode="lin" valueType="num">
                                      <p:cBhvr>
                                        <p:cTn id="78"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1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Objetives</a:t>
            </a:r>
            <a:endParaRPr lang="en-US" dirty="0"/>
          </a:p>
        </p:txBody>
      </p:sp>
      <p:sp>
        <p:nvSpPr>
          <p:cNvPr id="3" name="Text Placeholder 2"/>
          <p:cNvSpPr>
            <a:spLocks noGrp="1"/>
          </p:cNvSpPr>
          <p:nvPr>
            <p:ph type="body" sz="quarter" idx="10"/>
          </p:nvPr>
        </p:nvSpPr>
        <p:spPr/>
        <p:txBody>
          <a:bodyPr/>
          <a:lstStyle/>
          <a:p>
            <a:pPr marL="285750" lvl="0" indent="-285750">
              <a:buFont typeface="Arial" panose="020B0604020202020204" pitchFamily="34" charset="0"/>
              <a:buChar char="•"/>
            </a:pPr>
            <a:r>
              <a:rPr lang="en-US" sz="2400" dirty="0"/>
              <a:t>Introduction</a:t>
            </a:r>
          </a:p>
          <a:p>
            <a:pPr marL="285750" lvl="0" indent="-285750">
              <a:buFont typeface="Arial" panose="020B0604020202020204" pitchFamily="34" charset="0"/>
              <a:buChar char="•"/>
            </a:pPr>
            <a:r>
              <a:rPr lang="en-US" sz="2400" dirty="0"/>
              <a:t>Provide an employee attrition analysis to Frito-Lay’s corporation</a:t>
            </a:r>
          </a:p>
          <a:p>
            <a:pPr marL="285750" lvl="0" indent="-285750">
              <a:buFont typeface="Arial" panose="020B0604020202020204" pitchFamily="34" charset="0"/>
              <a:buChar char="•"/>
            </a:pPr>
            <a:r>
              <a:rPr lang="en-US" sz="2400" dirty="0"/>
              <a:t>Identify the three most important factors  that contribute to employee attrition</a:t>
            </a:r>
          </a:p>
          <a:p>
            <a:pPr marL="285750" indent="-285750">
              <a:buFont typeface="Arial" panose="020B0604020202020204" pitchFamily="34" charset="0"/>
              <a:buChar char="•"/>
            </a:pPr>
            <a:r>
              <a:rPr lang="en-US" sz="2400" dirty="0"/>
              <a:t>Build a model to predict attrition in the company</a:t>
            </a:r>
          </a:p>
          <a:p>
            <a:pPr marL="285750" indent="-285750">
              <a:buFont typeface="Arial" panose="020B0604020202020204" pitchFamily="34" charset="0"/>
              <a:buChar char="•"/>
            </a:pPr>
            <a:r>
              <a:rPr lang="en-US" sz="2400" dirty="0"/>
              <a:t>Build a model to predict employee monthly income </a:t>
            </a:r>
          </a:p>
          <a:p>
            <a:pPr marL="285750" lvl="0" indent="-285750">
              <a:buFont typeface="Arial" panose="020B0604020202020204" pitchFamily="34" charset="0"/>
              <a:buChar char="•"/>
            </a:pPr>
            <a:r>
              <a:rPr lang="en-US" sz="2400" dirty="0"/>
              <a:t>Providing insight into job role-specific trends</a:t>
            </a:r>
          </a:p>
          <a:p>
            <a:pPr marL="285750" indent="-285750">
              <a:buFont typeface="Arial" panose="020B0604020202020204" pitchFamily="34" charset="0"/>
              <a:buChar char="•"/>
            </a:pPr>
            <a:r>
              <a:rPr lang="en-US" sz="2400" dirty="0"/>
              <a:t>Make recommendations to minimize employee turnover </a:t>
            </a:r>
          </a:p>
          <a:p>
            <a:pPr marL="285750" lvl="0" indent="-285750">
              <a:buFont typeface="Arial" panose="020B0604020202020204" pitchFamily="34" charset="0"/>
              <a:buChar char="•"/>
            </a:pPr>
            <a:endParaRPr lang="en-US" sz="2400" dirty="0"/>
          </a:p>
          <a:p>
            <a:pPr lvl="2"/>
            <a:endParaRPr lang="es-MX" dirty="0"/>
          </a:p>
          <a:p>
            <a:pPr lvl="1"/>
            <a:endParaRPr lang="es-MX" dirty="0"/>
          </a:p>
          <a:p>
            <a:pPr lvl="1"/>
            <a:endParaRPr lang="es-MX" dirty="0"/>
          </a:p>
          <a:p>
            <a:pPr lvl="1"/>
            <a:endParaRPr lang="es-MX" dirty="0"/>
          </a:p>
          <a:p>
            <a:pPr lvl="1"/>
            <a:endParaRPr lang="es-MX" dirty="0"/>
          </a:p>
          <a:p>
            <a:pPr lvl="1"/>
            <a:endParaRPr lang="es-MX" dirty="0"/>
          </a:p>
          <a:p>
            <a:pPr lvl="1"/>
            <a:endParaRPr lang="es-MX" dirty="0"/>
          </a:p>
          <a:p>
            <a:endParaRPr lang="es-MX" dirty="0"/>
          </a:p>
        </p:txBody>
      </p:sp>
    </p:spTree>
    <p:extLst>
      <p:ext uri="{BB962C8B-B14F-4D97-AF65-F5344CB8AC3E}">
        <p14:creationId xmlns:p14="http://schemas.microsoft.com/office/powerpoint/2010/main" val="18232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Third recommendation: Create more incentives for young people</a:t>
            </a:r>
          </a:p>
        </p:txBody>
      </p:sp>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1"/>
            <a:ext cx="2537757" cy="501278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In terms of marital status Single People are more prone to leave the company</a:t>
            </a:r>
          </a:p>
          <a:p>
            <a:pPr marL="465750" lvl="1" indent="-285750">
              <a:buFont typeface="Arial" panose="020B0604020202020204" pitchFamily="34" charset="0"/>
              <a:buChar char="•"/>
            </a:pPr>
            <a:r>
              <a:rPr lang="en-US" sz="1100" dirty="0"/>
              <a:t>50.27% of single employees quit</a:t>
            </a:r>
          </a:p>
          <a:p>
            <a:pPr marL="285750" indent="-285750">
              <a:buFont typeface="Arial" panose="020B0604020202020204" pitchFamily="34" charset="0"/>
              <a:buChar char="•"/>
            </a:pPr>
            <a:endParaRPr lang="en-US" sz="1100" dirty="0"/>
          </a:p>
          <a:p>
            <a:r>
              <a:rPr lang="en-US" sz="1100" dirty="0"/>
              <a:t>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7" name="Picture 6">
            <a:extLst>
              <a:ext uri="{FF2B5EF4-FFF2-40B4-BE49-F238E27FC236}">
                <a16:creationId xmlns:a16="http://schemas.microsoft.com/office/drawing/2014/main" id="{FDB2371D-EB03-5A5C-1D41-538ADA10B73F}"/>
              </a:ext>
            </a:extLst>
          </p:cNvPr>
          <p:cNvPicPr>
            <a:picLocks noChangeAspect="1"/>
          </p:cNvPicPr>
          <p:nvPr/>
        </p:nvPicPr>
        <p:blipFill>
          <a:blip r:embed="rId2"/>
          <a:stretch>
            <a:fillRect/>
          </a:stretch>
        </p:blipFill>
        <p:spPr>
          <a:xfrm>
            <a:off x="1557182" y="1873039"/>
            <a:ext cx="4387065" cy="3524822"/>
          </a:xfrm>
          <a:prstGeom prst="rect">
            <a:avLst/>
          </a:prstGeom>
          <a:ln>
            <a:solidFill>
              <a:srgbClr val="A348FE"/>
            </a:solidFill>
          </a:ln>
        </p:spPr>
      </p:pic>
      <p:pic>
        <p:nvPicPr>
          <p:cNvPr id="9" name="Picture 8">
            <a:extLst>
              <a:ext uri="{FF2B5EF4-FFF2-40B4-BE49-F238E27FC236}">
                <a16:creationId xmlns:a16="http://schemas.microsoft.com/office/drawing/2014/main" id="{18051DA8-6939-FD09-1550-6F63224C690E}"/>
              </a:ext>
            </a:extLst>
          </p:cNvPr>
          <p:cNvPicPr>
            <a:picLocks noChangeAspect="1"/>
          </p:cNvPicPr>
          <p:nvPr/>
        </p:nvPicPr>
        <p:blipFill>
          <a:blip r:embed="rId3"/>
          <a:stretch>
            <a:fillRect/>
          </a:stretch>
        </p:blipFill>
        <p:spPr>
          <a:xfrm>
            <a:off x="2628744" y="5519354"/>
            <a:ext cx="2243940" cy="620195"/>
          </a:xfrm>
          <a:prstGeom prst="rect">
            <a:avLst/>
          </a:prstGeom>
          <a:ln>
            <a:solidFill>
              <a:srgbClr val="A348FE"/>
            </a:solidFill>
          </a:ln>
        </p:spPr>
      </p:pic>
    </p:spTree>
    <p:extLst>
      <p:ext uri="{BB962C8B-B14F-4D97-AF65-F5344CB8AC3E}">
        <p14:creationId xmlns:p14="http://schemas.microsoft.com/office/powerpoint/2010/main" val="29035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fade">
                                      <p:cBhvr>
                                        <p:cTn id="7" dur="1000"/>
                                        <p:tgtEl>
                                          <p:spTgt spid="11">
                                            <p:txEl>
                                              <p:pRg st="4" end="4"/>
                                            </p:txEl>
                                          </p:spTgt>
                                        </p:tgtEl>
                                      </p:cBhvr>
                                    </p:animEffect>
                                    <p:anim calcmode="lin" valueType="num">
                                      <p:cBhvr>
                                        <p:cTn id="8"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91B-46B6-0BDB-C35A-BB4906560B69}"/>
              </a:ext>
            </a:extLst>
          </p:cNvPr>
          <p:cNvSpPr>
            <a:spLocks noGrp="1"/>
          </p:cNvSpPr>
          <p:nvPr>
            <p:ph type="title"/>
          </p:nvPr>
        </p:nvSpPr>
        <p:spPr/>
        <p:txBody>
          <a:bodyPr/>
          <a:lstStyle/>
          <a:p>
            <a:r>
              <a:rPr lang="en-US" dirty="0"/>
              <a:t>Third recommendation: Create more incentives for young people</a:t>
            </a:r>
          </a:p>
        </p:txBody>
      </p:sp>
      <p:sp>
        <p:nvSpPr>
          <p:cNvPr id="11" name="Text Placeholder 17">
            <a:extLst>
              <a:ext uri="{FF2B5EF4-FFF2-40B4-BE49-F238E27FC236}">
                <a16:creationId xmlns:a16="http://schemas.microsoft.com/office/drawing/2014/main" id="{6613D529-CF43-B095-56F1-DE472B104E2A}"/>
              </a:ext>
            </a:extLst>
          </p:cNvPr>
          <p:cNvSpPr txBox="1">
            <a:spLocks/>
          </p:cNvSpPr>
          <p:nvPr/>
        </p:nvSpPr>
        <p:spPr bwMode="gray">
          <a:xfrm>
            <a:off x="6513964" y="1748742"/>
            <a:ext cx="2537757" cy="4937284"/>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solidFill>
                  <a:srgbClr val="292929"/>
                </a:solidFill>
                <a:highlight>
                  <a:srgbClr val="FDECA4"/>
                </a:highlight>
              </a:rPr>
              <a:t>Recommendations</a:t>
            </a:r>
          </a:p>
          <a:p>
            <a:pPr marL="285750" indent="-285750">
              <a:buFont typeface="Arial" panose="020B0604020202020204" pitchFamily="34" charset="0"/>
              <a:buChar char="•"/>
            </a:pPr>
            <a:r>
              <a:rPr lang="en-US" sz="1100" dirty="0"/>
              <a:t>30 years old employees have the highest chance of attrition</a:t>
            </a:r>
          </a:p>
          <a:p>
            <a:pPr marL="285750" indent="-285750">
              <a:buFont typeface="Arial" panose="020B0604020202020204" pitchFamily="34" charset="0"/>
              <a:buChar char="•"/>
            </a:pPr>
            <a:r>
              <a:rPr lang="en-US" sz="1100" dirty="0"/>
              <a:t>All these means that young employees don’t stay too long in the company</a:t>
            </a:r>
          </a:p>
          <a:p>
            <a:pPr marL="285750" indent="-285750">
              <a:buFont typeface="Arial" panose="020B0604020202020204" pitchFamily="34" charset="0"/>
              <a:buChar char="•"/>
            </a:pPr>
            <a:r>
              <a:rPr lang="en-US" sz="1100" b="1" dirty="0"/>
              <a:t>Recommendations:</a:t>
            </a:r>
          </a:p>
          <a:p>
            <a:pPr marL="465750" lvl="1" indent="-285750">
              <a:buFont typeface="Arial" panose="020B0604020202020204" pitchFamily="34" charset="0"/>
              <a:buChar char="•"/>
            </a:pPr>
            <a:r>
              <a:rPr lang="en-US" sz="1100" dirty="0"/>
              <a:t> Create more incentives for young people</a:t>
            </a:r>
          </a:p>
          <a:p>
            <a:pPr marL="465750" lvl="1" indent="-285750">
              <a:buFont typeface="Arial" panose="020B0604020202020204" pitchFamily="34" charset="0"/>
              <a:buChar char="•"/>
            </a:pPr>
            <a:r>
              <a:rPr lang="en-US" sz="1100" dirty="0"/>
              <a:t>Provide more training programs</a:t>
            </a:r>
          </a:p>
          <a:p>
            <a:pPr marL="465750" lvl="1" indent="-285750">
              <a:buFont typeface="Arial" panose="020B0604020202020204" pitchFamily="34" charset="0"/>
              <a:buChar char="•"/>
            </a:pPr>
            <a:r>
              <a:rPr lang="en-US" sz="1100" dirty="0"/>
              <a:t>Provide more challenging projects</a:t>
            </a:r>
          </a:p>
          <a:p>
            <a:pPr marL="465750" lvl="1" indent="-285750">
              <a:buFont typeface="Arial" panose="020B0604020202020204" pitchFamily="34" charset="0"/>
              <a:buChar char="•"/>
            </a:pPr>
            <a:r>
              <a:rPr lang="en-US" sz="1100" dirty="0"/>
              <a:t>Create more freedom</a:t>
            </a:r>
          </a:p>
          <a:p>
            <a:pPr marL="465750" lvl="1" indent="-285750">
              <a:buFont typeface="Arial" panose="020B0604020202020204" pitchFamily="34" charset="0"/>
              <a:buChar char="•"/>
            </a:pPr>
            <a:r>
              <a:rPr lang="en-US" sz="1100" dirty="0"/>
              <a:t>Promote working from home</a:t>
            </a:r>
          </a:p>
          <a:p>
            <a:pPr marL="285750" indent="-285750">
              <a:buFont typeface="Arial" panose="020B0604020202020204" pitchFamily="34" charset="0"/>
              <a:buChar char="•"/>
            </a:pPr>
            <a:endParaRPr lang="en-US" sz="1100" dirty="0"/>
          </a:p>
          <a:p>
            <a:r>
              <a:rPr lang="en-US" sz="1100" dirty="0"/>
              <a:t>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ACA2DBF5-589B-4747-D231-CF17C6BF5EC0}"/>
              </a:ext>
            </a:extLst>
          </p:cNvPr>
          <p:cNvPicPr>
            <a:picLocks noChangeAspect="1"/>
          </p:cNvPicPr>
          <p:nvPr/>
        </p:nvPicPr>
        <p:blipFill>
          <a:blip r:embed="rId2"/>
          <a:stretch>
            <a:fillRect/>
          </a:stretch>
        </p:blipFill>
        <p:spPr>
          <a:xfrm>
            <a:off x="2283137" y="1748742"/>
            <a:ext cx="4196165" cy="2689488"/>
          </a:xfrm>
          <a:prstGeom prst="rect">
            <a:avLst/>
          </a:prstGeom>
          <a:ln>
            <a:solidFill>
              <a:srgbClr val="A348FE"/>
            </a:solidFill>
          </a:ln>
        </p:spPr>
      </p:pic>
      <p:pic>
        <p:nvPicPr>
          <p:cNvPr id="5" name="Picture 4">
            <a:extLst>
              <a:ext uri="{FF2B5EF4-FFF2-40B4-BE49-F238E27FC236}">
                <a16:creationId xmlns:a16="http://schemas.microsoft.com/office/drawing/2014/main" id="{EC0412C2-B181-7AD2-29B6-1CE8D27F17FB}"/>
              </a:ext>
            </a:extLst>
          </p:cNvPr>
          <p:cNvPicPr>
            <a:picLocks noChangeAspect="1"/>
          </p:cNvPicPr>
          <p:nvPr/>
        </p:nvPicPr>
        <p:blipFill>
          <a:blip r:embed="rId3"/>
          <a:stretch>
            <a:fillRect/>
          </a:stretch>
        </p:blipFill>
        <p:spPr>
          <a:xfrm>
            <a:off x="92279" y="1748742"/>
            <a:ext cx="2134641" cy="1715094"/>
          </a:xfrm>
          <a:prstGeom prst="rect">
            <a:avLst/>
          </a:prstGeom>
          <a:ln>
            <a:solidFill>
              <a:srgbClr val="A348FE"/>
            </a:solidFill>
          </a:ln>
        </p:spPr>
      </p:pic>
      <p:pic>
        <p:nvPicPr>
          <p:cNvPr id="6" name="Picture 5">
            <a:extLst>
              <a:ext uri="{FF2B5EF4-FFF2-40B4-BE49-F238E27FC236}">
                <a16:creationId xmlns:a16="http://schemas.microsoft.com/office/drawing/2014/main" id="{1028A104-AE8B-2438-9DF6-4846D3CA44F8}"/>
              </a:ext>
            </a:extLst>
          </p:cNvPr>
          <p:cNvPicPr>
            <a:picLocks noChangeAspect="1"/>
          </p:cNvPicPr>
          <p:nvPr/>
        </p:nvPicPr>
        <p:blipFill>
          <a:blip r:embed="rId4"/>
          <a:stretch>
            <a:fillRect/>
          </a:stretch>
        </p:blipFill>
        <p:spPr>
          <a:xfrm>
            <a:off x="92279" y="3549342"/>
            <a:ext cx="2134641" cy="620195"/>
          </a:xfrm>
          <a:prstGeom prst="rect">
            <a:avLst/>
          </a:prstGeom>
          <a:ln>
            <a:solidFill>
              <a:srgbClr val="A348FE"/>
            </a:solidFill>
          </a:ln>
        </p:spPr>
      </p:pic>
    </p:spTree>
    <p:extLst>
      <p:ext uri="{BB962C8B-B14F-4D97-AF65-F5344CB8AC3E}">
        <p14:creationId xmlns:p14="http://schemas.microsoft.com/office/powerpoint/2010/main" val="361712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1000"/>
                                        <p:tgtEl>
                                          <p:spTgt spid="11">
                                            <p:txEl>
                                              <p:pRg st="4" end="4"/>
                                            </p:txEl>
                                          </p:spTgt>
                                        </p:tgtEl>
                                      </p:cBhvr>
                                    </p:animEffect>
                                    <p:anim calcmode="lin" valueType="num">
                                      <p:cBhvr>
                                        <p:cTn id="2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fade">
                                      <p:cBhvr>
                                        <p:cTn id="35" dur="1000"/>
                                        <p:tgtEl>
                                          <p:spTgt spid="11">
                                            <p:txEl>
                                              <p:pRg st="5" end="5"/>
                                            </p:txEl>
                                          </p:spTgt>
                                        </p:tgtEl>
                                      </p:cBhvr>
                                    </p:animEffect>
                                    <p:anim calcmode="lin" valueType="num">
                                      <p:cBhvr>
                                        <p:cTn id="36"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fade">
                                      <p:cBhvr>
                                        <p:cTn id="42" dur="1000"/>
                                        <p:tgtEl>
                                          <p:spTgt spid="11">
                                            <p:txEl>
                                              <p:pRg st="6" end="6"/>
                                            </p:txEl>
                                          </p:spTgt>
                                        </p:tgtEl>
                                      </p:cBhvr>
                                    </p:animEffect>
                                    <p:anim calcmode="lin" valueType="num">
                                      <p:cBhvr>
                                        <p:cTn id="43"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Effect transition="in" filter="fade">
                                      <p:cBhvr>
                                        <p:cTn id="49" dur="1000"/>
                                        <p:tgtEl>
                                          <p:spTgt spid="11">
                                            <p:txEl>
                                              <p:pRg st="7" end="7"/>
                                            </p:txEl>
                                          </p:spTgt>
                                        </p:tgtEl>
                                      </p:cBhvr>
                                    </p:animEffect>
                                    <p:anim calcmode="lin" valueType="num">
                                      <p:cBhvr>
                                        <p:cTn id="50"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8" end="8"/>
                                            </p:txEl>
                                          </p:spTgt>
                                        </p:tgtEl>
                                        <p:attrNameLst>
                                          <p:attrName>style.visibility</p:attrName>
                                        </p:attrNameLst>
                                      </p:cBhvr>
                                      <p:to>
                                        <p:strVal val="visible"/>
                                      </p:to>
                                    </p:set>
                                    <p:animEffect transition="in" filter="fade">
                                      <p:cBhvr>
                                        <p:cTn id="56" dur="1000"/>
                                        <p:tgtEl>
                                          <p:spTgt spid="11">
                                            <p:txEl>
                                              <p:pRg st="8" end="8"/>
                                            </p:txEl>
                                          </p:spTgt>
                                        </p:tgtEl>
                                      </p:cBhvr>
                                    </p:animEffect>
                                    <p:anim calcmode="lin" valueType="num">
                                      <p:cBhvr>
                                        <p:cTn id="57"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AE9A-861D-917A-64CA-E8ED1660FEFB}"/>
              </a:ext>
            </a:extLst>
          </p:cNvPr>
          <p:cNvSpPr>
            <a:spLocks noGrp="1"/>
          </p:cNvSpPr>
          <p:nvPr>
            <p:ph type="title"/>
          </p:nvPr>
        </p:nvSpPr>
        <p:spPr/>
        <p:txBody>
          <a:bodyPr/>
          <a:lstStyle/>
          <a:p>
            <a:r>
              <a:rPr lang="en-US" dirty="0"/>
              <a:t>Link to applications</a:t>
            </a:r>
          </a:p>
        </p:txBody>
      </p:sp>
      <p:sp>
        <p:nvSpPr>
          <p:cNvPr id="3" name="Text Placeholder 2">
            <a:extLst>
              <a:ext uri="{FF2B5EF4-FFF2-40B4-BE49-F238E27FC236}">
                <a16:creationId xmlns:a16="http://schemas.microsoft.com/office/drawing/2014/main" id="{BD4578CE-A33D-9B20-19F5-2FB4F2BD3F95}"/>
              </a:ext>
            </a:extLst>
          </p:cNvPr>
          <p:cNvSpPr>
            <a:spLocks noGrp="1"/>
          </p:cNvSpPr>
          <p:nvPr>
            <p:ph type="body" sz="quarter" idx="10"/>
          </p:nvPr>
        </p:nvSpPr>
        <p:spPr/>
        <p:txBody>
          <a:bodyPr/>
          <a:lstStyle/>
          <a:p>
            <a:pPr marL="285750" indent="-285750">
              <a:buFont typeface="Arial" panose="020B0604020202020204" pitchFamily="34" charset="0"/>
              <a:buChar char="•"/>
            </a:pPr>
            <a:r>
              <a:rPr lang="en-US" b="1" dirty="0"/>
              <a:t>Repository</a:t>
            </a:r>
          </a:p>
          <a:p>
            <a:pPr marL="465750" lvl="1" indent="-285750">
              <a:buFont typeface="Arial" panose="020B0604020202020204" pitchFamily="34" charset="0"/>
              <a:buChar char="•"/>
            </a:pPr>
            <a:r>
              <a:rPr lang="en-US" dirty="0"/>
              <a:t>https://github.com/carlosAtestevez/CaseStudy2DDS	</a:t>
            </a:r>
          </a:p>
          <a:p>
            <a:pPr marL="285750" indent="-285750">
              <a:buFont typeface="Arial" panose="020B0604020202020204" pitchFamily="34" charset="0"/>
              <a:buChar char="•"/>
            </a:pPr>
            <a:r>
              <a:rPr lang="en-US" b="1" dirty="0"/>
              <a:t>Website</a:t>
            </a:r>
          </a:p>
          <a:p>
            <a:pPr marL="465750" lvl="1" indent="-285750">
              <a:buFont typeface="Arial" panose="020B0604020202020204" pitchFamily="34" charset="0"/>
              <a:buChar char="•"/>
            </a:pPr>
            <a:r>
              <a:rPr lang="en-US" dirty="0"/>
              <a:t>https://carlosatestevez.github.io/</a:t>
            </a:r>
          </a:p>
          <a:p>
            <a:pPr marL="285750" indent="-285750">
              <a:buFont typeface="Arial" panose="020B0604020202020204" pitchFamily="34" charset="0"/>
              <a:buChar char="•"/>
            </a:pPr>
            <a:r>
              <a:rPr lang="en-US" b="1" dirty="0"/>
              <a:t>Shiny App</a:t>
            </a:r>
          </a:p>
          <a:p>
            <a:pPr marL="285750" indent="-285750">
              <a:buFont typeface="Arial" panose="020B0604020202020204" pitchFamily="34" charset="0"/>
              <a:buChar char="•"/>
            </a:pPr>
            <a:r>
              <a:rPr lang="en-US" b="1" dirty="0"/>
              <a:t>YouTube presentation</a:t>
            </a:r>
          </a:p>
          <a:p>
            <a:endParaRPr lang="en-US" dirty="0"/>
          </a:p>
        </p:txBody>
      </p:sp>
    </p:spTree>
    <p:extLst>
      <p:ext uri="{BB962C8B-B14F-4D97-AF65-F5344CB8AC3E}">
        <p14:creationId xmlns:p14="http://schemas.microsoft.com/office/powerpoint/2010/main" val="119902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883C81-47E7-2969-A92C-78B5CE8381AA}"/>
              </a:ext>
            </a:extLst>
          </p:cNvPr>
          <p:cNvPicPr>
            <a:picLocks noChangeAspect="1"/>
          </p:cNvPicPr>
          <p:nvPr/>
        </p:nvPicPr>
        <p:blipFill>
          <a:blip r:embed="rId2"/>
          <a:srcRect/>
          <a:stretch/>
        </p:blipFill>
        <p:spPr>
          <a:xfrm>
            <a:off x="-13421" y="-3495"/>
            <a:ext cx="9157421" cy="6861495"/>
          </a:xfrm>
          <a:prstGeom prst="rect">
            <a:avLst/>
          </a:prstGeom>
        </p:spPr>
      </p:pic>
      <p:sp>
        <p:nvSpPr>
          <p:cNvPr id="6" name="Rectangle 5"/>
          <p:cNvSpPr/>
          <p:nvPr/>
        </p:nvSpPr>
        <p:spPr bwMode="gray">
          <a:xfrm>
            <a:off x="628692" y="1709529"/>
            <a:ext cx="8515307" cy="2363218"/>
          </a:xfrm>
          <a:prstGeom prst="rect">
            <a:avLst/>
          </a:prstGeom>
          <a:solidFill>
            <a:schemeClr val="bg1">
              <a:alpha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ctrTitle"/>
          </p:nvPr>
        </p:nvSpPr>
        <p:spPr>
          <a:xfrm>
            <a:off x="628692" y="1709529"/>
            <a:ext cx="7597387" cy="923330"/>
          </a:xfrm>
        </p:spPr>
        <p:txBody>
          <a:bodyPr/>
          <a:lstStyle/>
          <a:p>
            <a:pPr>
              <a:lnSpc>
                <a:spcPct val="90000"/>
              </a:lnSpc>
              <a:buClr>
                <a:schemeClr val="dk1"/>
              </a:buClr>
              <a:buSzPts val="2400"/>
            </a:pPr>
            <a:r>
              <a:rPr lang="en-US" sz="4800" dirty="0">
                <a:latin typeface="Trebuchet MS" panose="020B0603020202020204" pitchFamily="34" charset="0"/>
                <a:cs typeface="72 Black" panose="020B0A04030603020204" pitchFamily="34" charset="0"/>
              </a:rPr>
              <a:t>Thank you!</a:t>
            </a:r>
            <a:br>
              <a:rPr lang="en-US" sz="4800" dirty="0">
                <a:latin typeface="Trebuchet MS" panose="020B0603020202020204" pitchFamily="34" charset="0"/>
                <a:cs typeface="72 Black" panose="020B0A04030603020204" pitchFamily="34" charset="0"/>
              </a:rPr>
            </a:br>
            <a:r>
              <a:rPr lang="en-US" sz="2000" dirty="0">
                <a:latin typeface="Trebuchet MS" panose="020B0603020202020204" pitchFamily="34" charset="0"/>
              </a:rPr>
              <a:t>Presented by: Carlos Estevez, April 2023</a:t>
            </a:r>
            <a:br>
              <a:rPr lang="en-US" sz="2000" dirty="0">
                <a:latin typeface="Trebuchet MS" panose="020B0603020202020204" pitchFamily="34" charset="0"/>
              </a:rPr>
            </a:br>
            <a:r>
              <a:rPr lang="en-US" sz="2000" dirty="0">
                <a:latin typeface="Trebuchet MS" panose="020B0603020202020204" pitchFamily="34" charset="0"/>
              </a:rPr>
              <a:t>cestevez@smu.edu</a:t>
            </a:r>
            <a:br>
              <a:rPr lang="en-US" sz="2000" dirty="0">
                <a:latin typeface="Trebuchet MS" panose="020B0603020202020204" pitchFamily="34" charset="0"/>
              </a:rPr>
            </a:br>
            <a:endParaRPr lang="en-US" sz="3200" dirty="0">
              <a:latin typeface="Trebuchet MS" panose="020B0603020202020204" pitchFamily="34" charset="0"/>
              <a:cs typeface="72 Black" panose="020B0A04030603020204" pitchFamily="34" charset="0"/>
            </a:endParaRPr>
          </a:p>
        </p:txBody>
      </p:sp>
      <p:sp>
        <p:nvSpPr>
          <p:cNvPr id="2" name="Rectangle 1">
            <a:extLst>
              <a:ext uri="{FF2B5EF4-FFF2-40B4-BE49-F238E27FC236}">
                <a16:creationId xmlns:a16="http://schemas.microsoft.com/office/drawing/2014/main" id="{69271FAB-012A-DA7B-59FB-6B9EE400BF57}"/>
              </a:ext>
            </a:extLst>
          </p:cNvPr>
          <p:cNvSpPr/>
          <p:nvPr/>
        </p:nvSpPr>
        <p:spPr bwMode="gray">
          <a:xfrm>
            <a:off x="628692" y="4058555"/>
            <a:ext cx="8515308"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46FBCC2F-1A8F-D149-2F2F-E1F80CE1DF5D}"/>
              </a:ext>
            </a:extLst>
          </p:cNvPr>
          <p:cNvPicPr>
            <a:picLocks noChangeAspect="1"/>
          </p:cNvPicPr>
          <p:nvPr/>
        </p:nvPicPr>
        <p:blipFill>
          <a:blip r:embed="rId3"/>
          <a:stretch>
            <a:fillRect/>
          </a:stretch>
        </p:blipFill>
        <p:spPr>
          <a:xfrm>
            <a:off x="414000" y="3173530"/>
            <a:ext cx="1280576" cy="1024461"/>
          </a:xfrm>
          <a:prstGeom prst="rect">
            <a:avLst/>
          </a:prstGeom>
        </p:spPr>
      </p:pic>
      <p:sp>
        <p:nvSpPr>
          <p:cNvPr id="14" name="Rectangle 13">
            <a:extLst>
              <a:ext uri="{FF2B5EF4-FFF2-40B4-BE49-F238E27FC236}">
                <a16:creationId xmlns:a16="http://schemas.microsoft.com/office/drawing/2014/main" id="{941237C1-3ADE-BC51-102C-5CA3B001349B}"/>
              </a:ext>
            </a:extLst>
          </p:cNvPr>
          <p:cNvSpPr/>
          <p:nvPr/>
        </p:nvSpPr>
        <p:spPr bwMode="gray">
          <a:xfrm>
            <a:off x="609385" y="-3495"/>
            <a:ext cx="8249390" cy="112552"/>
          </a:xfrm>
          <a:prstGeom prst="rect">
            <a:avLst/>
          </a:prstGeom>
          <a:solidFill>
            <a:srgbClr val="A348F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176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2B95-CBC2-06E9-F50B-3F208C742CF0}"/>
              </a:ext>
            </a:extLst>
          </p:cNvPr>
          <p:cNvSpPr>
            <a:spLocks noGrp="1"/>
          </p:cNvSpPr>
          <p:nvPr>
            <p:ph type="title"/>
          </p:nvPr>
        </p:nvSpPr>
        <p:spPr/>
        <p:txBody>
          <a:bodyPr/>
          <a:lstStyle/>
          <a:p>
            <a:r>
              <a:rPr lang="en-US" dirty="0"/>
              <a:t>Employee Attrition</a:t>
            </a:r>
          </a:p>
        </p:txBody>
      </p:sp>
      <p:sp>
        <p:nvSpPr>
          <p:cNvPr id="6" name="TextBox 5">
            <a:extLst>
              <a:ext uri="{FF2B5EF4-FFF2-40B4-BE49-F238E27FC236}">
                <a16:creationId xmlns:a16="http://schemas.microsoft.com/office/drawing/2014/main" id="{B22AC997-190F-2A23-7782-5F950445B9C3}"/>
              </a:ext>
            </a:extLst>
          </p:cNvPr>
          <p:cNvSpPr txBox="1"/>
          <p:nvPr/>
        </p:nvSpPr>
        <p:spPr>
          <a:xfrm>
            <a:off x="284243" y="5701196"/>
            <a:ext cx="2172621"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ea typeface="Arial Unicode MS" pitchFamily="34" charset="-128"/>
                <a:cs typeface="Arial Unicode MS" pitchFamily="34" charset="-128"/>
              </a:rPr>
              <a:t>Image Employee Attrition</a:t>
            </a:r>
          </a:p>
        </p:txBody>
      </p:sp>
      <p:sp>
        <p:nvSpPr>
          <p:cNvPr id="7" name="Text Placeholder 17">
            <a:extLst>
              <a:ext uri="{FF2B5EF4-FFF2-40B4-BE49-F238E27FC236}">
                <a16:creationId xmlns:a16="http://schemas.microsoft.com/office/drawing/2014/main" id="{F7EFC823-3058-8976-F902-4FF9C86C4B2C}"/>
              </a:ext>
            </a:extLst>
          </p:cNvPr>
          <p:cNvSpPr>
            <a:spLocks noGrp="1"/>
          </p:cNvSpPr>
          <p:nvPr>
            <p:ph type="body" sz="quarter" idx="10"/>
          </p:nvPr>
        </p:nvSpPr>
        <p:spPr>
          <a:xfrm>
            <a:off x="4820478" y="1826341"/>
            <a:ext cx="4148609" cy="4893241"/>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dirty="0"/>
              <a:t>Employee attrition is the gradual reduction in employee numbers</a:t>
            </a:r>
          </a:p>
          <a:p>
            <a:pPr marL="285750" indent="-285750">
              <a:buFont typeface="Arial" panose="020B0604020202020204" pitchFamily="34" charset="0"/>
              <a:buChar char="•"/>
            </a:pPr>
            <a:r>
              <a:rPr lang="en-US" dirty="0"/>
              <a:t>The size of your workforce diminishes over time</a:t>
            </a:r>
          </a:p>
          <a:p>
            <a:pPr marL="285750" indent="-285750">
              <a:buFont typeface="Arial" panose="020B0604020202020204" pitchFamily="34" charset="0"/>
              <a:buChar char="•"/>
            </a:pPr>
            <a:r>
              <a:rPr lang="en-US" dirty="0"/>
              <a:t>Employees are leaving faster than they are hired</a:t>
            </a:r>
          </a:p>
          <a:p>
            <a:pPr marL="285750" indent="-285750">
              <a:buFont typeface="Arial" panose="020B0604020202020204" pitchFamily="34" charset="0"/>
              <a:buChar char="•"/>
            </a:pPr>
            <a:r>
              <a:rPr lang="en-US" dirty="0"/>
              <a:t>Reasons:</a:t>
            </a:r>
          </a:p>
          <a:p>
            <a:pPr marL="465750" lvl="1" indent="-285750">
              <a:buFont typeface="Arial" panose="020B0604020202020204" pitchFamily="34" charset="0"/>
              <a:buChar char="•"/>
            </a:pPr>
            <a:r>
              <a:rPr lang="en-US" dirty="0"/>
              <a:t>Poor compensation or benefits</a:t>
            </a:r>
          </a:p>
          <a:p>
            <a:pPr marL="465750" lvl="1" indent="-285750">
              <a:buFont typeface="Arial" panose="020B0604020202020204" pitchFamily="34" charset="0"/>
              <a:buChar char="•"/>
            </a:pPr>
            <a:r>
              <a:rPr lang="en-US" dirty="0"/>
              <a:t>Being overworked</a:t>
            </a:r>
          </a:p>
          <a:p>
            <a:pPr marL="465750" lvl="1" indent="-285750">
              <a:buFont typeface="Arial" panose="020B0604020202020204" pitchFamily="34" charset="0"/>
              <a:buChar char="•"/>
            </a:pPr>
            <a:r>
              <a:rPr lang="en-US" dirty="0"/>
              <a:t>Bad managers</a:t>
            </a:r>
          </a:p>
          <a:p>
            <a:pPr marL="465750" lvl="1" indent="-285750">
              <a:buFont typeface="Arial" panose="020B0604020202020204" pitchFamily="34" charset="0"/>
              <a:buChar char="•"/>
            </a:pPr>
            <a:r>
              <a:rPr lang="en-US" dirty="0"/>
              <a:t>Lack of purpose</a:t>
            </a:r>
            <a:endParaRPr lang="en-US" sz="2000" dirty="0"/>
          </a:p>
        </p:txBody>
      </p:sp>
      <p:pic>
        <p:nvPicPr>
          <p:cNvPr id="11" name="Picture 10">
            <a:extLst>
              <a:ext uri="{FF2B5EF4-FFF2-40B4-BE49-F238E27FC236}">
                <a16:creationId xmlns:a16="http://schemas.microsoft.com/office/drawing/2014/main" id="{1D8CC384-10AA-AE7D-A930-A5A4F32132E7}"/>
              </a:ext>
            </a:extLst>
          </p:cNvPr>
          <p:cNvPicPr>
            <a:picLocks noChangeAspect="1"/>
          </p:cNvPicPr>
          <p:nvPr/>
        </p:nvPicPr>
        <p:blipFill>
          <a:blip r:embed="rId2"/>
          <a:stretch>
            <a:fillRect/>
          </a:stretch>
        </p:blipFill>
        <p:spPr>
          <a:xfrm>
            <a:off x="284243" y="1866773"/>
            <a:ext cx="4148609" cy="3744567"/>
          </a:xfrm>
          <a:prstGeom prst="rect">
            <a:avLst/>
          </a:prstGeom>
          <a:ln>
            <a:solidFill>
              <a:schemeClr val="accent6">
                <a:lumMod val="50000"/>
              </a:schemeClr>
            </a:solidFill>
          </a:ln>
        </p:spPr>
      </p:pic>
    </p:spTree>
    <p:extLst>
      <p:ext uri="{BB962C8B-B14F-4D97-AF65-F5344CB8AC3E}">
        <p14:creationId xmlns:p14="http://schemas.microsoft.com/office/powerpoint/2010/main" val="42486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Dataset analysis</a:t>
            </a:r>
            <a:endParaRPr lang="en-US" dirty="0"/>
          </a:p>
        </p:txBody>
      </p:sp>
      <p:pic>
        <p:nvPicPr>
          <p:cNvPr id="16" name="Picture 15">
            <a:extLst>
              <a:ext uri="{FF2B5EF4-FFF2-40B4-BE49-F238E27FC236}">
                <a16:creationId xmlns:a16="http://schemas.microsoft.com/office/drawing/2014/main" id="{18E89A21-0151-4002-98F4-EE73B91E63BF}"/>
              </a:ext>
            </a:extLst>
          </p:cNvPr>
          <p:cNvPicPr>
            <a:picLocks noChangeAspect="1"/>
          </p:cNvPicPr>
          <p:nvPr/>
        </p:nvPicPr>
        <p:blipFill>
          <a:blip r:embed="rId3"/>
          <a:stretch>
            <a:fillRect/>
          </a:stretch>
        </p:blipFill>
        <p:spPr>
          <a:xfrm>
            <a:off x="734966" y="1913080"/>
            <a:ext cx="3980872" cy="4241140"/>
          </a:xfrm>
          <a:prstGeom prst="rect">
            <a:avLst/>
          </a:prstGeom>
          <a:ln>
            <a:solidFill>
              <a:schemeClr val="tx1"/>
            </a:solidFill>
          </a:ln>
        </p:spPr>
      </p:pic>
      <p:sp>
        <p:nvSpPr>
          <p:cNvPr id="18" name="Text Placeholder 17">
            <a:extLst>
              <a:ext uri="{FF2B5EF4-FFF2-40B4-BE49-F238E27FC236}">
                <a16:creationId xmlns:a16="http://schemas.microsoft.com/office/drawing/2014/main" id="{36185FEA-6D04-1226-DD14-09BABFF5EE8A}"/>
              </a:ext>
            </a:extLst>
          </p:cNvPr>
          <p:cNvSpPr>
            <a:spLocks noGrp="1"/>
          </p:cNvSpPr>
          <p:nvPr>
            <p:ph type="body" sz="quarter" idx="10"/>
          </p:nvPr>
        </p:nvSpPr>
        <p:spPr>
          <a:xfrm>
            <a:off x="4947385" y="1913079"/>
            <a:ext cx="4062391" cy="4781335"/>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dirty="0"/>
              <a:t>Data retrieved from Amazon S3</a:t>
            </a:r>
          </a:p>
          <a:p>
            <a:pPr marL="285750" indent="-285750">
              <a:buFont typeface="Arial" panose="020B0604020202020204" pitchFamily="34" charset="0"/>
              <a:buChar char="•"/>
            </a:pPr>
            <a:r>
              <a:rPr lang="en-US" dirty="0"/>
              <a:t>No. observations: 870</a:t>
            </a:r>
          </a:p>
          <a:p>
            <a:pPr marL="285750" indent="-285750">
              <a:buFont typeface="Arial" panose="020B0604020202020204" pitchFamily="34" charset="0"/>
              <a:buChar char="•"/>
            </a:pPr>
            <a:r>
              <a:rPr lang="en-US" dirty="0"/>
              <a:t>No. variables: 36</a:t>
            </a:r>
          </a:p>
          <a:p>
            <a:pPr marL="285750" indent="-285750">
              <a:buFont typeface="Arial" panose="020B0604020202020204" pitchFamily="34" charset="0"/>
              <a:buChar char="•"/>
            </a:pPr>
            <a:r>
              <a:rPr lang="en-US" dirty="0"/>
              <a:t>Non-missing values found</a:t>
            </a:r>
          </a:p>
          <a:p>
            <a:pPr marL="285750" indent="-285750">
              <a:buFont typeface="Arial" panose="020B0604020202020204" pitchFamily="34" charset="0"/>
              <a:buChar char="•"/>
            </a:pPr>
            <a:r>
              <a:rPr lang="en-US" dirty="0"/>
              <a:t>Attrition data imbalanced</a:t>
            </a:r>
          </a:p>
          <a:p>
            <a:pPr marL="465750" lvl="1" indent="-285750">
              <a:buFont typeface="Arial" panose="020B0604020202020204" pitchFamily="34" charset="0"/>
              <a:buChar char="•"/>
            </a:pPr>
            <a:r>
              <a:rPr lang="en-US" dirty="0"/>
              <a:t>730</a:t>
            </a:r>
            <a:r>
              <a:rPr lang="en-US" dirty="0">
                <a:sym typeface="Wingdings" panose="05000000000000000000" pitchFamily="2" charset="2"/>
              </a:rPr>
              <a:t>No</a:t>
            </a:r>
          </a:p>
          <a:p>
            <a:pPr marL="465750" lvl="1" indent="-285750">
              <a:buFont typeface="Arial" panose="020B0604020202020204" pitchFamily="34" charset="0"/>
              <a:buChar char="•"/>
            </a:pPr>
            <a:r>
              <a:rPr lang="en-US" dirty="0">
                <a:sym typeface="Wingdings" panose="05000000000000000000" pitchFamily="2" charset="2"/>
              </a:rPr>
              <a:t>140Yes</a:t>
            </a:r>
          </a:p>
          <a:p>
            <a:pPr marL="285750" indent="-285750">
              <a:buFont typeface="Arial" panose="020B0604020202020204" pitchFamily="34" charset="0"/>
              <a:buChar char="•"/>
            </a:pPr>
            <a:r>
              <a:rPr lang="en-US" dirty="0"/>
              <a:t>Unequal distribution of classes within a dataset</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Oversampling is needed</a:t>
            </a:r>
            <a:endParaRPr lang="en-US" dirty="0"/>
          </a:p>
        </p:txBody>
      </p:sp>
      <p:sp>
        <p:nvSpPr>
          <p:cNvPr id="19" name="TextBox 18">
            <a:extLst>
              <a:ext uri="{FF2B5EF4-FFF2-40B4-BE49-F238E27FC236}">
                <a16:creationId xmlns:a16="http://schemas.microsoft.com/office/drawing/2014/main" id="{5DC59AC4-F8F0-5D4C-4F02-A61796649D58}"/>
              </a:ext>
            </a:extLst>
          </p:cNvPr>
          <p:cNvSpPr txBox="1"/>
          <p:nvPr/>
        </p:nvSpPr>
        <p:spPr>
          <a:xfrm>
            <a:off x="734965" y="6189408"/>
            <a:ext cx="2172621"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ea typeface="Arial Unicode MS" pitchFamily="34" charset="-128"/>
                <a:cs typeface="Arial Unicode MS" pitchFamily="34" charset="-128"/>
              </a:rPr>
              <a:t>Dataset Employee Attrition Case-Study2-data.csv</a:t>
            </a:r>
          </a:p>
        </p:txBody>
      </p:sp>
    </p:spTree>
    <p:extLst>
      <p:ext uri="{BB962C8B-B14F-4D97-AF65-F5344CB8AC3E}">
        <p14:creationId xmlns:p14="http://schemas.microsoft.com/office/powerpoint/2010/main" val="272603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xEl>
                                              <p:pRg st="7" end="7"/>
                                            </p:txEl>
                                          </p:spTgt>
                                        </p:tgtEl>
                                        <p:attrNameLst>
                                          <p:attrName>style.visibility</p:attrName>
                                        </p:attrNameLst>
                                      </p:cBhvr>
                                      <p:to>
                                        <p:strVal val="visible"/>
                                      </p:to>
                                    </p:set>
                                    <p:animEffect transition="in" filter="fade">
                                      <p:cBhvr>
                                        <p:cTn id="56" dur="1000"/>
                                        <p:tgtEl>
                                          <p:spTgt spid="18">
                                            <p:txEl>
                                              <p:pRg st="7" end="7"/>
                                            </p:txEl>
                                          </p:spTgt>
                                        </p:tgtEl>
                                      </p:cBhvr>
                                    </p:animEffect>
                                    <p:anim calcmode="lin" valueType="num">
                                      <p:cBhvr>
                                        <p:cTn id="57"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xEl>
                                              <p:pRg st="8" end="8"/>
                                            </p:txEl>
                                          </p:spTgt>
                                        </p:tgtEl>
                                        <p:attrNameLst>
                                          <p:attrName>style.visibility</p:attrName>
                                        </p:attrNameLst>
                                      </p:cBhvr>
                                      <p:to>
                                        <p:strVal val="visible"/>
                                      </p:to>
                                    </p:set>
                                    <p:animEffect transition="in" filter="fade">
                                      <p:cBhvr>
                                        <p:cTn id="63" dur="1000"/>
                                        <p:tgtEl>
                                          <p:spTgt spid="18">
                                            <p:txEl>
                                              <p:pRg st="8" end="8"/>
                                            </p:txEl>
                                          </p:spTgt>
                                        </p:tgtEl>
                                      </p:cBhvr>
                                    </p:animEffect>
                                    <p:anim calcmode="lin" valueType="num">
                                      <p:cBhvr>
                                        <p:cTn id="64" dur="1000" fill="hold"/>
                                        <p:tgtEl>
                                          <p:spTgt spid="18">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Dataset analysis</a:t>
            </a:r>
            <a:endParaRPr lang="en-US" dirty="0"/>
          </a:p>
        </p:txBody>
      </p:sp>
      <p:sp>
        <p:nvSpPr>
          <p:cNvPr id="18" name="Text Placeholder 17">
            <a:extLst>
              <a:ext uri="{FF2B5EF4-FFF2-40B4-BE49-F238E27FC236}">
                <a16:creationId xmlns:a16="http://schemas.microsoft.com/office/drawing/2014/main" id="{36185FEA-6D04-1226-DD14-09BABFF5EE8A}"/>
              </a:ext>
            </a:extLst>
          </p:cNvPr>
          <p:cNvSpPr>
            <a:spLocks noGrp="1"/>
          </p:cNvSpPr>
          <p:nvPr>
            <p:ph type="body" sz="quarter" idx="10"/>
          </p:nvPr>
        </p:nvSpPr>
        <p:spPr>
          <a:xfrm>
            <a:off x="5577581" y="1753299"/>
            <a:ext cx="3457362" cy="4999839"/>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b="0" i="0" dirty="0">
                <a:solidFill>
                  <a:srgbClr val="292929"/>
                </a:solidFill>
                <a:effectLst/>
              </a:rPr>
              <a:t>Training a model with very few examples of a given class</a:t>
            </a:r>
            <a:r>
              <a:rPr lang="en-US" dirty="0">
                <a:solidFill>
                  <a:srgbClr val="292929"/>
                </a:solidFill>
                <a:sym typeface="Wingdings" panose="05000000000000000000" pitchFamily="2" charset="2"/>
              </a:rPr>
              <a:t>: </a:t>
            </a:r>
            <a:r>
              <a:rPr lang="en-US" b="0" i="0" dirty="0">
                <a:solidFill>
                  <a:srgbClr val="292929"/>
                </a:solidFill>
                <a:effectLst/>
                <a:sym typeface="Wingdings" panose="05000000000000000000" pitchFamily="2" charset="2"/>
              </a:rPr>
              <a:t>Poor performance</a:t>
            </a:r>
          </a:p>
          <a:p>
            <a:pPr marL="285750" indent="-285750">
              <a:buFont typeface="Arial" panose="020B0604020202020204" pitchFamily="34" charset="0"/>
              <a:buChar char="•"/>
            </a:pPr>
            <a:r>
              <a:rPr lang="en-US" dirty="0">
                <a:solidFill>
                  <a:srgbClr val="292929"/>
                </a:solidFill>
                <a:sym typeface="Wingdings" panose="05000000000000000000" pitchFamily="2" charset="2"/>
              </a:rPr>
              <a:t>One way to solve the problem: </a:t>
            </a:r>
            <a:r>
              <a:rPr lang="en-US" b="1" dirty="0">
                <a:solidFill>
                  <a:srgbClr val="292929"/>
                </a:solidFill>
                <a:sym typeface="Wingdings" panose="05000000000000000000" pitchFamily="2" charset="2"/>
              </a:rPr>
              <a:t>Oversampling</a:t>
            </a:r>
            <a:endParaRPr lang="en-US" b="1" i="0" dirty="0">
              <a:solidFill>
                <a:srgbClr val="292929"/>
              </a:solidFill>
              <a:effectLst/>
              <a:sym typeface="Wingdings" panose="05000000000000000000" pitchFamily="2" charset="2"/>
            </a:endParaRPr>
          </a:p>
          <a:p>
            <a:pPr marL="285750" indent="-285750">
              <a:buFont typeface="Arial" panose="020B0604020202020204" pitchFamily="34" charset="0"/>
              <a:buChar char="•"/>
            </a:pPr>
            <a:r>
              <a:rPr lang="en-US" b="0" i="0" dirty="0">
                <a:solidFill>
                  <a:srgbClr val="222222"/>
                </a:solidFill>
                <a:effectLst/>
              </a:rPr>
              <a:t>Random oversampling balances the data by randomly oversampling the minority class</a:t>
            </a:r>
          </a:p>
          <a:p>
            <a:pPr marL="285750" indent="-285750">
              <a:buFont typeface="Arial" panose="020B0604020202020204" pitchFamily="34" charset="0"/>
              <a:buChar char="•"/>
            </a:pPr>
            <a:r>
              <a:rPr lang="en-US" dirty="0">
                <a:solidFill>
                  <a:srgbClr val="222222"/>
                </a:solidFill>
              </a:rPr>
              <a:t>Before 870, No:730, Yes:140</a:t>
            </a:r>
          </a:p>
          <a:p>
            <a:pPr marL="285750" indent="-285750">
              <a:buFont typeface="Arial" panose="020B0604020202020204" pitchFamily="34" charset="0"/>
              <a:buChar char="•"/>
            </a:pPr>
            <a:r>
              <a:rPr lang="en-US" dirty="0">
                <a:solidFill>
                  <a:srgbClr val="222222"/>
                </a:solidFill>
              </a:rPr>
              <a:t>After 1460, No:730, Yes:730</a:t>
            </a:r>
            <a:endParaRPr lang="en-US" dirty="0"/>
          </a:p>
        </p:txBody>
      </p:sp>
      <p:pic>
        <p:nvPicPr>
          <p:cNvPr id="10" name="Picture 9">
            <a:extLst>
              <a:ext uri="{FF2B5EF4-FFF2-40B4-BE49-F238E27FC236}">
                <a16:creationId xmlns:a16="http://schemas.microsoft.com/office/drawing/2014/main" id="{1AE9E9D0-2AF0-A81B-A307-DC2EFFEF69E7}"/>
              </a:ext>
            </a:extLst>
          </p:cNvPr>
          <p:cNvPicPr>
            <a:picLocks noChangeAspect="1"/>
          </p:cNvPicPr>
          <p:nvPr/>
        </p:nvPicPr>
        <p:blipFill>
          <a:blip r:embed="rId3"/>
          <a:stretch>
            <a:fillRect/>
          </a:stretch>
        </p:blipFill>
        <p:spPr>
          <a:xfrm>
            <a:off x="324000" y="3936976"/>
            <a:ext cx="2604135" cy="2217244"/>
          </a:xfrm>
          <a:prstGeom prst="rect">
            <a:avLst/>
          </a:prstGeom>
          <a:ln>
            <a:solidFill>
              <a:schemeClr val="accent6">
                <a:lumMod val="50000"/>
              </a:schemeClr>
            </a:solidFill>
          </a:ln>
        </p:spPr>
      </p:pic>
      <p:pic>
        <p:nvPicPr>
          <p:cNvPr id="14" name="Picture 13">
            <a:extLst>
              <a:ext uri="{FF2B5EF4-FFF2-40B4-BE49-F238E27FC236}">
                <a16:creationId xmlns:a16="http://schemas.microsoft.com/office/drawing/2014/main" id="{8B992F24-9637-0B80-B5D0-8CC42A46063D}"/>
              </a:ext>
            </a:extLst>
          </p:cNvPr>
          <p:cNvPicPr>
            <a:picLocks noChangeAspect="1"/>
          </p:cNvPicPr>
          <p:nvPr/>
        </p:nvPicPr>
        <p:blipFill>
          <a:blip r:embed="rId4"/>
          <a:stretch>
            <a:fillRect/>
          </a:stretch>
        </p:blipFill>
        <p:spPr>
          <a:xfrm>
            <a:off x="324000" y="1743578"/>
            <a:ext cx="5152127" cy="2036081"/>
          </a:xfrm>
          <a:prstGeom prst="rect">
            <a:avLst/>
          </a:prstGeom>
          <a:ln>
            <a:solidFill>
              <a:schemeClr val="accent6">
                <a:lumMod val="50000"/>
              </a:schemeClr>
            </a:solidFill>
          </a:ln>
        </p:spPr>
      </p:pic>
      <p:pic>
        <p:nvPicPr>
          <p:cNvPr id="17" name="Picture 16">
            <a:extLst>
              <a:ext uri="{FF2B5EF4-FFF2-40B4-BE49-F238E27FC236}">
                <a16:creationId xmlns:a16="http://schemas.microsoft.com/office/drawing/2014/main" id="{AF33CAA3-8232-900F-200C-C8F23079DD54}"/>
              </a:ext>
            </a:extLst>
          </p:cNvPr>
          <p:cNvPicPr>
            <a:picLocks noChangeAspect="1"/>
          </p:cNvPicPr>
          <p:nvPr/>
        </p:nvPicPr>
        <p:blipFill>
          <a:blip r:embed="rId5"/>
          <a:stretch>
            <a:fillRect/>
          </a:stretch>
        </p:blipFill>
        <p:spPr>
          <a:xfrm>
            <a:off x="3025376" y="3936976"/>
            <a:ext cx="2450752" cy="2217244"/>
          </a:xfrm>
          <a:prstGeom prst="rect">
            <a:avLst/>
          </a:prstGeom>
          <a:ln>
            <a:solidFill>
              <a:schemeClr val="accent6">
                <a:lumMod val="50000"/>
              </a:schemeClr>
            </a:solidFill>
          </a:ln>
        </p:spPr>
      </p:pic>
    </p:spTree>
    <p:extLst>
      <p:ext uri="{BB962C8B-B14F-4D97-AF65-F5344CB8AC3E}">
        <p14:creationId xmlns:p14="http://schemas.microsoft.com/office/powerpoint/2010/main" val="3827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447-E2C1-6EA7-34A2-CF68FCCBA899}"/>
              </a:ext>
            </a:extLst>
          </p:cNvPr>
          <p:cNvSpPr>
            <a:spLocks noGrp="1"/>
          </p:cNvSpPr>
          <p:nvPr>
            <p:ph type="title"/>
          </p:nvPr>
        </p:nvSpPr>
        <p:spPr/>
        <p:txBody>
          <a:bodyPr/>
          <a:lstStyle/>
          <a:p>
            <a:r>
              <a:rPr lang="en-US" dirty="0"/>
              <a:t>Most important factors that contribute to attrition</a:t>
            </a:r>
          </a:p>
        </p:txBody>
      </p:sp>
      <p:sp>
        <p:nvSpPr>
          <p:cNvPr id="4" name="Text Placeholder 17">
            <a:extLst>
              <a:ext uri="{FF2B5EF4-FFF2-40B4-BE49-F238E27FC236}">
                <a16:creationId xmlns:a16="http://schemas.microsoft.com/office/drawing/2014/main" id="{D3537415-AD6C-4540-A05A-66F97AB7D40A}"/>
              </a:ext>
            </a:extLst>
          </p:cNvPr>
          <p:cNvSpPr txBox="1">
            <a:spLocks/>
          </p:cNvSpPr>
          <p:nvPr/>
        </p:nvSpPr>
        <p:spPr bwMode="gray">
          <a:xfrm>
            <a:off x="4748980" y="1764199"/>
            <a:ext cx="4277574" cy="4913438"/>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Factors</a:t>
            </a:r>
          </a:p>
          <a:p>
            <a:pPr marL="285750" indent="-285750">
              <a:buFont typeface="Arial" panose="020B0604020202020204" pitchFamily="34" charset="0"/>
              <a:buChar char="•"/>
            </a:pPr>
            <a:r>
              <a:rPr lang="en-US" b="1" dirty="0">
                <a:solidFill>
                  <a:srgbClr val="292929"/>
                </a:solidFill>
              </a:rPr>
              <a:t>Monthly Income</a:t>
            </a:r>
          </a:p>
          <a:p>
            <a:pPr marL="285750" indent="-285750">
              <a:buFont typeface="Arial" panose="020B0604020202020204" pitchFamily="34" charset="0"/>
              <a:buChar char="•"/>
            </a:pPr>
            <a:r>
              <a:rPr lang="en-US" b="1" dirty="0">
                <a:solidFill>
                  <a:srgbClr val="292929"/>
                </a:solidFill>
              </a:rPr>
              <a:t>Work overtime</a:t>
            </a:r>
          </a:p>
          <a:p>
            <a:pPr marL="285750" indent="-285750">
              <a:buFont typeface="Arial" panose="020B0604020202020204" pitchFamily="34" charset="0"/>
              <a:buChar char="•"/>
            </a:pPr>
            <a:r>
              <a:rPr lang="en-US" b="1" dirty="0">
                <a:solidFill>
                  <a:srgbClr val="292929"/>
                </a:solidFill>
              </a:rPr>
              <a:t>Stock Option</a:t>
            </a:r>
          </a:p>
          <a:p>
            <a:pPr marL="285750" indent="-285750">
              <a:buFont typeface="Arial" panose="020B0604020202020204" pitchFamily="34" charset="0"/>
              <a:buChar char="•"/>
            </a:pPr>
            <a:r>
              <a:rPr lang="en-US" dirty="0">
                <a:solidFill>
                  <a:srgbClr val="292929"/>
                </a:solidFill>
              </a:rPr>
              <a:t>Years at the company</a:t>
            </a:r>
          </a:p>
          <a:p>
            <a:pPr marL="285750" indent="-285750">
              <a:buFont typeface="Arial" panose="020B0604020202020204" pitchFamily="34" charset="0"/>
              <a:buChar char="•"/>
            </a:pPr>
            <a:r>
              <a:rPr lang="en-US" dirty="0"/>
              <a:t>Job Satisfaction</a:t>
            </a:r>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r>
              <a:rPr lang="en-US" dirty="0"/>
              <a:t>Job Level</a:t>
            </a:r>
          </a:p>
        </p:txBody>
      </p:sp>
      <p:pic>
        <p:nvPicPr>
          <p:cNvPr id="6" name="Picture 5">
            <a:extLst>
              <a:ext uri="{FF2B5EF4-FFF2-40B4-BE49-F238E27FC236}">
                <a16:creationId xmlns:a16="http://schemas.microsoft.com/office/drawing/2014/main" id="{1638A739-E824-0653-6CC5-8F136C0A696E}"/>
              </a:ext>
            </a:extLst>
          </p:cNvPr>
          <p:cNvPicPr>
            <a:picLocks noChangeAspect="1"/>
          </p:cNvPicPr>
          <p:nvPr/>
        </p:nvPicPr>
        <p:blipFill>
          <a:blip r:embed="rId2"/>
          <a:stretch>
            <a:fillRect/>
          </a:stretch>
        </p:blipFill>
        <p:spPr>
          <a:xfrm>
            <a:off x="336949" y="1764198"/>
            <a:ext cx="4058071" cy="4331027"/>
          </a:xfrm>
          <a:prstGeom prst="rect">
            <a:avLst/>
          </a:prstGeom>
          <a:ln>
            <a:solidFill>
              <a:srgbClr val="A348FE"/>
            </a:solidFill>
          </a:ln>
        </p:spPr>
      </p:pic>
      <p:sp>
        <p:nvSpPr>
          <p:cNvPr id="7" name="Right Brace 6">
            <a:extLst>
              <a:ext uri="{FF2B5EF4-FFF2-40B4-BE49-F238E27FC236}">
                <a16:creationId xmlns:a16="http://schemas.microsoft.com/office/drawing/2014/main" id="{F2B4D0AD-D6F8-EF81-ECC1-E4C169010B78}"/>
              </a:ext>
            </a:extLst>
          </p:cNvPr>
          <p:cNvSpPr/>
          <p:nvPr/>
        </p:nvSpPr>
        <p:spPr>
          <a:xfrm>
            <a:off x="6813755" y="2241755"/>
            <a:ext cx="324464" cy="102255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a:extLst>
              <a:ext uri="{FF2B5EF4-FFF2-40B4-BE49-F238E27FC236}">
                <a16:creationId xmlns:a16="http://schemas.microsoft.com/office/drawing/2014/main" id="{9BEFFFE9-43A0-747C-264C-270BF70A88DF}"/>
              </a:ext>
            </a:extLst>
          </p:cNvPr>
          <p:cNvSpPr/>
          <p:nvPr/>
        </p:nvSpPr>
        <p:spPr bwMode="gray">
          <a:xfrm>
            <a:off x="7315200" y="2123768"/>
            <a:ext cx="1366684" cy="1140542"/>
          </a:xfrm>
          <a:prstGeom prst="ellipse">
            <a:avLst/>
          </a:prstGeom>
          <a:solidFill>
            <a:schemeClr val="accent1"/>
          </a:solidFill>
          <a:ln w="6350" algn="ctr">
            <a:solidFill>
              <a:srgbClr val="A348FE"/>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Three most</a:t>
            </a:r>
            <a:r>
              <a:rPr lang="en-US" sz="1200" kern="0" dirty="0">
                <a:ea typeface="Arial Unicode MS" pitchFamily="34" charset="-128"/>
                <a:cs typeface="Arial Unicode MS" pitchFamily="34" charset="-128"/>
              </a:rPr>
              <a:t> important factors</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378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1000"/>
                                        <p:tgtEl>
                                          <p:spTgt spid="4">
                                            <p:txEl>
                                              <p:pRg st="5" end="5"/>
                                            </p:txEl>
                                          </p:spTgt>
                                        </p:tgtEl>
                                      </p:cBhvr>
                                    </p:animEffect>
                                    <p:anim calcmode="lin" valueType="num">
                                      <p:cBhvr>
                                        <p:cTn id="4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1000"/>
                                        <p:tgtEl>
                                          <p:spTgt spid="4">
                                            <p:txEl>
                                              <p:pRg st="6" end="6"/>
                                            </p:txEl>
                                          </p:spTgt>
                                        </p:tgtEl>
                                      </p:cBhvr>
                                    </p:animEffect>
                                    <p:anim calcmode="lin" valueType="num">
                                      <p:cBhvr>
                                        <p:cTn id="5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fade">
                                      <p:cBhvr>
                                        <p:cTn id="59" dur="1000"/>
                                        <p:tgtEl>
                                          <p:spTgt spid="4">
                                            <p:txEl>
                                              <p:pRg st="7" end="7"/>
                                            </p:txEl>
                                          </p:spTgt>
                                        </p:tgtEl>
                                      </p:cBhvr>
                                    </p:animEffect>
                                    <p:anim calcmode="lin" valueType="num">
                                      <p:cBhvr>
                                        <p:cTn id="6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447-E2C1-6EA7-34A2-CF68FCCBA899}"/>
              </a:ext>
            </a:extLst>
          </p:cNvPr>
          <p:cNvSpPr>
            <a:spLocks noGrp="1"/>
          </p:cNvSpPr>
          <p:nvPr>
            <p:ph type="title"/>
          </p:nvPr>
        </p:nvSpPr>
        <p:spPr/>
        <p:txBody>
          <a:bodyPr/>
          <a:lstStyle/>
          <a:p>
            <a:r>
              <a:rPr lang="en-US" dirty="0"/>
              <a:t>Most important factors that contribute to attrition</a:t>
            </a:r>
          </a:p>
        </p:txBody>
      </p:sp>
      <p:sp>
        <p:nvSpPr>
          <p:cNvPr id="4" name="Text Placeholder 17">
            <a:extLst>
              <a:ext uri="{FF2B5EF4-FFF2-40B4-BE49-F238E27FC236}">
                <a16:creationId xmlns:a16="http://schemas.microsoft.com/office/drawing/2014/main" id="{D3537415-AD6C-4540-A05A-66F97AB7D40A}"/>
              </a:ext>
            </a:extLst>
          </p:cNvPr>
          <p:cNvSpPr txBox="1">
            <a:spLocks/>
          </p:cNvSpPr>
          <p:nvPr/>
        </p:nvSpPr>
        <p:spPr bwMode="gray">
          <a:xfrm>
            <a:off x="4748980" y="1764199"/>
            <a:ext cx="4302741" cy="4930216"/>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Factors</a:t>
            </a:r>
          </a:p>
          <a:p>
            <a:pPr marL="285750" indent="-285750">
              <a:buFont typeface="Arial" panose="020B0604020202020204" pitchFamily="34" charset="0"/>
              <a:buChar char="•"/>
            </a:pPr>
            <a:r>
              <a:rPr lang="en-US" b="1" dirty="0">
                <a:solidFill>
                  <a:srgbClr val="292929"/>
                </a:solidFill>
              </a:rPr>
              <a:t>Monthly Income Scale</a:t>
            </a:r>
          </a:p>
          <a:p>
            <a:pPr marL="465750" lvl="1" indent="-285750">
              <a:buFont typeface="Arial" panose="020B0604020202020204" pitchFamily="34" charset="0"/>
              <a:buChar char="•"/>
            </a:pPr>
            <a:r>
              <a:rPr lang="en-US" dirty="0">
                <a:solidFill>
                  <a:srgbClr val="292929"/>
                </a:solidFill>
              </a:rPr>
              <a:t>S</a:t>
            </a:r>
            <a:r>
              <a:rPr lang="en-US" dirty="0"/>
              <a:t>tandardized scores</a:t>
            </a:r>
          </a:p>
          <a:p>
            <a:pPr marL="465750" lvl="1" indent="-285750">
              <a:buFont typeface="Arial" panose="020B0604020202020204" pitchFamily="34" charset="0"/>
              <a:buChar char="•"/>
            </a:pPr>
            <a:r>
              <a:rPr lang="en-US" dirty="0">
                <a:solidFill>
                  <a:srgbClr val="292929"/>
                </a:solidFill>
              </a:rPr>
              <a:t>Improve performance models KNN and Naïve Bayes </a:t>
            </a:r>
            <a:endParaRPr lang="en-US" dirty="0"/>
          </a:p>
        </p:txBody>
      </p:sp>
      <p:pic>
        <p:nvPicPr>
          <p:cNvPr id="5" name="Picture 4">
            <a:extLst>
              <a:ext uri="{FF2B5EF4-FFF2-40B4-BE49-F238E27FC236}">
                <a16:creationId xmlns:a16="http://schemas.microsoft.com/office/drawing/2014/main" id="{7B2D5135-1D0E-2CF8-1765-D8D8A00D5158}"/>
              </a:ext>
            </a:extLst>
          </p:cNvPr>
          <p:cNvPicPr>
            <a:picLocks noChangeAspect="1"/>
          </p:cNvPicPr>
          <p:nvPr/>
        </p:nvPicPr>
        <p:blipFill>
          <a:blip r:embed="rId2"/>
          <a:stretch>
            <a:fillRect/>
          </a:stretch>
        </p:blipFill>
        <p:spPr>
          <a:xfrm>
            <a:off x="157315" y="1764199"/>
            <a:ext cx="4376291" cy="4331027"/>
          </a:xfrm>
          <a:prstGeom prst="rect">
            <a:avLst/>
          </a:prstGeom>
          <a:ln>
            <a:solidFill>
              <a:srgbClr val="A348FE"/>
            </a:solidFill>
          </a:ln>
        </p:spPr>
      </p:pic>
    </p:spTree>
    <p:extLst>
      <p:ext uri="{BB962C8B-B14F-4D97-AF65-F5344CB8AC3E}">
        <p14:creationId xmlns:p14="http://schemas.microsoft.com/office/powerpoint/2010/main" val="18482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5" name="Picture 4">
            <a:extLst>
              <a:ext uri="{FF2B5EF4-FFF2-40B4-BE49-F238E27FC236}">
                <a16:creationId xmlns:a16="http://schemas.microsoft.com/office/drawing/2014/main" id="{45047402-5A3E-686D-42F7-67CB27728F89}"/>
              </a:ext>
            </a:extLst>
          </p:cNvPr>
          <p:cNvPicPr>
            <a:picLocks noChangeAspect="1"/>
          </p:cNvPicPr>
          <p:nvPr/>
        </p:nvPicPr>
        <p:blipFill>
          <a:blip r:embed="rId2"/>
          <a:stretch>
            <a:fillRect/>
          </a:stretch>
        </p:blipFill>
        <p:spPr>
          <a:xfrm>
            <a:off x="324000" y="1770396"/>
            <a:ext cx="4212750" cy="3932314"/>
          </a:xfrm>
          <a:prstGeom prst="rect">
            <a:avLst/>
          </a:prstGeom>
          <a:ln>
            <a:solidFill>
              <a:srgbClr val="A348FE"/>
            </a:solidFill>
          </a:ln>
        </p:spPr>
      </p:pic>
      <p:pic>
        <p:nvPicPr>
          <p:cNvPr id="7" name="Picture 6">
            <a:extLst>
              <a:ext uri="{FF2B5EF4-FFF2-40B4-BE49-F238E27FC236}">
                <a16:creationId xmlns:a16="http://schemas.microsoft.com/office/drawing/2014/main" id="{BBAD6164-F63B-56CF-7CFF-785E1BC56504}"/>
              </a:ext>
            </a:extLst>
          </p:cNvPr>
          <p:cNvPicPr>
            <a:picLocks noChangeAspect="1"/>
          </p:cNvPicPr>
          <p:nvPr/>
        </p:nvPicPr>
        <p:blipFill>
          <a:blip r:embed="rId3"/>
          <a:stretch>
            <a:fillRect/>
          </a:stretch>
        </p:blipFill>
        <p:spPr>
          <a:xfrm>
            <a:off x="4607252" y="1770394"/>
            <a:ext cx="4053864" cy="3932315"/>
          </a:xfrm>
          <a:prstGeom prst="rect">
            <a:avLst/>
          </a:prstGeom>
          <a:ln>
            <a:solidFill>
              <a:srgbClr val="A348FE"/>
            </a:solidFill>
          </a:ln>
        </p:spPr>
      </p:pic>
      <p:pic>
        <p:nvPicPr>
          <p:cNvPr id="16" name="Picture 15">
            <a:extLst>
              <a:ext uri="{FF2B5EF4-FFF2-40B4-BE49-F238E27FC236}">
                <a16:creationId xmlns:a16="http://schemas.microsoft.com/office/drawing/2014/main" id="{45CA42F8-1405-16EE-7DD0-FF014C8A6892}"/>
              </a:ext>
            </a:extLst>
          </p:cNvPr>
          <p:cNvPicPr>
            <a:picLocks noChangeAspect="1"/>
          </p:cNvPicPr>
          <p:nvPr/>
        </p:nvPicPr>
        <p:blipFill>
          <a:blip r:embed="rId4"/>
          <a:stretch>
            <a:fillRect/>
          </a:stretch>
        </p:blipFill>
        <p:spPr>
          <a:xfrm>
            <a:off x="5660741" y="5801959"/>
            <a:ext cx="3000375" cy="555062"/>
          </a:xfrm>
          <a:prstGeom prst="rect">
            <a:avLst/>
          </a:prstGeom>
          <a:ln>
            <a:solidFill>
              <a:srgbClr val="A348FE"/>
            </a:solidFill>
          </a:ln>
        </p:spPr>
      </p:pic>
    </p:spTree>
    <p:extLst>
      <p:ext uri="{BB962C8B-B14F-4D97-AF65-F5344CB8AC3E}">
        <p14:creationId xmlns:p14="http://schemas.microsoft.com/office/powerpoint/2010/main" val="142475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4" name="Picture 3">
            <a:extLst>
              <a:ext uri="{FF2B5EF4-FFF2-40B4-BE49-F238E27FC236}">
                <a16:creationId xmlns:a16="http://schemas.microsoft.com/office/drawing/2014/main" id="{96A7B636-2E14-9309-347D-F751B9D05978}"/>
              </a:ext>
            </a:extLst>
          </p:cNvPr>
          <p:cNvPicPr>
            <a:picLocks noChangeAspect="1"/>
          </p:cNvPicPr>
          <p:nvPr/>
        </p:nvPicPr>
        <p:blipFill>
          <a:blip r:embed="rId2"/>
          <a:stretch>
            <a:fillRect/>
          </a:stretch>
        </p:blipFill>
        <p:spPr>
          <a:xfrm>
            <a:off x="184936" y="1998874"/>
            <a:ext cx="4225140" cy="3524823"/>
          </a:xfrm>
          <a:prstGeom prst="rect">
            <a:avLst/>
          </a:prstGeom>
          <a:ln>
            <a:solidFill>
              <a:srgbClr val="A348FE"/>
            </a:solidFill>
          </a:ln>
        </p:spPr>
      </p:pic>
      <p:pic>
        <p:nvPicPr>
          <p:cNvPr id="8" name="Picture 7">
            <a:extLst>
              <a:ext uri="{FF2B5EF4-FFF2-40B4-BE49-F238E27FC236}">
                <a16:creationId xmlns:a16="http://schemas.microsoft.com/office/drawing/2014/main" id="{6259119E-2CAF-C339-F487-9C004CB7D937}"/>
              </a:ext>
            </a:extLst>
          </p:cNvPr>
          <p:cNvPicPr>
            <a:picLocks noChangeAspect="1"/>
          </p:cNvPicPr>
          <p:nvPr/>
        </p:nvPicPr>
        <p:blipFill>
          <a:blip r:embed="rId3"/>
          <a:stretch>
            <a:fillRect/>
          </a:stretch>
        </p:blipFill>
        <p:spPr>
          <a:xfrm>
            <a:off x="4572000" y="1998874"/>
            <a:ext cx="4387065" cy="3524822"/>
          </a:xfrm>
          <a:prstGeom prst="rect">
            <a:avLst/>
          </a:prstGeom>
          <a:ln>
            <a:solidFill>
              <a:srgbClr val="A348FE"/>
            </a:solidFill>
          </a:ln>
        </p:spPr>
      </p:pic>
      <p:pic>
        <p:nvPicPr>
          <p:cNvPr id="12" name="Picture 11">
            <a:extLst>
              <a:ext uri="{FF2B5EF4-FFF2-40B4-BE49-F238E27FC236}">
                <a16:creationId xmlns:a16="http://schemas.microsoft.com/office/drawing/2014/main" id="{3AFBDE6B-6493-4461-D58B-B76AC1CE02CE}"/>
              </a:ext>
            </a:extLst>
          </p:cNvPr>
          <p:cNvPicPr>
            <a:picLocks noChangeAspect="1"/>
          </p:cNvPicPr>
          <p:nvPr/>
        </p:nvPicPr>
        <p:blipFill>
          <a:blip r:embed="rId4"/>
          <a:stretch>
            <a:fillRect/>
          </a:stretch>
        </p:blipFill>
        <p:spPr>
          <a:xfrm>
            <a:off x="1998100" y="5613456"/>
            <a:ext cx="2411976" cy="620195"/>
          </a:xfrm>
          <a:prstGeom prst="rect">
            <a:avLst/>
          </a:prstGeom>
          <a:ln>
            <a:solidFill>
              <a:srgbClr val="A348FE"/>
            </a:solidFill>
          </a:ln>
        </p:spPr>
      </p:pic>
      <p:pic>
        <p:nvPicPr>
          <p:cNvPr id="15" name="Picture 14">
            <a:extLst>
              <a:ext uri="{FF2B5EF4-FFF2-40B4-BE49-F238E27FC236}">
                <a16:creationId xmlns:a16="http://schemas.microsoft.com/office/drawing/2014/main" id="{6E75174C-9E9C-547D-BA4C-35B54E704A0F}"/>
              </a:ext>
            </a:extLst>
          </p:cNvPr>
          <p:cNvPicPr>
            <a:picLocks noChangeAspect="1"/>
          </p:cNvPicPr>
          <p:nvPr/>
        </p:nvPicPr>
        <p:blipFill>
          <a:blip r:embed="rId5"/>
          <a:stretch>
            <a:fillRect/>
          </a:stretch>
        </p:blipFill>
        <p:spPr>
          <a:xfrm>
            <a:off x="6715125" y="5613456"/>
            <a:ext cx="2243940" cy="620195"/>
          </a:xfrm>
          <a:prstGeom prst="rect">
            <a:avLst/>
          </a:prstGeom>
          <a:ln>
            <a:solidFill>
              <a:srgbClr val="A348FE"/>
            </a:solidFill>
          </a:ln>
        </p:spPr>
      </p:pic>
    </p:spTree>
    <p:extLst>
      <p:ext uri="{BB962C8B-B14F-4D97-AF65-F5344CB8AC3E}">
        <p14:creationId xmlns:p14="http://schemas.microsoft.com/office/powerpoint/2010/main" val="177286652"/>
      </p:ext>
    </p:extLst>
  </p:cSld>
  <p:clrMapOvr>
    <a:masterClrMapping/>
  </p:clrMapOvr>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4x3" id="{7066FEE9-A681-45D3-8800-1F18BD7979F4}" vid="{3F6294EC-20FA-4CAC-BEA1-A5114A8605B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81776</TotalTime>
  <Words>1272</Words>
  <Application>Microsoft Office PowerPoint</Application>
  <PresentationFormat>On-screen Show (4:3)</PresentationFormat>
  <Paragraphs>170</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Symbol</vt:lpstr>
      <vt:lpstr>Trebuchet MS</vt:lpstr>
      <vt:lpstr>wingdings</vt:lpstr>
      <vt:lpstr>wingdings</vt:lpstr>
      <vt:lpstr>SAP_2016_4x3_white</vt:lpstr>
      <vt:lpstr>Talent management data analysis and attrition investigation </vt:lpstr>
      <vt:lpstr>Objetives</vt:lpstr>
      <vt:lpstr>Employee Attrition</vt:lpstr>
      <vt:lpstr>Dataset analysis</vt:lpstr>
      <vt:lpstr>Dataset analysis</vt:lpstr>
      <vt:lpstr>Most important factors that contribute to attrition</vt:lpstr>
      <vt:lpstr>Most important factors that contribute to attrition</vt:lpstr>
      <vt:lpstr>Most important factors that contribute to attrition</vt:lpstr>
      <vt:lpstr>Most important factors that contribute to attrition</vt:lpstr>
      <vt:lpstr>Most important factors that contribute to attrition</vt:lpstr>
      <vt:lpstr>Feature selection categorical variables</vt:lpstr>
      <vt:lpstr>Attrition prediction model: winner KNN model</vt:lpstr>
      <vt:lpstr>Attrition prediction model: KNN model: Winner</vt:lpstr>
      <vt:lpstr>Attrition prediction model: Naïve Bayes model: Loser </vt:lpstr>
      <vt:lpstr>Monthly income prediction: Feature selection continuous </vt:lpstr>
      <vt:lpstr>Linear regression model results</vt:lpstr>
      <vt:lpstr>First recommendation: Reduce employees work overtime</vt:lpstr>
      <vt:lpstr>Second recommendation: Create more incentives for new employees</vt:lpstr>
      <vt:lpstr>Second recommendation: Create more incentives for new employees</vt:lpstr>
      <vt:lpstr>Third recommendation: Create more incentives for young people</vt:lpstr>
      <vt:lpstr>Third recommendation: Create more incentives for young people</vt:lpstr>
      <vt:lpstr>Link to applications</vt:lpstr>
      <vt:lpstr>Thank you! Presented by: Carlos Estevez, April 2023 cestevez@smu.edu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Corporate PPT Template</dc:title>
  <dc:creator>SAP</dc:creator>
  <cp:keywords>2016/4:3</cp:keywords>
  <cp:lastModifiedBy>Carlos Estevez</cp:lastModifiedBy>
  <cp:revision>665</cp:revision>
  <dcterms:created xsi:type="dcterms:W3CDTF">2015-10-01T12:54:03Z</dcterms:created>
  <dcterms:modified xsi:type="dcterms:W3CDTF">2023-04-09T21:04:55Z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