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5"/>
  </p:notesMasterIdLst>
  <p:handoutMasterIdLst>
    <p:handoutMasterId r:id="rId26"/>
  </p:handoutMasterIdLst>
  <p:sldIdLst>
    <p:sldId id="357" r:id="rId2"/>
    <p:sldId id="402" r:id="rId3"/>
    <p:sldId id="1011" r:id="rId4"/>
    <p:sldId id="1008" r:id="rId5"/>
    <p:sldId id="1012" r:id="rId6"/>
    <p:sldId id="1013" r:id="rId7"/>
    <p:sldId id="1017" r:id="rId8"/>
    <p:sldId id="1014" r:id="rId9"/>
    <p:sldId id="1015" r:id="rId10"/>
    <p:sldId id="1016" r:id="rId11"/>
    <p:sldId id="1018" r:id="rId12"/>
    <p:sldId id="1019" r:id="rId13"/>
    <p:sldId id="1020" r:id="rId14"/>
    <p:sldId id="1021" r:id="rId15"/>
    <p:sldId id="1022" r:id="rId16"/>
    <p:sldId id="1023" r:id="rId17"/>
    <p:sldId id="1024" r:id="rId18"/>
    <p:sldId id="1025" r:id="rId19"/>
    <p:sldId id="1026" r:id="rId20"/>
    <p:sldId id="1027" r:id="rId21"/>
    <p:sldId id="1028" r:id="rId22"/>
    <p:sldId id="1029" r:id="rId23"/>
    <p:sldId id="100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buClr>
        <a:srgbClr val="FDB913"/>
      </a:buClr>
      <a:buSzPct val="100000"/>
      <a:buFont typeface="wingdings"/>
      <a:buChar char=""/>
      <a:defRPr lang="de-DE"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buClr>
        <a:srgbClr val="666666"/>
      </a:buClr>
      <a:buSzPct val="80000"/>
      <a:buFont typeface="Wingdings"/>
      <a:buChar char="n"/>
      <a:defRPr lang="de-DE" sz="14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EA4F158-7F48-43B9-A4F3-2B2064D1693D}">
          <p14:sldIdLst>
            <p14:sldId id="357"/>
            <p14:sldId id="402"/>
            <p14:sldId id="1011"/>
            <p14:sldId id="1008"/>
            <p14:sldId id="1012"/>
            <p14:sldId id="1013"/>
            <p14:sldId id="1017"/>
            <p14:sldId id="1014"/>
            <p14:sldId id="1015"/>
            <p14:sldId id="1016"/>
            <p14:sldId id="1018"/>
            <p14:sldId id="1019"/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</p14:sldIdLst>
        </p14:section>
        <p14:section name="Conclusion" id="{AD0B0F00-841A-4527-93D9-7957DC730EC4}">
          <p14:sldIdLst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7">
          <p15:clr>
            <a:srgbClr val="A4A3A4"/>
          </p15:clr>
        </p15:guide>
        <p15:guide id="3" orient="horz" pos="3834">
          <p15:clr>
            <a:srgbClr val="A4A3A4"/>
          </p15:clr>
        </p15:guide>
        <p15:guide id="4" orient="horz" pos="1065">
          <p15:clr>
            <a:srgbClr val="A4A3A4"/>
          </p15:clr>
        </p15:guide>
        <p15:guide id="5" orient="horz" pos="777">
          <p15:clr>
            <a:srgbClr val="A4A3A4"/>
          </p15:clr>
        </p15:guide>
        <p15:guide id="6" pos="5556">
          <p15:clr>
            <a:srgbClr val="A4A3A4"/>
          </p15:clr>
        </p15:guide>
        <p15:guide id="7" pos="206">
          <p15:clr>
            <a:srgbClr val="A4A3A4"/>
          </p15:clr>
        </p15:guide>
        <p15:guide id="8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lvarez" initials="OA" lastIdx="3" clrIdx="0">
    <p:extLst>
      <p:ext uri="{19B8F6BF-5375-455C-9EA6-DF929625EA0E}">
        <p15:presenceInfo xmlns:p15="http://schemas.microsoft.com/office/powerpoint/2012/main" userId="Omar Alvarez" providerId="None"/>
      </p:ext>
    </p:extLst>
  </p:cmAuthor>
  <p:cmAuthor id="2" name="Carlos Estebrz" initials="CE" lastIdx="1" clrIdx="1">
    <p:extLst>
      <p:ext uri="{19B8F6BF-5375-455C-9EA6-DF929625EA0E}">
        <p15:presenceInfo xmlns:p15="http://schemas.microsoft.com/office/powerpoint/2012/main" userId="6a7b511c768233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CA4"/>
    <a:srgbClr val="A348FE"/>
    <a:srgbClr val="CCECFF"/>
    <a:srgbClr val="7DBEFF"/>
    <a:srgbClr val="EFF0F1"/>
    <a:srgbClr val="FFEDC1"/>
    <a:srgbClr val="EFBBBB"/>
    <a:srgbClr val="CDE6FF"/>
    <a:srgbClr val="A1DBCA"/>
    <a:srgbClr val="FFE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70985" autoAdjust="0"/>
  </p:normalViewPr>
  <p:slideViewPr>
    <p:cSldViewPr snapToGrid="0" showGuides="1">
      <p:cViewPr varScale="1">
        <p:scale>
          <a:sx n="81" d="100"/>
          <a:sy n="81" d="100"/>
        </p:scale>
        <p:origin x="2082" y="60"/>
      </p:cViewPr>
      <p:guideLst>
        <p:guide orient="horz" pos="4117"/>
        <p:guide orient="horz" pos="3834"/>
        <p:guide orient="horz" pos="1065"/>
        <p:guide orient="horz" pos="777"/>
        <p:guide pos="5556"/>
        <p:guide pos="206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168" y="-7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067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390525"/>
            <a:ext cx="5359400" cy="4019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0600" y="4706112"/>
            <a:ext cx="5356800" cy="39392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1540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7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SzPct val="100000"/>
      <a:buFont typeface="Wingdings" pitchFamily="2" charset="2"/>
      <a:buChar char="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914400" rtl="0" eaLnBrk="1" latinLnBrk="0" hangingPunct="1">
      <a:buClr>
        <a:schemeClr val="accent2"/>
      </a:buClr>
      <a:buSzPct val="80000"/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66738" indent="-133350" algn="l" defTabSz="914400" rtl="0" eaLnBrk="1" latinLnBrk="0" hangingPunct="1">
      <a:buClr>
        <a:schemeClr val="accent2"/>
      </a:buClr>
      <a:buFont typeface="Arial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15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5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6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2003460"/>
            <a:ext cx="8494713" cy="415076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>
                <a:latin typeface="Trebuchet MS" panose="020B0603020202020204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>
                <a:latin typeface="Trebuchet MS" panose="020B0603020202020204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>
                <a:latin typeface="Trebuchet MS" panose="020B0603020202020204" pitchFamily="34" charset="0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75304" y="1692000"/>
            <a:ext cx="52380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30780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548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3490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3573490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6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1690688"/>
            <a:ext cx="8493125" cy="4395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6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Discussion panel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0"/>
            <a:ext cx="8494713" cy="281615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/>
            </a:lvl1pPr>
          </a:lstStyle>
          <a:p>
            <a:r>
              <a:rPr lang="en-US" dirty="0"/>
              <a:t>Title of discussion panel</a:t>
            </a:r>
          </a:p>
          <a:p>
            <a:r>
              <a:rPr lang="en-US" b="0" dirty="0"/>
              <a:t>Speaker Name, Company 1</a:t>
            </a:r>
          </a:p>
          <a:p>
            <a:r>
              <a:rPr lang="en-US" b="0" dirty="0"/>
              <a:t>Speaker Name, Company 2</a:t>
            </a:r>
          </a:p>
          <a:p>
            <a:r>
              <a:rPr lang="en-US" b="0" dirty="0"/>
              <a:t>Speaker Name, Company 3</a:t>
            </a:r>
          </a:p>
          <a:p>
            <a:r>
              <a:rPr lang="en-US" b="0" dirty="0"/>
              <a:t>Speaker Name, Company 4</a:t>
            </a:r>
          </a:p>
          <a:p>
            <a:r>
              <a:rPr lang="en-US" b="0" dirty="0"/>
              <a:t>Speaker Name, Company 5</a:t>
            </a:r>
          </a:p>
        </p:txBody>
      </p:sp>
    </p:spTree>
    <p:extLst>
      <p:ext uri="{BB962C8B-B14F-4D97-AF65-F5344CB8AC3E}">
        <p14:creationId xmlns:p14="http://schemas.microsoft.com/office/powerpoint/2010/main" val="22301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324000" y="-1"/>
            <a:ext cx="84960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0" y="1499870"/>
            <a:ext cx="7740000" cy="492443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 (delete if not needed)</a:t>
            </a:r>
            <a:br>
              <a:rPr lang="en-US" dirty="0"/>
            </a:br>
            <a:r>
              <a:rPr lang="en-US" dirty="0"/>
              <a:t>Month 00, 2016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0" y="324000"/>
            <a:ext cx="774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 dirty="0"/>
              <a:t>Alternate Presentation Title</a:t>
            </a:r>
            <a:br>
              <a:rPr lang="en-US" sz="3000" dirty="0"/>
            </a:br>
            <a:r>
              <a:rPr lang="en-US" sz="3000" dirty="0"/>
              <a:t>Breaks to Two Lines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360000">
            <a:off x="2896863" y="3808216"/>
            <a:ext cx="33502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 this title slide only with an</a:t>
            </a:r>
            <a:r>
              <a:rPr lang="en-US" sz="1600" kern="0" baseline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image</a:t>
            </a:r>
            <a:endParaRPr lang="en-US" sz="1600" kern="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097F1-7DB0-31C0-8D99-B480A4E0E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729" y="6191954"/>
            <a:ext cx="922500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18000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insert text</a:t>
            </a: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137160" y="1043940"/>
            <a:ext cx="8846820" cy="35052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BF7465D-B1D5-17A7-C472-9E22457B6CC7}"/>
              </a:ext>
            </a:extLst>
          </p:cNvPr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6">
              <a:alpha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18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1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496000" cy="756000"/>
          </a:xfrm>
        </p:spPr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8400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20725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64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5745600" y="1690687"/>
            <a:ext cx="3078000" cy="4391025"/>
          </a:xfrm>
          <a:solidFill>
            <a:schemeClr val="bg1">
              <a:lumMod val="95000"/>
            </a:schemeClr>
          </a:solidFill>
        </p:spPr>
        <p:txBody>
          <a:bodyPr tIns="1296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4000" y="1692000"/>
            <a:ext cx="5238000" cy="4392000"/>
          </a:xfrm>
        </p:spPr>
        <p:txBody>
          <a:bodyPr/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1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59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3999"/>
            <a:ext cx="6015155" cy="118456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741548"/>
            <a:ext cx="8496000" cy="4340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1672985"/>
            <a:ext cx="84963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black">
          <a:xfrm>
            <a:off x="8609557" y="6628489"/>
            <a:ext cx="213768" cy="138499"/>
          </a:xfrm>
          <a:prstGeom prst="rect">
            <a:avLst/>
          </a:prstGeom>
          <a:noFill/>
        </p:spPr>
        <p:txBody>
          <a:bodyPr wrap="none" lIns="0" tIns="0" rIns="72000" bIns="0" rtlCol="0">
            <a:spAutoFit/>
          </a:bodyPr>
          <a:lstStyle/>
          <a:p>
            <a:pPr marL="93663" indent="-93663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93663" indent="-93663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6BB826B-93D5-0052-0C7C-F5F8254767E0}"/>
              </a:ext>
            </a:extLst>
          </p:cNvPr>
          <p:cNvSpPr/>
          <p:nvPr userDrawn="1"/>
        </p:nvSpPr>
        <p:spPr bwMode="gray">
          <a:xfrm>
            <a:off x="324000" y="0"/>
            <a:ext cx="8496000" cy="91012"/>
          </a:xfrm>
          <a:prstGeom prst="rect">
            <a:avLst/>
          </a:prstGeom>
          <a:solidFill>
            <a:schemeClr val="accent6">
              <a:alpha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DF1B8-56C3-D8DB-6602-05E47E28D5D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25729" y="6191954"/>
            <a:ext cx="922500" cy="73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A55333-04AA-368A-30A8-6A3F3CFAC06A}"/>
              </a:ext>
            </a:extLst>
          </p:cNvPr>
          <p:cNvSpPr/>
          <p:nvPr userDrawn="1"/>
        </p:nvSpPr>
        <p:spPr bwMode="gray">
          <a:xfrm>
            <a:off x="628694" y="6812280"/>
            <a:ext cx="8355916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2C227-5894-8943-695A-8B8A2372D41B}"/>
              </a:ext>
            </a:extLst>
          </p:cNvPr>
          <p:cNvSpPr/>
          <p:nvPr userDrawn="1"/>
        </p:nvSpPr>
        <p:spPr bwMode="gray">
          <a:xfrm>
            <a:off x="6647380" y="159574"/>
            <a:ext cx="2172620" cy="14414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5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9" r:id="rId2"/>
    <p:sldLayoutId id="2147483747" r:id="rId3"/>
    <p:sldLayoutId id="2147483761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620"/>
        </a:spcBef>
        <a:buClr>
          <a:schemeClr val="accent1"/>
        </a:buClr>
        <a:buSzPct val="80000"/>
        <a:buFontTx/>
        <a:buNone/>
        <a:defRPr sz="1800" b="1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ingdings" pitchFamily="2" charset="2"/>
        <a:buNone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400"/>
        </a:spcBef>
        <a:buClr>
          <a:schemeClr val="accent1"/>
        </a:buClr>
        <a:buSzPct val="100000"/>
        <a:buFont typeface="Wingdings" pitchFamily="2" charset="2"/>
        <a:buChar char="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400"/>
        </a:spcBef>
        <a:buClr>
          <a:schemeClr val="tx1"/>
        </a:buClr>
        <a:buSzPct val="100000"/>
        <a:buFont typeface="Arial" pitchFamily="34" charset="0"/>
        <a:buChar char="–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541338" indent="-180000" algn="l" defTabSz="914400" rtl="0" eaLnBrk="1" latinLnBrk="0" hangingPunct="1">
        <a:spcBef>
          <a:spcPts val="250"/>
        </a:spcBef>
        <a:buClr>
          <a:schemeClr val="tx1"/>
        </a:buClr>
        <a:buSzPct val="100000"/>
        <a:buFont typeface="Courier New" pitchFamily="49" charset="0"/>
        <a:buChar char="o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883C81-47E7-2969-A92C-78B5CE83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3421" y="-3495"/>
            <a:ext cx="9157421" cy="6861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628692" y="1709529"/>
            <a:ext cx="8515307" cy="236321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692" y="1709529"/>
            <a:ext cx="8023989" cy="923330"/>
          </a:xfrm>
        </p:spPr>
        <p:txBody>
          <a:bodyPr/>
          <a:lstStyle/>
          <a:p>
            <a:r>
              <a:rPr lang="en-US" sz="3600" dirty="0">
                <a:latin typeface="Trebuchet MS" panose="020B0603020202020204" pitchFamily="34" charset="0"/>
                <a:cs typeface="72 Black" panose="020B0A04030603020204" pitchFamily="34" charset="0"/>
              </a:rPr>
              <a:t>Data analysis and attrition investigation for Frito-Lay company</a:t>
            </a:r>
            <a: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  <a:t> </a:t>
            </a:r>
            <a:endParaRPr lang="en-US" sz="2000" dirty="0">
              <a:latin typeface="Trebuchet MS" panose="020B0603020202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FAB-012A-DA7B-59FB-6B9EE400BF57}"/>
              </a:ext>
            </a:extLst>
          </p:cNvPr>
          <p:cNvSpPr/>
          <p:nvPr/>
        </p:nvSpPr>
        <p:spPr bwMode="gray">
          <a:xfrm>
            <a:off x="628692" y="4058555"/>
            <a:ext cx="8515308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CC2F-1A8F-D149-2F2F-E1F80CE1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0" y="3173530"/>
            <a:ext cx="1280576" cy="10244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1237C1-3ADE-BC51-102C-5CA3B001349B}"/>
              </a:ext>
            </a:extLst>
          </p:cNvPr>
          <p:cNvSpPr/>
          <p:nvPr/>
        </p:nvSpPr>
        <p:spPr bwMode="gray">
          <a:xfrm>
            <a:off x="609385" y="-3495"/>
            <a:ext cx="8249390" cy="112552"/>
          </a:xfrm>
          <a:prstGeom prst="rect">
            <a:avLst/>
          </a:prstGeom>
          <a:solidFill>
            <a:srgbClr val="A348F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Google Shape;153;p1">
            <a:extLst>
              <a:ext uri="{FF2B5EF4-FFF2-40B4-BE49-F238E27FC236}">
                <a16:creationId xmlns:a16="http://schemas.microsoft.com/office/drawing/2014/main" id="{8C871464-C89D-8664-13B9-C8C8BDE31564}"/>
              </a:ext>
            </a:extLst>
          </p:cNvPr>
          <p:cNvSpPr txBox="1">
            <a:spLocks/>
          </p:cNvSpPr>
          <p:nvPr/>
        </p:nvSpPr>
        <p:spPr bwMode="gray">
          <a:xfrm>
            <a:off x="5198162" y="4454896"/>
            <a:ext cx="3943308" cy="5269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bg1"/>
            </a:solidFill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4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50"/>
              </a:spcBef>
              <a:buClr>
                <a:schemeClr val="tx1"/>
              </a:buClr>
              <a:buSzPct val="100000"/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dirty="0">
                <a:latin typeface="Trebuchet MS" panose="020B0603020202020204" pitchFamily="34" charset="0"/>
              </a:rPr>
              <a:t>Presented by: Carlos Estevez, April 2023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dirty="0">
                <a:latin typeface="Trebuchet MS" panose="020B0603020202020204" pitchFamily="34" charset="0"/>
              </a:rPr>
              <a:t>cestevez@smu.edu</a:t>
            </a:r>
          </a:p>
        </p:txBody>
      </p:sp>
    </p:spTree>
    <p:extLst>
      <p:ext uri="{BB962C8B-B14F-4D97-AF65-F5344CB8AC3E}">
        <p14:creationId xmlns:p14="http://schemas.microsoft.com/office/powerpoint/2010/main" val="118912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8B90B-FB8A-90A0-6139-E85418E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" y="2003745"/>
            <a:ext cx="4408781" cy="3524821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36422-5B98-6317-DF78-5CEF7796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2" y="5573973"/>
            <a:ext cx="3486150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8861B2-52F0-9BED-69FD-3B397208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003745"/>
            <a:ext cx="4379002" cy="3524821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F9FB83-C5A6-A1C5-9997-7D672DB4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653" y="5572668"/>
            <a:ext cx="2419350" cy="807161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87805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A7D9-715F-5C55-26A3-B0EAC36C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CB017-51EB-2070-1CF4-2F49EC09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13508"/>
            <a:ext cx="3914775" cy="4208160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A4B3DEB-C7E5-597B-3BAD-C4D9ABEF86D9}"/>
              </a:ext>
            </a:extLst>
          </p:cNvPr>
          <p:cNvSpPr txBox="1">
            <a:spLocks/>
          </p:cNvSpPr>
          <p:nvPr/>
        </p:nvSpPr>
        <p:spPr bwMode="gray">
          <a:xfrm>
            <a:off x="4905227" y="1913507"/>
            <a:ext cx="3901824" cy="433066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Chi-square: used in statistics to test the independence of two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Chi-Square: find a relationship between the categorical variables and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features which are highly dependent on the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values in the model: p-value &lt;0.05</a:t>
            </a: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F459BD5C-B951-E8F0-C892-FF39E963F1FF}"/>
              </a:ext>
            </a:extLst>
          </p:cNvPr>
          <p:cNvSpPr/>
          <p:nvPr/>
        </p:nvSpPr>
        <p:spPr bwMode="gray">
          <a:xfrm>
            <a:off x="471950" y="2241755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EB0EC71D-C2F6-2C2F-1D3A-6845928A2B90}"/>
              </a:ext>
            </a:extLst>
          </p:cNvPr>
          <p:cNvSpPr/>
          <p:nvPr/>
        </p:nvSpPr>
        <p:spPr bwMode="gray">
          <a:xfrm>
            <a:off x="470345" y="2461531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23792B2A-4ADA-EB88-95F7-123E71296390}"/>
              </a:ext>
            </a:extLst>
          </p:cNvPr>
          <p:cNvSpPr/>
          <p:nvPr/>
        </p:nvSpPr>
        <p:spPr bwMode="gray">
          <a:xfrm>
            <a:off x="470345" y="4425088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FAE2ACCD-5B50-5870-C19D-9CDB7FB33596}"/>
              </a:ext>
            </a:extLst>
          </p:cNvPr>
          <p:cNvSpPr/>
          <p:nvPr/>
        </p:nvSpPr>
        <p:spPr bwMode="gray">
          <a:xfrm>
            <a:off x="463151" y="3457747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tar: 6 Points 12">
            <a:extLst>
              <a:ext uri="{FF2B5EF4-FFF2-40B4-BE49-F238E27FC236}">
                <a16:creationId xmlns:a16="http://schemas.microsoft.com/office/drawing/2014/main" id="{5E85E0EA-D83A-A886-4DD4-A23B98E6438D}"/>
              </a:ext>
            </a:extLst>
          </p:cNvPr>
          <p:cNvSpPr/>
          <p:nvPr/>
        </p:nvSpPr>
        <p:spPr bwMode="gray">
          <a:xfrm>
            <a:off x="455957" y="3235697"/>
            <a:ext cx="117986" cy="22614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3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winner KNN model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800725" y="1913507"/>
            <a:ext cx="3222424" cy="480607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KNN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Iterations: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92929"/>
                </a:solidFill>
              </a:rPr>
              <a:t>Factors: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Monthly Income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Work overtime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Stock Option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92929"/>
                </a:solidFill>
              </a:rPr>
              <a:t>Years at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Job Satisfaction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Marital Status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Job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B10B1-261B-BF28-E2C0-92EE08A2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1" y="1913507"/>
            <a:ext cx="5574486" cy="4330665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7" name="Star: 6 Points 6">
            <a:extLst>
              <a:ext uri="{FF2B5EF4-FFF2-40B4-BE49-F238E27FC236}">
                <a16:creationId xmlns:a16="http://schemas.microsoft.com/office/drawing/2014/main" id="{5C972E53-CC07-55FE-24A0-F25D9EFACA65}"/>
              </a:ext>
            </a:extLst>
          </p:cNvPr>
          <p:cNvSpPr/>
          <p:nvPr/>
        </p:nvSpPr>
        <p:spPr bwMode="gray">
          <a:xfrm>
            <a:off x="1212136" y="2320413"/>
            <a:ext cx="233207" cy="235974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6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KNN model: Winner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434122" y="1913507"/>
            <a:ext cx="3542098" cy="4831241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KNN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K=3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69CB0-A388-F7CE-3849-816528A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13507"/>
            <a:ext cx="4867275" cy="3983646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54E54-98D7-5483-F8F4-F99976762868}"/>
              </a:ext>
            </a:extLst>
          </p:cNvPr>
          <p:cNvSpPr txBox="1"/>
          <p:nvPr/>
        </p:nvSpPr>
        <p:spPr>
          <a:xfrm>
            <a:off x="336950" y="5985644"/>
            <a:ext cx="33729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latin typeface="Trebuchet MS" panose="020B0603020202020204" pitchFamily="34" charset="0"/>
                <a:ea typeface="Arial Unicode MS" pitchFamily="34" charset="-128"/>
                <a:cs typeface="Arial Unicode MS" pitchFamily="34" charset="-128"/>
              </a:rPr>
              <a:t>Image Model result k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A3E84-C86E-4719-EF51-48F108A1EC95}"/>
              </a:ext>
            </a:extLst>
          </p:cNvPr>
          <p:cNvSpPr/>
          <p:nvPr/>
        </p:nvSpPr>
        <p:spPr bwMode="gray">
          <a:xfrm>
            <a:off x="343664" y="1933171"/>
            <a:ext cx="2399535" cy="593719"/>
          </a:xfrm>
          <a:custGeom>
            <a:avLst/>
            <a:gdLst>
              <a:gd name="connsiteX0" fmla="*/ 0 w 2399535"/>
              <a:gd name="connsiteY0" fmla="*/ 0 h 593719"/>
              <a:gd name="connsiteX1" fmla="*/ 575888 w 2399535"/>
              <a:gd name="connsiteY1" fmla="*/ 0 h 593719"/>
              <a:gd name="connsiteX2" fmla="*/ 1175772 w 2399535"/>
              <a:gd name="connsiteY2" fmla="*/ 0 h 593719"/>
              <a:gd name="connsiteX3" fmla="*/ 1775656 w 2399535"/>
              <a:gd name="connsiteY3" fmla="*/ 0 h 593719"/>
              <a:gd name="connsiteX4" fmla="*/ 2399535 w 2399535"/>
              <a:gd name="connsiteY4" fmla="*/ 0 h 593719"/>
              <a:gd name="connsiteX5" fmla="*/ 2399535 w 2399535"/>
              <a:gd name="connsiteY5" fmla="*/ 593719 h 593719"/>
              <a:gd name="connsiteX6" fmla="*/ 1799651 w 2399535"/>
              <a:gd name="connsiteY6" fmla="*/ 593719 h 593719"/>
              <a:gd name="connsiteX7" fmla="*/ 1247758 w 2399535"/>
              <a:gd name="connsiteY7" fmla="*/ 593719 h 593719"/>
              <a:gd name="connsiteX8" fmla="*/ 695865 w 2399535"/>
              <a:gd name="connsiteY8" fmla="*/ 593719 h 593719"/>
              <a:gd name="connsiteX9" fmla="*/ 0 w 2399535"/>
              <a:gd name="connsiteY9" fmla="*/ 593719 h 593719"/>
              <a:gd name="connsiteX10" fmla="*/ 0 w 2399535"/>
              <a:gd name="connsiteY10" fmla="*/ 0 h 59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593719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32749" y="295668"/>
                  <a:pt x="2379153" y="356219"/>
                  <a:pt x="2399535" y="593719"/>
                </a:cubicBezTo>
                <a:cubicBezTo>
                  <a:pt x="2246900" y="619038"/>
                  <a:pt x="1984044" y="542055"/>
                  <a:pt x="1799651" y="593719"/>
                </a:cubicBezTo>
                <a:cubicBezTo>
                  <a:pt x="1615258" y="645383"/>
                  <a:pt x="1385879" y="546169"/>
                  <a:pt x="1247758" y="593719"/>
                </a:cubicBezTo>
                <a:cubicBezTo>
                  <a:pt x="1109637" y="641269"/>
                  <a:pt x="929919" y="542418"/>
                  <a:pt x="695865" y="593719"/>
                </a:cubicBezTo>
                <a:cubicBezTo>
                  <a:pt x="461811" y="645020"/>
                  <a:pt x="302771" y="579067"/>
                  <a:pt x="0" y="593719"/>
                </a:cubicBezTo>
                <a:cubicBezTo>
                  <a:pt x="-62059" y="352259"/>
                  <a:pt x="40134" y="154423"/>
                  <a:pt x="0" y="0"/>
                </a:cubicBezTo>
                <a:close/>
              </a:path>
              <a:path w="2399535" h="593719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01665" y="175106"/>
                  <a:pt x="2374079" y="430921"/>
                  <a:pt x="2399535" y="593719"/>
                </a:cubicBezTo>
                <a:cubicBezTo>
                  <a:pt x="2264979" y="604517"/>
                  <a:pt x="2047739" y="568603"/>
                  <a:pt x="1847642" y="593719"/>
                </a:cubicBezTo>
                <a:cubicBezTo>
                  <a:pt x="1647545" y="618835"/>
                  <a:pt x="1546467" y="583412"/>
                  <a:pt x="1295749" y="593719"/>
                </a:cubicBezTo>
                <a:cubicBezTo>
                  <a:pt x="1045031" y="604026"/>
                  <a:pt x="783021" y="522925"/>
                  <a:pt x="647874" y="593719"/>
                </a:cubicBezTo>
                <a:cubicBezTo>
                  <a:pt x="512727" y="664513"/>
                  <a:pt x="230063" y="590357"/>
                  <a:pt x="0" y="593719"/>
                </a:cubicBezTo>
                <a:cubicBezTo>
                  <a:pt x="-25156" y="403340"/>
                  <a:pt x="51633" y="212055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F3FF8-DC8A-42E6-3FA6-BDB61BD4BCB1}"/>
              </a:ext>
            </a:extLst>
          </p:cNvPr>
          <p:cNvSpPr/>
          <p:nvPr/>
        </p:nvSpPr>
        <p:spPr bwMode="gray">
          <a:xfrm>
            <a:off x="1695831" y="4078840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EABFD-51FC-2405-AA2B-17880D9A3120}"/>
              </a:ext>
            </a:extLst>
          </p:cNvPr>
          <p:cNvSpPr/>
          <p:nvPr/>
        </p:nvSpPr>
        <p:spPr bwMode="gray">
          <a:xfrm>
            <a:off x="2023415" y="2576051"/>
            <a:ext cx="2071952" cy="203109"/>
          </a:xfrm>
          <a:custGeom>
            <a:avLst/>
            <a:gdLst>
              <a:gd name="connsiteX0" fmla="*/ 0 w 2071952"/>
              <a:gd name="connsiteY0" fmla="*/ 0 h 203109"/>
              <a:gd name="connsiteX1" fmla="*/ 497268 w 2071952"/>
              <a:gd name="connsiteY1" fmla="*/ 0 h 203109"/>
              <a:gd name="connsiteX2" fmla="*/ 1015256 w 2071952"/>
              <a:gd name="connsiteY2" fmla="*/ 0 h 203109"/>
              <a:gd name="connsiteX3" fmla="*/ 1533244 w 2071952"/>
              <a:gd name="connsiteY3" fmla="*/ 0 h 203109"/>
              <a:gd name="connsiteX4" fmla="*/ 2071952 w 2071952"/>
              <a:gd name="connsiteY4" fmla="*/ 0 h 203109"/>
              <a:gd name="connsiteX5" fmla="*/ 2071952 w 2071952"/>
              <a:gd name="connsiteY5" fmla="*/ 203109 h 203109"/>
              <a:gd name="connsiteX6" fmla="*/ 1553964 w 2071952"/>
              <a:gd name="connsiteY6" fmla="*/ 203109 h 203109"/>
              <a:gd name="connsiteX7" fmla="*/ 1077415 w 2071952"/>
              <a:gd name="connsiteY7" fmla="*/ 203109 h 203109"/>
              <a:gd name="connsiteX8" fmla="*/ 600866 w 2071952"/>
              <a:gd name="connsiteY8" fmla="*/ 203109 h 203109"/>
              <a:gd name="connsiteX9" fmla="*/ 0 w 2071952"/>
              <a:gd name="connsiteY9" fmla="*/ 203109 h 203109"/>
              <a:gd name="connsiteX10" fmla="*/ 0 w 2071952"/>
              <a:gd name="connsiteY10" fmla="*/ 0 h 20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1952" h="203109" fill="none" extrusionOk="0">
                <a:moveTo>
                  <a:pt x="0" y="0"/>
                </a:moveTo>
                <a:cubicBezTo>
                  <a:pt x="112220" y="-237"/>
                  <a:pt x="292479" y="54770"/>
                  <a:pt x="497268" y="0"/>
                </a:cubicBezTo>
                <a:cubicBezTo>
                  <a:pt x="702057" y="-54770"/>
                  <a:pt x="888410" y="47553"/>
                  <a:pt x="1015256" y="0"/>
                </a:cubicBezTo>
                <a:cubicBezTo>
                  <a:pt x="1142102" y="-47553"/>
                  <a:pt x="1426069" y="38521"/>
                  <a:pt x="1533244" y="0"/>
                </a:cubicBezTo>
                <a:cubicBezTo>
                  <a:pt x="1640419" y="-38521"/>
                  <a:pt x="1956231" y="1887"/>
                  <a:pt x="2071952" y="0"/>
                </a:cubicBezTo>
                <a:cubicBezTo>
                  <a:pt x="2086049" y="91453"/>
                  <a:pt x="2052843" y="141981"/>
                  <a:pt x="2071952" y="203109"/>
                </a:cubicBezTo>
                <a:cubicBezTo>
                  <a:pt x="1822078" y="240487"/>
                  <a:pt x="1670965" y="200054"/>
                  <a:pt x="1553964" y="203109"/>
                </a:cubicBezTo>
                <a:cubicBezTo>
                  <a:pt x="1436963" y="206164"/>
                  <a:pt x="1314158" y="161448"/>
                  <a:pt x="1077415" y="203109"/>
                </a:cubicBezTo>
                <a:cubicBezTo>
                  <a:pt x="840672" y="244770"/>
                  <a:pt x="735242" y="169948"/>
                  <a:pt x="600866" y="203109"/>
                </a:cubicBezTo>
                <a:cubicBezTo>
                  <a:pt x="466490" y="236270"/>
                  <a:pt x="286507" y="187744"/>
                  <a:pt x="0" y="203109"/>
                </a:cubicBezTo>
                <a:cubicBezTo>
                  <a:pt x="-15215" y="162344"/>
                  <a:pt x="9982" y="90406"/>
                  <a:pt x="0" y="0"/>
                </a:cubicBezTo>
                <a:close/>
              </a:path>
              <a:path w="2071952" h="203109" stroke="0" extrusionOk="0">
                <a:moveTo>
                  <a:pt x="0" y="0"/>
                </a:moveTo>
                <a:cubicBezTo>
                  <a:pt x="244050" y="-45626"/>
                  <a:pt x="274819" y="5332"/>
                  <a:pt x="497268" y="0"/>
                </a:cubicBezTo>
                <a:cubicBezTo>
                  <a:pt x="719717" y="-5332"/>
                  <a:pt x="818226" y="39400"/>
                  <a:pt x="953098" y="0"/>
                </a:cubicBezTo>
                <a:cubicBezTo>
                  <a:pt x="1087970" y="-39400"/>
                  <a:pt x="1346820" y="66483"/>
                  <a:pt x="1512525" y="0"/>
                </a:cubicBezTo>
                <a:cubicBezTo>
                  <a:pt x="1678230" y="-66483"/>
                  <a:pt x="1865118" y="15946"/>
                  <a:pt x="2071952" y="0"/>
                </a:cubicBezTo>
                <a:cubicBezTo>
                  <a:pt x="2086186" y="47462"/>
                  <a:pt x="2071051" y="159156"/>
                  <a:pt x="2071952" y="203109"/>
                </a:cubicBezTo>
                <a:cubicBezTo>
                  <a:pt x="1931566" y="213539"/>
                  <a:pt x="1785475" y="202690"/>
                  <a:pt x="1595403" y="203109"/>
                </a:cubicBezTo>
                <a:cubicBezTo>
                  <a:pt x="1405331" y="203528"/>
                  <a:pt x="1249980" y="161088"/>
                  <a:pt x="1118854" y="203109"/>
                </a:cubicBezTo>
                <a:cubicBezTo>
                  <a:pt x="987728" y="245130"/>
                  <a:pt x="722663" y="180633"/>
                  <a:pt x="559427" y="203109"/>
                </a:cubicBezTo>
                <a:cubicBezTo>
                  <a:pt x="396191" y="225585"/>
                  <a:pt x="152553" y="164656"/>
                  <a:pt x="0" y="203109"/>
                </a:cubicBezTo>
                <a:cubicBezTo>
                  <a:pt x="-17805" y="119215"/>
                  <a:pt x="4733" y="61855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D27D1-33B2-00B6-E681-CA5356B7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474" y="1933171"/>
            <a:ext cx="1110746" cy="1292786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9302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766B31-6CF9-6A71-345E-48DAE217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1766139"/>
            <a:ext cx="4772025" cy="4209232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CAD71-0D46-3A36-D1E6-55CCBC9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model: Naïve Bayes model: Loser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F3C3B30F-5BF6-BF2D-A2D5-13F80C2AF69B}"/>
              </a:ext>
            </a:extLst>
          </p:cNvPr>
          <p:cNvSpPr txBox="1">
            <a:spLocks/>
          </p:cNvSpPr>
          <p:nvPr/>
        </p:nvSpPr>
        <p:spPr bwMode="gray">
          <a:xfrm>
            <a:off x="5434122" y="1766139"/>
            <a:ext cx="3542098" cy="4978609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NB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Specificity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54E54-98D7-5483-F8F4-F99976762868}"/>
              </a:ext>
            </a:extLst>
          </p:cNvPr>
          <p:cNvSpPr txBox="1"/>
          <p:nvPr/>
        </p:nvSpPr>
        <p:spPr>
          <a:xfrm>
            <a:off x="336950" y="5985644"/>
            <a:ext cx="33729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latin typeface="Trebuchet MS" panose="020B0603020202020204" pitchFamily="34" charset="0"/>
                <a:ea typeface="Arial Unicode MS" pitchFamily="34" charset="-128"/>
                <a:cs typeface="Arial Unicode MS" pitchFamily="34" charset="-128"/>
              </a:rPr>
              <a:t>Image Model result k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A3E84-C86E-4719-EF51-48F108A1EC95}"/>
              </a:ext>
            </a:extLst>
          </p:cNvPr>
          <p:cNvSpPr/>
          <p:nvPr/>
        </p:nvSpPr>
        <p:spPr bwMode="gray">
          <a:xfrm>
            <a:off x="343664" y="1933172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F3FF8-DC8A-42E6-3FA6-BDB61BD4BCB1}"/>
              </a:ext>
            </a:extLst>
          </p:cNvPr>
          <p:cNvSpPr/>
          <p:nvPr/>
        </p:nvSpPr>
        <p:spPr bwMode="gray">
          <a:xfrm>
            <a:off x="1695831" y="4078840"/>
            <a:ext cx="2399535" cy="445034"/>
          </a:xfrm>
          <a:custGeom>
            <a:avLst/>
            <a:gdLst>
              <a:gd name="connsiteX0" fmla="*/ 0 w 2399535"/>
              <a:gd name="connsiteY0" fmla="*/ 0 h 445034"/>
              <a:gd name="connsiteX1" fmla="*/ 575888 w 2399535"/>
              <a:gd name="connsiteY1" fmla="*/ 0 h 445034"/>
              <a:gd name="connsiteX2" fmla="*/ 1175772 w 2399535"/>
              <a:gd name="connsiteY2" fmla="*/ 0 h 445034"/>
              <a:gd name="connsiteX3" fmla="*/ 1775656 w 2399535"/>
              <a:gd name="connsiteY3" fmla="*/ 0 h 445034"/>
              <a:gd name="connsiteX4" fmla="*/ 2399535 w 2399535"/>
              <a:gd name="connsiteY4" fmla="*/ 0 h 445034"/>
              <a:gd name="connsiteX5" fmla="*/ 2399535 w 2399535"/>
              <a:gd name="connsiteY5" fmla="*/ 445034 h 445034"/>
              <a:gd name="connsiteX6" fmla="*/ 1799651 w 2399535"/>
              <a:gd name="connsiteY6" fmla="*/ 445034 h 445034"/>
              <a:gd name="connsiteX7" fmla="*/ 1247758 w 2399535"/>
              <a:gd name="connsiteY7" fmla="*/ 445034 h 445034"/>
              <a:gd name="connsiteX8" fmla="*/ 695865 w 2399535"/>
              <a:gd name="connsiteY8" fmla="*/ 445034 h 445034"/>
              <a:gd name="connsiteX9" fmla="*/ 0 w 2399535"/>
              <a:gd name="connsiteY9" fmla="*/ 445034 h 445034"/>
              <a:gd name="connsiteX10" fmla="*/ 0 w 2399535"/>
              <a:gd name="connsiteY10" fmla="*/ 0 h 44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535" h="445034" fill="none" extrusionOk="0">
                <a:moveTo>
                  <a:pt x="0" y="0"/>
                </a:moveTo>
                <a:cubicBezTo>
                  <a:pt x="178507" y="-41230"/>
                  <a:pt x="383553" y="18502"/>
                  <a:pt x="575888" y="0"/>
                </a:cubicBezTo>
                <a:cubicBezTo>
                  <a:pt x="768223" y="-18502"/>
                  <a:pt x="952420" y="4512"/>
                  <a:pt x="1175772" y="0"/>
                </a:cubicBezTo>
                <a:cubicBezTo>
                  <a:pt x="1399124" y="-4512"/>
                  <a:pt x="1588705" y="40738"/>
                  <a:pt x="1775656" y="0"/>
                </a:cubicBezTo>
                <a:cubicBezTo>
                  <a:pt x="1962607" y="-40738"/>
                  <a:pt x="2127367" y="19494"/>
                  <a:pt x="2399535" y="0"/>
                </a:cubicBezTo>
                <a:cubicBezTo>
                  <a:pt x="2416642" y="221572"/>
                  <a:pt x="2398414" y="287202"/>
                  <a:pt x="2399535" y="445034"/>
                </a:cubicBezTo>
                <a:cubicBezTo>
                  <a:pt x="2246900" y="470353"/>
                  <a:pt x="1984044" y="393370"/>
                  <a:pt x="1799651" y="445034"/>
                </a:cubicBezTo>
                <a:cubicBezTo>
                  <a:pt x="1615258" y="496698"/>
                  <a:pt x="1385879" y="397484"/>
                  <a:pt x="1247758" y="445034"/>
                </a:cubicBezTo>
                <a:cubicBezTo>
                  <a:pt x="1109637" y="492584"/>
                  <a:pt x="929919" y="393733"/>
                  <a:pt x="695865" y="445034"/>
                </a:cubicBezTo>
                <a:cubicBezTo>
                  <a:pt x="461811" y="496335"/>
                  <a:pt x="302771" y="430382"/>
                  <a:pt x="0" y="445034"/>
                </a:cubicBezTo>
                <a:cubicBezTo>
                  <a:pt x="-20360" y="267021"/>
                  <a:pt x="36867" y="187362"/>
                  <a:pt x="0" y="0"/>
                </a:cubicBezTo>
                <a:close/>
              </a:path>
              <a:path w="2399535" h="445034" stroke="0" extrusionOk="0">
                <a:moveTo>
                  <a:pt x="0" y="0"/>
                </a:moveTo>
                <a:cubicBezTo>
                  <a:pt x="137660" y="-11197"/>
                  <a:pt x="321720" y="51357"/>
                  <a:pt x="575888" y="0"/>
                </a:cubicBezTo>
                <a:cubicBezTo>
                  <a:pt x="830056" y="-51357"/>
                  <a:pt x="879226" y="49907"/>
                  <a:pt x="1103786" y="0"/>
                </a:cubicBezTo>
                <a:cubicBezTo>
                  <a:pt x="1328346" y="-49907"/>
                  <a:pt x="1530561" y="69506"/>
                  <a:pt x="1751661" y="0"/>
                </a:cubicBezTo>
                <a:cubicBezTo>
                  <a:pt x="1972761" y="-69506"/>
                  <a:pt x="2192004" y="38764"/>
                  <a:pt x="2399535" y="0"/>
                </a:cubicBezTo>
                <a:cubicBezTo>
                  <a:pt x="2413416" y="105847"/>
                  <a:pt x="2398791" y="315498"/>
                  <a:pt x="2399535" y="445034"/>
                </a:cubicBezTo>
                <a:cubicBezTo>
                  <a:pt x="2264979" y="455832"/>
                  <a:pt x="2047739" y="419918"/>
                  <a:pt x="1847642" y="445034"/>
                </a:cubicBezTo>
                <a:cubicBezTo>
                  <a:pt x="1647545" y="470150"/>
                  <a:pt x="1546467" y="434727"/>
                  <a:pt x="1295749" y="445034"/>
                </a:cubicBezTo>
                <a:cubicBezTo>
                  <a:pt x="1045031" y="455341"/>
                  <a:pt x="783021" y="374240"/>
                  <a:pt x="647874" y="445034"/>
                </a:cubicBezTo>
                <a:cubicBezTo>
                  <a:pt x="512727" y="515828"/>
                  <a:pt x="230063" y="441672"/>
                  <a:pt x="0" y="445034"/>
                </a:cubicBezTo>
                <a:cubicBezTo>
                  <a:pt x="-2235" y="317440"/>
                  <a:pt x="890" y="106164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EABFD-51FC-2405-AA2B-17880D9A3120}"/>
              </a:ext>
            </a:extLst>
          </p:cNvPr>
          <p:cNvSpPr/>
          <p:nvPr/>
        </p:nvSpPr>
        <p:spPr bwMode="gray">
          <a:xfrm>
            <a:off x="2023414" y="2480291"/>
            <a:ext cx="2071952" cy="190990"/>
          </a:xfrm>
          <a:custGeom>
            <a:avLst/>
            <a:gdLst>
              <a:gd name="connsiteX0" fmla="*/ 0 w 2071952"/>
              <a:gd name="connsiteY0" fmla="*/ 0 h 190990"/>
              <a:gd name="connsiteX1" fmla="*/ 497268 w 2071952"/>
              <a:gd name="connsiteY1" fmla="*/ 0 h 190990"/>
              <a:gd name="connsiteX2" fmla="*/ 1015256 w 2071952"/>
              <a:gd name="connsiteY2" fmla="*/ 0 h 190990"/>
              <a:gd name="connsiteX3" fmla="*/ 1533244 w 2071952"/>
              <a:gd name="connsiteY3" fmla="*/ 0 h 190990"/>
              <a:gd name="connsiteX4" fmla="*/ 2071952 w 2071952"/>
              <a:gd name="connsiteY4" fmla="*/ 0 h 190990"/>
              <a:gd name="connsiteX5" fmla="*/ 2071952 w 2071952"/>
              <a:gd name="connsiteY5" fmla="*/ 190990 h 190990"/>
              <a:gd name="connsiteX6" fmla="*/ 1553964 w 2071952"/>
              <a:gd name="connsiteY6" fmla="*/ 190990 h 190990"/>
              <a:gd name="connsiteX7" fmla="*/ 1077415 w 2071952"/>
              <a:gd name="connsiteY7" fmla="*/ 190990 h 190990"/>
              <a:gd name="connsiteX8" fmla="*/ 600866 w 2071952"/>
              <a:gd name="connsiteY8" fmla="*/ 190990 h 190990"/>
              <a:gd name="connsiteX9" fmla="*/ 0 w 2071952"/>
              <a:gd name="connsiteY9" fmla="*/ 190990 h 190990"/>
              <a:gd name="connsiteX10" fmla="*/ 0 w 2071952"/>
              <a:gd name="connsiteY10" fmla="*/ 0 h 19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1952" h="190990" fill="none" extrusionOk="0">
                <a:moveTo>
                  <a:pt x="0" y="0"/>
                </a:moveTo>
                <a:cubicBezTo>
                  <a:pt x="112220" y="-237"/>
                  <a:pt x="292479" y="54770"/>
                  <a:pt x="497268" y="0"/>
                </a:cubicBezTo>
                <a:cubicBezTo>
                  <a:pt x="702057" y="-54770"/>
                  <a:pt x="888410" y="47553"/>
                  <a:pt x="1015256" y="0"/>
                </a:cubicBezTo>
                <a:cubicBezTo>
                  <a:pt x="1142102" y="-47553"/>
                  <a:pt x="1426069" y="38521"/>
                  <a:pt x="1533244" y="0"/>
                </a:cubicBezTo>
                <a:cubicBezTo>
                  <a:pt x="1640419" y="-38521"/>
                  <a:pt x="1956231" y="1887"/>
                  <a:pt x="2071952" y="0"/>
                </a:cubicBezTo>
                <a:cubicBezTo>
                  <a:pt x="2084073" y="89557"/>
                  <a:pt x="2058901" y="102085"/>
                  <a:pt x="2071952" y="190990"/>
                </a:cubicBezTo>
                <a:cubicBezTo>
                  <a:pt x="1822078" y="228368"/>
                  <a:pt x="1670965" y="187935"/>
                  <a:pt x="1553964" y="190990"/>
                </a:cubicBezTo>
                <a:cubicBezTo>
                  <a:pt x="1436963" y="194045"/>
                  <a:pt x="1314158" y="149329"/>
                  <a:pt x="1077415" y="190990"/>
                </a:cubicBezTo>
                <a:cubicBezTo>
                  <a:pt x="840672" y="232651"/>
                  <a:pt x="735242" y="157829"/>
                  <a:pt x="600866" y="190990"/>
                </a:cubicBezTo>
                <a:cubicBezTo>
                  <a:pt x="466490" y="224151"/>
                  <a:pt x="286507" y="175625"/>
                  <a:pt x="0" y="190990"/>
                </a:cubicBezTo>
                <a:cubicBezTo>
                  <a:pt x="-1642" y="144775"/>
                  <a:pt x="20657" y="58972"/>
                  <a:pt x="0" y="0"/>
                </a:cubicBezTo>
                <a:close/>
              </a:path>
              <a:path w="2071952" h="190990" stroke="0" extrusionOk="0">
                <a:moveTo>
                  <a:pt x="0" y="0"/>
                </a:moveTo>
                <a:cubicBezTo>
                  <a:pt x="244050" y="-45626"/>
                  <a:pt x="274819" y="5332"/>
                  <a:pt x="497268" y="0"/>
                </a:cubicBezTo>
                <a:cubicBezTo>
                  <a:pt x="719717" y="-5332"/>
                  <a:pt x="818226" y="39400"/>
                  <a:pt x="953098" y="0"/>
                </a:cubicBezTo>
                <a:cubicBezTo>
                  <a:pt x="1087970" y="-39400"/>
                  <a:pt x="1346820" y="66483"/>
                  <a:pt x="1512525" y="0"/>
                </a:cubicBezTo>
                <a:cubicBezTo>
                  <a:pt x="1678230" y="-66483"/>
                  <a:pt x="1865118" y="15946"/>
                  <a:pt x="2071952" y="0"/>
                </a:cubicBezTo>
                <a:cubicBezTo>
                  <a:pt x="2093316" y="78868"/>
                  <a:pt x="2058793" y="146838"/>
                  <a:pt x="2071952" y="190990"/>
                </a:cubicBezTo>
                <a:cubicBezTo>
                  <a:pt x="1931566" y="201420"/>
                  <a:pt x="1785475" y="190571"/>
                  <a:pt x="1595403" y="190990"/>
                </a:cubicBezTo>
                <a:cubicBezTo>
                  <a:pt x="1405331" y="191409"/>
                  <a:pt x="1249980" y="148969"/>
                  <a:pt x="1118854" y="190990"/>
                </a:cubicBezTo>
                <a:cubicBezTo>
                  <a:pt x="987728" y="233011"/>
                  <a:pt x="722663" y="168514"/>
                  <a:pt x="559427" y="190990"/>
                </a:cubicBezTo>
                <a:cubicBezTo>
                  <a:pt x="396191" y="213466"/>
                  <a:pt x="152553" y="152537"/>
                  <a:pt x="0" y="190990"/>
                </a:cubicBezTo>
                <a:cubicBezTo>
                  <a:pt x="-20105" y="101235"/>
                  <a:pt x="15987" y="93332"/>
                  <a:pt x="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CA0-5B5F-7E7B-4758-FB696B9C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prediction: Feature selection continuous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6C2980BA-6977-839D-BDD0-F803749091FB}"/>
              </a:ext>
            </a:extLst>
          </p:cNvPr>
          <p:cNvSpPr txBox="1">
            <a:spLocks/>
          </p:cNvSpPr>
          <p:nvPr/>
        </p:nvSpPr>
        <p:spPr bwMode="gray">
          <a:xfrm>
            <a:off x="5434122" y="1913507"/>
            <a:ext cx="3372929" cy="4814463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Correlation Coefficient for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Measuring a linear correlation between </a:t>
            </a:r>
            <a:r>
              <a:rPr lang="en-US" dirty="0" err="1"/>
              <a:t>MonthlyIncome</a:t>
            </a:r>
            <a:r>
              <a:rPr lang="en-US" dirty="0"/>
              <a:t> and the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between –1 and 1 that measures the strength between two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494FB-1FCB-512D-BF22-BDD27EF4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0" y="1790112"/>
            <a:ext cx="3124200" cy="423043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Star: 6 Points 9">
            <a:extLst>
              <a:ext uri="{FF2B5EF4-FFF2-40B4-BE49-F238E27FC236}">
                <a16:creationId xmlns:a16="http://schemas.microsoft.com/office/drawing/2014/main" id="{23602F6C-79E1-04B9-D639-3CCBDF20D11D}"/>
              </a:ext>
            </a:extLst>
          </p:cNvPr>
          <p:cNvSpPr/>
          <p:nvPr/>
        </p:nvSpPr>
        <p:spPr bwMode="gray">
          <a:xfrm>
            <a:off x="562171" y="2849076"/>
            <a:ext cx="25597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3BBA0E50-8ABB-BB8B-42C0-19D1A83CD15A}"/>
              </a:ext>
            </a:extLst>
          </p:cNvPr>
          <p:cNvSpPr/>
          <p:nvPr/>
        </p:nvSpPr>
        <p:spPr bwMode="gray">
          <a:xfrm>
            <a:off x="565360" y="3278077"/>
            <a:ext cx="25597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5C726395-0FEB-9523-E6AC-73896101EFD5}"/>
              </a:ext>
            </a:extLst>
          </p:cNvPr>
          <p:cNvSpPr/>
          <p:nvPr/>
        </p:nvSpPr>
        <p:spPr bwMode="gray">
          <a:xfrm>
            <a:off x="554285" y="3744783"/>
            <a:ext cx="273488" cy="259882"/>
          </a:xfrm>
          <a:prstGeom prst="star6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6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CA0-5B5F-7E7B-4758-FB696B9C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results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6C2980BA-6977-839D-BDD0-F803749091FB}"/>
              </a:ext>
            </a:extLst>
          </p:cNvPr>
          <p:cNvSpPr txBox="1">
            <a:spLocks/>
          </p:cNvSpPr>
          <p:nvPr/>
        </p:nvSpPr>
        <p:spPr bwMode="gray">
          <a:xfrm>
            <a:off x="6505575" y="1913508"/>
            <a:ext cx="2301476" cy="4839630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RMSE: 1,380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MAPE: 21.23%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4B8B8-D2E6-F9C2-9DB9-2126B4A0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913508"/>
            <a:ext cx="6238875" cy="4221397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65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7E7-CCB1-0BF4-8B4E-91BADCCA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recommendation: Reduce employees work overtime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A113B44-0823-E70F-A9F2-91AD66B0ECD3}"/>
              </a:ext>
            </a:extLst>
          </p:cNvPr>
          <p:cNvSpPr txBox="1">
            <a:spLocks/>
          </p:cNvSpPr>
          <p:nvPr/>
        </p:nvSpPr>
        <p:spPr bwMode="gray">
          <a:xfrm>
            <a:off x="6505574" y="1913508"/>
            <a:ext cx="2537757" cy="4839630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Working overtime is a major factor in relation to employee attrition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70.65% of employees working overtime quit the organization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63.84% of employees who don’t work overtime stay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Research scientist and Sales Executive are the Job Roles with the highest likelihood of attrition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RS: 24.38%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SE: 23.97%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Reduce the working overtime, especially for these positions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900" b="1" dirty="0"/>
              <a:t>Research scientist and Sales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7F48-A44A-A9D0-7070-918160E6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9" y="1827519"/>
            <a:ext cx="2537757" cy="346344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72A6F-0D62-8610-E3BD-8DF50603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99" y="5356912"/>
            <a:ext cx="2537757" cy="5550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0D893-7356-2322-A802-463E4BB7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04" y="1836088"/>
            <a:ext cx="3359952" cy="346344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44785-37B7-0BF5-32C8-F5C7E1BA6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204" y="5356912"/>
            <a:ext cx="3359951" cy="1177089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82B1B167-AEF2-2C6E-9A6E-BD3DF936028D}"/>
              </a:ext>
            </a:extLst>
          </p:cNvPr>
          <p:cNvSpPr/>
          <p:nvPr/>
        </p:nvSpPr>
        <p:spPr bwMode="gray">
          <a:xfrm>
            <a:off x="2762316" y="6301661"/>
            <a:ext cx="128183" cy="159391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977B2516-59D6-3490-8885-7EF45D1FE914}"/>
              </a:ext>
            </a:extLst>
          </p:cNvPr>
          <p:cNvSpPr/>
          <p:nvPr/>
        </p:nvSpPr>
        <p:spPr bwMode="gray">
          <a:xfrm>
            <a:off x="2762317" y="6142270"/>
            <a:ext cx="128183" cy="159391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1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recommendation: Create more incentives for new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42B54-E0AE-2DCB-2D44-1CBA045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8" y="5798543"/>
            <a:ext cx="3486150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5653-264C-E21F-25BC-0AF89AE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8742"/>
            <a:ext cx="6165908" cy="3951975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2"/>
            <a:ext cx="2537757" cy="5021174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Entry-level employees have the highest chance of leaving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61.64% of new employees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19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recommendation: Create more incentives for new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42B54-E0AE-2DCB-2D44-1CBA045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" y="3256908"/>
            <a:ext cx="2230452" cy="80716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5653-264C-E21F-25BC-0AF89AE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3486"/>
            <a:ext cx="2236410" cy="1433404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1"/>
            <a:ext cx="2537757" cy="4996007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Entry-level people make less than $5,000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Increase the salary of the new employees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incentives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Training programs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More benefits such as health insurance coverage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Discounts in entertaining places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Working activities to motivate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a positive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22B-4C30-8240-B2DA-CC30A3A84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93" y="1748742"/>
            <a:ext cx="3828321" cy="2902558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C30E4-641F-8949-596E-0BBDCE7E8877}"/>
              </a:ext>
            </a:extLst>
          </p:cNvPr>
          <p:cNvSpPr/>
          <p:nvPr/>
        </p:nvSpPr>
        <p:spPr bwMode="gray">
          <a:xfrm>
            <a:off x="2650921" y="3741490"/>
            <a:ext cx="829640" cy="838899"/>
          </a:xfrm>
          <a:custGeom>
            <a:avLst/>
            <a:gdLst>
              <a:gd name="connsiteX0" fmla="*/ 0 w 829640"/>
              <a:gd name="connsiteY0" fmla="*/ 0 h 838899"/>
              <a:gd name="connsiteX1" fmla="*/ 431413 w 829640"/>
              <a:gd name="connsiteY1" fmla="*/ 0 h 838899"/>
              <a:gd name="connsiteX2" fmla="*/ 829640 w 829640"/>
              <a:gd name="connsiteY2" fmla="*/ 0 h 838899"/>
              <a:gd name="connsiteX3" fmla="*/ 829640 w 829640"/>
              <a:gd name="connsiteY3" fmla="*/ 394283 h 838899"/>
              <a:gd name="connsiteX4" fmla="*/ 829640 w 829640"/>
              <a:gd name="connsiteY4" fmla="*/ 838899 h 838899"/>
              <a:gd name="connsiteX5" fmla="*/ 431413 w 829640"/>
              <a:gd name="connsiteY5" fmla="*/ 838899 h 838899"/>
              <a:gd name="connsiteX6" fmla="*/ 0 w 829640"/>
              <a:gd name="connsiteY6" fmla="*/ 838899 h 838899"/>
              <a:gd name="connsiteX7" fmla="*/ 0 w 829640"/>
              <a:gd name="connsiteY7" fmla="*/ 427838 h 838899"/>
              <a:gd name="connsiteX8" fmla="*/ 0 w 829640"/>
              <a:gd name="connsiteY8" fmla="*/ 0 h 8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640" h="838899" fill="none" extrusionOk="0">
                <a:moveTo>
                  <a:pt x="0" y="0"/>
                </a:moveTo>
                <a:cubicBezTo>
                  <a:pt x="146370" y="-36197"/>
                  <a:pt x="292056" y="45023"/>
                  <a:pt x="431413" y="0"/>
                </a:cubicBezTo>
                <a:cubicBezTo>
                  <a:pt x="570770" y="-45023"/>
                  <a:pt x="638016" y="21514"/>
                  <a:pt x="829640" y="0"/>
                </a:cubicBezTo>
                <a:cubicBezTo>
                  <a:pt x="857492" y="108164"/>
                  <a:pt x="810974" y="212410"/>
                  <a:pt x="829640" y="394283"/>
                </a:cubicBezTo>
                <a:cubicBezTo>
                  <a:pt x="848306" y="576156"/>
                  <a:pt x="789214" y="703314"/>
                  <a:pt x="829640" y="838899"/>
                </a:cubicBezTo>
                <a:cubicBezTo>
                  <a:pt x="653901" y="851165"/>
                  <a:pt x="605138" y="831243"/>
                  <a:pt x="431413" y="838899"/>
                </a:cubicBezTo>
                <a:cubicBezTo>
                  <a:pt x="257688" y="846555"/>
                  <a:pt x="118691" y="829409"/>
                  <a:pt x="0" y="838899"/>
                </a:cubicBezTo>
                <a:cubicBezTo>
                  <a:pt x="-20836" y="725974"/>
                  <a:pt x="27714" y="540242"/>
                  <a:pt x="0" y="427838"/>
                </a:cubicBezTo>
                <a:cubicBezTo>
                  <a:pt x="-27714" y="315434"/>
                  <a:pt x="24715" y="107572"/>
                  <a:pt x="0" y="0"/>
                </a:cubicBezTo>
                <a:close/>
              </a:path>
              <a:path w="829640" h="838899" stroke="0" extrusionOk="0">
                <a:moveTo>
                  <a:pt x="0" y="0"/>
                </a:moveTo>
                <a:cubicBezTo>
                  <a:pt x="197564" y="-32603"/>
                  <a:pt x="285918" y="11023"/>
                  <a:pt x="406524" y="0"/>
                </a:cubicBezTo>
                <a:cubicBezTo>
                  <a:pt x="527130" y="-11023"/>
                  <a:pt x="668492" y="19738"/>
                  <a:pt x="829640" y="0"/>
                </a:cubicBezTo>
                <a:cubicBezTo>
                  <a:pt x="849469" y="157652"/>
                  <a:pt x="822043" y="233615"/>
                  <a:pt x="829640" y="436227"/>
                </a:cubicBezTo>
                <a:cubicBezTo>
                  <a:pt x="837237" y="638839"/>
                  <a:pt x="805488" y="739147"/>
                  <a:pt x="829640" y="838899"/>
                </a:cubicBezTo>
                <a:cubicBezTo>
                  <a:pt x="736396" y="842160"/>
                  <a:pt x="546162" y="811519"/>
                  <a:pt x="431413" y="838899"/>
                </a:cubicBezTo>
                <a:cubicBezTo>
                  <a:pt x="316664" y="866279"/>
                  <a:pt x="107710" y="832005"/>
                  <a:pt x="0" y="838899"/>
                </a:cubicBezTo>
                <a:cubicBezTo>
                  <a:pt x="-16141" y="687334"/>
                  <a:pt x="31149" y="632332"/>
                  <a:pt x="0" y="436227"/>
                </a:cubicBezTo>
                <a:cubicBezTo>
                  <a:pt x="-31149" y="240122"/>
                  <a:pt x="47882" y="216555"/>
                  <a:pt x="0" y="0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 w="6350" algn="ctr">
            <a:solidFill>
              <a:schemeClr val="accent1">
                <a:lumMod val="75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5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Objetives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an employee attrition analysis to Frito-Lay’s corporation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the three most important factors  that contribute to employee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model to predict attrition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model to predict employee monthly income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insight into job role-specific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recommendations to minimize employee turnover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2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recommendation: Create more incentives for young people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1"/>
            <a:ext cx="2537757" cy="5012785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In terms of marital status Single People are more prone to leave the company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50.27% of single employees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2371D-EB03-5A5C-1D41-538ADA10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82" y="1873039"/>
            <a:ext cx="4387065" cy="352482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51DA8-6939-FD09-1550-6F63224C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44" y="5519354"/>
            <a:ext cx="2243940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29035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1B-46B6-0BDB-C35A-BB49065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recommendation: Create more incentives for young people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613D529-CF43-B095-56F1-DE472B104E2A}"/>
              </a:ext>
            </a:extLst>
          </p:cNvPr>
          <p:cNvSpPr txBox="1">
            <a:spLocks/>
          </p:cNvSpPr>
          <p:nvPr/>
        </p:nvSpPr>
        <p:spPr bwMode="gray">
          <a:xfrm>
            <a:off x="6513964" y="1748742"/>
            <a:ext cx="2537757" cy="4937284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292929"/>
                </a:solidFill>
                <a:highlight>
                  <a:srgbClr val="FDECA4"/>
                </a:highlight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30 years old employees have the highest chance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All these means that young employees don’t stay too long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Recommendations: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incentives for young people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more training programs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more challenging projects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more freedom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Promote working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2DBF5-589B-4747-D231-CF17C6BF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37" y="1748742"/>
            <a:ext cx="4196165" cy="2689488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412C2-B181-7AD2-29B6-1CE8D27F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48742"/>
            <a:ext cx="2134641" cy="1715094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8A104-AE8B-2438-9DF6-4846D3CA4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" y="3549342"/>
            <a:ext cx="2134641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36171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AE9A-861D-917A-64CA-E8ED166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78CE-A33D-9B20-19F5-2FB4F2BD3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Repository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https://github.com/carlosAtestevez/CaseStudy2DDS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Website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https://carlosatestevez.github.io/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Shiny App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https://estevez.shinyapps.io/EmployeeAttritionDDS/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YouTube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2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883C81-47E7-2969-A92C-78B5CE83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3421" y="-3495"/>
            <a:ext cx="9157421" cy="6861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628692" y="1709529"/>
            <a:ext cx="8515307" cy="236321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8692" y="1709529"/>
            <a:ext cx="7597387" cy="92333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  <a:t>Thank you!</a:t>
            </a:r>
            <a:br>
              <a:rPr lang="en-US" sz="4800" dirty="0">
                <a:latin typeface="Trebuchet MS" panose="020B0603020202020204" pitchFamily="34" charset="0"/>
                <a:cs typeface="72 Black" panose="020B0A04030603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Presented by: Carlos Estevez, April 2023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cestevez@smu.edu</a:t>
            </a:r>
            <a:br>
              <a:rPr lang="en-US" sz="2000" dirty="0">
                <a:latin typeface="Trebuchet MS" panose="020B0603020202020204" pitchFamily="34" charset="0"/>
              </a:rPr>
            </a:br>
            <a:endParaRPr lang="en-US" sz="3200" dirty="0">
              <a:latin typeface="Trebuchet MS" panose="020B0603020202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FAB-012A-DA7B-59FB-6B9EE400BF57}"/>
              </a:ext>
            </a:extLst>
          </p:cNvPr>
          <p:cNvSpPr/>
          <p:nvPr/>
        </p:nvSpPr>
        <p:spPr bwMode="gray">
          <a:xfrm>
            <a:off x="628692" y="4058555"/>
            <a:ext cx="8515308" cy="45719"/>
          </a:xfrm>
          <a:prstGeom prst="rect">
            <a:avLst/>
          </a:prstGeom>
          <a:solidFill>
            <a:srgbClr val="FFC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CC2F-1A8F-D149-2F2F-E1F80CE1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3173530"/>
            <a:ext cx="1280576" cy="10244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1237C1-3ADE-BC51-102C-5CA3B001349B}"/>
              </a:ext>
            </a:extLst>
          </p:cNvPr>
          <p:cNvSpPr/>
          <p:nvPr/>
        </p:nvSpPr>
        <p:spPr bwMode="gray">
          <a:xfrm>
            <a:off x="609385" y="-3495"/>
            <a:ext cx="8249390" cy="112552"/>
          </a:xfrm>
          <a:prstGeom prst="rect">
            <a:avLst/>
          </a:prstGeom>
          <a:solidFill>
            <a:srgbClr val="A348F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7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2B95-CBC2-06E9-F50B-3F208C74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AC997-190F-2A23-7782-5F950445B9C3}"/>
              </a:ext>
            </a:extLst>
          </p:cNvPr>
          <p:cNvSpPr txBox="1"/>
          <p:nvPr/>
        </p:nvSpPr>
        <p:spPr>
          <a:xfrm>
            <a:off x="284243" y="5701196"/>
            <a:ext cx="2172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ea typeface="Arial Unicode MS" pitchFamily="34" charset="-128"/>
                <a:cs typeface="Arial Unicode MS" pitchFamily="34" charset="-128"/>
              </a:rPr>
              <a:t>Image Employee Attrition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7EFC823-3058-8976-F902-4FF9C86C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0478" y="1826341"/>
            <a:ext cx="4148609" cy="4893241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attrition is the gradual reduction in employee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of your workforce diminishes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are leaving faster than they are hired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Poor compensation or benefits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Being overworked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Bad managers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purpose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CC384-10AA-AE7D-A930-A5A4F321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3" y="1866773"/>
            <a:ext cx="4148609" cy="374456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6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 analysis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89A21-0151-4002-98F4-EE73B91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" y="1913080"/>
            <a:ext cx="3980872" cy="424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6185FEA-6D04-1226-DD14-09BABFF5E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385" y="1913079"/>
            <a:ext cx="4062391" cy="4781335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retrieved from Amazon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observations: 870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variables: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Non-missing values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data imbalanced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730</a:t>
            </a:r>
            <a:r>
              <a:rPr lang="en-US" dirty="0">
                <a:sym typeface="Wingdings" panose="05000000000000000000" pitchFamily="2" charset="2"/>
              </a:rPr>
              <a:t>No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140Yes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Unequal distribution of classes within a dataset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Oversampling is needed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59AC4-F8F0-5D4C-4F02-A61796649D58}"/>
              </a:ext>
            </a:extLst>
          </p:cNvPr>
          <p:cNvSpPr txBox="1"/>
          <p:nvPr/>
        </p:nvSpPr>
        <p:spPr>
          <a:xfrm>
            <a:off x="734965" y="6189408"/>
            <a:ext cx="21726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ea typeface="Arial Unicode MS" pitchFamily="34" charset="-128"/>
                <a:cs typeface="Arial Unicode MS" pitchFamily="34" charset="-128"/>
              </a:rPr>
              <a:t>Dataset Employee Attrition Case-Study2-data.csv</a:t>
            </a:r>
          </a:p>
        </p:txBody>
      </p:sp>
    </p:spTree>
    <p:extLst>
      <p:ext uri="{BB962C8B-B14F-4D97-AF65-F5344CB8AC3E}">
        <p14:creationId xmlns:p14="http://schemas.microsoft.com/office/powerpoint/2010/main" val="27260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 analysis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6185FEA-6D04-1226-DD14-09BABFF5E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7581" y="1753299"/>
            <a:ext cx="3457362" cy="4999839"/>
          </a:xfr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Training a model with very few examples of a given class</a:t>
            </a:r>
            <a:r>
              <a:rPr lang="en-US" dirty="0">
                <a:solidFill>
                  <a:srgbClr val="292929"/>
                </a:solidFill>
                <a:sym typeface="Wingdings" panose="05000000000000000000" pitchFamily="2" charset="2"/>
              </a:rPr>
              <a:t>: </a:t>
            </a:r>
            <a:r>
              <a:rPr lang="en-US" b="0" i="0" dirty="0">
                <a:solidFill>
                  <a:srgbClr val="292929"/>
                </a:solidFill>
                <a:effectLst/>
                <a:sym typeface="Wingdings" panose="05000000000000000000" pitchFamily="2" charset="2"/>
              </a:rPr>
              <a:t>Poor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sym typeface="Wingdings" panose="05000000000000000000" pitchFamily="2" charset="2"/>
              </a:rPr>
              <a:t>One way to solve the problem: </a:t>
            </a:r>
            <a:r>
              <a:rPr lang="en-US" b="1" dirty="0">
                <a:solidFill>
                  <a:srgbClr val="292929"/>
                </a:solidFill>
                <a:sym typeface="Wingdings" panose="05000000000000000000" pitchFamily="2" charset="2"/>
              </a:rPr>
              <a:t>Oversampling</a:t>
            </a:r>
            <a:endParaRPr lang="en-US" b="1" i="0" dirty="0">
              <a:solidFill>
                <a:srgbClr val="292929"/>
              </a:solidFill>
              <a:effectLst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Random oversampling balances the data by randomly oversampling the minority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Before 870, No:730, Yes:140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After 1460, No:730, Yes:730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9E9D0-2AF0-A81B-A307-DC2EFFEF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3936976"/>
            <a:ext cx="2604135" cy="22172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92F24-9637-0B80-B5D0-8CC42A46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1743578"/>
            <a:ext cx="5152127" cy="203608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33CAA3-8232-900F-200C-C8F23079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376" y="3936976"/>
            <a:ext cx="2450752" cy="22172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7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447-E2C1-6EA7-34A2-CF68FCC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D3537415-AD6C-4540-A05A-66F97AB7D40A}"/>
              </a:ext>
            </a:extLst>
          </p:cNvPr>
          <p:cNvSpPr txBox="1">
            <a:spLocks/>
          </p:cNvSpPr>
          <p:nvPr/>
        </p:nvSpPr>
        <p:spPr bwMode="gray">
          <a:xfrm>
            <a:off x="4748980" y="1764199"/>
            <a:ext cx="4277574" cy="4913438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Work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Stock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Years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8A739-E824-0653-6CC5-8F136C0A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9" y="1764198"/>
            <a:ext cx="4058071" cy="4331027"/>
          </a:xfrm>
          <a:prstGeom prst="rect">
            <a:avLst/>
          </a:prstGeom>
          <a:ln>
            <a:solidFill>
              <a:srgbClr val="A348FE"/>
            </a:solidFill>
          </a:ln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F2B4D0AD-D6F8-EF81-ECC1-E4C169010B78}"/>
              </a:ext>
            </a:extLst>
          </p:cNvPr>
          <p:cNvSpPr/>
          <p:nvPr/>
        </p:nvSpPr>
        <p:spPr>
          <a:xfrm>
            <a:off x="6813755" y="2241755"/>
            <a:ext cx="324464" cy="1022555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EFFFE9-43A0-747C-264C-270BF70A88DF}"/>
              </a:ext>
            </a:extLst>
          </p:cNvPr>
          <p:cNvSpPr/>
          <p:nvPr/>
        </p:nvSpPr>
        <p:spPr bwMode="gray">
          <a:xfrm>
            <a:off x="7315200" y="2123768"/>
            <a:ext cx="1366684" cy="1140542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A348FE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Three most</a:t>
            </a:r>
            <a:r>
              <a:rPr lang="en-US" sz="1200" kern="0" dirty="0">
                <a:ea typeface="Arial Unicode MS" pitchFamily="34" charset="-128"/>
                <a:cs typeface="Arial Unicode MS" pitchFamily="34" charset="-128"/>
              </a:rPr>
              <a:t> important factors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7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447-E2C1-6EA7-34A2-CF68FCC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that contribute to attrition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D3537415-AD6C-4540-A05A-66F97AB7D40A}"/>
              </a:ext>
            </a:extLst>
          </p:cNvPr>
          <p:cNvSpPr txBox="1">
            <a:spLocks/>
          </p:cNvSpPr>
          <p:nvPr/>
        </p:nvSpPr>
        <p:spPr bwMode="gray">
          <a:xfrm>
            <a:off x="4748980" y="1764199"/>
            <a:ext cx="4302741" cy="4930216"/>
          </a:xfrm>
          <a:prstGeom prst="rect">
            <a:avLst/>
          </a:prstGeom>
          <a:solidFill>
            <a:srgbClr val="7030A0">
              <a:alpha val="6000"/>
            </a:srgbClr>
          </a:solidFill>
          <a:ln>
            <a:solidFill>
              <a:srgbClr val="A348FE"/>
            </a:solidFill>
          </a:ln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92929"/>
                </a:solidFill>
                <a:highlight>
                  <a:srgbClr val="FDECA4"/>
                </a:highlight>
              </a:rPr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</a:rPr>
              <a:t>Monthly Income Scale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S</a:t>
            </a:r>
            <a:r>
              <a:rPr lang="en-US" dirty="0"/>
              <a:t>tandardized scores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Improve performance models KNN and Naïve Bayes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D5135-1D0E-2CF8-1765-D8D8A00D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5" y="1764199"/>
            <a:ext cx="4376291" cy="4331027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8482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(Years at the company and Overtime)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7402-5A3E-686D-42F7-67CB2772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770396"/>
            <a:ext cx="4212750" cy="3932314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D6164-F63B-56CF-7CFF-785E1BC5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52" y="1770394"/>
            <a:ext cx="4053864" cy="3932315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CA42F8-1405-16EE-7DD0-FF014C8A6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741" y="5801959"/>
            <a:ext cx="3000375" cy="555062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42475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240-10E9-99BF-AE44-00B487B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factors(Job Satisfaction and Marital Status)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B636-2E14-9309-347D-F751B9D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6" y="1998874"/>
            <a:ext cx="4225140" cy="3524823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9119E-2CAF-C339-F487-9C004CB7D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98874"/>
            <a:ext cx="4387065" cy="3524822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BDE6B-6493-4461-D58B-B76AC1CE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100" y="5613456"/>
            <a:ext cx="2411976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75174C-9E9C-547D-BA4C-35B54E704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5" y="5613456"/>
            <a:ext cx="2243940" cy="620195"/>
          </a:xfrm>
          <a:prstGeom prst="rect">
            <a:avLst/>
          </a:prstGeom>
          <a:ln>
            <a:solidFill>
              <a:srgbClr val="A348FE"/>
            </a:solidFill>
          </a:ln>
        </p:spPr>
      </p:pic>
    </p:spTree>
    <p:extLst>
      <p:ext uri="{BB962C8B-B14F-4D97-AF65-F5344CB8AC3E}">
        <p14:creationId xmlns:p14="http://schemas.microsoft.com/office/powerpoint/2010/main" val="177286652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6_4x3_whit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fontAlgn="base">
          <a:spcBef>
            <a:spcPts val="6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4x3" id="{7066FEE9-A681-45D3-8800-1F18BD7979F4}" vid="{3F6294EC-20FA-4CAC-BEA1-A5114A8605BB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83273</TotalTime>
  <Words>777</Words>
  <Application>Microsoft Office PowerPoint</Application>
  <PresentationFormat>On-screen Show (4:3)</PresentationFormat>
  <Paragraphs>173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Symbol</vt:lpstr>
      <vt:lpstr>Trebuchet MS</vt:lpstr>
      <vt:lpstr>Wingdings</vt:lpstr>
      <vt:lpstr>Wingdings</vt:lpstr>
      <vt:lpstr>SAP_2016_4x3_white</vt:lpstr>
      <vt:lpstr>Data analysis and attrition investigation for Frito-Lay company </vt:lpstr>
      <vt:lpstr>Objetives</vt:lpstr>
      <vt:lpstr>Employee Attrition</vt:lpstr>
      <vt:lpstr>Dataset analysis</vt:lpstr>
      <vt:lpstr>Dataset analysis</vt:lpstr>
      <vt:lpstr>Most important factors that contribute to attrition</vt:lpstr>
      <vt:lpstr>Most important factors that contribute to attrition</vt:lpstr>
      <vt:lpstr>Most important factors (Years at the company and Overtime)</vt:lpstr>
      <vt:lpstr>Most important factors(Job Satisfaction and Marital Status)</vt:lpstr>
      <vt:lpstr>Most important factors that contribute to attrition</vt:lpstr>
      <vt:lpstr>Feature selection categorical variables</vt:lpstr>
      <vt:lpstr>Attrition prediction model: winner KNN model</vt:lpstr>
      <vt:lpstr>Attrition prediction model: KNN model: Winner</vt:lpstr>
      <vt:lpstr>Attrition prediction model: Naïve Bayes model: Loser </vt:lpstr>
      <vt:lpstr>Monthly income prediction: Feature selection continuous </vt:lpstr>
      <vt:lpstr>Linear regression model results</vt:lpstr>
      <vt:lpstr>First recommendation: Reduce employees work overtime</vt:lpstr>
      <vt:lpstr>Second recommendation: Create more incentives for new employees</vt:lpstr>
      <vt:lpstr>Second recommendation: Create more incentives for new employees</vt:lpstr>
      <vt:lpstr>Third recommendation: Create more incentives for young people</vt:lpstr>
      <vt:lpstr>Third recommendation: Create more incentives for young people</vt:lpstr>
      <vt:lpstr>Link to applications</vt:lpstr>
      <vt:lpstr>Thank you! Presented by: Carlos Estevez, April 2023 cestevez@smu.edu 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Corporate PPT Template</dc:title>
  <dc:creator>SAP</dc:creator>
  <cp:keywords>2016/4:3</cp:keywords>
  <cp:lastModifiedBy>Carlos Estevez</cp:lastModifiedBy>
  <cp:revision>668</cp:revision>
  <dcterms:created xsi:type="dcterms:W3CDTF">2015-10-01T12:54:03Z</dcterms:created>
  <dcterms:modified xsi:type="dcterms:W3CDTF">2023-04-12T03:11:21Z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