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3" r:id="rId3"/>
  </p:sldMasterIdLst>
  <p:sldIdLst>
    <p:sldId id="580" r:id="rId4"/>
    <p:sldId id="592" r:id="rId5"/>
    <p:sldId id="593" r:id="rId6"/>
    <p:sldId id="603" r:id="rId7"/>
    <p:sldId id="594" r:id="rId8"/>
    <p:sldId id="595" r:id="rId9"/>
    <p:sldId id="596" r:id="rId10"/>
    <p:sldId id="597" r:id="rId11"/>
    <p:sldId id="598" r:id="rId12"/>
    <p:sldId id="599" r:id="rId13"/>
    <p:sldId id="600" r:id="rId14"/>
    <p:sldId id="601" r:id="rId15"/>
    <p:sldId id="602" r:id="rId16"/>
    <p:sldId id="526" r:id="rId17"/>
    <p:sldId id="605" r:id="rId18"/>
    <p:sldId id="606" r:id="rId19"/>
    <p:sldId id="607" r:id="rId20"/>
    <p:sldId id="608" r:id="rId21"/>
    <p:sldId id="609" r:id="rId22"/>
    <p:sldId id="611" r:id="rId23"/>
    <p:sldId id="61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p:restoredTop sz="94586"/>
  </p:normalViewPr>
  <p:slideViewPr>
    <p:cSldViewPr snapToGrid="0" snapToObjects="1">
      <p:cViewPr>
        <p:scale>
          <a:sx n="90" d="100"/>
          <a:sy n="90" d="100"/>
        </p:scale>
        <p:origin x="59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3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72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73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43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759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51214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153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93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2334176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42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cxnSp>
        <p:nvCxnSpPr>
          <p:cNvPr id="7" name="Straight Connector 6">
            <a:extLst>
              <a:ext uri="{FF2B5EF4-FFF2-40B4-BE49-F238E27FC236}">
                <a16:creationId xmlns:a16="http://schemas.microsoft.com/office/drawing/2014/main" id="{79F0E487-6945-4486-B2D9-00ED5F88FEDE}"/>
              </a:ext>
            </a:extLst>
          </p:cNvPr>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descr="C:\Users\njones\Dropbox (2U)\Work\Designing Slides\SMU\Design Brief\logo\logo_datasci_SMU.png">
            <a:extLst>
              <a:ext uri="{FF2B5EF4-FFF2-40B4-BE49-F238E27FC236}">
                <a16:creationId xmlns:a16="http://schemas.microsoft.com/office/drawing/2014/main" id="{0B34823E-36ED-689B-669B-1A0E765CC3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30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cxnSp>
        <p:nvCxnSpPr>
          <p:cNvPr id="4" name="Straight Connector 3">
            <a:extLst>
              <a:ext uri="{FF2B5EF4-FFF2-40B4-BE49-F238E27FC236}">
                <a16:creationId xmlns:a16="http://schemas.microsoft.com/office/drawing/2014/main" id="{93886536-97A2-B1A5-91F9-9B10EA360F03}"/>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2033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3322436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cxnSp>
        <p:nvCxnSpPr>
          <p:cNvPr id="8" name="Straight Connector 7">
            <a:extLst>
              <a:ext uri="{FF2B5EF4-FFF2-40B4-BE49-F238E27FC236}">
                <a16:creationId xmlns:a16="http://schemas.microsoft.com/office/drawing/2014/main" id="{7F18BBB6-E63B-AB35-DCDD-F6BBC2ED24E7}"/>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927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cxnSp>
        <p:nvCxnSpPr>
          <p:cNvPr id="10" name="Straight Connector 9">
            <a:extLst>
              <a:ext uri="{FF2B5EF4-FFF2-40B4-BE49-F238E27FC236}">
                <a16:creationId xmlns:a16="http://schemas.microsoft.com/office/drawing/2014/main" id="{36FC43FE-6AED-4E24-8F0E-DFB81851F7D1}"/>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5684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43688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pic>
        <p:nvPicPr>
          <p:cNvPr id="2" name="Picture 2" descr="C:\Users\njones\Dropbox (2U)\Work\Designing Slides\SMU\Design Brief\logo\logo_datasci_SMU.png">
            <a:extLst>
              <a:ext uri="{FF2B5EF4-FFF2-40B4-BE49-F238E27FC236}">
                <a16:creationId xmlns:a16="http://schemas.microsoft.com/office/drawing/2014/main" id="{C729C6B4-7BB9-DDDD-8AA8-9917177AC86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738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998052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350560"/>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24539434"/>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71242238"/>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13662138"/>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74801223"/>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7349711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26903994"/>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1693114"/>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0689925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0987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223589-D1FE-5045-809F-56B69D3AD8BF}" type="datetimeFigureOut">
              <a:rPr lang="en-US" smtClean="0"/>
              <a:t>1/14/2023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126F504-64E0-8F44-9A26-DEA4139BCF66}" type="slidenum">
              <a:rPr lang="en-US" smtClean="0"/>
              <a:t>‹#›</a:t>
            </a:fld>
            <a:endParaRPr lang="en-US"/>
          </a:p>
        </p:txBody>
      </p:sp>
      <p:sp>
        <p:nvSpPr>
          <p:cNvPr id="7" name="Rectangle 6">
            <a:extLst>
              <a:ext uri="{FF2B5EF4-FFF2-40B4-BE49-F238E27FC236}">
                <a16:creationId xmlns:a16="http://schemas.microsoft.com/office/drawing/2014/main" id="{29F09744-C41D-ECC7-DEBB-B7804719085B}"/>
              </a:ext>
            </a:extLst>
          </p:cNvPr>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5C0656B3-DD41-9F69-BDC5-654909109ACB}"/>
              </a:ext>
            </a:extLst>
          </p:cNvPr>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23854018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3</a:t>
            </a:r>
          </a:p>
          <a:p>
            <a:endParaRPr lang="en-IN" dirty="0"/>
          </a:p>
          <a:p>
            <a:r>
              <a:rPr lang="en-US" sz="2000" dirty="0"/>
              <a:t>Carlos Estevez</a:t>
            </a:r>
            <a:endParaRPr lang="en-IN" sz="2000" dirty="0"/>
          </a:p>
        </p:txBody>
      </p:sp>
    </p:spTree>
    <p:extLst>
      <p:ext uri="{BB962C8B-B14F-4D97-AF65-F5344CB8AC3E}">
        <p14:creationId xmlns:p14="http://schemas.microsoft.com/office/powerpoint/2010/main" val="715364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Part 1, Activity 4</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8886825" cy="4525963"/>
          </a:xfrm>
        </p:spPr>
        <p:txBody>
          <a:bodyPr/>
          <a:lstStyle/>
          <a:p>
            <a:r>
              <a:rPr lang="en-US" sz="1400" b="1"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endParaRPr lang="en-US" dirty="0"/>
          </a:p>
        </p:txBody>
      </p:sp>
      <p:sp>
        <p:nvSpPr>
          <p:cNvPr id="6" name="TextBox 5">
            <a:extLst>
              <a:ext uri="{FF2B5EF4-FFF2-40B4-BE49-F238E27FC236}">
                <a16:creationId xmlns:a16="http://schemas.microsoft.com/office/drawing/2014/main" id="{8CDA244A-0005-CED1-11D4-B58A4FA2E519}"/>
              </a:ext>
            </a:extLst>
          </p:cNvPr>
          <p:cNvSpPr txBox="1"/>
          <p:nvPr/>
        </p:nvSpPr>
        <p:spPr>
          <a:xfrm>
            <a:off x="523875" y="6219825"/>
            <a:ext cx="3581400" cy="461665"/>
          </a:xfrm>
          <a:prstGeom prst="rect">
            <a:avLst/>
          </a:prstGeom>
          <a:noFill/>
        </p:spPr>
        <p:txBody>
          <a:bodyPr wrap="square" rtlCol="0">
            <a:spAutoFit/>
          </a:bodyPr>
          <a:lstStyle/>
          <a:p>
            <a:r>
              <a:rPr lang="en-US" sz="1200" i="1" dirty="0">
                <a:solidFill>
                  <a:schemeClr val="tx2"/>
                </a:solidFill>
              </a:rPr>
              <a:t>Image: Plotting Acceleration, Agility and Position using GGPais from GGally</a:t>
            </a:r>
            <a:endParaRPr lang="en-US" i="1" dirty="0">
              <a:solidFill>
                <a:schemeClr val="tx2"/>
              </a:solidFill>
            </a:endParaRPr>
          </a:p>
        </p:txBody>
      </p:sp>
      <p:pic>
        <p:nvPicPr>
          <p:cNvPr id="7" name="Picture 6">
            <a:extLst>
              <a:ext uri="{FF2B5EF4-FFF2-40B4-BE49-F238E27FC236}">
                <a16:creationId xmlns:a16="http://schemas.microsoft.com/office/drawing/2014/main" id="{66861C43-C119-023E-AEC2-29CBA5F93FD9}"/>
              </a:ext>
            </a:extLst>
          </p:cNvPr>
          <p:cNvPicPr>
            <a:picLocks noChangeAspect="1"/>
          </p:cNvPicPr>
          <p:nvPr/>
        </p:nvPicPr>
        <p:blipFill>
          <a:blip r:embed="rId2"/>
          <a:stretch>
            <a:fillRect/>
          </a:stretch>
        </p:blipFill>
        <p:spPr>
          <a:xfrm>
            <a:off x="3752205" y="2470150"/>
            <a:ext cx="4934596" cy="2182885"/>
          </a:xfrm>
          <a:prstGeom prst="rect">
            <a:avLst/>
          </a:prstGeom>
          <a:ln>
            <a:solidFill>
              <a:schemeClr val="accent1">
                <a:shade val="95000"/>
                <a:satMod val="105000"/>
              </a:schemeClr>
            </a:solidFill>
          </a:ln>
        </p:spPr>
      </p:pic>
      <p:sp>
        <p:nvSpPr>
          <p:cNvPr id="8" name="TextBox 7">
            <a:extLst>
              <a:ext uri="{FF2B5EF4-FFF2-40B4-BE49-F238E27FC236}">
                <a16:creationId xmlns:a16="http://schemas.microsoft.com/office/drawing/2014/main" id="{CF8AE9F6-9C9D-504F-2F3A-149BFA95C07B}"/>
              </a:ext>
            </a:extLst>
          </p:cNvPr>
          <p:cNvSpPr txBox="1"/>
          <p:nvPr/>
        </p:nvSpPr>
        <p:spPr>
          <a:xfrm>
            <a:off x="523875" y="2667000"/>
            <a:ext cx="2752725" cy="1846659"/>
          </a:xfrm>
          <a:prstGeom prst="rect">
            <a:avLst/>
          </a:prstGeom>
          <a:noFill/>
        </p:spPr>
        <p:txBody>
          <a:bodyPr wrap="square" rtlCol="0">
            <a:spAutoFit/>
          </a:bodyPr>
          <a:lstStyle/>
          <a:p>
            <a:r>
              <a:rPr lang="en-US" sz="1200" dirty="0"/>
              <a:t>Comments:</a:t>
            </a:r>
          </a:p>
          <a:p>
            <a:pPr marL="285750" indent="-285750">
              <a:buFont typeface="Arial" panose="020B0604020202020204" pitchFamily="34" charset="0"/>
              <a:buChar char="•"/>
            </a:pPr>
            <a:r>
              <a:rPr lang="en-US" sz="1200" dirty="0"/>
              <a:t>We have two different ways to calculate an Hypothesis test.  </a:t>
            </a:r>
          </a:p>
          <a:p>
            <a:pPr marL="742950" lvl="1" indent="-285750">
              <a:buFont typeface="Arial" panose="020B0604020202020204" pitchFamily="34" charset="0"/>
              <a:buChar char="•"/>
            </a:pPr>
            <a:r>
              <a:rPr lang="en-US" sz="1200" dirty="0"/>
              <a:t>1-We can use the function </a:t>
            </a:r>
            <a:r>
              <a:rPr lang="en-US" sz="1200" dirty="0" err="1"/>
              <a:t>t.test</a:t>
            </a:r>
            <a:endParaRPr lang="en-US" sz="1200" dirty="0"/>
          </a:p>
          <a:p>
            <a:pPr marL="742950" lvl="1" indent="-285750">
              <a:buFont typeface="Arial" panose="020B0604020202020204" pitchFamily="34" charset="0"/>
              <a:buChar char="•"/>
            </a:pPr>
            <a:r>
              <a:rPr lang="en-US" sz="1200" dirty="0"/>
              <a:t>2-We can use the formulas and make the calculation manually</a:t>
            </a:r>
          </a:p>
          <a:p>
            <a:endParaRPr lang="en-US" dirty="0"/>
          </a:p>
        </p:txBody>
      </p:sp>
    </p:spTree>
    <p:extLst>
      <p:ext uri="{BB962C8B-B14F-4D97-AF65-F5344CB8AC3E}">
        <p14:creationId xmlns:p14="http://schemas.microsoft.com/office/powerpoint/2010/main" val="268725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Part 1, Activity 5</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8886825" cy="4525963"/>
          </a:xfrm>
        </p:spPr>
        <p:txBody>
          <a:bodyPr/>
          <a:lstStyle/>
          <a:p>
            <a:r>
              <a:rPr lang="en-US" sz="1050" dirty="0"/>
              <a:t>Are the assumptions of this test reasonably met</a:t>
            </a:r>
            <a:r>
              <a:rPr lang="en-US" sz="1050" b="1" dirty="0"/>
              <a:t>?  If you have not had Stat 1</a:t>
            </a:r>
            <a:r>
              <a:rPr lang="en-US" sz="105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050" b="1" dirty="0"/>
              <a:t>If you have had Stat 1</a:t>
            </a:r>
            <a:r>
              <a:rPr lang="en-US" sz="1050" dirty="0"/>
              <a:t>, create the plots listed above (and any other plots you might prefer) and be prepared to be a teacher and teach what you know about the assumptions of the t-test and if those are assumption are reasonably met here.</a:t>
            </a:r>
          </a:p>
          <a:p>
            <a:endParaRPr lang="en-US" dirty="0"/>
          </a:p>
        </p:txBody>
      </p:sp>
      <p:sp>
        <p:nvSpPr>
          <p:cNvPr id="6" name="TextBox 5">
            <a:extLst>
              <a:ext uri="{FF2B5EF4-FFF2-40B4-BE49-F238E27FC236}">
                <a16:creationId xmlns:a16="http://schemas.microsoft.com/office/drawing/2014/main" id="{8CDA244A-0005-CED1-11D4-B58A4FA2E519}"/>
              </a:ext>
            </a:extLst>
          </p:cNvPr>
          <p:cNvSpPr txBox="1"/>
          <p:nvPr/>
        </p:nvSpPr>
        <p:spPr>
          <a:xfrm>
            <a:off x="523875" y="6219825"/>
            <a:ext cx="3581400" cy="461665"/>
          </a:xfrm>
          <a:prstGeom prst="rect">
            <a:avLst/>
          </a:prstGeom>
          <a:noFill/>
        </p:spPr>
        <p:txBody>
          <a:bodyPr wrap="square" rtlCol="0">
            <a:spAutoFit/>
          </a:bodyPr>
          <a:lstStyle/>
          <a:p>
            <a:r>
              <a:rPr lang="en-US" sz="1200" i="1" dirty="0">
                <a:solidFill>
                  <a:schemeClr val="tx2"/>
                </a:solidFill>
              </a:rPr>
              <a:t>Image: Plotting Acceleration, Agility and Position using GGPais from GGally</a:t>
            </a:r>
            <a:endParaRPr lang="en-US" i="1" dirty="0">
              <a:solidFill>
                <a:schemeClr val="tx2"/>
              </a:solidFill>
            </a:endParaRPr>
          </a:p>
        </p:txBody>
      </p:sp>
      <p:pic>
        <p:nvPicPr>
          <p:cNvPr id="5" name="Picture 4">
            <a:extLst>
              <a:ext uri="{FF2B5EF4-FFF2-40B4-BE49-F238E27FC236}">
                <a16:creationId xmlns:a16="http://schemas.microsoft.com/office/drawing/2014/main" id="{EBDFC31D-AED8-DB8D-A643-714904DEDA56}"/>
              </a:ext>
            </a:extLst>
          </p:cNvPr>
          <p:cNvPicPr>
            <a:picLocks noChangeAspect="1"/>
          </p:cNvPicPr>
          <p:nvPr/>
        </p:nvPicPr>
        <p:blipFill>
          <a:blip r:embed="rId2"/>
          <a:stretch>
            <a:fillRect/>
          </a:stretch>
        </p:blipFill>
        <p:spPr>
          <a:xfrm>
            <a:off x="523875" y="2664983"/>
            <a:ext cx="4048125" cy="2513110"/>
          </a:xfrm>
          <a:prstGeom prst="rect">
            <a:avLst/>
          </a:prstGeom>
          <a:ln>
            <a:solidFill>
              <a:schemeClr val="accent1">
                <a:shade val="95000"/>
                <a:satMod val="105000"/>
              </a:schemeClr>
            </a:solidFill>
          </a:ln>
        </p:spPr>
      </p:pic>
      <p:pic>
        <p:nvPicPr>
          <p:cNvPr id="10" name="Picture 9">
            <a:extLst>
              <a:ext uri="{FF2B5EF4-FFF2-40B4-BE49-F238E27FC236}">
                <a16:creationId xmlns:a16="http://schemas.microsoft.com/office/drawing/2014/main" id="{1DCFA263-9ECA-9B87-AC4B-A8363D1BB922}"/>
              </a:ext>
            </a:extLst>
          </p:cNvPr>
          <p:cNvPicPr>
            <a:picLocks noChangeAspect="1"/>
          </p:cNvPicPr>
          <p:nvPr/>
        </p:nvPicPr>
        <p:blipFill>
          <a:blip r:embed="rId3"/>
          <a:stretch>
            <a:fillRect/>
          </a:stretch>
        </p:blipFill>
        <p:spPr>
          <a:xfrm>
            <a:off x="4667417" y="2664984"/>
            <a:ext cx="4487166" cy="2513110"/>
          </a:xfrm>
          <a:prstGeom prst="rect">
            <a:avLst/>
          </a:prstGeom>
          <a:solidFill>
            <a:schemeClr val="bg1"/>
          </a:solidFill>
          <a:ln>
            <a:solidFill>
              <a:schemeClr val="accent1">
                <a:shade val="95000"/>
                <a:satMod val="105000"/>
              </a:schemeClr>
            </a:solidFill>
          </a:ln>
        </p:spPr>
      </p:pic>
      <p:sp>
        <p:nvSpPr>
          <p:cNvPr id="11" name="TextBox 10">
            <a:extLst>
              <a:ext uri="{FF2B5EF4-FFF2-40B4-BE49-F238E27FC236}">
                <a16:creationId xmlns:a16="http://schemas.microsoft.com/office/drawing/2014/main" id="{38ACDD6F-C188-E2AC-3944-1F50C5C56B4B}"/>
              </a:ext>
            </a:extLst>
          </p:cNvPr>
          <p:cNvSpPr txBox="1"/>
          <p:nvPr/>
        </p:nvSpPr>
        <p:spPr>
          <a:xfrm>
            <a:off x="428458" y="5186612"/>
            <a:ext cx="3651176" cy="230832"/>
          </a:xfrm>
          <a:prstGeom prst="rect">
            <a:avLst/>
          </a:prstGeom>
          <a:noFill/>
        </p:spPr>
        <p:txBody>
          <a:bodyPr wrap="square" rtlCol="0">
            <a:spAutoFit/>
          </a:bodyPr>
          <a:lstStyle/>
          <a:p>
            <a:r>
              <a:rPr lang="en-US" sz="900" i="1" dirty="0"/>
              <a:t>Image 1: Distribution LM</a:t>
            </a:r>
          </a:p>
        </p:txBody>
      </p:sp>
      <p:sp>
        <p:nvSpPr>
          <p:cNvPr id="12" name="TextBox 11">
            <a:extLst>
              <a:ext uri="{FF2B5EF4-FFF2-40B4-BE49-F238E27FC236}">
                <a16:creationId xmlns:a16="http://schemas.microsoft.com/office/drawing/2014/main" id="{19FDBEB2-29A3-FAB8-EE22-C14DDF4D6C61}"/>
              </a:ext>
            </a:extLst>
          </p:cNvPr>
          <p:cNvSpPr txBox="1"/>
          <p:nvPr/>
        </p:nvSpPr>
        <p:spPr>
          <a:xfrm>
            <a:off x="4572000" y="5176477"/>
            <a:ext cx="3651176" cy="230832"/>
          </a:xfrm>
          <a:prstGeom prst="rect">
            <a:avLst/>
          </a:prstGeom>
          <a:noFill/>
        </p:spPr>
        <p:txBody>
          <a:bodyPr wrap="square" rtlCol="0">
            <a:spAutoFit/>
          </a:bodyPr>
          <a:lstStyle/>
          <a:p>
            <a:r>
              <a:rPr lang="en-US" sz="900" i="1" dirty="0"/>
              <a:t>Image 2: Distribution LF</a:t>
            </a:r>
          </a:p>
        </p:txBody>
      </p:sp>
    </p:spTree>
    <p:extLst>
      <p:ext uri="{BB962C8B-B14F-4D97-AF65-F5344CB8AC3E}">
        <p14:creationId xmlns:p14="http://schemas.microsoft.com/office/powerpoint/2010/main" val="332071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Part 1, Activity 4</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8886825" cy="4525963"/>
          </a:xfrm>
        </p:spPr>
        <p:txBody>
          <a:bodyPr/>
          <a:lstStyle/>
          <a:p>
            <a:r>
              <a:rPr lang="en-US" sz="1050" dirty="0"/>
              <a:t>Are the assumptions of this test reasonably met</a:t>
            </a:r>
            <a:r>
              <a:rPr lang="en-US" sz="1050" b="1" dirty="0"/>
              <a:t>?  If you have not had Stat 1</a:t>
            </a:r>
            <a:r>
              <a:rPr lang="en-US" sz="105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050" b="1" dirty="0"/>
              <a:t>If you have had Stat 1</a:t>
            </a:r>
            <a:r>
              <a:rPr lang="en-US" sz="1050" dirty="0"/>
              <a:t>, create the plots listed above (and any other plots you might prefer) and be prepared to be a teacher and teach what you know about the assumptions of the t-test and if those are assumption are reasonably met here.</a:t>
            </a:r>
          </a:p>
          <a:p>
            <a:endParaRPr lang="en-US" dirty="0"/>
          </a:p>
        </p:txBody>
      </p:sp>
      <p:sp>
        <p:nvSpPr>
          <p:cNvPr id="6" name="TextBox 5">
            <a:extLst>
              <a:ext uri="{FF2B5EF4-FFF2-40B4-BE49-F238E27FC236}">
                <a16:creationId xmlns:a16="http://schemas.microsoft.com/office/drawing/2014/main" id="{8CDA244A-0005-CED1-11D4-B58A4FA2E519}"/>
              </a:ext>
            </a:extLst>
          </p:cNvPr>
          <p:cNvSpPr txBox="1"/>
          <p:nvPr/>
        </p:nvSpPr>
        <p:spPr>
          <a:xfrm>
            <a:off x="523875" y="6219825"/>
            <a:ext cx="3581400" cy="461665"/>
          </a:xfrm>
          <a:prstGeom prst="rect">
            <a:avLst/>
          </a:prstGeom>
          <a:noFill/>
        </p:spPr>
        <p:txBody>
          <a:bodyPr wrap="square" rtlCol="0">
            <a:spAutoFit/>
          </a:bodyPr>
          <a:lstStyle/>
          <a:p>
            <a:r>
              <a:rPr lang="en-US" sz="1200" i="1" dirty="0">
                <a:solidFill>
                  <a:schemeClr val="tx2"/>
                </a:solidFill>
              </a:rPr>
              <a:t>Image: Plotting Acceleration, Agility and Position using GGPais from GGally</a:t>
            </a:r>
            <a:endParaRPr lang="en-US" i="1" dirty="0">
              <a:solidFill>
                <a:schemeClr val="tx2"/>
              </a:solidFill>
            </a:endParaRPr>
          </a:p>
        </p:txBody>
      </p:sp>
      <p:sp>
        <p:nvSpPr>
          <p:cNvPr id="12" name="TextBox 11">
            <a:extLst>
              <a:ext uri="{FF2B5EF4-FFF2-40B4-BE49-F238E27FC236}">
                <a16:creationId xmlns:a16="http://schemas.microsoft.com/office/drawing/2014/main" id="{19FDBEB2-29A3-FAB8-EE22-C14DDF4D6C61}"/>
              </a:ext>
            </a:extLst>
          </p:cNvPr>
          <p:cNvSpPr txBox="1"/>
          <p:nvPr/>
        </p:nvSpPr>
        <p:spPr>
          <a:xfrm>
            <a:off x="4635796" y="3703314"/>
            <a:ext cx="3651176" cy="230832"/>
          </a:xfrm>
          <a:prstGeom prst="rect">
            <a:avLst/>
          </a:prstGeom>
          <a:noFill/>
        </p:spPr>
        <p:txBody>
          <a:bodyPr wrap="square" rtlCol="0">
            <a:spAutoFit/>
          </a:bodyPr>
          <a:lstStyle/>
          <a:p>
            <a:r>
              <a:rPr lang="en-US" sz="900" i="1" dirty="0"/>
              <a:t>Image 2: CLT Theory</a:t>
            </a:r>
          </a:p>
        </p:txBody>
      </p:sp>
      <p:sp>
        <p:nvSpPr>
          <p:cNvPr id="4" name="TextBox 3">
            <a:extLst>
              <a:ext uri="{FF2B5EF4-FFF2-40B4-BE49-F238E27FC236}">
                <a16:creationId xmlns:a16="http://schemas.microsoft.com/office/drawing/2014/main" id="{BC85CADE-4113-9057-3266-2122C407CF46}"/>
              </a:ext>
            </a:extLst>
          </p:cNvPr>
          <p:cNvSpPr txBox="1"/>
          <p:nvPr/>
        </p:nvSpPr>
        <p:spPr>
          <a:xfrm>
            <a:off x="415637" y="2493954"/>
            <a:ext cx="3676817" cy="2862322"/>
          </a:xfrm>
          <a:prstGeom prst="rect">
            <a:avLst/>
          </a:prstGeom>
          <a:noFill/>
        </p:spPr>
        <p:txBody>
          <a:bodyPr wrap="square" rtlCol="0">
            <a:spAutoFit/>
          </a:bodyPr>
          <a:lstStyle/>
          <a:p>
            <a:r>
              <a:rPr lang="en-US" sz="1000" dirty="0"/>
              <a:t>Comments:</a:t>
            </a:r>
          </a:p>
          <a:p>
            <a:pPr marL="285750" indent="-285750">
              <a:buFont typeface="Arial" panose="020B0604020202020204" pitchFamily="34" charset="0"/>
              <a:buChar char="•"/>
            </a:pPr>
            <a:r>
              <a:rPr lang="en-US" sz="1000" dirty="0"/>
              <a:t>I think they are not because we don’t have enough observations for Left-Forward players</a:t>
            </a:r>
          </a:p>
          <a:p>
            <a:pPr marL="285750" indent="-285750">
              <a:buFont typeface="Arial" panose="020B0604020202020204" pitchFamily="34" charset="0"/>
              <a:buChar char="•"/>
            </a:pPr>
            <a:r>
              <a:rPr lang="en-US" sz="1000" dirty="0"/>
              <a:t>We know by the definition of CLT that if the sample size of N is larger than 30 then the sample mean can be approximated reasonably. In addition to that, if you take a look at the plot of LF players we can notice that we don’t have enough observation to simply make a decision about that dataset.  The T-Test is useless under these conditions</a:t>
            </a:r>
          </a:p>
          <a:p>
            <a:pPr marL="285750" indent="-285750">
              <a:buFont typeface="Arial" panose="020B0604020202020204" pitchFamily="34" charset="0"/>
              <a:buChar char="•"/>
            </a:pPr>
            <a:r>
              <a:rPr lang="en-US" sz="1000" dirty="0"/>
              <a:t>The sample size of LF is 15 and 1095 for LM. The mean for the agility for LF is ~79 and 75 for LM. So, it means that the LF players are the best in this category, that’s false because let’s suppose that you have taken the sample of the best LF players of the world, it is not accurate to get to that conclusion, because the sample needs to be representative </a:t>
            </a:r>
            <a:endParaRPr lang="en-US" sz="1050" dirty="0"/>
          </a:p>
        </p:txBody>
      </p:sp>
      <p:pic>
        <p:nvPicPr>
          <p:cNvPr id="8" name="Picture 7">
            <a:extLst>
              <a:ext uri="{FF2B5EF4-FFF2-40B4-BE49-F238E27FC236}">
                <a16:creationId xmlns:a16="http://schemas.microsoft.com/office/drawing/2014/main" id="{2DA8A7DA-D561-5731-CBE4-46204B7991EC}"/>
              </a:ext>
            </a:extLst>
          </p:cNvPr>
          <p:cNvPicPr>
            <a:picLocks noChangeAspect="1"/>
          </p:cNvPicPr>
          <p:nvPr/>
        </p:nvPicPr>
        <p:blipFill>
          <a:blip r:embed="rId2"/>
          <a:stretch>
            <a:fillRect/>
          </a:stretch>
        </p:blipFill>
        <p:spPr>
          <a:xfrm>
            <a:off x="4714970" y="2237625"/>
            <a:ext cx="4352830" cy="1442993"/>
          </a:xfrm>
          <a:prstGeom prst="rect">
            <a:avLst/>
          </a:prstGeom>
        </p:spPr>
      </p:pic>
    </p:spTree>
    <p:extLst>
      <p:ext uri="{BB962C8B-B14F-4D97-AF65-F5344CB8AC3E}">
        <p14:creationId xmlns:p14="http://schemas.microsoft.com/office/powerpoint/2010/main" val="117018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Part 2, Activity 1</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8"/>
            <a:ext cx="8886825" cy="756344"/>
          </a:xfrm>
        </p:spPr>
        <p:txBody>
          <a:bodyPr>
            <a:normAutofit fontScale="92500" lnSpcReduction="20000"/>
          </a:bodyPr>
          <a:lstStyle/>
          <a:p>
            <a:pPr marL="0" indent="0">
              <a:buNone/>
            </a:pPr>
            <a:r>
              <a:rPr lang="en-US" sz="1800" b="1" dirty="0"/>
              <a:t>Select/create at least 2 categorical variables and select two continuous variables and perform an EDA.  Also, at least one of the categorical variables should be created from a continuous variable (using the cut() function).   </a:t>
            </a:r>
          </a:p>
          <a:p>
            <a:endParaRPr lang="en-US" dirty="0"/>
          </a:p>
        </p:txBody>
      </p:sp>
      <p:sp>
        <p:nvSpPr>
          <p:cNvPr id="5" name="TextBox 4">
            <a:extLst>
              <a:ext uri="{FF2B5EF4-FFF2-40B4-BE49-F238E27FC236}">
                <a16:creationId xmlns:a16="http://schemas.microsoft.com/office/drawing/2014/main" id="{A6CBAE91-8886-7381-6BDA-D2E73C35AE8F}"/>
              </a:ext>
            </a:extLst>
          </p:cNvPr>
          <p:cNvSpPr txBox="1"/>
          <p:nvPr/>
        </p:nvSpPr>
        <p:spPr>
          <a:xfrm>
            <a:off x="255181" y="2509284"/>
            <a:ext cx="5557284" cy="3600986"/>
          </a:xfrm>
          <a:prstGeom prst="rect">
            <a:avLst/>
          </a:prstGeom>
          <a:noFill/>
        </p:spPr>
        <p:txBody>
          <a:bodyPr wrap="square" rtlCol="0">
            <a:spAutoFit/>
          </a:bodyPr>
          <a:lstStyle/>
          <a:p>
            <a:r>
              <a:rPr lang="en-US" sz="1400" dirty="0"/>
              <a:t>Introduction</a:t>
            </a:r>
          </a:p>
          <a:p>
            <a:pPr marL="285750" indent="-285750">
              <a:buFont typeface="Arial" panose="020B0604020202020204" pitchFamily="34" charset="0"/>
              <a:buChar char="•"/>
            </a:pPr>
            <a:r>
              <a:rPr lang="en-US" sz="1400" dirty="0"/>
              <a:t>Peripheral vision is one of the most important characteristic of a player. The very good players posses this characteristic</a:t>
            </a:r>
          </a:p>
          <a:p>
            <a:pPr marL="285750" indent="-285750">
              <a:buFont typeface="Arial" panose="020B0604020202020204" pitchFamily="34" charset="0"/>
              <a:buChar char="•"/>
            </a:pPr>
            <a:r>
              <a:rPr lang="en-US" sz="1400" dirty="0"/>
              <a:t>A good peripheral vision is extremely vital in sports like football. Players use their peripheral vision to see and sense movement to either side of them. As a football player drives the ball down the field, he must use peripheral vision to guide his path and avoid tackles</a:t>
            </a:r>
          </a:p>
          <a:p>
            <a:pPr marL="285750" indent="-285750">
              <a:buFont typeface="Arial" panose="020B0604020202020204" pitchFamily="34" charset="0"/>
              <a:buChar char="•"/>
            </a:pPr>
            <a:r>
              <a:rPr lang="en-US" sz="1400" b="1" dirty="0"/>
              <a:t>Q1:</a:t>
            </a:r>
            <a:r>
              <a:rPr lang="en-US" sz="1400" dirty="0"/>
              <a:t>Using the data of </a:t>
            </a:r>
            <a:r>
              <a:rPr lang="en-US" sz="1400" dirty="0" err="1"/>
              <a:t>FootballPlayer</a:t>
            </a:r>
            <a:r>
              <a:rPr lang="en-US" sz="1400" dirty="0"/>
              <a:t> we want to know if the overall ranking of a player is related with the following characteristics</a:t>
            </a:r>
          </a:p>
          <a:p>
            <a:pPr marL="742950" lvl="1" indent="-285750">
              <a:buFont typeface="Arial" panose="020B0604020202020204" pitchFamily="34" charset="0"/>
              <a:buChar char="•"/>
            </a:pPr>
            <a:r>
              <a:rPr lang="en-US" sz="1400" b="1" dirty="0"/>
              <a:t>Vision</a:t>
            </a:r>
          </a:p>
          <a:p>
            <a:pPr marL="742950" lvl="1" indent="-285750">
              <a:buFont typeface="Arial" panose="020B0604020202020204" pitchFamily="34" charset="0"/>
              <a:buChar char="•"/>
            </a:pPr>
            <a:r>
              <a:rPr lang="en-US" sz="1400" b="1" dirty="0"/>
              <a:t>Short passing skills</a:t>
            </a:r>
          </a:p>
          <a:p>
            <a:pPr marL="742950" lvl="1" indent="-285750">
              <a:buFont typeface="Arial" panose="020B0604020202020204" pitchFamily="34" charset="0"/>
              <a:buChar char="•"/>
            </a:pPr>
            <a:r>
              <a:rPr lang="en-US" sz="1400" b="1" dirty="0"/>
              <a:t>Long passing skills </a:t>
            </a:r>
          </a:p>
          <a:p>
            <a:pPr marL="742950" lvl="1" indent="-285750">
              <a:buFont typeface="Arial" panose="020B0604020202020204" pitchFamily="34" charset="0"/>
              <a:buChar char="•"/>
            </a:pPr>
            <a:r>
              <a:rPr lang="en-US" sz="1400" b="1" dirty="0"/>
              <a:t>Skill moves</a:t>
            </a:r>
          </a:p>
          <a:p>
            <a:pPr marL="742950" lvl="1"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4E46B215-FA98-AB3B-8132-C61D234E8C5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6332391" y="2558903"/>
            <a:ext cx="2415398" cy="2421232"/>
          </a:xfrm>
          <a:prstGeom prst="rect">
            <a:avLst/>
          </a:prstGeom>
          <a:ln>
            <a:solidFill>
              <a:schemeClr val="accent1">
                <a:shade val="95000"/>
                <a:satMod val="105000"/>
              </a:schemeClr>
            </a:solidFill>
          </a:ln>
        </p:spPr>
      </p:pic>
      <p:sp>
        <p:nvSpPr>
          <p:cNvPr id="10" name="TextBox 9">
            <a:extLst>
              <a:ext uri="{FF2B5EF4-FFF2-40B4-BE49-F238E27FC236}">
                <a16:creationId xmlns:a16="http://schemas.microsoft.com/office/drawing/2014/main" id="{762C10D1-77BF-9972-BF7A-2C01DA201906}"/>
              </a:ext>
            </a:extLst>
          </p:cNvPr>
          <p:cNvSpPr txBox="1"/>
          <p:nvPr/>
        </p:nvSpPr>
        <p:spPr>
          <a:xfrm>
            <a:off x="6268596" y="5057883"/>
            <a:ext cx="1939739" cy="261610"/>
          </a:xfrm>
          <a:prstGeom prst="rect">
            <a:avLst/>
          </a:prstGeom>
          <a:noFill/>
        </p:spPr>
        <p:txBody>
          <a:bodyPr wrap="square" rtlCol="0">
            <a:spAutoFit/>
          </a:bodyPr>
          <a:lstStyle/>
          <a:p>
            <a:r>
              <a:rPr lang="en-US" sz="1100" i="1" dirty="0"/>
              <a:t>Image1:Pheripheral vision</a:t>
            </a:r>
          </a:p>
        </p:txBody>
      </p:sp>
    </p:spTree>
    <p:extLst>
      <p:ext uri="{BB962C8B-B14F-4D97-AF65-F5344CB8AC3E}">
        <p14:creationId xmlns:p14="http://schemas.microsoft.com/office/powerpoint/2010/main" val="29837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A4F53-C820-D7DA-B45C-958B5AB1D0C6}"/>
              </a:ext>
            </a:extLst>
          </p:cNvPr>
          <p:cNvSpPr txBox="1"/>
          <p:nvPr/>
        </p:nvSpPr>
        <p:spPr>
          <a:xfrm>
            <a:off x="517451" y="949842"/>
            <a:ext cx="3664689" cy="369332"/>
          </a:xfrm>
          <a:prstGeom prst="rect">
            <a:avLst/>
          </a:prstGeom>
          <a:noFill/>
        </p:spPr>
        <p:txBody>
          <a:bodyPr wrap="square" rtlCol="0">
            <a:spAutoFit/>
          </a:bodyPr>
          <a:lstStyle/>
          <a:p>
            <a:r>
              <a:rPr lang="en-US" dirty="0"/>
              <a:t>Q1:Step 1: Plotting the data</a:t>
            </a:r>
          </a:p>
        </p:txBody>
      </p:sp>
      <p:pic>
        <p:nvPicPr>
          <p:cNvPr id="4" name="Picture 3">
            <a:extLst>
              <a:ext uri="{FF2B5EF4-FFF2-40B4-BE49-F238E27FC236}">
                <a16:creationId xmlns:a16="http://schemas.microsoft.com/office/drawing/2014/main" id="{014C0184-26EA-DF28-D3BE-95091FC00E7B}"/>
              </a:ext>
            </a:extLst>
          </p:cNvPr>
          <p:cNvPicPr>
            <a:picLocks noChangeAspect="1"/>
          </p:cNvPicPr>
          <p:nvPr/>
        </p:nvPicPr>
        <p:blipFill>
          <a:blip r:embed="rId2"/>
          <a:stretch>
            <a:fillRect/>
          </a:stretch>
        </p:blipFill>
        <p:spPr>
          <a:xfrm>
            <a:off x="241005" y="1506205"/>
            <a:ext cx="8605283" cy="4015711"/>
          </a:xfrm>
          <a:prstGeom prst="rect">
            <a:avLst/>
          </a:prstGeom>
        </p:spPr>
      </p:pic>
      <p:sp>
        <p:nvSpPr>
          <p:cNvPr id="5" name="TextBox 4">
            <a:extLst>
              <a:ext uri="{FF2B5EF4-FFF2-40B4-BE49-F238E27FC236}">
                <a16:creationId xmlns:a16="http://schemas.microsoft.com/office/drawing/2014/main" id="{19CBE660-F494-5BF3-4EFC-53A55A0C49B1}"/>
              </a:ext>
            </a:extLst>
          </p:cNvPr>
          <p:cNvSpPr txBox="1"/>
          <p:nvPr/>
        </p:nvSpPr>
        <p:spPr>
          <a:xfrm>
            <a:off x="179684" y="5546395"/>
            <a:ext cx="1939739" cy="430887"/>
          </a:xfrm>
          <a:prstGeom prst="rect">
            <a:avLst/>
          </a:prstGeom>
          <a:noFill/>
        </p:spPr>
        <p:txBody>
          <a:bodyPr wrap="square" rtlCol="0">
            <a:spAutoFit/>
          </a:bodyPr>
          <a:lstStyle/>
          <a:p>
            <a:r>
              <a:rPr lang="en-US" sz="1100" i="1" dirty="0"/>
              <a:t>Image1:Vision/Short Passing/Long Passing </a:t>
            </a:r>
          </a:p>
        </p:txBody>
      </p:sp>
    </p:spTree>
    <p:extLst>
      <p:ext uri="{BB962C8B-B14F-4D97-AF65-F5344CB8AC3E}">
        <p14:creationId xmlns:p14="http://schemas.microsoft.com/office/powerpoint/2010/main" val="275229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A4F53-C820-D7DA-B45C-958B5AB1D0C6}"/>
              </a:ext>
            </a:extLst>
          </p:cNvPr>
          <p:cNvSpPr txBox="1"/>
          <p:nvPr/>
        </p:nvSpPr>
        <p:spPr>
          <a:xfrm>
            <a:off x="517451" y="949842"/>
            <a:ext cx="3664689" cy="369332"/>
          </a:xfrm>
          <a:prstGeom prst="rect">
            <a:avLst/>
          </a:prstGeom>
          <a:noFill/>
        </p:spPr>
        <p:txBody>
          <a:bodyPr wrap="square" rtlCol="0">
            <a:spAutoFit/>
          </a:bodyPr>
          <a:lstStyle/>
          <a:p>
            <a:r>
              <a:rPr lang="en-US" dirty="0"/>
              <a:t>Q1:Step 1: Plotting the data</a:t>
            </a:r>
          </a:p>
        </p:txBody>
      </p:sp>
      <p:sp>
        <p:nvSpPr>
          <p:cNvPr id="5" name="TextBox 4">
            <a:extLst>
              <a:ext uri="{FF2B5EF4-FFF2-40B4-BE49-F238E27FC236}">
                <a16:creationId xmlns:a16="http://schemas.microsoft.com/office/drawing/2014/main" id="{19CBE660-F494-5BF3-4EFC-53A55A0C49B1}"/>
              </a:ext>
            </a:extLst>
          </p:cNvPr>
          <p:cNvSpPr txBox="1"/>
          <p:nvPr/>
        </p:nvSpPr>
        <p:spPr>
          <a:xfrm>
            <a:off x="179684" y="5546395"/>
            <a:ext cx="1939739" cy="430887"/>
          </a:xfrm>
          <a:prstGeom prst="rect">
            <a:avLst/>
          </a:prstGeom>
          <a:noFill/>
        </p:spPr>
        <p:txBody>
          <a:bodyPr wrap="square" rtlCol="0">
            <a:spAutoFit/>
          </a:bodyPr>
          <a:lstStyle/>
          <a:p>
            <a:r>
              <a:rPr lang="en-US" sz="1100" i="1" dirty="0"/>
              <a:t>Image1:Vision/Short Passing/Long Passing </a:t>
            </a:r>
          </a:p>
        </p:txBody>
      </p:sp>
      <p:sp>
        <p:nvSpPr>
          <p:cNvPr id="3" name="TextBox 2">
            <a:extLst>
              <a:ext uri="{FF2B5EF4-FFF2-40B4-BE49-F238E27FC236}">
                <a16:creationId xmlns:a16="http://schemas.microsoft.com/office/drawing/2014/main" id="{D4CB90C5-8D77-9D4A-0457-8C5930CF0737}"/>
              </a:ext>
            </a:extLst>
          </p:cNvPr>
          <p:cNvSpPr txBox="1"/>
          <p:nvPr/>
        </p:nvSpPr>
        <p:spPr>
          <a:xfrm>
            <a:off x="432391" y="1601972"/>
            <a:ext cx="2275367" cy="369332"/>
          </a:xfrm>
          <a:prstGeom prst="rect">
            <a:avLst/>
          </a:prstGeom>
          <a:noFill/>
        </p:spPr>
        <p:txBody>
          <a:bodyPr wrap="square" rtlCol="0">
            <a:spAutoFit/>
          </a:bodyPr>
          <a:lstStyle/>
          <a:p>
            <a:r>
              <a:rPr lang="en-US" dirty="0"/>
              <a:t>Code</a:t>
            </a:r>
          </a:p>
        </p:txBody>
      </p:sp>
      <p:pic>
        <p:nvPicPr>
          <p:cNvPr id="9" name="Picture 8">
            <a:extLst>
              <a:ext uri="{FF2B5EF4-FFF2-40B4-BE49-F238E27FC236}">
                <a16:creationId xmlns:a16="http://schemas.microsoft.com/office/drawing/2014/main" id="{AD521607-360E-7705-F91E-D5E87033CF47}"/>
              </a:ext>
            </a:extLst>
          </p:cNvPr>
          <p:cNvPicPr>
            <a:picLocks noChangeAspect="1"/>
          </p:cNvPicPr>
          <p:nvPr/>
        </p:nvPicPr>
        <p:blipFill>
          <a:blip r:embed="rId2"/>
          <a:stretch>
            <a:fillRect/>
          </a:stretch>
        </p:blipFill>
        <p:spPr>
          <a:xfrm>
            <a:off x="333153" y="2086237"/>
            <a:ext cx="8187070" cy="3169791"/>
          </a:xfrm>
          <a:prstGeom prst="rect">
            <a:avLst/>
          </a:prstGeom>
        </p:spPr>
      </p:pic>
      <p:sp>
        <p:nvSpPr>
          <p:cNvPr id="10" name="Rectangle 9">
            <a:extLst>
              <a:ext uri="{FF2B5EF4-FFF2-40B4-BE49-F238E27FC236}">
                <a16:creationId xmlns:a16="http://schemas.microsoft.com/office/drawing/2014/main" id="{69D81C2A-A112-C1FE-0400-6CB143F60F95}"/>
              </a:ext>
            </a:extLst>
          </p:cNvPr>
          <p:cNvSpPr/>
          <p:nvPr/>
        </p:nvSpPr>
        <p:spPr>
          <a:xfrm>
            <a:off x="5096540" y="2455569"/>
            <a:ext cx="2069804" cy="88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EDA Analysis</a:t>
            </a:r>
          </a:p>
        </p:txBody>
      </p:sp>
      <p:cxnSp>
        <p:nvCxnSpPr>
          <p:cNvPr id="12" name="Straight Arrow Connector 11">
            <a:extLst>
              <a:ext uri="{FF2B5EF4-FFF2-40B4-BE49-F238E27FC236}">
                <a16:creationId xmlns:a16="http://schemas.microsoft.com/office/drawing/2014/main" id="{9186D5EB-243B-36B4-8748-895EE7935584}"/>
              </a:ext>
            </a:extLst>
          </p:cNvPr>
          <p:cNvCxnSpPr/>
          <p:nvPr/>
        </p:nvCxnSpPr>
        <p:spPr>
          <a:xfrm flipH="1">
            <a:off x="2906233" y="3338623"/>
            <a:ext cx="2927497" cy="1148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43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A4F53-C820-D7DA-B45C-958B5AB1D0C6}"/>
              </a:ext>
            </a:extLst>
          </p:cNvPr>
          <p:cNvSpPr txBox="1"/>
          <p:nvPr/>
        </p:nvSpPr>
        <p:spPr>
          <a:xfrm>
            <a:off x="517451" y="949842"/>
            <a:ext cx="3664689" cy="369332"/>
          </a:xfrm>
          <a:prstGeom prst="rect">
            <a:avLst/>
          </a:prstGeom>
          <a:noFill/>
        </p:spPr>
        <p:txBody>
          <a:bodyPr wrap="square" rtlCol="0">
            <a:spAutoFit/>
          </a:bodyPr>
          <a:lstStyle/>
          <a:p>
            <a:r>
              <a:rPr lang="en-US" dirty="0"/>
              <a:t>Q1:Step 1: Plotting the data</a:t>
            </a:r>
          </a:p>
        </p:txBody>
      </p:sp>
      <p:sp>
        <p:nvSpPr>
          <p:cNvPr id="5" name="TextBox 4">
            <a:extLst>
              <a:ext uri="{FF2B5EF4-FFF2-40B4-BE49-F238E27FC236}">
                <a16:creationId xmlns:a16="http://schemas.microsoft.com/office/drawing/2014/main" id="{19CBE660-F494-5BF3-4EFC-53A55A0C49B1}"/>
              </a:ext>
            </a:extLst>
          </p:cNvPr>
          <p:cNvSpPr txBox="1"/>
          <p:nvPr/>
        </p:nvSpPr>
        <p:spPr>
          <a:xfrm>
            <a:off x="179684" y="5546395"/>
            <a:ext cx="1939739" cy="430887"/>
          </a:xfrm>
          <a:prstGeom prst="rect">
            <a:avLst/>
          </a:prstGeom>
          <a:noFill/>
        </p:spPr>
        <p:txBody>
          <a:bodyPr wrap="square" rtlCol="0">
            <a:spAutoFit/>
          </a:bodyPr>
          <a:lstStyle/>
          <a:p>
            <a:r>
              <a:rPr lang="en-US" sz="1100" i="1" dirty="0"/>
              <a:t>Image1:Vision/Short Passing/Long Passing </a:t>
            </a:r>
          </a:p>
        </p:txBody>
      </p:sp>
      <p:sp>
        <p:nvSpPr>
          <p:cNvPr id="3" name="TextBox 2">
            <a:extLst>
              <a:ext uri="{FF2B5EF4-FFF2-40B4-BE49-F238E27FC236}">
                <a16:creationId xmlns:a16="http://schemas.microsoft.com/office/drawing/2014/main" id="{D4CB90C5-8D77-9D4A-0457-8C5930CF0737}"/>
              </a:ext>
            </a:extLst>
          </p:cNvPr>
          <p:cNvSpPr txBox="1"/>
          <p:nvPr/>
        </p:nvSpPr>
        <p:spPr>
          <a:xfrm>
            <a:off x="432391" y="1601972"/>
            <a:ext cx="6500037" cy="369332"/>
          </a:xfrm>
          <a:prstGeom prst="rect">
            <a:avLst/>
          </a:prstGeom>
          <a:noFill/>
        </p:spPr>
        <p:txBody>
          <a:bodyPr wrap="square" rtlCol="0">
            <a:spAutoFit/>
          </a:bodyPr>
          <a:lstStyle/>
          <a:p>
            <a:r>
              <a:rPr lang="en-US" dirty="0"/>
              <a:t>Continues </a:t>
            </a:r>
            <a:r>
              <a:rPr lang="en-US" dirty="0" err="1"/>
              <a:t>variable</a:t>
            </a:r>
            <a:r>
              <a:rPr lang="en-US" dirty="0" err="1">
                <a:sym typeface="Wingdings" panose="05000000000000000000" pitchFamily="2" charset="2"/>
              </a:rPr>
              <a:t>categorical</a:t>
            </a:r>
            <a:r>
              <a:rPr lang="en-US" dirty="0">
                <a:sym typeface="Wingdings" panose="05000000000000000000" pitchFamily="2" charset="2"/>
              </a:rPr>
              <a:t> variable(</a:t>
            </a:r>
            <a:r>
              <a:rPr lang="en-US" dirty="0" err="1">
                <a:sym typeface="Wingdings" panose="05000000000000000000" pitchFamily="2" charset="2"/>
              </a:rPr>
              <a:t>Overall_Desc</a:t>
            </a:r>
            <a:r>
              <a:rPr lang="en-US" dirty="0">
                <a:sym typeface="Wingdings" panose="05000000000000000000" pitchFamily="2" charset="2"/>
              </a:rPr>
              <a:t>)</a:t>
            </a:r>
            <a:endParaRPr lang="en-US" dirty="0"/>
          </a:p>
        </p:txBody>
      </p:sp>
      <p:pic>
        <p:nvPicPr>
          <p:cNvPr id="6" name="Picture 5">
            <a:extLst>
              <a:ext uri="{FF2B5EF4-FFF2-40B4-BE49-F238E27FC236}">
                <a16:creationId xmlns:a16="http://schemas.microsoft.com/office/drawing/2014/main" id="{FAAB2B2B-D725-2FE1-B3FB-D49E80D1243D}"/>
              </a:ext>
            </a:extLst>
          </p:cNvPr>
          <p:cNvPicPr>
            <a:picLocks noChangeAspect="1"/>
          </p:cNvPicPr>
          <p:nvPr/>
        </p:nvPicPr>
        <p:blipFill>
          <a:blip r:embed="rId2"/>
          <a:stretch>
            <a:fillRect/>
          </a:stretch>
        </p:blipFill>
        <p:spPr>
          <a:xfrm>
            <a:off x="1240466" y="2094168"/>
            <a:ext cx="5772409" cy="3452227"/>
          </a:xfrm>
          <a:prstGeom prst="rect">
            <a:avLst/>
          </a:prstGeom>
        </p:spPr>
      </p:pic>
      <p:sp>
        <p:nvSpPr>
          <p:cNvPr id="7" name="Rectangle 6">
            <a:extLst>
              <a:ext uri="{FF2B5EF4-FFF2-40B4-BE49-F238E27FC236}">
                <a16:creationId xmlns:a16="http://schemas.microsoft.com/office/drawing/2014/main" id="{92B32905-662D-7419-553B-62C8EF8EECB3}"/>
              </a:ext>
            </a:extLst>
          </p:cNvPr>
          <p:cNvSpPr/>
          <p:nvPr/>
        </p:nvSpPr>
        <p:spPr>
          <a:xfrm>
            <a:off x="1807534" y="3534273"/>
            <a:ext cx="1084521" cy="1177596"/>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Bad</a:t>
            </a:r>
          </a:p>
        </p:txBody>
      </p:sp>
      <p:sp>
        <p:nvSpPr>
          <p:cNvPr id="8" name="Rectangle 7">
            <a:extLst>
              <a:ext uri="{FF2B5EF4-FFF2-40B4-BE49-F238E27FC236}">
                <a16:creationId xmlns:a16="http://schemas.microsoft.com/office/drawing/2014/main" id="{995F4BA5-DF56-C488-4630-78BFE5D9163F}"/>
              </a:ext>
            </a:extLst>
          </p:cNvPr>
          <p:cNvSpPr/>
          <p:nvPr/>
        </p:nvSpPr>
        <p:spPr>
          <a:xfrm>
            <a:off x="3147237" y="3483344"/>
            <a:ext cx="1346791" cy="1177596"/>
          </a:xfrm>
          <a:prstGeom prst="rect">
            <a:avLst/>
          </a:prstGeom>
          <a:solidFill>
            <a:schemeClr val="accent4">
              <a:alpha val="56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Good</a:t>
            </a:r>
          </a:p>
        </p:txBody>
      </p:sp>
      <p:sp>
        <p:nvSpPr>
          <p:cNvPr id="11" name="Rectangle 10">
            <a:extLst>
              <a:ext uri="{FF2B5EF4-FFF2-40B4-BE49-F238E27FC236}">
                <a16:creationId xmlns:a16="http://schemas.microsoft.com/office/drawing/2014/main" id="{157D7815-ED1D-CF71-C359-16DE15C90C40}"/>
              </a:ext>
            </a:extLst>
          </p:cNvPr>
          <p:cNvSpPr/>
          <p:nvPr/>
        </p:nvSpPr>
        <p:spPr>
          <a:xfrm>
            <a:off x="4767998" y="3454992"/>
            <a:ext cx="1346791" cy="1177596"/>
          </a:xfrm>
          <a:prstGeom prst="rect">
            <a:avLst/>
          </a:prstGeom>
          <a:solidFill>
            <a:schemeClr val="accent5">
              <a:alpha val="62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Very Good</a:t>
            </a:r>
          </a:p>
        </p:txBody>
      </p:sp>
    </p:spTree>
    <p:extLst>
      <p:ext uri="{BB962C8B-B14F-4D97-AF65-F5344CB8AC3E}">
        <p14:creationId xmlns:p14="http://schemas.microsoft.com/office/powerpoint/2010/main" val="349178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A4F53-C820-D7DA-B45C-958B5AB1D0C6}"/>
              </a:ext>
            </a:extLst>
          </p:cNvPr>
          <p:cNvSpPr txBox="1"/>
          <p:nvPr/>
        </p:nvSpPr>
        <p:spPr>
          <a:xfrm>
            <a:off x="517451" y="949842"/>
            <a:ext cx="3664689" cy="369332"/>
          </a:xfrm>
          <a:prstGeom prst="rect">
            <a:avLst/>
          </a:prstGeom>
          <a:noFill/>
        </p:spPr>
        <p:txBody>
          <a:bodyPr wrap="square" rtlCol="0">
            <a:spAutoFit/>
          </a:bodyPr>
          <a:lstStyle/>
          <a:p>
            <a:r>
              <a:rPr lang="en-US" dirty="0"/>
              <a:t>A1:Step 1: Plotting the data</a:t>
            </a:r>
          </a:p>
        </p:txBody>
      </p:sp>
      <p:sp>
        <p:nvSpPr>
          <p:cNvPr id="5" name="TextBox 4">
            <a:extLst>
              <a:ext uri="{FF2B5EF4-FFF2-40B4-BE49-F238E27FC236}">
                <a16:creationId xmlns:a16="http://schemas.microsoft.com/office/drawing/2014/main" id="{19CBE660-F494-5BF3-4EFC-53A55A0C49B1}"/>
              </a:ext>
            </a:extLst>
          </p:cNvPr>
          <p:cNvSpPr txBox="1"/>
          <p:nvPr/>
        </p:nvSpPr>
        <p:spPr>
          <a:xfrm>
            <a:off x="179684" y="5546395"/>
            <a:ext cx="1939739" cy="430887"/>
          </a:xfrm>
          <a:prstGeom prst="rect">
            <a:avLst/>
          </a:prstGeom>
          <a:noFill/>
        </p:spPr>
        <p:txBody>
          <a:bodyPr wrap="square" rtlCol="0">
            <a:spAutoFit/>
          </a:bodyPr>
          <a:lstStyle/>
          <a:p>
            <a:r>
              <a:rPr lang="en-US" sz="1100" i="1" dirty="0"/>
              <a:t>Image1:Vision/Short Passing/Long Passing </a:t>
            </a:r>
          </a:p>
        </p:txBody>
      </p:sp>
      <p:sp>
        <p:nvSpPr>
          <p:cNvPr id="3" name="TextBox 2">
            <a:extLst>
              <a:ext uri="{FF2B5EF4-FFF2-40B4-BE49-F238E27FC236}">
                <a16:creationId xmlns:a16="http://schemas.microsoft.com/office/drawing/2014/main" id="{D4CB90C5-8D77-9D4A-0457-8C5930CF0737}"/>
              </a:ext>
            </a:extLst>
          </p:cNvPr>
          <p:cNvSpPr txBox="1"/>
          <p:nvPr/>
        </p:nvSpPr>
        <p:spPr>
          <a:xfrm>
            <a:off x="432391" y="1601972"/>
            <a:ext cx="650003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As we can see in the plot there’s a strong positive linear relationship between The vision of a player and the long and short passing skills</a:t>
            </a:r>
          </a:p>
          <a:p>
            <a:pPr marL="285750" indent="-285750">
              <a:buFont typeface="Arial" panose="020B0604020202020204" pitchFamily="34" charset="0"/>
              <a:buChar char="•"/>
            </a:pPr>
            <a:r>
              <a:rPr lang="en-US" dirty="0"/>
              <a:t>Another important fact is what the boxplot indicates. The very good player has a better overall ranking. It means that having a great vision plays an important role in how good a player is</a:t>
            </a:r>
          </a:p>
          <a:p>
            <a:pPr marL="285750" indent="-285750">
              <a:buFont typeface="Arial" panose="020B0604020202020204" pitchFamily="34" charset="0"/>
              <a:buChar char="•"/>
            </a:pPr>
            <a:r>
              <a:rPr lang="en-US" dirty="0"/>
              <a:t>The coefficient correlation also corroborate these facts</a:t>
            </a:r>
          </a:p>
          <a:p>
            <a:pPr marL="285750" indent="-285750">
              <a:buFont typeface="Arial" panose="020B0604020202020204" pitchFamily="34" charset="0"/>
              <a:buChar char="•"/>
            </a:pPr>
            <a:r>
              <a:rPr lang="en-US" dirty="0"/>
              <a:t>The evidence also suggest that in terms of passing skills vision is more relevant when it comes to short passing skills than long passing skills</a:t>
            </a:r>
          </a:p>
        </p:txBody>
      </p:sp>
    </p:spTree>
    <p:extLst>
      <p:ext uri="{BB962C8B-B14F-4D97-AF65-F5344CB8AC3E}">
        <p14:creationId xmlns:p14="http://schemas.microsoft.com/office/powerpoint/2010/main" val="200574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A4F53-C820-D7DA-B45C-958B5AB1D0C6}"/>
              </a:ext>
            </a:extLst>
          </p:cNvPr>
          <p:cNvSpPr txBox="1"/>
          <p:nvPr/>
        </p:nvSpPr>
        <p:spPr>
          <a:xfrm>
            <a:off x="517451" y="949842"/>
            <a:ext cx="3664689" cy="646331"/>
          </a:xfrm>
          <a:prstGeom prst="rect">
            <a:avLst/>
          </a:prstGeom>
          <a:noFill/>
        </p:spPr>
        <p:txBody>
          <a:bodyPr wrap="square" rtlCol="0">
            <a:spAutoFit/>
          </a:bodyPr>
          <a:lstStyle/>
          <a:p>
            <a:r>
              <a:rPr lang="en-US" dirty="0"/>
              <a:t>Q1:Step 1: Include a new variable: Skill moves</a:t>
            </a:r>
          </a:p>
        </p:txBody>
      </p:sp>
      <p:sp>
        <p:nvSpPr>
          <p:cNvPr id="5" name="TextBox 4">
            <a:extLst>
              <a:ext uri="{FF2B5EF4-FFF2-40B4-BE49-F238E27FC236}">
                <a16:creationId xmlns:a16="http://schemas.microsoft.com/office/drawing/2014/main" id="{19CBE660-F494-5BF3-4EFC-53A55A0C49B1}"/>
              </a:ext>
            </a:extLst>
          </p:cNvPr>
          <p:cNvSpPr txBox="1"/>
          <p:nvPr/>
        </p:nvSpPr>
        <p:spPr>
          <a:xfrm>
            <a:off x="179684" y="5546395"/>
            <a:ext cx="1939739" cy="430887"/>
          </a:xfrm>
          <a:prstGeom prst="rect">
            <a:avLst/>
          </a:prstGeom>
          <a:noFill/>
        </p:spPr>
        <p:txBody>
          <a:bodyPr wrap="square" rtlCol="0">
            <a:spAutoFit/>
          </a:bodyPr>
          <a:lstStyle/>
          <a:p>
            <a:r>
              <a:rPr lang="en-US" sz="1100" i="1" dirty="0"/>
              <a:t>Image1:Vision/Short Passing/Long Passing </a:t>
            </a:r>
          </a:p>
        </p:txBody>
      </p:sp>
      <p:sp>
        <p:nvSpPr>
          <p:cNvPr id="3" name="TextBox 2">
            <a:extLst>
              <a:ext uri="{FF2B5EF4-FFF2-40B4-BE49-F238E27FC236}">
                <a16:creationId xmlns:a16="http://schemas.microsoft.com/office/drawing/2014/main" id="{D4CB90C5-8D77-9D4A-0457-8C5930CF0737}"/>
              </a:ext>
            </a:extLst>
          </p:cNvPr>
          <p:cNvSpPr txBox="1"/>
          <p:nvPr/>
        </p:nvSpPr>
        <p:spPr>
          <a:xfrm>
            <a:off x="432391" y="1601972"/>
            <a:ext cx="6500037"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want to know if vision and passing skills are related to the overall ranking</a:t>
            </a:r>
          </a:p>
        </p:txBody>
      </p:sp>
      <p:pic>
        <p:nvPicPr>
          <p:cNvPr id="6" name="Picture 5">
            <a:extLst>
              <a:ext uri="{FF2B5EF4-FFF2-40B4-BE49-F238E27FC236}">
                <a16:creationId xmlns:a16="http://schemas.microsoft.com/office/drawing/2014/main" id="{80C8B84A-C72C-4F5F-0E6A-0E3878553742}"/>
              </a:ext>
            </a:extLst>
          </p:cNvPr>
          <p:cNvPicPr>
            <a:picLocks noChangeAspect="1"/>
          </p:cNvPicPr>
          <p:nvPr/>
        </p:nvPicPr>
        <p:blipFill>
          <a:blip r:embed="rId2"/>
          <a:stretch>
            <a:fillRect/>
          </a:stretch>
        </p:blipFill>
        <p:spPr>
          <a:xfrm>
            <a:off x="517451" y="2284172"/>
            <a:ext cx="8231204" cy="3262223"/>
          </a:xfrm>
          <a:prstGeom prst="rect">
            <a:avLst/>
          </a:prstGeom>
        </p:spPr>
      </p:pic>
    </p:spTree>
    <p:extLst>
      <p:ext uri="{BB962C8B-B14F-4D97-AF65-F5344CB8AC3E}">
        <p14:creationId xmlns:p14="http://schemas.microsoft.com/office/powerpoint/2010/main" val="2933801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A4F53-C820-D7DA-B45C-958B5AB1D0C6}"/>
              </a:ext>
            </a:extLst>
          </p:cNvPr>
          <p:cNvSpPr txBox="1"/>
          <p:nvPr/>
        </p:nvSpPr>
        <p:spPr>
          <a:xfrm>
            <a:off x="517451" y="949842"/>
            <a:ext cx="3664689" cy="369332"/>
          </a:xfrm>
          <a:prstGeom prst="rect">
            <a:avLst/>
          </a:prstGeom>
          <a:noFill/>
        </p:spPr>
        <p:txBody>
          <a:bodyPr wrap="square" rtlCol="0">
            <a:spAutoFit/>
          </a:bodyPr>
          <a:lstStyle/>
          <a:p>
            <a:r>
              <a:rPr lang="en-US" dirty="0"/>
              <a:t>A2:Step 1: Plotting the data</a:t>
            </a:r>
          </a:p>
        </p:txBody>
      </p:sp>
      <p:sp>
        <p:nvSpPr>
          <p:cNvPr id="5" name="TextBox 4">
            <a:extLst>
              <a:ext uri="{FF2B5EF4-FFF2-40B4-BE49-F238E27FC236}">
                <a16:creationId xmlns:a16="http://schemas.microsoft.com/office/drawing/2014/main" id="{19CBE660-F494-5BF3-4EFC-53A55A0C49B1}"/>
              </a:ext>
            </a:extLst>
          </p:cNvPr>
          <p:cNvSpPr txBox="1"/>
          <p:nvPr/>
        </p:nvSpPr>
        <p:spPr>
          <a:xfrm>
            <a:off x="179684" y="5546395"/>
            <a:ext cx="1939739" cy="430887"/>
          </a:xfrm>
          <a:prstGeom prst="rect">
            <a:avLst/>
          </a:prstGeom>
          <a:noFill/>
        </p:spPr>
        <p:txBody>
          <a:bodyPr wrap="square" rtlCol="0">
            <a:spAutoFit/>
          </a:bodyPr>
          <a:lstStyle/>
          <a:p>
            <a:r>
              <a:rPr lang="en-US" sz="1100" i="1" dirty="0"/>
              <a:t>Image1:Vision/Short Passing/Long Passing </a:t>
            </a:r>
          </a:p>
        </p:txBody>
      </p:sp>
      <p:sp>
        <p:nvSpPr>
          <p:cNvPr id="3" name="TextBox 2">
            <a:extLst>
              <a:ext uri="{FF2B5EF4-FFF2-40B4-BE49-F238E27FC236}">
                <a16:creationId xmlns:a16="http://schemas.microsoft.com/office/drawing/2014/main" id="{D4CB90C5-8D77-9D4A-0457-8C5930CF0737}"/>
              </a:ext>
            </a:extLst>
          </p:cNvPr>
          <p:cNvSpPr txBox="1"/>
          <p:nvPr/>
        </p:nvSpPr>
        <p:spPr>
          <a:xfrm>
            <a:off x="432391" y="1601972"/>
            <a:ext cx="650003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As we suspected Skill moves is also related to the vision, short passing and long passing skills as we can see from the correlation coefficient</a:t>
            </a:r>
          </a:p>
          <a:p>
            <a:endParaRPr lang="en-US" dirty="0"/>
          </a:p>
          <a:p>
            <a:endParaRPr lang="en-US" dirty="0"/>
          </a:p>
          <a:p>
            <a:r>
              <a:rPr lang="en-US" dirty="0"/>
              <a:t>Conclusion</a:t>
            </a:r>
          </a:p>
          <a:p>
            <a:pPr marL="285750" indent="-285750">
              <a:buFont typeface="Arial" panose="020B0604020202020204" pitchFamily="34" charset="0"/>
              <a:buChar char="•"/>
            </a:pPr>
            <a:r>
              <a:rPr lang="en-US" dirty="0"/>
              <a:t>The evidence suggests that Vision is an important part of a player and it is related to many aspects of the player’s game including:</a:t>
            </a:r>
          </a:p>
          <a:p>
            <a:pPr marL="742950" lvl="1" indent="-285750">
              <a:buFont typeface="Arial" panose="020B0604020202020204" pitchFamily="34" charset="0"/>
              <a:buChar char="•"/>
            </a:pPr>
            <a:r>
              <a:rPr lang="en-US" dirty="0"/>
              <a:t>Passing skills</a:t>
            </a:r>
          </a:p>
          <a:p>
            <a:pPr marL="742950" lvl="1" indent="-285750">
              <a:buFont typeface="Arial" panose="020B0604020202020204" pitchFamily="34" charset="0"/>
              <a:buChar char="•"/>
            </a:pPr>
            <a:r>
              <a:rPr lang="en-US" dirty="0"/>
              <a:t>Skills moves </a:t>
            </a:r>
          </a:p>
          <a:p>
            <a:pPr marL="742950" lvl="1" indent="-285750">
              <a:buFont typeface="Arial" panose="020B0604020202020204" pitchFamily="34" charset="0"/>
              <a:buChar char="•"/>
            </a:pPr>
            <a:r>
              <a:rPr lang="en-US" dirty="0"/>
              <a:t>And the overall ranking</a:t>
            </a:r>
          </a:p>
        </p:txBody>
      </p:sp>
    </p:spTree>
    <p:extLst>
      <p:ext uri="{BB962C8B-B14F-4D97-AF65-F5344CB8AC3E}">
        <p14:creationId xmlns:p14="http://schemas.microsoft.com/office/powerpoint/2010/main" val="52093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9067800" cy="4525963"/>
          </a:xfrm>
        </p:spPr>
        <p:txBody>
          <a:bodyPr>
            <a:normAutofit fontScale="85000" lnSpcReduction="10000"/>
          </a:bodyPr>
          <a:lstStyle/>
          <a:p>
            <a:pPr marL="0" indent="0">
              <a:buNone/>
            </a:pPr>
            <a:r>
              <a:rPr lang="en-US" sz="1800" b="1" dirty="0"/>
              <a:t>Part 1: We would like to analyze the Left Midfielders (LM) versus the Left Forwards (LF). (Estimated / expected time: 2 – 4 hours and at least 2+ slides).</a:t>
            </a:r>
          </a:p>
          <a:p>
            <a:r>
              <a:rPr lang="en-US" sz="1600" dirty="0"/>
              <a:t>1-Using the FIFA player data set, filter the data set to create a </a:t>
            </a:r>
            <a:r>
              <a:rPr lang="en-US" sz="1600" dirty="0" err="1"/>
              <a:t>dataframe</a:t>
            </a:r>
            <a:r>
              <a:rPr lang="en-US" sz="1600" dirty="0"/>
              <a:t> that has just the Left Midfielders (LM) and Left Forwards (LF).</a:t>
            </a:r>
            <a:r>
              <a:rPr lang="en-US" sz="1800" dirty="0"/>
              <a:t>  </a:t>
            </a:r>
          </a:p>
          <a:p>
            <a:r>
              <a:rPr lang="en-US" sz="1600" dirty="0"/>
              <a:t>2-Use </a:t>
            </a:r>
            <a:r>
              <a:rPr lang="en-US" sz="1600" dirty="0" err="1"/>
              <a:t>Ggally</a:t>
            </a:r>
            <a:r>
              <a:rPr lang="en-US" sz="1600" dirty="0"/>
              <a:t> and </a:t>
            </a:r>
            <a:r>
              <a:rPr lang="en-US" sz="1600" dirty="0" err="1"/>
              <a:t>ggpairs</a:t>
            </a:r>
            <a:r>
              <a:rPr lang="en-US" sz="1600" dirty="0"/>
              <a:t>() and the dataset you created above above, to plot the categorical variable Position (LM and LF), versus the continuous variables Acceleration and Agility.  </a:t>
            </a:r>
          </a:p>
          <a:p>
            <a:r>
              <a:rPr lang="en-US" sz="1600" dirty="0"/>
              <a:t>3-Given the plot above, what relationships do you see?  Comment on these.</a:t>
            </a:r>
          </a:p>
          <a:p>
            <a:r>
              <a:rPr lang="en-US" sz="1600" dirty="0"/>
              <a:t>4-Your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r>
              <a:rPr lang="en-US" sz="1600" dirty="0"/>
              <a:t>5-Are the assumptions of this test reasonably met</a:t>
            </a:r>
            <a:r>
              <a:rPr lang="en-US" sz="1600" b="1" dirty="0"/>
              <a:t>?  If you have not had Stat 1</a:t>
            </a:r>
            <a:r>
              <a:rPr lang="en-US" sz="1600" dirty="0"/>
              <a:t>, simply create a histogram of the agility scores for both groups (LM and LF) and given what you know about the CLT, comment on if you believe the sampling distribution of sample means (of your sample size) will be reasonably normal.  In addition, does there look like there is significant visual evidence to suggest the standard deviations are different? ….. </a:t>
            </a:r>
            <a:r>
              <a:rPr lang="en-US" sz="1600" b="1" dirty="0"/>
              <a:t>If you have had Stat 1</a:t>
            </a:r>
            <a:r>
              <a:rPr lang="en-US" sz="1600" dirty="0"/>
              <a:t>, create the plots listed above (and any other plots you might prefer) and be prepared to be a teacher and teach what you know about the assumptions of the t-test and if those are assumption are reasonably met here.</a:t>
            </a:r>
          </a:p>
          <a:p>
            <a:endParaRPr lang="en-US" sz="2400" dirty="0"/>
          </a:p>
          <a:p>
            <a:endParaRPr lang="en-US" dirty="0"/>
          </a:p>
        </p:txBody>
      </p:sp>
    </p:spTree>
    <p:extLst>
      <p:ext uri="{BB962C8B-B14F-4D97-AF65-F5344CB8AC3E}">
        <p14:creationId xmlns:p14="http://schemas.microsoft.com/office/powerpoint/2010/main" val="75682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3: Questions</a:t>
            </a:r>
            <a:endParaRPr lang="en-US" b="1" dirty="0"/>
          </a:p>
          <a:p>
            <a:r>
              <a:rPr lang="en-US" sz="1600" dirty="0"/>
              <a:t>When it comes to outlier we have seen that the correct approach is to replace them with NA values. Is it better to replace them with a more plausible values, for example the Means? </a:t>
            </a:r>
          </a:p>
          <a:p>
            <a:r>
              <a:rPr lang="en-US" sz="1600" dirty="0"/>
              <a:t>Do you think is feasible to detect outliers by just looking at the Times Serie? </a:t>
            </a:r>
          </a:p>
          <a:p>
            <a:r>
              <a:rPr lang="en-US" sz="1600" dirty="0"/>
              <a:t>Over the past several years I have struggled cleaning outliers when I experience intermittent demand(Pharmaceutical retailers). I have used several methods including 1.5IRQ and 3.5 away from the standard deviation, but nothing works. It seems that I am not using the correct approach to tackle outliers when it comes to events with high variability. Do you know a correct approach? What is the correct method to identify outliers? </a:t>
            </a:r>
          </a:p>
          <a:p>
            <a:endParaRPr lang="en-US" sz="2400" dirty="0"/>
          </a:p>
          <a:p>
            <a:endParaRPr lang="en-US" dirty="0"/>
          </a:p>
        </p:txBody>
      </p:sp>
    </p:spTree>
    <p:extLst>
      <p:ext uri="{BB962C8B-B14F-4D97-AF65-F5344CB8AC3E}">
        <p14:creationId xmlns:p14="http://schemas.microsoft.com/office/powerpoint/2010/main" val="3899158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3: Takeaways</a:t>
            </a:r>
            <a:endParaRPr lang="en-US" b="1" dirty="0"/>
          </a:p>
          <a:p>
            <a:r>
              <a:rPr lang="en-US" sz="1600" dirty="0"/>
              <a:t>EDA is really useful,  because it gives us a structure to explore the information and delve deeper into the data</a:t>
            </a:r>
          </a:p>
          <a:p>
            <a:r>
              <a:rPr lang="en-US" sz="1600" dirty="0" err="1"/>
              <a:t>Ggpairs</a:t>
            </a:r>
            <a:r>
              <a:rPr lang="en-US" sz="1600" dirty="0"/>
              <a:t> is really amazing since it gives us an overview right away of the data and the relationship between your variables(Continuous and Categorical)</a:t>
            </a:r>
          </a:p>
          <a:p>
            <a:r>
              <a:rPr lang="en-US" sz="1600" dirty="0"/>
              <a:t>To me it was very useful to learn how to deal with covariation</a:t>
            </a:r>
          </a:p>
          <a:p>
            <a:r>
              <a:rPr lang="en-US" sz="1600" dirty="0"/>
              <a:t>We need to have enough information get make final statement about the data. This is something we saw with the t-</a:t>
            </a:r>
            <a:r>
              <a:rPr lang="en-US" sz="1600" dirty="0" err="1"/>
              <a:t>hyp</a:t>
            </a:r>
            <a:r>
              <a:rPr lang="en-US" sz="1600" dirty="0"/>
              <a:t> test of two different group of </a:t>
            </a:r>
            <a:r>
              <a:rPr lang="en-US" sz="1600" dirty="0" err="1"/>
              <a:t>playes</a:t>
            </a:r>
            <a:r>
              <a:rPr lang="en-US" sz="1600" dirty="0"/>
              <a:t> where one group has a small number of observations</a:t>
            </a:r>
          </a:p>
          <a:p>
            <a:endParaRPr lang="en-US" sz="1600" dirty="0"/>
          </a:p>
          <a:p>
            <a:endParaRPr lang="en-US" sz="1600" dirty="0"/>
          </a:p>
          <a:p>
            <a:endParaRPr lang="en-US" sz="1600" dirty="0"/>
          </a:p>
          <a:p>
            <a:endParaRPr lang="en-US" sz="2400" dirty="0"/>
          </a:p>
          <a:p>
            <a:endParaRPr lang="en-US" dirty="0"/>
          </a:p>
        </p:txBody>
      </p:sp>
    </p:spTree>
    <p:extLst>
      <p:ext uri="{BB962C8B-B14F-4D97-AF65-F5344CB8AC3E}">
        <p14:creationId xmlns:p14="http://schemas.microsoft.com/office/powerpoint/2010/main" val="118630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2: (Estimated / expected time 3-5 hours and at least 3+ slides) </a:t>
            </a:r>
          </a:p>
          <a:p>
            <a:pPr marL="0" indent="0">
              <a:buNone/>
            </a:pPr>
            <a:r>
              <a:rPr lang="en-US" sz="2000" dirty="0"/>
              <a:t>Select/create at least 2 categorical variables and select two continuous variables and perform an EDA.  </a:t>
            </a:r>
            <a:r>
              <a:rPr lang="en-US" sz="2000" i="1" dirty="0"/>
              <a:t>Also, at least one of the categorical variables should be created from a continuous variable (using the cut() function). </a:t>
            </a:r>
            <a:r>
              <a:rPr lang="en-US" sz="2000" dirty="0"/>
              <a:t>  </a:t>
            </a:r>
          </a:p>
          <a:p>
            <a:pPr marL="0" indent="0">
              <a:buNone/>
            </a:pPr>
            <a:endParaRPr lang="en-US" sz="2000" dirty="0"/>
          </a:p>
          <a:p>
            <a:r>
              <a:rPr lang="en-US" sz="1800" dirty="0"/>
              <a:t>Use these variables to explore the data and tell a story of what you discovered similar to what was shown in the </a:t>
            </a:r>
            <a:r>
              <a:rPr lang="en-US" sz="1800" dirty="0" err="1"/>
              <a:t>asynch</a:t>
            </a:r>
            <a:r>
              <a:rPr lang="en-US" sz="18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p>
          <a:p>
            <a:endParaRPr lang="en-US" sz="2400" dirty="0"/>
          </a:p>
          <a:p>
            <a:endParaRPr lang="en-US" dirty="0"/>
          </a:p>
        </p:txBody>
      </p:sp>
    </p:spTree>
    <p:extLst>
      <p:ext uri="{BB962C8B-B14F-4D97-AF65-F5344CB8AC3E}">
        <p14:creationId xmlns:p14="http://schemas.microsoft.com/office/powerpoint/2010/main" val="335747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2: (Estimated / expected time 3-5 hours and at least 3+ slides) </a:t>
            </a:r>
          </a:p>
          <a:p>
            <a:pPr marL="0" indent="0">
              <a:buNone/>
            </a:pPr>
            <a:r>
              <a:rPr lang="en-US" sz="2000" dirty="0"/>
              <a:t>Select/create at least 2 categorical variables and select two continuous variables and perform an EDA.  </a:t>
            </a:r>
            <a:r>
              <a:rPr lang="en-US" sz="2000" i="1" dirty="0"/>
              <a:t>Also, at least one of the categorical variables should be created from a continuous variable (using the cut() function). </a:t>
            </a:r>
            <a:r>
              <a:rPr lang="en-US" sz="2000" dirty="0"/>
              <a:t>  </a:t>
            </a:r>
          </a:p>
          <a:p>
            <a:pPr marL="0" indent="0">
              <a:buNone/>
            </a:pPr>
            <a:endParaRPr lang="en-US" sz="2000" dirty="0"/>
          </a:p>
          <a:p>
            <a:r>
              <a:rPr lang="en-US" sz="1800" dirty="0"/>
              <a:t>Use these variables to explore the data and tell a story of what you discovered similar to what was shown in the </a:t>
            </a:r>
            <a:r>
              <a:rPr lang="en-US" sz="1800" dirty="0" err="1"/>
              <a:t>asynch</a:t>
            </a:r>
            <a:r>
              <a:rPr lang="en-US" sz="1800" dirty="0"/>
              <a:t> videos.  You do not need to go so far as to use linear regression, but let your curiosity guide you along the way and feel free to use methods you are familiar with that are appropriate to answering those questions. Your evidence could be purely visual or could include additional methods, it is up to you… just do your best and have fun!</a:t>
            </a:r>
          </a:p>
          <a:p>
            <a:endParaRPr lang="en-US" sz="2400" dirty="0"/>
          </a:p>
          <a:p>
            <a:endParaRPr lang="en-US" dirty="0"/>
          </a:p>
        </p:txBody>
      </p:sp>
    </p:spTree>
    <p:extLst>
      <p:ext uri="{BB962C8B-B14F-4D97-AF65-F5344CB8AC3E}">
        <p14:creationId xmlns:p14="http://schemas.microsoft.com/office/powerpoint/2010/main" val="368127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For Live Session: Unit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228600" y="1600200"/>
                <a:ext cx="8763000" cy="4525963"/>
              </a:xfrm>
            </p:spPr>
            <p:txBody>
              <a:bodyPr/>
              <a:lstStyle/>
              <a:p>
                <a:pPr marL="0" indent="0">
                  <a:buNone/>
                </a:pPr>
                <a:r>
                  <a:rPr lang="en-US" sz="2000" b="1" dirty="0"/>
                  <a:t>Part 3: Takeaways and Question for Live Session (</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𝒉𝒐𝒖𝒓</m:t>
                    </m:r>
                    <m:r>
                      <a:rPr lang="en-US" sz="2000" b="1" i="1" smtClean="0">
                        <a:latin typeface="Cambria Math" panose="02040503050406030204" pitchFamily="18" charset="0"/>
                        <a:ea typeface="Cambria Math" panose="02040503050406030204" pitchFamily="18" charset="0"/>
                      </a:rPr>
                      <m:t>)</m:t>
                    </m:r>
                  </m:oMath>
                </a14:m>
                <a:endParaRPr lang="en-US" sz="2000" b="1" dirty="0"/>
              </a:p>
              <a:p>
                <a:pPr marL="0" indent="0">
                  <a:buNone/>
                </a:pPr>
                <a:endParaRPr lang="en-US" sz="2000" b="1" dirty="0"/>
              </a:p>
              <a:p>
                <a:pPr marL="0" indent="0">
                  <a:buNone/>
                </a:pPr>
                <a:r>
                  <a:rPr lang="en-US" sz="2000" dirty="0"/>
                  <a:t>What were your 3-5 (or more) key takeaways from this unit?</a:t>
                </a:r>
              </a:p>
              <a:p>
                <a:pPr marL="0" indent="0">
                  <a:buNone/>
                </a:pPr>
                <a:r>
                  <a:rPr lang="en-US" sz="2000" dirty="0"/>
                  <a:t>Were there any questions you had or topics that were fuzzy?  (There is no minimum here.  However, if you don’t have any questions, please simply state, “I didn’t have any questions, everything was pretty clear!”  (or something to that effect.) </a:t>
                </a:r>
                <a:r>
                  <a:rPr lang="en-US" sz="2000" dirty="0">
                    <a:sym typeface="Wingdings" pitchFamily="2" charset="2"/>
                  </a:rPr>
                  <a:t>  </a:t>
                </a:r>
                <a:endParaRPr lang="en-US" sz="2000" dirty="0"/>
              </a:p>
              <a:p>
                <a:endParaRPr lang="en-US" sz="2400" dirty="0"/>
              </a:p>
              <a:p>
                <a:endParaRPr lang="en-US" dirty="0"/>
              </a:p>
            </p:txBody>
          </p:sp>
        </mc:Choice>
        <mc:Fallback xmlns="">
          <p:sp>
            <p:nvSpPr>
              <p:cNvPr id="3" name="Content Placeholder 2">
                <a:extLst>
                  <a:ext uri="{FF2B5EF4-FFF2-40B4-BE49-F238E27FC236}">
                    <a16:creationId xmlns:a16="http://schemas.microsoft.com/office/drawing/2014/main" id="{162401A0-BF56-AF48-8CED-C53370224990}"/>
                  </a:ext>
                </a:extLst>
              </p:cNvPr>
              <p:cNvSpPr>
                <a:spLocks noGrp="1" noRot="1" noChangeAspect="1" noMove="1" noResize="1" noEditPoints="1" noAdjustHandles="1" noChangeArrowheads="1" noChangeShapeType="1" noTextEdit="1"/>
              </p:cNvSpPr>
              <p:nvPr>
                <p:ph idx="1"/>
              </p:nvPr>
            </p:nvSpPr>
            <p:spPr>
              <a:xfrm>
                <a:off x="228600" y="1600200"/>
                <a:ext cx="8763000" cy="4525963"/>
              </a:xfrm>
              <a:blipFill>
                <a:blip r:embed="rId2"/>
                <a:stretch>
                  <a:fillRect l="-724" t="-560"/>
                </a:stretch>
              </a:blipFill>
            </p:spPr>
            <p:txBody>
              <a:bodyPr/>
              <a:lstStyle/>
              <a:p>
                <a:r>
                  <a:rPr lang="en-US">
                    <a:noFill/>
                  </a:rPr>
                  <a:t> </a:t>
                </a:r>
              </a:p>
            </p:txBody>
          </p:sp>
        </mc:Fallback>
      </mc:AlternateContent>
    </p:spTree>
    <p:extLst>
      <p:ext uri="{BB962C8B-B14F-4D97-AF65-F5344CB8AC3E}">
        <p14:creationId xmlns:p14="http://schemas.microsoft.com/office/powerpoint/2010/main" val="365612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Part 1, Activity 1</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8886825" cy="4525963"/>
          </a:xfrm>
        </p:spPr>
        <p:txBody>
          <a:bodyPr/>
          <a:lstStyle/>
          <a:p>
            <a:r>
              <a:rPr lang="en-US" sz="1800" b="1" dirty="0"/>
              <a:t>Using the FIFA player data set, filter the data set to create a </a:t>
            </a:r>
            <a:r>
              <a:rPr lang="en-US" sz="1800" b="1" dirty="0" err="1"/>
              <a:t>dataframe</a:t>
            </a:r>
            <a:r>
              <a:rPr lang="en-US" sz="1800" b="1" dirty="0"/>
              <a:t> that has just the Left Midfielders (LM) and Left Forwards (LF).</a:t>
            </a:r>
            <a:r>
              <a:rPr lang="en-US" sz="2000" b="1" dirty="0"/>
              <a:t>  </a:t>
            </a:r>
            <a:endParaRPr lang="en-US" sz="1600" b="1" dirty="0"/>
          </a:p>
          <a:p>
            <a:pPr lvl="1"/>
            <a:endParaRPr lang="en-US" sz="1400" dirty="0"/>
          </a:p>
          <a:p>
            <a:endParaRPr lang="en-US" sz="2400" dirty="0"/>
          </a:p>
          <a:p>
            <a:endParaRPr lang="en-US" dirty="0"/>
          </a:p>
        </p:txBody>
      </p:sp>
      <p:sp>
        <p:nvSpPr>
          <p:cNvPr id="11" name="TextBox 10">
            <a:extLst>
              <a:ext uri="{FF2B5EF4-FFF2-40B4-BE49-F238E27FC236}">
                <a16:creationId xmlns:a16="http://schemas.microsoft.com/office/drawing/2014/main" id="{B3B067EA-8867-5A7D-BE16-2DFCE08DE582}"/>
              </a:ext>
            </a:extLst>
          </p:cNvPr>
          <p:cNvSpPr txBox="1"/>
          <p:nvPr/>
        </p:nvSpPr>
        <p:spPr>
          <a:xfrm>
            <a:off x="457200" y="2371725"/>
            <a:ext cx="2571750" cy="1754326"/>
          </a:xfrm>
          <a:prstGeom prst="rect">
            <a:avLst/>
          </a:prstGeom>
          <a:noFill/>
        </p:spPr>
        <p:txBody>
          <a:bodyPr wrap="square" rtlCol="0">
            <a:spAutoFit/>
          </a:bodyPr>
          <a:lstStyle/>
          <a:p>
            <a:r>
              <a:rPr lang="en-US" sz="1200" dirty="0"/>
              <a:t>Comments:</a:t>
            </a:r>
          </a:p>
          <a:p>
            <a:pPr marL="285750" indent="-285750">
              <a:buFont typeface="Arial" panose="020B0604020202020204" pitchFamily="34" charset="0"/>
              <a:buChar char="•"/>
            </a:pPr>
            <a:r>
              <a:rPr lang="en-US" sz="1200" dirty="0"/>
              <a:t>We use the function </a:t>
            </a:r>
            <a:r>
              <a:rPr lang="en-US" sz="1200" dirty="0" err="1"/>
              <a:t>read_file_fifaplayers</a:t>
            </a:r>
            <a:r>
              <a:rPr lang="en-US" sz="1200" dirty="0"/>
              <a:t> to read the CSV file</a:t>
            </a:r>
          </a:p>
          <a:p>
            <a:pPr marL="285750" indent="-285750">
              <a:buFont typeface="Arial" panose="020B0604020202020204" pitchFamily="34" charset="0"/>
              <a:buChar char="•"/>
            </a:pPr>
            <a:r>
              <a:rPr lang="en-US" sz="1200" dirty="0"/>
              <a:t>We use filter to select the players in the positions LF and LM </a:t>
            </a:r>
          </a:p>
          <a:p>
            <a:pPr marL="285750" indent="-285750">
              <a:buFont typeface="Arial" panose="020B0604020202020204" pitchFamily="34" charset="0"/>
              <a:buChar char="•"/>
            </a:pPr>
            <a:r>
              <a:rPr lang="en-US" sz="1200" dirty="0"/>
              <a:t>We can use or(|) or %in% to make this filter </a:t>
            </a:r>
          </a:p>
        </p:txBody>
      </p:sp>
      <p:pic>
        <p:nvPicPr>
          <p:cNvPr id="13" name="Picture 12">
            <a:extLst>
              <a:ext uri="{FF2B5EF4-FFF2-40B4-BE49-F238E27FC236}">
                <a16:creationId xmlns:a16="http://schemas.microsoft.com/office/drawing/2014/main" id="{3AE0B7C2-9DA6-52DE-CAD2-3E653C4A063F}"/>
              </a:ext>
            </a:extLst>
          </p:cNvPr>
          <p:cNvPicPr>
            <a:picLocks noChangeAspect="1"/>
          </p:cNvPicPr>
          <p:nvPr/>
        </p:nvPicPr>
        <p:blipFill>
          <a:blip r:embed="rId2"/>
          <a:stretch>
            <a:fillRect/>
          </a:stretch>
        </p:blipFill>
        <p:spPr>
          <a:xfrm>
            <a:off x="3176510" y="2295524"/>
            <a:ext cx="5443615" cy="3648076"/>
          </a:xfrm>
          <a:prstGeom prst="rect">
            <a:avLst/>
          </a:prstGeom>
          <a:ln>
            <a:solidFill>
              <a:schemeClr val="accent1"/>
            </a:solidFill>
          </a:ln>
        </p:spPr>
      </p:pic>
      <p:cxnSp>
        <p:nvCxnSpPr>
          <p:cNvPr id="15" name="Straight Arrow Connector 14">
            <a:extLst>
              <a:ext uri="{FF2B5EF4-FFF2-40B4-BE49-F238E27FC236}">
                <a16:creationId xmlns:a16="http://schemas.microsoft.com/office/drawing/2014/main" id="{A49D41FC-18DF-BDD6-AE1D-EAC68CF89FE5}"/>
              </a:ext>
            </a:extLst>
          </p:cNvPr>
          <p:cNvCxnSpPr>
            <a:stCxn id="11" idx="3"/>
          </p:cNvCxnSpPr>
          <p:nvPr/>
        </p:nvCxnSpPr>
        <p:spPr>
          <a:xfrm>
            <a:off x="3028950" y="3248888"/>
            <a:ext cx="3505200" cy="219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00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Part 1, Activity 2</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8886825" cy="4525963"/>
          </a:xfrm>
        </p:spPr>
        <p:txBody>
          <a:bodyPr/>
          <a:lstStyle/>
          <a:p>
            <a:r>
              <a:rPr lang="en-US" sz="1600" b="1" dirty="0"/>
              <a:t>Use </a:t>
            </a:r>
            <a:r>
              <a:rPr lang="en-US" sz="1600" b="1" dirty="0" err="1"/>
              <a:t>Ggally</a:t>
            </a:r>
            <a:r>
              <a:rPr lang="en-US" sz="1600" b="1" dirty="0"/>
              <a:t> and </a:t>
            </a:r>
            <a:r>
              <a:rPr lang="en-US" sz="1600" b="1" dirty="0" err="1"/>
              <a:t>ggpairs</a:t>
            </a:r>
            <a:r>
              <a:rPr lang="en-US" sz="1600" b="1" dirty="0"/>
              <a:t>() and the dataset you created above </a:t>
            </a:r>
            <a:r>
              <a:rPr lang="en-US" sz="1600" b="1" dirty="0" err="1"/>
              <a:t>above</a:t>
            </a:r>
            <a:r>
              <a:rPr lang="en-US" sz="1600" b="1" dirty="0"/>
              <a:t>, to plot the categorical variable Position (LM and LF), versus the continuous variables Acceleration and Agility</a:t>
            </a:r>
            <a:endParaRPr lang="en-US" sz="1400" b="1" dirty="0"/>
          </a:p>
          <a:p>
            <a:endParaRPr lang="en-US" sz="2400" dirty="0"/>
          </a:p>
          <a:p>
            <a:endParaRPr lang="en-US" dirty="0"/>
          </a:p>
        </p:txBody>
      </p:sp>
      <p:pic>
        <p:nvPicPr>
          <p:cNvPr id="5" name="Picture 4">
            <a:extLst>
              <a:ext uri="{FF2B5EF4-FFF2-40B4-BE49-F238E27FC236}">
                <a16:creationId xmlns:a16="http://schemas.microsoft.com/office/drawing/2014/main" id="{B31C2351-462F-96D4-2DD3-B79A1D625F10}"/>
              </a:ext>
            </a:extLst>
          </p:cNvPr>
          <p:cNvPicPr>
            <a:picLocks noChangeAspect="1"/>
          </p:cNvPicPr>
          <p:nvPr/>
        </p:nvPicPr>
        <p:blipFill>
          <a:blip r:embed="rId2"/>
          <a:stretch>
            <a:fillRect/>
          </a:stretch>
        </p:blipFill>
        <p:spPr>
          <a:xfrm>
            <a:off x="523875" y="2355900"/>
            <a:ext cx="7524751" cy="3898913"/>
          </a:xfrm>
          <a:prstGeom prst="rect">
            <a:avLst/>
          </a:prstGeom>
          <a:ln>
            <a:solidFill>
              <a:schemeClr val="accent1">
                <a:shade val="95000"/>
                <a:satMod val="105000"/>
              </a:schemeClr>
            </a:solidFill>
          </a:ln>
        </p:spPr>
      </p:pic>
      <p:sp>
        <p:nvSpPr>
          <p:cNvPr id="6" name="TextBox 5">
            <a:extLst>
              <a:ext uri="{FF2B5EF4-FFF2-40B4-BE49-F238E27FC236}">
                <a16:creationId xmlns:a16="http://schemas.microsoft.com/office/drawing/2014/main" id="{8CDA244A-0005-CED1-11D4-B58A4FA2E519}"/>
              </a:ext>
            </a:extLst>
          </p:cNvPr>
          <p:cNvSpPr txBox="1"/>
          <p:nvPr/>
        </p:nvSpPr>
        <p:spPr>
          <a:xfrm>
            <a:off x="523875" y="6219825"/>
            <a:ext cx="3581400" cy="461665"/>
          </a:xfrm>
          <a:prstGeom prst="rect">
            <a:avLst/>
          </a:prstGeom>
          <a:noFill/>
        </p:spPr>
        <p:txBody>
          <a:bodyPr wrap="square" rtlCol="0">
            <a:spAutoFit/>
          </a:bodyPr>
          <a:lstStyle/>
          <a:p>
            <a:r>
              <a:rPr lang="en-US" sz="1200" i="1" dirty="0">
                <a:solidFill>
                  <a:schemeClr val="tx2"/>
                </a:solidFill>
              </a:rPr>
              <a:t>Image: Plotting Acceleration, Agility and Position using GGPais from GGally</a:t>
            </a:r>
            <a:endParaRPr lang="en-US" i="1" dirty="0">
              <a:solidFill>
                <a:schemeClr val="tx2"/>
              </a:solidFill>
            </a:endParaRPr>
          </a:p>
        </p:txBody>
      </p:sp>
    </p:spTree>
    <p:extLst>
      <p:ext uri="{BB962C8B-B14F-4D97-AF65-F5344CB8AC3E}">
        <p14:creationId xmlns:p14="http://schemas.microsoft.com/office/powerpoint/2010/main" val="123777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Part 1, Activity 2 and 3</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8886825" cy="4525963"/>
          </a:xfrm>
        </p:spPr>
        <p:txBody>
          <a:bodyPr/>
          <a:lstStyle/>
          <a:p>
            <a:r>
              <a:rPr lang="en-US" sz="1400" b="1" dirty="0"/>
              <a:t>Use </a:t>
            </a:r>
            <a:r>
              <a:rPr lang="en-US" sz="1400" b="1" dirty="0" err="1"/>
              <a:t>Ggally</a:t>
            </a:r>
            <a:r>
              <a:rPr lang="en-US" sz="1400" b="1" dirty="0"/>
              <a:t> and </a:t>
            </a:r>
            <a:r>
              <a:rPr lang="en-US" sz="1400" b="1" dirty="0" err="1"/>
              <a:t>ggpairs</a:t>
            </a:r>
            <a:r>
              <a:rPr lang="en-US" sz="1400" b="1" dirty="0"/>
              <a:t>() and the dataset you created above </a:t>
            </a:r>
            <a:r>
              <a:rPr lang="en-US" sz="1400" b="1" dirty="0" err="1"/>
              <a:t>above</a:t>
            </a:r>
            <a:r>
              <a:rPr lang="en-US" sz="1400" b="1" dirty="0"/>
              <a:t>, to plot the categorical variable Position (LM and LF), versus the continuous variables Acceleration and Agility</a:t>
            </a:r>
            <a:endParaRPr lang="en-US" sz="1200" b="1" dirty="0"/>
          </a:p>
          <a:p>
            <a:r>
              <a:rPr lang="en-US" sz="1400" b="1" dirty="0"/>
              <a:t>Given the plot above, what relationships do you see?  Comment on these</a:t>
            </a:r>
          </a:p>
          <a:p>
            <a:endParaRPr lang="en-US" dirty="0"/>
          </a:p>
        </p:txBody>
      </p:sp>
      <p:sp>
        <p:nvSpPr>
          <p:cNvPr id="6" name="TextBox 5">
            <a:extLst>
              <a:ext uri="{FF2B5EF4-FFF2-40B4-BE49-F238E27FC236}">
                <a16:creationId xmlns:a16="http://schemas.microsoft.com/office/drawing/2014/main" id="{8CDA244A-0005-CED1-11D4-B58A4FA2E519}"/>
              </a:ext>
            </a:extLst>
          </p:cNvPr>
          <p:cNvSpPr txBox="1"/>
          <p:nvPr/>
        </p:nvSpPr>
        <p:spPr>
          <a:xfrm>
            <a:off x="523875" y="6219825"/>
            <a:ext cx="3581400" cy="461665"/>
          </a:xfrm>
          <a:prstGeom prst="rect">
            <a:avLst/>
          </a:prstGeom>
          <a:noFill/>
        </p:spPr>
        <p:txBody>
          <a:bodyPr wrap="square" rtlCol="0">
            <a:spAutoFit/>
          </a:bodyPr>
          <a:lstStyle/>
          <a:p>
            <a:r>
              <a:rPr lang="en-US" sz="1200" i="1" dirty="0">
                <a:solidFill>
                  <a:schemeClr val="tx2"/>
                </a:solidFill>
              </a:rPr>
              <a:t>Image: Plotting Acceleration, Agility and Position using GGPais from GGally</a:t>
            </a:r>
            <a:endParaRPr lang="en-US" i="1" dirty="0">
              <a:solidFill>
                <a:schemeClr val="tx2"/>
              </a:solidFill>
            </a:endParaRPr>
          </a:p>
        </p:txBody>
      </p:sp>
      <p:sp>
        <p:nvSpPr>
          <p:cNvPr id="4" name="TextBox 3">
            <a:extLst>
              <a:ext uri="{FF2B5EF4-FFF2-40B4-BE49-F238E27FC236}">
                <a16:creationId xmlns:a16="http://schemas.microsoft.com/office/drawing/2014/main" id="{1AB2912A-42A3-3EC6-FD3A-F0D34FB60A83}"/>
              </a:ext>
            </a:extLst>
          </p:cNvPr>
          <p:cNvSpPr txBox="1"/>
          <p:nvPr/>
        </p:nvSpPr>
        <p:spPr>
          <a:xfrm>
            <a:off x="457200" y="2552700"/>
            <a:ext cx="5219700" cy="3293209"/>
          </a:xfrm>
          <a:prstGeom prst="rect">
            <a:avLst/>
          </a:prstGeom>
          <a:noFill/>
        </p:spPr>
        <p:txBody>
          <a:bodyPr wrap="square" rtlCol="0">
            <a:spAutoFit/>
          </a:bodyPr>
          <a:lstStyle/>
          <a:p>
            <a:r>
              <a:rPr lang="en-US" sz="1600" dirty="0"/>
              <a:t>Comments:</a:t>
            </a:r>
          </a:p>
          <a:p>
            <a:pPr marL="285750" indent="-285750">
              <a:buFont typeface="Arial" panose="020B0604020202020204" pitchFamily="34" charset="0"/>
              <a:buChar char="•"/>
            </a:pPr>
            <a:r>
              <a:rPr lang="en-US" sz="1600" dirty="0"/>
              <a:t>The evidence suggest that there’s a linear relationship between acceleration and agility, however this relationship is not that strong</a:t>
            </a:r>
          </a:p>
          <a:p>
            <a:endParaRPr lang="en-US" sz="1600" dirty="0"/>
          </a:p>
          <a:p>
            <a:pPr marL="285750" indent="-285750">
              <a:buFont typeface="Arial" panose="020B0604020202020204" pitchFamily="34" charset="0"/>
              <a:buChar char="•"/>
            </a:pPr>
            <a:r>
              <a:rPr lang="en-US" sz="1600" dirty="0"/>
              <a:t> One more thing, it seems that the linear relationship is much stronger when it comes to the LM position, on the other hand, for the LF position there’s no enough observations to get to the same conclusion</a:t>
            </a:r>
          </a:p>
          <a:p>
            <a:endParaRPr lang="en-US" sz="1600" dirty="0"/>
          </a:p>
          <a:p>
            <a:pPr marL="285750" indent="-285750">
              <a:buFont typeface="Arial" panose="020B0604020202020204" pitchFamily="34" charset="0"/>
              <a:buChar char="•"/>
            </a:pPr>
            <a:r>
              <a:rPr lang="en-US" sz="1600" dirty="0"/>
              <a:t>If you take a look at the correlation coefficient we can validate this assumption. It is much higher for LM position than LF positions</a:t>
            </a:r>
          </a:p>
        </p:txBody>
      </p:sp>
      <p:pic>
        <p:nvPicPr>
          <p:cNvPr id="7" name="Picture 6">
            <a:extLst>
              <a:ext uri="{FF2B5EF4-FFF2-40B4-BE49-F238E27FC236}">
                <a16:creationId xmlns:a16="http://schemas.microsoft.com/office/drawing/2014/main" id="{8CDB50CC-3258-7D2F-A168-C818EFADE960}"/>
              </a:ext>
            </a:extLst>
          </p:cNvPr>
          <p:cNvPicPr>
            <a:picLocks noChangeAspect="1"/>
          </p:cNvPicPr>
          <p:nvPr/>
        </p:nvPicPr>
        <p:blipFill>
          <a:blip r:embed="rId2"/>
          <a:stretch>
            <a:fillRect/>
          </a:stretch>
        </p:blipFill>
        <p:spPr>
          <a:xfrm>
            <a:off x="6038850" y="2371725"/>
            <a:ext cx="2786062" cy="1641070"/>
          </a:xfrm>
          <a:prstGeom prst="rect">
            <a:avLst/>
          </a:prstGeom>
          <a:ln>
            <a:solidFill>
              <a:schemeClr val="accent1">
                <a:shade val="95000"/>
                <a:satMod val="105000"/>
              </a:schemeClr>
            </a:solidFill>
          </a:ln>
        </p:spPr>
      </p:pic>
      <p:pic>
        <p:nvPicPr>
          <p:cNvPr id="11" name="Picture 10">
            <a:extLst>
              <a:ext uri="{FF2B5EF4-FFF2-40B4-BE49-F238E27FC236}">
                <a16:creationId xmlns:a16="http://schemas.microsoft.com/office/drawing/2014/main" id="{1701FCC7-586F-45FE-F560-3311FBAC9218}"/>
              </a:ext>
            </a:extLst>
          </p:cNvPr>
          <p:cNvPicPr>
            <a:picLocks noChangeAspect="1"/>
          </p:cNvPicPr>
          <p:nvPr/>
        </p:nvPicPr>
        <p:blipFill>
          <a:blip r:embed="rId3"/>
          <a:stretch>
            <a:fillRect/>
          </a:stretch>
        </p:blipFill>
        <p:spPr>
          <a:xfrm>
            <a:off x="6038850" y="4280537"/>
            <a:ext cx="2837916" cy="1641070"/>
          </a:xfrm>
          <a:prstGeom prst="rect">
            <a:avLst/>
          </a:prstGeom>
          <a:ln>
            <a:solidFill>
              <a:schemeClr val="accent1">
                <a:shade val="95000"/>
                <a:satMod val="105000"/>
              </a:schemeClr>
            </a:solidFill>
          </a:ln>
        </p:spPr>
      </p:pic>
    </p:spTree>
    <p:extLst>
      <p:ext uri="{BB962C8B-B14F-4D97-AF65-F5344CB8AC3E}">
        <p14:creationId xmlns:p14="http://schemas.microsoft.com/office/powerpoint/2010/main" val="287775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DCE-9E7F-0740-B7E0-D0A1415EB92B}"/>
              </a:ext>
            </a:extLst>
          </p:cNvPr>
          <p:cNvSpPr>
            <a:spLocks noGrp="1"/>
          </p:cNvSpPr>
          <p:nvPr>
            <p:ph type="title"/>
          </p:nvPr>
        </p:nvSpPr>
        <p:spPr/>
        <p:txBody>
          <a:bodyPr/>
          <a:lstStyle/>
          <a:p>
            <a:r>
              <a:rPr lang="en-US" dirty="0"/>
              <a:t>Part 1, Activity 4</a:t>
            </a:r>
          </a:p>
        </p:txBody>
      </p:sp>
      <p:sp>
        <p:nvSpPr>
          <p:cNvPr id="3" name="Content Placeholder 2">
            <a:extLst>
              <a:ext uri="{FF2B5EF4-FFF2-40B4-BE49-F238E27FC236}">
                <a16:creationId xmlns:a16="http://schemas.microsoft.com/office/drawing/2014/main" id="{162401A0-BF56-AF48-8CED-C53370224990}"/>
              </a:ext>
            </a:extLst>
          </p:cNvPr>
          <p:cNvSpPr>
            <a:spLocks noGrp="1"/>
          </p:cNvSpPr>
          <p:nvPr>
            <p:ph idx="1"/>
          </p:nvPr>
        </p:nvSpPr>
        <p:spPr>
          <a:xfrm>
            <a:off x="76200" y="1417637"/>
            <a:ext cx="8886825" cy="4920715"/>
          </a:xfrm>
        </p:spPr>
        <p:txBody>
          <a:bodyPr/>
          <a:lstStyle/>
          <a:p>
            <a:r>
              <a:rPr lang="en-US" sz="1400" b="1" dirty="0"/>
              <a:t>Your client would like to formally test if the mean agility rating of left midfielders is different than that of the left forwards.  Perform a 6 – step t-test to test for the difference in these means.  (You may skip step 2 (draw and shade) if you like.  If you are unfamiliar with the 6-step hypothesis test, see Stat 1 slides or the Bridge Course to review the 6-step hypothesis test.)</a:t>
            </a:r>
          </a:p>
          <a:p>
            <a:endParaRPr lang="en-US" dirty="0"/>
          </a:p>
        </p:txBody>
      </p:sp>
      <p:sp>
        <p:nvSpPr>
          <p:cNvPr id="6" name="TextBox 5">
            <a:extLst>
              <a:ext uri="{FF2B5EF4-FFF2-40B4-BE49-F238E27FC236}">
                <a16:creationId xmlns:a16="http://schemas.microsoft.com/office/drawing/2014/main" id="{8CDA244A-0005-CED1-11D4-B58A4FA2E519}"/>
              </a:ext>
            </a:extLst>
          </p:cNvPr>
          <p:cNvSpPr txBox="1"/>
          <p:nvPr/>
        </p:nvSpPr>
        <p:spPr>
          <a:xfrm>
            <a:off x="523875" y="6219825"/>
            <a:ext cx="3581400" cy="461665"/>
          </a:xfrm>
          <a:prstGeom prst="rect">
            <a:avLst/>
          </a:prstGeom>
          <a:noFill/>
        </p:spPr>
        <p:txBody>
          <a:bodyPr wrap="square" rtlCol="0">
            <a:spAutoFit/>
          </a:bodyPr>
          <a:lstStyle/>
          <a:p>
            <a:r>
              <a:rPr lang="en-US" sz="1200" i="1" dirty="0">
                <a:solidFill>
                  <a:schemeClr val="tx2"/>
                </a:solidFill>
              </a:rPr>
              <a:t>Image: Plotting Acceleration, Agility and Position using GGPais from GGally</a:t>
            </a:r>
            <a:endParaRPr lang="en-US" i="1" dirty="0">
              <a:solidFill>
                <a:schemeClr val="tx2"/>
              </a:solidFill>
            </a:endParaRPr>
          </a:p>
        </p:txBody>
      </p:sp>
      <p:sp>
        <p:nvSpPr>
          <p:cNvPr id="4" name="TextBox 3">
            <a:extLst>
              <a:ext uri="{FF2B5EF4-FFF2-40B4-BE49-F238E27FC236}">
                <a16:creationId xmlns:a16="http://schemas.microsoft.com/office/drawing/2014/main" id="{1AB2912A-42A3-3EC6-FD3A-F0D34FB60A83}"/>
              </a:ext>
            </a:extLst>
          </p:cNvPr>
          <p:cNvSpPr txBox="1"/>
          <p:nvPr/>
        </p:nvSpPr>
        <p:spPr>
          <a:xfrm>
            <a:off x="457200" y="2552700"/>
            <a:ext cx="3028950" cy="3323987"/>
          </a:xfrm>
          <a:prstGeom prst="rect">
            <a:avLst/>
          </a:prstGeom>
          <a:noFill/>
        </p:spPr>
        <p:txBody>
          <a:bodyPr wrap="square" rtlCol="0">
            <a:spAutoFit/>
          </a:bodyPr>
          <a:lstStyle/>
          <a:p>
            <a:r>
              <a:rPr lang="en-US" sz="1100" b="1" dirty="0"/>
              <a:t>Step 1: </a:t>
            </a:r>
          </a:p>
          <a:p>
            <a:pPr marL="171450" indent="-171450">
              <a:buFont typeface="Arial" panose="020B0604020202020204" pitchFamily="34" charset="0"/>
              <a:buChar char="•"/>
            </a:pPr>
            <a:r>
              <a:rPr lang="en-US" sz="1100" dirty="0"/>
              <a:t>H0: </a:t>
            </a:r>
            <a:r>
              <a:rPr lang="en-US" sz="1100" dirty="0" err="1"/>
              <a:t>UxLM</a:t>
            </a:r>
            <a:r>
              <a:rPr lang="en-US" sz="1100" dirty="0"/>
              <a:t> = </a:t>
            </a:r>
            <a:r>
              <a:rPr lang="en-US" sz="1100" dirty="0" err="1"/>
              <a:t>UxLF</a:t>
            </a:r>
            <a:endParaRPr lang="en-US" sz="1100" dirty="0"/>
          </a:p>
          <a:p>
            <a:pPr marL="171450" indent="-171450">
              <a:buFont typeface="Arial" panose="020B0604020202020204" pitchFamily="34" charset="0"/>
              <a:buChar char="•"/>
            </a:pPr>
            <a:r>
              <a:rPr lang="en-US" sz="1100" dirty="0" err="1"/>
              <a:t>df</a:t>
            </a:r>
            <a:r>
              <a:rPr lang="en-US" sz="1100" dirty="0"/>
              <a:t> = </a:t>
            </a:r>
            <a:r>
              <a:rPr lang="en-US" sz="1100" dirty="0" err="1"/>
              <a:t>Nm+Nf</a:t>
            </a:r>
            <a:r>
              <a:rPr lang="en-US" sz="1100" dirty="0"/>
              <a:t> -2 = 1108</a:t>
            </a:r>
          </a:p>
          <a:p>
            <a:pPr marL="171450" indent="-171450">
              <a:buFont typeface="Arial" panose="020B0604020202020204" pitchFamily="34" charset="0"/>
              <a:buChar char="•"/>
            </a:pPr>
            <a:r>
              <a:rPr lang="en-US" sz="1100" dirty="0" err="1"/>
              <a:t>xbarLM</a:t>
            </a:r>
            <a:r>
              <a:rPr lang="en-US" sz="1100" dirty="0"/>
              <a:t> = 75.38</a:t>
            </a:r>
          </a:p>
          <a:p>
            <a:pPr marL="171450" indent="-171450">
              <a:buFont typeface="Arial" panose="020B0604020202020204" pitchFamily="34" charset="0"/>
              <a:buChar char="•"/>
            </a:pPr>
            <a:r>
              <a:rPr lang="en-US" sz="1100" dirty="0" err="1"/>
              <a:t>xbarLF</a:t>
            </a:r>
            <a:r>
              <a:rPr lang="en-US" sz="1100" dirty="0"/>
              <a:t> = 79.73</a:t>
            </a:r>
          </a:p>
          <a:p>
            <a:pPr marL="171450" indent="-171450">
              <a:buFont typeface="Arial" panose="020B0604020202020204" pitchFamily="34" charset="0"/>
              <a:buChar char="•"/>
            </a:pPr>
            <a:r>
              <a:rPr lang="en-US" sz="1100" dirty="0" err="1"/>
              <a:t>Sdm</a:t>
            </a:r>
            <a:r>
              <a:rPr lang="en-US" sz="1100" dirty="0"/>
              <a:t> = 9.26</a:t>
            </a:r>
          </a:p>
          <a:p>
            <a:pPr marL="171450" indent="-171450">
              <a:buFont typeface="Arial" panose="020B0604020202020204" pitchFamily="34" charset="0"/>
              <a:buChar char="•"/>
            </a:pPr>
            <a:r>
              <a:rPr lang="en-US" sz="1100" dirty="0" err="1"/>
              <a:t>Sdf</a:t>
            </a:r>
            <a:r>
              <a:rPr lang="en-US" sz="1100" dirty="0"/>
              <a:t> = 8.31</a:t>
            </a:r>
          </a:p>
          <a:p>
            <a:pPr marL="171450" indent="-171450">
              <a:buFont typeface="Arial" panose="020B0604020202020204" pitchFamily="34" charset="0"/>
              <a:buChar char="•"/>
            </a:pPr>
            <a:r>
              <a:rPr lang="en-US" sz="1100" dirty="0" err="1"/>
              <a:t>Sp</a:t>
            </a:r>
            <a:r>
              <a:rPr lang="en-US" sz="1100" dirty="0"/>
              <a:t> = 9.25</a:t>
            </a:r>
          </a:p>
          <a:p>
            <a:r>
              <a:rPr lang="en-US" sz="1100" b="1" dirty="0"/>
              <a:t>Step 3: Find the T Value</a:t>
            </a:r>
          </a:p>
          <a:p>
            <a:pPr marL="171450" indent="-171450">
              <a:buFont typeface="Arial" panose="020B0604020202020204" pitchFamily="34" charset="0"/>
              <a:buChar char="•"/>
            </a:pPr>
            <a:r>
              <a:rPr lang="en-US" sz="1100" dirty="0"/>
              <a:t>T = -1.8109 </a:t>
            </a:r>
          </a:p>
          <a:p>
            <a:r>
              <a:rPr lang="en-US" sz="1100" b="1" dirty="0"/>
              <a:t>Step 4: Find p-value</a:t>
            </a:r>
          </a:p>
          <a:p>
            <a:pPr marL="171450" indent="-171450">
              <a:buFont typeface="Arial" panose="020B0604020202020204" pitchFamily="34" charset="0"/>
              <a:buChar char="•"/>
            </a:pPr>
            <a:r>
              <a:rPr lang="en-US" sz="1100" dirty="0"/>
              <a:t>P = 0.070</a:t>
            </a:r>
          </a:p>
          <a:p>
            <a:r>
              <a:rPr lang="en-US" sz="1100" b="1" dirty="0"/>
              <a:t>Step 5: P&gt;0.01 , so </a:t>
            </a:r>
            <a:r>
              <a:rPr lang="en-US" sz="1100" dirty="0"/>
              <a:t>we fail to reject H0</a:t>
            </a:r>
          </a:p>
          <a:p>
            <a:r>
              <a:rPr lang="en-US" sz="1100" b="1" dirty="0"/>
              <a:t>Step 6: </a:t>
            </a:r>
            <a:r>
              <a:rPr lang="en-US" sz="1100" dirty="0"/>
              <a:t>There’s no enough evidence to suggest that the mean of the left midfielders is different than the left forwards, So It seems that in terms of agility both players are equally efficient. </a:t>
            </a:r>
            <a:endParaRPr lang="en-US" sz="1100" b="1" dirty="0"/>
          </a:p>
          <a:p>
            <a:endParaRPr lang="en-US" sz="1200" b="1" dirty="0"/>
          </a:p>
        </p:txBody>
      </p:sp>
      <p:pic>
        <p:nvPicPr>
          <p:cNvPr id="9" name="Picture 8">
            <a:extLst>
              <a:ext uri="{FF2B5EF4-FFF2-40B4-BE49-F238E27FC236}">
                <a16:creationId xmlns:a16="http://schemas.microsoft.com/office/drawing/2014/main" id="{CC59F513-A239-FF8B-C21E-17F14142FB47}"/>
              </a:ext>
            </a:extLst>
          </p:cNvPr>
          <p:cNvPicPr>
            <a:picLocks noChangeAspect="1"/>
          </p:cNvPicPr>
          <p:nvPr/>
        </p:nvPicPr>
        <p:blipFill>
          <a:blip r:embed="rId2"/>
          <a:stretch>
            <a:fillRect/>
          </a:stretch>
        </p:blipFill>
        <p:spPr>
          <a:xfrm>
            <a:off x="4687889" y="2475705"/>
            <a:ext cx="3819525" cy="828675"/>
          </a:xfrm>
          <a:prstGeom prst="rect">
            <a:avLst/>
          </a:prstGeom>
        </p:spPr>
      </p:pic>
    </p:spTree>
    <p:extLst>
      <p:ext uri="{BB962C8B-B14F-4D97-AF65-F5344CB8AC3E}">
        <p14:creationId xmlns:p14="http://schemas.microsoft.com/office/powerpoint/2010/main" val="26210140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2U</Template>
  <TotalTime>4029</TotalTime>
  <Words>2514</Words>
  <Application>Microsoft Office PowerPoint</Application>
  <PresentationFormat>On-screen Show (4:3)</PresentationFormat>
  <Paragraphs>139</Paragraphs>
  <Slides>21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Calibri Light</vt:lpstr>
      <vt:lpstr>Cambria Math</vt:lpstr>
      <vt:lpstr>Century Gothic</vt:lpstr>
      <vt:lpstr>Wingdings 3</vt:lpstr>
      <vt:lpstr>2U</vt:lpstr>
      <vt:lpstr>1_Body Slides</vt:lpstr>
      <vt:lpstr>Ion</vt:lpstr>
      <vt:lpstr>For Live Session</vt:lpstr>
      <vt:lpstr>For Live Session: Unit 3</vt:lpstr>
      <vt:lpstr>For Live Session: Unit 3</vt:lpstr>
      <vt:lpstr>For Live Session: Unit 3</vt:lpstr>
      <vt:lpstr>For Live Session: Unit 3</vt:lpstr>
      <vt:lpstr>Part 1, Activity 1</vt:lpstr>
      <vt:lpstr>Part 1, Activity 2</vt:lpstr>
      <vt:lpstr>Part 1, Activity 2 and 3</vt:lpstr>
      <vt:lpstr>Part 1, Activity 4</vt:lpstr>
      <vt:lpstr>Part 1, Activity 4</vt:lpstr>
      <vt:lpstr>Part 1, Activity 5</vt:lpstr>
      <vt:lpstr>Part 1, Activity 4</vt:lpstr>
      <vt:lpstr>Part 2, Activity 1</vt:lpstr>
      <vt:lpstr>PowerPoint Presentation</vt:lpstr>
      <vt:lpstr>PowerPoint Presentation</vt:lpstr>
      <vt:lpstr>PowerPoint Presentation</vt:lpstr>
      <vt:lpstr>PowerPoint Presentation</vt:lpstr>
      <vt:lpstr>PowerPoint Presentation</vt:lpstr>
      <vt:lpstr>PowerPoint Presentation</vt:lpstr>
      <vt:lpstr>For Live Session: Unit 3</vt:lpstr>
      <vt:lpstr>For Live Session: Unit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Carlos Estevez</cp:lastModifiedBy>
  <cp:revision>17</cp:revision>
  <dcterms:created xsi:type="dcterms:W3CDTF">2019-09-04T20:15:17Z</dcterms:created>
  <dcterms:modified xsi:type="dcterms:W3CDTF">2023-01-17T17:28:06Z</dcterms:modified>
</cp:coreProperties>
</file>