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3" r:id="rId2"/>
  </p:sldMasterIdLst>
  <p:sldIdLst>
    <p:sldId id="580" r:id="rId3"/>
    <p:sldId id="526" r:id="rId4"/>
    <p:sldId id="641" r:id="rId5"/>
    <p:sldId id="618" r:id="rId6"/>
    <p:sldId id="617" r:id="rId7"/>
    <p:sldId id="619" r:id="rId8"/>
    <p:sldId id="634" r:id="rId9"/>
    <p:sldId id="620" r:id="rId10"/>
    <p:sldId id="621" r:id="rId11"/>
    <p:sldId id="635" r:id="rId12"/>
    <p:sldId id="636" r:id="rId13"/>
    <p:sldId id="637" r:id="rId14"/>
    <p:sldId id="638" r:id="rId15"/>
    <p:sldId id="640" r:id="rId16"/>
    <p:sldId id="639" r:id="rId17"/>
    <p:sldId id="642" r:id="rId18"/>
    <p:sldId id="643" r:id="rId19"/>
    <p:sldId id="644" r:id="rId20"/>
    <p:sldId id="64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3130"/>
  </p:normalViewPr>
  <p:slideViewPr>
    <p:cSldViewPr snapToGrid="0" snapToObjects="1">
      <p:cViewPr varScale="1">
        <p:scale>
          <a:sx n="67" d="100"/>
          <a:sy n="67" d="100"/>
        </p:scale>
        <p:origin x="12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7" name="Straight Connector 6">
            <a:extLst>
              <a:ext uri="{FF2B5EF4-FFF2-40B4-BE49-F238E27FC236}">
                <a16:creationId xmlns:a16="http://schemas.microsoft.com/office/drawing/2014/main" id="{42EB8EAF-0F36-3621-1FE7-29E5E592305F}"/>
              </a:ext>
            </a:extLst>
          </p:cNvPr>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C:\Users\njones\Dropbox (2U)\Work\Designing Slides\SMU\Design Brief\logo\logo_datasci_SMU.png">
            <a:extLst>
              <a:ext uri="{FF2B5EF4-FFF2-40B4-BE49-F238E27FC236}">
                <a16:creationId xmlns:a16="http://schemas.microsoft.com/office/drawing/2014/main" id="{5CA20D5E-C76A-CE2C-513A-8A062F7AA34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1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cxnSp>
        <p:nvCxnSpPr>
          <p:cNvPr id="4" name="Straight Connector 3">
            <a:extLst>
              <a:ext uri="{FF2B5EF4-FFF2-40B4-BE49-F238E27FC236}">
                <a16:creationId xmlns:a16="http://schemas.microsoft.com/office/drawing/2014/main" id="{1E74D5AE-7983-0DDF-AE14-C9EB90BFE9FB}"/>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38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19671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cxnSp>
        <p:nvCxnSpPr>
          <p:cNvPr id="8" name="Straight Connector 7">
            <a:extLst>
              <a:ext uri="{FF2B5EF4-FFF2-40B4-BE49-F238E27FC236}">
                <a16:creationId xmlns:a16="http://schemas.microsoft.com/office/drawing/2014/main" id="{A3A8B418-6C8E-34F8-E275-36752AA41F0E}"/>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cxnSp>
        <p:nvCxnSpPr>
          <p:cNvPr id="10" name="Straight Connector 9">
            <a:extLst>
              <a:ext uri="{FF2B5EF4-FFF2-40B4-BE49-F238E27FC236}">
                <a16:creationId xmlns:a16="http://schemas.microsoft.com/office/drawing/2014/main" id="{491FBE44-866B-51AC-2951-46AD087DE67E}"/>
              </a:ext>
            </a:extLst>
          </p:cNvPr>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46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3033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pic>
        <p:nvPicPr>
          <p:cNvPr id="2" name="Picture 2" descr="C:\Users\njones\Dropbox (2U)\Work\Designing Slides\SMU\Design Brief\logo\logo_datasci_SMU.png">
            <a:extLst>
              <a:ext uri="{FF2B5EF4-FFF2-40B4-BE49-F238E27FC236}">
                <a16:creationId xmlns:a16="http://schemas.microsoft.com/office/drawing/2014/main" id="{95C757E8-EF8E-04F4-B054-2F47EA01EF8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221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3950127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67872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718160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770835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083215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7107854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73617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2557195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776495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0323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1/24/2023</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8C3633CA-6ACB-0D4B-14ED-576BFB4B0E74}"/>
              </a:ext>
            </a:extLst>
          </p:cNvPr>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9C3FB768-0CC6-FB37-ECCB-4B1ADC6F37FE}"/>
              </a:ext>
            </a:extLst>
          </p:cNvPr>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03053348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arlosAtestevez/SMU_MSDS_6306.git"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4</a:t>
            </a:r>
          </a:p>
          <a:p>
            <a:r>
              <a:rPr lang="en-IN" dirty="0"/>
              <a:t>Carlos </a:t>
            </a:r>
            <a:r>
              <a:rPr lang="en-IN" dirty="0" err="1"/>
              <a:t>estevez</a:t>
            </a:r>
            <a:endParaRPr lang="en-IN" dirty="0"/>
          </a:p>
        </p:txBody>
      </p:sp>
    </p:spTree>
    <p:extLst>
      <p:ext uri="{BB962C8B-B14F-4D97-AF65-F5344CB8AC3E}">
        <p14:creationId xmlns:p14="http://schemas.microsoft.com/office/powerpoint/2010/main" val="4009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2-Offensiveness Accumulated</a:t>
            </a:r>
          </a:p>
        </p:txBody>
      </p:sp>
      <p:pic>
        <p:nvPicPr>
          <p:cNvPr id="4" name="Picture 3">
            <a:extLst>
              <a:ext uri="{FF2B5EF4-FFF2-40B4-BE49-F238E27FC236}">
                <a16:creationId xmlns:a16="http://schemas.microsoft.com/office/drawing/2014/main" id="{B19BF63D-0FF5-8CC5-CA0E-6BBD06ED4B2D}"/>
              </a:ext>
            </a:extLst>
          </p:cNvPr>
          <p:cNvPicPr>
            <a:picLocks noChangeAspect="1"/>
          </p:cNvPicPr>
          <p:nvPr/>
        </p:nvPicPr>
        <p:blipFill>
          <a:blip r:embed="rId2"/>
          <a:stretch>
            <a:fillRect/>
          </a:stretch>
        </p:blipFill>
        <p:spPr>
          <a:xfrm>
            <a:off x="219075" y="1667536"/>
            <a:ext cx="8715375" cy="4475428"/>
          </a:xfrm>
          <a:prstGeom prst="rect">
            <a:avLst/>
          </a:prstGeom>
          <a:ln>
            <a:solidFill>
              <a:schemeClr val="accent5"/>
            </a:solidFill>
          </a:ln>
        </p:spPr>
      </p:pic>
    </p:spTree>
    <p:extLst>
      <p:ext uri="{BB962C8B-B14F-4D97-AF65-F5344CB8AC3E}">
        <p14:creationId xmlns:p14="http://schemas.microsoft.com/office/powerpoint/2010/main" val="289756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2-Offensiveness Accumulated</a:t>
            </a:r>
          </a:p>
        </p:txBody>
      </p:sp>
      <p:pic>
        <p:nvPicPr>
          <p:cNvPr id="5" name="Picture 4">
            <a:extLst>
              <a:ext uri="{FF2B5EF4-FFF2-40B4-BE49-F238E27FC236}">
                <a16:creationId xmlns:a16="http://schemas.microsoft.com/office/drawing/2014/main" id="{22B2A484-D3DA-6A23-0E1D-5E0DDD457476}"/>
              </a:ext>
            </a:extLst>
          </p:cNvPr>
          <p:cNvPicPr>
            <a:picLocks noChangeAspect="1"/>
          </p:cNvPicPr>
          <p:nvPr/>
        </p:nvPicPr>
        <p:blipFill>
          <a:blip r:embed="rId2"/>
          <a:stretch>
            <a:fillRect/>
          </a:stretch>
        </p:blipFill>
        <p:spPr>
          <a:xfrm>
            <a:off x="161925" y="2044606"/>
            <a:ext cx="5591175" cy="3149788"/>
          </a:xfrm>
          <a:prstGeom prst="rect">
            <a:avLst/>
          </a:prstGeom>
        </p:spPr>
      </p:pic>
      <p:sp>
        <p:nvSpPr>
          <p:cNvPr id="7" name="Rectangle 6">
            <a:extLst>
              <a:ext uri="{FF2B5EF4-FFF2-40B4-BE49-F238E27FC236}">
                <a16:creationId xmlns:a16="http://schemas.microsoft.com/office/drawing/2014/main" id="{F1341D77-D0A3-46B5-6B6D-E41C052BFA03}"/>
              </a:ext>
            </a:extLst>
          </p:cNvPr>
          <p:cNvSpPr/>
          <p:nvPr/>
        </p:nvSpPr>
        <p:spPr>
          <a:xfrm>
            <a:off x="6372225" y="1847850"/>
            <a:ext cx="2428875" cy="4219575"/>
          </a:xfrm>
          <a:prstGeom prst="rect">
            <a:avLst/>
          </a:prstGeom>
          <a:solidFill>
            <a:schemeClr val="tx1">
              <a:lumMod val="95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It was very tricky to get the data suitable for plotting, however, the function gather(Tidy data) was very useful because we were able to reorganize the data from many columns in two columns: </a:t>
            </a:r>
            <a:r>
              <a:rPr lang="en-US" sz="1200" dirty="0" err="1"/>
              <a:t>Keyfigure</a:t>
            </a:r>
            <a:r>
              <a:rPr lang="en-US" sz="1200" dirty="0"/>
              <a:t> and Total</a:t>
            </a:r>
          </a:p>
          <a:p>
            <a:pPr marL="285750" indent="-285750">
              <a:buFont typeface="Arial" panose="020B0604020202020204" pitchFamily="34" charset="0"/>
              <a:buChar char="•"/>
            </a:pPr>
            <a:r>
              <a:rPr lang="en-US" sz="1200" dirty="0"/>
              <a:t>I took advantage of the lesson and I was able to apply the concepts right away</a:t>
            </a:r>
          </a:p>
        </p:txBody>
      </p:sp>
      <p:cxnSp>
        <p:nvCxnSpPr>
          <p:cNvPr id="11" name="Connector: Elbow 10">
            <a:extLst>
              <a:ext uri="{FF2B5EF4-FFF2-40B4-BE49-F238E27FC236}">
                <a16:creationId xmlns:a16="http://schemas.microsoft.com/office/drawing/2014/main" id="{5EA7CBF0-6B4B-E6F7-9DCE-482BC5B03F38}"/>
              </a:ext>
            </a:extLst>
          </p:cNvPr>
          <p:cNvCxnSpPr/>
          <p:nvPr/>
        </p:nvCxnSpPr>
        <p:spPr>
          <a:xfrm rot="10800000">
            <a:off x="3924300" y="2752726"/>
            <a:ext cx="2724150" cy="5810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87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F9C3-5BCC-39CC-BFDA-18C7D73E053E}"/>
              </a:ext>
            </a:extLst>
          </p:cNvPr>
          <p:cNvSpPr txBox="1"/>
          <p:nvPr/>
        </p:nvSpPr>
        <p:spPr>
          <a:xfrm>
            <a:off x="352425" y="1819275"/>
            <a:ext cx="8239125" cy="2031325"/>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LBJ is superior than MJ in this category. He almost is the leader of points of all time, and he will eventually become the greatest </a:t>
            </a:r>
            <a:r>
              <a:rPr lang="en-US" dirty="0" err="1"/>
              <a:t>nba</a:t>
            </a:r>
            <a:r>
              <a:rPr lang="en-US" dirty="0"/>
              <a:t> scorer. On top of that, the data suggests that he is also a better three point shooter than MJ</a:t>
            </a:r>
          </a:p>
          <a:p>
            <a:pPr marL="285750" indent="-285750">
              <a:buFont typeface="Arial" panose="020B0604020202020204" pitchFamily="34" charset="0"/>
              <a:buChar char="•"/>
            </a:pPr>
            <a:r>
              <a:rPr lang="en-US" dirty="0"/>
              <a:t>For making a final conclusion we need to see how effective each player was, let’s go on to the next slide</a:t>
            </a:r>
          </a:p>
        </p:txBody>
      </p:sp>
      <p:sp>
        <p:nvSpPr>
          <p:cNvPr id="6" name="Title 1">
            <a:extLst>
              <a:ext uri="{FF2B5EF4-FFF2-40B4-BE49-F238E27FC236}">
                <a16:creationId xmlns:a16="http://schemas.microsoft.com/office/drawing/2014/main" id="{EAF87586-B033-C463-AC5F-6A005911B7D8}"/>
              </a:ext>
            </a:extLst>
          </p:cNvPr>
          <p:cNvSpPr txBox="1">
            <a:spLocks/>
          </p:cNvSpPr>
          <p:nvPr/>
        </p:nvSpPr>
        <p:spPr>
          <a:xfrm>
            <a:off x="352425" y="314324"/>
            <a:ext cx="7648575" cy="819151"/>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2-Offensiveness Accumulated</a:t>
            </a:r>
            <a:endParaRPr lang="en-US" sz="3600" dirty="0"/>
          </a:p>
        </p:txBody>
      </p:sp>
    </p:spTree>
    <p:extLst>
      <p:ext uri="{BB962C8B-B14F-4D97-AF65-F5344CB8AC3E}">
        <p14:creationId xmlns:p14="http://schemas.microsoft.com/office/powerpoint/2010/main" val="2434180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2-Offensiveness Percentage</a:t>
            </a:r>
          </a:p>
        </p:txBody>
      </p:sp>
      <p:pic>
        <p:nvPicPr>
          <p:cNvPr id="4" name="Picture 3">
            <a:extLst>
              <a:ext uri="{FF2B5EF4-FFF2-40B4-BE49-F238E27FC236}">
                <a16:creationId xmlns:a16="http://schemas.microsoft.com/office/drawing/2014/main" id="{10D045BA-FEB3-9BBF-B746-9BF1EBBD7B2D}"/>
              </a:ext>
            </a:extLst>
          </p:cNvPr>
          <p:cNvPicPr>
            <a:picLocks noChangeAspect="1"/>
          </p:cNvPicPr>
          <p:nvPr/>
        </p:nvPicPr>
        <p:blipFill>
          <a:blip r:embed="rId2"/>
          <a:stretch>
            <a:fillRect/>
          </a:stretch>
        </p:blipFill>
        <p:spPr>
          <a:xfrm>
            <a:off x="171451" y="2023223"/>
            <a:ext cx="4400550" cy="3214878"/>
          </a:xfrm>
          <a:prstGeom prst="rect">
            <a:avLst/>
          </a:prstGeom>
          <a:solidFill>
            <a:schemeClr val="lt1"/>
          </a:solidFill>
        </p:spPr>
      </p:pic>
      <p:pic>
        <p:nvPicPr>
          <p:cNvPr id="7" name="Picture 6">
            <a:extLst>
              <a:ext uri="{FF2B5EF4-FFF2-40B4-BE49-F238E27FC236}">
                <a16:creationId xmlns:a16="http://schemas.microsoft.com/office/drawing/2014/main" id="{EFB7F4D2-5C41-3396-AF94-77611F3B5869}"/>
              </a:ext>
            </a:extLst>
          </p:cNvPr>
          <p:cNvPicPr>
            <a:picLocks noChangeAspect="1"/>
          </p:cNvPicPr>
          <p:nvPr/>
        </p:nvPicPr>
        <p:blipFill>
          <a:blip r:embed="rId3"/>
          <a:stretch>
            <a:fillRect/>
          </a:stretch>
        </p:blipFill>
        <p:spPr>
          <a:xfrm>
            <a:off x="4762500" y="2023223"/>
            <a:ext cx="4210049" cy="3214878"/>
          </a:xfrm>
          <a:prstGeom prst="rect">
            <a:avLst/>
          </a:prstGeom>
          <a:solidFill>
            <a:schemeClr val="lt1"/>
          </a:solidFill>
        </p:spPr>
      </p:pic>
    </p:spTree>
    <p:extLst>
      <p:ext uri="{BB962C8B-B14F-4D97-AF65-F5344CB8AC3E}">
        <p14:creationId xmlns:p14="http://schemas.microsoft.com/office/powerpoint/2010/main" val="85994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2-Offensiveness Percentage</a:t>
            </a:r>
          </a:p>
        </p:txBody>
      </p:sp>
      <p:sp>
        <p:nvSpPr>
          <p:cNvPr id="7" name="Rectangle 6">
            <a:extLst>
              <a:ext uri="{FF2B5EF4-FFF2-40B4-BE49-F238E27FC236}">
                <a16:creationId xmlns:a16="http://schemas.microsoft.com/office/drawing/2014/main" id="{F1341D77-D0A3-46B5-6B6D-E41C052BFA03}"/>
              </a:ext>
            </a:extLst>
          </p:cNvPr>
          <p:cNvSpPr/>
          <p:nvPr/>
        </p:nvSpPr>
        <p:spPr>
          <a:xfrm>
            <a:off x="6372225" y="1847850"/>
            <a:ext cx="2428875" cy="4219575"/>
          </a:xfrm>
          <a:prstGeom prst="rect">
            <a:avLst/>
          </a:prstGeom>
          <a:solidFill>
            <a:schemeClr val="tx1">
              <a:lumMod val="95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We pretty much implemented the same code as in the previous plot, the only difference was the variables that we have used to show the Field Goals percentages</a:t>
            </a:r>
          </a:p>
        </p:txBody>
      </p:sp>
      <p:pic>
        <p:nvPicPr>
          <p:cNvPr id="4" name="Picture 3">
            <a:extLst>
              <a:ext uri="{FF2B5EF4-FFF2-40B4-BE49-F238E27FC236}">
                <a16:creationId xmlns:a16="http://schemas.microsoft.com/office/drawing/2014/main" id="{9CAA6EE1-E6C3-AAB6-73E4-C6F0A46B1D43}"/>
              </a:ext>
            </a:extLst>
          </p:cNvPr>
          <p:cNvPicPr>
            <a:picLocks noChangeAspect="1"/>
          </p:cNvPicPr>
          <p:nvPr/>
        </p:nvPicPr>
        <p:blipFill>
          <a:blip r:embed="rId2"/>
          <a:stretch>
            <a:fillRect/>
          </a:stretch>
        </p:blipFill>
        <p:spPr>
          <a:xfrm>
            <a:off x="295276" y="2210651"/>
            <a:ext cx="5772150" cy="2912947"/>
          </a:xfrm>
          <a:prstGeom prst="rect">
            <a:avLst/>
          </a:prstGeom>
        </p:spPr>
      </p:pic>
      <p:cxnSp>
        <p:nvCxnSpPr>
          <p:cNvPr id="8" name="Connector: Elbow 7">
            <a:extLst>
              <a:ext uri="{FF2B5EF4-FFF2-40B4-BE49-F238E27FC236}">
                <a16:creationId xmlns:a16="http://schemas.microsoft.com/office/drawing/2014/main" id="{46B77EA4-E23C-815D-C503-04107E23672D}"/>
              </a:ext>
            </a:extLst>
          </p:cNvPr>
          <p:cNvCxnSpPr/>
          <p:nvPr/>
        </p:nvCxnSpPr>
        <p:spPr>
          <a:xfrm rot="10800000">
            <a:off x="3181352" y="3228975"/>
            <a:ext cx="3333749" cy="7286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0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F9C3-5BCC-39CC-BFDA-18C7D73E053E}"/>
              </a:ext>
            </a:extLst>
          </p:cNvPr>
          <p:cNvSpPr txBox="1"/>
          <p:nvPr/>
        </p:nvSpPr>
        <p:spPr>
          <a:xfrm>
            <a:off x="352425" y="1819275"/>
            <a:ext cx="8239125" cy="3693319"/>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As the data suggest, LBJ is more effective than MJ. To really be honest, even I  am surprise of theses facts, given the fact that MJ gives the impression that he is a more accurate player than LBJ</a:t>
            </a:r>
          </a:p>
          <a:p>
            <a:pPr marL="285750" indent="-285750">
              <a:buFont typeface="Arial" panose="020B0604020202020204" pitchFamily="34" charset="0"/>
              <a:buChar char="•"/>
            </a:pPr>
            <a:r>
              <a:rPr lang="en-US" dirty="0"/>
              <a:t>I think it all comes down, to the basket penetration. LBJ is taller than MJ and stronger, so it penetrates and attacks the basket more often. In that sense, the probability of making a shot is higher</a:t>
            </a:r>
          </a:p>
          <a:p>
            <a:pPr marL="285750" indent="-285750">
              <a:buFont typeface="Arial" panose="020B0604020202020204" pitchFamily="34" charset="0"/>
              <a:buChar char="•"/>
            </a:pPr>
            <a:r>
              <a:rPr lang="en-US" dirty="0"/>
              <a:t>One more thing, this data is based only in the regular season. MJ was remarkable during the postseason, and he substantially improved his level during the playoffs. The API allows you to extract this data. It will be really interesting to make that analysis, however for reasons of time, that analysis is outside the scope of this document</a:t>
            </a:r>
          </a:p>
          <a:p>
            <a:pPr marL="285750" indent="-28575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EAF87586-B033-C463-AC5F-6A005911B7D8}"/>
              </a:ext>
            </a:extLst>
          </p:cNvPr>
          <p:cNvSpPr txBox="1">
            <a:spLocks/>
          </p:cNvSpPr>
          <p:nvPr/>
        </p:nvSpPr>
        <p:spPr>
          <a:xfrm>
            <a:off x="352425" y="314324"/>
            <a:ext cx="7648575" cy="819151"/>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2-Offensiveness Percentage</a:t>
            </a:r>
          </a:p>
        </p:txBody>
      </p:sp>
    </p:spTree>
    <p:extLst>
      <p:ext uri="{BB962C8B-B14F-4D97-AF65-F5344CB8AC3E}">
        <p14:creationId xmlns:p14="http://schemas.microsoft.com/office/powerpoint/2010/main" val="428263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3-Defensiveness</a:t>
            </a:r>
          </a:p>
        </p:txBody>
      </p:sp>
      <p:pic>
        <p:nvPicPr>
          <p:cNvPr id="9" name="Picture 8">
            <a:extLst>
              <a:ext uri="{FF2B5EF4-FFF2-40B4-BE49-F238E27FC236}">
                <a16:creationId xmlns:a16="http://schemas.microsoft.com/office/drawing/2014/main" id="{F0D6D471-FC47-C0B4-84C0-4D22BFE2289D}"/>
              </a:ext>
            </a:extLst>
          </p:cNvPr>
          <p:cNvPicPr>
            <a:picLocks noChangeAspect="1"/>
          </p:cNvPicPr>
          <p:nvPr/>
        </p:nvPicPr>
        <p:blipFill>
          <a:blip r:embed="rId2"/>
          <a:stretch>
            <a:fillRect/>
          </a:stretch>
        </p:blipFill>
        <p:spPr>
          <a:xfrm>
            <a:off x="4274883" y="2155857"/>
            <a:ext cx="4411917" cy="3568934"/>
          </a:xfrm>
          <a:prstGeom prst="rect">
            <a:avLst/>
          </a:prstGeom>
        </p:spPr>
      </p:pic>
      <p:pic>
        <p:nvPicPr>
          <p:cNvPr id="11" name="Picture 10">
            <a:extLst>
              <a:ext uri="{FF2B5EF4-FFF2-40B4-BE49-F238E27FC236}">
                <a16:creationId xmlns:a16="http://schemas.microsoft.com/office/drawing/2014/main" id="{FD2804FC-0C2A-238E-D161-AA0FEBD6BB4B}"/>
              </a:ext>
            </a:extLst>
          </p:cNvPr>
          <p:cNvPicPr>
            <a:picLocks noChangeAspect="1"/>
          </p:cNvPicPr>
          <p:nvPr/>
        </p:nvPicPr>
        <p:blipFill>
          <a:blip r:embed="rId3"/>
          <a:stretch>
            <a:fillRect/>
          </a:stretch>
        </p:blipFill>
        <p:spPr>
          <a:xfrm>
            <a:off x="285750" y="2176384"/>
            <a:ext cx="3648075" cy="3527879"/>
          </a:xfrm>
          <a:prstGeom prst="rect">
            <a:avLst/>
          </a:prstGeom>
        </p:spPr>
      </p:pic>
    </p:spTree>
    <p:extLst>
      <p:ext uri="{BB962C8B-B14F-4D97-AF65-F5344CB8AC3E}">
        <p14:creationId xmlns:p14="http://schemas.microsoft.com/office/powerpoint/2010/main" val="244179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F9C3-5BCC-39CC-BFDA-18C7D73E053E}"/>
              </a:ext>
            </a:extLst>
          </p:cNvPr>
          <p:cNvSpPr txBox="1"/>
          <p:nvPr/>
        </p:nvSpPr>
        <p:spPr>
          <a:xfrm>
            <a:off x="352425" y="1819275"/>
            <a:ext cx="8239125" cy="4247317"/>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As the data suggest LBJ has much more rebounds than MJ. For this reason, we believe LBJ is superior when it comes to a defensive player</a:t>
            </a:r>
          </a:p>
          <a:p>
            <a:pPr marL="285750" indent="-285750">
              <a:buFont typeface="Arial" panose="020B0604020202020204" pitchFamily="34" charset="0"/>
              <a:buChar char="•"/>
            </a:pPr>
            <a:r>
              <a:rPr lang="en-US" dirty="0"/>
              <a:t>Finally, we understand that based on this data LBJ is superior than MJ, however, there are other analysis we can run in order to strengthen our final decision such as the number of assistances</a:t>
            </a:r>
          </a:p>
          <a:p>
            <a:pPr marL="285750" indent="-285750">
              <a:buFont typeface="Arial" panose="020B0604020202020204" pitchFamily="34" charset="0"/>
              <a:buChar char="•"/>
            </a:pPr>
            <a:r>
              <a:rPr lang="en-US" dirty="0"/>
              <a:t>Another point, will be interesting to evaluate is the relationship between points by season against the season year using a scatterplot, it will give us an idea of the durability of the player, however, for reasons of time we were limited to do it</a:t>
            </a:r>
          </a:p>
          <a:p>
            <a:pPr marL="285750" indent="-285750">
              <a:buFont typeface="Arial" panose="020B0604020202020204" pitchFamily="34" charset="0"/>
              <a:buChar char="•"/>
            </a:pPr>
            <a:r>
              <a:rPr lang="en-US" dirty="0"/>
              <a:t> The complete implementation of this analysis is in my GIT repository, you are all very welcome to connect and use the examples </a:t>
            </a:r>
          </a:p>
          <a:p>
            <a:pPr marL="742950" lvl="1" indent="-285750">
              <a:buFont typeface="Arial" panose="020B0604020202020204" pitchFamily="34" charset="0"/>
              <a:buChar char="•"/>
            </a:pPr>
            <a:r>
              <a:rPr lang="en-US" dirty="0">
                <a:hlinkClick r:id="rId2"/>
              </a:rPr>
              <a:t>https://github.com/carlosAtestevez/SMU_MSDS_6306.git</a:t>
            </a:r>
            <a:endParaRPr lang="en-US" dirty="0"/>
          </a:p>
          <a:p>
            <a:pPr lvl="1"/>
            <a:endParaRPr lang="en-US" dirty="0"/>
          </a:p>
          <a:p>
            <a:pPr marL="285750" indent="-285750">
              <a:buFont typeface="Arial" panose="020B0604020202020204" pitchFamily="34" charset="0"/>
              <a:buChar char="•"/>
            </a:pPr>
            <a:endParaRPr lang="en-US" dirty="0"/>
          </a:p>
        </p:txBody>
      </p:sp>
      <p:sp>
        <p:nvSpPr>
          <p:cNvPr id="6" name="Title 1">
            <a:extLst>
              <a:ext uri="{FF2B5EF4-FFF2-40B4-BE49-F238E27FC236}">
                <a16:creationId xmlns:a16="http://schemas.microsoft.com/office/drawing/2014/main" id="{EAF87586-B033-C463-AC5F-6A005911B7D8}"/>
              </a:ext>
            </a:extLst>
          </p:cNvPr>
          <p:cNvSpPr txBox="1">
            <a:spLocks/>
          </p:cNvSpPr>
          <p:nvPr/>
        </p:nvSpPr>
        <p:spPr>
          <a:xfrm>
            <a:off x="352425" y="314324"/>
            <a:ext cx="7648575" cy="819151"/>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3-Defensiveness</a:t>
            </a:r>
          </a:p>
        </p:txBody>
      </p:sp>
    </p:spTree>
    <p:extLst>
      <p:ext uri="{BB962C8B-B14F-4D97-AF65-F5344CB8AC3E}">
        <p14:creationId xmlns:p14="http://schemas.microsoft.com/office/powerpoint/2010/main" val="302819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4.Longevity</a:t>
            </a:r>
          </a:p>
        </p:txBody>
      </p:sp>
      <p:pic>
        <p:nvPicPr>
          <p:cNvPr id="5" name="Picture 4">
            <a:extLst>
              <a:ext uri="{FF2B5EF4-FFF2-40B4-BE49-F238E27FC236}">
                <a16:creationId xmlns:a16="http://schemas.microsoft.com/office/drawing/2014/main" id="{1374C1B8-024A-4F9C-BF5C-DC440B51E21A}"/>
              </a:ext>
            </a:extLst>
          </p:cNvPr>
          <p:cNvPicPr>
            <a:picLocks noChangeAspect="1"/>
          </p:cNvPicPr>
          <p:nvPr/>
        </p:nvPicPr>
        <p:blipFill>
          <a:blip r:embed="rId2"/>
          <a:stretch>
            <a:fillRect/>
          </a:stretch>
        </p:blipFill>
        <p:spPr>
          <a:xfrm>
            <a:off x="1452562" y="1375731"/>
            <a:ext cx="6238876" cy="2621591"/>
          </a:xfrm>
          <a:prstGeom prst="rect">
            <a:avLst/>
          </a:prstGeom>
        </p:spPr>
      </p:pic>
      <p:pic>
        <p:nvPicPr>
          <p:cNvPr id="8" name="Picture 7">
            <a:extLst>
              <a:ext uri="{FF2B5EF4-FFF2-40B4-BE49-F238E27FC236}">
                <a16:creationId xmlns:a16="http://schemas.microsoft.com/office/drawing/2014/main" id="{917B7CDE-8BAB-882E-9A57-9191C69C0731}"/>
              </a:ext>
            </a:extLst>
          </p:cNvPr>
          <p:cNvPicPr>
            <a:picLocks noChangeAspect="1"/>
          </p:cNvPicPr>
          <p:nvPr/>
        </p:nvPicPr>
        <p:blipFill>
          <a:blip r:embed="rId3"/>
          <a:stretch>
            <a:fillRect/>
          </a:stretch>
        </p:blipFill>
        <p:spPr>
          <a:xfrm>
            <a:off x="6967537" y="1375731"/>
            <a:ext cx="723900" cy="472119"/>
          </a:xfrm>
          <a:prstGeom prst="rect">
            <a:avLst/>
          </a:prstGeom>
        </p:spPr>
      </p:pic>
      <p:pic>
        <p:nvPicPr>
          <p:cNvPr id="9" name="Picture 8">
            <a:extLst>
              <a:ext uri="{FF2B5EF4-FFF2-40B4-BE49-F238E27FC236}">
                <a16:creationId xmlns:a16="http://schemas.microsoft.com/office/drawing/2014/main" id="{5F61AFEA-E296-45F0-C22B-2EFD136B1D1A}"/>
              </a:ext>
            </a:extLst>
          </p:cNvPr>
          <p:cNvPicPr>
            <a:picLocks noChangeAspect="1"/>
          </p:cNvPicPr>
          <p:nvPr/>
        </p:nvPicPr>
        <p:blipFill>
          <a:blip r:embed="rId4"/>
          <a:stretch>
            <a:fillRect/>
          </a:stretch>
        </p:blipFill>
        <p:spPr>
          <a:xfrm>
            <a:off x="1452562" y="4120023"/>
            <a:ext cx="6167438" cy="2528427"/>
          </a:xfrm>
          <a:prstGeom prst="rect">
            <a:avLst/>
          </a:prstGeom>
        </p:spPr>
      </p:pic>
      <p:pic>
        <p:nvPicPr>
          <p:cNvPr id="12" name="Picture 11">
            <a:extLst>
              <a:ext uri="{FF2B5EF4-FFF2-40B4-BE49-F238E27FC236}">
                <a16:creationId xmlns:a16="http://schemas.microsoft.com/office/drawing/2014/main" id="{C95B7811-F408-0BCF-18D7-6A2AB7B063C3}"/>
              </a:ext>
            </a:extLst>
          </p:cNvPr>
          <p:cNvPicPr>
            <a:picLocks noChangeAspect="1"/>
          </p:cNvPicPr>
          <p:nvPr/>
        </p:nvPicPr>
        <p:blipFill>
          <a:blip r:embed="rId5"/>
          <a:stretch>
            <a:fillRect/>
          </a:stretch>
        </p:blipFill>
        <p:spPr>
          <a:xfrm>
            <a:off x="6896100" y="4120023"/>
            <a:ext cx="723900" cy="438626"/>
          </a:xfrm>
          <a:prstGeom prst="rect">
            <a:avLst/>
          </a:prstGeom>
        </p:spPr>
      </p:pic>
    </p:spTree>
    <p:extLst>
      <p:ext uri="{BB962C8B-B14F-4D97-AF65-F5344CB8AC3E}">
        <p14:creationId xmlns:p14="http://schemas.microsoft.com/office/powerpoint/2010/main" val="38819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5.Post-Season performance</a:t>
            </a:r>
          </a:p>
        </p:txBody>
      </p:sp>
      <p:pic>
        <p:nvPicPr>
          <p:cNvPr id="4" name="Picture 3">
            <a:extLst>
              <a:ext uri="{FF2B5EF4-FFF2-40B4-BE49-F238E27FC236}">
                <a16:creationId xmlns:a16="http://schemas.microsoft.com/office/drawing/2014/main" id="{CAD1B153-1068-799A-E629-D0143F2DCCE2}"/>
              </a:ext>
            </a:extLst>
          </p:cNvPr>
          <p:cNvPicPr>
            <a:picLocks noChangeAspect="1"/>
          </p:cNvPicPr>
          <p:nvPr/>
        </p:nvPicPr>
        <p:blipFill>
          <a:blip r:embed="rId2"/>
          <a:stretch>
            <a:fillRect/>
          </a:stretch>
        </p:blipFill>
        <p:spPr>
          <a:xfrm>
            <a:off x="1452562" y="4111206"/>
            <a:ext cx="6238875" cy="2622033"/>
          </a:xfrm>
          <a:prstGeom prst="rect">
            <a:avLst/>
          </a:prstGeom>
        </p:spPr>
      </p:pic>
      <p:pic>
        <p:nvPicPr>
          <p:cNvPr id="7" name="Picture 6">
            <a:extLst>
              <a:ext uri="{FF2B5EF4-FFF2-40B4-BE49-F238E27FC236}">
                <a16:creationId xmlns:a16="http://schemas.microsoft.com/office/drawing/2014/main" id="{40FA9F63-4C8D-D8D1-475B-880B168A157A}"/>
              </a:ext>
            </a:extLst>
          </p:cNvPr>
          <p:cNvPicPr>
            <a:picLocks noChangeAspect="1"/>
          </p:cNvPicPr>
          <p:nvPr/>
        </p:nvPicPr>
        <p:blipFill>
          <a:blip r:embed="rId3"/>
          <a:stretch>
            <a:fillRect/>
          </a:stretch>
        </p:blipFill>
        <p:spPr>
          <a:xfrm>
            <a:off x="1452561" y="1430725"/>
            <a:ext cx="6238875" cy="2632137"/>
          </a:xfrm>
          <a:prstGeom prst="rect">
            <a:avLst/>
          </a:prstGeom>
        </p:spPr>
      </p:pic>
    </p:spTree>
    <p:extLst>
      <p:ext uri="{BB962C8B-B14F-4D97-AF65-F5344CB8AC3E}">
        <p14:creationId xmlns:p14="http://schemas.microsoft.com/office/powerpoint/2010/main" val="53000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84DF65-D0B9-AEA5-7353-79D3A1A04D9F}"/>
              </a:ext>
            </a:extLst>
          </p:cNvPr>
          <p:cNvPicPr>
            <a:picLocks noChangeAspect="1"/>
          </p:cNvPicPr>
          <p:nvPr/>
        </p:nvPicPr>
        <p:blipFill>
          <a:blip r:embed="rId2"/>
          <a:stretch>
            <a:fillRect/>
          </a:stretch>
        </p:blipFill>
        <p:spPr>
          <a:xfrm>
            <a:off x="0" y="287975"/>
            <a:ext cx="9144000" cy="5904358"/>
          </a:xfrm>
          <a:prstGeom prst="rect">
            <a:avLst/>
          </a:prstGeom>
        </p:spPr>
      </p:pic>
      <p:pic>
        <p:nvPicPr>
          <p:cNvPr id="10" name="Picture 9">
            <a:extLst>
              <a:ext uri="{FF2B5EF4-FFF2-40B4-BE49-F238E27FC236}">
                <a16:creationId xmlns:a16="http://schemas.microsoft.com/office/drawing/2014/main" id="{CF457A13-B4B8-1953-24D3-AA136DB64CBF}"/>
              </a:ext>
            </a:extLst>
          </p:cNvPr>
          <p:cNvPicPr>
            <a:picLocks noChangeAspect="1"/>
          </p:cNvPicPr>
          <p:nvPr/>
        </p:nvPicPr>
        <p:blipFill>
          <a:blip r:embed="rId3"/>
          <a:stretch>
            <a:fillRect/>
          </a:stretch>
        </p:blipFill>
        <p:spPr>
          <a:xfrm>
            <a:off x="7820025" y="287975"/>
            <a:ext cx="647700" cy="752475"/>
          </a:xfrm>
          <a:prstGeom prst="rect">
            <a:avLst/>
          </a:prstGeom>
        </p:spPr>
      </p:pic>
      <p:sp>
        <p:nvSpPr>
          <p:cNvPr id="2" name="Title 1">
            <a:extLst>
              <a:ext uri="{FF2B5EF4-FFF2-40B4-BE49-F238E27FC236}">
                <a16:creationId xmlns:a16="http://schemas.microsoft.com/office/drawing/2014/main" id="{B3BBBCE6-2D8A-4179-A975-5FAD89EE2A0D}"/>
              </a:ext>
            </a:extLst>
          </p:cNvPr>
          <p:cNvSpPr txBox="1">
            <a:spLocks/>
          </p:cNvSpPr>
          <p:nvPr/>
        </p:nvSpPr>
        <p:spPr>
          <a:xfrm>
            <a:off x="0" y="600075"/>
            <a:ext cx="8886825" cy="1371600"/>
          </a:xfrm>
          <a:prstGeom prst="rect">
            <a:avLst/>
          </a:prstGeom>
          <a:solidFill>
            <a:schemeClr val="tx1">
              <a:lumMod val="95000"/>
              <a:alpha val="62000"/>
            </a:schemeClr>
          </a:solidFill>
          <a:ln>
            <a:solidFill>
              <a:schemeClr val="tx1">
                <a:lumMod val="95000"/>
              </a:schemeClr>
            </a:solidFill>
          </a:ln>
        </p:spPr>
        <p:txBody>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rPr>
              <a:t>Exploratory data analysis(EDA)</a:t>
            </a:r>
          </a:p>
          <a:p>
            <a:pPr algn="ctr"/>
            <a:r>
              <a:rPr lang="en-US" b="1" dirty="0">
                <a:solidFill>
                  <a:schemeClr val="bg1"/>
                </a:solidFill>
              </a:rPr>
              <a:t>LBJ vs MJ(Using </a:t>
            </a:r>
            <a:r>
              <a:rPr lang="en-US" b="1" dirty="0" err="1">
                <a:solidFill>
                  <a:schemeClr val="bg1"/>
                </a:solidFill>
              </a:rPr>
              <a:t>nbastatR</a:t>
            </a:r>
            <a:r>
              <a:rPr lang="en-US" b="1" dirty="0">
                <a:solidFill>
                  <a:schemeClr val="bg1"/>
                </a:solidFill>
              </a:rPr>
              <a:t>)</a:t>
            </a:r>
            <a:br>
              <a:rPr lang="en-US" dirty="0"/>
            </a:br>
            <a:r>
              <a:rPr lang="en-US" sz="500" dirty="0"/>
              <a:t>f</a:t>
            </a:r>
            <a:endParaRPr lang="en-US" dirty="0"/>
          </a:p>
        </p:txBody>
      </p:sp>
      <p:sp>
        <p:nvSpPr>
          <p:cNvPr id="3" name="TextBox 2">
            <a:extLst>
              <a:ext uri="{FF2B5EF4-FFF2-40B4-BE49-F238E27FC236}">
                <a16:creationId xmlns:a16="http://schemas.microsoft.com/office/drawing/2014/main" id="{82F9E630-4868-CB0F-FC5A-C25C0C141724}"/>
              </a:ext>
            </a:extLst>
          </p:cNvPr>
          <p:cNvSpPr txBox="1"/>
          <p:nvPr/>
        </p:nvSpPr>
        <p:spPr>
          <a:xfrm>
            <a:off x="0" y="2273290"/>
            <a:ext cx="8886825" cy="3693319"/>
          </a:xfrm>
          <a:prstGeom prst="rect">
            <a:avLst/>
          </a:prstGeom>
          <a:solidFill>
            <a:schemeClr val="tx1">
              <a:lumMod val="95000"/>
              <a:alpha val="76000"/>
            </a:schemeClr>
          </a:solid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bg1"/>
                </a:solidFill>
              </a:rPr>
              <a:t>For a long time we have considered Michael Jordan as the best NBA player of all time, nevertheless a current star has complicated that GOAT (greatest of all time) conversation. There is an argument to be made for putting LeBron James over Jordan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For this assignment we have decided to use the API </a:t>
            </a:r>
            <a:r>
              <a:rPr lang="en-US" dirty="0" err="1">
                <a:solidFill>
                  <a:schemeClr val="bg1"/>
                </a:solidFill>
              </a:rPr>
              <a:t>nbastatR</a:t>
            </a:r>
            <a:r>
              <a:rPr lang="en-US" dirty="0">
                <a:solidFill>
                  <a:schemeClr val="bg1"/>
                </a:solidFill>
              </a:rPr>
              <a:t> to delve deeper into this controversial topic. The main idea is to show concrete evidence about who is really the best. We will take the following metrics into consideration for our final decision:</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Accolades and Awards</a:t>
            </a:r>
          </a:p>
          <a:p>
            <a:pPr marL="742950" lvl="1" indent="-285750">
              <a:buFont typeface="Arial" panose="020B0604020202020204" pitchFamily="34" charset="0"/>
              <a:buChar char="•"/>
            </a:pPr>
            <a:r>
              <a:rPr lang="en-US" dirty="0">
                <a:solidFill>
                  <a:schemeClr val="bg1"/>
                </a:solidFill>
              </a:rPr>
              <a:t>Effectiveness(Defensiveness and Offensiveness)</a:t>
            </a:r>
          </a:p>
          <a:p>
            <a:pPr marL="742950" lvl="1" indent="-285750">
              <a:buFont typeface="Arial" panose="020B0604020202020204" pitchFamily="34" charset="0"/>
              <a:buChar char="•"/>
            </a:pPr>
            <a:r>
              <a:rPr lang="en-US" dirty="0">
                <a:solidFill>
                  <a:schemeClr val="bg1"/>
                </a:solidFill>
              </a:rPr>
              <a:t>Longevity </a:t>
            </a:r>
          </a:p>
        </p:txBody>
      </p:sp>
    </p:spTree>
    <p:extLst>
      <p:ext uri="{BB962C8B-B14F-4D97-AF65-F5344CB8AC3E}">
        <p14:creationId xmlns:p14="http://schemas.microsoft.com/office/powerpoint/2010/main" val="368699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dirty="0"/>
              <a:t>1.Glossary</a:t>
            </a:r>
          </a:p>
        </p:txBody>
      </p:sp>
      <p:pic>
        <p:nvPicPr>
          <p:cNvPr id="4" name="Picture 3">
            <a:extLst>
              <a:ext uri="{FF2B5EF4-FFF2-40B4-BE49-F238E27FC236}">
                <a16:creationId xmlns:a16="http://schemas.microsoft.com/office/drawing/2014/main" id="{FD14ABB0-DC3C-224F-8D62-1DFEF5DB8925}"/>
              </a:ext>
            </a:extLst>
          </p:cNvPr>
          <p:cNvPicPr>
            <a:picLocks noChangeAspect="1"/>
          </p:cNvPicPr>
          <p:nvPr/>
        </p:nvPicPr>
        <p:blipFill>
          <a:blip r:embed="rId2"/>
          <a:stretch>
            <a:fillRect/>
          </a:stretch>
        </p:blipFill>
        <p:spPr>
          <a:xfrm>
            <a:off x="762000" y="1733550"/>
            <a:ext cx="7334250" cy="1695450"/>
          </a:xfrm>
          <a:prstGeom prst="rect">
            <a:avLst/>
          </a:prstGeom>
          <a:ln>
            <a:solidFill>
              <a:schemeClr val="accent5"/>
            </a:solidFill>
          </a:ln>
        </p:spPr>
      </p:pic>
      <p:pic>
        <p:nvPicPr>
          <p:cNvPr id="6" name="Picture 5">
            <a:extLst>
              <a:ext uri="{FF2B5EF4-FFF2-40B4-BE49-F238E27FC236}">
                <a16:creationId xmlns:a16="http://schemas.microsoft.com/office/drawing/2014/main" id="{0F69BB0B-EBF0-8A97-F89A-46860E5E917F}"/>
              </a:ext>
            </a:extLst>
          </p:cNvPr>
          <p:cNvPicPr>
            <a:picLocks noChangeAspect="1"/>
          </p:cNvPicPr>
          <p:nvPr/>
        </p:nvPicPr>
        <p:blipFill>
          <a:blip r:embed="rId3"/>
          <a:stretch>
            <a:fillRect/>
          </a:stretch>
        </p:blipFill>
        <p:spPr>
          <a:xfrm>
            <a:off x="762000" y="3738562"/>
            <a:ext cx="7334250" cy="1704975"/>
          </a:xfrm>
          <a:prstGeom prst="rect">
            <a:avLst/>
          </a:prstGeom>
          <a:ln>
            <a:solidFill>
              <a:schemeClr val="accent5"/>
            </a:solidFill>
          </a:ln>
        </p:spPr>
      </p:pic>
    </p:spTree>
    <p:extLst>
      <p:ext uri="{BB962C8B-B14F-4D97-AF65-F5344CB8AC3E}">
        <p14:creationId xmlns:p14="http://schemas.microsoft.com/office/powerpoint/2010/main" val="244860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dirty="0"/>
              <a:t>1.Accumulated Awards</a:t>
            </a:r>
          </a:p>
        </p:txBody>
      </p:sp>
      <p:pic>
        <p:nvPicPr>
          <p:cNvPr id="7" name="Picture 6">
            <a:extLst>
              <a:ext uri="{FF2B5EF4-FFF2-40B4-BE49-F238E27FC236}">
                <a16:creationId xmlns:a16="http://schemas.microsoft.com/office/drawing/2014/main" id="{87FCF3F2-E904-53F2-7657-01EFDD46693B}"/>
              </a:ext>
            </a:extLst>
          </p:cNvPr>
          <p:cNvPicPr>
            <a:picLocks noChangeAspect="1"/>
          </p:cNvPicPr>
          <p:nvPr/>
        </p:nvPicPr>
        <p:blipFill>
          <a:blip r:embed="rId2"/>
          <a:stretch>
            <a:fillRect/>
          </a:stretch>
        </p:blipFill>
        <p:spPr>
          <a:xfrm>
            <a:off x="823912" y="1384327"/>
            <a:ext cx="7496175" cy="2682848"/>
          </a:xfrm>
          <a:prstGeom prst="rect">
            <a:avLst/>
          </a:prstGeom>
          <a:ln>
            <a:solidFill>
              <a:schemeClr val="accent5"/>
            </a:solidFill>
          </a:ln>
        </p:spPr>
      </p:pic>
      <p:pic>
        <p:nvPicPr>
          <p:cNvPr id="11" name="Picture 10">
            <a:extLst>
              <a:ext uri="{FF2B5EF4-FFF2-40B4-BE49-F238E27FC236}">
                <a16:creationId xmlns:a16="http://schemas.microsoft.com/office/drawing/2014/main" id="{486CBD52-5C0A-4593-4A3E-3A245027CB7A}"/>
              </a:ext>
            </a:extLst>
          </p:cNvPr>
          <p:cNvPicPr>
            <a:picLocks noChangeAspect="1"/>
          </p:cNvPicPr>
          <p:nvPr/>
        </p:nvPicPr>
        <p:blipFill>
          <a:blip r:embed="rId3"/>
          <a:stretch>
            <a:fillRect/>
          </a:stretch>
        </p:blipFill>
        <p:spPr>
          <a:xfrm>
            <a:off x="823912" y="4318027"/>
            <a:ext cx="7496175" cy="2225649"/>
          </a:xfrm>
          <a:prstGeom prst="rect">
            <a:avLst/>
          </a:prstGeom>
          <a:ln>
            <a:solidFill>
              <a:schemeClr val="accent5"/>
            </a:solidFill>
          </a:ln>
        </p:spPr>
      </p:pic>
    </p:spTree>
    <p:extLst>
      <p:ext uri="{BB962C8B-B14F-4D97-AF65-F5344CB8AC3E}">
        <p14:creationId xmlns:p14="http://schemas.microsoft.com/office/powerpoint/2010/main" val="360947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2800" dirty="0"/>
              <a:t>1.Accumulated Awards</a:t>
            </a:r>
            <a:br>
              <a:rPr lang="en-US" sz="2800" dirty="0"/>
            </a:br>
            <a:r>
              <a:rPr lang="en-US" sz="2800" dirty="0"/>
              <a:t>CODE</a:t>
            </a:r>
            <a:endParaRPr lang="en-US" dirty="0"/>
          </a:p>
        </p:txBody>
      </p:sp>
      <p:pic>
        <p:nvPicPr>
          <p:cNvPr id="15" name="Picture 14">
            <a:extLst>
              <a:ext uri="{FF2B5EF4-FFF2-40B4-BE49-F238E27FC236}">
                <a16:creationId xmlns:a16="http://schemas.microsoft.com/office/drawing/2014/main" id="{1CE2CBAD-2C0D-F282-D8E0-80DB1DED622A}"/>
              </a:ext>
            </a:extLst>
          </p:cNvPr>
          <p:cNvPicPr>
            <a:picLocks noChangeAspect="1"/>
          </p:cNvPicPr>
          <p:nvPr/>
        </p:nvPicPr>
        <p:blipFill>
          <a:blip r:embed="rId2"/>
          <a:stretch>
            <a:fillRect/>
          </a:stretch>
        </p:blipFill>
        <p:spPr>
          <a:xfrm>
            <a:off x="257175" y="4163314"/>
            <a:ext cx="6838950" cy="2307154"/>
          </a:xfrm>
          <a:prstGeom prst="rect">
            <a:avLst/>
          </a:prstGeom>
        </p:spPr>
      </p:pic>
      <p:pic>
        <p:nvPicPr>
          <p:cNvPr id="17" name="Picture 16">
            <a:extLst>
              <a:ext uri="{FF2B5EF4-FFF2-40B4-BE49-F238E27FC236}">
                <a16:creationId xmlns:a16="http://schemas.microsoft.com/office/drawing/2014/main" id="{B1F63312-5FE1-C2E2-A060-D4431574A931}"/>
              </a:ext>
            </a:extLst>
          </p:cNvPr>
          <p:cNvPicPr>
            <a:picLocks noChangeAspect="1"/>
          </p:cNvPicPr>
          <p:nvPr/>
        </p:nvPicPr>
        <p:blipFill>
          <a:blip r:embed="rId3"/>
          <a:stretch>
            <a:fillRect/>
          </a:stretch>
        </p:blipFill>
        <p:spPr>
          <a:xfrm>
            <a:off x="257175" y="1484113"/>
            <a:ext cx="6838950" cy="2328562"/>
          </a:xfrm>
          <a:prstGeom prst="rect">
            <a:avLst/>
          </a:prstGeom>
        </p:spPr>
      </p:pic>
      <p:sp>
        <p:nvSpPr>
          <p:cNvPr id="18" name="Rectangle 17">
            <a:extLst>
              <a:ext uri="{FF2B5EF4-FFF2-40B4-BE49-F238E27FC236}">
                <a16:creationId xmlns:a16="http://schemas.microsoft.com/office/drawing/2014/main" id="{021F3ED6-8115-2C04-CEA0-A618AA487B67}"/>
              </a:ext>
            </a:extLst>
          </p:cNvPr>
          <p:cNvSpPr/>
          <p:nvPr/>
        </p:nvSpPr>
        <p:spPr>
          <a:xfrm>
            <a:off x="7458075" y="1531437"/>
            <a:ext cx="1428750" cy="4939031"/>
          </a:xfrm>
          <a:prstGeom prst="rect">
            <a:avLst/>
          </a:prstGeom>
          <a:solidFill>
            <a:schemeClr val="lt1">
              <a:alpha val="3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dirty="0"/>
              <a:t>Loading the library</a:t>
            </a:r>
          </a:p>
          <a:p>
            <a:endParaRPr lang="en-US" dirty="0"/>
          </a:p>
          <a:p>
            <a:endParaRPr lang="en-US" dirty="0"/>
          </a:p>
          <a:p>
            <a:r>
              <a:rPr lang="en-US" dirty="0"/>
              <a:t>Getting the id and stat data of LBJ</a:t>
            </a:r>
          </a:p>
        </p:txBody>
      </p:sp>
      <p:cxnSp>
        <p:nvCxnSpPr>
          <p:cNvPr id="20" name="Straight Arrow Connector 19">
            <a:extLst>
              <a:ext uri="{FF2B5EF4-FFF2-40B4-BE49-F238E27FC236}">
                <a16:creationId xmlns:a16="http://schemas.microsoft.com/office/drawing/2014/main" id="{26F1F6C3-7591-3037-78A4-ED44461D853A}"/>
              </a:ext>
            </a:extLst>
          </p:cNvPr>
          <p:cNvCxnSpPr/>
          <p:nvPr/>
        </p:nvCxnSpPr>
        <p:spPr>
          <a:xfrm flipH="1" flipV="1">
            <a:off x="1209675" y="1676400"/>
            <a:ext cx="65913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5DBBFE-0298-E5DD-2759-626580F6CC77}"/>
              </a:ext>
            </a:extLst>
          </p:cNvPr>
          <p:cNvCxnSpPr/>
          <p:nvPr/>
        </p:nvCxnSpPr>
        <p:spPr>
          <a:xfrm flipH="1">
            <a:off x="4095750" y="4391025"/>
            <a:ext cx="3705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0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dirty="0"/>
              <a:t>1.Accumulated Awards</a:t>
            </a:r>
          </a:p>
        </p:txBody>
      </p:sp>
      <p:sp>
        <p:nvSpPr>
          <p:cNvPr id="18" name="Rectangle 17">
            <a:extLst>
              <a:ext uri="{FF2B5EF4-FFF2-40B4-BE49-F238E27FC236}">
                <a16:creationId xmlns:a16="http://schemas.microsoft.com/office/drawing/2014/main" id="{021F3ED6-8115-2C04-CEA0-A618AA487B67}"/>
              </a:ext>
            </a:extLst>
          </p:cNvPr>
          <p:cNvSpPr/>
          <p:nvPr/>
        </p:nvSpPr>
        <p:spPr>
          <a:xfrm>
            <a:off x="7458075" y="1531437"/>
            <a:ext cx="1428750" cy="4939031"/>
          </a:xfrm>
          <a:prstGeom prst="rect">
            <a:avLst/>
          </a:prstGeom>
          <a:solidFill>
            <a:schemeClr val="lt1">
              <a:alpha val="23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Getting the data for MJ</a:t>
            </a:r>
          </a:p>
        </p:txBody>
      </p:sp>
      <p:pic>
        <p:nvPicPr>
          <p:cNvPr id="4" name="Picture 3">
            <a:extLst>
              <a:ext uri="{FF2B5EF4-FFF2-40B4-BE49-F238E27FC236}">
                <a16:creationId xmlns:a16="http://schemas.microsoft.com/office/drawing/2014/main" id="{BDC8681E-112B-903E-48AD-074ECBC6F57B}"/>
              </a:ext>
            </a:extLst>
          </p:cNvPr>
          <p:cNvPicPr>
            <a:picLocks noChangeAspect="1"/>
          </p:cNvPicPr>
          <p:nvPr/>
        </p:nvPicPr>
        <p:blipFill>
          <a:blip r:embed="rId2"/>
          <a:stretch>
            <a:fillRect/>
          </a:stretch>
        </p:blipFill>
        <p:spPr>
          <a:xfrm>
            <a:off x="257175" y="1605657"/>
            <a:ext cx="7010400" cy="2166695"/>
          </a:xfrm>
          <a:prstGeom prst="rect">
            <a:avLst/>
          </a:prstGeom>
        </p:spPr>
      </p:pic>
      <p:cxnSp>
        <p:nvCxnSpPr>
          <p:cNvPr id="6" name="Connector: Elbow 5">
            <a:extLst>
              <a:ext uri="{FF2B5EF4-FFF2-40B4-BE49-F238E27FC236}">
                <a16:creationId xmlns:a16="http://schemas.microsoft.com/office/drawing/2014/main" id="{711A9C5D-F274-B584-5541-D1A0D3F06784}"/>
              </a:ext>
            </a:extLst>
          </p:cNvPr>
          <p:cNvCxnSpPr/>
          <p:nvPr/>
        </p:nvCxnSpPr>
        <p:spPr>
          <a:xfrm rot="10800000">
            <a:off x="3552825" y="2238376"/>
            <a:ext cx="3905250" cy="15339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04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dirty="0"/>
              <a:t>1.Importance of Awards</a:t>
            </a:r>
          </a:p>
        </p:txBody>
      </p:sp>
      <p:sp>
        <p:nvSpPr>
          <p:cNvPr id="3" name="TextBox 2">
            <a:extLst>
              <a:ext uri="{FF2B5EF4-FFF2-40B4-BE49-F238E27FC236}">
                <a16:creationId xmlns:a16="http://schemas.microsoft.com/office/drawing/2014/main" id="{39C99E3A-DBE2-F6C3-4BA5-6D27AAE4D83B}"/>
              </a:ext>
            </a:extLst>
          </p:cNvPr>
          <p:cNvSpPr txBox="1"/>
          <p:nvPr/>
        </p:nvSpPr>
        <p:spPr>
          <a:xfrm>
            <a:off x="352425" y="1695450"/>
            <a:ext cx="836295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library doesn’t provide a priority for the awards</a:t>
            </a:r>
          </a:p>
          <a:p>
            <a:pPr marL="285750" indent="-285750">
              <a:buFont typeface="Arial" panose="020B0604020202020204" pitchFamily="34" charset="0"/>
              <a:buChar char="•"/>
            </a:pPr>
            <a:r>
              <a:rPr lang="en-US" sz="1600" dirty="0"/>
              <a:t>We understand it was necessary giving a weight to every award. Therefore, we defined a file where we can indicate the priority for every award. It is really important to paste the same description as it appears in the API </a:t>
            </a:r>
            <a:r>
              <a:rPr lang="en-US" sz="1600" dirty="0" err="1"/>
              <a:t>dataframe</a:t>
            </a:r>
            <a:endParaRPr lang="en-US" sz="1600" dirty="0"/>
          </a:p>
        </p:txBody>
      </p:sp>
      <p:pic>
        <p:nvPicPr>
          <p:cNvPr id="6" name="Picture 5">
            <a:extLst>
              <a:ext uri="{FF2B5EF4-FFF2-40B4-BE49-F238E27FC236}">
                <a16:creationId xmlns:a16="http://schemas.microsoft.com/office/drawing/2014/main" id="{905D3ACE-C999-F596-303A-3CED7FD7971A}"/>
              </a:ext>
            </a:extLst>
          </p:cNvPr>
          <p:cNvPicPr>
            <a:picLocks noChangeAspect="1"/>
          </p:cNvPicPr>
          <p:nvPr/>
        </p:nvPicPr>
        <p:blipFill>
          <a:blip r:embed="rId2"/>
          <a:stretch>
            <a:fillRect/>
          </a:stretch>
        </p:blipFill>
        <p:spPr>
          <a:xfrm>
            <a:off x="533400" y="2921026"/>
            <a:ext cx="4133850" cy="3370236"/>
          </a:xfrm>
          <a:prstGeom prst="rect">
            <a:avLst/>
          </a:prstGeom>
          <a:ln>
            <a:solidFill>
              <a:schemeClr val="accent5"/>
            </a:solidFill>
          </a:ln>
        </p:spPr>
      </p:pic>
      <p:pic>
        <p:nvPicPr>
          <p:cNvPr id="8" name="Picture 7">
            <a:extLst>
              <a:ext uri="{FF2B5EF4-FFF2-40B4-BE49-F238E27FC236}">
                <a16:creationId xmlns:a16="http://schemas.microsoft.com/office/drawing/2014/main" id="{6329D528-55F8-9508-774C-0874F41CE6E0}"/>
              </a:ext>
            </a:extLst>
          </p:cNvPr>
          <p:cNvPicPr>
            <a:picLocks noChangeAspect="1"/>
          </p:cNvPicPr>
          <p:nvPr/>
        </p:nvPicPr>
        <p:blipFill>
          <a:blip r:embed="rId3"/>
          <a:stretch>
            <a:fillRect/>
          </a:stretch>
        </p:blipFill>
        <p:spPr>
          <a:xfrm>
            <a:off x="4924424" y="3651121"/>
            <a:ext cx="4067175" cy="1176199"/>
          </a:xfrm>
          <a:prstGeom prst="rect">
            <a:avLst/>
          </a:prstGeom>
          <a:ln>
            <a:solidFill>
              <a:schemeClr val="accent5"/>
            </a:solidFill>
          </a:ln>
        </p:spPr>
      </p:pic>
      <p:cxnSp>
        <p:nvCxnSpPr>
          <p:cNvPr id="10" name="Connector: Elbow 9">
            <a:extLst>
              <a:ext uri="{FF2B5EF4-FFF2-40B4-BE49-F238E27FC236}">
                <a16:creationId xmlns:a16="http://schemas.microsoft.com/office/drawing/2014/main" id="{0CE3F0A9-7510-028A-F62E-117CDCE5DA42}"/>
              </a:ext>
            </a:extLst>
          </p:cNvPr>
          <p:cNvCxnSpPr/>
          <p:nvPr/>
        </p:nvCxnSpPr>
        <p:spPr>
          <a:xfrm rot="10800000">
            <a:off x="4572001" y="3257551"/>
            <a:ext cx="1038225" cy="5619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dirty="0"/>
              <a:t>1.Accumulated Awards</a:t>
            </a:r>
          </a:p>
        </p:txBody>
      </p:sp>
      <p:sp>
        <p:nvSpPr>
          <p:cNvPr id="3" name="TextBox 2">
            <a:extLst>
              <a:ext uri="{FF2B5EF4-FFF2-40B4-BE49-F238E27FC236}">
                <a16:creationId xmlns:a16="http://schemas.microsoft.com/office/drawing/2014/main" id="{AD0BF9C3-5BCC-39CC-BFDA-18C7D73E053E}"/>
              </a:ext>
            </a:extLst>
          </p:cNvPr>
          <p:cNvSpPr txBox="1"/>
          <p:nvPr/>
        </p:nvSpPr>
        <p:spPr>
          <a:xfrm>
            <a:off x="352425" y="1819275"/>
            <a:ext cx="8239125" cy="3970318"/>
          </a:xfrm>
          <a:prstGeom prst="rect">
            <a:avLst/>
          </a:prstGeom>
          <a:noFill/>
        </p:spPr>
        <p:txBody>
          <a:bodyPr wrap="square" rtlCol="0">
            <a:spAutoFit/>
          </a:bodyPr>
          <a:lstStyle/>
          <a:p>
            <a:r>
              <a:rPr lang="en-US" dirty="0"/>
              <a:t>Conclusion:</a:t>
            </a:r>
          </a:p>
          <a:p>
            <a:pPr marL="285750" indent="-285750">
              <a:buFont typeface="Arial" panose="020B0604020202020204" pitchFamily="34" charset="0"/>
              <a:buChar char="•"/>
            </a:pPr>
            <a:r>
              <a:rPr lang="en-US" dirty="0"/>
              <a:t>It seems that LBJ has accumulated more awards than MJ over his career, however, when it comes to important awards he is clearly before MJ. According to the data, for example, LBJ has never won the defensive player of the year, which is a very important award</a:t>
            </a:r>
          </a:p>
          <a:p>
            <a:pPr marL="285750" indent="-285750">
              <a:buFont typeface="Arial" panose="020B0604020202020204" pitchFamily="34" charset="0"/>
              <a:buChar char="•"/>
            </a:pPr>
            <a:r>
              <a:rPr lang="en-US" dirty="0"/>
              <a:t>So even though LBJ has more awards, in terms of awards with high priority he is under Jordan’s accomplishments</a:t>
            </a:r>
          </a:p>
          <a:p>
            <a:pPr marL="285750" indent="-285750">
              <a:buFont typeface="Arial" panose="020B0604020202020204" pitchFamily="34" charset="0"/>
              <a:buChar char="•"/>
            </a:pPr>
            <a:r>
              <a:rPr lang="en-US" dirty="0"/>
              <a:t>The first data suggests that MJ is a better defensive player than LBJ, however, this might be confusing. We all know that LBJ is a very rounded player, including a great defender, even superior than Jordan. </a:t>
            </a:r>
          </a:p>
          <a:p>
            <a:pPr marL="285750" indent="-285750">
              <a:buFont typeface="Arial" panose="020B0604020202020204" pitchFamily="34" charset="0"/>
              <a:buChar char="•"/>
            </a:pPr>
            <a:r>
              <a:rPr lang="en-US" dirty="0"/>
              <a:t>Anyone who has watched NBA knows that LBJ has more rebounds and blocks than MJ. We need to delve deeper into the stats. So, let’s go to the following analysis.</a:t>
            </a:r>
          </a:p>
        </p:txBody>
      </p:sp>
    </p:spTree>
    <p:extLst>
      <p:ext uri="{BB962C8B-B14F-4D97-AF65-F5344CB8AC3E}">
        <p14:creationId xmlns:p14="http://schemas.microsoft.com/office/powerpoint/2010/main" val="144688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352425" y="314324"/>
            <a:ext cx="7648575" cy="819151"/>
          </a:xfrm>
        </p:spPr>
        <p:txBody>
          <a:bodyPr/>
          <a:lstStyle/>
          <a:p>
            <a:r>
              <a:rPr lang="en-US" sz="3600" dirty="0"/>
              <a:t>2-Offensiveness Accumulated</a:t>
            </a:r>
          </a:p>
        </p:txBody>
      </p:sp>
      <p:pic>
        <p:nvPicPr>
          <p:cNvPr id="6" name="Picture 5">
            <a:extLst>
              <a:ext uri="{FF2B5EF4-FFF2-40B4-BE49-F238E27FC236}">
                <a16:creationId xmlns:a16="http://schemas.microsoft.com/office/drawing/2014/main" id="{3AAB270C-3595-B152-B48B-17053F2B9AD4}"/>
              </a:ext>
            </a:extLst>
          </p:cNvPr>
          <p:cNvPicPr>
            <a:picLocks noChangeAspect="1"/>
          </p:cNvPicPr>
          <p:nvPr/>
        </p:nvPicPr>
        <p:blipFill>
          <a:blip r:embed="rId2"/>
          <a:stretch>
            <a:fillRect/>
          </a:stretch>
        </p:blipFill>
        <p:spPr>
          <a:xfrm>
            <a:off x="238125" y="1694659"/>
            <a:ext cx="8648700" cy="4459281"/>
          </a:xfrm>
          <a:prstGeom prst="rect">
            <a:avLst/>
          </a:prstGeom>
          <a:ln>
            <a:solidFill>
              <a:schemeClr val="accent5"/>
            </a:solidFill>
          </a:ln>
        </p:spPr>
      </p:pic>
    </p:spTree>
    <p:extLst>
      <p:ext uri="{BB962C8B-B14F-4D97-AF65-F5344CB8AC3E}">
        <p14:creationId xmlns:p14="http://schemas.microsoft.com/office/powerpoint/2010/main" val="34924287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2U</Template>
  <TotalTime>2638</TotalTime>
  <Words>860</Words>
  <Application>Microsoft Office PowerPoint</Application>
  <PresentationFormat>On-screen Show (4:3)</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Century Gothic</vt:lpstr>
      <vt:lpstr>Wingdings 3</vt:lpstr>
      <vt:lpstr>1_Body Slides</vt:lpstr>
      <vt:lpstr>Ion</vt:lpstr>
      <vt:lpstr>For Live Session</vt:lpstr>
      <vt:lpstr>PowerPoint Presentation</vt:lpstr>
      <vt:lpstr>1.Glossary</vt:lpstr>
      <vt:lpstr>1.Accumulated Awards</vt:lpstr>
      <vt:lpstr>1.Accumulated Awards CODE</vt:lpstr>
      <vt:lpstr>1.Accumulated Awards</vt:lpstr>
      <vt:lpstr>1.Importance of Awards</vt:lpstr>
      <vt:lpstr>1.Accumulated Awards</vt:lpstr>
      <vt:lpstr>2-Offensiveness Accumulated</vt:lpstr>
      <vt:lpstr>2-Offensiveness Accumulated</vt:lpstr>
      <vt:lpstr>2-Offensiveness Accumulated</vt:lpstr>
      <vt:lpstr>PowerPoint Presentation</vt:lpstr>
      <vt:lpstr>2-Offensiveness Percentage</vt:lpstr>
      <vt:lpstr>2-Offensiveness Percentage</vt:lpstr>
      <vt:lpstr>PowerPoint Presentation</vt:lpstr>
      <vt:lpstr>3-Defensiveness</vt:lpstr>
      <vt:lpstr>PowerPoint Presentation</vt:lpstr>
      <vt:lpstr>4.Longevity</vt:lpstr>
      <vt:lpstr>5.Post-Season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Carlos Estevez</cp:lastModifiedBy>
  <cp:revision>33</cp:revision>
  <dcterms:created xsi:type="dcterms:W3CDTF">2019-09-10T04:59:12Z</dcterms:created>
  <dcterms:modified xsi:type="dcterms:W3CDTF">2023-01-25T01:55:24Z</dcterms:modified>
</cp:coreProperties>
</file>