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593" r:id="rId3"/>
    <p:sldId id="616" r:id="rId4"/>
    <p:sldId id="741" r:id="rId5"/>
    <p:sldId id="52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0"/>
    <p:restoredTop sz="94626"/>
  </p:normalViewPr>
  <p:slideViewPr>
    <p:cSldViewPr snapToGrid="0" snapToObjects="1">
      <p:cViewPr varScale="1">
        <p:scale>
          <a:sx n="128" d="100"/>
          <a:sy n="128" d="100"/>
        </p:scale>
        <p:origin x="1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https://raw.githubusercontent.com/BivinSadler/MSDS_6306_Doing-Data-Science/Master/Unit%206/titanic_train.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a:t>Unit 6</a:t>
            </a:r>
            <a:endParaRPr lang="en-IN" dirty="0"/>
          </a:p>
        </p:txBody>
      </p:sp>
    </p:spTree>
    <p:extLst>
      <p:ext uri="{BB962C8B-B14F-4D97-AF65-F5344CB8AC3E}">
        <p14:creationId xmlns:p14="http://schemas.microsoft.com/office/powerpoint/2010/main" val="21678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For Live Session: Part 1 (3-5 hours)</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0" y="2185477"/>
            <a:ext cx="9144000" cy="3666881"/>
          </a:xfrm>
        </p:spPr>
        <p:txBody>
          <a:bodyPr/>
          <a:lstStyle/>
          <a:p>
            <a:r>
              <a:rPr lang="en-US" sz="1400" b="1" dirty="0"/>
              <a:t>Download the training set: You can download data sets directly from GitHub! Use this link to download the titanic dataset directly from our GitHub repo. Simply use this link and enter it as a string into </a:t>
            </a:r>
            <a:r>
              <a:rPr lang="en-US" sz="1400" b="1" dirty="0" err="1"/>
              <a:t>read.csv</a:t>
            </a:r>
            <a:r>
              <a:rPr lang="en-US" sz="1400" b="1" dirty="0"/>
              <a:t>().  If you are having difficulty, simply download it from GitHub and move on. We will cover it in class. </a:t>
            </a:r>
          </a:p>
          <a:p>
            <a:pPr marL="0" indent="0">
              <a:buNone/>
            </a:pPr>
            <a:r>
              <a:rPr lang="en-US" sz="1400" dirty="0">
                <a:hlinkClick r:id="rId2"/>
              </a:rPr>
              <a:t>https://raw.githubusercontent.com/BivinSadler/MSDS_6306_Doing-Data-Science/Master/Unit%206/titanic_train.csv</a:t>
            </a:r>
            <a:endParaRPr lang="en-US" sz="1400" dirty="0"/>
          </a:p>
          <a:p>
            <a:r>
              <a:rPr lang="en-US" sz="1400" dirty="0"/>
              <a:t>Randomly partition the 891 observations into a smaller “training” set of 600 and a ”testing” set of 391 observations.  </a:t>
            </a:r>
          </a:p>
          <a:p>
            <a:r>
              <a:rPr lang="en-US" sz="1400" dirty="0"/>
              <a:t>Use KNN and the new training set to classify those who survived and died in the new testing set (the one you just created with 391 observations) using  Age and Class.</a:t>
            </a:r>
          </a:p>
          <a:p>
            <a:r>
              <a:rPr lang="en-US" sz="1400" dirty="0"/>
              <a:t>Create a confusion matrix and calculate the accuracy, misclassification rate, sensitivity and specificity.   Be prepared to explain these statistics. (It is ok if you have questions here… we will answer them in live session … just do your best.)  </a:t>
            </a:r>
          </a:p>
          <a:p>
            <a:r>
              <a:rPr lang="en-US" sz="1400" dirty="0"/>
              <a:t>Pick an age and predict the survival probability of a person that age based on each of the ticket classes.  </a:t>
            </a:r>
          </a:p>
          <a:p>
            <a:r>
              <a:rPr lang="en-US" sz="1400" dirty="0"/>
              <a:t>Make a PowerPoint to present in Live Session </a:t>
            </a:r>
          </a:p>
          <a:p>
            <a:r>
              <a:rPr lang="en-US" sz="1400" dirty="0"/>
              <a:t>BONUS: Create separate models for males and females and compare the resulting classification statistics after using the models to classify those in the test set.  </a:t>
            </a:r>
          </a:p>
          <a:p>
            <a:pPr marL="0" indent="0">
              <a:buNone/>
            </a:pPr>
            <a:endParaRPr lang="en-US" sz="2000" dirty="0"/>
          </a:p>
        </p:txBody>
      </p:sp>
      <p:pic>
        <p:nvPicPr>
          <p:cNvPr id="4" name="Picture 3">
            <a:extLst>
              <a:ext uri="{FF2B5EF4-FFF2-40B4-BE49-F238E27FC236}">
                <a16:creationId xmlns:a16="http://schemas.microsoft.com/office/drawing/2014/main" id="{01B373B8-5FD6-FB42-AF5A-0BA769191C3E}"/>
              </a:ext>
            </a:extLst>
          </p:cNvPr>
          <p:cNvPicPr>
            <a:picLocks noChangeAspect="1"/>
          </p:cNvPicPr>
          <p:nvPr/>
        </p:nvPicPr>
        <p:blipFill>
          <a:blip r:embed="rId3"/>
          <a:stretch>
            <a:fillRect/>
          </a:stretch>
        </p:blipFill>
        <p:spPr>
          <a:xfrm>
            <a:off x="3175672" y="1371600"/>
            <a:ext cx="2803098" cy="813877"/>
          </a:xfrm>
          <a:prstGeom prst="rect">
            <a:avLst/>
          </a:prstGeom>
        </p:spPr>
      </p:pic>
    </p:spTree>
    <p:extLst>
      <p:ext uri="{BB962C8B-B14F-4D97-AF65-F5344CB8AC3E}">
        <p14:creationId xmlns:p14="http://schemas.microsoft.com/office/powerpoint/2010/main" val="348739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sz="4000" dirty="0"/>
              <a:t>For Live Session: Part 2 (3 – 4 hours)</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57143" y="3600450"/>
            <a:ext cx="9029700" cy="2882900"/>
          </a:xfrm>
        </p:spPr>
        <p:txBody>
          <a:bodyPr/>
          <a:lstStyle/>
          <a:p>
            <a:pPr marL="0" indent="0">
              <a:buNone/>
            </a:pPr>
            <a:r>
              <a:rPr lang="en-US" sz="2000" dirty="0"/>
              <a:t>a. For the full (multinomial) IRIS data (the </a:t>
            </a:r>
            <a:r>
              <a:rPr lang="en-US" sz="2000" i="1" dirty="0"/>
              <a:t>iris </a:t>
            </a:r>
            <a:r>
              <a:rPr lang="en-US" sz="2000" dirty="0"/>
              <a:t>dataset in R), do a 70-30 train/test cross validation with k =1 - 90 and use sepal length and width as predictors.  Make a plot of k (</a:t>
            </a:r>
            <a:r>
              <a:rPr lang="en-US" sz="2000" dirty="0" err="1"/>
              <a:t>xaxis</a:t>
            </a:r>
            <a:r>
              <a:rPr lang="en-US" sz="2000" dirty="0"/>
              <a:t>) versus accuracy.  Use this plot to tune the hyperparameter k.  What do you feel is the best value of k?  </a:t>
            </a:r>
          </a:p>
          <a:p>
            <a:pPr marL="0" indent="0">
              <a:buNone/>
            </a:pPr>
            <a:endParaRPr lang="en-US" sz="2000" dirty="0"/>
          </a:p>
          <a:p>
            <a:pPr marL="0" indent="0">
              <a:buNone/>
            </a:pPr>
            <a:endParaRPr lang="en-US" sz="2000" dirty="0"/>
          </a:p>
          <a:p>
            <a:pPr marL="457200" indent="-457200">
              <a:buAutoNum type="alphaLcPeriod" startAt="2"/>
            </a:pPr>
            <a:r>
              <a:rPr lang="en-US" sz="2000" dirty="0"/>
              <a:t>BONUS: Repeat the above analysis with a leave one out cross-validation.  </a:t>
            </a:r>
          </a:p>
          <a:p>
            <a:pPr marL="457200" indent="-457200">
              <a:buAutoNum type="alphaLcPeriod" startAt="2"/>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A63C3183-2971-A64D-B24E-F52D7E326B60}"/>
              </a:ext>
            </a:extLst>
          </p:cNvPr>
          <p:cNvPicPr>
            <a:picLocks noChangeAspect="1"/>
          </p:cNvPicPr>
          <p:nvPr/>
        </p:nvPicPr>
        <p:blipFill>
          <a:blip r:embed="rId2"/>
          <a:stretch>
            <a:fillRect/>
          </a:stretch>
        </p:blipFill>
        <p:spPr>
          <a:xfrm>
            <a:off x="1827721" y="1371600"/>
            <a:ext cx="5488557" cy="2053366"/>
          </a:xfrm>
          <a:prstGeom prst="rect">
            <a:avLst/>
          </a:prstGeom>
        </p:spPr>
      </p:pic>
    </p:spTree>
    <p:extLst>
      <p:ext uri="{BB962C8B-B14F-4D97-AF65-F5344CB8AC3E}">
        <p14:creationId xmlns:p14="http://schemas.microsoft.com/office/powerpoint/2010/main" val="298064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9866D22-F16C-A645-BAD3-EE9380F9712C}"/>
                  </a:ext>
                </a:extLst>
              </p:cNvPr>
              <p:cNvSpPr>
                <a:spLocks noGrp="1"/>
              </p:cNvSpPr>
              <p:nvPr>
                <p:ph type="title"/>
              </p:nvPr>
            </p:nvSpPr>
            <p:spPr/>
            <p:txBody>
              <a:bodyPr/>
              <a:lstStyle/>
              <a:p>
                <a:r>
                  <a:rPr lang="en-US"/>
                  <a:t>Part 3 </a:t>
                </a: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h𝑜𝑢𝑟</m:t>
                    </m:r>
                  </m:oMath>
                </a14:m>
                <a:r>
                  <a:rPr lang="en-US" dirty="0"/>
                  <a:t>)</a:t>
                </a:r>
              </a:p>
            </p:txBody>
          </p:sp>
        </mc:Choice>
        <mc:Fallback xmlns="">
          <p:sp>
            <p:nvSpPr>
              <p:cNvPr id="2" name="Title 1">
                <a:extLst>
                  <a:ext uri="{FF2B5EF4-FFF2-40B4-BE49-F238E27FC236}">
                    <a16:creationId xmlns:a16="http://schemas.microsoft.com/office/drawing/2014/main" id="{79866D22-F16C-A645-BAD3-EE9380F9712C}"/>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A71A8AE-5096-E042-BFFD-BC01E1365037}"/>
              </a:ext>
            </a:extLst>
          </p:cNvPr>
          <p:cNvSpPr txBox="1"/>
          <p:nvPr/>
        </p:nvSpPr>
        <p:spPr>
          <a:xfrm>
            <a:off x="894945" y="2188723"/>
            <a:ext cx="7354110" cy="2862322"/>
          </a:xfrm>
          <a:prstGeom prst="rect">
            <a:avLst/>
          </a:prstGeom>
          <a:noFill/>
        </p:spPr>
        <p:txBody>
          <a:bodyPr wrap="square" rtlCol="0">
            <a:spAutoFit/>
          </a:bodyPr>
          <a:lstStyle/>
          <a:p>
            <a:pPr algn="ctr"/>
            <a:r>
              <a:rPr lang="en-US" sz="6000" dirty="0"/>
              <a:t>Takeaways</a:t>
            </a:r>
          </a:p>
          <a:p>
            <a:pPr algn="ctr"/>
            <a:r>
              <a:rPr lang="en-US" sz="6000" dirty="0"/>
              <a:t>and </a:t>
            </a:r>
          </a:p>
          <a:p>
            <a:pPr algn="ctr"/>
            <a:r>
              <a:rPr lang="en-US" sz="6000" dirty="0"/>
              <a:t>questions!</a:t>
            </a:r>
          </a:p>
        </p:txBody>
      </p:sp>
    </p:spTree>
    <p:extLst>
      <p:ext uri="{BB962C8B-B14F-4D97-AF65-F5344CB8AC3E}">
        <p14:creationId xmlns:p14="http://schemas.microsoft.com/office/powerpoint/2010/main" val="374928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5930</TotalTime>
  <Words>375</Words>
  <Application>Microsoft Macintosh PowerPoint</Application>
  <PresentationFormat>On-screen Show (4:3)</PresentationFormat>
  <Paragraphs>21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Cambria Math</vt:lpstr>
      <vt:lpstr>1_Body Slides</vt:lpstr>
      <vt:lpstr>For Live Session</vt:lpstr>
      <vt:lpstr>For Live Session: Part 1 (3-5 hours)</vt:lpstr>
      <vt:lpstr>For Live Session: Part 2 (3 – 4 hours)</vt:lpstr>
      <vt:lpstr>Part 3 (≤1 hour)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Sadler, Bivin Philip</cp:lastModifiedBy>
  <cp:revision>14</cp:revision>
  <dcterms:created xsi:type="dcterms:W3CDTF">2019-09-23T08:00:29Z</dcterms:created>
  <dcterms:modified xsi:type="dcterms:W3CDTF">2023-02-03T03:43:31Z</dcterms:modified>
</cp:coreProperties>
</file>