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736" r:id="rId2"/>
  </p:sldMasterIdLst>
  <p:sldIdLst>
    <p:sldId id="737" r:id="rId3"/>
    <p:sldId id="891" r:id="rId4"/>
    <p:sldId id="890" r:id="rId5"/>
    <p:sldId id="739" r:id="rId6"/>
    <p:sldId id="738" r:id="rId7"/>
    <p:sldId id="892" r:id="rId8"/>
    <p:sldId id="894" r:id="rId9"/>
    <p:sldId id="893" r:id="rId10"/>
    <p:sldId id="895" r:id="rId11"/>
    <p:sldId id="896" r:id="rId12"/>
    <p:sldId id="897" r:id="rId13"/>
    <p:sldId id="898" r:id="rId14"/>
    <p:sldId id="899" r:id="rId15"/>
    <p:sldId id="900" r:id="rId16"/>
    <p:sldId id="901" r:id="rId17"/>
    <p:sldId id="902" r:id="rId18"/>
    <p:sldId id="903" r:id="rId19"/>
    <p:sldId id="904" r:id="rId20"/>
    <p:sldId id="905" r:id="rId21"/>
    <p:sldId id="906" r:id="rId22"/>
    <p:sldId id="907" r:id="rId23"/>
    <p:sldId id="90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74"/>
  </p:normalViewPr>
  <p:slideViewPr>
    <p:cSldViewPr snapToGrid="0" snapToObjects="1">
      <p:cViewPr varScale="1">
        <p:scale>
          <a:sx n="104" d="100"/>
          <a:sy n="104" d="100"/>
        </p:scale>
        <p:origin x="114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1828800"/>
            <a:ext cx="10363200" cy="900546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914400" y="2819400"/>
            <a:ext cx="103632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14400" y="2895600"/>
            <a:ext cx="103632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9" name="Picture 2" descr="C:\Users\njones\Dropbox (2U)\Work\Designing Slides\SMU\Design Brief\logo\logo_datasci_SMU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402" y="6400800"/>
            <a:ext cx="2348007" cy="155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2025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7F1F7E6-87C2-0AA6-869E-00EAB1BDAEC0}"/>
              </a:ext>
            </a:extLst>
          </p:cNvPr>
          <p:cNvCxnSpPr/>
          <p:nvPr userDrawn="1"/>
        </p:nvCxnSpPr>
        <p:spPr>
          <a:xfrm>
            <a:off x="914400" y="2819400"/>
            <a:ext cx="103632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2" descr="C:\Users\njones\Dropbox (2U)\Work\Designing Slides\SMU\Design Brief\logo\logo_datasci_SMU.png">
            <a:extLst>
              <a:ext uri="{FF2B5EF4-FFF2-40B4-BE49-F238E27FC236}">
                <a16:creationId xmlns:a16="http://schemas.microsoft.com/office/drawing/2014/main" id="{CCB8BC51-CA07-5729-AE1E-76CA39A8061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402" y="6400800"/>
            <a:ext cx="2348007" cy="155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4131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591C0DC-DB47-EC1E-093B-146B9459823C}"/>
              </a:ext>
            </a:extLst>
          </p:cNvPr>
          <p:cNvCxnSpPr/>
          <p:nvPr userDrawn="1"/>
        </p:nvCxnSpPr>
        <p:spPr>
          <a:xfrm>
            <a:off x="609600" y="1293970"/>
            <a:ext cx="109728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63349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9677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0D9B03B-5B64-3228-22E3-A549F83C9EF7}"/>
              </a:ext>
            </a:extLst>
          </p:cNvPr>
          <p:cNvCxnSpPr/>
          <p:nvPr userDrawn="1"/>
        </p:nvCxnSpPr>
        <p:spPr>
          <a:xfrm>
            <a:off x="609600" y="1293970"/>
            <a:ext cx="109728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2047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6F63A12-4840-D396-936A-F93CA143F6C7}"/>
              </a:ext>
            </a:extLst>
          </p:cNvPr>
          <p:cNvCxnSpPr/>
          <p:nvPr userDrawn="1"/>
        </p:nvCxnSpPr>
        <p:spPr>
          <a:xfrm>
            <a:off x="609600" y="1293970"/>
            <a:ext cx="109728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83730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3/6/2023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50354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3/6/2023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83599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3/6/2023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94371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9661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491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9600" y="1293970"/>
            <a:ext cx="109728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3917383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4209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3/6/2023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2092090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3/6/2023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85774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3/6/2023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43244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3/6/2023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83702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72650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004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963084" y="4406900"/>
            <a:ext cx="103632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7127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9600" y="1293970"/>
            <a:ext cx="109728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6524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17638"/>
            <a:ext cx="5386917" cy="906462"/>
          </a:xfrm>
        </p:spPr>
        <p:txBody>
          <a:bodyPr anchor="b">
            <a:no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590800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417638"/>
            <a:ext cx="5389033" cy="906462"/>
          </a:xfrm>
        </p:spPr>
        <p:txBody>
          <a:bodyPr anchor="b">
            <a:no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22642" y="2590800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609600" y="1293970"/>
            <a:ext cx="109728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7628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77305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with Horizontal Ru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609600" y="1293970"/>
            <a:ext cx="109728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0867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39705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:\Users\njones\Dropbox (2U)\Work\Designing Slides\SMU\Design Brief\logo\logo_datasci_SMU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1" y="2778678"/>
            <a:ext cx="8671983" cy="574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4445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13" Type="http://schemas.openxmlformats.org/officeDocument/2006/relationships/slideLayout" Target="../slideLayouts/slideLayout22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2.xml"/><Relationship Id="rId21" Type="http://schemas.openxmlformats.org/officeDocument/2006/relationships/image" Target="../media/image6.png"/><Relationship Id="rId7" Type="http://schemas.openxmlformats.org/officeDocument/2006/relationships/slideLayout" Target="../slideLayouts/slideLayout16.xml"/><Relationship Id="rId12" Type="http://schemas.openxmlformats.org/officeDocument/2006/relationships/slideLayout" Target="../slideLayouts/slideLayout21.xml"/><Relationship Id="rId17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1.xml"/><Relationship Id="rId16" Type="http://schemas.openxmlformats.org/officeDocument/2006/relationships/slideLayout" Target="../slideLayouts/slideLayout25.xml"/><Relationship Id="rId20" Type="http://schemas.openxmlformats.org/officeDocument/2006/relationships/image" Target="../media/image5.png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19.xml"/><Relationship Id="rId19" Type="http://schemas.openxmlformats.org/officeDocument/2006/relationships/image" Target="../media/image4.png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4" Type="http://schemas.openxmlformats.org/officeDocument/2006/relationships/slideLayout" Target="../slideLayouts/slideLayout23.xml"/><Relationship Id="rId22" Type="http://schemas.openxmlformats.org/officeDocument/2006/relationships/image" Target="../media/image7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69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xStyles>
    <p:titleStyle>
      <a:lvl1pPr algn="ctr" defTabSz="914400" rtl="0" eaLnBrk="1" latinLnBrk="0" hangingPunct="1">
        <a:spcBef>
          <a:spcPct val="0"/>
        </a:spcBef>
        <a:buNone/>
        <a:defRPr sz="4400" b="0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600"/>
        </a:spcBef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ts val="600"/>
        </a:spcBef>
        <a:buFont typeface="Arial" charset="0"/>
        <a:buChar char="•"/>
        <a:defRPr sz="2800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ts val="600"/>
        </a:spcBef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ts val="6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ts val="6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3/6/2023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1321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  <p:sldLayoutId id="2147483748" r:id="rId12"/>
    <p:sldLayoutId id="2147483749" r:id="rId13"/>
    <p:sldLayoutId id="2147483750" r:id="rId14"/>
    <p:sldLayoutId id="2147483751" r:id="rId15"/>
    <p:sldLayoutId id="2147483752" r:id="rId16"/>
    <p:sldLayoutId id="214748375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hyperlink" Target="https://www.yourmechanic.com/article/5-essential-things-to-know-about-horsepower" TargetMode="Externa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649E1-0182-6342-BE54-103E4D478F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09800" y="1828800"/>
            <a:ext cx="7772400" cy="900546"/>
          </a:xfrm>
        </p:spPr>
        <p:txBody>
          <a:bodyPr/>
          <a:lstStyle/>
          <a:p>
            <a:r>
              <a:rPr lang="en-US" sz="3900" dirty="0"/>
              <a:t>For Live Session: Linear Regression models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154955" y="3707934"/>
            <a:ext cx="8825658" cy="1930866"/>
          </a:xfrm>
        </p:spPr>
        <p:txBody>
          <a:bodyPr/>
          <a:lstStyle/>
          <a:p>
            <a:r>
              <a:rPr lang="en-IN" dirty="0"/>
              <a:t>Unit 10</a:t>
            </a:r>
          </a:p>
          <a:p>
            <a:r>
              <a:rPr lang="en-IN" dirty="0"/>
              <a:t>Carlos Estevez</a:t>
            </a:r>
          </a:p>
        </p:txBody>
      </p:sp>
    </p:spTree>
    <p:extLst>
      <p:ext uri="{BB962C8B-B14F-4D97-AF65-F5344CB8AC3E}">
        <p14:creationId xmlns:p14="http://schemas.microsoft.com/office/powerpoint/2010/main" val="29811099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8E314-6981-6942-909E-BC75456EF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Live Session: Question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7182B454-33E3-E94D-BBDC-F559C507E7F5}"/>
                  </a:ext>
                </a:extLst>
              </p:cNvPr>
              <p:cNvSpPr/>
              <p:nvPr/>
            </p:nvSpPr>
            <p:spPr>
              <a:xfrm>
                <a:off x="609599" y="1843952"/>
                <a:ext cx="10972799" cy="267765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solidFill>
                      <a:srgbClr val="000000"/>
                    </a:solidFill>
                    <a:latin typeface="Arial"/>
                  </a:rPr>
                  <a:t>2. Using the </a:t>
                </a:r>
                <a:r>
                  <a:rPr lang="en-US" sz="2400" b="1" dirty="0" err="1">
                    <a:solidFill>
                      <a:srgbClr val="000000"/>
                    </a:solidFill>
                    <a:latin typeface="Arial"/>
                  </a:rPr>
                  <a:t>cars.csv</a:t>
                </a:r>
                <a:r>
                  <a:rPr lang="en-US" sz="2400" b="1" dirty="0">
                    <a:solidFill>
                      <a:srgbClr val="000000"/>
                    </a:solidFill>
                    <a:latin typeface="Arial"/>
                  </a:rPr>
                  <a:t>, c</a:t>
                </a:r>
                <a:r>
                  <a:rPr lang="en-US" sz="2400" dirty="0">
                    <a:solidFill>
                      <a:srgbClr val="000000"/>
                    </a:solidFill>
                    <a:latin typeface="Arial"/>
                  </a:rPr>
                  <a:t>onduct an internal n-fold (leave one out) cross validation of the following SLR models:</a:t>
                </a:r>
              </a:p>
              <a:p>
                <a:pPr marL="857250" lvl="1" indent="-457200">
                  <a:buFontTx/>
                  <a:buAutoNum type="alphaLcParenR"/>
                </a:pPr>
                <a:r>
                  <a:rPr lang="en-US" sz="2000" dirty="0">
                    <a:solidFill>
                      <a:srgbClr val="000000"/>
                    </a:solidFill>
                    <a:latin typeface="Arial"/>
                  </a:rPr>
                  <a:t>Model 1: </a:t>
                </a:r>
                <a14:m>
                  <m:oMath xmlns:m="http://schemas.openxmlformats.org/officeDocument/2006/math">
                    <m:r>
                      <a:rPr lang="en-US" sz="20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𝑚𝑝𝑔</m:t>
                    </m:r>
                    <m:r>
                      <a:rPr 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𝑊𝑒𝑖𝑔h𝑡</m:t>
                    </m:r>
                    <m:r>
                      <a:rPr 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endParaRPr lang="en-US" sz="2000" dirty="0">
                  <a:solidFill>
                    <a:srgbClr val="000000"/>
                  </a:solidFill>
                  <a:latin typeface="Arial"/>
                </a:endParaRPr>
              </a:p>
              <a:p>
                <a:pPr marL="857250" lvl="1" indent="-457200">
                  <a:buFontTx/>
                  <a:buAutoNum type="alphaLcParenR"/>
                </a:pPr>
                <a:r>
                  <a:rPr lang="en-US" sz="2000" dirty="0">
                    <a:solidFill>
                      <a:srgbClr val="000000"/>
                    </a:solidFill>
                    <a:latin typeface="Arial"/>
                  </a:rPr>
                  <a:t>Model 2: </a:t>
                </a:r>
                <a14:m>
                  <m:oMath xmlns:m="http://schemas.openxmlformats.org/officeDocument/2006/math">
                    <m:r>
                      <a:rPr lang="en-US" sz="20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𝑚𝑝𝑔</m:t>
                    </m:r>
                    <m:r>
                      <a:rPr 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𝑊𝑒𝑖𝑔h𝑡</m:t>
                    </m:r>
                    <m:r>
                      <a:rPr 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𝑊𝑒𝑖𝑔h𝑡</m:t>
                        </m:r>
                      </m:e>
                      <m:sup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 </m:t>
                    </m:r>
                    <m:r>
                      <a:rPr 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endParaRPr lang="en-US" sz="2000" dirty="0">
                  <a:solidFill>
                    <a:srgbClr val="000000"/>
                  </a:solidFill>
                  <a:latin typeface="Arial"/>
                </a:endParaRPr>
              </a:p>
              <a:p>
                <a:pPr marL="857250" lvl="1" indent="-457200">
                  <a:buFontTx/>
                  <a:buAutoNum type="alphaLcParenR"/>
                </a:pPr>
                <a:r>
                  <a:rPr lang="en-US" sz="2000" dirty="0">
                    <a:solidFill>
                      <a:srgbClr val="000000"/>
                    </a:solidFill>
                    <a:latin typeface="Arial"/>
                  </a:rPr>
                  <a:t>Which model is favored by this cross validation?</a:t>
                </a:r>
              </a:p>
              <a:p>
                <a:pPr marL="857250" lvl="1" indent="-457200">
                  <a:buFontTx/>
                  <a:buAutoNum type="alphaLcParenR"/>
                </a:pPr>
                <a:r>
                  <a:rPr lang="en-US" sz="2000" dirty="0">
                    <a:solidFill>
                      <a:srgbClr val="000000"/>
                    </a:solidFill>
                    <a:latin typeface="Arial"/>
                  </a:rPr>
                  <a:t>Describe the relationship between miles per gallon and the weight of the car (if it has changed) (again making sure to quantify any uncertainty you may have.) </a:t>
                </a:r>
              </a:p>
              <a:p>
                <a:pPr marL="857250" lvl="1" indent="-457200">
                  <a:buFontTx/>
                  <a:buAutoNum type="alphaLcParenR"/>
                </a:pPr>
                <a:r>
                  <a:rPr lang="en-US" sz="2000" dirty="0">
                    <a:solidFill>
                      <a:srgbClr val="000000"/>
                    </a:solidFill>
                    <a:latin typeface="Arial"/>
                  </a:rPr>
                  <a:t>Use the favored model to estimate the mean mpg of cars that weigh 2000 lbs.</a:t>
                </a: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7182B454-33E3-E94D-BBDC-F559C507E7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99" y="1843952"/>
                <a:ext cx="10972799" cy="2677656"/>
              </a:xfrm>
              <a:prstGeom prst="rect">
                <a:avLst/>
              </a:prstGeom>
              <a:blipFill>
                <a:blip r:embed="rId2"/>
                <a:stretch>
                  <a:fillRect l="-926" t="-1415" b="-2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72920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8E314-6981-6942-909E-BC75456EF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7182B454-33E3-E94D-BBDC-F559C507E7F5}"/>
                  </a:ext>
                </a:extLst>
              </p:cNvPr>
              <p:cNvSpPr/>
              <p:nvPr/>
            </p:nvSpPr>
            <p:spPr>
              <a:xfrm>
                <a:off x="646112" y="1843951"/>
                <a:ext cx="7298262" cy="283154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 dirty="0">
                    <a:solidFill>
                      <a:srgbClr val="000000"/>
                    </a:solidFill>
                    <a:latin typeface="Arial"/>
                  </a:rPr>
                  <a:t>a) Model 1:</a:t>
                </a:r>
                <a14:m>
                  <m:oMath xmlns:m="http://schemas.openxmlformats.org/officeDocument/2006/math">
                    <m:r>
                      <a:rPr lang="en-US" sz="16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𝑚𝑝𝑔</m:t>
                    </m:r>
                    <m:r>
                      <a:rPr lang="en-US" sz="16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𝑊𝑒𝑖𝑔h𝑡</m:t>
                    </m:r>
                    <m:r>
                      <a:rPr lang="en-US" sz="1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endParaRPr lang="en-US" sz="1600" b="1" dirty="0">
                  <a:solidFill>
                    <a:srgbClr val="000000"/>
                  </a:solidFill>
                  <a:latin typeface="Arial"/>
                </a:endParaRPr>
              </a:p>
              <a:p>
                <a:pPr marL="457200" indent="-457200">
                  <a:buFontTx/>
                  <a:buAutoNum type="arabicPeriod"/>
                </a:pPr>
                <a:endParaRPr lang="en-US" sz="1600" b="1" dirty="0">
                  <a:solidFill>
                    <a:srgbClr val="000000"/>
                  </a:solidFill>
                  <a:latin typeface="Arial"/>
                </a:endParaRPr>
              </a:p>
              <a:p>
                <a:pPr marL="457200" indent="-457200">
                  <a:buFontTx/>
                  <a:buAutoNum type="arabicPeriod"/>
                </a:pPr>
                <a:endParaRPr lang="en-US" sz="1600" b="1" dirty="0">
                  <a:solidFill>
                    <a:srgbClr val="000000"/>
                  </a:solidFill>
                  <a:latin typeface="Arial"/>
                </a:endParaRPr>
              </a:p>
              <a:p>
                <a:r>
                  <a:rPr lang="en-US" sz="1600" b="1" dirty="0">
                    <a:solidFill>
                      <a:srgbClr val="000000"/>
                    </a:solidFill>
                    <a:latin typeface="Arial"/>
                  </a:rPr>
                  <a:t>	</a:t>
                </a:r>
              </a:p>
              <a:p>
                <a:pPr marL="457200" indent="-457200">
                  <a:buFontTx/>
                  <a:buAutoNum type="arabicPeriod"/>
                </a:pPr>
                <a:endParaRPr lang="en-US" sz="1600" b="1" dirty="0">
                  <a:solidFill>
                    <a:srgbClr val="000000"/>
                  </a:solidFill>
                  <a:latin typeface="Arial"/>
                </a:endParaRPr>
              </a:p>
              <a:p>
                <a:pPr lvl="1"/>
                <a:endParaRPr lang="en-US" sz="1400" dirty="0">
                  <a:solidFill>
                    <a:srgbClr val="000000"/>
                  </a:solidFill>
                  <a:latin typeface="Arial"/>
                </a:endParaRPr>
              </a:p>
              <a:p>
                <a:pPr lvl="1"/>
                <a:endParaRPr lang="en-US" sz="1400" dirty="0">
                  <a:solidFill>
                    <a:srgbClr val="000000"/>
                  </a:solidFill>
                  <a:latin typeface="Arial"/>
                </a:endParaRPr>
              </a:p>
              <a:p>
                <a:pPr lvl="1"/>
                <a:endParaRPr lang="en-US" sz="1400" dirty="0">
                  <a:solidFill>
                    <a:srgbClr val="000000"/>
                  </a:solidFill>
                  <a:latin typeface="Arial"/>
                </a:endParaRPr>
              </a:p>
              <a:p>
                <a:pPr lvl="1"/>
                <a:endParaRPr lang="en-US" sz="1400" dirty="0">
                  <a:solidFill>
                    <a:srgbClr val="000000"/>
                  </a:solidFill>
                  <a:latin typeface="Arial"/>
                </a:endParaRPr>
              </a:p>
              <a:p>
                <a:pPr lvl="1"/>
                <a:endParaRPr lang="en-US" sz="1400" dirty="0">
                  <a:solidFill>
                    <a:srgbClr val="000000"/>
                  </a:solidFill>
                  <a:latin typeface="Arial"/>
                </a:endParaRPr>
              </a:p>
              <a:p>
                <a:pPr lvl="1"/>
                <a:endParaRPr lang="en-US" sz="1400" dirty="0">
                  <a:solidFill>
                    <a:srgbClr val="000000"/>
                  </a:solidFill>
                  <a:latin typeface="Arial"/>
                </a:endParaRPr>
              </a:p>
              <a:p>
                <a:pPr marL="400050" lvl="1"/>
                <a:r>
                  <a:rPr lang="en-US" sz="1400" dirty="0">
                    <a:solidFill>
                      <a:srgbClr val="000000"/>
                    </a:solidFill>
                    <a:latin typeface="Arial"/>
                  </a:rPr>
                  <a:t>  </a:t>
                </a:r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7182B454-33E3-E94D-BBDC-F559C507E7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12" y="1843951"/>
                <a:ext cx="7298262" cy="2831544"/>
              </a:xfrm>
              <a:prstGeom prst="rect">
                <a:avLst/>
              </a:prstGeom>
              <a:blipFill>
                <a:blip r:embed="rId2"/>
                <a:stretch>
                  <a:fillRect l="-501" t="-6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8E2F775C-DF31-F791-7A5D-8CCF550C9C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549" y="2493169"/>
            <a:ext cx="4488873" cy="357355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8029D07-7581-C02D-9F36-369867010A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8472" y="2493169"/>
            <a:ext cx="4266583" cy="357355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81D9F89-6A0D-E114-1142-E29C9C2551B9}"/>
              </a:ext>
            </a:extLst>
          </p:cNvPr>
          <p:cNvSpPr txBox="1"/>
          <p:nvPr/>
        </p:nvSpPr>
        <p:spPr>
          <a:xfrm>
            <a:off x="9758105" y="1468582"/>
            <a:ext cx="2249168" cy="1107996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  <a:latin typeface="Arial"/>
              </a:rPr>
              <a:t>Comments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Arial"/>
              </a:rPr>
              <a:t>Creating testing and training dataset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Arial"/>
              </a:rPr>
              <a:t>Fitting model 1</a:t>
            </a:r>
          </a:p>
          <a:p>
            <a:endParaRPr lang="en-US" dirty="0"/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26E64740-5715-C128-E8F1-C11906F08A83}"/>
              </a:ext>
            </a:extLst>
          </p:cNvPr>
          <p:cNvCxnSpPr>
            <a:endCxn id="14" idx="0"/>
          </p:cNvCxnSpPr>
          <p:nvPr/>
        </p:nvCxnSpPr>
        <p:spPr>
          <a:xfrm rot="10800000" flipV="1">
            <a:off x="7481765" y="1985817"/>
            <a:ext cx="2345727" cy="50735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919A39C6-C586-8252-81B5-C98F652D8D16}"/>
              </a:ext>
            </a:extLst>
          </p:cNvPr>
          <p:cNvCxnSpPr/>
          <p:nvPr/>
        </p:nvCxnSpPr>
        <p:spPr>
          <a:xfrm rot="5400000">
            <a:off x="7412338" y="2452410"/>
            <a:ext cx="2484582" cy="234572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88639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8E314-6981-6942-909E-BC75456EF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7182B454-33E3-E94D-BBDC-F559C507E7F5}"/>
                  </a:ext>
                </a:extLst>
              </p:cNvPr>
              <p:cNvSpPr/>
              <p:nvPr/>
            </p:nvSpPr>
            <p:spPr>
              <a:xfrm>
                <a:off x="646112" y="1843951"/>
                <a:ext cx="7298262" cy="31393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 dirty="0">
                    <a:solidFill>
                      <a:srgbClr val="000000"/>
                    </a:solidFill>
                    <a:latin typeface="Arial"/>
                  </a:rPr>
                  <a:t>b) Model 2: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𝑚𝑝𝑔</m:t>
                    </m:r>
                    <m:r>
                      <a:rPr lang="en-US" sz="1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𝑊𝑒𝑖𝑔h𝑡</m:t>
                    </m:r>
                    <m:r>
                      <a:rPr lang="en-US" sz="1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𝑊𝑒𝑖𝑔h𝑡</m:t>
                        </m:r>
                      </m:e>
                      <m:sup>
                        <m:r>
                          <a:rPr lang="en-US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 </m:t>
                    </m:r>
                    <m:r>
                      <a:rPr lang="en-US" sz="1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endParaRPr lang="en-US" sz="1600" dirty="0">
                  <a:solidFill>
                    <a:srgbClr val="000000"/>
                  </a:solidFill>
                  <a:latin typeface="Arial"/>
                </a:endParaRPr>
              </a:p>
              <a:p>
                <a:endParaRPr lang="en-US" sz="1600" b="1" dirty="0">
                  <a:solidFill>
                    <a:srgbClr val="000000"/>
                  </a:solidFill>
                  <a:latin typeface="Arial"/>
                </a:endParaRPr>
              </a:p>
              <a:p>
                <a:pPr marL="457200" indent="-457200">
                  <a:buFontTx/>
                  <a:buAutoNum type="arabicPeriod"/>
                </a:pPr>
                <a:endParaRPr lang="en-US" sz="1600" b="1" dirty="0">
                  <a:solidFill>
                    <a:srgbClr val="000000"/>
                  </a:solidFill>
                  <a:latin typeface="Arial"/>
                </a:endParaRPr>
              </a:p>
              <a:p>
                <a:pPr marL="457200" indent="-457200">
                  <a:buFontTx/>
                  <a:buAutoNum type="arabicPeriod"/>
                </a:pPr>
                <a:endParaRPr lang="en-US" sz="1600" b="1" dirty="0">
                  <a:solidFill>
                    <a:srgbClr val="000000"/>
                  </a:solidFill>
                  <a:latin typeface="Arial"/>
                </a:endParaRPr>
              </a:p>
              <a:p>
                <a:r>
                  <a:rPr lang="en-US" sz="1600" b="1" dirty="0">
                    <a:solidFill>
                      <a:srgbClr val="000000"/>
                    </a:solidFill>
                    <a:latin typeface="Arial"/>
                  </a:rPr>
                  <a:t>	</a:t>
                </a:r>
              </a:p>
              <a:p>
                <a:pPr marL="457200" indent="-457200">
                  <a:buFontTx/>
                  <a:buAutoNum type="arabicPeriod"/>
                </a:pPr>
                <a:endParaRPr lang="en-US" sz="1600" b="1" dirty="0">
                  <a:solidFill>
                    <a:srgbClr val="000000"/>
                  </a:solidFill>
                  <a:latin typeface="Arial"/>
                </a:endParaRPr>
              </a:p>
              <a:p>
                <a:pPr lvl="1"/>
                <a:endParaRPr lang="en-US" sz="1400" dirty="0">
                  <a:solidFill>
                    <a:srgbClr val="000000"/>
                  </a:solidFill>
                  <a:latin typeface="Arial"/>
                </a:endParaRPr>
              </a:p>
              <a:p>
                <a:pPr lvl="1"/>
                <a:endParaRPr lang="en-US" sz="1400" dirty="0">
                  <a:solidFill>
                    <a:srgbClr val="000000"/>
                  </a:solidFill>
                  <a:latin typeface="Arial"/>
                </a:endParaRPr>
              </a:p>
              <a:p>
                <a:pPr lvl="1"/>
                <a:endParaRPr lang="en-US" sz="1400" dirty="0">
                  <a:solidFill>
                    <a:srgbClr val="000000"/>
                  </a:solidFill>
                  <a:latin typeface="Arial"/>
                </a:endParaRPr>
              </a:p>
              <a:p>
                <a:pPr lvl="1"/>
                <a:endParaRPr lang="en-US" sz="1400" dirty="0">
                  <a:solidFill>
                    <a:srgbClr val="000000"/>
                  </a:solidFill>
                  <a:latin typeface="Arial"/>
                </a:endParaRPr>
              </a:p>
              <a:p>
                <a:pPr lvl="1"/>
                <a:endParaRPr lang="en-US" sz="1400" dirty="0">
                  <a:solidFill>
                    <a:srgbClr val="000000"/>
                  </a:solidFill>
                  <a:latin typeface="Arial"/>
                </a:endParaRPr>
              </a:p>
              <a:p>
                <a:pPr lvl="1"/>
                <a:endParaRPr lang="en-US" sz="1400" dirty="0">
                  <a:solidFill>
                    <a:srgbClr val="000000"/>
                  </a:solidFill>
                  <a:latin typeface="Arial"/>
                </a:endParaRPr>
              </a:p>
              <a:p>
                <a:pPr marL="400050" lvl="1"/>
                <a:r>
                  <a:rPr lang="en-US" sz="1400" dirty="0">
                    <a:solidFill>
                      <a:srgbClr val="000000"/>
                    </a:solidFill>
                    <a:latin typeface="Arial"/>
                  </a:rPr>
                  <a:t>  </a:t>
                </a:r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7182B454-33E3-E94D-BBDC-F559C507E7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12" y="1843951"/>
                <a:ext cx="7298262" cy="3139321"/>
              </a:xfrm>
              <a:prstGeom prst="rect">
                <a:avLst/>
              </a:prstGeom>
              <a:blipFill>
                <a:blip r:embed="rId2"/>
                <a:stretch>
                  <a:fillRect l="-501" t="-5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481D9F89-6A0D-E114-1142-E29C9C2551B9}"/>
              </a:ext>
            </a:extLst>
          </p:cNvPr>
          <p:cNvSpPr txBox="1"/>
          <p:nvPr/>
        </p:nvSpPr>
        <p:spPr>
          <a:xfrm>
            <a:off x="9946955" y="1468582"/>
            <a:ext cx="2060318" cy="830997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  <a:latin typeface="Arial"/>
              </a:rPr>
              <a:t>Comments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Arial"/>
              </a:rPr>
              <a:t>Creating testing and training dataset model 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Arial"/>
              </a:rPr>
              <a:t>Fitting model 2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87CF10-1107-D6B9-8143-6BB5F08A64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971" y="2302670"/>
            <a:ext cx="4377064" cy="412432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4831FDE-246A-7790-F7F7-8B5775138B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8472" y="4766074"/>
            <a:ext cx="4537247" cy="12287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3ED3BEC-34BB-7154-4FE6-7987165B27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01985" y="2640143"/>
            <a:ext cx="4479020" cy="1685925"/>
          </a:xfrm>
          <a:prstGeom prst="rect">
            <a:avLst/>
          </a:prstGeom>
        </p:spPr>
      </p:pic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BB47EF56-2F16-EC53-A36E-6E18EA43044D}"/>
              </a:ext>
            </a:extLst>
          </p:cNvPr>
          <p:cNvCxnSpPr>
            <a:stCxn id="15" idx="1"/>
          </p:cNvCxnSpPr>
          <p:nvPr/>
        </p:nvCxnSpPr>
        <p:spPr>
          <a:xfrm rot="10800000" flipV="1">
            <a:off x="8829967" y="1884081"/>
            <a:ext cx="1116989" cy="133940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024B8B36-4910-B01A-2368-B0716463DF54}"/>
              </a:ext>
            </a:extLst>
          </p:cNvPr>
          <p:cNvCxnSpPr/>
          <p:nvPr/>
        </p:nvCxnSpPr>
        <p:spPr>
          <a:xfrm rot="5400000">
            <a:off x="8591172" y="2541464"/>
            <a:ext cx="2463404" cy="198581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01836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8E314-6981-6942-909E-BC75456EF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182B454-33E3-E94D-BBDC-F559C507E7F5}"/>
              </a:ext>
            </a:extLst>
          </p:cNvPr>
          <p:cNvSpPr/>
          <p:nvPr/>
        </p:nvSpPr>
        <p:spPr>
          <a:xfrm>
            <a:off x="646112" y="1843951"/>
            <a:ext cx="7298262" cy="28315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Arial"/>
              </a:rPr>
              <a:t>c) Which model is favored by this cross validation? </a:t>
            </a:r>
            <a:r>
              <a:rPr lang="en-US" sz="1600" dirty="0">
                <a:solidFill>
                  <a:srgbClr val="000000"/>
                </a:solidFill>
                <a:highlight>
                  <a:srgbClr val="FFFF00"/>
                </a:highlight>
                <a:latin typeface="Arial"/>
              </a:rPr>
              <a:t>Model 2 is better</a:t>
            </a:r>
          </a:p>
          <a:p>
            <a:endParaRPr lang="en-US" sz="1600" b="1" dirty="0">
              <a:solidFill>
                <a:srgbClr val="000000"/>
              </a:solidFill>
              <a:latin typeface="Arial"/>
            </a:endParaRPr>
          </a:p>
          <a:p>
            <a:pPr marL="457200" indent="-457200">
              <a:buFontTx/>
              <a:buAutoNum type="arabicPeriod"/>
            </a:pPr>
            <a:endParaRPr lang="en-US" sz="1600" b="1" dirty="0">
              <a:solidFill>
                <a:srgbClr val="000000"/>
              </a:solidFill>
              <a:latin typeface="Arial"/>
            </a:endParaRPr>
          </a:p>
          <a:p>
            <a:r>
              <a:rPr lang="en-US" sz="1600" b="1" dirty="0">
                <a:solidFill>
                  <a:srgbClr val="000000"/>
                </a:solidFill>
                <a:latin typeface="Arial"/>
              </a:rPr>
              <a:t>	</a:t>
            </a:r>
          </a:p>
          <a:p>
            <a:pPr marL="457200" indent="-457200">
              <a:buFontTx/>
              <a:buAutoNum type="arabicPeriod"/>
            </a:pPr>
            <a:endParaRPr lang="en-US" sz="1600" b="1" dirty="0">
              <a:solidFill>
                <a:srgbClr val="000000"/>
              </a:solidFill>
              <a:latin typeface="Arial"/>
            </a:endParaRPr>
          </a:p>
          <a:p>
            <a:pPr lvl="1"/>
            <a:endParaRPr lang="en-US" sz="1400" dirty="0">
              <a:solidFill>
                <a:srgbClr val="000000"/>
              </a:solidFill>
              <a:latin typeface="Arial"/>
            </a:endParaRPr>
          </a:p>
          <a:p>
            <a:pPr lvl="1"/>
            <a:endParaRPr lang="en-US" sz="1400" dirty="0">
              <a:solidFill>
                <a:srgbClr val="000000"/>
              </a:solidFill>
              <a:latin typeface="Arial"/>
            </a:endParaRPr>
          </a:p>
          <a:p>
            <a:pPr lvl="1"/>
            <a:endParaRPr lang="en-US" sz="1400" dirty="0">
              <a:solidFill>
                <a:srgbClr val="000000"/>
              </a:solidFill>
              <a:latin typeface="Arial"/>
            </a:endParaRPr>
          </a:p>
          <a:p>
            <a:pPr lvl="1"/>
            <a:endParaRPr lang="en-US" sz="1400" dirty="0">
              <a:solidFill>
                <a:srgbClr val="000000"/>
              </a:solidFill>
              <a:latin typeface="Arial"/>
            </a:endParaRPr>
          </a:p>
          <a:p>
            <a:pPr lvl="1"/>
            <a:endParaRPr lang="en-US" sz="1400" dirty="0">
              <a:solidFill>
                <a:srgbClr val="000000"/>
              </a:solidFill>
              <a:latin typeface="Arial"/>
            </a:endParaRPr>
          </a:p>
          <a:p>
            <a:pPr lvl="1"/>
            <a:endParaRPr lang="en-US" sz="1400" dirty="0">
              <a:solidFill>
                <a:srgbClr val="000000"/>
              </a:solidFill>
              <a:latin typeface="Arial"/>
            </a:endParaRPr>
          </a:p>
          <a:p>
            <a:pPr marL="400050" lvl="1"/>
            <a:r>
              <a:rPr lang="en-US" sz="1400" dirty="0">
                <a:solidFill>
                  <a:srgbClr val="000000"/>
                </a:solidFill>
                <a:latin typeface="Arial"/>
              </a:rPr>
              <a:t> 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E2F775C-DF31-F791-7A5D-8CCF550C9C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549" y="2493169"/>
            <a:ext cx="4488873" cy="357355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81D9F89-6A0D-E114-1142-E29C9C2551B9}"/>
              </a:ext>
            </a:extLst>
          </p:cNvPr>
          <p:cNvSpPr txBox="1"/>
          <p:nvPr/>
        </p:nvSpPr>
        <p:spPr>
          <a:xfrm>
            <a:off x="9933723" y="1468582"/>
            <a:ext cx="2073549" cy="1292662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  <a:latin typeface="Arial"/>
              </a:rPr>
              <a:t>Comments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Arial"/>
              </a:rPr>
              <a:t>As we can see from the plot model 2 is able to predict much better the MPG over 4000 </a:t>
            </a:r>
            <a:r>
              <a:rPr lang="en-US" sz="1200" dirty="0" err="1">
                <a:solidFill>
                  <a:srgbClr val="000000"/>
                </a:solidFill>
                <a:latin typeface="Arial"/>
              </a:rPr>
              <a:t>lbs</a:t>
            </a:r>
            <a:endParaRPr lang="en-US" sz="1200" dirty="0">
              <a:solidFill>
                <a:srgbClr val="000000"/>
              </a:solidFill>
              <a:latin typeface="Arial"/>
            </a:endParaRPr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0C32C0E-157E-617C-C468-BF6CDA3209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1041" y="2493169"/>
            <a:ext cx="4377064" cy="357355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AA8F377-F5CE-62AF-6FE6-26EC5EE3EB94}"/>
              </a:ext>
            </a:extLst>
          </p:cNvPr>
          <p:cNvSpPr/>
          <p:nvPr/>
        </p:nvSpPr>
        <p:spPr>
          <a:xfrm>
            <a:off x="8820727" y="4804804"/>
            <a:ext cx="748146" cy="690832"/>
          </a:xfrm>
          <a:custGeom>
            <a:avLst/>
            <a:gdLst>
              <a:gd name="connsiteX0" fmla="*/ 0 w 748146"/>
              <a:gd name="connsiteY0" fmla="*/ 0 h 690832"/>
              <a:gd name="connsiteX1" fmla="*/ 389036 w 748146"/>
              <a:gd name="connsiteY1" fmla="*/ 0 h 690832"/>
              <a:gd name="connsiteX2" fmla="*/ 748146 w 748146"/>
              <a:gd name="connsiteY2" fmla="*/ 0 h 690832"/>
              <a:gd name="connsiteX3" fmla="*/ 748146 w 748146"/>
              <a:gd name="connsiteY3" fmla="*/ 324691 h 690832"/>
              <a:gd name="connsiteX4" fmla="*/ 748146 w 748146"/>
              <a:gd name="connsiteY4" fmla="*/ 690832 h 690832"/>
              <a:gd name="connsiteX5" fmla="*/ 389036 w 748146"/>
              <a:gd name="connsiteY5" fmla="*/ 690832 h 690832"/>
              <a:gd name="connsiteX6" fmla="*/ 0 w 748146"/>
              <a:gd name="connsiteY6" fmla="*/ 690832 h 690832"/>
              <a:gd name="connsiteX7" fmla="*/ 0 w 748146"/>
              <a:gd name="connsiteY7" fmla="*/ 352324 h 690832"/>
              <a:gd name="connsiteX8" fmla="*/ 0 w 748146"/>
              <a:gd name="connsiteY8" fmla="*/ 0 h 690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48146" h="690832" fill="none" extrusionOk="0">
                <a:moveTo>
                  <a:pt x="0" y="0"/>
                </a:moveTo>
                <a:cubicBezTo>
                  <a:pt x="85739" y="-24802"/>
                  <a:pt x="201379" y="24689"/>
                  <a:pt x="389036" y="0"/>
                </a:cubicBezTo>
                <a:cubicBezTo>
                  <a:pt x="576693" y="-24689"/>
                  <a:pt x="657683" y="36320"/>
                  <a:pt x="748146" y="0"/>
                </a:cubicBezTo>
                <a:cubicBezTo>
                  <a:pt x="753021" y="153781"/>
                  <a:pt x="709853" y="187489"/>
                  <a:pt x="748146" y="324691"/>
                </a:cubicBezTo>
                <a:cubicBezTo>
                  <a:pt x="786439" y="461893"/>
                  <a:pt x="711684" y="587474"/>
                  <a:pt x="748146" y="690832"/>
                </a:cubicBezTo>
                <a:cubicBezTo>
                  <a:pt x="607347" y="729064"/>
                  <a:pt x="500758" y="671635"/>
                  <a:pt x="389036" y="690832"/>
                </a:cubicBezTo>
                <a:cubicBezTo>
                  <a:pt x="277314" y="710029"/>
                  <a:pt x="182661" y="675877"/>
                  <a:pt x="0" y="690832"/>
                </a:cubicBezTo>
                <a:cubicBezTo>
                  <a:pt x="-25565" y="619780"/>
                  <a:pt x="21761" y="505058"/>
                  <a:pt x="0" y="352324"/>
                </a:cubicBezTo>
                <a:cubicBezTo>
                  <a:pt x="-21761" y="199590"/>
                  <a:pt x="745" y="119009"/>
                  <a:pt x="0" y="0"/>
                </a:cubicBezTo>
                <a:close/>
              </a:path>
              <a:path w="748146" h="690832" stroke="0" extrusionOk="0">
                <a:moveTo>
                  <a:pt x="0" y="0"/>
                </a:moveTo>
                <a:cubicBezTo>
                  <a:pt x="114746" y="-21596"/>
                  <a:pt x="194209" y="4689"/>
                  <a:pt x="366592" y="0"/>
                </a:cubicBezTo>
                <a:cubicBezTo>
                  <a:pt x="538975" y="-4689"/>
                  <a:pt x="574598" y="42950"/>
                  <a:pt x="748146" y="0"/>
                </a:cubicBezTo>
                <a:cubicBezTo>
                  <a:pt x="755115" y="117154"/>
                  <a:pt x="732645" y="205616"/>
                  <a:pt x="748146" y="359233"/>
                </a:cubicBezTo>
                <a:cubicBezTo>
                  <a:pt x="763647" y="512850"/>
                  <a:pt x="708810" y="543731"/>
                  <a:pt x="748146" y="690832"/>
                </a:cubicBezTo>
                <a:cubicBezTo>
                  <a:pt x="572509" y="701300"/>
                  <a:pt x="469382" y="657583"/>
                  <a:pt x="389036" y="690832"/>
                </a:cubicBezTo>
                <a:cubicBezTo>
                  <a:pt x="308690" y="724081"/>
                  <a:pt x="81645" y="678448"/>
                  <a:pt x="0" y="690832"/>
                </a:cubicBezTo>
                <a:cubicBezTo>
                  <a:pt x="-38303" y="552063"/>
                  <a:pt x="24216" y="512264"/>
                  <a:pt x="0" y="359233"/>
                </a:cubicBezTo>
                <a:cubicBezTo>
                  <a:pt x="-24216" y="206202"/>
                  <a:pt x="26900" y="154680"/>
                  <a:pt x="0" y="0"/>
                </a:cubicBezTo>
                <a:close/>
              </a:path>
            </a:pathLst>
          </a:custGeom>
          <a:solidFill>
            <a:schemeClr val="accent2">
              <a:alpha val="32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804B39E-2525-21C3-889E-11297220A314}"/>
              </a:ext>
            </a:extLst>
          </p:cNvPr>
          <p:cNvSpPr/>
          <p:nvPr/>
        </p:nvSpPr>
        <p:spPr>
          <a:xfrm>
            <a:off x="4171013" y="4804804"/>
            <a:ext cx="748146" cy="690832"/>
          </a:xfrm>
          <a:custGeom>
            <a:avLst/>
            <a:gdLst>
              <a:gd name="connsiteX0" fmla="*/ 0 w 748146"/>
              <a:gd name="connsiteY0" fmla="*/ 0 h 690832"/>
              <a:gd name="connsiteX1" fmla="*/ 389036 w 748146"/>
              <a:gd name="connsiteY1" fmla="*/ 0 h 690832"/>
              <a:gd name="connsiteX2" fmla="*/ 748146 w 748146"/>
              <a:gd name="connsiteY2" fmla="*/ 0 h 690832"/>
              <a:gd name="connsiteX3" fmla="*/ 748146 w 748146"/>
              <a:gd name="connsiteY3" fmla="*/ 324691 h 690832"/>
              <a:gd name="connsiteX4" fmla="*/ 748146 w 748146"/>
              <a:gd name="connsiteY4" fmla="*/ 690832 h 690832"/>
              <a:gd name="connsiteX5" fmla="*/ 389036 w 748146"/>
              <a:gd name="connsiteY5" fmla="*/ 690832 h 690832"/>
              <a:gd name="connsiteX6" fmla="*/ 0 w 748146"/>
              <a:gd name="connsiteY6" fmla="*/ 690832 h 690832"/>
              <a:gd name="connsiteX7" fmla="*/ 0 w 748146"/>
              <a:gd name="connsiteY7" fmla="*/ 352324 h 690832"/>
              <a:gd name="connsiteX8" fmla="*/ 0 w 748146"/>
              <a:gd name="connsiteY8" fmla="*/ 0 h 690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48146" h="690832" fill="none" extrusionOk="0">
                <a:moveTo>
                  <a:pt x="0" y="0"/>
                </a:moveTo>
                <a:cubicBezTo>
                  <a:pt x="85739" y="-24802"/>
                  <a:pt x="201379" y="24689"/>
                  <a:pt x="389036" y="0"/>
                </a:cubicBezTo>
                <a:cubicBezTo>
                  <a:pt x="576693" y="-24689"/>
                  <a:pt x="657683" y="36320"/>
                  <a:pt x="748146" y="0"/>
                </a:cubicBezTo>
                <a:cubicBezTo>
                  <a:pt x="753021" y="153781"/>
                  <a:pt x="709853" y="187489"/>
                  <a:pt x="748146" y="324691"/>
                </a:cubicBezTo>
                <a:cubicBezTo>
                  <a:pt x="786439" y="461893"/>
                  <a:pt x="711684" y="587474"/>
                  <a:pt x="748146" y="690832"/>
                </a:cubicBezTo>
                <a:cubicBezTo>
                  <a:pt x="607347" y="729064"/>
                  <a:pt x="500758" y="671635"/>
                  <a:pt x="389036" y="690832"/>
                </a:cubicBezTo>
                <a:cubicBezTo>
                  <a:pt x="277314" y="710029"/>
                  <a:pt x="182661" y="675877"/>
                  <a:pt x="0" y="690832"/>
                </a:cubicBezTo>
                <a:cubicBezTo>
                  <a:pt x="-25565" y="619780"/>
                  <a:pt x="21761" y="505058"/>
                  <a:pt x="0" y="352324"/>
                </a:cubicBezTo>
                <a:cubicBezTo>
                  <a:pt x="-21761" y="199590"/>
                  <a:pt x="745" y="119009"/>
                  <a:pt x="0" y="0"/>
                </a:cubicBezTo>
                <a:close/>
              </a:path>
              <a:path w="748146" h="690832" stroke="0" extrusionOk="0">
                <a:moveTo>
                  <a:pt x="0" y="0"/>
                </a:moveTo>
                <a:cubicBezTo>
                  <a:pt x="114746" y="-21596"/>
                  <a:pt x="194209" y="4689"/>
                  <a:pt x="366592" y="0"/>
                </a:cubicBezTo>
                <a:cubicBezTo>
                  <a:pt x="538975" y="-4689"/>
                  <a:pt x="574598" y="42950"/>
                  <a:pt x="748146" y="0"/>
                </a:cubicBezTo>
                <a:cubicBezTo>
                  <a:pt x="755115" y="117154"/>
                  <a:pt x="732645" y="205616"/>
                  <a:pt x="748146" y="359233"/>
                </a:cubicBezTo>
                <a:cubicBezTo>
                  <a:pt x="763647" y="512850"/>
                  <a:pt x="708810" y="543731"/>
                  <a:pt x="748146" y="690832"/>
                </a:cubicBezTo>
                <a:cubicBezTo>
                  <a:pt x="572509" y="701300"/>
                  <a:pt x="469382" y="657583"/>
                  <a:pt x="389036" y="690832"/>
                </a:cubicBezTo>
                <a:cubicBezTo>
                  <a:pt x="308690" y="724081"/>
                  <a:pt x="81645" y="678448"/>
                  <a:pt x="0" y="690832"/>
                </a:cubicBezTo>
                <a:cubicBezTo>
                  <a:pt x="-38303" y="552063"/>
                  <a:pt x="24216" y="512264"/>
                  <a:pt x="0" y="359233"/>
                </a:cubicBezTo>
                <a:cubicBezTo>
                  <a:pt x="-24216" y="206202"/>
                  <a:pt x="26900" y="154680"/>
                  <a:pt x="0" y="0"/>
                </a:cubicBezTo>
                <a:close/>
              </a:path>
            </a:pathLst>
          </a:custGeom>
          <a:solidFill>
            <a:schemeClr val="accent2">
              <a:alpha val="32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8766061D-971B-A763-BC15-2EA173837C13}"/>
              </a:ext>
            </a:extLst>
          </p:cNvPr>
          <p:cNvCxnSpPr>
            <a:endCxn id="7" idx="3"/>
          </p:cNvCxnSpPr>
          <p:nvPr/>
        </p:nvCxnSpPr>
        <p:spPr>
          <a:xfrm rot="10800000" flipV="1">
            <a:off x="4919159" y="2272144"/>
            <a:ext cx="5277786" cy="287807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A682B65C-9DAF-6014-5B40-60DC30ECCD07}"/>
              </a:ext>
            </a:extLst>
          </p:cNvPr>
          <p:cNvCxnSpPr/>
          <p:nvPr/>
        </p:nvCxnSpPr>
        <p:spPr>
          <a:xfrm rot="5400000">
            <a:off x="8839878" y="2982667"/>
            <a:ext cx="2631008" cy="141316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65296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8E314-6981-6942-909E-BC75456EF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182B454-33E3-E94D-BBDC-F559C507E7F5}"/>
              </a:ext>
            </a:extLst>
          </p:cNvPr>
          <p:cNvSpPr/>
          <p:nvPr/>
        </p:nvSpPr>
        <p:spPr>
          <a:xfrm>
            <a:off x="646112" y="1843951"/>
            <a:ext cx="7298262" cy="28315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Arial"/>
              </a:rPr>
              <a:t>c) Which model is favored by this cross validation? </a:t>
            </a:r>
            <a:r>
              <a:rPr lang="en-US" sz="1600" dirty="0">
                <a:solidFill>
                  <a:srgbClr val="000000"/>
                </a:solidFill>
                <a:highlight>
                  <a:srgbClr val="FFFF00"/>
                </a:highlight>
                <a:latin typeface="Arial"/>
              </a:rPr>
              <a:t>Model 2 is better</a:t>
            </a:r>
          </a:p>
          <a:p>
            <a:endParaRPr lang="en-US" sz="1600" b="1" dirty="0">
              <a:solidFill>
                <a:srgbClr val="000000"/>
              </a:solidFill>
              <a:latin typeface="Arial"/>
            </a:endParaRPr>
          </a:p>
          <a:p>
            <a:pPr marL="457200" indent="-457200">
              <a:buFontTx/>
              <a:buAutoNum type="arabicPeriod"/>
            </a:pPr>
            <a:endParaRPr lang="en-US" sz="1600" b="1" dirty="0">
              <a:solidFill>
                <a:srgbClr val="000000"/>
              </a:solidFill>
              <a:latin typeface="Arial"/>
            </a:endParaRPr>
          </a:p>
          <a:p>
            <a:r>
              <a:rPr lang="en-US" sz="1600" b="1" dirty="0">
                <a:solidFill>
                  <a:srgbClr val="000000"/>
                </a:solidFill>
                <a:latin typeface="Arial"/>
              </a:rPr>
              <a:t>	</a:t>
            </a:r>
          </a:p>
          <a:p>
            <a:pPr marL="457200" indent="-457200">
              <a:buFontTx/>
              <a:buAutoNum type="arabicPeriod"/>
            </a:pPr>
            <a:endParaRPr lang="en-US" sz="1600" b="1" dirty="0">
              <a:solidFill>
                <a:srgbClr val="000000"/>
              </a:solidFill>
              <a:latin typeface="Arial"/>
            </a:endParaRPr>
          </a:p>
          <a:p>
            <a:pPr lvl="1"/>
            <a:endParaRPr lang="en-US" sz="1400" dirty="0">
              <a:solidFill>
                <a:srgbClr val="000000"/>
              </a:solidFill>
              <a:latin typeface="Arial"/>
            </a:endParaRPr>
          </a:p>
          <a:p>
            <a:pPr lvl="1"/>
            <a:endParaRPr lang="en-US" sz="1400" dirty="0">
              <a:solidFill>
                <a:srgbClr val="000000"/>
              </a:solidFill>
              <a:latin typeface="Arial"/>
            </a:endParaRPr>
          </a:p>
          <a:p>
            <a:pPr lvl="1"/>
            <a:endParaRPr lang="en-US" sz="1400" dirty="0">
              <a:solidFill>
                <a:srgbClr val="000000"/>
              </a:solidFill>
              <a:latin typeface="Arial"/>
            </a:endParaRPr>
          </a:p>
          <a:p>
            <a:pPr lvl="1"/>
            <a:endParaRPr lang="en-US" sz="1400" dirty="0">
              <a:solidFill>
                <a:srgbClr val="000000"/>
              </a:solidFill>
              <a:latin typeface="Arial"/>
            </a:endParaRPr>
          </a:p>
          <a:p>
            <a:pPr lvl="1"/>
            <a:endParaRPr lang="en-US" sz="1400" dirty="0">
              <a:solidFill>
                <a:srgbClr val="000000"/>
              </a:solidFill>
              <a:latin typeface="Arial"/>
            </a:endParaRPr>
          </a:p>
          <a:p>
            <a:pPr lvl="1"/>
            <a:endParaRPr lang="en-US" sz="1400" dirty="0">
              <a:solidFill>
                <a:srgbClr val="000000"/>
              </a:solidFill>
              <a:latin typeface="Arial"/>
            </a:endParaRPr>
          </a:p>
          <a:p>
            <a:pPr marL="400050" lvl="1"/>
            <a:r>
              <a:rPr lang="en-US" sz="1400" dirty="0">
                <a:solidFill>
                  <a:srgbClr val="000000"/>
                </a:solidFill>
                <a:latin typeface="Arial"/>
              </a:rPr>
              <a:t> 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81D9F89-6A0D-E114-1142-E29C9C2551B9}"/>
              </a:ext>
            </a:extLst>
          </p:cNvPr>
          <p:cNvSpPr txBox="1"/>
          <p:nvPr/>
        </p:nvSpPr>
        <p:spPr>
          <a:xfrm>
            <a:off x="9933723" y="1468582"/>
            <a:ext cx="2073549" cy="1661993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  <a:latin typeface="Arial"/>
              </a:rPr>
              <a:t>Comments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Arial"/>
              </a:rPr>
              <a:t>We also creates an scenario of 1000 samples using the same sample size and the results favors model 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Arial"/>
              </a:rPr>
              <a:t>MSPE calculation </a:t>
            </a:r>
          </a:p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F6E5049-FD7F-0965-3931-7780CB9AE5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565" y="2241407"/>
            <a:ext cx="4621066" cy="437035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0996E5E-0B40-EE3D-F64D-8DB896A2E9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2084" y="2240694"/>
            <a:ext cx="3848243" cy="60007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2C87583-980A-36C1-1978-BA6F7F92B9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2084" y="2945910"/>
            <a:ext cx="3117993" cy="187079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F7616B9-B857-BB7A-52BF-D8A0BDC9FA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82083" y="4921847"/>
            <a:ext cx="3117993" cy="168991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FCB4AEE9-0E25-AAE9-DCEA-DF7EFC1C63BF}"/>
              </a:ext>
            </a:extLst>
          </p:cNvPr>
          <p:cNvCxnSpPr/>
          <p:nvPr/>
        </p:nvCxnSpPr>
        <p:spPr>
          <a:xfrm rot="10800000" flipV="1">
            <a:off x="2281382" y="2170544"/>
            <a:ext cx="7769452" cy="119149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4A4ECFEC-4EE9-30D1-2472-36F54835B1E1}"/>
              </a:ext>
            </a:extLst>
          </p:cNvPr>
          <p:cNvCxnSpPr/>
          <p:nvPr/>
        </p:nvCxnSpPr>
        <p:spPr>
          <a:xfrm rot="10800000" flipV="1">
            <a:off x="3906983" y="2660074"/>
            <a:ext cx="6216073" cy="215663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44051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8E314-6981-6942-909E-BC75456EF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182B454-33E3-E94D-BBDC-F559C507E7F5}"/>
              </a:ext>
            </a:extLst>
          </p:cNvPr>
          <p:cNvSpPr/>
          <p:nvPr/>
        </p:nvSpPr>
        <p:spPr>
          <a:xfrm>
            <a:off x="646112" y="1843951"/>
            <a:ext cx="7298262" cy="406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Arial"/>
              </a:rPr>
              <a:t>d)Describe the relationship between miles per gallon and the weight of the car (if it has changed) (again making sure to quantify any uncertainty you may have.) </a:t>
            </a:r>
          </a:p>
          <a:p>
            <a:endParaRPr lang="en-US" sz="1600" dirty="0">
              <a:solidFill>
                <a:srgbClr val="000000"/>
              </a:solidFill>
              <a:latin typeface="Arial"/>
            </a:endParaRPr>
          </a:p>
          <a:p>
            <a:endParaRPr lang="en-US" sz="1600" dirty="0">
              <a:solidFill>
                <a:srgbClr val="000000"/>
              </a:solidFill>
              <a:latin typeface="Arial"/>
            </a:endParaRPr>
          </a:p>
          <a:p>
            <a:r>
              <a:rPr lang="en-US" sz="1600" dirty="0">
                <a:solidFill>
                  <a:srgbClr val="000000"/>
                </a:solidFill>
                <a:latin typeface="Arial"/>
              </a:rPr>
              <a:t>e)Use the favored model to estimate the mean mpg of cars that weigh 2000 </a:t>
            </a:r>
            <a:r>
              <a:rPr lang="en-US" sz="1600" dirty="0" err="1">
                <a:solidFill>
                  <a:srgbClr val="000000"/>
                </a:solidFill>
                <a:latin typeface="Arial"/>
              </a:rPr>
              <a:t>lbs</a:t>
            </a:r>
            <a:endParaRPr lang="en-US" sz="1600" b="1" dirty="0">
              <a:solidFill>
                <a:srgbClr val="000000"/>
              </a:solidFill>
              <a:latin typeface="Arial"/>
            </a:endParaRPr>
          </a:p>
          <a:p>
            <a:pPr marL="457200" indent="-457200">
              <a:buFontTx/>
              <a:buAutoNum type="arabicPeriod"/>
            </a:pPr>
            <a:endParaRPr lang="en-US" sz="1600" b="1" dirty="0">
              <a:solidFill>
                <a:srgbClr val="000000"/>
              </a:solidFill>
              <a:latin typeface="Arial"/>
            </a:endParaRPr>
          </a:p>
          <a:p>
            <a:pPr marL="457200" indent="-457200">
              <a:buFontTx/>
              <a:buAutoNum type="arabicPeriod"/>
            </a:pPr>
            <a:endParaRPr lang="en-US" sz="1600" b="1" dirty="0">
              <a:solidFill>
                <a:srgbClr val="000000"/>
              </a:solidFill>
              <a:latin typeface="Arial"/>
            </a:endParaRPr>
          </a:p>
          <a:p>
            <a:r>
              <a:rPr lang="en-US" sz="1600" b="1" dirty="0">
                <a:solidFill>
                  <a:srgbClr val="000000"/>
                </a:solidFill>
                <a:latin typeface="Arial"/>
              </a:rPr>
              <a:t>	</a:t>
            </a:r>
          </a:p>
          <a:p>
            <a:pPr marL="457200" indent="-457200">
              <a:buFontTx/>
              <a:buAutoNum type="arabicPeriod"/>
            </a:pPr>
            <a:endParaRPr lang="en-US" sz="1600" b="1" dirty="0">
              <a:solidFill>
                <a:srgbClr val="000000"/>
              </a:solidFill>
              <a:latin typeface="Arial"/>
            </a:endParaRPr>
          </a:p>
          <a:p>
            <a:pPr lvl="1"/>
            <a:endParaRPr lang="en-US" sz="1400" dirty="0">
              <a:solidFill>
                <a:srgbClr val="000000"/>
              </a:solidFill>
              <a:latin typeface="Arial"/>
            </a:endParaRPr>
          </a:p>
          <a:p>
            <a:pPr lvl="1"/>
            <a:endParaRPr lang="en-US" sz="1400" dirty="0">
              <a:solidFill>
                <a:srgbClr val="000000"/>
              </a:solidFill>
              <a:latin typeface="Arial"/>
            </a:endParaRPr>
          </a:p>
          <a:p>
            <a:pPr lvl="1"/>
            <a:endParaRPr lang="en-US" sz="1400" dirty="0">
              <a:solidFill>
                <a:srgbClr val="000000"/>
              </a:solidFill>
              <a:latin typeface="Arial"/>
            </a:endParaRPr>
          </a:p>
          <a:p>
            <a:pPr lvl="1"/>
            <a:endParaRPr lang="en-US" sz="1400" dirty="0">
              <a:solidFill>
                <a:srgbClr val="000000"/>
              </a:solidFill>
              <a:latin typeface="Arial"/>
            </a:endParaRPr>
          </a:p>
          <a:p>
            <a:pPr lvl="1"/>
            <a:endParaRPr lang="en-US" sz="1400" dirty="0">
              <a:solidFill>
                <a:srgbClr val="000000"/>
              </a:solidFill>
              <a:latin typeface="Arial"/>
            </a:endParaRPr>
          </a:p>
          <a:p>
            <a:pPr lvl="1"/>
            <a:endParaRPr lang="en-US" sz="1400" dirty="0">
              <a:solidFill>
                <a:srgbClr val="000000"/>
              </a:solidFill>
              <a:latin typeface="Arial"/>
            </a:endParaRPr>
          </a:p>
          <a:p>
            <a:pPr marL="400050" lvl="1"/>
            <a:r>
              <a:rPr lang="en-US" sz="1400" dirty="0">
                <a:solidFill>
                  <a:srgbClr val="000000"/>
                </a:solidFill>
                <a:latin typeface="Arial"/>
              </a:rPr>
              <a:t> 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81D9F89-6A0D-E114-1142-E29C9C2551B9}"/>
              </a:ext>
            </a:extLst>
          </p:cNvPr>
          <p:cNvSpPr txBox="1"/>
          <p:nvPr/>
        </p:nvSpPr>
        <p:spPr>
          <a:xfrm>
            <a:off x="9023927" y="1468582"/>
            <a:ext cx="2983346" cy="1846659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  <a:latin typeface="Arial"/>
              </a:rPr>
              <a:t>Comments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Arial"/>
              </a:rPr>
              <a:t>In terms of the Model 1 the relationship between MPG and Weight is linear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Arial"/>
              </a:rPr>
              <a:t>When It comes to model the relationship is not linear because of the quadratic expression of the second term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Arial"/>
              </a:rPr>
              <a:t>Model and Prediction</a:t>
            </a:r>
          </a:p>
          <a:p>
            <a:endParaRPr lang="en-US" dirty="0"/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1118D13C-6609-927D-E07C-8CD6FD3A6E13}"/>
              </a:ext>
            </a:extLst>
          </p:cNvPr>
          <p:cNvCxnSpPr/>
          <p:nvPr/>
        </p:nvCxnSpPr>
        <p:spPr>
          <a:xfrm rot="10800000" flipV="1">
            <a:off x="7416801" y="1853247"/>
            <a:ext cx="1505527" cy="46507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2C3FD871-B855-66BA-EE8F-76981DB5FA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309" y="3638262"/>
            <a:ext cx="6248400" cy="81915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9281212-2D87-ABA5-5AE4-C4974AB790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309" y="4820057"/>
            <a:ext cx="6248400" cy="361950"/>
          </a:xfrm>
          <a:prstGeom prst="rect">
            <a:avLst/>
          </a:prstGeom>
        </p:spPr>
      </p:pic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372B6778-50E0-FD71-DFFF-28142D214CC9}"/>
              </a:ext>
            </a:extLst>
          </p:cNvPr>
          <p:cNvCxnSpPr>
            <a:endCxn id="18" idx="3"/>
          </p:cNvCxnSpPr>
          <p:nvPr/>
        </p:nvCxnSpPr>
        <p:spPr>
          <a:xfrm rot="10800000" flipV="1">
            <a:off x="7012710" y="2937164"/>
            <a:ext cx="2186709" cy="206386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44A9E636-F1F4-F1E8-61C3-B4DC4D8B7E5E}"/>
              </a:ext>
            </a:extLst>
          </p:cNvPr>
          <p:cNvCxnSpPr/>
          <p:nvPr/>
        </p:nvCxnSpPr>
        <p:spPr>
          <a:xfrm rot="10800000" flipV="1">
            <a:off x="7012711" y="2869112"/>
            <a:ext cx="2186709" cy="108405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52330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6906F-0AB2-2645-922C-8D886D0DF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98A395-C6AC-EF46-B7C5-F8248870EA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655" y="1828800"/>
            <a:ext cx="11105745" cy="541020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3. Using the </a:t>
            </a:r>
            <a:r>
              <a:rPr lang="en-US" sz="2400" b="1" dirty="0" err="1"/>
              <a:t>cars.csv</a:t>
            </a:r>
            <a:r>
              <a:rPr lang="en-US" sz="2400" b="1" dirty="0"/>
              <a:t> dataset</a:t>
            </a:r>
            <a:r>
              <a:rPr lang="en-US" sz="2400" dirty="0"/>
              <a:t>, We would like to assess the relationship (interpret slope parameter) between mpg and horsepower.  Notice that some of the </a:t>
            </a:r>
            <a:r>
              <a:rPr lang="en-US" sz="2400" dirty="0" err="1"/>
              <a:t>horsepowers</a:t>
            </a:r>
            <a:r>
              <a:rPr lang="en-US" sz="2400" dirty="0"/>
              <a:t> are missing.  </a:t>
            </a:r>
          </a:p>
          <a:p>
            <a:pPr lvl="1"/>
            <a:r>
              <a:rPr lang="en-US" sz="2000" dirty="0"/>
              <a:t>	a)Impute (predict and insert) the missing </a:t>
            </a:r>
            <a:r>
              <a:rPr lang="en-US" sz="2000" dirty="0" err="1"/>
              <a:t>horsepowers</a:t>
            </a:r>
            <a:r>
              <a:rPr lang="en-US" sz="2000" dirty="0"/>
              <a:t> by fitting a regression model. </a:t>
            </a:r>
          </a:p>
          <a:p>
            <a:pPr lvl="1"/>
            <a:r>
              <a:rPr lang="en-US" sz="2000" dirty="0"/>
              <a:t> b)You may use any of the variables as regressors EXCEPT for </a:t>
            </a:r>
            <a:r>
              <a:rPr lang="en-US" sz="2000" dirty="0" err="1"/>
              <a:t>mps</a:t>
            </a:r>
            <a:r>
              <a:rPr lang="en-US" sz="2000" dirty="0"/>
              <a:t> (since we will later be using horsepower to predict mpg.) </a:t>
            </a:r>
          </a:p>
          <a:p>
            <a:pPr lvl="1"/>
            <a:r>
              <a:rPr lang="en-US" sz="2000" dirty="0"/>
              <a:t>c)Assess the relationship between the mpg and the slope.  Make sure and include estimates of your uncertainty (</a:t>
            </a:r>
            <a:r>
              <a:rPr lang="en-US" sz="2000" dirty="0" err="1"/>
              <a:t>ie</a:t>
            </a:r>
            <a:r>
              <a:rPr lang="en-US" sz="2000" dirty="0"/>
              <a:t>. Confidence intervals.) </a:t>
            </a:r>
          </a:p>
          <a:p>
            <a:pPr lvl="1"/>
            <a:r>
              <a:rPr lang="en-US" sz="2000" dirty="0"/>
              <a:t>d)Use your model and imputed data to estimate the mean mpg for a car with 250 horsepower.  </a:t>
            </a:r>
          </a:p>
        </p:txBody>
      </p:sp>
    </p:spTree>
    <p:extLst>
      <p:ext uri="{BB962C8B-B14F-4D97-AF65-F5344CB8AC3E}">
        <p14:creationId xmlns:p14="http://schemas.microsoft.com/office/powerpoint/2010/main" val="31238657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8E314-6981-6942-909E-BC75456EF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3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182B454-33E3-E94D-BBDC-F559C507E7F5}"/>
              </a:ext>
            </a:extLst>
          </p:cNvPr>
          <p:cNvSpPr/>
          <p:nvPr/>
        </p:nvSpPr>
        <p:spPr>
          <a:xfrm>
            <a:off x="646112" y="1843951"/>
            <a:ext cx="7298262" cy="3077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Arial"/>
              </a:rPr>
              <a:t>A and b)</a:t>
            </a:r>
            <a:r>
              <a:rPr lang="en-US" sz="1600" dirty="0">
                <a:solidFill>
                  <a:schemeClr val="bg1"/>
                </a:solidFill>
              </a:rPr>
              <a:t>Impute (predict and insert) the missing </a:t>
            </a:r>
            <a:r>
              <a:rPr lang="en-US" sz="1600" dirty="0" err="1">
                <a:solidFill>
                  <a:schemeClr val="bg1"/>
                </a:solidFill>
              </a:rPr>
              <a:t>horsepowers</a:t>
            </a:r>
            <a:r>
              <a:rPr lang="en-US" sz="1600" dirty="0">
                <a:solidFill>
                  <a:schemeClr val="bg1"/>
                </a:solidFill>
              </a:rPr>
              <a:t> by fitting a regression model</a:t>
            </a:r>
          </a:p>
          <a:p>
            <a:r>
              <a:rPr lang="en-US" sz="1600" b="1" dirty="0">
                <a:solidFill>
                  <a:srgbClr val="000000"/>
                </a:solidFill>
                <a:latin typeface="Arial"/>
              </a:rPr>
              <a:t>	</a:t>
            </a:r>
          </a:p>
          <a:p>
            <a:pPr marL="457200" indent="-457200">
              <a:buFontTx/>
              <a:buAutoNum type="arabicPeriod"/>
            </a:pPr>
            <a:endParaRPr lang="en-US" sz="1600" b="1" dirty="0">
              <a:solidFill>
                <a:srgbClr val="000000"/>
              </a:solidFill>
              <a:latin typeface="Arial"/>
            </a:endParaRPr>
          </a:p>
          <a:p>
            <a:r>
              <a:rPr lang="en-US" sz="1600" b="1" dirty="0">
                <a:solidFill>
                  <a:srgbClr val="000000"/>
                </a:solidFill>
                <a:latin typeface="Arial"/>
              </a:rPr>
              <a:t>	</a:t>
            </a:r>
          </a:p>
          <a:p>
            <a:pPr marL="457200" indent="-457200">
              <a:buFontTx/>
              <a:buAutoNum type="arabicPeriod"/>
            </a:pPr>
            <a:endParaRPr lang="en-US" sz="1600" b="1" dirty="0">
              <a:solidFill>
                <a:srgbClr val="000000"/>
              </a:solidFill>
              <a:latin typeface="Arial"/>
            </a:endParaRPr>
          </a:p>
          <a:p>
            <a:pPr lvl="1"/>
            <a:endParaRPr lang="en-US" sz="1400" dirty="0">
              <a:solidFill>
                <a:srgbClr val="000000"/>
              </a:solidFill>
              <a:latin typeface="Arial"/>
            </a:endParaRPr>
          </a:p>
          <a:p>
            <a:pPr lvl="1"/>
            <a:endParaRPr lang="en-US" sz="1400" dirty="0">
              <a:solidFill>
                <a:srgbClr val="000000"/>
              </a:solidFill>
              <a:latin typeface="Arial"/>
            </a:endParaRPr>
          </a:p>
          <a:p>
            <a:pPr lvl="1"/>
            <a:endParaRPr lang="en-US" sz="1400" dirty="0">
              <a:solidFill>
                <a:srgbClr val="000000"/>
              </a:solidFill>
              <a:latin typeface="Arial"/>
            </a:endParaRPr>
          </a:p>
          <a:p>
            <a:pPr lvl="1"/>
            <a:endParaRPr lang="en-US" sz="1400" dirty="0">
              <a:solidFill>
                <a:srgbClr val="000000"/>
              </a:solidFill>
              <a:latin typeface="Arial"/>
            </a:endParaRPr>
          </a:p>
          <a:p>
            <a:pPr lvl="1"/>
            <a:endParaRPr lang="en-US" sz="1400" dirty="0">
              <a:solidFill>
                <a:srgbClr val="000000"/>
              </a:solidFill>
              <a:latin typeface="Arial"/>
            </a:endParaRPr>
          </a:p>
          <a:p>
            <a:pPr lvl="1"/>
            <a:endParaRPr lang="en-US" sz="1400" dirty="0">
              <a:solidFill>
                <a:srgbClr val="000000"/>
              </a:solidFill>
              <a:latin typeface="Arial"/>
            </a:endParaRPr>
          </a:p>
          <a:p>
            <a:pPr marL="400050" lvl="1"/>
            <a:r>
              <a:rPr lang="en-US" sz="1400" dirty="0">
                <a:solidFill>
                  <a:srgbClr val="000000"/>
                </a:solidFill>
                <a:latin typeface="Arial"/>
              </a:rPr>
              <a:t> 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81D9F89-6A0D-E114-1142-E29C9C2551B9}"/>
              </a:ext>
            </a:extLst>
          </p:cNvPr>
          <p:cNvSpPr txBox="1"/>
          <p:nvPr/>
        </p:nvSpPr>
        <p:spPr>
          <a:xfrm>
            <a:off x="9153235" y="1468582"/>
            <a:ext cx="2854037" cy="2031325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  <a:latin typeface="Arial"/>
              </a:rPr>
              <a:t>Comments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Arial"/>
              </a:rPr>
              <a:t>We will use the engine displacement in order to perform imputation for horsepower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Arial"/>
              </a:rPr>
              <a:t>Definition:</a:t>
            </a:r>
          </a:p>
          <a:p>
            <a:r>
              <a:rPr lang="en-US" sz="1200" i="1" dirty="0">
                <a:solidFill>
                  <a:srgbClr val="373D51"/>
                </a:solidFill>
                <a:latin typeface="Montserrat" panose="00000500000000000000" pitchFamily="2" charset="0"/>
              </a:rPr>
              <a:t>“</a:t>
            </a:r>
            <a:r>
              <a:rPr lang="en-US" sz="1200" b="0" i="1" dirty="0">
                <a:solidFill>
                  <a:srgbClr val="373D51"/>
                </a:solidFill>
                <a:effectLst/>
                <a:latin typeface="Montserrat" panose="00000500000000000000" pitchFamily="2" charset="0"/>
              </a:rPr>
              <a:t>Engine displacement is a determining factor in the </a:t>
            </a:r>
            <a:r>
              <a:rPr lang="en-US" sz="1200" b="0" i="1" u="none" strike="noStrike" dirty="0">
                <a:solidFill>
                  <a:srgbClr val="1E7BE2"/>
                </a:solidFill>
                <a:effectLst/>
                <a:latin typeface="Montserrat" panose="00000500000000000000" pitchFamily="2" charset="0"/>
                <a:hlinkClick r:id="rId2"/>
              </a:rPr>
              <a:t>horsepower</a:t>
            </a:r>
            <a:r>
              <a:rPr lang="en-US" sz="1200" b="0" i="1" dirty="0">
                <a:solidFill>
                  <a:srgbClr val="373D51"/>
                </a:solidFill>
                <a:effectLst/>
                <a:latin typeface="Montserrat" panose="00000500000000000000" pitchFamily="2" charset="0"/>
              </a:rPr>
              <a:t> and torque that an engine produces, as well as how much fuel that engine consumes”</a:t>
            </a:r>
            <a:endParaRPr lang="en-US" sz="1200" i="1" dirty="0">
              <a:solidFill>
                <a:srgbClr val="000000"/>
              </a:solidFill>
              <a:latin typeface="Arial"/>
            </a:endParaRP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4A8B29-6930-C430-6EE7-A20173DC2D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617" y="2905408"/>
            <a:ext cx="5237019" cy="335162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0775D84-8D68-DE96-612B-5E3D67D7E6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0793" y="2905407"/>
            <a:ext cx="2673950" cy="326448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B00A9F1B-E209-343B-43F6-A5547CFD89B3}"/>
              </a:ext>
            </a:extLst>
          </p:cNvPr>
          <p:cNvCxnSpPr/>
          <p:nvPr/>
        </p:nvCxnSpPr>
        <p:spPr>
          <a:xfrm rot="10800000" flipV="1">
            <a:off x="3500149" y="1853248"/>
            <a:ext cx="5653086" cy="150878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6953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8E314-6981-6942-909E-BC75456EF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3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182B454-33E3-E94D-BBDC-F559C507E7F5}"/>
              </a:ext>
            </a:extLst>
          </p:cNvPr>
          <p:cNvSpPr/>
          <p:nvPr/>
        </p:nvSpPr>
        <p:spPr>
          <a:xfrm>
            <a:off x="646112" y="1843951"/>
            <a:ext cx="7298262" cy="3077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Arial"/>
              </a:rPr>
              <a:t>A and b)</a:t>
            </a:r>
            <a:r>
              <a:rPr lang="en-US" sz="1600" dirty="0">
                <a:solidFill>
                  <a:schemeClr val="bg1"/>
                </a:solidFill>
              </a:rPr>
              <a:t>Impute (predict and insert) the missing </a:t>
            </a:r>
            <a:r>
              <a:rPr lang="en-US" sz="1600" dirty="0" err="1">
                <a:solidFill>
                  <a:schemeClr val="bg1"/>
                </a:solidFill>
              </a:rPr>
              <a:t>horsepowers</a:t>
            </a:r>
            <a:r>
              <a:rPr lang="en-US" sz="1600" dirty="0">
                <a:solidFill>
                  <a:schemeClr val="bg1"/>
                </a:solidFill>
              </a:rPr>
              <a:t> by fitting a regression model</a:t>
            </a:r>
          </a:p>
          <a:p>
            <a:endParaRPr lang="en-US" sz="1600" b="1" dirty="0">
              <a:solidFill>
                <a:srgbClr val="000000"/>
              </a:solidFill>
              <a:latin typeface="Arial"/>
            </a:endParaRPr>
          </a:p>
          <a:p>
            <a:pPr marL="457200" indent="-457200">
              <a:buFontTx/>
              <a:buAutoNum type="arabicPeriod"/>
            </a:pPr>
            <a:endParaRPr lang="en-US" sz="1600" b="1" dirty="0">
              <a:solidFill>
                <a:srgbClr val="000000"/>
              </a:solidFill>
              <a:latin typeface="Arial"/>
            </a:endParaRPr>
          </a:p>
          <a:p>
            <a:r>
              <a:rPr lang="en-US" sz="1600" b="1" dirty="0">
                <a:solidFill>
                  <a:srgbClr val="000000"/>
                </a:solidFill>
                <a:latin typeface="Arial"/>
              </a:rPr>
              <a:t>	</a:t>
            </a:r>
          </a:p>
          <a:p>
            <a:pPr marL="457200" indent="-457200">
              <a:buFontTx/>
              <a:buAutoNum type="arabicPeriod"/>
            </a:pPr>
            <a:endParaRPr lang="en-US" sz="1600" b="1" dirty="0">
              <a:solidFill>
                <a:srgbClr val="000000"/>
              </a:solidFill>
              <a:latin typeface="Arial"/>
            </a:endParaRPr>
          </a:p>
          <a:p>
            <a:pPr lvl="1"/>
            <a:endParaRPr lang="en-US" sz="1400" dirty="0">
              <a:solidFill>
                <a:srgbClr val="000000"/>
              </a:solidFill>
              <a:latin typeface="Arial"/>
            </a:endParaRPr>
          </a:p>
          <a:p>
            <a:pPr lvl="1"/>
            <a:endParaRPr lang="en-US" sz="1400" dirty="0">
              <a:solidFill>
                <a:srgbClr val="000000"/>
              </a:solidFill>
              <a:latin typeface="Arial"/>
            </a:endParaRPr>
          </a:p>
          <a:p>
            <a:pPr lvl="1"/>
            <a:endParaRPr lang="en-US" sz="1400" dirty="0">
              <a:solidFill>
                <a:srgbClr val="000000"/>
              </a:solidFill>
              <a:latin typeface="Arial"/>
            </a:endParaRPr>
          </a:p>
          <a:p>
            <a:pPr lvl="1"/>
            <a:endParaRPr lang="en-US" sz="1400" dirty="0">
              <a:solidFill>
                <a:srgbClr val="000000"/>
              </a:solidFill>
              <a:latin typeface="Arial"/>
            </a:endParaRPr>
          </a:p>
          <a:p>
            <a:pPr lvl="1"/>
            <a:endParaRPr lang="en-US" sz="1400" dirty="0">
              <a:solidFill>
                <a:srgbClr val="000000"/>
              </a:solidFill>
              <a:latin typeface="Arial"/>
            </a:endParaRPr>
          </a:p>
          <a:p>
            <a:pPr lvl="1"/>
            <a:endParaRPr lang="en-US" sz="1400" dirty="0">
              <a:solidFill>
                <a:srgbClr val="000000"/>
              </a:solidFill>
              <a:latin typeface="Arial"/>
            </a:endParaRPr>
          </a:p>
          <a:p>
            <a:pPr marL="400050" lvl="1"/>
            <a:r>
              <a:rPr lang="en-US" sz="1400" dirty="0">
                <a:solidFill>
                  <a:srgbClr val="000000"/>
                </a:solidFill>
                <a:latin typeface="Arial"/>
              </a:rPr>
              <a:t> 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81D9F89-6A0D-E114-1142-E29C9C2551B9}"/>
              </a:ext>
            </a:extLst>
          </p:cNvPr>
          <p:cNvSpPr txBox="1"/>
          <p:nvPr/>
        </p:nvSpPr>
        <p:spPr>
          <a:xfrm>
            <a:off x="9023927" y="1468582"/>
            <a:ext cx="2983346" cy="1292662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  <a:latin typeface="Arial"/>
              </a:rPr>
              <a:t>Comments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Arial"/>
              </a:rPr>
              <a:t>Fitting the model using Displacement and Horsepower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Arial"/>
              </a:rPr>
              <a:t>Results: The error is very low which means the model is very good</a:t>
            </a:r>
          </a:p>
          <a:p>
            <a:endParaRPr lang="en-US" dirty="0"/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1118D13C-6609-927D-E07C-8CD6FD3A6E13}"/>
              </a:ext>
            </a:extLst>
          </p:cNvPr>
          <p:cNvCxnSpPr>
            <a:cxnSpLocks/>
            <a:endCxn id="5" idx="3"/>
          </p:cNvCxnSpPr>
          <p:nvPr/>
        </p:nvCxnSpPr>
        <p:spPr>
          <a:xfrm rot="10800000" flipV="1">
            <a:off x="5855855" y="1853243"/>
            <a:ext cx="3149608" cy="185631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6C98F9B8-1651-A912-6A7F-61D8C2557E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2" y="2628471"/>
            <a:ext cx="5209743" cy="21621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52268AD-B390-A507-3EC5-7735976E41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112" y="4921717"/>
            <a:ext cx="5209743" cy="1891688"/>
          </a:xfrm>
          <a:prstGeom prst="rect">
            <a:avLst/>
          </a:prstGeom>
        </p:spPr>
      </p:pic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171CBC0F-5AA7-9B11-5764-789210275AD5}"/>
              </a:ext>
            </a:extLst>
          </p:cNvPr>
          <p:cNvCxnSpPr>
            <a:cxnSpLocks/>
          </p:cNvCxnSpPr>
          <p:nvPr/>
        </p:nvCxnSpPr>
        <p:spPr>
          <a:xfrm rot="10800000" flipV="1">
            <a:off x="3408221" y="2225964"/>
            <a:ext cx="5597243" cy="376843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7250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6906F-0AB2-2645-922C-8D886D0DF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98A395-C6AC-EF46-B7C5-F8248870EA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655" y="1828800"/>
            <a:ext cx="7503563" cy="5410200"/>
          </a:xfrm>
        </p:spPr>
        <p:txBody>
          <a:bodyPr/>
          <a:lstStyle/>
          <a:p>
            <a:pPr marL="457200" lvl="1" indent="0">
              <a:buNone/>
            </a:pPr>
            <a:r>
              <a:rPr lang="en-US" sz="2000" dirty="0"/>
              <a:t>c)Assess the relationship between the mpg and the slope.  Make sure and include estimates of your uncertainty (</a:t>
            </a:r>
            <a:r>
              <a:rPr lang="en-US" sz="2000" dirty="0" err="1"/>
              <a:t>ie</a:t>
            </a:r>
            <a:r>
              <a:rPr lang="en-US" sz="2000" dirty="0"/>
              <a:t>. Confidence intervals.)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CE591E-4C70-7A41-4CF1-E83E168A397E}"/>
              </a:ext>
            </a:extLst>
          </p:cNvPr>
          <p:cNvSpPr txBox="1"/>
          <p:nvPr/>
        </p:nvSpPr>
        <p:spPr>
          <a:xfrm>
            <a:off x="9023927" y="1468582"/>
            <a:ext cx="2983346" cy="1107996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  <a:latin typeface="Arial"/>
              </a:rPr>
              <a:t>Comments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Arial"/>
              </a:rPr>
              <a:t>There’s a negative linear relationship between MPG and Horsepower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Arial"/>
              </a:rPr>
              <a:t>Results and Confident intervals	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4EC1F80-2C24-7232-BCE6-EBC1D4A941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00" y="3106939"/>
            <a:ext cx="4257964" cy="331625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C191EC1-5A26-06A5-3F90-F8DC7B22CE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0707" y="3086099"/>
            <a:ext cx="2534661" cy="3316251"/>
          </a:xfrm>
          <a:prstGeom prst="rect">
            <a:avLst/>
          </a:prstGeom>
        </p:spPr>
      </p:pic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73B3571F-A98A-C9E6-DFA0-D389168A87AF}"/>
              </a:ext>
            </a:extLst>
          </p:cNvPr>
          <p:cNvCxnSpPr>
            <a:cxnSpLocks/>
          </p:cNvCxnSpPr>
          <p:nvPr/>
        </p:nvCxnSpPr>
        <p:spPr>
          <a:xfrm rot="10800000" flipV="1">
            <a:off x="4849092" y="1853245"/>
            <a:ext cx="4498109" cy="218304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AE894676-B028-3AD1-F658-E7955549B2F2}"/>
              </a:ext>
            </a:extLst>
          </p:cNvPr>
          <p:cNvCxnSpPr/>
          <p:nvPr/>
        </p:nvCxnSpPr>
        <p:spPr>
          <a:xfrm rot="5400000">
            <a:off x="6278617" y="2888871"/>
            <a:ext cx="3828078" cy="254923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2528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8E314-6981-6942-909E-BC75456EF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Live Session: Question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7182B454-33E3-E94D-BBDC-F559C507E7F5}"/>
                  </a:ext>
                </a:extLst>
              </p:cNvPr>
              <p:cNvSpPr/>
              <p:nvPr/>
            </p:nvSpPr>
            <p:spPr>
              <a:xfrm>
                <a:off x="729573" y="1843951"/>
                <a:ext cx="10622605" cy="261610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Tx/>
                  <a:buAutoNum type="arabicPeriod"/>
                </a:pPr>
                <a:r>
                  <a:rPr lang="en-US" sz="2400" dirty="0">
                    <a:solidFill>
                      <a:srgbClr val="000000"/>
                    </a:solidFill>
                    <a:latin typeface="Arial"/>
                  </a:rPr>
                  <a:t>Using the </a:t>
                </a:r>
                <a:r>
                  <a:rPr lang="en-US" sz="2400" b="1" dirty="0" err="1">
                    <a:solidFill>
                      <a:srgbClr val="000000"/>
                    </a:solidFill>
                    <a:latin typeface="Arial"/>
                  </a:rPr>
                  <a:t>cars.csv</a:t>
                </a:r>
                <a:r>
                  <a:rPr lang="en-US" sz="2400" b="1" dirty="0">
                    <a:solidFill>
                      <a:srgbClr val="000000"/>
                    </a:solidFill>
                    <a:latin typeface="Arial"/>
                  </a:rPr>
                  <a:t> dataset,</a:t>
                </a:r>
                <a:endParaRPr lang="en-US" sz="2400" dirty="0">
                  <a:solidFill>
                    <a:srgbClr val="000000"/>
                  </a:solidFill>
                  <a:latin typeface="Arial"/>
                </a:endParaRPr>
              </a:p>
              <a:p>
                <a:pPr marL="914400" lvl="1" indent="-457200">
                  <a:buFontTx/>
                  <a:buAutoNum type="alphaLcParenR"/>
                </a:pPr>
                <a:r>
                  <a:rPr lang="en-US" sz="2000" dirty="0">
                    <a:solidFill>
                      <a:srgbClr val="000000"/>
                    </a:solidFill>
                    <a:latin typeface="Arial"/>
                  </a:rPr>
                  <a:t>Fit the model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𝑚𝑝𝑔</m:t>
                    </m:r>
                    <m:r>
                      <a:rPr 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𝑊𝑒𝑖𝑔h𝑡</m:t>
                    </m:r>
                    <m:r>
                      <a:rPr 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 </m:t>
                    </m:r>
                    <m:r>
                      <a:rPr 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endParaRPr lang="en-US" sz="2000" dirty="0">
                  <a:solidFill>
                    <a:srgbClr val="000000"/>
                  </a:solidFill>
                  <a:latin typeface="Arial"/>
                </a:endParaRPr>
              </a:p>
              <a:p>
                <a:pPr marL="857250" lvl="1" indent="-457200">
                  <a:buFontTx/>
                  <a:buAutoNum type="alphaLcParenR"/>
                </a:pPr>
                <a:r>
                  <a:rPr lang="en-US" sz="2000" dirty="0">
                    <a:solidFill>
                      <a:srgbClr val="000000"/>
                    </a:solidFill>
                    <a:latin typeface="Arial"/>
                  </a:rPr>
                  <a:t>Conduct a 6 step hypothesis test of the slope.  That is, test the claim that the slope is significantly different from zero. Show all 6 steps and quantify your uncertainty by including a 95% confidence interval for the slope.</a:t>
                </a:r>
              </a:p>
              <a:p>
                <a:pPr marL="857250" lvl="1" indent="-457200">
                  <a:buFontTx/>
                  <a:buAutoNum type="alphaLcParenR"/>
                </a:pPr>
                <a:r>
                  <a:rPr lang="en-US" sz="2000" dirty="0">
                    <a:solidFill>
                      <a:srgbClr val="000000"/>
                    </a:solidFill>
                    <a:latin typeface="Arial"/>
                  </a:rPr>
                  <a:t>Describe the relationship between miles per gallon and the weight of the car by interpreting the slope parameter.  Again, be sure and include a 95% confidence interval in your interpretation.  </a:t>
                </a: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7182B454-33E3-E94D-BBDC-F559C507E7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573" y="1843951"/>
                <a:ext cx="10622605" cy="2616101"/>
              </a:xfrm>
              <a:prstGeom prst="rect">
                <a:avLst/>
              </a:prstGeom>
              <a:blipFill>
                <a:blip r:embed="rId2"/>
                <a:stretch>
                  <a:fillRect l="-716" t="-1449" r="-477" b="-33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02667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6906F-0AB2-2645-922C-8D886D0DF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98A395-C6AC-EF46-B7C5-F8248870EA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655" y="1828800"/>
            <a:ext cx="7503563" cy="5410200"/>
          </a:xfrm>
        </p:spPr>
        <p:txBody>
          <a:bodyPr/>
          <a:lstStyle/>
          <a:p>
            <a:pPr marL="457200" lvl="1" indent="0">
              <a:buNone/>
            </a:pPr>
            <a:r>
              <a:rPr lang="en-US" sz="2000" dirty="0"/>
              <a:t>c)Assess the relationship between the mpg and the slope.  Make sure and include estimates of your uncertainty (</a:t>
            </a:r>
            <a:r>
              <a:rPr lang="en-US" sz="2000" dirty="0" err="1"/>
              <a:t>ie</a:t>
            </a:r>
            <a:r>
              <a:rPr lang="en-US" sz="2000" dirty="0"/>
              <a:t>. Confidence intervals.)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CE591E-4C70-7A41-4CF1-E83E168A397E}"/>
              </a:ext>
            </a:extLst>
          </p:cNvPr>
          <p:cNvSpPr txBox="1"/>
          <p:nvPr/>
        </p:nvSpPr>
        <p:spPr>
          <a:xfrm>
            <a:off x="9023927" y="1468582"/>
            <a:ext cx="2983346" cy="1477328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  <a:latin typeface="Arial"/>
              </a:rPr>
              <a:t>Comments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Arial"/>
              </a:rPr>
              <a:t>Using unpolluted data by replacing the NA values with the prediction of the </a:t>
            </a:r>
            <a:r>
              <a:rPr lang="en-US" sz="1200" dirty="0" err="1">
                <a:solidFill>
                  <a:srgbClr val="000000"/>
                </a:solidFill>
                <a:latin typeface="Arial"/>
              </a:rPr>
              <a:t>imputated</a:t>
            </a:r>
            <a:r>
              <a:rPr lang="en-US" sz="1200" dirty="0">
                <a:solidFill>
                  <a:srgbClr val="000000"/>
                </a:solidFill>
                <a:latin typeface="Arial"/>
              </a:rPr>
              <a:t> values(Displacement and Horsepower)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Arial"/>
              </a:rPr>
              <a:t>Fitting the model with the new dataset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5432E62-1CA1-0299-18C6-9B93C32793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895" y="3016894"/>
            <a:ext cx="6870324" cy="357245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F9F6D59C-28EE-2C48-8225-5A1621EE0AC9}"/>
              </a:ext>
            </a:extLst>
          </p:cNvPr>
          <p:cNvCxnSpPr>
            <a:stCxn id="4" idx="1"/>
          </p:cNvCxnSpPr>
          <p:nvPr/>
        </p:nvCxnSpPr>
        <p:spPr>
          <a:xfrm rot="10800000" flipV="1">
            <a:off x="4174857" y="2207246"/>
            <a:ext cx="4849071" cy="122174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04B3BB65-8E90-2CA2-487E-62B0E82D4205}"/>
              </a:ext>
            </a:extLst>
          </p:cNvPr>
          <p:cNvCxnSpPr/>
          <p:nvPr/>
        </p:nvCxnSpPr>
        <p:spPr>
          <a:xfrm rot="10800000" flipV="1">
            <a:off x="3048001" y="2549235"/>
            <a:ext cx="5975927" cy="271549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83952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6906F-0AB2-2645-922C-8D886D0DF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98A395-C6AC-EF46-B7C5-F8248870EA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655" y="1828800"/>
            <a:ext cx="7503563" cy="5410200"/>
          </a:xfrm>
        </p:spPr>
        <p:txBody>
          <a:bodyPr/>
          <a:lstStyle/>
          <a:p>
            <a:pPr marL="457200" lvl="1" indent="0">
              <a:buNone/>
            </a:pPr>
            <a:r>
              <a:rPr lang="en-US" sz="2000" dirty="0"/>
              <a:t>d)Use your model and imputed data to estimate the mean mpg for a car with 250 horsepower: </a:t>
            </a:r>
          </a:p>
          <a:p>
            <a:pPr marL="457200" lvl="1" indent="0">
              <a:buNone/>
            </a:pPr>
            <a:r>
              <a:rPr lang="en-US" sz="2000" dirty="0">
                <a:solidFill>
                  <a:schemeClr val="bg1"/>
                </a:solidFill>
                <a:highlight>
                  <a:srgbClr val="FFFF00"/>
                </a:highlight>
              </a:rPr>
              <a:t>Result: 0.445 MPG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CE591E-4C70-7A41-4CF1-E83E168A397E}"/>
              </a:ext>
            </a:extLst>
          </p:cNvPr>
          <p:cNvSpPr txBox="1"/>
          <p:nvPr/>
        </p:nvSpPr>
        <p:spPr>
          <a:xfrm>
            <a:off x="9023927" y="1468582"/>
            <a:ext cx="2983346" cy="1107996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  <a:latin typeface="Arial"/>
              </a:rPr>
              <a:t>Comments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Arial"/>
              </a:rPr>
              <a:t>Fitting the model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Arial"/>
              </a:rPr>
              <a:t>Creating the scenario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Arial"/>
              </a:rPr>
              <a:t>Displaying the results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F6D40CE-6982-3F0C-A08E-60540DC276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519" y="3388657"/>
            <a:ext cx="5172075" cy="1628775"/>
          </a:xfrm>
          <a:prstGeom prst="rect">
            <a:avLst/>
          </a:prstGeom>
        </p:spPr>
      </p:pic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0E2465FA-DC7D-A10E-6346-CDA6D01D769F}"/>
              </a:ext>
            </a:extLst>
          </p:cNvPr>
          <p:cNvCxnSpPr/>
          <p:nvPr/>
        </p:nvCxnSpPr>
        <p:spPr>
          <a:xfrm rot="10800000" flipV="1">
            <a:off x="3269673" y="1828799"/>
            <a:ext cx="5754254" cy="84974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382C3178-9D82-CBCC-5C39-314966A50B3C}"/>
              </a:ext>
            </a:extLst>
          </p:cNvPr>
          <p:cNvCxnSpPr>
            <a:endCxn id="6" idx="3"/>
          </p:cNvCxnSpPr>
          <p:nvPr/>
        </p:nvCxnSpPr>
        <p:spPr>
          <a:xfrm rot="10800000" flipV="1">
            <a:off x="6280594" y="2275743"/>
            <a:ext cx="2918824" cy="192730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04568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6B4A836-FC23-D36D-7165-DC860DCFF9EA}"/>
              </a:ext>
            </a:extLst>
          </p:cNvPr>
          <p:cNvSpPr txBox="1"/>
          <p:nvPr/>
        </p:nvSpPr>
        <p:spPr>
          <a:xfrm>
            <a:off x="387927" y="969818"/>
            <a:ext cx="774007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Takeaways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was a great experience using SLR for different scenarios including prediction and imputation. In addition to that, it was very useful to learn how to use other predictors using MLR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Question</a:t>
            </a:r>
          </a:p>
          <a:p>
            <a:endParaRPr lang="en-US" dirty="0"/>
          </a:p>
          <a:p>
            <a:r>
              <a:rPr lang="en-US" dirty="0"/>
              <a:t>None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4276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8E314-6981-6942-909E-BC75456EF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Live Session: Question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7182B454-33E3-E94D-BBDC-F559C507E7F5}"/>
                  </a:ext>
                </a:extLst>
              </p:cNvPr>
              <p:cNvSpPr/>
              <p:nvPr/>
            </p:nvSpPr>
            <p:spPr>
              <a:xfrm>
                <a:off x="609599" y="1843952"/>
                <a:ext cx="10972799" cy="267765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solidFill>
                      <a:srgbClr val="000000"/>
                    </a:solidFill>
                    <a:latin typeface="Arial"/>
                  </a:rPr>
                  <a:t>2. Using the </a:t>
                </a:r>
                <a:r>
                  <a:rPr lang="en-US" sz="2400" b="1" dirty="0" err="1">
                    <a:solidFill>
                      <a:srgbClr val="000000"/>
                    </a:solidFill>
                    <a:latin typeface="Arial"/>
                  </a:rPr>
                  <a:t>cars.csv</a:t>
                </a:r>
                <a:r>
                  <a:rPr lang="en-US" sz="2400" b="1" dirty="0">
                    <a:solidFill>
                      <a:srgbClr val="000000"/>
                    </a:solidFill>
                    <a:latin typeface="Arial"/>
                  </a:rPr>
                  <a:t>, c</a:t>
                </a:r>
                <a:r>
                  <a:rPr lang="en-US" sz="2400" dirty="0">
                    <a:solidFill>
                      <a:srgbClr val="000000"/>
                    </a:solidFill>
                    <a:latin typeface="Arial"/>
                  </a:rPr>
                  <a:t>onduct an internal n-fold (leave one out) cross validation of the following SLR models:</a:t>
                </a:r>
              </a:p>
              <a:p>
                <a:pPr marL="857250" lvl="1" indent="-457200">
                  <a:buFontTx/>
                  <a:buAutoNum type="alphaLcParenR"/>
                </a:pPr>
                <a:r>
                  <a:rPr lang="en-US" sz="2000" dirty="0">
                    <a:solidFill>
                      <a:srgbClr val="000000"/>
                    </a:solidFill>
                    <a:latin typeface="Arial"/>
                  </a:rPr>
                  <a:t>Model 1: </a:t>
                </a:r>
                <a14:m>
                  <m:oMath xmlns:m="http://schemas.openxmlformats.org/officeDocument/2006/math">
                    <m:r>
                      <a:rPr lang="en-US" sz="20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𝑚𝑝𝑔</m:t>
                    </m:r>
                    <m:r>
                      <a:rPr 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𝑊𝑒𝑖𝑔h𝑡</m:t>
                    </m:r>
                    <m:r>
                      <a:rPr 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endParaRPr lang="en-US" sz="2000" dirty="0">
                  <a:solidFill>
                    <a:srgbClr val="000000"/>
                  </a:solidFill>
                  <a:latin typeface="Arial"/>
                </a:endParaRPr>
              </a:p>
              <a:p>
                <a:pPr marL="857250" lvl="1" indent="-457200">
                  <a:buFontTx/>
                  <a:buAutoNum type="alphaLcParenR"/>
                </a:pPr>
                <a:r>
                  <a:rPr lang="en-US" sz="2000" dirty="0">
                    <a:solidFill>
                      <a:srgbClr val="000000"/>
                    </a:solidFill>
                    <a:latin typeface="Arial"/>
                  </a:rPr>
                  <a:t>Model 2: </a:t>
                </a:r>
                <a14:m>
                  <m:oMath xmlns:m="http://schemas.openxmlformats.org/officeDocument/2006/math">
                    <m:r>
                      <a:rPr lang="en-US" sz="20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𝑚𝑝𝑔</m:t>
                    </m:r>
                    <m:r>
                      <a:rPr 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𝑊𝑒𝑖𝑔h𝑡</m:t>
                    </m:r>
                    <m:r>
                      <a:rPr 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𝑊𝑒𝑖𝑔h𝑡</m:t>
                        </m:r>
                      </m:e>
                      <m:sup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 </m:t>
                    </m:r>
                    <m:r>
                      <a:rPr 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endParaRPr lang="en-US" sz="2000" dirty="0">
                  <a:solidFill>
                    <a:srgbClr val="000000"/>
                  </a:solidFill>
                  <a:latin typeface="Arial"/>
                </a:endParaRPr>
              </a:p>
              <a:p>
                <a:pPr marL="857250" lvl="1" indent="-457200">
                  <a:buFontTx/>
                  <a:buAutoNum type="alphaLcParenR"/>
                </a:pPr>
                <a:r>
                  <a:rPr lang="en-US" sz="2000" dirty="0">
                    <a:solidFill>
                      <a:srgbClr val="000000"/>
                    </a:solidFill>
                    <a:latin typeface="Arial"/>
                  </a:rPr>
                  <a:t>Which model is favored by this cross validation?</a:t>
                </a:r>
              </a:p>
              <a:p>
                <a:pPr marL="857250" lvl="1" indent="-457200">
                  <a:buFontTx/>
                  <a:buAutoNum type="alphaLcParenR"/>
                </a:pPr>
                <a:r>
                  <a:rPr lang="en-US" sz="2000" dirty="0">
                    <a:solidFill>
                      <a:srgbClr val="000000"/>
                    </a:solidFill>
                    <a:latin typeface="Arial"/>
                  </a:rPr>
                  <a:t>Describe the relationship between miles per gallon and the weight of the car (if it has changed) (again making sure to quantify any uncertainty you may have.) </a:t>
                </a:r>
              </a:p>
              <a:p>
                <a:pPr marL="857250" lvl="1" indent="-457200">
                  <a:buFontTx/>
                  <a:buAutoNum type="alphaLcParenR"/>
                </a:pPr>
                <a:r>
                  <a:rPr lang="en-US" sz="2000" dirty="0">
                    <a:solidFill>
                      <a:srgbClr val="000000"/>
                    </a:solidFill>
                    <a:latin typeface="Arial"/>
                  </a:rPr>
                  <a:t>Use the favored model to estimate the mean mpg of cars that weigh 2000 lbs.</a:t>
                </a: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7182B454-33E3-E94D-BBDC-F559C507E7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99" y="1843952"/>
                <a:ext cx="10972799" cy="2677656"/>
              </a:xfrm>
              <a:prstGeom prst="rect">
                <a:avLst/>
              </a:prstGeom>
              <a:blipFill>
                <a:blip r:embed="rId2"/>
                <a:stretch>
                  <a:fillRect l="-926" t="-1415" b="-2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4219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6906F-0AB2-2645-922C-8D886D0DF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Live Session: Question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98A395-C6AC-EF46-B7C5-F8248870EA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655" y="1828800"/>
            <a:ext cx="11105745" cy="541020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3. Using the </a:t>
            </a:r>
            <a:r>
              <a:rPr lang="en-US" sz="2400" b="1" dirty="0" err="1"/>
              <a:t>cars.csv</a:t>
            </a:r>
            <a:r>
              <a:rPr lang="en-US" sz="2400" b="1" dirty="0"/>
              <a:t> dataset</a:t>
            </a:r>
            <a:r>
              <a:rPr lang="en-US" sz="2400" dirty="0"/>
              <a:t>, We would like to assess the relationship (interpret slope parameter) between mpg and horsepower.  Notice that some of the </a:t>
            </a:r>
            <a:r>
              <a:rPr lang="en-US" sz="2400" dirty="0" err="1"/>
              <a:t>horsepowers</a:t>
            </a:r>
            <a:r>
              <a:rPr lang="en-US" sz="2400" dirty="0"/>
              <a:t> are missing.  </a:t>
            </a:r>
          </a:p>
          <a:p>
            <a:pPr lvl="1"/>
            <a:r>
              <a:rPr lang="en-US" sz="2000" dirty="0"/>
              <a:t>	Impute (predict and insert) the missing </a:t>
            </a:r>
            <a:r>
              <a:rPr lang="en-US" sz="2000" dirty="0" err="1"/>
              <a:t>horsepowers</a:t>
            </a:r>
            <a:r>
              <a:rPr lang="en-US" sz="2000" dirty="0"/>
              <a:t> by fitting a regression model. </a:t>
            </a:r>
          </a:p>
          <a:p>
            <a:pPr lvl="1"/>
            <a:r>
              <a:rPr lang="en-US" sz="2000" dirty="0"/>
              <a:t> You may use any of the variables as regressors EXCEPT for </a:t>
            </a:r>
            <a:r>
              <a:rPr lang="en-US" sz="2000" dirty="0" err="1"/>
              <a:t>mps</a:t>
            </a:r>
            <a:r>
              <a:rPr lang="en-US" sz="2000" dirty="0"/>
              <a:t> (since we will later be using horsepower to predict mpg.) </a:t>
            </a:r>
          </a:p>
          <a:p>
            <a:pPr lvl="1"/>
            <a:r>
              <a:rPr lang="en-US" sz="2000" dirty="0"/>
              <a:t>Assess the relationship between the mpg and the slope.  Make sure and include estimates of your uncertainty (</a:t>
            </a:r>
            <a:r>
              <a:rPr lang="en-US" sz="2000" dirty="0" err="1"/>
              <a:t>ie</a:t>
            </a:r>
            <a:r>
              <a:rPr lang="en-US" sz="2000" dirty="0"/>
              <a:t>. Confidence intervals.) </a:t>
            </a:r>
          </a:p>
          <a:p>
            <a:pPr lvl="1"/>
            <a:r>
              <a:rPr lang="en-US" sz="2000" dirty="0"/>
              <a:t>Use your model and imputed data to estimate the mean mpg for a car with 250 horsepower.  </a:t>
            </a:r>
          </a:p>
        </p:txBody>
      </p:sp>
    </p:spTree>
    <p:extLst>
      <p:ext uri="{BB962C8B-B14F-4D97-AF65-F5344CB8AC3E}">
        <p14:creationId xmlns:p14="http://schemas.microsoft.com/office/powerpoint/2010/main" val="2534940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0E70709-98BE-1E82-CC1E-ECCF41F8A4C7}"/>
              </a:ext>
            </a:extLst>
          </p:cNvPr>
          <p:cNvSpPr txBox="1"/>
          <p:nvPr/>
        </p:nvSpPr>
        <p:spPr>
          <a:xfrm>
            <a:off x="3296873" y="1610686"/>
            <a:ext cx="52766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ANSWERS</a:t>
            </a:r>
          </a:p>
        </p:txBody>
      </p:sp>
    </p:spTree>
    <p:extLst>
      <p:ext uri="{BB962C8B-B14F-4D97-AF65-F5344CB8AC3E}">
        <p14:creationId xmlns:p14="http://schemas.microsoft.com/office/powerpoint/2010/main" val="6797207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8E314-6981-6942-909E-BC75456EF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Live Session: Question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7182B454-33E3-E94D-BBDC-F559C507E7F5}"/>
                  </a:ext>
                </a:extLst>
              </p:cNvPr>
              <p:cNvSpPr/>
              <p:nvPr/>
            </p:nvSpPr>
            <p:spPr>
              <a:xfrm>
                <a:off x="729573" y="1843951"/>
                <a:ext cx="10622605" cy="261610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Tx/>
                  <a:buAutoNum type="arabicPeriod"/>
                </a:pPr>
                <a:r>
                  <a:rPr lang="en-US" sz="2400" dirty="0">
                    <a:solidFill>
                      <a:srgbClr val="000000"/>
                    </a:solidFill>
                    <a:latin typeface="Arial"/>
                  </a:rPr>
                  <a:t>Using the </a:t>
                </a:r>
                <a:r>
                  <a:rPr lang="en-US" sz="2400" b="1" dirty="0" err="1">
                    <a:solidFill>
                      <a:srgbClr val="000000"/>
                    </a:solidFill>
                    <a:latin typeface="Arial"/>
                  </a:rPr>
                  <a:t>cars.csv</a:t>
                </a:r>
                <a:r>
                  <a:rPr lang="en-US" sz="2400" b="1" dirty="0">
                    <a:solidFill>
                      <a:srgbClr val="000000"/>
                    </a:solidFill>
                    <a:latin typeface="Arial"/>
                  </a:rPr>
                  <a:t> dataset,</a:t>
                </a:r>
                <a:endParaRPr lang="en-US" sz="2400" dirty="0">
                  <a:solidFill>
                    <a:srgbClr val="000000"/>
                  </a:solidFill>
                  <a:latin typeface="Arial"/>
                </a:endParaRPr>
              </a:p>
              <a:p>
                <a:pPr marL="914400" lvl="1" indent="-457200">
                  <a:buFontTx/>
                  <a:buAutoNum type="alphaLcParenR"/>
                </a:pPr>
                <a:r>
                  <a:rPr lang="en-US" sz="2000" dirty="0">
                    <a:solidFill>
                      <a:srgbClr val="000000"/>
                    </a:solidFill>
                    <a:latin typeface="Arial"/>
                  </a:rPr>
                  <a:t>Fit the model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𝑚𝑝𝑔</m:t>
                    </m:r>
                    <m:r>
                      <a:rPr 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𝑊𝑒𝑖𝑔h𝑡</m:t>
                    </m:r>
                    <m:r>
                      <a:rPr 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 </m:t>
                    </m:r>
                    <m:r>
                      <a:rPr 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endParaRPr lang="en-US" sz="2000" dirty="0">
                  <a:solidFill>
                    <a:srgbClr val="000000"/>
                  </a:solidFill>
                  <a:latin typeface="Arial"/>
                </a:endParaRPr>
              </a:p>
              <a:p>
                <a:pPr marL="857250" lvl="1" indent="-457200">
                  <a:buFontTx/>
                  <a:buAutoNum type="alphaLcParenR"/>
                </a:pPr>
                <a:r>
                  <a:rPr lang="en-US" sz="2000" dirty="0">
                    <a:solidFill>
                      <a:srgbClr val="000000"/>
                    </a:solidFill>
                    <a:latin typeface="Arial"/>
                  </a:rPr>
                  <a:t>Conduct a 6 step hypothesis test of the slope.  That is, test the claim that the slope is significantly different from zero. Show all 6 steps and quantify your uncertainty by including a 95% confidence interval for the slope.</a:t>
                </a:r>
              </a:p>
              <a:p>
                <a:pPr marL="857250" lvl="1" indent="-457200">
                  <a:buFontTx/>
                  <a:buAutoNum type="alphaLcParenR"/>
                </a:pPr>
                <a:r>
                  <a:rPr lang="en-US" sz="2000" dirty="0">
                    <a:solidFill>
                      <a:srgbClr val="000000"/>
                    </a:solidFill>
                    <a:latin typeface="Arial"/>
                  </a:rPr>
                  <a:t>Describe the relationship between miles per gallon and the weight of the car by interpreting the slope parameter.  Again, be sure and include a 95% confidence interval in your interpretation.  </a:t>
                </a: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7182B454-33E3-E94D-BBDC-F559C507E7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573" y="1843951"/>
                <a:ext cx="10622605" cy="2616101"/>
              </a:xfrm>
              <a:prstGeom prst="rect">
                <a:avLst/>
              </a:prstGeom>
              <a:blipFill>
                <a:blip r:embed="rId2"/>
                <a:stretch>
                  <a:fillRect l="-716" t="-1449" r="-477" b="-33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5295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8E314-6981-6942-909E-BC75456EF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7182B454-33E3-E94D-BBDC-F559C507E7F5}"/>
                  </a:ext>
                </a:extLst>
              </p:cNvPr>
              <p:cNvSpPr/>
              <p:nvPr/>
            </p:nvSpPr>
            <p:spPr>
              <a:xfrm>
                <a:off x="646112" y="1843951"/>
                <a:ext cx="7298262" cy="372409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Tx/>
                  <a:buAutoNum type="arabicPeriod"/>
                </a:pPr>
                <a:r>
                  <a:rPr lang="en-US" sz="1600" dirty="0">
                    <a:solidFill>
                      <a:srgbClr val="000000"/>
                    </a:solidFill>
                    <a:latin typeface="Arial"/>
                  </a:rPr>
                  <a:t>Using the </a:t>
                </a:r>
                <a:r>
                  <a:rPr lang="en-US" sz="1600" b="1" dirty="0">
                    <a:solidFill>
                      <a:srgbClr val="000000"/>
                    </a:solidFill>
                    <a:latin typeface="Arial"/>
                  </a:rPr>
                  <a:t>cars.csv dataset</a:t>
                </a:r>
              </a:p>
              <a:p>
                <a:pPr marL="457200" indent="-457200">
                  <a:buFontTx/>
                  <a:buAutoNum type="arabicPeriod"/>
                </a:pPr>
                <a:endParaRPr lang="en-US" sz="1600" b="1" dirty="0">
                  <a:solidFill>
                    <a:srgbClr val="000000"/>
                  </a:solidFill>
                  <a:latin typeface="Arial"/>
                </a:endParaRPr>
              </a:p>
              <a:p>
                <a:pPr marL="457200" indent="-457200">
                  <a:buFontTx/>
                  <a:buAutoNum type="arabicPeriod"/>
                </a:pPr>
                <a:endParaRPr lang="en-US" sz="1600" b="1" dirty="0">
                  <a:solidFill>
                    <a:srgbClr val="000000"/>
                  </a:solidFill>
                  <a:latin typeface="Arial"/>
                </a:endParaRPr>
              </a:p>
              <a:p>
                <a:r>
                  <a:rPr lang="en-US" sz="1600" b="1" dirty="0">
                    <a:solidFill>
                      <a:srgbClr val="000000"/>
                    </a:solidFill>
                    <a:latin typeface="Arial"/>
                  </a:rPr>
                  <a:t>	</a:t>
                </a:r>
              </a:p>
              <a:p>
                <a:pPr marL="457200" indent="-457200">
                  <a:buFontTx/>
                  <a:buAutoNum type="arabicPeriod"/>
                </a:pPr>
                <a:endParaRPr lang="en-US" sz="1600" b="1" dirty="0">
                  <a:solidFill>
                    <a:srgbClr val="000000"/>
                  </a:solidFill>
                  <a:latin typeface="Arial"/>
                </a:endParaRPr>
              </a:p>
              <a:p>
                <a:pPr marL="457200" indent="-457200">
                  <a:buFontTx/>
                  <a:buAutoNum type="arabicPeriod"/>
                </a:pPr>
                <a:endParaRPr lang="en-US" sz="1600" dirty="0">
                  <a:solidFill>
                    <a:srgbClr val="000000"/>
                  </a:solidFill>
                  <a:latin typeface="Arial"/>
                </a:endParaRPr>
              </a:p>
              <a:p>
                <a:pPr marL="914400" lvl="1" indent="-457200">
                  <a:buFontTx/>
                  <a:buAutoNum type="alphaLcParenR"/>
                </a:pPr>
                <a:r>
                  <a:rPr lang="en-US" sz="1400" dirty="0">
                    <a:solidFill>
                      <a:srgbClr val="000000"/>
                    </a:solidFill>
                    <a:latin typeface="Arial"/>
                  </a:rPr>
                  <a:t>Fit the model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𝑚𝑝𝑔</m:t>
                    </m:r>
                    <m:r>
                      <a:rPr lang="en-US" sz="1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𝑊𝑒𝑖𝑔h𝑡</m:t>
                    </m:r>
                    <m:r>
                      <a:rPr lang="en-US" sz="1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 </m:t>
                    </m:r>
                    <m:r>
                      <a:rPr lang="en-US" sz="1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endParaRPr lang="en-US" sz="1400" dirty="0">
                  <a:solidFill>
                    <a:srgbClr val="000000"/>
                  </a:solidFill>
                  <a:latin typeface="Arial"/>
                </a:endParaRPr>
              </a:p>
              <a:p>
                <a:pPr marL="914400" lvl="1" indent="-457200">
                  <a:buFontTx/>
                  <a:buAutoNum type="alphaLcParenR"/>
                </a:pPr>
                <a:endParaRPr lang="en-US" sz="1400" dirty="0">
                  <a:solidFill>
                    <a:srgbClr val="000000"/>
                  </a:solidFill>
                  <a:latin typeface="Arial"/>
                </a:endParaRPr>
              </a:p>
              <a:p>
                <a:pPr lvl="1"/>
                <a:endParaRPr lang="en-US" sz="1400" dirty="0">
                  <a:solidFill>
                    <a:srgbClr val="000000"/>
                  </a:solidFill>
                  <a:latin typeface="Arial"/>
                </a:endParaRPr>
              </a:p>
              <a:p>
                <a:pPr lvl="1"/>
                <a:endParaRPr lang="en-US" sz="1400" dirty="0">
                  <a:solidFill>
                    <a:srgbClr val="000000"/>
                  </a:solidFill>
                  <a:latin typeface="Arial"/>
                </a:endParaRPr>
              </a:p>
              <a:p>
                <a:pPr lvl="1"/>
                <a:endParaRPr lang="en-US" sz="1400" dirty="0">
                  <a:solidFill>
                    <a:srgbClr val="000000"/>
                  </a:solidFill>
                  <a:latin typeface="Arial"/>
                </a:endParaRPr>
              </a:p>
              <a:p>
                <a:pPr lvl="1"/>
                <a:endParaRPr lang="en-US" sz="1400" dirty="0">
                  <a:solidFill>
                    <a:srgbClr val="000000"/>
                  </a:solidFill>
                  <a:latin typeface="Arial"/>
                </a:endParaRPr>
              </a:p>
              <a:p>
                <a:pPr lvl="1"/>
                <a:endParaRPr lang="en-US" sz="1400" dirty="0">
                  <a:solidFill>
                    <a:srgbClr val="000000"/>
                  </a:solidFill>
                  <a:latin typeface="Arial"/>
                </a:endParaRPr>
              </a:p>
              <a:p>
                <a:pPr lvl="1"/>
                <a:endParaRPr lang="en-US" sz="1400" dirty="0">
                  <a:solidFill>
                    <a:srgbClr val="000000"/>
                  </a:solidFill>
                  <a:latin typeface="Arial"/>
                </a:endParaRPr>
              </a:p>
              <a:p>
                <a:pPr lvl="1"/>
                <a:endParaRPr lang="en-US" sz="1400" dirty="0">
                  <a:solidFill>
                    <a:srgbClr val="000000"/>
                  </a:solidFill>
                  <a:latin typeface="Arial"/>
                </a:endParaRPr>
              </a:p>
              <a:p>
                <a:pPr marL="400050" lvl="1"/>
                <a:r>
                  <a:rPr lang="en-US" sz="1400" dirty="0">
                    <a:solidFill>
                      <a:srgbClr val="000000"/>
                    </a:solidFill>
                    <a:latin typeface="Arial"/>
                  </a:rPr>
                  <a:t>  </a:t>
                </a:r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7182B454-33E3-E94D-BBDC-F559C507E7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12" y="1843951"/>
                <a:ext cx="7298262" cy="3724096"/>
              </a:xfrm>
              <a:prstGeom prst="rect">
                <a:avLst/>
              </a:prstGeom>
              <a:blipFill>
                <a:blip r:embed="rId2"/>
                <a:stretch>
                  <a:fillRect l="-334" t="-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C46A9D51-5DAF-9081-813A-9D2652EA36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3400" y="3685599"/>
            <a:ext cx="5746459" cy="12382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741F496-CB66-1638-F281-742A2BC575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0207" y="2240290"/>
            <a:ext cx="5746459" cy="100419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18E87A9-6892-3D8E-FAE5-20B04BE1B498}"/>
              </a:ext>
            </a:extLst>
          </p:cNvPr>
          <p:cNvSpPr txBox="1"/>
          <p:nvPr/>
        </p:nvSpPr>
        <p:spPr>
          <a:xfrm>
            <a:off x="8959273" y="1468582"/>
            <a:ext cx="3048000" cy="1107996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  <a:latin typeface="Arial"/>
              </a:rPr>
              <a:t>Comments</a:t>
            </a:r>
          </a:p>
          <a:p>
            <a:pPr marL="457200" indent="-457200">
              <a:buFontTx/>
              <a:buAutoNum type="arabicPeriod"/>
            </a:pPr>
            <a:r>
              <a:rPr lang="en-US" sz="1200" dirty="0">
                <a:solidFill>
                  <a:srgbClr val="000000"/>
                </a:solidFill>
                <a:latin typeface="Arial"/>
              </a:rPr>
              <a:t>Reading dataset</a:t>
            </a:r>
          </a:p>
          <a:p>
            <a:pPr marL="457200" indent="-457200">
              <a:buFontTx/>
              <a:buAutoNum type="arabicPeriod"/>
            </a:pPr>
            <a:r>
              <a:rPr lang="en-US" sz="1200" dirty="0">
                <a:solidFill>
                  <a:srgbClr val="000000"/>
                </a:solidFill>
                <a:latin typeface="Arial"/>
              </a:rPr>
              <a:t>Fitting the model MPG vs Weight</a:t>
            </a:r>
          </a:p>
          <a:p>
            <a:pPr marL="457200" indent="-457200">
              <a:buFontTx/>
              <a:buAutoNum type="arabicPeriod"/>
            </a:pPr>
            <a:endParaRPr lang="en-US" sz="1200" dirty="0">
              <a:solidFill>
                <a:srgbClr val="000000"/>
              </a:solidFill>
              <a:latin typeface="Arial"/>
            </a:endParaRPr>
          </a:p>
          <a:p>
            <a:endParaRPr lang="en-US" dirty="0"/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0B1D6417-B5B0-C23F-689B-BE7C41F02BD0}"/>
              </a:ext>
            </a:extLst>
          </p:cNvPr>
          <p:cNvCxnSpPr>
            <a:endCxn id="7" idx="3"/>
          </p:cNvCxnSpPr>
          <p:nvPr/>
        </p:nvCxnSpPr>
        <p:spPr>
          <a:xfrm rot="10800000" flipV="1">
            <a:off x="7426666" y="1843950"/>
            <a:ext cx="1624970" cy="89843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B25FE420-24B7-90ED-5143-6B2F4E08434C}"/>
              </a:ext>
            </a:extLst>
          </p:cNvPr>
          <p:cNvCxnSpPr>
            <a:stCxn id="9" idx="1"/>
            <a:endCxn id="5" idx="3"/>
          </p:cNvCxnSpPr>
          <p:nvPr/>
        </p:nvCxnSpPr>
        <p:spPr>
          <a:xfrm rot="10800000" flipV="1">
            <a:off x="7449859" y="2022580"/>
            <a:ext cx="1509414" cy="228214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96044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8E314-6981-6942-909E-BC75456EF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182B454-33E3-E94D-BBDC-F559C507E7F5}"/>
              </a:ext>
            </a:extLst>
          </p:cNvPr>
          <p:cNvSpPr/>
          <p:nvPr/>
        </p:nvSpPr>
        <p:spPr>
          <a:xfrm>
            <a:off x="646112" y="1843951"/>
            <a:ext cx="7298262" cy="49859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Arial"/>
              </a:rPr>
              <a:t>b). Conduct a 6 step hypothesis test of the slope.  That is, test the claim that the slope is significantly different from zero. Show all 6 steps and quantify your uncertainty by including a 95% confidence interval for the slope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highlight>
                  <a:srgbClr val="FFFF00"/>
                </a:highlight>
                <a:latin typeface="Arial"/>
              </a:rPr>
              <a:t>T-Value = -29.73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highlight>
                  <a:srgbClr val="FFFF00"/>
                </a:highlight>
                <a:latin typeface="Arial"/>
              </a:rPr>
              <a:t>P-Value = 2e-16</a:t>
            </a:r>
          </a:p>
          <a:p>
            <a:pPr marL="914400" lvl="1" indent="-457200">
              <a:buFontTx/>
              <a:buAutoNum type="arabicPeriod"/>
            </a:pPr>
            <a:endParaRPr lang="en-US" sz="1600" b="1" dirty="0">
              <a:solidFill>
                <a:srgbClr val="000000"/>
              </a:solidFill>
              <a:latin typeface="Arial"/>
            </a:endParaRPr>
          </a:p>
          <a:p>
            <a:endParaRPr lang="en-US" sz="1600" b="1" dirty="0">
              <a:solidFill>
                <a:srgbClr val="000000"/>
              </a:solidFill>
              <a:latin typeface="Arial"/>
            </a:endParaRPr>
          </a:p>
          <a:p>
            <a:pPr marL="457200" indent="-457200">
              <a:buFontTx/>
              <a:buAutoNum type="arabicPeriod"/>
            </a:pPr>
            <a:endParaRPr lang="en-US" sz="1600" b="1" dirty="0">
              <a:solidFill>
                <a:srgbClr val="000000"/>
              </a:solidFill>
              <a:latin typeface="Arial"/>
            </a:endParaRPr>
          </a:p>
          <a:p>
            <a:pPr marL="457200" indent="-457200">
              <a:buFontTx/>
              <a:buAutoNum type="arabicPeriod"/>
            </a:pPr>
            <a:endParaRPr lang="en-US" sz="1600" b="1" dirty="0">
              <a:solidFill>
                <a:srgbClr val="000000"/>
              </a:solidFill>
              <a:latin typeface="Arial"/>
            </a:endParaRPr>
          </a:p>
          <a:p>
            <a:pPr marL="457200" indent="-457200">
              <a:buFontTx/>
              <a:buAutoNum type="arabicPeriod"/>
            </a:pPr>
            <a:endParaRPr lang="en-US" sz="1600" b="1" dirty="0">
              <a:solidFill>
                <a:srgbClr val="000000"/>
              </a:solidFill>
              <a:latin typeface="Arial"/>
            </a:endParaRPr>
          </a:p>
          <a:p>
            <a:r>
              <a:rPr lang="en-US" sz="1600" b="1" dirty="0">
                <a:solidFill>
                  <a:srgbClr val="000000"/>
                </a:solidFill>
                <a:latin typeface="Arial"/>
              </a:rPr>
              <a:t>	</a:t>
            </a:r>
          </a:p>
          <a:p>
            <a:pPr marL="457200" indent="-457200">
              <a:buFontTx/>
              <a:buAutoNum type="arabicPeriod"/>
            </a:pPr>
            <a:endParaRPr lang="en-US" sz="1600" b="1" dirty="0">
              <a:solidFill>
                <a:srgbClr val="000000"/>
              </a:solidFill>
              <a:latin typeface="Arial"/>
            </a:endParaRPr>
          </a:p>
          <a:p>
            <a:pPr marL="914400" lvl="1" indent="-457200">
              <a:buFontTx/>
              <a:buAutoNum type="alphaLcParenR"/>
            </a:pPr>
            <a:endParaRPr lang="en-US" sz="1400" dirty="0">
              <a:solidFill>
                <a:srgbClr val="000000"/>
              </a:solidFill>
              <a:latin typeface="Arial"/>
            </a:endParaRPr>
          </a:p>
          <a:p>
            <a:pPr lvl="1"/>
            <a:endParaRPr lang="en-US" sz="1400" dirty="0">
              <a:solidFill>
                <a:srgbClr val="000000"/>
              </a:solidFill>
              <a:latin typeface="Arial"/>
            </a:endParaRPr>
          </a:p>
          <a:p>
            <a:pPr lvl="1"/>
            <a:endParaRPr lang="en-US" sz="1400" dirty="0">
              <a:solidFill>
                <a:srgbClr val="000000"/>
              </a:solidFill>
              <a:latin typeface="Arial"/>
            </a:endParaRPr>
          </a:p>
          <a:p>
            <a:pPr lvl="1"/>
            <a:endParaRPr lang="en-US" sz="1400" dirty="0">
              <a:solidFill>
                <a:srgbClr val="000000"/>
              </a:solidFill>
              <a:latin typeface="Arial"/>
            </a:endParaRPr>
          </a:p>
          <a:p>
            <a:pPr lvl="1"/>
            <a:endParaRPr lang="en-US" sz="1400" dirty="0">
              <a:solidFill>
                <a:srgbClr val="000000"/>
              </a:solidFill>
              <a:latin typeface="Arial"/>
            </a:endParaRPr>
          </a:p>
          <a:p>
            <a:pPr lvl="1"/>
            <a:endParaRPr lang="en-US" sz="1400" dirty="0">
              <a:solidFill>
                <a:srgbClr val="000000"/>
              </a:solidFill>
              <a:latin typeface="Arial"/>
            </a:endParaRPr>
          </a:p>
          <a:p>
            <a:pPr lvl="1"/>
            <a:endParaRPr lang="en-US" sz="1400" dirty="0">
              <a:solidFill>
                <a:srgbClr val="000000"/>
              </a:solidFill>
              <a:latin typeface="Arial"/>
            </a:endParaRPr>
          </a:p>
          <a:p>
            <a:pPr lvl="1"/>
            <a:endParaRPr lang="en-US" sz="1400" dirty="0">
              <a:solidFill>
                <a:srgbClr val="000000"/>
              </a:solidFill>
              <a:latin typeface="Arial"/>
            </a:endParaRPr>
          </a:p>
          <a:p>
            <a:pPr marL="400050" lvl="1"/>
            <a:r>
              <a:rPr lang="en-US" sz="1400" dirty="0">
                <a:solidFill>
                  <a:srgbClr val="000000"/>
                </a:solidFill>
                <a:latin typeface="Arial"/>
              </a:rPr>
              <a:t> 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8E87A9-6892-3D8E-FAE5-20B04BE1B498}"/>
              </a:ext>
            </a:extLst>
          </p:cNvPr>
          <p:cNvSpPr txBox="1"/>
          <p:nvPr/>
        </p:nvSpPr>
        <p:spPr>
          <a:xfrm>
            <a:off x="8959273" y="1468582"/>
            <a:ext cx="3048000" cy="3508653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  <a:latin typeface="Arial"/>
              </a:rPr>
              <a:t>Comments</a:t>
            </a:r>
          </a:p>
          <a:p>
            <a:r>
              <a:rPr lang="en-US" sz="1200" b="1" dirty="0">
                <a:solidFill>
                  <a:srgbClr val="000000"/>
                </a:solidFill>
                <a:latin typeface="Arial"/>
              </a:rPr>
              <a:t>Hypothesis test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sz="1200" dirty="0">
                <a:solidFill>
                  <a:srgbClr val="000000"/>
                </a:solidFill>
                <a:latin typeface="Arial"/>
              </a:rPr>
              <a:t>Step 1: Ho: B1 = 0, Ha: B1 ne 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Arial"/>
              </a:rPr>
              <a:t>Step 2 and 3: Significant level = 0.05(</a:t>
            </a:r>
            <a:r>
              <a:rPr lang="en-US" sz="1200" dirty="0" err="1">
                <a:solidFill>
                  <a:srgbClr val="000000"/>
                </a:solidFill>
                <a:latin typeface="Arial"/>
              </a:rPr>
              <a:t>confint</a:t>
            </a:r>
            <a:r>
              <a:rPr lang="en-US" sz="1200" dirty="0">
                <a:solidFill>
                  <a:srgbClr val="000000"/>
                </a:solidFill>
                <a:latin typeface="Arial"/>
              </a:rPr>
              <a:t>(object, parm, level=0.95)) Default parameter 0.95 and DF = n -2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Arial"/>
              </a:rPr>
              <a:t>Step 3: Finding </a:t>
            </a:r>
            <a:r>
              <a:rPr lang="en-US" sz="1200" dirty="0" err="1">
                <a:solidFill>
                  <a:srgbClr val="000000"/>
                </a:solidFill>
                <a:latin typeface="Arial"/>
              </a:rPr>
              <a:t>tvalue</a:t>
            </a:r>
            <a:r>
              <a:rPr lang="en-US" sz="1200" dirty="0">
                <a:solidFill>
                  <a:srgbClr val="000000"/>
                </a:solidFill>
                <a:latin typeface="Arial"/>
              </a:rPr>
              <a:t> b1_hat / SE(b1_hat), b1 = 0 because we are proving B1 ne 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Arial"/>
              </a:rPr>
              <a:t>Step 4: Finding P-Value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Arial"/>
              </a:rPr>
              <a:t>Step 5: We Reject Ho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Arial"/>
              </a:rPr>
              <a:t>Step 6: Conclusion: since </a:t>
            </a:r>
            <a:r>
              <a:rPr lang="en-US" sz="1200" dirty="0" err="1">
                <a:solidFill>
                  <a:srgbClr val="000000"/>
                </a:solidFill>
                <a:latin typeface="Arial"/>
              </a:rPr>
              <a:t>p_value</a:t>
            </a:r>
            <a:r>
              <a:rPr lang="en-US" sz="1200" dirty="0">
                <a:solidFill>
                  <a:srgbClr val="000000"/>
                </a:solidFill>
                <a:latin typeface="Arial"/>
              </a:rPr>
              <a:t> is less than 0.05 We reject H0#and besides the error is too small, if we take a look at the scatter plot #We can notice the strong linear relationship between weight and MPG</a:t>
            </a:r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DC42C915-7353-A459-37D4-DD3E212334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016" y="3540320"/>
            <a:ext cx="5290984" cy="306877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150AA6CD-A29A-7C77-86CE-D4DBD6F90DB4}"/>
              </a:ext>
            </a:extLst>
          </p:cNvPr>
          <p:cNvCxnSpPr>
            <a:stCxn id="9" idx="1"/>
            <a:endCxn id="19" idx="3"/>
          </p:cNvCxnSpPr>
          <p:nvPr/>
        </p:nvCxnSpPr>
        <p:spPr>
          <a:xfrm rot="10800000" flipV="1">
            <a:off x="6096001" y="3222909"/>
            <a:ext cx="2863273" cy="185179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5423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8E314-6981-6942-909E-BC75456EF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182B454-33E3-E94D-BBDC-F559C507E7F5}"/>
              </a:ext>
            </a:extLst>
          </p:cNvPr>
          <p:cNvSpPr/>
          <p:nvPr/>
        </p:nvSpPr>
        <p:spPr>
          <a:xfrm>
            <a:off x="646112" y="1843951"/>
            <a:ext cx="7298262" cy="35086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Arial"/>
              </a:rPr>
              <a:t>c) Describe the relationship between miles per gallon and the weight of the car by interpreting the slope parameter.  Again, be sure and include a 95% confidence interval in your interpretation</a:t>
            </a:r>
            <a:endParaRPr lang="en-US" sz="1600" b="1" dirty="0">
              <a:solidFill>
                <a:srgbClr val="000000"/>
              </a:solidFill>
              <a:latin typeface="Arial"/>
            </a:endParaRPr>
          </a:p>
          <a:p>
            <a:pPr marL="457200" indent="-457200">
              <a:buFontTx/>
              <a:buAutoNum type="arabicPeriod"/>
            </a:pPr>
            <a:endParaRPr lang="en-US" sz="1600" b="1" dirty="0">
              <a:solidFill>
                <a:srgbClr val="000000"/>
              </a:solidFill>
              <a:latin typeface="Arial"/>
            </a:endParaRPr>
          </a:p>
          <a:p>
            <a:r>
              <a:rPr lang="en-US" sz="1600" b="1" dirty="0">
                <a:solidFill>
                  <a:srgbClr val="000000"/>
                </a:solidFill>
                <a:latin typeface="Arial"/>
              </a:rPr>
              <a:t>	</a:t>
            </a:r>
          </a:p>
          <a:p>
            <a:pPr marL="457200" indent="-457200">
              <a:buFontTx/>
              <a:buAutoNum type="arabicPeriod"/>
            </a:pPr>
            <a:endParaRPr lang="en-US" sz="1600" b="1" dirty="0">
              <a:solidFill>
                <a:srgbClr val="000000"/>
              </a:solidFill>
              <a:latin typeface="Arial"/>
            </a:endParaRPr>
          </a:p>
          <a:p>
            <a:pPr lvl="1"/>
            <a:endParaRPr lang="en-US" sz="1400" dirty="0">
              <a:solidFill>
                <a:srgbClr val="000000"/>
              </a:solidFill>
              <a:latin typeface="Arial"/>
            </a:endParaRPr>
          </a:p>
          <a:p>
            <a:pPr lvl="1"/>
            <a:endParaRPr lang="en-US" sz="1400" dirty="0">
              <a:solidFill>
                <a:srgbClr val="000000"/>
              </a:solidFill>
              <a:latin typeface="Arial"/>
            </a:endParaRPr>
          </a:p>
          <a:p>
            <a:pPr lvl="1"/>
            <a:endParaRPr lang="en-US" sz="1400" dirty="0">
              <a:solidFill>
                <a:srgbClr val="000000"/>
              </a:solidFill>
              <a:latin typeface="Arial"/>
            </a:endParaRPr>
          </a:p>
          <a:p>
            <a:pPr lvl="1"/>
            <a:endParaRPr lang="en-US" sz="1400" dirty="0">
              <a:solidFill>
                <a:srgbClr val="000000"/>
              </a:solidFill>
              <a:latin typeface="Arial"/>
            </a:endParaRPr>
          </a:p>
          <a:p>
            <a:pPr lvl="1"/>
            <a:endParaRPr lang="en-US" sz="1400" dirty="0">
              <a:solidFill>
                <a:srgbClr val="000000"/>
              </a:solidFill>
              <a:latin typeface="Arial"/>
            </a:endParaRPr>
          </a:p>
          <a:p>
            <a:pPr lvl="1"/>
            <a:endParaRPr lang="en-US" sz="1400" dirty="0">
              <a:solidFill>
                <a:srgbClr val="000000"/>
              </a:solidFill>
              <a:latin typeface="Arial"/>
            </a:endParaRPr>
          </a:p>
          <a:p>
            <a:pPr lvl="1"/>
            <a:endParaRPr lang="en-US" sz="1400" dirty="0">
              <a:solidFill>
                <a:srgbClr val="000000"/>
              </a:solidFill>
              <a:latin typeface="Arial"/>
            </a:endParaRPr>
          </a:p>
          <a:p>
            <a:pPr lvl="1"/>
            <a:endParaRPr lang="en-US" sz="1400" dirty="0">
              <a:solidFill>
                <a:srgbClr val="000000"/>
              </a:solidFill>
              <a:latin typeface="Arial"/>
            </a:endParaRPr>
          </a:p>
          <a:p>
            <a:pPr marL="400050" lvl="1"/>
            <a:r>
              <a:rPr lang="en-US" sz="1400" dirty="0">
                <a:solidFill>
                  <a:srgbClr val="000000"/>
                </a:solidFill>
                <a:latin typeface="Arial"/>
              </a:rPr>
              <a:t> 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8E87A9-6892-3D8E-FAE5-20B04BE1B498}"/>
              </a:ext>
            </a:extLst>
          </p:cNvPr>
          <p:cNvSpPr txBox="1"/>
          <p:nvPr/>
        </p:nvSpPr>
        <p:spPr>
          <a:xfrm>
            <a:off x="8959273" y="1468582"/>
            <a:ext cx="3048000" cy="2092881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  <a:latin typeface="Arial"/>
              </a:rPr>
              <a:t>Comments</a:t>
            </a:r>
          </a:p>
          <a:p>
            <a:pPr marL="457200" indent="-457200">
              <a:buFontTx/>
              <a:buAutoNum type="arabicPeriod"/>
            </a:pPr>
            <a:r>
              <a:rPr lang="en-US" sz="1100" dirty="0">
                <a:solidFill>
                  <a:srgbClr val="000000"/>
                </a:solidFill>
                <a:latin typeface="Arial"/>
              </a:rPr>
              <a:t>There‘s linear negative relationship between Weight and MPG</a:t>
            </a:r>
          </a:p>
          <a:p>
            <a:pPr marL="457200" indent="-457200">
              <a:buFontTx/>
              <a:buAutoNum type="arabicPeriod"/>
            </a:pPr>
            <a:r>
              <a:rPr lang="en-US" sz="1100" dirty="0">
                <a:solidFill>
                  <a:srgbClr val="000000"/>
                </a:solidFill>
                <a:latin typeface="Arial"/>
              </a:rPr>
              <a:t>Interpretation</a:t>
            </a:r>
          </a:p>
          <a:p>
            <a:pPr marL="914400" lvl="1" indent="-457200">
              <a:buFontTx/>
              <a:buAutoNum type="arabicPeriod"/>
            </a:pPr>
            <a:r>
              <a:rPr lang="en-US" sz="1100" dirty="0">
                <a:solidFill>
                  <a:srgbClr val="000000"/>
                </a:solidFill>
                <a:latin typeface="Arial"/>
              </a:rPr>
              <a:t>Intercept = 46.27</a:t>
            </a:r>
          </a:p>
          <a:p>
            <a:pPr marL="914400" lvl="1" indent="-457200">
              <a:buFontTx/>
              <a:buAutoNum type="arabicPeriod"/>
            </a:pPr>
            <a:r>
              <a:rPr lang="en-US" sz="1100" dirty="0">
                <a:solidFill>
                  <a:srgbClr val="000000"/>
                </a:solidFill>
                <a:latin typeface="Arial"/>
              </a:rPr>
              <a:t>Slope = -0.0076 </a:t>
            </a:r>
          </a:p>
          <a:p>
            <a:pPr marL="914400" lvl="1" indent="-457200">
              <a:buFontTx/>
              <a:buAutoNum type="arabicPeriod"/>
            </a:pPr>
            <a:r>
              <a:rPr lang="en-US" sz="1100" dirty="0">
                <a:solidFill>
                  <a:srgbClr val="000000"/>
                </a:solidFill>
                <a:latin typeface="Arial"/>
              </a:rPr>
              <a:t>It means that by each unit of weight the MPG decreases 0.0076</a:t>
            </a:r>
          </a:p>
          <a:p>
            <a:pPr marL="457200" indent="-457200">
              <a:buFontTx/>
              <a:buAutoNum type="arabicPeriod"/>
            </a:pPr>
            <a:r>
              <a:rPr lang="en-US" sz="1200" dirty="0">
                <a:solidFill>
                  <a:srgbClr val="000000"/>
                </a:solidFill>
                <a:latin typeface="Arial"/>
              </a:rPr>
              <a:t>Confident interval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3B3725C-DC71-FE04-094B-AD0AEA1D52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091" y="2855923"/>
            <a:ext cx="4239492" cy="326388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A6FA3E2-E0E5-0B0F-DC23-1F7283BA4B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8472" y="2855923"/>
            <a:ext cx="3190783" cy="326388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C5B2FAE-D980-2B6E-0114-A07CC54D7012}"/>
              </a:ext>
            </a:extLst>
          </p:cNvPr>
          <p:cNvCxnSpPr/>
          <p:nvPr/>
        </p:nvCxnSpPr>
        <p:spPr>
          <a:xfrm flipH="1">
            <a:off x="6206836" y="2105891"/>
            <a:ext cx="3315855" cy="2133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E847A82-5208-9F64-3108-E9E6588F4DF7}"/>
              </a:ext>
            </a:extLst>
          </p:cNvPr>
          <p:cNvCxnSpPr/>
          <p:nvPr/>
        </p:nvCxnSpPr>
        <p:spPr>
          <a:xfrm flipH="1">
            <a:off x="2761673" y="1843951"/>
            <a:ext cx="6635946" cy="1942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A805A13-3B98-1888-DD38-1B7DF31BDDBF}"/>
              </a:ext>
            </a:extLst>
          </p:cNvPr>
          <p:cNvCxnSpPr/>
          <p:nvPr/>
        </p:nvCxnSpPr>
        <p:spPr>
          <a:xfrm flipH="1">
            <a:off x="6761018" y="3244481"/>
            <a:ext cx="3075709" cy="2386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5751057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2_Body Slides">
  <a:themeElements>
    <a:clrScheme name="Southern Methodist University palette">
      <a:dk1>
        <a:srgbClr val="000000"/>
      </a:dk1>
      <a:lt1>
        <a:srgbClr val="FFFFFF"/>
      </a:lt1>
      <a:dk2>
        <a:srgbClr val="303651"/>
      </a:dk2>
      <a:lt2>
        <a:srgbClr val="8EB8E5"/>
      </a:lt2>
      <a:accent1>
        <a:srgbClr val="344CA1"/>
      </a:accent1>
      <a:accent2>
        <a:srgbClr val="DDCBA3"/>
      </a:accent2>
      <a:accent3>
        <a:srgbClr val="CC0034"/>
      </a:accent3>
      <a:accent4>
        <a:srgbClr val="928981"/>
      </a:accent4>
      <a:accent5>
        <a:srgbClr val="F9CA12"/>
      </a:accent5>
      <a:accent6>
        <a:srgbClr val="404041"/>
      </a:accent6>
      <a:hlink>
        <a:srgbClr val="0562C1"/>
      </a:hlink>
      <a:folHlink>
        <a:srgbClr val="0563C1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1048</TotalTime>
  <Words>1506</Words>
  <Application>Microsoft Office PowerPoint</Application>
  <PresentationFormat>Widescreen</PresentationFormat>
  <Paragraphs>250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Cambria Math</vt:lpstr>
      <vt:lpstr>Century Gothic</vt:lpstr>
      <vt:lpstr>Montserrat</vt:lpstr>
      <vt:lpstr>Wingdings 3</vt:lpstr>
      <vt:lpstr>2_Body Slides</vt:lpstr>
      <vt:lpstr>Ion</vt:lpstr>
      <vt:lpstr>For Live Session: Linear Regression models</vt:lpstr>
      <vt:lpstr>For Live Session: Question 1</vt:lpstr>
      <vt:lpstr>For Live Session: Question 2</vt:lpstr>
      <vt:lpstr>For Live Session: Question 3</vt:lpstr>
      <vt:lpstr>PowerPoint Presentation</vt:lpstr>
      <vt:lpstr>For Live Session: Question 1</vt:lpstr>
      <vt:lpstr>Question 1</vt:lpstr>
      <vt:lpstr>Question 1</vt:lpstr>
      <vt:lpstr>Question 1</vt:lpstr>
      <vt:lpstr>For Live Session: Question 2</vt:lpstr>
      <vt:lpstr>Question 2</vt:lpstr>
      <vt:lpstr>Question 2</vt:lpstr>
      <vt:lpstr>Question 2</vt:lpstr>
      <vt:lpstr>Question 2</vt:lpstr>
      <vt:lpstr>Question 2</vt:lpstr>
      <vt:lpstr>Question 3</vt:lpstr>
      <vt:lpstr>Question 3</vt:lpstr>
      <vt:lpstr>Question 3</vt:lpstr>
      <vt:lpstr>Question 3</vt:lpstr>
      <vt:lpstr>Question 3</vt:lpstr>
      <vt:lpstr>Question 3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 Live Session</dc:title>
  <dc:creator>Microsoft Office User</dc:creator>
  <cp:lastModifiedBy>Carlos Estevez</cp:lastModifiedBy>
  <cp:revision>7</cp:revision>
  <dcterms:created xsi:type="dcterms:W3CDTF">2019-10-24T16:39:28Z</dcterms:created>
  <dcterms:modified xsi:type="dcterms:W3CDTF">2023-03-07T05:08:33Z</dcterms:modified>
</cp:coreProperties>
</file>