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 id="2147483701" r:id="rId2"/>
  </p:sldMasterIdLst>
  <p:sldIdLst>
    <p:sldId id="580" r:id="rId3"/>
    <p:sldId id="595" r:id="rId4"/>
    <p:sldId id="597" r:id="rId5"/>
    <p:sldId id="598" r:id="rId6"/>
    <p:sldId id="593" r:id="rId7"/>
    <p:sldId id="594" r:id="rId8"/>
    <p:sldId id="526" r:id="rId9"/>
    <p:sldId id="599" r:id="rId10"/>
    <p:sldId id="600" r:id="rId11"/>
    <p:sldId id="601" r:id="rId12"/>
    <p:sldId id="602" r:id="rId13"/>
    <p:sldId id="603" r:id="rId14"/>
    <p:sldId id="604" r:id="rId15"/>
    <p:sldId id="605" r:id="rId16"/>
    <p:sldId id="606" r:id="rId17"/>
    <p:sldId id="607" r:id="rId18"/>
    <p:sldId id="609" r:id="rId19"/>
    <p:sldId id="610" r:id="rId20"/>
    <p:sldId id="611" r:id="rId21"/>
    <p:sldId id="613" r:id="rId22"/>
    <p:sldId id="614" r:id="rId23"/>
    <p:sldId id="615" r:id="rId24"/>
    <p:sldId id="616"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790"/>
    <p:restoredTop sz="94626"/>
  </p:normalViewPr>
  <p:slideViewPr>
    <p:cSldViewPr snapToGrid="0" snapToObjects="1">
      <p:cViewPr varScale="1">
        <p:scale>
          <a:sx n="114" d="100"/>
          <a:sy n="114" d="100"/>
        </p:scale>
        <p:origin x="942" y="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828800"/>
            <a:ext cx="7772400" cy="900546"/>
          </a:xfrm>
        </p:spPr>
        <p:txBody>
          <a:bodyPr anchor="b"/>
          <a:lstStyle>
            <a:lvl1pPr algn="l">
              <a:defRPr/>
            </a:lvl1pPr>
          </a:lstStyle>
          <a:p>
            <a:r>
              <a:rPr lang="en-US" dirty="0"/>
              <a:t>Click To Edit Master Title Style</a:t>
            </a:r>
          </a:p>
        </p:txBody>
      </p:sp>
      <p:cxnSp>
        <p:nvCxnSpPr>
          <p:cNvPr id="8" name="Straight Connector 7"/>
          <p:cNvCxnSpPr/>
          <p:nvPr userDrawn="1"/>
        </p:nvCxnSpPr>
        <p:spPr>
          <a:xfrm>
            <a:off x="685800" y="28194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685800" y="2895600"/>
            <a:ext cx="64008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9"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0859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5" name="Picture 4" descr="C:\Users\njones\Dropbox (2U)\Work\Designing Slides\SMU\Design Brief\logo\logo_datasci_SMU.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71600" y="2778677"/>
            <a:ext cx="6503987" cy="574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1709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3/11/2023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7" name="Straight Connector 6">
            <a:extLst>
              <a:ext uri="{FF2B5EF4-FFF2-40B4-BE49-F238E27FC236}">
                <a16:creationId xmlns:a16="http://schemas.microsoft.com/office/drawing/2014/main" id="{9CA7A565-D1C1-0D98-FC31-5F8F4229365A}"/>
              </a:ext>
            </a:extLst>
          </p:cNvPr>
          <p:cNvCxnSpPr/>
          <p:nvPr userDrawn="1"/>
        </p:nvCxnSpPr>
        <p:spPr>
          <a:xfrm>
            <a:off x="685800" y="28194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2" descr="C:\Users\njones\Dropbox (2U)\Work\Designing Slides\SMU\Design Brief\logo\logo_datasci_SMU.png">
            <a:extLst>
              <a:ext uri="{FF2B5EF4-FFF2-40B4-BE49-F238E27FC236}">
                <a16:creationId xmlns:a16="http://schemas.microsoft.com/office/drawing/2014/main" id="{65BDD96F-684E-4464-975D-0308FCA70EB3}"/>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88170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3/11/2023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7" name="Straight Connector 6">
            <a:extLst>
              <a:ext uri="{FF2B5EF4-FFF2-40B4-BE49-F238E27FC236}">
                <a16:creationId xmlns:a16="http://schemas.microsoft.com/office/drawing/2014/main" id="{B938388A-B746-013E-6BD3-370CD3784B28}"/>
              </a:ext>
            </a:extLst>
          </p:cNvPr>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1880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3/11/2023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1820855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3/11/2023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cxnSp>
        <p:nvCxnSpPr>
          <p:cNvPr id="8" name="Straight Connector 7">
            <a:extLst>
              <a:ext uri="{FF2B5EF4-FFF2-40B4-BE49-F238E27FC236}">
                <a16:creationId xmlns:a16="http://schemas.microsoft.com/office/drawing/2014/main" id="{8100303A-F9FC-24DE-A55E-39C8331088DC}"/>
              </a:ext>
            </a:extLst>
          </p:cNvPr>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63273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3/11/2023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cxnSp>
        <p:nvCxnSpPr>
          <p:cNvPr id="10" name="Straight Connector 9">
            <a:extLst>
              <a:ext uri="{FF2B5EF4-FFF2-40B4-BE49-F238E27FC236}">
                <a16:creationId xmlns:a16="http://schemas.microsoft.com/office/drawing/2014/main" id="{B3B94E65-63BE-7D1C-BCAF-6B8D39481CB6}"/>
              </a:ext>
            </a:extLst>
          </p:cNvPr>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95339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t>3/11/2023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449580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3/11/2023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pic>
        <p:nvPicPr>
          <p:cNvPr id="2" name="Picture 2" descr="C:\Users\njones\Dropbox (2U)\Work\Designing Slides\SMU\Design Brief\logo\logo_datasci_SMU.png">
            <a:extLst>
              <a:ext uri="{FF2B5EF4-FFF2-40B4-BE49-F238E27FC236}">
                <a16:creationId xmlns:a16="http://schemas.microsoft.com/office/drawing/2014/main" id="{7D20A7B9-B85B-C1CC-BFC2-F31F9E5E2D36}"/>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85871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smtClean="0"/>
              <a:t>3/11/2023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32585110"/>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3/11/2023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66699682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880724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3/11/2023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342772379"/>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3/11/2023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7312298"/>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17649"/>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454530" y="3765449"/>
            <a:ext cx="5449871"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3/11/2023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9" name="TextBox 8"/>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200" dirty="0"/>
              <a:t>“</a:t>
            </a:r>
          </a:p>
        </p:txBody>
      </p:sp>
      <p:sp>
        <p:nvSpPr>
          <p:cNvPr id="13" name="TextBox 12"/>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1799021074"/>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3/11/2023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456079093"/>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3/11/2023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75530403"/>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3/11/2023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230864841"/>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3/11/2023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956288445"/>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3/11/2023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99651622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p:spPr>
        <p:txBody>
          <a:bodyPr anchor="t"/>
          <a:lstStyle>
            <a:lvl1pPr algn="l">
              <a:defRPr sz="4000" b="0" cap="none"/>
            </a:lvl1pPr>
          </a:lstStyle>
          <a:p>
            <a:r>
              <a:rPr lang="en-US" dirty="0"/>
              <a:t>Click To Edit Master Title Style</a:t>
            </a:r>
          </a:p>
        </p:txBody>
      </p:sp>
      <p:sp>
        <p:nvSpPr>
          <p:cNvPr id="3" name="Text Placeholder 2"/>
          <p:cNvSpPr>
            <a:spLocks noGrp="1"/>
          </p:cNvSpPr>
          <p:nvPr>
            <p:ph type="body" idx="1" hasCustomPrompt="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cxnSp>
        <p:nvCxnSpPr>
          <p:cNvPr id="7" name="Straight Connector 6"/>
          <p:cNvCxnSpPr/>
          <p:nvPr userDrawn="1"/>
        </p:nvCxnSpPr>
        <p:spPr>
          <a:xfrm>
            <a:off x="722313" y="44069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2855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3982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417638"/>
            <a:ext cx="4040188"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90800"/>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417638"/>
            <a:ext cx="4041775"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66981" y="2590800"/>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1274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354039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with Horizontal Ru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3" name="Straight Connector 2"/>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3824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7641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hasCustomPrompt="1"/>
          </p:nvPr>
        </p:nvSpPr>
        <p:spPr>
          <a:xfrm>
            <a:off x="457200" y="228600"/>
            <a:ext cx="8229600" cy="1143000"/>
          </a:xfrm>
        </p:spPr>
        <p:txBody>
          <a:bodyPr/>
          <a:lstStyle/>
          <a:p>
            <a:r>
              <a:rPr lang="en-US" dirty="0"/>
              <a:t>Click To Edit Master Title Style</a:t>
            </a:r>
          </a:p>
        </p:txBody>
      </p:sp>
    </p:spTree>
    <p:extLst>
      <p:ext uri="{BB962C8B-B14F-4D97-AF65-F5344CB8AC3E}">
        <p14:creationId xmlns:p14="http://schemas.microsoft.com/office/powerpoint/2010/main" val="1587792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18" Type="http://schemas.openxmlformats.org/officeDocument/2006/relationships/theme" Target="../theme/theme2.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slideLayout" Target="../slideLayouts/slideLayout27.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600"/>
            <a:ext cx="8229600" cy="11430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p:cNvSpPr/>
          <p:nvPr userDrawn="1"/>
        </p:nvSpPr>
        <p:spPr>
          <a:xfrm>
            <a:off x="0" y="6779932"/>
            <a:ext cx="9144000" cy="9144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4" name="Rectangle 13"/>
          <p:cNvSpPr/>
          <p:nvPr userDrawn="1"/>
        </p:nvSpPr>
        <p:spPr>
          <a:xfrm>
            <a:off x="0" y="0"/>
            <a:ext cx="9144000" cy="30480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Tree>
    <p:extLst>
      <p:ext uri="{BB962C8B-B14F-4D97-AF65-F5344CB8AC3E}">
        <p14:creationId xmlns:p14="http://schemas.microsoft.com/office/powerpoint/2010/main" val="341695197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Lst>
  <p:hf sldNum="0" hdr="0" ftr="0" dt="0"/>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3/11/2023</a:t>
            </a:fld>
            <a:endParaRPr lang="en-US" dirty="0"/>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D57F1E4F-1CFF-5643-939E-02111984F565}" type="slidenum">
              <a:rPr lang="en-US" dirty="0"/>
              <a:t>‹#›</a:t>
            </a:fld>
            <a:endParaRPr lang="en-US" dirty="0"/>
          </a:p>
        </p:txBody>
      </p:sp>
      <p:sp>
        <p:nvSpPr>
          <p:cNvPr id="7" name="Rectangle 6">
            <a:extLst>
              <a:ext uri="{FF2B5EF4-FFF2-40B4-BE49-F238E27FC236}">
                <a16:creationId xmlns:a16="http://schemas.microsoft.com/office/drawing/2014/main" id="{141C9513-AE5F-2B18-4FF3-793429F8B73A}"/>
              </a:ext>
            </a:extLst>
          </p:cNvPr>
          <p:cNvSpPr/>
          <p:nvPr userDrawn="1"/>
        </p:nvSpPr>
        <p:spPr>
          <a:xfrm>
            <a:off x="0" y="6779932"/>
            <a:ext cx="9144000" cy="9144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8" name="Rectangle 7">
            <a:extLst>
              <a:ext uri="{FF2B5EF4-FFF2-40B4-BE49-F238E27FC236}">
                <a16:creationId xmlns:a16="http://schemas.microsoft.com/office/drawing/2014/main" id="{D49356AF-5F4B-71E9-6911-A4CF87ECC40B}"/>
              </a:ext>
            </a:extLst>
          </p:cNvPr>
          <p:cNvSpPr/>
          <p:nvPr userDrawn="1"/>
        </p:nvSpPr>
        <p:spPr>
          <a:xfrm>
            <a:off x="0" y="0"/>
            <a:ext cx="9144000" cy="30480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Tree>
    <p:extLst>
      <p:ext uri="{BB962C8B-B14F-4D97-AF65-F5344CB8AC3E}">
        <p14:creationId xmlns:p14="http://schemas.microsoft.com/office/powerpoint/2010/main" val="1934682518"/>
      </p:ext>
    </p:extLst>
  </p:cSld>
  <p:clrMap bg1="dk1" tx1="lt1" bg2="dk2" tx2="lt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 id="2147483718"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1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2.xml"/><Relationship Id="rId5" Type="http://schemas.openxmlformats.org/officeDocument/2006/relationships/image" Target="../media/image41.png"/><Relationship Id="rId4" Type="http://schemas.openxmlformats.org/officeDocument/2006/relationships/image" Target="../media/image4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12.xml"/><Relationship Id="rId5" Type="http://schemas.openxmlformats.org/officeDocument/2006/relationships/image" Target="../media/image9.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649E1-0182-6342-BE54-103E4D478F60}"/>
              </a:ext>
            </a:extLst>
          </p:cNvPr>
          <p:cNvSpPr>
            <a:spLocks noGrp="1"/>
          </p:cNvSpPr>
          <p:nvPr>
            <p:ph type="ctrTitle"/>
          </p:nvPr>
        </p:nvSpPr>
        <p:spPr>
          <a:xfrm>
            <a:off x="685800" y="1828800"/>
            <a:ext cx="8458200" cy="900546"/>
          </a:xfrm>
        </p:spPr>
        <p:txBody>
          <a:bodyPr/>
          <a:lstStyle/>
          <a:p>
            <a:r>
              <a:rPr lang="en-US" dirty="0"/>
              <a:t>For Live Session</a:t>
            </a:r>
          </a:p>
        </p:txBody>
      </p:sp>
      <p:sp>
        <p:nvSpPr>
          <p:cNvPr id="4" name="Subtitle 3"/>
          <p:cNvSpPr>
            <a:spLocks noGrp="1"/>
          </p:cNvSpPr>
          <p:nvPr>
            <p:ph type="subTitle" idx="1"/>
          </p:nvPr>
        </p:nvSpPr>
        <p:spPr>
          <a:xfrm>
            <a:off x="381000" y="2895600"/>
            <a:ext cx="8534400" cy="1752600"/>
          </a:xfrm>
        </p:spPr>
        <p:txBody>
          <a:bodyPr/>
          <a:lstStyle/>
          <a:p>
            <a:r>
              <a:rPr lang="en-IN" dirty="0"/>
              <a:t>Unit 11: Time series analysis</a:t>
            </a:r>
          </a:p>
          <a:p>
            <a:r>
              <a:rPr lang="en-IN" dirty="0"/>
              <a:t>Carlos Estevez</a:t>
            </a:r>
          </a:p>
          <a:p>
            <a:endParaRPr lang="en-IN" dirty="0"/>
          </a:p>
          <a:p>
            <a:endParaRPr lang="en-IN" dirty="0"/>
          </a:p>
        </p:txBody>
      </p:sp>
    </p:spTree>
    <p:extLst>
      <p:ext uri="{BB962C8B-B14F-4D97-AF65-F5344CB8AC3E}">
        <p14:creationId xmlns:p14="http://schemas.microsoft.com/office/powerpoint/2010/main" val="2167838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5F4D7-A0B5-4D4F-9C37-008F675E994E}"/>
              </a:ext>
            </a:extLst>
          </p:cNvPr>
          <p:cNvSpPr>
            <a:spLocks noGrp="1"/>
          </p:cNvSpPr>
          <p:nvPr>
            <p:ph type="title"/>
          </p:nvPr>
        </p:nvSpPr>
        <p:spPr>
          <a:xfrm>
            <a:off x="0" y="452718"/>
            <a:ext cx="7540090" cy="663018"/>
          </a:xfrm>
        </p:spPr>
        <p:txBody>
          <a:bodyPr/>
          <a:lstStyle/>
          <a:p>
            <a:r>
              <a:rPr lang="en-US" sz="3200" dirty="0"/>
              <a:t>Activity One: SES</a:t>
            </a:r>
          </a:p>
        </p:txBody>
      </p:sp>
      <p:sp>
        <p:nvSpPr>
          <p:cNvPr id="3" name="Content Placeholder 2">
            <a:extLst>
              <a:ext uri="{FF2B5EF4-FFF2-40B4-BE49-F238E27FC236}">
                <a16:creationId xmlns:a16="http://schemas.microsoft.com/office/drawing/2014/main" id="{5860C599-7CAD-DF48-AD10-1658242052AB}"/>
              </a:ext>
            </a:extLst>
          </p:cNvPr>
          <p:cNvSpPr>
            <a:spLocks noGrp="1"/>
          </p:cNvSpPr>
          <p:nvPr>
            <p:ph idx="1"/>
          </p:nvPr>
        </p:nvSpPr>
        <p:spPr>
          <a:xfrm>
            <a:off x="5440994" y="1371599"/>
            <a:ext cx="3523378" cy="5155257"/>
          </a:xfrm>
          <a:solidFill>
            <a:schemeClr val="tx1">
              <a:alpha val="12000"/>
            </a:schemeClr>
          </a:solidFill>
          <a:ln>
            <a:solidFill>
              <a:schemeClr val="tx1"/>
            </a:solidFill>
          </a:ln>
        </p:spPr>
        <p:txBody>
          <a:bodyPr>
            <a:normAutofit/>
          </a:bodyPr>
          <a:lstStyle/>
          <a:p>
            <a:pPr marL="0" indent="0">
              <a:buNone/>
            </a:pPr>
            <a:r>
              <a:rPr lang="en-US" sz="1100" b="1" dirty="0"/>
              <a:t>Comments source code</a:t>
            </a:r>
          </a:p>
          <a:p>
            <a:pPr>
              <a:buFont typeface="Wingdings" panose="05000000000000000000" pitchFamily="2" charset="2"/>
              <a:buChar char="§"/>
            </a:pPr>
            <a:r>
              <a:rPr lang="en-US" sz="1050" dirty="0"/>
              <a:t>Loading library and setting alpha and the forecast horizon</a:t>
            </a:r>
          </a:p>
          <a:p>
            <a:pPr>
              <a:buFont typeface="Wingdings" panose="05000000000000000000" pitchFamily="2" charset="2"/>
              <a:buChar char="§"/>
            </a:pPr>
            <a:r>
              <a:rPr lang="en-US" sz="1050" dirty="0">
                <a:sym typeface="Wingdings" panose="05000000000000000000" pitchFamily="2" charset="2"/>
              </a:rPr>
              <a:t>Loading dataset</a:t>
            </a:r>
          </a:p>
          <a:p>
            <a:pPr>
              <a:buFont typeface="Wingdings" panose="05000000000000000000" pitchFamily="2" charset="2"/>
              <a:buChar char="§"/>
            </a:pPr>
            <a:r>
              <a:rPr lang="en-US" sz="1050" dirty="0">
                <a:sym typeface="Wingdings" panose="05000000000000000000" pitchFamily="2" charset="2"/>
              </a:rPr>
              <a:t>Using window to subset a TS object(In this way we can define a testing and training dataset using Time Series)</a:t>
            </a:r>
          </a:p>
          <a:p>
            <a:pPr>
              <a:buFont typeface="Wingdings" panose="05000000000000000000" pitchFamily="2" charset="2"/>
              <a:buChar char="§"/>
            </a:pPr>
            <a:r>
              <a:rPr lang="en-US" sz="1050" dirty="0">
                <a:sym typeface="Wingdings" panose="05000000000000000000" pitchFamily="2" charset="2"/>
              </a:rPr>
              <a:t>Plotting the first time to analyze the Time Series aiming to find any patterns </a:t>
            </a:r>
          </a:p>
          <a:p>
            <a:pPr>
              <a:buFont typeface="Wingdings" panose="05000000000000000000" pitchFamily="2" charset="2"/>
              <a:buChar char="§"/>
            </a:pPr>
            <a:r>
              <a:rPr lang="en-US" sz="1050" dirty="0">
                <a:sym typeface="Wingdings" panose="05000000000000000000" pitchFamily="2" charset="2"/>
              </a:rPr>
              <a:t>Fitting three different models using several alpha values</a:t>
            </a:r>
          </a:p>
          <a:p>
            <a:pPr>
              <a:buFont typeface="Wingdings" panose="05000000000000000000" pitchFamily="2" charset="2"/>
              <a:buChar char="§"/>
            </a:pPr>
            <a:r>
              <a:rPr lang="en-US" sz="1050" dirty="0">
                <a:sym typeface="Wingdings" panose="05000000000000000000" pitchFamily="2" charset="2"/>
              </a:rPr>
              <a:t>Calculating forecast errors</a:t>
            </a:r>
          </a:p>
          <a:p>
            <a:pPr>
              <a:buFont typeface="Wingdings" panose="05000000000000000000" pitchFamily="2" charset="2"/>
              <a:buChar char="§"/>
            </a:pPr>
            <a:r>
              <a:rPr lang="en-US" sz="1050" dirty="0">
                <a:sym typeface="Wingdings" panose="05000000000000000000" pitchFamily="2" charset="2"/>
              </a:rPr>
              <a:t>Plotting the Historical data and all models</a:t>
            </a:r>
          </a:p>
          <a:p>
            <a:pPr>
              <a:buFont typeface="Wingdings" panose="05000000000000000000" pitchFamily="2" charset="2"/>
              <a:buChar char="§"/>
            </a:pPr>
            <a:r>
              <a:rPr lang="en-US" sz="1050" dirty="0">
                <a:sym typeface="Wingdings" panose="05000000000000000000" pitchFamily="2" charset="2"/>
              </a:rPr>
              <a:t>Adding a legend to the plot</a:t>
            </a:r>
            <a:endParaRPr lang="en-US" sz="1400" dirty="0">
              <a:sym typeface="Wingdings" panose="05000000000000000000" pitchFamily="2" charset="2"/>
            </a:endParaRPr>
          </a:p>
          <a:p>
            <a:pPr marL="0" indent="0">
              <a:buNone/>
            </a:pPr>
            <a:endParaRPr lang="en-US" sz="1100" dirty="0">
              <a:sym typeface="Wingdings" panose="05000000000000000000" pitchFamily="2" charset="2"/>
            </a:endParaRPr>
          </a:p>
        </p:txBody>
      </p:sp>
      <p:pic>
        <p:nvPicPr>
          <p:cNvPr id="7" name="Picture 6">
            <a:extLst>
              <a:ext uri="{FF2B5EF4-FFF2-40B4-BE49-F238E27FC236}">
                <a16:creationId xmlns:a16="http://schemas.microsoft.com/office/drawing/2014/main" id="{F7F9A020-829D-ABD8-C3C6-7135CC6627BB}"/>
              </a:ext>
            </a:extLst>
          </p:cNvPr>
          <p:cNvPicPr>
            <a:picLocks noChangeAspect="1"/>
          </p:cNvPicPr>
          <p:nvPr/>
        </p:nvPicPr>
        <p:blipFill>
          <a:blip r:embed="rId2"/>
          <a:stretch>
            <a:fillRect/>
          </a:stretch>
        </p:blipFill>
        <p:spPr>
          <a:xfrm>
            <a:off x="179629" y="1371599"/>
            <a:ext cx="5021546" cy="2654087"/>
          </a:xfrm>
          <a:prstGeom prst="rect">
            <a:avLst/>
          </a:prstGeom>
          <a:ln>
            <a:solidFill>
              <a:schemeClr val="accent1"/>
            </a:solidFill>
          </a:ln>
        </p:spPr>
      </p:pic>
      <p:pic>
        <p:nvPicPr>
          <p:cNvPr id="9" name="Picture 8">
            <a:extLst>
              <a:ext uri="{FF2B5EF4-FFF2-40B4-BE49-F238E27FC236}">
                <a16:creationId xmlns:a16="http://schemas.microsoft.com/office/drawing/2014/main" id="{BE142D2B-21FD-8551-A138-F4238EAE6F9D}"/>
              </a:ext>
            </a:extLst>
          </p:cNvPr>
          <p:cNvPicPr>
            <a:picLocks noChangeAspect="1"/>
          </p:cNvPicPr>
          <p:nvPr/>
        </p:nvPicPr>
        <p:blipFill>
          <a:blip r:embed="rId3"/>
          <a:stretch>
            <a:fillRect/>
          </a:stretch>
        </p:blipFill>
        <p:spPr>
          <a:xfrm>
            <a:off x="179629" y="4135962"/>
            <a:ext cx="5021546" cy="2390894"/>
          </a:xfrm>
          <a:prstGeom prst="rect">
            <a:avLst/>
          </a:prstGeom>
        </p:spPr>
      </p:pic>
      <p:sp>
        <p:nvSpPr>
          <p:cNvPr id="11" name="Rectangle 10">
            <a:extLst>
              <a:ext uri="{FF2B5EF4-FFF2-40B4-BE49-F238E27FC236}">
                <a16:creationId xmlns:a16="http://schemas.microsoft.com/office/drawing/2014/main" id="{1A2A785E-57DB-AE76-8049-084641F1848F}"/>
              </a:ext>
            </a:extLst>
          </p:cNvPr>
          <p:cNvSpPr/>
          <p:nvPr/>
        </p:nvSpPr>
        <p:spPr>
          <a:xfrm>
            <a:off x="179628" y="1505824"/>
            <a:ext cx="4912488" cy="663018"/>
          </a:xfrm>
          <a:custGeom>
            <a:avLst/>
            <a:gdLst>
              <a:gd name="connsiteX0" fmla="*/ 0 w 4912488"/>
              <a:gd name="connsiteY0" fmla="*/ 0 h 663018"/>
              <a:gd name="connsiteX1" fmla="*/ 515811 w 4912488"/>
              <a:gd name="connsiteY1" fmla="*/ 0 h 663018"/>
              <a:gd name="connsiteX2" fmla="*/ 1178997 w 4912488"/>
              <a:gd name="connsiteY2" fmla="*/ 0 h 663018"/>
              <a:gd name="connsiteX3" fmla="*/ 1743933 w 4912488"/>
              <a:gd name="connsiteY3" fmla="*/ 0 h 663018"/>
              <a:gd name="connsiteX4" fmla="*/ 2259744 w 4912488"/>
              <a:gd name="connsiteY4" fmla="*/ 0 h 663018"/>
              <a:gd name="connsiteX5" fmla="*/ 2922930 w 4912488"/>
              <a:gd name="connsiteY5" fmla="*/ 0 h 663018"/>
              <a:gd name="connsiteX6" fmla="*/ 3536991 w 4912488"/>
              <a:gd name="connsiteY6" fmla="*/ 0 h 663018"/>
              <a:gd name="connsiteX7" fmla="*/ 4151052 w 4912488"/>
              <a:gd name="connsiteY7" fmla="*/ 0 h 663018"/>
              <a:gd name="connsiteX8" fmla="*/ 4912488 w 4912488"/>
              <a:gd name="connsiteY8" fmla="*/ 0 h 663018"/>
              <a:gd name="connsiteX9" fmla="*/ 4912488 w 4912488"/>
              <a:gd name="connsiteY9" fmla="*/ 663018 h 663018"/>
              <a:gd name="connsiteX10" fmla="*/ 4396677 w 4912488"/>
              <a:gd name="connsiteY10" fmla="*/ 663018 h 663018"/>
              <a:gd name="connsiteX11" fmla="*/ 3929990 w 4912488"/>
              <a:gd name="connsiteY11" fmla="*/ 663018 h 663018"/>
              <a:gd name="connsiteX12" fmla="*/ 3266805 w 4912488"/>
              <a:gd name="connsiteY12" fmla="*/ 663018 h 663018"/>
              <a:gd name="connsiteX13" fmla="*/ 2750993 w 4912488"/>
              <a:gd name="connsiteY13" fmla="*/ 663018 h 663018"/>
              <a:gd name="connsiteX14" fmla="*/ 2087807 w 4912488"/>
              <a:gd name="connsiteY14" fmla="*/ 663018 h 663018"/>
              <a:gd name="connsiteX15" fmla="*/ 1375497 w 4912488"/>
              <a:gd name="connsiteY15" fmla="*/ 663018 h 663018"/>
              <a:gd name="connsiteX16" fmla="*/ 810561 w 4912488"/>
              <a:gd name="connsiteY16" fmla="*/ 663018 h 663018"/>
              <a:gd name="connsiteX17" fmla="*/ 0 w 4912488"/>
              <a:gd name="connsiteY17" fmla="*/ 663018 h 663018"/>
              <a:gd name="connsiteX18" fmla="*/ 0 w 4912488"/>
              <a:gd name="connsiteY18" fmla="*/ 0 h 66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912488" h="663018" fill="none" extrusionOk="0">
                <a:moveTo>
                  <a:pt x="0" y="0"/>
                </a:moveTo>
                <a:cubicBezTo>
                  <a:pt x="153964" y="-13009"/>
                  <a:pt x="318447" y="-2497"/>
                  <a:pt x="515811" y="0"/>
                </a:cubicBezTo>
                <a:cubicBezTo>
                  <a:pt x="713175" y="2497"/>
                  <a:pt x="932002" y="21189"/>
                  <a:pt x="1178997" y="0"/>
                </a:cubicBezTo>
                <a:cubicBezTo>
                  <a:pt x="1425992" y="-21189"/>
                  <a:pt x="1487249" y="24571"/>
                  <a:pt x="1743933" y="0"/>
                </a:cubicBezTo>
                <a:cubicBezTo>
                  <a:pt x="2000617" y="-24571"/>
                  <a:pt x="2055815" y="12139"/>
                  <a:pt x="2259744" y="0"/>
                </a:cubicBezTo>
                <a:cubicBezTo>
                  <a:pt x="2463673" y="-12139"/>
                  <a:pt x="2740317" y="11483"/>
                  <a:pt x="2922930" y="0"/>
                </a:cubicBezTo>
                <a:cubicBezTo>
                  <a:pt x="3105543" y="-11483"/>
                  <a:pt x="3390930" y="-29568"/>
                  <a:pt x="3536991" y="0"/>
                </a:cubicBezTo>
                <a:cubicBezTo>
                  <a:pt x="3683052" y="29568"/>
                  <a:pt x="4007440" y="19260"/>
                  <a:pt x="4151052" y="0"/>
                </a:cubicBezTo>
                <a:cubicBezTo>
                  <a:pt x="4294664" y="-19260"/>
                  <a:pt x="4600727" y="6509"/>
                  <a:pt x="4912488" y="0"/>
                </a:cubicBezTo>
                <a:cubicBezTo>
                  <a:pt x="4910531" y="325137"/>
                  <a:pt x="4889778" y="475653"/>
                  <a:pt x="4912488" y="663018"/>
                </a:cubicBezTo>
                <a:cubicBezTo>
                  <a:pt x="4718292" y="652513"/>
                  <a:pt x="4651875" y="650705"/>
                  <a:pt x="4396677" y="663018"/>
                </a:cubicBezTo>
                <a:cubicBezTo>
                  <a:pt x="4141479" y="675331"/>
                  <a:pt x="4055407" y="646874"/>
                  <a:pt x="3929990" y="663018"/>
                </a:cubicBezTo>
                <a:cubicBezTo>
                  <a:pt x="3804573" y="679162"/>
                  <a:pt x="3565330" y="633294"/>
                  <a:pt x="3266805" y="663018"/>
                </a:cubicBezTo>
                <a:cubicBezTo>
                  <a:pt x="2968281" y="692742"/>
                  <a:pt x="2905763" y="652462"/>
                  <a:pt x="2750993" y="663018"/>
                </a:cubicBezTo>
                <a:cubicBezTo>
                  <a:pt x="2596223" y="673574"/>
                  <a:pt x="2224232" y="692024"/>
                  <a:pt x="2087807" y="663018"/>
                </a:cubicBezTo>
                <a:cubicBezTo>
                  <a:pt x="1951382" y="634012"/>
                  <a:pt x="1630241" y="629553"/>
                  <a:pt x="1375497" y="663018"/>
                </a:cubicBezTo>
                <a:cubicBezTo>
                  <a:pt x="1120753" y="696484"/>
                  <a:pt x="943241" y="642336"/>
                  <a:pt x="810561" y="663018"/>
                </a:cubicBezTo>
                <a:cubicBezTo>
                  <a:pt x="677881" y="683700"/>
                  <a:pt x="368439" y="626656"/>
                  <a:pt x="0" y="663018"/>
                </a:cubicBezTo>
                <a:cubicBezTo>
                  <a:pt x="-32858" y="484680"/>
                  <a:pt x="-24590" y="237536"/>
                  <a:pt x="0" y="0"/>
                </a:cubicBezTo>
                <a:close/>
              </a:path>
              <a:path w="4912488" h="663018" stroke="0" extrusionOk="0">
                <a:moveTo>
                  <a:pt x="0" y="0"/>
                </a:moveTo>
                <a:cubicBezTo>
                  <a:pt x="136621" y="7973"/>
                  <a:pt x="416254" y="8379"/>
                  <a:pt x="564936" y="0"/>
                </a:cubicBezTo>
                <a:cubicBezTo>
                  <a:pt x="713618" y="-8379"/>
                  <a:pt x="826360" y="-12007"/>
                  <a:pt x="1031622" y="0"/>
                </a:cubicBezTo>
                <a:cubicBezTo>
                  <a:pt x="1236884" y="12007"/>
                  <a:pt x="1410907" y="-20652"/>
                  <a:pt x="1743933" y="0"/>
                </a:cubicBezTo>
                <a:cubicBezTo>
                  <a:pt x="2076959" y="20652"/>
                  <a:pt x="2029074" y="-15724"/>
                  <a:pt x="2308869" y="0"/>
                </a:cubicBezTo>
                <a:cubicBezTo>
                  <a:pt x="2588664" y="15724"/>
                  <a:pt x="2671530" y="17477"/>
                  <a:pt x="2873805" y="0"/>
                </a:cubicBezTo>
                <a:cubicBezTo>
                  <a:pt x="3076080" y="-17477"/>
                  <a:pt x="3304259" y="-7403"/>
                  <a:pt x="3586116" y="0"/>
                </a:cubicBezTo>
                <a:cubicBezTo>
                  <a:pt x="3867973" y="7403"/>
                  <a:pt x="3862422" y="-14711"/>
                  <a:pt x="4101927" y="0"/>
                </a:cubicBezTo>
                <a:cubicBezTo>
                  <a:pt x="4341432" y="14711"/>
                  <a:pt x="4744585" y="32953"/>
                  <a:pt x="4912488" y="0"/>
                </a:cubicBezTo>
                <a:cubicBezTo>
                  <a:pt x="4896877" y="310125"/>
                  <a:pt x="4883190" y="473946"/>
                  <a:pt x="4912488" y="663018"/>
                </a:cubicBezTo>
                <a:cubicBezTo>
                  <a:pt x="4741458" y="647137"/>
                  <a:pt x="4650382" y="675515"/>
                  <a:pt x="4396677" y="663018"/>
                </a:cubicBezTo>
                <a:cubicBezTo>
                  <a:pt x="4142972" y="650521"/>
                  <a:pt x="3935531" y="692167"/>
                  <a:pt x="3782616" y="663018"/>
                </a:cubicBezTo>
                <a:cubicBezTo>
                  <a:pt x="3629701" y="633869"/>
                  <a:pt x="3340749" y="690787"/>
                  <a:pt x="3217680" y="663018"/>
                </a:cubicBezTo>
                <a:cubicBezTo>
                  <a:pt x="3094611" y="635249"/>
                  <a:pt x="2781408" y="658835"/>
                  <a:pt x="2505369" y="663018"/>
                </a:cubicBezTo>
                <a:cubicBezTo>
                  <a:pt x="2229330" y="667201"/>
                  <a:pt x="2143215" y="664435"/>
                  <a:pt x="1793058" y="663018"/>
                </a:cubicBezTo>
                <a:cubicBezTo>
                  <a:pt x="1442901" y="661601"/>
                  <a:pt x="1420164" y="670344"/>
                  <a:pt x="1277247" y="663018"/>
                </a:cubicBezTo>
                <a:cubicBezTo>
                  <a:pt x="1134330" y="655692"/>
                  <a:pt x="804399" y="689247"/>
                  <a:pt x="663186" y="663018"/>
                </a:cubicBezTo>
                <a:cubicBezTo>
                  <a:pt x="521973" y="636789"/>
                  <a:pt x="189912" y="650266"/>
                  <a:pt x="0" y="663018"/>
                </a:cubicBezTo>
                <a:cubicBezTo>
                  <a:pt x="23282" y="478386"/>
                  <a:pt x="31077" y="287724"/>
                  <a:pt x="0" y="0"/>
                </a:cubicBezTo>
                <a:close/>
              </a:path>
            </a:pathLst>
          </a:custGeom>
          <a:solidFill>
            <a:schemeClr val="accent2">
              <a:alpha val="12000"/>
            </a:schemeClr>
          </a:solidFill>
          <a:ln w="6350">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C3C75DF-C1F1-8DAC-0517-8B2760AF39A8}"/>
              </a:ext>
            </a:extLst>
          </p:cNvPr>
          <p:cNvSpPr/>
          <p:nvPr/>
        </p:nvSpPr>
        <p:spPr>
          <a:xfrm>
            <a:off x="179628" y="2397249"/>
            <a:ext cx="1251356" cy="152400"/>
          </a:xfrm>
          <a:custGeom>
            <a:avLst/>
            <a:gdLst>
              <a:gd name="connsiteX0" fmla="*/ 0 w 1251356"/>
              <a:gd name="connsiteY0" fmla="*/ 0 h 152400"/>
              <a:gd name="connsiteX1" fmla="*/ 650705 w 1251356"/>
              <a:gd name="connsiteY1" fmla="*/ 0 h 152400"/>
              <a:gd name="connsiteX2" fmla="*/ 1251356 w 1251356"/>
              <a:gd name="connsiteY2" fmla="*/ 0 h 152400"/>
              <a:gd name="connsiteX3" fmla="*/ 1251356 w 1251356"/>
              <a:gd name="connsiteY3" fmla="*/ 152400 h 152400"/>
              <a:gd name="connsiteX4" fmla="*/ 638192 w 1251356"/>
              <a:gd name="connsiteY4" fmla="*/ 152400 h 152400"/>
              <a:gd name="connsiteX5" fmla="*/ 0 w 1251356"/>
              <a:gd name="connsiteY5" fmla="*/ 152400 h 152400"/>
              <a:gd name="connsiteX6" fmla="*/ 0 w 1251356"/>
              <a:gd name="connsiteY6" fmla="*/ 0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51356" h="152400" fill="none" extrusionOk="0">
                <a:moveTo>
                  <a:pt x="0" y="0"/>
                </a:moveTo>
                <a:cubicBezTo>
                  <a:pt x="138649" y="13712"/>
                  <a:pt x="499172" y="-10036"/>
                  <a:pt x="650705" y="0"/>
                </a:cubicBezTo>
                <a:cubicBezTo>
                  <a:pt x="802239" y="10036"/>
                  <a:pt x="1007295" y="14160"/>
                  <a:pt x="1251356" y="0"/>
                </a:cubicBezTo>
                <a:cubicBezTo>
                  <a:pt x="1247645" y="39477"/>
                  <a:pt x="1256742" y="108666"/>
                  <a:pt x="1251356" y="152400"/>
                </a:cubicBezTo>
                <a:cubicBezTo>
                  <a:pt x="994001" y="123563"/>
                  <a:pt x="881194" y="128387"/>
                  <a:pt x="638192" y="152400"/>
                </a:cubicBezTo>
                <a:cubicBezTo>
                  <a:pt x="395190" y="176413"/>
                  <a:pt x="302323" y="139207"/>
                  <a:pt x="0" y="152400"/>
                </a:cubicBezTo>
                <a:cubicBezTo>
                  <a:pt x="-735" y="109921"/>
                  <a:pt x="-6021" y="37053"/>
                  <a:pt x="0" y="0"/>
                </a:cubicBezTo>
                <a:close/>
              </a:path>
              <a:path w="1251356" h="152400" stroke="0" extrusionOk="0">
                <a:moveTo>
                  <a:pt x="0" y="0"/>
                </a:moveTo>
                <a:cubicBezTo>
                  <a:pt x="137071" y="9594"/>
                  <a:pt x="442685" y="8664"/>
                  <a:pt x="613164" y="0"/>
                </a:cubicBezTo>
                <a:cubicBezTo>
                  <a:pt x="783643" y="-8664"/>
                  <a:pt x="990928" y="25867"/>
                  <a:pt x="1251356" y="0"/>
                </a:cubicBezTo>
                <a:cubicBezTo>
                  <a:pt x="1252395" y="52521"/>
                  <a:pt x="1244935" y="115000"/>
                  <a:pt x="1251356" y="152400"/>
                </a:cubicBezTo>
                <a:cubicBezTo>
                  <a:pt x="1082689" y="162931"/>
                  <a:pt x="919948" y="126480"/>
                  <a:pt x="625678" y="152400"/>
                </a:cubicBezTo>
                <a:cubicBezTo>
                  <a:pt x="331408" y="178320"/>
                  <a:pt x="195470" y="149537"/>
                  <a:pt x="0" y="152400"/>
                </a:cubicBezTo>
                <a:cubicBezTo>
                  <a:pt x="-1741" y="76629"/>
                  <a:pt x="-6429" y="36863"/>
                  <a:pt x="0" y="0"/>
                </a:cubicBezTo>
                <a:close/>
              </a:path>
            </a:pathLst>
          </a:custGeom>
          <a:solidFill>
            <a:schemeClr val="accent2">
              <a:alpha val="12000"/>
            </a:schemeClr>
          </a:solidFill>
          <a:ln w="6350">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F46E64C-7E47-4591-F343-3029064EBD58}"/>
              </a:ext>
            </a:extLst>
          </p:cNvPr>
          <p:cNvSpPr/>
          <p:nvPr/>
        </p:nvSpPr>
        <p:spPr>
          <a:xfrm>
            <a:off x="179627" y="2750791"/>
            <a:ext cx="2941077" cy="152400"/>
          </a:xfrm>
          <a:custGeom>
            <a:avLst/>
            <a:gdLst>
              <a:gd name="connsiteX0" fmla="*/ 0 w 2941077"/>
              <a:gd name="connsiteY0" fmla="*/ 0 h 152400"/>
              <a:gd name="connsiteX1" fmla="*/ 558805 w 2941077"/>
              <a:gd name="connsiteY1" fmla="*/ 0 h 152400"/>
              <a:gd name="connsiteX2" fmla="*/ 1147020 w 2941077"/>
              <a:gd name="connsiteY2" fmla="*/ 0 h 152400"/>
              <a:gd name="connsiteX3" fmla="*/ 1764646 w 2941077"/>
              <a:gd name="connsiteY3" fmla="*/ 0 h 152400"/>
              <a:gd name="connsiteX4" fmla="*/ 2382272 w 2941077"/>
              <a:gd name="connsiteY4" fmla="*/ 0 h 152400"/>
              <a:gd name="connsiteX5" fmla="*/ 2941077 w 2941077"/>
              <a:gd name="connsiteY5" fmla="*/ 0 h 152400"/>
              <a:gd name="connsiteX6" fmla="*/ 2941077 w 2941077"/>
              <a:gd name="connsiteY6" fmla="*/ 152400 h 152400"/>
              <a:gd name="connsiteX7" fmla="*/ 2294040 w 2941077"/>
              <a:gd name="connsiteY7" fmla="*/ 152400 h 152400"/>
              <a:gd name="connsiteX8" fmla="*/ 1647003 w 2941077"/>
              <a:gd name="connsiteY8" fmla="*/ 152400 h 152400"/>
              <a:gd name="connsiteX9" fmla="*/ 1058788 w 2941077"/>
              <a:gd name="connsiteY9" fmla="*/ 152400 h 152400"/>
              <a:gd name="connsiteX10" fmla="*/ 0 w 2941077"/>
              <a:gd name="connsiteY10" fmla="*/ 152400 h 152400"/>
              <a:gd name="connsiteX11" fmla="*/ 0 w 2941077"/>
              <a:gd name="connsiteY11" fmla="*/ 0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41077" h="152400" fill="none" extrusionOk="0">
                <a:moveTo>
                  <a:pt x="0" y="0"/>
                </a:moveTo>
                <a:cubicBezTo>
                  <a:pt x="154418" y="-12984"/>
                  <a:pt x="355759" y="7595"/>
                  <a:pt x="558805" y="0"/>
                </a:cubicBezTo>
                <a:cubicBezTo>
                  <a:pt x="761852" y="-7595"/>
                  <a:pt x="982126" y="6752"/>
                  <a:pt x="1147020" y="0"/>
                </a:cubicBezTo>
                <a:cubicBezTo>
                  <a:pt x="1311914" y="-6752"/>
                  <a:pt x="1554771" y="7082"/>
                  <a:pt x="1764646" y="0"/>
                </a:cubicBezTo>
                <a:cubicBezTo>
                  <a:pt x="1974521" y="-7082"/>
                  <a:pt x="2235811" y="15490"/>
                  <a:pt x="2382272" y="0"/>
                </a:cubicBezTo>
                <a:cubicBezTo>
                  <a:pt x="2528733" y="-15490"/>
                  <a:pt x="2689285" y="-11819"/>
                  <a:pt x="2941077" y="0"/>
                </a:cubicBezTo>
                <a:cubicBezTo>
                  <a:pt x="2946464" y="33664"/>
                  <a:pt x="2941274" y="97076"/>
                  <a:pt x="2941077" y="152400"/>
                </a:cubicBezTo>
                <a:cubicBezTo>
                  <a:pt x="2698091" y="158846"/>
                  <a:pt x="2448665" y="127348"/>
                  <a:pt x="2294040" y="152400"/>
                </a:cubicBezTo>
                <a:cubicBezTo>
                  <a:pt x="2139415" y="177452"/>
                  <a:pt x="1818167" y="149687"/>
                  <a:pt x="1647003" y="152400"/>
                </a:cubicBezTo>
                <a:cubicBezTo>
                  <a:pt x="1475839" y="155113"/>
                  <a:pt x="1266589" y="154055"/>
                  <a:pt x="1058788" y="152400"/>
                </a:cubicBezTo>
                <a:cubicBezTo>
                  <a:pt x="850987" y="150745"/>
                  <a:pt x="401755" y="171238"/>
                  <a:pt x="0" y="152400"/>
                </a:cubicBezTo>
                <a:cubicBezTo>
                  <a:pt x="7269" y="105488"/>
                  <a:pt x="-3861" y="56703"/>
                  <a:pt x="0" y="0"/>
                </a:cubicBezTo>
                <a:close/>
              </a:path>
              <a:path w="2941077" h="152400" stroke="0" extrusionOk="0">
                <a:moveTo>
                  <a:pt x="0" y="0"/>
                </a:moveTo>
                <a:cubicBezTo>
                  <a:pt x="264921" y="19695"/>
                  <a:pt x="372362" y="4585"/>
                  <a:pt x="558805" y="0"/>
                </a:cubicBezTo>
                <a:cubicBezTo>
                  <a:pt x="745248" y="-4585"/>
                  <a:pt x="909829" y="-11141"/>
                  <a:pt x="1058788" y="0"/>
                </a:cubicBezTo>
                <a:cubicBezTo>
                  <a:pt x="1207747" y="11141"/>
                  <a:pt x="1523798" y="-10366"/>
                  <a:pt x="1705825" y="0"/>
                </a:cubicBezTo>
                <a:cubicBezTo>
                  <a:pt x="1887852" y="10366"/>
                  <a:pt x="2148069" y="-11284"/>
                  <a:pt x="2264629" y="0"/>
                </a:cubicBezTo>
                <a:cubicBezTo>
                  <a:pt x="2381189" y="11284"/>
                  <a:pt x="2606505" y="-4804"/>
                  <a:pt x="2941077" y="0"/>
                </a:cubicBezTo>
                <a:cubicBezTo>
                  <a:pt x="2936546" y="75795"/>
                  <a:pt x="2933536" y="115805"/>
                  <a:pt x="2941077" y="152400"/>
                </a:cubicBezTo>
                <a:cubicBezTo>
                  <a:pt x="2680294" y="179041"/>
                  <a:pt x="2602959" y="127187"/>
                  <a:pt x="2352862" y="152400"/>
                </a:cubicBezTo>
                <a:cubicBezTo>
                  <a:pt x="2102765" y="177613"/>
                  <a:pt x="1940547" y="131453"/>
                  <a:pt x="1705825" y="152400"/>
                </a:cubicBezTo>
                <a:cubicBezTo>
                  <a:pt x="1471103" y="173347"/>
                  <a:pt x="1399673" y="128313"/>
                  <a:pt x="1205842" y="152400"/>
                </a:cubicBezTo>
                <a:cubicBezTo>
                  <a:pt x="1012011" y="176487"/>
                  <a:pt x="830145" y="143382"/>
                  <a:pt x="617626" y="152400"/>
                </a:cubicBezTo>
                <a:cubicBezTo>
                  <a:pt x="405107" y="161418"/>
                  <a:pt x="276389" y="122616"/>
                  <a:pt x="0" y="152400"/>
                </a:cubicBezTo>
                <a:cubicBezTo>
                  <a:pt x="-7082" y="90396"/>
                  <a:pt x="-5115" y="74487"/>
                  <a:pt x="0" y="0"/>
                </a:cubicBezTo>
                <a:close/>
              </a:path>
            </a:pathLst>
          </a:custGeom>
          <a:solidFill>
            <a:schemeClr val="accent2">
              <a:alpha val="12000"/>
            </a:schemeClr>
          </a:solidFill>
          <a:ln w="6350">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4FCA7D6-4092-C43C-C555-9A2B69C630A7}"/>
              </a:ext>
            </a:extLst>
          </p:cNvPr>
          <p:cNvSpPr/>
          <p:nvPr/>
        </p:nvSpPr>
        <p:spPr>
          <a:xfrm>
            <a:off x="179626" y="3154748"/>
            <a:ext cx="5021545" cy="152400"/>
          </a:xfrm>
          <a:custGeom>
            <a:avLst/>
            <a:gdLst>
              <a:gd name="connsiteX0" fmla="*/ 0 w 5021545"/>
              <a:gd name="connsiteY0" fmla="*/ 0 h 152400"/>
              <a:gd name="connsiteX1" fmla="*/ 527262 w 5021545"/>
              <a:gd name="connsiteY1" fmla="*/ 0 h 152400"/>
              <a:gd name="connsiteX2" fmla="*/ 1205171 w 5021545"/>
              <a:gd name="connsiteY2" fmla="*/ 0 h 152400"/>
              <a:gd name="connsiteX3" fmla="*/ 1782648 w 5021545"/>
              <a:gd name="connsiteY3" fmla="*/ 0 h 152400"/>
              <a:gd name="connsiteX4" fmla="*/ 2309911 w 5021545"/>
              <a:gd name="connsiteY4" fmla="*/ 0 h 152400"/>
              <a:gd name="connsiteX5" fmla="*/ 2987819 w 5021545"/>
              <a:gd name="connsiteY5" fmla="*/ 0 h 152400"/>
              <a:gd name="connsiteX6" fmla="*/ 3615512 w 5021545"/>
              <a:gd name="connsiteY6" fmla="*/ 0 h 152400"/>
              <a:gd name="connsiteX7" fmla="*/ 4243206 w 5021545"/>
              <a:gd name="connsiteY7" fmla="*/ 0 h 152400"/>
              <a:gd name="connsiteX8" fmla="*/ 5021545 w 5021545"/>
              <a:gd name="connsiteY8" fmla="*/ 0 h 152400"/>
              <a:gd name="connsiteX9" fmla="*/ 5021545 w 5021545"/>
              <a:gd name="connsiteY9" fmla="*/ 152400 h 152400"/>
              <a:gd name="connsiteX10" fmla="*/ 4494283 w 5021545"/>
              <a:gd name="connsiteY10" fmla="*/ 152400 h 152400"/>
              <a:gd name="connsiteX11" fmla="*/ 4017236 w 5021545"/>
              <a:gd name="connsiteY11" fmla="*/ 152400 h 152400"/>
              <a:gd name="connsiteX12" fmla="*/ 3339327 w 5021545"/>
              <a:gd name="connsiteY12" fmla="*/ 152400 h 152400"/>
              <a:gd name="connsiteX13" fmla="*/ 2812065 w 5021545"/>
              <a:gd name="connsiteY13" fmla="*/ 152400 h 152400"/>
              <a:gd name="connsiteX14" fmla="*/ 2134157 w 5021545"/>
              <a:gd name="connsiteY14" fmla="*/ 152400 h 152400"/>
              <a:gd name="connsiteX15" fmla="*/ 1406033 w 5021545"/>
              <a:gd name="connsiteY15" fmla="*/ 152400 h 152400"/>
              <a:gd name="connsiteX16" fmla="*/ 828555 w 5021545"/>
              <a:gd name="connsiteY16" fmla="*/ 152400 h 152400"/>
              <a:gd name="connsiteX17" fmla="*/ 0 w 5021545"/>
              <a:gd name="connsiteY17" fmla="*/ 152400 h 152400"/>
              <a:gd name="connsiteX18" fmla="*/ 0 w 5021545"/>
              <a:gd name="connsiteY18" fmla="*/ 0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021545" h="152400" fill="none" extrusionOk="0">
                <a:moveTo>
                  <a:pt x="0" y="0"/>
                </a:moveTo>
                <a:cubicBezTo>
                  <a:pt x="202931" y="-17959"/>
                  <a:pt x="288989" y="12479"/>
                  <a:pt x="527262" y="0"/>
                </a:cubicBezTo>
                <a:cubicBezTo>
                  <a:pt x="765535" y="-12479"/>
                  <a:pt x="882304" y="-17939"/>
                  <a:pt x="1205171" y="0"/>
                </a:cubicBezTo>
                <a:cubicBezTo>
                  <a:pt x="1528038" y="17939"/>
                  <a:pt x="1499045" y="17136"/>
                  <a:pt x="1782648" y="0"/>
                </a:cubicBezTo>
                <a:cubicBezTo>
                  <a:pt x="2066251" y="-17136"/>
                  <a:pt x="2074315" y="-15545"/>
                  <a:pt x="2309911" y="0"/>
                </a:cubicBezTo>
                <a:cubicBezTo>
                  <a:pt x="2545507" y="15545"/>
                  <a:pt x="2725016" y="19692"/>
                  <a:pt x="2987819" y="0"/>
                </a:cubicBezTo>
                <a:cubicBezTo>
                  <a:pt x="3250622" y="-19692"/>
                  <a:pt x="3380496" y="-9200"/>
                  <a:pt x="3615512" y="0"/>
                </a:cubicBezTo>
                <a:cubicBezTo>
                  <a:pt x="3850528" y="9200"/>
                  <a:pt x="3940885" y="16672"/>
                  <a:pt x="4243206" y="0"/>
                </a:cubicBezTo>
                <a:cubicBezTo>
                  <a:pt x="4545527" y="-16672"/>
                  <a:pt x="4744529" y="-12304"/>
                  <a:pt x="5021545" y="0"/>
                </a:cubicBezTo>
                <a:cubicBezTo>
                  <a:pt x="5028171" y="63525"/>
                  <a:pt x="5018012" y="98514"/>
                  <a:pt x="5021545" y="152400"/>
                </a:cubicBezTo>
                <a:cubicBezTo>
                  <a:pt x="4811893" y="127179"/>
                  <a:pt x="4618977" y="170079"/>
                  <a:pt x="4494283" y="152400"/>
                </a:cubicBezTo>
                <a:cubicBezTo>
                  <a:pt x="4369589" y="134721"/>
                  <a:pt x="4175059" y="150403"/>
                  <a:pt x="4017236" y="152400"/>
                </a:cubicBezTo>
                <a:cubicBezTo>
                  <a:pt x="3859413" y="154397"/>
                  <a:pt x="3660949" y="125149"/>
                  <a:pt x="3339327" y="152400"/>
                </a:cubicBezTo>
                <a:cubicBezTo>
                  <a:pt x="3017705" y="179651"/>
                  <a:pt x="2971263" y="145994"/>
                  <a:pt x="2812065" y="152400"/>
                </a:cubicBezTo>
                <a:cubicBezTo>
                  <a:pt x="2652867" y="158806"/>
                  <a:pt x="2353230" y="180048"/>
                  <a:pt x="2134157" y="152400"/>
                </a:cubicBezTo>
                <a:cubicBezTo>
                  <a:pt x="1915084" y="124752"/>
                  <a:pt x="1595529" y="150898"/>
                  <a:pt x="1406033" y="152400"/>
                </a:cubicBezTo>
                <a:cubicBezTo>
                  <a:pt x="1216537" y="153902"/>
                  <a:pt x="1062389" y="149679"/>
                  <a:pt x="828555" y="152400"/>
                </a:cubicBezTo>
                <a:cubicBezTo>
                  <a:pt x="594721" y="155121"/>
                  <a:pt x="275154" y="177784"/>
                  <a:pt x="0" y="152400"/>
                </a:cubicBezTo>
                <a:cubicBezTo>
                  <a:pt x="3697" y="86858"/>
                  <a:pt x="4399" y="40245"/>
                  <a:pt x="0" y="0"/>
                </a:cubicBezTo>
                <a:close/>
              </a:path>
              <a:path w="5021545" h="152400" stroke="0" extrusionOk="0">
                <a:moveTo>
                  <a:pt x="0" y="0"/>
                </a:moveTo>
                <a:cubicBezTo>
                  <a:pt x="157972" y="-23097"/>
                  <a:pt x="358811" y="-6519"/>
                  <a:pt x="577478" y="0"/>
                </a:cubicBezTo>
                <a:cubicBezTo>
                  <a:pt x="796145" y="6519"/>
                  <a:pt x="917042" y="20078"/>
                  <a:pt x="1054524" y="0"/>
                </a:cubicBezTo>
                <a:cubicBezTo>
                  <a:pt x="1192006" y="-20078"/>
                  <a:pt x="1537519" y="-26948"/>
                  <a:pt x="1782648" y="0"/>
                </a:cubicBezTo>
                <a:cubicBezTo>
                  <a:pt x="2027777" y="26948"/>
                  <a:pt x="2078045" y="-22404"/>
                  <a:pt x="2360126" y="0"/>
                </a:cubicBezTo>
                <a:cubicBezTo>
                  <a:pt x="2642207" y="22404"/>
                  <a:pt x="2750647" y="26081"/>
                  <a:pt x="2937604" y="0"/>
                </a:cubicBezTo>
                <a:cubicBezTo>
                  <a:pt x="3124561" y="-26081"/>
                  <a:pt x="3492395" y="23430"/>
                  <a:pt x="3665728" y="0"/>
                </a:cubicBezTo>
                <a:cubicBezTo>
                  <a:pt x="3839061" y="-23430"/>
                  <a:pt x="3941279" y="-6608"/>
                  <a:pt x="4192990" y="0"/>
                </a:cubicBezTo>
                <a:cubicBezTo>
                  <a:pt x="4444701" y="6608"/>
                  <a:pt x="4816202" y="34684"/>
                  <a:pt x="5021545" y="0"/>
                </a:cubicBezTo>
                <a:cubicBezTo>
                  <a:pt x="5021472" y="45692"/>
                  <a:pt x="5020825" y="86349"/>
                  <a:pt x="5021545" y="152400"/>
                </a:cubicBezTo>
                <a:cubicBezTo>
                  <a:pt x="4812983" y="156888"/>
                  <a:pt x="4607288" y="160722"/>
                  <a:pt x="4494283" y="152400"/>
                </a:cubicBezTo>
                <a:cubicBezTo>
                  <a:pt x="4381278" y="144078"/>
                  <a:pt x="4108020" y="123473"/>
                  <a:pt x="3866590" y="152400"/>
                </a:cubicBezTo>
                <a:cubicBezTo>
                  <a:pt x="3625160" y="181327"/>
                  <a:pt x="3424573" y="149859"/>
                  <a:pt x="3289112" y="152400"/>
                </a:cubicBezTo>
                <a:cubicBezTo>
                  <a:pt x="3153651" y="154941"/>
                  <a:pt x="2909547" y="183744"/>
                  <a:pt x="2560988" y="152400"/>
                </a:cubicBezTo>
                <a:cubicBezTo>
                  <a:pt x="2212429" y="121056"/>
                  <a:pt x="2005248" y="137014"/>
                  <a:pt x="1832864" y="152400"/>
                </a:cubicBezTo>
                <a:cubicBezTo>
                  <a:pt x="1660480" y="167786"/>
                  <a:pt x="1530692" y="177967"/>
                  <a:pt x="1305602" y="152400"/>
                </a:cubicBezTo>
                <a:cubicBezTo>
                  <a:pt x="1080512" y="126833"/>
                  <a:pt x="969203" y="152355"/>
                  <a:pt x="677909" y="152400"/>
                </a:cubicBezTo>
                <a:cubicBezTo>
                  <a:pt x="386615" y="152445"/>
                  <a:pt x="309071" y="183493"/>
                  <a:pt x="0" y="152400"/>
                </a:cubicBezTo>
                <a:cubicBezTo>
                  <a:pt x="5790" y="113147"/>
                  <a:pt x="-2484" y="30614"/>
                  <a:pt x="0" y="0"/>
                </a:cubicBezTo>
                <a:close/>
              </a:path>
            </a:pathLst>
          </a:custGeom>
          <a:solidFill>
            <a:schemeClr val="accent2">
              <a:alpha val="12000"/>
            </a:schemeClr>
          </a:solidFill>
          <a:ln w="6350">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2F4D91B-B338-0099-E0A9-E80CD57B7257}"/>
              </a:ext>
            </a:extLst>
          </p:cNvPr>
          <p:cNvSpPr/>
          <p:nvPr/>
        </p:nvSpPr>
        <p:spPr>
          <a:xfrm>
            <a:off x="179626" y="3383155"/>
            <a:ext cx="4912490" cy="568836"/>
          </a:xfrm>
          <a:custGeom>
            <a:avLst/>
            <a:gdLst>
              <a:gd name="connsiteX0" fmla="*/ 0 w 4912490"/>
              <a:gd name="connsiteY0" fmla="*/ 0 h 568836"/>
              <a:gd name="connsiteX1" fmla="*/ 515811 w 4912490"/>
              <a:gd name="connsiteY1" fmla="*/ 0 h 568836"/>
              <a:gd name="connsiteX2" fmla="*/ 1178998 w 4912490"/>
              <a:gd name="connsiteY2" fmla="*/ 0 h 568836"/>
              <a:gd name="connsiteX3" fmla="*/ 1743934 w 4912490"/>
              <a:gd name="connsiteY3" fmla="*/ 0 h 568836"/>
              <a:gd name="connsiteX4" fmla="*/ 2259745 w 4912490"/>
              <a:gd name="connsiteY4" fmla="*/ 0 h 568836"/>
              <a:gd name="connsiteX5" fmla="*/ 2922932 w 4912490"/>
              <a:gd name="connsiteY5" fmla="*/ 0 h 568836"/>
              <a:gd name="connsiteX6" fmla="*/ 3536993 w 4912490"/>
              <a:gd name="connsiteY6" fmla="*/ 0 h 568836"/>
              <a:gd name="connsiteX7" fmla="*/ 4151054 w 4912490"/>
              <a:gd name="connsiteY7" fmla="*/ 0 h 568836"/>
              <a:gd name="connsiteX8" fmla="*/ 4912490 w 4912490"/>
              <a:gd name="connsiteY8" fmla="*/ 0 h 568836"/>
              <a:gd name="connsiteX9" fmla="*/ 4912490 w 4912490"/>
              <a:gd name="connsiteY9" fmla="*/ 568836 h 568836"/>
              <a:gd name="connsiteX10" fmla="*/ 4396679 w 4912490"/>
              <a:gd name="connsiteY10" fmla="*/ 568836 h 568836"/>
              <a:gd name="connsiteX11" fmla="*/ 3929992 w 4912490"/>
              <a:gd name="connsiteY11" fmla="*/ 568836 h 568836"/>
              <a:gd name="connsiteX12" fmla="*/ 3266806 w 4912490"/>
              <a:gd name="connsiteY12" fmla="*/ 568836 h 568836"/>
              <a:gd name="connsiteX13" fmla="*/ 2750994 w 4912490"/>
              <a:gd name="connsiteY13" fmla="*/ 568836 h 568836"/>
              <a:gd name="connsiteX14" fmla="*/ 2087808 w 4912490"/>
              <a:gd name="connsiteY14" fmla="*/ 568836 h 568836"/>
              <a:gd name="connsiteX15" fmla="*/ 1375497 w 4912490"/>
              <a:gd name="connsiteY15" fmla="*/ 568836 h 568836"/>
              <a:gd name="connsiteX16" fmla="*/ 810561 w 4912490"/>
              <a:gd name="connsiteY16" fmla="*/ 568836 h 568836"/>
              <a:gd name="connsiteX17" fmla="*/ 0 w 4912490"/>
              <a:gd name="connsiteY17" fmla="*/ 568836 h 568836"/>
              <a:gd name="connsiteX18" fmla="*/ 0 w 4912490"/>
              <a:gd name="connsiteY18" fmla="*/ 0 h 568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912490" h="568836" fill="none" extrusionOk="0">
                <a:moveTo>
                  <a:pt x="0" y="0"/>
                </a:moveTo>
                <a:cubicBezTo>
                  <a:pt x="153964" y="-13009"/>
                  <a:pt x="318447" y="-2497"/>
                  <a:pt x="515811" y="0"/>
                </a:cubicBezTo>
                <a:cubicBezTo>
                  <a:pt x="713175" y="2497"/>
                  <a:pt x="931846" y="15155"/>
                  <a:pt x="1178998" y="0"/>
                </a:cubicBezTo>
                <a:cubicBezTo>
                  <a:pt x="1426150" y="-15155"/>
                  <a:pt x="1487250" y="24571"/>
                  <a:pt x="1743934" y="0"/>
                </a:cubicBezTo>
                <a:cubicBezTo>
                  <a:pt x="2000618" y="-24571"/>
                  <a:pt x="2055816" y="12139"/>
                  <a:pt x="2259745" y="0"/>
                </a:cubicBezTo>
                <a:cubicBezTo>
                  <a:pt x="2463674" y="-12139"/>
                  <a:pt x="2738711" y="7385"/>
                  <a:pt x="2922932" y="0"/>
                </a:cubicBezTo>
                <a:cubicBezTo>
                  <a:pt x="3107153" y="-7385"/>
                  <a:pt x="3390932" y="-29568"/>
                  <a:pt x="3536993" y="0"/>
                </a:cubicBezTo>
                <a:cubicBezTo>
                  <a:pt x="3683054" y="29568"/>
                  <a:pt x="4007442" y="19260"/>
                  <a:pt x="4151054" y="0"/>
                </a:cubicBezTo>
                <a:cubicBezTo>
                  <a:pt x="4294666" y="-19260"/>
                  <a:pt x="4600729" y="6509"/>
                  <a:pt x="4912490" y="0"/>
                </a:cubicBezTo>
                <a:cubicBezTo>
                  <a:pt x="4927742" y="151384"/>
                  <a:pt x="4890416" y="391459"/>
                  <a:pt x="4912490" y="568836"/>
                </a:cubicBezTo>
                <a:cubicBezTo>
                  <a:pt x="4718294" y="558331"/>
                  <a:pt x="4651877" y="556523"/>
                  <a:pt x="4396679" y="568836"/>
                </a:cubicBezTo>
                <a:cubicBezTo>
                  <a:pt x="4141481" y="581149"/>
                  <a:pt x="4055409" y="552692"/>
                  <a:pt x="3929992" y="568836"/>
                </a:cubicBezTo>
                <a:cubicBezTo>
                  <a:pt x="3804575" y="584980"/>
                  <a:pt x="3566147" y="540212"/>
                  <a:pt x="3266806" y="568836"/>
                </a:cubicBezTo>
                <a:cubicBezTo>
                  <a:pt x="2967465" y="597460"/>
                  <a:pt x="2905764" y="558280"/>
                  <a:pt x="2750994" y="568836"/>
                </a:cubicBezTo>
                <a:cubicBezTo>
                  <a:pt x="2596224" y="579392"/>
                  <a:pt x="2224233" y="597842"/>
                  <a:pt x="2087808" y="568836"/>
                </a:cubicBezTo>
                <a:cubicBezTo>
                  <a:pt x="1951383" y="539830"/>
                  <a:pt x="1633248" y="540971"/>
                  <a:pt x="1375497" y="568836"/>
                </a:cubicBezTo>
                <a:cubicBezTo>
                  <a:pt x="1117746" y="596701"/>
                  <a:pt x="943241" y="548154"/>
                  <a:pt x="810561" y="568836"/>
                </a:cubicBezTo>
                <a:cubicBezTo>
                  <a:pt x="677881" y="589518"/>
                  <a:pt x="368439" y="532474"/>
                  <a:pt x="0" y="568836"/>
                </a:cubicBezTo>
                <a:cubicBezTo>
                  <a:pt x="-27871" y="413260"/>
                  <a:pt x="14721" y="163255"/>
                  <a:pt x="0" y="0"/>
                </a:cubicBezTo>
                <a:close/>
              </a:path>
              <a:path w="4912490" h="568836" stroke="0" extrusionOk="0">
                <a:moveTo>
                  <a:pt x="0" y="0"/>
                </a:moveTo>
                <a:cubicBezTo>
                  <a:pt x="136621" y="7973"/>
                  <a:pt x="416254" y="8379"/>
                  <a:pt x="564936" y="0"/>
                </a:cubicBezTo>
                <a:cubicBezTo>
                  <a:pt x="713618" y="-8379"/>
                  <a:pt x="819502" y="-18234"/>
                  <a:pt x="1031623" y="0"/>
                </a:cubicBezTo>
                <a:cubicBezTo>
                  <a:pt x="1243744" y="18234"/>
                  <a:pt x="1410908" y="-20652"/>
                  <a:pt x="1743934" y="0"/>
                </a:cubicBezTo>
                <a:cubicBezTo>
                  <a:pt x="2076960" y="20652"/>
                  <a:pt x="2029075" y="-15724"/>
                  <a:pt x="2308870" y="0"/>
                </a:cubicBezTo>
                <a:cubicBezTo>
                  <a:pt x="2588665" y="15724"/>
                  <a:pt x="2669724" y="12785"/>
                  <a:pt x="2873807" y="0"/>
                </a:cubicBezTo>
                <a:cubicBezTo>
                  <a:pt x="3077890" y="-12785"/>
                  <a:pt x="3304261" y="-7403"/>
                  <a:pt x="3586118" y="0"/>
                </a:cubicBezTo>
                <a:cubicBezTo>
                  <a:pt x="3867975" y="7403"/>
                  <a:pt x="3862424" y="-14711"/>
                  <a:pt x="4101929" y="0"/>
                </a:cubicBezTo>
                <a:cubicBezTo>
                  <a:pt x="4341434" y="14711"/>
                  <a:pt x="4744587" y="32953"/>
                  <a:pt x="4912490" y="0"/>
                </a:cubicBezTo>
                <a:cubicBezTo>
                  <a:pt x="4899062" y="275238"/>
                  <a:pt x="4905349" y="322894"/>
                  <a:pt x="4912490" y="568836"/>
                </a:cubicBezTo>
                <a:cubicBezTo>
                  <a:pt x="4741460" y="552955"/>
                  <a:pt x="4650384" y="581333"/>
                  <a:pt x="4396679" y="568836"/>
                </a:cubicBezTo>
                <a:cubicBezTo>
                  <a:pt x="4142974" y="556339"/>
                  <a:pt x="3936450" y="539213"/>
                  <a:pt x="3782617" y="568836"/>
                </a:cubicBezTo>
                <a:cubicBezTo>
                  <a:pt x="3628784" y="598459"/>
                  <a:pt x="3340750" y="596605"/>
                  <a:pt x="3217681" y="568836"/>
                </a:cubicBezTo>
                <a:cubicBezTo>
                  <a:pt x="3094612" y="541067"/>
                  <a:pt x="2781409" y="564653"/>
                  <a:pt x="2505370" y="568836"/>
                </a:cubicBezTo>
                <a:cubicBezTo>
                  <a:pt x="2229331" y="573019"/>
                  <a:pt x="2143216" y="570253"/>
                  <a:pt x="1793059" y="568836"/>
                </a:cubicBezTo>
                <a:cubicBezTo>
                  <a:pt x="1442902" y="567419"/>
                  <a:pt x="1423749" y="576937"/>
                  <a:pt x="1277247" y="568836"/>
                </a:cubicBezTo>
                <a:cubicBezTo>
                  <a:pt x="1130745" y="560735"/>
                  <a:pt x="804399" y="595065"/>
                  <a:pt x="663186" y="568836"/>
                </a:cubicBezTo>
                <a:cubicBezTo>
                  <a:pt x="521973" y="542607"/>
                  <a:pt x="189912" y="556084"/>
                  <a:pt x="0" y="568836"/>
                </a:cubicBezTo>
                <a:cubicBezTo>
                  <a:pt x="-22923" y="351504"/>
                  <a:pt x="-15961" y="119173"/>
                  <a:pt x="0" y="0"/>
                </a:cubicBezTo>
                <a:close/>
              </a:path>
            </a:pathLst>
          </a:custGeom>
          <a:solidFill>
            <a:schemeClr val="accent2">
              <a:alpha val="12000"/>
            </a:schemeClr>
          </a:solidFill>
          <a:ln w="6350">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D983897-1E50-CADE-283E-5EB422EA48CA}"/>
              </a:ext>
            </a:extLst>
          </p:cNvPr>
          <p:cNvSpPr/>
          <p:nvPr/>
        </p:nvSpPr>
        <p:spPr>
          <a:xfrm>
            <a:off x="179626" y="4866003"/>
            <a:ext cx="4912490" cy="979412"/>
          </a:xfrm>
          <a:custGeom>
            <a:avLst/>
            <a:gdLst>
              <a:gd name="connsiteX0" fmla="*/ 0 w 4912490"/>
              <a:gd name="connsiteY0" fmla="*/ 0 h 979412"/>
              <a:gd name="connsiteX1" fmla="*/ 515811 w 4912490"/>
              <a:gd name="connsiteY1" fmla="*/ 0 h 979412"/>
              <a:gd name="connsiteX2" fmla="*/ 1080748 w 4912490"/>
              <a:gd name="connsiteY2" fmla="*/ 0 h 979412"/>
              <a:gd name="connsiteX3" fmla="*/ 1596559 w 4912490"/>
              <a:gd name="connsiteY3" fmla="*/ 0 h 979412"/>
              <a:gd name="connsiteX4" fmla="*/ 2259745 w 4912490"/>
              <a:gd name="connsiteY4" fmla="*/ 0 h 979412"/>
              <a:gd name="connsiteX5" fmla="*/ 2873807 w 4912490"/>
              <a:gd name="connsiteY5" fmla="*/ 0 h 979412"/>
              <a:gd name="connsiteX6" fmla="*/ 3487868 w 4912490"/>
              <a:gd name="connsiteY6" fmla="*/ 0 h 979412"/>
              <a:gd name="connsiteX7" fmla="*/ 4200179 w 4912490"/>
              <a:gd name="connsiteY7" fmla="*/ 0 h 979412"/>
              <a:gd name="connsiteX8" fmla="*/ 4912490 w 4912490"/>
              <a:gd name="connsiteY8" fmla="*/ 0 h 979412"/>
              <a:gd name="connsiteX9" fmla="*/ 4912490 w 4912490"/>
              <a:gd name="connsiteY9" fmla="*/ 460324 h 979412"/>
              <a:gd name="connsiteX10" fmla="*/ 4912490 w 4912490"/>
              <a:gd name="connsiteY10" fmla="*/ 979412 h 979412"/>
              <a:gd name="connsiteX11" fmla="*/ 4445803 w 4912490"/>
              <a:gd name="connsiteY11" fmla="*/ 979412 h 979412"/>
              <a:gd name="connsiteX12" fmla="*/ 3929992 w 4912490"/>
              <a:gd name="connsiteY12" fmla="*/ 979412 h 979412"/>
              <a:gd name="connsiteX13" fmla="*/ 3266806 w 4912490"/>
              <a:gd name="connsiteY13" fmla="*/ 979412 h 979412"/>
              <a:gd name="connsiteX14" fmla="*/ 2554495 w 4912490"/>
              <a:gd name="connsiteY14" fmla="*/ 979412 h 979412"/>
              <a:gd name="connsiteX15" fmla="*/ 1989558 w 4912490"/>
              <a:gd name="connsiteY15" fmla="*/ 979412 h 979412"/>
              <a:gd name="connsiteX16" fmla="*/ 1277247 w 4912490"/>
              <a:gd name="connsiteY16" fmla="*/ 979412 h 979412"/>
              <a:gd name="connsiteX17" fmla="*/ 761436 w 4912490"/>
              <a:gd name="connsiteY17" fmla="*/ 979412 h 979412"/>
              <a:gd name="connsiteX18" fmla="*/ 0 w 4912490"/>
              <a:gd name="connsiteY18" fmla="*/ 979412 h 979412"/>
              <a:gd name="connsiteX19" fmla="*/ 0 w 4912490"/>
              <a:gd name="connsiteY19" fmla="*/ 519088 h 979412"/>
              <a:gd name="connsiteX20" fmla="*/ 0 w 4912490"/>
              <a:gd name="connsiteY20" fmla="*/ 0 h 979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912490" h="979412" fill="none" extrusionOk="0">
                <a:moveTo>
                  <a:pt x="0" y="0"/>
                </a:moveTo>
                <a:cubicBezTo>
                  <a:pt x="175800" y="19900"/>
                  <a:pt x="364528" y="-13068"/>
                  <a:pt x="515811" y="0"/>
                </a:cubicBezTo>
                <a:cubicBezTo>
                  <a:pt x="667094" y="13068"/>
                  <a:pt x="823330" y="24124"/>
                  <a:pt x="1080748" y="0"/>
                </a:cubicBezTo>
                <a:cubicBezTo>
                  <a:pt x="1338166" y="-24124"/>
                  <a:pt x="1392630" y="12139"/>
                  <a:pt x="1596559" y="0"/>
                </a:cubicBezTo>
                <a:cubicBezTo>
                  <a:pt x="1800488" y="-12139"/>
                  <a:pt x="2077132" y="11483"/>
                  <a:pt x="2259745" y="0"/>
                </a:cubicBezTo>
                <a:cubicBezTo>
                  <a:pt x="2442358" y="-11483"/>
                  <a:pt x="2722035" y="28257"/>
                  <a:pt x="2873807" y="0"/>
                </a:cubicBezTo>
                <a:cubicBezTo>
                  <a:pt x="3025579" y="-28257"/>
                  <a:pt x="3344256" y="19260"/>
                  <a:pt x="3487868" y="0"/>
                </a:cubicBezTo>
                <a:cubicBezTo>
                  <a:pt x="3631480" y="-19260"/>
                  <a:pt x="3949549" y="16750"/>
                  <a:pt x="4200179" y="0"/>
                </a:cubicBezTo>
                <a:cubicBezTo>
                  <a:pt x="4450809" y="-16750"/>
                  <a:pt x="4586843" y="-8138"/>
                  <a:pt x="4912490" y="0"/>
                </a:cubicBezTo>
                <a:cubicBezTo>
                  <a:pt x="4907693" y="131621"/>
                  <a:pt x="4909181" y="232187"/>
                  <a:pt x="4912490" y="460324"/>
                </a:cubicBezTo>
                <a:cubicBezTo>
                  <a:pt x="4915799" y="688461"/>
                  <a:pt x="4906362" y="867033"/>
                  <a:pt x="4912490" y="979412"/>
                </a:cubicBezTo>
                <a:cubicBezTo>
                  <a:pt x="4758428" y="993604"/>
                  <a:pt x="4611840" y="956570"/>
                  <a:pt x="4445803" y="979412"/>
                </a:cubicBezTo>
                <a:cubicBezTo>
                  <a:pt x="4279766" y="1002254"/>
                  <a:pt x="4076542" y="962206"/>
                  <a:pt x="3929992" y="979412"/>
                </a:cubicBezTo>
                <a:cubicBezTo>
                  <a:pt x="3783442" y="996618"/>
                  <a:pt x="3403231" y="1008418"/>
                  <a:pt x="3266806" y="979412"/>
                </a:cubicBezTo>
                <a:cubicBezTo>
                  <a:pt x="3130381" y="950406"/>
                  <a:pt x="2812246" y="951547"/>
                  <a:pt x="2554495" y="979412"/>
                </a:cubicBezTo>
                <a:cubicBezTo>
                  <a:pt x="2296744" y="1007277"/>
                  <a:pt x="2127854" y="959174"/>
                  <a:pt x="1989558" y="979412"/>
                </a:cubicBezTo>
                <a:cubicBezTo>
                  <a:pt x="1851262" y="999650"/>
                  <a:pt x="1567231" y="952334"/>
                  <a:pt x="1277247" y="979412"/>
                </a:cubicBezTo>
                <a:cubicBezTo>
                  <a:pt x="987263" y="1006490"/>
                  <a:pt x="944454" y="981841"/>
                  <a:pt x="761436" y="979412"/>
                </a:cubicBezTo>
                <a:cubicBezTo>
                  <a:pt x="578418" y="976983"/>
                  <a:pt x="324065" y="967232"/>
                  <a:pt x="0" y="979412"/>
                </a:cubicBezTo>
                <a:cubicBezTo>
                  <a:pt x="23005" y="862057"/>
                  <a:pt x="10495" y="670849"/>
                  <a:pt x="0" y="519088"/>
                </a:cubicBezTo>
                <a:cubicBezTo>
                  <a:pt x="-10495" y="367327"/>
                  <a:pt x="25359" y="162020"/>
                  <a:pt x="0" y="0"/>
                </a:cubicBezTo>
                <a:close/>
              </a:path>
              <a:path w="4912490" h="979412" stroke="0" extrusionOk="0">
                <a:moveTo>
                  <a:pt x="0" y="0"/>
                </a:moveTo>
                <a:cubicBezTo>
                  <a:pt x="136621" y="7973"/>
                  <a:pt x="416254" y="8379"/>
                  <a:pt x="564936" y="0"/>
                </a:cubicBezTo>
                <a:cubicBezTo>
                  <a:pt x="713618" y="-8379"/>
                  <a:pt x="819502" y="-18234"/>
                  <a:pt x="1031623" y="0"/>
                </a:cubicBezTo>
                <a:cubicBezTo>
                  <a:pt x="1243744" y="18234"/>
                  <a:pt x="1410908" y="-20652"/>
                  <a:pt x="1743934" y="0"/>
                </a:cubicBezTo>
                <a:cubicBezTo>
                  <a:pt x="2076960" y="20652"/>
                  <a:pt x="2029075" y="-15724"/>
                  <a:pt x="2308870" y="0"/>
                </a:cubicBezTo>
                <a:cubicBezTo>
                  <a:pt x="2588665" y="15724"/>
                  <a:pt x="2669724" y="12785"/>
                  <a:pt x="2873807" y="0"/>
                </a:cubicBezTo>
                <a:cubicBezTo>
                  <a:pt x="3077890" y="-12785"/>
                  <a:pt x="3304261" y="-7403"/>
                  <a:pt x="3586118" y="0"/>
                </a:cubicBezTo>
                <a:cubicBezTo>
                  <a:pt x="3867975" y="7403"/>
                  <a:pt x="3862424" y="-14711"/>
                  <a:pt x="4101929" y="0"/>
                </a:cubicBezTo>
                <a:cubicBezTo>
                  <a:pt x="4341434" y="14711"/>
                  <a:pt x="4744587" y="32953"/>
                  <a:pt x="4912490" y="0"/>
                </a:cubicBezTo>
                <a:cubicBezTo>
                  <a:pt x="4893493" y="132392"/>
                  <a:pt x="4912864" y="288840"/>
                  <a:pt x="4912490" y="509294"/>
                </a:cubicBezTo>
                <a:cubicBezTo>
                  <a:pt x="4912116" y="729748"/>
                  <a:pt x="4916851" y="755680"/>
                  <a:pt x="4912490" y="979412"/>
                </a:cubicBezTo>
                <a:cubicBezTo>
                  <a:pt x="4786456" y="990280"/>
                  <a:pt x="4451344" y="1008561"/>
                  <a:pt x="4298429" y="979412"/>
                </a:cubicBezTo>
                <a:cubicBezTo>
                  <a:pt x="4145514" y="950263"/>
                  <a:pt x="3859518" y="955515"/>
                  <a:pt x="3733492" y="979412"/>
                </a:cubicBezTo>
                <a:cubicBezTo>
                  <a:pt x="3607466" y="1003309"/>
                  <a:pt x="3297220" y="975229"/>
                  <a:pt x="3021181" y="979412"/>
                </a:cubicBezTo>
                <a:cubicBezTo>
                  <a:pt x="2745142" y="983595"/>
                  <a:pt x="2659027" y="980829"/>
                  <a:pt x="2308870" y="979412"/>
                </a:cubicBezTo>
                <a:cubicBezTo>
                  <a:pt x="1958713" y="977995"/>
                  <a:pt x="1935976" y="986738"/>
                  <a:pt x="1793059" y="979412"/>
                </a:cubicBezTo>
                <a:cubicBezTo>
                  <a:pt x="1650142" y="972086"/>
                  <a:pt x="1320211" y="1005641"/>
                  <a:pt x="1178998" y="979412"/>
                </a:cubicBezTo>
                <a:cubicBezTo>
                  <a:pt x="1037785" y="953183"/>
                  <a:pt x="291151" y="1015328"/>
                  <a:pt x="0" y="979412"/>
                </a:cubicBezTo>
                <a:cubicBezTo>
                  <a:pt x="-10501" y="833702"/>
                  <a:pt x="-23633" y="631781"/>
                  <a:pt x="0" y="489706"/>
                </a:cubicBezTo>
                <a:cubicBezTo>
                  <a:pt x="23633" y="347631"/>
                  <a:pt x="7205" y="166902"/>
                  <a:pt x="0" y="0"/>
                </a:cubicBezTo>
                <a:close/>
              </a:path>
            </a:pathLst>
          </a:custGeom>
          <a:solidFill>
            <a:schemeClr val="accent2">
              <a:alpha val="12000"/>
            </a:schemeClr>
          </a:solidFill>
          <a:ln w="6350">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70B9A04-7F7E-0AE2-E655-E60184624135}"/>
              </a:ext>
            </a:extLst>
          </p:cNvPr>
          <p:cNvSpPr/>
          <p:nvPr/>
        </p:nvSpPr>
        <p:spPr>
          <a:xfrm>
            <a:off x="179626" y="5919110"/>
            <a:ext cx="4912490" cy="607746"/>
          </a:xfrm>
          <a:custGeom>
            <a:avLst/>
            <a:gdLst>
              <a:gd name="connsiteX0" fmla="*/ 0 w 4912490"/>
              <a:gd name="connsiteY0" fmla="*/ 0 h 607746"/>
              <a:gd name="connsiteX1" fmla="*/ 515811 w 4912490"/>
              <a:gd name="connsiteY1" fmla="*/ 0 h 607746"/>
              <a:gd name="connsiteX2" fmla="*/ 1178998 w 4912490"/>
              <a:gd name="connsiteY2" fmla="*/ 0 h 607746"/>
              <a:gd name="connsiteX3" fmla="*/ 1743934 w 4912490"/>
              <a:gd name="connsiteY3" fmla="*/ 0 h 607746"/>
              <a:gd name="connsiteX4" fmla="*/ 2259745 w 4912490"/>
              <a:gd name="connsiteY4" fmla="*/ 0 h 607746"/>
              <a:gd name="connsiteX5" fmla="*/ 2922932 w 4912490"/>
              <a:gd name="connsiteY5" fmla="*/ 0 h 607746"/>
              <a:gd name="connsiteX6" fmla="*/ 3536993 w 4912490"/>
              <a:gd name="connsiteY6" fmla="*/ 0 h 607746"/>
              <a:gd name="connsiteX7" fmla="*/ 4151054 w 4912490"/>
              <a:gd name="connsiteY7" fmla="*/ 0 h 607746"/>
              <a:gd name="connsiteX8" fmla="*/ 4912490 w 4912490"/>
              <a:gd name="connsiteY8" fmla="*/ 0 h 607746"/>
              <a:gd name="connsiteX9" fmla="*/ 4912490 w 4912490"/>
              <a:gd name="connsiteY9" fmla="*/ 607746 h 607746"/>
              <a:gd name="connsiteX10" fmla="*/ 4396679 w 4912490"/>
              <a:gd name="connsiteY10" fmla="*/ 607746 h 607746"/>
              <a:gd name="connsiteX11" fmla="*/ 3929992 w 4912490"/>
              <a:gd name="connsiteY11" fmla="*/ 607746 h 607746"/>
              <a:gd name="connsiteX12" fmla="*/ 3266806 w 4912490"/>
              <a:gd name="connsiteY12" fmla="*/ 607746 h 607746"/>
              <a:gd name="connsiteX13" fmla="*/ 2750994 w 4912490"/>
              <a:gd name="connsiteY13" fmla="*/ 607746 h 607746"/>
              <a:gd name="connsiteX14" fmla="*/ 2087808 w 4912490"/>
              <a:gd name="connsiteY14" fmla="*/ 607746 h 607746"/>
              <a:gd name="connsiteX15" fmla="*/ 1375497 w 4912490"/>
              <a:gd name="connsiteY15" fmla="*/ 607746 h 607746"/>
              <a:gd name="connsiteX16" fmla="*/ 810561 w 4912490"/>
              <a:gd name="connsiteY16" fmla="*/ 607746 h 607746"/>
              <a:gd name="connsiteX17" fmla="*/ 0 w 4912490"/>
              <a:gd name="connsiteY17" fmla="*/ 607746 h 607746"/>
              <a:gd name="connsiteX18" fmla="*/ 0 w 4912490"/>
              <a:gd name="connsiteY18" fmla="*/ 0 h 607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912490" h="607746" fill="none" extrusionOk="0">
                <a:moveTo>
                  <a:pt x="0" y="0"/>
                </a:moveTo>
                <a:cubicBezTo>
                  <a:pt x="153964" y="-13009"/>
                  <a:pt x="318447" y="-2497"/>
                  <a:pt x="515811" y="0"/>
                </a:cubicBezTo>
                <a:cubicBezTo>
                  <a:pt x="713175" y="2497"/>
                  <a:pt x="931846" y="15155"/>
                  <a:pt x="1178998" y="0"/>
                </a:cubicBezTo>
                <a:cubicBezTo>
                  <a:pt x="1426150" y="-15155"/>
                  <a:pt x="1487250" y="24571"/>
                  <a:pt x="1743934" y="0"/>
                </a:cubicBezTo>
                <a:cubicBezTo>
                  <a:pt x="2000618" y="-24571"/>
                  <a:pt x="2055816" y="12139"/>
                  <a:pt x="2259745" y="0"/>
                </a:cubicBezTo>
                <a:cubicBezTo>
                  <a:pt x="2463674" y="-12139"/>
                  <a:pt x="2738711" y="7385"/>
                  <a:pt x="2922932" y="0"/>
                </a:cubicBezTo>
                <a:cubicBezTo>
                  <a:pt x="3107153" y="-7385"/>
                  <a:pt x="3390932" y="-29568"/>
                  <a:pt x="3536993" y="0"/>
                </a:cubicBezTo>
                <a:cubicBezTo>
                  <a:pt x="3683054" y="29568"/>
                  <a:pt x="4007442" y="19260"/>
                  <a:pt x="4151054" y="0"/>
                </a:cubicBezTo>
                <a:cubicBezTo>
                  <a:pt x="4294666" y="-19260"/>
                  <a:pt x="4600729" y="6509"/>
                  <a:pt x="4912490" y="0"/>
                </a:cubicBezTo>
                <a:cubicBezTo>
                  <a:pt x="4908534" y="212572"/>
                  <a:pt x="4898538" y="464397"/>
                  <a:pt x="4912490" y="607746"/>
                </a:cubicBezTo>
                <a:cubicBezTo>
                  <a:pt x="4718294" y="597241"/>
                  <a:pt x="4651877" y="595433"/>
                  <a:pt x="4396679" y="607746"/>
                </a:cubicBezTo>
                <a:cubicBezTo>
                  <a:pt x="4141481" y="620059"/>
                  <a:pt x="4055409" y="591602"/>
                  <a:pt x="3929992" y="607746"/>
                </a:cubicBezTo>
                <a:cubicBezTo>
                  <a:pt x="3804575" y="623890"/>
                  <a:pt x="3566147" y="579122"/>
                  <a:pt x="3266806" y="607746"/>
                </a:cubicBezTo>
                <a:cubicBezTo>
                  <a:pt x="2967465" y="636370"/>
                  <a:pt x="2905764" y="597190"/>
                  <a:pt x="2750994" y="607746"/>
                </a:cubicBezTo>
                <a:cubicBezTo>
                  <a:pt x="2596224" y="618302"/>
                  <a:pt x="2224233" y="636752"/>
                  <a:pt x="2087808" y="607746"/>
                </a:cubicBezTo>
                <a:cubicBezTo>
                  <a:pt x="1951383" y="578740"/>
                  <a:pt x="1633248" y="579881"/>
                  <a:pt x="1375497" y="607746"/>
                </a:cubicBezTo>
                <a:cubicBezTo>
                  <a:pt x="1117746" y="635611"/>
                  <a:pt x="943241" y="587064"/>
                  <a:pt x="810561" y="607746"/>
                </a:cubicBezTo>
                <a:cubicBezTo>
                  <a:pt x="677881" y="628428"/>
                  <a:pt x="368439" y="571384"/>
                  <a:pt x="0" y="607746"/>
                </a:cubicBezTo>
                <a:cubicBezTo>
                  <a:pt x="-3527" y="329314"/>
                  <a:pt x="12033" y="156610"/>
                  <a:pt x="0" y="0"/>
                </a:cubicBezTo>
                <a:close/>
              </a:path>
              <a:path w="4912490" h="607746" stroke="0" extrusionOk="0">
                <a:moveTo>
                  <a:pt x="0" y="0"/>
                </a:moveTo>
                <a:cubicBezTo>
                  <a:pt x="136621" y="7973"/>
                  <a:pt x="416254" y="8379"/>
                  <a:pt x="564936" y="0"/>
                </a:cubicBezTo>
                <a:cubicBezTo>
                  <a:pt x="713618" y="-8379"/>
                  <a:pt x="819502" y="-18234"/>
                  <a:pt x="1031623" y="0"/>
                </a:cubicBezTo>
                <a:cubicBezTo>
                  <a:pt x="1243744" y="18234"/>
                  <a:pt x="1410908" y="-20652"/>
                  <a:pt x="1743934" y="0"/>
                </a:cubicBezTo>
                <a:cubicBezTo>
                  <a:pt x="2076960" y="20652"/>
                  <a:pt x="2029075" y="-15724"/>
                  <a:pt x="2308870" y="0"/>
                </a:cubicBezTo>
                <a:cubicBezTo>
                  <a:pt x="2588665" y="15724"/>
                  <a:pt x="2669724" y="12785"/>
                  <a:pt x="2873807" y="0"/>
                </a:cubicBezTo>
                <a:cubicBezTo>
                  <a:pt x="3077890" y="-12785"/>
                  <a:pt x="3304261" y="-7403"/>
                  <a:pt x="3586118" y="0"/>
                </a:cubicBezTo>
                <a:cubicBezTo>
                  <a:pt x="3867975" y="7403"/>
                  <a:pt x="3862424" y="-14711"/>
                  <a:pt x="4101929" y="0"/>
                </a:cubicBezTo>
                <a:cubicBezTo>
                  <a:pt x="4341434" y="14711"/>
                  <a:pt x="4744587" y="32953"/>
                  <a:pt x="4912490" y="0"/>
                </a:cubicBezTo>
                <a:cubicBezTo>
                  <a:pt x="4938171" y="193662"/>
                  <a:pt x="4922954" y="417839"/>
                  <a:pt x="4912490" y="607746"/>
                </a:cubicBezTo>
                <a:cubicBezTo>
                  <a:pt x="4741460" y="591865"/>
                  <a:pt x="4650384" y="620243"/>
                  <a:pt x="4396679" y="607746"/>
                </a:cubicBezTo>
                <a:cubicBezTo>
                  <a:pt x="4142974" y="595249"/>
                  <a:pt x="3936450" y="578123"/>
                  <a:pt x="3782617" y="607746"/>
                </a:cubicBezTo>
                <a:cubicBezTo>
                  <a:pt x="3628784" y="637369"/>
                  <a:pt x="3340750" y="635515"/>
                  <a:pt x="3217681" y="607746"/>
                </a:cubicBezTo>
                <a:cubicBezTo>
                  <a:pt x="3094612" y="579977"/>
                  <a:pt x="2781409" y="603563"/>
                  <a:pt x="2505370" y="607746"/>
                </a:cubicBezTo>
                <a:cubicBezTo>
                  <a:pt x="2229331" y="611929"/>
                  <a:pt x="2143216" y="609163"/>
                  <a:pt x="1793059" y="607746"/>
                </a:cubicBezTo>
                <a:cubicBezTo>
                  <a:pt x="1442902" y="606329"/>
                  <a:pt x="1423749" y="615847"/>
                  <a:pt x="1277247" y="607746"/>
                </a:cubicBezTo>
                <a:cubicBezTo>
                  <a:pt x="1130745" y="599645"/>
                  <a:pt x="804399" y="633975"/>
                  <a:pt x="663186" y="607746"/>
                </a:cubicBezTo>
                <a:cubicBezTo>
                  <a:pt x="521973" y="581517"/>
                  <a:pt x="189912" y="594994"/>
                  <a:pt x="0" y="607746"/>
                </a:cubicBezTo>
                <a:cubicBezTo>
                  <a:pt x="-8957" y="313427"/>
                  <a:pt x="17141" y="265375"/>
                  <a:pt x="0" y="0"/>
                </a:cubicBezTo>
                <a:close/>
              </a:path>
            </a:pathLst>
          </a:custGeom>
          <a:solidFill>
            <a:schemeClr val="accent2">
              <a:alpha val="12000"/>
            </a:schemeClr>
          </a:solidFill>
          <a:ln w="6350">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B446D82-6E1D-A1AE-F56E-74BA830BF91A}"/>
              </a:ext>
            </a:extLst>
          </p:cNvPr>
          <p:cNvSpPr/>
          <p:nvPr/>
        </p:nvSpPr>
        <p:spPr>
          <a:xfrm>
            <a:off x="179629" y="4149518"/>
            <a:ext cx="2543261" cy="627172"/>
          </a:xfrm>
          <a:custGeom>
            <a:avLst/>
            <a:gdLst>
              <a:gd name="connsiteX0" fmla="*/ 0 w 2543261"/>
              <a:gd name="connsiteY0" fmla="*/ 0 h 627172"/>
              <a:gd name="connsiteX1" fmla="*/ 610383 w 2543261"/>
              <a:gd name="connsiteY1" fmla="*/ 0 h 627172"/>
              <a:gd name="connsiteX2" fmla="*/ 1246198 w 2543261"/>
              <a:gd name="connsiteY2" fmla="*/ 0 h 627172"/>
              <a:gd name="connsiteX3" fmla="*/ 1882013 w 2543261"/>
              <a:gd name="connsiteY3" fmla="*/ 0 h 627172"/>
              <a:gd name="connsiteX4" fmla="*/ 2543261 w 2543261"/>
              <a:gd name="connsiteY4" fmla="*/ 0 h 627172"/>
              <a:gd name="connsiteX5" fmla="*/ 2543261 w 2543261"/>
              <a:gd name="connsiteY5" fmla="*/ 627172 h 627172"/>
              <a:gd name="connsiteX6" fmla="*/ 1907446 w 2543261"/>
              <a:gd name="connsiteY6" fmla="*/ 627172 h 627172"/>
              <a:gd name="connsiteX7" fmla="*/ 1322496 w 2543261"/>
              <a:gd name="connsiteY7" fmla="*/ 627172 h 627172"/>
              <a:gd name="connsiteX8" fmla="*/ 737546 w 2543261"/>
              <a:gd name="connsiteY8" fmla="*/ 627172 h 627172"/>
              <a:gd name="connsiteX9" fmla="*/ 0 w 2543261"/>
              <a:gd name="connsiteY9" fmla="*/ 627172 h 627172"/>
              <a:gd name="connsiteX10" fmla="*/ 0 w 2543261"/>
              <a:gd name="connsiteY10" fmla="*/ 0 h 627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43261" h="627172" fill="none" extrusionOk="0">
                <a:moveTo>
                  <a:pt x="0" y="0"/>
                </a:moveTo>
                <a:cubicBezTo>
                  <a:pt x="279142" y="-2099"/>
                  <a:pt x="389111" y="9577"/>
                  <a:pt x="610383" y="0"/>
                </a:cubicBezTo>
                <a:cubicBezTo>
                  <a:pt x="831655" y="-9577"/>
                  <a:pt x="1084546" y="25399"/>
                  <a:pt x="1246198" y="0"/>
                </a:cubicBezTo>
                <a:cubicBezTo>
                  <a:pt x="1407850" y="-25399"/>
                  <a:pt x="1672652" y="-5360"/>
                  <a:pt x="1882013" y="0"/>
                </a:cubicBezTo>
                <a:cubicBezTo>
                  <a:pt x="2091374" y="5360"/>
                  <a:pt x="2309777" y="26117"/>
                  <a:pt x="2543261" y="0"/>
                </a:cubicBezTo>
                <a:cubicBezTo>
                  <a:pt x="2534751" y="233265"/>
                  <a:pt x="2534931" y="433443"/>
                  <a:pt x="2543261" y="627172"/>
                </a:cubicBezTo>
                <a:cubicBezTo>
                  <a:pt x="2316512" y="637748"/>
                  <a:pt x="2041548" y="625351"/>
                  <a:pt x="1907446" y="627172"/>
                </a:cubicBezTo>
                <a:cubicBezTo>
                  <a:pt x="1773345" y="628993"/>
                  <a:pt x="1542552" y="600336"/>
                  <a:pt x="1322496" y="627172"/>
                </a:cubicBezTo>
                <a:cubicBezTo>
                  <a:pt x="1102440" y="654009"/>
                  <a:pt x="1007520" y="632594"/>
                  <a:pt x="737546" y="627172"/>
                </a:cubicBezTo>
                <a:cubicBezTo>
                  <a:pt x="467572" y="621751"/>
                  <a:pt x="179999" y="657370"/>
                  <a:pt x="0" y="627172"/>
                </a:cubicBezTo>
                <a:cubicBezTo>
                  <a:pt x="-25404" y="498482"/>
                  <a:pt x="10833" y="305271"/>
                  <a:pt x="0" y="0"/>
                </a:cubicBezTo>
                <a:close/>
              </a:path>
              <a:path w="2543261" h="627172" stroke="0" extrusionOk="0">
                <a:moveTo>
                  <a:pt x="0" y="0"/>
                </a:moveTo>
                <a:cubicBezTo>
                  <a:pt x="302095" y="2735"/>
                  <a:pt x="455995" y="18623"/>
                  <a:pt x="610383" y="0"/>
                </a:cubicBezTo>
                <a:cubicBezTo>
                  <a:pt x="764771" y="-18623"/>
                  <a:pt x="905714" y="17679"/>
                  <a:pt x="1169900" y="0"/>
                </a:cubicBezTo>
                <a:cubicBezTo>
                  <a:pt x="1434086" y="-17679"/>
                  <a:pt x="1609262" y="-24777"/>
                  <a:pt x="1856581" y="0"/>
                </a:cubicBezTo>
                <a:cubicBezTo>
                  <a:pt x="2103900" y="24777"/>
                  <a:pt x="2234077" y="11939"/>
                  <a:pt x="2543261" y="0"/>
                </a:cubicBezTo>
                <a:cubicBezTo>
                  <a:pt x="2535630" y="210642"/>
                  <a:pt x="2512802" y="380700"/>
                  <a:pt x="2543261" y="627172"/>
                </a:cubicBezTo>
                <a:cubicBezTo>
                  <a:pt x="2302620" y="606219"/>
                  <a:pt x="2172067" y="655756"/>
                  <a:pt x="1958311" y="627172"/>
                </a:cubicBezTo>
                <a:cubicBezTo>
                  <a:pt x="1744555" y="598589"/>
                  <a:pt x="1590637" y="603475"/>
                  <a:pt x="1373361" y="627172"/>
                </a:cubicBezTo>
                <a:cubicBezTo>
                  <a:pt x="1156085" y="650870"/>
                  <a:pt x="908986" y="645155"/>
                  <a:pt x="686680" y="627172"/>
                </a:cubicBezTo>
                <a:cubicBezTo>
                  <a:pt x="464374" y="609189"/>
                  <a:pt x="316419" y="642195"/>
                  <a:pt x="0" y="627172"/>
                </a:cubicBezTo>
                <a:cubicBezTo>
                  <a:pt x="26266" y="352705"/>
                  <a:pt x="10119" y="181589"/>
                  <a:pt x="0" y="0"/>
                </a:cubicBezTo>
                <a:close/>
              </a:path>
            </a:pathLst>
          </a:custGeom>
          <a:solidFill>
            <a:schemeClr val="accent2">
              <a:alpha val="12000"/>
            </a:schemeClr>
          </a:solidFill>
          <a:ln w="6350">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29" name="Straight Arrow Connector 28">
            <a:extLst>
              <a:ext uri="{FF2B5EF4-FFF2-40B4-BE49-F238E27FC236}">
                <a16:creationId xmlns:a16="http://schemas.microsoft.com/office/drawing/2014/main" id="{3251BCAD-4C34-5145-D9FF-FEBC2F0F02E9}"/>
              </a:ext>
            </a:extLst>
          </p:cNvPr>
          <p:cNvCxnSpPr>
            <a:cxnSpLocks/>
            <a:endCxn id="11" idx="3"/>
          </p:cNvCxnSpPr>
          <p:nvPr/>
        </p:nvCxnSpPr>
        <p:spPr>
          <a:xfrm flipH="1">
            <a:off x="5092116" y="1837333"/>
            <a:ext cx="4530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84FEEC0-45A2-32BA-B6F3-9A2FD9E0372F}"/>
              </a:ext>
            </a:extLst>
          </p:cNvPr>
          <p:cNvCxnSpPr>
            <a:cxnSpLocks/>
            <a:endCxn id="14" idx="3"/>
          </p:cNvCxnSpPr>
          <p:nvPr/>
        </p:nvCxnSpPr>
        <p:spPr>
          <a:xfrm flipH="1">
            <a:off x="1430984" y="2273417"/>
            <a:ext cx="4114139" cy="200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BAA18F0-4293-5B16-96B4-2E9748F5EB04}"/>
              </a:ext>
            </a:extLst>
          </p:cNvPr>
          <p:cNvCxnSpPr>
            <a:cxnSpLocks/>
            <a:endCxn id="17" idx="3"/>
          </p:cNvCxnSpPr>
          <p:nvPr/>
        </p:nvCxnSpPr>
        <p:spPr>
          <a:xfrm flipH="1">
            <a:off x="3120704" y="2549649"/>
            <a:ext cx="2424419" cy="2773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BBC0891-DA75-B291-EE26-56162E614234}"/>
              </a:ext>
            </a:extLst>
          </p:cNvPr>
          <p:cNvCxnSpPr>
            <a:cxnSpLocks/>
            <a:endCxn id="18" idx="3"/>
          </p:cNvCxnSpPr>
          <p:nvPr/>
        </p:nvCxnSpPr>
        <p:spPr>
          <a:xfrm flipH="1">
            <a:off x="5201171" y="3154748"/>
            <a:ext cx="343952" cy="76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1666397-C9B9-5403-13D0-17203EE6B732}"/>
              </a:ext>
            </a:extLst>
          </p:cNvPr>
          <p:cNvCxnSpPr>
            <a:cxnSpLocks/>
            <a:endCxn id="19" idx="3"/>
          </p:cNvCxnSpPr>
          <p:nvPr/>
        </p:nvCxnSpPr>
        <p:spPr>
          <a:xfrm flipH="1">
            <a:off x="5092116" y="3627053"/>
            <a:ext cx="453007" cy="40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FF997DBA-7E88-BE89-9076-C7D8DAD2977E}"/>
              </a:ext>
            </a:extLst>
          </p:cNvPr>
          <p:cNvCxnSpPr>
            <a:cxnSpLocks/>
            <a:endCxn id="24" idx="3"/>
          </p:cNvCxnSpPr>
          <p:nvPr/>
        </p:nvCxnSpPr>
        <p:spPr>
          <a:xfrm flipH="1">
            <a:off x="2722890" y="4025686"/>
            <a:ext cx="2822233" cy="4374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980D2C6A-405F-07B5-C38F-55442A0ABC2E}"/>
              </a:ext>
            </a:extLst>
          </p:cNvPr>
          <p:cNvCxnSpPr>
            <a:cxnSpLocks/>
          </p:cNvCxnSpPr>
          <p:nvPr/>
        </p:nvCxnSpPr>
        <p:spPr>
          <a:xfrm flipH="1">
            <a:off x="4437776" y="4353443"/>
            <a:ext cx="1107347" cy="5641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1C5EBAED-F0D2-7CD7-D4DD-CFD3102A7613}"/>
              </a:ext>
            </a:extLst>
          </p:cNvPr>
          <p:cNvCxnSpPr>
            <a:cxnSpLocks/>
            <a:endCxn id="23" idx="3"/>
          </p:cNvCxnSpPr>
          <p:nvPr/>
        </p:nvCxnSpPr>
        <p:spPr>
          <a:xfrm flipH="1">
            <a:off x="5092116" y="4671902"/>
            <a:ext cx="453007" cy="15510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957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5F4D7-A0B5-4D4F-9C37-008F675E994E}"/>
              </a:ext>
            </a:extLst>
          </p:cNvPr>
          <p:cNvSpPr>
            <a:spLocks noGrp="1"/>
          </p:cNvSpPr>
          <p:nvPr>
            <p:ph type="title"/>
          </p:nvPr>
        </p:nvSpPr>
        <p:spPr>
          <a:xfrm>
            <a:off x="0" y="452718"/>
            <a:ext cx="7540090" cy="663018"/>
          </a:xfrm>
        </p:spPr>
        <p:txBody>
          <a:bodyPr/>
          <a:lstStyle/>
          <a:p>
            <a:r>
              <a:rPr lang="en-US" sz="2400" dirty="0"/>
              <a:t>Activity TWO: Holt two parameters(Linear)</a:t>
            </a:r>
            <a:r>
              <a:rPr lang="en-US" sz="3200" dirty="0"/>
              <a:t> </a:t>
            </a:r>
          </a:p>
        </p:txBody>
      </p:sp>
      <p:sp>
        <p:nvSpPr>
          <p:cNvPr id="3" name="Content Placeholder 2">
            <a:extLst>
              <a:ext uri="{FF2B5EF4-FFF2-40B4-BE49-F238E27FC236}">
                <a16:creationId xmlns:a16="http://schemas.microsoft.com/office/drawing/2014/main" id="{5860C599-7CAD-DF48-AD10-1658242052AB}"/>
              </a:ext>
            </a:extLst>
          </p:cNvPr>
          <p:cNvSpPr>
            <a:spLocks noGrp="1"/>
          </p:cNvSpPr>
          <p:nvPr>
            <p:ph idx="1"/>
          </p:nvPr>
        </p:nvSpPr>
        <p:spPr>
          <a:xfrm>
            <a:off x="4446165" y="1371599"/>
            <a:ext cx="4518207" cy="5155257"/>
          </a:xfrm>
          <a:solidFill>
            <a:schemeClr val="tx1">
              <a:alpha val="12000"/>
            </a:schemeClr>
          </a:solidFill>
          <a:ln>
            <a:solidFill>
              <a:schemeClr val="tx1"/>
            </a:solidFill>
          </a:ln>
        </p:spPr>
        <p:txBody>
          <a:bodyPr>
            <a:normAutofit lnSpcReduction="10000"/>
          </a:bodyPr>
          <a:lstStyle/>
          <a:p>
            <a:pPr marL="0" indent="0">
              <a:buNone/>
            </a:pPr>
            <a:r>
              <a:rPr lang="en-US" sz="1000" b="1" dirty="0"/>
              <a:t>Summary</a:t>
            </a:r>
          </a:p>
          <a:p>
            <a:pPr>
              <a:buFont typeface="Wingdings" panose="05000000000000000000" pitchFamily="2" charset="2"/>
              <a:buChar char="§"/>
            </a:pPr>
            <a:r>
              <a:rPr lang="en-US" sz="900" dirty="0"/>
              <a:t>In this exercise we have four different Holt Trending models that have been set up with different parameters</a:t>
            </a:r>
          </a:p>
          <a:p>
            <a:pPr lvl="1">
              <a:buFont typeface="Wingdings" panose="05000000000000000000" pitchFamily="2" charset="2"/>
              <a:buChar char="§"/>
            </a:pPr>
            <a:r>
              <a:rPr lang="en-US" sz="900" dirty="0"/>
              <a:t>M1</a:t>
            </a:r>
            <a:r>
              <a:rPr lang="en-US" sz="900" dirty="0">
                <a:sym typeface="Wingdings" panose="05000000000000000000" pitchFamily="2" charset="2"/>
              </a:rPr>
              <a:t>alpha = 0.8, beta=0.2</a:t>
            </a:r>
          </a:p>
          <a:p>
            <a:pPr lvl="1">
              <a:buFont typeface="Wingdings" panose="05000000000000000000" pitchFamily="2" charset="2"/>
              <a:buChar char="§"/>
            </a:pPr>
            <a:r>
              <a:rPr lang="en-US" sz="900" dirty="0">
                <a:sym typeface="Wingdings" panose="05000000000000000000" pitchFamily="2" charset="2"/>
              </a:rPr>
              <a:t>M2Multiplicative,alpha  = 0.8, beta=0.2</a:t>
            </a:r>
          </a:p>
          <a:p>
            <a:pPr lvl="1">
              <a:buFont typeface="Wingdings" panose="05000000000000000000" pitchFamily="2" charset="2"/>
              <a:buChar char="§"/>
            </a:pPr>
            <a:r>
              <a:rPr lang="en-US" sz="900" dirty="0">
                <a:sym typeface="Wingdings" panose="05000000000000000000" pitchFamily="2" charset="2"/>
              </a:rPr>
              <a:t>M3Damped alpha = 0.8, beta = 0.2</a:t>
            </a:r>
          </a:p>
          <a:p>
            <a:pPr lvl="1">
              <a:buFont typeface="Wingdings" panose="05000000000000000000" pitchFamily="2" charset="2"/>
              <a:buChar char="§"/>
            </a:pPr>
            <a:r>
              <a:rPr lang="en-US" sz="900" dirty="0">
                <a:sym typeface="Wingdings" panose="05000000000000000000" pitchFamily="2" charset="2"/>
              </a:rPr>
              <a:t>M4Damped multiplicative, alpha =0.8, beta = 0.2</a:t>
            </a:r>
          </a:p>
          <a:p>
            <a:pPr>
              <a:buFont typeface="Wingdings" panose="05000000000000000000" pitchFamily="2" charset="2"/>
              <a:buChar char="§"/>
            </a:pPr>
            <a:r>
              <a:rPr lang="en-US" sz="900" b="1" dirty="0">
                <a:sym typeface="Wingdings" panose="05000000000000000000" pitchFamily="2" charset="2"/>
              </a:rPr>
              <a:t>Analysis </a:t>
            </a:r>
          </a:p>
          <a:p>
            <a:pPr>
              <a:buFont typeface="Wingdings" panose="05000000000000000000" pitchFamily="2" charset="2"/>
              <a:buChar char="§"/>
            </a:pPr>
            <a:r>
              <a:rPr lang="en-US" sz="900" dirty="0">
                <a:sym typeface="Wingdings" panose="05000000000000000000" pitchFamily="2" charset="2"/>
              </a:rPr>
              <a:t>The historical sales data(Black Time Series) has a trending component. In the previous exercise we tried to use SES to forecast these observations, however we explained that it was not the best option because the model is unable to detect this trending patter.  </a:t>
            </a:r>
          </a:p>
          <a:p>
            <a:pPr>
              <a:buFont typeface="Wingdings" panose="05000000000000000000" pitchFamily="2" charset="2"/>
              <a:buChar char="§"/>
            </a:pPr>
            <a:r>
              <a:rPr lang="en-US" sz="900" dirty="0">
                <a:sym typeface="Wingdings" panose="05000000000000000000" pitchFamily="2" charset="2"/>
              </a:rPr>
              <a:t>Using Holt Two parameters the model is able to detect the trending patter of the time series and give us a better result as we can see in the plot and in the RMSE results</a:t>
            </a:r>
          </a:p>
          <a:p>
            <a:pPr>
              <a:buFont typeface="Wingdings" panose="05000000000000000000" pitchFamily="2" charset="2"/>
              <a:buChar char="§"/>
            </a:pPr>
            <a:r>
              <a:rPr lang="en-US" sz="900" dirty="0">
                <a:sym typeface="Wingdings" panose="05000000000000000000" pitchFamily="2" charset="2"/>
              </a:rPr>
              <a:t>Even the RMSE of the first two models are better I will always pick the Damp Trending model, because a indefinitely constant trend is unlikely. In fact, I’ve had really experience issues in the a few projects when a company opt for using one of these methods for long term forecast and they end up getting over stock. Ultimately I have had to deactivate them. </a:t>
            </a:r>
          </a:p>
          <a:p>
            <a:pPr>
              <a:buFont typeface="Wingdings" panose="05000000000000000000" pitchFamily="2" charset="2"/>
              <a:buChar char="§"/>
            </a:pPr>
            <a:r>
              <a:rPr lang="en-US" sz="900" dirty="0"/>
              <a:t>Empirical evidence indicates that these methods tend to over-forecast, especially for longer forecast horizons</a:t>
            </a:r>
            <a:r>
              <a:rPr lang="en-US" sz="900" dirty="0">
                <a:sym typeface="Wingdings" panose="05000000000000000000" pitchFamily="2" charset="2"/>
              </a:rPr>
              <a:t>. That’s by </a:t>
            </a:r>
          </a:p>
          <a:p>
            <a:pPr>
              <a:buFont typeface="Wingdings" panose="05000000000000000000" pitchFamily="2" charset="2"/>
              <a:buChar char="§"/>
            </a:pPr>
            <a:r>
              <a:rPr lang="en-US" sz="900" dirty="0">
                <a:sym typeface="Wingdings" panose="05000000000000000000" pitchFamily="2" charset="2"/>
              </a:rPr>
              <a:t>I would rather selecting a Damp Trending method like m3 and m4. Even though the overall RMSE is greater than m1 and m2 look what happens with the historical data after ~2008, the trending changes.  It seems that there’s a downward trending patter </a:t>
            </a:r>
            <a:endParaRPr lang="en-US" sz="1050" dirty="0">
              <a:sym typeface="Wingdings" panose="05000000000000000000" pitchFamily="2" charset="2"/>
            </a:endParaRPr>
          </a:p>
        </p:txBody>
      </p:sp>
      <p:sp>
        <p:nvSpPr>
          <p:cNvPr id="15" name="TextBox 14">
            <a:extLst>
              <a:ext uri="{FF2B5EF4-FFF2-40B4-BE49-F238E27FC236}">
                <a16:creationId xmlns:a16="http://schemas.microsoft.com/office/drawing/2014/main" id="{37994C8A-FC76-FCC8-AF13-62B4D25EB516}"/>
              </a:ext>
            </a:extLst>
          </p:cNvPr>
          <p:cNvSpPr txBox="1"/>
          <p:nvPr/>
        </p:nvSpPr>
        <p:spPr>
          <a:xfrm>
            <a:off x="95739" y="4037839"/>
            <a:ext cx="1061943" cy="261610"/>
          </a:xfrm>
          <a:prstGeom prst="rect">
            <a:avLst/>
          </a:prstGeom>
          <a:noFill/>
        </p:spPr>
        <p:txBody>
          <a:bodyPr wrap="square" rtlCol="0">
            <a:spAutoFit/>
          </a:bodyPr>
          <a:lstStyle/>
          <a:p>
            <a:r>
              <a:rPr lang="en-US" sz="1050" dirty="0"/>
              <a:t>Model 1:</a:t>
            </a:r>
          </a:p>
        </p:txBody>
      </p:sp>
      <p:sp>
        <p:nvSpPr>
          <p:cNvPr id="16" name="TextBox 15">
            <a:extLst>
              <a:ext uri="{FF2B5EF4-FFF2-40B4-BE49-F238E27FC236}">
                <a16:creationId xmlns:a16="http://schemas.microsoft.com/office/drawing/2014/main" id="{908D66FF-8237-B698-97E7-2F06F45BC673}"/>
              </a:ext>
            </a:extLst>
          </p:cNvPr>
          <p:cNvSpPr txBox="1"/>
          <p:nvPr/>
        </p:nvSpPr>
        <p:spPr>
          <a:xfrm>
            <a:off x="95739" y="4768141"/>
            <a:ext cx="1061943" cy="261610"/>
          </a:xfrm>
          <a:prstGeom prst="rect">
            <a:avLst/>
          </a:prstGeom>
          <a:noFill/>
        </p:spPr>
        <p:txBody>
          <a:bodyPr wrap="square" rtlCol="0">
            <a:spAutoFit/>
          </a:bodyPr>
          <a:lstStyle/>
          <a:p>
            <a:r>
              <a:rPr lang="en-US" sz="1050" dirty="0"/>
              <a:t>Model 2:</a:t>
            </a:r>
          </a:p>
        </p:txBody>
      </p:sp>
      <p:sp>
        <p:nvSpPr>
          <p:cNvPr id="17" name="TextBox 16">
            <a:extLst>
              <a:ext uri="{FF2B5EF4-FFF2-40B4-BE49-F238E27FC236}">
                <a16:creationId xmlns:a16="http://schemas.microsoft.com/office/drawing/2014/main" id="{0C802FD1-EEBE-F516-4AA6-6C76D2C82023}"/>
              </a:ext>
            </a:extLst>
          </p:cNvPr>
          <p:cNvSpPr txBox="1"/>
          <p:nvPr/>
        </p:nvSpPr>
        <p:spPr>
          <a:xfrm>
            <a:off x="95739" y="5436225"/>
            <a:ext cx="1061943" cy="261610"/>
          </a:xfrm>
          <a:prstGeom prst="rect">
            <a:avLst/>
          </a:prstGeom>
          <a:noFill/>
        </p:spPr>
        <p:txBody>
          <a:bodyPr wrap="square" rtlCol="0">
            <a:spAutoFit/>
          </a:bodyPr>
          <a:lstStyle/>
          <a:p>
            <a:r>
              <a:rPr lang="en-US" sz="1050" dirty="0"/>
              <a:t>Model 3:</a:t>
            </a:r>
          </a:p>
        </p:txBody>
      </p:sp>
      <p:pic>
        <p:nvPicPr>
          <p:cNvPr id="5" name="Picture 4">
            <a:extLst>
              <a:ext uri="{FF2B5EF4-FFF2-40B4-BE49-F238E27FC236}">
                <a16:creationId xmlns:a16="http://schemas.microsoft.com/office/drawing/2014/main" id="{7F9861FF-0441-9077-689D-27A7139AF363}"/>
              </a:ext>
            </a:extLst>
          </p:cNvPr>
          <p:cNvPicPr>
            <a:picLocks noChangeAspect="1"/>
          </p:cNvPicPr>
          <p:nvPr/>
        </p:nvPicPr>
        <p:blipFill>
          <a:blip r:embed="rId2"/>
          <a:stretch>
            <a:fillRect/>
          </a:stretch>
        </p:blipFill>
        <p:spPr>
          <a:xfrm>
            <a:off x="162851" y="1431804"/>
            <a:ext cx="4149090" cy="2542524"/>
          </a:xfrm>
          <a:prstGeom prst="rect">
            <a:avLst/>
          </a:prstGeom>
          <a:ln>
            <a:solidFill>
              <a:schemeClr val="accent1"/>
            </a:solidFill>
          </a:ln>
        </p:spPr>
      </p:pic>
      <p:pic>
        <p:nvPicPr>
          <p:cNvPr id="11" name="Picture 10">
            <a:extLst>
              <a:ext uri="{FF2B5EF4-FFF2-40B4-BE49-F238E27FC236}">
                <a16:creationId xmlns:a16="http://schemas.microsoft.com/office/drawing/2014/main" id="{7123F723-28B8-44E9-41B8-4B1D2B7CF830}"/>
              </a:ext>
            </a:extLst>
          </p:cNvPr>
          <p:cNvPicPr>
            <a:picLocks noChangeAspect="1"/>
          </p:cNvPicPr>
          <p:nvPr/>
        </p:nvPicPr>
        <p:blipFill>
          <a:blip r:embed="rId3"/>
          <a:stretch>
            <a:fillRect/>
          </a:stretch>
        </p:blipFill>
        <p:spPr>
          <a:xfrm>
            <a:off x="162851" y="4352273"/>
            <a:ext cx="4199425" cy="333375"/>
          </a:xfrm>
          <a:prstGeom prst="rect">
            <a:avLst/>
          </a:prstGeom>
        </p:spPr>
      </p:pic>
      <p:sp>
        <p:nvSpPr>
          <p:cNvPr id="20" name="Rectangle 19">
            <a:extLst>
              <a:ext uri="{FF2B5EF4-FFF2-40B4-BE49-F238E27FC236}">
                <a16:creationId xmlns:a16="http://schemas.microsoft.com/office/drawing/2014/main" id="{24B70727-4842-1468-49ED-943F640FD74D}"/>
              </a:ext>
            </a:extLst>
          </p:cNvPr>
          <p:cNvSpPr/>
          <p:nvPr/>
        </p:nvSpPr>
        <p:spPr>
          <a:xfrm>
            <a:off x="693821" y="4359680"/>
            <a:ext cx="530973" cy="302004"/>
          </a:xfrm>
          <a:custGeom>
            <a:avLst/>
            <a:gdLst>
              <a:gd name="connsiteX0" fmla="*/ 0 w 530973"/>
              <a:gd name="connsiteY0" fmla="*/ 0 h 302004"/>
              <a:gd name="connsiteX1" fmla="*/ 530973 w 530973"/>
              <a:gd name="connsiteY1" fmla="*/ 0 h 302004"/>
              <a:gd name="connsiteX2" fmla="*/ 530973 w 530973"/>
              <a:gd name="connsiteY2" fmla="*/ 302004 h 302004"/>
              <a:gd name="connsiteX3" fmla="*/ 0 w 530973"/>
              <a:gd name="connsiteY3" fmla="*/ 302004 h 302004"/>
              <a:gd name="connsiteX4" fmla="*/ 0 w 530973"/>
              <a:gd name="connsiteY4" fmla="*/ 0 h 3020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973" h="302004" fill="none" extrusionOk="0">
                <a:moveTo>
                  <a:pt x="0" y="0"/>
                </a:moveTo>
                <a:cubicBezTo>
                  <a:pt x="242585" y="-5365"/>
                  <a:pt x="319921" y="62934"/>
                  <a:pt x="530973" y="0"/>
                </a:cubicBezTo>
                <a:cubicBezTo>
                  <a:pt x="551092" y="99537"/>
                  <a:pt x="520854" y="167024"/>
                  <a:pt x="530973" y="302004"/>
                </a:cubicBezTo>
                <a:cubicBezTo>
                  <a:pt x="417480" y="347852"/>
                  <a:pt x="177110" y="295623"/>
                  <a:pt x="0" y="302004"/>
                </a:cubicBezTo>
                <a:cubicBezTo>
                  <a:pt x="-3472" y="158675"/>
                  <a:pt x="6758" y="81842"/>
                  <a:pt x="0" y="0"/>
                </a:cubicBezTo>
                <a:close/>
              </a:path>
              <a:path w="530973" h="302004" stroke="0" extrusionOk="0">
                <a:moveTo>
                  <a:pt x="0" y="0"/>
                </a:moveTo>
                <a:cubicBezTo>
                  <a:pt x="113554" y="-60529"/>
                  <a:pt x="354927" y="8517"/>
                  <a:pt x="530973" y="0"/>
                </a:cubicBezTo>
                <a:cubicBezTo>
                  <a:pt x="553775" y="129422"/>
                  <a:pt x="504727" y="225757"/>
                  <a:pt x="530973" y="302004"/>
                </a:cubicBezTo>
                <a:cubicBezTo>
                  <a:pt x="298713" y="348756"/>
                  <a:pt x="248298" y="291724"/>
                  <a:pt x="0" y="302004"/>
                </a:cubicBezTo>
                <a:cubicBezTo>
                  <a:pt x="-16458" y="229562"/>
                  <a:pt x="12976" y="96506"/>
                  <a:pt x="0" y="0"/>
                </a:cubicBezTo>
                <a:close/>
              </a:path>
            </a:pathLst>
          </a:custGeom>
          <a:solidFill>
            <a:schemeClr val="accent2">
              <a:alpha val="40000"/>
            </a:schemeClr>
          </a:solidFill>
          <a:ln>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C1E9297C-3EE5-A42E-140D-F8EA36EA115A}"/>
              </a:ext>
            </a:extLst>
          </p:cNvPr>
          <p:cNvPicPr>
            <a:picLocks noChangeAspect="1"/>
          </p:cNvPicPr>
          <p:nvPr/>
        </p:nvPicPr>
        <p:blipFill>
          <a:blip r:embed="rId4"/>
          <a:stretch>
            <a:fillRect/>
          </a:stretch>
        </p:blipFill>
        <p:spPr>
          <a:xfrm>
            <a:off x="162851" y="5045307"/>
            <a:ext cx="4199425" cy="323850"/>
          </a:xfrm>
          <a:prstGeom prst="rect">
            <a:avLst/>
          </a:prstGeom>
        </p:spPr>
      </p:pic>
      <p:pic>
        <p:nvPicPr>
          <p:cNvPr id="24" name="Picture 23">
            <a:extLst>
              <a:ext uri="{FF2B5EF4-FFF2-40B4-BE49-F238E27FC236}">
                <a16:creationId xmlns:a16="http://schemas.microsoft.com/office/drawing/2014/main" id="{A9372740-901B-D514-8DDC-86ECAFFA8B3E}"/>
              </a:ext>
            </a:extLst>
          </p:cNvPr>
          <p:cNvPicPr>
            <a:picLocks noChangeAspect="1"/>
          </p:cNvPicPr>
          <p:nvPr/>
        </p:nvPicPr>
        <p:blipFill>
          <a:blip r:embed="rId5"/>
          <a:stretch>
            <a:fillRect/>
          </a:stretch>
        </p:blipFill>
        <p:spPr>
          <a:xfrm>
            <a:off x="162851" y="5738944"/>
            <a:ext cx="4199425" cy="314325"/>
          </a:xfrm>
          <a:prstGeom prst="rect">
            <a:avLst/>
          </a:prstGeom>
        </p:spPr>
      </p:pic>
      <p:sp>
        <p:nvSpPr>
          <p:cNvPr id="25" name="TextBox 24">
            <a:extLst>
              <a:ext uri="{FF2B5EF4-FFF2-40B4-BE49-F238E27FC236}">
                <a16:creationId xmlns:a16="http://schemas.microsoft.com/office/drawing/2014/main" id="{A9BA9898-669D-1C53-14A6-9DC80A3E20B2}"/>
              </a:ext>
            </a:extLst>
          </p:cNvPr>
          <p:cNvSpPr txBox="1"/>
          <p:nvPr/>
        </p:nvSpPr>
        <p:spPr>
          <a:xfrm>
            <a:off x="95739" y="6134925"/>
            <a:ext cx="1061943" cy="261610"/>
          </a:xfrm>
          <a:prstGeom prst="rect">
            <a:avLst/>
          </a:prstGeom>
          <a:noFill/>
        </p:spPr>
        <p:txBody>
          <a:bodyPr wrap="square" rtlCol="0">
            <a:spAutoFit/>
          </a:bodyPr>
          <a:lstStyle/>
          <a:p>
            <a:r>
              <a:rPr lang="en-US" sz="1050" dirty="0"/>
              <a:t>Model 4:</a:t>
            </a:r>
          </a:p>
        </p:txBody>
      </p:sp>
      <p:pic>
        <p:nvPicPr>
          <p:cNvPr id="27" name="Picture 26">
            <a:extLst>
              <a:ext uri="{FF2B5EF4-FFF2-40B4-BE49-F238E27FC236}">
                <a16:creationId xmlns:a16="http://schemas.microsoft.com/office/drawing/2014/main" id="{043F5040-C58C-5799-250C-691C41217D54}"/>
              </a:ext>
            </a:extLst>
          </p:cNvPr>
          <p:cNvPicPr>
            <a:picLocks noChangeAspect="1"/>
          </p:cNvPicPr>
          <p:nvPr/>
        </p:nvPicPr>
        <p:blipFill>
          <a:blip r:embed="rId6"/>
          <a:stretch>
            <a:fillRect/>
          </a:stretch>
        </p:blipFill>
        <p:spPr>
          <a:xfrm>
            <a:off x="162851" y="6401415"/>
            <a:ext cx="4199425" cy="333375"/>
          </a:xfrm>
          <a:prstGeom prst="rect">
            <a:avLst/>
          </a:prstGeom>
        </p:spPr>
      </p:pic>
      <p:sp>
        <p:nvSpPr>
          <p:cNvPr id="29" name="Rectangle 28">
            <a:extLst>
              <a:ext uri="{FF2B5EF4-FFF2-40B4-BE49-F238E27FC236}">
                <a16:creationId xmlns:a16="http://schemas.microsoft.com/office/drawing/2014/main" id="{DB84AD47-2772-8FE4-31BE-DAFC0681014D}"/>
              </a:ext>
            </a:extLst>
          </p:cNvPr>
          <p:cNvSpPr/>
          <p:nvPr/>
        </p:nvSpPr>
        <p:spPr>
          <a:xfrm>
            <a:off x="710598" y="5024013"/>
            <a:ext cx="530973" cy="302004"/>
          </a:xfrm>
          <a:custGeom>
            <a:avLst/>
            <a:gdLst>
              <a:gd name="connsiteX0" fmla="*/ 0 w 530973"/>
              <a:gd name="connsiteY0" fmla="*/ 0 h 302004"/>
              <a:gd name="connsiteX1" fmla="*/ 530973 w 530973"/>
              <a:gd name="connsiteY1" fmla="*/ 0 h 302004"/>
              <a:gd name="connsiteX2" fmla="*/ 530973 w 530973"/>
              <a:gd name="connsiteY2" fmla="*/ 302004 h 302004"/>
              <a:gd name="connsiteX3" fmla="*/ 0 w 530973"/>
              <a:gd name="connsiteY3" fmla="*/ 302004 h 302004"/>
              <a:gd name="connsiteX4" fmla="*/ 0 w 530973"/>
              <a:gd name="connsiteY4" fmla="*/ 0 h 3020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973" h="302004" fill="none" extrusionOk="0">
                <a:moveTo>
                  <a:pt x="0" y="0"/>
                </a:moveTo>
                <a:cubicBezTo>
                  <a:pt x="242585" y="-5365"/>
                  <a:pt x="319921" y="62934"/>
                  <a:pt x="530973" y="0"/>
                </a:cubicBezTo>
                <a:cubicBezTo>
                  <a:pt x="551092" y="99537"/>
                  <a:pt x="520854" y="167024"/>
                  <a:pt x="530973" y="302004"/>
                </a:cubicBezTo>
                <a:cubicBezTo>
                  <a:pt x="417480" y="347852"/>
                  <a:pt x="177110" y="295623"/>
                  <a:pt x="0" y="302004"/>
                </a:cubicBezTo>
                <a:cubicBezTo>
                  <a:pt x="-3472" y="158675"/>
                  <a:pt x="6758" y="81842"/>
                  <a:pt x="0" y="0"/>
                </a:cubicBezTo>
                <a:close/>
              </a:path>
              <a:path w="530973" h="302004" stroke="0" extrusionOk="0">
                <a:moveTo>
                  <a:pt x="0" y="0"/>
                </a:moveTo>
                <a:cubicBezTo>
                  <a:pt x="113554" y="-60529"/>
                  <a:pt x="354927" y="8517"/>
                  <a:pt x="530973" y="0"/>
                </a:cubicBezTo>
                <a:cubicBezTo>
                  <a:pt x="553775" y="129422"/>
                  <a:pt x="504727" y="225757"/>
                  <a:pt x="530973" y="302004"/>
                </a:cubicBezTo>
                <a:cubicBezTo>
                  <a:pt x="298713" y="348756"/>
                  <a:pt x="248298" y="291724"/>
                  <a:pt x="0" y="302004"/>
                </a:cubicBezTo>
                <a:cubicBezTo>
                  <a:pt x="-16458" y="229562"/>
                  <a:pt x="12976" y="96506"/>
                  <a:pt x="0" y="0"/>
                </a:cubicBezTo>
                <a:close/>
              </a:path>
            </a:pathLst>
          </a:custGeom>
          <a:solidFill>
            <a:schemeClr val="accent2">
              <a:alpha val="40000"/>
            </a:schemeClr>
          </a:solidFill>
          <a:ln>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2EB7C8FD-C7AF-45E0-017A-D86B629D650A}"/>
              </a:ext>
            </a:extLst>
          </p:cNvPr>
          <p:cNvSpPr/>
          <p:nvPr/>
        </p:nvSpPr>
        <p:spPr>
          <a:xfrm>
            <a:off x="702210" y="5728816"/>
            <a:ext cx="530973" cy="302004"/>
          </a:xfrm>
          <a:custGeom>
            <a:avLst/>
            <a:gdLst>
              <a:gd name="connsiteX0" fmla="*/ 0 w 530973"/>
              <a:gd name="connsiteY0" fmla="*/ 0 h 302004"/>
              <a:gd name="connsiteX1" fmla="*/ 530973 w 530973"/>
              <a:gd name="connsiteY1" fmla="*/ 0 h 302004"/>
              <a:gd name="connsiteX2" fmla="*/ 530973 w 530973"/>
              <a:gd name="connsiteY2" fmla="*/ 302004 h 302004"/>
              <a:gd name="connsiteX3" fmla="*/ 0 w 530973"/>
              <a:gd name="connsiteY3" fmla="*/ 302004 h 302004"/>
              <a:gd name="connsiteX4" fmla="*/ 0 w 530973"/>
              <a:gd name="connsiteY4" fmla="*/ 0 h 3020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973" h="302004" fill="none" extrusionOk="0">
                <a:moveTo>
                  <a:pt x="0" y="0"/>
                </a:moveTo>
                <a:cubicBezTo>
                  <a:pt x="242585" y="-5365"/>
                  <a:pt x="319921" y="62934"/>
                  <a:pt x="530973" y="0"/>
                </a:cubicBezTo>
                <a:cubicBezTo>
                  <a:pt x="551092" y="99537"/>
                  <a:pt x="520854" y="167024"/>
                  <a:pt x="530973" y="302004"/>
                </a:cubicBezTo>
                <a:cubicBezTo>
                  <a:pt x="417480" y="347852"/>
                  <a:pt x="177110" y="295623"/>
                  <a:pt x="0" y="302004"/>
                </a:cubicBezTo>
                <a:cubicBezTo>
                  <a:pt x="-3472" y="158675"/>
                  <a:pt x="6758" y="81842"/>
                  <a:pt x="0" y="0"/>
                </a:cubicBezTo>
                <a:close/>
              </a:path>
              <a:path w="530973" h="302004" stroke="0" extrusionOk="0">
                <a:moveTo>
                  <a:pt x="0" y="0"/>
                </a:moveTo>
                <a:cubicBezTo>
                  <a:pt x="113554" y="-60529"/>
                  <a:pt x="354927" y="8517"/>
                  <a:pt x="530973" y="0"/>
                </a:cubicBezTo>
                <a:cubicBezTo>
                  <a:pt x="553775" y="129422"/>
                  <a:pt x="504727" y="225757"/>
                  <a:pt x="530973" y="302004"/>
                </a:cubicBezTo>
                <a:cubicBezTo>
                  <a:pt x="298713" y="348756"/>
                  <a:pt x="248298" y="291724"/>
                  <a:pt x="0" y="302004"/>
                </a:cubicBezTo>
                <a:cubicBezTo>
                  <a:pt x="-16458" y="229562"/>
                  <a:pt x="12976" y="96506"/>
                  <a:pt x="0" y="0"/>
                </a:cubicBezTo>
                <a:close/>
              </a:path>
            </a:pathLst>
          </a:custGeom>
          <a:solidFill>
            <a:schemeClr val="accent2">
              <a:alpha val="40000"/>
            </a:schemeClr>
          </a:solidFill>
          <a:ln>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A6D74179-0D33-8C6A-ED44-51BFAB8BB01A}"/>
              </a:ext>
            </a:extLst>
          </p:cNvPr>
          <p:cNvSpPr/>
          <p:nvPr/>
        </p:nvSpPr>
        <p:spPr>
          <a:xfrm>
            <a:off x="693821" y="6375854"/>
            <a:ext cx="530973" cy="302004"/>
          </a:xfrm>
          <a:custGeom>
            <a:avLst/>
            <a:gdLst>
              <a:gd name="connsiteX0" fmla="*/ 0 w 530973"/>
              <a:gd name="connsiteY0" fmla="*/ 0 h 302004"/>
              <a:gd name="connsiteX1" fmla="*/ 530973 w 530973"/>
              <a:gd name="connsiteY1" fmla="*/ 0 h 302004"/>
              <a:gd name="connsiteX2" fmla="*/ 530973 w 530973"/>
              <a:gd name="connsiteY2" fmla="*/ 302004 h 302004"/>
              <a:gd name="connsiteX3" fmla="*/ 0 w 530973"/>
              <a:gd name="connsiteY3" fmla="*/ 302004 h 302004"/>
              <a:gd name="connsiteX4" fmla="*/ 0 w 530973"/>
              <a:gd name="connsiteY4" fmla="*/ 0 h 3020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973" h="302004" fill="none" extrusionOk="0">
                <a:moveTo>
                  <a:pt x="0" y="0"/>
                </a:moveTo>
                <a:cubicBezTo>
                  <a:pt x="242585" y="-5365"/>
                  <a:pt x="319921" y="62934"/>
                  <a:pt x="530973" y="0"/>
                </a:cubicBezTo>
                <a:cubicBezTo>
                  <a:pt x="551092" y="99537"/>
                  <a:pt x="520854" y="167024"/>
                  <a:pt x="530973" y="302004"/>
                </a:cubicBezTo>
                <a:cubicBezTo>
                  <a:pt x="417480" y="347852"/>
                  <a:pt x="177110" y="295623"/>
                  <a:pt x="0" y="302004"/>
                </a:cubicBezTo>
                <a:cubicBezTo>
                  <a:pt x="-3472" y="158675"/>
                  <a:pt x="6758" y="81842"/>
                  <a:pt x="0" y="0"/>
                </a:cubicBezTo>
                <a:close/>
              </a:path>
              <a:path w="530973" h="302004" stroke="0" extrusionOk="0">
                <a:moveTo>
                  <a:pt x="0" y="0"/>
                </a:moveTo>
                <a:cubicBezTo>
                  <a:pt x="113554" y="-60529"/>
                  <a:pt x="354927" y="8517"/>
                  <a:pt x="530973" y="0"/>
                </a:cubicBezTo>
                <a:cubicBezTo>
                  <a:pt x="553775" y="129422"/>
                  <a:pt x="504727" y="225757"/>
                  <a:pt x="530973" y="302004"/>
                </a:cubicBezTo>
                <a:cubicBezTo>
                  <a:pt x="298713" y="348756"/>
                  <a:pt x="248298" y="291724"/>
                  <a:pt x="0" y="302004"/>
                </a:cubicBezTo>
                <a:cubicBezTo>
                  <a:pt x="-16458" y="229562"/>
                  <a:pt x="12976" y="96506"/>
                  <a:pt x="0" y="0"/>
                </a:cubicBezTo>
                <a:close/>
              </a:path>
            </a:pathLst>
          </a:custGeom>
          <a:solidFill>
            <a:schemeClr val="accent2">
              <a:alpha val="40000"/>
            </a:schemeClr>
          </a:solidFill>
          <a:ln>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36" name="Straight Arrow Connector 35">
            <a:extLst>
              <a:ext uri="{FF2B5EF4-FFF2-40B4-BE49-F238E27FC236}">
                <a16:creationId xmlns:a16="http://schemas.microsoft.com/office/drawing/2014/main" id="{8ACADF3B-2F25-8D53-0EBA-FFF560D9D0B1}"/>
              </a:ext>
            </a:extLst>
          </p:cNvPr>
          <p:cNvCxnSpPr>
            <a:cxnSpLocks/>
          </p:cNvCxnSpPr>
          <p:nvPr/>
        </p:nvCxnSpPr>
        <p:spPr>
          <a:xfrm flipH="1">
            <a:off x="1241571" y="4518960"/>
            <a:ext cx="33304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Arrow: Up 38">
            <a:extLst>
              <a:ext uri="{FF2B5EF4-FFF2-40B4-BE49-F238E27FC236}">
                <a16:creationId xmlns:a16="http://schemas.microsoft.com/office/drawing/2014/main" id="{A97B2B75-9807-E715-63F6-2A49B998BCBE}"/>
              </a:ext>
            </a:extLst>
          </p:cNvPr>
          <p:cNvSpPr/>
          <p:nvPr/>
        </p:nvSpPr>
        <p:spPr>
          <a:xfrm>
            <a:off x="3875714" y="2015490"/>
            <a:ext cx="100668" cy="1110543"/>
          </a:xfrm>
          <a:custGeom>
            <a:avLst/>
            <a:gdLst>
              <a:gd name="connsiteX0" fmla="*/ 0 w 100668"/>
              <a:gd name="connsiteY0" fmla="*/ 50334 h 1110543"/>
              <a:gd name="connsiteX1" fmla="*/ 50334 w 100668"/>
              <a:gd name="connsiteY1" fmla="*/ 0 h 1110543"/>
              <a:gd name="connsiteX2" fmla="*/ 100668 w 100668"/>
              <a:gd name="connsiteY2" fmla="*/ 50334 h 1110543"/>
              <a:gd name="connsiteX3" fmla="*/ 75501 w 100668"/>
              <a:gd name="connsiteY3" fmla="*/ 50334 h 1110543"/>
              <a:gd name="connsiteX4" fmla="*/ 75501 w 100668"/>
              <a:gd name="connsiteY4" fmla="*/ 569836 h 1110543"/>
              <a:gd name="connsiteX5" fmla="*/ 75501 w 100668"/>
              <a:gd name="connsiteY5" fmla="*/ 1110543 h 1110543"/>
              <a:gd name="connsiteX6" fmla="*/ 25167 w 100668"/>
              <a:gd name="connsiteY6" fmla="*/ 1110543 h 1110543"/>
              <a:gd name="connsiteX7" fmla="*/ 25167 w 100668"/>
              <a:gd name="connsiteY7" fmla="*/ 580439 h 1110543"/>
              <a:gd name="connsiteX8" fmla="*/ 25167 w 100668"/>
              <a:gd name="connsiteY8" fmla="*/ 50334 h 1110543"/>
              <a:gd name="connsiteX9" fmla="*/ 0 w 100668"/>
              <a:gd name="connsiteY9" fmla="*/ 50334 h 111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668" h="1110543" fill="none" extrusionOk="0">
                <a:moveTo>
                  <a:pt x="0" y="50334"/>
                </a:moveTo>
                <a:cubicBezTo>
                  <a:pt x="14540" y="39197"/>
                  <a:pt x="30253" y="19208"/>
                  <a:pt x="50334" y="0"/>
                </a:cubicBezTo>
                <a:cubicBezTo>
                  <a:pt x="69247" y="20935"/>
                  <a:pt x="79890" y="28417"/>
                  <a:pt x="100668" y="50334"/>
                </a:cubicBezTo>
                <a:cubicBezTo>
                  <a:pt x="95547" y="50595"/>
                  <a:pt x="85711" y="49878"/>
                  <a:pt x="75501" y="50334"/>
                </a:cubicBezTo>
                <a:cubicBezTo>
                  <a:pt x="99629" y="233827"/>
                  <a:pt x="56527" y="441049"/>
                  <a:pt x="75501" y="569836"/>
                </a:cubicBezTo>
                <a:cubicBezTo>
                  <a:pt x="94475" y="698623"/>
                  <a:pt x="89725" y="930793"/>
                  <a:pt x="75501" y="1110543"/>
                </a:cubicBezTo>
                <a:cubicBezTo>
                  <a:pt x="52239" y="1108617"/>
                  <a:pt x="36208" y="1112722"/>
                  <a:pt x="25167" y="1110543"/>
                </a:cubicBezTo>
                <a:cubicBezTo>
                  <a:pt x="35601" y="952338"/>
                  <a:pt x="24319" y="696428"/>
                  <a:pt x="25167" y="580439"/>
                </a:cubicBezTo>
                <a:cubicBezTo>
                  <a:pt x="26015" y="464450"/>
                  <a:pt x="17597" y="275737"/>
                  <a:pt x="25167" y="50334"/>
                </a:cubicBezTo>
                <a:cubicBezTo>
                  <a:pt x="17059" y="50767"/>
                  <a:pt x="7399" y="51552"/>
                  <a:pt x="0" y="50334"/>
                </a:cubicBezTo>
                <a:close/>
              </a:path>
              <a:path w="100668" h="1110543" stroke="0" extrusionOk="0">
                <a:moveTo>
                  <a:pt x="0" y="50334"/>
                </a:moveTo>
                <a:cubicBezTo>
                  <a:pt x="17893" y="36235"/>
                  <a:pt x="35481" y="11882"/>
                  <a:pt x="50334" y="0"/>
                </a:cubicBezTo>
                <a:cubicBezTo>
                  <a:pt x="73490" y="23495"/>
                  <a:pt x="80346" y="28852"/>
                  <a:pt x="100668" y="50334"/>
                </a:cubicBezTo>
                <a:cubicBezTo>
                  <a:pt x="90314" y="50307"/>
                  <a:pt x="83078" y="50810"/>
                  <a:pt x="75501" y="50334"/>
                </a:cubicBezTo>
                <a:cubicBezTo>
                  <a:pt x="89936" y="300054"/>
                  <a:pt x="97255" y="391405"/>
                  <a:pt x="75501" y="591041"/>
                </a:cubicBezTo>
                <a:cubicBezTo>
                  <a:pt x="53747" y="790677"/>
                  <a:pt x="82379" y="874388"/>
                  <a:pt x="75501" y="1110543"/>
                </a:cubicBezTo>
                <a:cubicBezTo>
                  <a:pt x="64296" y="1112189"/>
                  <a:pt x="36810" y="1112039"/>
                  <a:pt x="25167" y="1110543"/>
                </a:cubicBezTo>
                <a:cubicBezTo>
                  <a:pt x="30182" y="858281"/>
                  <a:pt x="46439" y="751134"/>
                  <a:pt x="25167" y="601643"/>
                </a:cubicBezTo>
                <a:cubicBezTo>
                  <a:pt x="3895" y="452152"/>
                  <a:pt x="19513" y="303237"/>
                  <a:pt x="25167" y="50334"/>
                </a:cubicBezTo>
                <a:cubicBezTo>
                  <a:pt x="13692" y="50149"/>
                  <a:pt x="10239" y="50795"/>
                  <a:pt x="0" y="50334"/>
                </a:cubicBezTo>
                <a:close/>
              </a:path>
            </a:pathLst>
          </a:custGeom>
          <a:solidFill>
            <a:schemeClr val="accent2">
              <a:alpha val="28000"/>
            </a:schemeClr>
          </a:solidFill>
          <a:ln>
            <a:extLst>
              <a:ext uri="{C807C97D-BFC1-408E-A445-0C87EB9F89A2}">
                <ask:lineSketchStyleProps xmlns:ask="http://schemas.microsoft.com/office/drawing/2018/sketchyshapes" sd="1219033472">
                  <a:prstGeom prst="upArrow">
                    <a:avLst/>
                  </a:prstGeom>
                  <ask:type>
                    <ask:lineSketchFreehand/>
                  </ask:type>
                </ask:lineSketchStyleProps>
              </a:ext>
            </a:extLst>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41" name="Straight Arrow Connector 40">
            <a:extLst>
              <a:ext uri="{FF2B5EF4-FFF2-40B4-BE49-F238E27FC236}">
                <a16:creationId xmlns:a16="http://schemas.microsoft.com/office/drawing/2014/main" id="{29B9B87D-890E-4A8B-EAB6-691091CCE797}"/>
              </a:ext>
            </a:extLst>
          </p:cNvPr>
          <p:cNvCxnSpPr>
            <a:cxnSpLocks/>
          </p:cNvCxnSpPr>
          <p:nvPr/>
        </p:nvCxnSpPr>
        <p:spPr>
          <a:xfrm flipH="1" flipV="1">
            <a:off x="3976382" y="3126033"/>
            <a:ext cx="595618" cy="26129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7936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5F4D7-A0B5-4D4F-9C37-008F675E994E}"/>
              </a:ext>
            </a:extLst>
          </p:cNvPr>
          <p:cNvSpPr>
            <a:spLocks noGrp="1"/>
          </p:cNvSpPr>
          <p:nvPr>
            <p:ph type="title"/>
          </p:nvPr>
        </p:nvSpPr>
        <p:spPr>
          <a:xfrm>
            <a:off x="0" y="452718"/>
            <a:ext cx="7540090" cy="663018"/>
          </a:xfrm>
        </p:spPr>
        <p:txBody>
          <a:bodyPr/>
          <a:lstStyle/>
          <a:p>
            <a:r>
              <a:rPr lang="en-US" sz="2000" dirty="0"/>
              <a:t>Activity TWO: Holt two parameters(Linear)</a:t>
            </a:r>
            <a:r>
              <a:rPr lang="en-US" sz="2800" dirty="0"/>
              <a:t> </a:t>
            </a:r>
            <a:endParaRPr lang="en-US" sz="2000" dirty="0"/>
          </a:p>
        </p:txBody>
      </p:sp>
      <p:sp>
        <p:nvSpPr>
          <p:cNvPr id="3" name="Content Placeholder 2">
            <a:extLst>
              <a:ext uri="{FF2B5EF4-FFF2-40B4-BE49-F238E27FC236}">
                <a16:creationId xmlns:a16="http://schemas.microsoft.com/office/drawing/2014/main" id="{5860C599-7CAD-DF48-AD10-1658242052AB}"/>
              </a:ext>
            </a:extLst>
          </p:cNvPr>
          <p:cNvSpPr>
            <a:spLocks noGrp="1"/>
          </p:cNvSpPr>
          <p:nvPr>
            <p:ph idx="1"/>
          </p:nvPr>
        </p:nvSpPr>
        <p:spPr>
          <a:xfrm>
            <a:off x="5440994" y="1371599"/>
            <a:ext cx="3523378" cy="5155257"/>
          </a:xfrm>
          <a:solidFill>
            <a:schemeClr val="tx1">
              <a:alpha val="12000"/>
            </a:schemeClr>
          </a:solidFill>
          <a:ln>
            <a:solidFill>
              <a:schemeClr val="tx1"/>
            </a:solidFill>
          </a:ln>
        </p:spPr>
        <p:txBody>
          <a:bodyPr>
            <a:normAutofit/>
          </a:bodyPr>
          <a:lstStyle/>
          <a:p>
            <a:pPr marL="0" indent="0">
              <a:buNone/>
            </a:pPr>
            <a:r>
              <a:rPr lang="en-US" sz="1100" b="1" dirty="0"/>
              <a:t>Comments source code</a:t>
            </a:r>
          </a:p>
          <a:p>
            <a:pPr>
              <a:buFont typeface="Wingdings" panose="05000000000000000000" pitchFamily="2" charset="2"/>
              <a:buChar char="§"/>
            </a:pPr>
            <a:r>
              <a:rPr lang="en-US" sz="1050" dirty="0"/>
              <a:t>Setting the parameters for the model( Alpha, Beta and Forecast horizon)</a:t>
            </a:r>
          </a:p>
          <a:p>
            <a:pPr>
              <a:buFont typeface="Wingdings" panose="05000000000000000000" pitchFamily="2" charset="2"/>
              <a:buChar char="§"/>
            </a:pPr>
            <a:r>
              <a:rPr lang="en-US" sz="1050" dirty="0"/>
              <a:t>Fitting four models,</a:t>
            </a:r>
          </a:p>
          <a:p>
            <a:pPr lvl="1">
              <a:buFont typeface="Wingdings" panose="05000000000000000000" pitchFamily="2" charset="2"/>
              <a:buChar char="§"/>
            </a:pPr>
            <a:r>
              <a:rPr lang="en-US" sz="850" dirty="0"/>
              <a:t>Exponential</a:t>
            </a:r>
            <a:r>
              <a:rPr lang="en-US" sz="850" dirty="0">
                <a:sym typeface="Wingdings" panose="05000000000000000000" pitchFamily="2" charset="2"/>
              </a:rPr>
              <a:t>=”Multiplicative”</a:t>
            </a:r>
          </a:p>
          <a:p>
            <a:pPr lvl="1">
              <a:buFont typeface="Wingdings" panose="05000000000000000000" pitchFamily="2" charset="2"/>
              <a:buChar char="§"/>
            </a:pPr>
            <a:r>
              <a:rPr lang="en-US" sz="850" dirty="0">
                <a:sym typeface="Wingdings" panose="05000000000000000000" pitchFamily="2" charset="2"/>
              </a:rPr>
              <a:t>Damped=TRUE</a:t>
            </a:r>
            <a:endParaRPr lang="en-US" sz="850" dirty="0"/>
          </a:p>
          <a:p>
            <a:pPr>
              <a:buFont typeface="Wingdings" panose="05000000000000000000" pitchFamily="2" charset="2"/>
              <a:buChar char="§"/>
            </a:pPr>
            <a:r>
              <a:rPr lang="en-US" sz="1050" dirty="0">
                <a:sym typeface="Wingdings" panose="05000000000000000000" pitchFamily="2" charset="2"/>
              </a:rPr>
              <a:t>Plotting historical data, fitted data and forecast</a:t>
            </a:r>
          </a:p>
          <a:p>
            <a:pPr>
              <a:buFont typeface="Wingdings" panose="05000000000000000000" pitchFamily="2" charset="2"/>
              <a:buChar char="§"/>
            </a:pPr>
            <a:r>
              <a:rPr lang="en-US" sz="1050" dirty="0">
                <a:sym typeface="Wingdings" panose="05000000000000000000" pitchFamily="2" charset="2"/>
              </a:rPr>
              <a:t>Creating a legend</a:t>
            </a:r>
          </a:p>
          <a:p>
            <a:pPr marL="0" indent="0">
              <a:buNone/>
            </a:pPr>
            <a:endParaRPr lang="en-US" sz="1100" dirty="0">
              <a:sym typeface="Wingdings" panose="05000000000000000000" pitchFamily="2" charset="2"/>
            </a:endParaRPr>
          </a:p>
        </p:txBody>
      </p:sp>
      <p:pic>
        <p:nvPicPr>
          <p:cNvPr id="5" name="Picture 4">
            <a:extLst>
              <a:ext uri="{FF2B5EF4-FFF2-40B4-BE49-F238E27FC236}">
                <a16:creationId xmlns:a16="http://schemas.microsoft.com/office/drawing/2014/main" id="{FBACA250-7836-015D-B317-E308A16C547E}"/>
              </a:ext>
            </a:extLst>
          </p:cNvPr>
          <p:cNvPicPr>
            <a:picLocks noChangeAspect="1"/>
          </p:cNvPicPr>
          <p:nvPr/>
        </p:nvPicPr>
        <p:blipFill>
          <a:blip r:embed="rId2"/>
          <a:stretch>
            <a:fillRect/>
          </a:stretch>
        </p:blipFill>
        <p:spPr>
          <a:xfrm>
            <a:off x="179628" y="1458960"/>
            <a:ext cx="5055101" cy="1577855"/>
          </a:xfrm>
          <a:prstGeom prst="rect">
            <a:avLst/>
          </a:prstGeom>
          <a:ln>
            <a:solidFill>
              <a:schemeClr val="accent1"/>
            </a:solidFill>
          </a:ln>
        </p:spPr>
      </p:pic>
      <p:pic>
        <p:nvPicPr>
          <p:cNvPr id="12" name="Picture 11">
            <a:extLst>
              <a:ext uri="{FF2B5EF4-FFF2-40B4-BE49-F238E27FC236}">
                <a16:creationId xmlns:a16="http://schemas.microsoft.com/office/drawing/2014/main" id="{F5391156-3B61-4386-2E1D-C42B0907ED11}"/>
              </a:ext>
            </a:extLst>
          </p:cNvPr>
          <p:cNvPicPr>
            <a:picLocks noChangeAspect="1"/>
          </p:cNvPicPr>
          <p:nvPr/>
        </p:nvPicPr>
        <p:blipFill>
          <a:blip r:embed="rId3"/>
          <a:stretch>
            <a:fillRect/>
          </a:stretch>
        </p:blipFill>
        <p:spPr>
          <a:xfrm>
            <a:off x="179627" y="3143853"/>
            <a:ext cx="5055101" cy="677333"/>
          </a:xfrm>
          <a:prstGeom prst="rect">
            <a:avLst/>
          </a:prstGeom>
        </p:spPr>
      </p:pic>
      <p:pic>
        <p:nvPicPr>
          <p:cNvPr id="15" name="Picture 14">
            <a:extLst>
              <a:ext uri="{FF2B5EF4-FFF2-40B4-BE49-F238E27FC236}">
                <a16:creationId xmlns:a16="http://schemas.microsoft.com/office/drawing/2014/main" id="{223999A5-8BB5-1FD0-8120-4C2720CABA57}"/>
              </a:ext>
            </a:extLst>
          </p:cNvPr>
          <p:cNvPicPr>
            <a:picLocks noChangeAspect="1"/>
          </p:cNvPicPr>
          <p:nvPr/>
        </p:nvPicPr>
        <p:blipFill>
          <a:blip r:embed="rId4"/>
          <a:stretch>
            <a:fillRect/>
          </a:stretch>
        </p:blipFill>
        <p:spPr>
          <a:xfrm>
            <a:off x="179627" y="3928224"/>
            <a:ext cx="5050172" cy="2272936"/>
          </a:xfrm>
          <a:prstGeom prst="rect">
            <a:avLst/>
          </a:prstGeom>
        </p:spPr>
      </p:pic>
      <p:cxnSp>
        <p:nvCxnSpPr>
          <p:cNvPr id="20" name="Straight Arrow Connector 19">
            <a:extLst>
              <a:ext uri="{FF2B5EF4-FFF2-40B4-BE49-F238E27FC236}">
                <a16:creationId xmlns:a16="http://schemas.microsoft.com/office/drawing/2014/main" id="{FBFB22A5-CC5E-D308-B84D-59528E687A25}"/>
              </a:ext>
            </a:extLst>
          </p:cNvPr>
          <p:cNvCxnSpPr>
            <a:cxnSpLocks/>
          </p:cNvCxnSpPr>
          <p:nvPr/>
        </p:nvCxnSpPr>
        <p:spPr>
          <a:xfrm flipH="1">
            <a:off x="1652631" y="1778466"/>
            <a:ext cx="3917659" cy="620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6722A45-0913-ACFC-A340-D4F813E2ABE6}"/>
              </a:ext>
            </a:extLst>
          </p:cNvPr>
          <p:cNvCxnSpPr>
            <a:cxnSpLocks/>
          </p:cNvCxnSpPr>
          <p:nvPr/>
        </p:nvCxnSpPr>
        <p:spPr>
          <a:xfrm flipH="1">
            <a:off x="4077050" y="2265028"/>
            <a:ext cx="1493240" cy="1027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7391641-7B4C-C940-C2F4-185496905E0E}"/>
              </a:ext>
            </a:extLst>
          </p:cNvPr>
          <p:cNvCxnSpPr>
            <a:cxnSpLocks/>
          </p:cNvCxnSpPr>
          <p:nvPr/>
        </p:nvCxnSpPr>
        <p:spPr>
          <a:xfrm flipH="1">
            <a:off x="2704713" y="3036815"/>
            <a:ext cx="2865577" cy="11828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C6C1356C-774B-4A57-40B1-CE7DD25E891E}"/>
              </a:ext>
            </a:extLst>
          </p:cNvPr>
          <p:cNvCxnSpPr>
            <a:cxnSpLocks/>
          </p:cNvCxnSpPr>
          <p:nvPr/>
        </p:nvCxnSpPr>
        <p:spPr>
          <a:xfrm flipH="1">
            <a:off x="3993160" y="3548541"/>
            <a:ext cx="1577130" cy="21140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8217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5F4D7-A0B5-4D4F-9C37-008F675E994E}"/>
              </a:ext>
            </a:extLst>
          </p:cNvPr>
          <p:cNvSpPr>
            <a:spLocks noGrp="1"/>
          </p:cNvSpPr>
          <p:nvPr>
            <p:ph type="title"/>
          </p:nvPr>
        </p:nvSpPr>
        <p:spPr>
          <a:xfrm>
            <a:off x="0" y="452718"/>
            <a:ext cx="7540090" cy="663018"/>
          </a:xfrm>
        </p:spPr>
        <p:txBody>
          <a:bodyPr/>
          <a:lstStyle/>
          <a:p>
            <a:r>
              <a:rPr lang="en-US" sz="2000" dirty="0"/>
              <a:t>Activity Three: Holt-winters(Three parameters)</a:t>
            </a:r>
          </a:p>
        </p:txBody>
      </p:sp>
      <p:sp>
        <p:nvSpPr>
          <p:cNvPr id="3" name="Content Placeholder 2">
            <a:extLst>
              <a:ext uri="{FF2B5EF4-FFF2-40B4-BE49-F238E27FC236}">
                <a16:creationId xmlns:a16="http://schemas.microsoft.com/office/drawing/2014/main" id="{5860C599-7CAD-DF48-AD10-1658242052AB}"/>
              </a:ext>
            </a:extLst>
          </p:cNvPr>
          <p:cNvSpPr>
            <a:spLocks noGrp="1"/>
          </p:cNvSpPr>
          <p:nvPr>
            <p:ph idx="1"/>
          </p:nvPr>
        </p:nvSpPr>
        <p:spPr>
          <a:xfrm>
            <a:off x="5440994" y="1371599"/>
            <a:ext cx="3523378" cy="5155257"/>
          </a:xfrm>
          <a:solidFill>
            <a:schemeClr val="tx1">
              <a:alpha val="12000"/>
            </a:schemeClr>
          </a:solidFill>
          <a:ln>
            <a:solidFill>
              <a:schemeClr val="tx1"/>
            </a:solidFill>
          </a:ln>
        </p:spPr>
        <p:txBody>
          <a:bodyPr>
            <a:normAutofit/>
          </a:bodyPr>
          <a:lstStyle/>
          <a:p>
            <a:pPr marL="0" indent="0">
              <a:buNone/>
            </a:pPr>
            <a:r>
              <a:rPr lang="en-US" sz="900" b="1" dirty="0"/>
              <a:t>Comments source code</a:t>
            </a:r>
          </a:p>
          <a:p>
            <a:pPr>
              <a:buFont typeface="Wingdings" panose="05000000000000000000" pitchFamily="2" charset="2"/>
              <a:buChar char="§"/>
            </a:pPr>
            <a:r>
              <a:rPr lang="en-US" sz="900" dirty="0"/>
              <a:t>In this exercise we are plotting a dataset about the number of visitors nights in Australia </a:t>
            </a:r>
          </a:p>
          <a:p>
            <a:pPr>
              <a:buFont typeface="Wingdings" panose="05000000000000000000" pitchFamily="2" charset="2"/>
              <a:buChar char="§"/>
            </a:pPr>
            <a:r>
              <a:rPr lang="en-US" sz="900" dirty="0">
                <a:sym typeface="Wingdings" panose="05000000000000000000" pitchFamily="2" charset="2"/>
              </a:rPr>
              <a:t>Right away we can notice that there’s a seasonal component in the historical time series data</a:t>
            </a:r>
          </a:p>
          <a:p>
            <a:pPr>
              <a:buFont typeface="Wingdings" panose="05000000000000000000" pitchFamily="2" charset="2"/>
              <a:buChar char="§"/>
            </a:pPr>
            <a:r>
              <a:rPr lang="en-US" sz="900" dirty="0">
                <a:sym typeface="Wingdings" panose="05000000000000000000" pitchFamily="2" charset="2"/>
              </a:rPr>
              <a:t>We used Holt-winter three parameters(Level component, Trending component and seasonal component)</a:t>
            </a:r>
          </a:p>
          <a:p>
            <a:pPr>
              <a:buFont typeface="Wingdings" panose="05000000000000000000" pitchFamily="2" charset="2"/>
              <a:buChar char="§"/>
            </a:pPr>
            <a:r>
              <a:rPr lang="en-US" sz="900" dirty="0"/>
              <a:t>There are two variations to this method:</a:t>
            </a:r>
            <a:endParaRPr lang="en-US" sz="900" dirty="0">
              <a:sym typeface="Wingdings" panose="05000000000000000000" pitchFamily="2" charset="2"/>
            </a:endParaRPr>
          </a:p>
          <a:p>
            <a:pPr lvl="1">
              <a:buFont typeface="Wingdings" panose="05000000000000000000" pitchFamily="2" charset="2"/>
              <a:buChar char="§"/>
            </a:pPr>
            <a:r>
              <a:rPr lang="en-US" sz="900" dirty="0"/>
              <a:t>The additive method is preferred when the seasonal variations are roughly constant</a:t>
            </a:r>
          </a:p>
          <a:p>
            <a:pPr lvl="1">
              <a:buFont typeface="Wingdings" panose="05000000000000000000" pitchFamily="2" charset="2"/>
              <a:buChar char="§"/>
            </a:pPr>
            <a:r>
              <a:rPr lang="en-US" sz="900" dirty="0"/>
              <a:t>the multiplicative method is preferred when the seasonal variations are changing proportional to the level of the series</a:t>
            </a:r>
            <a:endParaRPr lang="en-US" sz="900" dirty="0">
              <a:sym typeface="Wingdings" panose="05000000000000000000" pitchFamily="2" charset="2"/>
            </a:endParaRPr>
          </a:p>
          <a:p>
            <a:pPr lvl="1">
              <a:buFont typeface="Wingdings" panose="05000000000000000000" pitchFamily="2" charset="2"/>
              <a:buChar char="§"/>
            </a:pPr>
            <a:r>
              <a:rPr lang="en-US" sz="900" dirty="0">
                <a:sym typeface="Wingdings" panose="05000000000000000000" pitchFamily="2" charset="2"/>
              </a:rPr>
              <a:t>We used the function </a:t>
            </a:r>
            <a:r>
              <a:rPr lang="en-US" sz="900" dirty="0" err="1">
                <a:sym typeface="Wingdings" panose="05000000000000000000" pitchFamily="2" charset="2"/>
              </a:rPr>
              <a:t>hw</a:t>
            </a:r>
            <a:r>
              <a:rPr lang="en-US" sz="900" dirty="0">
                <a:sym typeface="Wingdings" panose="05000000000000000000" pitchFamily="2" charset="2"/>
              </a:rPr>
              <a:t>.  </a:t>
            </a:r>
            <a:r>
              <a:rPr lang="en-US" sz="900" dirty="0"/>
              <a:t>This function can estimate the initial parameters by minimizing RMSE</a:t>
            </a:r>
          </a:p>
          <a:p>
            <a:pPr>
              <a:buFont typeface="Wingdings" panose="05000000000000000000" pitchFamily="2" charset="2"/>
              <a:buChar char="§"/>
            </a:pPr>
            <a:r>
              <a:rPr lang="en-US" sz="900" dirty="0">
                <a:sym typeface="Wingdings" panose="05000000000000000000" pitchFamily="2" charset="2"/>
              </a:rPr>
              <a:t>As we can see from the plot and the RMSE results the multiplicative model develops much better</a:t>
            </a:r>
          </a:p>
          <a:p>
            <a:pPr>
              <a:buFont typeface="Wingdings" panose="05000000000000000000" pitchFamily="2" charset="2"/>
              <a:buChar char="§"/>
            </a:pPr>
            <a:r>
              <a:rPr lang="en-US" sz="900" dirty="0">
                <a:sym typeface="Wingdings" panose="05000000000000000000" pitchFamily="2" charset="2"/>
              </a:rPr>
              <a:t>As it is stated in the definition when the seasonal variations are changing </a:t>
            </a:r>
            <a:r>
              <a:rPr lang="en-US" sz="900" dirty="0"/>
              <a:t>proportional to the level of the series the multiplicative method tends to be better</a:t>
            </a:r>
          </a:p>
          <a:p>
            <a:pPr>
              <a:buFont typeface="Wingdings" panose="05000000000000000000" pitchFamily="2" charset="2"/>
              <a:buChar char="§"/>
            </a:pPr>
            <a:r>
              <a:rPr lang="en-US" sz="900" dirty="0">
                <a:sym typeface="Wingdings" panose="05000000000000000000" pitchFamily="2" charset="2"/>
              </a:rPr>
              <a:t>Another way I used to determine which method to use is by decomposing the time series. Let’s look the next slide</a:t>
            </a:r>
          </a:p>
          <a:p>
            <a:pPr>
              <a:buFont typeface="Wingdings" panose="05000000000000000000" pitchFamily="2" charset="2"/>
              <a:buChar char="§"/>
            </a:pPr>
            <a:endParaRPr lang="en-US" sz="900" dirty="0">
              <a:sym typeface="Wingdings" panose="05000000000000000000" pitchFamily="2" charset="2"/>
            </a:endParaRPr>
          </a:p>
          <a:p>
            <a:pPr marL="0" indent="0">
              <a:buNone/>
            </a:pPr>
            <a:endParaRPr lang="en-US" sz="1100" dirty="0">
              <a:sym typeface="Wingdings" panose="05000000000000000000" pitchFamily="2" charset="2"/>
            </a:endParaRPr>
          </a:p>
        </p:txBody>
      </p:sp>
      <p:pic>
        <p:nvPicPr>
          <p:cNvPr id="6" name="Picture 5">
            <a:extLst>
              <a:ext uri="{FF2B5EF4-FFF2-40B4-BE49-F238E27FC236}">
                <a16:creationId xmlns:a16="http://schemas.microsoft.com/office/drawing/2014/main" id="{B86D0453-2602-74BD-E1E8-FE0B6371D971}"/>
              </a:ext>
            </a:extLst>
          </p:cNvPr>
          <p:cNvPicPr>
            <a:picLocks noChangeAspect="1"/>
          </p:cNvPicPr>
          <p:nvPr/>
        </p:nvPicPr>
        <p:blipFill>
          <a:blip r:embed="rId2"/>
          <a:stretch>
            <a:fillRect/>
          </a:stretch>
        </p:blipFill>
        <p:spPr>
          <a:xfrm>
            <a:off x="179628" y="1351197"/>
            <a:ext cx="5055102" cy="3486061"/>
          </a:xfrm>
          <a:prstGeom prst="rect">
            <a:avLst/>
          </a:prstGeom>
        </p:spPr>
      </p:pic>
      <p:pic>
        <p:nvPicPr>
          <p:cNvPr id="8" name="Picture 7">
            <a:extLst>
              <a:ext uri="{FF2B5EF4-FFF2-40B4-BE49-F238E27FC236}">
                <a16:creationId xmlns:a16="http://schemas.microsoft.com/office/drawing/2014/main" id="{D78E79FA-5EAE-61D8-3B21-B3FF8B8A65F6}"/>
              </a:ext>
            </a:extLst>
          </p:cNvPr>
          <p:cNvPicPr>
            <a:picLocks noChangeAspect="1"/>
          </p:cNvPicPr>
          <p:nvPr/>
        </p:nvPicPr>
        <p:blipFill>
          <a:blip r:embed="rId3"/>
          <a:stretch>
            <a:fillRect/>
          </a:stretch>
        </p:blipFill>
        <p:spPr>
          <a:xfrm>
            <a:off x="179628" y="5207467"/>
            <a:ext cx="5055102" cy="361950"/>
          </a:xfrm>
          <a:prstGeom prst="rect">
            <a:avLst/>
          </a:prstGeom>
        </p:spPr>
      </p:pic>
      <p:pic>
        <p:nvPicPr>
          <p:cNvPr id="10" name="Picture 9">
            <a:extLst>
              <a:ext uri="{FF2B5EF4-FFF2-40B4-BE49-F238E27FC236}">
                <a16:creationId xmlns:a16="http://schemas.microsoft.com/office/drawing/2014/main" id="{EEFB8777-DE56-ED53-50F1-EAD03C60FEEC}"/>
              </a:ext>
            </a:extLst>
          </p:cNvPr>
          <p:cNvPicPr>
            <a:picLocks noChangeAspect="1"/>
          </p:cNvPicPr>
          <p:nvPr/>
        </p:nvPicPr>
        <p:blipFill>
          <a:blip r:embed="rId4"/>
          <a:stretch>
            <a:fillRect/>
          </a:stretch>
        </p:blipFill>
        <p:spPr>
          <a:xfrm>
            <a:off x="179629" y="5973619"/>
            <a:ext cx="5055102" cy="323850"/>
          </a:xfrm>
          <a:prstGeom prst="rect">
            <a:avLst/>
          </a:prstGeom>
        </p:spPr>
      </p:pic>
      <p:sp>
        <p:nvSpPr>
          <p:cNvPr id="11" name="TextBox 10">
            <a:extLst>
              <a:ext uri="{FF2B5EF4-FFF2-40B4-BE49-F238E27FC236}">
                <a16:creationId xmlns:a16="http://schemas.microsoft.com/office/drawing/2014/main" id="{07B96091-702D-D399-02A5-7DECA8A13985}"/>
              </a:ext>
            </a:extLst>
          </p:cNvPr>
          <p:cNvSpPr txBox="1"/>
          <p:nvPr/>
        </p:nvSpPr>
        <p:spPr>
          <a:xfrm>
            <a:off x="112516" y="4904359"/>
            <a:ext cx="1061943" cy="261610"/>
          </a:xfrm>
          <a:prstGeom prst="rect">
            <a:avLst/>
          </a:prstGeom>
          <a:noFill/>
        </p:spPr>
        <p:txBody>
          <a:bodyPr wrap="square" rtlCol="0">
            <a:spAutoFit/>
          </a:bodyPr>
          <a:lstStyle/>
          <a:p>
            <a:r>
              <a:rPr lang="en-US" sz="1050" dirty="0"/>
              <a:t>Model 1:</a:t>
            </a:r>
          </a:p>
        </p:txBody>
      </p:sp>
      <p:sp>
        <p:nvSpPr>
          <p:cNvPr id="13" name="TextBox 12">
            <a:extLst>
              <a:ext uri="{FF2B5EF4-FFF2-40B4-BE49-F238E27FC236}">
                <a16:creationId xmlns:a16="http://schemas.microsoft.com/office/drawing/2014/main" id="{89988C2B-9030-47EF-968D-152694C1849D}"/>
              </a:ext>
            </a:extLst>
          </p:cNvPr>
          <p:cNvSpPr txBox="1"/>
          <p:nvPr/>
        </p:nvSpPr>
        <p:spPr>
          <a:xfrm>
            <a:off x="112515" y="5678016"/>
            <a:ext cx="1061943" cy="261610"/>
          </a:xfrm>
          <a:prstGeom prst="rect">
            <a:avLst/>
          </a:prstGeom>
          <a:noFill/>
        </p:spPr>
        <p:txBody>
          <a:bodyPr wrap="square" rtlCol="0">
            <a:spAutoFit/>
          </a:bodyPr>
          <a:lstStyle/>
          <a:p>
            <a:r>
              <a:rPr lang="en-US" sz="1050" dirty="0"/>
              <a:t>Model 2:</a:t>
            </a:r>
          </a:p>
        </p:txBody>
      </p:sp>
      <p:sp>
        <p:nvSpPr>
          <p:cNvPr id="14" name="Rectangle 13">
            <a:extLst>
              <a:ext uri="{FF2B5EF4-FFF2-40B4-BE49-F238E27FC236}">
                <a16:creationId xmlns:a16="http://schemas.microsoft.com/office/drawing/2014/main" id="{0079B1A8-3233-729D-C100-BA56D2A7C823}"/>
              </a:ext>
            </a:extLst>
          </p:cNvPr>
          <p:cNvSpPr/>
          <p:nvPr/>
        </p:nvSpPr>
        <p:spPr>
          <a:xfrm>
            <a:off x="875417" y="5249741"/>
            <a:ext cx="598084" cy="302004"/>
          </a:xfrm>
          <a:custGeom>
            <a:avLst/>
            <a:gdLst>
              <a:gd name="connsiteX0" fmla="*/ 0 w 598084"/>
              <a:gd name="connsiteY0" fmla="*/ 0 h 302004"/>
              <a:gd name="connsiteX1" fmla="*/ 598084 w 598084"/>
              <a:gd name="connsiteY1" fmla="*/ 0 h 302004"/>
              <a:gd name="connsiteX2" fmla="*/ 598084 w 598084"/>
              <a:gd name="connsiteY2" fmla="*/ 302004 h 302004"/>
              <a:gd name="connsiteX3" fmla="*/ 0 w 598084"/>
              <a:gd name="connsiteY3" fmla="*/ 302004 h 302004"/>
              <a:gd name="connsiteX4" fmla="*/ 0 w 598084"/>
              <a:gd name="connsiteY4" fmla="*/ 0 h 3020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8084" h="302004" fill="none" extrusionOk="0">
                <a:moveTo>
                  <a:pt x="0" y="0"/>
                </a:moveTo>
                <a:cubicBezTo>
                  <a:pt x="184124" y="-66249"/>
                  <a:pt x="407617" y="31570"/>
                  <a:pt x="598084" y="0"/>
                </a:cubicBezTo>
                <a:cubicBezTo>
                  <a:pt x="618203" y="99537"/>
                  <a:pt x="587965" y="167024"/>
                  <a:pt x="598084" y="302004"/>
                </a:cubicBezTo>
                <a:cubicBezTo>
                  <a:pt x="305961" y="350991"/>
                  <a:pt x="237866" y="248692"/>
                  <a:pt x="0" y="302004"/>
                </a:cubicBezTo>
                <a:cubicBezTo>
                  <a:pt x="-3472" y="158675"/>
                  <a:pt x="6758" y="81842"/>
                  <a:pt x="0" y="0"/>
                </a:cubicBezTo>
                <a:close/>
              </a:path>
              <a:path w="598084" h="302004" stroke="0" extrusionOk="0">
                <a:moveTo>
                  <a:pt x="0" y="0"/>
                </a:moveTo>
                <a:cubicBezTo>
                  <a:pt x="138467" y="-25081"/>
                  <a:pt x="400156" y="40874"/>
                  <a:pt x="598084" y="0"/>
                </a:cubicBezTo>
                <a:cubicBezTo>
                  <a:pt x="620886" y="129422"/>
                  <a:pt x="571838" y="225757"/>
                  <a:pt x="598084" y="302004"/>
                </a:cubicBezTo>
                <a:cubicBezTo>
                  <a:pt x="362174" y="307683"/>
                  <a:pt x="195375" y="258478"/>
                  <a:pt x="0" y="302004"/>
                </a:cubicBezTo>
                <a:cubicBezTo>
                  <a:pt x="-16458" y="229562"/>
                  <a:pt x="12976" y="96506"/>
                  <a:pt x="0" y="0"/>
                </a:cubicBezTo>
                <a:close/>
              </a:path>
            </a:pathLst>
          </a:custGeom>
          <a:solidFill>
            <a:schemeClr val="accent2">
              <a:alpha val="40000"/>
            </a:schemeClr>
          </a:solidFill>
          <a:ln>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E23C14A-BC36-1FDE-6687-B7D06F89A614}"/>
              </a:ext>
            </a:extLst>
          </p:cNvPr>
          <p:cNvSpPr/>
          <p:nvPr/>
        </p:nvSpPr>
        <p:spPr>
          <a:xfrm>
            <a:off x="710598" y="5984542"/>
            <a:ext cx="598084" cy="302004"/>
          </a:xfrm>
          <a:custGeom>
            <a:avLst/>
            <a:gdLst>
              <a:gd name="connsiteX0" fmla="*/ 0 w 598084"/>
              <a:gd name="connsiteY0" fmla="*/ 0 h 302004"/>
              <a:gd name="connsiteX1" fmla="*/ 598084 w 598084"/>
              <a:gd name="connsiteY1" fmla="*/ 0 h 302004"/>
              <a:gd name="connsiteX2" fmla="*/ 598084 w 598084"/>
              <a:gd name="connsiteY2" fmla="*/ 302004 h 302004"/>
              <a:gd name="connsiteX3" fmla="*/ 0 w 598084"/>
              <a:gd name="connsiteY3" fmla="*/ 302004 h 302004"/>
              <a:gd name="connsiteX4" fmla="*/ 0 w 598084"/>
              <a:gd name="connsiteY4" fmla="*/ 0 h 3020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8084" h="302004" fill="none" extrusionOk="0">
                <a:moveTo>
                  <a:pt x="0" y="0"/>
                </a:moveTo>
                <a:cubicBezTo>
                  <a:pt x="184124" y="-66249"/>
                  <a:pt x="407617" y="31570"/>
                  <a:pt x="598084" y="0"/>
                </a:cubicBezTo>
                <a:cubicBezTo>
                  <a:pt x="618203" y="99537"/>
                  <a:pt x="587965" y="167024"/>
                  <a:pt x="598084" y="302004"/>
                </a:cubicBezTo>
                <a:cubicBezTo>
                  <a:pt x="305961" y="350991"/>
                  <a:pt x="237866" y="248692"/>
                  <a:pt x="0" y="302004"/>
                </a:cubicBezTo>
                <a:cubicBezTo>
                  <a:pt x="-3472" y="158675"/>
                  <a:pt x="6758" y="81842"/>
                  <a:pt x="0" y="0"/>
                </a:cubicBezTo>
                <a:close/>
              </a:path>
              <a:path w="598084" h="302004" stroke="0" extrusionOk="0">
                <a:moveTo>
                  <a:pt x="0" y="0"/>
                </a:moveTo>
                <a:cubicBezTo>
                  <a:pt x="138467" y="-25081"/>
                  <a:pt x="400156" y="40874"/>
                  <a:pt x="598084" y="0"/>
                </a:cubicBezTo>
                <a:cubicBezTo>
                  <a:pt x="620886" y="129422"/>
                  <a:pt x="571838" y="225757"/>
                  <a:pt x="598084" y="302004"/>
                </a:cubicBezTo>
                <a:cubicBezTo>
                  <a:pt x="362174" y="307683"/>
                  <a:pt x="195375" y="258478"/>
                  <a:pt x="0" y="302004"/>
                </a:cubicBezTo>
                <a:cubicBezTo>
                  <a:pt x="-16458" y="229562"/>
                  <a:pt x="12976" y="96506"/>
                  <a:pt x="0" y="0"/>
                </a:cubicBezTo>
                <a:close/>
              </a:path>
            </a:pathLst>
          </a:custGeom>
          <a:solidFill>
            <a:schemeClr val="accent2">
              <a:alpha val="40000"/>
            </a:schemeClr>
          </a:solidFill>
          <a:ln>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E3488090-14AC-DE84-9C7C-07A486EACC8E}"/>
              </a:ext>
            </a:extLst>
          </p:cNvPr>
          <p:cNvCxnSpPr>
            <a:cxnSpLocks/>
          </p:cNvCxnSpPr>
          <p:nvPr/>
        </p:nvCxnSpPr>
        <p:spPr>
          <a:xfrm flipH="1">
            <a:off x="1473501" y="5249741"/>
            <a:ext cx="4046455" cy="1359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A422FA5-B491-01F4-E149-0B4CD5370835}"/>
              </a:ext>
            </a:extLst>
          </p:cNvPr>
          <p:cNvCxnSpPr>
            <a:cxnSpLocks/>
          </p:cNvCxnSpPr>
          <p:nvPr/>
        </p:nvCxnSpPr>
        <p:spPr>
          <a:xfrm flipH="1">
            <a:off x="4739780" y="5249741"/>
            <a:ext cx="780176" cy="6898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3385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5F4D7-A0B5-4D4F-9C37-008F675E994E}"/>
              </a:ext>
            </a:extLst>
          </p:cNvPr>
          <p:cNvSpPr>
            <a:spLocks noGrp="1"/>
          </p:cNvSpPr>
          <p:nvPr>
            <p:ph type="title"/>
          </p:nvPr>
        </p:nvSpPr>
        <p:spPr>
          <a:xfrm>
            <a:off x="0" y="452718"/>
            <a:ext cx="7540090" cy="663018"/>
          </a:xfrm>
        </p:spPr>
        <p:txBody>
          <a:bodyPr/>
          <a:lstStyle/>
          <a:p>
            <a:r>
              <a:rPr lang="en-US" sz="2000" dirty="0"/>
              <a:t>Activity Three: Holt-winters(Three parameters)</a:t>
            </a:r>
          </a:p>
        </p:txBody>
      </p:sp>
      <p:sp>
        <p:nvSpPr>
          <p:cNvPr id="3" name="Content Placeholder 2">
            <a:extLst>
              <a:ext uri="{FF2B5EF4-FFF2-40B4-BE49-F238E27FC236}">
                <a16:creationId xmlns:a16="http://schemas.microsoft.com/office/drawing/2014/main" id="{5860C599-7CAD-DF48-AD10-1658242052AB}"/>
              </a:ext>
            </a:extLst>
          </p:cNvPr>
          <p:cNvSpPr>
            <a:spLocks noGrp="1"/>
          </p:cNvSpPr>
          <p:nvPr>
            <p:ph idx="1"/>
          </p:nvPr>
        </p:nvSpPr>
        <p:spPr>
          <a:xfrm>
            <a:off x="5440994" y="1371599"/>
            <a:ext cx="3523378" cy="5155257"/>
          </a:xfrm>
          <a:solidFill>
            <a:schemeClr val="tx1">
              <a:alpha val="12000"/>
            </a:schemeClr>
          </a:solidFill>
          <a:ln>
            <a:solidFill>
              <a:schemeClr val="tx1"/>
            </a:solidFill>
          </a:ln>
        </p:spPr>
        <p:txBody>
          <a:bodyPr>
            <a:normAutofit/>
          </a:bodyPr>
          <a:lstStyle/>
          <a:p>
            <a:pPr marL="0" indent="0">
              <a:buNone/>
            </a:pPr>
            <a:r>
              <a:rPr lang="en-US" sz="900" b="1" dirty="0"/>
              <a:t>Comments source code</a:t>
            </a:r>
          </a:p>
          <a:p>
            <a:pPr>
              <a:buFont typeface="Wingdings" panose="05000000000000000000" pitchFamily="2" charset="2"/>
              <a:buChar char="§"/>
            </a:pPr>
            <a:r>
              <a:rPr lang="en-US" sz="900" dirty="0">
                <a:sym typeface="Wingdings" panose="05000000000000000000" pitchFamily="2" charset="2"/>
              </a:rPr>
              <a:t>Looking at this plot we can notice that there are two important components here: A Seasonal Patterns and an upward trending pattern </a:t>
            </a:r>
          </a:p>
          <a:p>
            <a:pPr lvl="1">
              <a:buFont typeface="Arial" panose="020B0604020202020204" pitchFamily="34" charset="0"/>
              <a:buChar char="•"/>
            </a:pPr>
            <a:r>
              <a:rPr lang="en-US" sz="700" dirty="0"/>
              <a:t>Trend: the long-term trends in the data</a:t>
            </a:r>
          </a:p>
          <a:p>
            <a:pPr lvl="1">
              <a:buFont typeface="Arial" panose="020B0604020202020204" pitchFamily="34" charset="0"/>
              <a:buChar char="•"/>
            </a:pPr>
            <a:r>
              <a:rPr lang="en-US" sz="700" dirty="0"/>
              <a:t>Seasonal: the repeated seasonal signal adder</a:t>
            </a:r>
          </a:p>
          <a:p>
            <a:pPr lvl="1">
              <a:buFont typeface="Arial" panose="020B0604020202020204" pitchFamily="34" charset="0"/>
              <a:buChar char="•"/>
            </a:pPr>
            <a:r>
              <a:rPr lang="en-US" sz="700" dirty="0"/>
              <a:t>Random: the “left-over” components that aren’t expected from the seasonality or trend components</a:t>
            </a:r>
          </a:p>
          <a:p>
            <a:pPr>
              <a:buFont typeface="Wingdings" panose="05000000000000000000" pitchFamily="2" charset="2"/>
              <a:buChar char="§"/>
            </a:pPr>
            <a:r>
              <a:rPr lang="en-US" sz="900" dirty="0">
                <a:sym typeface="Wingdings" panose="05000000000000000000" pitchFamily="2" charset="2"/>
              </a:rPr>
              <a:t>The scale of each section is very important. By analyzing each we will determine what is the predominant behavior. In this case Trend and Seasonality</a:t>
            </a:r>
          </a:p>
          <a:p>
            <a:pPr>
              <a:buFont typeface="Wingdings" panose="05000000000000000000" pitchFamily="2" charset="2"/>
              <a:buChar char="§"/>
            </a:pPr>
            <a:r>
              <a:rPr lang="en-US" sz="1000" b="1" dirty="0">
                <a:sym typeface="Wingdings" panose="05000000000000000000" pitchFamily="2" charset="2"/>
              </a:rPr>
              <a:t>When these conditions happen I think the multiplicative method will be a better option</a:t>
            </a:r>
          </a:p>
          <a:p>
            <a:pPr>
              <a:buFont typeface="Wingdings" panose="05000000000000000000" pitchFamily="2" charset="2"/>
              <a:buChar char="§"/>
            </a:pPr>
            <a:endParaRPr lang="en-US" sz="900" dirty="0">
              <a:sym typeface="Wingdings" panose="05000000000000000000" pitchFamily="2" charset="2"/>
            </a:endParaRPr>
          </a:p>
          <a:p>
            <a:pPr>
              <a:buFont typeface="Wingdings" panose="05000000000000000000" pitchFamily="2" charset="2"/>
              <a:buChar char="§"/>
            </a:pPr>
            <a:endParaRPr lang="en-US" sz="900" dirty="0">
              <a:sym typeface="Wingdings" panose="05000000000000000000" pitchFamily="2" charset="2"/>
            </a:endParaRPr>
          </a:p>
          <a:p>
            <a:pPr>
              <a:buFont typeface="Wingdings" panose="05000000000000000000" pitchFamily="2" charset="2"/>
              <a:buChar char="§"/>
            </a:pPr>
            <a:endParaRPr lang="en-US" sz="900" dirty="0">
              <a:sym typeface="Wingdings" panose="05000000000000000000" pitchFamily="2" charset="2"/>
            </a:endParaRPr>
          </a:p>
          <a:p>
            <a:pPr>
              <a:buFont typeface="Wingdings" panose="05000000000000000000" pitchFamily="2" charset="2"/>
              <a:buChar char="§"/>
            </a:pPr>
            <a:endParaRPr lang="en-US" sz="900" dirty="0">
              <a:sym typeface="Wingdings" panose="05000000000000000000" pitchFamily="2" charset="2"/>
            </a:endParaRPr>
          </a:p>
          <a:p>
            <a:pPr>
              <a:buFont typeface="Wingdings" panose="05000000000000000000" pitchFamily="2" charset="2"/>
              <a:buChar char="§"/>
            </a:pPr>
            <a:endParaRPr lang="en-US" sz="900" dirty="0">
              <a:sym typeface="Wingdings" panose="05000000000000000000" pitchFamily="2" charset="2"/>
            </a:endParaRPr>
          </a:p>
          <a:p>
            <a:pPr>
              <a:buFont typeface="Wingdings" panose="05000000000000000000" pitchFamily="2" charset="2"/>
              <a:buChar char="§"/>
            </a:pPr>
            <a:endParaRPr lang="en-US" sz="900" dirty="0">
              <a:sym typeface="Wingdings" panose="05000000000000000000" pitchFamily="2" charset="2"/>
            </a:endParaRPr>
          </a:p>
          <a:p>
            <a:pPr>
              <a:buFont typeface="Wingdings" panose="05000000000000000000" pitchFamily="2" charset="2"/>
              <a:buChar char="§"/>
            </a:pPr>
            <a:endParaRPr lang="en-US" sz="900" dirty="0">
              <a:sym typeface="Wingdings" panose="05000000000000000000" pitchFamily="2" charset="2"/>
            </a:endParaRPr>
          </a:p>
          <a:p>
            <a:pPr marL="0" indent="0">
              <a:buNone/>
            </a:pPr>
            <a:r>
              <a:rPr lang="en-US" sz="700" dirty="0">
                <a:sym typeface="Wingdings" panose="05000000000000000000" pitchFamily="2" charset="2"/>
              </a:rPr>
              <a:t>***Taking a look at the scale of the Random o noise section is crucial, If the scale of this section is greater than the rest, then we are in the presence of something with high variability and random variation which is really hard to forecast and I don’t think HW will be suitable for it</a:t>
            </a:r>
          </a:p>
          <a:p>
            <a:pPr>
              <a:buFont typeface="Wingdings" panose="05000000000000000000" pitchFamily="2" charset="2"/>
              <a:buChar char="§"/>
            </a:pPr>
            <a:endParaRPr lang="en-US" sz="900" dirty="0">
              <a:sym typeface="Wingdings" panose="05000000000000000000" pitchFamily="2" charset="2"/>
            </a:endParaRPr>
          </a:p>
          <a:p>
            <a:pPr marL="0" indent="0">
              <a:buNone/>
            </a:pPr>
            <a:endParaRPr lang="en-US" sz="1100" dirty="0">
              <a:sym typeface="Wingdings" panose="05000000000000000000" pitchFamily="2" charset="2"/>
            </a:endParaRPr>
          </a:p>
        </p:txBody>
      </p:sp>
      <p:pic>
        <p:nvPicPr>
          <p:cNvPr id="5" name="Picture 4">
            <a:extLst>
              <a:ext uri="{FF2B5EF4-FFF2-40B4-BE49-F238E27FC236}">
                <a16:creationId xmlns:a16="http://schemas.microsoft.com/office/drawing/2014/main" id="{5CA02F44-DAB9-13A0-DB1D-6F8B6DF8F41D}"/>
              </a:ext>
            </a:extLst>
          </p:cNvPr>
          <p:cNvPicPr>
            <a:picLocks noChangeAspect="1"/>
          </p:cNvPicPr>
          <p:nvPr/>
        </p:nvPicPr>
        <p:blipFill>
          <a:blip r:embed="rId2"/>
          <a:stretch>
            <a:fillRect/>
          </a:stretch>
        </p:blipFill>
        <p:spPr>
          <a:xfrm>
            <a:off x="179629" y="1492492"/>
            <a:ext cx="5055101" cy="3035111"/>
          </a:xfrm>
          <a:prstGeom prst="rect">
            <a:avLst/>
          </a:prstGeom>
          <a:ln>
            <a:solidFill>
              <a:schemeClr val="accent1"/>
            </a:solidFill>
          </a:ln>
        </p:spPr>
      </p:pic>
      <p:cxnSp>
        <p:nvCxnSpPr>
          <p:cNvPr id="9" name="Straight Arrow Connector 8">
            <a:extLst>
              <a:ext uri="{FF2B5EF4-FFF2-40B4-BE49-F238E27FC236}">
                <a16:creationId xmlns:a16="http://schemas.microsoft.com/office/drawing/2014/main" id="{7AEF5329-B62E-95F0-3AA3-E79ABA99024F}"/>
              </a:ext>
            </a:extLst>
          </p:cNvPr>
          <p:cNvCxnSpPr>
            <a:cxnSpLocks/>
          </p:cNvCxnSpPr>
          <p:nvPr/>
        </p:nvCxnSpPr>
        <p:spPr>
          <a:xfrm flipH="1">
            <a:off x="4345497" y="2323750"/>
            <a:ext cx="1635853" cy="2768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5C5F6C5-37B7-B703-0944-50CFF0FE1997}"/>
              </a:ext>
            </a:extLst>
          </p:cNvPr>
          <p:cNvCxnSpPr>
            <a:cxnSpLocks/>
          </p:cNvCxnSpPr>
          <p:nvPr/>
        </p:nvCxnSpPr>
        <p:spPr>
          <a:xfrm flipH="1">
            <a:off x="4681057" y="2600587"/>
            <a:ext cx="1300293" cy="5956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97FBB2C-785E-C9D9-CD09-049FF9338050}"/>
              </a:ext>
            </a:extLst>
          </p:cNvPr>
          <p:cNvCxnSpPr>
            <a:cxnSpLocks/>
          </p:cNvCxnSpPr>
          <p:nvPr/>
        </p:nvCxnSpPr>
        <p:spPr>
          <a:xfrm flipH="1" flipV="1">
            <a:off x="3582099" y="4060272"/>
            <a:ext cx="1858895" cy="19630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7088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30A8559A-E5DC-031D-6FE0-86938846C245}"/>
              </a:ext>
            </a:extLst>
          </p:cNvPr>
          <p:cNvPicPr>
            <a:picLocks noChangeAspect="1"/>
          </p:cNvPicPr>
          <p:nvPr/>
        </p:nvPicPr>
        <p:blipFill>
          <a:blip r:embed="rId2"/>
          <a:stretch>
            <a:fillRect/>
          </a:stretch>
        </p:blipFill>
        <p:spPr>
          <a:xfrm>
            <a:off x="109232" y="1487014"/>
            <a:ext cx="5159054" cy="4924425"/>
          </a:xfrm>
          <a:prstGeom prst="rect">
            <a:avLst/>
          </a:prstGeom>
          <a:ln>
            <a:solidFill>
              <a:schemeClr val="accent2">
                <a:shade val="50000"/>
              </a:schemeClr>
            </a:solidFill>
          </a:ln>
        </p:spPr>
      </p:pic>
      <p:sp>
        <p:nvSpPr>
          <p:cNvPr id="2" name="Title 1">
            <a:extLst>
              <a:ext uri="{FF2B5EF4-FFF2-40B4-BE49-F238E27FC236}">
                <a16:creationId xmlns:a16="http://schemas.microsoft.com/office/drawing/2014/main" id="{9E55F4D7-A0B5-4D4F-9C37-008F675E994E}"/>
              </a:ext>
            </a:extLst>
          </p:cNvPr>
          <p:cNvSpPr>
            <a:spLocks noGrp="1"/>
          </p:cNvSpPr>
          <p:nvPr>
            <p:ph type="title"/>
          </p:nvPr>
        </p:nvSpPr>
        <p:spPr>
          <a:xfrm>
            <a:off x="0" y="452718"/>
            <a:ext cx="7540090" cy="663018"/>
          </a:xfrm>
        </p:spPr>
        <p:txBody>
          <a:bodyPr/>
          <a:lstStyle/>
          <a:p>
            <a:r>
              <a:rPr lang="en-US" sz="2400" dirty="0"/>
              <a:t>Activity Three: Holt-winters(Three parameters</a:t>
            </a:r>
          </a:p>
        </p:txBody>
      </p:sp>
      <p:sp>
        <p:nvSpPr>
          <p:cNvPr id="3" name="Content Placeholder 2">
            <a:extLst>
              <a:ext uri="{FF2B5EF4-FFF2-40B4-BE49-F238E27FC236}">
                <a16:creationId xmlns:a16="http://schemas.microsoft.com/office/drawing/2014/main" id="{5860C599-7CAD-DF48-AD10-1658242052AB}"/>
              </a:ext>
            </a:extLst>
          </p:cNvPr>
          <p:cNvSpPr>
            <a:spLocks noGrp="1"/>
          </p:cNvSpPr>
          <p:nvPr>
            <p:ph idx="1"/>
          </p:nvPr>
        </p:nvSpPr>
        <p:spPr>
          <a:xfrm>
            <a:off x="5440994" y="1371599"/>
            <a:ext cx="3523378" cy="5155257"/>
          </a:xfrm>
          <a:solidFill>
            <a:schemeClr val="tx1">
              <a:alpha val="12000"/>
            </a:schemeClr>
          </a:solidFill>
          <a:ln>
            <a:solidFill>
              <a:schemeClr val="tx1"/>
            </a:solidFill>
          </a:ln>
        </p:spPr>
        <p:txBody>
          <a:bodyPr>
            <a:normAutofit/>
          </a:bodyPr>
          <a:lstStyle/>
          <a:p>
            <a:pPr marL="0" indent="0">
              <a:buNone/>
            </a:pPr>
            <a:r>
              <a:rPr lang="en-US" sz="1100" b="1" dirty="0"/>
              <a:t>Comments source code</a:t>
            </a:r>
          </a:p>
          <a:p>
            <a:pPr>
              <a:buFont typeface="Wingdings" panose="05000000000000000000" pitchFamily="2" charset="2"/>
              <a:buChar char="§"/>
            </a:pPr>
            <a:r>
              <a:rPr lang="en-US" sz="1050" dirty="0"/>
              <a:t>Creating dataset</a:t>
            </a:r>
          </a:p>
          <a:p>
            <a:pPr>
              <a:buFont typeface="Wingdings" panose="05000000000000000000" pitchFamily="2" charset="2"/>
              <a:buChar char="§"/>
            </a:pPr>
            <a:r>
              <a:rPr lang="en-US" sz="1050" dirty="0"/>
              <a:t>Decomposing initial time series</a:t>
            </a:r>
          </a:p>
          <a:p>
            <a:pPr>
              <a:buFont typeface="Wingdings" panose="05000000000000000000" pitchFamily="2" charset="2"/>
              <a:buChar char="§"/>
            </a:pPr>
            <a:r>
              <a:rPr lang="en-US" sz="1050" dirty="0"/>
              <a:t>Fitting the models</a:t>
            </a:r>
          </a:p>
          <a:p>
            <a:pPr>
              <a:buFont typeface="Wingdings" panose="05000000000000000000" pitchFamily="2" charset="2"/>
              <a:buChar char="§"/>
            </a:pPr>
            <a:r>
              <a:rPr lang="en-US" sz="1050" dirty="0"/>
              <a:t>Using </a:t>
            </a:r>
            <a:r>
              <a:rPr lang="en-US" sz="1050" dirty="0" err="1"/>
              <a:t>autoplot</a:t>
            </a:r>
            <a:r>
              <a:rPr lang="en-US" sz="1050" dirty="0"/>
              <a:t> to plotting</a:t>
            </a:r>
          </a:p>
          <a:p>
            <a:pPr lvl="1">
              <a:buFont typeface="Wingdings" panose="05000000000000000000" pitchFamily="2" charset="2"/>
              <a:buChar char="§"/>
            </a:pPr>
            <a:r>
              <a:rPr lang="en-US" sz="850" dirty="0"/>
              <a:t>*Sometimes, I prefer </a:t>
            </a:r>
            <a:r>
              <a:rPr lang="en-US" sz="850" dirty="0" err="1"/>
              <a:t>autoplot</a:t>
            </a:r>
            <a:r>
              <a:rPr lang="en-US" sz="850" dirty="0"/>
              <a:t> to plot time series than the conventional function</a:t>
            </a:r>
          </a:p>
          <a:p>
            <a:pPr>
              <a:buFont typeface="Wingdings" panose="05000000000000000000" pitchFamily="2" charset="2"/>
              <a:buChar char="§"/>
            </a:pPr>
            <a:r>
              <a:rPr lang="en-US" sz="1050" dirty="0"/>
              <a:t>Calculating errors</a:t>
            </a:r>
          </a:p>
          <a:p>
            <a:pPr>
              <a:buFont typeface="Wingdings" panose="05000000000000000000" pitchFamily="2" charset="2"/>
              <a:buChar char="§"/>
            </a:pPr>
            <a:endParaRPr lang="en-US" sz="1050" dirty="0"/>
          </a:p>
          <a:p>
            <a:pPr>
              <a:buFont typeface="Wingdings" panose="05000000000000000000" pitchFamily="2" charset="2"/>
              <a:buChar char="§"/>
            </a:pPr>
            <a:endParaRPr lang="en-US" sz="1050" dirty="0"/>
          </a:p>
          <a:p>
            <a:pPr>
              <a:buFont typeface="Wingdings" panose="05000000000000000000" pitchFamily="2" charset="2"/>
              <a:buChar char="§"/>
            </a:pPr>
            <a:endParaRPr lang="en-US" sz="1400" dirty="0">
              <a:sym typeface="Wingdings" panose="05000000000000000000" pitchFamily="2" charset="2"/>
            </a:endParaRPr>
          </a:p>
          <a:p>
            <a:pPr marL="0" indent="0">
              <a:buNone/>
            </a:pPr>
            <a:endParaRPr lang="en-US" sz="1100" dirty="0">
              <a:sym typeface="Wingdings" panose="05000000000000000000" pitchFamily="2" charset="2"/>
            </a:endParaRPr>
          </a:p>
        </p:txBody>
      </p:sp>
      <p:sp>
        <p:nvSpPr>
          <p:cNvPr id="11" name="Rectangle 10">
            <a:extLst>
              <a:ext uri="{FF2B5EF4-FFF2-40B4-BE49-F238E27FC236}">
                <a16:creationId xmlns:a16="http://schemas.microsoft.com/office/drawing/2014/main" id="{1A2A785E-57DB-AE76-8049-084641F1848F}"/>
              </a:ext>
            </a:extLst>
          </p:cNvPr>
          <p:cNvSpPr/>
          <p:nvPr/>
        </p:nvSpPr>
        <p:spPr>
          <a:xfrm>
            <a:off x="442152" y="1992153"/>
            <a:ext cx="4725466" cy="663018"/>
          </a:xfrm>
          <a:custGeom>
            <a:avLst/>
            <a:gdLst>
              <a:gd name="connsiteX0" fmla="*/ 0 w 4725466"/>
              <a:gd name="connsiteY0" fmla="*/ 0 h 663018"/>
              <a:gd name="connsiteX1" fmla="*/ 627812 w 4725466"/>
              <a:gd name="connsiteY1" fmla="*/ 0 h 663018"/>
              <a:gd name="connsiteX2" fmla="*/ 1161115 w 4725466"/>
              <a:gd name="connsiteY2" fmla="*/ 0 h 663018"/>
              <a:gd name="connsiteX3" fmla="*/ 1741672 w 4725466"/>
              <a:gd name="connsiteY3" fmla="*/ 0 h 663018"/>
              <a:gd name="connsiteX4" fmla="*/ 2463993 w 4725466"/>
              <a:gd name="connsiteY4" fmla="*/ 0 h 663018"/>
              <a:gd name="connsiteX5" fmla="*/ 3091805 w 4725466"/>
              <a:gd name="connsiteY5" fmla="*/ 0 h 663018"/>
              <a:gd name="connsiteX6" fmla="*/ 3672362 w 4725466"/>
              <a:gd name="connsiteY6" fmla="*/ 0 h 663018"/>
              <a:gd name="connsiteX7" fmla="*/ 4725466 w 4725466"/>
              <a:gd name="connsiteY7" fmla="*/ 0 h 663018"/>
              <a:gd name="connsiteX8" fmla="*/ 4725466 w 4725466"/>
              <a:gd name="connsiteY8" fmla="*/ 663018 h 663018"/>
              <a:gd name="connsiteX9" fmla="*/ 4050399 w 4725466"/>
              <a:gd name="connsiteY9" fmla="*/ 663018 h 663018"/>
              <a:gd name="connsiteX10" fmla="*/ 3469842 w 4725466"/>
              <a:gd name="connsiteY10" fmla="*/ 663018 h 663018"/>
              <a:gd name="connsiteX11" fmla="*/ 2700266 w 4725466"/>
              <a:gd name="connsiteY11" fmla="*/ 663018 h 663018"/>
              <a:gd name="connsiteX12" fmla="*/ 2072454 w 4725466"/>
              <a:gd name="connsiteY12" fmla="*/ 663018 h 663018"/>
              <a:gd name="connsiteX13" fmla="*/ 1539152 w 4725466"/>
              <a:gd name="connsiteY13" fmla="*/ 663018 h 663018"/>
              <a:gd name="connsiteX14" fmla="*/ 816831 w 4725466"/>
              <a:gd name="connsiteY14" fmla="*/ 663018 h 663018"/>
              <a:gd name="connsiteX15" fmla="*/ 0 w 4725466"/>
              <a:gd name="connsiteY15" fmla="*/ 663018 h 663018"/>
              <a:gd name="connsiteX16" fmla="*/ 0 w 4725466"/>
              <a:gd name="connsiteY16" fmla="*/ 0 h 66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25466" h="663018" fill="none" extrusionOk="0">
                <a:moveTo>
                  <a:pt x="0" y="0"/>
                </a:moveTo>
                <a:cubicBezTo>
                  <a:pt x="248123" y="5563"/>
                  <a:pt x="384174" y="1720"/>
                  <a:pt x="627812" y="0"/>
                </a:cubicBezTo>
                <a:cubicBezTo>
                  <a:pt x="871450" y="-1720"/>
                  <a:pt x="923755" y="12927"/>
                  <a:pt x="1161115" y="0"/>
                </a:cubicBezTo>
                <a:cubicBezTo>
                  <a:pt x="1398475" y="-12927"/>
                  <a:pt x="1534834" y="-18163"/>
                  <a:pt x="1741672" y="0"/>
                </a:cubicBezTo>
                <a:cubicBezTo>
                  <a:pt x="1948510" y="18163"/>
                  <a:pt x="2244874" y="563"/>
                  <a:pt x="2463993" y="0"/>
                </a:cubicBezTo>
                <a:cubicBezTo>
                  <a:pt x="2683112" y="-563"/>
                  <a:pt x="2809701" y="29258"/>
                  <a:pt x="3091805" y="0"/>
                </a:cubicBezTo>
                <a:cubicBezTo>
                  <a:pt x="3373909" y="-29258"/>
                  <a:pt x="3463155" y="-7300"/>
                  <a:pt x="3672362" y="0"/>
                </a:cubicBezTo>
                <a:cubicBezTo>
                  <a:pt x="3881569" y="7300"/>
                  <a:pt x="4403185" y="33379"/>
                  <a:pt x="4725466" y="0"/>
                </a:cubicBezTo>
                <a:cubicBezTo>
                  <a:pt x="4694446" y="158743"/>
                  <a:pt x="4725477" y="489493"/>
                  <a:pt x="4725466" y="663018"/>
                </a:cubicBezTo>
                <a:cubicBezTo>
                  <a:pt x="4536779" y="671183"/>
                  <a:pt x="4323185" y="662458"/>
                  <a:pt x="4050399" y="663018"/>
                </a:cubicBezTo>
                <a:cubicBezTo>
                  <a:pt x="3777613" y="663578"/>
                  <a:pt x="3623214" y="683009"/>
                  <a:pt x="3469842" y="663018"/>
                </a:cubicBezTo>
                <a:cubicBezTo>
                  <a:pt x="3316470" y="643027"/>
                  <a:pt x="2919831" y="667454"/>
                  <a:pt x="2700266" y="663018"/>
                </a:cubicBezTo>
                <a:cubicBezTo>
                  <a:pt x="2480701" y="658582"/>
                  <a:pt x="2200207" y="693847"/>
                  <a:pt x="2072454" y="663018"/>
                </a:cubicBezTo>
                <a:cubicBezTo>
                  <a:pt x="1944701" y="632189"/>
                  <a:pt x="1723484" y="679340"/>
                  <a:pt x="1539152" y="663018"/>
                </a:cubicBezTo>
                <a:cubicBezTo>
                  <a:pt x="1354820" y="646696"/>
                  <a:pt x="1076402" y="634296"/>
                  <a:pt x="816831" y="663018"/>
                </a:cubicBezTo>
                <a:cubicBezTo>
                  <a:pt x="557260" y="691740"/>
                  <a:pt x="318275" y="657611"/>
                  <a:pt x="0" y="663018"/>
                </a:cubicBezTo>
                <a:cubicBezTo>
                  <a:pt x="-16783" y="402922"/>
                  <a:pt x="28784" y="232467"/>
                  <a:pt x="0" y="0"/>
                </a:cubicBezTo>
                <a:close/>
              </a:path>
              <a:path w="4725466" h="663018" stroke="0" extrusionOk="0">
                <a:moveTo>
                  <a:pt x="0" y="0"/>
                </a:moveTo>
                <a:cubicBezTo>
                  <a:pt x="279577" y="26630"/>
                  <a:pt x="403115" y="22303"/>
                  <a:pt x="627812" y="0"/>
                </a:cubicBezTo>
                <a:cubicBezTo>
                  <a:pt x="852509" y="-22303"/>
                  <a:pt x="960055" y="17007"/>
                  <a:pt x="1161115" y="0"/>
                </a:cubicBezTo>
                <a:cubicBezTo>
                  <a:pt x="1362175" y="-17007"/>
                  <a:pt x="1569998" y="18787"/>
                  <a:pt x="1930690" y="0"/>
                </a:cubicBezTo>
                <a:cubicBezTo>
                  <a:pt x="2291383" y="-18787"/>
                  <a:pt x="2365056" y="-14382"/>
                  <a:pt x="2558502" y="0"/>
                </a:cubicBezTo>
                <a:cubicBezTo>
                  <a:pt x="2751948" y="14382"/>
                  <a:pt x="3045507" y="2807"/>
                  <a:pt x="3186314" y="0"/>
                </a:cubicBezTo>
                <a:cubicBezTo>
                  <a:pt x="3327121" y="-2807"/>
                  <a:pt x="3680898" y="-27349"/>
                  <a:pt x="3955890" y="0"/>
                </a:cubicBezTo>
                <a:cubicBezTo>
                  <a:pt x="4230882" y="27349"/>
                  <a:pt x="4478674" y="27683"/>
                  <a:pt x="4725466" y="0"/>
                </a:cubicBezTo>
                <a:cubicBezTo>
                  <a:pt x="4741998" y="290879"/>
                  <a:pt x="4707086" y="522866"/>
                  <a:pt x="4725466" y="663018"/>
                </a:cubicBezTo>
                <a:cubicBezTo>
                  <a:pt x="4487292" y="636649"/>
                  <a:pt x="4377292" y="648226"/>
                  <a:pt x="4144909" y="663018"/>
                </a:cubicBezTo>
                <a:cubicBezTo>
                  <a:pt x="3912526" y="677810"/>
                  <a:pt x="3783590" y="667621"/>
                  <a:pt x="3469842" y="663018"/>
                </a:cubicBezTo>
                <a:cubicBezTo>
                  <a:pt x="3156094" y="658415"/>
                  <a:pt x="3066741" y="655273"/>
                  <a:pt x="2794776" y="663018"/>
                </a:cubicBezTo>
                <a:cubicBezTo>
                  <a:pt x="2522811" y="670763"/>
                  <a:pt x="2318245" y="680719"/>
                  <a:pt x="2166964" y="663018"/>
                </a:cubicBezTo>
                <a:cubicBezTo>
                  <a:pt x="2015683" y="645317"/>
                  <a:pt x="1754233" y="646456"/>
                  <a:pt x="1397388" y="663018"/>
                </a:cubicBezTo>
                <a:cubicBezTo>
                  <a:pt x="1040543" y="679580"/>
                  <a:pt x="1009745" y="638977"/>
                  <a:pt x="627812" y="663018"/>
                </a:cubicBezTo>
                <a:cubicBezTo>
                  <a:pt x="245879" y="687059"/>
                  <a:pt x="292959" y="661519"/>
                  <a:pt x="0" y="663018"/>
                </a:cubicBezTo>
                <a:cubicBezTo>
                  <a:pt x="-10193" y="360861"/>
                  <a:pt x="14956" y="200203"/>
                  <a:pt x="0" y="0"/>
                </a:cubicBezTo>
                <a:close/>
              </a:path>
            </a:pathLst>
          </a:custGeom>
          <a:solidFill>
            <a:schemeClr val="accent2">
              <a:alpha val="12000"/>
            </a:schemeClr>
          </a:solidFill>
          <a:ln w="6350">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F6FCCEB-A11B-860C-12F1-945E0689DB5C}"/>
              </a:ext>
            </a:extLst>
          </p:cNvPr>
          <p:cNvSpPr/>
          <p:nvPr/>
        </p:nvSpPr>
        <p:spPr>
          <a:xfrm>
            <a:off x="442152" y="2765982"/>
            <a:ext cx="4725466" cy="514113"/>
          </a:xfrm>
          <a:custGeom>
            <a:avLst/>
            <a:gdLst>
              <a:gd name="connsiteX0" fmla="*/ 0 w 4725466"/>
              <a:gd name="connsiteY0" fmla="*/ 0 h 514113"/>
              <a:gd name="connsiteX1" fmla="*/ 627812 w 4725466"/>
              <a:gd name="connsiteY1" fmla="*/ 0 h 514113"/>
              <a:gd name="connsiteX2" fmla="*/ 1161115 w 4725466"/>
              <a:gd name="connsiteY2" fmla="*/ 0 h 514113"/>
              <a:gd name="connsiteX3" fmla="*/ 1741672 w 4725466"/>
              <a:gd name="connsiteY3" fmla="*/ 0 h 514113"/>
              <a:gd name="connsiteX4" fmla="*/ 2463993 w 4725466"/>
              <a:gd name="connsiteY4" fmla="*/ 0 h 514113"/>
              <a:gd name="connsiteX5" fmla="*/ 3091805 w 4725466"/>
              <a:gd name="connsiteY5" fmla="*/ 0 h 514113"/>
              <a:gd name="connsiteX6" fmla="*/ 3672362 w 4725466"/>
              <a:gd name="connsiteY6" fmla="*/ 0 h 514113"/>
              <a:gd name="connsiteX7" fmla="*/ 4725466 w 4725466"/>
              <a:gd name="connsiteY7" fmla="*/ 0 h 514113"/>
              <a:gd name="connsiteX8" fmla="*/ 4725466 w 4725466"/>
              <a:gd name="connsiteY8" fmla="*/ 514113 h 514113"/>
              <a:gd name="connsiteX9" fmla="*/ 4050399 w 4725466"/>
              <a:gd name="connsiteY9" fmla="*/ 514113 h 514113"/>
              <a:gd name="connsiteX10" fmla="*/ 3469842 w 4725466"/>
              <a:gd name="connsiteY10" fmla="*/ 514113 h 514113"/>
              <a:gd name="connsiteX11" fmla="*/ 2700266 w 4725466"/>
              <a:gd name="connsiteY11" fmla="*/ 514113 h 514113"/>
              <a:gd name="connsiteX12" fmla="*/ 2072454 w 4725466"/>
              <a:gd name="connsiteY12" fmla="*/ 514113 h 514113"/>
              <a:gd name="connsiteX13" fmla="*/ 1539152 w 4725466"/>
              <a:gd name="connsiteY13" fmla="*/ 514113 h 514113"/>
              <a:gd name="connsiteX14" fmla="*/ 816831 w 4725466"/>
              <a:gd name="connsiteY14" fmla="*/ 514113 h 514113"/>
              <a:gd name="connsiteX15" fmla="*/ 0 w 4725466"/>
              <a:gd name="connsiteY15" fmla="*/ 514113 h 514113"/>
              <a:gd name="connsiteX16" fmla="*/ 0 w 4725466"/>
              <a:gd name="connsiteY16" fmla="*/ 0 h 514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25466" h="514113" fill="none" extrusionOk="0">
                <a:moveTo>
                  <a:pt x="0" y="0"/>
                </a:moveTo>
                <a:cubicBezTo>
                  <a:pt x="248123" y="5563"/>
                  <a:pt x="384174" y="1720"/>
                  <a:pt x="627812" y="0"/>
                </a:cubicBezTo>
                <a:cubicBezTo>
                  <a:pt x="871450" y="-1720"/>
                  <a:pt x="923755" y="12927"/>
                  <a:pt x="1161115" y="0"/>
                </a:cubicBezTo>
                <a:cubicBezTo>
                  <a:pt x="1398475" y="-12927"/>
                  <a:pt x="1534834" y="-18163"/>
                  <a:pt x="1741672" y="0"/>
                </a:cubicBezTo>
                <a:cubicBezTo>
                  <a:pt x="1948510" y="18163"/>
                  <a:pt x="2244874" y="563"/>
                  <a:pt x="2463993" y="0"/>
                </a:cubicBezTo>
                <a:cubicBezTo>
                  <a:pt x="2683112" y="-563"/>
                  <a:pt x="2809701" y="29258"/>
                  <a:pt x="3091805" y="0"/>
                </a:cubicBezTo>
                <a:cubicBezTo>
                  <a:pt x="3373909" y="-29258"/>
                  <a:pt x="3463155" y="-7300"/>
                  <a:pt x="3672362" y="0"/>
                </a:cubicBezTo>
                <a:cubicBezTo>
                  <a:pt x="3881569" y="7300"/>
                  <a:pt x="4403185" y="33379"/>
                  <a:pt x="4725466" y="0"/>
                </a:cubicBezTo>
                <a:cubicBezTo>
                  <a:pt x="4730297" y="253450"/>
                  <a:pt x="4707866" y="378049"/>
                  <a:pt x="4725466" y="514113"/>
                </a:cubicBezTo>
                <a:cubicBezTo>
                  <a:pt x="4536779" y="522278"/>
                  <a:pt x="4323185" y="513553"/>
                  <a:pt x="4050399" y="514113"/>
                </a:cubicBezTo>
                <a:cubicBezTo>
                  <a:pt x="3777613" y="514673"/>
                  <a:pt x="3623214" y="534104"/>
                  <a:pt x="3469842" y="514113"/>
                </a:cubicBezTo>
                <a:cubicBezTo>
                  <a:pt x="3316470" y="494122"/>
                  <a:pt x="2919831" y="518549"/>
                  <a:pt x="2700266" y="514113"/>
                </a:cubicBezTo>
                <a:cubicBezTo>
                  <a:pt x="2480701" y="509677"/>
                  <a:pt x="2200207" y="544942"/>
                  <a:pt x="2072454" y="514113"/>
                </a:cubicBezTo>
                <a:cubicBezTo>
                  <a:pt x="1944701" y="483284"/>
                  <a:pt x="1723484" y="530435"/>
                  <a:pt x="1539152" y="514113"/>
                </a:cubicBezTo>
                <a:cubicBezTo>
                  <a:pt x="1354820" y="497791"/>
                  <a:pt x="1076402" y="485391"/>
                  <a:pt x="816831" y="514113"/>
                </a:cubicBezTo>
                <a:cubicBezTo>
                  <a:pt x="557260" y="542835"/>
                  <a:pt x="318275" y="508706"/>
                  <a:pt x="0" y="514113"/>
                </a:cubicBezTo>
                <a:cubicBezTo>
                  <a:pt x="-7201" y="315103"/>
                  <a:pt x="25038" y="235676"/>
                  <a:pt x="0" y="0"/>
                </a:cubicBezTo>
                <a:close/>
              </a:path>
              <a:path w="4725466" h="514113" stroke="0" extrusionOk="0">
                <a:moveTo>
                  <a:pt x="0" y="0"/>
                </a:moveTo>
                <a:cubicBezTo>
                  <a:pt x="279577" y="26630"/>
                  <a:pt x="403115" y="22303"/>
                  <a:pt x="627812" y="0"/>
                </a:cubicBezTo>
                <a:cubicBezTo>
                  <a:pt x="852509" y="-22303"/>
                  <a:pt x="960055" y="17007"/>
                  <a:pt x="1161115" y="0"/>
                </a:cubicBezTo>
                <a:cubicBezTo>
                  <a:pt x="1362175" y="-17007"/>
                  <a:pt x="1569998" y="18787"/>
                  <a:pt x="1930690" y="0"/>
                </a:cubicBezTo>
                <a:cubicBezTo>
                  <a:pt x="2291383" y="-18787"/>
                  <a:pt x="2365056" y="-14382"/>
                  <a:pt x="2558502" y="0"/>
                </a:cubicBezTo>
                <a:cubicBezTo>
                  <a:pt x="2751948" y="14382"/>
                  <a:pt x="3045507" y="2807"/>
                  <a:pt x="3186314" y="0"/>
                </a:cubicBezTo>
                <a:cubicBezTo>
                  <a:pt x="3327121" y="-2807"/>
                  <a:pt x="3680898" y="-27349"/>
                  <a:pt x="3955890" y="0"/>
                </a:cubicBezTo>
                <a:cubicBezTo>
                  <a:pt x="4230882" y="27349"/>
                  <a:pt x="4478674" y="27683"/>
                  <a:pt x="4725466" y="0"/>
                </a:cubicBezTo>
                <a:cubicBezTo>
                  <a:pt x="4746133" y="103634"/>
                  <a:pt x="4717971" y="370312"/>
                  <a:pt x="4725466" y="514113"/>
                </a:cubicBezTo>
                <a:cubicBezTo>
                  <a:pt x="4487292" y="487744"/>
                  <a:pt x="4377292" y="499321"/>
                  <a:pt x="4144909" y="514113"/>
                </a:cubicBezTo>
                <a:cubicBezTo>
                  <a:pt x="3912526" y="528905"/>
                  <a:pt x="3783590" y="518716"/>
                  <a:pt x="3469842" y="514113"/>
                </a:cubicBezTo>
                <a:cubicBezTo>
                  <a:pt x="3156094" y="509510"/>
                  <a:pt x="3066741" y="506368"/>
                  <a:pt x="2794776" y="514113"/>
                </a:cubicBezTo>
                <a:cubicBezTo>
                  <a:pt x="2522811" y="521858"/>
                  <a:pt x="2318245" y="531814"/>
                  <a:pt x="2166964" y="514113"/>
                </a:cubicBezTo>
                <a:cubicBezTo>
                  <a:pt x="2015683" y="496412"/>
                  <a:pt x="1754233" y="497551"/>
                  <a:pt x="1397388" y="514113"/>
                </a:cubicBezTo>
                <a:cubicBezTo>
                  <a:pt x="1040543" y="530675"/>
                  <a:pt x="1009745" y="490072"/>
                  <a:pt x="627812" y="514113"/>
                </a:cubicBezTo>
                <a:cubicBezTo>
                  <a:pt x="245879" y="538154"/>
                  <a:pt x="292959" y="512614"/>
                  <a:pt x="0" y="514113"/>
                </a:cubicBezTo>
                <a:cubicBezTo>
                  <a:pt x="6187" y="287663"/>
                  <a:pt x="11214" y="114627"/>
                  <a:pt x="0" y="0"/>
                </a:cubicBezTo>
                <a:close/>
              </a:path>
            </a:pathLst>
          </a:custGeom>
          <a:solidFill>
            <a:schemeClr val="accent2">
              <a:alpha val="12000"/>
            </a:schemeClr>
          </a:solidFill>
          <a:ln w="6350">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39A4281-B684-0A4B-6B88-A33D83F4F41F}"/>
              </a:ext>
            </a:extLst>
          </p:cNvPr>
          <p:cNvSpPr/>
          <p:nvPr/>
        </p:nvSpPr>
        <p:spPr>
          <a:xfrm>
            <a:off x="442152" y="3455722"/>
            <a:ext cx="4725466" cy="514113"/>
          </a:xfrm>
          <a:custGeom>
            <a:avLst/>
            <a:gdLst>
              <a:gd name="connsiteX0" fmla="*/ 0 w 4725466"/>
              <a:gd name="connsiteY0" fmla="*/ 0 h 514113"/>
              <a:gd name="connsiteX1" fmla="*/ 627812 w 4725466"/>
              <a:gd name="connsiteY1" fmla="*/ 0 h 514113"/>
              <a:gd name="connsiteX2" fmla="*/ 1161115 w 4725466"/>
              <a:gd name="connsiteY2" fmla="*/ 0 h 514113"/>
              <a:gd name="connsiteX3" fmla="*/ 1741672 w 4725466"/>
              <a:gd name="connsiteY3" fmla="*/ 0 h 514113"/>
              <a:gd name="connsiteX4" fmla="*/ 2463993 w 4725466"/>
              <a:gd name="connsiteY4" fmla="*/ 0 h 514113"/>
              <a:gd name="connsiteX5" fmla="*/ 3091805 w 4725466"/>
              <a:gd name="connsiteY5" fmla="*/ 0 h 514113"/>
              <a:gd name="connsiteX6" fmla="*/ 3672362 w 4725466"/>
              <a:gd name="connsiteY6" fmla="*/ 0 h 514113"/>
              <a:gd name="connsiteX7" fmla="*/ 4725466 w 4725466"/>
              <a:gd name="connsiteY7" fmla="*/ 0 h 514113"/>
              <a:gd name="connsiteX8" fmla="*/ 4725466 w 4725466"/>
              <a:gd name="connsiteY8" fmla="*/ 514113 h 514113"/>
              <a:gd name="connsiteX9" fmla="*/ 4050399 w 4725466"/>
              <a:gd name="connsiteY9" fmla="*/ 514113 h 514113"/>
              <a:gd name="connsiteX10" fmla="*/ 3469842 w 4725466"/>
              <a:gd name="connsiteY10" fmla="*/ 514113 h 514113"/>
              <a:gd name="connsiteX11" fmla="*/ 2700266 w 4725466"/>
              <a:gd name="connsiteY11" fmla="*/ 514113 h 514113"/>
              <a:gd name="connsiteX12" fmla="*/ 2072454 w 4725466"/>
              <a:gd name="connsiteY12" fmla="*/ 514113 h 514113"/>
              <a:gd name="connsiteX13" fmla="*/ 1539152 w 4725466"/>
              <a:gd name="connsiteY13" fmla="*/ 514113 h 514113"/>
              <a:gd name="connsiteX14" fmla="*/ 816831 w 4725466"/>
              <a:gd name="connsiteY14" fmla="*/ 514113 h 514113"/>
              <a:gd name="connsiteX15" fmla="*/ 0 w 4725466"/>
              <a:gd name="connsiteY15" fmla="*/ 514113 h 514113"/>
              <a:gd name="connsiteX16" fmla="*/ 0 w 4725466"/>
              <a:gd name="connsiteY16" fmla="*/ 0 h 514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25466" h="514113" fill="none" extrusionOk="0">
                <a:moveTo>
                  <a:pt x="0" y="0"/>
                </a:moveTo>
                <a:cubicBezTo>
                  <a:pt x="248123" y="5563"/>
                  <a:pt x="384174" y="1720"/>
                  <a:pt x="627812" y="0"/>
                </a:cubicBezTo>
                <a:cubicBezTo>
                  <a:pt x="871450" y="-1720"/>
                  <a:pt x="923755" y="12927"/>
                  <a:pt x="1161115" y="0"/>
                </a:cubicBezTo>
                <a:cubicBezTo>
                  <a:pt x="1398475" y="-12927"/>
                  <a:pt x="1534834" y="-18163"/>
                  <a:pt x="1741672" y="0"/>
                </a:cubicBezTo>
                <a:cubicBezTo>
                  <a:pt x="1948510" y="18163"/>
                  <a:pt x="2244874" y="563"/>
                  <a:pt x="2463993" y="0"/>
                </a:cubicBezTo>
                <a:cubicBezTo>
                  <a:pt x="2683112" y="-563"/>
                  <a:pt x="2809701" y="29258"/>
                  <a:pt x="3091805" y="0"/>
                </a:cubicBezTo>
                <a:cubicBezTo>
                  <a:pt x="3373909" y="-29258"/>
                  <a:pt x="3463155" y="-7300"/>
                  <a:pt x="3672362" y="0"/>
                </a:cubicBezTo>
                <a:cubicBezTo>
                  <a:pt x="3881569" y="7300"/>
                  <a:pt x="4403185" y="33379"/>
                  <a:pt x="4725466" y="0"/>
                </a:cubicBezTo>
                <a:cubicBezTo>
                  <a:pt x="4730297" y="253450"/>
                  <a:pt x="4707866" y="378049"/>
                  <a:pt x="4725466" y="514113"/>
                </a:cubicBezTo>
                <a:cubicBezTo>
                  <a:pt x="4536779" y="522278"/>
                  <a:pt x="4323185" y="513553"/>
                  <a:pt x="4050399" y="514113"/>
                </a:cubicBezTo>
                <a:cubicBezTo>
                  <a:pt x="3777613" y="514673"/>
                  <a:pt x="3623214" y="534104"/>
                  <a:pt x="3469842" y="514113"/>
                </a:cubicBezTo>
                <a:cubicBezTo>
                  <a:pt x="3316470" y="494122"/>
                  <a:pt x="2919831" y="518549"/>
                  <a:pt x="2700266" y="514113"/>
                </a:cubicBezTo>
                <a:cubicBezTo>
                  <a:pt x="2480701" y="509677"/>
                  <a:pt x="2200207" y="544942"/>
                  <a:pt x="2072454" y="514113"/>
                </a:cubicBezTo>
                <a:cubicBezTo>
                  <a:pt x="1944701" y="483284"/>
                  <a:pt x="1723484" y="530435"/>
                  <a:pt x="1539152" y="514113"/>
                </a:cubicBezTo>
                <a:cubicBezTo>
                  <a:pt x="1354820" y="497791"/>
                  <a:pt x="1076402" y="485391"/>
                  <a:pt x="816831" y="514113"/>
                </a:cubicBezTo>
                <a:cubicBezTo>
                  <a:pt x="557260" y="542835"/>
                  <a:pt x="318275" y="508706"/>
                  <a:pt x="0" y="514113"/>
                </a:cubicBezTo>
                <a:cubicBezTo>
                  <a:pt x="-7201" y="315103"/>
                  <a:pt x="25038" y="235676"/>
                  <a:pt x="0" y="0"/>
                </a:cubicBezTo>
                <a:close/>
              </a:path>
              <a:path w="4725466" h="514113" stroke="0" extrusionOk="0">
                <a:moveTo>
                  <a:pt x="0" y="0"/>
                </a:moveTo>
                <a:cubicBezTo>
                  <a:pt x="279577" y="26630"/>
                  <a:pt x="403115" y="22303"/>
                  <a:pt x="627812" y="0"/>
                </a:cubicBezTo>
                <a:cubicBezTo>
                  <a:pt x="852509" y="-22303"/>
                  <a:pt x="960055" y="17007"/>
                  <a:pt x="1161115" y="0"/>
                </a:cubicBezTo>
                <a:cubicBezTo>
                  <a:pt x="1362175" y="-17007"/>
                  <a:pt x="1569998" y="18787"/>
                  <a:pt x="1930690" y="0"/>
                </a:cubicBezTo>
                <a:cubicBezTo>
                  <a:pt x="2291383" y="-18787"/>
                  <a:pt x="2365056" y="-14382"/>
                  <a:pt x="2558502" y="0"/>
                </a:cubicBezTo>
                <a:cubicBezTo>
                  <a:pt x="2751948" y="14382"/>
                  <a:pt x="3045507" y="2807"/>
                  <a:pt x="3186314" y="0"/>
                </a:cubicBezTo>
                <a:cubicBezTo>
                  <a:pt x="3327121" y="-2807"/>
                  <a:pt x="3680898" y="-27349"/>
                  <a:pt x="3955890" y="0"/>
                </a:cubicBezTo>
                <a:cubicBezTo>
                  <a:pt x="4230882" y="27349"/>
                  <a:pt x="4478674" y="27683"/>
                  <a:pt x="4725466" y="0"/>
                </a:cubicBezTo>
                <a:cubicBezTo>
                  <a:pt x="4746133" y="103634"/>
                  <a:pt x="4717971" y="370312"/>
                  <a:pt x="4725466" y="514113"/>
                </a:cubicBezTo>
                <a:cubicBezTo>
                  <a:pt x="4487292" y="487744"/>
                  <a:pt x="4377292" y="499321"/>
                  <a:pt x="4144909" y="514113"/>
                </a:cubicBezTo>
                <a:cubicBezTo>
                  <a:pt x="3912526" y="528905"/>
                  <a:pt x="3783590" y="518716"/>
                  <a:pt x="3469842" y="514113"/>
                </a:cubicBezTo>
                <a:cubicBezTo>
                  <a:pt x="3156094" y="509510"/>
                  <a:pt x="3066741" y="506368"/>
                  <a:pt x="2794776" y="514113"/>
                </a:cubicBezTo>
                <a:cubicBezTo>
                  <a:pt x="2522811" y="521858"/>
                  <a:pt x="2318245" y="531814"/>
                  <a:pt x="2166964" y="514113"/>
                </a:cubicBezTo>
                <a:cubicBezTo>
                  <a:pt x="2015683" y="496412"/>
                  <a:pt x="1754233" y="497551"/>
                  <a:pt x="1397388" y="514113"/>
                </a:cubicBezTo>
                <a:cubicBezTo>
                  <a:pt x="1040543" y="530675"/>
                  <a:pt x="1009745" y="490072"/>
                  <a:pt x="627812" y="514113"/>
                </a:cubicBezTo>
                <a:cubicBezTo>
                  <a:pt x="245879" y="538154"/>
                  <a:pt x="292959" y="512614"/>
                  <a:pt x="0" y="514113"/>
                </a:cubicBezTo>
                <a:cubicBezTo>
                  <a:pt x="6187" y="287663"/>
                  <a:pt x="11214" y="114627"/>
                  <a:pt x="0" y="0"/>
                </a:cubicBezTo>
                <a:close/>
              </a:path>
            </a:pathLst>
          </a:custGeom>
          <a:solidFill>
            <a:schemeClr val="accent2">
              <a:alpha val="12000"/>
            </a:schemeClr>
          </a:solidFill>
          <a:ln w="6350">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C7E86E3-1E3A-AD62-A8E9-B1961AE5C98B}"/>
              </a:ext>
            </a:extLst>
          </p:cNvPr>
          <p:cNvSpPr/>
          <p:nvPr/>
        </p:nvSpPr>
        <p:spPr>
          <a:xfrm>
            <a:off x="442152" y="4122235"/>
            <a:ext cx="4725466" cy="1248751"/>
          </a:xfrm>
          <a:custGeom>
            <a:avLst/>
            <a:gdLst>
              <a:gd name="connsiteX0" fmla="*/ 0 w 4725466"/>
              <a:gd name="connsiteY0" fmla="*/ 0 h 1248751"/>
              <a:gd name="connsiteX1" fmla="*/ 580557 w 4725466"/>
              <a:gd name="connsiteY1" fmla="*/ 0 h 1248751"/>
              <a:gd name="connsiteX2" fmla="*/ 1302878 w 4725466"/>
              <a:gd name="connsiteY2" fmla="*/ 0 h 1248751"/>
              <a:gd name="connsiteX3" fmla="*/ 1930690 w 4725466"/>
              <a:gd name="connsiteY3" fmla="*/ 0 h 1248751"/>
              <a:gd name="connsiteX4" fmla="*/ 2511248 w 4725466"/>
              <a:gd name="connsiteY4" fmla="*/ 0 h 1248751"/>
              <a:gd name="connsiteX5" fmla="*/ 3233569 w 4725466"/>
              <a:gd name="connsiteY5" fmla="*/ 0 h 1248751"/>
              <a:gd name="connsiteX6" fmla="*/ 3908635 w 4725466"/>
              <a:gd name="connsiteY6" fmla="*/ 0 h 1248751"/>
              <a:gd name="connsiteX7" fmla="*/ 4725466 w 4725466"/>
              <a:gd name="connsiteY7" fmla="*/ 0 h 1248751"/>
              <a:gd name="connsiteX8" fmla="*/ 4725466 w 4725466"/>
              <a:gd name="connsiteY8" fmla="*/ 649351 h 1248751"/>
              <a:gd name="connsiteX9" fmla="*/ 4725466 w 4725466"/>
              <a:gd name="connsiteY9" fmla="*/ 1248751 h 1248751"/>
              <a:gd name="connsiteX10" fmla="*/ 4144909 w 4725466"/>
              <a:gd name="connsiteY10" fmla="*/ 1248751 h 1248751"/>
              <a:gd name="connsiteX11" fmla="*/ 3611606 w 4725466"/>
              <a:gd name="connsiteY11" fmla="*/ 1248751 h 1248751"/>
              <a:gd name="connsiteX12" fmla="*/ 2889285 w 4725466"/>
              <a:gd name="connsiteY12" fmla="*/ 1248751 h 1248751"/>
              <a:gd name="connsiteX13" fmla="*/ 2308728 w 4725466"/>
              <a:gd name="connsiteY13" fmla="*/ 1248751 h 1248751"/>
              <a:gd name="connsiteX14" fmla="*/ 1586406 w 4725466"/>
              <a:gd name="connsiteY14" fmla="*/ 1248751 h 1248751"/>
              <a:gd name="connsiteX15" fmla="*/ 816831 w 4725466"/>
              <a:gd name="connsiteY15" fmla="*/ 1248751 h 1248751"/>
              <a:gd name="connsiteX16" fmla="*/ 0 w 4725466"/>
              <a:gd name="connsiteY16" fmla="*/ 1248751 h 1248751"/>
              <a:gd name="connsiteX17" fmla="*/ 0 w 4725466"/>
              <a:gd name="connsiteY17" fmla="*/ 599400 h 1248751"/>
              <a:gd name="connsiteX18" fmla="*/ 0 w 4725466"/>
              <a:gd name="connsiteY18" fmla="*/ 0 h 1248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725466" h="1248751" fill="none" extrusionOk="0">
                <a:moveTo>
                  <a:pt x="0" y="0"/>
                </a:moveTo>
                <a:cubicBezTo>
                  <a:pt x="129602" y="-12572"/>
                  <a:pt x="373719" y="-18163"/>
                  <a:pt x="580557" y="0"/>
                </a:cubicBezTo>
                <a:cubicBezTo>
                  <a:pt x="787395" y="18163"/>
                  <a:pt x="1083759" y="563"/>
                  <a:pt x="1302878" y="0"/>
                </a:cubicBezTo>
                <a:cubicBezTo>
                  <a:pt x="1521997" y="-563"/>
                  <a:pt x="1648586" y="29258"/>
                  <a:pt x="1930690" y="0"/>
                </a:cubicBezTo>
                <a:cubicBezTo>
                  <a:pt x="2212794" y="-29258"/>
                  <a:pt x="2295387" y="-8628"/>
                  <a:pt x="2511248" y="0"/>
                </a:cubicBezTo>
                <a:cubicBezTo>
                  <a:pt x="2727109" y="8628"/>
                  <a:pt x="2881207" y="35646"/>
                  <a:pt x="3233569" y="0"/>
                </a:cubicBezTo>
                <a:cubicBezTo>
                  <a:pt x="3585931" y="-35646"/>
                  <a:pt x="3662192" y="-27965"/>
                  <a:pt x="3908635" y="0"/>
                </a:cubicBezTo>
                <a:cubicBezTo>
                  <a:pt x="4155078" y="27965"/>
                  <a:pt x="4558101" y="886"/>
                  <a:pt x="4725466" y="0"/>
                </a:cubicBezTo>
                <a:cubicBezTo>
                  <a:pt x="4734097" y="268236"/>
                  <a:pt x="4727537" y="412480"/>
                  <a:pt x="4725466" y="649351"/>
                </a:cubicBezTo>
                <a:cubicBezTo>
                  <a:pt x="4723395" y="886222"/>
                  <a:pt x="4721423" y="1036637"/>
                  <a:pt x="4725466" y="1248751"/>
                </a:cubicBezTo>
                <a:cubicBezTo>
                  <a:pt x="4481228" y="1270605"/>
                  <a:pt x="4311557" y="1227071"/>
                  <a:pt x="4144909" y="1248751"/>
                </a:cubicBezTo>
                <a:cubicBezTo>
                  <a:pt x="3978261" y="1270431"/>
                  <a:pt x="3799833" y="1271747"/>
                  <a:pt x="3611606" y="1248751"/>
                </a:cubicBezTo>
                <a:cubicBezTo>
                  <a:pt x="3423379" y="1225755"/>
                  <a:pt x="3148856" y="1220029"/>
                  <a:pt x="2889285" y="1248751"/>
                </a:cubicBezTo>
                <a:cubicBezTo>
                  <a:pt x="2629714" y="1277473"/>
                  <a:pt x="2596802" y="1241662"/>
                  <a:pt x="2308728" y="1248751"/>
                </a:cubicBezTo>
                <a:cubicBezTo>
                  <a:pt x="2020654" y="1255840"/>
                  <a:pt x="1875823" y="1267976"/>
                  <a:pt x="1586406" y="1248751"/>
                </a:cubicBezTo>
                <a:cubicBezTo>
                  <a:pt x="1296989" y="1229526"/>
                  <a:pt x="1041526" y="1266058"/>
                  <a:pt x="816831" y="1248751"/>
                </a:cubicBezTo>
                <a:cubicBezTo>
                  <a:pt x="592137" y="1231444"/>
                  <a:pt x="395048" y="1270109"/>
                  <a:pt x="0" y="1248751"/>
                </a:cubicBezTo>
                <a:cubicBezTo>
                  <a:pt x="-14130" y="999887"/>
                  <a:pt x="-18410" y="862568"/>
                  <a:pt x="0" y="599400"/>
                </a:cubicBezTo>
                <a:cubicBezTo>
                  <a:pt x="18410" y="336232"/>
                  <a:pt x="-26951" y="277041"/>
                  <a:pt x="0" y="0"/>
                </a:cubicBezTo>
                <a:close/>
              </a:path>
              <a:path w="4725466" h="1248751" stroke="0" extrusionOk="0">
                <a:moveTo>
                  <a:pt x="0" y="0"/>
                </a:moveTo>
                <a:cubicBezTo>
                  <a:pt x="279577" y="26630"/>
                  <a:pt x="403115" y="22303"/>
                  <a:pt x="627812" y="0"/>
                </a:cubicBezTo>
                <a:cubicBezTo>
                  <a:pt x="852509" y="-22303"/>
                  <a:pt x="960055" y="17007"/>
                  <a:pt x="1161115" y="0"/>
                </a:cubicBezTo>
                <a:cubicBezTo>
                  <a:pt x="1362175" y="-17007"/>
                  <a:pt x="1569998" y="18787"/>
                  <a:pt x="1930690" y="0"/>
                </a:cubicBezTo>
                <a:cubicBezTo>
                  <a:pt x="2291383" y="-18787"/>
                  <a:pt x="2365056" y="-14382"/>
                  <a:pt x="2558502" y="0"/>
                </a:cubicBezTo>
                <a:cubicBezTo>
                  <a:pt x="2751948" y="14382"/>
                  <a:pt x="3045507" y="2807"/>
                  <a:pt x="3186314" y="0"/>
                </a:cubicBezTo>
                <a:cubicBezTo>
                  <a:pt x="3327121" y="-2807"/>
                  <a:pt x="3680898" y="-27349"/>
                  <a:pt x="3955890" y="0"/>
                </a:cubicBezTo>
                <a:cubicBezTo>
                  <a:pt x="4230882" y="27349"/>
                  <a:pt x="4478674" y="27683"/>
                  <a:pt x="4725466" y="0"/>
                </a:cubicBezTo>
                <a:cubicBezTo>
                  <a:pt x="4752450" y="268581"/>
                  <a:pt x="4732579" y="516667"/>
                  <a:pt x="4725466" y="649351"/>
                </a:cubicBezTo>
                <a:cubicBezTo>
                  <a:pt x="4718353" y="782035"/>
                  <a:pt x="4717996" y="1032287"/>
                  <a:pt x="4725466" y="1248751"/>
                </a:cubicBezTo>
                <a:cubicBezTo>
                  <a:pt x="4455059" y="1236088"/>
                  <a:pt x="4431422" y="1258970"/>
                  <a:pt x="4144909" y="1248751"/>
                </a:cubicBezTo>
                <a:cubicBezTo>
                  <a:pt x="3858396" y="1238532"/>
                  <a:pt x="3742643" y="1243402"/>
                  <a:pt x="3469842" y="1248751"/>
                </a:cubicBezTo>
                <a:cubicBezTo>
                  <a:pt x="3197041" y="1254100"/>
                  <a:pt x="2993311" y="1266452"/>
                  <a:pt x="2842030" y="1248751"/>
                </a:cubicBezTo>
                <a:cubicBezTo>
                  <a:pt x="2690749" y="1231050"/>
                  <a:pt x="2429299" y="1232189"/>
                  <a:pt x="2072454" y="1248751"/>
                </a:cubicBezTo>
                <a:cubicBezTo>
                  <a:pt x="1715609" y="1265313"/>
                  <a:pt x="1684811" y="1224710"/>
                  <a:pt x="1302878" y="1248751"/>
                </a:cubicBezTo>
                <a:cubicBezTo>
                  <a:pt x="920945" y="1272792"/>
                  <a:pt x="981264" y="1225758"/>
                  <a:pt x="722321" y="1248751"/>
                </a:cubicBezTo>
                <a:cubicBezTo>
                  <a:pt x="463378" y="1271744"/>
                  <a:pt x="234739" y="1273824"/>
                  <a:pt x="0" y="1248751"/>
                </a:cubicBezTo>
                <a:cubicBezTo>
                  <a:pt x="23547" y="955984"/>
                  <a:pt x="11875" y="790492"/>
                  <a:pt x="0" y="599400"/>
                </a:cubicBezTo>
                <a:cubicBezTo>
                  <a:pt x="-11875" y="408308"/>
                  <a:pt x="8766" y="238554"/>
                  <a:pt x="0" y="0"/>
                </a:cubicBezTo>
                <a:close/>
              </a:path>
            </a:pathLst>
          </a:custGeom>
          <a:solidFill>
            <a:schemeClr val="accent2">
              <a:alpha val="12000"/>
            </a:schemeClr>
          </a:solidFill>
          <a:ln w="6350">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E272603-9E1F-2CF9-BBBA-1F2455E0F8AF}"/>
              </a:ext>
            </a:extLst>
          </p:cNvPr>
          <p:cNvSpPr/>
          <p:nvPr/>
        </p:nvSpPr>
        <p:spPr>
          <a:xfrm>
            <a:off x="442152" y="5452845"/>
            <a:ext cx="4725466" cy="855676"/>
          </a:xfrm>
          <a:custGeom>
            <a:avLst/>
            <a:gdLst>
              <a:gd name="connsiteX0" fmla="*/ 0 w 4725466"/>
              <a:gd name="connsiteY0" fmla="*/ 0 h 855676"/>
              <a:gd name="connsiteX1" fmla="*/ 580557 w 4725466"/>
              <a:gd name="connsiteY1" fmla="*/ 0 h 855676"/>
              <a:gd name="connsiteX2" fmla="*/ 1302878 w 4725466"/>
              <a:gd name="connsiteY2" fmla="*/ 0 h 855676"/>
              <a:gd name="connsiteX3" fmla="*/ 1930690 w 4725466"/>
              <a:gd name="connsiteY3" fmla="*/ 0 h 855676"/>
              <a:gd name="connsiteX4" fmla="*/ 2511248 w 4725466"/>
              <a:gd name="connsiteY4" fmla="*/ 0 h 855676"/>
              <a:gd name="connsiteX5" fmla="*/ 3233569 w 4725466"/>
              <a:gd name="connsiteY5" fmla="*/ 0 h 855676"/>
              <a:gd name="connsiteX6" fmla="*/ 3908635 w 4725466"/>
              <a:gd name="connsiteY6" fmla="*/ 0 h 855676"/>
              <a:gd name="connsiteX7" fmla="*/ 4725466 w 4725466"/>
              <a:gd name="connsiteY7" fmla="*/ 0 h 855676"/>
              <a:gd name="connsiteX8" fmla="*/ 4725466 w 4725466"/>
              <a:gd name="connsiteY8" fmla="*/ 444952 h 855676"/>
              <a:gd name="connsiteX9" fmla="*/ 4725466 w 4725466"/>
              <a:gd name="connsiteY9" fmla="*/ 855676 h 855676"/>
              <a:gd name="connsiteX10" fmla="*/ 4144909 w 4725466"/>
              <a:gd name="connsiteY10" fmla="*/ 855676 h 855676"/>
              <a:gd name="connsiteX11" fmla="*/ 3611606 w 4725466"/>
              <a:gd name="connsiteY11" fmla="*/ 855676 h 855676"/>
              <a:gd name="connsiteX12" fmla="*/ 2889285 w 4725466"/>
              <a:gd name="connsiteY12" fmla="*/ 855676 h 855676"/>
              <a:gd name="connsiteX13" fmla="*/ 2308728 w 4725466"/>
              <a:gd name="connsiteY13" fmla="*/ 855676 h 855676"/>
              <a:gd name="connsiteX14" fmla="*/ 1586406 w 4725466"/>
              <a:gd name="connsiteY14" fmla="*/ 855676 h 855676"/>
              <a:gd name="connsiteX15" fmla="*/ 816831 w 4725466"/>
              <a:gd name="connsiteY15" fmla="*/ 855676 h 855676"/>
              <a:gd name="connsiteX16" fmla="*/ 0 w 4725466"/>
              <a:gd name="connsiteY16" fmla="*/ 855676 h 855676"/>
              <a:gd name="connsiteX17" fmla="*/ 0 w 4725466"/>
              <a:gd name="connsiteY17" fmla="*/ 410724 h 855676"/>
              <a:gd name="connsiteX18" fmla="*/ 0 w 4725466"/>
              <a:gd name="connsiteY18" fmla="*/ 0 h 85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725466" h="855676" fill="none" extrusionOk="0">
                <a:moveTo>
                  <a:pt x="0" y="0"/>
                </a:moveTo>
                <a:cubicBezTo>
                  <a:pt x="129602" y="-12572"/>
                  <a:pt x="373719" y="-18163"/>
                  <a:pt x="580557" y="0"/>
                </a:cubicBezTo>
                <a:cubicBezTo>
                  <a:pt x="787395" y="18163"/>
                  <a:pt x="1083759" y="563"/>
                  <a:pt x="1302878" y="0"/>
                </a:cubicBezTo>
                <a:cubicBezTo>
                  <a:pt x="1521997" y="-563"/>
                  <a:pt x="1648586" y="29258"/>
                  <a:pt x="1930690" y="0"/>
                </a:cubicBezTo>
                <a:cubicBezTo>
                  <a:pt x="2212794" y="-29258"/>
                  <a:pt x="2295387" y="-8628"/>
                  <a:pt x="2511248" y="0"/>
                </a:cubicBezTo>
                <a:cubicBezTo>
                  <a:pt x="2727109" y="8628"/>
                  <a:pt x="2881207" y="35646"/>
                  <a:pt x="3233569" y="0"/>
                </a:cubicBezTo>
                <a:cubicBezTo>
                  <a:pt x="3585931" y="-35646"/>
                  <a:pt x="3662192" y="-27965"/>
                  <a:pt x="3908635" y="0"/>
                </a:cubicBezTo>
                <a:cubicBezTo>
                  <a:pt x="4155078" y="27965"/>
                  <a:pt x="4558101" y="886"/>
                  <a:pt x="4725466" y="0"/>
                </a:cubicBezTo>
                <a:cubicBezTo>
                  <a:pt x="4728184" y="132481"/>
                  <a:pt x="4717871" y="302363"/>
                  <a:pt x="4725466" y="444952"/>
                </a:cubicBezTo>
                <a:cubicBezTo>
                  <a:pt x="4733061" y="587541"/>
                  <a:pt x="4728751" y="707871"/>
                  <a:pt x="4725466" y="855676"/>
                </a:cubicBezTo>
                <a:cubicBezTo>
                  <a:pt x="4481228" y="877530"/>
                  <a:pt x="4311557" y="833996"/>
                  <a:pt x="4144909" y="855676"/>
                </a:cubicBezTo>
                <a:cubicBezTo>
                  <a:pt x="3978261" y="877356"/>
                  <a:pt x="3799833" y="878672"/>
                  <a:pt x="3611606" y="855676"/>
                </a:cubicBezTo>
                <a:cubicBezTo>
                  <a:pt x="3423379" y="832680"/>
                  <a:pt x="3148856" y="826954"/>
                  <a:pt x="2889285" y="855676"/>
                </a:cubicBezTo>
                <a:cubicBezTo>
                  <a:pt x="2629714" y="884398"/>
                  <a:pt x="2596802" y="848587"/>
                  <a:pt x="2308728" y="855676"/>
                </a:cubicBezTo>
                <a:cubicBezTo>
                  <a:pt x="2020654" y="862765"/>
                  <a:pt x="1875823" y="874901"/>
                  <a:pt x="1586406" y="855676"/>
                </a:cubicBezTo>
                <a:cubicBezTo>
                  <a:pt x="1296989" y="836451"/>
                  <a:pt x="1041526" y="872983"/>
                  <a:pt x="816831" y="855676"/>
                </a:cubicBezTo>
                <a:cubicBezTo>
                  <a:pt x="592137" y="838369"/>
                  <a:pt x="395048" y="877034"/>
                  <a:pt x="0" y="855676"/>
                </a:cubicBezTo>
                <a:cubicBezTo>
                  <a:pt x="-16196" y="661895"/>
                  <a:pt x="-1929" y="589913"/>
                  <a:pt x="0" y="410724"/>
                </a:cubicBezTo>
                <a:cubicBezTo>
                  <a:pt x="1929" y="231535"/>
                  <a:pt x="11643" y="107220"/>
                  <a:pt x="0" y="0"/>
                </a:cubicBezTo>
                <a:close/>
              </a:path>
              <a:path w="4725466" h="855676" stroke="0" extrusionOk="0">
                <a:moveTo>
                  <a:pt x="0" y="0"/>
                </a:moveTo>
                <a:cubicBezTo>
                  <a:pt x="279577" y="26630"/>
                  <a:pt x="403115" y="22303"/>
                  <a:pt x="627812" y="0"/>
                </a:cubicBezTo>
                <a:cubicBezTo>
                  <a:pt x="852509" y="-22303"/>
                  <a:pt x="960055" y="17007"/>
                  <a:pt x="1161115" y="0"/>
                </a:cubicBezTo>
                <a:cubicBezTo>
                  <a:pt x="1362175" y="-17007"/>
                  <a:pt x="1569998" y="18787"/>
                  <a:pt x="1930690" y="0"/>
                </a:cubicBezTo>
                <a:cubicBezTo>
                  <a:pt x="2291383" y="-18787"/>
                  <a:pt x="2365056" y="-14382"/>
                  <a:pt x="2558502" y="0"/>
                </a:cubicBezTo>
                <a:cubicBezTo>
                  <a:pt x="2751948" y="14382"/>
                  <a:pt x="3045507" y="2807"/>
                  <a:pt x="3186314" y="0"/>
                </a:cubicBezTo>
                <a:cubicBezTo>
                  <a:pt x="3327121" y="-2807"/>
                  <a:pt x="3680898" y="-27349"/>
                  <a:pt x="3955890" y="0"/>
                </a:cubicBezTo>
                <a:cubicBezTo>
                  <a:pt x="4230882" y="27349"/>
                  <a:pt x="4478674" y="27683"/>
                  <a:pt x="4725466" y="0"/>
                </a:cubicBezTo>
                <a:cubicBezTo>
                  <a:pt x="4711965" y="143582"/>
                  <a:pt x="4747252" y="226003"/>
                  <a:pt x="4725466" y="444952"/>
                </a:cubicBezTo>
                <a:cubicBezTo>
                  <a:pt x="4703680" y="663901"/>
                  <a:pt x="4726274" y="684183"/>
                  <a:pt x="4725466" y="855676"/>
                </a:cubicBezTo>
                <a:cubicBezTo>
                  <a:pt x="4455059" y="843013"/>
                  <a:pt x="4431422" y="865895"/>
                  <a:pt x="4144909" y="855676"/>
                </a:cubicBezTo>
                <a:cubicBezTo>
                  <a:pt x="3858396" y="845457"/>
                  <a:pt x="3742643" y="850327"/>
                  <a:pt x="3469842" y="855676"/>
                </a:cubicBezTo>
                <a:cubicBezTo>
                  <a:pt x="3197041" y="861025"/>
                  <a:pt x="2993311" y="873377"/>
                  <a:pt x="2842030" y="855676"/>
                </a:cubicBezTo>
                <a:cubicBezTo>
                  <a:pt x="2690749" y="837975"/>
                  <a:pt x="2429299" y="839114"/>
                  <a:pt x="2072454" y="855676"/>
                </a:cubicBezTo>
                <a:cubicBezTo>
                  <a:pt x="1715609" y="872238"/>
                  <a:pt x="1684811" y="831635"/>
                  <a:pt x="1302878" y="855676"/>
                </a:cubicBezTo>
                <a:cubicBezTo>
                  <a:pt x="920945" y="879717"/>
                  <a:pt x="981264" y="832683"/>
                  <a:pt x="722321" y="855676"/>
                </a:cubicBezTo>
                <a:cubicBezTo>
                  <a:pt x="463378" y="878669"/>
                  <a:pt x="234739" y="880749"/>
                  <a:pt x="0" y="855676"/>
                </a:cubicBezTo>
                <a:cubicBezTo>
                  <a:pt x="-1198" y="751977"/>
                  <a:pt x="-2524" y="525610"/>
                  <a:pt x="0" y="410724"/>
                </a:cubicBezTo>
                <a:cubicBezTo>
                  <a:pt x="2524" y="295838"/>
                  <a:pt x="-8627" y="196936"/>
                  <a:pt x="0" y="0"/>
                </a:cubicBezTo>
                <a:close/>
              </a:path>
            </a:pathLst>
          </a:custGeom>
          <a:solidFill>
            <a:schemeClr val="accent2">
              <a:alpha val="12000"/>
            </a:schemeClr>
          </a:solidFill>
          <a:ln w="6350">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26" name="Straight Arrow Connector 25">
            <a:extLst>
              <a:ext uri="{FF2B5EF4-FFF2-40B4-BE49-F238E27FC236}">
                <a16:creationId xmlns:a16="http://schemas.microsoft.com/office/drawing/2014/main" id="{30C18605-B7B5-C00A-0A32-ED4258777BF0}"/>
              </a:ext>
            </a:extLst>
          </p:cNvPr>
          <p:cNvCxnSpPr>
            <a:cxnSpLocks/>
          </p:cNvCxnSpPr>
          <p:nvPr/>
        </p:nvCxnSpPr>
        <p:spPr>
          <a:xfrm flipH="1">
            <a:off x="5167618" y="1853967"/>
            <a:ext cx="369116" cy="2097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081FD1BA-2A9F-5E56-FAFD-A12279A99159}"/>
              </a:ext>
            </a:extLst>
          </p:cNvPr>
          <p:cNvCxnSpPr>
            <a:cxnSpLocks/>
            <a:endCxn id="15" idx="3"/>
          </p:cNvCxnSpPr>
          <p:nvPr/>
        </p:nvCxnSpPr>
        <p:spPr>
          <a:xfrm flipH="1">
            <a:off x="5167618" y="2130804"/>
            <a:ext cx="369116" cy="892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FF5621D-86CC-61D6-E3BC-960AC4BB8132}"/>
              </a:ext>
            </a:extLst>
          </p:cNvPr>
          <p:cNvCxnSpPr>
            <a:cxnSpLocks/>
            <a:endCxn id="16" idx="3"/>
          </p:cNvCxnSpPr>
          <p:nvPr/>
        </p:nvCxnSpPr>
        <p:spPr>
          <a:xfrm flipH="1">
            <a:off x="5167618" y="2355144"/>
            <a:ext cx="369116" cy="1357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2AB18127-045F-FA7A-3E7C-49A03F25CC75}"/>
              </a:ext>
            </a:extLst>
          </p:cNvPr>
          <p:cNvCxnSpPr>
            <a:cxnSpLocks/>
            <a:endCxn id="20" idx="3"/>
          </p:cNvCxnSpPr>
          <p:nvPr/>
        </p:nvCxnSpPr>
        <p:spPr>
          <a:xfrm flipH="1">
            <a:off x="5167618" y="2655171"/>
            <a:ext cx="369116" cy="20914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11501AEF-907E-EFC2-9550-6490AE5660AA}"/>
              </a:ext>
            </a:extLst>
          </p:cNvPr>
          <p:cNvCxnSpPr>
            <a:cxnSpLocks/>
            <a:endCxn id="21" idx="3"/>
          </p:cNvCxnSpPr>
          <p:nvPr/>
        </p:nvCxnSpPr>
        <p:spPr>
          <a:xfrm flipH="1">
            <a:off x="5167618" y="3402278"/>
            <a:ext cx="369116" cy="24784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02959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5F4D7-A0B5-4D4F-9C37-008F675E994E}"/>
              </a:ext>
            </a:extLst>
          </p:cNvPr>
          <p:cNvSpPr>
            <a:spLocks noGrp="1"/>
          </p:cNvSpPr>
          <p:nvPr>
            <p:ph type="title"/>
          </p:nvPr>
        </p:nvSpPr>
        <p:spPr>
          <a:xfrm>
            <a:off x="0" y="452718"/>
            <a:ext cx="7540090" cy="663018"/>
          </a:xfrm>
        </p:spPr>
        <p:txBody>
          <a:bodyPr/>
          <a:lstStyle/>
          <a:p>
            <a:r>
              <a:rPr lang="en-US" sz="3200" dirty="0"/>
              <a:t>Activity Four: Full Analysis</a:t>
            </a:r>
          </a:p>
        </p:txBody>
      </p:sp>
      <p:sp>
        <p:nvSpPr>
          <p:cNvPr id="3" name="Content Placeholder 2">
            <a:extLst>
              <a:ext uri="{FF2B5EF4-FFF2-40B4-BE49-F238E27FC236}">
                <a16:creationId xmlns:a16="http://schemas.microsoft.com/office/drawing/2014/main" id="{5860C599-7CAD-DF48-AD10-1658242052AB}"/>
              </a:ext>
            </a:extLst>
          </p:cNvPr>
          <p:cNvSpPr>
            <a:spLocks noGrp="1"/>
          </p:cNvSpPr>
          <p:nvPr>
            <p:ph idx="1"/>
          </p:nvPr>
        </p:nvSpPr>
        <p:spPr>
          <a:xfrm>
            <a:off x="6610525" y="1371599"/>
            <a:ext cx="2353847" cy="5155257"/>
          </a:xfrm>
          <a:solidFill>
            <a:schemeClr val="tx1">
              <a:alpha val="12000"/>
            </a:schemeClr>
          </a:solidFill>
          <a:ln>
            <a:solidFill>
              <a:schemeClr val="accent1"/>
            </a:solidFill>
          </a:ln>
        </p:spPr>
        <p:txBody>
          <a:bodyPr>
            <a:normAutofit/>
          </a:bodyPr>
          <a:lstStyle/>
          <a:p>
            <a:pPr>
              <a:buFont typeface="Wingdings" panose="05000000000000000000" pitchFamily="2" charset="2"/>
              <a:buChar char="§"/>
            </a:pPr>
            <a:r>
              <a:rPr lang="en-US" sz="1000" b="1" dirty="0"/>
              <a:t>Summary</a:t>
            </a:r>
          </a:p>
          <a:p>
            <a:pPr>
              <a:buFont typeface="Wingdings" panose="05000000000000000000" pitchFamily="2" charset="2"/>
              <a:buChar char="§"/>
            </a:pPr>
            <a:r>
              <a:rPr lang="en-US" sz="1000" dirty="0">
                <a:sym typeface="Wingdings" panose="05000000000000000000" pitchFamily="2" charset="2"/>
              </a:rPr>
              <a:t>Historical data</a:t>
            </a:r>
          </a:p>
          <a:p>
            <a:pPr>
              <a:buFont typeface="Wingdings" panose="05000000000000000000" pitchFamily="2" charset="2"/>
              <a:buChar char="§"/>
            </a:pPr>
            <a:r>
              <a:rPr lang="en-US" sz="1000" dirty="0">
                <a:sym typeface="Wingdings" panose="05000000000000000000" pitchFamily="2" charset="2"/>
              </a:rPr>
              <a:t>Single exponential smoothing model</a:t>
            </a:r>
          </a:p>
          <a:p>
            <a:endParaRPr lang="en-US" sz="1100" dirty="0">
              <a:sym typeface="Wingdings" panose="05000000000000000000" pitchFamily="2" charset="2"/>
            </a:endParaRPr>
          </a:p>
        </p:txBody>
      </p:sp>
      <p:pic>
        <p:nvPicPr>
          <p:cNvPr id="5" name="Picture 4">
            <a:extLst>
              <a:ext uri="{FF2B5EF4-FFF2-40B4-BE49-F238E27FC236}">
                <a16:creationId xmlns:a16="http://schemas.microsoft.com/office/drawing/2014/main" id="{6290503F-0310-F1F9-5126-A034B24BE527}"/>
              </a:ext>
            </a:extLst>
          </p:cNvPr>
          <p:cNvPicPr>
            <a:picLocks noChangeAspect="1"/>
          </p:cNvPicPr>
          <p:nvPr/>
        </p:nvPicPr>
        <p:blipFill>
          <a:blip r:embed="rId2"/>
          <a:stretch>
            <a:fillRect/>
          </a:stretch>
        </p:blipFill>
        <p:spPr>
          <a:xfrm>
            <a:off x="356637" y="1435085"/>
            <a:ext cx="6052551" cy="2293351"/>
          </a:xfrm>
          <a:prstGeom prst="rect">
            <a:avLst/>
          </a:prstGeom>
          <a:noFill/>
          <a:ln>
            <a:solidFill>
              <a:schemeClr val="accent1"/>
            </a:solidFill>
          </a:ln>
        </p:spPr>
      </p:pic>
      <p:pic>
        <p:nvPicPr>
          <p:cNvPr id="21" name="Picture 20">
            <a:extLst>
              <a:ext uri="{FF2B5EF4-FFF2-40B4-BE49-F238E27FC236}">
                <a16:creationId xmlns:a16="http://schemas.microsoft.com/office/drawing/2014/main" id="{6A23FE4E-F00D-2DA6-A3A6-D10794F05A04}"/>
              </a:ext>
            </a:extLst>
          </p:cNvPr>
          <p:cNvPicPr>
            <a:picLocks noChangeAspect="1"/>
          </p:cNvPicPr>
          <p:nvPr/>
        </p:nvPicPr>
        <p:blipFill>
          <a:blip r:embed="rId3"/>
          <a:stretch>
            <a:fillRect/>
          </a:stretch>
        </p:blipFill>
        <p:spPr>
          <a:xfrm>
            <a:off x="369850" y="3864219"/>
            <a:ext cx="6039337" cy="2857852"/>
          </a:xfrm>
          <a:prstGeom prst="rect">
            <a:avLst/>
          </a:prstGeom>
        </p:spPr>
      </p:pic>
    </p:spTree>
    <p:extLst>
      <p:ext uri="{BB962C8B-B14F-4D97-AF65-F5344CB8AC3E}">
        <p14:creationId xmlns:p14="http://schemas.microsoft.com/office/powerpoint/2010/main" val="39774174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5F4D7-A0B5-4D4F-9C37-008F675E994E}"/>
              </a:ext>
            </a:extLst>
          </p:cNvPr>
          <p:cNvSpPr>
            <a:spLocks noGrp="1"/>
          </p:cNvSpPr>
          <p:nvPr>
            <p:ph type="title"/>
          </p:nvPr>
        </p:nvSpPr>
        <p:spPr>
          <a:xfrm>
            <a:off x="0" y="452718"/>
            <a:ext cx="7540090" cy="663018"/>
          </a:xfrm>
        </p:spPr>
        <p:txBody>
          <a:bodyPr/>
          <a:lstStyle/>
          <a:p>
            <a:r>
              <a:rPr lang="en-US" sz="3200" dirty="0"/>
              <a:t>Activity Four: Full Analysis</a:t>
            </a:r>
          </a:p>
        </p:txBody>
      </p:sp>
      <p:sp>
        <p:nvSpPr>
          <p:cNvPr id="3" name="Content Placeholder 2">
            <a:extLst>
              <a:ext uri="{FF2B5EF4-FFF2-40B4-BE49-F238E27FC236}">
                <a16:creationId xmlns:a16="http://schemas.microsoft.com/office/drawing/2014/main" id="{5860C599-7CAD-DF48-AD10-1658242052AB}"/>
              </a:ext>
            </a:extLst>
          </p:cNvPr>
          <p:cNvSpPr>
            <a:spLocks noGrp="1"/>
          </p:cNvSpPr>
          <p:nvPr>
            <p:ph idx="1"/>
          </p:nvPr>
        </p:nvSpPr>
        <p:spPr>
          <a:xfrm>
            <a:off x="6610525" y="1371599"/>
            <a:ext cx="2353847" cy="5155257"/>
          </a:xfrm>
          <a:solidFill>
            <a:schemeClr val="tx1">
              <a:alpha val="12000"/>
            </a:schemeClr>
          </a:solidFill>
          <a:ln>
            <a:solidFill>
              <a:schemeClr val="accent1"/>
            </a:solidFill>
          </a:ln>
        </p:spPr>
        <p:txBody>
          <a:bodyPr>
            <a:normAutofit/>
          </a:bodyPr>
          <a:lstStyle/>
          <a:p>
            <a:pPr>
              <a:buFont typeface="Wingdings" panose="05000000000000000000" pitchFamily="2" charset="2"/>
              <a:buChar char="§"/>
            </a:pPr>
            <a:r>
              <a:rPr lang="en-US" sz="1000" b="1" dirty="0"/>
              <a:t>Summary</a:t>
            </a:r>
          </a:p>
          <a:p>
            <a:pPr>
              <a:buFont typeface="Wingdings" panose="05000000000000000000" pitchFamily="2" charset="2"/>
              <a:buChar char="§"/>
            </a:pPr>
            <a:r>
              <a:rPr lang="en-US" sz="1000" dirty="0">
                <a:sym typeface="Wingdings" panose="05000000000000000000" pitchFamily="2" charset="2"/>
              </a:rPr>
              <a:t>Holt Model</a:t>
            </a:r>
          </a:p>
          <a:p>
            <a:endParaRPr lang="en-US" sz="1100" dirty="0">
              <a:sym typeface="Wingdings" panose="05000000000000000000" pitchFamily="2" charset="2"/>
            </a:endParaRPr>
          </a:p>
        </p:txBody>
      </p:sp>
      <p:pic>
        <p:nvPicPr>
          <p:cNvPr id="9" name="Picture 8">
            <a:extLst>
              <a:ext uri="{FF2B5EF4-FFF2-40B4-BE49-F238E27FC236}">
                <a16:creationId xmlns:a16="http://schemas.microsoft.com/office/drawing/2014/main" id="{A1CF02A7-29C0-EFBD-5A86-5B68A3BE7F1C}"/>
              </a:ext>
            </a:extLst>
          </p:cNvPr>
          <p:cNvPicPr>
            <a:picLocks noChangeAspect="1"/>
          </p:cNvPicPr>
          <p:nvPr/>
        </p:nvPicPr>
        <p:blipFill>
          <a:blip r:embed="rId2"/>
          <a:stretch>
            <a:fillRect/>
          </a:stretch>
        </p:blipFill>
        <p:spPr>
          <a:xfrm>
            <a:off x="318781" y="1501871"/>
            <a:ext cx="5796793" cy="3854258"/>
          </a:xfrm>
          <a:prstGeom prst="rect">
            <a:avLst/>
          </a:prstGeom>
        </p:spPr>
      </p:pic>
    </p:spTree>
    <p:extLst>
      <p:ext uri="{BB962C8B-B14F-4D97-AF65-F5344CB8AC3E}">
        <p14:creationId xmlns:p14="http://schemas.microsoft.com/office/powerpoint/2010/main" val="1036319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5F4D7-A0B5-4D4F-9C37-008F675E994E}"/>
              </a:ext>
            </a:extLst>
          </p:cNvPr>
          <p:cNvSpPr>
            <a:spLocks noGrp="1"/>
          </p:cNvSpPr>
          <p:nvPr>
            <p:ph type="title"/>
          </p:nvPr>
        </p:nvSpPr>
        <p:spPr>
          <a:xfrm>
            <a:off x="0" y="452718"/>
            <a:ext cx="7540090" cy="663018"/>
          </a:xfrm>
        </p:spPr>
        <p:txBody>
          <a:bodyPr/>
          <a:lstStyle/>
          <a:p>
            <a:r>
              <a:rPr lang="en-US" sz="3200" dirty="0"/>
              <a:t>Activity Four: Full Analysis</a:t>
            </a:r>
          </a:p>
        </p:txBody>
      </p:sp>
      <p:sp>
        <p:nvSpPr>
          <p:cNvPr id="3" name="Content Placeholder 2">
            <a:extLst>
              <a:ext uri="{FF2B5EF4-FFF2-40B4-BE49-F238E27FC236}">
                <a16:creationId xmlns:a16="http://schemas.microsoft.com/office/drawing/2014/main" id="{5860C599-7CAD-DF48-AD10-1658242052AB}"/>
              </a:ext>
            </a:extLst>
          </p:cNvPr>
          <p:cNvSpPr>
            <a:spLocks noGrp="1"/>
          </p:cNvSpPr>
          <p:nvPr>
            <p:ph idx="1"/>
          </p:nvPr>
        </p:nvSpPr>
        <p:spPr>
          <a:xfrm>
            <a:off x="6610525" y="1371599"/>
            <a:ext cx="2353847" cy="5155257"/>
          </a:xfrm>
          <a:solidFill>
            <a:schemeClr val="tx1">
              <a:alpha val="12000"/>
            </a:schemeClr>
          </a:solidFill>
          <a:ln>
            <a:solidFill>
              <a:schemeClr val="accent1"/>
            </a:solidFill>
          </a:ln>
        </p:spPr>
        <p:txBody>
          <a:bodyPr>
            <a:normAutofit/>
          </a:bodyPr>
          <a:lstStyle/>
          <a:p>
            <a:pPr>
              <a:buFont typeface="Wingdings" panose="05000000000000000000" pitchFamily="2" charset="2"/>
              <a:buChar char="§"/>
            </a:pPr>
            <a:r>
              <a:rPr lang="en-US" sz="1000" b="1" dirty="0"/>
              <a:t>Summary</a:t>
            </a:r>
          </a:p>
          <a:p>
            <a:pPr>
              <a:buFont typeface="Wingdings" panose="05000000000000000000" pitchFamily="2" charset="2"/>
              <a:buChar char="§"/>
            </a:pPr>
            <a:r>
              <a:rPr lang="en-US" sz="1000" dirty="0">
                <a:sym typeface="Wingdings" panose="05000000000000000000" pitchFamily="2" charset="2"/>
              </a:rPr>
              <a:t>Holt Model</a:t>
            </a:r>
          </a:p>
          <a:p>
            <a:pPr>
              <a:buFont typeface="Wingdings" panose="05000000000000000000" pitchFamily="2" charset="2"/>
              <a:buChar char="§"/>
            </a:pPr>
            <a:r>
              <a:rPr lang="en-US" sz="1000" dirty="0"/>
              <a:t>Compare the </a:t>
            </a:r>
            <a:r>
              <a:rPr lang="en-US" sz="1000" dirty="0" err="1"/>
              <a:t>AICc</a:t>
            </a:r>
            <a:r>
              <a:rPr lang="en-US" sz="1000" dirty="0"/>
              <a:t> and BIC of the </a:t>
            </a:r>
            <a:r>
              <a:rPr lang="en-US" sz="1000" dirty="0" err="1"/>
              <a:t>ses</a:t>
            </a:r>
            <a:r>
              <a:rPr lang="en-US" sz="1000" dirty="0"/>
              <a:t>() and holt() models.  Which model is better here?</a:t>
            </a:r>
          </a:p>
          <a:p>
            <a:pPr lvl="1">
              <a:buFont typeface="Wingdings" panose="05000000000000000000" pitchFamily="2" charset="2"/>
              <a:buChar char="§"/>
            </a:pPr>
            <a:r>
              <a:rPr lang="en-US" sz="800" dirty="0">
                <a:solidFill>
                  <a:schemeClr val="bg1"/>
                </a:solidFill>
                <a:highlight>
                  <a:srgbClr val="FFFF00"/>
                </a:highlight>
              </a:rPr>
              <a:t>SES is better because the AIC is lower</a:t>
            </a:r>
          </a:p>
          <a:p>
            <a:pPr>
              <a:buFont typeface="Wingdings" panose="05000000000000000000" pitchFamily="2" charset="2"/>
              <a:buChar char="§"/>
            </a:pPr>
            <a:r>
              <a:rPr lang="en-US" sz="1000" dirty="0"/>
              <a:t>Calculate and compare the RMSE from the </a:t>
            </a:r>
            <a:r>
              <a:rPr lang="en-US" sz="1000" dirty="0" err="1"/>
              <a:t>ses</a:t>
            </a:r>
            <a:r>
              <a:rPr lang="en-US" sz="1000" dirty="0"/>
              <a:t>() and holt() models.  Which one performs better with respect to this metric?</a:t>
            </a:r>
          </a:p>
          <a:p>
            <a:pPr lvl="1">
              <a:buFont typeface="Wingdings" panose="05000000000000000000" pitchFamily="2" charset="2"/>
              <a:buChar char="§"/>
            </a:pPr>
            <a:r>
              <a:rPr lang="en-US" sz="700" dirty="0">
                <a:solidFill>
                  <a:schemeClr val="bg1"/>
                </a:solidFill>
                <a:highlight>
                  <a:srgbClr val="FFFF00"/>
                </a:highlight>
              </a:rPr>
              <a:t>HOLT is better because the RMSE is lower for this model</a:t>
            </a:r>
          </a:p>
          <a:p>
            <a:pPr>
              <a:buFont typeface="Wingdings" panose="05000000000000000000" pitchFamily="2" charset="2"/>
              <a:buChar char="§"/>
            </a:pPr>
            <a:endParaRPr lang="en-US" sz="1000" dirty="0"/>
          </a:p>
          <a:p>
            <a:pPr>
              <a:buFont typeface="Wingdings" panose="05000000000000000000" pitchFamily="2" charset="2"/>
              <a:buChar char="§"/>
            </a:pPr>
            <a:endParaRPr lang="en-US" sz="900" dirty="0"/>
          </a:p>
          <a:p>
            <a:pPr>
              <a:buFont typeface="Wingdings" panose="05000000000000000000" pitchFamily="2" charset="2"/>
              <a:buChar char="§"/>
            </a:pPr>
            <a:endParaRPr lang="en-US" sz="1000" dirty="0">
              <a:sym typeface="Wingdings" panose="05000000000000000000" pitchFamily="2" charset="2"/>
            </a:endParaRPr>
          </a:p>
          <a:p>
            <a:endParaRPr lang="en-US" sz="1100" dirty="0">
              <a:sym typeface="Wingdings" panose="05000000000000000000" pitchFamily="2" charset="2"/>
            </a:endParaRPr>
          </a:p>
        </p:txBody>
      </p:sp>
      <p:pic>
        <p:nvPicPr>
          <p:cNvPr id="5" name="Picture 4">
            <a:extLst>
              <a:ext uri="{FF2B5EF4-FFF2-40B4-BE49-F238E27FC236}">
                <a16:creationId xmlns:a16="http://schemas.microsoft.com/office/drawing/2014/main" id="{9208E062-3D85-6FAA-CE6D-B9400277EC81}"/>
              </a:ext>
            </a:extLst>
          </p:cNvPr>
          <p:cNvPicPr>
            <a:picLocks noChangeAspect="1"/>
          </p:cNvPicPr>
          <p:nvPr/>
        </p:nvPicPr>
        <p:blipFill>
          <a:blip r:embed="rId2"/>
          <a:stretch>
            <a:fillRect/>
          </a:stretch>
        </p:blipFill>
        <p:spPr>
          <a:xfrm>
            <a:off x="377505" y="1512640"/>
            <a:ext cx="2432808" cy="1486910"/>
          </a:xfrm>
          <a:prstGeom prst="rect">
            <a:avLst/>
          </a:prstGeom>
          <a:ln>
            <a:solidFill>
              <a:schemeClr val="accent1"/>
            </a:solidFill>
          </a:ln>
        </p:spPr>
      </p:pic>
      <p:pic>
        <p:nvPicPr>
          <p:cNvPr id="8" name="Picture 7">
            <a:extLst>
              <a:ext uri="{FF2B5EF4-FFF2-40B4-BE49-F238E27FC236}">
                <a16:creationId xmlns:a16="http://schemas.microsoft.com/office/drawing/2014/main" id="{28F07DBE-99D2-F394-1D84-A7E0B5B5EF38}"/>
              </a:ext>
            </a:extLst>
          </p:cNvPr>
          <p:cNvPicPr>
            <a:picLocks noChangeAspect="1"/>
          </p:cNvPicPr>
          <p:nvPr/>
        </p:nvPicPr>
        <p:blipFill>
          <a:blip r:embed="rId3"/>
          <a:stretch>
            <a:fillRect/>
          </a:stretch>
        </p:blipFill>
        <p:spPr>
          <a:xfrm>
            <a:off x="377506" y="3110490"/>
            <a:ext cx="2432808" cy="1509772"/>
          </a:xfrm>
          <a:prstGeom prst="rect">
            <a:avLst/>
          </a:prstGeom>
          <a:ln>
            <a:solidFill>
              <a:schemeClr val="accent1"/>
            </a:solidFill>
          </a:ln>
        </p:spPr>
      </p:pic>
      <p:pic>
        <p:nvPicPr>
          <p:cNvPr id="16" name="Picture 15">
            <a:extLst>
              <a:ext uri="{FF2B5EF4-FFF2-40B4-BE49-F238E27FC236}">
                <a16:creationId xmlns:a16="http://schemas.microsoft.com/office/drawing/2014/main" id="{0BB7037D-DFB9-6554-D0D9-210C28EE2C74}"/>
              </a:ext>
            </a:extLst>
          </p:cNvPr>
          <p:cNvPicPr>
            <a:picLocks noChangeAspect="1"/>
          </p:cNvPicPr>
          <p:nvPr/>
        </p:nvPicPr>
        <p:blipFill>
          <a:blip r:embed="rId4"/>
          <a:stretch>
            <a:fillRect/>
          </a:stretch>
        </p:blipFill>
        <p:spPr>
          <a:xfrm>
            <a:off x="2903522" y="1512640"/>
            <a:ext cx="1849812" cy="1486910"/>
          </a:xfrm>
          <a:prstGeom prst="rect">
            <a:avLst/>
          </a:prstGeom>
          <a:ln>
            <a:solidFill>
              <a:schemeClr val="accent1"/>
            </a:solidFill>
          </a:ln>
        </p:spPr>
      </p:pic>
      <p:pic>
        <p:nvPicPr>
          <p:cNvPr id="18" name="Picture 17">
            <a:extLst>
              <a:ext uri="{FF2B5EF4-FFF2-40B4-BE49-F238E27FC236}">
                <a16:creationId xmlns:a16="http://schemas.microsoft.com/office/drawing/2014/main" id="{B9C77CB6-0D8C-8EE5-B31C-B9D1AA1BDA75}"/>
              </a:ext>
            </a:extLst>
          </p:cNvPr>
          <p:cNvPicPr>
            <a:picLocks noChangeAspect="1"/>
          </p:cNvPicPr>
          <p:nvPr/>
        </p:nvPicPr>
        <p:blipFill>
          <a:blip r:embed="rId5"/>
          <a:stretch>
            <a:fillRect/>
          </a:stretch>
        </p:blipFill>
        <p:spPr>
          <a:xfrm>
            <a:off x="2903522" y="3111316"/>
            <a:ext cx="1849812" cy="1486910"/>
          </a:xfrm>
          <a:prstGeom prst="rect">
            <a:avLst/>
          </a:prstGeom>
          <a:ln>
            <a:solidFill>
              <a:schemeClr val="accent1"/>
            </a:solidFill>
          </a:ln>
        </p:spPr>
      </p:pic>
      <p:pic>
        <p:nvPicPr>
          <p:cNvPr id="20" name="Picture 19">
            <a:extLst>
              <a:ext uri="{FF2B5EF4-FFF2-40B4-BE49-F238E27FC236}">
                <a16:creationId xmlns:a16="http://schemas.microsoft.com/office/drawing/2014/main" id="{E26E7A74-9733-6CF8-BC60-4B45340BB36E}"/>
              </a:ext>
            </a:extLst>
          </p:cNvPr>
          <p:cNvPicPr>
            <a:picLocks noChangeAspect="1"/>
          </p:cNvPicPr>
          <p:nvPr/>
        </p:nvPicPr>
        <p:blipFill>
          <a:blip r:embed="rId6"/>
          <a:stretch>
            <a:fillRect/>
          </a:stretch>
        </p:blipFill>
        <p:spPr>
          <a:xfrm>
            <a:off x="4846543" y="1874988"/>
            <a:ext cx="1587813" cy="476250"/>
          </a:xfrm>
          <a:prstGeom prst="rect">
            <a:avLst/>
          </a:prstGeom>
          <a:ln>
            <a:solidFill>
              <a:schemeClr val="accent1"/>
            </a:solidFill>
          </a:ln>
        </p:spPr>
      </p:pic>
      <p:pic>
        <p:nvPicPr>
          <p:cNvPr id="22" name="Picture 21">
            <a:extLst>
              <a:ext uri="{FF2B5EF4-FFF2-40B4-BE49-F238E27FC236}">
                <a16:creationId xmlns:a16="http://schemas.microsoft.com/office/drawing/2014/main" id="{E7154881-0FBC-A498-A67E-6AC7BAC0F838}"/>
              </a:ext>
            </a:extLst>
          </p:cNvPr>
          <p:cNvPicPr>
            <a:picLocks noChangeAspect="1"/>
          </p:cNvPicPr>
          <p:nvPr/>
        </p:nvPicPr>
        <p:blipFill>
          <a:blip r:embed="rId7"/>
          <a:stretch>
            <a:fillRect/>
          </a:stretch>
        </p:blipFill>
        <p:spPr>
          <a:xfrm>
            <a:off x="4846542" y="3711102"/>
            <a:ext cx="1587814" cy="476250"/>
          </a:xfrm>
          <a:prstGeom prst="rect">
            <a:avLst/>
          </a:prstGeom>
          <a:ln>
            <a:solidFill>
              <a:schemeClr val="accent1"/>
            </a:solidFill>
          </a:ln>
        </p:spPr>
      </p:pic>
    </p:spTree>
    <p:extLst>
      <p:ext uri="{BB962C8B-B14F-4D97-AF65-F5344CB8AC3E}">
        <p14:creationId xmlns:p14="http://schemas.microsoft.com/office/powerpoint/2010/main" val="21891504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16A927E-D08E-291E-C246-38A5CAB26ACE}"/>
              </a:ext>
            </a:extLst>
          </p:cNvPr>
          <p:cNvPicPr>
            <a:picLocks noChangeAspect="1"/>
          </p:cNvPicPr>
          <p:nvPr/>
        </p:nvPicPr>
        <p:blipFill>
          <a:blip r:embed="rId2"/>
          <a:stretch>
            <a:fillRect/>
          </a:stretch>
        </p:blipFill>
        <p:spPr>
          <a:xfrm>
            <a:off x="169375" y="1540316"/>
            <a:ext cx="4998243" cy="4986540"/>
          </a:xfrm>
          <a:prstGeom prst="rect">
            <a:avLst/>
          </a:prstGeom>
          <a:ln>
            <a:solidFill>
              <a:schemeClr val="accent1"/>
            </a:solidFill>
          </a:ln>
        </p:spPr>
      </p:pic>
      <p:sp>
        <p:nvSpPr>
          <p:cNvPr id="2" name="Title 1">
            <a:extLst>
              <a:ext uri="{FF2B5EF4-FFF2-40B4-BE49-F238E27FC236}">
                <a16:creationId xmlns:a16="http://schemas.microsoft.com/office/drawing/2014/main" id="{9E55F4D7-A0B5-4D4F-9C37-008F675E994E}"/>
              </a:ext>
            </a:extLst>
          </p:cNvPr>
          <p:cNvSpPr>
            <a:spLocks noGrp="1"/>
          </p:cNvSpPr>
          <p:nvPr>
            <p:ph type="title"/>
          </p:nvPr>
        </p:nvSpPr>
        <p:spPr>
          <a:xfrm>
            <a:off x="0" y="452718"/>
            <a:ext cx="7540090" cy="663018"/>
          </a:xfrm>
        </p:spPr>
        <p:txBody>
          <a:bodyPr/>
          <a:lstStyle/>
          <a:p>
            <a:r>
              <a:rPr lang="en-US" sz="2400" dirty="0"/>
              <a:t>Activity Four: Full Analysis</a:t>
            </a:r>
          </a:p>
        </p:txBody>
      </p:sp>
      <p:sp>
        <p:nvSpPr>
          <p:cNvPr id="3" name="Content Placeholder 2">
            <a:extLst>
              <a:ext uri="{FF2B5EF4-FFF2-40B4-BE49-F238E27FC236}">
                <a16:creationId xmlns:a16="http://schemas.microsoft.com/office/drawing/2014/main" id="{5860C599-7CAD-DF48-AD10-1658242052AB}"/>
              </a:ext>
            </a:extLst>
          </p:cNvPr>
          <p:cNvSpPr>
            <a:spLocks noGrp="1"/>
          </p:cNvSpPr>
          <p:nvPr>
            <p:ph idx="1"/>
          </p:nvPr>
        </p:nvSpPr>
        <p:spPr>
          <a:xfrm>
            <a:off x="5440994" y="1371599"/>
            <a:ext cx="3523378" cy="5155257"/>
          </a:xfrm>
          <a:solidFill>
            <a:schemeClr val="tx1">
              <a:alpha val="12000"/>
            </a:schemeClr>
          </a:solidFill>
          <a:ln>
            <a:solidFill>
              <a:schemeClr val="tx1"/>
            </a:solidFill>
          </a:ln>
        </p:spPr>
        <p:txBody>
          <a:bodyPr>
            <a:normAutofit/>
          </a:bodyPr>
          <a:lstStyle/>
          <a:p>
            <a:pPr marL="0" indent="0">
              <a:buNone/>
            </a:pPr>
            <a:r>
              <a:rPr lang="en-US" sz="1100" b="1" dirty="0"/>
              <a:t>Comments source code</a:t>
            </a:r>
          </a:p>
          <a:p>
            <a:pPr>
              <a:buFont typeface="Wingdings" panose="05000000000000000000" pitchFamily="2" charset="2"/>
              <a:buChar char="§"/>
            </a:pPr>
            <a:r>
              <a:rPr lang="en-US" sz="1050" dirty="0"/>
              <a:t>Loading and creating dataset</a:t>
            </a:r>
          </a:p>
          <a:p>
            <a:pPr>
              <a:buFont typeface="Wingdings" panose="05000000000000000000" pitchFamily="2" charset="2"/>
              <a:buChar char="§"/>
            </a:pPr>
            <a:r>
              <a:rPr lang="en-US" sz="1050" dirty="0"/>
              <a:t>Plotting historical data</a:t>
            </a:r>
          </a:p>
          <a:p>
            <a:pPr>
              <a:buFont typeface="Wingdings" panose="05000000000000000000" pitchFamily="2" charset="2"/>
              <a:buChar char="§"/>
            </a:pPr>
            <a:r>
              <a:rPr lang="en-US" sz="1050" dirty="0"/>
              <a:t>Initializing SES model</a:t>
            </a:r>
          </a:p>
          <a:p>
            <a:pPr>
              <a:buFont typeface="Wingdings" panose="05000000000000000000" pitchFamily="2" charset="2"/>
              <a:buChar char="§"/>
            </a:pPr>
            <a:r>
              <a:rPr lang="en-US" sz="1050" dirty="0"/>
              <a:t>Plotting SES model and Temp. history</a:t>
            </a:r>
          </a:p>
          <a:p>
            <a:pPr>
              <a:buFont typeface="Wingdings" panose="05000000000000000000" pitchFamily="2" charset="2"/>
              <a:buChar char="§"/>
            </a:pPr>
            <a:r>
              <a:rPr lang="en-US" sz="1050" dirty="0"/>
              <a:t>Initializing Holt model, Plotting Holt model and Temp. history</a:t>
            </a:r>
          </a:p>
          <a:p>
            <a:pPr>
              <a:buFont typeface="Wingdings" panose="05000000000000000000" pitchFamily="2" charset="2"/>
              <a:buChar char="§"/>
            </a:pPr>
            <a:r>
              <a:rPr lang="en-US" sz="1050" dirty="0"/>
              <a:t>Calculating accuracy measurements</a:t>
            </a:r>
          </a:p>
          <a:p>
            <a:pPr>
              <a:buFont typeface="Wingdings" panose="05000000000000000000" pitchFamily="2" charset="2"/>
              <a:buChar char="§"/>
            </a:pPr>
            <a:endParaRPr lang="en-US" sz="1050" dirty="0"/>
          </a:p>
          <a:p>
            <a:pPr>
              <a:buFont typeface="Wingdings" panose="05000000000000000000" pitchFamily="2" charset="2"/>
              <a:buChar char="§"/>
            </a:pPr>
            <a:endParaRPr lang="en-US" sz="1050" dirty="0"/>
          </a:p>
          <a:p>
            <a:pPr>
              <a:buFont typeface="Wingdings" panose="05000000000000000000" pitchFamily="2" charset="2"/>
              <a:buChar char="§"/>
            </a:pPr>
            <a:endParaRPr lang="en-US" sz="1050" dirty="0"/>
          </a:p>
          <a:p>
            <a:pPr>
              <a:buFont typeface="Wingdings" panose="05000000000000000000" pitchFamily="2" charset="2"/>
              <a:buChar char="§"/>
            </a:pPr>
            <a:endParaRPr lang="en-US" sz="1050" dirty="0"/>
          </a:p>
          <a:p>
            <a:pPr>
              <a:buFont typeface="Wingdings" panose="05000000000000000000" pitchFamily="2" charset="2"/>
              <a:buChar char="§"/>
            </a:pPr>
            <a:endParaRPr lang="en-US" sz="1050" dirty="0"/>
          </a:p>
          <a:p>
            <a:pPr>
              <a:buFont typeface="Wingdings" panose="05000000000000000000" pitchFamily="2" charset="2"/>
              <a:buChar char="§"/>
            </a:pPr>
            <a:endParaRPr lang="en-US" sz="1050" dirty="0"/>
          </a:p>
          <a:p>
            <a:pPr>
              <a:buFont typeface="Wingdings" panose="05000000000000000000" pitchFamily="2" charset="2"/>
              <a:buChar char="§"/>
            </a:pPr>
            <a:endParaRPr lang="en-US" sz="1050" dirty="0"/>
          </a:p>
          <a:p>
            <a:pPr>
              <a:buFont typeface="Wingdings" panose="05000000000000000000" pitchFamily="2" charset="2"/>
              <a:buChar char="§"/>
            </a:pPr>
            <a:endParaRPr lang="en-US" sz="1400" dirty="0">
              <a:sym typeface="Wingdings" panose="05000000000000000000" pitchFamily="2" charset="2"/>
            </a:endParaRPr>
          </a:p>
          <a:p>
            <a:pPr marL="0" indent="0">
              <a:buNone/>
            </a:pPr>
            <a:endParaRPr lang="en-US" sz="1100" dirty="0">
              <a:sym typeface="Wingdings" panose="05000000000000000000" pitchFamily="2" charset="2"/>
            </a:endParaRPr>
          </a:p>
        </p:txBody>
      </p:sp>
      <p:sp>
        <p:nvSpPr>
          <p:cNvPr id="11" name="Rectangle 10">
            <a:extLst>
              <a:ext uri="{FF2B5EF4-FFF2-40B4-BE49-F238E27FC236}">
                <a16:creationId xmlns:a16="http://schemas.microsoft.com/office/drawing/2014/main" id="{1A2A785E-57DB-AE76-8049-084641F1848F}"/>
              </a:ext>
            </a:extLst>
          </p:cNvPr>
          <p:cNvSpPr/>
          <p:nvPr/>
        </p:nvSpPr>
        <p:spPr>
          <a:xfrm>
            <a:off x="327172" y="2130804"/>
            <a:ext cx="4725466" cy="591479"/>
          </a:xfrm>
          <a:custGeom>
            <a:avLst/>
            <a:gdLst>
              <a:gd name="connsiteX0" fmla="*/ 0 w 4725466"/>
              <a:gd name="connsiteY0" fmla="*/ 0 h 591479"/>
              <a:gd name="connsiteX1" fmla="*/ 627812 w 4725466"/>
              <a:gd name="connsiteY1" fmla="*/ 0 h 591479"/>
              <a:gd name="connsiteX2" fmla="*/ 1161115 w 4725466"/>
              <a:gd name="connsiteY2" fmla="*/ 0 h 591479"/>
              <a:gd name="connsiteX3" fmla="*/ 1741672 w 4725466"/>
              <a:gd name="connsiteY3" fmla="*/ 0 h 591479"/>
              <a:gd name="connsiteX4" fmla="*/ 2463993 w 4725466"/>
              <a:gd name="connsiteY4" fmla="*/ 0 h 591479"/>
              <a:gd name="connsiteX5" fmla="*/ 3091805 w 4725466"/>
              <a:gd name="connsiteY5" fmla="*/ 0 h 591479"/>
              <a:gd name="connsiteX6" fmla="*/ 3672362 w 4725466"/>
              <a:gd name="connsiteY6" fmla="*/ 0 h 591479"/>
              <a:gd name="connsiteX7" fmla="*/ 4725466 w 4725466"/>
              <a:gd name="connsiteY7" fmla="*/ 0 h 591479"/>
              <a:gd name="connsiteX8" fmla="*/ 4725466 w 4725466"/>
              <a:gd name="connsiteY8" fmla="*/ 591479 h 591479"/>
              <a:gd name="connsiteX9" fmla="*/ 4050399 w 4725466"/>
              <a:gd name="connsiteY9" fmla="*/ 591479 h 591479"/>
              <a:gd name="connsiteX10" fmla="*/ 3469842 w 4725466"/>
              <a:gd name="connsiteY10" fmla="*/ 591479 h 591479"/>
              <a:gd name="connsiteX11" fmla="*/ 2700266 w 4725466"/>
              <a:gd name="connsiteY11" fmla="*/ 591479 h 591479"/>
              <a:gd name="connsiteX12" fmla="*/ 2072454 w 4725466"/>
              <a:gd name="connsiteY12" fmla="*/ 591479 h 591479"/>
              <a:gd name="connsiteX13" fmla="*/ 1539152 w 4725466"/>
              <a:gd name="connsiteY13" fmla="*/ 591479 h 591479"/>
              <a:gd name="connsiteX14" fmla="*/ 816831 w 4725466"/>
              <a:gd name="connsiteY14" fmla="*/ 591479 h 591479"/>
              <a:gd name="connsiteX15" fmla="*/ 0 w 4725466"/>
              <a:gd name="connsiteY15" fmla="*/ 591479 h 591479"/>
              <a:gd name="connsiteX16" fmla="*/ 0 w 4725466"/>
              <a:gd name="connsiteY16" fmla="*/ 0 h 591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25466" h="591479" fill="none" extrusionOk="0">
                <a:moveTo>
                  <a:pt x="0" y="0"/>
                </a:moveTo>
                <a:cubicBezTo>
                  <a:pt x="248123" y="5563"/>
                  <a:pt x="384174" y="1720"/>
                  <a:pt x="627812" y="0"/>
                </a:cubicBezTo>
                <a:cubicBezTo>
                  <a:pt x="871450" y="-1720"/>
                  <a:pt x="923755" y="12927"/>
                  <a:pt x="1161115" y="0"/>
                </a:cubicBezTo>
                <a:cubicBezTo>
                  <a:pt x="1398475" y="-12927"/>
                  <a:pt x="1534834" y="-18163"/>
                  <a:pt x="1741672" y="0"/>
                </a:cubicBezTo>
                <a:cubicBezTo>
                  <a:pt x="1948510" y="18163"/>
                  <a:pt x="2244874" y="563"/>
                  <a:pt x="2463993" y="0"/>
                </a:cubicBezTo>
                <a:cubicBezTo>
                  <a:pt x="2683112" y="-563"/>
                  <a:pt x="2809701" y="29258"/>
                  <a:pt x="3091805" y="0"/>
                </a:cubicBezTo>
                <a:cubicBezTo>
                  <a:pt x="3373909" y="-29258"/>
                  <a:pt x="3463155" y="-7300"/>
                  <a:pt x="3672362" y="0"/>
                </a:cubicBezTo>
                <a:cubicBezTo>
                  <a:pt x="3881569" y="7300"/>
                  <a:pt x="4403185" y="33379"/>
                  <a:pt x="4725466" y="0"/>
                </a:cubicBezTo>
                <a:cubicBezTo>
                  <a:pt x="4747458" y="245029"/>
                  <a:pt x="4709601" y="327699"/>
                  <a:pt x="4725466" y="591479"/>
                </a:cubicBezTo>
                <a:cubicBezTo>
                  <a:pt x="4536779" y="599644"/>
                  <a:pt x="4323185" y="590919"/>
                  <a:pt x="4050399" y="591479"/>
                </a:cubicBezTo>
                <a:cubicBezTo>
                  <a:pt x="3777613" y="592039"/>
                  <a:pt x="3623214" y="611470"/>
                  <a:pt x="3469842" y="591479"/>
                </a:cubicBezTo>
                <a:cubicBezTo>
                  <a:pt x="3316470" y="571488"/>
                  <a:pt x="2919831" y="595915"/>
                  <a:pt x="2700266" y="591479"/>
                </a:cubicBezTo>
                <a:cubicBezTo>
                  <a:pt x="2480701" y="587043"/>
                  <a:pt x="2200207" y="622308"/>
                  <a:pt x="2072454" y="591479"/>
                </a:cubicBezTo>
                <a:cubicBezTo>
                  <a:pt x="1944701" y="560650"/>
                  <a:pt x="1723484" y="607801"/>
                  <a:pt x="1539152" y="591479"/>
                </a:cubicBezTo>
                <a:cubicBezTo>
                  <a:pt x="1354820" y="575157"/>
                  <a:pt x="1076402" y="562757"/>
                  <a:pt x="816831" y="591479"/>
                </a:cubicBezTo>
                <a:cubicBezTo>
                  <a:pt x="557260" y="620201"/>
                  <a:pt x="318275" y="586072"/>
                  <a:pt x="0" y="591479"/>
                </a:cubicBezTo>
                <a:cubicBezTo>
                  <a:pt x="-24511" y="372177"/>
                  <a:pt x="26794" y="133537"/>
                  <a:pt x="0" y="0"/>
                </a:cubicBezTo>
                <a:close/>
              </a:path>
              <a:path w="4725466" h="591479" stroke="0" extrusionOk="0">
                <a:moveTo>
                  <a:pt x="0" y="0"/>
                </a:moveTo>
                <a:cubicBezTo>
                  <a:pt x="279577" y="26630"/>
                  <a:pt x="403115" y="22303"/>
                  <a:pt x="627812" y="0"/>
                </a:cubicBezTo>
                <a:cubicBezTo>
                  <a:pt x="852509" y="-22303"/>
                  <a:pt x="960055" y="17007"/>
                  <a:pt x="1161115" y="0"/>
                </a:cubicBezTo>
                <a:cubicBezTo>
                  <a:pt x="1362175" y="-17007"/>
                  <a:pt x="1569998" y="18787"/>
                  <a:pt x="1930690" y="0"/>
                </a:cubicBezTo>
                <a:cubicBezTo>
                  <a:pt x="2291383" y="-18787"/>
                  <a:pt x="2365056" y="-14382"/>
                  <a:pt x="2558502" y="0"/>
                </a:cubicBezTo>
                <a:cubicBezTo>
                  <a:pt x="2751948" y="14382"/>
                  <a:pt x="3045507" y="2807"/>
                  <a:pt x="3186314" y="0"/>
                </a:cubicBezTo>
                <a:cubicBezTo>
                  <a:pt x="3327121" y="-2807"/>
                  <a:pt x="3680898" y="-27349"/>
                  <a:pt x="3955890" y="0"/>
                </a:cubicBezTo>
                <a:cubicBezTo>
                  <a:pt x="4230882" y="27349"/>
                  <a:pt x="4478674" y="27683"/>
                  <a:pt x="4725466" y="0"/>
                </a:cubicBezTo>
                <a:cubicBezTo>
                  <a:pt x="4739986" y="169672"/>
                  <a:pt x="4717939" y="469889"/>
                  <a:pt x="4725466" y="591479"/>
                </a:cubicBezTo>
                <a:cubicBezTo>
                  <a:pt x="4487292" y="565110"/>
                  <a:pt x="4377292" y="576687"/>
                  <a:pt x="4144909" y="591479"/>
                </a:cubicBezTo>
                <a:cubicBezTo>
                  <a:pt x="3912526" y="606271"/>
                  <a:pt x="3783590" y="596082"/>
                  <a:pt x="3469842" y="591479"/>
                </a:cubicBezTo>
                <a:cubicBezTo>
                  <a:pt x="3156094" y="586876"/>
                  <a:pt x="3066741" y="583734"/>
                  <a:pt x="2794776" y="591479"/>
                </a:cubicBezTo>
                <a:cubicBezTo>
                  <a:pt x="2522811" y="599224"/>
                  <a:pt x="2318245" y="609180"/>
                  <a:pt x="2166964" y="591479"/>
                </a:cubicBezTo>
                <a:cubicBezTo>
                  <a:pt x="2015683" y="573778"/>
                  <a:pt x="1754233" y="574917"/>
                  <a:pt x="1397388" y="591479"/>
                </a:cubicBezTo>
                <a:cubicBezTo>
                  <a:pt x="1040543" y="608041"/>
                  <a:pt x="1009745" y="567438"/>
                  <a:pt x="627812" y="591479"/>
                </a:cubicBezTo>
                <a:cubicBezTo>
                  <a:pt x="245879" y="615520"/>
                  <a:pt x="292959" y="589980"/>
                  <a:pt x="0" y="591479"/>
                </a:cubicBezTo>
                <a:cubicBezTo>
                  <a:pt x="17718" y="340915"/>
                  <a:pt x="-15579" y="225563"/>
                  <a:pt x="0" y="0"/>
                </a:cubicBezTo>
                <a:close/>
              </a:path>
            </a:pathLst>
          </a:custGeom>
          <a:solidFill>
            <a:schemeClr val="accent2">
              <a:alpha val="12000"/>
            </a:schemeClr>
          </a:solidFill>
          <a:ln w="6350">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F6FCCEB-A11B-860C-12F1-945E0689DB5C}"/>
              </a:ext>
            </a:extLst>
          </p:cNvPr>
          <p:cNvSpPr/>
          <p:nvPr/>
        </p:nvSpPr>
        <p:spPr>
          <a:xfrm>
            <a:off x="327171" y="2840147"/>
            <a:ext cx="4725466" cy="514113"/>
          </a:xfrm>
          <a:custGeom>
            <a:avLst/>
            <a:gdLst>
              <a:gd name="connsiteX0" fmla="*/ 0 w 4725466"/>
              <a:gd name="connsiteY0" fmla="*/ 0 h 514113"/>
              <a:gd name="connsiteX1" fmla="*/ 627812 w 4725466"/>
              <a:gd name="connsiteY1" fmla="*/ 0 h 514113"/>
              <a:gd name="connsiteX2" fmla="*/ 1161115 w 4725466"/>
              <a:gd name="connsiteY2" fmla="*/ 0 h 514113"/>
              <a:gd name="connsiteX3" fmla="*/ 1741672 w 4725466"/>
              <a:gd name="connsiteY3" fmla="*/ 0 h 514113"/>
              <a:gd name="connsiteX4" fmla="*/ 2463993 w 4725466"/>
              <a:gd name="connsiteY4" fmla="*/ 0 h 514113"/>
              <a:gd name="connsiteX5" fmla="*/ 3091805 w 4725466"/>
              <a:gd name="connsiteY5" fmla="*/ 0 h 514113"/>
              <a:gd name="connsiteX6" fmla="*/ 3672362 w 4725466"/>
              <a:gd name="connsiteY6" fmla="*/ 0 h 514113"/>
              <a:gd name="connsiteX7" fmla="*/ 4725466 w 4725466"/>
              <a:gd name="connsiteY7" fmla="*/ 0 h 514113"/>
              <a:gd name="connsiteX8" fmla="*/ 4725466 w 4725466"/>
              <a:gd name="connsiteY8" fmla="*/ 514113 h 514113"/>
              <a:gd name="connsiteX9" fmla="*/ 4050399 w 4725466"/>
              <a:gd name="connsiteY9" fmla="*/ 514113 h 514113"/>
              <a:gd name="connsiteX10" fmla="*/ 3469842 w 4725466"/>
              <a:gd name="connsiteY10" fmla="*/ 514113 h 514113"/>
              <a:gd name="connsiteX11" fmla="*/ 2700266 w 4725466"/>
              <a:gd name="connsiteY11" fmla="*/ 514113 h 514113"/>
              <a:gd name="connsiteX12" fmla="*/ 2072454 w 4725466"/>
              <a:gd name="connsiteY12" fmla="*/ 514113 h 514113"/>
              <a:gd name="connsiteX13" fmla="*/ 1539152 w 4725466"/>
              <a:gd name="connsiteY13" fmla="*/ 514113 h 514113"/>
              <a:gd name="connsiteX14" fmla="*/ 816831 w 4725466"/>
              <a:gd name="connsiteY14" fmla="*/ 514113 h 514113"/>
              <a:gd name="connsiteX15" fmla="*/ 0 w 4725466"/>
              <a:gd name="connsiteY15" fmla="*/ 514113 h 514113"/>
              <a:gd name="connsiteX16" fmla="*/ 0 w 4725466"/>
              <a:gd name="connsiteY16" fmla="*/ 0 h 514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25466" h="514113" fill="none" extrusionOk="0">
                <a:moveTo>
                  <a:pt x="0" y="0"/>
                </a:moveTo>
                <a:cubicBezTo>
                  <a:pt x="248123" y="5563"/>
                  <a:pt x="384174" y="1720"/>
                  <a:pt x="627812" y="0"/>
                </a:cubicBezTo>
                <a:cubicBezTo>
                  <a:pt x="871450" y="-1720"/>
                  <a:pt x="923755" y="12927"/>
                  <a:pt x="1161115" y="0"/>
                </a:cubicBezTo>
                <a:cubicBezTo>
                  <a:pt x="1398475" y="-12927"/>
                  <a:pt x="1534834" y="-18163"/>
                  <a:pt x="1741672" y="0"/>
                </a:cubicBezTo>
                <a:cubicBezTo>
                  <a:pt x="1948510" y="18163"/>
                  <a:pt x="2244874" y="563"/>
                  <a:pt x="2463993" y="0"/>
                </a:cubicBezTo>
                <a:cubicBezTo>
                  <a:pt x="2683112" y="-563"/>
                  <a:pt x="2809701" y="29258"/>
                  <a:pt x="3091805" y="0"/>
                </a:cubicBezTo>
                <a:cubicBezTo>
                  <a:pt x="3373909" y="-29258"/>
                  <a:pt x="3463155" y="-7300"/>
                  <a:pt x="3672362" y="0"/>
                </a:cubicBezTo>
                <a:cubicBezTo>
                  <a:pt x="3881569" y="7300"/>
                  <a:pt x="4403185" y="33379"/>
                  <a:pt x="4725466" y="0"/>
                </a:cubicBezTo>
                <a:cubicBezTo>
                  <a:pt x="4730297" y="253450"/>
                  <a:pt x="4707866" y="378049"/>
                  <a:pt x="4725466" y="514113"/>
                </a:cubicBezTo>
                <a:cubicBezTo>
                  <a:pt x="4536779" y="522278"/>
                  <a:pt x="4323185" y="513553"/>
                  <a:pt x="4050399" y="514113"/>
                </a:cubicBezTo>
                <a:cubicBezTo>
                  <a:pt x="3777613" y="514673"/>
                  <a:pt x="3623214" y="534104"/>
                  <a:pt x="3469842" y="514113"/>
                </a:cubicBezTo>
                <a:cubicBezTo>
                  <a:pt x="3316470" y="494122"/>
                  <a:pt x="2919831" y="518549"/>
                  <a:pt x="2700266" y="514113"/>
                </a:cubicBezTo>
                <a:cubicBezTo>
                  <a:pt x="2480701" y="509677"/>
                  <a:pt x="2200207" y="544942"/>
                  <a:pt x="2072454" y="514113"/>
                </a:cubicBezTo>
                <a:cubicBezTo>
                  <a:pt x="1944701" y="483284"/>
                  <a:pt x="1723484" y="530435"/>
                  <a:pt x="1539152" y="514113"/>
                </a:cubicBezTo>
                <a:cubicBezTo>
                  <a:pt x="1354820" y="497791"/>
                  <a:pt x="1076402" y="485391"/>
                  <a:pt x="816831" y="514113"/>
                </a:cubicBezTo>
                <a:cubicBezTo>
                  <a:pt x="557260" y="542835"/>
                  <a:pt x="318275" y="508706"/>
                  <a:pt x="0" y="514113"/>
                </a:cubicBezTo>
                <a:cubicBezTo>
                  <a:pt x="-7201" y="315103"/>
                  <a:pt x="25038" y="235676"/>
                  <a:pt x="0" y="0"/>
                </a:cubicBezTo>
                <a:close/>
              </a:path>
              <a:path w="4725466" h="514113" stroke="0" extrusionOk="0">
                <a:moveTo>
                  <a:pt x="0" y="0"/>
                </a:moveTo>
                <a:cubicBezTo>
                  <a:pt x="279577" y="26630"/>
                  <a:pt x="403115" y="22303"/>
                  <a:pt x="627812" y="0"/>
                </a:cubicBezTo>
                <a:cubicBezTo>
                  <a:pt x="852509" y="-22303"/>
                  <a:pt x="960055" y="17007"/>
                  <a:pt x="1161115" y="0"/>
                </a:cubicBezTo>
                <a:cubicBezTo>
                  <a:pt x="1362175" y="-17007"/>
                  <a:pt x="1569998" y="18787"/>
                  <a:pt x="1930690" y="0"/>
                </a:cubicBezTo>
                <a:cubicBezTo>
                  <a:pt x="2291383" y="-18787"/>
                  <a:pt x="2365056" y="-14382"/>
                  <a:pt x="2558502" y="0"/>
                </a:cubicBezTo>
                <a:cubicBezTo>
                  <a:pt x="2751948" y="14382"/>
                  <a:pt x="3045507" y="2807"/>
                  <a:pt x="3186314" y="0"/>
                </a:cubicBezTo>
                <a:cubicBezTo>
                  <a:pt x="3327121" y="-2807"/>
                  <a:pt x="3680898" y="-27349"/>
                  <a:pt x="3955890" y="0"/>
                </a:cubicBezTo>
                <a:cubicBezTo>
                  <a:pt x="4230882" y="27349"/>
                  <a:pt x="4478674" y="27683"/>
                  <a:pt x="4725466" y="0"/>
                </a:cubicBezTo>
                <a:cubicBezTo>
                  <a:pt x="4746133" y="103634"/>
                  <a:pt x="4717971" y="370312"/>
                  <a:pt x="4725466" y="514113"/>
                </a:cubicBezTo>
                <a:cubicBezTo>
                  <a:pt x="4487292" y="487744"/>
                  <a:pt x="4377292" y="499321"/>
                  <a:pt x="4144909" y="514113"/>
                </a:cubicBezTo>
                <a:cubicBezTo>
                  <a:pt x="3912526" y="528905"/>
                  <a:pt x="3783590" y="518716"/>
                  <a:pt x="3469842" y="514113"/>
                </a:cubicBezTo>
                <a:cubicBezTo>
                  <a:pt x="3156094" y="509510"/>
                  <a:pt x="3066741" y="506368"/>
                  <a:pt x="2794776" y="514113"/>
                </a:cubicBezTo>
                <a:cubicBezTo>
                  <a:pt x="2522811" y="521858"/>
                  <a:pt x="2318245" y="531814"/>
                  <a:pt x="2166964" y="514113"/>
                </a:cubicBezTo>
                <a:cubicBezTo>
                  <a:pt x="2015683" y="496412"/>
                  <a:pt x="1754233" y="497551"/>
                  <a:pt x="1397388" y="514113"/>
                </a:cubicBezTo>
                <a:cubicBezTo>
                  <a:pt x="1040543" y="530675"/>
                  <a:pt x="1009745" y="490072"/>
                  <a:pt x="627812" y="514113"/>
                </a:cubicBezTo>
                <a:cubicBezTo>
                  <a:pt x="245879" y="538154"/>
                  <a:pt x="292959" y="512614"/>
                  <a:pt x="0" y="514113"/>
                </a:cubicBezTo>
                <a:cubicBezTo>
                  <a:pt x="6187" y="287663"/>
                  <a:pt x="11214" y="114627"/>
                  <a:pt x="0" y="0"/>
                </a:cubicBezTo>
                <a:close/>
              </a:path>
            </a:pathLst>
          </a:custGeom>
          <a:solidFill>
            <a:schemeClr val="accent2">
              <a:alpha val="12000"/>
            </a:schemeClr>
          </a:solidFill>
          <a:ln w="6350">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39A4281-B684-0A4B-6B88-A33D83F4F41F}"/>
              </a:ext>
            </a:extLst>
          </p:cNvPr>
          <p:cNvSpPr/>
          <p:nvPr/>
        </p:nvSpPr>
        <p:spPr>
          <a:xfrm>
            <a:off x="327172" y="3455722"/>
            <a:ext cx="4840446" cy="514113"/>
          </a:xfrm>
          <a:custGeom>
            <a:avLst/>
            <a:gdLst>
              <a:gd name="connsiteX0" fmla="*/ 0 w 4840446"/>
              <a:gd name="connsiteY0" fmla="*/ 0 h 514113"/>
              <a:gd name="connsiteX1" fmla="*/ 643088 w 4840446"/>
              <a:gd name="connsiteY1" fmla="*/ 0 h 514113"/>
              <a:gd name="connsiteX2" fmla="*/ 1189367 w 4840446"/>
              <a:gd name="connsiteY2" fmla="*/ 0 h 514113"/>
              <a:gd name="connsiteX3" fmla="*/ 1784050 w 4840446"/>
              <a:gd name="connsiteY3" fmla="*/ 0 h 514113"/>
              <a:gd name="connsiteX4" fmla="*/ 2523947 w 4840446"/>
              <a:gd name="connsiteY4" fmla="*/ 0 h 514113"/>
              <a:gd name="connsiteX5" fmla="*/ 3167035 w 4840446"/>
              <a:gd name="connsiteY5" fmla="*/ 0 h 514113"/>
              <a:gd name="connsiteX6" fmla="*/ 3761718 w 4840446"/>
              <a:gd name="connsiteY6" fmla="*/ 0 h 514113"/>
              <a:gd name="connsiteX7" fmla="*/ 4840446 w 4840446"/>
              <a:gd name="connsiteY7" fmla="*/ 0 h 514113"/>
              <a:gd name="connsiteX8" fmla="*/ 4840446 w 4840446"/>
              <a:gd name="connsiteY8" fmla="*/ 514113 h 514113"/>
              <a:gd name="connsiteX9" fmla="*/ 4148954 w 4840446"/>
              <a:gd name="connsiteY9" fmla="*/ 514113 h 514113"/>
              <a:gd name="connsiteX10" fmla="*/ 3554270 w 4840446"/>
              <a:gd name="connsiteY10" fmla="*/ 514113 h 514113"/>
              <a:gd name="connsiteX11" fmla="*/ 2765969 w 4840446"/>
              <a:gd name="connsiteY11" fmla="*/ 514113 h 514113"/>
              <a:gd name="connsiteX12" fmla="*/ 2122881 w 4840446"/>
              <a:gd name="connsiteY12" fmla="*/ 514113 h 514113"/>
              <a:gd name="connsiteX13" fmla="*/ 1576602 w 4840446"/>
              <a:gd name="connsiteY13" fmla="*/ 514113 h 514113"/>
              <a:gd name="connsiteX14" fmla="*/ 836706 w 4840446"/>
              <a:gd name="connsiteY14" fmla="*/ 514113 h 514113"/>
              <a:gd name="connsiteX15" fmla="*/ 0 w 4840446"/>
              <a:gd name="connsiteY15" fmla="*/ 514113 h 514113"/>
              <a:gd name="connsiteX16" fmla="*/ 0 w 4840446"/>
              <a:gd name="connsiteY16" fmla="*/ 0 h 514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40446" h="514113" fill="none" extrusionOk="0">
                <a:moveTo>
                  <a:pt x="0" y="0"/>
                </a:moveTo>
                <a:cubicBezTo>
                  <a:pt x="252336" y="1041"/>
                  <a:pt x="453885" y="14528"/>
                  <a:pt x="643088" y="0"/>
                </a:cubicBezTo>
                <a:cubicBezTo>
                  <a:pt x="832291" y="-14528"/>
                  <a:pt x="956091" y="4376"/>
                  <a:pt x="1189367" y="0"/>
                </a:cubicBezTo>
                <a:cubicBezTo>
                  <a:pt x="1422643" y="-4376"/>
                  <a:pt x="1649217" y="5121"/>
                  <a:pt x="1784050" y="0"/>
                </a:cubicBezTo>
                <a:cubicBezTo>
                  <a:pt x="1918883" y="-5121"/>
                  <a:pt x="2212040" y="-7941"/>
                  <a:pt x="2523947" y="0"/>
                </a:cubicBezTo>
                <a:cubicBezTo>
                  <a:pt x="2835854" y="7941"/>
                  <a:pt x="3015703" y="-9233"/>
                  <a:pt x="3167035" y="0"/>
                </a:cubicBezTo>
                <a:cubicBezTo>
                  <a:pt x="3318367" y="9233"/>
                  <a:pt x="3579429" y="-27757"/>
                  <a:pt x="3761718" y="0"/>
                </a:cubicBezTo>
                <a:cubicBezTo>
                  <a:pt x="3944007" y="27757"/>
                  <a:pt x="4458292" y="37955"/>
                  <a:pt x="4840446" y="0"/>
                </a:cubicBezTo>
                <a:cubicBezTo>
                  <a:pt x="4845277" y="253450"/>
                  <a:pt x="4822846" y="378049"/>
                  <a:pt x="4840446" y="514113"/>
                </a:cubicBezTo>
                <a:cubicBezTo>
                  <a:pt x="4637036" y="530684"/>
                  <a:pt x="4449850" y="495031"/>
                  <a:pt x="4148954" y="514113"/>
                </a:cubicBezTo>
                <a:cubicBezTo>
                  <a:pt x="3848058" y="533195"/>
                  <a:pt x="3703900" y="504715"/>
                  <a:pt x="3554270" y="514113"/>
                </a:cubicBezTo>
                <a:cubicBezTo>
                  <a:pt x="3404640" y="523511"/>
                  <a:pt x="2994960" y="488908"/>
                  <a:pt x="2765969" y="514113"/>
                </a:cubicBezTo>
                <a:cubicBezTo>
                  <a:pt x="2536978" y="539318"/>
                  <a:pt x="2287720" y="502265"/>
                  <a:pt x="2122881" y="514113"/>
                </a:cubicBezTo>
                <a:cubicBezTo>
                  <a:pt x="1958042" y="525961"/>
                  <a:pt x="1835052" y="501030"/>
                  <a:pt x="1576602" y="514113"/>
                </a:cubicBezTo>
                <a:cubicBezTo>
                  <a:pt x="1318152" y="527196"/>
                  <a:pt x="1174278" y="486546"/>
                  <a:pt x="836706" y="514113"/>
                </a:cubicBezTo>
                <a:cubicBezTo>
                  <a:pt x="499134" y="541680"/>
                  <a:pt x="325127" y="549211"/>
                  <a:pt x="0" y="514113"/>
                </a:cubicBezTo>
                <a:cubicBezTo>
                  <a:pt x="-7201" y="315103"/>
                  <a:pt x="25038" y="235676"/>
                  <a:pt x="0" y="0"/>
                </a:cubicBezTo>
                <a:close/>
              </a:path>
              <a:path w="4840446" h="514113" stroke="0" extrusionOk="0">
                <a:moveTo>
                  <a:pt x="0" y="0"/>
                </a:moveTo>
                <a:cubicBezTo>
                  <a:pt x="215767" y="-8132"/>
                  <a:pt x="392525" y="19725"/>
                  <a:pt x="643088" y="0"/>
                </a:cubicBezTo>
                <a:cubicBezTo>
                  <a:pt x="893651" y="-19725"/>
                  <a:pt x="947695" y="-2661"/>
                  <a:pt x="1189367" y="0"/>
                </a:cubicBezTo>
                <a:cubicBezTo>
                  <a:pt x="1431039" y="2661"/>
                  <a:pt x="1727224" y="23919"/>
                  <a:pt x="1977668" y="0"/>
                </a:cubicBezTo>
                <a:cubicBezTo>
                  <a:pt x="2228112" y="-23919"/>
                  <a:pt x="2409430" y="-17602"/>
                  <a:pt x="2620756" y="0"/>
                </a:cubicBezTo>
                <a:cubicBezTo>
                  <a:pt x="2832082" y="17602"/>
                  <a:pt x="2962164" y="19191"/>
                  <a:pt x="3263844" y="0"/>
                </a:cubicBezTo>
                <a:cubicBezTo>
                  <a:pt x="3565524" y="-19191"/>
                  <a:pt x="3856374" y="2352"/>
                  <a:pt x="4052145" y="0"/>
                </a:cubicBezTo>
                <a:cubicBezTo>
                  <a:pt x="4247916" y="-2352"/>
                  <a:pt x="4467121" y="16033"/>
                  <a:pt x="4840446" y="0"/>
                </a:cubicBezTo>
                <a:cubicBezTo>
                  <a:pt x="4861113" y="103634"/>
                  <a:pt x="4832951" y="370312"/>
                  <a:pt x="4840446" y="514113"/>
                </a:cubicBezTo>
                <a:cubicBezTo>
                  <a:pt x="4610891" y="523860"/>
                  <a:pt x="4507664" y="540305"/>
                  <a:pt x="4245763" y="514113"/>
                </a:cubicBezTo>
                <a:cubicBezTo>
                  <a:pt x="3983862" y="487921"/>
                  <a:pt x="3846368" y="536845"/>
                  <a:pt x="3554270" y="514113"/>
                </a:cubicBezTo>
                <a:cubicBezTo>
                  <a:pt x="3262172" y="491381"/>
                  <a:pt x="3165416" y="517991"/>
                  <a:pt x="2862778" y="514113"/>
                </a:cubicBezTo>
                <a:cubicBezTo>
                  <a:pt x="2560140" y="510235"/>
                  <a:pt x="2504125" y="524840"/>
                  <a:pt x="2219690" y="514113"/>
                </a:cubicBezTo>
                <a:cubicBezTo>
                  <a:pt x="1935255" y="503386"/>
                  <a:pt x="1628274" y="503790"/>
                  <a:pt x="1431389" y="514113"/>
                </a:cubicBezTo>
                <a:cubicBezTo>
                  <a:pt x="1234504" y="524436"/>
                  <a:pt x="862530" y="485962"/>
                  <a:pt x="643088" y="514113"/>
                </a:cubicBezTo>
                <a:cubicBezTo>
                  <a:pt x="423646" y="542264"/>
                  <a:pt x="144933" y="530506"/>
                  <a:pt x="0" y="514113"/>
                </a:cubicBezTo>
                <a:cubicBezTo>
                  <a:pt x="6187" y="287663"/>
                  <a:pt x="11214" y="114627"/>
                  <a:pt x="0" y="0"/>
                </a:cubicBezTo>
                <a:close/>
              </a:path>
            </a:pathLst>
          </a:custGeom>
          <a:solidFill>
            <a:schemeClr val="accent2">
              <a:alpha val="12000"/>
            </a:schemeClr>
          </a:solidFill>
          <a:ln w="6350">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C7E86E3-1E3A-AD62-A8E9-B1961AE5C98B}"/>
              </a:ext>
            </a:extLst>
          </p:cNvPr>
          <p:cNvSpPr/>
          <p:nvPr/>
        </p:nvSpPr>
        <p:spPr>
          <a:xfrm>
            <a:off x="327172" y="4122235"/>
            <a:ext cx="4725465" cy="688850"/>
          </a:xfrm>
          <a:custGeom>
            <a:avLst/>
            <a:gdLst>
              <a:gd name="connsiteX0" fmla="*/ 0 w 4725465"/>
              <a:gd name="connsiteY0" fmla="*/ 0 h 688850"/>
              <a:gd name="connsiteX1" fmla="*/ 627812 w 4725465"/>
              <a:gd name="connsiteY1" fmla="*/ 0 h 688850"/>
              <a:gd name="connsiteX2" fmla="*/ 1161114 w 4725465"/>
              <a:gd name="connsiteY2" fmla="*/ 0 h 688850"/>
              <a:gd name="connsiteX3" fmla="*/ 1741671 w 4725465"/>
              <a:gd name="connsiteY3" fmla="*/ 0 h 688850"/>
              <a:gd name="connsiteX4" fmla="*/ 2463992 w 4725465"/>
              <a:gd name="connsiteY4" fmla="*/ 0 h 688850"/>
              <a:gd name="connsiteX5" fmla="*/ 3091804 w 4725465"/>
              <a:gd name="connsiteY5" fmla="*/ 0 h 688850"/>
              <a:gd name="connsiteX6" fmla="*/ 3672361 w 4725465"/>
              <a:gd name="connsiteY6" fmla="*/ 0 h 688850"/>
              <a:gd name="connsiteX7" fmla="*/ 4725465 w 4725465"/>
              <a:gd name="connsiteY7" fmla="*/ 0 h 688850"/>
              <a:gd name="connsiteX8" fmla="*/ 4725465 w 4725465"/>
              <a:gd name="connsiteY8" fmla="*/ 688850 h 688850"/>
              <a:gd name="connsiteX9" fmla="*/ 4050399 w 4725465"/>
              <a:gd name="connsiteY9" fmla="*/ 688850 h 688850"/>
              <a:gd name="connsiteX10" fmla="*/ 3469841 w 4725465"/>
              <a:gd name="connsiteY10" fmla="*/ 688850 h 688850"/>
              <a:gd name="connsiteX11" fmla="*/ 2700266 w 4725465"/>
              <a:gd name="connsiteY11" fmla="*/ 688850 h 688850"/>
              <a:gd name="connsiteX12" fmla="*/ 2072454 w 4725465"/>
              <a:gd name="connsiteY12" fmla="*/ 688850 h 688850"/>
              <a:gd name="connsiteX13" fmla="*/ 1539151 w 4725465"/>
              <a:gd name="connsiteY13" fmla="*/ 688850 h 688850"/>
              <a:gd name="connsiteX14" fmla="*/ 816830 w 4725465"/>
              <a:gd name="connsiteY14" fmla="*/ 688850 h 688850"/>
              <a:gd name="connsiteX15" fmla="*/ 0 w 4725465"/>
              <a:gd name="connsiteY15" fmla="*/ 688850 h 688850"/>
              <a:gd name="connsiteX16" fmla="*/ 0 w 4725465"/>
              <a:gd name="connsiteY16" fmla="*/ 0 h 688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25465" h="688850" fill="none" extrusionOk="0">
                <a:moveTo>
                  <a:pt x="0" y="0"/>
                </a:moveTo>
                <a:cubicBezTo>
                  <a:pt x="248123" y="5563"/>
                  <a:pt x="384174" y="1720"/>
                  <a:pt x="627812" y="0"/>
                </a:cubicBezTo>
                <a:cubicBezTo>
                  <a:pt x="871450" y="-1720"/>
                  <a:pt x="927909" y="13390"/>
                  <a:pt x="1161114" y="0"/>
                </a:cubicBezTo>
                <a:cubicBezTo>
                  <a:pt x="1394319" y="-13390"/>
                  <a:pt x="1534833" y="-18163"/>
                  <a:pt x="1741671" y="0"/>
                </a:cubicBezTo>
                <a:cubicBezTo>
                  <a:pt x="1948509" y="18163"/>
                  <a:pt x="2244873" y="563"/>
                  <a:pt x="2463992" y="0"/>
                </a:cubicBezTo>
                <a:cubicBezTo>
                  <a:pt x="2683111" y="-563"/>
                  <a:pt x="2809700" y="29258"/>
                  <a:pt x="3091804" y="0"/>
                </a:cubicBezTo>
                <a:cubicBezTo>
                  <a:pt x="3373908" y="-29258"/>
                  <a:pt x="3463154" y="-7300"/>
                  <a:pt x="3672361" y="0"/>
                </a:cubicBezTo>
                <a:cubicBezTo>
                  <a:pt x="3881568" y="7300"/>
                  <a:pt x="4403184" y="33379"/>
                  <a:pt x="4725465" y="0"/>
                </a:cubicBezTo>
                <a:cubicBezTo>
                  <a:pt x="4738344" y="329234"/>
                  <a:pt x="4758063" y="499826"/>
                  <a:pt x="4725465" y="688850"/>
                </a:cubicBezTo>
                <a:cubicBezTo>
                  <a:pt x="4535226" y="694556"/>
                  <a:pt x="4318649" y="685058"/>
                  <a:pt x="4050399" y="688850"/>
                </a:cubicBezTo>
                <a:cubicBezTo>
                  <a:pt x="3782149" y="692642"/>
                  <a:pt x="3624867" y="709690"/>
                  <a:pt x="3469841" y="688850"/>
                </a:cubicBezTo>
                <a:cubicBezTo>
                  <a:pt x="3314815" y="668010"/>
                  <a:pt x="2914476" y="690463"/>
                  <a:pt x="2700266" y="688850"/>
                </a:cubicBezTo>
                <a:cubicBezTo>
                  <a:pt x="2486057" y="687237"/>
                  <a:pt x="2200207" y="719679"/>
                  <a:pt x="2072454" y="688850"/>
                </a:cubicBezTo>
                <a:cubicBezTo>
                  <a:pt x="1944701" y="658021"/>
                  <a:pt x="1727378" y="711846"/>
                  <a:pt x="1539151" y="688850"/>
                </a:cubicBezTo>
                <a:cubicBezTo>
                  <a:pt x="1350924" y="665854"/>
                  <a:pt x="1076401" y="660128"/>
                  <a:pt x="816830" y="688850"/>
                </a:cubicBezTo>
                <a:cubicBezTo>
                  <a:pt x="557259" y="717572"/>
                  <a:pt x="313084" y="679244"/>
                  <a:pt x="0" y="688850"/>
                </a:cubicBezTo>
                <a:cubicBezTo>
                  <a:pt x="2802" y="384840"/>
                  <a:pt x="4702" y="242800"/>
                  <a:pt x="0" y="0"/>
                </a:cubicBezTo>
                <a:close/>
              </a:path>
              <a:path w="4725465" h="688850" stroke="0" extrusionOk="0">
                <a:moveTo>
                  <a:pt x="0" y="0"/>
                </a:moveTo>
                <a:cubicBezTo>
                  <a:pt x="279577" y="26630"/>
                  <a:pt x="403115" y="22303"/>
                  <a:pt x="627812" y="0"/>
                </a:cubicBezTo>
                <a:cubicBezTo>
                  <a:pt x="852509" y="-22303"/>
                  <a:pt x="966056" y="22456"/>
                  <a:pt x="1161114" y="0"/>
                </a:cubicBezTo>
                <a:cubicBezTo>
                  <a:pt x="1356172" y="-22456"/>
                  <a:pt x="1568008" y="14376"/>
                  <a:pt x="1930690" y="0"/>
                </a:cubicBezTo>
                <a:cubicBezTo>
                  <a:pt x="2293372" y="-14376"/>
                  <a:pt x="2365056" y="-14382"/>
                  <a:pt x="2558502" y="0"/>
                </a:cubicBezTo>
                <a:cubicBezTo>
                  <a:pt x="2751948" y="14382"/>
                  <a:pt x="3045507" y="2807"/>
                  <a:pt x="3186314" y="0"/>
                </a:cubicBezTo>
                <a:cubicBezTo>
                  <a:pt x="3327121" y="-2807"/>
                  <a:pt x="3685200" y="-23545"/>
                  <a:pt x="3955889" y="0"/>
                </a:cubicBezTo>
                <a:cubicBezTo>
                  <a:pt x="4226579" y="23545"/>
                  <a:pt x="4478673" y="27683"/>
                  <a:pt x="4725465" y="0"/>
                </a:cubicBezTo>
                <a:cubicBezTo>
                  <a:pt x="4748462" y="226299"/>
                  <a:pt x="4711208" y="401456"/>
                  <a:pt x="4725465" y="688850"/>
                </a:cubicBezTo>
                <a:cubicBezTo>
                  <a:pt x="4487291" y="662481"/>
                  <a:pt x="4377291" y="674058"/>
                  <a:pt x="4144908" y="688850"/>
                </a:cubicBezTo>
                <a:cubicBezTo>
                  <a:pt x="3912525" y="703642"/>
                  <a:pt x="3783589" y="693453"/>
                  <a:pt x="3469841" y="688850"/>
                </a:cubicBezTo>
                <a:cubicBezTo>
                  <a:pt x="3156093" y="684247"/>
                  <a:pt x="3066740" y="681105"/>
                  <a:pt x="2794775" y="688850"/>
                </a:cubicBezTo>
                <a:cubicBezTo>
                  <a:pt x="2522810" y="696595"/>
                  <a:pt x="2318244" y="706551"/>
                  <a:pt x="2166963" y="688850"/>
                </a:cubicBezTo>
                <a:cubicBezTo>
                  <a:pt x="2015682" y="671149"/>
                  <a:pt x="1752183" y="670705"/>
                  <a:pt x="1397388" y="688850"/>
                </a:cubicBezTo>
                <a:cubicBezTo>
                  <a:pt x="1042594" y="706995"/>
                  <a:pt x="1009745" y="664809"/>
                  <a:pt x="627812" y="688850"/>
                </a:cubicBezTo>
                <a:cubicBezTo>
                  <a:pt x="245879" y="712891"/>
                  <a:pt x="292959" y="687351"/>
                  <a:pt x="0" y="688850"/>
                </a:cubicBezTo>
                <a:cubicBezTo>
                  <a:pt x="-13080" y="479688"/>
                  <a:pt x="5693" y="288032"/>
                  <a:pt x="0" y="0"/>
                </a:cubicBezTo>
                <a:close/>
              </a:path>
            </a:pathLst>
          </a:custGeom>
          <a:solidFill>
            <a:schemeClr val="accent2">
              <a:alpha val="12000"/>
            </a:schemeClr>
          </a:solidFill>
          <a:ln w="6350">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E272603-9E1F-2CF9-BBBA-1F2455E0F8AF}"/>
              </a:ext>
            </a:extLst>
          </p:cNvPr>
          <p:cNvSpPr/>
          <p:nvPr/>
        </p:nvSpPr>
        <p:spPr>
          <a:xfrm>
            <a:off x="327171" y="5794407"/>
            <a:ext cx="4840447" cy="732449"/>
          </a:xfrm>
          <a:custGeom>
            <a:avLst/>
            <a:gdLst>
              <a:gd name="connsiteX0" fmla="*/ 0 w 4840447"/>
              <a:gd name="connsiteY0" fmla="*/ 0 h 732449"/>
              <a:gd name="connsiteX1" fmla="*/ 594683 w 4840447"/>
              <a:gd name="connsiteY1" fmla="*/ 0 h 732449"/>
              <a:gd name="connsiteX2" fmla="*/ 1334580 w 4840447"/>
              <a:gd name="connsiteY2" fmla="*/ 0 h 732449"/>
              <a:gd name="connsiteX3" fmla="*/ 1977668 w 4840447"/>
              <a:gd name="connsiteY3" fmla="*/ 0 h 732449"/>
              <a:gd name="connsiteX4" fmla="*/ 2572352 w 4840447"/>
              <a:gd name="connsiteY4" fmla="*/ 0 h 732449"/>
              <a:gd name="connsiteX5" fmla="*/ 3312249 w 4840447"/>
              <a:gd name="connsiteY5" fmla="*/ 0 h 732449"/>
              <a:gd name="connsiteX6" fmla="*/ 4003741 w 4840447"/>
              <a:gd name="connsiteY6" fmla="*/ 0 h 732449"/>
              <a:gd name="connsiteX7" fmla="*/ 4840447 w 4840447"/>
              <a:gd name="connsiteY7" fmla="*/ 0 h 732449"/>
              <a:gd name="connsiteX8" fmla="*/ 4840447 w 4840447"/>
              <a:gd name="connsiteY8" fmla="*/ 380873 h 732449"/>
              <a:gd name="connsiteX9" fmla="*/ 4840447 w 4840447"/>
              <a:gd name="connsiteY9" fmla="*/ 732449 h 732449"/>
              <a:gd name="connsiteX10" fmla="*/ 4245764 w 4840447"/>
              <a:gd name="connsiteY10" fmla="*/ 732449 h 732449"/>
              <a:gd name="connsiteX11" fmla="*/ 3699484 w 4840447"/>
              <a:gd name="connsiteY11" fmla="*/ 732449 h 732449"/>
              <a:gd name="connsiteX12" fmla="*/ 2959588 w 4840447"/>
              <a:gd name="connsiteY12" fmla="*/ 732449 h 732449"/>
              <a:gd name="connsiteX13" fmla="*/ 2364904 w 4840447"/>
              <a:gd name="connsiteY13" fmla="*/ 732449 h 732449"/>
              <a:gd name="connsiteX14" fmla="*/ 1625007 w 4840447"/>
              <a:gd name="connsiteY14" fmla="*/ 732449 h 732449"/>
              <a:gd name="connsiteX15" fmla="*/ 836706 w 4840447"/>
              <a:gd name="connsiteY15" fmla="*/ 732449 h 732449"/>
              <a:gd name="connsiteX16" fmla="*/ 0 w 4840447"/>
              <a:gd name="connsiteY16" fmla="*/ 732449 h 732449"/>
              <a:gd name="connsiteX17" fmla="*/ 0 w 4840447"/>
              <a:gd name="connsiteY17" fmla="*/ 351576 h 732449"/>
              <a:gd name="connsiteX18" fmla="*/ 0 w 4840447"/>
              <a:gd name="connsiteY18" fmla="*/ 0 h 732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840447" h="732449" fill="none" extrusionOk="0">
                <a:moveTo>
                  <a:pt x="0" y="0"/>
                </a:moveTo>
                <a:cubicBezTo>
                  <a:pt x="180552" y="-9935"/>
                  <a:pt x="459850" y="5121"/>
                  <a:pt x="594683" y="0"/>
                </a:cubicBezTo>
                <a:cubicBezTo>
                  <a:pt x="729516" y="-5121"/>
                  <a:pt x="1022673" y="-7941"/>
                  <a:pt x="1334580" y="0"/>
                </a:cubicBezTo>
                <a:cubicBezTo>
                  <a:pt x="1646487" y="7941"/>
                  <a:pt x="1826336" y="-9233"/>
                  <a:pt x="1977668" y="0"/>
                </a:cubicBezTo>
                <a:cubicBezTo>
                  <a:pt x="2129000" y="9233"/>
                  <a:pt x="2383567" y="-29053"/>
                  <a:pt x="2572352" y="0"/>
                </a:cubicBezTo>
                <a:cubicBezTo>
                  <a:pt x="2761137" y="29053"/>
                  <a:pt x="2979424" y="-15100"/>
                  <a:pt x="3312249" y="0"/>
                </a:cubicBezTo>
                <a:cubicBezTo>
                  <a:pt x="3645074" y="15100"/>
                  <a:pt x="3675747" y="-10072"/>
                  <a:pt x="4003741" y="0"/>
                </a:cubicBezTo>
                <a:cubicBezTo>
                  <a:pt x="4331735" y="10072"/>
                  <a:pt x="4472253" y="29262"/>
                  <a:pt x="4840447" y="0"/>
                </a:cubicBezTo>
                <a:cubicBezTo>
                  <a:pt x="4842626" y="147611"/>
                  <a:pt x="4831418" y="258725"/>
                  <a:pt x="4840447" y="380873"/>
                </a:cubicBezTo>
                <a:cubicBezTo>
                  <a:pt x="4849476" y="503021"/>
                  <a:pt x="4848853" y="642447"/>
                  <a:pt x="4840447" y="732449"/>
                </a:cubicBezTo>
                <a:cubicBezTo>
                  <a:pt x="4647555" y="721524"/>
                  <a:pt x="4400075" y="746236"/>
                  <a:pt x="4245764" y="732449"/>
                </a:cubicBezTo>
                <a:cubicBezTo>
                  <a:pt x="4091453" y="718662"/>
                  <a:pt x="3961737" y="725882"/>
                  <a:pt x="3699484" y="732449"/>
                </a:cubicBezTo>
                <a:cubicBezTo>
                  <a:pt x="3437231" y="739016"/>
                  <a:pt x="3297160" y="704882"/>
                  <a:pt x="2959588" y="732449"/>
                </a:cubicBezTo>
                <a:cubicBezTo>
                  <a:pt x="2622016" y="760016"/>
                  <a:pt x="2535158" y="757043"/>
                  <a:pt x="2364904" y="732449"/>
                </a:cubicBezTo>
                <a:cubicBezTo>
                  <a:pt x="2194650" y="707855"/>
                  <a:pt x="1939364" y="733534"/>
                  <a:pt x="1625007" y="732449"/>
                </a:cubicBezTo>
                <a:cubicBezTo>
                  <a:pt x="1310650" y="731364"/>
                  <a:pt x="1153390" y="709466"/>
                  <a:pt x="836706" y="732449"/>
                </a:cubicBezTo>
                <a:cubicBezTo>
                  <a:pt x="520022" y="755432"/>
                  <a:pt x="289530" y="742510"/>
                  <a:pt x="0" y="732449"/>
                </a:cubicBezTo>
                <a:cubicBezTo>
                  <a:pt x="1390" y="571541"/>
                  <a:pt x="-17965" y="527782"/>
                  <a:pt x="0" y="351576"/>
                </a:cubicBezTo>
                <a:cubicBezTo>
                  <a:pt x="17965" y="175370"/>
                  <a:pt x="16897" y="107135"/>
                  <a:pt x="0" y="0"/>
                </a:cubicBezTo>
                <a:close/>
              </a:path>
              <a:path w="4840447" h="732449" stroke="0" extrusionOk="0">
                <a:moveTo>
                  <a:pt x="0" y="0"/>
                </a:moveTo>
                <a:cubicBezTo>
                  <a:pt x="215767" y="-8132"/>
                  <a:pt x="392525" y="19725"/>
                  <a:pt x="643088" y="0"/>
                </a:cubicBezTo>
                <a:cubicBezTo>
                  <a:pt x="893651" y="-19725"/>
                  <a:pt x="947695" y="-2661"/>
                  <a:pt x="1189367" y="0"/>
                </a:cubicBezTo>
                <a:cubicBezTo>
                  <a:pt x="1431039" y="2661"/>
                  <a:pt x="1727224" y="23919"/>
                  <a:pt x="1977668" y="0"/>
                </a:cubicBezTo>
                <a:cubicBezTo>
                  <a:pt x="2228112" y="-23919"/>
                  <a:pt x="2409430" y="-17602"/>
                  <a:pt x="2620756" y="0"/>
                </a:cubicBezTo>
                <a:cubicBezTo>
                  <a:pt x="2832082" y="17602"/>
                  <a:pt x="2962164" y="19191"/>
                  <a:pt x="3263844" y="0"/>
                </a:cubicBezTo>
                <a:cubicBezTo>
                  <a:pt x="3565524" y="-19191"/>
                  <a:pt x="3852175" y="-1362"/>
                  <a:pt x="4052146" y="0"/>
                </a:cubicBezTo>
                <a:cubicBezTo>
                  <a:pt x="4252117" y="1362"/>
                  <a:pt x="4467122" y="16033"/>
                  <a:pt x="4840447" y="0"/>
                </a:cubicBezTo>
                <a:cubicBezTo>
                  <a:pt x="4830639" y="160509"/>
                  <a:pt x="4849288" y="281004"/>
                  <a:pt x="4840447" y="380873"/>
                </a:cubicBezTo>
                <a:cubicBezTo>
                  <a:pt x="4831606" y="480742"/>
                  <a:pt x="4856291" y="640516"/>
                  <a:pt x="4840447" y="732449"/>
                </a:cubicBezTo>
                <a:cubicBezTo>
                  <a:pt x="4545065" y="711321"/>
                  <a:pt x="4467955" y="727485"/>
                  <a:pt x="4245764" y="732449"/>
                </a:cubicBezTo>
                <a:cubicBezTo>
                  <a:pt x="4023573" y="737413"/>
                  <a:pt x="3857725" y="738666"/>
                  <a:pt x="3554271" y="732449"/>
                </a:cubicBezTo>
                <a:cubicBezTo>
                  <a:pt x="3250817" y="726232"/>
                  <a:pt x="3195618" y="743176"/>
                  <a:pt x="2911183" y="732449"/>
                </a:cubicBezTo>
                <a:cubicBezTo>
                  <a:pt x="2626748" y="721722"/>
                  <a:pt x="2319767" y="722126"/>
                  <a:pt x="2122882" y="732449"/>
                </a:cubicBezTo>
                <a:cubicBezTo>
                  <a:pt x="1925997" y="742772"/>
                  <a:pt x="1559192" y="705034"/>
                  <a:pt x="1334580" y="732449"/>
                </a:cubicBezTo>
                <a:cubicBezTo>
                  <a:pt x="1109968" y="759864"/>
                  <a:pt x="1036101" y="743993"/>
                  <a:pt x="739897" y="732449"/>
                </a:cubicBezTo>
                <a:cubicBezTo>
                  <a:pt x="443693" y="720905"/>
                  <a:pt x="272728" y="754418"/>
                  <a:pt x="0" y="732449"/>
                </a:cubicBezTo>
                <a:cubicBezTo>
                  <a:pt x="751" y="597005"/>
                  <a:pt x="3100" y="486518"/>
                  <a:pt x="0" y="351576"/>
                </a:cubicBezTo>
                <a:cubicBezTo>
                  <a:pt x="-3100" y="216634"/>
                  <a:pt x="-16499" y="164746"/>
                  <a:pt x="0" y="0"/>
                </a:cubicBezTo>
                <a:close/>
              </a:path>
            </a:pathLst>
          </a:custGeom>
          <a:solidFill>
            <a:schemeClr val="accent2">
              <a:alpha val="12000"/>
            </a:schemeClr>
          </a:solidFill>
          <a:ln w="6350">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4AC79EE0-401A-9308-AE2B-165321AC7F43}"/>
              </a:ext>
            </a:extLst>
          </p:cNvPr>
          <p:cNvCxnSpPr>
            <a:cxnSpLocks/>
            <a:endCxn id="11" idx="3"/>
          </p:cNvCxnSpPr>
          <p:nvPr/>
        </p:nvCxnSpPr>
        <p:spPr>
          <a:xfrm flipH="1">
            <a:off x="5052638" y="1812022"/>
            <a:ext cx="475707" cy="6145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BA1E16D1-5700-CDC3-25BE-5D80BE773DC9}"/>
              </a:ext>
            </a:extLst>
          </p:cNvPr>
          <p:cNvCxnSpPr>
            <a:cxnSpLocks/>
            <a:endCxn id="15" idx="3"/>
          </p:cNvCxnSpPr>
          <p:nvPr/>
        </p:nvCxnSpPr>
        <p:spPr>
          <a:xfrm flipH="1">
            <a:off x="5052637" y="2097140"/>
            <a:ext cx="475708" cy="1000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E9DC358-3770-9859-91AD-182480F8D105}"/>
              </a:ext>
            </a:extLst>
          </p:cNvPr>
          <p:cNvCxnSpPr>
            <a:cxnSpLocks/>
            <a:endCxn id="16" idx="3"/>
          </p:cNvCxnSpPr>
          <p:nvPr/>
        </p:nvCxnSpPr>
        <p:spPr>
          <a:xfrm flipH="1">
            <a:off x="5167618" y="2376350"/>
            <a:ext cx="360727" cy="13364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82DB799-13D2-D01B-34FE-E855B86B8F43}"/>
              </a:ext>
            </a:extLst>
          </p:cNvPr>
          <p:cNvCxnSpPr>
            <a:cxnSpLocks/>
          </p:cNvCxnSpPr>
          <p:nvPr/>
        </p:nvCxnSpPr>
        <p:spPr>
          <a:xfrm flipH="1">
            <a:off x="5052638" y="2682407"/>
            <a:ext cx="475707" cy="18728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604A26E6-8847-5643-2F0B-98A3F6CFFD0F}"/>
              </a:ext>
            </a:extLst>
          </p:cNvPr>
          <p:cNvSpPr/>
          <p:nvPr/>
        </p:nvSpPr>
        <p:spPr>
          <a:xfrm>
            <a:off x="327171" y="4891239"/>
            <a:ext cx="4782955" cy="838441"/>
          </a:xfrm>
          <a:custGeom>
            <a:avLst/>
            <a:gdLst>
              <a:gd name="connsiteX0" fmla="*/ 0 w 4782955"/>
              <a:gd name="connsiteY0" fmla="*/ 0 h 838441"/>
              <a:gd name="connsiteX1" fmla="*/ 587620 w 4782955"/>
              <a:gd name="connsiteY1" fmla="*/ 0 h 838441"/>
              <a:gd name="connsiteX2" fmla="*/ 1318729 w 4782955"/>
              <a:gd name="connsiteY2" fmla="*/ 0 h 838441"/>
              <a:gd name="connsiteX3" fmla="*/ 1954179 w 4782955"/>
              <a:gd name="connsiteY3" fmla="*/ 0 h 838441"/>
              <a:gd name="connsiteX4" fmla="*/ 2541799 w 4782955"/>
              <a:gd name="connsiteY4" fmla="*/ 0 h 838441"/>
              <a:gd name="connsiteX5" fmla="*/ 3272908 w 4782955"/>
              <a:gd name="connsiteY5" fmla="*/ 0 h 838441"/>
              <a:gd name="connsiteX6" fmla="*/ 3956187 w 4782955"/>
              <a:gd name="connsiteY6" fmla="*/ 0 h 838441"/>
              <a:gd name="connsiteX7" fmla="*/ 4782955 w 4782955"/>
              <a:gd name="connsiteY7" fmla="*/ 0 h 838441"/>
              <a:gd name="connsiteX8" fmla="*/ 4782955 w 4782955"/>
              <a:gd name="connsiteY8" fmla="*/ 435989 h 838441"/>
              <a:gd name="connsiteX9" fmla="*/ 4782955 w 4782955"/>
              <a:gd name="connsiteY9" fmla="*/ 838441 h 838441"/>
              <a:gd name="connsiteX10" fmla="*/ 4195335 w 4782955"/>
              <a:gd name="connsiteY10" fmla="*/ 838441 h 838441"/>
              <a:gd name="connsiteX11" fmla="*/ 3655544 w 4782955"/>
              <a:gd name="connsiteY11" fmla="*/ 838441 h 838441"/>
              <a:gd name="connsiteX12" fmla="*/ 2924435 w 4782955"/>
              <a:gd name="connsiteY12" fmla="*/ 838441 h 838441"/>
              <a:gd name="connsiteX13" fmla="*/ 2336815 w 4782955"/>
              <a:gd name="connsiteY13" fmla="*/ 838441 h 838441"/>
              <a:gd name="connsiteX14" fmla="*/ 1605706 w 4782955"/>
              <a:gd name="connsiteY14" fmla="*/ 838441 h 838441"/>
              <a:gd name="connsiteX15" fmla="*/ 826768 w 4782955"/>
              <a:gd name="connsiteY15" fmla="*/ 838441 h 838441"/>
              <a:gd name="connsiteX16" fmla="*/ 0 w 4782955"/>
              <a:gd name="connsiteY16" fmla="*/ 838441 h 838441"/>
              <a:gd name="connsiteX17" fmla="*/ 0 w 4782955"/>
              <a:gd name="connsiteY17" fmla="*/ 402452 h 838441"/>
              <a:gd name="connsiteX18" fmla="*/ 0 w 4782955"/>
              <a:gd name="connsiteY18" fmla="*/ 0 h 838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782955" h="838441" fill="none" extrusionOk="0">
                <a:moveTo>
                  <a:pt x="0" y="0"/>
                </a:moveTo>
                <a:cubicBezTo>
                  <a:pt x="119056" y="12402"/>
                  <a:pt x="337521" y="2094"/>
                  <a:pt x="587620" y="0"/>
                </a:cubicBezTo>
                <a:cubicBezTo>
                  <a:pt x="837719" y="-2094"/>
                  <a:pt x="1148382" y="2947"/>
                  <a:pt x="1318729" y="0"/>
                </a:cubicBezTo>
                <a:cubicBezTo>
                  <a:pt x="1489076" y="-2947"/>
                  <a:pt x="1772057" y="5505"/>
                  <a:pt x="1954179" y="0"/>
                </a:cubicBezTo>
                <a:cubicBezTo>
                  <a:pt x="2136301" y="-5505"/>
                  <a:pt x="2404725" y="18134"/>
                  <a:pt x="2541799" y="0"/>
                </a:cubicBezTo>
                <a:cubicBezTo>
                  <a:pt x="2678873" y="-18134"/>
                  <a:pt x="3105086" y="19998"/>
                  <a:pt x="3272908" y="0"/>
                </a:cubicBezTo>
                <a:cubicBezTo>
                  <a:pt x="3440730" y="-19998"/>
                  <a:pt x="3675099" y="4778"/>
                  <a:pt x="3956187" y="0"/>
                </a:cubicBezTo>
                <a:cubicBezTo>
                  <a:pt x="4237275" y="-4778"/>
                  <a:pt x="4537585" y="4464"/>
                  <a:pt x="4782955" y="0"/>
                </a:cubicBezTo>
                <a:cubicBezTo>
                  <a:pt x="4802369" y="216435"/>
                  <a:pt x="4791876" y="299925"/>
                  <a:pt x="4782955" y="435989"/>
                </a:cubicBezTo>
                <a:cubicBezTo>
                  <a:pt x="4774034" y="572053"/>
                  <a:pt x="4766881" y="710844"/>
                  <a:pt x="4782955" y="838441"/>
                </a:cubicBezTo>
                <a:cubicBezTo>
                  <a:pt x="4525413" y="830288"/>
                  <a:pt x="4355187" y="823761"/>
                  <a:pt x="4195335" y="838441"/>
                </a:cubicBezTo>
                <a:cubicBezTo>
                  <a:pt x="4035483" y="853121"/>
                  <a:pt x="3854752" y="818105"/>
                  <a:pt x="3655544" y="838441"/>
                </a:cubicBezTo>
                <a:cubicBezTo>
                  <a:pt x="3456336" y="858777"/>
                  <a:pt x="3191479" y="843135"/>
                  <a:pt x="2924435" y="838441"/>
                </a:cubicBezTo>
                <a:cubicBezTo>
                  <a:pt x="2657391" y="833747"/>
                  <a:pt x="2558831" y="840302"/>
                  <a:pt x="2336815" y="838441"/>
                </a:cubicBezTo>
                <a:cubicBezTo>
                  <a:pt x="2114799" y="836580"/>
                  <a:pt x="1885324" y="869706"/>
                  <a:pt x="1605706" y="838441"/>
                </a:cubicBezTo>
                <a:cubicBezTo>
                  <a:pt x="1326088" y="807176"/>
                  <a:pt x="1172754" y="867107"/>
                  <a:pt x="826768" y="838441"/>
                </a:cubicBezTo>
                <a:cubicBezTo>
                  <a:pt x="480782" y="809775"/>
                  <a:pt x="303419" y="848932"/>
                  <a:pt x="0" y="838441"/>
                </a:cubicBezTo>
                <a:cubicBezTo>
                  <a:pt x="-13680" y="685004"/>
                  <a:pt x="9704" y="581262"/>
                  <a:pt x="0" y="402452"/>
                </a:cubicBezTo>
                <a:cubicBezTo>
                  <a:pt x="-9704" y="223642"/>
                  <a:pt x="-8347" y="83919"/>
                  <a:pt x="0" y="0"/>
                </a:cubicBezTo>
                <a:close/>
              </a:path>
              <a:path w="4782955" h="838441" stroke="0" extrusionOk="0">
                <a:moveTo>
                  <a:pt x="0" y="0"/>
                </a:moveTo>
                <a:cubicBezTo>
                  <a:pt x="163115" y="18175"/>
                  <a:pt x="354733" y="-14826"/>
                  <a:pt x="635450" y="0"/>
                </a:cubicBezTo>
                <a:cubicBezTo>
                  <a:pt x="916167" y="14826"/>
                  <a:pt x="1064318" y="24616"/>
                  <a:pt x="1175240" y="0"/>
                </a:cubicBezTo>
                <a:cubicBezTo>
                  <a:pt x="1286162" y="-24616"/>
                  <a:pt x="1658425" y="-6264"/>
                  <a:pt x="1954179" y="0"/>
                </a:cubicBezTo>
                <a:cubicBezTo>
                  <a:pt x="2249933" y="6264"/>
                  <a:pt x="2277448" y="-17503"/>
                  <a:pt x="2589628" y="0"/>
                </a:cubicBezTo>
                <a:cubicBezTo>
                  <a:pt x="2901808" y="17503"/>
                  <a:pt x="3047821" y="-22550"/>
                  <a:pt x="3225078" y="0"/>
                </a:cubicBezTo>
                <a:cubicBezTo>
                  <a:pt x="3402335" y="22550"/>
                  <a:pt x="3638142" y="29800"/>
                  <a:pt x="4004017" y="0"/>
                </a:cubicBezTo>
                <a:cubicBezTo>
                  <a:pt x="4369892" y="-29800"/>
                  <a:pt x="4595527" y="-32340"/>
                  <a:pt x="4782955" y="0"/>
                </a:cubicBezTo>
                <a:cubicBezTo>
                  <a:pt x="4803583" y="207406"/>
                  <a:pt x="4768819" y="321673"/>
                  <a:pt x="4782955" y="435989"/>
                </a:cubicBezTo>
                <a:cubicBezTo>
                  <a:pt x="4797091" y="550305"/>
                  <a:pt x="4766814" y="752072"/>
                  <a:pt x="4782955" y="838441"/>
                </a:cubicBezTo>
                <a:cubicBezTo>
                  <a:pt x="4642027" y="810753"/>
                  <a:pt x="4400534" y="828018"/>
                  <a:pt x="4195335" y="838441"/>
                </a:cubicBezTo>
                <a:cubicBezTo>
                  <a:pt x="3990136" y="848864"/>
                  <a:pt x="3675682" y="831020"/>
                  <a:pt x="3512056" y="838441"/>
                </a:cubicBezTo>
                <a:cubicBezTo>
                  <a:pt x="3348430" y="845862"/>
                  <a:pt x="3144425" y="865506"/>
                  <a:pt x="2876606" y="838441"/>
                </a:cubicBezTo>
                <a:cubicBezTo>
                  <a:pt x="2608787" y="811377"/>
                  <a:pt x="2253934" y="846008"/>
                  <a:pt x="2097667" y="838441"/>
                </a:cubicBezTo>
                <a:cubicBezTo>
                  <a:pt x="1941400" y="830874"/>
                  <a:pt x="1505590" y="856820"/>
                  <a:pt x="1318729" y="838441"/>
                </a:cubicBezTo>
                <a:cubicBezTo>
                  <a:pt x="1131868" y="820062"/>
                  <a:pt x="923090" y="860899"/>
                  <a:pt x="731109" y="838441"/>
                </a:cubicBezTo>
                <a:cubicBezTo>
                  <a:pt x="539128" y="815983"/>
                  <a:pt x="350255" y="803391"/>
                  <a:pt x="0" y="838441"/>
                </a:cubicBezTo>
                <a:cubicBezTo>
                  <a:pt x="5331" y="686754"/>
                  <a:pt x="11252" y="617390"/>
                  <a:pt x="0" y="402452"/>
                </a:cubicBezTo>
                <a:cubicBezTo>
                  <a:pt x="-11252" y="187514"/>
                  <a:pt x="-9147" y="183086"/>
                  <a:pt x="0" y="0"/>
                </a:cubicBezTo>
                <a:close/>
              </a:path>
            </a:pathLst>
          </a:custGeom>
          <a:solidFill>
            <a:schemeClr val="accent2">
              <a:alpha val="12000"/>
            </a:schemeClr>
          </a:solidFill>
          <a:ln w="6350">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1189268B-9F5B-F2EA-32C1-6D85A5157B6B}"/>
              </a:ext>
            </a:extLst>
          </p:cNvPr>
          <p:cNvCxnSpPr>
            <a:cxnSpLocks/>
          </p:cNvCxnSpPr>
          <p:nvPr/>
        </p:nvCxnSpPr>
        <p:spPr>
          <a:xfrm flipH="1">
            <a:off x="5110126" y="2983368"/>
            <a:ext cx="418219" cy="23343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6AD1955-1EF2-B9AB-D362-FC7C2541A187}"/>
              </a:ext>
            </a:extLst>
          </p:cNvPr>
          <p:cNvCxnSpPr>
            <a:cxnSpLocks/>
            <a:endCxn id="21" idx="3"/>
          </p:cNvCxnSpPr>
          <p:nvPr/>
        </p:nvCxnSpPr>
        <p:spPr>
          <a:xfrm flipH="1">
            <a:off x="5167618" y="3446787"/>
            <a:ext cx="418215" cy="2713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3020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5F4D7-A0B5-4D4F-9C37-008F675E994E}"/>
              </a:ext>
            </a:extLst>
          </p:cNvPr>
          <p:cNvSpPr>
            <a:spLocks noGrp="1"/>
          </p:cNvSpPr>
          <p:nvPr>
            <p:ph type="title"/>
          </p:nvPr>
        </p:nvSpPr>
        <p:spPr/>
        <p:txBody>
          <a:bodyPr/>
          <a:lstStyle/>
          <a:p>
            <a:r>
              <a:rPr lang="en-US" dirty="0"/>
              <a:t>Activity One: SES</a:t>
            </a:r>
            <a:r>
              <a:rPr lang="en-US" dirty="0">
                <a:sym typeface="Wingdings" pitchFamily="2" charset="2"/>
              </a:rPr>
              <a:t> (1 hour)</a:t>
            </a:r>
            <a:endParaRPr lang="en-US" dirty="0"/>
          </a:p>
        </p:txBody>
      </p:sp>
      <p:sp>
        <p:nvSpPr>
          <p:cNvPr id="3" name="Content Placeholder 2">
            <a:extLst>
              <a:ext uri="{FF2B5EF4-FFF2-40B4-BE49-F238E27FC236}">
                <a16:creationId xmlns:a16="http://schemas.microsoft.com/office/drawing/2014/main" id="{5860C599-7CAD-DF48-AD10-1658242052AB}"/>
              </a:ext>
            </a:extLst>
          </p:cNvPr>
          <p:cNvSpPr>
            <a:spLocks noGrp="1"/>
          </p:cNvSpPr>
          <p:nvPr>
            <p:ph idx="1"/>
          </p:nvPr>
        </p:nvSpPr>
        <p:spPr>
          <a:xfrm>
            <a:off x="5530174" y="1371599"/>
            <a:ext cx="3156626" cy="5155257"/>
          </a:xfrm>
        </p:spPr>
        <p:txBody>
          <a:bodyPr>
            <a:normAutofit/>
          </a:bodyPr>
          <a:lstStyle/>
          <a:p>
            <a:pPr marL="0" indent="0">
              <a:buNone/>
            </a:pPr>
            <a:r>
              <a:rPr lang="en-US" sz="2400" dirty="0"/>
              <a:t>Run this code and get a feel for what it is doing.  Feel free to change it up and just learn by playing. Create a slide that allows you to discuss the output / analysis / result.  </a:t>
            </a:r>
          </a:p>
        </p:txBody>
      </p:sp>
      <p:sp>
        <p:nvSpPr>
          <p:cNvPr id="4" name="Rectangle 3">
            <a:extLst>
              <a:ext uri="{FF2B5EF4-FFF2-40B4-BE49-F238E27FC236}">
                <a16:creationId xmlns:a16="http://schemas.microsoft.com/office/drawing/2014/main" id="{35B715C8-F2E4-6442-BABF-B37482156D6B}"/>
              </a:ext>
            </a:extLst>
          </p:cNvPr>
          <p:cNvSpPr/>
          <p:nvPr/>
        </p:nvSpPr>
        <p:spPr>
          <a:xfrm>
            <a:off x="243192" y="1371600"/>
            <a:ext cx="4756647" cy="5155257"/>
          </a:xfrm>
          <a:prstGeom prst="rect">
            <a:avLst/>
          </a:prstGeom>
          <a:ln>
            <a:solidFill>
              <a:schemeClr val="accent1"/>
            </a:solidFill>
          </a:ln>
        </p:spPr>
        <p:txBody>
          <a:bodyPr wrap="square">
            <a:spAutoFit/>
          </a:bodyPr>
          <a:lstStyle/>
          <a:p>
            <a:endParaRPr lang="en-US" sz="700" dirty="0"/>
          </a:p>
          <a:p>
            <a:r>
              <a:rPr lang="en-US" sz="700" dirty="0" err="1"/>
              <a:t>install.packages</a:t>
            </a:r>
            <a:r>
              <a:rPr lang="en-US" sz="700" dirty="0"/>
              <a:t>("</a:t>
            </a:r>
            <a:r>
              <a:rPr lang="en-US" sz="700" dirty="0" err="1"/>
              <a:t>fpp</a:t>
            </a:r>
            <a:r>
              <a:rPr lang="en-US" sz="700" dirty="0"/>
              <a:t>")</a:t>
            </a:r>
          </a:p>
          <a:p>
            <a:r>
              <a:rPr lang="en-US" sz="700" dirty="0"/>
              <a:t>library(</a:t>
            </a:r>
            <a:r>
              <a:rPr lang="en-US" sz="700" dirty="0" err="1"/>
              <a:t>fpp</a:t>
            </a:r>
            <a:r>
              <a:rPr lang="en-US" sz="700" dirty="0"/>
              <a:t>)</a:t>
            </a:r>
          </a:p>
          <a:p>
            <a:endParaRPr lang="en-US" sz="700" dirty="0"/>
          </a:p>
          <a:p>
            <a:r>
              <a:rPr lang="en-US" sz="700" dirty="0"/>
              <a:t># 1. SES MODEL FOR AUS AIR </a:t>
            </a:r>
          </a:p>
          <a:p>
            <a:r>
              <a:rPr lang="en-US" sz="700" dirty="0"/>
              <a:t>data(</a:t>
            </a:r>
            <a:r>
              <a:rPr lang="en-US" sz="700" dirty="0" err="1"/>
              <a:t>ausair</a:t>
            </a:r>
            <a:r>
              <a:rPr lang="en-US" sz="700" dirty="0"/>
              <a:t>)</a:t>
            </a:r>
          </a:p>
          <a:p>
            <a:endParaRPr lang="en-US" sz="700" dirty="0"/>
          </a:p>
          <a:p>
            <a:r>
              <a:rPr lang="en-US" sz="700" dirty="0"/>
              <a:t>#returns a </a:t>
            </a:r>
            <a:r>
              <a:rPr lang="en-US" sz="700" dirty="0" err="1"/>
              <a:t>ts</a:t>
            </a:r>
            <a:r>
              <a:rPr lang="en-US" sz="700" dirty="0"/>
              <a:t> object</a:t>
            </a:r>
          </a:p>
          <a:p>
            <a:r>
              <a:rPr lang="en-US" sz="700" dirty="0"/>
              <a:t>air = window(</a:t>
            </a:r>
            <a:r>
              <a:rPr lang="en-US" sz="700" dirty="0" err="1"/>
              <a:t>ausair</a:t>
            </a:r>
            <a:r>
              <a:rPr lang="en-US" sz="700" dirty="0"/>
              <a:t>, start = 1990, end = 2004)</a:t>
            </a:r>
          </a:p>
          <a:p>
            <a:endParaRPr lang="en-US" sz="700" dirty="0"/>
          </a:p>
          <a:p>
            <a:r>
              <a:rPr lang="en-US" sz="700" dirty="0"/>
              <a:t># Always plot the data first! </a:t>
            </a:r>
          </a:p>
          <a:p>
            <a:r>
              <a:rPr lang="en-US" sz="700" dirty="0"/>
              <a:t>plot(</a:t>
            </a:r>
            <a:r>
              <a:rPr lang="en-US" sz="700" dirty="0" err="1"/>
              <a:t>air,ylab</a:t>
            </a:r>
            <a:r>
              <a:rPr lang="en-US" sz="700" dirty="0"/>
              <a:t> = "Airline </a:t>
            </a:r>
            <a:r>
              <a:rPr lang="en-US" sz="700" dirty="0" err="1"/>
              <a:t>Passegners</a:t>
            </a:r>
            <a:r>
              <a:rPr lang="en-US" sz="700" dirty="0"/>
              <a:t>", </a:t>
            </a:r>
            <a:r>
              <a:rPr lang="en-US" sz="700" dirty="0" err="1"/>
              <a:t>xlab</a:t>
            </a:r>
            <a:r>
              <a:rPr lang="en-US" sz="700" dirty="0"/>
              <a:t> = "Year", main = "Airline Passengers")</a:t>
            </a:r>
          </a:p>
          <a:p>
            <a:endParaRPr lang="en-US" sz="700" dirty="0"/>
          </a:p>
          <a:p>
            <a:r>
              <a:rPr lang="en-US" sz="700" dirty="0"/>
              <a:t>#fit 3 different simple exponential smoothing models ... how are they different?</a:t>
            </a:r>
          </a:p>
          <a:p>
            <a:r>
              <a:rPr lang="en-US" sz="700" dirty="0"/>
              <a:t># what does the h </a:t>
            </a:r>
            <a:r>
              <a:rPr lang="en-US" sz="700" dirty="0" err="1"/>
              <a:t>paramter</a:t>
            </a:r>
            <a:r>
              <a:rPr lang="en-US" sz="700" dirty="0"/>
              <a:t> do? </a:t>
            </a:r>
          </a:p>
          <a:p>
            <a:r>
              <a:rPr lang="en-US" sz="700" dirty="0"/>
              <a:t>fit1 = </a:t>
            </a:r>
            <a:r>
              <a:rPr lang="en-US" sz="700" dirty="0" err="1"/>
              <a:t>ses</a:t>
            </a:r>
            <a:r>
              <a:rPr lang="en-US" sz="700" dirty="0"/>
              <a:t>(air, initial = "</a:t>
            </a:r>
            <a:r>
              <a:rPr lang="en-US" sz="700" dirty="0" err="1"/>
              <a:t>simple",alpha</a:t>
            </a:r>
            <a:r>
              <a:rPr lang="en-US" sz="700" dirty="0"/>
              <a:t> = .2,h = 3)</a:t>
            </a:r>
          </a:p>
          <a:p>
            <a:r>
              <a:rPr lang="en-US" sz="700" dirty="0"/>
              <a:t>fit2 = </a:t>
            </a:r>
            <a:r>
              <a:rPr lang="en-US" sz="700" dirty="0" err="1"/>
              <a:t>ses</a:t>
            </a:r>
            <a:r>
              <a:rPr lang="en-US" sz="700" dirty="0"/>
              <a:t>(</a:t>
            </a:r>
            <a:r>
              <a:rPr lang="en-US" sz="700" dirty="0" err="1"/>
              <a:t>air,initial</a:t>
            </a:r>
            <a:r>
              <a:rPr lang="en-US" sz="700" dirty="0"/>
              <a:t> = "</a:t>
            </a:r>
            <a:r>
              <a:rPr lang="en-US" sz="700" dirty="0" err="1"/>
              <a:t>simple",alpha</a:t>
            </a:r>
            <a:r>
              <a:rPr lang="en-US" sz="700" dirty="0"/>
              <a:t> = .6, h = 3)</a:t>
            </a:r>
          </a:p>
          <a:p>
            <a:r>
              <a:rPr lang="en-US" sz="700" dirty="0"/>
              <a:t>fit3 = </a:t>
            </a:r>
            <a:r>
              <a:rPr lang="en-US" sz="700" dirty="0" err="1"/>
              <a:t>ses</a:t>
            </a:r>
            <a:r>
              <a:rPr lang="en-US" sz="700" dirty="0"/>
              <a:t>(air, h = 3) #defaults</a:t>
            </a:r>
          </a:p>
          <a:p>
            <a:endParaRPr lang="en-US" sz="700" dirty="0"/>
          </a:p>
          <a:p>
            <a:r>
              <a:rPr lang="en-US" sz="700" dirty="0"/>
              <a:t># the forecast package has a nice accuracy </a:t>
            </a:r>
            <a:r>
              <a:rPr lang="en-US" sz="700" dirty="0" err="1"/>
              <a:t>funciton</a:t>
            </a:r>
            <a:r>
              <a:rPr lang="en-US" sz="700" dirty="0"/>
              <a:t> with various metrics just pass it the </a:t>
            </a:r>
          </a:p>
          <a:p>
            <a:r>
              <a:rPr lang="en-US" sz="700" dirty="0"/>
              <a:t># the model and the data!  (This is the "training" data)</a:t>
            </a:r>
          </a:p>
          <a:p>
            <a:r>
              <a:rPr lang="en-US" sz="700" dirty="0"/>
              <a:t>accuracy(fit1, </a:t>
            </a:r>
            <a:r>
              <a:rPr lang="en-US" sz="700" dirty="0" err="1"/>
              <a:t>ausair</a:t>
            </a:r>
            <a:r>
              <a:rPr lang="en-US" sz="700" dirty="0"/>
              <a:t>)</a:t>
            </a:r>
          </a:p>
          <a:p>
            <a:r>
              <a:rPr lang="en-US" sz="700" dirty="0"/>
              <a:t>accuracy(fit2, </a:t>
            </a:r>
            <a:r>
              <a:rPr lang="en-US" sz="700" dirty="0" err="1"/>
              <a:t>ausair</a:t>
            </a:r>
            <a:r>
              <a:rPr lang="en-US" sz="700" dirty="0"/>
              <a:t>)</a:t>
            </a:r>
          </a:p>
          <a:p>
            <a:r>
              <a:rPr lang="en-US" sz="700" dirty="0"/>
              <a:t>accuracy(fit3, </a:t>
            </a:r>
            <a:r>
              <a:rPr lang="en-US" sz="700" dirty="0" err="1"/>
              <a:t>ausair</a:t>
            </a:r>
            <a:r>
              <a:rPr lang="en-US" sz="700" dirty="0"/>
              <a:t>)</a:t>
            </a:r>
          </a:p>
          <a:p>
            <a:endParaRPr lang="en-US" sz="700" dirty="0"/>
          </a:p>
          <a:p>
            <a:r>
              <a:rPr lang="en-US" sz="700" dirty="0"/>
              <a:t>#Reset the plot</a:t>
            </a:r>
          </a:p>
          <a:p>
            <a:r>
              <a:rPr lang="en-US" sz="700" dirty="0"/>
              <a:t>plot(</a:t>
            </a:r>
            <a:r>
              <a:rPr lang="en-US" sz="700" dirty="0" err="1"/>
              <a:t>air,ylab</a:t>
            </a:r>
            <a:r>
              <a:rPr lang="en-US" sz="700" dirty="0"/>
              <a:t> = "Airline </a:t>
            </a:r>
            <a:r>
              <a:rPr lang="en-US" sz="700" dirty="0" err="1"/>
              <a:t>Passegners</a:t>
            </a:r>
            <a:r>
              <a:rPr lang="en-US" sz="700" dirty="0"/>
              <a:t>", </a:t>
            </a:r>
            <a:r>
              <a:rPr lang="en-US" sz="700" dirty="0" err="1"/>
              <a:t>xlab</a:t>
            </a:r>
            <a:r>
              <a:rPr lang="en-US" sz="700" dirty="0"/>
              <a:t> = "Year", type = "o", </a:t>
            </a:r>
            <a:r>
              <a:rPr lang="en-US" sz="700" dirty="0" err="1"/>
              <a:t>xlim</a:t>
            </a:r>
            <a:r>
              <a:rPr lang="en-US" sz="700" dirty="0"/>
              <a:t> = c(1990, 2008),</a:t>
            </a:r>
            <a:r>
              <a:rPr lang="en-US" sz="700" dirty="0" err="1"/>
              <a:t>ylim</a:t>
            </a:r>
            <a:r>
              <a:rPr lang="en-US" sz="700" dirty="0"/>
              <a:t> = c(15,50), main = "Airline Passengers")</a:t>
            </a:r>
          </a:p>
          <a:p>
            <a:endParaRPr lang="en-US" sz="700" dirty="0"/>
          </a:p>
          <a:p>
            <a:r>
              <a:rPr lang="en-US" sz="700" dirty="0"/>
              <a:t>#Plot the estimated values from the models .. the "fitted" values are the training values.</a:t>
            </a:r>
          </a:p>
          <a:p>
            <a:r>
              <a:rPr lang="en-US" sz="700" dirty="0"/>
              <a:t>lines(fitted(fit1), col = "blue", type = "o")</a:t>
            </a:r>
          </a:p>
          <a:p>
            <a:r>
              <a:rPr lang="en-US" sz="700" dirty="0"/>
              <a:t>lines(fitted(fit2), col = "red", type = "o")</a:t>
            </a:r>
          </a:p>
          <a:p>
            <a:r>
              <a:rPr lang="en-US" sz="700" dirty="0"/>
              <a:t>lines(fitted(fit3), col = "green", type = "o")</a:t>
            </a:r>
          </a:p>
          <a:p>
            <a:endParaRPr lang="en-US" sz="700" dirty="0"/>
          </a:p>
          <a:p>
            <a:r>
              <a:rPr lang="en-US" sz="700" dirty="0"/>
              <a:t># the  $mean values are the forecasts.</a:t>
            </a:r>
          </a:p>
          <a:p>
            <a:r>
              <a:rPr lang="en-US" sz="700" dirty="0"/>
              <a:t>lines(fit1$mean, col = "blue", type = "o")</a:t>
            </a:r>
          </a:p>
          <a:p>
            <a:r>
              <a:rPr lang="en-US" sz="700" dirty="0"/>
              <a:t>lines(fit2$mean, col = "red", type = "o")</a:t>
            </a:r>
          </a:p>
          <a:p>
            <a:r>
              <a:rPr lang="en-US" sz="700" dirty="0"/>
              <a:t>lines(fit3$mean, col = "green", type = "o")</a:t>
            </a:r>
          </a:p>
          <a:p>
            <a:endParaRPr lang="en-US" sz="700" dirty="0"/>
          </a:p>
          <a:p>
            <a:r>
              <a:rPr lang="en-US" sz="700" dirty="0"/>
              <a:t># These are the actual values!  Compare visually with the forecasts!</a:t>
            </a:r>
          </a:p>
          <a:p>
            <a:r>
              <a:rPr lang="en-US" sz="700" dirty="0"/>
              <a:t>air2008 = window(</a:t>
            </a:r>
            <a:r>
              <a:rPr lang="en-US" sz="700" dirty="0" err="1"/>
              <a:t>ausair</a:t>
            </a:r>
            <a:r>
              <a:rPr lang="en-US" sz="700" dirty="0"/>
              <a:t>, start = 1990, end = 2007)</a:t>
            </a:r>
          </a:p>
          <a:p>
            <a:r>
              <a:rPr lang="en-US" sz="700" dirty="0"/>
              <a:t>points(air2008, type = "o")</a:t>
            </a:r>
          </a:p>
          <a:p>
            <a:endParaRPr lang="en-US" sz="700" dirty="0"/>
          </a:p>
          <a:p>
            <a:r>
              <a:rPr lang="en-US" sz="700" dirty="0"/>
              <a:t># Compare the forecasts with the actual values with various fit metrics.  </a:t>
            </a:r>
          </a:p>
          <a:p>
            <a:r>
              <a:rPr lang="en-US" sz="700" dirty="0"/>
              <a:t>accuracy(fit1, air2008)</a:t>
            </a:r>
          </a:p>
          <a:p>
            <a:r>
              <a:rPr lang="en-US" sz="700" dirty="0"/>
              <a:t>accuracy(fit2, air2008)</a:t>
            </a:r>
          </a:p>
          <a:p>
            <a:r>
              <a:rPr lang="en-US" sz="700" dirty="0"/>
              <a:t>accuracy(fit3, air2008)</a:t>
            </a:r>
          </a:p>
        </p:txBody>
      </p:sp>
    </p:spTree>
    <p:extLst>
      <p:ext uri="{BB962C8B-B14F-4D97-AF65-F5344CB8AC3E}">
        <p14:creationId xmlns:p14="http://schemas.microsoft.com/office/powerpoint/2010/main" val="26246324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5F4D7-A0B5-4D4F-9C37-008F675E994E}"/>
              </a:ext>
            </a:extLst>
          </p:cNvPr>
          <p:cNvSpPr>
            <a:spLocks noGrp="1"/>
          </p:cNvSpPr>
          <p:nvPr>
            <p:ph type="title"/>
          </p:nvPr>
        </p:nvSpPr>
        <p:spPr>
          <a:xfrm>
            <a:off x="0" y="452718"/>
            <a:ext cx="7540090" cy="663018"/>
          </a:xfrm>
        </p:spPr>
        <p:txBody>
          <a:bodyPr/>
          <a:lstStyle/>
          <a:p>
            <a:r>
              <a:rPr lang="en-US" sz="2800" dirty="0"/>
              <a:t>Bonus: </a:t>
            </a:r>
            <a:r>
              <a:rPr lang="en-US" sz="2400" b="1" dirty="0">
                <a:latin typeface="Times New Roman" panose="02020603050405020304" pitchFamily="18" charset="0"/>
                <a:ea typeface="Palatino Linotype" panose="02040502050505030304" pitchFamily="18" charset="0"/>
                <a:cs typeface="Palatino Linotype" panose="02040502050505030304" pitchFamily="18" charset="0"/>
              </a:rPr>
              <a:t>The Wands Chooses the Wizard </a:t>
            </a:r>
            <a:endParaRPr lang="en-US" sz="2400" dirty="0"/>
          </a:p>
        </p:txBody>
      </p:sp>
      <p:pic>
        <p:nvPicPr>
          <p:cNvPr id="10" name="Picture 9">
            <a:extLst>
              <a:ext uri="{FF2B5EF4-FFF2-40B4-BE49-F238E27FC236}">
                <a16:creationId xmlns:a16="http://schemas.microsoft.com/office/drawing/2014/main" id="{F85586D8-5D43-214C-16E0-A678DBE272F9}"/>
              </a:ext>
            </a:extLst>
          </p:cNvPr>
          <p:cNvPicPr>
            <a:picLocks noChangeAspect="1"/>
          </p:cNvPicPr>
          <p:nvPr/>
        </p:nvPicPr>
        <p:blipFill>
          <a:blip r:embed="rId2"/>
          <a:stretch>
            <a:fillRect/>
          </a:stretch>
        </p:blipFill>
        <p:spPr>
          <a:xfrm>
            <a:off x="230111" y="1997738"/>
            <a:ext cx="4031496" cy="2798730"/>
          </a:xfrm>
          <a:prstGeom prst="rect">
            <a:avLst/>
          </a:prstGeom>
          <a:ln>
            <a:solidFill>
              <a:schemeClr val="tx1"/>
            </a:solidFill>
          </a:ln>
        </p:spPr>
      </p:pic>
      <p:pic>
        <p:nvPicPr>
          <p:cNvPr id="14" name="Picture 13">
            <a:extLst>
              <a:ext uri="{FF2B5EF4-FFF2-40B4-BE49-F238E27FC236}">
                <a16:creationId xmlns:a16="http://schemas.microsoft.com/office/drawing/2014/main" id="{A80141DE-C447-B458-67CA-2E32957B2E0E}"/>
              </a:ext>
            </a:extLst>
          </p:cNvPr>
          <p:cNvPicPr>
            <a:picLocks noChangeAspect="1"/>
          </p:cNvPicPr>
          <p:nvPr/>
        </p:nvPicPr>
        <p:blipFill>
          <a:blip r:embed="rId3"/>
          <a:stretch>
            <a:fillRect/>
          </a:stretch>
        </p:blipFill>
        <p:spPr>
          <a:xfrm>
            <a:off x="4479721" y="1997738"/>
            <a:ext cx="4202884" cy="2798730"/>
          </a:xfrm>
          <a:prstGeom prst="rect">
            <a:avLst/>
          </a:prstGeom>
          <a:ln>
            <a:solidFill>
              <a:schemeClr val="tx1"/>
            </a:solidFill>
          </a:ln>
        </p:spPr>
      </p:pic>
    </p:spTree>
    <p:extLst>
      <p:ext uri="{BB962C8B-B14F-4D97-AF65-F5344CB8AC3E}">
        <p14:creationId xmlns:p14="http://schemas.microsoft.com/office/powerpoint/2010/main" val="16214213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4A6FD71-F925-D865-F8C9-E0D1A7815539}"/>
              </a:ext>
            </a:extLst>
          </p:cNvPr>
          <p:cNvPicPr>
            <a:picLocks noChangeAspect="1"/>
          </p:cNvPicPr>
          <p:nvPr/>
        </p:nvPicPr>
        <p:blipFill>
          <a:blip r:embed="rId2"/>
          <a:stretch>
            <a:fillRect/>
          </a:stretch>
        </p:blipFill>
        <p:spPr>
          <a:xfrm>
            <a:off x="264482" y="1544426"/>
            <a:ext cx="4725466" cy="4524375"/>
          </a:xfrm>
          <a:prstGeom prst="rect">
            <a:avLst/>
          </a:prstGeom>
          <a:ln>
            <a:solidFill>
              <a:schemeClr val="accent1"/>
            </a:solidFill>
          </a:ln>
        </p:spPr>
      </p:pic>
      <p:sp>
        <p:nvSpPr>
          <p:cNvPr id="2" name="Title 1">
            <a:extLst>
              <a:ext uri="{FF2B5EF4-FFF2-40B4-BE49-F238E27FC236}">
                <a16:creationId xmlns:a16="http://schemas.microsoft.com/office/drawing/2014/main" id="{9E55F4D7-A0B5-4D4F-9C37-008F675E994E}"/>
              </a:ext>
            </a:extLst>
          </p:cNvPr>
          <p:cNvSpPr>
            <a:spLocks noGrp="1"/>
          </p:cNvSpPr>
          <p:nvPr>
            <p:ph type="title"/>
          </p:nvPr>
        </p:nvSpPr>
        <p:spPr>
          <a:xfrm>
            <a:off x="0" y="452718"/>
            <a:ext cx="7540090" cy="663018"/>
          </a:xfrm>
        </p:spPr>
        <p:txBody>
          <a:bodyPr/>
          <a:lstStyle/>
          <a:p>
            <a:r>
              <a:rPr lang="en-US" sz="2800" dirty="0"/>
              <a:t>Bonus: </a:t>
            </a:r>
            <a:r>
              <a:rPr lang="en-US" sz="2400" b="1" dirty="0">
                <a:latin typeface="Times New Roman" panose="02020603050405020304" pitchFamily="18" charset="0"/>
                <a:ea typeface="Palatino Linotype" panose="02040502050505030304" pitchFamily="18" charset="0"/>
                <a:cs typeface="Palatino Linotype" panose="02040502050505030304" pitchFamily="18" charset="0"/>
              </a:rPr>
              <a:t>The Wands Chooses the Wizard </a:t>
            </a:r>
            <a:endParaRPr lang="en-US" sz="2400" dirty="0"/>
          </a:p>
        </p:txBody>
      </p:sp>
      <p:sp>
        <p:nvSpPr>
          <p:cNvPr id="3" name="Content Placeholder 2">
            <a:extLst>
              <a:ext uri="{FF2B5EF4-FFF2-40B4-BE49-F238E27FC236}">
                <a16:creationId xmlns:a16="http://schemas.microsoft.com/office/drawing/2014/main" id="{5860C599-7CAD-DF48-AD10-1658242052AB}"/>
              </a:ext>
            </a:extLst>
          </p:cNvPr>
          <p:cNvSpPr>
            <a:spLocks noGrp="1"/>
          </p:cNvSpPr>
          <p:nvPr>
            <p:ph idx="1"/>
          </p:nvPr>
        </p:nvSpPr>
        <p:spPr>
          <a:xfrm>
            <a:off x="5440994" y="1371599"/>
            <a:ext cx="3523378" cy="5155257"/>
          </a:xfrm>
          <a:solidFill>
            <a:schemeClr val="tx1">
              <a:alpha val="12000"/>
            </a:schemeClr>
          </a:solidFill>
          <a:ln>
            <a:solidFill>
              <a:schemeClr val="tx1"/>
            </a:solidFill>
          </a:ln>
        </p:spPr>
        <p:txBody>
          <a:bodyPr>
            <a:normAutofit/>
          </a:bodyPr>
          <a:lstStyle/>
          <a:p>
            <a:pPr marL="0" indent="0">
              <a:buNone/>
            </a:pPr>
            <a:r>
              <a:rPr lang="en-US" sz="1100" b="1" dirty="0"/>
              <a:t>Comments source code</a:t>
            </a:r>
          </a:p>
          <a:p>
            <a:pPr>
              <a:buFont typeface="Wingdings" panose="05000000000000000000" pitchFamily="2" charset="2"/>
              <a:buChar char="§"/>
            </a:pPr>
            <a:r>
              <a:rPr lang="en-US" sz="1050" dirty="0"/>
              <a:t>Loading library</a:t>
            </a:r>
          </a:p>
          <a:p>
            <a:pPr>
              <a:buFont typeface="Wingdings" panose="05000000000000000000" pitchFamily="2" charset="2"/>
              <a:buChar char="§"/>
            </a:pPr>
            <a:r>
              <a:rPr lang="en-US" sz="1050" dirty="0"/>
              <a:t>Loading csv files</a:t>
            </a:r>
          </a:p>
          <a:p>
            <a:pPr>
              <a:buFont typeface="Wingdings" panose="05000000000000000000" pitchFamily="2" charset="2"/>
              <a:buChar char="§"/>
            </a:pPr>
            <a:r>
              <a:rPr lang="en-US" sz="1050" dirty="0"/>
              <a:t>Converting date from Character to Date</a:t>
            </a:r>
          </a:p>
          <a:p>
            <a:pPr>
              <a:buFont typeface="Wingdings" panose="05000000000000000000" pitchFamily="2" charset="2"/>
              <a:buChar char="§"/>
            </a:pPr>
            <a:r>
              <a:rPr lang="en-US" sz="1050" dirty="0"/>
              <a:t>Converting to XTS Object and Binding both Time Series</a:t>
            </a:r>
          </a:p>
          <a:p>
            <a:pPr>
              <a:buFont typeface="Wingdings" panose="05000000000000000000" pitchFamily="2" charset="2"/>
              <a:buChar char="§"/>
            </a:pPr>
            <a:r>
              <a:rPr lang="en-US" sz="1050" dirty="0"/>
              <a:t>Setting digraph options</a:t>
            </a:r>
          </a:p>
          <a:p>
            <a:pPr lvl="1">
              <a:buFont typeface="Wingdings" panose="05000000000000000000" pitchFamily="2" charset="2"/>
              <a:buChar char="§"/>
            </a:pPr>
            <a:r>
              <a:rPr lang="en-US" sz="850" dirty="0"/>
              <a:t>Setting title</a:t>
            </a:r>
          </a:p>
          <a:p>
            <a:pPr lvl="1">
              <a:buFont typeface="Wingdings" panose="05000000000000000000" pitchFamily="2" charset="2"/>
              <a:buChar char="§"/>
            </a:pPr>
            <a:r>
              <a:rPr lang="en-US" sz="850" dirty="0"/>
              <a:t>Adding labels to the axis</a:t>
            </a:r>
          </a:p>
          <a:p>
            <a:pPr lvl="1">
              <a:buFont typeface="Wingdings" panose="05000000000000000000" pitchFamily="2" charset="2"/>
              <a:buChar char="§"/>
            </a:pPr>
            <a:r>
              <a:rPr lang="en-US" sz="850" dirty="0"/>
              <a:t>Assigning labels to the Time series</a:t>
            </a:r>
          </a:p>
          <a:p>
            <a:pPr lvl="1">
              <a:buFont typeface="Wingdings" panose="05000000000000000000" pitchFamily="2" charset="2"/>
              <a:buChar char="§"/>
            </a:pPr>
            <a:r>
              <a:rPr lang="en-US" sz="850" dirty="0"/>
              <a:t>Highlighting period between 1995 and 1999</a:t>
            </a:r>
          </a:p>
          <a:p>
            <a:pPr lvl="1">
              <a:buFont typeface="Wingdings" panose="05000000000000000000" pitchFamily="2" charset="2"/>
              <a:buChar char="§"/>
            </a:pPr>
            <a:r>
              <a:rPr lang="en-US" sz="850" dirty="0"/>
              <a:t>Adding Range selector</a:t>
            </a:r>
          </a:p>
          <a:p>
            <a:pPr>
              <a:buFont typeface="Wingdings" panose="05000000000000000000" pitchFamily="2" charset="2"/>
              <a:buChar char="§"/>
            </a:pPr>
            <a:r>
              <a:rPr lang="en-US" sz="1050" dirty="0"/>
              <a:t>Plotting</a:t>
            </a:r>
          </a:p>
          <a:p>
            <a:pPr lvl="1">
              <a:buFont typeface="Wingdings" panose="05000000000000000000" pitchFamily="2" charset="2"/>
              <a:buChar char="§"/>
            </a:pPr>
            <a:endParaRPr lang="en-US" sz="850" dirty="0"/>
          </a:p>
          <a:p>
            <a:pPr>
              <a:buFont typeface="Wingdings" panose="05000000000000000000" pitchFamily="2" charset="2"/>
              <a:buChar char="§"/>
            </a:pPr>
            <a:endParaRPr lang="en-US" sz="1050" dirty="0"/>
          </a:p>
          <a:p>
            <a:pPr>
              <a:buFont typeface="Wingdings" panose="05000000000000000000" pitchFamily="2" charset="2"/>
              <a:buChar char="§"/>
            </a:pPr>
            <a:endParaRPr lang="en-US" sz="1050" dirty="0"/>
          </a:p>
          <a:p>
            <a:pPr>
              <a:buFont typeface="Wingdings" panose="05000000000000000000" pitchFamily="2" charset="2"/>
              <a:buChar char="§"/>
            </a:pPr>
            <a:endParaRPr lang="en-US" sz="1050" dirty="0"/>
          </a:p>
          <a:p>
            <a:pPr>
              <a:buFont typeface="Wingdings" panose="05000000000000000000" pitchFamily="2" charset="2"/>
              <a:buChar char="§"/>
            </a:pPr>
            <a:endParaRPr lang="en-US" sz="1050" dirty="0"/>
          </a:p>
          <a:p>
            <a:pPr>
              <a:buFont typeface="Wingdings" panose="05000000000000000000" pitchFamily="2" charset="2"/>
              <a:buChar char="§"/>
            </a:pPr>
            <a:endParaRPr lang="en-US" sz="1050" dirty="0"/>
          </a:p>
          <a:p>
            <a:pPr>
              <a:buFont typeface="Wingdings" panose="05000000000000000000" pitchFamily="2" charset="2"/>
              <a:buChar char="§"/>
            </a:pPr>
            <a:endParaRPr lang="en-US" sz="1050" dirty="0"/>
          </a:p>
          <a:p>
            <a:pPr>
              <a:buFont typeface="Wingdings" panose="05000000000000000000" pitchFamily="2" charset="2"/>
              <a:buChar char="§"/>
            </a:pPr>
            <a:endParaRPr lang="en-US" sz="1050" dirty="0"/>
          </a:p>
          <a:p>
            <a:pPr>
              <a:buFont typeface="Wingdings" panose="05000000000000000000" pitchFamily="2" charset="2"/>
              <a:buChar char="§"/>
            </a:pPr>
            <a:endParaRPr lang="en-US" sz="1400" dirty="0">
              <a:sym typeface="Wingdings" panose="05000000000000000000" pitchFamily="2" charset="2"/>
            </a:endParaRPr>
          </a:p>
          <a:p>
            <a:pPr marL="0" indent="0">
              <a:buNone/>
            </a:pPr>
            <a:endParaRPr lang="en-US" sz="1100" dirty="0">
              <a:sym typeface="Wingdings" panose="05000000000000000000" pitchFamily="2" charset="2"/>
            </a:endParaRPr>
          </a:p>
        </p:txBody>
      </p:sp>
      <p:sp>
        <p:nvSpPr>
          <p:cNvPr id="11" name="Rectangle 10">
            <a:extLst>
              <a:ext uri="{FF2B5EF4-FFF2-40B4-BE49-F238E27FC236}">
                <a16:creationId xmlns:a16="http://schemas.microsoft.com/office/drawing/2014/main" id="{1A2A785E-57DB-AE76-8049-084641F1848F}"/>
              </a:ext>
            </a:extLst>
          </p:cNvPr>
          <p:cNvSpPr/>
          <p:nvPr/>
        </p:nvSpPr>
        <p:spPr>
          <a:xfrm>
            <a:off x="517653" y="1568166"/>
            <a:ext cx="4255683" cy="295740"/>
          </a:xfrm>
          <a:custGeom>
            <a:avLst/>
            <a:gdLst>
              <a:gd name="connsiteX0" fmla="*/ 0 w 4255683"/>
              <a:gd name="connsiteY0" fmla="*/ 0 h 295740"/>
              <a:gd name="connsiteX1" fmla="*/ 565398 w 4255683"/>
              <a:gd name="connsiteY1" fmla="*/ 0 h 295740"/>
              <a:gd name="connsiteX2" fmla="*/ 1045682 w 4255683"/>
              <a:gd name="connsiteY2" fmla="*/ 0 h 295740"/>
              <a:gd name="connsiteX3" fmla="*/ 1568523 w 4255683"/>
              <a:gd name="connsiteY3" fmla="*/ 0 h 295740"/>
              <a:gd name="connsiteX4" fmla="*/ 2219035 w 4255683"/>
              <a:gd name="connsiteY4" fmla="*/ 0 h 295740"/>
              <a:gd name="connsiteX5" fmla="*/ 2784433 w 4255683"/>
              <a:gd name="connsiteY5" fmla="*/ 0 h 295740"/>
              <a:gd name="connsiteX6" fmla="*/ 3307274 w 4255683"/>
              <a:gd name="connsiteY6" fmla="*/ 0 h 295740"/>
              <a:gd name="connsiteX7" fmla="*/ 4255683 w 4255683"/>
              <a:gd name="connsiteY7" fmla="*/ 0 h 295740"/>
              <a:gd name="connsiteX8" fmla="*/ 4255683 w 4255683"/>
              <a:gd name="connsiteY8" fmla="*/ 295740 h 295740"/>
              <a:gd name="connsiteX9" fmla="*/ 3647728 w 4255683"/>
              <a:gd name="connsiteY9" fmla="*/ 295740 h 295740"/>
              <a:gd name="connsiteX10" fmla="*/ 3124887 w 4255683"/>
              <a:gd name="connsiteY10" fmla="*/ 295740 h 295740"/>
              <a:gd name="connsiteX11" fmla="*/ 2431819 w 4255683"/>
              <a:gd name="connsiteY11" fmla="*/ 295740 h 295740"/>
              <a:gd name="connsiteX12" fmla="*/ 1866421 w 4255683"/>
              <a:gd name="connsiteY12" fmla="*/ 295740 h 295740"/>
              <a:gd name="connsiteX13" fmla="*/ 1386137 w 4255683"/>
              <a:gd name="connsiteY13" fmla="*/ 295740 h 295740"/>
              <a:gd name="connsiteX14" fmla="*/ 735625 w 4255683"/>
              <a:gd name="connsiteY14" fmla="*/ 295740 h 295740"/>
              <a:gd name="connsiteX15" fmla="*/ 0 w 4255683"/>
              <a:gd name="connsiteY15" fmla="*/ 295740 h 295740"/>
              <a:gd name="connsiteX16" fmla="*/ 0 w 4255683"/>
              <a:gd name="connsiteY16" fmla="*/ 0 h 295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55683" h="295740" fill="none" extrusionOk="0">
                <a:moveTo>
                  <a:pt x="0" y="0"/>
                </a:moveTo>
                <a:cubicBezTo>
                  <a:pt x="120495" y="334"/>
                  <a:pt x="321375" y="12625"/>
                  <a:pt x="565398" y="0"/>
                </a:cubicBezTo>
                <a:cubicBezTo>
                  <a:pt x="809421" y="-12625"/>
                  <a:pt x="933252" y="9947"/>
                  <a:pt x="1045682" y="0"/>
                </a:cubicBezTo>
                <a:cubicBezTo>
                  <a:pt x="1158112" y="-9947"/>
                  <a:pt x="1459659" y="-13707"/>
                  <a:pt x="1568523" y="0"/>
                </a:cubicBezTo>
                <a:cubicBezTo>
                  <a:pt x="1677387" y="13707"/>
                  <a:pt x="2011580" y="1597"/>
                  <a:pt x="2219035" y="0"/>
                </a:cubicBezTo>
                <a:cubicBezTo>
                  <a:pt x="2426490" y="-1597"/>
                  <a:pt x="2527743" y="-12439"/>
                  <a:pt x="2784433" y="0"/>
                </a:cubicBezTo>
                <a:cubicBezTo>
                  <a:pt x="3041123" y="12439"/>
                  <a:pt x="3157681" y="17369"/>
                  <a:pt x="3307274" y="0"/>
                </a:cubicBezTo>
                <a:cubicBezTo>
                  <a:pt x="3456867" y="-17369"/>
                  <a:pt x="3830689" y="-8132"/>
                  <a:pt x="4255683" y="0"/>
                </a:cubicBezTo>
                <a:cubicBezTo>
                  <a:pt x="4266606" y="71465"/>
                  <a:pt x="4257270" y="166849"/>
                  <a:pt x="4255683" y="295740"/>
                </a:cubicBezTo>
                <a:cubicBezTo>
                  <a:pt x="4012168" y="325213"/>
                  <a:pt x="3911931" y="297473"/>
                  <a:pt x="3647728" y="295740"/>
                </a:cubicBezTo>
                <a:cubicBezTo>
                  <a:pt x="3383525" y="294007"/>
                  <a:pt x="3333883" y="296052"/>
                  <a:pt x="3124887" y="295740"/>
                </a:cubicBezTo>
                <a:cubicBezTo>
                  <a:pt x="2915891" y="295428"/>
                  <a:pt x="2725869" y="328261"/>
                  <a:pt x="2431819" y="295740"/>
                </a:cubicBezTo>
                <a:cubicBezTo>
                  <a:pt x="2137769" y="263219"/>
                  <a:pt x="2038022" y="320546"/>
                  <a:pt x="1866421" y="295740"/>
                </a:cubicBezTo>
                <a:cubicBezTo>
                  <a:pt x="1694820" y="270934"/>
                  <a:pt x="1519676" y="287200"/>
                  <a:pt x="1386137" y="295740"/>
                </a:cubicBezTo>
                <a:cubicBezTo>
                  <a:pt x="1252598" y="304280"/>
                  <a:pt x="1029839" y="304754"/>
                  <a:pt x="735625" y="295740"/>
                </a:cubicBezTo>
                <a:cubicBezTo>
                  <a:pt x="441411" y="286726"/>
                  <a:pt x="284844" y="321787"/>
                  <a:pt x="0" y="295740"/>
                </a:cubicBezTo>
                <a:cubicBezTo>
                  <a:pt x="14016" y="162392"/>
                  <a:pt x="8386" y="103262"/>
                  <a:pt x="0" y="0"/>
                </a:cubicBezTo>
                <a:close/>
              </a:path>
              <a:path w="4255683" h="295740" stroke="0" extrusionOk="0">
                <a:moveTo>
                  <a:pt x="0" y="0"/>
                </a:moveTo>
                <a:cubicBezTo>
                  <a:pt x="134062" y="-14092"/>
                  <a:pt x="450095" y="-24049"/>
                  <a:pt x="565398" y="0"/>
                </a:cubicBezTo>
                <a:cubicBezTo>
                  <a:pt x="680701" y="24049"/>
                  <a:pt x="938236" y="-13364"/>
                  <a:pt x="1045682" y="0"/>
                </a:cubicBezTo>
                <a:cubicBezTo>
                  <a:pt x="1153128" y="13364"/>
                  <a:pt x="1598191" y="1476"/>
                  <a:pt x="1738750" y="0"/>
                </a:cubicBezTo>
                <a:cubicBezTo>
                  <a:pt x="1879309" y="-1476"/>
                  <a:pt x="2037384" y="-24479"/>
                  <a:pt x="2304148" y="0"/>
                </a:cubicBezTo>
                <a:cubicBezTo>
                  <a:pt x="2570912" y="24479"/>
                  <a:pt x="2679939" y="-1322"/>
                  <a:pt x="2869546" y="0"/>
                </a:cubicBezTo>
                <a:cubicBezTo>
                  <a:pt x="3059153" y="1322"/>
                  <a:pt x="3318939" y="-2918"/>
                  <a:pt x="3562615" y="0"/>
                </a:cubicBezTo>
                <a:cubicBezTo>
                  <a:pt x="3806291" y="2918"/>
                  <a:pt x="4008250" y="-24435"/>
                  <a:pt x="4255683" y="0"/>
                </a:cubicBezTo>
                <a:cubicBezTo>
                  <a:pt x="4255479" y="89759"/>
                  <a:pt x="4265167" y="225888"/>
                  <a:pt x="4255683" y="295740"/>
                </a:cubicBezTo>
                <a:cubicBezTo>
                  <a:pt x="4089267" y="310188"/>
                  <a:pt x="3898013" y="294721"/>
                  <a:pt x="3732842" y="295740"/>
                </a:cubicBezTo>
                <a:cubicBezTo>
                  <a:pt x="3567671" y="296759"/>
                  <a:pt x="3407816" y="307671"/>
                  <a:pt x="3124887" y="295740"/>
                </a:cubicBezTo>
                <a:cubicBezTo>
                  <a:pt x="2841959" y="283809"/>
                  <a:pt x="2716404" y="288121"/>
                  <a:pt x="2516933" y="295740"/>
                </a:cubicBezTo>
                <a:cubicBezTo>
                  <a:pt x="2317462" y="303359"/>
                  <a:pt x="2083775" y="292245"/>
                  <a:pt x="1951535" y="295740"/>
                </a:cubicBezTo>
                <a:cubicBezTo>
                  <a:pt x="1819295" y="299235"/>
                  <a:pt x="1541272" y="297931"/>
                  <a:pt x="1258466" y="295740"/>
                </a:cubicBezTo>
                <a:cubicBezTo>
                  <a:pt x="975660" y="293549"/>
                  <a:pt x="807152" y="297654"/>
                  <a:pt x="565398" y="295740"/>
                </a:cubicBezTo>
                <a:cubicBezTo>
                  <a:pt x="323644" y="293826"/>
                  <a:pt x="145174" y="293365"/>
                  <a:pt x="0" y="295740"/>
                </a:cubicBezTo>
                <a:cubicBezTo>
                  <a:pt x="-3654" y="220189"/>
                  <a:pt x="-2783" y="82449"/>
                  <a:pt x="0" y="0"/>
                </a:cubicBezTo>
                <a:close/>
              </a:path>
            </a:pathLst>
          </a:custGeom>
          <a:solidFill>
            <a:schemeClr val="accent2">
              <a:alpha val="12000"/>
            </a:schemeClr>
          </a:solidFill>
          <a:ln w="6350">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61315A0-0663-8466-9FD7-1C69838FDF66}"/>
              </a:ext>
            </a:extLst>
          </p:cNvPr>
          <p:cNvSpPr/>
          <p:nvPr/>
        </p:nvSpPr>
        <p:spPr>
          <a:xfrm>
            <a:off x="517652" y="2144725"/>
            <a:ext cx="4255683" cy="875311"/>
          </a:xfrm>
          <a:custGeom>
            <a:avLst/>
            <a:gdLst>
              <a:gd name="connsiteX0" fmla="*/ 0 w 4255683"/>
              <a:gd name="connsiteY0" fmla="*/ 0 h 875311"/>
              <a:gd name="connsiteX1" fmla="*/ 522841 w 4255683"/>
              <a:gd name="connsiteY1" fmla="*/ 0 h 875311"/>
              <a:gd name="connsiteX2" fmla="*/ 1173353 w 4255683"/>
              <a:gd name="connsiteY2" fmla="*/ 0 h 875311"/>
              <a:gd name="connsiteX3" fmla="*/ 1738750 w 4255683"/>
              <a:gd name="connsiteY3" fmla="*/ 0 h 875311"/>
              <a:gd name="connsiteX4" fmla="*/ 2261592 w 4255683"/>
              <a:gd name="connsiteY4" fmla="*/ 0 h 875311"/>
              <a:gd name="connsiteX5" fmla="*/ 2912103 w 4255683"/>
              <a:gd name="connsiteY5" fmla="*/ 0 h 875311"/>
              <a:gd name="connsiteX6" fmla="*/ 3520058 w 4255683"/>
              <a:gd name="connsiteY6" fmla="*/ 0 h 875311"/>
              <a:gd name="connsiteX7" fmla="*/ 4255683 w 4255683"/>
              <a:gd name="connsiteY7" fmla="*/ 0 h 875311"/>
              <a:gd name="connsiteX8" fmla="*/ 4255683 w 4255683"/>
              <a:gd name="connsiteY8" fmla="*/ 455162 h 875311"/>
              <a:gd name="connsiteX9" fmla="*/ 4255683 w 4255683"/>
              <a:gd name="connsiteY9" fmla="*/ 875311 h 875311"/>
              <a:gd name="connsiteX10" fmla="*/ 3732842 w 4255683"/>
              <a:gd name="connsiteY10" fmla="*/ 875311 h 875311"/>
              <a:gd name="connsiteX11" fmla="*/ 3252558 w 4255683"/>
              <a:gd name="connsiteY11" fmla="*/ 875311 h 875311"/>
              <a:gd name="connsiteX12" fmla="*/ 2602046 w 4255683"/>
              <a:gd name="connsiteY12" fmla="*/ 875311 h 875311"/>
              <a:gd name="connsiteX13" fmla="*/ 2079205 w 4255683"/>
              <a:gd name="connsiteY13" fmla="*/ 875311 h 875311"/>
              <a:gd name="connsiteX14" fmla="*/ 1428694 w 4255683"/>
              <a:gd name="connsiteY14" fmla="*/ 875311 h 875311"/>
              <a:gd name="connsiteX15" fmla="*/ 735625 w 4255683"/>
              <a:gd name="connsiteY15" fmla="*/ 875311 h 875311"/>
              <a:gd name="connsiteX16" fmla="*/ 0 w 4255683"/>
              <a:gd name="connsiteY16" fmla="*/ 875311 h 875311"/>
              <a:gd name="connsiteX17" fmla="*/ 0 w 4255683"/>
              <a:gd name="connsiteY17" fmla="*/ 420149 h 875311"/>
              <a:gd name="connsiteX18" fmla="*/ 0 w 4255683"/>
              <a:gd name="connsiteY18" fmla="*/ 0 h 875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255683" h="875311" fill="none" extrusionOk="0">
                <a:moveTo>
                  <a:pt x="0" y="0"/>
                </a:moveTo>
                <a:cubicBezTo>
                  <a:pt x="235960" y="22592"/>
                  <a:pt x="413977" y="-13707"/>
                  <a:pt x="522841" y="0"/>
                </a:cubicBezTo>
                <a:cubicBezTo>
                  <a:pt x="631705" y="13707"/>
                  <a:pt x="965898" y="1597"/>
                  <a:pt x="1173353" y="0"/>
                </a:cubicBezTo>
                <a:cubicBezTo>
                  <a:pt x="1380808" y="-1597"/>
                  <a:pt x="1482794" y="-11992"/>
                  <a:pt x="1738750" y="0"/>
                </a:cubicBezTo>
                <a:cubicBezTo>
                  <a:pt x="1994706" y="11992"/>
                  <a:pt x="2104610" y="15895"/>
                  <a:pt x="2261592" y="0"/>
                </a:cubicBezTo>
                <a:cubicBezTo>
                  <a:pt x="2418574" y="-15895"/>
                  <a:pt x="2618421" y="-26632"/>
                  <a:pt x="2912103" y="0"/>
                </a:cubicBezTo>
                <a:cubicBezTo>
                  <a:pt x="3205785" y="26632"/>
                  <a:pt x="3230627" y="9518"/>
                  <a:pt x="3520058" y="0"/>
                </a:cubicBezTo>
                <a:cubicBezTo>
                  <a:pt x="3809489" y="-9518"/>
                  <a:pt x="3890134" y="17270"/>
                  <a:pt x="4255683" y="0"/>
                </a:cubicBezTo>
                <a:cubicBezTo>
                  <a:pt x="4237930" y="140393"/>
                  <a:pt x="4247982" y="356436"/>
                  <a:pt x="4255683" y="455162"/>
                </a:cubicBezTo>
                <a:cubicBezTo>
                  <a:pt x="4263384" y="553888"/>
                  <a:pt x="4266773" y="768216"/>
                  <a:pt x="4255683" y="875311"/>
                </a:cubicBezTo>
                <a:cubicBezTo>
                  <a:pt x="4025167" y="871794"/>
                  <a:pt x="3925426" y="864449"/>
                  <a:pt x="3732842" y="875311"/>
                </a:cubicBezTo>
                <a:cubicBezTo>
                  <a:pt x="3540258" y="886173"/>
                  <a:pt x="3386097" y="866771"/>
                  <a:pt x="3252558" y="875311"/>
                </a:cubicBezTo>
                <a:cubicBezTo>
                  <a:pt x="3119019" y="883851"/>
                  <a:pt x="2896260" y="884325"/>
                  <a:pt x="2602046" y="875311"/>
                </a:cubicBezTo>
                <a:cubicBezTo>
                  <a:pt x="2307832" y="866297"/>
                  <a:pt x="2291747" y="864565"/>
                  <a:pt x="2079205" y="875311"/>
                </a:cubicBezTo>
                <a:cubicBezTo>
                  <a:pt x="1866663" y="886057"/>
                  <a:pt x="1691200" y="849887"/>
                  <a:pt x="1428694" y="875311"/>
                </a:cubicBezTo>
                <a:cubicBezTo>
                  <a:pt x="1166188" y="900735"/>
                  <a:pt x="932990" y="848120"/>
                  <a:pt x="735625" y="875311"/>
                </a:cubicBezTo>
                <a:cubicBezTo>
                  <a:pt x="538260" y="902502"/>
                  <a:pt x="306087" y="850854"/>
                  <a:pt x="0" y="875311"/>
                </a:cubicBezTo>
                <a:cubicBezTo>
                  <a:pt x="16007" y="712364"/>
                  <a:pt x="-226" y="517235"/>
                  <a:pt x="0" y="420149"/>
                </a:cubicBezTo>
                <a:cubicBezTo>
                  <a:pt x="226" y="323063"/>
                  <a:pt x="13426" y="184478"/>
                  <a:pt x="0" y="0"/>
                </a:cubicBezTo>
                <a:close/>
              </a:path>
              <a:path w="4255683" h="875311" stroke="0" extrusionOk="0">
                <a:moveTo>
                  <a:pt x="0" y="0"/>
                </a:moveTo>
                <a:cubicBezTo>
                  <a:pt x="134062" y="-14092"/>
                  <a:pt x="450095" y="-24049"/>
                  <a:pt x="565398" y="0"/>
                </a:cubicBezTo>
                <a:cubicBezTo>
                  <a:pt x="680701" y="24049"/>
                  <a:pt x="938236" y="-13364"/>
                  <a:pt x="1045682" y="0"/>
                </a:cubicBezTo>
                <a:cubicBezTo>
                  <a:pt x="1153128" y="13364"/>
                  <a:pt x="1598191" y="1476"/>
                  <a:pt x="1738750" y="0"/>
                </a:cubicBezTo>
                <a:cubicBezTo>
                  <a:pt x="1879309" y="-1476"/>
                  <a:pt x="2037384" y="-24479"/>
                  <a:pt x="2304148" y="0"/>
                </a:cubicBezTo>
                <a:cubicBezTo>
                  <a:pt x="2570912" y="24479"/>
                  <a:pt x="2679939" y="-1322"/>
                  <a:pt x="2869546" y="0"/>
                </a:cubicBezTo>
                <a:cubicBezTo>
                  <a:pt x="3059153" y="1322"/>
                  <a:pt x="3318939" y="-2918"/>
                  <a:pt x="3562615" y="0"/>
                </a:cubicBezTo>
                <a:cubicBezTo>
                  <a:pt x="3806291" y="2918"/>
                  <a:pt x="4008250" y="-24435"/>
                  <a:pt x="4255683" y="0"/>
                </a:cubicBezTo>
                <a:cubicBezTo>
                  <a:pt x="4277978" y="106554"/>
                  <a:pt x="4242109" y="236189"/>
                  <a:pt x="4255683" y="455162"/>
                </a:cubicBezTo>
                <a:cubicBezTo>
                  <a:pt x="4269257" y="674135"/>
                  <a:pt x="4259339" y="698396"/>
                  <a:pt x="4255683" y="875311"/>
                </a:cubicBezTo>
                <a:cubicBezTo>
                  <a:pt x="4130212" y="885494"/>
                  <a:pt x="3864060" y="854539"/>
                  <a:pt x="3732842" y="875311"/>
                </a:cubicBezTo>
                <a:cubicBezTo>
                  <a:pt x="3601624" y="896083"/>
                  <a:pt x="3325286" y="870352"/>
                  <a:pt x="3124887" y="875311"/>
                </a:cubicBezTo>
                <a:cubicBezTo>
                  <a:pt x="2924489" y="880270"/>
                  <a:pt x="2691729" y="871816"/>
                  <a:pt x="2559489" y="875311"/>
                </a:cubicBezTo>
                <a:cubicBezTo>
                  <a:pt x="2427249" y="878806"/>
                  <a:pt x="2146950" y="875744"/>
                  <a:pt x="1866421" y="875311"/>
                </a:cubicBezTo>
                <a:cubicBezTo>
                  <a:pt x="1585892" y="874878"/>
                  <a:pt x="1415107" y="877225"/>
                  <a:pt x="1173353" y="875311"/>
                </a:cubicBezTo>
                <a:cubicBezTo>
                  <a:pt x="931599" y="873397"/>
                  <a:pt x="898748" y="894395"/>
                  <a:pt x="650512" y="875311"/>
                </a:cubicBezTo>
                <a:cubicBezTo>
                  <a:pt x="402276" y="856227"/>
                  <a:pt x="140022" y="858685"/>
                  <a:pt x="0" y="875311"/>
                </a:cubicBezTo>
                <a:cubicBezTo>
                  <a:pt x="17745" y="757599"/>
                  <a:pt x="-10502" y="565269"/>
                  <a:pt x="0" y="420149"/>
                </a:cubicBezTo>
                <a:cubicBezTo>
                  <a:pt x="10502" y="275029"/>
                  <a:pt x="-19691" y="104087"/>
                  <a:pt x="0" y="0"/>
                </a:cubicBezTo>
                <a:close/>
              </a:path>
            </a:pathLst>
          </a:custGeom>
          <a:solidFill>
            <a:schemeClr val="accent2">
              <a:alpha val="12000"/>
            </a:schemeClr>
          </a:solidFill>
          <a:ln w="6350">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DB7960-2C73-B81B-53D3-3412683857EF}"/>
              </a:ext>
            </a:extLst>
          </p:cNvPr>
          <p:cNvSpPr/>
          <p:nvPr/>
        </p:nvSpPr>
        <p:spPr>
          <a:xfrm>
            <a:off x="499373" y="3091042"/>
            <a:ext cx="4255683" cy="457501"/>
          </a:xfrm>
          <a:custGeom>
            <a:avLst/>
            <a:gdLst>
              <a:gd name="connsiteX0" fmla="*/ 0 w 4255683"/>
              <a:gd name="connsiteY0" fmla="*/ 0 h 457501"/>
              <a:gd name="connsiteX1" fmla="*/ 565398 w 4255683"/>
              <a:gd name="connsiteY1" fmla="*/ 0 h 457501"/>
              <a:gd name="connsiteX2" fmla="*/ 1045682 w 4255683"/>
              <a:gd name="connsiteY2" fmla="*/ 0 h 457501"/>
              <a:gd name="connsiteX3" fmla="*/ 1568523 w 4255683"/>
              <a:gd name="connsiteY3" fmla="*/ 0 h 457501"/>
              <a:gd name="connsiteX4" fmla="*/ 2219035 w 4255683"/>
              <a:gd name="connsiteY4" fmla="*/ 0 h 457501"/>
              <a:gd name="connsiteX5" fmla="*/ 2784433 w 4255683"/>
              <a:gd name="connsiteY5" fmla="*/ 0 h 457501"/>
              <a:gd name="connsiteX6" fmla="*/ 3307274 w 4255683"/>
              <a:gd name="connsiteY6" fmla="*/ 0 h 457501"/>
              <a:gd name="connsiteX7" fmla="*/ 4255683 w 4255683"/>
              <a:gd name="connsiteY7" fmla="*/ 0 h 457501"/>
              <a:gd name="connsiteX8" fmla="*/ 4255683 w 4255683"/>
              <a:gd name="connsiteY8" fmla="*/ 457501 h 457501"/>
              <a:gd name="connsiteX9" fmla="*/ 3647728 w 4255683"/>
              <a:gd name="connsiteY9" fmla="*/ 457501 h 457501"/>
              <a:gd name="connsiteX10" fmla="*/ 3124887 w 4255683"/>
              <a:gd name="connsiteY10" fmla="*/ 457501 h 457501"/>
              <a:gd name="connsiteX11" fmla="*/ 2431819 w 4255683"/>
              <a:gd name="connsiteY11" fmla="*/ 457501 h 457501"/>
              <a:gd name="connsiteX12" fmla="*/ 1866421 w 4255683"/>
              <a:gd name="connsiteY12" fmla="*/ 457501 h 457501"/>
              <a:gd name="connsiteX13" fmla="*/ 1386137 w 4255683"/>
              <a:gd name="connsiteY13" fmla="*/ 457501 h 457501"/>
              <a:gd name="connsiteX14" fmla="*/ 735625 w 4255683"/>
              <a:gd name="connsiteY14" fmla="*/ 457501 h 457501"/>
              <a:gd name="connsiteX15" fmla="*/ 0 w 4255683"/>
              <a:gd name="connsiteY15" fmla="*/ 457501 h 457501"/>
              <a:gd name="connsiteX16" fmla="*/ 0 w 4255683"/>
              <a:gd name="connsiteY16" fmla="*/ 0 h 45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55683" h="457501" fill="none" extrusionOk="0">
                <a:moveTo>
                  <a:pt x="0" y="0"/>
                </a:moveTo>
                <a:cubicBezTo>
                  <a:pt x="120495" y="334"/>
                  <a:pt x="321375" y="12625"/>
                  <a:pt x="565398" y="0"/>
                </a:cubicBezTo>
                <a:cubicBezTo>
                  <a:pt x="809421" y="-12625"/>
                  <a:pt x="933252" y="9947"/>
                  <a:pt x="1045682" y="0"/>
                </a:cubicBezTo>
                <a:cubicBezTo>
                  <a:pt x="1158112" y="-9947"/>
                  <a:pt x="1459659" y="-13707"/>
                  <a:pt x="1568523" y="0"/>
                </a:cubicBezTo>
                <a:cubicBezTo>
                  <a:pt x="1677387" y="13707"/>
                  <a:pt x="2011580" y="1597"/>
                  <a:pt x="2219035" y="0"/>
                </a:cubicBezTo>
                <a:cubicBezTo>
                  <a:pt x="2426490" y="-1597"/>
                  <a:pt x="2527743" y="-12439"/>
                  <a:pt x="2784433" y="0"/>
                </a:cubicBezTo>
                <a:cubicBezTo>
                  <a:pt x="3041123" y="12439"/>
                  <a:pt x="3157681" y="17369"/>
                  <a:pt x="3307274" y="0"/>
                </a:cubicBezTo>
                <a:cubicBezTo>
                  <a:pt x="3456867" y="-17369"/>
                  <a:pt x="3830689" y="-8132"/>
                  <a:pt x="4255683" y="0"/>
                </a:cubicBezTo>
                <a:cubicBezTo>
                  <a:pt x="4243350" y="190067"/>
                  <a:pt x="4255723" y="269008"/>
                  <a:pt x="4255683" y="457501"/>
                </a:cubicBezTo>
                <a:cubicBezTo>
                  <a:pt x="4012168" y="486974"/>
                  <a:pt x="3911931" y="459234"/>
                  <a:pt x="3647728" y="457501"/>
                </a:cubicBezTo>
                <a:cubicBezTo>
                  <a:pt x="3383525" y="455768"/>
                  <a:pt x="3333883" y="457813"/>
                  <a:pt x="3124887" y="457501"/>
                </a:cubicBezTo>
                <a:cubicBezTo>
                  <a:pt x="2915891" y="457189"/>
                  <a:pt x="2725869" y="490022"/>
                  <a:pt x="2431819" y="457501"/>
                </a:cubicBezTo>
                <a:cubicBezTo>
                  <a:pt x="2137769" y="424980"/>
                  <a:pt x="2038022" y="482307"/>
                  <a:pt x="1866421" y="457501"/>
                </a:cubicBezTo>
                <a:cubicBezTo>
                  <a:pt x="1694820" y="432695"/>
                  <a:pt x="1519676" y="448961"/>
                  <a:pt x="1386137" y="457501"/>
                </a:cubicBezTo>
                <a:cubicBezTo>
                  <a:pt x="1252598" y="466041"/>
                  <a:pt x="1029839" y="466515"/>
                  <a:pt x="735625" y="457501"/>
                </a:cubicBezTo>
                <a:cubicBezTo>
                  <a:pt x="441411" y="448487"/>
                  <a:pt x="284844" y="483548"/>
                  <a:pt x="0" y="457501"/>
                </a:cubicBezTo>
                <a:cubicBezTo>
                  <a:pt x="15132" y="337687"/>
                  <a:pt x="20373" y="93782"/>
                  <a:pt x="0" y="0"/>
                </a:cubicBezTo>
                <a:close/>
              </a:path>
              <a:path w="4255683" h="457501" stroke="0" extrusionOk="0">
                <a:moveTo>
                  <a:pt x="0" y="0"/>
                </a:moveTo>
                <a:cubicBezTo>
                  <a:pt x="134062" y="-14092"/>
                  <a:pt x="450095" y="-24049"/>
                  <a:pt x="565398" y="0"/>
                </a:cubicBezTo>
                <a:cubicBezTo>
                  <a:pt x="680701" y="24049"/>
                  <a:pt x="938236" y="-13364"/>
                  <a:pt x="1045682" y="0"/>
                </a:cubicBezTo>
                <a:cubicBezTo>
                  <a:pt x="1153128" y="13364"/>
                  <a:pt x="1598191" y="1476"/>
                  <a:pt x="1738750" y="0"/>
                </a:cubicBezTo>
                <a:cubicBezTo>
                  <a:pt x="1879309" y="-1476"/>
                  <a:pt x="2037384" y="-24479"/>
                  <a:pt x="2304148" y="0"/>
                </a:cubicBezTo>
                <a:cubicBezTo>
                  <a:pt x="2570912" y="24479"/>
                  <a:pt x="2679939" y="-1322"/>
                  <a:pt x="2869546" y="0"/>
                </a:cubicBezTo>
                <a:cubicBezTo>
                  <a:pt x="3059153" y="1322"/>
                  <a:pt x="3318939" y="-2918"/>
                  <a:pt x="3562615" y="0"/>
                </a:cubicBezTo>
                <a:cubicBezTo>
                  <a:pt x="3806291" y="2918"/>
                  <a:pt x="4008250" y="-24435"/>
                  <a:pt x="4255683" y="0"/>
                </a:cubicBezTo>
                <a:cubicBezTo>
                  <a:pt x="4240908" y="227724"/>
                  <a:pt x="4277139" y="255416"/>
                  <a:pt x="4255683" y="457501"/>
                </a:cubicBezTo>
                <a:cubicBezTo>
                  <a:pt x="4089267" y="471949"/>
                  <a:pt x="3898013" y="456482"/>
                  <a:pt x="3732842" y="457501"/>
                </a:cubicBezTo>
                <a:cubicBezTo>
                  <a:pt x="3567671" y="458520"/>
                  <a:pt x="3407816" y="469432"/>
                  <a:pt x="3124887" y="457501"/>
                </a:cubicBezTo>
                <a:cubicBezTo>
                  <a:pt x="2841959" y="445570"/>
                  <a:pt x="2716404" y="449882"/>
                  <a:pt x="2516933" y="457501"/>
                </a:cubicBezTo>
                <a:cubicBezTo>
                  <a:pt x="2317462" y="465120"/>
                  <a:pt x="2083775" y="454006"/>
                  <a:pt x="1951535" y="457501"/>
                </a:cubicBezTo>
                <a:cubicBezTo>
                  <a:pt x="1819295" y="460996"/>
                  <a:pt x="1541272" y="459692"/>
                  <a:pt x="1258466" y="457501"/>
                </a:cubicBezTo>
                <a:cubicBezTo>
                  <a:pt x="975660" y="455310"/>
                  <a:pt x="807152" y="459415"/>
                  <a:pt x="565398" y="457501"/>
                </a:cubicBezTo>
                <a:cubicBezTo>
                  <a:pt x="323644" y="455587"/>
                  <a:pt x="145174" y="455126"/>
                  <a:pt x="0" y="457501"/>
                </a:cubicBezTo>
                <a:cubicBezTo>
                  <a:pt x="5664" y="327433"/>
                  <a:pt x="-719" y="127259"/>
                  <a:pt x="0" y="0"/>
                </a:cubicBezTo>
                <a:close/>
              </a:path>
            </a:pathLst>
          </a:custGeom>
          <a:solidFill>
            <a:schemeClr val="accent2">
              <a:alpha val="12000"/>
            </a:schemeClr>
          </a:solidFill>
          <a:ln w="6350">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0AB0106-44A6-7CD0-0D23-AD32CB97E2ED}"/>
              </a:ext>
            </a:extLst>
          </p:cNvPr>
          <p:cNvSpPr/>
          <p:nvPr/>
        </p:nvSpPr>
        <p:spPr>
          <a:xfrm>
            <a:off x="499372" y="3685016"/>
            <a:ext cx="4255683" cy="457501"/>
          </a:xfrm>
          <a:custGeom>
            <a:avLst/>
            <a:gdLst>
              <a:gd name="connsiteX0" fmla="*/ 0 w 4255683"/>
              <a:gd name="connsiteY0" fmla="*/ 0 h 457501"/>
              <a:gd name="connsiteX1" fmla="*/ 565398 w 4255683"/>
              <a:gd name="connsiteY1" fmla="*/ 0 h 457501"/>
              <a:gd name="connsiteX2" fmla="*/ 1045682 w 4255683"/>
              <a:gd name="connsiteY2" fmla="*/ 0 h 457501"/>
              <a:gd name="connsiteX3" fmla="*/ 1568523 w 4255683"/>
              <a:gd name="connsiteY3" fmla="*/ 0 h 457501"/>
              <a:gd name="connsiteX4" fmla="*/ 2219035 w 4255683"/>
              <a:gd name="connsiteY4" fmla="*/ 0 h 457501"/>
              <a:gd name="connsiteX5" fmla="*/ 2784433 w 4255683"/>
              <a:gd name="connsiteY5" fmla="*/ 0 h 457501"/>
              <a:gd name="connsiteX6" fmla="*/ 3307274 w 4255683"/>
              <a:gd name="connsiteY6" fmla="*/ 0 h 457501"/>
              <a:gd name="connsiteX7" fmla="*/ 4255683 w 4255683"/>
              <a:gd name="connsiteY7" fmla="*/ 0 h 457501"/>
              <a:gd name="connsiteX8" fmla="*/ 4255683 w 4255683"/>
              <a:gd name="connsiteY8" fmla="*/ 457501 h 457501"/>
              <a:gd name="connsiteX9" fmla="*/ 3647728 w 4255683"/>
              <a:gd name="connsiteY9" fmla="*/ 457501 h 457501"/>
              <a:gd name="connsiteX10" fmla="*/ 3124887 w 4255683"/>
              <a:gd name="connsiteY10" fmla="*/ 457501 h 457501"/>
              <a:gd name="connsiteX11" fmla="*/ 2431819 w 4255683"/>
              <a:gd name="connsiteY11" fmla="*/ 457501 h 457501"/>
              <a:gd name="connsiteX12" fmla="*/ 1866421 w 4255683"/>
              <a:gd name="connsiteY12" fmla="*/ 457501 h 457501"/>
              <a:gd name="connsiteX13" fmla="*/ 1386137 w 4255683"/>
              <a:gd name="connsiteY13" fmla="*/ 457501 h 457501"/>
              <a:gd name="connsiteX14" fmla="*/ 735625 w 4255683"/>
              <a:gd name="connsiteY14" fmla="*/ 457501 h 457501"/>
              <a:gd name="connsiteX15" fmla="*/ 0 w 4255683"/>
              <a:gd name="connsiteY15" fmla="*/ 457501 h 457501"/>
              <a:gd name="connsiteX16" fmla="*/ 0 w 4255683"/>
              <a:gd name="connsiteY16" fmla="*/ 0 h 45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55683" h="457501" fill="none" extrusionOk="0">
                <a:moveTo>
                  <a:pt x="0" y="0"/>
                </a:moveTo>
                <a:cubicBezTo>
                  <a:pt x="120495" y="334"/>
                  <a:pt x="321375" y="12625"/>
                  <a:pt x="565398" y="0"/>
                </a:cubicBezTo>
                <a:cubicBezTo>
                  <a:pt x="809421" y="-12625"/>
                  <a:pt x="933252" y="9947"/>
                  <a:pt x="1045682" y="0"/>
                </a:cubicBezTo>
                <a:cubicBezTo>
                  <a:pt x="1158112" y="-9947"/>
                  <a:pt x="1459659" y="-13707"/>
                  <a:pt x="1568523" y="0"/>
                </a:cubicBezTo>
                <a:cubicBezTo>
                  <a:pt x="1677387" y="13707"/>
                  <a:pt x="2011580" y="1597"/>
                  <a:pt x="2219035" y="0"/>
                </a:cubicBezTo>
                <a:cubicBezTo>
                  <a:pt x="2426490" y="-1597"/>
                  <a:pt x="2527743" y="-12439"/>
                  <a:pt x="2784433" y="0"/>
                </a:cubicBezTo>
                <a:cubicBezTo>
                  <a:pt x="3041123" y="12439"/>
                  <a:pt x="3157681" y="17369"/>
                  <a:pt x="3307274" y="0"/>
                </a:cubicBezTo>
                <a:cubicBezTo>
                  <a:pt x="3456867" y="-17369"/>
                  <a:pt x="3830689" y="-8132"/>
                  <a:pt x="4255683" y="0"/>
                </a:cubicBezTo>
                <a:cubicBezTo>
                  <a:pt x="4243350" y="190067"/>
                  <a:pt x="4255723" y="269008"/>
                  <a:pt x="4255683" y="457501"/>
                </a:cubicBezTo>
                <a:cubicBezTo>
                  <a:pt x="4012168" y="486974"/>
                  <a:pt x="3911931" y="459234"/>
                  <a:pt x="3647728" y="457501"/>
                </a:cubicBezTo>
                <a:cubicBezTo>
                  <a:pt x="3383525" y="455768"/>
                  <a:pt x="3333883" y="457813"/>
                  <a:pt x="3124887" y="457501"/>
                </a:cubicBezTo>
                <a:cubicBezTo>
                  <a:pt x="2915891" y="457189"/>
                  <a:pt x="2725869" y="490022"/>
                  <a:pt x="2431819" y="457501"/>
                </a:cubicBezTo>
                <a:cubicBezTo>
                  <a:pt x="2137769" y="424980"/>
                  <a:pt x="2038022" y="482307"/>
                  <a:pt x="1866421" y="457501"/>
                </a:cubicBezTo>
                <a:cubicBezTo>
                  <a:pt x="1694820" y="432695"/>
                  <a:pt x="1519676" y="448961"/>
                  <a:pt x="1386137" y="457501"/>
                </a:cubicBezTo>
                <a:cubicBezTo>
                  <a:pt x="1252598" y="466041"/>
                  <a:pt x="1029839" y="466515"/>
                  <a:pt x="735625" y="457501"/>
                </a:cubicBezTo>
                <a:cubicBezTo>
                  <a:pt x="441411" y="448487"/>
                  <a:pt x="284844" y="483548"/>
                  <a:pt x="0" y="457501"/>
                </a:cubicBezTo>
                <a:cubicBezTo>
                  <a:pt x="15132" y="337687"/>
                  <a:pt x="20373" y="93782"/>
                  <a:pt x="0" y="0"/>
                </a:cubicBezTo>
                <a:close/>
              </a:path>
              <a:path w="4255683" h="457501" stroke="0" extrusionOk="0">
                <a:moveTo>
                  <a:pt x="0" y="0"/>
                </a:moveTo>
                <a:cubicBezTo>
                  <a:pt x="134062" y="-14092"/>
                  <a:pt x="450095" y="-24049"/>
                  <a:pt x="565398" y="0"/>
                </a:cubicBezTo>
                <a:cubicBezTo>
                  <a:pt x="680701" y="24049"/>
                  <a:pt x="938236" y="-13364"/>
                  <a:pt x="1045682" y="0"/>
                </a:cubicBezTo>
                <a:cubicBezTo>
                  <a:pt x="1153128" y="13364"/>
                  <a:pt x="1598191" y="1476"/>
                  <a:pt x="1738750" y="0"/>
                </a:cubicBezTo>
                <a:cubicBezTo>
                  <a:pt x="1879309" y="-1476"/>
                  <a:pt x="2037384" y="-24479"/>
                  <a:pt x="2304148" y="0"/>
                </a:cubicBezTo>
                <a:cubicBezTo>
                  <a:pt x="2570912" y="24479"/>
                  <a:pt x="2679939" y="-1322"/>
                  <a:pt x="2869546" y="0"/>
                </a:cubicBezTo>
                <a:cubicBezTo>
                  <a:pt x="3059153" y="1322"/>
                  <a:pt x="3318939" y="-2918"/>
                  <a:pt x="3562615" y="0"/>
                </a:cubicBezTo>
                <a:cubicBezTo>
                  <a:pt x="3806291" y="2918"/>
                  <a:pt x="4008250" y="-24435"/>
                  <a:pt x="4255683" y="0"/>
                </a:cubicBezTo>
                <a:cubicBezTo>
                  <a:pt x="4240908" y="227724"/>
                  <a:pt x="4277139" y="255416"/>
                  <a:pt x="4255683" y="457501"/>
                </a:cubicBezTo>
                <a:cubicBezTo>
                  <a:pt x="4089267" y="471949"/>
                  <a:pt x="3898013" y="456482"/>
                  <a:pt x="3732842" y="457501"/>
                </a:cubicBezTo>
                <a:cubicBezTo>
                  <a:pt x="3567671" y="458520"/>
                  <a:pt x="3407816" y="469432"/>
                  <a:pt x="3124887" y="457501"/>
                </a:cubicBezTo>
                <a:cubicBezTo>
                  <a:pt x="2841959" y="445570"/>
                  <a:pt x="2716404" y="449882"/>
                  <a:pt x="2516933" y="457501"/>
                </a:cubicBezTo>
                <a:cubicBezTo>
                  <a:pt x="2317462" y="465120"/>
                  <a:pt x="2083775" y="454006"/>
                  <a:pt x="1951535" y="457501"/>
                </a:cubicBezTo>
                <a:cubicBezTo>
                  <a:pt x="1819295" y="460996"/>
                  <a:pt x="1541272" y="459692"/>
                  <a:pt x="1258466" y="457501"/>
                </a:cubicBezTo>
                <a:cubicBezTo>
                  <a:pt x="975660" y="455310"/>
                  <a:pt x="807152" y="459415"/>
                  <a:pt x="565398" y="457501"/>
                </a:cubicBezTo>
                <a:cubicBezTo>
                  <a:pt x="323644" y="455587"/>
                  <a:pt x="145174" y="455126"/>
                  <a:pt x="0" y="457501"/>
                </a:cubicBezTo>
                <a:cubicBezTo>
                  <a:pt x="5664" y="327433"/>
                  <a:pt x="-719" y="127259"/>
                  <a:pt x="0" y="0"/>
                </a:cubicBezTo>
                <a:close/>
              </a:path>
            </a:pathLst>
          </a:custGeom>
          <a:solidFill>
            <a:schemeClr val="accent2">
              <a:alpha val="12000"/>
            </a:schemeClr>
          </a:solidFill>
          <a:ln w="6350">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D484DC1-D4DD-25E0-0517-E3DA7F1D0926}"/>
              </a:ext>
            </a:extLst>
          </p:cNvPr>
          <p:cNvSpPr/>
          <p:nvPr/>
        </p:nvSpPr>
        <p:spPr>
          <a:xfrm>
            <a:off x="517651" y="4294918"/>
            <a:ext cx="4255683" cy="1394216"/>
          </a:xfrm>
          <a:custGeom>
            <a:avLst/>
            <a:gdLst>
              <a:gd name="connsiteX0" fmla="*/ 0 w 4255683"/>
              <a:gd name="connsiteY0" fmla="*/ 0 h 1394216"/>
              <a:gd name="connsiteX1" fmla="*/ 522841 w 4255683"/>
              <a:gd name="connsiteY1" fmla="*/ 0 h 1394216"/>
              <a:gd name="connsiteX2" fmla="*/ 1173353 w 4255683"/>
              <a:gd name="connsiteY2" fmla="*/ 0 h 1394216"/>
              <a:gd name="connsiteX3" fmla="*/ 1738750 w 4255683"/>
              <a:gd name="connsiteY3" fmla="*/ 0 h 1394216"/>
              <a:gd name="connsiteX4" fmla="*/ 2261592 w 4255683"/>
              <a:gd name="connsiteY4" fmla="*/ 0 h 1394216"/>
              <a:gd name="connsiteX5" fmla="*/ 2912103 w 4255683"/>
              <a:gd name="connsiteY5" fmla="*/ 0 h 1394216"/>
              <a:gd name="connsiteX6" fmla="*/ 3520058 w 4255683"/>
              <a:gd name="connsiteY6" fmla="*/ 0 h 1394216"/>
              <a:gd name="connsiteX7" fmla="*/ 4255683 w 4255683"/>
              <a:gd name="connsiteY7" fmla="*/ 0 h 1394216"/>
              <a:gd name="connsiteX8" fmla="*/ 4255683 w 4255683"/>
              <a:gd name="connsiteY8" fmla="*/ 724992 h 1394216"/>
              <a:gd name="connsiteX9" fmla="*/ 4255683 w 4255683"/>
              <a:gd name="connsiteY9" fmla="*/ 1394216 h 1394216"/>
              <a:gd name="connsiteX10" fmla="*/ 3732842 w 4255683"/>
              <a:gd name="connsiteY10" fmla="*/ 1394216 h 1394216"/>
              <a:gd name="connsiteX11" fmla="*/ 3252558 w 4255683"/>
              <a:gd name="connsiteY11" fmla="*/ 1394216 h 1394216"/>
              <a:gd name="connsiteX12" fmla="*/ 2602046 w 4255683"/>
              <a:gd name="connsiteY12" fmla="*/ 1394216 h 1394216"/>
              <a:gd name="connsiteX13" fmla="*/ 2079205 w 4255683"/>
              <a:gd name="connsiteY13" fmla="*/ 1394216 h 1394216"/>
              <a:gd name="connsiteX14" fmla="*/ 1428694 w 4255683"/>
              <a:gd name="connsiteY14" fmla="*/ 1394216 h 1394216"/>
              <a:gd name="connsiteX15" fmla="*/ 735625 w 4255683"/>
              <a:gd name="connsiteY15" fmla="*/ 1394216 h 1394216"/>
              <a:gd name="connsiteX16" fmla="*/ 0 w 4255683"/>
              <a:gd name="connsiteY16" fmla="*/ 1394216 h 1394216"/>
              <a:gd name="connsiteX17" fmla="*/ 0 w 4255683"/>
              <a:gd name="connsiteY17" fmla="*/ 669224 h 1394216"/>
              <a:gd name="connsiteX18" fmla="*/ 0 w 4255683"/>
              <a:gd name="connsiteY18" fmla="*/ 0 h 1394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255683" h="1394216" fill="none" extrusionOk="0">
                <a:moveTo>
                  <a:pt x="0" y="0"/>
                </a:moveTo>
                <a:cubicBezTo>
                  <a:pt x="235960" y="22592"/>
                  <a:pt x="413977" y="-13707"/>
                  <a:pt x="522841" y="0"/>
                </a:cubicBezTo>
                <a:cubicBezTo>
                  <a:pt x="631705" y="13707"/>
                  <a:pt x="965898" y="1597"/>
                  <a:pt x="1173353" y="0"/>
                </a:cubicBezTo>
                <a:cubicBezTo>
                  <a:pt x="1380808" y="-1597"/>
                  <a:pt x="1482794" y="-11992"/>
                  <a:pt x="1738750" y="0"/>
                </a:cubicBezTo>
                <a:cubicBezTo>
                  <a:pt x="1994706" y="11992"/>
                  <a:pt x="2104610" y="15895"/>
                  <a:pt x="2261592" y="0"/>
                </a:cubicBezTo>
                <a:cubicBezTo>
                  <a:pt x="2418574" y="-15895"/>
                  <a:pt x="2618421" y="-26632"/>
                  <a:pt x="2912103" y="0"/>
                </a:cubicBezTo>
                <a:cubicBezTo>
                  <a:pt x="3205785" y="26632"/>
                  <a:pt x="3230627" y="9518"/>
                  <a:pt x="3520058" y="0"/>
                </a:cubicBezTo>
                <a:cubicBezTo>
                  <a:pt x="3809489" y="-9518"/>
                  <a:pt x="3890134" y="17270"/>
                  <a:pt x="4255683" y="0"/>
                </a:cubicBezTo>
                <a:cubicBezTo>
                  <a:pt x="4226911" y="278531"/>
                  <a:pt x="4270348" y="552403"/>
                  <a:pt x="4255683" y="724992"/>
                </a:cubicBezTo>
                <a:cubicBezTo>
                  <a:pt x="4241018" y="897581"/>
                  <a:pt x="4255902" y="1213462"/>
                  <a:pt x="4255683" y="1394216"/>
                </a:cubicBezTo>
                <a:cubicBezTo>
                  <a:pt x="4025167" y="1390699"/>
                  <a:pt x="3925426" y="1383354"/>
                  <a:pt x="3732842" y="1394216"/>
                </a:cubicBezTo>
                <a:cubicBezTo>
                  <a:pt x="3540258" y="1405078"/>
                  <a:pt x="3386097" y="1385676"/>
                  <a:pt x="3252558" y="1394216"/>
                </a:cubicBezTo>
                <a:cubicBezTo>
                  <a:pt x="3119019" y="1402756"/>
                  <a:pt x="2896260" y="1403230"/>
                  <a:pt x="2602046" y="1394216"/>
                </a:cubicBezTo>
                <a:cubicBezTo>
                  <a:pt x="2307832" y="1385202"/>
                  <a:pt x="2291747" y="1383470"/>
                  <a:pt x="2079205" y="1394216"/>
                </a:cubicBezTo>
                <a:cubicBezTo>
                  <a:pt x="1866663" y="1404962"/>
                  <a:pt x="1691200" y="1368792"/>
                  <a:pt x="1428694" y="1394216"/>
                </a:cubicBezTo>
                <a:cubicBezTo>
                  <a:pt x="1166188" y="1419640"/>
                  <a:pt x="932990" y="1367025"/>
                  <a:pt x="735625" y="1394216"/>
                </a:cubicBezTo>
                <a:cubicBezTo>
                  <a:pt x="538260" y="1421407"/>
                  <a:pt x="306087" y="1369759"/>
                  <a:pt x="0" y="1394216"/>
                </a:cubicBezTo>
                <a:cubicBezTo>
                  <a:pt x="2589" y="1207669"/>
                  <a:pt x="-21695" y="934878"/>
                  <a:pt x="0" y="669224"/>
                </a:cubicBezTo>
                <a:cubicBezTo>
                  <a:pt x="21695" y="403570"/>
                  <a:pt x="-15151" y="174237"/>
                  <a:pt x="0" y="0"/>
                </a:cubicBezTo>
                <a:close/>
              </a:path>
              <a:path w="4255683" h="1394216" stroke="0" extrusionOk="0">
                <a:moveTo>
                  <a:pt x="0" y="0"/>
                </a:moveTo>
                <a:cubicBezTo>
                  <a:pt x="134062" y="-14092"/>
                  <a:pt x="450095" y="-24049"/>
                  <a:pt x="565398" y="0"/>
                </a:cubicBezTo>
                <a:cubicBezTo>
                  <a:pt x="680701" y="24049"/>
                  <a:pt x="938236" y="-13364"/>
                  <a:pt x="1045682" y="0"/>
                </a:cubicBezTo>
                <a:cubicBezTo>
                  <a:pt x="1153128" y="13364"/>
                  <a:pt x="1598191" y="1476"/>
                  <a:pt x="1738750" y="0"/>
                </a:cubicBezTo>
                <a:cubicBezTo>
                  <a:pt x="1879309" y="-1476"/>
                  <a:pt x="2037384" y="-24479"/>
                  <a:pt x="2304148" y="0"/>
                </a:cubicBezTo>
                <a:cubicBezTo>
                  <a:pt x="2570912" y="24479"/>
                  <a:pt x="2679939" y="-1322"/>
                  <a:pt x="2869546" y="0"/>
                </a:cubicBezTo>
                <a:cubicBezTo>
                  <a:pt x="3059153" y="1322"/>
                  <a:pt x="3318939" y="-2918"/>
                  <a:pt x="3562615" y="0"/>
                </a:cubicBezTo>
                <a:cubicBezTo>
                  <a:pt x="3806291" y="2918"/>
                  <a:pt x="4008250" y="-24435"/>
                  <a:pt x="4255683" y="0"/>
                </a:cubicBezTo>
                <a:cubicBezTo>
                  <a:pt x="4278290" y="296311"/>
                  <a:pt x="4244372" y="425501"/>
                  <a:pt x="4255683" y="724992"/>
                </a:cubicBezTo>
                <a:cubicBezTo>
                  <a:pt x="4266994" y="1024483"/>
                  <a:pt x="4266259" y="1200706"/>
                  <a:pt x="4255683" y="1394216"/>
                </a:cubicBezTo>
                <a:cubicBezTo>
                  <a:pt x="4130212" y="1404399"/>
                  <a:pt x="3864060" y="1373444"/>
                  <a:pt x="3732842" y="1394216"/>
                </a:cubicBezTo>
                <a:cubicBezTo>
                  <a:pt x="3601624" y="1414988"/>
                  <a:pt x="3325286" y="1389257"/>
                  <a:pt x="3124887" y="1394216"/>
                </a:cubicBezTo>
                <a:cubicBezTo>
                  <a:pt x="2924489" y="1399175"/>
                  <a:pt x="2691729" y="1390721"/>
                  <a:pt x="2559489" y="1394216"/>
                </a:cubicBezTo>
                <a:cubicBezTo>
                  <a:pt x="2427249" y="1397711"/>
                  <a:pt x="2146950" y="1394649"/>
                  <a:pt x="1866421" y="1394216"/>
                </a:cubicBezTo>
                <a:cubicBezTo>
                  <a:pt x="1585892" y="1393783"/>
                  <a:pt x="1415107" y="1396130"/>
                  <a:pt x="1173353" y="1394216"/>
                </a:cubicBezTo>
                <a:cubicBezTo>
                  <a:pt x="931599" y="1392302"/>
                  <a:pt x="898748" y="1413300"/>
                  <a:pt x="650512" y="1394216"/>
                </a:cubicBezTo>
                <a:cubicBezTo>
                  <a:pt x="402276" y="1375132"/>
                  <a:pt x="140022" y="1377590"/>
                  <a:pt x="0" y="1394216"/>
                </a:cubicBezTo>
                <a:cubicBezTo>
                  <a:pt x="-3280" y="1237157"/>
                  <a:pt x="23531" y="941020"/>
                  <a:pt x="0" y="669224"/>
                </a:cubicBezTo>
                <a:cubicBezTo>
                  <a:pt x="-23531" y="397428"/>
                  <a:pt x="-26475" y="279115"/>
                  <a:pt x="0" y="0"/>
                </a:cubicBezTo>
                <a:close/>
              </a:path>
            </a:pathLst>
          </a:custGeom>
          <a:solidFill>
            <a:schemeClr val="accent2">
              <a:alpha val="12000"/>
            </a:schemeClr>
          </a:solidFill>
          <a:ln w="6350">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26" name="Straight Arrow Connector 25">
            <a:extLst>
              <a:ext uri="{FF2B5EF4-FFF2-40B4-BE49-F238E27FC236}">
                <a16:creationId xmlns:a16="http://schemas.microsoft.com/office/drawing/2014/main" id="{0D71B2F8-A42A-2BA3-8724-1040A0B46579}"/>
              </a:ext>
            </a:extLst>
          </p:cNvPr>
          <p:cNvCxnSpPr>
            <a:endCxn id="11" idx="3"/>
          </p:cNvCxnSpPr>
          <p:nvPr/>
        </p:nvCxnSpPr>
        <p:spPr>
          <a:xfrm flipH="1" flipV="1">
            <a:off x="4773336" y="1716036"/>
            <a:ext cx="755009" cy="792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537A04E4-BD40-196A-A65C-B392CF5F5A1F}"/>
              </a:ext>
            </a:extLst>
          </p:cNvPr>
          <p:cNvCxnSpPr/>
          <p:nvPr/>
        </p:nvCxnSpPr>
        <p:spPr>
          <a:xfrm flipH="1">
            <a:off x="4773334" y="2119769"/>
            <a:ext cx="755011" cy="344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67559F3E-DD9E-F24D-CBE4-BDD4A3D0B8DE}"/>
              </a:ext>
            </a:extLst>
          </p:cNvPr>
          <p:cNvCxnSpPr>
            <a:endCxn id="14" idx="3"/>
          </p:cNvCxnSpPr>
          <p:nvPr/>
        </p:nvCxnSpPr>
        <p:spPr>
          <a:xfrm flipH="1">
            <a:off x="4755056" y="2395543"/>
            <a:ext cx="773289" cy="924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CB8C78D-4FB7-DEE8-07F0-6F1A45EB7DBB}"/>
              </a:ext>
            </a:extLst>
          </p:cNvPr>
          <p:cNvCxnSpPr>
            <a:cxnSpLocks/>
            <a:endCxn id="19" idx="3"/>
          </p:cNvCxnSpPr>
          <p:nvPr/>
        </p:nvCxnSpPr>
        <p:spPr>
          <a:xfrm flipH="1">
            <a:off x="4755055" y="2641864"/>
            <a:ext cx="788107" cy="12719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20D19688-974E-BF28-C284-7B01B35C76E1}"/>
              </a:ext>
            </a:extLst>
          </p:cNvPr>
          <p:cNvCxnSpPr>
            <a:cxnSpLocks/>
            <a:endCxn id="23" idx="3"/>
          </p:cNvCxnSpPr>
          <p:nvPr/>
        </p:nvCxnSpPr>
        <p:spPr>
          <a:xfrm flipH="1">
            <a:off x="4773334" y="3171404"/>
            <a:ext cx="769828" cy="18206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F6C905BD-B2F9-55EE-943C-2F3DF73F1350}"/>
              </a:ext>
            </a:extLst>
          </p:cNvPr>
          <p:cNvSpPr/>
          <p:nvPr/>
        </p:nvSpPr>
        <p:spPr>
          <a:xfrm>
            <a:off x="517650" y="5731097"/>
            <a:ext cx="4255683" cy="295740"/>
          </a:xfrm>
          <a:custGeom>
            <a:avLst/>
            <a:gdLst>
              <a:gd name="connsiteX0" fmla="*/ 0 w 4255683"/>
              <a:gd name="connsiteY0" fmla="*/ 0 h 295740"/>
              <a:gd name="connsiteX1" fmla="*/ 565398 w 4255683"/>
              <a:gd name="connsiteY1" fmla="*/ 0 h 295740"/>
              <a:gd name="connsiteX2" fmla="*/ 1045682 w 4255683"/>
              <a:gd name="connsiteY2" fmla="*/ 0 h 295740"/>
              <a:gd name="connsiteX3" fmla="*/ 1568523 w 4255683"/>
              <a:gd name="connsiteY3" fmla="*/ 0 h 295740"/>
              <a:gd name="connsiteX4" fmla="*/ 2219035 w 4255683"/>
              <a:gd name="connsiteY4" fmla="*/ 0 h 295740"/>
              <a:gd name="connsiteX5" fmla="*/ 2784433 w 4255683"/>
              <a:gd name="connsiteY5" fmla="*/ 0 h 295740"/>
              <a:gd name="connsiteX6" fmla="*/ 3307274 w 4255683"/>
              <a:gd name="connsiteY6" fmla="*/ 0 h 295740"/>
              <a:gd name="connsiteX7" fmla="*/ 4255683 w 4255683"/>
              <a:gd name="connsiteY7" fmla="*/ 0 h 295740"/>
              <a:gd name="connsiteX8" fmla="*/ 4255683 w 4255683"/>
              <a:gd name="connsiteY8" fmla="*/ 295740 h 295740"/>
              <a:gd name="connsiteX9" fmla="*/ 3647728 w 4255683"/>
              <a:gd name="connsiteY9" fmla="*/ 295740 h 295740"/>
              <a:gd name="connsiteX10" fmla="*/ 3124887 w 4255683"/>
              <a:gd name="connsiteY10" fmla="*/ 295740 h 295740"/>
              <a:gd name="connsiteX11" fmla="*/ 2431819 w 4255683"/>
              <a:gd name="connsiteY11" fmla="*/ 295740 h 295740"/>
              <a:gd name="connsiteX12" fmla="*/ 1866421 w 4255683"/>
              <a:gd name="connsiteY12" fmla="*/ 295740 h 295740"/>
              <a:gd name="connsiteX13" fmla="*/ 1386137 w 4255683"/>
              <a:gd name="connsiteY13" fmla="*/ 295740 h 295740"/>
              <a:gd name="connsiteX14" fmla="*/ 735625 w 4255683"/>
              <a:gd name="connsiteY14" fmla="*/ 295740 h 295740"/>
              <a:gd name="connsiteX15" fmla="*/ 0 w 4255683"/>
              <a:gd name="connsiteY15" fmla="*/ 295740 h 295740"/>
              <a:gd name="connsiteX16" fmla="*/ 0 w 4255683"/>
              <a:gd name="connsiteY16" fmla="*/ 0 h 295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55683" h="295740" fill="none" extrusionOk="0">
                <a:moveTo>
                  <a:pt x="0" y="0"/>
                </a:moveTo>
                <a:cubicBezTo>
                  <a:pt x="120495" y="334"/>
                  <a:pt x="321375" y="12625"/>
                  <a:pt x="565398" y="0"/>
                </a:cubicBezTo>
                <a:cubicBezTo>
                  <a:pt x="809421" y="-12625"/>
                  <a:pt x="933252" y="9947"/>
                  <a:pt x="1045682" y="0"/>
                </a:cubicBezTo>
                <a:cubicBezTo>
                  <a:pt x="1158112" y="-9947"/>
                  <a:pt x="1459659" y="-13707"/>
                  <a:pt x="1568523" y="0"/>
                </a:cubicBezTo>
                <a:cubicBezTo>
                  <a:pt x="1677387" y="13707"/>
                  <a:pt x="2011580" y="1597"/>
                  <a:pt x="2219035" y="0"/>
                </a:cubicBezTo>
                <a:cubicBezTo>
                  <a:pt x="2426490" y="-1597"/>
                  <a:pt x="2527743" y="-12439"/>
                  <a:pt x="2784433" y="0"/>
                </a:cubicBezTo>
                <a:cubicBezTo>
                  <a:pt x="3041123" y="12439"/>
                  <a:pt x="3157681" y="17369"/>
                  <a:pt x="3307274" y="0"/>
                </a:cubicBezTo>
                <a:cubicBezTo>
                  <a:pt x="3456867" y="-17369"/>
                  <a:pt x="3830689" y="-8132"/>
                  <a:pt x="4255683" y="0"/>
                </a:cubicBezTo>
                <a:cubicBezTo>
                  <a:pt x="4266606" y="71465"/>
                  <a:pt x="4257270" y="166849"/>
                  <a:pt x="4255683" y="295740"/>
                </a:cubicBezTo>
                <a:cubicBezTo>
                  <a:pt x="4012168" y="325213"/>
                  <a:pt x="3911931" y="297473"/>
                  <a:pt x="3647728" y="295740"/>
                </a:cubicBezTo>
                <a:cubicBezTo>
                  <a:pt x="3383525" y="294007"/>
                  <a:pt x="3333883" y="296052"/>
                  <a:pt x="3124887" y="295740"/>
                </a:cubicBezTo>
                <a:cubicBezTo>
                  <a:pt x="2915891" y="295428"/>
                  <a:pt x="2725869" y="328261"/>
                  <a:pt x="2431819" y="295740"/>
                </a:cubicBezTo>
                <a:cubicBezTo>
                  <a:pt x="2137769" y="263219"/>
                  <a:pt x="2038022" y="320546"/>
                  <a:pt x="1866421" y="295740"/>
                </a:cubicBezTo>
                <a:cubicBezTo>
                  <a:pt x="1694820" y="270934"/>
                  <a:pt x="1519676" y="287200"/>
                  <a:pt x="1386137" y="295740"/>
                </a:cubicBezTo>
                <a:cubicBezTo>
                  <a:pt x="1252598" y="304280"/>
                  <a:pt x="1029839" y="304754"/>
                  <a:pt x="735625" y="295740"/>
                </a:cubicBezTo>
                <a:cubicBezTo>
                  <a:pt x="441411" y="286726"/>
                  <a:pt x="284844" y="321787"/>
                  <a:pt x="0" y="295740"/>
                </a:cubicBezTo>
                <a:cubicBezTo>
                  <a:pt x="14016" y="162392"/>
                  <a:pt x="8386" y="103262"/>
                  <a:pt x="0" y="0"/>
                </a:cubicBezTo>
                <a:close/>
              </a:path>
              <a:path w="4255683" h="295740" stroke="0" extrusionOk="0">
                <a:moveTo>
                  <a:pt x="0" y="0"/>
                </a:moveTo>
                <a:cubicBezTo>
                  <a:pt x="134062" y="-14092"/>
                  <a:pt x="450095" y="-24049"/>
                  <a:pt x="565398" y="0"/>
                </a:cubicBezTo>
                <a:cubicBezTo>
                  <a:pt x="680701" y="24049"/>
                  <a:pt x="938236" y="-13364"/>
                  <a:pt x="1045682" y="0"/>
                </a:cubicBezTo>
                <a:cubicBezTo>
                  <a:pt x="1153128" y="13364"/>
                  <a:pt x="1598191" y="1476"/>
                  <a:pt x="1738750" y="0"/>
                </a:cubicBezTo>
                <a:cubicBezTo>
                  <a:pt x="1879309" y="-1476"/>
                  <a:pt x="2037384" y="-24479"/>
                  <a:pt x="2304148" y="0"/>
                </a:cubicBezTo>
                <a:cubicBezTo>
                  <a:pt x="2570912" y="24479"/>
                  <a:pt x="2679939" y="-1322"/>
                  <a:pt x="2869546" y="0"/>
                </a:cubicBezTo>
                <a:cubicBezTo>
                  <a:pt x="3059153" y="1322"/>
                  <a:pt x="3318939" y="-2918"/>
                  <a:pt x="3562615" y="0"/>
                </a:cubicBezTo>
                <a:cubicBezTo>
                  <a:pt x="3806291" y="2918"/>
                  <a:pt x="4008250" y="-24435"/>
                  <a:pt x="4255683" y="0"/>
                </a:cubicBezTo>
                <a:cubicBezTo>
                  <a:pt x="4255479" y="89759"/>
                  <a:pt x="4265167" y="225888"/>
                  <a:pt x="4255683" y="295740"/>
                </a:cubicBezTo>
                <a:cubicBezTo>
                  <a:pt x="4089267" y="310188"/>
                  <a:pt x="3898013" y="294721"/>
                  <a:pt x="3732842" y="295740"/>
                </a:cubicBezTo>
                <a:cubicBezTo>
                  <a:pt x="3567671" y="296759"/>
                  <a:pt x="3407816" y="307671"/>
                  <a:pt x="3124887" y="295740"/>
                </a:cubicBezTo>
                <a:cubicBezTo>
                  <a:pt x="2841959" y="283809"/>
                  <a:pt x="2716404" y="288121"/>
                  <a:pt x="2516933" y="295740"/>
                </a:cubicBezTo>
                <a:cubicBezTo>
                  <a:pt x="2317462" y="303359"/>
                  <a:pt x="2083775" y="292245"/>
                  <a:pt x="1951535" y="295740"/>
                </a:cubicBezTo>
                <a:cubicBezTo>
                  <a:pt x="1819295" y="299235"/>
                  <a:pt x="1541272" y="297931"/>
                  <a:pt x="1258466" y="295740"/>
                </a:cubicBezTo>
                <a:cubicBezTo>
                  <a:pt x="975660" y="293549"/>
                  <a:pt x="807152" y="297654"/>
                  <a:pt x="565398" y="295740"/>
                </a:cubicBezTo>
                <a:cubicBezTo>
                  <a:pt x="323644" y="293826"/>
                  <a:pt x="145174" y="293365"/>
                  <a:pt x="0" y="295740"/>
                </a:cubicBezTo>
                <a:cubicBezTo>
                  <a:pt x="-3654" y="220189"/>
                  <a:pt x="-2783" y="82449"/>
                  <a:pt x="0" y="0"/>
                </a:cubicBezTo>
                <a:close/>
              </a:path>
            </a:pathLst>
          </a:custGeom>
          <a:solidFill>
            <a:schemeClr val="accent2">
              <a:alpha val="12000"/>
            </a:schemeClr>
          </a:solidFill>
          <a:ln w="6350">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39" name="Straight Arrow Connector 38">
            <a:extLst>
              <a:ext uri="{FF2B5EF4-FFF2-40B4-BE49-F238E27FC236}">
                <a16:creationId xmlns:a16="http://schemas.microsoft.com/office/drawing/2014/main" id="{E2B601D9-B539-D629-718E-6C8EDFD4E263}"/>
              </a:ext>
            </a:extLst>
          </p:cNvPr>
          <p:cNvCxnSpPr>
            <a:endCxn id="37" idx="3"/>
          </p:cNvCxnSpPr>
          <p:nvPr/>
        </p:nvCxnSpPr>
        <p:spPr>
          <a:xfrm flipH="1">
            <a:off x="4773333" y="4697835"/>
            <a:ext cx="788107" cy="11811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04793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5F4D7-A0B5-4D4F-9C37-008F675E994E}"/>
              </a:ext>
            </a:extLst>
          </p:cNvPr>
          <p:cNvSpPr>
            <a:spLocks noGrp="1"/>
          </p:cNvSpPr>
          <p:nvPr>
            <p:ph type="title"/>
          </p:nvPr>
        </p:nvSpPr>
        <p:spPr>
          <a:xfrm>
            <a:off x="0" y="452718"/>
            <a:ext cx="7540090" cy="663018"/>
          </a:xfrm>
        </p:spPr>
        <p:txBody>
          <a:bodyPr/>
          <a:lstStyle/>
          <a:p>
            <a:r>
              <a:rPr lang="en-US" sz="2800" dirty="0"/>
              <a:t>Questions</a:t>
            </a:r>
            <a:endParaRPr lang="en-US" sz="2400" dirty="0"/>
          </a:p>
        </p:txBody>
      </p:sp>
      <p:sp>
        <p:nvSpPr>
          <p:cNvPr id="3" name="Content Placeholder 2">
            <a:extLst>
              <a:ext uri="{FF2B5EF4-FFF2-40B4-BE49-F238E27FC236}">
                <a16:creationId xmlns:a16="http://schemas.microsoft.com/office/drawing/2014/main" id="{5860C599-7CAD-DF48-AD10-1658242052AB}"/>
              </a:ext>
            </a:extLst>
          </p:cNvPr>
          <p:cNvSpPr>
            <a:spLocks noGrp="1"/>
          </p:cNvSpPr>
          <p:nvPr>
            <p:ph idx="1"/>
          </p:nvPr>
        </p:nvSpPr>
        <p:spPr>
          <a:xfrm>
            <a:off x="6409188" y="1371599"/>
            <a:ext cx="2555183" cy="5155257"/>
          </a:xfrm>
          <a:solidFill>
            <a:schemeClr val="tx1">
              <a:alpha val="12000"/>
            </a:schemeClr>
          </a:solidFill>
          <a:ln>
            <a:solidFill>
              <a:schemeClr val="tx1"/>
            </a:solidFill>
          </a:ln>
        </p:spPr>
        <p:txBody>
          <a:bodyPr>
            <a:normAutofit lnSpcReduction="10000"/>
          </a:bodyPr>
          <a:lstStyle/>
          <a:p>
            <a:pPr marL="0" indent="0">
              <a:buNone/>
            </a:pPr>
            <a:r>
              <a:rPr lang="en-US" sz="1100" b="1" dirty="0"/>
              <a:t>Questions</a:t>
            </a:r>
          </a:p>
          <a:p>
            <a:pPr>
              <a:buFont typeface="Wingdings" panose="05000000000000000000" pitchFamily="2" charset="2"/>
              <a:buChar char="§"/>
            </a:pPr>
            <a:r>
              <a:rPr lang="en-US" sz="1050" dirty="0"/>
              <a:t>Look at this issue professor </a:t>
            </a:r>
          </a:p>
          <a:p>
            <a:pPr>
              <a:buFont typeface="Wingdings" panose="05000000000000000000" pitchFamily="2" charset="2"/>
              <a:buChar char="§"/>
            </a:pPr>
            <a:r>
              <a:rPr lang="en-US" sz="1050" dirty="0"/>
              <a:t>Today I am using Holt Wynter in one of my projects and I wanted to compared the solution that I am currently using with HW R optimized model</a:t>
            </a:r>
          </a:p>
          <a:p>
            <a:pPr>
              <a:buFont typeface="Wingdings" panose="05000000000000000000" pitchFamily="2" charset="2"/>
              <a:buChar char="§"/>
            </a:pPr>
            <a:r>
              <a:rPr lang="en-US" sz="1050" dirty="0"/>
              <a:t>In this example I downloaded the data from the ERP and I uploaded and transform it in R </a:t>
            </a:r>
          </a:p>
          <a:p>
            <a:pPr>
              <a:buFont typeface="Wingdings" panose="05000000000000000000" pitchFamily="2" charset="2"/>
              <a:buChar char="§"/>
            </a:pPr>
            <a:r>
              <a:rPr lang="en-US" sz="1050" dirty="0"/>
              <a:t>When I used the optimized model look at forecast, not very good right?</a:t>
            </a:r>
          </a:p>
          <a:p>
            <a:pPr>
              <a:buFont typeface="Wingdings" panose="05000000000000000000" pitchFamily="2" charset="2"/>
              <a:buChar char="§"/>
            </a:pPr>
            <a:r>
              <a:rPr lang="en-US" sz="1050" dirty="0"/>
              <a:t>However, when I used the parameters I have set in the solution I am using the results are really good. Almost very similar to the one I am using for this company</a:t>
            </a:r>
          </a:p>
          <a:p>
            <a:pPr>
              <a:buFont typeface="Wingdings" panose="05000000000000000000" pitchFamily="2" charset="2"/>
              <a:buChar char="§"/>
            </a:pPr>
            <a:r>
              <a:rPr lang="en-US" sz="1050" b="1" dirty="0"/>
              <a:t>It seems that the optimized model is not the best option in every scenario and sometimes what I did about setting the parameters manually is the best alternative. What do you think?</a:t>
            </a:r>
          </a:p>
          <a:p>
            <a:pPr lvl="1">
              <a:buFont typeface="Wingdings" panose="05000000000000000000" pitchFamily="2" charset="2"/>
              <a:buChar char="§"/>
            </a:pPr>
            <a:endParaRPr lang="en-US" sz="850" dirty="0"/>
          </a:p>
          <a:p>
            <a:pPr>
              <a:buFont typeface="Wingdings" panose="05000000000000000000" pitchFamily="2" charset="2"/>
              <a:buChar char="§"/>
            </a:pPr>
            <a:endParaRPr lang="en-US" sz="1050" dirty="0"/>
          </a:p>
          <a:p>
            <a:pPr>
              <a:buFont typeface="Wingdings" panose="05000000000000000000" pitchFamily="2" charset="2"/>
              <a:buChar char="§"/>
            </a:pPr>
            <a:endParaRPr lang="en-US" sz="1050" dirty="0"/>
          </a:p>
          <a:p>
            <a:pPr>
              <a:buFont typeface="Wingdings" panose="05000000000000000000" pitchFamily="2" charset="2"/>
              <a:buChar char="§"/>
            </a:pPr>
            <a:endParaRPr lang="en-US" sz="1050" dirty="0"/>
          </a:p>
          <a:p>
            <a:pPr>
              <a:buFont typeface="Wingdings" panose="05000000000000000000" pitchFamily="2" charset="2"/>
              <a:buChar char="§"/>
            </a:pPr>
            <a:endParaRPr lang="en-US" sz="1050" dirty="0"/>
          </a:p>
          <a:p>
            <a:pPr>
              <a:buFont typeface="Wingdings" panose="05000000000000000000" pitchFamily="2" charset="2"/>
              <a:buChar char="§"/>
            </a:pPr>
            <a:endParaRPr lang="en-US" sz="1050" dirty="0"/>
          </a:p>
          <a:p>
            <a:pPr>
              <a:buFont typeface="Wingdings" panose="05000000000000000000" pitchFamily="2" charset="2"/>
              <a:buChar char="§"/>
            </a:pPr>
            <a:endParaRPr lang="en-US" sz="1050" dirty="0"/>
          </a:p>
          <a:p>
            <a:pPr>
              <a:buFont typeface="Wingdings" panose="05000000000000000000" pitchFamily="2" charset="2"/>
              <a:buChar char="§"/>
            </a:pPr>
            <a:endParaRPr lang="en-US" sz="1050" dirty="0"/>
          </a:p>
          <a:p>
            <a:pPr>
              <a:buFont typeface="Wingdings" panose="05000000000000000000" pitchFamily="2" charset="2"/>
              <a:buChar char="§"/>
            </a:pPr>
            <a:endParaRPr lang="en-US" sz="1400" dirty="0">
              <a:sym typeface="Wingdings" panose="05000000000000000000" pitchFamily="2" charset="2"/>
            </a:endParaRPr>
          </a:p>
          <a:p>
            <a:pPr marL="0" indent="0">
              <a:buNone/>
            </a:pPr>
            <a:endParaRPr lang="en-US" sz="1100" dirty="0">
              <a:sym typeface="Wingdings" panose="05000000000000000000" pitchFamily="2" charset="2"/>
            </a:endParaRPr>
          </a:p>
        </p:txBody>
      </p:sp>
      <p:pic>
        <p:nvPicPr>
          <p:cNvPr id="5" name="Picture 4">
            <a:extLst>
              <a:ext uri="{FF2B5EF4-FFF2-40B4-BE49-F238E27FC236}">
                <a16:creationId xmlns:a16="http://schemas.microsoft.com/office/drawing/2014/main" id="{19750B5A-F190-7383-70D0-A4C25DB20720}"/>
              </a:ext>
            </a:extLst>
          </p:cNvPr>
          <p:cNvPicPr>
            <a:picLocks noChangeAspect="1"/>
          </p:cNvPicPr>
          <p:nvPr/>
        </p:nvPicPr>
        <p:blipFill>
          <a:blip r:embed="rId2"/>
          <a:stretch>
            <a:fillRect/>
          </a:stretch>
        </p:blipFill>
        <p:spPr>
          <a:xfrm>
            <a:off x="494953" y="1966328"/>
            <a:ext cx="2617363" cy="1590984"/>
          </a:xfrm>
          <a:prstGeom prst="rect">
            <a:avLst/>
          </a:prstGeom>
        </p:spPr>
      </p:pic>
      <p:sp>
        <p:nvSpPr>
          <p:cNvPr id="7" name="TextBox 6">
            <a:extLst>
              <a:ext uri="{FF2B5EF4-FFF2-40B4-BE49-F238E27FC236}">
                <a16:creationId xmlns:a16="http://schemas.microsoft.com/office/drawing/2014/main" id="{4F46BFAD-87FE-A648-E715-18F5958949FB}"/>
              </a:ext>
            </a:extLst>
          </p:cNvPr>
          <p:cNvSpPr txBox="1"/>
          <p:nvPr/>
        </p:nvSpPr>
        <p:spPr>
          <a:xfrm>
            <a:off x="397671" y="1549328"/>
            <a:ext cx="3372374" cy="400110"/>
          </a:xfrm>
          <a:prstGeom prst="rect">
            <a:avLst/>
          </a:prstGeom>
          <a:noFill/>
        </p:spPr>
        <p:txBody>
          <a:bodyPr wrap="square" rtlCol="0">
            <a:spAutoFit/>
          </a:bodyPr>
          <a:lstStyle/>
          <a:p>
            <a:r>
              <a:rPr lang="en-US" sz="1000" dirty="0"/>
              <a:t>Parameters assigned manually: </a:t>
            </a:r>
            <a:r>
              <a:rPr lang="sv-SE" sz="1000" dirty="0"/>
              <a:t>alpha = 0.1,beta = 0.05,gamma = 0.5</a:t>
            </a:r>
            <a:endParaRPr lang="en-US" sz="1000" dirty="0"/>
          </a:p>
        </p:txBody>
      </p:sp>
      <p:pic>
        <p:nvPicPr>
          <p:cNvPr id="9" name="Picture 8">
            <a:extLst>
              <a:ext uri="{FF2B5EF4-FFF2-40B4-BE49-F238E27FC236}">
                <a16:creationId xmlns:a16="http://schemas.microsoft.com/office/drawing/2014/main" id="{A7F039B1-19E2-2321-A9DE-D77EF20CB9AB}"/>
              </a:ext>
            </a:extLst>
          </p:cNvPr>
          <p:cNvPicPr>
            <a:picLocks noChangeAspect="1"/>
          </p:cNvPicPr>
          <p:nvPr/>
        </p:nvPicPr>
        <p:blipFill>
          <a:blip r:embed="rId3"/>
          <a:stretch>
            <a:fillRect/>
          </a:stretch>
        </p:blipFill>
        <p:spPr>
          <a:xfrm>
            <a:off x="3687770" y="1949438"/>
            <a:ext cx="2470560" cy="1667405"/>
          </a:xfrm>
          <a:prstGeom prst="rect">
            <a:avLst/>
          </a:prstGeom>
        </p:spPr>
      </p:pic>
      <p:sp>
        <p:nvSpPr>
          <p:cNvPr id="15" name="TextBox 14">
            <a:extLst>
              <a:ext uri="{FF2B5EF4-FFF2-40B4-BE49-F238E27FC236}">
                <a16:creationId xmlns:a16="http://schemas.microsoft.com/office/drawing/2014/main" id="{7E57C3A6-2DFA-C5AB-E1D5-529BC16A4ADE}"/>
              </a:ext>
            </a:extLst>
          </p:cNvPr>
          <p:cNvSpPr txBox="1"/>
          <p:nvPr/>
        </p:nvSpPr>
        <p:spPr>
          <a:xfrm>
            <a:off x="3687770" y="1553801"/>
            <a:ext cx="3372374" cy="246221"/>
          </a:xfrm>
          <a:prstGeom prst="rect">
            <a:avLst/>
          </a:prstGeom>
          <a:noFill/>
        </p:spPr>
        <p:txBody>
          <a:bodyPr wrap="square" rtlCol="0">
            <a:spAutoFit/>
          </a:bodyPr>
          <a:lstStyle/>
          <a:p>
            <a:r>
              <a:rPr lang="en-US" sz="1000" dirty="0"/>
              <a:t>Optimized</a:t>
            </a:r>
          </a:p>
        </p:txBody>
      </p:sp>
      <p:pic>
        <p:nvPicPr>
          <p:cNvPr id="17" name="Picture 16">
            <a:extLst>
              <a:ext uri="{FF2B5EF4-FFF2-40B4-BE49-F238E27FC236}">
                <a16:creationId xmlns:a16="http://schemas.microsoft.com/office/drawing/2014/main" id="{12004D16-9551-5755-B39A-B155497874B2}"/>
              </a:ext>
            </a:extLst>
          </p:cNvPr>
          <p:cNvPicPr>
            <a:picLocks noChangeAspect="1"/>
          </p:cNvPicPr>
          <p:nvPr/>
        </p:nvPicPr>
        <p:blipFill>
          <a:blip r:embed="rId4"/>
          <a:stretch>
            <a:fillRect/>
          </a:stretch>
        </p:blipFill>
        <p:spPr>
          <a:xfrm>
            <a:off x="449619" y="4319322"/>
            <a:ext cx="4924338" cy="984877"/>
          </a:xfrm>
          <a:prstGeom prst="rect">
            <a:avLst/>
          </a:prstGeom>
        </p:spPr>
      </p:pic>
      <p:pic>
        <p:nvPicPr>
          <p:cNvPr id="25" name="Picture 24">
            <a:extLst>
              <a:ext uri="{FF2B5EF4-FFF2-40B4-BE49-F238E27FC236}">
                <a16:creationId xmlns:a16="http://schemas.microsoft.com/office/drawing/2014/main" id="{BBE7BE06-CBDE-EE2C-A217-7E357A85A48E}"/>
              </a:ext>
            </a:extLst>
          </p:cNvPr>
          <p:cNvPicPr>
            <a:picLocks noChangeAspect="1"/>
          </p:cNvPicPr>
          <p:nvPr/>
        </p:nvPicPr>
        <p:blipFill>
          <a:blip r:embed="rId5"/>
          <a:stretch>
            <a:fillRect/>
          </a:stretch>
        </p:blipFill>
        <p:spPr>
          <a:xfrm>
            <a:off x="2071232" y="407970"/>
            <a:ext cx="452291" cy="835698"/>
          </a:xfrm>
          <a:prstGeom prst="rect">
            <a:avLst/>
          </a:prstGeom>
        </p:spPr>
      </p:pic>
      <p:cxnSp>
        <p:nvCxnSpPr>
          <p:cNvPr id="29" name="Straight Arrow Connector 28">
            <a:extLst>
              <a:ext uri="{FF2B5EF4-FFF2-40B4-BE49-F238E27FC236}">
                <a16:creationId xmlns:a16="http://schemas.microsoft.com/office/drawing/2014/main" id="{3ECABD44-8B10-B702-83F0-E195A37DF169}"/>
              </a:ext>
            </a:extLst>
          </p:cNvPr>
          <p:cNvCxnSpPr>
            <a:cxnSpLocks/>
          </p:cNvCxnSpPr>
          <p:nvPr/>
        </p:nvCxnSpPr>
        <p:spPr>
          <a:xfrm flipH="1" flipV="1">
            <a:off x="5528345" y="2692866"/>
            <a:ext cx="1023457" cy="10905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AFF66706-53D4-D3D8-776D-33A027BB51D2}"/>
              </a:ext>
            </a:extLst>
          </p:cNvPr>
          <p:cNvCxnSpPr>
            <a:cxnSpLocks/>
          </p:cNvCxnSpPr>
          <p:nvPr/>
        </p:nvCxnSpPr>
        <p:spPr>
          <a:xfrm flipH="1" flipV="1">
            <a:off x="2756706" y="2541864"/>
            <a:ext cx="4021599" cy="22063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61625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5F4D7-A0B5-4D4F-9C37-008F675E994E}"/>
              </a:ext>
            </a:extLst>
          </p:cNvPr>
          <p:cNvSpPr>
            <a:spLocks noGrp="1"/>
          </p:cNvSpPr>
          <p:nvPr>
            <p:ph type="title"/>
          </p:nvPr>
        </p:nvSpPr>
        <p:spPr>
          <a:xfrm>
            <a:off x="0" y="452718"/>
            <a:ext cx="7540090" cy="663018"/>
          </a:xfrm>
        </p:spPr>
        <p:txBody>
          <a:bodyPr/>
          <a:lstStyle/>
          <a:p>
            <a:r>
              <a:rPr lang="en-US" sz="2800" dirty="0"/>
              <a:t>Takeaway</a:t>
            </a:r>
            <a:endParaRPr lang="en-US" sz="2400" dirty="0"/>
          </a:p>
        </p:txBody>
      </p:sp>
      <p:sp>
        <p:nvSpPr>
          <p:cNvPr id="3" name="Content Placeholder 2">
            <a:extLst>
              <a:ext uri="{FF2B5EF4-FFF2-40B4-BE49-F238E27FC236}">
                <a16:creationId xmlns:a16="http://schemas.microsoft.com/office/drawing/2014/main" id="{5860C599-7CAD-DF48-AD10-1658242052AB}"/>
              </a:ext>
            </a:extLst>
          </p:cNvPr>
          <p:cNvSpPr>
            <a:spLocks noGrp="1"/>
          </p:cNvSpPr>
          <p:nvPr>
            <p:ph idx="1"/>
          </p:nvPr>
        </p:nvSpPr>
        <p:spPr>
          <a:xfrm>
            <a:off x="369116" y="1371600"/>
            <a:ext cx="5444455" cy="2143388"/>
          </a:xfrm>
          <a:solidFill>
            <a:schemeClr val="tx1">
              <a:alpha val="12000"/>
            </a:schemeClr>
          </a:solidFill>
          <a:ln>
            <a:solidFill>
              <a:schemeClr val="tx1"/>
            </a:solidFill>
          </a:ln>
        </p:spPr>
        <p:txBody>
          <a:bodyPr>
            <a:normAutofit/>
          </a:bodyPr>
          <a:lstStyle/>
          <a:p>
            <a:pPr>
              <a:buFont typeface="Wingdings" panose="05000000000000000000" pitchFamily="2" charset="2"/>
              <a:buChar char="§"/>
            </a:pPr>
            <a:r>
              <a:rPr lang="en-US" sz="1050" dirty="0"/>
              <a:t>Great lesson, I learned a lot, I did not know how to manage TS in R and now I can even create real examples in R</a:t>
            </a:r>
            <a:endParaRPr lang="en-US" sz="850" dirty="0"/>
          </a:p>
          <a:p>
            <a:pPr>
              <a:buFont typeface="Wingdings" panose="05000000000000000000" pitchFamily="2" charset="2"/>
              <a:buChar char="§"/>
            </a:pPr>
            <a:endParaRPr lang="en-US" sz="1050" dirty="0"/>
          </a:p>
          <a:p>
            <a:pPr>
              <a:buFont typeface="Wingdings" panose="05000000000000000000" pitchFamily="2" charset="2"/>
              <a:buChar char="§"/>
            </a:pPr>
            <a:endParaRPr lang="en-US" sz="1050" dirty="0"/>
          </a:p>
          <a:p>
            <a:pPr>
              <a:buFont typeface="Wingdings" panose="05000000000000000000" pitchFamily="2" charset="2"/>
              <a:buChar char="§"/>
            </a:pPr>
            <a:endParaRPr lang="en-US" sz="1050" dirty="0"/>
          </a:p>
          <a:p>
            <a:pPr>
              <a:buFont typeface="Wingdings" panose="05000000000000000000" pitchFamily="2" charset="2"/>
              <a:buChar char="§"/>
            </a:pPr>
            <a:endParaRPr lang="en-US" sz="1050" dirty="0"/>
          </a:p>
          <a:p>
            <a:pPr>
              <a:buFont typeface="Wingdings" panose="05000000000000000000" pitchFamily="2" charset="2"/>
              <a:buChar char="§"/>
            </a:pPr>
            <a:endParaRPr lang="en-US" sz="1050" dirty="0"/>
          </a:p>
          <a:p>
            <a:pPr>
              <a:buFont typeface="Wingdings" panose="05000000000000000000" pitchFamily="2" charset="2"/>
              <a:buChar char="§"/>
            </a:pPr>
            <a:endParaRPr lang="en-US" sz="1050" dirty="0"/>
          </a:p>
          <a:p>
            <a:pPr>
              <a:buFont typeface="Wingdings" panose="05000000000000000000" pitchFamily="2" charset="2"/>
              <a:buChar char="§"/>
            </a:pPr>
            <a:endParaRPr lang="en-US" sz="1050" dirty="0"/>
          </a:p>
          <a:p>
            <a:pPr>
              <a:buFont typeface="Wingdings" panose="05000000000000000000" pitchFamily="2" charset="2"/>
              <a:buChar char="§"/>
            </a:pPr>
            <a:endParaRPr lang="en-US" sz="1400" dirty="0">
              <a:sym typeface="Wingdings" panose="05000000000000000000" pitchFamily="2" charset="2"/>
            </a:endParaRPr>
          </a:p>
          <a:p>
            <a:pPr marL="0" indent="0">
              <a:buNone/>
            </a:pPr>
            <a:endParaRPr lang="en-US" sz="1100" dirty="0">
              <a:sym typeface="Wingdings" panose="05000000000000000000" pitchFamily="2" charset="2"/>
            </a:endParaRPr>
          </a:p>
        </p:txBody>
      </p:sp>
    </p:spTree>
    <p:extLst>
      <p:ext uri="{BB962C8B-B14F-4D97-AF65-F5344CB8AC3E}">
        <p14:creationId xmlns:p14="http://schemas.microsoft.com/office/powerpoint/2010/main" val="3507430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5F4D7-A0B5-4D4F-9C37-008F675E994E}"/>
              </a:ext>
            </a:extLst>
          </p:cNvPr>
          <p:cNvSpPr>
            <a:spLocks noGrp="1"/>
          </p:cNvSpPr>
          <p:nvPr>
            <p:ph type="title"/>
          </p:nvPr>
        </p:nvSpPr>
        <p:spPr>
          <a:xfrm>
            <a:off x="243192" y="228600"/>
            <a:ext cx="8443608" cy="1143000"/>
          </a:xfrm>
        </p:spPr>
        <p:txBody>
          <a:bodyPr/>
          <a:lstStyle/>
          <a:p>
            <a:r>
              <a:rPr lang="en-US" dirty="0"/>
              <a:t>Activity Two: Holt Linear</a:t>
            </a:r>
            <a:r>
              <a:rPr lang="en-US" dirty="0">
                <a:sym typeface="Wingdings" pitchFamily="2" charset="2"/>
              </a:rPr>
              <a:t> (1 hour)</a:t>
            </a:r>
            <a:endParaRPr lang="en-US" dirty="0"/>
          </a:p>
        </p:txBody>
      </p:sp>
      <p:sp>
        <p:nvSpPr>
          <p:cNvPr id="3" name="Content Placeholder 2">
            <a:extLst>
              <a:ext uri="{FF2B5EF4-FFF2-40B4-BE49-F238E27FC236}">
                <a16:creationId xmlns:a16="http://schemas.microsoft.com/office/drawing/2014/main" id="{5860C599-7CAD-DF48-AD10-1658242052AB}"/>
              </a:ext>
            </a:extLst>
          </p:cNvPr>
          <p:cNvSpPr>
            <a:spLocks noGrp="1"/>
          </p:cNvSpPr>
          <p:nvPr>
            <p:ph idx="1"/>
          </p:nvPr>
        </p:nvSpPr>
        <p:spPr>
          <a:xfrm>
            <a:off x="5179978" y="1551562"/>
            <a:ext cx="3506821" cy="2057400"/>
          </a:xfrm>
        </p:spPr>
        <p:txBody>
          <a:bodyPr>
            <a:normAutofit fontScale="70000" lnSpcReduction="20000"/>
          </a:bodyPr>
          <a:lstStyle/>
          <a:p>
            <a:pPr marL="0" indent="0">
              <a:buNone/>
            </a:pPr>
            <a:r>
              <a:rPr lang="en-US" sz="2400" dirty="0"/>
              <a:t>Next, this is similar code with a different model (Holt with linear trend.) Again, run this code and get a feel for what it is doing.  Feel free to change it up and just learn by playing. Create a slide that allows you to discuss the output / analysis / result.  </a:t>
            </a:r>
          </a:p>
        </p:txBody>
      </p:sp>
      <p:sp>
        <p:nvSpPr>
          <p:cNvPr id="5" name="Rectangle 4">
            <a:extLst>
              <a:ext uri="{FF2B5EF4-FFF2-40B4-BE49-F238E27FC236}">
                <a16:creationId xmlns:a16="http://schemas.microsoft.com/office/drawing/2014/main" id="{6E7A36B8-195C-D543-B2BE-5C6A6F1C171C}"/>
              </a:ext>
            </a:extLst>
          </p:cNvPr>
          <p:cNvSpPr/>
          <p:nvPr/>
        </p:nvSpPr>
        <p:spPr>
          <a:xfrm>
            <a:off x="145914" y="1481956"/>
            <a:ext cx="4719701" cy="5047536"/>
          </a:xfrm>
          <a:prstGeom prst="rect">
            <a:avLst/>
          </a:prstGeom>
          <a:ln>
            <a:solidFill>
              <a:schemeClr val="accent1"/>
            </a:solidFill>
          </a:ln>
        </p:spPr>
        <p:txBody>
          <a:bodyPr wrap="square">
            <a:spAutoFit/>
          </a:bodyPr>
          <a:lstStyle/>
          <a:p>
            <a:r>
              <a:rPr lang="en-US" sz="700" dirty="0"/>
              <a:t>#2 Holt's Linear Trend Model for AUS AIR</a:t>
            </a:r>
          </a:p>
          <a:p>
            <a:r>
              <a:rPr lang="en-US" sz="700" dirty="0"/>
              <a:t>fit1h = holt(air, alpha = .8, beta = .2, initial = "simple", h = 5)</a:t>
            </a:r>
          </a:p>
          <a:p>
            <a:r>
              <a:rPr lang="en-US" sz="700" dirty="0"/>
              <a:t>fit2h = holt(air, alpha = .8, beta = .2, initial = "simple", exponential = TRUE, h = 5)</a:t>
            </a:r>
          </a:p>
          <a:p>
            <a:endParaRPr lang="en-US" sz="700" dirty="0"/>
          </a:p>
          <a:p>
            <a:r>
              <a:rPr lang="en-US" sz="700" dirty="0"/>
              <a:t># Check out </a:t>
            </a:r>
            <a:r>
              <a:rPr lang="en-US" sz="700" dirty="0" err="1"/>
              <a:t>estiamted</a:t>
            </a:r>
            <a:r>
              <a:rPr lang="en-US" sz="700" dirty="0"/>
              <a:t> values of the "training" data from the first holt model </a:t>
            </a:r>
          </a:p>
          <a:p>
            <a:r>
              <a:rPr lang="en-US" sz="700" dirty="0"/>
              <a:t>fitted(fit1h)</a:t>
            </a:r>
          </a:p>
          <a:p>
            <a:r>
              <a:rPr lang="en-US" sz="700" dirty="0"/>
              <a:t># Check out the forecast value (h of them)</a:t>
            </a:r>
          </a:p>
          <a:p>
            <a:r>
              <a:rPr lang="en-US" sz="700" dirty="0"/>
              <a:t>fit1h$mean</a:t>
            </a:r>
          </a:p>
          <a:p>
            <a:endParaRPr lang="en-US" sz="700" dirty="0"/>
          </a:p>
          <a:p>
            <a:r>
              <a:rPr lang="en-US" sz="700" dirty="0"/>
              <a:t># Reset the Plot!</a:t>
            </a:r>
          </a:p>
          <a:p>
            <a:r>
              <a:rPr lang="en-US" sz="700" dirty="0"/>
              <a:t>plot(</a:t>
            </a:r>
            <a:r>
              <a:rPr lang="en-US" sz="700" dirty="0" err="1"/>
              <a:t>air,ylab</a:t>
            </a:r>
            <a:r>
              <a:rPr lang="en-US" sz="700" dirty="0"/>
              <a:t> = "Airline </a:t>
            </a:r>
            <a:r>
              <a:rPr lang="en-US" sz="700" dirty="0" err="1"/>
              <a:t>Passegners</a:t>
            </a:r>
            <a:r>
              <a:rPr lang="en-US" sz="700" dirty="0"/>
              <a:t>", </a:t>
            </a:r>
            <a:r>
              <a:rPr lang="en-US" sz="700" dirty="0" err="1"/>
              <a:t>xlab</a:t>
            </a:r>
            <a:r>
              <a:rPr lang="en-US" sz="700" dirty="0"/>
              <a:t> = "Year", type = "o", </a:t>
            </a:r>
            <a:r>
              <a:rPr lang="en-US" sz="700" dirty="0" err="1"/>
              <a:t>xlim</a:t>
            </a:r>
            <a:r>
              <a:rPr lang="en-US" sz="700" dirty="0"/>
              <a:t> = c(1990, 2009),</a:t>
            </a:r>
            <a:r>
              <a:rPr lang="en-US" sz="700" dirty="0" err="1"/>
              <a:t>ylim</a:t>
            </a:r>
            <a:r>
              <a:rPr lang="en-US" sz="700" dirty="0"/>
              <a:t> = c(15,60))</a:t>
            </a:r>
          </a:p>
          <a:p>
            <a:r>
              <a:rPr lang="en-US" sz="700" dirty="0"/>
              <a:t>#Plot each models estimated values of the training data (Do these one by one to see the differences)</a:t>
            </a:r>
          </a:p>
          <a:p>
            <a:r>
              <a:rPr lang="en-US" sz="700" dirty="0"/>
              <a:t>lines(fitted(fit1h),col = "blue", type= "o")</a:t>
            </a:r>
          </a:p>
          <a:p>
            <a:r>
              <a:rPr lang="en-US" sz="700" dirty="0"/>
              <a:t>lines(fitted(fit2h), col = "red", type= "o")</a:t>
            </a:r>
          </a:p>
          <a:p>
            <a:r>
              <a:rPr lang="en-US" sz="700" dirty="0"/>
              <a:t>#Plot each models forecasts (Do these one by one to see the differences)</a:t>
            </a:r>
          </a:p>
          <a:p>
            <a:r>
              <a:rPr lang="en-US" sz="700" dirty="0"/>
              <a:t>lines(fit1h$mean, col = "blue", type= "o")</a:t>
            </a:r>
          </a:p>
          <a:p>
            <a:r>
              <a:rPr lang="en-US" sz="700" dirty="0"/>
              <a:t>lines(fit2h$mean,col = "red", type= "o")</a:t>
            </a:r>
          </a:p>
          <a:p>
            <a:endParaRPr lang="en-US" sz="700" dirty="0"/>
          </a:p>
          <a:p>
            <a:r>
              <a:rPr lang="en-US" sz="700" dirty="0"/>
              <a:t># Fit another model ... damped!  </a:t>
            </a:r>
          </a:p>
          <a:p>
            <a:r>
              <a:rPr lang="en-US" sz="700" dirty="0"/>
              <a:t>fit3h = holt(air, alpha = .8, beta = .2, damped = TRUE, initial = "optimal", h = 5)</a:t>
            </a:r>
          </a:p>
          <a:p>
            <a:r>
              <a:rPr lang="en-US" sz="700" dirty="0"/>
              <a:t># Plot the fitted value (estimated from </a:t>
            </a:r>
            <a:r>
              <a:rPr lang="en-US" sz="700" dirty="0" err="1"/>
              <a:t>triaining</a:t>
            </a:r>
            <a:r>
              <a:rPr lang="en-US" sz="700" dirty="0"/>
              <a:t> data)</a:t>
            </a:r>
          </a:p>
          <a:p>
            <a:r>
              <a:rPr lang="en-US" sz="700" dirty="0"/>
              <a:t>lines(fitted(fit3h), col = "</a:t>
            </a:r>
            <a:r>
              <a:rPr lang="en-US" sz="700" dirty="0" err="1"/>
              <a:t>darkgreen</a:t>
            </a:r>
            <a:r>
              <a:rPr lang="en-US" sz="700" dirty="0"/>
              <a:t>", type= "o")</a:t>
            </a:r>
          </a:p>
          <a:p>
            <a:r>
              <a:rPr lang="en-US" sz="700" dirty="0"/>
              <a:t># Plot the forecasts</a:t>
            </a:r>
          </a:p>
          <a:p>
            <a:r>
              <a:rPr lang="en-US" sz="700" dirty="0"/>
              <a:t>lines(fit3h$mean,col = "</a:t>
            </a:r>
            <a:r>
              <a:rPr lang="en-US" sz="700" dirty="0" err="1"/>
              <a:t>darkgreen</a:t>
            </a:r>
            <a:r>
              <a:rPr lang="en-US" sz="700" dirty="0"/>
              <a:t>", type= "o")</a:t>
            </a:r>
          </a:p>
          <a:p>
            <a:endParaRPr lang="en-US" sz="700" dirty="0"/>
          </a:p>
          <a:p>
            <a:r>
              <a:rPr lang="en-US" sz="700" dirty="0"/>
              <a:t># Fit another model ... what is the difference?  </a:t>
            </a:r>
          </a:p>
          <a:p>
            <a:r>
              <a:rPr lang="en-US" sz="700" dirty="0"/>
              <a:t>fit4h = holt(air, alpha = .8, beta = .2, damped = TRUE, initial = "optimal", exponential = TRUE, h = 5)</a:t>
            </a:r>
          </a:p>
          <a:p>
            <a:r>
              <a:rPr lang="en-US" sz="700" dirty="0"/>
              <a:t># Plot the fitted value (estimated from </a:t>
            </a:r>
            <a:r>
              <a:rPr lang="en-US" sz="700" dirty="0" err="1"/>
              <a:t>triaining</a:t>
            </a:r>
            <a:r>
              <a:rPr lang="en-US" sz="700" dirty="0"/>
              <a:t> data)</a:t>
            </a:r>
          </a:p>
          <a:p>
            <a:r>
              <a:rPr lang="en-US" sz="700" dirty="0"/>
              <a:t>lines(fitted(fit4h), col = "cyan", type= "o")</a:t>
            </a:r>
          </a:p>
          <a:p>
            <a:r>
              <a:rPr lang="en-US" sz="700" dirty="0"/>
              <a:t>#Plot the forecasts</a:t>
            </a:r>
          </a:p>
          <a:p>
            <a:r>
              <a:rPr lang="en-US" sz="700" dirty="0"/>
              <a:t>lines(fit4h$mean,col = "cyan", type= "o")</a:t>
            </a:r>
          </a:p>
          <a:p>
            <a:endParaRPr lang="en-US" sz="700" dirty="0"/>
          </a:p>
          <a:p>
            <a:r>
              <a:rPr lang="en-US" sz="700" dirty="0"/>
              <a:t># with implicit Test set... it figures out by the time which are training and which are test. </a:t>
            </a:r>
          </a:p>
          <a:p>
            <a:r>
              <a:rPr lang="en-US" sz="700" dirty="0"/>
              <a:t>accuracy(fit1h, </a:t>
            </a:r>
            <a:r>
              <a:rPr lang="en-US" sz="700" dirty="0" err="1"/>
              <a:t>ausair</a:t>
            </a:r>
            <a:r>
              <a:rPr lang="en-US" sz="700" dirty="0"/>
              <a:t>)</a:t>
            </a:r>
          </a:p>
          <a:p>
            <a:r>
              <a:rPr lang="en-US" sz="700" dirty="0"/>
              <a:t>accuracy(fit2h, </a:t>
            </a:r>
            <a:r>
              <a:rPr lang="en-US" sz="700" dirty="0" err="1"/>
              <a:t>ausair</a:t>
            </a:r>
            <a:r>
              <a:rPr lang="en-US" sz="700" dirty="0"/>
              <a:t>)</a:t>
            </a:r>
          </a:p>
          <a:p>
            <a:r>
              <a:rPr lang="en-US" sz="700" dirty="0"/>
              <a:t>accuracy(fit3h, </a:t>
            </a:r>
            <a:r>
              <a:rPr lang="en-US" sz="700" dirty="0" err="1"/>
              <a:t>ausair</a:t>
            </a:r>
            <a:r>
              <a:rPr lang="en-US" sz="700" dirty="0"/>
              <a:t>)</a:t>
            </a:r>
          </a:p>
          <a:p>
            <a:endParaRPr lang="en-US" sz="700" dirty="0"/>
          </a:p>
          <a:p>
            <a:r>
              <a:rPr lang="en-US" sz="700" dirty="0"/>
              <a:t>#with explicit Test set ... (same output)</a:t>
            </a:r>
          </a:p>
          <a:p>
            <a:r>
              <a:rPr lang="en-US" sz="700" dirty="0" err="1"/>
              <a:t>airTest</a:t>
            </a:r>
            <a:r>
              <a:rPr lang="en-US" sz="700" dirty="0"/>
              <a:t> = window(</a:t>
            </a:r>
            <a:r>
              <a:rPr lang="en-US" sz="700" dirty="0" err="1"/>
              <a:t>ausair</a:t>
            </a:r>
            <a:r>
              <a:rPr lang="en-US" sz="700" dirty="0"/>
              <a:t>, start = 2005)</a:t>
            </a:r>
          </a:p>
          <a:p>
            <a:r>
              <a:rPr lang="en-US" sz="700" dirty="0"/>
              <a:t>accuracy(fit1h, </a:t>
            </a:r>
            <a:r>
              <a:rPr lang="en-US" sz="700" dirty="0" err="1"/>
              <a:t>airTest</a:t>
            </a:r>
            <a:r>
              <a:rPr lang="en-US" sz="700" dirty="0"/>
              <a:t>)</a:t>
            </a:r>
          </a:p>
          <a:p>
            <a:r>
              <a:rPr lang="en-US" sz="700" dirty="0"/>
              <a:t>accuracy(fit2h, </a:t>
            </a:r>
            <a:r>
              <a:rPr lang="en-US" sz="700" dirty="0" err="1"/>
              <a:t>airTest</a:t>
            </a:r>
            <a:r>
              <a:rPr lang="en-US" sz="700" dirty="0"/>
              <a:t>)</a:t>
            </a:r>
          </a:p>
          <a:p>
            <a:r>
              <a:rPr lang="en-US" sz="700" dirty="0"/>
              <a:t>accuracy(fit3h, </a:t>
            </a:r>
            <a:r>
              <a:rPr lang="en-US" sz="700" dirty="0" err="1"/>
              <a:t>airTest</a:t>
            </a:r>
            <a:r>
              <a:rPr lang="en-US" sz="700" dirty="0"/>
              <a:t>)</a:t>
            </a:r>
          </a:p>
          <a:p>
            <a:endParaRPr lang="en-US" sz="700" dirty="0"/>
          </a:p>
          <a:p>
            <a:r>
              <a:rPr lang="en-US" sz="700" dirty="0"/>
              <a:t>#Add the actual values to visually compare forecasts to actual values</a:t>
            </a:r>
          </a:p>
          <a:p>
            <a:r>
              <a:rPr lang="en-US" sz="700" dirty="0"/>
              <a:t>air2008 = window(</a:t>
            </a:r>
            <a:r>
              <a:rPr lang="en-US" sz="700" dirty="0" err="1"/>
              <a:t>ausair</a:t>
            </a:r>
            <a:r>
              <a:rPr lang="en-US" sz="700" dirty="0"/>
              <a:t>, start = 1990, end = 2009)</a:t>
            </a:r>
          </a:p>
          <a:p>
            <a:r>
              <a:rPr lang="en-US" sz="700" dirty="0"/>
              <a:t>points(air2008, type = "o")</a:t>
            </a:r>
          </a:p>
        </p:txBody>
      </p:sp>
    </p:spTree>
    <p:extLst>
      <p:ext uri="{BB962C8B-B14F-4D97-AF65-F5344CB8AC3E}">
        <p14:creationId xmlns:p14="http://schemas.microsoft.com/office/powerpoint/2010/main" val="1088883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5F4D7-A0B5-4D4F-9C37-008F675E994E}"/>
              </a:ext>
            </a:extLst>
          </p:cNvPr>
          <p:cNvSpPr>
            <a:spLocks noGrp="1"/>
          </p:cNvSpPr>
          <p:nvPr>
            <p:ph type="title"/>
          </p:nvPr>
        </p:nvSpPr>
        <p:spPr>
          <a:xfrm>
            <a:off x="83889" y="228600"/>
            <a:ext cx="9137931" cy="1143000"/>
          </a:xfrm>
        </p:spPr>
        <p:txBody>
          <a:bodyPr/>
          <a:lstStyle/>
          <a:p>
            <a:r>
              <a:rPr lang="en-US" sz="4000" dirty="0"/>
              <a:t>Activity Three: Holt Seasonal</a:t>
            </a:r>
            <a:r>
              <a:rPr lang="en-US" sz="4000" dirty="0">
                <a:sym typeface="Wingdings" pitchFamily="2" charset="2"/>
              </a:rPr>
              <a:t> (1 hour)</a:t>
            </a:r>
            <a:endParaRPr lang="en-US" sz="4000" dirty="0"/>
          </a:p>
        </p:txBody>
      </p:sp>
      <p:sp>
        <p:nvSpPr>
          <p:cNvPr id="3" name="Content Placeholder 2">
            <a:extLst>
              <a:ext uri="{FF2B5EF4-FFF2-40B4-BE49-F238E27FC236}">
                <a16:creationId xmlns:a16="http://schemas.microsoft.com/office/drawing/2014/main" id="{5860C599-7CAD-DF48-AD10-1658242052AB}"/>
              </a:ext>
            </a:extLst>
          </p:cNvPr>
          <p:cNvSpPr>
            <a:spLocks noGrp="1"/>
          </p:cNvSpPr>
          <p:nvPr>
            <p:ph idx="1"/>
          </p:nvPr>
        </p:nvSpPr>
        <p:spPr>
          <a:xfrm>
            <a:off x="5627040" y="1517515"/>
            <a:ext cx="3380361" cy="4866507"/>
          </a:xfrm>
        </p:spPr>
        <p:txBody>
          <a:bodyPr>
            <a:normAutofit/>
          </a:bodyPr>
          <a:lstStyle/>
          <a:p>
            <a:pPr marL="0" indent="0">
              <a:buNone/>
            </a:pPr>
            <a:r>
              <a:rPr lang="en-US" sz="2000" dirty="0"/>
              <a:t>We are changing the data this time.  Still just learn by playing with the code and looking closely at the input arguments and the output. Create a slide that allows you to discuss the output / analysis / result. Also, record any questions that pop up while you are playing.  We can discuss them in live session.</a:t>
            </a:r>
          </a:p>
        </p:txBody>
      </p:sp>
      <p:sp>
        <p:nvSpPr>
          <p:cNvPr id="5" name="Rectangle 4">
            <a:extLst>
              <a:ext uri="{FF2B5EF4-FFF2-40B4-BE49-F238E27FC236}">
                <a16:creationId xmlns:a16="http://schemas.microsoft.com/office/drawing/2014/main" id="{1051D0FF-7E6B-494D-8D68-6A7E10156916}"/>
              </a:ext>
            </a:extLst>
          </p:cNvPr>
          <p:cNvSpPr/>
          <p:nvPr/>
        </p:nvSpPr>
        <p:spPr>
          <a:xfrm>
            <a:off x="321018" y="1517515"/>
            <a:ext cx="5140216" cy="4939814"/>
          </a:xfrm>
          <a:prstGeom prst="rect">
            <a:avLst/>
          </a:prstGeom>
          <a:ln>
            <a:solidFill>
              <a:schemeClr val="accent1"/>
            </a:solidFill>
          </a:ln>
        </p:spPr>
        <p:txBody>
          <a:bodyPr wrap="square">
            <a:spAutoFit/>
          </a:bodyPr>
          <a:lstStyle/>
          <a:p>
            <a:r>
              <a:rPr lang="en-US" sz="900" dirty="0"/>
              <a:t>#3. Seasonal Trend</a:t>
            </a:r>
          </a:p>
          <a:p>
            <a:endParaRPr lang="en-US" sz="900" dirty="0"/>
          </a:p>
          <a:p>
            <a:r>
              <a:rPr lang="en-US" sz="900" dirty="0"/>
              <a:t>#Load the data</a:t>
            </a:r>
          </a:p>
          <a:p>
            <a:r>
              <a:rPr lang="en-US" sz="900" dirty="0"/>
              <a:t>data("</a:t>
            </a:r>
            <a:r>
              <a:rPr lang="en-US" sz="900" dirty="0" err="1"/>
              <a:t>austourists</a:t>
            </a:r>
            <a:r>
              <a:rPr lang="en-US" sz="900" dirty="0"/>
              <a:t>")</a:t>
            </a:r>
          </a:p>
          <a:p>
            <a:r>
              <a:rPr lang="en-US" sz="900" dirty="0"/>
              <a:t># Read about the dataset!</a:t>
            </a:r>
          </a:p>
          <a:p>
            <a:r>
              <a:rPr lang="en-US" sz="900" dirty="0"/>
              <a:t>?</a:t>
            </a:r>
            <a:r>
              <a:rPr lang="en-US" sz="900" dirty="0" err="1"/>
              <a:t>austourists</a:t>
            </a:r>
            <a:endParaRPr lang="en-US" sz="900" dirty="0"/>
          </a:p>
          <a:p>
            <a:endParaRPr lang="en-US" sz="900" dirty="0"/>
          </a:p>
          <a:p>
            <a:endParaRPr lang="en-US" sz="900" dirty="0"/>
          </a:p>
          <a:p>
            <a:r>
              <a:rPr lang="en-US" sz="900" dirty="0"/>
              <a:t># Always plot the data first!</a:t>
            </a:r>
          </a:p>
          <a:p>
            <a:r>
              <a:rPr lang="en-US" sz="900" dirty="0"/>
              <a:t>plot(</a:t>
            </a:r>
            <a:r>
              <a:rPr lang="en-US" sz="900" dirty="0" err="1"/>
              <a:t>austourists</a:t>
            </a:r>
            <a:r>
              <a:rPr lang="en-US" sz="900" dirty="0"/>
              <a:t>)</a:t>
            </a:r>
          </a:p>
          <a:p>
            <a:endParaRPr lang="en-US" sz="900" dirty="0"/>
          </a:p>
          <a:p>
            <a:r>
              <a:rPr lang="en-US" sz="900" dirty="0"/>
              <a:t># returns a </a:t>
            </a:r>
            <a:r>
              <a:rPr lang="en-US" sz="900" dirty="0" err="1"/>
              <a:t>ts</a:t>
            </a:r>
            <a:r>
              <a:rPr lang="en-US" sz="900" dirty="0"/>
              <a:t> object.  </a:t>
            </a:r>
          </a:p>
          <a:p>
            <a:r>
              <a:rPr lang="en-US" sz="900" dirty="0" err="1"/>
              <a:t>aust</a:t>
            </a:r>
            <a:r>
              <a:rPr lang="en-US" sz="900" dirty="0"/>
              <a:t> = window(</a:t>
            </a:r>
            <a:r>
              <a:rPr lang="en-US" sz="900" dirty="0" err="1"/>
              <a:t>austourists,start</a:t>
            </a:r>
            <a:r>
              <a:rPr lang="en-US" sz="900" dirty="0"/>
              <a:t> = 1999, end = 2004)</a:t>
            </a:r>
          </a:p>
          <a:p>
            <a:endParaRPr lang="en-US" sz="900" dirty="0"/>
          </a:p>
          <a:p>
            <a:r>
              <a:rPr lang="en-US" sz="900" dirty="0"/>
              <a:t>#fit an additive and multiplicative model</a:t>
            </a:r>
          </a:p>
          <a:p>
            <a:r>
              <a:rPr lang="en-US" sz="900" dirty="0"/>
              <a:t>fit1s = </a:t>
            </a:r>
            <a:r>
              <a:rPr lang="en-US" sz="900" dirty="0" err="1"/>
              <a:t>hw</a:t>
            </a:r>
            <a:r>
              <a:rPr lang="en-US" sz="900" dirty="0"/>
              <a:t>(</a:t>
            </a:r>
            <a:r>
              <a:rPr lang="en-US" sz="900" dirty="0" err="1"/>
              <a:t>aust,seasonal</a:t>
            </a:r>
            <a:r>
              <a:rPr lang="en-US" sz="900" dirty="0"/>
              <a:t> = "</a:t>
            </a:r>
            <a:r>
              <a:rPr lang="en-US" sz="900" dirty="0" err="1"/>
              <a:t>additive",h</a:t>
            </a:r>
            <a:r>
              <a:rPr lang="en-US" sz="900" dirty="0"/>
              <a:t> = 40)</a:t>
            </a:r>
          </a:p>
          <a:p>
            <a:r>
              <a:rPr lang="en-US" sz="900" dirty="0"/>
              <a:t>fit2s = </a:t>
            </a:r>
            <a:r>
              <a:rPr lang="en-US" sz="900" dirty="0" err="1"/>
              <a:t>hw</a:t>
            </a:r>
            <a:r>
              <a:rPr lang="en-US" sz="900" dirty="0"/>
              <a:t>(</a:t>
            </a:r>
            <a:r>
              <a:rPr lang="en-US" sz="900" dirty="0" err="1"/>
              <a:t>aust,seasonal</a:t>
            </a:r>
            <a:r>
              <a:rPr lang="en-US" sz="900" dirty="0"/>
              <a:t> = "</a:t>
            </a:r>
            <a:r>
              <a:rPr lang="en-US" sz="900" dirty="0" err="1"/>
              <a:t>multiplicative",h</a:t>
            </a:r>
            <a:r>
              <a:rPr lang="en-US" sz="900" dirty="0"/>
              <a:t> = 40)</a:t>
            </a:r>
          </a:p>
          <a:p>
            <a:endParaRPr lang="en-US" sz="900" dirty="0"/>
          </a:p>
          <a:p>
            <a:r>
              <a:rPr lang="en-US" sz="900" dirty="0"/>
              <a:t>#Plot the original data</a:t>
            </a:r>
          </a:p>
          <a:p>
            <a:r>
              <a:rPr lang="en-US" sz="900" dirty="0"/>
              <a:t>plot(</a:t>
            </a:r>
            <a:r>
              <a:rPr lang="en-US" sz="900" dirty="0" err="1"/>
              <a:t>aust,ylab</a:t>
            </a:r>
            <a:r>
              <a:rPr lang="en-US" sz="900" dirty="0"/>
              <a:t> = "Australian Tourists", </a:t>
            </a:r>
            <a:r>
              <a:rPr lang="en-US" sz="900" dirty="0" err="1"/>
              <a:t>xlab</a:t>
            </a:r>
            <a:r>
              <a:rPr lang="en-US" sz="900" dirty="0"/>
              <a:t> = "Year", type = "o", </a:t>
            </a:r>
            <a:r>
              <a:rPr lang="en-US" sz="900" dirty="0" err="1"/>
              <a:t>xlim</a:t>
            </a:r>
            <a:r>
              <a:rPr lang="en-US" sz="900" dirty="0"/>
              <a:t> = c(1999, 2014),</a:t>
            </a:r>
            <a:r>
              <a:rPr lang="en-US" sz="900" dirty="0" err="1"/>
              <a:t>ylim</a:t>
            </a:r>
            <a:r>
              <a:rPr lang="en-US" sz="900" dirty="0"/>
              <a:t> = c(15,60))</a:t>
            </a:r>
          </a:p>
          <a:p>
            <a:r>
              <a:rPr lang="en-US" sz="900" dirty="0"/>
              <a:t>#add the fitted values from the model (of the training data)</a:t>
            </a:r>
          </a:p>
          <a:p>
            <a:r>
              <a:rPr lang="en-US" sz="900" dirty="0"/>
              <a:t>lines(fitted(fit1s),col = "blue", type= "o")</a:t>
            </a:r>
          </a:p>
          <a:p>
            <a:r>
              <a:rPr lang="en-US" sz="900" dirty="0"/>
              <a:t>lines(fitted(fit2s), col = "red", type= "o")</a:t>
            </a:r>
          </a:p>
          <a:p>
            <a:endParaRPr lang="en-US" sz="900" dirty="0"/>
          </a:p>
          <a:p>
            <a:r>
              <a:rPr lang="en-US" sz="900" dirty="0"/>
              <a:t>#Now add the forecasts (add these one at a time)</a:t>
            </a:r>
          </a:p>
          <a:p>
            <a:r>
              <a:rPr lang="en-US" sz="900" dirty="0"/>
              <a:t>lines(fit1s$mean, col = "blue", type= "o")</a:t>
            </a:r>
          </a:p>
          <a:p>
            <a:r>
              <a:rPr lang="en-US" sz="900" dirty="0"/>
              <a:t>lines(fit2s$mean,col = "red", type= "o")</a:t>
            </a:r>
          </a:p>
          <a:p>
            <a:endParaRPr lang="en-US" sz="900" dirty="0"/>
          </a:p>
          <a:p>
            <a:r>
              <a:rPr lang="en-US" sz="900" dirty="0"/>
              <a:t>#Compare the accuracy</a:t>
            </a:r>
          </a:p>
          <a:p>
            <a:r>
              <a:rPr lang="en-US" sz="900" dirty="0"/>
              <a:t>accuracy(fit1s,austourists)</a:t>
            </a:r>
          </a:p>
          <a:p>
            <a:r>
              <a:rPr lang="en-US" sz="900" dirty="0"/>
              <a:t>accuracy(fit2s,austourists)</a:t>
            </a:r>
          </a:p>
          <a:p>
            <a:endParaRPr lang="en-US" sz="900" dirty="0"/>
          </a:p>
          <a:p>
            <a:r>
              <a:rPr lang="en-US" sz="900" dirty="0"/>
              <a:t>#add the actual values to visually compare the forecasts to the actual values. </a:t>
            </a:r>
          </a:p>
          <a:p>
            <a:r>
              <a:rPr lang="en-US" sz="900" dirty="0"/>
              <a:t>points(</a:t>
            </a:r>
            <a:r>
              <a:rPr lang="en-US" sz="900" dirty="0" err="1"/>
              <a:t>austourists</a:t>
            </a:r>
            <a:r>
              <a:rPr lang="en-US" sz="900" dirty="0"/>
              <a:t>, type = "o")</a:t>
            </a:r>
          </a:p>
        </p:txBody>
      </p:sp>
    </p:spTree>
    <p:extLst>
      <p:ext uri="{BB962C8B-B14F-4D97-AF65-F5344CB8AC3E}">
        <p14:creationId xmlns:p14="http://schemas.microsoft.com/office/powerpoint/2010/main" val="3072226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sz="4000" dirty="0"/>
              <a:t>Activity Four: Full Analysis(3-5 hours)</a:t>
            </a:r>
          </a:p>
        </p:txBody>
      </p:sp>
      <p:sp>
        <p:nvSpPr>
          <p:cNvPr id="6" name="Content Placeholder 5">
            <a:extLst>
              <a:ext uri="{FF2B5EF4-FFF2-40B4-BE49-F238E27FC236}">
                <a16:creationId xmlns:a16="http://schemas.microsoft.com/office/drawing/2014/main" id="{E84C1691-A5D5-5148-870F-39C22B04EB8F}"/>
              </a:ext>
            </a:extLst>
          </p:cNvPr>
          <p:cNvSpPr>
            <a:spLocks noGrp="1"/>
          </p:cNvSpPr>
          <p:nvPr>
            <p:ph idx="1"/>
          </p:nvPr>
        </p:nvSpPr>
        <p:spPr>
          <a:xfrm>
            <a:off x="155643" y="1600200"/>
            <a:ext cx="8832714" cy="4525963"/>
          </a:xfrm>
        </p:spPr>
        <p:txBody>
          <a:bodyPr>
            <a:normAutofit fontScale="92500" lnSpcReduction="20000"/>
          </a:bodyPr>
          <a:lstStyle/>
          <a:p>
            <a:pPr lvl="0"/>
            <a:r>
              <a:rPr lang="en-US" sz="1800" b="1" dirty="0"/>
              <a:t>Temperature Data </a:t>
            </a:r>
            <a:r>
              <a:rPr lang="en-US" sz="1600" dirty="0"/>
              <a:t>Using the </a:t>
            </a:r>
            <a:r>
              <a:rPr lang="en-US" sz="1600" dirty="0" err="1"/>
              <a:t>maxtemp</a:t>
            </a:r>
            <a:r>
              <a:rPr lang="en-US" sz="1600" dirty="0"/>
              <a:t> dataset granted by loading the fpp2 package, there are maximum annual temperature data in Celsius.  For more information, use help(</a:t>
            </a:r>
            <a:r>
              <a:rPr lang="en-US" sz="1600" dirty="0" err="1"/>
              <a:t>maxtemp</a:t>
            </a:r>
            <a:r>
              <a:rPr lang="en-US" sz="1600" dirty="0"/>
              <a:t>).  To see what you’re looking at, execute the command in ‘Examples’ in the help document.</a:t>
            </a:r>
            <a:endParaRPr lang="en-US" sz="1400" dirty="0"/>
          </a:p>
          <a:p>
            <a:pPr lvl="1"/>
            <a:r>
              <a:rPr lang="en-US" sz="1600" dirty="0"/>
              <a:t>We are only concerned with information after 1990.  Please eliminate unwanted information or subset information we don’t care about.</a:t>
            </a:r>
            <a:endParaRPr lang="en-US" sz="1400" dirty="0"/>
          </a:p>
          <a:p>
            <a:pPr lvl="1"/>
            <a:r>
              <a:rPr lang="en-US" sz="1600" dirty="0"/>
              <a:t>Utilize SES to predict the next five years of maximum temperatures in Melbourne.  Plot this information, including the prior data, the SES predictions and the forecast.  Add the predicted value line across 1990-present as a separate line, preferably blue.  So, to review, you should have the data, the predicted value line overlaying it, and a forecast through 2021, all on one plot. Find the </a:t>
            </a:r>
            <a:r>
              <a:rPr lang="en-US" sz="1600" dirty="0" err="1"/>
              <a:t>AICc</a:t>
            </a:r>
            <a:r>
              <a:rPr lang="en-US" sz="1600" dirty="0"/>
              <a:t> and BIC of this fitted model.  You will use that information later.</a:t>
            </a:r>
            <a:endParaRPr lang="en-US" sz="1400" dirty="0"/>
          </a:p>
          <a:p>
            <a:pPr lvl="1"/>
            <a:r>
              <a:rPr lang="en-US" sz="1600" dirty="0"/>
              <a:t>Now use a </a:t>
            </a:r>
            <a:r>
              <a:rPr lang="en-US" sz="1600" b="1" dirty="0"/>
              <a:t>damped</a:t>
            </a:r>
            <a:r>
              <a:rPr lang="en-US" sz="1600" dirty="0"/>
              <a:t> Holt’s linear trend to also predict out five years.  Make sure initial=“optimal.”  As above, create a similar plot to the one you just completed for the SES model, but use the Holt fit instead.</a:t>
            </a:r>
            <a:endParaRPr lang="en-US" sz="1400" dirty="0"/>
          </a:p>
          <a:p>
            <a:pPr lvl="1"/>
            <a:r>
              <a:rPr lang="en-US" sz="1600" dirty="0"/>
              <a:t>Compare the </a:t>
            </a:r>
            <a:r>
              <a:rPr lang="en-US" sz="1600" dirty="0" err="1"/>
              <a:t>AICc</a:t>
            </a:r>
            <a:r>
              <a:rPr lang="en-US" sz="1600" dirty="0"/>
              <a:t> and BIC of the </a:t>
            </a:r>
            <a:r>
              <a:rPr lang="en-US" sz="1600" dirty="0" err="1"/>
              <a:t>ses</a:t>
            </a:r>
            <a:r>
              <a:rPr lang="en-US" sz="1600" dirty="0"/>
              <a:t>() and holt() models.  Which model is better here?</a:t>
            </a:r>
            <a:endParaRPr lang="en-US" sz="1400" dirty="0"/>
          </a:p>
          <a:p>
            <a:pPr lvl="1"/>
            <a:r>
              <a:rPr lang="en-US" sz="1600" dirty="0"/>
              <a:t>Calculate and compare </a:t>
            </a:r>
            <a:r>
              <a:rPr lang="en-US" sz="1600"/>
              <a:t>the RMSE </a:t>
            </a:r>
            <a:r>
              <a:rPr lang="en-US" sz="1600" dirty="0"/>
              <a:t>from the </a:t>
            </a:r>
            <a:r>
              <a:rPr lang="en-US" sz="1600" dirty="0" err="1"/>
              <a:t>ses</a:t>
            </a:r>
            <a:r>
              <a:rPr lang="en-US" sz="1600" dirty="0"/>
              <a:t>() and holt() models.  Which one performs better with respect to this metric?</a:t>
            </a:r>
            <a:endParaRPr lang="en-US" sz="1400" dirty="0"/>
          </a:p>
          <a:p>
            <a:endParaRPr lang="en-US" sz="2800" dirty="0"/>
          </a:p>
        </p:txBody>
      </p:sp>
    </p:spTree>
    <p:extLst>
      <p:ext uri="{BB962C8B-B14F-4D97-AF65-F5344CB8AC3E}">
        <p14:creationId xmlns:p14="http://schemas.microsoft.com/office/powerpoint/2010/main" val="3487394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0CAD4-E2E6-6A4B-A7AB-1B0329559D9A}"/>
              </a:ext>
            </a:extLst>
          </p:cNvPr>
          <p:cNvSpPr>
            <a:spLocks noGrp="1"/>
          </p:cNvSpPr>
          <p:nvPr>
            <p:ph type="title"/>
          </p:nvPr>
        </p:nvSpPr>
        <p:spPr>
          <a:xfrm>
            <a:off x="0" y="228600"/>
            <a:ext cx="7650760" cy="1143000"/>
          </a:xfrm>
        </p:spPr>
        <p:txBody>
          <a:bodyPr/>
          <a:lstStyle/>
          <a:p>
            <a:r>
              <a:rPr lang="en-US" sz="3600" dirty="0"/>
              <a:t>Bonus: </a:t>
            </a:r>
            <a:r>
              <a:rPr lang="en-US" sz="3200" b="1" dirty="0">
                <a:latin typeface="Times New Roman" panose="02020603050405020304" pitchFamily="18" charset="0"/>
                <a:ea typeface="Palatino Linotype" panose="02040502050505030304" pitchFamily="18" charset="0"/>
                <a:cs typeface="Palatino Linotype" panose="02040502050505030304" pitchFamily="18" charset="0"/>
              </a:rPr>
              <a:t>The Wands Chooses the Wizard </a:t>
            </a:r>
            <a:endParaRPr lang="en-US" sz="3600" dirty="0"/>
          </a:p>
        </p:txBody>
      </p:sp>
      <p:sp>
        <p:nvSpPr>
          <p:cNvPr id="4" name="Rectangle 3">
            <a:extLst>
              <a:ext uri="{FF2B5EF4-FFF2-40B4-BE49-F238E27FC236}">
                <a16:creationId xmlns:a16="http://schemas.microsoft.com/office/drawing/2014/main" id="{3B8B04E0-6130-0C40-B089-24B37E6B953F}"/>
              </a:ext>
            </a:extLst>
          </p:cNvPr>
          <p:cNvSpPr/>
          <p:nvPr/>
        </p:nvSpPr>
        <p:spPr>
          <a:xfrm>
            <a:off x="0" y="1688656"/>
            <a:ext cx="9144000" cy="4390946"/>
          </a:xfrm>
          <a:prstGeom prst="rect">
            <a:avLst/>
          </a:prstGeom>
        </p:spPr>
        <p:txBody>
          <a:bodyPr wrap="square">
            <a:spAutoFit/>
          </a:bodyPr>
          <a:lstStyle/>
          <a:p>
            <a:pPr marR="0" lvl="1">
              <a:spcBef>
                <a:spcPts val="955"/>
              </a:spcBef>
              <a:spcAft>
                <a:spcPts val="0"/>
              </a:spcAft>
              <a:buSzPts val="1200"/>
              <a:tabLst>
                <a:tab pos="435610" algn="l"/>
              </a:tabLst>
            </a:pPr>
            <a:r>
              <a:rPr lang="en-US" sz="1600" b="1" dirty="0">
                <a:latin typeface="Times New Roman" panose="02020603050405020304" pitchFamily="18" charset="0"/>
                <a:ea typeface="Palatino Linotype" panose="02040502050505030304" pitchFamily="18" charset="0"/>
                <a:cs typeface="Palatino Linotype" panose="02040502050505030304" pitchFamily="18" charset="0"/>
              </a:rPr>
              <a:t>Fun with a great plotting function / package… </a:t>
            </a:r>
            <a:r>
              <a:rPr lang="en-US" sz="1600" b="1" dirty="0" err="1">
                <a:latin typeface="Times New Roman" panose="02020603050405020304" pitchFamily="18" charset="0"/>
                <a:ea typeface="Palatino Linotype" panose="02040502050505030304" pitchFamily="18" charset="0"/>
                <a:cs typeface="Palatino Linotype" panose="02040502050505030304" pitchFamily="18" charset="0"/>
              </a:rPr>
              <a:t>Dygraphs</a:t>
            </a:r>
            <a:r>
              <a:rPr lang="en-US" sz="1600" b="1" dirty="0">
                <a:latin typeface="Times New Roman" panose="02020603050405020304" pitchFamily="18" charset="0"/>
                <a:ea typeface="Palatino Linotype" panose="02040502050505030304" pitchFamily="18" charset="0"/>
                <a:cs typeface="Palatino Linotype" panose="02040502050505030304" pitchFamily="18" charset="0"/>
              </a:rPr>
              <a:t>!  </a:t>
            </a:r>
          </a:p>
          <a:p>
            <a:pPr marL="742950" marR="0" lvl="1" indent="-285750">
              <a:spcBef>
                <a:spcPts val="955"/>
              </a:spcBef>
              <a:spcAft>
                <a:spcPts val="0"/>
              </a:spcAft>
              <a:buSzPts val="1200"/>
              <a:buFont typeface="Palatino Linotype" panose="02040502050505030304" pitchFamily="18" charset="0"/>
              <a:buAutoNum type="alphaLcPeriod"/>
              <a:tabLst>
                <a:tab pos="435610" algn="l"/>
              </a:tabLst>
            </a:pPr>
            <a:r>
              <a:rPr lang="en-US" sz="1200" dirty="0">
                <a:latin typeface="Times New Roman" panose="02020603050405020304" pitchFamily="18" charset="0"/>
                <a:ea typeface="Palatino Linotype" panose="02040502050505030304" pitchFamily="18" charset="0"/>
                <a:cs typeface="Palatino Linotype" panose="02040502050505030304" pitchFamily="18" charset="0"/>
              </a:rPr>
              <a:t>Utilize the </a:t>
            </a:r>
            <a:r>
              <a:rPr lang="en-US" sz="1200" dirty="0" err="1">
                <a:latin typeface="Times New Roman" panose="02020603050405020304" pitchFamily="18" charset="0"/>
                <a:ea typeface="Palatino Linotype" panose="02040502050505030304" pitchFamily="18" charset="0"/>
                <a:cs typeface="Palatino Linotype" panose="02040502050505030304" pitchFamily="18" charset="0"/>
              </a:rPr>
              <a:t>dygraphs</a:t>
            </a:r>
            <a:r>
              <a:rPr lang="en-US" sz="1200" dirty="0">
                <a:latin typeface="Times New Roman" panose="02020603050405020304" pitchFamily="18" charset="0"/>
                <a:ea typeface="Palatino Linotype" panose="02040502050505030304" pitchFamily="18" charset="0"/>
                <a:cs typeface="Palatino Linotype" panose="02040502050505030304" pitchFamily="18" charset="0"/>
              </a:rPr>
              <a:t> library.  Read in both Unit12TimeSeries_Ollivander and _</a:t>
            </a:r>
            <a:r>
              <a:rPr lang="en-US" sz="1200" dirty="0" err="1">
                <a:latin typeface="Times New Roman" panose="02020603050405020304" pitchFamily="18" charset="0"/>
                <a:ea typeface="Palatino Linotype" panose="02040502050505030304" pitchFamily="18" charset="0"/>
                <a:cs typeface="Palatino Linotype" panose="02040502050505030304" pitchFamily="18" charset="0"/>
              </a:rPr>
              <a:t>Gregorovitch.csv</a:t>
            </a:r>
            <a:r>
              <a:rPr lang="en-US" sz="1200" dirty="0">
                <a:latin typeface="Times New Roman" panose="02020603050405020304" pitchFamily="18" charset="0"/>
                <a:ea typeface="Palatino Linotype" panose="02040502050505030304" pitchFamily="18" charset="0"/>
                <a:cs typeface="Palatino Linotype" panose="02040502050505030304" pitchFamily="18" charset="0"/>
              </a:rPr>
              <a:t> as two different data frames.  They do not have headers, so make sure you account for that.  This is a time series of Wands sold over years.</a:t>
            </a:r>
            <a:endParaRPr lang="en-US" sz="1100" dirty="0">
              <a:latin typeface="Garamond" panose="02020404030301010803" pitchFamily="18" charset="0"/>
              <a:ea typeface="Palatino Linotype" panose="02040502050505030304" pitchFamily="18" charset="0"/>
              <a:cs typeface="Palatino Linotype" panose="02040502050505030304" pitchFamily="18" charset="0"/>
            </a:endParaRPr>
          </a:p>
          <a:p>
            <a:pPr marL="742950" marR="0" lvl="1" indent="-285750">
              <a:spcBef>
                <a:spcPts val="955"/>
              </a:spcBef>
              <a:spcAft>
                <a:spcPts val="0"/>
              </a:spcAft>
              <a:buSzPts val="1200"/>
              <a:buFont typeface="Palatino Linotype" panose="02040502050505030304" pitchFamily="18" charset="0"/>
              <a:buAutoNum type="alphaLcPeriod"/>
              <a:tabLst>
                <a:tab pos="435610" algn="l"/>
              </a:tabLst>
            </a:pPr>
            <a:r>
              <a:rPr lang="en-US" sz="1200" dirty="0">
                <a:latin typeface="Times New Roman" panose="02020603050405020304" pitchFamily="18" charset="0"/>
                <a:ea typeface="Palatino Linotype" panose="02040502050505030304" pitchFamily="18" charset="0"/>
                <a:cs typeface="Palatino Linotype" panose="02040502050505030304" pitchFamily="18" charset="0"/>
              </a:rPr>
              <a:t>You don’t have your information in the proper format!  In both data sets, you’ll need to first convert the date-like variable to an actual Date class.</a:t>
            </a:r>
            <a:endParaRPr lang="en-US" sz="1100" dirty="0">
              <a:latin typeface="Garamond" panose="02020404030301010803" pitchFamily="18" charset="0"/>
              <a:ea typeface="Palatino Linotype" panose="02040502050505030304" pitchFamily="18" charset="0"/>
              <a:cs typeface="Palatino Linotype" panose="02040502050505030304" pitchFamily="18" charset="0"/>
            </a:endParaRPr>
          </a:p>
          <a:p>
            <a:pPr marL="742950" marR="0" lvl="1" indent="-285750">
              <a:spcBef>
                <a:spcPts val="955"/>
              </a:spcBef>
              <a:spcAft>
                <a:spcPts val="0"/>
              </a:spcAft>
              <a:buSzPts val="1200"/>
              <a:buFont typeface="Palatino Linotype" panose="02040502050505030304" pitchFamily="18" charset="0"/>
              <a:buAutoNum type="alphaLcPeriod"/>
              <a:tabLst>
                <a:tab pos="435610" algn="l"/>
              </a:tabLst>
            </a:pPr>
            <a:r>
              <a:rPr lang="en-US" sz="1200" dirty="0">
                <a:latin typeface="Times New Roman" panose="02020603050405020304" pitchFamily="18" charset="0"/>
                <a:ea typeface="Palatino Linotype" panose="02040502050505030304" pitchFamily="18" charset="0"/>
                <a:cs typeface="Palatino Linotype" panose="02040502050505030304" pitchFamily="18" charset="0"/>
              </a:rPr>
              <a:t>Use the library </a:t>
            </a:r>
            <a:r>
              <a:rPr lang="en-US" sz="1200" dirty="0" err="1">
                <a:latin typeface="Times New Roman" panose="02020603050405020304" pitchFamily="18" charset="0"/>
                <a:ea typeface="Palatino Linotype" panose="02040502050505030304" pitchFamily="18" charset="0"/>
                <a:cs typeface="Palatino Linotype" panose="02040502050505030304" pitchFamily="18" charset="0"/>
              </a:rPr>
              <a:t>xts</a:t>
            </a:r>
            <a:r>
              <a:rPr lang="en-US" sz="1200" dirty="0">
                <a:latin typeface="Times New Roman" panose="02020603050405020304" pitchFamily="18" charset="0"/>
                <a:ea typeface="Palatino Linotype" panose="02040502050505030304" pitchFamily="18" charset="0"/>
                <a:cs typeface="Palatino Linotype" panose="02040502050505030304" pitchFamily="18" charset="0"/>
              </a:rPr>
              <a:t> (and the </a:t>
            </a:r>
            <a:r>
              <a:rPr lang="en-US" sz="1200" dirty="0" err="1">
                <a:latin typeface="Times New Roman" panose="02020603050405020304" pitchFamily="18" charset="0"/>
                <a:ea typeface="Palatino Linotype" panose="02040502050505030304" pitchFamily="18" charset="0"/>
                <a:cs typeface="Palatino Linotype" panose="02040502050505030304" pitchFamily="18" charset="0"/>
              </a:rPr>
              <a:t>xts</a:t>
            </a:r>
            <a:r>
              <a:rPr lang="en-US" sz="1200" dirty="0">
                <a:latin typeface="Times New Roman" panose="02020603050405020304" pitchFamily="18" charset="0"/>
                <a:ea typeface="Palatino Linotype" panose="02040502050505030304" pitchFamily="18" charset="0"/>
                <a:cs typeface="Palatino Linotype" panose="02040502050505030304" pitchFamily="18" charset="0"/>
              </a:rPr>
              <a:t>() function in it) to make each data frame an </a:t>
            </a:r>
            <a:r>
              <a:rPr lang="en-US" sz="1200" dirty="0" err="1">
                <a:latin typeface="Times New Roman" panose="02020603050405020304" pitchFamily="18" charset="0"/>
                <a:ea typeface="Palatino Linotype" panose="02040502050505030304" pitchFamily="18" charset="0"/>
                <a:cs typeface="Palatino Linotype" panose="02040502050505030304" pitchFamily="18" charset="0"/>
              </a:rPr>
              <a:t>xts</a:t>
            </a:r>
            <a:r>
              <a:rPr lang="en-US" sz="1200" dirty="0">
                <a:latin typeface="Times New Roman" panose="02020603050405020304" pitchFamily="18" charset="0"/>
                <a:ea typeface="Palatino Linotype" panose="02040502050505030304" pitchFamily="18" charset="0"/>
                <a:cs typeface="Palatino Linotype" panose="02040502050505030304" pitchFamily="18" charset="0"/>
              </a:rPr>
              <a:t> object (effectively, a time series).  You’ll want to </a:t>
            </a:r>
            <a:r>
              <a:rPr lang="en-US" sz="1200" dirty="0" err="1">
                <a:latin typeface="Times New Roman" panose="02020603050405020304" pitchFamily="18" charset="0"/>
                <a:ea typeface="Palatino Linotype" panose="02040502050505030304" pitchFamily="18" charset="0"/>
                <a:cs typeface="Palatino Linotype" panose="02040502050505030304" pitchFamily="18" charset="0"/>
              </a:rPr>
              <a:t>order.by</a:t>
            </a:r>
            <a:r>
              <a:rPr lang="en-US" sz="1200" dirty="0">
                <a:latin typeface="Times New Roman" panose="02020603050405020304" pitchFamily="18" charset="0"/>
                <a:ea typeface="Palatino Linotype" panose="02040502050505030304" pitchFamily="18" charset="0"/>
                <a:cs typeface="Palatino Linotype" panose="02040502050505030304" pitchFamily="18" charset="0"/>
              </a:rPr>
              <a:t> the Date variable.</a:t>
            </a:r>
            <a:endParaRPr lang="en-US" sz="1100" dirty="0">
              <a:latin typeface="Garamond" panose="02020404030301010803" pitchFamily="18" charset="0"/>
              <a:ea typeface="Palatino Linotype" panose="02040502050505030304" pitchFamily="18" charset="0"/>
              <a:cs typeface="Palatino Linotype" panose="02040502050505030304" pitchFamily="18" charset="0"/>
            </a:endParaRPr>
          </a:p>
          <a:p>
            <a:pPr marL="742950" marR="0" lvl="1" indent="-285750">
              <a:spcBef>
                <a:spcPts val="955"/>
              </a:spcBef>
              <a:spcAft>
                <a:spcPts val="0"/>
              </a:spcAft>
              <a:buSzPts val="1200"/>
              <a:buFont typeface="Palatino Linotype" panose="02040502050505030304" pitchFamily="18" charset="0"/>
              <a:buAutoNum type="alphaLcPeriod"/>
              <a:tabLst>
                <a:tab pos="435610" algn="l"/>
              </a:tabLst>
            </a:pPr>
            <a:r>
              <a:rPr lang="en-US" sz="1200" dirty="0">
                <a:latin typeface="Times New Roman" panose="02020603050405020304" pitchFamily="18" charset="0"/>
                <a:ea typeface="Palatino Linotype" panose="02040502050505030304" pitchFamily="18" charset="0"/>
                <a:cs typeface="Palatino Linotype" panose="02040502050505030304" pitchFamily="18" charset="0"/>
              </a:rPr>
              <a:t>Bind the two </a:t>
            </a:r>
            <a:r>
              <a:rPr lang="en-US" sz="1200" dirty="0" err="1">
                <a:latin typeface="Times New Roman" panose="02020603050405020304" pitchFamily="18" charset="0"/>
                <a:ea typeface="Palatino Linotype" panose="02040502050505030304" pitchFamily="18" charset="0"/>
                <a:cs typeface="Palatino Linotype" panose="02040502050505030304" pitchFamily="18" charset="0"/>
              </a:rPr>
              <a:t>xts</a:t>
            </a:r>
            <a:r>
              <a:rPr lang="en-US" sz="1200" dirty="0">
                <a:latin typeface="Times New Roman" panose="02020603050405020304" pitchFamily="18" charset="0"/>
                <a:ea typeface="Palatino Linotype" panose="02040502050505030304" pitchFamily="18" charset="0"/>
                <a:cs typeface="Palatino Linotype" panose="02040502050505030304" pitchFamily="18" charset="0"/>
              </a:rPr>
              <a:t> objects together and create a </a:t>
            </a:r>
            <a:r>
              <a:rPr lang="en-US" sz="1200" dirty="0" err="1">
                <a:latin typeface="Times New Roman" panose="02020603050405020304" pitchFamily="18" charset="0"/>
                <a:ea typeface="Palatino Linotype" panose="02040502050505030304" pitchFamily="18" charset="0"/>
                <a:cs typeface="Palatino Linotype" panose="02040502050505030304" pitchFamily="18" charset="0"/>
              </a:rPr>
              <a:t>dygraph</a:t>
            </a:r>
            <a:r>
              <a:rPr lang="en-US" sz="1200" dirty="0">
                <a:latin typeface="Times New Roman" panose="02020603050405020304" pitchFamily="18" charset="0"/>
                <a:ea typeface="Palatino Linotype" panose="02040502050505030304" pitchFamily="18" charset="0"/>
                <a:cs typeface="Palatino Linotype" panose="02040502050505030304" pitchFamily="18" charset="0"/>
              </a:rPr>
              <a:t> from it.  Utilize the help() index if you’re stuck.</a:t>
            </a:r>
            <a:endParaRPr lang="en-US" sz="1100" dirty="0">
              <a:latin typeface="Garamond" panose="02020404030301010803" pitchFamily="18" charset="0"/>
              <a:ea typeface="Palatino Linotype" panose="02040502050505030304" pitchFamily="18" charset="0"/>
              <a:cs typeface="Palatino Linotype" panose="02040502050505030304" pitchFamily="18" charset="0"/>
            </a:endParaRPr>
          </a:p>
          <a:p>
            <a:pPr marL="1143000" marR="0" lvl="2" indent="-228600">
              <a:spcBef>
                <a:spcPts val="955"/>
              </a:spcBef>
              <a:spcAft>
                <a:spcPts val="0"/>
              </a:spcAft>
              <a:buFont typeface="Arial" panose="020B0604020202020204" pitchFamily="34" charset="0"/>
              <a:buChar char="•"/>
              <a:tabLst>
                <a:tab pos="435610" algn="l"/>
              </a:tabLst>
            </a:pPr>
            <a:r>
              <a:rPr lang="en-US" sz="1200" dirty="0">
                <a:latin typeface="Times New Roman" panose="02020603050405020304" pitchFamily="18" charset="0"/>
                <a:ea typeface="Garamond" panose="02020404030301010803" pitchFamily="18" charset="0"/>
                <a:cs typeface="Garamond" panose="02020404030301010803" pitchFamily="18" charset="0"/>
              </a:rPr>
              <a:t>Give an effective title and x/y axes.</a:t>
            </a:r>
            <a:endParaRPr lang="en-US" sz="1100" dirty="0">
              <a:latin typeface="Garamond" panose="02020404030301010803" pitchFamily="18" charset="0"/>
              <a:ea typeface="Garamond" panose="02020404030301010803" pitchFamily="18" charset="0"/>
              <a:cs typeface="Garamond" panose="02020404030301010803" pitchFamily="18" charset="0"/>
            </a:endParaRPr>
          </a:p>
          <a:p>
            <a:pPr marL="1143000" marR="0" lvl="2" indent="-228600">
              <a:spcBef>
                <a:spcPts val="955"/>
              </a:spcBef>
              <a:spcAft>
                <a:spcPts val="0"/>
              </a:spcAft>
              <a:buFont typeface="Arial" panose="020B0604020202020204" pitchFamily="34" charset="0"/>
              <a:buChar char="•"/>
              <a:tabLst>
                <a:tab pos="435610" algn="l"/>
              </a:tabLst>
            </a:pPr>
            <a:r>
              <a:rPr lang="en-US" sz="1200" dirty="0">
                <a:latin typeface="Times New Roman" panose="02020603050405020304" pitchFamily="18" charset="0"/>
                <a:ea typeface="Garamond" panose="02020404030301010803" pitchFamily="18" charset="0"/>
                <a:cs typeface="Garamond" panose="02020404030301010803" pitchFamily="18" charset="0"/>
              </a:rPr>
              <a:t>Label each Series (via </a:t>
            </a:r>
            <a:r>
              <a:rPr lang="en-US" sz="1200" dirty="0" err="1">
                <a:latin typeface="Times New Roman" panose="02020603050405020304" pitchFamily="18" charset="0"/>
                <a:ea typeface="Garamond" panose="02020404030301010803" pitchFamily="18" charset="0"/>
                <a:cs typeface="Garamond" panose="02020404030301010803" pitchFamily="18" charset="0"/>
              </a:rPr>
              <a:t>dySeries</a:t>
            </a:r>
            <a:r>
              <a:rPr lang="en-US" sz="1200" dirty="0">
                <a:latin typeface="Times New Roman" panose="02020603050405020304" pitchFamily="18" charset="0"/>
                <a:ea typeface="Garamond" panose="02020404030301010803" pitchFamily="18" charset="0"/>
                <a:cs typeface="Garamond" panose="02020404030301010803" pitchFamily="18" charset="0"/>
              </a:rPr>
              <a:t>) to be the appropriate wand-maker.  So, one line should create a label for </a:t>
            </a:r>
            <a:r>
              <a:rPr lang="en-US" sz="1200" dirty="0" err="1">
                <a:latin typeface="Times New Roman" panose="02020603050405020304" pitchFamily="18" charset="0"/>
                <a:ea typeface="Garamond" panose="02020404030301010803" pitchFamily="18" charset="0"/>
                <a:cs typeface="Garamond" panose="02020404030301010803" pitchFamily="18" charset="0"/>
              </a:rPr>
              <a:t>Ollivander</a:t>
            </a:r>
            <a:r>
              <a:rPr lang="en-US" sz="1200" dirty="0">
                <a:latin typeface="Times New Roman" panose="02020603050405020304" pitchFamily="18" charset="0"/>
                <a:ea typeface="Garamond" panose="02020404030301010803" pitchFamily="18" charset="0"/>
                <a:cs typeface="Garamond" panose="02020404030301010803" pitchFamily="18" charset="0"/>
              </a:rPr>
              <a:t> and the other for </a:t>
            </a:r>
            <a:r>
              <a:rPr lang="en-US" sz="1200" dirty="0" err="1">
                <a:latin typeface="Times New Roman" panose="02020603050405020304" pitchFamily="18" charset="0"/>
                <a:ea typeface="Garamond" panose="02020404030301010803" pitchFamily="18" charset="0"/>
                <a:cs typeface="Garamond" panose="02020404030301010803" pitchFamily="18" charset="0"/>
              </a:rPr>
              <a:t>Gregorovitch</a:t>
            </a:r>
            <a:r>
              <a:rPr lang="en-US" sz="1200" dirty="0">
                <a:latin typeface="Times New Roman" panose="02020603050405020304" pitchFamily="18" charset="0"/>
                <a:ea typeface="Garamond" panose="02020404030301010803" pitchFamily="18" charset="0"/>
                <a:cs typeface="Garamond" panose="02020404030301010803" pitchFamily="18" charset="0"/>
              </a:rPr>
              <a:t>.</a:t>
            </a:r>
            <a:endParaRPr lang="en-US" sz="1100" dirty="0">
              <a:latin typeface="Garamond" panose="02020404030301010803" pitchFamily="18" charset="0"/>
              <a:ea typeface="Garamond" panose="02020404030301010803" pitchFamily="18" charset="0"/>
              <a:cs typeface="Garamond" panose="02020404030301010803" pitchFamily="18" charset="0"/>
            </a:endParaRPr>
          </a:p>
          <a:p>
            <a:pPr marL="1143000" marR="0" lvl="2" indent="-228600">
              <a:spcBef>
                <a:spcPts val="955"/>
              </a:spcBef>
              <a:spcAft>
                <a:spcPts val="0"/>
              </a:spcAft>
              <a:buFont typeface="Arial" panose="020B0604020202020204" pitchFamily="34" charset="0"/>
              <a:buChar char="•"/>
              <a:tabLst>
                <a:tab pos="435610" algn="l"/>
              </a:tabLst>
            </a:pPr>
            <a:r>
              <a:rPr lang="en-US" sz="1200" dirty="0">
                <a:latin typeface="Times New Roman" panose="02020603050405020304" pitchFamily="18" charset="0"/>
                <a:ea typeface="Garamond" panose="02020404030301010803" pitchFamily="18" charset="0"/>
                <a:cs typeface="Garamond" panose="02020404030301010803" pitchFamily="18" charset="0"/>
              </a:rPr>
              <a:t>Stack this graph and modify the two lines to be different colors (and not the default ones!)  Any colors are fine, but make sure they’re visible and that </a:t>
            </a:r>
            <a:r>
              <a:rPr lang="en-US" sz="1200" dirty="0" err="1">
                <a:latin typeface="Times New Roman" panose="02020603050405020304" pitchFamily="18" charset="0"/>
                <a:ea typeface="Garamond" panose="02020404030301010803" pitchFamily="18" charset="0"/>
                <a:cs typeface="Garamond" panose="02020404030301010803" pitchFamily="18" charset="0"/>
              </a:rPr>
              <a:t>Ollivander</a:t>
            </a:r>
            <a:r>
              <a:rPr lang="en-US" sz="1200" dirty="0">
                <a:latin typeface="Times New Roman" panose="02020603050405020304" pitchFamily="18" charset="0"/>
                <a:ea typeface="Garamond" panose="02020404030301010803" pitchFamily="18" charset="0"/>
                <a:cs typeface="Garamond" panose="02020404030301010803" pitchFamily="18" charset="0"/>
              </a:rPr>
              <a:t> is a different color than </a:t>
            </a:r>
            <a:r>
              <a:rPr lang="en-US" sz="1200" dirty="0" err="1">
                <a:latin typeface="Times New Roman" panose="02020603050405020304" pitchFamily="18" charset="0"/>
                <a:ea typeface="Garamond" panose="02020404030301010803" pitchFamily="18" charset="0"/>
                <a:cs typeface="Garamond" panose="02020404030301010803" pitchFamily="18" charset="0"/>
              </a:rPr>
              <a:t>Gregorovitch</a:t>
            </a:r>
            <a:r>
              <a:rPr lang="en-US" sz="1200" dirty="0">
                <a:latin typeface="Times New Roman" panose="02020603050405020304" pitchFamily="18" charset="0"/>
                <a:ea typeface="Garamond" panose="02020404030301010803" pitchFamily="18" charset="0"/>
                <a:cs typeface="Garamond" panose="02020404030301010803" pitchFamily="18" charset="0"/>
              </a:rPr>
              <a:t>.</a:t>
            </a:r>
            <a:endParaRPr lang="en-US" sz="1100" dirty="0">
              <a:latin typeface="Garamond" panose="02020404030301010803" pitchFamily="18" charset="0"/>
              <a:ea typeface="Garamond" panose="02020404030301010803" pitchFamily="18" charset="0"/>
              <a:cs typeface="Garamond" panose="02020404030301010803" pitchFamily="18" charset="0"/>
            </a:endParaRPr>
          </a:p>
          <a:p>
            <a:pPr marL="1143000" marR="0" lvl="2" indent="-228600">
              <a:spcBef>
                <a:spcPts val="955"/>
              </a:spcBef>
              <a:spcAft>
                <a:spcPts val="0"/>
              </a:spcAft>
              <a:buFont typeface="Arial" panose="020B0604020202020204" pitchFamily="34" charset="0"/>
              <a:buChar char="•"/>
              <a:tabLst>
                <a:tab pos="435610" algn="l"/>
              </a:tabLst>
            </a:pPr>
            <a:r>
              <a:rPr lang="en-US" sz="1200" dirty="0">
                <a:latin typeface="Times New Roman" panose="02020603050405020304" pitchFamily="18" charset="0"/>
                <a:ea typeface="Garamond" panose="02020404030301010803" pitchFamily="18" charset="0"/>
                <a:cs typeface="Garamond" panose="02020404030301010803" pitchFamily="18" charset="0"/>
              </a:rPr>
              <a:t>Activate a range selector and make it big enough to view.</a:t>
            </a:r>
            <a:endParaRPr lang="en-US" sz="1100" dirty="0">
              <a:latin typeface="Garamond" panose="02020404030301010803" pitchFamily="18" charset="0"/>
              <a:ea typeface="Garamond" panose="02020404030301010803" pitchFamily="18" charset="0"/>
              <a:cs typeface="Garamond" panose="02020404030301010803" pitchFamily="18" charset="0"/>
            </a:endParaRPr>
          </a:p>
          <a:p>
            <a:pPr marL="1143000" marR="0" lvl="2" indent="-228600">
              <a:spcBef>
                <a:spcPts val="955"/>
              </a:spcBef>
              <a:spcAft>
                <a:spcPts val="0"/>
              </a:spcAft>
              <a:buFont typeface="Arial" panose="020B0604020202020204" pitchFamily="34" charset="0"/>
              <a:buChar char="•"/>
              <a:tabLst>
                <a:tab pos="435610" algn="l"/>
              </a:tabLst>
            </a:pPr>
            <a:r>
              <a:rPr lang="en-US" sz="1200" dirty="0">
                <a:latin typeface="Times New Roman" panose="02020603050405020304" pitchFamily="18" charset="0"/>
                <a:ea typeface="Garamond" panose="02020404030301010803" pitchFamily="18" charset="0"/>
                <a:cs typeface="Garamond" panose="02020404030301010803" pitchFamily="18" charset="0"/>
              </a:rPr>
              <a:t>Use </a:t>
            </a:r>
            <a:r>
              <a:rPr lang="en-US" sz="1200" dirty="0" err="1">
                <a:latin typeface="Times New Roman" panose="02020603050405020304" pitchFamily="18" charset="0"/>
                <a:ea typeface="Garamond" panose="02020404030301010803" pitchFamily="18" charset="0"/>
                <a:cs typeface="Garamond" panose="02020404030301010803" pitchFamily="18" charset="0"/>
              </a:rPr>
              <a:t>dyShading</a:t>
            </a:r>
            <a:r>
              <a:rPr lang="en-US" sz="1200" dirty="0">
                <a:latin typeface="Times New Roman" panose="02020603050405020304" pitchFamily="18" charset="0"/>
                <a:ea typeface="Garamond" panose="02020404030301010803" pitchFamily="18" charset="0"/>
                <a:cs typeface="Garamond" panose="02020404030301010803" pitchFamily="18" charset="0"/>
              </a:rPr>
              <a:t> to illuminate approximately when Voldemort was revived and at-large: between 1995 to 1999.</a:t>
            </a:r>
            <a:endParaRPr lang="en-US" sz="1100" dirty="0">
              <a:latin typeface="Garamond" panose="02020404030301010803" pitchFamily="18" charset="0"/>
              <a:ea typeface="Garamond" panose="02020404030301010803" pitchFamily="18" charset="0"/>
              <a:cs typeface="Garamond" panose="02020404030301010803" pitchFamily="18" charset="0"/>
            </a:endParaRPr>
          </a:p>
          <a:p>
            <a:pPr marL="1143000" marR="0" lvl="2" indent="-228600">
              <a:spcBef>
                <a:spcPts val="955"/>
              </a:spcBef>
              <a:spcAft>
                <a:spcPts val="0"/>
              </a:spcAft>
              <a:buFont typeface="Arial" panose="020B0604020202020204" pitchFamily="34" charset="0"/>
              <a:buChar char="•"/>
              <a:tabLst>
                <a:tab pos="435610" algn="l"/>
              </a:tabLst>
            </a:pPr>
            <a:r>
              <a:rPr lang="en-US" sz="1200" dirty="0">
                <a:latin typeface="Times New Roman" panose="02020603050405020304" pitchFamily="18" charset="0"/>
                <a:ea typeface="Garamond" panose="02020404030301010803" pitchFamily="18" charset="0"/>
                <a:cs typeface="Garamond" panose="02020404030301010803" pitchFamily="18" charset="0"/>
              </a:rPr>
              <a:t>Enable Highlighting on the graph, so </a:t>
            </a:r>
            <a:r>
              <a:rPr lang="en-US" sz="1200" dirty="0" err="1">
                <a:latin typeface="Times New Roman" panose="02020603050405020304" pitchFamily="18" charset="0"/>
                <a:ea typeface="Garamond" panose="02020404030301010803" pitchFamily="18" charset="0"/>
                <a:cs typeface="Garamond" panose="02020404030301010803" pitchFamily="18" charset="0"/>
              </a:rPr>
              <a:t>mousing</a:t>
            </a:r>
            <a:r>
              <a:rPr lang="en-US" sz="1200" dirty="0">
                <a:latin typeface="Times New Roman" panose="02020603050405020304" pitchFamily="18" charset="0"/>
                <a:ea typeface="Garamond" panose="02020404030301010803" pitchFamily="18" charset="0"/>
                <a:cs typeface="Garamond" panose="02020404030301010803" pitchFamily="18" charset="0"/>
              </a:rPr>
              <a:t> over a line bolds it.</a:t>
            </a:r>
            <a:endParaRPr lang="en-US" sz="1100" dirty="0">
              <a:effectLst/>
              <a:latin typeface="Garamond" panose="02020404030301010803" pitchFamily="18" charset="0"/>
              <a:ea typeface="Garamond" panose="02020404030301010803" pitchFamily="18" charset="0"/>
              <a:cs typeface="Garamond" panose="02020404030301010803" pitchFamily="18" charset="0"/>
            </a:endParaRPr>
          </a:p>
        </p:txBody>
      </p:sp>
    </p:spTree>
    <p:extLst>
      <p:ext uri="{BB962C8B-B14F-4D97-AF65-F5344CB8AC3E}">
        <p14:creationId xmlns:p14="http://schemas.microsoft.com/office/powerpoint/2010/main" val="3674665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6C817D4-8A51-F58B-EF49-F30908B52CB4}"/>
              </a:ext>
            </a:extLst>
          </p:cNvPr>
          <p:cNvSpPr txBox="1"/>
          <p:nvPr/>
        </p:nvSpPr>
        <p:spPr>
          <a:xfrm>
            <a:off x="1" y="1602297"/>
            <a:ext cx="9143999" cy="1107996"/>
          </a:xfrm>
          <a:prstGeom prst="rect">
            <a:avLst/>
          </a:prstGeom>
          <a:noFill/>
        </p:spPr>
        <p:txBody>
          <a:bodyPr wrap="square" rtlCol="0">
            <a:spAutoFit/>
          </a:bodyPr>
          <a:lstStyle/>
          <a:p>
            <a:pPr algn="ctr"/>
            <a:r>
              <a:rPr lang="en-US" sz="6600" dirty="0"/>
              <a:t>ANSWERS</a:t>
            </a:r>
          </a:p>
        </p:txBody>
      </p:sp>
    </p:spTree>
    <p:extLst>
      <p:ext uri="{BB962C8B-B14F-4D97-AF65-F5344CB8AC3E}">
        <p14:creationId xmlns:p14="http://schemas.microsoft.com/office/powerpoint/2010/main" val="876298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5F4D7-A0B5-4D4F-9C37-008F675E994E}"/>
              </a:ext>
            </a:extLst>
          </p:cNvPr>
          <p:cNvSpPr>
            <a:spLocks noGrp="1"/>
          </p:cNvSpPr>
          <p:nvPr>
            <p:ph type="title"/>
          </p:nvPr>
        </p:nvSpPr>
        <p:spPr>
          <a:xfrm>
            <a:off x="0" y="452718"/>
            <a:ext cx="7540090" cy="663018"/>
          </a:xfrm>
        </p:spPr>
        <p:txBody>
          <a:bodyPr/>
          <a:lstStyle/>
          <a:p>
            <a:r>
              <a:rPr lang="en-US" sz="3200" dirty="0"/>
              <a:t>Activity One: SES</a:t>
            </a:r>
          </a:p>
        </p:txBody>
      </p:sp>
      <p:sp>
        <p:nvSpPr>
          <p:cNvPr id="3" name="Content Placeholder 2">
            <a:extLst>
              <a:ext uri="{FF2B5EF4-FFF2-40B4-BE49-F238E27FC236}">
                <a16:creationId xmlns:a16="http://schemas.microsoft.com/office/drawing/2014/main" id="{5860C599-7CAD-DF48-AD10-1658242052AB}"/>
              </a:ext>
            </a:extLst>
          </p:cNvPr>
          <p:cNvSpPr>
            <a:spLocks noGrp="1"/>
          </p:cNvSpPr>
          <p:nvPr>
            <p:ph idx="1"/>
          </p:nvPr>
        </p:nvSpPr>
        <p:spPr>
          <a:xfrm>
            <a:off x="4446165" y="1371599"/>
            <a:ext cx="4518207" cy="5155257"/>
          </a:xfrm>
          <a:solidFill>
            <a:schemeClr val="tx1">
              <a:alpha val="12000"/>
            </a:schemeClr>
          </a:solidFill>
          <a:ln>
            <a:solidFill>
              <a:schemeClr val="tx1"/>
            </a:solidFill>
          </a:ln>
        </p:spPr>
        <p:txBody>
          <a:bodyPr>
            <a:normAutofit/>
          </a:bodyPr>
          <a:lstStyle/>
          <a:p>
            <a:pPr>
              <a:buFont typeface="Wingdings" panose="05000000000000000000" pitchFamily="2" charset="2"/>
              <a:buChar char="§"/>
            </a:pPr>
            <a:r>
              <a:rPr lang="en-US" sz="1000" b="1" dirty="0"/>
              <a:t>Summary</a:t>
            </a:r>
          </a:p>
          <a:p>
            <a:pPr>
              <a:buFont typeface="Wingdings" panose="05000000000000000000" pitchFamily="2" charset="2"/>
              <a:buChar char="§"/>
            </a:pPr>
            <a:r>
              <a:rPr lang="en-US" sz="1000" dirty="0"/>
              <a:t>In this exercise we have three SES models that have been set up with different parameters:</a:t>
            </a:r>
          </a:p>
          <a:p>
            <a:pPr lvl="1">
              <a:buFont typeface="Wingdings" panose="05000000000000000000" pitchFamily="2" charset="2"/>
              <a:buChar char="§"/>
            </a:pPr>
            <a:r>
              <a:rPr lang="en-US" sz="1000" dirty="0"/>
              <a:t>M1</a:t>
            </a:r>
            <a:r>
              <a:rPr lang="en-US" sz="1000" dirty="0">
                <a:sym typeface="Wingdings" panose="05000000000000000000" pitchFamily="2" charset="2"/>
              </a:rPr>
              <a:t>Alpha = 0.2(Blue)</a:t>
            </a:r>
          </a:p>
          <a:p>
            <a:pPr lvl="1">
              <a:buFont typeface="Wingdings" panose="05000000000000000000" pitchFamily="2" charset="2"/>
              <a:buChar char="§"/>
            </a:pPr>
            <a:r>
              <a:rPr lang="en-US" sz="1000" dirty="0">
                <a:sym typeface="Wingdings" panose="05000000000000000000" pitchFamily="2" charset="2"/>
              </a:rPr>
              <a:t>M2Alpha  = 0.6(Red)</a:t>
            </a:r>
          </a:p>
          <a:p>
            <a:pPr lvl="1">
              <a:buFont typeface="Wingdings" panose="05000000000000000000" pitchFamily="2" charset="2"/>
              <a:buChar char="§"/>
            </a:pPr>
            <a:r>
              <a:rPr lang="en-US" sz="1000" dirty="0">
                <a:sym typeface="Wingdings" panose="05000000000000000000" pitchFamily="2" charset="2"/>
              </a:rPr>
              <a:t>M3Alpha = Default(Green), When the value is null alpha is estimated, however we can deduce that this value is greater than 0.6 because higher alpha values place more weight on recent observations</a:t>
            </a:r>
          </a:p>
          <a:p>
            <a:pPr lvl="1">
              <a:buFont typeface="Wingdings" panose="05000000000000000000" pitchFamily="2" charset="2"/>
              <a:buChar char="§"/>
            </a:pPr>
            <a:r>
              <a:rPr lang="en-US" sz="1000" dirty="0">
                <a:sym typeface="Wingdings" panose="05000000000000000000" pitchFamily="2" charset="2"/>
              </a:rPr>
              <a:t>The forecast horizon in this example has been set to 10</a:t>
            </a:r>
          </a:p>
          <a:p>
            <a:pPr>
              <a:buFont typeface="Wingdings" panose="05000000000000000000" pitchFamily="2" charset="2"/>
              <a:buChar char="§"/>
            </a:pPr>
            <a:r>
              <a:rPr lang="en-US" sz="1000" b="1" dirty="0">
                <a:sym typeface="Wingdings" panose="05000000000000000000" pitchFamily="2" charset="2"/>
              </a:rPr>
              <a:t>Analysis </a:t>
            </a:r>
          </a:p>
          <a:p>
            <a:pPr>
              <a:buFont typeface="Wingdings" panose="05000000000000000000" pitchFamily="2" charset="2"/>
              <a:buChar char="§"/>
            </a:pPr>
            <a:r>
              <a:rPr lang="en-US" sz="1000" dirty="0">
                <a:sym typeface="Wingdings" panose="05000000000000000000" pitchFamily="2" charset="2"/>
              </a:rPr>
              <a:t>The historical sales data(Black Time Series) has a trending component. Using SES to forecast these observations is not the best option because the model is unable to detect this trending patter. Using this model in a business setting will not make sense</a:t>
            </a:r>
          </a:p>
          <a:p>
            <a:pPr>
              <a:buFont typeface="Wingdings" panose="05000000000000000000" pitchFamily="2" charset="2"/>
              <a:buChar char="§"/>
            </a:pPr>
            <a:r>
              <a:rPr lang="en-US" sz="1000" dirty="0">
                <a:sym typeface="Wingdings" panose="05000000000000000000" pitchFamily="2" charset="2"/>
              </a:rPr>
              <a:t>If we want to analyze which model is best we can know this from two different angles:</a:t>
            </a:r>
          </a:p>
          <a:p>
            <a:pPr lvl="1">
              <a:buFont typeface="Wingdings" panose="05000000000000000000" pitchFamily="2" charset="2"/>
              <a:buChar char="§"/>
            </a:pPr>
            <a:r>
              <a:rPr lang="en-US" sz="1000" dirty="0">
                <a:sym typeface="Wingdings" panose="05000000000000000000" pitchFamily="2" charset="2"/>
              </a:rPr>
              <a:t>1-Looking at the Time series</a:t>
            </a:r>
          </a:p>
          <a:p>
            <a:pPr lvl="1">
              <a:buFont typeface="Wingdings" panose="05000000000000000000" pitchFamily="2" charset="2"/>
              <a:buChar char="§"/>
            </a:pPr>
            <a:r>
              <a:rPr lang="en-US" sz="1000" dirty="0">
                <a:sym typeface="Wingdings" panose="05000000000000000000" pitchFamily="2" charset="2"/>
              </a:rPr>
              <a:t>2-Looking the Forecast errors</a:t>
            </a:r>
          </a:p>
          <a:p>
            <a:pPr>
              <a:buFont typeface="Wingdings" panose="05000000000000000000" pitchFamily="2" charset="2"/>
              <a:buChar char="§"/>
            </a:pPr>
            <a:r>
              <a:rPr lang="en-US" sz="1000" dirty="0">
                <a:sym typeface="Wingdings" panose="05000000000000000000" pitchFamily="2" charset="2"/>
              </a:rPr>
              <a:t>Taking both elements into account model 3 is the best by far</a:t>
            </a:r>
          </a:p>
          <a:p>
            <a:endParaRPr lang="en-US" sz="1100" dirty="0">
              <a:sym typeface="Wingdings" panose="05000000000000000000" pitchFamily="2" charset="2"/>
            </a:endParaRPr>
          </a:p>
        </p:txBody>
      </p:sp>
      <p:pic>
        <p:nvPicPr>
          <p:cNvPr id="8" name="Picture 7">
            <a:extLst>
              <a:ext uri="{FF2B5EF4-FFF2-40B4-BE49-F238E27FC236}">
                <a16:creationId xmlns:a16="http://schemas.microsoft.com/office/drawing/2014/main" id="{8E7CC7DD-D69F-F3C2-7D92-32B91D8BE90C}"/>
              </a:ext>
            </a:extLst>
          </p:cNvPr>
          <p:cNvPicPr>
            <a:picLocks noChangeAspect="1"/>
          </p:cNvPicPr>
          <p:nvPr/>
        </p:nvPicPr>
        <p:blipFill>
          <a:blip r:embed="rId2"/>
          <a:stretch>
            <a:fillRect/>
          </a:stretch>
        </p:blipFill>
        <p:spPr>
          <a:xfrm>
            <a:off x="179628" y="1433512"/>
            <a:ext cx="4031645" cy="2710649"/>
          </a:xfrm>
          <a:prstGeom prst="rect">
            <a:avLst/>
          </a:prstGeom>
          <a:ln>
            <a:solidFill>
              <a:schemeClr val="accent1"/>
            </a:solidFill>
          </a:ln>
        </p:spPr>
      </p:pic>
      <p:pic>
        <p:nvPicPr>
          <p:cNvPr id="10" name="Picture 9">
            <a:extLst>
              <a:ext uri="{FF2B5EF4-FFF2-40B4-BE49-F238E27FC236}">
                <a16:creationId xmlns:a16="http://schemas.microsoft.com/office/drawing/2014/main" id="{4251944D-0279-367B-D721-1AFAE46BAD7D}"/>
              </a:ext>
            </a:extLst>
          </p:cNvPr>
          <p:cNvPicPr>
            <a:picLocks noChangeAspect="1"/>
          </p:cNvPicPr>
          <p:nvPr/>
        </p:nvPicPr>
        <p:blipFill>
          <a:blip r:embed="rId3"/>
          <a:stretch>
            <a:fillRect/>
          </a:stretch>
        </p:blipFill>
        <p:spPr>
          <a:xfrm>
            <a:off x="179628" y="4660521"/>
            <a:ext cx="4132313" cy="295275"/>
          </a:xfrm>
          <a:prstGeom prst="rect">
            <a:avLst/>
          </a:prstGeom>
          <a:ln>
            <a:solidFill>
              <a:schemeClr val="accent1"/>
            </a:solidFill>
          </a:ln>
        </p:spPr>
      </p:pic>
      <p:pic>
        <p:nvPicPr>
          <p:cNvPr id="12" name="Picture 11">
            <a:extLst>
              <a:ext uri="{FF2B5EF4-FFF2-40B4-BE49-F238E27FC236}">
                <a16:creationId xmlns:a16="http://schemas.microsoft.com/office/drawing/2014/main" id="{33F387E0-B3E1-0DB3-8663-016675CE7B4C}"/>
              </a:ext>
            </a:extLst>
          </p:cNvPr>
          <p:cNvPicPr>
            <a:picLocks noChangeAspect="1"/>
          </p:cNvPicPr>
          <p:nvPr/>
        </p:nvPicPr>
        <p:blipFill>
          <a:blip r:embed="rId4"/>
          <a:stretch>
            <a:fillRect/>
          </a:stretch>
        </p:blipFill>
        <p:spPr>
          <a:xfrm>
            <a:off x="179628" y="5424488"/>
            <a:ext cx="4132313" cy="323850"/>
          </a:xfrm>
          <a:prstGeom prst="rect">
            <a:avLst/>
          </a:prstGeom>
          <a:ln>
            <a:solidFill>
              <a:schemeClr val="accent1"/>
            </a:solidFill>
          </a:ln>
        </p:spPr>
      </p:pic>
      <p:pic>
        <p:nvPicPr>
          <p:cNvPr id="14" name="Picture 13">
            <a:extLst>
              <a:ext uri="{FF2B5EF4-FFF2-40B4-BE49-F238E27FC236}">
                <a16:creationId xmlns:a16="http://schemas.microsoft.com/office/drawing/2014/main" id="{86D78A16-ABC5-1513-7688-BF7A8F4B0DCF}"/>
              </a:ext>
            </a:extLst>
          </p:cNvPr>
          <p:cNvPicPr>
            <a:picLocks noChangeAspect="1"/>
          </p:cNvPicPr>
          <p:nvPr/>
        </p:nvPicPr>
        <p:blipFill>
          <a:blip r:embed="rId5"/>
          <a:stretch>
            <a:fillRect/>
          </a:stretch>
        </p:blipFill>
        <p:spPr>
          <a:xfrm>
            <a:off x="179628" y="6050342"/>
            <a:ext cx="4132313" cy="333375"/>
          </a:xfrm>
          <a:prstGeom prst="rect">
            <a:avLst/>
          </a:prstGeom>
          <a:ln>
            <a:solidFill>
              <a:schemeClr val="accent1"/>
            </a:solidFill>
          </a:ln>
        </p:spPr>
      </p:pic>
      <p:sp>
        <p:nvSpPr>
          <p:cNvPr id="15" name="TextBox 14">
            <a:extLst>
              <a:ext uri="{FF2B5EF4-FFF2-40B4-BE49-F238E27FC236}">
                <a16:creationId xmlns:a16="http://schemas.microsoft.com/office/drawing/2014/main" id="{37994C8A-FC76-FCC8-AF13-62B4D25EB516}"/>
              </a:ext>
            </a:extLst>
          </p:cNvPr>
          <p:cNvSpPr txBox="1"/>
          <p:nvPr/>
        </p:nvSpPr>
        <p:spPr>
          <a:xfrm>
            <a:off x="112516" y="4398911"/>
            <a:ext cx="1061943" cy="261610"/>
          </a:xfrm>
          <a:prstGeom prst="rect">
            <a:avLst/>
          </a:prstGeom>
          <a:noFill/>
        </p:spPr>
        <p:txBody>
          <a:bodyPr wrap="square" rtlCol="0">
            <a:spAutoFit/>
          </a:bodyPr>
          <a:lstStyle/>
          <a:p>
            <a:r>
              <a:rPr lang="en-US" sz="1050" dirty="0"/>
              <a:t>Model 1:</a:t>
            </a:r>
          </a:p>
        </p:txBody>
      </p:sp>
      <p:sp>
        <p:nvSpPr>
          <p:cNvPr id="16" name="TextBox 15">
            <a:extLst>
              <a:ext uri="{FF2B5EF4-FFF2-40B4-BE49-F238E27FC236}">
                <a16:creationId xmlns:a16="http://schemas.microsoft.com/office/drawing/2014/main" id="{908D66FF-8237-B698-97E7-2F06F45BC673}"/>
              </a:ext>
            </a:extLst>
          </p:cNvPr>
          <p:cNvSpPr txBox="1"/>
          <p:nvPr/>
        </p:nvSpPr>
        <p:spPr>
          <a:xfrm>
            <a:off x="112516" y="5129213"/>
            <a:ext cx="1061943" cy="261610"/>
          </a:xfrm>
          <a:prstGeom prst="rect">
            <a:avLst/>
          </a:prstGeom>
          <a:noFill/>
        </p:spPr>
        <p:txBody>
          <a:bodyPr wrap="square" rtlCol="0">
            <a:spAutoFit/>
          </a:bodyPr>
          <a:lstStyle/>
          <a:p>
            <a:r>
              <a:rPr lang="en-US" sz="1050" dirty="0"/>
              <a:t>Model 2:</a:t>
            </a:r>
          </a:p>
        </p:txBody>
      </p:sp>
      <p:sp>
        <p:nvSpPr>
          <p:cNvPr id="17" name="TextBox 16">
            <a:extLst>
              <a:ext uri="{FF2B5EF4-FFF2-40B4-BE49-F238E27FC236}">
                <a16:creationId xmlns:a16="http://schemas.microsoft.com/office/drawing/2014/main" id="{0C802FD1-EEBE-F516-4AA6-6C76D2C82023}"/>
              </a:ext>
            </a:extLst>
          </p:cNvPr>
          <p:cNvSpPr txBox="1"/>
          <p:nvPr/>
        </p:nvSpPr>
        <p:spPr>
          <a:xfrm>
            <a:off x="112516" y="5797297"/>
            <a:ext cx="1061943" cy="261610"/>
          </a:xfrm>
          <a:prstGeom prst="rect">
            <a:avLst/>
          </a:prstGeom>
          <a:noFill/>
        </p:spPr>
        <p:txBody>
          <a:bodyPr wrap="square" rtlCol="0">
            <a:spAutoFit/>
          </a:bodyPr>
          <a:lstStyle/>
          <a:p>
            <a:r>
              <a:rPr lang="en-US" sz="1050" dirty="0"/>
              <a:t>Model 3:</a:t>
            </a:r>
          </a:p>
        </p:txBody>
      </p:sp>
      <p:sp>
        <p:nvSpPr>
          <p:cNvPr id="18" name="Rectangle 17">
            <a:extLst>
              <a:ext uri="{FF2B5EF4-FFF2-40B4-BE49-F238E27FC236}">
                <a16:creationId xmlns:a16="http://schemas.microsoft.com/office/drawing/2014/main" id="{2F0851A1-4FAE-0774-24AD-B802C4BE084F}"/>
              </a:ext>
            </a:extLst>
          </p:cNvPr>
          <p:cNvSpPr/>
          <p:nvPr/>
        </p:nvSpPr>
        <p:spPr>
          <a:xfrm>
            <a:off x="643487" y="6058907"/>
            <a:ext cx="598084" cy="302004"/>
          </a:xfrm>
          <a:custGeom>
            <a:avLst/>
            <a:gdLst>
              <a:gd name="connsiteX0" fmla="*/ 0 w 598084"/>
              <a:gd name="connsiteY0" fmla="*/ 0 h 302004"/>
              <a:gd name="connsiteX1" fmla="*/ 598084 w 598084"/>
              <a:gd name="connsiteY1" fmla="*/ 0 h 302004"/>
              <a:gd name="connsiteX2" fmla="*/ 598084 w 598084"/>
              <a:gd name="connsiteY2" fmla="*/ 302004 h 302004"/>
              <a:gd name="connsiteX3" fmla="*/ 0 w 598084"/>
              <a:gd name="connsiteY3" fmla="*/ 302004 h 302004"/>
              <a:gd name="connsiteX4" fmla="*/ 0 w 598084"/>
              <a:gd name="connsiteY4" fmla="*/ 0 h 3020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8084" h="302004" fill="none" extrusionOk="0">
                <a:moveTo>
                  <a:pt x="0" y="0"/>
                </a:moveTo>
                <a:cubicBezTo>
                  <a:pt x="184124" y="-66249"/>
                  <a:pt x="407617" y="31570"/>
                  <a:pt x="598084" y="0"/>
                </a:cubicBezTo>
                <a:cubicBezTo>
                  <a:pt x="618203" y="99537"/>
                  <a:pt x="587965" y="167024"/>
                  <a:pt x="598084" y="302004"/>
                </a:cubicBezTo>
                <a:cubicBezTo>
                  <a:pt x="305961" y="350991"/>
                  <a:pt x="237866" y="248692"/>
                  <a:pt x="0" y="302004"/>
                </a:cubicBezTo>
                <a:cubicBezTo>
                  <a:pt x="-3472" y="158675"/>
                  <a:pt x="6758" y="81842"/>
                  <a:pt x="0" y="0"/>
                </a:cubicBezTo>
                <a:close/>
              </a:path>
              <a:path w="598084" h="302004" stroke="0" extrusionOk="0">
                <a:moveTo>
                  <a:pt x="0" y="0"/>
                </a:moveTo>
                <a:cubicBezTo>
                  <a:pt x="138467" y="-25081"/>
                  <a:pt x="400156" y="40874"/>
                  <a:pt x="598084" y="0"/>
                </a:cubicBezTo>
                <a:cubicBezTo>
                  <a:pt x="620886" y="129422"/>
                  <a:pt x="571838" y="225757"/>
                  <a:pt x="598084" y="302004"/>
                </a:cubicBezTo>
                <a:cubicBezTo>
                  <a:pt x="362174" y="307683"/>
                  <a:pt x="195375" y="258478"/>
                  <a:pt x="0" y="302004"/>
                </a:cubicBezTo>
                <a:cubicBezTo>
                  <a:pt x="-16458" y="229562"/>
                  <a:pt x="12976" y="96506"/>
                  <a:pt x="0" y="0"/>
                </a:cubicBezTo>
                <a:close/>
              </a:path>
            </a:pathLst>
          </a:custGeom>
          <a:solidFill>
            <a:schemeClr val="accent2">
              <a:alpha val="40000"/>
            </a:schemeClr>
          </a:solidFill>
          <a:ln>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8B74002-824E-63D2-0DCA-55FE499A9C26}"/>
              </a:ext>
            </a:extLst>
          </p:cNvPr>
          <p:cNvSpPr/>
          <p:nvPr/>
        </p:nvSpPr>
        <p:spPr>
          <a:xfrm>
            <a:off x="643487" y="5435411"/>
            <a:ext cx="598084" cy="302004"/>
          </a:xfrm>
          <a:custGeom>
            <a:avLst/>
            <a:gdLst>
              <a:gd name="connsiteX0" fmla="*/ 0 w 598084"/>
              <a:gd name="connsiteY0" fmla="*/ 0 h 302004"/>
              <a:gd name="connsiteX1" fmla="*/ 598084 w 598084"/>
              <a:gd name="connsiteY1" fmla="*/ 0 h 302004"/>
              <a:gd name="connsiteX2" fmla="*/ 598084 w 598084"/>
              <a:gd name="connsiteY2" fmla="*/ 302004 h 302004"/>
              <a:gd name="connsiteX3" fmla="*/ 0 w 598084"/>
              <a:gd name="connsiteY3" fmla="*/ 302004 h 302004"/>
              <a:gd name="connsiteX4" fmla="*/ 0 w 598084"/>
              <a:gd name="connsiteY4" fmla="*/ 0 h 3020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8084" h="302004" fill="none" extrusionOk="0">
                <a:moveTo>
                  <a:pt x="0" y="0"/>
                </a:moveTo>
                <a:cubicBezTo>
                  <a:pt x="184124" y="-66249"/>
                  <a:pt x="407617" y="31570"/>
                  <a:pt x="598084" y="0"/>
                </a:cubicBezTo>
                <a:cubicBezTo>
                  <a:pt x="618203" y="99537"/>
                  <a:pt x="587965" y="167024"/>
                  <a:pt x="598084" y="302004"/>
                </a:cubicBezTo>
                <a:cubicBezTo>
                  <a:pt x="305961" y="350991"/>
                  <a:pt x="237866" y="248692"/>
                  <a:pt x="0" y="302004"/>
                </a:cubicBezTo>
                <a:cubicBezTo>
                  <a:pt x="-3472" y="158675"/>
                  <a:pt x="6758" y="81842"/>
                  <a:pt x="0" y="0"/>
                </a:cubicBezTo>
                <a:close/>
              </a:path>
              <a:path w="598084" h="302004" stroke="0" extrusionOk="0">
                <a:moveTo>
                  <a:pt x="0" y="0"/>
                </a:moveTo>
                <a:cubicBezTo>
                  <a:pt x="138467" y="-25081"/>
                  <a:pt x="400156" y="40874"/>
                  <a:pt x="598084" y="0"/>
                </a:cubicBezTo>
                <a:cubicBezTo>
                  <a:pt x="620886" y="129422"/>
                  <a:pt x="571838" y="225757"/>
                  <a:pt x="598084" y="302004"/>
                </a:cubicBezTo>
                <a:cubicBezTo>
                  <a:pt x="362174" y="307683"/>
                  <a:pt x="195375" y="258478"/>
                  <a:pt x="0" y="302004"/>
                </a:cubicBezTo>
                <a:cubicBezTo>
                  <a:pt x="-16458" y="229562"/>
                  <a:pt x="12976" y="96506"/>
                  <a:pt x="0" y="0"/>
                </a:cubicBezTo>
                <a:close/>
              </a:path>
            </a:pathLst>
          </a:custGeom>
          <a:solidFill>
            <a:schemeClr val="accent2">
              <a:alpha val="40000"/>
            </a:schemeClr>
          </a:solidFill>
          <a:ln>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4B70727-4842-1468-49ED-943F640FD74D}"/>
              </a:ext>
            </a:extLst>
          </p:cNvPr>
          <p:cNvSpPr/>
          <p:nvPr/>
        </p:nvSpPr>
        <p:spPr>
          <a:xfrm>
            <a:off x="710599" y="4651728"/>
            <a:ext cx="598084" cy="302004"/>
          </a:xfrm>
          <a:custGeom>
            <a:avLst/>
            <a:gdLst>
              <a:gd name="connsiteX0" fmla="*/ 0 w 598084"/>
              <a:gd name="connsiteY0" fmla="*/ 0 h 302004"/>
              <a:gd name="connsiteX1" fmla="*/ 598084 w 598084"/>
              <a:gd name="connsiteY1" fmla="*/ 0 h 302004"/>
              <a:gd name="connsiteX2" fmla="*/ 598084 w 598084"/>
              <a:gd name="connsiteY2" fmla="*/ 302004 h 302004"/>
              <a:gd name="connsiteX3" fmla="*/ 0 w 598084"/>
              <a:gd name="connsiteY3" fmla="*/ 302004 h 302004"/>
              <a:gd name="connsiteX4" fmla="*/ 0 w 598084"/>
              <a:gd name="connsiteY4" fmla="*/ 0 h 3020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8084" h="302004" fill="none" extrusionOk="0">
                <a:moveTo>
                  <a:pt x="0" y="0"/>
                </a:moveTo>
                <a:cubicBezTo>
                  <a:pt x="184124" y="-66249"/>
                  <a:pt x="407617" y="31570"/>
                  <a:pt x="598084" y="0"/>
                </a:cubicBezTo>
                <a:cubicBezTo>
                  <a:pt x="618203" y="99537"/>
                  <a:pt x="587965" y="167024"/>
                  <a:pt x="598084" y="302004"/>
                </a:cubicBezTo>
                <a:cubicBezTo>
                  <a:pt x="305961" y="350991"/>
                  <a:pt x="237866" y="248692"/>
                  <a:pt x="0" y="302004"/>
                </a:cubicBezTo>
                <a:cubicBezTo>
                  <a:pt x="-3472" y="158675"/>
                  <a:pt x="6758" y="81842"/>
                  <a:pt x="0" y="0"/>
                </a:cubicBezTo>
                <a:close/>
              </a:path>
              <a:path w="598084" h="302004" stroke="0" extrusionOk="0">
                <a:moveTo>
                  <a:pt x="0" y="0"/>
                </a:moveTo>
                <a:cubicBezTo>
                  <a:pt x="138467" y="-25081"/>
                  <a:pt x="400156" y="40874"/>
                  <a:pt x="598084" y="0"/>
                </a:cubicBezTo>
                <a:cubicBezTo>
                  <a:pt x="620886" y="129422"/>
                  <a:pt x="571838" y="225757"/>
                  <a:pt x="598084" y="302004"/>
                </a:cubicBezTo>
                <a:cubicBezTo>
                  <a:pt x="362174" y="307683"/>
                  <a:pt x="195375" y="258478"/>
                  <a:pt x="0" y="302004"/>
                </a:cubicBezTo>
                <a:cubicBezTo>
                  <a:pt x="-16458" y="229562"/>
                  <a:pt x="12976" y="96506"/>
                  <a:pt x="0" y="0"/>
                </a:cubicBezTo>
                <a:close/>
              </a:path>
            </a:pathLst>
          </a:custGeom>
          <a:solidFill>
            <a:schemeClr val="accent2">
              <a:alpha val="40000"/>
            </a:schemeClr>
          </a:solidFill>
          <a:ln>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22" name="Connector: Elbow 21">
            <a:extLst>
              <a:ext uri="{FF2B5EF4-FFF2-40B4-BE49-F238E27FC236}">
                <a16:creationId xmlns:a16="http://schemas.microsoft.com/office/drawing/2014/main" id="{E226C62D-0F43-2D2A-132B-A20BDD8CBA77}"/>
              </a:ext>
            </a:extLst>
          </p:cNvPr>
          <p:cNvCxnSpPr>
            <a:cxnSpLocks/>
          </p:cNvCxnSpPr>
          <p:nvPr/>
        </p:nvCxnSpPr>
        <p:spPr>
          <a:xfrm rot="10800000" flipV="1">
            <a:off x="1241574" y="5797296"/>
            <a:ext cx="3330427" cy="35751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DF3B7B9-0306-BDDB-9474-B58EA3560A35}"/>
              </a:ext>
            </a:extLst>
          </p:cNvPr>
          <p:cNvCxnSpPr>
            <a:cxnSpLocks/>
          </p:cNvCxnSpPr>
          <p:nvPr/>
        </p:nvCxnSpPr>
        <p:spPr>
          <a:xfrm flipH="1" flipV="1">
            <a:off x="3271706" y="2097248"/>
            <a:ext cx="1300294" cy="37000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7564444-EE7B-14DB-C1D9-221CB943A01A}"/>
              </a:ext>
            </a:extLst>
          </p:cNvPr>
          <p:cNvCxnSpPr>
            <a:cxnSpLocks/>
          </p:cNvCxnSpPr>
          <p:nvPr/>
        </p:nvCxnSpPr>
        <p:spPr>
          <a:xfrm flipH="1" flipV="1">
            <a:off x="2776756" y="1853967"/>
            <a:ext cx="1795244" cy="21979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8732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5F4D7-A0B5-4D4F-9C37-008F675E994E}"/>
              </a:ext>
            </a:extLst>
          </p:cNvPr>
          <p:cNvSpPr>
            <a:spLocks noGrp="1"/>
          </p:cNvSpPr>
          <p:nvPr>
            <p:ph type="title"/>
          </p:nvPr>
        </p:nvSpPr>
        <p:spPr>
          <a:xfrm>
            <a:off x="0" y="452718"/>
            <a:ext cx="7540090" cy="663018"/>
          </a:xfrm>
        </p:spPr>
        <p:txBody>
          <a:bodyPr/>
          <a:lstStyle/>
          <a:p>
            <a:r>
              <a:rPr lang="en-US" sz="3200" dirty="0"/>
              <a:t>Activity One: SES</a:t>
            </a:r>
          </a:p>
        </p:txBody>
      </p:sp>
      <p:sp>
        <p:nvSpPr>
          <p:cNvPr id="3" name="Content Placeholder 2">
            <a:extLst>
              <a:ext uri="{FF2B5EF4-FFF2-40B4-BE49-F238E27FC236}">
                <a16:creationId xmlns:a16="http://schemas.microsoft.com/office/drawing/2014/main" id="{5860C599-7CAD-DF48-AD10-1658242052AB}"/>
              </a:ext>
            </a:extLst>
          </p:cNvPr>
          <p:cNvSpPr>
            <a:spLocks noGrp="1"/>
          </p:cNvSpPr>
          <p:nvPr>
            <p:ph idx="1"/>
          </p:nvPr>
        </p:nvSpPr>
        <p:spPr>
          <a:xfrm>
            <a:off x="4446165" y="1371599"/>
            <a:ext cx="4518207" cy="5155257"/>
          </a:xfrm>
          <a:solidFill>
            <a:schemeClr val="tx1">
              <a:alpha val="12000"/>
            </a:schemeClr>
          </a:solidFill>
          <a:ln>
            <a:solidFill>
              <a:schemeClr val="tx1"/>
            </a:solidFill>
          </a:ln>
        </p:spPr>
        <p:txBody>
          <a:bodyPr>
            <a:normAutofit/>
          </a:bodyPr>
          <a:lstStyle/>
          <a:p>
            <a:pPr marL="0" indent="0">
              <a:buNone/>
            </a:pPr>
            <a:r>
              <a:rPr lang="en-US" sz="1100" b="1" dirty="0"/>
              <a:t>Improving model 1</a:t>
            </a:r>
          </a:p>
          <a:p>
            <a:pPr>
              <a:buFont typeface="Wingdings" panose="05000000000000000000" pitchFamily="2" charset="2"/>
              <a:buChar char="§"/>
            </a:pPr>
            <a:r>
              <a:rPr lang="en-US" sz="1050" dirty="0"/>
              <a:t>Model 1 is the worst model because is less reactive to the most recent observations. What we will do is trying to improve model 1 by increasing alpha. Remember as alpha increases it will make the model to adapt to the most recent observations </a:t>
            </a:r>
          </a:p>
          <a:p>
            <a:pPr>
              <a:buFont typeface="Wingdings" panose="05000000000000000000" pitchFamily="2" charset="2"/>
              <a:buChar char="§"/>
            </a:pPr>
            <a:r>
              <a:rPr lang="en-US" sz="1050" dirty="0">
                <a:sym typeface="Wingdings" panose="05000000000000000000" pitchFamily="2" charset="2"/>
              </a:rPr>
              <a:t>Looking at both plots we can see the significant improvement after increasing alpha from 0.2 to 0.65</a:t>
            </a:r>
          </a:p>
          <a:p>
            <a:pPr>
              <a:buFont typeface="Wingdings" panose="05000000000000000000" pitchFamily="2" charset="2"/>
              <a:buChar char="§"/>
            </a:pPr>
            <a:r>
              <a:rPr lang="en-US" sz="1050" dirty="0">
                <a:sym typeface="Wingdings" panose="05000000000000000000" pitchFamily="2" charset="2"/>
              </a:rPr>
              <a:t>The RMSE also got much better  </a:t>
            </a:r>
            <a:endParaRPr lang="en-US" sz="1400" dirty="0">
              <a:sym typeface="Wingdings" panose="05000000000000000000" pitchFamily="2" charset="2"/>
            </a:endParaRPr>
          </a:p>
          <a:p>
            <a:endParaRPr lang="en-US" sz="1100" dirty="0">
              <a:sym typeface="Wingdings" panose="05000000000000000000" pitchFamily="2" charset="2"/>
            </a:endParaRPr>
          </a:p>
        </p:txBody>
      </p:sp>
      <p:pic>
        <p:nvPicPr>
          <p:cNvPr id="10" name="Picture 9">
            <a:extLst>
              <a:ext uri="{FF2B5EF4-FFF2-40B4-BE49-F238E27FC236}">
                <a16:creationId xmlns:a16="http://schemas.microsoft.com/office/drawing/2014/main" id="{4251944D-0279-367B-D721-1AFAE46BAD7D}"/>
              </a:ext>
            </a:extLst>
          </p:cNvPr>
          <p:cNvPicPr>
            <a:picLocks noChangeAspect="1"/>
          </p:cNvPicPr>
          <p:nvPr/>
        </p:nvPicPr>
        <p:blipFill>
          <a:blip r:embed="rId2"/>
          <a:stretch>
            <a:fillRect/>
          </a:stretch>
        </p:blipFill>
        <p:spPr>
          <a:xfrm>
            <a:off x="179628" y="4660521"/>
            <a:ext cx="4132313" cy="295275"/>
          </a:xfrm>
          <a:prstGeom prst="rect">
            <a:avLst/>
          </a:prstGeom>
          <a:ln>
            <a:solidFill>
              <a:schemeClr val="accent1"/>
            </a:solidFill>
          </a:ln>
        </p:spPr>
      </p:pic>
      <p:sp>
        <p:nvSpPr>
          <p:cNvPr id="15" name="TextBox 14">
            <a:extLst>
              <a:ext uri="{FF2B5EF4-FFF2-40B4-BE49-F238E27FC236}">
                <a16:creationId xmlns:a16="http://schemas.microsoft.com/office/drawing/2014/main" id="{37994C8A-FC76-FCC8-AF13-62B4D25EB516}"/>
              </a:ext>
            </a:extLst>
          </p:cNvPr>
          <p:cNvSpPr txBox="1"/>
          <p:nvPr/>
        </p:nvSpPr>
        <p:spPr>
          <a:xfrm>
            <a:off x="112516" y="4398911"/>
            <a:ext cx="1061943" cy="261610"/>
          </a:xfrm>
          <a:prstGeom prst="rect">
            <a:avLst/>
          </a:prstGeom>
          <a:noFill/>
        </p:spPr>
        <p:txBody>
          <a:bodyPr wrap="square" rtlCol="0">
            <a:spAutoFit/>
          </a:bodyPr>
          <a:lstStyle/>
          <a:p>
            <a:r>
              <a:rPr lang="en-US" sz="1050" dirty="0"/>
              <a:t>Model 2:</a:t>
            </a:r>
          </a:p>
        </p:txBody>
      </p:sp>
      <p:sp>
        <p:nvSpPr>
          <p:cNvPr id="16" name="TextBox 15">
            <a:extLst>
              <a:ext uri="{FF2B5EF4-FFF2-40B4-BE49-F238E27FC236}">
                <a16:creationId xmlns:a16="http://schemas.microsoft.com/office/drawing/2014/main" id="{908D66FF-8237-B698-97E7-2F06F45BC673}"/>
              </a:ext>
            </a:extLst>
          </p:cNvPr>
          <p:cNvSpPr txBox="1"/>
          <p:nvPr/>
        </p:nvSpPr>
        <p:spPr>
          <a:xfrm>
            <a:off x="112516" y="5129213"/>
            <a:ext cx="1061943" cy="261610"/>
          </a:xfrm>
          <a:prstGeom prst="rect">
            <a:avLst/>
          </a:prstGeom>
          <a:noFill/>
        </p:spPr>
        <p:txBody>
          <a:bodyPr wrap="square" rtlCol="0">
            <a:spAutoFit/>
          </a:bodyPr>
          <a:lstStyle/>
          <a:p>
            <a:r>
              <a:rPr lang="en-US" sz="1050" dirty="0"/>
              <a:t>Model 2:</a:t>
            </a:r>
          </a:p>
        </p:txBody>
      </p:sp>
      <p:sp>
        <p:nvSpPr>
          <p:cNvPr id="20" name="Rectangle 19">
            <a:extLst>
              <a:ext uri="{FF2B5EF4-FFF2-40B4-BE49-F238E27FC236}">
                <a16:creationId xmlns:a16="http://schemas.microsoft.com/office/drawing/2014/main" id="{24B70727-4842-1468-49ED-943F640FD74D}"/>
              </a:ext>
            </a:extLst>
          </p:cNvPr>
          <p:cNvSpPr/>
          <p:nvPr/>
        </p:nvSpPr>
        <p:spPr>
          <a:xfrm>
            <a:off x="710599" y="4651728"/>
            <a:ext cx="598084" cy="302004"/>
          </a:xfrm>
          <a:custGeom>
            <a:avLst/>
            <a:gdLst>
              <a:gd name="connsiteX0" fmla="*/ 0 w 598084"/>
              <a:gd name="connsiteY0" fmla="*/ 0 h 302004"/>
              <a:gd name="connsiteX1" fmla="*/ 598084 w 598084"/>
              <a:gd name="connsiteY1" fmla="*/ 0 h 302004"/>
              <a:gd name="connsiteX2" fmla="*/ 598084 w 598084"/>
              <a:gd name="connsiteY2" fmla="*/ 302004 h 302004"/>
              <a:gd name="connsiteX3" fmla="*/ 0 w 598084"/>
              <a:gd name="connsiteY3" fmla="*/ 302004 h 302004"/>
              <a:gd name="connsiteX4" fmla="*/ 0 w 598084"/>
              <a:gd name="connsiteY4" fmla="*/ 0 h 3020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8084" h="302004" fill="none" extrusionOk="0">
                <a:moveTo>
                  <a:pt x="0" y="0"/>
                </a:moveTo>
                <a:cubicBezTo>
                  <a:pt x="184124" y="-66249"/>
                  <a:pt x="407617" y="31570"/>
                  <a:pt x="598084" y="0"/>
                </a:cubicBezTo>
                <a:cubicBezTo>
                  <a:pt x="618203" y="99537"/>
                  <a:pt x="587965" y="167024"/>
                  <a:pt x="598084" y="302004"/>
                </a:cubicBezTo>
                <a:cubicBezTo>
                  <a:pt x="305961" y="350991"/>
                  <a:pt x="237866" y="248692"/>
                  <a:pt x="0" y="302004"/>
                </a:cubicBezTo>
                <a:cubicBezTo>
                  <a:pt x="-3472" y="158675"/>
                  <a:pt x="6758" y="81842"/>
                  <a:pt x="0" y="0"/>
                </a:cubicBezTo>
                <a:close/>
              </a:path>
              <a:path w="598084" h="302004" stroke="0" extrusionOk="0">
                <a:moveTo>
                  <a:pt x="0" y="0"/>
                </a:moveTo>
                <a:cubicBezTo>
                  <a:pt x="138467" y="-25081"/>
                  <a:pt x="400156" y="40874"/>
                  <a:pt x="598084" y="0"/>
                </a:cubicBezTo>
                <a:cubicBezTo>
                  <a:pt x="620886" y="129422"/>
                  <a:pt x="571838" y="225757"/>
                  <a:pt x="598084" y="302004"/>
                </a:cubicBezTo>
                <a:cubicBezTo>
                  <a:pt x="362174" y="307683"/>
                  <a:pt x="195375" y="258478"/>
                  <a:pt x="0" y="302004"/>
                </a:cubicBezTo>
                <a:cubicBezTo>
                  <a:pt x="-16458" y="229562"/>
                  <a:pt x="12976" y="96506"/>
                  <a:pt x="0" y="0"/>
                </a:cubicBezTo>
                <a:close/>
              </a:path>
            </a:pathLst>
          </a:custGeom>
          <a:solidFill>
            <a:schemeClr val="accent2">
              <a:alpha val="40000"/>
            </a:schemeClr>
          </a:solidFill>
          <a:ln>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2ABACA7-D664-C719-9AD8-6085CDD88A5F}"/>
              </a:ext>
            </a:extLst>
          </p:cNvPr>
          <p:cNvPicPr>
            <a:picLocks noChangeAspect="1"/>
          </p:cNvPicPr>
          <p:nvPr/>
        </p:nvPicPr>
        <p:blipFill>
          <a:blip r:embed="rId3"/>
          <a:stretch>
            <a:fillRect/>
          </a:stretch>
        </p:blipFill>
        <p:spPr>
          <a:xfrm>
            <a:off x="291196" y="2938375"/>
            <a:ext cx="3332848" cy="1388543"/>
          </a:xfrm>
          <a:prstGeom prst="rect">
            <a:avLst/>
          </a:prstGeom>
        </p:spPr>
      </p:pic>
      <p:pic>
        <p:nvPicPr>
          <p:cNvPr id="6" name="Picture 5">
            <a:extLst>
              <a:ext uri="{FF2B5EF4-FFF2-40B4-BE49-F238E27FC236}">
                <a16:creationId xmlns:a16="http://schemas.microsoft.com/office/drawing/2014/main" id="{B16049B1-7634-DBFE-6CF3-A883EA6DD05E}"/>
              </a:ext>
            </a:extLst>
          </p:cNvPr>
          <p:cNvPicPr>
            <a:picLocks noChangeAspect="1"/>
          </p:cNvPicPr>
          <p:nvPr/>
        </p:nvPicPr>
        <p:blipFill>
          <a:blip r:embed="rId4"/>
          <a:stretch>
            <a:fillRect/>
          </a:stretch>
        </p:blipFill>
        <p:spPr>
          <a:xfrm>
            <a:off x="346241" y="1398875"/>
            <a:ext cx="3277803" cy="1277145"/>
          </a:xfrm>
          <a:prstGeom prst="rect">
            <a:avLst/>
          </a:prstGeom>
          <a:ln>
            <a:solidFill>
              <a:schemeClr val="accent1"/>
            </a:solidFill>
          </a:ln>
        </p:spPr>
      </p:pic>
      <p:sp>
        <p:nvSpPr>
          <p:cNvPr id="21" name="Arrow: Down 20">
            <a:extLst>
              <a:ext uri="{FF2B5EF4-FFF2-40B4-BE49-F238E27FC236}">
                <a16:creationId xmlns:a16="http://schemas.microsoft.com/office/drawing/2014/main" id="{F34EB893-86F9-3563-0B7C-4AF2A417B971}"/>
              </a:ext>
            </a:extLst>
          </p:cNvPr>
          <p:cNvSpPr/>
          <p:nvPr/>
        </p:nvSpPr>
        <p:spPr>
          <a:xfrm>
            <a:off x="3011647" y="1971589"/>
            <a:ext cx="268448" cy="1277145"/>
          </a:xfrm>
          <a:custGeom>
            <a:avLst/>
            <a:gdLst>
              <a:gd name="connsiteX0" fmla="*/ 0 w 268448"/>
              <a:gd name="connsiteY0" fmla="*/ 1142921 h 1277145"/>
              <a:gd name="connsiteX1" fmla="*/ 67112 w 268448"/>
              <a:gd name="connsiteY1" fmla="*/ 1142921 h 1277145"/>
              <a:gd name="connsiteX2" fmla="*/ 67112 w 268448"/>
              <a:gd name="connsiteY2" fmla="*/ 571461 h 1277145"/>
              <a:gd name="connsiteX3" fmla="*/ 67112 w 268448"/>
              <a:gd name="connsiteY3" fmla="*/ 0 h 1277145"/>
              <a:gd name="connsiteX4" fmla="*/ 201336 w 268448"/>
              <a:gd name="connsiteY4" fmla="*/ 0 h 1277145"/>
              <a:gd name="connsiteX5" fmla="*/ 201336 w 268448"/>
              <a:gd name="connsiteY5" fmla="*/ 537173 h 1277145"/>
              <a:gd name="connsiteX6" fmla="*/ 201336 w 268448"/>
              <a:gd name="connsiteY6" fmla="*/ 1142921 h 1277145"/>
              <a:gd name="connsiteX7" fmla="*/ 268448 w 268448"/>
              <a:gd name="connsiteY7" fmla="*/ 1142921 h 1277145"/>
              <a:gd name="connsiteX8" fmla="*/ 134224 w 268448"/>
              <a:gd name="connsiteY8" fmla="*/ 1277145 h 1277145"/>
              <a:gd name="connsiteX9" fmla="*/ 0 w 268448"/>
              <a:gd name="connsiteY9" fmla="*/ 1142921 h 1277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8448" h="1277145" fill="none" extrusionOk="0">
                <a:moveTo>
                  <a:pt x="0" y="1142921"/>
                </a:moveTo>
                <a:cubicBezTo>
                  <a:pt x="30891" y="1137801"/>
                  <a:pt x="36001" y="1145251"/>
                  <a:pt x="67112" y="1142921"/>
                </a:cubicBezTo>
                <a:cubicBezTo>
                  <a:pt x="31066" y="879767"/>
                  <a:pt x="97267" y="826921"/>
                  <a:pt x="67112" y="571461"/>
                </a:cubicBezTo>
                <a:cubicBezTo>
                  <a:pt x="36957" y="316001"/>
                  <a:pt x="112314" y="260283"/>
                  <a:pt x="67112" y="0"/>
                </a:cubicBezTo>
                <a:cubicBezTo>
                  <a:pt x="96623" y="-10465"/>
                  <a:pt x="157442" y="5337"/>
                  <a:pt x="201336" y="0"/>
                </a:cubicBezTo>
                <a:cubicBezTo>
                  <a:pt x="244876" y="185402"/>
                  <a:pt x="140618" y="335640"/>
                  <a:pt x="201336" y="537173"/>
                </a:cubicBezTo>
                <a:cubicBezTo>
                  <a:pt x="262054" y="738706"/>
                  <a:pt x="196390" y="897223"/>
                  <a:pt x="201336" y="1142921"/>
                </a:cubicBezTo>
                <a:cubicBezTo>
                  <a:pt x="220001" y="1138982"/>
                  <a:pt x="238944" y="1146204"/>
                  <a:pt x="268448" y="1142921"/>
                </a:cubicBezTo>
                <a:cubicBezTo>
                  <a:pt x="221872" y="1201366"/>
                  <a:pt x="164408" y="1232086"/>
                  <a:pt x="134224" y="1277145"/>
                </a:cubicBezTo>
                <a:cubicBezTo>
                  <a:pt x="62273" y="1236513"/>
                  <a:pt x="52036" y="1172922"/>
                  <a:pt x="0" y="1142921"/>
                </a:cubicBezTo>
                <a:close/>
              </a:path>
              <a:path w="268448" h="1277145" stroke="0" extrusionOk="0">
                <a:moveTo>
                  <a:pt x="0" y="1142921"/>
                </a:moveTo>
                <a:cubicBezTo>
                  <a:pt x="20905" y="1142814"/>
                  <a:pt x="40958" y="1143932"/>
                  <a:pt x="67112" y="1142921"/>
                </a:cubicBezTo>
                <a:cubicBezTo>
                  <a:pt x="47718" y="990843"/>
                  <a:pt x="97305" y="823774"/>
                  <a:pt x="67112" y="605748"/>
                </a:cubicBezTo>
                <a:cubicBezTo>
                  <a:pt x="36919" y="387722"/>
                  <a:pt x="127353" y="164284"/>
                  <a:pt x="67112" y="0"/>
                </a:cubicBezTo>
                <a:cubicBezTo>
                  <a:pt x="120307" y="-8061"/>
                  <a:pt x="139902" y="15756"/>
                  <a:pt x="201336" y="0"/>
                </a:cubicBezTo>
                <a:cubicBezTo>
                  <a:pt x="241632" y="255730"/>
                  <a:pt x="184353" y="312949"/>
                  <a:pt x="201336" y="560031"/>
                </a:cubicBezTo>
                <a:cubicBezTo>
                  <a:pt x="218319" y="807113"/>
                  <a:pt x="134803" y="966501"/>
                  <a:pt x="201336" y="1142921"/>
                </a:cubicBezTo>
                <a:cubicBezTo>
                  <a:pt x="225943" y="1141856"/>
                  <a:pt x="244911" y="1145807"/>
                  <a:pt x="268448" y="1142921"/>
                </a:cubicBezTo>
                <a:cubicBezTo>
                  <a:pt x="211722" y="1209362"/>
                  <a:pt x="180682" y="1199028"/>
                  <a:pt x="134224" y="1277145"/>
                </a:cubicBezTo>
                <a:cubicBezTo>
                  <a:pt x="91910" y="1244009"/>
                  <a:pt x="66397" y="1202843"/>
                  <a:pt x="0" y="1142921"/>
                </a:cubicBezTo>
                <a:close/>
              </a:path>
            </a:pathLst>
          </a:custGeom>
          <a:solidFill>
            <a:schemeClr val="accent1">
              <a:alpha val="44000"/>
            </a:schemeClr>
          </a:solidFill>
          <a:ln>
            <a:extLst>
              <a:ext uri="{C807C97D-BFC1-408E-A445-0C87EB9F89A2}">
                <ask:lineSketchStyleProps xmlns:ask="http://schemas.microsoft.com/office/drawing/2018/sketchyshapes" sd="1219033472">
                  <a:prstGeom prst="downArrow">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DECDDA1A-46D4-9279-F33D-2D281694B158}"/>
              </a:ext>
            </a:extLst>
          </p:cNvPr>
          <p:cNvPicPr>
            <a:picLocks noChangeAspect="1"/>
          </p:cNvPicPr>
          <p:nvPr/>
        </p:nvPicPr>
        <p:blipFill>
          <a:blip r:embed="rId5"/>
          <a:stretch>
            <a:fillRect/>
          </a:stretch>
        </p:blipFill>
        <p:spPr>
          <a:xfrm>
            <a:off x="179627" y="5564240"/>
            <a:ext cx="4132313" cy="323850"/>
          </a:xfrm>
          <a:prstGeom prst="rect">
            <a:avLst/>
          </a:prstGeom>
        </p:spPr>
      </p:pic>
      <p:sp>
        <p:nvSpPr>
          <p:cNvPr id="26" name="Rectangle 25">
            <a:extLst>
              <a:ext uri="{FF2B5EF4-FFF2-40B4-BE49-F238E27FC236}">
                <a16:creationId xmlns:a16="http://schemas.microsoft.com/office/drawing/2014/main" id="{BB0E788C-5F12-C36E-3BFF-765476494039}"/>
              </a:ext>
            </a:extLst>
          </p:cNvPr>
          <p:cNvSpPr/>
          <p:nvPr/>
        </p:nvSpPr>
        <p:spPr>
          <a:xfrm>
            <a:off x="710598" y="5586086"/>
            <a:ext cx="598084" cy="302004"/>
          </a:xfrm>
          <a:custGeom>
            <a:avLst/>
            <a:gdLst>
              <a:gd name="connsiteX0" fmla="*/ 0 w 598084"/>
              <a:gd name="connsiteY0" fmla="*/ 0 h 302004"/>
              <a:gd name="connsiteX1" fmla="*/ 598084 w 598084"/>
              <a:gd name="connsiteY1" fmla="*/ 0 h 302004"/>
              <a:gd name="connsiteX2" fmla="*/ 598084 w 598084"/>
              <a:gd name="connsiteY2" fmla="*/ 302004 h 302004"/>
              <a:gd name="connsiteX3" fmla="*/ 0 w 598084"/>
              <a:gd name="connsiteY3" fmla="*/ 302004 h 302004"/>
              <a:gd name="connsiteX4" fmla="*/ 0 w 598084"/>
              <a:gd name="connsiteY4" fmla="*/ 0 h 3020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8084" h="302004" fill="none" extrusionOk="0">
                <a:moveTo>
                  <a:pt x="0" y="0"/>
                </a:moveTo>
                <a:cubicBezTo>
                  <a:pt x="184124" y="-66249"/>
                  <a:pt x="407617" y="31570"/>
                  <a:pt x="598084" y="0"/>
                </a:cubicBezTo>
                <a:cubicBezTo>
                  <a:pt x="618203" y="99537"/>
                  <a:pt x="587965" y="167024"/>
                  <a:pt x="598084" y="302004"/>
                </a:cubicBezTo>
                <a:cubicBezTo>
                  <a:pt x="305961" y="350991"/>
                  <a:pt x="237866" y="248692"/>
                  <a:pt x="0" y="302004"/>
                </a:cubicBezTo>
                <a:cubicBezTo>
                  <a:pt x="-3472" y="158675"/>
                  <a:pt x="6758" y="81842"/>
                  <a:pt x="0" y="0"/>
                </a:cubicBezTo>
                <a:close/>
              </a:path>
              <a:path w="598084" h="302004" stroke="0" extrusionOk="0">
                <a:moveTo>
                  <a:pt x="0" y="0"/>
                </a:moveTo>
                <a:cubicBezTo>
                  <a:pt x="138467" y="-25081"/>
                  <a:pt x="400156" y="40874"/>
                  <a:pt x="598084" y="0"/>
                </a:cubicBezTo>
                <a:cubicBezTo>
                  <a:pt x="620886" y="129422"/>
                  <a:pt x="571838" y="225757"/>
                  <a:pt x="598084" y="302004"/>
                </a:cubicBezTo>
                <a:cubicBezTo>
                  <a:pt x="362174" y="307683"/>
                  <a:pt x="195375" y="258478"/>
                  <a:pt x="0" y="302004"/>
                </a:cubicBezTo>
                <a:cubicBezTo>
                  <a:pt x="-16458" y="229562"/>
                  <a:pt x="12976" y="96506"/>
                  <a:pt x="0" y="0"/>
                </a:cubicBezTo>
                <a:close/>
              </a:path>
            </a:pathLst>
          </a:custGeom>
          <a:solidFill>
            <a:schemeClr val="accent2">
              <a:alpha val="40000"/>
            </a:schemeClr>
          </a:solidFill>
          <a:ln>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28" name="Connector: Elbow 27">
            <a:extLst>
              <a:ext uri="{FF2B5EF4-FFF2-40B4-BE49-F238E27FC236}">
                <a16:creationId xmlns:a16="http://schemas.microsoft.com/office/drawing/2014/main" id="{D320F769-1F74-6160-412D-1D952BB0C941}"/>
              </a:ext>
            </a:extLst>
          </p:cNvPr>
          <p:cNvCxnSpPr>
            <a:cxnSpLocks/>
          </p:cNvCxnSpPr>
          <p:nvPr/>
        </p:nvCxnSpPr>
        <p:spPr>
          <a:xfrm rot="10800000" flipV="1">
            <a:off x="1308684" y="3162650"/>
            <a:ext cx="3263317" cy="242343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DB4D52BE-C8BC-A54F-F2CD-2819F80A1316}"/>
              </a:ext>
            </a:extLst>
          </p:cNvPr>
          <p:cNvCxnSpPr>
            <a:cxnSpLocks/>
          </p:cNvCxnSpPr>
          <p:nvPr/>
        </p:nvCxnSpPr>
        <p:spPr>
          <a:xfrm rot="10800000" flipV="1">
            <a:off x="3250736" y="1795244"/>
            <a:ext cx="1321264" cy="41102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3896985"/>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1_Body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tint val="100000"/>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2U</Template>
  <TotalTime>4652</TotalTime>
  <Words>3397</Words>
  <Application>Microsoft Office PowerPoint</Application>
  <PresentationFormat>On-screen Show (4:3)</PresentationFormat>
  <Paragraphs>333</Paragraphs>
  <Slides>23</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23</vt:i4>
      </vt:variant>
    </vt:vector>
  </HeadingPairs>
  <TitlesOfParts>
    <vt:vector size="32" baseType="lpstr">
      <vt:lpstr>Arial</vt:lpstr>
      <vt:lpstr>Century Gothic</vt:lpstr>
      <vt:lpstr>Garamond</vt:lpstr>
      <vt:lpstr>Palatino Linotype</vt:lpstr>
      <vt:lpstr>Times New Roman</vt:lpstr>
      <vt:lpstr>Wingdings</vt:lpstr>
      <vt:lpstr>Wingdings 3</vt:lpstr>
      <vt:lpstr>1_Body Slides</vt:lpstr>
      <vt:lpstr>Ion</vt:lpstr>
      <vt:lpstr>For Live Session</vt:lpstr>
      <vt:lpstr>Activity One: SES (1 hour)</vt:lpstr>
      <vt:lpstr>Activity Two: Holt Linear (1 hour)</vt:lpstr>
      <vt:lpstr>Activity Three: Holt Seasonal (1 hour)</vt:lpstr>
      <vt:lpstr>Activity Four: Full Analysis(3-5 hours)</vt:lpstr>
      <vt:lpstr>Bonus: The Wands Chooses the Wizard </vt:lpstr>
      <vt:lpstr>PowerPoint Presentation</vt:lpstr>
      <vt:lpstr>Activity One: SES</vt:lpstr>
      <vt:lpstr>Activity One: SES</vt:lpstr>
      <vt:lpstr>Activity One: SES</vt:lpstr>
      <vt:lpstr>Activity TWO: Holt two parameters(Linear) </vt:lpstr>
      <vt:lpstr>Activity TWO: Holt two parameters(Linear) </vt:lpstr>
      <vt:lpstr>Activity Three: Holt-winters(Three parameters)</vt:lpstr>
      <vt:lpstr>Activity Three: Holt-winters(Three parameters)</vt:lpstr>
      <vt:lpstr>Activity Three: Holt-winters(Three parameters</vt:lpstr>
      <vt:lpstr>Activity Four: Full Analysis</vt:lpstr>
      <vt:lpstr>Activity Four: Full Analysis</vt:lpstr>
      <vt:lpstr>Activity Four: Full Analysis</vt:lpstr>
      <vt:lpstr>Activity Four: Full Analysis</vt:lpstr>
      <vt:lpstr>Bonus: The Wands Chooses the Wizard </vt:lpstr>
      <vt:lpstr>Bonus: The Wands Chooses the Wizard </vt:lpstr>
      <vt:lpstr>Questions</vt:lpstr>
      <vt:lpstr>Takeaway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 Live Session</dc:title>
  <dc:creator>Microsoft Office User</dc:creator>
  <cp:lastModifiedBy>Carlos Estevez</cp:lastModifiedBy>
  <cp:revision>36</cp:revision>
  <dcterms:created xsi:type="dcterms:W3CDTF">2019-09-23T08:00:29Z</dcterms:created>
  <dcterms:modified xsi:type="dcterms:W3CDTF">2023-03-14T05:39:22Z</dcterms:modified>
</cp:coreProperties>
</file>