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 id="2147483658" r:id="rId3"/>
  </p:sldMasterIdLst>
  <p:sldIdLst>
    <p:sldId id="256" r:id="rId4"/>
    <p:sldId id="258" r:id="rId5"/>
    <p:sldId id="260" r:id="rId6"/>
    <p:sldId id="262" r:id="rId7"/>
    <p:sldId id="259" r:id="rId8"/>
    <p:sldId id="264" r:id="rId9"/>
    <p:sldId id="265" r:id="rId10"/>
    <p:sldId id="266" r:id="rId11"/>
    <p:sldId id="268" r:id="rId12"/>
    <p:sldId id="267" r:id="rId13"/>
    <p:sldId id="269" r:id="rId14"/>
    <p:sldId id="272" r:id="rId15"/>
    <p:sldId id="270" r:id="rId16"/>
    <p:sldId id="271" r:id="rId17"/>
    <p:sldId id="273" r:id="rId18"/>
    <p:sldId id="274" r:id="rId19"/>
    <p:sldId id="276" r:id="rId20"/>
    <p:sldId id="277" r:id="rId21"/>
    <p:sldId id="278" r:id="rId22"/>
    <p:sldId id="280" r:id="rId23"/>
    <p:sldId id="282" r:id="rId24"/>
    <p:sldId id="279" r:id="rId25"/>
    <p:sldId id="281"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2/19/2023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34D4-9CFC-1C6D-0A35-66B1A5EAC44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B7B63-850E-0B83-69E0-B7968A503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3CED8-1DAC-1011-07FA-038A4E0624AC}"/>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5" name="Footer Placeholder 4">
            <a:extLst>
              <a:ext uri="{FF2B5EF4-FFF2-40B4-BE49-F238E27FC236}">
                <a16:creationId xmlns:a16="http://schemas.microsoft.com/office/drawing/2014/main" id="{F3207B0F-CBC8-0E77-DC14-E015EF1F9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76157-F3EE-4476-841D-FE77D069968A}"/>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228256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FF37-AF44-3F3E-6BFE-977016136E2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DEB8D35-4457-4A38-77DB-69CC14AB0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629D5-BFA1-5F13-1654-A956161F0C56}"/>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5" name="Footer Placeholder 4">
            <a:extLst>
              <a:ext uri="{FF2B5EF4-FFF2-40B4-BE49-F238E27FC236}">
                <a16:creationId xmlns:a16="http://schemas.microsoft.com/office/drawing/2014/main" id="{59714216-EBDC-56A3-36B5-E344D6F5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8A616-2C45-F718-8C92-2DD4C7A622B3}"/>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297021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330D-B0D0-68C6-A991-1E35D313A74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F151F7-D1E2-8840-9E2F-8A7838C29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22909-C8C8-EFDD-A795-59F269F695E5}"/>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5" name="Footer Placeholder 4">
            <a:extLst>
              <a:ext uri="{FF2B5EF4-FFF2-40B4-BE49-F238E27FC236}">
                <a16:creationId xmlns:a16="http://schemas.microsoft.com/office/drawing/2014/main" id="{1D768CD7-47E1-747F-C28A-38CFAE850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210BB-9A51-C99A-7A36-23B159E496B6}"/>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236159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8899-C9A5-9DE3-C6F1-5408FA13C21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D57CC2D-A1D7-226F-B8F4-CB786EE1F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4CC99-513E-8014-0585-D8797BCC5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02A1A3-3FEC-72E7-6229-E39B6B111AD4}"/>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6" name="Footer Placeholder 5">
            <a:extLst>
              <a:ext uri="{FF2B5EF4-FFF2-40B4-BE49-F238E27FC236}">
                <a16:creationId xmlns:a16="http://schemas.microsoft.com/office/drawing/2014/main" id="{6CBDC9A1-030A-00D0-9FF4-455F06E81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33D16-C5DF-B59C-269B-C2D220035243}"/>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129135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3479-AC5B-7547-5849-57A0BE8B5F3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498D2C4-AB11-0FB5-1BCD-1D4C68726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B36EB-E019-755A-F353-C928A8D8EE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7DF1D2-0E57-8F6D-8109-C1A320D9B2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0A64B-3FCD-757C-22DB-A1E7EA8047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81ED03-BC95-0378-49D2-2C9C20C94524}"/>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8" name="Footer Placeholder 7">
            <a:extLst>
              <a:ext uri="{FF2B5EF4-FFF2-40B4-BE49-F238E27FC236}">
                <a16:creationId xmlns:a16="http://schemas.microsoft.com/office/drawing/2014/main" id="{36D5CA44-2525-D679-383B-3903CE979D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12D96B-58A6-3884-994E-03C0B144147A}"/>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3410864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BD7F-BD2F-15CF-39C2-CB7E257943B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4BC72C5-72D5-94F7-546C-68A059421821}"/>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4" name="Footer Placeholder 3">
            <a:extLst>
              <a:ext uri="{FF2B5EF4-FFF2-40B4-BE49-F238E27FC236}">
                <a16:creationId xmlns:a16="http://schemas.microsoft.com/office/drawing/2014/main" id="{9EAE4D6F-5902-D940-6B80-EE1CA8BAC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06AC8-F2D6-9DAD-CD3F-9401CE81B075}"/>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762645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DA124-DDBF-4733-C8BF-2A2AF6902FAB}"/>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3" name="Footer Placeholder 2">
            <a:extLst>
              <a:ext uri="{FF2B5EF4-FFF2-40B4-BE49-F238E27FC236}">
                <a16:creationId xmlns:a16="http://schemas.microsoft.com/office/drawing/2014/main" id="{86276C23-AD41-6C7C-54C9-0432E2BF7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3129F4-8349-63AE-D2F1-7C2373DBE024}"/>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3527092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056C-604D-2D14-F3CA-70BEFBE55CE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A86BD-2AD8-AECF-441D-24BEE9D97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C78675-9FBC-8BB5-8233-3BA0F361F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73415-5650-ED0E-57B8-A68BFCFB2938}"/>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6" name="Footer Placeholder 5">
            <a:extLst>
              <a:ext uri="{FF2B5EF4-FFF2-40B4-BE49-F238E27FC236}">
                <a16:creationId xmlns:a16="http://schemas.microsoft.com/office/drawing/2014/main" id="{15BFE0DE-D9E6-68BA-81EA-A99E26723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6A3D7-7804-55C4-AF9F-196F9213AD5F}"/>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3120348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60C1-8AA4-F296-1081-D75FF1D9281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995E6-619F-97FB-9D47-9E9E6259B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17DA54-D7C6-28B3-E2D8-16F7188B0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2A141-4EC7-9779-0B06-E8E2D89254EA}"/>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6" name="Footer Placeholder 5">
            <a:extLst>
              <a:ext uri="{FF2B5EF4-FFF2-40B4-BE49-F238E27FC236}">
                <a16:creationId xmlns:a16="http://schemas.microsoft.com/office/drawing/2014/main" id="{0C86370D-71CE-42AF-6C78-F884F5018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63CAA-6026-97F4-C6A9-53CC59279EBD}"/>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39885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6F3C-6777-B5AB-AE7F-5803C68217A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D610DE-4293-C1C2-897A-FAF21900D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F8E08-747C-43DF-5518-4ACBD787A137}"/>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5" name="Footer Placeholder 4">
            <a:extLst>
              <a:ext uri="{FF2B5EF4-FFF2-40B4-BE49-F238E27FC236}">
                <a16:creationId xmlns:a16="http://schemas.microsoft.com/office/drawing/2014/main" id="{611622DB-7E0D-8481-D0EE-9FF43F8FE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6F748-70FF-7994-02D6-FD33B66C7697}"/>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89864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noProof="0" dirty="0"/>
              <a:t>Click to edit Master title style</a:t>
            </a:r>
          </a:p>
        </p:txBody>
      </p:sp>
      <p:sp>
        <p:nvSpPr>
          <p:cNvPr id="3" name="Content Placeholder 2"/>
          <p:cNvSpPr>
            <a:spLocks noGrp="1"/>
          </p:cNvSpPr>
          <p:nvPr>
            <p:ph idx="1"/>
          </p:nvPr>
        </p:nvSpPr>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1D024-682E-212C-7782-7B9D5410523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0F058-FDAA-E2D3-4956-A49AB4401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56222-C696-7971-2D69-AD5E0D0F5A1A}"/>
              </a:ext>
            </a:extLst>
          </p:cNvPr>
          <p:cNvSpPr>
            <a:spLocks noGrp="1"/>
          </p:cNvSpPr>
          <p:nvPr>
            <p:ph type="dt" sz="half" idx="10"/>
          </p:nvPr>
        </p:nvSpPr>
        <p:spPr>
          <a:xfrm>
            <a:off x="838200" y="6356350"/>
            <a:ext cx="2743200" cy="365125"/>
          </a:xfrm>
          <a:prstGeom prst="rect">
            <a:avLst/>
          </a:prstGeom>
        </p:spPr>
        <p:txBody>
          <a:bodyPr/>
          <a:lstStyle/>
          <a:p>
            <a:fld id="{8995834B-881E-4AF4-A851-D053F06C731D}" type="datetimeFigureOut">
              <a:rPr lang="en-US" smtClean="0"/>
              <a:t>2/19/2023</a:t>
            </a:fld>
            <a:endParaRPr lang="en-US"/>
          </a:p>
        </p:txBody>
      </p:sp>
      <p:sp>
        <p:nvSpPr>
          <p:cNvPr id="5" name="Footer Placeholder 4">
            <a:extLst>
              <a:ext uri="{FF2B5EF4-FFF2-40B4-BE49-F238E27FC236}">
                <a16:creationId xmlns:a16="http://schemas.microsoft.com/office/drawing/2014/main" id="{9FC18BE7-69E2-DBDC-3381-9C39D5544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A772B-F3AF-940F-2510-053BC8847D83}"/>
              </a:ext>
            </a:extLst>
          </p:cNvPr>
          <p:cNvSpPr>
            <a:spLocks noGrp="1"/>
          </p:cNvSpPr>
          <p:nvPr>
            <p:ph type="sldNum" sz="quarter" idx="12"/>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60031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2562-2C34-6E81-5657-FE716F4D535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170D10B0-29CE-31BE-FC78-FAF5350941E5}"/>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53332C89-77F6-C1A7-4194-97A723CDF097}"/>
              </a:ext>
            </a:extLst>
          </p:cNvPr>
          <p:cNvSpPr>
            <a:spLocks noGrp="1"/>
          </p:cNvSpPr>
          <p:nvPr>
            <p:ph type="sldNum" sz="quarter" idx="11"/>
          </p:nvPr>
        </p:nvSpPr>
        <p:spPr/>
        <p:txBody>
          <a:bodyPr/>
          <a:lstStyle/>
          <a:p>
            <a:fld id="{4ECAF9F4-4680-4D7C-8715-B3846887DA57}" type="slidenum">
              <a:rPr lang="en-US" smtClean="0"/>
              <a:t>‹#›</a:t>
            </a:fld>
            <a:endParaRPr lang="en-US"/>
          </a:p>
        </p:txBody>
      </p:sp>
    </p:spTree>
    <p:extLst>
      <p:ext uri="{BB962C8B-B14F-4D97-AF65-F5344CB8AC3E}">
        <p14:creationId xmlns:p14="http://schemas.microsoft.com/office/powerpoint/2010/main" val="1392970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17EE-BC2C-9225-AFF4-F6C14B7FF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3EB59-E9F4-5A08-0F7A-4F0D9411B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0E03D-9738-F355-A2A1-34B3E86A8019}"/>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5" name="Footer Placeholder 4">
            <a:extLst>
              <a:ext uri="{FF2B5EF4-FFF2-40B4-BE49-F238E27FC236}">
                <a16:creationId xmlns:a16="http://schemas.microsoft.com/office/drawing/2014/main" id="{B161730D-E9E2-2B06-C279-28E1F3479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06692-557F-4665-B4E9-62DE43FEDE9C}"/>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1506303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8356-6184-5CAC-D483-986DE064A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064D4-7A94-47A2-6F21-FB19C72DB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AF3F8-96D6-5B2C-14D2-F1967CE48FD5}"/>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5" name="Footer Placeholder 4">
            <a:extLst>
              <a:ext uri="{FF2B5EF4-FFF2-40B4-BE49-F238E27FC236}">
                <a16:creationId xmlns:a16="http://schemas.microsoft.com/office/drawing/2014/main" id="{EA4BC0C5-B497-FFD9-E45A-432F2EB58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32CA7-03D2-47CC-B26F-7AC8EB728B42}"/>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324610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7E4-9FA6-F7F9-4D43-93A6789BB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FBE9E1-C8C2-E0CB-6E2A-D4CBC9D15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0D1F9-75AB-5618-0082-2985BCDEA30D}"/>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5" name="Footer Placeholder 4">
            <a:extLst>
              <a:ext uri="{FF2B5EF4-FFF2-40B4-BE49-F238E27FC236}">
                <a16:creationId xmlns:a16="http://schemas.microsoft.com/office/drawing/2014/main" id="{F370DACB-C95B-52EA-6FCC-B266EE8A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14509-7C2D-7C1E-656C-1E5A9D3EC6CC}"/>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176373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748A-A2A5-42D0-2756-7F7238C0E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E0FFC-C4AB-BE5F-F179-985131245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43CF12-4859-0BFD-0AB0-A470FCB57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19F039-6610-A730-746F-45B2CA6E1D35}"/>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6" name="Footer Placeholder 5">
            <a:extLst>
              <a:ext uri="{FF2B5EF4-FFF2-40B4-BE49-F238E27FC236}">
                <a16:creationId xmlns:a16="http://schemas.microsoft.com/office/drawing/2014/main" id="{9AA9F1BB-CB04-C792-EB56-DDA9A4656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6CF1F-DE7E-E8AB-7AC2-D57C5A4AAE5D}"/>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5801327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2137-E7D3-5E6F-D8D0-0E36A9291E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A0CD5F-3375-6A16-B67B-02BEACD3A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CFA8F9-D45F-454C-7AE4-804D621B2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CB693-85D3-9F89-5949-9D2E3EA2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08B6A-D55D-47FB-08CE-F6202D57F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A12EF8-D750-027D-1068-7A6099DBCFA7}"/>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8" name="Footer Placeholder 7">
            <a:extLst>
              <a:ext uri="{FF2B5EF4-FFF2-40B4-BE49-F238E27FC236}">
                <a16:creationId xmlns:a16="http://schemas.microsoft.com/office/drawing/2014/main" id="{53BA9813-25DC-44FC-C6BB-51598C64E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E1E45-6ABD-60A6-154F-8D726DA10C56}"/>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36857651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4B25-BABF-F065-E039-AFD8CB664B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29DA34-F2B8-D44B-28F8-5943BF481D61}"/>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4" name="Footer Placeholder 3">
            <a:extLst>
              <a:ext uri="{FF2B5EF4-FFF2-40B4-BE49-F238E27FC236}">
                <a16:creationId xmlns:a16="http://schemas.microsoft.com/office/drawing/2014/main" id="{7BF2A030-7154-B047-0E98-616246229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43B96-0519-0CC6-BBA2-C816235F8317}"/>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22919303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70D3D-13F9-B94D-9BF0-6EB11313B6B8}"/>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3" name="Footer Placeholder 2">
            <a:extLst>
              <a:ext uri="{FF2B5EF4-FFF2-40B4-BE49-F238E27FC236}">
                <a16:creationId xmlns:a16="http://schemas.microsoft.com/office/drawing/2014/main" id="{322AFF43-CAF1-418D-72E8-6C3155C1C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A8B770-6F53-B520-619B-8FADF28C7D26}"/>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2964032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58BC-4812-B280-30A5-889587EA7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DBAAF7-F904-2B9D-8FAD-2DEFD430E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1AFD1-DA69-1B47-F673-A40C8C7B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07B39-7F15-28F0-232C-33FA203DC161}"/>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6" name="Footer Placeholder 5">
            <a:extLst>
              <a:ext uri="{FF2B5EF4-FFF2-40B4-BE49-F238E27FC236}">
                <a16:creationId xmlns:a16="http://schemas.microsoft.com/office/drawing/2014/main" id="{88DE2741-1E3B-3EED-5B73-1BD47A23E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864FC-E319-BDCF-EB77-7AB94D78D21D}"/>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261105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C3F6-D786-505A-2985-867C7B7C1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FA957-3786-387E-A23C-35A03A1E7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0FE8F7-C28B-275D-9CD8-ECC7C5F49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6B52-3D50-9F74-5C82-DBC6159A1A4A}"/>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6" name="Footer Placeholder 5">
            <a:extLst>
              <a:ext uri="{FF2B5EF4-FFF2-40B4-BE49-F238E27FC236}">
                <a16:creationId xmlns:a16="http://schemas.microsoft.com/office/drawing/2014/main" id="{A80EF72B-C72E-E124-B7C3-B7C716E32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B3F03-BD9F-D5E5-4316-C4E1B8BB44B1}"/>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1197261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F2C0-D19A-4C4C-E935-AABD155A9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708B8-EFFA-B888-3CB8-047E80A78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8D8AD-65D0-9679-2CE4-1D4D921212B6}"/>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5" name="Footer Placeholder 4">
            <a:extLst>
              <a:ext uri="{FF2B5EF4-FFF2-40B4-BE49-F238E27FC236}">
                <a16:creationId xmlns:a16="http://schemas.microsoft.com/office/drawing/2014/main" id="{405B145E-C725-1F71-47AE-C91658B32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69524-383F-A2D6-644F-5382D0161ACD}"/>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19073918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CB850-1E84-2B27-8EFD-7130112F58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2BF960-5FC8-B0C6-FBD5-920FD5A18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37491-DF8F-6ED6-C4C7-9E57B2B56C76}"/>
              </a:ext>
            </a:extLst>
          </p:cNvPr>
          <p:cNvSpPr>
            <a:spLocks noGrp="1"/>
          </p:cNvSpPr>
          <p:nvPr>
            <p:ph type="dt" sz="half" idx="10"/>
          </p:nvPr>
        </p:nvSpPr>
        <p:spPr/>
        <p:txBody>
          <a:bodyPr/>
          <a:lstStyle/>
          <a:p>
            <a:fld id="{C5D8C1CF-0D02-4F39-81FB-32EB88BBBC3F}" type="datetimeFigureOut">
              <a:rPr lang="en-US" smtClean="0"/>
              <a:t>2/19/2023</a:t>
            </a:fld>
            <a:endParaRPr lang="en-US"/>
          </a:p>
        </p:txBody>
      </p:sp>
      <p:sp>
        <p:nvSpPr>
          <p:cNvPr id="5" name="Footer Placeholder 4">
            <a:extLst>
              <a:ext uri="{FF2B5EF4-FFF2-40B4-BE49-F238E27FC236}">
                <a16:creationId xmlns:a16="http://schemas.microsoft.com/office/drawing/2014/main" id="{655FBBEB-54C1-5EC7-3140-52BEAEE7F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39FEF-1970-A000-484F-830BE8FD79C5}"/>
              </a:ext>
            </a:extLst>
          </p:cNvPr>
          <p:cNvSpPr>
            <a:spLocks noGrp="1"/>
          </p:cNvSpPr>
          <p:nvPr>
            <p:ph type="sldNum" sz="quarter" idx="12"/>
          </p:nvPr>
        </p:nvSpPr>
        <p:spPr/>
        <p:txBody>
          <a:bodyPr/>
          <a:lstStyle/>
          <a:p>
            <a:fld id="{44A84090-A468-4461-A3F6-A44D9D43ADA2}" type="slidenum">
              <a:rPr lang="en-US" smtClean="0"/>
              <a:t>‹#›</a:t>
            </a:fld>
            <a:endParaRPr lang="en-US"/>
          </a:p>
        </p:txBody>
      </p:sp>
    </p:spTree>
    <p:extLst>
      <p:ext uri="{BB962C8B-B14F-4D97-AF65-F5344CB8AC3E}">
        <p14:creationId xmlns:p14="http://schemas.microsoft.com/office/powerpoint/2010/main" val="417671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2/19/2023</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dirty="0"/>
              <a:t>Click to edit Master title style</a:t>
            </a:r>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2/19/2023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776046-774B-8E0E-C29D-1B177A6C6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79E134D-BA74-F272-BB2C-4175FD1FB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765213-39B4-5FA6-2BDD-8E16ABD05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AF9F4-4680-4D7C-8715-B3846887DA57}" type="slidenum">
              <a:rPr lang="en-US" smtClean="0"/>
              <a:t>‹#›</a:t>
            </a:fld>
            <a:endParaRPr lang="en-US"/>
          </a:p>
        </p:txBody>
      </p:sp>
      <p:pic>
        <p:nvPicPr>
          <p:cNvPr id="9" name="Picture 8">
            <a:extLst>
              <a:ext uri="{FF2B5EF4-FFF2-40B4-BE49-F238E27FC236}">
                <a16:creationId xmlns:a16="http://schemas.microsoft.com/office/drawing/2014/main" id="{3908E438-29D2-F113-65D1-BB06646A8CE5}"/>
              </a:ext>
            </a:extLst>
          </p:cNvPr>
          <p:cNvPicPr>
            <a:picLocks noChangeAspect="1"/>
          </p:cNvPicPr>
          <p:nvPr userDrawn="1"/>
        </p:nvPicPr>
        <p:blipFill>
          <a:blip r:embed="rId14"/>
          <a:stretch>
            <a:fillRect/>
          </a:stretch>
        </p:blipFill>
        <p:spPr>
          <a:xfrm>
            <a:off x="105931" y="6219825"/>
            <a:ext cx="1628775" cy="638175"/>
          </a:xfrm>
          <a:prstGeom prst="rect">
            <a:avLst/>
          </a:prstGeom>
        </p:spPr>
      </p:pic>
    </p:spTree>
    <p:extLst>
      <p:ext uri="{BB962C8B-B14F-4D97-AF65-F5344CB8AC3E}">
        <p14:creationId xmlns:p14="http://schemas.microsoft.com/office/powerpoint/2010/main" val="292898277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576FE-2BF7-E957-9C32-68C5D2778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909E3-7472-77BF-BC69-79AC75D5C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7597B-79BC-F88F-6177-2B659CF9E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8C1CF-0D02-4F39-81FB-32EB88BBBC3F}" type="datetimeFigureOut">
              <a:rPr lang="en-US" smtClean="0"/>
              <a:t>2/19/2023</a:t>
            </a:fld>
            <a:endParaRPr lang="en-US"/>
          </a:p>
        </p:txBody>
      </p:sp>
      <p:sp>
        <p:nvSpPr>
          <p:cNvPr id="5" name="Footer Placeholder 4">
            <a:extLst>
              <a:ext uri="{FF2B5EF4-FFF2-40B4-BE49-F238E27FC236}">
                <a16:creationId xmlns:a16="http://schemas.microsoft.com/office/drawing/2014/main" id="{CF637703-7E60-1CF9-84C1-A2F67CD4B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EFC83D-307B-B7DC-C0D6-1D089F77A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84090-A468-4461-A3F6-A44D9D43ADA2}" type="slidenum">
              <a:rPr lang="en-US" smtClean="0"/>
              <a:t>‹#›</a:t>
            </a:fld>
            <a:endParaRPr lang="en-US"/>
          </a:p>
        </p:txBody>
      </p:sp>
    </p:spTree>
    <p:extLst>
      <p:ext uri="{BB962C8B-B14F-4D97-AF65-F5344CB8AC3E}">
        <p14:creationId xmlns:p14="http://schemas.microsoft.com/office/powerpoint/2010/main" val="108883036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EDA Analysis Beer and Breweries Budweiser</a:t>
            </a:r>
          </a:p>
        </p:txBody>
      </p:sp>
      <p:sp>
        <p:nvSpPr>
          <p:cNvPr id="3" name="Subtitle 2"/>
          <p:cNvSpPr>
            <a:spLocks noGrp="1"/>
          </p:cNvSpPr>
          <p:nvPr>
            <p:ph type="subTitle" idx="1"/>
          </p:nvPr>
        </p:nvSpPr>
        <p:spPr/>
        <p:txBody>
          <a:bodyPr/>
          <a:lstStyle/>
          <a:p>
            <a:r>
              <a:rPr lang="en-US" dirty="0"/>
              <a:t>Presented by: Carlos Estevez and </a:t>
            </a:r>
            <a:r>
              <a:rPr lang="en-US" dirty="0" err="1"/>
              <a:t>Haitie</a:t>
            </a:r>
            <a:r>
              <a:rPr lang="en-US" dirty="0"/>
              <a:t> Liu</a:t>
            </a: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10515600" cy="1325563"/>
          </a:xfrm>
        </p:spPr>
        <p:txBody>
          <a:bodyPr/>
          <a:lstStyle/>
          <a:p>
            <a:pPr algn="l"/>
            <a:r>
              <a:rPr lang="en-US" b="1" dirty="0">
                <a:solidFill>
                  <a:srgbClr val="DE1930"/>
                </a:solidFill>
                <a:latin typeface="Trebuchet MS" panose="020B0603020202020204" pitchFamily="34" charset="0"/>
              </a:rPr>
              <a:t>3.Analysis of missing values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6200" y="1305017"/>
            <a:ext cx="6617563" cy="4924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292929"/>
                </a:solidFill>
                <a:effectLst/>
              </a:rPr>
              <a:t>Data Cleaning is one of the important steps in EDA. Data cleaning can be done in many ways. One of them is handling missing values</a:t>
            </a:r>
          </a:p>
          <a:p>
            <a:r>
              <a:rPr lang="en-US" sz="1800" b="0" i="0" dirty="0">
                <a:solidFill>
                  <a:srgbClr val="292929"/>
                </a:solidFill>
                <a:effectLst/>
              </a:rPr>
              <a:t>A missing value can be defined as the data value that is not captured nor stored for a variable in the observation of interest. There are 3 types of missing values</a:t>
            </a:r>
          </a:p>
          <a:p>
            <a:r>
              <a:rPr lang="en-US" sz="1800" dirty="0" err="1">
                <a:solidFill>
                  <a:srgbClr val="292929"/>
                </a:solidFill>
              </a:rPr>
              <a:t>DF_Beers</a:t>
            </a:r>
            <a:endParaRPr lang="en-US" sz="1800" dirty="0">
              <a:solidFill>
                <a:srgbClr val="292929"/>
              </a:solidFill>
            </a:endParaRPr>
          </a:p>
          <a:p>
            <a:pPr lvl="1"/>
            <a:r>
              <a:rPr lang="en-US" sz="1800" dirty="0">
                <a:solidFill>
                  <a:srgbClr val="292929"/>
                </a:solidFill>
              </a:rPr>
              <a:t>ABV:62 missing values</a:t>
            </a:r>
          </a:p>
          <a:p>
            <a:pPr lvl="1"/>
            <a:r>
              <a:rPr lang="en-US" sz="1800" dirty="0">
                <a:solidFill>
                  <a:srgbClr val="292929"/>
                </a:solidFill>
              </a:rPr>
              <a:t>IBU: 1005 missing values</a:t>
            </a:r>
          </a:p>
          <a:p>
            <a:r>
              <a:rPr lang="en-US" sz="1800" dirty="0">
                <a:solidFill>
                  <a:srgbClr val="292929"/>
                </a:solidFill>
              </a:rPr>
              <a:t>We will use different </a:t>
            </a:r>
            <a:r>
              <a:rPr lang="en-US" sz="1800" dirty="0" err="1">
                <a:solidFill>
                  <a:srgbClr val="292929"/>
                </a:solidFill>
              </a:rPr>
              <a:t>different</a:t>
            </a:r>
            <a:r>
              <a:rPr lang="en-US" sz="1800" dirty="0">
                <a:solidFill>
                  <a:srgbClr val="292929"/>
                </a:solidFill>
              </a:rPr>
              <a:t> approaches to deal with the missing values in our dataset(</a:t>
            </a:r>
            <a:r>
              <a:rPr lang="en-US" sz="1800" dirty="0" err="1">
                <a:solidFill>
                  <a:srgbClr val="292929"/>
                </a:solidFill>
              </a:rPr>
              <a:t>DF_Beers</a:t>
            </a:r>
            <a:r>
              <a:rPr lang="en-US" sz="1800" dirty="0">
                <a:solidFill>
                  <a:srgbClr val="292929"/>
                </a:solidFill>
              </a:rPr>
              <a:t>)</a:t>
            </a:r>
          </a:p>
          <a:p>
            <a:pPr lvl="1"/>
            <a:r>
              <a:rPr lang="en-US" sz="1800" dirty="0" err="1">
                <a:solidFill>
                  <a:srgbClr val="292929"/>
                </a:solidFill>
              </a:rPr>
              <a:t>ABV</a:t>
            </a:r>
            <a:r>
              <a:rPr lang="en-US" sz="1800" dirty="0" err="1">
                <a:solidFill>
                  <a:srgbClr val="292929"/>
                </a:solidFill>
                <a:sym typeface="Wingdings" panose="05000000000000000000" pitchFamily="2" charset="2"/>
              </a:rPr>
              <a:t>Replacing</a:t>
            </a:r>
            <a:r>
              <a:rPr lang="en-US" sz="1800" dirty="0">
                <a:solidFill>
                  <a:srgbClr val="292929"/>
                </a:solidFill>
                <a:sym typeface="Wingdings" panose="05000000000000000000" pitchFamily="2" charset="2"/>
              </a:rPr>
              <a:t> missing values using Mean</a:t>
            </a:r>
          </a:p>
          <a:p>
            <a:pPr lvl="1"/>
            <a:r>
              <a:rPr lang="en-US" sz="1800" dirty="0" err="1">
                <a:solidFill>
                  <a:srgbClr val="292929"/>
                </a:solidFill>
                <a:sym typeface="Wingdings" panose="05000000000000000000" pitchFamily="2" charset="2"/>
              </a:rPr>
              <a:t>IBUReplacing</a:t>
            </a:r>
            <a:r>
              <a:rPr lang="en-US" sz="1800" dirty="0">
                <a:solidFill>
                  <a:srgbClr val="292929"/>
                </a:solidFill>
                <a:sym typeface="Wingdings" panose="05000000000000000000" pitchFamily="2" charset="2"/>
              </a:rPr>
              <a:t> missing values using </a:t>
            </a:r>
            <a:r>
              <a:rPr lang="en-US" sz="1800" dirty="0" err="1">
                <a:solidFill>
                  <a:srgbClr val="292929"/>
                </a:solidFill>
                <a:sym typeface="Wingdings" panose="05000000000000000000" pitchFamily="2" charset="2"/>
              </a:rPr>
              <a:t>KnnImputation</a:t>
            </a:r>
            <a:endParaRPr lang="en-US" sz="1800" dirty="0">
              <a:solidFill>
                <a:srgbClr val="292929"/>
              </a:solidFill>
              <a:sym typeface="Wingdings" panose="05000000000000000000" pitchFamily="2" charset="2"/>
            </a:endParaRPr>
          </a:p>
          <a:p>
            <a:r>
              <a:rPr lang="en-US" sz="1800" dirty="0" err="1">
                <a:solidFill>
                  <a:srgbClr val="292929"/>
                </a:solidFill>
                <a:sym typeface="Wingdings" panose="05000000000000000000" pitchFamily="2" charset="2"/>
              </a:rPr>
              <a:t>Knn</a:t>
            </a:r>
            <a:r>
              <a:rPr lang="en-US" sz="1800" b="0" i="0" dirty="0" err="1">
                <a:solidFill>
                  <a:srgbClr val="292929"/>
                </a:solidFill>
                <a:effectLst/>
              </a:rPr>
              <a:t>Imputer</a:t>
            </a:r>
            <a:r>
              <a:rPr lang="en-US" sz="1800" b="0" i="0" dirty="0">
                <a:solidFill>
                  <a:srgbClr val="292929"/>
                </a:solidFill>
                <a:effectLst/>
              </a:rPr>
              <a:t> utilizes the k-Nearest Neighbors method to replace the missing values in the datasets with the mean value from the parameter ‘</a:t>
            </a:r>
            <a:r>
              <a:rPr lang="en-US" sz="1800" b="0" i="0" dirty="0" err="1">
                <a:solidFill>
                  <a:srgbClr val="292929"/>
                </a:solidFill>
                <a:effectLst/>
              </a:rPr>
              <a:t>n_neighbors</a:t>
            </a:r>
            <a:r>
              <a:rPr lang="en-US" sz="1800" b="0" i="0" dirty="0">
                <a:solidFill>
                  <a:srgbClr val="292929"/>
                </a:solidFill>
                <a:effectLst/>
              </a:rPr>
              <a:t>’ nearest neighbors found in the training set</a:t>
            </a:r>
            <a:endParaRPr lang="en-US" sz="1800" dirty="0">
              <a:solidFill>
                <a:srgbClr val="292929"/>
              </a:solidFill>
            </a:endParaRPr>
          </a:p>
          <a:p>
            <a:endParaRPr lang="en-US" sz="2200" dirty="0">
              <a:solidFill>
                <a:srgbClr val="292929"/>
              </a:solidFill>
            </a:endParaRPr>
          </a:p>
        </p:txBody>
      </p:sp>
      <p:sp>
        <p:nvSpPr>
          <p:cNvPr id="9" name="TextBox 8">
            <a:extLst>
              <a:ext uri="{FF2B5EF4-FFF2-40B4-BE49-F238E27FC236}">
                <a16:creationId xmlns:a16="http://schemas.microsoft.com/office/drawing/2014/main" id="{6BF1EC86-9DAD-D384-ADD6-69F473A32D8D}"/>
              </a:ext>
            </a:extLst>
          </p:cNvPr>
          <p:cNvSpPr txBox="1"/>
          <p:nvPr/>
        </p:nvSpPr>
        <p:spPr>
          <a:xfrm>
            <a:off x="7452360" y="5348089"/>
            <a:ext cx="2759620" cy="369332"/>
          </a:xfrm>
          <a:prstGeom prst="rect">
            <a:avLst/>
          </a:prstGeom>
          <a:noFill/>
        </p:spPr>
        <p:txBody>
          <a:bodyPr wrap="square" rtlCol="0">
            <a:spAutoFit/>
          </a:bodyPr>
          <a:lstStyle/>
          <a:p>
            <a:r>
              <a:rPr lang="en-US" i="1" dirty="0"/>
              <a:t>Image 1: Data Cleansing</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195309"/>
            <a:ext cx="0" cy="66626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870E1E2-7166-607A-7F24-1383C5CA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360" y="1059815"/>
            <a:ext cx="4475479" cy="4210050"/>
          </a:xfrm>
          <a:prstGeom prst="rect">
            <a:avLst/>
          </a:prstGeom>
        </p:spPr>
      </p:pic>
    </p:spTree>
    <p:extLst>
      <p:ext uri="{BB962C8B-B14F-4D97-AF65-F5344CB8AC3E}">
        <p14:creationId xmlns:p14="http://schemas.microsoft.com/office/powerpoint/2010/main" val="203675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10515600" cy="1325563"/>
          </a:xfrm>
        </p:spPr>
        <p:txBody>
          <a:bodyPr/>
          <a:lstStyle/>
          <a:p>
            <a:pPr algn="l"/>
            <a:r>
              <a:rPr lang="en-US" b="1" dirty="0">
                <a:solidFill>
                  <a:srgbClr val="DE1930"/>
                </a:solidFill>
                <a:latin typeface="Trebuchet MS" panose="020B0603020202020204" pitchFamily="34" charset="0"/>
              </a:rPr>
              <a:t>3.Analysis of missing values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11667" y="966901"/>
            <a:ext cx="4922872" cy="4708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solidFill>
                  <a:srgbClr val="292929"/>
                </a:solidFill>
                <a:effectLst/>
              </a:rPr>
              <a:t>IBU Replacing missing values</a:t>
            </a:r>
          </a:p>
          <a:p>
            <a:r>
              <a:rPr lang="en-US" sz="1800" dirty="0">
                <a:solidFill>
                  <a:srgbClr val="292929"/>
                </a:solidFill>
              </a:rPr>
              <a:t>There are a large number missing observations when it comes to IBU. We need to find a sophisticated method to deal with this problem. If we tried to ignore these observations, that will be a bad idea since we will lose half of the dataset </a:t>
            </a:r>
          </a:p>
          <a:p>
            <a:r>
              <a:rPr lang="en-US" sz="1800" dirty="0">
                <a:solidFill>
                  <a:srgbClr val="292929"/>
                </a:solidFill>
              </a:rPr>
              <a:t>If we try to replace them with the Mean as we did with ABV it will be also a terrible idea. Look at blue plot</a:t>
            </a:r>
          </a:p>
          <a:p>
            <a:r>
              <a:rPr lang="en-US" sz="1800" dirty="0">
                <a:solidFill>
                  <a:srgbClr val="292929"/>
                </a:solidFill>
              </a:rPr>
              <a:t>The idea in </a:t>
            </a:r>
            <a:r>
              <a:rPr lang="en-US" sz="1800" dirty="0" err="1">
                <a:solidFill>
                  <a:srgbClr val="292929"/>
                </a:solidFill>
              </a:rPr>
              <a:t>kNN</a:t>
            </a:r>
            <a:r>
              <a:rPr lang="en-US" sz="1800" dirty="0">
                <a:solidFill>
                  <a:srgbClr val="292929"/>
                </a:solidFill>
              </a:rPr>
              <a:t> methods is to identify ‘k’ samples in the dataset that are similar or close in the space. Then we use these ‘k’ samples to estimate the value of the missing data points</a:t>
            </a:r>
          </a:p>
          <a:p>
            <a:r>
              <a:rPr lang="en-US" sz="1800" dirty="0">
                <a:solidFill>
                  <a:srgbClr val="292929"/>
                </a:solidFill>
              </a:rPr>
              <a:t>It is important that we find a relationship between IBU with another variable in the dataset. We think IBU and ABV are related</a:t>
            </a:r>
          </a:p>
          <a:p>
            <a:r>
              <a:rPr lang="en-US" sz="1800" dirty="0">
                <a:solidFill>
                  <a:srgbClr val="292929"/>
                </a:solidFill>
              </a:rPr>
              <a:t>The final results look very good when we compare the resulting distribution with the original</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966901"/>
            <a:ext cx="0" cy="58910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F98A364-9DAC-4F2A-A3CF-79664DF40CD2}"/>
              </a:ext>
            </a:extLst>
          </p:cNvPr>
          <p:cNvPicPr>
            <a:picLocks noChangeAspect="1"/>
          </p:cNvPicPr>
          <p:nvPr/>
        </p:nvPicPr>
        <p:blipFill>
          <a:blip r:embed="rId2"/>
          <a:stretch>
            <a:fillRect/>
          </a:stretch>
        </p:blipFill>
        <p:spPr>
          <a:xfrm>
            <a:off x="76200" y="966901"/>
            <a:ext cx="3536853" cy="2462099"/>
          </a:xfrm>
          <a:prstGeom prst="rect">
            <a:avLst/>
          </a:prstGeom>
        </p:spPr>
      </p:pic>
      <p:pic>
        <p:nvPicPr>
          <p:cNvPr id="8" name="Picture 7">
            <a:extLst>
              <a:ext uri="{FF2B5EF4-FFF2-40B4-BE49-F238E27FC236}">
                <a16:creationId xmlns:a16="http://schemas.microsoft.com/office/drawing/2014/main" id="{E75632BF-E4AE-27BD-D259-A27D488DD22C}"/>
              </a:ext>
            </a:extLst>
          </p:cNvPr>
          <p:cNvPicPr>
            <a:picLocks noChangeAspect="1"/>
          </p:cNvPicPr>
          <p:nvPr/>
        </p:nvPicPr>
        <p:blipFill>
          <a:blip r:embed="rId3"/>
          <a:stretch>
            <a:fillRect/>
          </a:stretch>
        </p:blipFill>
        <p:spPr>
          <a:xfrm>
            <a:off x="3645730" y="902894"/>
            <a:ext cx="3422583" cy="2462099"/>
          </a:xfrm>
          <a:prstGeom prst="rect">
            <a:avLst/>
          </a:prstGeom>
        </p:spPr>
      </p:pic>
      <p:pic>
        <p:nvPicPr>
          <p:cNvPr id="12" name="Picture 11">
            <a:extLst>
              <a:ext uri="{FF2B5EF4-FFF2-40B4-BE49-F238E27FC236}">
                <a16:creationId xmlns:a16="http://schemas.microsoft.com/office/drawing/2014/main" id="{31C98569-6254-0CC5-15DF-FB427D9F5262}"/>
              </a:ext>
            </a:extLst>
          </p:cNvPr>
          <p:cNvPicPr>
            <a:picLocks noChangeAspect="1"/>
          </p:cNvPicPr>
          <p:nvPr/>
        </p:nvPicPr>
        <p:blipFill>
          <a:blip r:embed="rId4"/>
          <a:stretch>
            <a:fillRect/>
          </a:stretch>
        </p:blipFill>
        <p:spPr>
          <a:xfrm>
            <a:off x="108877" y="3729733"/>
            <a:ext cx="3561373" cy="2462099"/>
          </a:xfrm>
          <a:prstGeom prst="rect">
            <a:avLst/>
          </a:prstGeom>
        </p:spPr>
      </p:pic>
      <p:pic>
        <p:nvPicPr>
          <p:cNvPr id="14" name="Picture 13">
            <a:extLst>
              <a:ext uri="{FF2B5EF4-FFF2-40B4-BE49-F238E27FC236}">
                <a16:creationId xmlns:a16="http://schemas.microsoft.com/office/drawing/2014/main" id="{954A593C-3C33-9C7C-3F1F-1A3FA2A6BC75}"/>
              </a:ext>
            </a:extLst>
          </p:cNvPr>
          <p:cNvPicPr>
            <a:picLocks noChangeAspect="1"/>
          </p:cNvPicPr>
          <p:nvPr/>
        </p:nvPicPr>
        <p:blipFill>
          <a:blip r:embed="rId5"/>
          <a:stretch>
            <a:fillRect/>
          </a:stretch>
        </p:blipFill>
        <p:spPr>
          <a:xfrm>
            <a:off x="3645731" y="3664258"/>
            <a:ext cx="3422582" cy="2782754"/>
          </a:xfrm>
          <a:prstGeom prst="rect">
            <a:avLst/>
          </a:prstGeom>
        </p:spPr>
      </p:pic>
      <p:cxnSp>
        <p:nvCxnSpPr>
          <p:cNvPr id="18" name="Straight Arrow Connector 17">
            <a:extLst>
              <a:ext uri="{FF2B5EF4-FFF2-40B4-BE49-F238E27FC236}">
                <a16:creationId xmlns:a16="http://schemas.microsoft.com/office/drawing/2014/main" id="{9A841C43-0EEA-DD30-0EE2-4C71EDFE707F}"/>
              </a:ext>
            </a:extLst>
          </p:cNvPr>
          <p:cNvCxnSpPr/>
          <p:nvPr/>
        </p:nvCxnSpPr>
        <p:spPr>
          <a:xfrm flipH="1" flipV="1">
            <a:off x="3291840" y="2962656"/>
            <a:ext cx="4142232" cy="305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D657D4-E6D4-BA12-CAAC-FE7F26B1460A}"/>
              </a:ext>
            </a:extLst>
          </p:cNvPr>
          <p:cNvCxnSpPr/>
          <p:nvPr/>
        </p:nvCxnSpPr>
        <p:spPr>
          <a:xfrm flipH="1" flipV="1">
            <a:off x="3429000" y="5815584"/>
            <a:ext cx="387732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463DEF5E-85BA-EE88-FE00-614A42DA64F6}"/>
              </a:ext>
            </a:extLst>
          </p:cNvPr>
          <p:cNvSpPr/>
          <p:nvPr/>
        </p:nvSpPr>
        <p:spPr>
          <a:xfrm>
            <a:off x="2802936" y="1248055"/>
            <a:ext cx="1676400" cy="252076"/>
          </a:xfrm>
          <a:custGeom>
            <a:avLst/>
            <a:gdLst>
              <a:gd name="connsiteX0" fmla="*/ 0 w 1676400"/>
              <a:gd name="connsiteY0" fmla="*/ 63019 h 252076"/>
              <a:gd name="connsiteX1" fmla="*/ 547795 w 1676400"/>
              <a:gd name="connsiteY1" fmla="*/ 63019 h 252076"/>
              <a:gd name="connsiteX2" fmla="*/ 1080086 w 1676400"/>
              <a:gd name="connsiteY2" fmla="*/ 63019 h 252076"/>
              <a:gd name="connsiteX3" fmla="*/ 1550362 w 1676400"/>
              <a:gd name="connsiteY3" fmla="*/ 63019 h 252076"/>
              <a:gd name="connsiteX4" fmla="*/ 1550362 w 1676400"/>
              <a:gd name="connsiteY4" fmla="*/ 0 h 252076"/>
              <a:gd name="connsiteX5" fmla="*/ 1676400 w 1676400"/>
              <a:gd name="connsiteY5" fmla="*/ 126038 h 252076"/>
              <a:gd name="connsiteX6" fmla="*/ 1550362 w 1676400"/>
              <a:gd name="connsiteY6" fmla="*/ 252076 h 252076"/>
              <a:gd name="connsiteX7" fmla="*/ 1550362 w 1676400"/>
              <a:gd name="connsiteY7" fmla="*/ 189057 h 252076"/>
              <a:gd name="connsiteX8" fmla="*/ 1080086 w 1676400"/>
              <a:gd name="connsiteY8" fmla="*/ 189057 h 252076"/>
              <a:gd name="connsiteX9" fmla="*/ 609809 w 1676400"/>
              <a:gd name="connsiteY9" fmla="*/ 189057 h 252076"/>
              <a:gd name="connsiteX10" fmla="*/ 0 w 1676400"/>
              <a:gd name="connsiteY10" fmla="*/ 189057 h 252076"/>
              <a:gd name="connsiteX11" fmla="*/ 0 w 1676400"/>
              <a:gd name="connsiteY11" fmla="*/ 63019 h 25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6400" h="252076" fill="none" extrusionOk="0">
                <a:moveTo>
                  <a:pt x="0" y="63019"/>
                </a:moveTo>
                <a:cubicBezTo>
                  <a:pt x="152063" y="63051"/>
                  <a:pt x="423805" y="57510"/>
                  <a:pt x="547795" y="63019"/>
                </a:cubicBezTo>
                <a:cubicBezTo>
                  <a:pt x="671786" y="68528"/>
                  <a:pt x="911418" y="70419"/>
                  <a:pt x="1080086" y="63019"/>
                </a:cubicBezTo>
                <a:cubicBezTo>
                  <a:pt x="1248754" y="55619"/>
                  <a:pt x="1346049" y="84004"/>
                  <a:pt x="1550362" y="63019"/>
                </a:cubicBezTo>
                <a:cubicBezTo>
                  <a:pt x="1548795" y="45517"/>
                  <a:pt x="1547540" y="23589"/>
                  <a:pt x="1550362" y="0"/>
                </a:cubicBezTo>
                <a:cubicBezTo>
                  <a:pt x="1609135" y="55342"/>
                  <a:pt x="1641150" y="103253"/>
                  <a:pt x="1676400" y="126038"/>
                </a:cubicBezTo>
                <a:cubicBezTo>
                  <a:pt x="1640194" y="159654"/>
                  <a:pt x="1579136" y="218111"/>
                  <a:pt x="1550362" y="252076"/>
                </a:cubicBezTo>
                <a:cubicBezTo>
                  <a:pt x="1548590" y="229436"/>
                  <a:pt x="1551283" y="209302"/>
                  <a:pt x="1550362" y="189057"/>
                </a:cubicBezTo>
                <a:cubicBezTo>
                  <a:pt x="1444710" y="199084"/>
                  <a:pt x="1275483" y="207139"/>
                  <a:pt x="1080086" y="189057"/>
                </a:cubicBezTo>
                <a:cubicBezTo>
                  <a:pt x="884689" y="170975"/>
                  <a:pt x="800003" y="204145"/>
                  <a:pt x="609809" y="189057"/>
                </a:cubicBezTo>
                <a:cubicBezTo>
                  <a:pt x="419615" y="173969"/>
                  <a:pt x="271931" y="197785"/>
                  <a:pt x="0" y="189057"/>
                </a:cubicBezTo>
                <a:cubicBezTo>
                  <a:pt x="716" y="144836"/>
                  <a:pt x="2708" y="125796"/>
                  <a:pt x="0" y="63019"/>
                </a:cubicBezTo>
                <a:close/>
              </a:path>
              <a:path w="1676400" h="252076" stroke="0" extrusionOk="0">
                <a:moveTo>
                  <a:pt x="0" y="63019"/>
                </a:moveTo>
                <a:cubicBezTo>
                  <a:pt x="244987" y="69213"/>
                  <a:pt x="290756" y="80582"/>
                  <a:pt x="501284" y="63019"/>
                </a:cubicBezTo>
                <a:cubicBezTo>
                  <a:pt x="711812" y="45456"/>
                  <a:pt x="831794" y="81040"/>
                  <a:pt x="971560" y="63019"/>
                </a:cubicBezTo>
                <a:cubicBezTo>
                  <a:pt x="1111326" y="44998"/>
                  <a:pt x="1325657" y="89249"/>
                  <a:pt x="1550362" y="63019"/>
                </a:cubicBezTo>
                <a:cubicBezTo>
                  <a:pt x="1549002" y="47679"/>
                  <a:pt x="1550590" y="24433"/>
                  <a:pt x="1550362" y="0"/>
                </a:cubicBezTo>
                <a:cubicBezTo>
                  <a:pt x="1584717" y="45837"/>
                  <a:pt x="1650140" y="91284"/>
                  <a:pt x="1676400" y="126038"/>
                </a:cubicBezTo>
                <a:cubicBezTo>
                  <a:pt x="1626225" y="180572"/>
                  <a:pt x="1601279" y="203475"/>
                  <a:pt x="1550362" y="252076"/>
                </a:cubicBezTo>
                <a:cubicBezTo>
                  <a:pt x="1547397" y="222113"/>
                  <a:pt x="1552861" y="215899"/>
                  <a:pt x="1550362" y="189057"/>
                </a:cubicBezTo>
                <a:cubicBezTo>
                  <a:pt x="1358459" y="212981"/>
                  <a:pt x="1254818" y="175800"/>
                  <a:pt x="1064582" y="189057"/>
                </a:cubicBezTo>
                <a:cubicBezTo>
                  <a:pt x="874346" y="202314"/>
                  <a:pt x="685093" y="206894"/>
                  <a:pt x="547795" y="189057"/>
                </a:cubicBezTo>
                <a:cubicBezTo>
                  <a:pt x="410497" y="171220"/>
                  <a:pt x="218038" y="184836"/>
                  <a:pt x="0" y="189057"/>
                </a:cubicBezTo>
                <a:cubicBezTo>
                  <a:pt x="-5695" y="150370"/>
                  <a:pt x="1154" y="114346"/>
                  <a:pt x="0" y="63019"/>
                </a:cubicBezTo>
                <a:close/>
              </a:path>
            </a:pathLst>
          </a:custGeom>
          <a:solidFill>
            <a:srgbClr val="C00000">
              <a:alpha val="48000"/>
            </a:srgbClr>
          </a:solidFill>
          <a:ln>
            <a:extLst>
              <a:ext uri="{C807C97D-BFC1-408E-A445-0C87EB9F89A2}">
                <ask:lineSketchStyleProps xmlns:ask="http://schemas.microsoft.com/office/drawing/2018/sketchyshapes" sd="1219033472">
                  <a:prstGeom prst="rightArrow">
                    <a:avLst/>
                  </a:prstGeom>
                  <ask:type>
                    <ask:lineSketchFreehand/>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a:t>Bad idea</a:t>
            </a:r>
          </a:p>
        </p:txBody>
      </p:sp>
      <p:sp>
        <p:nvSpPr>
          <p:cNvPr id="11" name="Arrow: Down 10">
            <a:extLst>
              <a:ext uri="{FF2B5EF4-FFF2-40B4-BE49-F238E27FC236}">
                <a16:creationId xmlns:a16="http://schemas.microsoft.com/office/drawing/2014/main" id="{AFDD2BF1-9CB3-E098-71BF-689DCB03B88C}"/>
              </a:ext>
            </a:extLst>
          </p:cNvPr>
          <p:cNvSpPr/>
          <p:nvPr/>
        </p:nvSpPr>
        <p:spPr>
          <a:xfrm>
            <a:off x="3016128" y="2804653"/>
            <a:ext cx="243628" cy="1758776"/>
          </a:xfrm>
          <a:custGeom>
            <a:avLst/>
            <a:gdLst>
              <a:gd name="connsiteX0" fmla="*/ 0 w 243628"/>
              <a:gd name="connsiteY0" fmla="*/ 1636962 h 1758776"/>
              <a:gd name="connsiteX1" fmla="*/ 60907 w 243628"/>
              <a:gd name="connsiteY1" fmla="*/ 1636962 h 1758776"/>
              <a:gd name="connsiteX2" fmla="*/ 60907 w 243628"/>
              <a:gd name="connsiteY2" fmla="*/ 1107678 h 1758776"/>
              <a:gd name="connsiteX3" fmla="*/ 60907 w 243628"/>
              <a:gd name="connsiteY3" fmla="*/ 545654 h 1758776"/>
              <a:gd name="connsiteX4" fmla="*/ 60907 w 243628"/>
              <a:gd name="connsiteY4" fmla="*/ 0 h 1758776"/>
              <a:gd name="connsiteX5" fmla="*/ 182721 w 243628"/>
              <a:gd name="connsiteY5" fmla="*/ 0 h 1758776"/>
              <a:gd name="connsiteX6" fmla="*/ 182721 w 243628"/>
              <a:gd name="connsiteY6" fmla="*/ 545654 h 1758776"/>
              <a:gd name="connsiteX7" fmla="*/ 182721 w 243628"/>
              <a:gd name="connsiteY7" fmla="*/ 1074938 h 1758776"/>
              <a:gd name="connsiteX8" fmla="*/ 182721 w 243628"/>
              <a:gd name="connsiteY8" fmla="*/ 1636962 h 1758776"/>
              <a:gd name="connsiteX9" fmla="*/ 243628 w 243628"/>
              <a:gd name="connsiteY9" fmla="*/ 1636962 h 1758776"/>
              <a:gd name="connsiteX10" fmla="*/ 121814 w 243628"/>
              <a:gd name="connsiteY10" fmla="*/ 1758776 h 1758776"/>
              <a:gd name="connsiteX11" fmla="*/ 0 w 243628"/>
              <a:gd name="connsiteY11" fmla="*/ 1636962 h 17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628" h="1758776" fill="none" extrusionOk="0">
                <a:moveTo>
                  <a:pt x="0" y="1636962"/>
                </a:moveTo>
                <a:cubicBezTo>
                  <a:pt x="22940" y="1636393"/>
                  <a:pt x="34041" y="1635341"/>
                  <a:pt x="60907" y="1636962"/>
                </a:cubicBezTo>
                <a:cubicBezTo>
                  <a:pt x="35571" y="1380805"/>
                  <a:pt x="74150" y="1250512"/>
                  <a:pt x="60907" y="1107678"/>
                </a:cubicBezTo>
                <a:cubicBezTo>
                  <a:pt x="47664" y="964844"/>
                  <a:pt x="54338" y="788068"/>
                  <a:pt x="60907" y="545654"/>
                </a:cubicBezTo>
                <a:cubicBezTo>
                  <a:pt x="67476" y="303240"/>
                  <a:pt x="36113" y="133331"/>
                  <a:pt x="60907" y="0"/>
                </a:cubicBezTo>
                <a:cubicBezTo>
                  <a:pt x="112718" y="-5901"/>
                  <a:pt x="152994" y="1861"/>
                  <a:pt x="182721" y="0"/>
                </a:cubicBezTo>
                <a:cubicBezTo>
                  <a:pt x="199710" y="140016"/>
                  <a:pt x="170912" y="374626"/>
                  <a:pt x="182721" y="545654"/>
                </a:cubicBezTo>
                <a:cubicBezTo>
                  <a:pt x="194530" y="716682"/>
                  <a:pt x="198151" y="848349"/>
                  <a:pt x="182721" y="1074938"/>
                </a:cubicBezTo>
                <a:cubicBezTo>
                  <a:pt x="167291" y="1301527"/>
                  <a:pt x="162174" y="1464781"/>
                  <a:pt x="182721" y="1636962"/>
                </a:cubicBezTo>
                <a:cubicBezTo>
                  <a:pt x="212173" y="1635116"/>
                  <a:pt x="227142" y="1635100"/>
                  <a:pt x="243628" y="1636962"/>
                </a:cubicBezTo>
                <a:cubicBezTo>
                  <a:pt x="216621" y="1668197"/>
                  <a:pt x="175766" y="1709511"/>
                  <a:pt x="121814" y="1758776"/>
                </a:cubicBezTo>
                <a:cubicBezTo>
                  <a:pt x="70034" y="1707983"/>
                  <a:pt x="26044" y="1667244"/>
                  <a:pt x="0" y="1636962"/>
                </a:cubicBezTo>
                <a:close/>
              </a:path>
              <a:path w="243628" h="1758776" stroke="0" extrusionOk="0">
                <a:moveTo>
                  <a:pt x="0" y="1636962"/>
                </a:moveTo>
                <a:cubicBezTo>
                  <a:pt x="14993" y="1634875"/>
                  <a:pt x="38337" y="1639435"/>
                  <a:pt x="60907" y="1636962"/>
                </a:cubicBezTo>
                <a:cubicBezTo>
                  <a:pt x="58432" y="1464827"/>
                  <a:pt x="66071" y="1247694"/>
                  <a:pt x="60907" y="1091308"/>
                </a:cubicBezTo>
                <a:cubicBezTo>
                  <a:pt x="55743" y="934922"/>
                  <a:pt x="72917" y="819957"/>
                  <a:pt x="60907" y="562024"/>
                </a:cubicBezTo>
                <a:cubicBezTo>
                  <a:pt x="48897" y="304091"/>
                  <a:pt x="60016" y="247340"/>
                  <a:pt x="60907" y="0"/>
                </a:cubicBezTo>
                <a:cubicBezTo>
                  <a:pt x="106755" y="3158"/>
                  <a:pt x="147495" y="-636"/>
                  <a:pt x="182721" y="0"/>
                </a:cubicBezTo>
                <a:cubicBezTo>
                  <a:pt x="198826" y="190222"/>
                  <a:pt x="205593" y="286300"/>
                  <a:pt x="182721" y="529284"/>
                </a:cubicBezTo>
                <a:cubicBezTo>
                  <a:pt x="159849" y="772268"/>
                  <a:pt x="195036" y="888538"/>
                  <a:pt x="182721" y="1042199"/>
                </a:cubicBezTo>
                <a:cubicBezTo>
                  <a:pt x="170406" y="1195861"/>
                  <a:pt x="180365" y="1425037"/>
                  <a:pt x="182721" y="1636962"/>
                </a:cubicBezTo>
                <a:cubicBezTo>
                  <a:pt x="208489" y="1637120"/>
                  <a:pt x="219180" y="1635943"/>
                  <a:pt x="243628" y="1636962"/>
                </a:cubicBezTo>
                <a:cubicBezTo>
                  <a:pt x="214749" y="1674235"/>
                  <a:pt x="177592" y="1701446"/>
                  <a:pt x="121814" y="1758776"/>
                </a:cubicBezTo>
                <a:cubicBezTo>
                  <a:pt x="74228" y="1717121"/>
                  <a:pt x="45172" y="1681362"/>
                  <a:pt x="0" y="1636962"/>
                </a:cubicBezTo>
                <a:close/>
              </a:path>
            </a:pathLst>
          </a:custGeom>
          <a:solidFill>
            <a:srgbClr val="92D050">
              <a:alpha val="67000"/>
            </a:srgbClr>
          </a:solidFill>
          <a:ln>
            <a:solidFill>
              <a:schemeClr val="tx1"/>
            </a:solidFill>
            <a:extLst>
              <a:ext uri="{C807C97D-BFC1-408E-A445-0C87EB9F89A2}">
                <ask:lineSketchStyleProps xmlns:ask="http://schemas.microsoft.com/office/drawing/2018/sketchyshapes" sd="2172701006">
                  <a:prstGeom prst="downArrow">
                    <a:avLst/>
                  </a:prstGeom>
                  <ask:type>
                    <ask:lineSketchFreehand/>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Great </a:t>
            </a:r>
          </a:p>
        </p:txBody>
      </p:sp>
    </p:spTree>
    <p:extLst>
      <p:ext uri="{BB962C8B-B14F-4D97-AF65-F5344CB8AC3E}">
        <p14:creationId xmlns:p14="http://schemas.microsoft.com/office/powerpoint/2010/main" val="11032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10515600" cy="1325563"/>
          </a:xfrm>
        </p:spPr>
        <p:txBody>
          <a:bodyPr/>
          <a:lstStyle/>
          <a:p>
            <a:pPr algn="l"/>
            <a:r>
              <a:rPr lang="en-US" b="1" dirty="0">
                <a:solidFill>
                  <a:srgbClr val="DE1930"/>
                </a:solidFill>
                <a:latin typeface="Trebuchet MS" panose="020B0603020202020204" pitchFamily="34" charset="0"/>
              </a:rPr>
              <a:t>3.Analysis of missing values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11667" y="966901"/>
            <a:ext cx="4922872" cy="4708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a:solidFill>
                  <a:srgbClr val="292929"/>
                </a:solidFill>
                <a:effectLst/>
              </a:rPr>
              <a:t>ABV Replacing missing values</a:t>
            </a:r>
          </a:p>
          <a:p>
            <a:r>
              <a:rPr lang="en-US" sz="1800" dirty="0">
                <a:solidFill>
                  <a:srgbClr val="292929"/>
                </a:solidFill>
              </a:rPr>
              <a:t>To tackle missing values for ABV with opted for replacing these missing observation with the arithmetic mean</a:t>
            </a:r>
          </a:p>
          <a:p>
            <a:r>
              <a:rPr lang="en-US" sz="1800" dirty="0">
                <a:solidFill>
                  <a:srgbClr val="292929"/>
                </a:solidFill>
              </a:rPr>
              <a:t>Resulting dataset</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966901"/>
            <a:ext cx="0" cy="58910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2C0D2AD-F8E4-8404-BF10-0A52B7805A33}"/>
              </a:ext>
            </a:extLst>
          </p:cNvPr>
          <p:cNvPicPr>
            <a:picLocks noChangeAspect="1"/>
          </p:cNvPicPr>
          <p:nvPr/>
        </p:nvPicPr>
        <p:blipFill>
          <a:blip r:embed="rId2"/>
          <a:stretch>
            <a:fillRect/>
          </a:stretch>
        </p:blipFill>
        <p:spPr>
          <a:xfrm>
            <a:off x="740711" y="792194"/>
            <a:ext cx="4922872" cy="3013931"/>
          </a:xfrm>
          <a:prstGeom prst="rect">
            <a:avLst/>
          </a:prstGeom>
        </p:spPr>
      </p:pic>
      <p:pic>
        <p:nvPicPr>
          <p:cNvPr id="9" name="Picture 8">
            <a:extLst>
              <a:ext uri="{FF2B5EF4-FFF2-40B4-BE49-F238E27FC236}">
                <a16:creationId xmlns:a16="http://schemas.microsoft.com/office/drawing/2014/main" id="{EE803D01-D119-9C6D-46A2-1E7F8397E906}"/>
              </a:ext>
            </a:extLst>
          </p:cNvPr>
          <p:cNvPicPr>
            <a:picLocks noChangeAspect="1"/>
          </p:cNvPicPr>
          <p:nvPr/>
        </p:nvPicPr>
        <p:blipFill>
          <a:blip r:embed="rId3"/>
          <a:stretch>
            <a:fillRect/>
          </a:stretch>
        </p:blipFill>
        <p:spPr>
          <a:xfrm>
            <a:off x="933332" y="3808441"/>
            <a:ext cx="4730248" cy="2257365"/>
          </a:xfrm>
          <a:prstGeom prst="rect">
            <a:avLst/>
          </a:prstGeom>
        </p:spPr>
      </p:pic>
      <p:cxnSp>
        <p:nvCxnSpPr>
          <p:cNvPr id="13" name="Connector: Elbow 12">
            <a:extLst>
              <a:ext uri="{FF2B5EF4-FFF2-40B4-BE49-F238E27FC236}">
                <a16:creationId xmlns:a16="http://schemas.microsoft.com/office/drawing/2014/main" id="{3DA806E8-FE4E-CAE7-6479-20E1AB332A7F}"/>
              </a:ext>
            </a:extLst>
          </p:cNvPr>
          <p:cNvCxnSpPr>
            <a:endCxn id="9" idx="3"/>
          </p:cNvCxnSpPr>
          <p:nvPr/>
        </p:nvCxnSpPr>
        <p:spPr>
          <a:xfrm rot="5400000">
            <a:off x="5346708" y="2795912"/>
            <a:ext cx="2458084" cy="18243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32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600" b="1" dirty="0">
                <a:solidFill>
                  <a:srgbClr val="DE1930"/>
                </a:solidFill>
                <a:latin typeface="Trebuchet MS" panose="020B0603020202020204" pitchFamily="34" charset="0"/>
              </a:rPr>
              <a:t>3.Analysis of missing values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86319" y="1076326"/>
            <a:ext cx="4848219"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Source Code IBU and ABV Data Cleansing</a:t>
            </a:r>
          </a:p>
          <a:p>
            <a:r>
              <a:rPr lang="en-US" sz="2000" dirty="0">
                <a:solidFill>
                  <a:srgbClr val="292929"/>
                </a:solidFill>
              </a:rPr>
              <a:t>ABV data cleansing: Replacing missing value with mean </a:t>
            </a:r>
          </a:p>
          <a:p>
            <a:r>
              <a:rPr lang="en-US" sz="2000" dirty="0">
                <a:solidFill>
                  <a:srgbClr val="292929"/>
                </a:solidFill>
              </a:rPr>
              <a:t>IBU Data Cleansing: Using KNN Imputation</a:t>
            </a:r>
          </a:p>
          <a:p>
            <a:pPr lvl="1"/>
            <a:r>
              <a:rPr lang="en-US" sz="2000" dirty="0">
                <a:solidFill>
                  <a:srgbClr val="292929"/>
                </a:solidFill>
              </a:rPr>
              <a:t>Initializing the model</a:t>
            </a:r>
          </a:p>
          <a:p>
            <a:pPr lvl="1"/>
            <a:r>
              <a:rPr lang="en-US" sz="2000" dirty="0">
                <a:solidFill>
                  <a:srgbClr val="292929"/>
                </a:solidFill>
              </a:rPr>
              <a:t>Running the model</a:t>
            </a:r>
          </a:p>
          <a:p>
            <a:pPr lvl="1"/>
            <a:r>
              <a:rPr lang="en-US" sz="2000" dirty="0">
                <a:solidFill>
                  <a:srgbClr val="292929"/>
                </a:solidFill>
              </a:rPr>
              <a:t>De-Normalizing data</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1076326"/>
            <a:ext cx="0" cy="57816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B8414EB-D79A-CD6D-2CD3-320CEED72ABA}"/>
              </a:ext>
            </a:extLst>
          </p:cNvPr>
          <p:cNvPicPr>
            <a:picLocks noChangeAspect="1"/>
          </p:cNvPicPr>
          <p:nvPr/>
        </p:nvPicPr>
        <p:blipFill>
          <a:blip r:embed="rId2"/>
          <a:stretch>
            <a:fillRect/>
          </a:stretch>
        </p:blipFill>
        <p:spPr>
          <a:xfrm>
            <a:off x="319088" y="1206796"/>
            <a:ext cx="6815138" cy="1638300"/>
          </a:xfrm>
          <a:prstGeom prst="rect">
            <a:avLst/>
          </a:prstGeom>
        </p:spPr>
      </p:pic>
      <p:pic>
        <p:nvPicPr>
          <p:cNvPr id="9" name="Picture 8">
            <a:extLst>
              <a:ext uri="{FF2B5EF4-FFF2-40B4-BE49-F238E27FC236}">
                <a16:creationId xmlns:a16="http://schemas.microsoft.com/office/drawing/2014/main" id="{7B66B849-0F69-68F3-3521-FCE035FFF458}"/>
              </a:ext>
            </a:extLst>
          </p:cNvPr>
          <p:cNvPicPr>
            <a:picLocks noChangeAspect="1"/>
          </p:cNvPicPr>
          <p:nvPr/>
        </p:nvPicPr>
        <p:blipFill>
          <a:blip r:embed="rId3"/>
          <a:stretch>
            <a:fillRect/>
          </a:stretch>
        </p:blipFill>
        <p:spPr>
          <a:xfrm>
            <a:off x="319088" y="3085291"/>
            <a:ext cx="6815136" cy="3086910"/>
          </a:xfrm>
          <a:prstGeom prst="rect">
            <a:avLst/>
          </a:prstGeom>
        </p:spPr>
      </p:pic>
      <p:cxnSp>
        <p:nvCxnSpPr>
          <p:cNvPr id="13" name="Connector: Elbow 12">
            <a:extLst>
              <a:ext uri="{FF2B5EF4-FFF2-40B4-BE49-F238E27FC236}">
                <a16:creationId xmlns:a16="http://schemas.microsoft.com/office/drawing/2014/main" id="{3B141FC8-87D0-B38A-5FB7-EFE72186A0AE}"/>
              </a:ext>
            </a:extLst>
          </p:cNvPr>
          <p:cNvCxnSpPr/>
          <p:nvPr/>
        </p:nvCxnSpPr>
        <p:spPr>
          <a:xfrm rot="10800000" flipV="1">
            <a:off x="5448301" y="2000249"/>
            <a:ext cx="2028825" cy="257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8D5E8AF-3825-419C-224B-0425E2D52DD7}"/>
              </a:ext>
            </a:extLst>
          </p:cNvPr>
          <p:cNvCxnSpPr/>
          <p:nvPr/>
        </p:nvCxnSpPr>
        <p:spPr>
          <a:xfrm rot="10800000" flipV="1">
            <a:off x="3924300" y="3153322"/>
            <a:ext cx="3952875" cy="5137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D810D39-7878-C59A-EC4B-D6126C709F26}"/>
              </a:ext>
            </a:extLst>
          </p:cNvPr>
          <p:cNvCxnSpPr>
            <a:cxnSpLocks/>
          </p:cNvCxnSpPr>
          <p:nvPr/>
        </p:nvCxnSpPr>
        <p:spPr>
          <a:xfrm rot="10800000" flipV="1">
            <a:off x="4880335" y="3526654"/>
            <a:ext cx="2994297" cy="1504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6CCB3B9-D54F-7A2B-A43E-CE2457FD5B73}"/>
              </a:ext>
            </a:extLst>
          </p:cNvPr>
          <p:cNvCxnSpPr>
            <a:cxnSpLocks/>
          </p:cNvCxnSpPr>
          <p:nvPr/>
        </p:nvCxnSpPr>
        <p:spPr>
          <a:xfrm rot="10800000" flipV="1">
            <a:off x="5314952" y="3809257"/>
            <a:ext cx="2559680" cy="1972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96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10515600" cy="1325563"/>
          </a:xfrm>
        </p:spPr>
        <p:txBody>
          <a:bodyPr/>
          <a:lstStyle/>
          <a:p>
            <a:pPr algn="l"/>
            <a:r>
              <a:rPr lang="en-US" b="1" dirty="0">
                <a:solidFill>
                  <a:srgbClr val="DE1930"/>
                </a:solidFill>
                <a:latin typeface="Trebuchet MS" panose="020B0603020202020204" pitchFamily="34" charset="0"/>
              </a:rPr>
              <a:t>7.Relationship between IBU and ABV</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11667" y="966901"/>
            <a:ext cx="4922872" cy="4708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solidFill>
                  <a:srgbClr val="292929"/>
                </a:solidFill>
                <a:effectLst/>
              </a:rPr>
              <a:t>Relationship between IBU and ABV</a:t>
            </a:r>
          </a:p>
          <a:p>
            <a:r>
              <a:rPr lang="en-US" sz="2000" dirty="0">
                <a:solidFill>
                  <a:srgbClr val="292929"/>
                </a:solidFill>
              </a:rPr>
              <a:t>As the data suggests there’s a positive linear relationship between IBU and ABV. As ABV increases so does IBU</a:t>
            </a:r>
          </a:p>
          <a:p>
            <a:r>
              <a:rPr lang="en-US" sz="2000" dirty="0">
                <a:solidFill>
                  <a:srgbClr val="292929"/>
                </a:solidFill>
              </a:rPr>
              <a:t>At the beginning of the document we presented this information from the Budweiser website: “</a:t>
            </a:r>
            <a:r>
              <a:rPr lang="en-US" sz="2000" i="1" dirty="0">
                <a:solidFill>
                  <a:srgbClr val="333333"/>
                </a:solidFill>
              </a:rPr>
              <a:t>When it comes down to it, a Pale Ale should have a nice hop character but medium build, whereas IPAs tend to have higher ABV and IBU”</a:t>
            </a:r>
          </a:p>
          <a:p>
            <a:r>
              <a:rPr lang="en-US" sz="2000" dirty="0">
                <a:solidFill>
                  <a:srgbClr val="333333"/>
                </a:solidFill>
              </a:rPr>
              <a:t>This last statement complements what the data is reflecting. IBU and ABV are proportionally related</a:t>
            </a:r>
          </a:p>
          <a:p>
            <a:r>
              <a:rPr lang="en-US" sz="2000" dirty="0">
                <a:solidFill>
                  <a:srgbClr val="333333"/>
                </a:solidFill>
              </a:rPr>
              <a:t>The correlation coefficient also confirms the linear relationship</a:t>
            </a:r>
          </a:p>
          <a:p>
            <a:endParaRPr lang="en-US" sz="2000" dirty="0">
              <a:solidFill>
                <a:srgbClr val="333333"/>
              </a:solidFill>
            </a:endParaRPr>
          </a:p>
          <a:p>
            <a:endParaRPr lang="en-US" sz="1800" dirty="0">
              <a:solidFill>
                <a:srgbClr val="292929"/>
              </a:solidFill>
            </a:endParaRPr>
          </a:p>
          <a:p>
            <a:endParaRPr lang="en-US" sz="1800" dirty="0">
              <a:solidFill>
                <a:srgbClr val="292929"/>
              </a:solidFill>
            </a:endParaRP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966901"/>
            <a:ext cx="0" cy="58910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94EF76E-A989-7964-8A41-FF653BCFE093}"/>
              </a:ext>
            </a:extLst>
          </p:cNvPr>
          <p:cNvPicPr>
            <a:picLocks noChangeAspect="1"/>
          </p:cNvPicPr>
          <p:nvPr/>
        </p:nvPicPr>
        <p:blipFill>
          <a:blip r:embed="rId2"/>
          <a:stretch>
            <a:fillRect/>
          </a:stretch>
        </p:blipFill>
        <p:spPr>
          <a:xfrm>
            <a:off x="1025168" y="829088"/>
            <a:ext cx="4125949" cy="2479443"/>
          </a:xfrm>
          <a:prstGeom prst="rect">
            <a:avLst/>
          </a:prstGeom>
        </p:spPr>
      </p:pic>
      <p:pic>
        <p:nvPicPr>
          <p:cNvPr id="13" name="Picture 12">
            <a:extLst>
              <a:ext uri="{FF2B5EF4-FFF2-40B4-BE49-F238E27FC236}">
                <a16:creationId xmlns:a16="http://schemas.microsoft.com/office/drawing/2014/main" id="{5C3E3893-8FAE-FEA9-6700-C8A951DADAA5}"/>
              </a:ext>
            </a:extLst>
          </p:cNvPr>
          <p:cNvPicPr>
            <a:picLocks noChangeAspect="1"/>
          </p:cNvPicPr>
          <p:nvPr/>
        </p:nvPicPr>
        <p:blipFill>
          <a:blip r:embed="rId3"/>
          <a:stretch>
            <a:fillRect/>
          </a:stretch>
        </p:blipFill>
        <p:spPr>
          <a:xfrm>
            <a:off x="877853" y="3429000"/>
            <a:ext cx="4922872" cy="2984550"/>
          </a:xfrm>
          <a:prstGeom prst="rect">
            <a:avLst/>
          </a:prstGeom>
        </p:spPr>
      </p:pic>
    </p:spTree>
    <p:extLst>
      <p:ext uri="{BB962C8B-B14F-4D97-AF65-F5344CB8AC3E}">
        <p14:creationId xmlns:p14="http://schemas.microsoft.com/office/powerpoint/2010/main" val="6084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200" b="1" dirty="0">
                <a:solidFill>
                  <a:srgbClr val="DE1930"/>
                </a:solidFill>
                <a:latin typeface="Trebuchet MS" panose="020B0603020202020204" pitchFamily="34" charset="0"/>
              </a:rPr>
              <a:t>7.Relationship between IBU and ABV</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86319" y="1076326"/>
            <a:ext cx="4848219"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Source Code</a:t>
            </a:r>
          </a:p>
          <a:p>
            <a:r>
              <a:rPr lang="en-US" sz="1600" dirty="0">
                <a:solidFill>
                  <a:srgbClr val="292929"/>
                </a:solidFill>
              </a:rPr>
              <a:t>Using </a:t>
            </a:r>
            <a:r>
              <a:rPr lang="en-US" sz="1600" dirty="0" err="1">
                <a:solidFill>
                  <a:srgbClr val="292929"/>
                </a:solidFill>
              </a:rPr>
              <a:t>Ggpair</a:t>
            </a:r>
            <a:r>
              <a:rPr lang="en-US" sz="1600" dirty="0">
                <a:solidFill>
                  <a:srgbClr val="292929"/>
                </a:solidFill>
              </a:rPr>
              <a:t> to plot the relationship between both variables</a:t>
            </a:r>
          </a:p>
          <a:p>
            <a:r>
              <a:rPr lang="en-US" sz="1600" dirty="0">
                <a:solidFill>
                  <a:srgbClr val="292929"/>
                </a:solidFill>
              </a:rPr>
              <a:t>Scatterplot using </a:t>
            </a:r>
            <a:r>
              <a:rPr lang="en-US" sz="1600" dirty="0" err="1">
                <a:solidFill>
                  <a:srgbClr val="292929"/>
                </a:solidFill>
              </a:rPr>
              <a:t>geom_point</a:t>
            </a:r>
            <a:endParaRPr lang="en-US" sz="1600" dirty="0">
              <a:solidFill>
                <a:srgbClr val="292929"/>
              </a:solidFill>
            </a:endParaRPr>
          </a:p>
          <a:p>
            <a:pPr lvl="1"/>
            <a:r>
              <a:rPr lang="en-US" sz="1600" dirty="0">
                <a:solidFill>
                  <a:srgbClr val="292929"/>
                </a:solidFill>
              </a:rPr>
              <a:t>To determine the classification of the beer we used Regular expression by evaluating the value of the column Style</a:t>
            </a:r>
          </a:p>
          <a:p>
            <a:pPr lvl="1"/>
            <a:r>
              <a:rPr lang="en-US" sz="1600" dirty="0">
                <a:solidFill>
                  <a:srgbClr val="292929"/>
                </a:solidFill>
              </a:rPr>
              <a:t>We plot the data</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1076326"/>
            <a:ext cx="0" cy="57816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5A5B5F-AE12-0903-09DD-E5095B2DEC87}"/>
              </a:ext>
            </a:extLst>
          </p:cNvPr>
          <p:cNvPicPr>
            <a:picLocks noChangeAspect="1"/>
          </p:cNvPicPr>
          <p:nvPr/>
        </p:nvPicPr>
        <p:blipFill>
          <a:blip r:embed="rId2"/>
          <a:stretch>
            <a:fillRect/>
          </a:stretch>
        </p:blipFill>
        <p:spPr>
          <a:xfrm>
            <a:off x="281483" y="1370969"/>
            <a:ext cx="6815136" cy="1119205"/>
          </a:xfrm>
          <a:prstGeom prst="rect">
            <a:avLst/>
          </a:prstGeom>
        </p:spPr>
      </p:pic>
      <p:pic>
        <p:nvPicPr>
          <p:cNvPr id="8" name="Picture 7">
            <a:extLst>
              <a:ext uri="{FF2B5EF4-FFF2-40B4-BE49-F238E27FC236}">
                <a16:creationId xmlns:a16="http://schemas.microsoft.com/office/drawing/2014/main" id="{3E0F6649-9CCC-474C-127E-27FBA5A3E133}"/>
              </a:ext>
            </a:extLst>
          </p:cNvPr>
          <p:cNvPicPr>
            <a:picLocks noChangeAspect="1"/>
          </p:cNvPicPr>
          <p:nvPr/>
        </p:nvPicPr>
        <p:blipFill>
          <a:blip r:embed="rId3"/>
          <a:stretch>
            <a:fillRect/>
          </a:stretch>
        </p:blipFill>
        <p:spPr>
          <a:xfrm>
            <a:off x="281483" y="3537210"/>
            <a:ext cx="6815133" cy="1246257"/>
          </a:xfrm>
          <a:prstGeom prst="rect">
            <a:avLst/>
          </a:prstGeom>
        </p:spPr>
      </p:pic>
      <p:cxnSp>
        <p:nvCxnSpPr>
          <p:cNvPr id="12" name="Connector: Elbow 11">
            <a:extLst>
              <a:ext uri="{FF2B5EF4-FFF2-40B4-BE49-F238E27FC236}">
                <a16:creationId xmlns:a16="http://schemas.microsoft.com/office/drawing/2014/main" id="{88CE08EB-61BD-0052-BB89-0ED283A09E0E}"/>
              </a:ext>
            </a:extLst>
          </p:cNvPr>
          <p:cNvCxnSpPr/>
          <p:nvPr/>
        </p:nvCxnSpPr>
        <p:spPr>
          <a:xfrm rot="10800000">
            <a:off x="5648326" y="1704975"/>
            <a:ext cx="199072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4220E27-5789-07D1-EA4C-8DC317A42BD5}"/>
              </a:ext>
            </a:extLst>
          </p:cNvPr>
          <p:cNvCxnSpPr/>
          <p:nvPr/>
        </p:nvCxnSpPr>
        <p:spPr>
          <a:xfrm rot="10800000" flipV="1">
            <a:off x="6924675" y="2490174"/>
            <a:ext cx="1314450" cy="12618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E9AC1FA-884B-22CD-C48C-B9A05F70690C}"/>
              </a:ext>
            </a:extLst>
          </p:cNvPr>
          <p:cNvCxnSpPr/>
          <p:nvPr/>
        </p:nvCxnSpPr>
        <p:spPr>
          <a:xfrm rot="10800000" flipV="1">
            <a:off x="6905626" y="3320789"/>
            <a:ext cx="1076325" cy="10470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86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A561A56-F890-AA43-5A91-72BABA9B54C8}"/>
              </a:ext>
            </a:extLst>
          </p:cNvPr>
          <p:cNvPicPr>
            <a:picLocks noChangeAspect="1"/>
          </p:cNvPicPr>
          <p:nvPr/>
        </p:nvPicPr>
        <p:blipFill>
          <a:blip r:embed="rId2"/>
          <a:stretch>
            <a:fillRect/>
          </a:stretch>
        </p:blipFill>
        <p:spPr>
          <a:xfrm>
            <a:off x="-110953" y="1347146"/>
            <a:ext cx="7365656" cy="4549584"/>
          </a:xfrm>
          <a:prstGeom prst="rect">
            <a:avLst/>
          </a:prstGeom>
        </p:spPr>
      </p:pic>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10515600" cy="1325563"/>
          </a:xfrm>
        </p:spPr>
        <p:txBody>
          <a:bodyPr/>
          <a:lstStyle/>
          <a:p>
            <a:pPr algn="l"/>
            <a:r>
              <a:rPr lang="en-US" sz="3600" b="1" dirty="0">
                <a:solidFill>
                  <a:srgbClr val="DE1930"/>
                </a:solidFill>
                <a:latin typeface="Trebuchet MS" panose="020B0603020202020204" pitchFamily="34" charset="0"/>
              </a:rPr>
              <a:t>8.Difference between IPA and PALE Beer types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11667" y="966901"/>
            <a:ext cx="4922872" cy="5310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333333"/>
                </a:solidFill>
              </a:rPr>
              <a:t>As we can see from the image the observations of the IPA beer types have higher level of bitterness and alcohol</a:t>
            </a:r>
          </a:p>
          <a:p>
            <a:r>
              <a:rPr lang="en-US" sz="2000" dirty="0">
                <a:solidFill>
                  <a:srgbClr val="333333"/>
                </a:solidFill>
              </a:rPr>
              <a:t>And the opposite is also true. The ALE Beer Types have less level of IBU and ABV</a:t>
            </a:r>
          </a:p>
          <a:p>
            <a:r>
              <a:rPr lang="en-US" sz="2000" dirty="0">
                <a:solidFill>
                  <a:srgbClr val="333333"/>
                </a:solidFill>
              </a:rPr>
              <a:t>At the beginning of the presentation we also highlighted the differences between ALE and IPA. </a:t>
            </a:r>
          </a:p>
          <a:p>
            <a:r>
              <a:rPr lang="en-US" sz="1400" b="0" i="1" dirty="0">
                <a:solidFill>
                  <a:srgbClr val="333333"/>
                </a:solidFill>
                <a:effectLst/>
                <a:latin typeface="Faustina"/>
              </a:rPr>
              <a:t>“Pale ales will usually be between 4.5 – 6.2% ABV, where IPAs will usually sit somewhere between 5 – 7.5% (or more for a double IPA, 7.5 – 10.0%). IPAs may also be slightly more bitter, but there is a wide range here”</a:t>
            </a:r>
            <a:endParaRPr lang="en-US" sz="2000" i="1" dirty="0">
              <a:solidFill>
                <a:srgbClr val="333333"/>
              </a:solidFill>
            </a:endParaRPr>
          </a:p>
          <a:p>
            <a:r>
              <a:rPr lang="en-US" sz="2000" dirty="0">
                <a:solidFill>
                  <a:srgbClr val="333333"/>
                </a:solidFill>
              </a:rPr>
              <a:t>We also can use KNN to verify that this is true </a:t>
            </a:r>
          </a:p>
          <a:p>
            <a:endParaRPr lang="en-US" sz="1800" dirty="0">
              <a:solidFill>
                <a:srgbClr val="292929"/>
              </a:solidFill>
            </a:endParaRPr>
          </a:p>
          <a:p>
            <a:endParaRPr lang="en-US" sz="1800" dirty="0">
              <a:solidFill>
                <a:srgbClr val="292929"/>
              </a:solidFill>
            </a:endParaRP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966901"/>
            <a:ext cx="0" cy="58910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980ADF4-5117-06E7-4255-7ACAE4CD1A0E}"/>
              </a:ext>
            </a:extLst>
          </p:cNvPr>
          <p:cNvSpPr/>
          <p:nvPr/>
        </p:nvSpPr>
        <p:spPr>
          <a:xfrm>
            <a:off x="3571875" y="2292464"/>
            <a:ext cx="2181225" cy="1136536"/>
          </a:xfrm>
          <a:custGeom>
            <a:avLst/>
            <a:gdLst>
              <a:gd name="connsiteX0" fmla="*/ 0 w 2181225"/>
              <a:gd name="connsiteY0" fmla="*/ 0 h 1136536"/>
              <a:gd name="connsiteX1" fmla="*/ 523494 w 2181225"/>
              <a:gd name="connsiteY1" fmla="*/ 0 h 1136536"/>
              <a:gd name="connsiteX2" fmla="*/ 1068800 w 2181225"/>
              <a:gd name="connsiteY2" fmla="*/ 0 h 1136536"/>
              <a:gd name="connsiteX3" fmla="*/ 1635919 w 2181225"/>
              <a:gd name="connsiteY3" fmla="*/ 0 h 1136536"/>
              <a:gd name="connsiteX4" fmla="*/ 2181225 w 2181225"/>
              <a:gd name="connsiteY4" fmla="*/ 0 h 1136536"/>
              <a:gd name="connsiteX5" fmla="*/ 2181225 w 2181225"/>
              <a:gd name="connsiteY5" fmla="*/ 579633 h 1136536"/>
              <a:gd name="connsiteX6" fmla="*/ 2181225 w 2181225"/>
              <a:gd name="connsiteY6" fmla="*/ 1136536 h 1136536"/>
              <a:gd name="connsiteX7" fmla="*/ 1592294 w 2181225"/>
              <a:gd name="connsiteY7" fmla="*/ 1136536 h 1136536"/>
              <a:gd name="connsiteX8" fmla="*/ 1003363 w 2181225"/>
              <a:gd name="connsiteY8" fmla="*/ 1136536 h 1136536"/>
              <a:gd name="connsiteX9" fmla="*/ 0 w 2181225"/>
              <a:gd name="connsiteY9" fmla="*/ 1136536 h 1136536"/>
              <a:gd name="connsiteX10" fmla="*/ 0 w 2181225"/>
              <a:gd name="connsiteY10" fmla="*/ 579633 h 1136536"/>
              <a:gd name="connsiteX11" fmla="*/ 0 w 2181225"/>
              <a:gd name="connsiteY11" fmla="*/ 0 h 113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1225" h="1136536" fill="none" extrusionOk="0">
                <a:moveTo>
                  <a:pt x="0" y="0"/>
                </a:moveTo>
                <a:cubicBezTo>
                  <a:pt x="131384" y="-56033"/>
                  <a:pt x="377271" y="60244"/>
                  <a:pt x="523494" y="0"/>
                </a:cubicBezTo>
                <a:cubicBezTo>
                  <a:pt x="669717" y="-60244"/>
                  <a:pt x="798915" y="487"/>
                  <a:pt x="1068800" y="0"/>
                </a:cubicBezTo>
                <a:cubicBezTo>
                  <a:pt x="1338685" y="-487"/>
                  <a:pt x="1467689" y="61166"/>
                  <a:pt x="1635919" y="0"/>
                </a:cubicBezTo>
                <a:cubicBezTo>
                  <a:pt x="1804149" y="-61166"/>
                  <a:pt x="1923318" y="7960"/>
                  <a:pt x="2181225" y="0"/>
                </a:cubicBezTo>
                <a:cubicBezTo>
                  <a:pt x="2190081" y="144426"/>
                  <a:pt x="2150096" y="453478"/>
                  <a:pt x="2181225" y="579633"/>
                </a:cubicBezTo>
                <a:cubicBezTo>
                  <a:pt x="2212354" y="705788"/>
                  <a:pt x="2143537" y="977796"/>
                  <a:pt x="2181225" y="1136536"/>
                </a:cubicBezTo>
                <a:cubicBezTo>
                  <a:pt x="1979173" y="1154588"/>
                  <a:pt x="1711607" y="1106507"/>
                  <a:pt x="1592294" y="1136536"/>
                </a:cubicBezTo>
                <a:cubicBezTo>
                  <a:pt x="1472981" y="1166565"/>
                  <a:pt x="1258460" y="1129904"/>
                  <a:pt x="1003363" y="1136536"/>
                </a:cubicBezTo>
                <a:cubicBezTo>
                  <a:pt x="748266" y="1143168"/>
                  <a:pt x="375881" y="1103581"/>
                  <a:pt x="0" y="1136536"/>
                </a:cubicBezTo>
                <a:cubicBezTo>
                  <a:pt x="-53176" y="934013"/>
                  <a:pt x="44063" y="720553"/>
                  <a:pt x="0" y="579633"/>
                </a:cubicBezTo>
                <a:cubicBezTo>
                  <a:pt x="-44063" y="438713"/>
                  <a:pt x="5215" y="277404"/>
                  <a:pt x="0" y="0"/>
                </a:cubicBezTo>
                <a:close/>
              </a:path>
              <a:path w="2181225" h="1136536" stroke="0" extrusionOk="0">
                <a:moveTo>
                  <a:pt x="0" y="0"/>
                </a:moveTo>
                <a:cubicBezTo>
                  <a:pt x="254499" y="-22303"/>
                  <a:pt x="372802" y="6613"/>
                  <a:pt x="523494" y="0"/>
                </a:cubicBezTo>
                <a:cubicBezTo>
                  <a:pt x="674186" y="-6613"/>
                  <a:pt x="782534" y="16775"/>
                  <a:pt x="1003363" y="0"/>
                </a:cubicBezTo>
                <a:cubicBezTo>
                  <a:pt x="1224192" y="-16775"/>
                  <a:pt x="1431790" y="32336"/>
                  <a:pt x="1592294" y="0"/>
                </a:cubicBezTo>
                <a:cubicBezTo>
                  <a:pt x="1752798" y="-32336"/>
                  <a:pt x="2042323" y="18383"/>
                  <a:pt x="2181225" y="0"/>
                </a:cubicBezTo>
                <a:cubicBezTo>
                  <a:pt x="2243333" y="178376"/>
                  <a:pt x="2151748" y="406039"/>
                  <a:pt x="2181225" y="556903"/>
                </a:cubicBezTo>
                <a:cubicBezTo>
                  <a:pt x="2210702" y="707767"/>
                  <a:pt x="2153438" y="899976"/>
                  <a:pt x="2181225" y="1136536"/>
                </a:cubicBezTo>
                <a:cubicBezTo>
                  <a:pt x="1917489" y="1152494"/>
                  <a:pt x="1765907" y="1094985"/>
                  <a:pt x="1635919" y="1136536"/>
                </a:cubicBezTo>
                <a:cubicBezTo>
                  <a:pt x="1505931" y="1178087"/>
                  <a:pt x="1176758" y="1082420"/>
                  <a:pt x="1046988" y="1136536"/>
                </a:cubicBezTo>
                <a:cubicBezTo>
                  <a:pt x="917218" y="1190652"/>
                  <a:pt x="762292" y="1125219"/>
                  <a:pt x="567119" y="1136536"/>
                </a:cubicBezTo>
                <a:cubicBezTo>
                  <a:pt x="371946" y="1147853"/>
                  <a:pt x="227962" y="1086847"/>
                  <a:pt x="0" y="1136536"/>
                </a:cubicBezTo>
                <a:cubicBezTo>
                  <a:pt x="-18401" y="953437"/>
                  <a:pt x="35579" y="705625"/>
                  <a:pt x="0" y="568268"/>
                </a:cubicBezTo>
                <a:cubicBezTo>
                  <a:pt x="-35579" y="430911"/>
                  <a:pt x="4892" y="280603"/>
                  <a:pt x="0" y="0"/>
                </a:cubicBezTo>
                <a:close/>
              </a:path>
            </a:pathLst>
          </a:custGeom>
          <a:solidFill>
            <a:srgbClr val="FFC000">
              <a:alpha val="9000"/>
            </a:srgbClr>
          </a:solidFill>
          <a:ln>
            <a:solidFill>
              <a:schemeClr val="bg1">
                <a:lumMod val="6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4395EA-4C55-693A-81CA-EAB44F9A13C0}"/>
              </a:ext>
            </a:extLst>
          </p:cNvPr>
          <p:cNvSpPr/>
          <p:nvPr/>
        </p:nvSpPr>
        <p:spPr>
          <a:xfrm>
            <a:off x="1543050" y="3912450"/>
            <a:ext cx="2181225" cy="1136536"/>
          </a:xfrm>
          <a:custGeom>
            <a:avLst/>
            <a:gdLst>
              <a:gd name="connsiteX0" fmla="*/ 0 w 2181225"/>
              <a:gd name="connsiteY0" fmla="*/ 0 h 1136536"/>
              <a:gd name="connsiteX1" fmla="*/ 523494 w 2181225"/>
              <a:gd name="connsiteY1" fmla="*/ 0 h 1136536"/>
              <a:gd name="connsiteX2" fmla="*/ 1068800 w 2181225"/>
              <a:gd name="connsiteY2" fmla="*/ 0 h 1136536"/>
              <a:gd name="connsiteX3" fmla="*/ 1635919 w 2181225"/>
              <a:gd name="connsiteY3" fmla="*/ 0 h 1136536"/>
              <a:gd name="connsiteX4" fmla="*/ 2181225 w 2181225"/>
              <a:gd name="connsiteY4" fmla="*/ 0 h 1136536"/>
              <a:gd name="connsiteX5" fmla="*/ 2181225 w 2181225"/>
              <a:gd name="connsiteY5" fmla="*/ 579633 h 1136536"/>
              <a:gd name="connsiteX6" fmla="*/ 2181225 w 2181225"/>
              <a:gd name="connsiteY6" fmla="*/ 1136536 h 1136536"/>
              <a:gd name="connsiteX7" fmla="*/ 1592294 w 2181225"/>
              <a:gd name="connsiteY7" fmla="*/ 1136536 h 1136536"/>
              <a:gd name="connsiteX8" fmla="*/ 1003363 w 2181225"/>
              <a:gd name="connsiteY8" fmla="*/ 1136536 h 1136536"/>
              <a:gd name="connsiteX9" fmla="*/ 0 w 2181225"/>
              <a:gd name="connsiteY9" fmla="*/ 1136536 h 1136536"/>
              <a:gd name="connsiteX10" fmla="*/ 0 w 2181225"/>
              <a:gd name="connsiteY10" fmla="*/ 579633 h 1136536"/>
              <a:gd name="connsiteX11" fmla="*/ 0 w 2181225"/>
              <a:gd name="connsiteY11" fmla="*/ 0 h 113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1225" h="1136536" fill="none" extrusionOk="0">
                <a:moveTo>
                  <a:pt x="0" y="0"/>
                </a:moveTo>
                <a:cubicBezTo>
                  <a:pt x="131384" y="-56033"/>
                  <a:pt x="377271" y="60244"/>
                  <a:pt x="523494" y="0"/>
                </a:cubicBezTo>
                <a:cubicBezTo>
                  <a:pt x="669717" y="-60244"/>
                  <a:pt x="798915" y="487"/>
                  <a:pt x="1068800" y="0"/>
                </a:cubicBezTo>
                <a:cubicBezTo>
                  <a:pt x="1338685" y="-487"/>
                  <a:pt x="1467689" y="61166"/>
                  <a:pt x="1635919" y="0"/>
                </a:cubicBezTo>
                <a:cubicBezTo>
                  <a:pt x="1804149" y="-61166"/>
                  <a:pt x="1923318" y="7960"/>
                  <a:pt x="2181225" y="0"/>
                </a:cubicBezTo>
                <a:cubicBezTo>
                  <a:pt x="2190081" y="144426"/>
                  <a:pt x="2150096" y="453478"/>
                  <a:pt x="2181225" y="579633"/>
                </a:cubicBezTo>
                <a:cubicBezTo>
                  <a:pt x="2212354" y="705788"/>
                  <a:pt x="2143537" y="977796"/>
                  <a:pt x="2181225" y="1136536"/>
                </a:cubicBezTo>
                <a:cubicBezTo>
                  <a:pt x="1979173" y="1154588"/>
                  <a:pt x="1711607" y="1106507"/>
                  <a:pt x="1592294" y="1136536"/>
                </a:cubicBezTo>
                <a:cubicBezTo>
                  <a:pt x="1472981" y="1166565"/>
                  <a:pt x="1258460" y="1129904"/>
                  <a:pt x="1003363" y="1136536"/>
                </a:cubicBezTo>
                <a:cubicBezTo>
                  <a:pt x="748266" y="1143168"/>
                  <a:pt x="375881" y="1103581"/>
                  <a:pt x="0" y="1136536"/>
                </a:cubicBezTo>
                <a:cubicBezTo>
                  <a:pt x="-53176" y="934013"/>
                  <a:pt x="44063" y="720553"/>
                  <a:pt x="0" y="579633"/>
                </a:cubicBezTo>
                <a:cubicBezTo>
                  <a:pt x="-44063" y="438713"/>
                  <a:pt x="5215" y="277404"/>
                  <a:pt x="0" y="0"/>
                </a:cubicBezTo>
                <a:close/>
              </a:path>
              <a:path w="2181225" h="1136536" stroke="0" extrusionOk="0">
                <a:moveTo>
                  <a:pt x="0" y="0"/>
                </a:moveTo>
                <a:cubicBezTo>
                  <a:pt x="254499" y="-22303"/>
                  <a:pt x="372802" y="6613"/>
                  <a:pt x="523494" y="0"/>
                </a:cubicBezTo>
                <a:cubicBezTo>
                  <a:pt x="674186" y="-6613"/>
                  <a:pt x="782534" y="16775"/>
                  <a:pt x="1003363" y="0"/>
                </a:cubicBezTo>
                <a:cubicBezTo>
                  <a:pt x="1224192" y="-16775"/>
                  <a:pt x="1431790" y="32336"/>
                  <a:pt x="1592294" y="0"/>
                </a:cubicBezTo>
                <a:cubicBezTo>
                  <a:pt x="1752798" y="-32336"/>
                  <a:pt x="2042323" y="18383"/>
                  <a:pt x="2181225" y="0"/>
                </a:cubicBezTo>
                <a:cubicBezTo>
                  <a:pt x="2243333" y="178376"/>
                  <a:pt x="2151748" y="406039"/>
                  <a:pt x="2181225" y="556903"/>
                </a:cubicBezTo>
                <a:cubicBezTo>
                  <a:pt x="2210702" y="707767"/>
                  <a:pt x="2153438" y="899976"/>
                  <a:pt x="2181225" y="1136536"/>
                </a:cubicBezTo>
                <a:cubicBezTo>
                  <a:pt x="1917489" y="1152494"/>
                  <a:pt x="1765907" y="1094985"/>
                  <a:pt x="1635919" y="1136536"/>
                </a:cubicBezTo>
                <a:cubicBezTo>
                  <a:pt x="1505931" y="1178087"/>
                  <a:pt x="1176758" y="1082420"/>
                  <a:pt x="1046988" y="1136536"/>
                </a:cubicBezTo>
                <a:cubicBezTo>
                  <a:pt x="917218" y="1190652"/>
                  <a:pt x="762292" y="1125219"/>
                  <a:pt x="567119" y="1136536"/>
                </a:cubicBezTo>
                <a:cubicBezTo>
                  <a:pt x="371946" y="1147853"/>
                  <a:pt x="227962" y="1086847"/>
                  <a:pt x="0" y="1136536"/>
                </a:cubicBezTo>
                <a:cubicBezTo>
                  <a:pt x="-18401" y="953437"/>
                  <a:pt x="35579" y="705625"/>
                  <a:pt x="0" y="568268"/>
                </a:cubicBezTo>
                <a:cubicBezTo>
                  <a:pt x="-35579" y="430911"/>
                  <a:pt x="4892" y="280603"/>
                  <a:pt x="0" y="0"/>
                </a:cubicBezTo>
                <a:close/>
              </a:path>
            </a:pathLst>
          </a:custGeom>
          <a:solidFill>
            <a:srgbClr val="FFC000">
              <a:alpha val="8000"/>
            </a:srgbClr>
          </a:solidFill>
          <a:ln>
            <a:solidFill>
              <a:schemeClr val="bg1">
                <a:lumMod val="65000"/>
              </a:schemeClr>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DAE03C2-4F2F-E75F-72AA-F5CF1005F9D3}"/>
              </a:ext>
            </a:extLst>
          </p:cNvPr>
          <p:cNvCxnSpPr>
            <a:endCxn id="7" idx="3"/>
          </p:cNvCxnSpPr>
          <p:nvPr/>
        </p:nvCxnSpPr>
        <p:spPr>
          <a:xfrm rot="10800000" flipV="1">
            <a:off x="5753100" y="1584960"/>
            <a:ext cx="1805940" cy="12757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216A4D9-DB2D-3799-FFD6-CD315A909451}"/>
              </a:ext>
            </a:extLst>
          </p:cNvPr>
          <p:cNvCxnSpPr/>
          <p:nvPr/>
        </p:nvCxnSpPr>
        <p:spPr>
          <a:xfrm rot="10800000" flipV="1">
            <a:off x="3724276" y="2682240"/>
            <a:ext cx="4007485" cy="17984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85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10515600" cy="1325563"/>
          </a:xfrm>
        </p:spPr>
        <p:txBody>
          <a:bodyPr/>
          <a:lstStyle/>
          <a:p>
            <a:pPr algn="l"/>
            <a:r>
              <a:rPr lang="en-US" sz="3600" b="1" dirty="0">
                <a:solidFill>
                  <a:srgbClr val="DE1930"/>
                </a:solidFill>
                <a:latin typeface="Trebuchet MS" panose="020B0603020202020204" pitchFamily="34" charset="0"/>
              </a:rPr>
              <a:t>8.Difference between IPA and PALE Beer types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11667" y="966901"/>
            <a:ext cx="4922872" cy="53100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solidFill>
                  <a:srgbClr val="292929"/>
                </a:solidFill>
                <a:effectLst/>
              </a:rPr>
              <a:t>KNN Results</a:t>
            </a:r>
          </a:p>
          <a:p>
            <a:r>
              <a:rPr lang="en-US" sz="2000" dirty="0">
                <a:solidFill>
                  <a:srgbClr val="292929"/>
                </a:solidFill>
              </a:rPr>
              <a:t>As we can see from the image, the accuracy of KNN is very high, almost 80%. That means there’s a clear difference between IPA beers and the rest</a:t>
            </a:r>
            <a:endParaRPr lang="en-US" sz="2000" dirty="0">
              <a:solidFill>
                <a:srgbClr val="333333"/>
              </a:solidFill>
            </a:endParaRPr>
          </a:p>
          <a:p>
            <a:r>
              <a:rPr lang="en-US" sz="1800" dirty="0">
                <a:solidFill>
                  <a:srgbClr val="292929"/>
                </a:solidFill>
              </a:rPr>
              <a:t>Giving the fact that KNN showed a high accuracy using IBU and ABV, all it means that KNN easily can classify when a beer is IPA or a beer is a Pale . In that sense, both group have a clear difference when it comes to the level of bitterness and alcohol, and KNN could easily identified this difference </a:t>
            </a:r>
            <a:endParaRPr lang="en-US" sz="1400" dirty="0">
              <a:solidFill>
                <a:srgbClr val="292929"/>
              </a:solidFill>
            </a:endParaRPr>
          </a:p>
          <a:p>
            <a:endParaRPr lang="en-US" sz="1800" dirty="0">
              <a:solidFill>
                <a:srgbClr val="292929"/>
              </a:solidFill>
            </a:endParaRPr>
          </a:p>
        </p:txBody>
      </p:sp>
      <p:grpSp>
        <p:nvGrpSpPr>
          <p:cNvPr id="4" name="Group 3">
            <a:extLst>
              <a:ext uri="{FF2B5EF4-FFF2-40B4-BE49-F238E27FC236}">
                <a16:creationId xmlns:a16="http://schemas.microsoft.com/office/drawing/2014/main" id="{39288A1C-BE11-EB2D-2371-BC5759F6AC1C}"/>
              </a:ext>
            </a:extLst>
          </p:cNvPr>
          <p:cNvGrpSpPr/>
          <p:nvPr/>
        </p:nvGrpSpPr>
        <p:grpSpPr>
          <a:xfrm>
            <a:off x="76200" y="966901"/>
            <a:ext cx="3815080" cy="2808294"/>
            <a:chOff x="-110953" y="1347146"/>
            <a:chExt cx="7365656" cy="4549584"/>
          </a:xfrm>
        </p:grpSpPr>
        <p:pic>
          <p:nvPicPr>
            <p:cNvPr id="12" name="Picture 11">
              <a:extLst>
                <a:ext uri="{FF2B5EF4-FFF2-40B4-BE49-F238E27FC236}">
                  <a16:creationId xmlns:a16="http://schemas.microsoft.com/office/drawing/2014/main" id="{FA561A56-F890-AA43-5A91-72BABA9B54C8}"/>
                </a:ext>
              </a:extLst>
            </p:cNvPr>
            <p:cNvPicPr>
              <a:picLocks noChangeAspect="1"/>
            </p:cNvPicPr>
            <p:nvPr/>
          </p:nvPicPr>
          <p:blipFill>
            <a:blip r:embed="rId2"/>
            <a:stretch>
              <a:fillRect/>
            </a:stretch>
          </p:blipFill>
          <p:spPr>
            <a:xfrm>
              <a:off x="-110953" y="1347146"/>
              <a:ext cx="7365656" cy="4549584"/>
            </a:xfrm>
            <a:prstGeom prst="rect">
              <a:avLst/>
            </a:prstGeom>
            <a:ln>
              <a:solidFill>
                <a:schemeClr val="accent1"/>
              </a:solidFill>
            </a:ln>
          </p:spPr>
        </p:pic>
        <p:sp>
          <p:nvSpPr>
            <p:cNvPr id="7" name="Rectangle 6">
              <a:extLst>
                <a:ext uri="{FF2B5EF4-FFF2-40B4-BE49-F238E27FC236}">
                  <a16:creationId xmlns:a16="http://schemas.microsoft.com/office/drawing/2014/main" id="{0980ADF4-5117-06E7-4255-7ACAE4CD1A0E}"/>
                </a:ext>
              </a:extLst>
            </p:cNvPr>
            <p:cNvSpPr/>
            <p:nvPr/>
          </p:nvSpPr>
          <p:spPr>
            <a:xfrm>
              <a:off x="3571875" y="2292464"/>
              <a:ext cx="2181225" cy="1136536"/>
            </a:xfrm>
            <a:custGeom>
              <a:avLst/>
              <a:gdLst>
                <a:gd name="connsiteX0" fmla="*/ 0 w 1129777"/>
                <a:gd name="connsiteY0" fmla="*/ 0 h 701543"/>
                <a:gd name="connsiteX1" fmla="*/ 587484 w 1129777"/>
                <a:gd name="connsiteY1" fmla="*/ 0 h 701543"/>
                <a:gd name="connsiteX2" fmla="*/ 1129777 w 1129777"/>
                <a:gd name="connsiteY2" fmla="*/ 0 h 701543"/>
                <a:gd name="connsiteX3" fmla="*/ 1129777 w 1129777"/>
                <a:gd name="connsiteY3" fmla="*/ 329725 h 701543"/>
                <a:gd name="connsiteX4" fmla="*/ 1129777 w 1129777"/>
                <a:gd name="connsiteY4" fmla="*/ 701543 h 701543"/>
                <a:gd name="connsiteX5" fmla="*/ 587484 w 1129777"/>
                <a:gd name="connsiteY5" fmla="*/ 701543 h 701543"/>
                <a:gd name="connsiteX6" fmla="*/ 0 w 1129777"/>
                <a:gd name="connsiteY6" fmla="*/ 701543 h 701543"/>
                <a:gd name="connsiteX7" fmla="*/ 0 w 1129777"/>
                <a:gd name="connsiteY7" fmla="*/ 357787 h 701543"/>
                <a:gd name="connsiteX8" fmla="*/ 0 w 1129777"/>
                <a:gd name="connsiteY8" fmla="*/ 0 h 70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9777" h="701543" fill="none" extrusionOk="0">
                  <a:moveTo>
                    <a:pt x="0" y="0"/>
                  </a:moveTo>
                  <a:cubicBezTo>
                    <a:pt x="225673" y="-55966"/>
                    <a:pt x="414128" y="47978"/>
                    <a:pt x="587484" y="0"/>
                  </a:cubicBezTo>
                  <a:cubicBezTo>
                    <a:pt x="760840" y="-47978"/>
                    <a:pt x="905221" y="55895"/>
                    <a:pt x="1129777" y="0"/>
                  </a:cubicBezTo>
                  <a:cubicBezTo>
                    <a:pt x="1139339" y="111918"/>
                    <a:pt x="1108211" y="168207"/>
                    <a:pt x="1129777" y="329725"/>
                  </a:cubicBezTo>
                  <a:cubicBezTo>
                    <a:pt x="1151343" y="491244"/>
                    <a:pt x="1114027" y="547302"/>
                    <a:pt x="1129777" y="701543"/>
                  </a:cubicBezTo>
                  <a:cubicBezTo>
                    <a:pt x="980782" y="764830"/>
                    <a:pt x="712949" y="690542"/>
                    <a:pt x="587484" y="701543"/>
                  </a:cubicBezTo>
                  <a:cubicBezTo>
                    <a:pt x="462019" y="712544"/>
                    <a:pt x="245608" y="675487"/>
                    <a:pt x="0" y="701543"/>
                  </a:cubicBezTo>
                  <a:cubicBezTo>
                    <a:pt x="-1468" y="556570"/>
                    <a:pt x="37148" y="524986"/>
                    <a:pt x="0" y="357787"/>
                  </a:cubicBezTo>
                  <a:cubicBezTo>
                    <a:pt x="-37148" y="190588"/>
                    <a:pt x="29819" y="126852"/>
                    <a:pt x="0" y="0"/>
                  </a:cubicBezTo>
                  <a:close/>
                </a:path>
                <a:path w="1129777" h="701543" stroke="0" extrusionOk="0">
                  <a:moveTo>
                    <a:pt x="0" y="0"/>
                  </a:moveTo>
                  <a:cubicBezTo>
                    <a:pt x="113095" y="-15954"/>
                    <a:pt x="355852" y="4224"/>
                    <a:pt x="553591" y="0"/>
                  </a:cubicBezTo>
                  <a:cubicBezTo>
                    <a:pt x="751330" y="-4224"/>
                    <a:pt x="915861" y="13339"/>
                    <a:pt x="1129777" y="0"/>
                  </a:cubicBezTo>
                  <a:cubicBezTo>
                    <a:pt x="1148097" y="138143"/>
                    <a:pt x="1088567" y="275909"/>
                    <a:pt x="1129777" y="364802"/>
                  </a:cubicBezTo>
                  <a:cubicBezTo>
                    <a:pt x="1170987" y="453695"/>
                    <a:pt x="1128119" y="633503"/>
                    <a:pt x="1129777" y="701543"/>
                  </a:cubicBezTo>
                  <a:cubicBezTo>
                    <a:pt x="924037" y="755445"/>
                    <a:pt x="727506" y="700018"/>
                    <a:pt x="587484" y="701543"/>
                  </a:cubicBezTo>
                  <a:cubicBezTo>
                    <a:pt x="447462" y="703068"/>
                    <a:pt x="256519" y="677918"/>
                    <a:pt x="0" y="701543"/>
                  </a:cubicBezTo>
                  <a:cubicBezTo>
                    <a:pt x="-3773" y="633562"/>
                    <a:pt x="26877" y="513040"/>
                    <a:pt x="0" y="364802"/>
                  </a:cubicBezTo>
                  <a:cubicBezTo>
                    <a:pt x="-26877" y="216564"/>
                    <a:pt x="2852" y="164507"/>
                    <a:pt x="0" y="0"/>
                  </a:cubicBezTo>
                  <a:close/>
                </a:path>
              </a:pathLst>
            </a:custGeom>
            <a:solidFill>
              <a:srgbClr val="FFC000">
                <a:alpha val="27000"/>
              </a:srgbClr>
            </a:solid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4395EA-4C55-693A-81CA-EAB44F9A13C0}"/>
                </a:ext>
              </a:extLst>
            </p:cNvPr>
            <p:cNvSpPr/>
            <p:nvPr/>
          </p:nvSpPr>
          <p:spPr>
            <a:xfrm>
              <a:off x="1543050" y="3912450"/>
              <a:ext cx="2181225" cy="1136536"/>
            </a:xfrm>
            <a:custGeom>
              <a:avLst/>
              <a:gdLst>
                <a:gd name="connsiteX0" fmla="*/ 0 w 1129777"/>
                <a:gd name="connsiteY0" fmla="*/ 0 h 701543"/>
                <a:gd name="connsiteX1" fmla="*/ 587484 w 1129777"/>
                <a:gd name="connsiteY1" fmla="*/ 0 h 701543"/>
                <a:gd name="connsiteX2" fmla="*/ 1129777 w 1129777"/>
                <a:gd name="connsiteY2" fmla="*/ 0 h 701543"/>
                <a:gd name="connsiteX3" fmla="*/ 1129777 w 1129777"/>
                <a:gd name="connsiteY3" fmla="*/ 329725 h 701543"/>
                <a:gd name="connsiteX4" fmla="*/ 1129777 w 1129777"/>
                <a:gd name="connsiteY4" fmla="*/ 701543 h 701543"/>
                <a:gd name="connsiteX5" fmla="*/ 587484 w 1129777"/>
                <a:gd name="connsiteY5" fmla="*/ 701543 h 701543"/>
                <a:gd name="connsiteX6" fmla="*/ 0 w 1129777"/>
                <a:gd name="connsiteY6" fmla="*/ 701543 h 701543"/>
                <a:gd name="connsiteX7" fmla="*/ 0 w 1129777"/>
                <a:gd name="connsiteY7" fmla="*/ 357787 h 701543"/>
                <a:gd name="connsiteX8" fmla="*/ 0 w 1129777"/>
                <a:gd name="connsiteY8" fmla="*/ 0 h 70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9777" h="701543" fill="none" extrusionOk="0">
                  <a:moveTo>
                    <a:pt x="0" y="0"/>
                  </a:moveTo>
                  <a:cubicBezTo>
                    <a:pt x="225673" y="-55966"/>
                    <a:pt x="414128" y="47978"/>
                    <a:pt x="587484" y="0"/>
                  </a:cubicBezTo>
                  <a:cubicBezTo>
                    <a:pt x="760840" y="-47978"/>
                    <a:pt x="905221" y="55895"/>
                    <a:pt x="1129777" y="0"/>
                  </a:cubicBezTo>
                  <a:cubicBezTo>
                    <a:pt x="1139339" y="111918"/>
                    <a:pt x="1108211" y="168207"/>
                    <a:pt x="1129777" y="329725"/>
                  </a:cubicBezTo>
                  <a:cubicBezTo>
                    <a:pt x="1151343" y="491244"/>
                    <a:pt x="1114027" y="547302"/>
                    <a:pt x="1129777" y="701543"/>
                  </a:cubicBezTo>
                  <a:cubicBezTo>
                    <a:pt x="980782" y="764830"/>
                    <a:pt x="712949" y="690542"/>
                    <a:pt x="587484" y="701543"/>
                  </a:cubicBezTo>
                  <a:cubicBezTo>
                    <a:pt x="462019" y="712544"/>
                    <a:pt x="245608" y="675487"/>
                    <a:pt x="0" y="701543"/>
                  </a:cubicBezTo>
                  <a:cubicBezTo>
                    <a:pt x="-1468" y="556570"/>
                    <a:pt x="37148" y="524986"/>
                    <a:pt x="0" y="357787"/>
                  </a:cubicBezTo>
                  <a:cubicBezTo>
                    <a:pt x="-37148" y="190588"/>
                    <a:pt x="29819" y="126852"/>
                    <a:pt x="0" y="0"/>
                  </a:cubicBezTo>
                  <a:close/>
                </a:path>
                <a:path w="1129777" h="701543" stroke="0" extrusionOk="0">
                  <a:moveTo>
                    <a:pt x="0" y="0"/>
                  </a:moveTo>
                  <a:cubicBezTo>
                    <a:pt x="113095" y="-15954"/>
                    <a:pt x="355852" y="4224"/>
                    <a:pt x="553591" y="0"/>
                  </a:cubicBezTo>
                  <a:cubicBezTo>
                    <a:pt x="751330" y="-4224"/>
                    <a:pt x="915861" y="13339"/>
                    <a:pt x="1129777" y="0"/>
                  </a:cubicBezTo>
                  <a:cubicBezTo>
                    <a:pt x="1148097" y="138143"/>
                    <a:pt x="1088567" y="275909"/>
                    <a:pt x="1129777" y="364802"/>
                  </a:cubicBezTo>
                  <a:cubicBezTo>
                    <a:pt x="1170987" y="453695"/>
                    <a:pt x="1128119" y="633503"/>
                    <a:pt x="1129777" y="701543"/>
                  </a:cubicBezTo>
                  <a:cubicBezTo>
                    <a:pt x="924037" y="755445"/>
                    <a:pt x="727506" y="700018"/>
                    <a:pt x="587484" y="701543"/>
                  </a:cubicBezTo>
                  <a:cubicBezTo>
                    <a:pt x="447462" y="703068"/>
                    <a:pt x="256519" y="677918"/>
                    <a:pt x="0" y="701543"/>
                  </a:cubicBezTo>
                  <a:cubicBezTo>
                    <a:pt x="-3773" y="633562"/>
                    <a:pt x="26877" y="513040"/>
                    <a:pt x="0" y="364802"/>
                  </a:cubicBezTo>
                  <a:cubicBezTo>
                    <a:pt x="-26877" y="216564"/>
                    <a:pt x="2852" y="164507"/>
                    <a:pt x="0" y="0"/>
                  </a:cubicBezTo>
                  <a:close/>
                </a:path>
              </a:pathLst>
            </a:custGeom>
            <a:solidFill>
              <a:srgbClr val="FFC000">
                <a:alpha val="27000"/>
              </a:srgbClr>
            </a:solid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EC94C34B-181B-0D89-E035-9E3305BA7EC9}"/>
              </a:ext>
            </a:extLst>
          </p:cNvPr>
          <p:cNvPicPr>
            <a:picLocks noChangeAspect="1"/>
          </p:cNvPicPr>
          <p:nvPr/>
        </p:nvPicPr>
        <p:blipFill>
          <a:blip r:embed="rId3"/>
          <a:stretch>
            <a:fillRect/>
          </a:stretch>
        </p:blipFill>
        <p:spPr>
          <a:xfrm>
            <a:off x="4011630" y="966901"/>
            <a:ext cx="2942866" cy="4412381"/>
          </a:xfrm>
          <a:prstGeom prst="rect">
            <a:avLst/>
          </a:prstGeom>
          <a:ln>
            <a:solidFill>
              <a:schemeClr val="accent1"/>
            </a:solidFill>
          </a:ln>
        </p:spPr>
      </p:pic>
      <p:sp>
        <p:nvSpPr>
          <p:cNvPr id="8" name="Rectangle 7">
            <a:extLst>
              <a:ext uri="{FF2B5EF4-FFF2-40B4-BE49-F238E27FC236}">
                <a16:creationId xmlns:a16="http://schemas.microsoft.com/office/drawing/2014/main" id="{432E4A19-E387-8022-BA7B-3DDFD688F493}"/>
              </a:ext>
            </a:extLst>
          </p:cNvPr>
          <p:cNvSpPr/>
          <p:nvPr/>
        </p:nvSpPr>
        <p:spPr>
          <a:xfrm>
            <a:off x="4836160" y="2092960"/>
            <a:ext cx="1625600" cy="199504"/>
          </a:xfrm>
          <a:custGeom>
            <a:avLst/>
            <a:gdLst>
              <a:gd name="connsiteX0" fmla="*/ 0 w 1625600"/>
              <a:gd name="connsiteY0" fmla="*/ 0 h 199504"/>
              <a:gd name="connsiteX1" fmla="*/ 574379 w 1625600"/>
              <a:gd name="connsiteY1" fmla="*/ 0 h 199504"/>
              <a:gd name="connsiteX2" fmla="*/ 1132501 w 1625600"/>
              <a:gd name="connsiteY2" fmla="*/ 0 h 199504"/>
              <a:gd name="connsiteX3" fmla="*/ 1625600 w 1625600"/>
              <a:gd name="connsiteY3" fmla="*/ 0 h 199504"/>
              <a:gd name="connsiteX4" fmla="*/ 1625600 w 1625600"/>
              <a:gd name="connsiteY4" fmla="*/ 199504 h 199504"/>
              <a:gd name="connsiteX5" fmla="*/ 1116245 w 1625600"/>
              <a:gd name="connsiteY5" fmla="*/ 199504 h 199504"/>
              <a:gd name="connsiteX6" fmla="*/ 574379 w 1625600"/>
              <a:gd name="connsiteY6" fmla="*/ 199504 h 199504"/>
              <a:gd name="connsiteX7" fmla="*/ 0 w 1625600"/>
              <a:gd name="connsiteY7" fmla="*/ 199504 h 199504"/>
              <a:gd name="connsiteX8" fmla="*/ 0 w 1625600"/>
              <a:gd name="connsiteY8" fmla="*/ 0 h 19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99504" fill="none" extrusionOk="0">
                <a:moveTo>
                  <a:pt x="0" y="0"/>
                </a:moveTo>
                <a:cubicBezTo>
                  <a:pt x="132075" y="-67659"/>
                  <a:pt x="416999" y="63692"/>
                  <a:pt x="574379" y="0"/>
                </a:cubicBezTo>
                <a:cubicBezTo>
                  <a:pt x="731759" y="-63692"/>
                  <a:pt x="905858" y="58753"/>
                  <a:pt x="1132501" y="0"/>
                </a:cubicBezTo>
                <a:cubicBezTo>
                  <a:pt x="1359144" y="-58753"/>
                  <a:pt x="1505614" y="21003"/>
                  <a:pt x="1625600" y="0"/>
                </a:cubicBezTo>
                <a:cubicBezTo>
                  <a:pt x="1640818" y="76429"/>
                  <a:pt x="1608083" y="159162"/>
                  <a:pt x="1625600" y="199504"/>
                </a:cubicBezTo>
                <a:cubicBezTo>
                  <a:pt x="1494594" y="239982"/>
                  <a:pt x="1220996" y="145743"/>
                  <a:pt x="1116245" y="199504"/>
                </a:cubicBezTo>
                <a:cubicBezTo>
                  <a:pt x="1011494" y="253265"/>
                  <a:pt x="787697" y="145763"/>
                  <a:pt x="574379" y="199504"/>
                </a:cubicBezTo>
                <a:cubicBezTo>
                  <a:pt x="361061" y="253245"/>
                  <a:pt x="147138" y="161055"/>
                  <a:pt x="0" y="199504"/>
                </a:cubicBezTo>
                <a:cubicBezTo>
                  <a:pt x="-15681" y="126984"/>
                  <a:pt x="3094" y="51516"/>
                  <a:pt x="0" y="0"/>
                </a:cubicBezTo>
                <a:close/>
              </a:path>
              <a:path w="1625600" h="199504" stroke="0" extrusionOk="0">
                <a:moveTo>
                  <a:pt x="0" y="0"/>
                </a:moveTo>
                <a:cubicBezTo>
                  <a:pt x="255586" y="-10947"/>
                  <a:pt x="294847" y="7391"/>
                  <a:pt x="525611" y="0"/>
                </a:cubicBezTo>
                <a:cubicBezTo>
                  <a:pt x="756375" y="-7391"/>
                  <a:pt x="865638" y="21572"/>
                  <a:pt x="1018709" y="0"/>
                </a:cubicBezTo>
                <a:cubicBezTo>
                  <a:pt x="1171780" y="-21572"/>
                  <a:pt x="1389356" y="60718"/>
                  <a:pt x="1625600" y="0"/>
                </a:cubicBezTo>
                <a:cubicBezTo>
                  <a:pt x="1637182" y="48180"/>
                  <a:pt x="1620778" y="128758"/>
                  <a:pt x="1625600" y="199504"/>
                </a:cubicBezTo>
                <a:cubicBezTo>
                  <a:pt x="1449882" y="248413"/>
                  <a:pt x="1301817" y="146068"/>
                  <a:pt x="1116245" y="199504"/>
                </a:cubicBezTo>
                <a:cubicBezTo>
                  <a:pt x="930674" y="252940"/>
                  <a:pt x="792532" y="173128"/>
                  <a:pt x="541867" y="199504"/>
                </a:cubicBezTo>
                <a:cubicBezTo>
                  <a:pt x="291202" y="225880"/>
                  <a:pt x="219194" y="151927"/>
                  <a:pt x="0" y="199504"/>
                </a:cubicBezTo>
                <a:cubicBezTo>
                  <a:pt x="-9560" y="108401"/>
                  <a:pt x="23836" y="41588"/>
                  <a:pt x="0" y="0"/>
                </a:cubicBezTo>
                <a:close/>
              </a:path>
            </a:pathLst>
          </a:custGeom>
          <a:solidFill>
            <a:srgbClr val="FFC000">
              <a:alpha val="27000"/>
            </a:srgb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B9DBB8D-A1A4-E19F-3703-0007C9B89003}"/>
              </a:ext>
            </a:extLst>
          </p:cNvPr>
          <p:cNvCxnSpPr/>
          <p:nvPr/>
        </p:nvCxnSpPr>
        <p:spPr>
          <a:xfrm flipH="1">
            <a:off x="6563360" y="1859280"/>
            <a:ext cx="99568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89AE6A-1D65-A9F0-5A62-AB00A6AD1341}"/>
              </a:ext>
            </a:extLst>
          </p:cNvPr>
          <p:cNvCxnSpPr/>
          <p:nvPr/>
        </p:nvCxnSpPr>
        <p:spPr>
          <a:xfrm flipH="1">
            <a:off x="6248400" y="1859280"/>
            <a:ext cx="1310640" cy="191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3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200" b="1" dirty="0">
                <a:solidFill>
                  <a:srgbClr val="DE1930"/>
                </a:solidFill>
                <a:latin typeface="Trebuchet MS" panose="020B0603020202020204" pitchFamily="34" charset="0"/>
              </a:rPr>
              <a:t>8.Difference between IPA and PALE Beer types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386319" y="1076326"/>
            <a:ext cx="4848219"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Source Code</a:t>
            </a:r>
          </a:p>
          <a:p>
            <a:r>
              <a:rPr lang="en-US" sz="1600" dirty="0">
                <a:solidFill>
                  <a:srgbClr val="292929"/>
                </a:solidFill>
              </a:rPr>
              <a:t>Selecting K</a:t>
            </a:r>
          </a:p>
          <a:p>
            <a:r>
              <a:rPr lang="en-US" sz="1600" dirty="0">
                <a:solidFill>
                  <a:srgbClr val="292929"/>
                </a:solidFill>
              </a:rPr>
              <a:t>Creating training and testing dataset</a:t>
            </a:r>
          </a:p>
          <a:p>
            <a:r>
              <a:rPr lang="en-US" sz="1600" dirty="0">
                <a:solidFill>
                  <a:srgbClr val="292929"/>
                </a:solidFill>
              </a:rPr>
              <a:t>Initializing the model</a:t>
            </a:r>
          </a:p>
          <a:p>
            <a:r>
              <a:rPr lang="en-US" sz="1600" dirty="0">
                <a:solidFill>
                  <a:srgbClr val="292929"/>
                </a:solidFill>
              </a:rPr>
              <a:t>Running the model</a:t>
            </a:r>
          </a:p>
          <a:p>
            <a:r>
              <a:rPr lang="en-US" sz="1600" dirty="0">
                <a:solidFill>
                  <a:srgbClr val="292929"/>
                </a:solidFill>
              </a:rPr>
              <a:t>Creating confusion matrix</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1076326"/>
            <a:ext cx="0" cy="57816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17DCF0B-166C-70EF-00BB-123516237C5C}"/>
              </a:ext>
            </a:extLst>
          </p:cNvPr>
          <p:cNvPicPr>
            <a:picLocks noChangeAspect="1"/>
          </p:cNvPicPr>
          <p:nvPr/>
        </p:nvPicPr>
        <p:blipFill>
          <a:blip r:embed="rId2"/>
          <a:stretch>
            <a:fillRect/>
          </a:stretch>
        </p:blipFill>
        <p:spPr>
          <a:xfrm>
            <a:off x="190500" y="1199515"/>
            <a:ext cx="6870699" cy="3219450"/>
          </a:xfrm>
          <a:prstGeom prst="rect">
            <a:avLst/>
          </a:prstGeom>
        </p:spPr>
      </p:pic>
      <p:cxnSp>
        <p:nvCxnSpPr>
          <p:cNvPr id="13" name="Connector: Elbow 12">
            <a:extLst>
              <a:ext uri="{FF2B5EF4-FFF2-40B4-BE49-F238E27FC236}">
                <a16:creationId xmlns:a16="http://schemas.microsoft.com/office/drawing/2014/main" id="{72BF13FB-67D3-3FD3-21AF-4C174278D0CD}"/>
              </a:ext>
            </a:extLst>
          </p:cNvPr>
          <p:cNvCxnSpPr>
            <a:cxnSpLocks/>
          </p:cNvCxnSpPr>
          <p:nvPr/>
        </p:nvCxnSpPr>
        <p:spPr>
          <a:xfrm rot="10800000" flipV="1">
            <a:off x="2275840" y="1656080"/>
            <a:ext cx="5384802" cy="325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A690AF3-8B27-3DFB-DA23-9CFA7FDE84A5}"/>
              </a:ext>
            </a:extLst>
          </p:cNvPr>
          <p:cNvCxnSpPr>
            <a:cxnSpLocks/>
          </p:cNvCxnSpPr>
          <p:nvPr/>
        </p:nvCxnSpPr>
        <p:spPr>
          <a:xfrm rot="10800000" flipV="1">
            <a:off x="4378960" y="1960880"/>
            <a:ext cx="3383280" cy="528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5E72702-961A-1589-FDD2-4F0BB5E525B0}"/>
              </a:ext>
            </a:extLst>
          </p:cNvPr>
          <p:cNvCxnSpPr>
            <a:cxnSpLocks/>
          </p:cNvCxnSpPr>
          <p:nvPr/>
        </p:nvCxnSpPr>
        <p:spPr>
          <a:xfrm rot="10800000" flipV="1">
            <a:off x="2864800" y="2389377"/>
            <a:ext cx="4623122" cy="12982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C7C998B-78B1-B3AB-3863-C32DB15D85F2}"/>
              </a:ext>
            </a:extLst>
          </p:cNvPr>
          <p:cNvCxnSpPr/>
          <p:nvPr/>
        </p:nvCxnSpPr>
        <p:spPr>
          <a:xfrm rot="10800000" flipV="1">
            <a:off x="3625850" y="2999136"/>
            <a:ext cx="4107195" cy="1176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80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120463" y="0"/>
            <a:ext cx="10047352" cy="1325563"/>
          </a:xfrm>
        </p:spPr>
        <p:txBody>
          <a:bodyPr>
            <a:normAutofit/>
          </a:bodyPr>
          <a:lstStyle/>
          <a:p>
            <a:pPr algn="l"/>
            <a:r>
              <a:rPr lang="en-US" sz="4000" b="1" dirty="0">
                <a:solidFill>
                  <a:srgbClr val="DE1930"/>
                </a:solidFill>
                <a:latin typeface="Trebuchet MS" panose="020B0603020202020204" pitchFamily="34" charset="0"/>
              </a:rPr>
              <a:t>9.Analysis of Beer Assortment by State</a:t>
            </a:r>
          </a:p>
        </p:txBody>
      </p:sp>
      <p:pic>
        <p:nvPicPr>
          <p:cNvPr id="7" name="Picture 6">
            <a:extLst>
              <a:ext uri="{FF2B5EF4-FFF2-40B4-BE49-F238E27FC236}">
                <a16:creationId xmlns:a16="http://schemas.microsoft.com/office/drawing/2014/main" id="{0C38EE59-7EFB-AEB3-51CD-3125A4944545}"/>
              </a:ext>
            </a:extLst>
          </p:cNvPr>
          <p:cNvPicPr>
            <a:picLocks noChangeAspect="1"/>
          </p:cNvPicPr>
          <p:nvPr/>
        </p:nvPicPr>
        <p:blipFill>
          <a:blip r:embed="rId2"/>
          <a:stretch>
            <a:fillRect/>
          </a:stretch>
        </p:blipFill>
        <p:spPr>
          <a:xfrm>
            <a:off x="843646" y="1198721"/>
            <a:ext cx="8442594" cy="4765200"/>
          </a:xfrm>
          <a:prstGeom prst="rect">
            <a:avLst/>
          </a:prstGeom>
          <a:ln>
            <a:solidFill>
              <a:srgbClr val="C00000"/>
            </a:solidFill>
          </a:ln>
        </p:spPr>
      </p:pic>
    </p:spTree>
    <p:extLst>
      <p:ext uri="{BB962C8B-B14F-4D97-AF65-F5344CB8AC3E}">
        <p14:creationId xmlns:p14="http://schemas.microsoft.com/office/powerpoint/2010/main" val="406241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8D08-AC6B-ED40-35D0-C5ED546FEE9E}"/>
              </a:ext>
            </a:extLst>
          </p:cNvPr>
          <p:cNvSpPr>
            <a:spLocks noGrp="1"/>
          </p:cNvSpPr>
          <p:nvPr>
            <p:ph type="title"/>
          </p:nvPr>
        </p:nvSpPr>
        <p:spPr/>
        <p:txBody>
          <a:bodyPr/>
          <a:lstStyle/>
          <a:p>
            <a:pPr algn="l"/>
            <a:r>
              <a:rPr lang="en-US" dirty="0"/>
              <a:t>Objectives</a:t>
            </a:r>
          </a:p>
        </p:txBody>
      </p:sp>
      <p:sp>
        <p:nvSpPr>
          <p:cNvPr id="3" name="Content Placeholder 2">
            <a:extLst>
              <a:ext uri="{FF2B5EF4-FFF2-40B4-BE49-F238E27FC236}">
                <a16:creationId xmlns:a16="http://schemas.microsoft.com/office/drawing/2014/main" id="{C329AB89-DA33-A5A5-18E0-E4960E553E50}"/>
              </a:ext>
            </a:extLst>
          </p:cNvPr>
          <p:cNvSpPr>
            <a:spLocks noGrp="1"/>
          </p:cNvSpPr>
          <p:nvPr>
            <p:ph idx="1"/>
          </p:nvPr>
        </p:nvSpPr>
        <p:spPr/>
        <p:txBody>
          <a:bodyPr/>
          <a:lstStyle/>
          <a:p>
            <a:r>
              <a:rPr lang="en-US" dirty="0"/>
              <a:t>Introduction</a:t>
            </a:r>
          </a:p>
          <a:p>
            <a:r>
              <a:rPr lang="en-US" dirty="0"/>
              <a:t>History of Budweiser</a:t>
            </a:r>
          </a:p>
          <a:p>
            <a:r>
              <a:rPr lang="en-US" dirty="0"/>
              <a:t>Definition of IBU and ABV</a:t>
            </a:r>
          </a:p>
          <a:p>
            <a:r>
              <a:rPr lang="en-US" dirty="0"/>
              <a:t>Difference between IPA and PALE</a:t>
            </a:r>
          </a:p>
          <a:p>
            <a:r>
              <a:rPr lang="en-US" dirty="0"/>
              <a:t>Lagers and Ale</a:t>
            </a:r>
          </a:p>
          <a:p>
            <a:r>
              <a:rPr lang="en-US" dirty="0"/>
              <a:t>Style of beers</a:t>
            </a:r>
          </a:p>
          <a:p>
            <a:r>
              <a:rPr lang="en-US" dirty="0"/>
              <a:t>List of KPI</a:t>
            </a:r>
          </a:p>
          <a:p>
            <a:endParaRPr lang="en-US" dirty="0"/>
          </a:p>
        </p:txBody>
      </p:sp>
    </p:spTree>
    <p:extLst>
      <p:ext uri="{BB962C8B-B14F-4D97-AF65-F5344CB8AC3E}">
        <p14:creationId xmlns:p14="http://schemas.microsoft.com/office/powerpoint/2010/main" val="356169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200" b="1" dirty="0">
                <a:solidFill>
                  <a:srgbClr val="DE1930"/>
                </a:solidFill>
                <a:latin typeface="Trebuchet MS" panose="020B0603020202020204" pitchFamily="34" charset="0"/>
              </a:rPr>
              <a:t>9.Analysis of Beer Assortment by State</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5659121" y="1076326"/>
            <a:ext cx="6575418"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Comments</a:t>
            </a:r>
          </a:p>
          <a:p>
            <a:r>
              <a:rPr lang="en-US" sz="1600" dirty="0">
                <a:solidFill>
                  <a:srgbClr val="292929"/>
                </a:solidFill>
              </a:rPr>
              <a:t>The map shows the information about the number of beers or SKU by state in the United States</a:t>
            </a:r>
          </a:p>
          <a:p>
            <a:r>
              <a:rPr lang="en-US" sz="1600" dirty="0">
                <a:solidFill>
                  <a:srgbClr val="292929"/>
                </a:solidFill>
              </a:rPr>
              <a:t>For example we can notice that state such as California has a large number of beers by style 183 and states like Dakota has only 3 beers by style</a:t>
            </a:r>
          </a:p>
          <a:p>
            <a:r>
              <a:rPr lang="en-US" sz="1600" dirty="0">
                <a:solidFill>
                  <a:srgbClr val="292929"/>
                </a:solidFill>
              </a:rPr>
              <a:t>This data will play an important role in two different areas:</a:t>
            </a:r>
          </a:p>
          <a:p>
            <a:pPr lvl="1"/>
            <a:r>
              <a:rPr lang="en-US" sz="1600" dirty="0">
                <a:solidFill>
                  <a:srgbClr val="292929"/>
                </a:solidFill>
              </a:rPr>
              <a:t>Advertising strategy</a:t>
            </a:r>
          </a:p>
          <a:p>
            <a:pPr lvl="1"/>
            <a:r>
              <a:rPr lang="en-US" sz="1600" dirty="0">
                <a:solidFill>
                  <a:srgbClr val="292929"/>
                </a:solidFill>
              </a:rPr>
              <a:t>Inventory management</a:t>
            </a:r>
          </a:p>
          <a:p>
            <a:r>
              <a:rPr lang="en-US" sz="1600" dirty="0">
                <a:solidFill>
                  <a:srgbClr val="292929"/>
                </a:solidFill>
              </a:rPr>
              <a:t>It is a great idea to invest capital in advertising strategy in states like California and Colorado because of the level of consumption of beer. We don’t have selling information however, we can notice by the wide assortment of California that the demand of beer is really high and more importantly the customers are willing to purchase more style of beers. On the other side, it doesn’t make sense to invest too much money in States like Dakota because it seems that demand of beers is very low.</a:t>
            </a:r>
          </a:p>
          <a:p>
            <a:r>
              <a:rPr lang="en-US" sz="1600" dirty="0">
                <a:solidFill>
                  <a:srgbClr val="292929"/>
                </a:solidFill>
              </a:rPr>
              <a:t>In terms of Inventory Management, it is recommendable to keep a high service level and a good safety stock in states like California or Colorado aiming to provide a great customer service. We have to prevent getting stock out in those states since it seems they bring the most profit to the company</a:t>
            </a:r>
          </a:p>
        </p:txBody>
      </p:sp>
      <p:pic>
        <p:nvPicPr>
          <p:cNvPr id="4" name="Picture 3">
            <a:extLst>
              <a:ext uri="{FF2B5EF4-FFF2-40B4-BE49-F238E27FC236}">
                <a16:creationId xmlns:a16="http://schemas.microsoft.com/office/drawing/2014/main" id="{7144AB93-48CA-E26A-7305-A5295EC2BD5B}"/>
              </a:ext>
            </a:extLst>
          </p:cNvPr>
          <p:cNvPicPr>
            <a:picLocks noChangeAspect="1"/>
          </p:cNvPicPr>
          <p:nvPr/>
        </p:nvPicPr>
        <p:blipFill>
          <a:blip r:embed="rId2"/>
          <a:stretch>
            <a:fillRect/>
          </a:stretch>
        </p:blipFill>
        <p:spPr>
          <a:xfrm>
            <a:off x="266868" y="1198721"/>
            <a:ext cx="4968465" cy="2804319"/>
          </a:xfrm>
          <a:prstGeom prst="rect">
            <a:avLst/>
          </a:prstGeom>
          <a:ln>
            <a:solidFill>
              <a:srgbClr val="C00000"/>
            </a:solidFill>
          </a:ln>
        </p:spPr>
      </p:pic>
    </p:spTree>
    <p:extLst>
      <p:ext uri="{BB962C8B-B14F-4D97-AF65-F5344CB8AC3E}">
        <p14:creationId xmlns:p14="http://schemas.microsoft.com/office/powerpoint/2010/main" val="328189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200" b="1" dirty="0">
                <a:solidFill>
                  <a:srgbClr val="DE1930"/>
                </a:solidFill>
                <a:latin typeface="Trebuchet MS" panose="020B0603020202020204" pitchFamily="34" charset="0"/>
              </a:rPr>
              <a:t>9.Analysis of Beer Assortment by State</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6956669" y="1076326"/>
            <a:ext cx="5277870"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Source code</a:t>
            </a:r>
          </a:p>
          <a:p>
            <a:r>
              <a:rPr lang="en-US" sz="1600" dirty="0">
                <a:solidFill>
                  <a:srgbClr val="292929"/>
                </a:solidFill>
              </a:rPr>
              <a:t>We calculate the mean of the </a:t>
            </a:r>
            <a:r>
              <a:rPr lang="en-US" sz="1600" dirty="0" err="1">
                <a:solidFill>
                  <a:srgbClr val="292929"/>
                </a:solidFill>
              </a:rPr>
              <a:t>latituted</a:t>
            </a:r>
            <a:r>
              <a:rPr lang="en-US" sz="1600" dirty="0">
                <a:solidFill>
                  <a:srgbClr val="292929"/>
                </a:solidFill>
              </a:rPr>
              <a:t> and longitude in order to locate the label in the center of the state</a:t>
            </a:r>
          </a:p>
          <a:p>
            <a:r>
              <a:rPr lang="en-US" sz="1600" dirty="0">
                <a:solidFill>
                  <a:srgbClr val="292929"/>
                </a:solidFill>
              </a:rPr>
              <a:t>We join two data frame: Beer data and geographic data</a:t>
            </a:r>
          </a:p>
          <a:p>
            <a:r>
              <a:rPr lang="en-US" sz="1600" dirty="0">
                <a:solidFill>
                  <a:srgbClr val="292929"/>
                </a:solidFill>
              </a:rPr>
              <a:t>We plot the MAP using the function </a:t>
            </a:r>
            <a:r>
              <a:rPr lang="en-US" sz="1600" dirty="0" err="1">
                <a:solidFill>
                  <a:srgbClr val="292929"/>
                </a:solidFill>
              </a:rPr>
              <a:t>geom_polygon</a:t>
            </a:r>
            <a:endParaRPr lang="en-US" sz="1600" dirty="0">
              <a:solidFill>
                <a:srgbClr val="292929"/>
              </a:solidFill>
            </a:endParaRPr>
          </a:p>
          <a:p>
            <a:r>
              <a:rPr lang="en-US" sz="1600" dirty="0">
                <a:solidFill>
                  <a:srgbClr val="292929"/>
                </a:solidFill>
              </a:rPr>
              <a:t>We also used </a:t>
            </a:r>
            <a:r>
              <a:rPr lang="en-US" sz="1600" dirty="0" err="1">
                <a:solidFill>
                  <a:srgbClr val="292929"/>
                </a:solidFill>
              </a:rPr>
              <a:t>geom_label_repel</a:t>
            </a:r>
            <a:r>
              <a:rPr lang="en-US" sz="1600" dirty="0">
                <a:solidFill>
                  <a:srgbClr val="292929"/>
                </a:solidFill>
              </a:rPr>
              <a:t> to position the label. This function is better than </a:t>
            </a:r>
            <a:r>
              <a:rPr lang="en-US" sz="1600" dirty="0" err="1">
                <a:solidFill>
                  <a:srgbClr val="292929"/>
                </a:solidFill>
              </a:rPr>
              <a:t>geom_text</a:t>
            </a:r>
            <a:r>
              <a:rPr lang="en-US" sz="1600" dirty="0">
                <a:solidFill>
                  <a:srgbClr val="292929"/>
                </a:solidFill>
              </a:rPr>
              <a:t> since it will manage better when two text overlap</a:t>
            </a:r>
          </a:p>
        </p:txBody>
      </p:sp>
      <p:pic>
        <p:nvPicPr>
          <p:cNvPr id="6" name="Picture 5">
            <a:extLst>
              <a:ext uri="{FF2B5EF4-FFF2-40B4-BE49-F238E27FC236}">
                <a16:creationId xmlns:a16="http://schemas.microsoft.com/office/drawing/2014/main" id="{EE8AF76F-0E9A-BEBD-2A18-090A97EE901C}"/>
              </a:ext>
            </a:extLst>
          </p:cNvPr>
          <p:cNvPicPr>
            <a:picLocks noChangeAspect="1"/>
          </p:cNvPicPr>
          <p:nvPr/>
        </p:nvPicPr>
        <p:blipFill>
          <a:blip r:embed="rId2"/>
          <a:stretch>
            <a:fillRect/>
          </a:stretch>
        </p:blipFill>
        <p:spPr>
          <a:xfrm>
            <a:off x="190500" y="1316385"/>
            <a:ext cx="6486519" cy="3482280"/>
          </a:xfrm>
          <a:prstGeom prst="rect">
            <a:avLst/>
          </a:prstGeom>
          <a:ln>
            <a:solidFill>
              <a:srgbClr val="C00000"/>
            </a:solidFill>
          </a:ln>
        </p:spPr>
      </p:pic>
      <p:cxnSp>
        <p:nvCxnSpPr>
          <p:cNvPr id="8" name="Connector: Elbow 7">
            <a:extLst>
              <a:ext uri="{FF2B5EF4-FFF2-40B4-BE49-F238E27FC236}">
                <a16:creationId xmlns:a16="http://schemas.microsoft.com/office/drawing/2014/main" id="{2A520E4F-EA6E-A294-3B00-99476BC90377}"/>
              </a:ext>
            </a:extLst>
          </p:cNvPr>
          <p:cNvCxnSpPr/>
          <p:nvPr/>
        </p:nvCxnSpPr>
        <p:spPr>
          <a:xfrm rot="10800000">
            <a:off x="3524250" y="1685926"/>
            <a:ext cx="3771900" cy="1809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CEFBC3AA-931E-54BE-777B-64DE7DDCCA4B}"/>
              </a:ext>
            </a:extLst>
          </p:cNvPr>
          <p:cNvCxnSpPr/>
          <p:nvPr/>
        </p:nvCxnSpPr>
        <p:spPr>
          <a:xfrm rot="10800000" flipV="1">
            <a:off x="4933951" y="2524125"/>
            <a:ext cx="2124075"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3DD30ED-8358-8570-E4EB-7EBFDEF40333}"/>
              </a:ext>
            </a:extLst>
          </p:cNvPr>
          <p:cNvCxnSpPr/>
          <p:nvPr/>
        </p:nvCxnSpPr>
        <p:spPr>
          <a:xfrm rot="10800000" flipV="1">
            <a:off x="4905375" y="2943224"/>
            <a:ext cx="2190750" cy="8096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0FAD3728-B78A-C4C2-C721-ACEF263829E1}"/>
              </a:ext>
            </a:extLst>
          </p:cNvPr>
          <p:cNvCxnSpPr/>
          <p:nvPr/>
        </p:nvCxnSpPr>
        <p:spPr>
          <a:xfrm rot="10800000" flipV="1">
            <a:off x="5753100" y="3429000"/>
            <a:ext cx="1304926" cy="895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03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120463" y="0"/>
            <a:ext cx="10047352" cy="1325563"/>
          </a:xfrm>
        </p:spPr>
        <p:txBody>
          <a:bodyPr/>
          <a:lstStyle/>
          <a:p>
            <a:pPr algn="l"/>
            <a:r>
              <a:rPr lang="en-US" b="1" dirty="0">
                <a:solidFill>
                  <a:srgbClr val="DE1930"/>
                </a:solidFill>
                <a:latin typeface="Trebuchet MS" panose="020B0603020202020204" pitchFamily="34" charset="0"/>
              </a:rPr>
              <a:t>9.Analysis of Beer Assortment by State</a:t>
            </a:r>
          </a:p>
        </p:txBody>
      </p:sp>
      <p:pic>
        <p:nvPicPr>
          <p:cNvPr id="4" name="Picture 3">
            <a:extLst>
              <a:ext uri="{FF2B5EF4-FFF2-40B4-BE49-F238E27FC236}">
                <a16:creationId xmlns:a16="http://schemas.microsoft.com/office/drawing/2014/main" id="{BD635359-7A39-17E6-A0AA-35C8B54F9C62}"/>
              </a:ext>
            </a:extLst>
          </p:cNvPr>
          <p:cNvPicPr>
            <a:picLocks noChangeAspect="1"/>
          </p:cNvPicPr>
          <p:nvPr/>
        </p:nvPicPr>
        <p:blipFill>
          <a:blip r:embed="rId2"/>
          <a:stretch>
            <a:fillRect/>
          </a:stretch>
        </p:blipFill>
        <p:spPr>
          <a:xfrm>
            <a:off x="1006410" y="1465699"/>
            <a:ext cx="8056562" cy="4599821"/>
          </a:xfrm>
          <a:prstGeom prst="rect">
            <a:avLst/>
          </a:prstGeom>
          <a:ln>
            <a:solidFill>
              <a:srgbClr val="C00000"/>
            </a:solidFill>
          </a:ln>
        </p:spPr>
      </p:pic>
    </p:spTree>
    <p:extLst>
      <p:ext uri="{BB962C8B-B14F-4D97-AF65-F5344CB8AC3E}">
        <p14:creationId xmlns:p14="http://schemas.microsoft.com/office/powerpoint/2010/main" val="147719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200" b="1" dirty="0">
                <a:solidFill>
                  <a:srgbClr val="DE1930"/>
                </a:solidFill>
                <a:latin typeface="Trebuchet MS" panose="020B0603020202020204" pitchFamily="34" charset="0"/>
              </a:rPr>
              <a:t>9.Analysis of Beer Assortment by State</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5659121" y="1076326"/>
            <a:ext cx="6575418"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Comments</a:t>
            </a:r>
          </a:p>
          <a:p>
            <a:r>
              <a:rPr lang="en-US" sz="2400" dirty="0">
                <a:solidFill>
                  <a:srgbClr val="292929"/>
                </a:solidFill>
              </a:rPr>
              <a:t>The image shows the number of beer by style in each state</a:t>
            </a:r>
          </a:p>
          <a:p>
            <a:r>
              <a:rPr lang="en-US" sz="2400" dirty="0">
                <a:solidFill>
                  <a:srgbClr val="292929"/>
                </a:solidFill>
              </a:rPr>
              <a:t>This plot is very meaningful, because it give us an idea about the most popular beer styles in every state in USA. As a result, the company can focus on these beer styles in the future in order to increase production for these </a:t>
            </a:r>
            <a:r>
              <a:rPr lang="en-US" sz="2400" dirty="0" err="1">
                <a:solidFill>
                  <a:srgbClr val="292929"/>
                </a:solidFill>
              </a:rPr>
              <a:t>skus</a:t>
            </a:r>
            <a:endParaRPr lang="en-US" sz="2400" dirty="0">
              <a:solidFill>
                <a:srgbClr val="292929"/>
              </a:solidFill>
            </a:endParaRPr>
          </a:p>
          <a:p>
            <a:endParaRPr lang="en-US" sz="1600" dirty="0">
              <a:solidFill>
                <a:srgbClr val="292929"/>
              </a:solidFill>
            </a:endParaRPr>
          </a:p>
        </p:txBody>
      </p:sp>
      <p:pic>
        <p:nvPicPr>
          <p:cNvPr id="5" name="Picture 4">
            <a:extLst>
              <a:ext uri="{FF2B5EF4-FFF2-40B4-BE49-F238E27FC236}">
                <a16:creationId xmlns:a16="http://schemas.microsoft.com/office/drawing/2014/main" id="{188BAF6F-5C4C-C847-0138-411252F6B6F6}"/>
              </a:ext>
            </a:extLst>
          </p:cNvPr>
          <p:cNvPicPr>
            <a:picLocks noChangeAspect="1"/>
          </p:cNvPicPr>
          <p:nvPr/>
        </p:nvPicPr>
        <p:blipFill>
          <a:blip r:embed="rId2"/>
          <a:stretch>
            <a:fillRect/>
          </a:stretch>
        </p:blipFill>
        <p:spPr>
          <a:xfrm>
            <a:off x="177140" y="1162369"/>
            <a:ext cx="5227980" cy="3744911"/>
          </a:xfrm>
          <a:prstGeom prst="rect">
            <a:avLst/>
          </a:prstGeom>
          <a:ln>
            <a:solidFill>
              <a:srgbClr val="C00000"/>
            </a:solidFill>
          </a:ln>
        </p:spPr>
      </p:pic>
    </p:spTree>
    <p:extLst>
      <p:ext uri="{BB962C8B-B14F-4D97-AF65-F5344CB8AC3E}">
        <p14:creationId xmlns:p14="http://schemas.microsoft.com/office/powerpoint/2010/main" val="1441216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109093"/>
            <a:ext cx="6486519" cy="1325563"/>
          </a:xfrm>
        </p:spPr>
        <p:txBody>
          <a:bodyPr/>
          <a:lstStyle/>
          <a:p>
            <a:pPr algn="l"/>
            <a:r>
              <a:rPr lang="en-US" sz="3200" b="1" dirty="0">
                <a:solidFill>
                  <a:srgbClr val="DE1930"/>
                </a:solidFill>
                <a:latin typeface="Trebuchet MS" panose="020B0603020202020204" pitchFamily="34" charset="0"/>
              </a:rPr>
              <a:t>9.Analysis of Beer Assortment by State</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6956669" y="1076326"/>
            <a:ext cx="5277870" cy="5781674"/>
          </a:xfrm>
          <a:prstGeom prst="rect">
            <a:avLst/>
          </a:prstGeom>
          <a:solidFill>
            <a:srgbClr val="C00000">
              <a:alpha val="12000"/>
            </a:srgbClr>
          </a:solidFill>
          <a:ln>
            <a:solidFill>
              <a:srgbClr val="C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i="0" dirty="0">
                <a:solidFill>
                  <a:srgbClr val="292929"/>
                </a:solidFill>
                <a:effectLst/>
              </a:rPr>
              <a:t>Source code</a:t>
            </a:r>
          </a:p>
          <a:p>
            <a:r>
              <a:rPr lang="en-US" sz="1600" dirty="0">
                <a:solidFill>
                  <a:srgbClr val="292929"/>
                </a:solidFill>
              </a:rPr>
              <a:t>We calculate the most popular beer styles by only considering styles with more than five beers </a:t>
            </a:r>
          </a:p>
          <a:p>
            <a:r>
              <a:rPr lang="en-US" sz="1600" dirty="0">
                <a:solidFill>
                  <a:srgbClr val="292929"/>
                </a:solidFill>
              </a:rPr>
              <a:t>We plot the data with </a:t>
            </a:r>
            <a:r>
              <a:rPr lang="en-US" sz="1600" dirty="0" err="1">
                <a:solidFill>
                  <a:srgbClr val="292929"/>
                </a:solidFill>
              </a:rPr>
              <a:t>geom_bar</a:t>
            </a:r>
            <a:r>
              <a:rPr lang="en-US" sz="1600" dirty="0">
                <a:solidFill>
                  <a:srgbClr val="292929"/>
                </a:solidFill>
              </a:rPr>
              <a:t> using the </a:t>
            </a:r>
            <a:r>
              <a:rPr lang="en-US" sz="1600" dirty="0" err="1">
                <a:solidFill>
                  <a:srgbClr val="292929"/>
                </a:solidFill>
              </a:rPr>
              <a:t>previus</a:t>
            </a:r>
            <a:r>
              <a:rPr lang="en-US" sz="1600" dirty="0">
                <a:solidFill>
                  <a:srgbClr val="292929"/>
                </a:solidFill>
              </a:rPr>
              <a:t> </a:t>
            </a:r>
            <a:r>
              <a:rPr lang="en-US" sz="1600" dirty="0" err="1">
                <a:solidFill>
                  <a:srgbClr val="292929"/>
                </a:solidFill>
              </a:rPr>
              <a:t>dataframe</a:t>
            </a:r>
            <a:endParaRPr lang="en-US" sz="1600" dirty="0">
              <a:solidFill>
                <a:srgbClr val="292929"/>
              </a:solidFill>
            </a:endParaRPr>
          </a:p>
        </p:txBody>
      </p:sp>
      <p:pic>
        <p:nvPicPr>
          <p:cNvPr id="5" name="Picture 4">
            <a:extLst>
              <a:ext uri="{FF2B5EF4-FFF2-40B4-BE49-F238E27FC236}">
                <a16:creationId xmlns:a16="http://schemas.microsoft.com/office/drawing/2014/main" id="{0EB90BBB-C620-D6A1-B3AF-DDFCF1D5A775}"/>
              </a:ext>
            </a:extLst>
          </p:cNvPr>
          <p:cNvPicPr>
            <a:picLocks noChangeAspect="1"/>
          </p:cNvPicPr>
          <p:nvPr/>
        </p:nvPicPr>
        <p:blipFill>
          <a:blip r:embed="rId2"/>
          <a:stretch>
            <a:fillRect/>
          </a:stretch>
        </p:blipFill>
        <p:spPr>
          <a:xfrm>
            <a:off x="76200" y="1456810"/>
            <a:ext cx="6690360" cy="2510353"/>
          </a:xfrm>
          <a:prstGeom prst="rect">
            <a:avLst/>
          </a:prstGeom>
          <a:ln>
            <a:solidFill>
              <a:srgbClr val="C00000"/>
            </a:solidFill>
          </a:ln>
        </p:spPr>
      </p:pic>
      <p:cxnSp>
        <p:nvCxnSpPr>
          <p:cNvPr id="9" name="Connector: Elbow 8">
            <a:extLst>
              <a:ext uri="{FF2B5EF4-FFF2-40B4-BE49-F238E27FC236}">
                <a16:creationId xmlns:a16="http://schemas.microsoft.com/office/drawing/2014/main" id="{7A5BE2C3-5AAE-82A5-5B45-656E8DF33510}"/>
              </a:ext>
            </a:extLst>
          </p:cNvPr>
          <p:cNvCxnSpPr/>
          <p:nvPr/>
        </p:nvCxnSpPr>
        <p:spPr>
          <a:xfrm rot="10800000" flipV="1">
            <a:off x="4683760" y="1838960"/>
            <a:ext cx="2590800" cy="2641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564EAB7-A68E-49B9-E77C-2A41C9868DE7}"/>
              </a:ext>
            </a:extLst>
          </p:cNvPr>
          <p:cNvCxnSpPr/>
          <p:nvPr/>
        </p:nvCxnSpPr>
        <p:spPr>
          <a:xfrm rot="10800000" flipV="1">
            <a:off x="6096000" y="2377440"/>
            <a:ext cx="1178560" cy="904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55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77B7-8C5E-1DE9-E30D-3A62530BB467}"/>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F767DF82-BAE4-F58C-92F1-D94FE1242209}"/>
              </a:ext>
            </a:extLst>
          </p:cNvPr>
          <p:cNvSpPr>
            <a:spLocks noGrp="1"/>
          </p:cNvSpPr>
          <p:nvPr>
            <p:ph idx="1"/>
          </p:nvPr>
        </p:nvSpPr>
        <p:spPr/>
        <p:txBody>
          <a:bodyPr>
            <a:normAutofit lnSpcReduction="10000"/>
          </a:bodyPr>
          <a:lstStyle/>
          <a:p>
            <a:r>
              <a:rPr lang="en-US" sz="1800" dirty="0"/>
              <a:t>In this EDA(Exploratory Data Analysis) we will conduct an analysis about the beers sold by Budweiser across different states in the United States. In addition, we will also show the different beer’s styles managed by each brewery in each state which will give us a glimpse about the assortment breath of every Beer store</a:t>
            </a:r>
          </a:p>
          <a:p>
            <a:r>
              <a:rPr lang="en-US" sz="1800" dirty="0"/>
              <a:t>The whole idea of this analysis is to focus on the different business areas that the Budweiser corporation could improve in terms of customer service and stock availability</a:t>
            </a:r>
          </a:p>
          <a:p>
            <a:r>
              <a:rPr lang="en-US" sz="1800" dirty="0"/>
              <a:t>We will analyze and investigate data sets and summarize their main characteristics, often employing data visualization methods to be more compressive.  Our main goal will be to recognize the areas where the company can focus aiming to strengthen their position in the market and ultimately translate these benefits to the final customer</a:t>
            </a:r>
          </a:p>
          <a:p>
            <a:r>
              <a:rPr lang="en-US" sz="1800" dirty="0"/>
              <a:t>Before moving on the data analytics we need to understand different concepts about the beers and how he business really works. We will star off by giving a short overview of the company’s history</a:t>
            </a:r>
          </a:p>
          <a:p>
            <a:r>
              <a:rPr lang="en-US" sz="1800" dirty="0"/>
              <a:t>To make the analysis more readily to the audience we will explain different concepts necessary to understand the KPI we will present. Concepts like: IBU, PALE, ABV and Lager will be explained</a:t>
            </a:r>
          </a:p>
          <a:p>
            <a:endParaRPr lang="en-US" sz="2000" dirty="0"/>
          </a:p>
          <a:p>
            <a:endParaRPr lang="en-US" sz="2400" dirty="0"/>
          </a:p>
        </p:txBody>
      </p:sp>
    </p:spTree>
    <p:extLst>
      <p:ext uri="{BB962C8B-B14F-4D97-AF65-F5344CB8AC3E}">
        <p14:creationId xmlns:p14="http://schemas.microsoft.com/office/powerpoint/2010/main" val="381223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346229" y="365125"/>
            <a:ext cx="11007571" cy="1325563"/>
          </a:xfrm>
        </p:spPr>
        <p:txBody>
          <a:bodyPr/>
          <a:lstStyle/>
          <a:p>
            <a:r>
              <a:rPr lang="en-US" b="1" dirty="0">
                <a:solidFill>
                  <a:srgbClr val="DE1930"/>
                </a:solidFill>
                <a:latin typeface="Trebuchet MS" panose="020B0603020202020204" pitchFamily="34" charset="0"/>
              </a:rPr>
              <a:t>History</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404943" y="1305017"/>
            <a:ext cx="6288820" cy="4924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n-lt"/>
              </a:rPr>
              <a:t>Budweiser is an American Lager beer made with two-row and six-row wheat in addition to rice</a:t>
            </a:r>
          </a:p>
          <a:p>
            <a:r>
              <a:rPr lang="en-US" sz="2400" dirty="0">
                <a:latin typeface="+mn-lt"/>
              </a:rPr>
              <a:t>The Budweiser founder was Adolphus Busch, a German immigrant who came to St. Louis, Missouri, in 1857. In those times, Americans were mostly drinking heavy, dark ales, but this man decided to change that habit by creating refreshing light lager perfect for hot summers</a:t>
            </a:r>
          </a:p>
          <a:p>
            <a:r>
              <a:rPr lang="en-US" sz="2400" dirty="0">
                <a:latin typeface="+mn-lt"/>
              </a:rPr>
              <a:t>Based on the Beer Judge Certification Program (which categorizes beers based on several factors), Budweiser is classified as an American lager, a sub-category of the general category of standard US beers</a:t>
            </a:r>
          </a:p>
        </p:txBody>
      </p:sp>
      <p:pic>
        <p:nvPicPr>
          <p:cNvPr id="5" name="Picture 4">
            <a:extLst>
              <a:ext uri="{FF2B5EF4-FFF2-40B4-BE49-F238E27FC236}">
                <a16:creationId xmlns:a16="http://schemas.microsoft.com/office/drawing/2014/main" id="{64DC85C9-0871-4BC6-7BF1-E7B4DEBE5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280" y="365125"/>
            <a:ext cx="4229491" cy="6127750"/>
          </a:xfrm>
          <a:prstGeom prst="rect">
            <a:avLst/>
          </a:prstGeom>
        </p:spPr>
      </p:pic>
      <p:cxnSp>
        <p:nvCxnSpPr>
          <p:cNvPr id="7" name="Straight Connector 6">
            <a:extLst>
              <a:ext uri="{FF2B5EF4-FFF2-40B4-BE49-F238E27FC236}">
                <a16:creationId xmlns:a16="http://schemas.microsoft.com/office/drawing/2014/main" id="{D5C6491C-F4B2-4DF7-14B4-3E9B66BDE9B7}"/>
              </a:ext>
            </a:extLst>
          </p:cNvPr>
          <p:cNvCxnSpPr>
            <a:cxnSpLocks/>
          </p:cNvCxnSpPr>
          <p:nvPr/>
        </p:nvCxnSpPr>
        <p:spPr>
          <a:xfrm>
            <a:off x="7306322" y="195309"/>
            <a:ext cx="0" cy="66626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F1EC86-9DAD-D384-ADD6-69F473A32D8D}"/>
              </a:ext>
            </a:extLst>
          </p:cNvPr>
          <p:cNvSpPr txBox="1"/>
          <p:nvPr/>
        </p:nvSpPr>
        <p:spPr>
          <a:xfrm>
            <a:off x="7527380" y="6513315"/>
            <a:ext cx="2759620" cy="369332"/>
          </a:xfrm>
          <a:prstGeom prst="rect">
            <a:avLst/>
          </a:prstGeom>
          <a:noFill/>
        </p:spPr>
        <p:txBody>
          <a:bodyPr wrap="square" rtlCol="0">
            <a:spAutoFit/>
          </a:bodyPr>
          <a:lstStyle/>
          <a:p>
            <a:r>
              <a:rPr lang="en-US" i="1" dirty="0"/>
              <a:t>Image 1: Budweiser beer</a:t>
            </a:r>
          </a:p>
        </p:txBody>
      </p:sp>
    </p:spTree>
    <p:extLst>
      <p:ext uri="{BB962C8B-B14F-4D97-AF65-F5344CB8AC3E}">
        <p14:creationId xmlns:p14="http://schemas.microsoft.com/office/powerpoint/2010/main" val="121381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6A0D-FFE2-9CA9-7DA4-505AF6FBC4A9}"/>
              </a:ext>
            </a:extLst>
          </p:cNvPr>
          <p:cNvSpPr>
            <a:spLocks noGrp="1"/>
          </p:cNvSpPr>
          <p:nvPr>
            <p:ph type="title"/>
          </p:nvPr>
        </p:nvSpPr>
        <p:spPr/>
        <p:txBody>
          <a:bodyPr/>
          <a:lstStyle/>
          <a:p>
            <a:pPr algn="l"/>
            <a:r>
              <a:rPr lang="en-US" dirty="0"/>
              <a:t>IBU and ABV </a:t>
            </a:r>
          </a:p>
        </p:txBody>
      </p:sp>
      <p:sp>
        <p:nvSpPr>
          <p:cNvPr id="3" name="Content Placeholder 2">
            <a:extLst>
              <a:ext uri="{FF2B5EF4-FFF2-40B4-BE49-F238E27FC236}">
                <a16:creationId xmlns:a16="http://schemas.microsoft.com/office/drawing/2014/main" id="{5F515171-46A7-0C9C-4A56-593D30103C99}"/>
              </a:ext>
            </a:extLst>
          </p:cNvPr>
          <p:cNvSpPr>
            <a:spLocks noGrp="1"/>
          </p:cNvSpPr>
          <p:nvPr>
            <p:ph idx="1"/>
          </p:nvPr>
        </p:nvSpPr>
        <p:spPr/>
        <p:txBody>
          <a:bodyPr>
            <a:normAutofit/>
          </a:bodyPr>
          <a:lstStyle/>
          <a:p>
            <a:r>
              <a:rPr lang="en-US" sz="2000" b="1" i="0" dirty="0">
                <a:solidFill>
                  <a:srgbClr val="3B3D3B"/>
                </a:solidFill>
                <a:effectLst/>
                <a:latin typeface="proxima_nova"/>
              </a:rPr>
              <a:t>The types of beer </a:t>
            </a:r>
            <a:r>
              <a:rPr lang="en-US" sz="2000" b="0" i="0" dirty="0">
                <a:solidFill>
                  <a:srgbClr val="3B3D3B"/>
                </a:solidFill>
                <a:effectLst/>
                <a:latin typeface="proxima_nova"/>
              </a:rPr>
              <a:t>can be broken down into hundreds of different styles, all with unique flavors, colors, and aromas. Two characteristics that are used to describe styles of beer are alcohol by volume (ABV) and international bitterness unit (IBU)</a:t>
            </a:r>
          </a:p>
          <a:p>
            <a:r>
              <a:rPr lang="en-US" sz="2000" b="1" dirty="0">
                <a:solidFill>
                  <a:srgbClr val="3B3D3B"/>
                </a:solidFill>
                <a:latin typeface="proxima_nova"/>
              </a:rPr>
              <a:t>ABV stands for alcohol by volume</a:t>
            </a:r>
            <a:r>
              <a:rPr lang="en-US" sz="2000" dirty="0">
                <a:solidFill>
                  <a:srgbClr val="3B3D3B"/>
                </a:solidFill>
                <a:latin typeface="proxima_nova"/>
              </a:rPr>
              <a:t> and represents the percentage of alcohol in the beer. The amount of alcohol in the brew can actually affect the taste of the beer. Beers with a higher ABV have a more bitter flavor. In very strong beers, the alcohol can numb the tongue and neutralize the taste, so additional flavors are added to compensate. Brewers use ABV to achieve the perfect balance between sweetness and bitterness</a:t>
            </a:r>
          </a:p>
          <a:p>
            <a:r>
              <a:rPr lang="en-US" sz="2000" b="1" dirty="0">
                <a:solidFill>
                  <a:srgbClr val="3B3D3B"/>
                </a:solidFill>
                <a:latin typeface="proxima_nova"/>
              </a:rPr>
              <a:t>IBU stands for international bitterness unit</a:t>
            </a:r>
            <a:r>
              <a:rPr lang="en-US" sz="2000" dirty="0">
                <a:solidFill>
                  <a:srgbClr val="3B3D3B"/>
                </a:solidFill>
                <a:latin typeface="proxima_nova"/>
              </a:rPr>
              <a:t> and is a measurement of the number of bitter flavor compounds in a beer. The IBU scale starts at zero and has no upper limit, but most beers fall between 5 IBUs and 120 IBUs. Anything higher than 120 can't be detected by the average palate</a:t>
            </a:r>
          </a:p>
        </p:txBody>
      </p:sp>
    </p:spTree>
    <p:extLst>
      <p:ext uri="{BB962C8B-B14F-4D97-AF65-F5344CB8AC3E}">
        <p14:creationId xmlns:p14="http://schemas.microsoft.com/office/powerpoint/2010/main" val="54313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365125"/>
            <a:ext cx="11277600" cy="1325563"/>
          </a:xfrm>
        </p:spPr>
        <p:txBody>
          <a:bodyPr/>
          <a:lstStyle/>
          <a:p>
            <a:pPr algn="l"/>
            <a:r>
              <a:rPr lang="en-US" b="1" dirty="0">
                <a:solidFill>
                  <a:srgbClr val="DE1930"/>
                </a:solidFill>
                <a:latin typeface="Trebuchet MS" panose="020B0603020202020204" pitchFamily="34" charset="0"/>
              </a:rPr>
              <a:t>IPA and PALE</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6200" y="1305017"/>
            <a:ext cx="6617563" cy="4924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333333"/>
                </a:solidFill>
              </a:rPr>
              <a:t>Pale ale and IPA </a:t>
            </a:r>
            <a:r>
              <a:rPr lang="en-US" sz="2000" dirty="0">
                <a:solidFill>
                  <a:srgbClr val="333333"/>
                </a:solidFill>
              </a:rPr>
              <a:t>(historically called India Pale Ale) are two of the most well-known beer styles. Despite similar names, in reality they are part of an extremely diverse group in the pale ale family that have significant overlapping characteristics</a:t>
            </a:r>
          </a:p>
          <a:p>
            <a:r>
              <a:rPr lang="en-US" sz="2000" dirty="0">
                <a:solidFill>
                  <a:srgbClr val="333333"/>
                </a:solidFill>
              </a:rPr>
              <a:t>Generally speaking, the main differences between pale ale and IPA is that IPAs will have bigger hop flavors and slightly higher ABV (alcohol by volume). Pale ales will usually be between 4.5 – 6.2% ABV, where IPAs will usually sit somewhere between 5 – 7.5% (or more for a double IPA, 7.5 – 10.0%)</a:t>
            </a:r>
          </a:p>
          <a:p>
            <a:r>
              <a:rPr lang="en-US" sz="2000" dirty="0">
                <a:solidFill>
                  <a:srgbClr val="333333"/>
                </a:solidFill>
              </a:rPr>
              <a:t>When it comes down to it, a Pale Ale should have a nice hop character but medium build, </a:t>
            </a:r>
            <a:r>
              <a:rPr lang="en-US" sz="2000" b="1" dirty="0">
                <a:solidFill>
                  <a:srgbClr val="333333"/>
                </a:solidFill>
              </a:rPr>
              <a:t>whereas IPAs tend to have higher ABV and IBU</a:t>
            </a:r>
          </a:p>
        </p:txBody>
      </p:sp>
      <p:sp>
        <p:nvSpPr>
          <p:cNvPr id="9" name="TextBox 8">
            <a:extLst>
              <a:ext uri="{FF2B5EF4-FFF2-40B4-BE49-F238E27FC236}">
                <a16:creationId xmlns:a16="http://schemas.microsoft.com/office/drawing/2014/main" id="{6BF1EC86-9DAD-D384-ADD6-69F473A32D8D}"/>
              </a:ext>
            </a:extLst>
          </p:cNvPr>
          <p:cNvSpPr txBox="1"/>
          <p:nvPr/>
        </p:nvSpPr>
        <p:spPr>
          <a:xfrm>
            <a:off x="7527380" y="6513315"/>
            <a:ext cx="2759620" cy="369332"/>
          </a:xfrm>
          <a:prstGeom prst="rect">
            <a:avLst/>
          </a:prstGeom>
          <a:noFill/>
        </p:spPr>
        <p:txBody>
          <a:bodyPr wrap="square" rtlCol="0">
            <a:spAutoFit/>
          </a:bodyPr>
          <a:lstStyle/>
          <a:p>
            <a:r>
              <a:rPr lang="en-US" i="1" dirty="0"/>
              <a:t>Image 1: Budweiser beer</a:t>
            </a:r>
          </a:p>
        </p:txBody>
      </p:sp>
      <p:pic>
        <p:nvPicPr>
          <p:cNvPr id="6" name="Picture 5">
            <a:extLst>
              <a:ext uri="{FF2B5EF4-FFF2-40B4-BE49-F238E27FC236}">
                <a16:creationId xmlns:a16="http://schemas.microsoft.com/office/drawing/2014/main" id="{675E0A7D-D5DF-DA63-A93F-E12558861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198" y="195308"/>
            <a:ext cx="4537602" cy="6406660"/>
          </a:xfrm>
          <a:prstGeom prst="rect">
            <a:avLst/>
          </a:prstGeom>
        </p:spPr>
      </p:pic>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195309"/>
            <a:ext cx="0" cy="66626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51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76200" y="365125"/>
            <a:ext cx="11277600" cy="1325563"/>
          </a:xfrm>
        </p:spPr>
        <p:txBody>
          <a:bodyPr/>
          <a:lstStyle/>
          <a:p>
            <a:pPr algn="l"/>
            <a:r>
              <a:rPr lang="en-US" b="1" dirty="0">
                <a:solidFill>
                  <a:srgbClr val="DE1930"/>
                </a:solidFill>
                <a:latin typeface="Trebuchet MS" panose="020B0603020202020204" pitchFamily="34" charset="0"/>
              </a:rPr>
              <a:t>ALE and Lagers</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6200" y="1305017"/>
            <a:ext cx="6617563" cy="4924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i="0" dirty="0">
                <a:solidFill>
                  <a:srgbClr val="262626"/>
                </a:solidFill>
                <a:effectLst/>
              </a:rPr>
              <a:t>All beer falls into two styles: ales and lagers. </a:t>
            </a:r>
            <a:r>
              <a:rPr lang="en-US" sz="2400" b="0" i="0" u="none" strike="noStrike" dirty="0">
                <a:solidFill>
                  <a:srgbClr val="AA1212"/>
                </a:solidFill>
                <a:effectLst/>
              </a:rPr>
              <a:t>Yeast</a:t>
            </a:r>
            <a:r>
              <a:rPr lang="en-US" sz="2400" b="0" i="0" dirty="0">
                <a:solidFill>
                  <a:srgbClr val="262626"/>
                </a:solidFill>
                <a:effectLst/>
              </a:rPr>
              <a:t> is the difference here. In lagers (</a:t>
            </a:r>
            <a:r>
              <a:rPr lang="en-US" sz="2400" b="0" i="1" dirty="0">
                <a:solidFill>
                  <a:srgbClr val="262626"/>
                </a:solidFill>
                <a:effectLst/>
              </a:rPr>
              <a:t>saccharomyces </a:t>
            </a:r>
            <a:r>
              <a:rPr lang="en-US" sz="2400" b="0" i="1" dirty="0" err="1">
                <a:solidFill>
                  <a:srgbClr val="262626"/>
                </a:solidFill>
                <a:effectLst/>
              </a:rPr>
              <a:t>pastorianus</a:t>
            </a:r>
            <a:r>
              <a:rPr lang="en-US" sz="2400" b="0" i="0" dirty="0">
                <a:solidFill>
                  <a:srgbClr val="262626"/>
                </a:solidFill>
                <a:effectLst/>
              </a:rPr>
              <a:t>), yeast gathers at the bottom of the tank during fermentation</a:t>
            </a:r>
          </a:p>
          <a:p>
            <a:r>
              <a:rPr lang="en-US" sz="2400" b="0" i="0" dirty="0">
                <a:solidFill>
                  <a:srgbClr val="262626"/>
                </a:solidFill>
                <a:effectLst/>
              </a:rPr>
              <a:t>Lagers are usually crisp, clean and refreshing. With ales (</a:t>
            </a:r>
            <a:r>
              <a:rPr lang="en-US" sz="2400" b="0" i="1" dirty="0">
                <a:solidFill>
                  <a:srgbClr val="262626"/>
                </a:solidFill>
                <a:effectLst/>
              </a:rPr>
              <a:t>saccharomyces cerevisiae</a:t>
            </a:r>
            <a:r>
              <a:rPr lang="en-US" sz="2400" b="0" i="0" dirty="0">
                <a:solidFill>
                  <a:srgbClr val="262626"/>
                </a:solidFill>
                <a:effectLst/>
              </a:rPr>
              <a:t>), the yeast gathers toward the top. These beers are aromatic and often fruity</a:t>
            </a:r>
          </a:p>
          <a:p>
            <a:pPr algn="l"/>
            <a:r>
              <a:rPr lang="en-US" sz="2400" dirty="0">
                <a:solidFill>
                  <a:srgbClr val="262626"/>
                </a:solidFill>
              </a:rPr>
              <a:t>Another difference is timing and temperature. Ales age for just a few weeks at around 40–55°F, while lagers can age for months between 32–45°F.</a:t>
            </a:r>
          </a:p>
          <a:p>
            <a:pPr marL="0" indent="0">
              <a:buNone/>
            </a:pPr>
            <a:br>
              <a:rPr lang="en-US" dirty="0"/>
            </a:br>
            <a:endParaRPr lang="en-US" b="1" dirty="0">
              <a:solidFill>
                <a:srgbClr val="333333"/>
              </a:solidFill>
            </a:endParaRPr>
          </a:p>
        </p:txBody>
      </p:sp>
      <p:sp>
        <p:nvSpPr>
          <p:cNvPr id="9" name="TextBox 8">
            <a:extLst>
              <a:ext uri="{FF2B5EF4-FFF2-40B4-BE49-F238E27FC236}">
                <a16:creationId xmlns:a16="http://schemas.microsoft.com/office/drawing/2014/main" id="{6BF1EC86-9DAD-D384-ADD6-69F473A32D8D}"/>
              </a:ext>
            </a:extLst>
          </p:cNvPr>
          <p:cNvSpPr txBox="1"/>
          <p:nvPr/>
        </p:nvSpPr>
        <p:spPr>
          <a:xfrm>
            <a:off x="7527380" y="6513315"/>
            <a:ext cx="2759620" cy="369332"/>
          </a:xfrm>
          <a:prstGeom prst="rect">
            <a:avLst/>
          </a:prstGeom>
          <a:noFill/>
        </p:spPr>
        <p:txBody>
          <a:bodyPr wrap="square" rtlCol="0">
            <a:spAutoFit/>
          </a:bodyPr>
          <a:lstStyle/>
          <a:p>
            <a:r>
              <a:rPr lang="en-US" i="1" dirty="0"/>
              <a:t>Image 1: Budweiser beer</a:t>
            </a:r>
          </a:p>
        </p:txBody>
      </p:sp>
      <p:cxnSp>
        <p:nvCxnSpPr>
          <p:cNvPr id="10" name="Straight Connector 9">
            <a:extLst>
              <a:ext uri="{FF2B5EF4-FFF2-40B4-BE49-F238E27FC236}">
                <a16:creationId xmlns:a16="http://schemas.microsoft.com/office/drawing/2014/main" id="{C779DCBC-7DFE-A9C9-ADC4-F12C02F79779}"/>
              </a:ext>
            </a:extLst>
          </p:cNvPr>
          <p:cNvCxnSpPr>
            <a:cxnSpLocks/>
          </p:cNvCxnSpPr>
          <p:nvPr/>
        </p:nvCxnSpPr>
        <p:spPr>
          <a:xfrm>
            <a:off x="7306322" y="195309"/>
            <a:ext cx="0" cy="66626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F9E95F6-2F3E-3D60-32B6-59F6AB2B5544}"/>
              </a:ext>
            </a:extLst>
          </p:cNvPr>
          <p:cNvPicPr>
            <a:picLocks noChangeAspect="1"/>
          </p:cNvPicPr>
          <p:nvPr/>
        </p:nvPicPr>
        <p:blipFill>
          <a:blip r:embed="rId2"/>
          <a:stretch>
            <a:fillRect/>
          </a:stretch>
        </p:blipFill>
        <p:spPr>
          <a:xfrm>
            <a:off x="7527380" y="365125"/>
            <a:ext cx="4365924" cy="5362575"/>
          </a:xfrm>
          <a:prstGeom prst="rect">
            <a:avLst/>
          </a:prstGeom>
        </p:spPr>
      </p:pic>
    </p:spTree>
    <p:extLst>
      <p:ext uri="{BB962C8B-B14F-4D97-AF65-F5344CB8AC3E}">
        <p14:creationId xmlns:p14="http://schemas.microsoft.com/office/powerpoint/2010/main" val="162681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7B54-5EE6-0AF7-5247-09C06F3F0BBE}"/>
              </a:ext>
            </a:extLst>
          </p:cNvPr>
          <p:cNvSpPr>
            <a:spLocks noGrp="1"/>
          </p:cNvSpPr>
          <p:nvPr>
            <p:ph type="title"/>
          </p:nvPr>
        </p:nvSpPr>
        <p:spPr/>
        <p:txBody>
          <a:bodyPr/>
          <a:lstStyle/>
          <a:p>
            <a:r>
              <a:rPr lang="en-US" dirty="0"/>
              <a:t>List of KPI</a:t>
            </a:r>
          </a:p>
        </p:txBody>
      </p:sp>
      <p:sp>
        <p:nvSpPr>
          <p:cNvPr id="3" name="Content Placeholder 2">
            <a:extLst>
              <a:ext uri="{FF2B5EF4-FFF2-40B4-BE49-F238E27FC236}">
                <a16:creationId xmlns:a16="http://schemas.microsoft.com/office/drawing/2014/main" id="{DB3719B7-AF19-9F46-7B03-924367AB56F0}"/>
              </a:ext>
            </a:extLst>
          </p:cNvPr>
          <p:cNvSpPr>
            <a:spLocks noGrp="1"/>
          </p:cNvSpPr>
          <p:nvPr>
            <p:ph idx="1"/>
          </p:nvPr>
        </p:nvSpPr>
        <p:spPr/>
        <p:txBody>
          <a:bodyPr>
            <a:normAutofit fontScale="92500" lnSpcReduction="10000"/>
          </a:bodyPr>
          <a:lstStyle/>
          <a:p>
            <a:pPr marL="342900" indent="-342900">
              <a:buFont typeface="+mj-lt"/>
              <a:buAutoNum type="arabicPeriod"/>
            </a:pPr>
            <a:r>
              <a:rPr lang="en-US" sz="1800" dirty="0">
                <a:effectLst/>
                <a:latin typeface="+mj-lt"/>
                <a:ea typeface="Times New Roman" panose="02020603050405020304" pitchFamily="18" charset="0"/>
              </a:rPr>
              <a:t>How many breweries are present in each state</a:t>
            </a:r>
          </a:p>
          <a:p>
            <a:pPr marL="342900" indent="-342900">
              <a:buFont typeface="+mj-lt"/>
              <a:buAutoNum type="arabicPeriod"/>
            </a:pPr>
            <a:r>
              <a:rPr lang="en-US" sz="1800" dirty="0">
                <a:effectLst/>
                <a:latin typeface="Arial" panose="020B0604020202020204" pitchFamily="34" charset="0"/>
                <a:ea typeface="Times New Roman" panose="02020603050405020304" pitchFamily="18" charset="0"/>
              </a:rPr>
              <a:t>Merge beer data with the breweries data </a:t>
            </a:r>
            <a:endParaRPr lang="en-US" sz="1800" dirty="0">
              <a:effectLst/>
              <a:latin typeface="+mj-lt"/>
              <a:ea typeface="Times New Roman" panose="02020603050405020304" pitchFamily="18" charset="0"/>
            </a:endParaRPr>
          </a:p>
          <a:p>
            <a:pPr marL="342900" indent="-342900">
              <a:buFont typeface="+mj-lt"/>
              <a:buAutoNum type="arabicPeriod"/>
            </a:pPr>
            <a:r>
              <a:rPr lang="en-US" sz="1800" dirty="0">
                <a:effectLst/>
                <a:latin typeface="+mj-lt"/>
                <a:ea typeface="Times New Roman" panose="02020603050405020304" pitchFamily="18" charset="0"/>
              </a:rPr>
              <a:t>Address the missing values in each column</a:t>
            </a:r>
          </a:p>
          <a:p>
            <a:pPr marL="342900" indent="-342900">
              <a:buFont typeface="+mj-lt"/>
              <a:buAutoNum type="arabicPeriod"/>
            </a:pPr>
            <a:r>
              <a:rPr lang="en-US" sz="1800" dirty="0">
                <a:effectLst/>
                <a:latin typeface="Arial" panose="020B0604020202020204" pitchFamily="34" charset="0"/>
                <a:ea typeface="Times New Roman" panose="02020603050405020304" pitchFamily="18" charset="0"/>
              </a:rPr>
              <a:t>Compute the median alcohol content and international bitterness unit for each state. Plot a bar chart to compare</a:t>
            </a:r>
            <a:endParaRPr lang="en-US" sz="1800" dirty="0">
              <a:latin typeface="+mj-lt"/>
              <a:ea typeface="Times New Roman" panose="02020603050405020304" pitchFamily="18" charset="0"/>
            </a:endParaRPr>
          </a:p>
          <a:p>
            <a:pPr marL="342900" indent="-342900">
              <a:buFont typeface="+mj-lt"/>
              <a:buAutoNum type="arabicPeriod"/>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effectLst/>
                <a:latin typeface="Arial" panose="020B0604020202020204" pitchFamily="34" charset="0"/>
                <a:ea typeface="Times New Roman" panose="02020603050405020304" pitchFamily="18" charset="0"/>
              </a:rPr>
              <a:t>Comment on the summary statistics and distribution of the ABV variable</a:t>
            </a:r>
          </a:p>
          <a:p>
            <a:pPr marL="342900" indent="-342900">
              <a:buFont typeface="+mj-lt"/>
              <a:buAutoNum type="arabicPeriod"/>
            </a:pPr>
            <a:r>
              <a:rPr lang="en-US" sz="1800" dirty="0">
                <a:effectLst/>
                <a:latin typeface="Arial" panose="020B0604020202020204" pitchFamily="34" charset="0"/>
                <a:ea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rPr>
              <a:t>Make your best judgment of a relationship and EXPLAIN your answer</a:t>
            </a:r>
          </a:p>
          <a:p>
            <a:pPr marL="342900" indent="-342900">
              <a:buFont typeface="+mj-lt"/>
              <a:buAutoNum type="arabicPeriod"/>
            </a:pPr>
            <a:r>
              <a:rPr lang="en-US" sz="1800" dirty="0">
                <a:effectLst/>
                <a:latin typeface="Arial" panose="020B0604020202020204" pitchFamily="34" charset="0"/>
                <a:ea typeface="Calibri" panose="020F0502020204030204" pitchFamily="34" charset="0"/>
              </a:rPr>
              <a:t>Budweiser would also like to investigate the difference with respect to IBU and ABV between IPAs (India Pale Ales) and other types of Ale (any beer with “Ale” in its name other than IPA)</a:t>
            </a:r>
          </a:p>
          <a:p>
            <a:pPr marL="342900" indent="-342900">
              <a:buFont typeface="+mj-lt"/>
              <a:buAutoNum type="arabicPeriod"/>
            </a:pPr>
            <a:r>
              <a:rPr lang="en-US" sz="1800" dirty="0">
                <a:effectLst/>
                <a:latin typeface="Arial" panose="020B0604020202020204" pitchFamily="34" charset="0"/>
                <a:ea typeface="Calibri" panose="020F0502020204030204" pitchFamily="34" charset="0"/>
              </a:rPr>
              <a:t>Knock their socks off!  Find one other useful inference from the data that you feel Budweiser may be able to find value in.  You must convince them why it is important and back up your conviction with appropriate statistical evidence</a:t>
            </a:r>
            <a:endParaRPr lang="en-US" dirty="0">
              <a:latin typeface="+mj-lt"/>
            </a:endParaRPr>
          </a:p>
        </p:txBody>
      </p:sp>
    </p:spTree>
    <p:extLst>
      <p:ext uri="{BB962C8B-B14F-4D97-AF65-F5344CB8AC3E}">
        <p14:creationId xmlns:p14="http://schemas.microsoft.com/office/powerpoint/2010/main" val="81307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438F-F739-6C90-7F93-4A2B90659E34}"/>
              </a:ext>
            </a:extLst>
          </p:cNvPr>
          <p:cNvSpPr>
            <a:spLocks noGrp="1"/>
          </p:cNvSpPr>
          <p:nvPr>
            <p:ph type="title"/>
          </p:nvPr>
        </p:nvSpPr>
        <p:spPr>
          <a:xfrm>
            <a:off x="198120" y="314261"/>
            <a:ext cx="10515600" cy="1325563"/>
          </a:xfrm>
        </p:spPr>
        <p:txBody>
          <a:bodyPr/>
          <a:lstStyle/>
          <a:p>
            <a:pPr algn="l"/>
            <a:r>
              <a:rPr lang="en-US" b="1" dirty="0">
                <a:solidFill>
                  <a:srgbClr val="DE1930"/>
                </a:solidFill>
                <a:latin typeface="Trebuchet MS" panose="020B0603020202020204" pitchFamily="34" charset="0"/>
              </a:rPr>
              <a:t>Datasets </a:t>
            </a:r>
          </a:p>
        </p:txBody>
      </p:sp>
      <p:sp>
        <p:nvSpPr>
          <p:cNvPr id="3" name="Content Placeholder 2">
            <a:extLst>
              <a:ext uri="{FF2B5EF4-FFF2-40B4-BE49-F238E27FC236}">
                <a16:creationId xmlns:a16="http://schemas.microsoft.com/office/drawing/2014/main" id="{F67B3EF5-0694-D15A-D9F5-598C268861B9}"/>
              </a:ext>
            </a:extLst>
          </p:cNvPr>
          <p:cNvSpPr txBox="1">
            <a:spLocks/>
          </p:cNvSpPr>
          <p:nvPr/>
        </p:nvSpPr>
        <p:spPr>
          <a:xfrm>
            <a:off x="76200" y="1305017"/>
            <a:ext cx="10759440" cy="4924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292929"/>
                </a:solidFill>
                <a:effectLst/>
              </a:rPr>
              <a:t>We have two datasets as a source of information</a:t>
            </a:r>
          </a:p>
          <a:p>
            <a:pPr lvl="1"/>
            <a:r>
              <a:rPr lang="en-US" sz="1600" b="1" dirty="0" err="1">
                <a:solidFill>
                  <a:srgbClr val="292929"/>
                </a:solidFill>
              </a:rPr>
              <a:t>Df_Beers</a:t>
            </a:r>
            <a:r>
              <a:rPr lang="en-US" sz="1600" b="1" dirty="0">
                <a:solidFill>
                  <a:srgbClr val="292929"/>
                </a:solidFill>
              </a:rPr>
              <a:t>: Beers.csv</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sz="1200" dirty="0"/>
          </a:p>
          <a:p>
            <a:pPr lvl="1"/>
            <a:r>
              <a:rPr lang="en-US" sz="1400" b="1" dirty="0" err="1">
                <a:solidFill>
                  <a:srgbClr val="292929"/>
                </a:solidFill>
              </a:rPr>
              <a:t>Df_Breweries</a:t>
            </a:r>
            <a:r>
              <a:rPr lang="en-US" sz="1400" b="1" dirty="0">
                <a:solidFill>
                  <a:srgbClr val="292929"/>
                </a:solidFill>
              </a:rPr>
              <a:t>: Breweries.csv</a:t>
            </a:r>
          </a:p>
          <a:p>
            <a:pPr marL="457200" lvl="1" indent="0">
              <a:buNone/>
            </a:pPr>
            <a:br>
              <a:rPr lang="en-US" dirty="0"/>
            </a:br>
            <a:endParaRPr lang="en-US" b="1" dirty="0">
              <a:solidFill>
                <a:srgbClr val="333333"/>
              </a:solidFill>
            </a:endParaRPr>
          </a:p>
        </p:txBody>
      </p:sp>
      <p:pic>
        <p:nvPicPr>
          <p:cNvPr id="12" name="Picture 11">
            <a:extLst>
              <a:ext uri="{FF2B5EF4-FFF2-40B4-BE49-F238E27FC236}">
                <a16:creationId xmlns:a16="http://schemas.microsoft.com/office/drawing/2014/main" id="{E5A38875-3233-7007-97AB-6AB0B1017056}"/>
              </a:ext>
            </a:extLst>
          </p:cNvPr>
          <p:cNvPicPr>
            <a:picLocks noChangeAspect="1"/>
          </p:cNvPicPr>
          <p:nvPr/>
        </p:nvPicPr>
        <p:blipFill>
          <a:blip r:embed="rId2"/>
          <a:stretch>
            <a:fillRect/>
          </a:stretch>
        </p:blipFill>
        <p:spPr>
          <a:xfrm>
            <a:off x="731520" y="4466600"/>
            <a:ext cx="9021890" cy="1735816"/>
          </a:xfrm>
          <a:prstGeom prst="rect">
            <a:avLst/>
          </a:prstGeom>
        </p:spPr>
      </p:pic>
      <p:pic>
        <p:nvPicPr>
          <p:cNvPr id="14" name="Picture 13">
            <a:extLst>
              <a:ext uri="{FF2B5EF4-FFF2-40B4-BE49-F238E27FC236}">
                <a16:creationId xmlns:a16="http://schemas.microsoft.com/office/drawing/2014/main" id="{249425D3-B988-09EB-1210-AB838A4E6CC9}"/>
              </a:ext>
            </a:extLst>
          </p:cNvPr>
          <p:cNvPicPr>
            <a:picLocks noChangeAspect="1"/>
          </p:cNvPicPr>
          <p:nvPr/>
        </p:nvPicPr>
        <p:blipFill>
          <a:blip r:embed="rId3"/>
          <a:stretch>
            <a:fillRect/>
          </a:stretch>
        </p:blipFill>
        <p:spPr>
          <a:xfrm>
            <a:off x="855536" y="1974631"/>
            <a:ext cx="8897874" cy="2085975"/>
          </a:xfrm>
          <a:prstGeom prst="rect">
            <a:avLst/>
          </a:prstGeom>
        </p:spPr>
      </p:pic>
    </p:spTree>
    <p:extLst>
      <p:ext uri="{BB962C8B-B14F-4D97-AF65-F5344CB8AC3E}">
        <p14:creationId xmlns:p14="http://schemas.microsoft.com/office/powerpoint/2010/main" val="422084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1603</TotalTime>
  <Words>2219</Words>
  <Application>Microsoft Office PowerPoint</Application>
  <PresentationFormat>Widescreen</PresentationFormat>
  <Paragraphs>143</Paragraphs>
  <Slides>24</Slides>
  <Notes>0</Notes>
  <HiddenSlides>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Arial</vt:lpstr>
      <vt:lpstr>Calibri</vt:lpstr>
      <vt:lpstr>Calibri Light</vt:lpstr>
      <vt:lpstr>Faustina</vt:lpstr>
      <vt:lpstr>proxima_nova</vt:lpstr>
      <vt:lpstr>Trebuchet MS</vt:lpstr>
      <vt:lpstr>Office Theme</vt:lpstr>
      <vt:lpstr>1_Custom Design</vt:lpstr>
      <vt:lpstr>Custom Design</vt:lpstr>
      <vt:lpstr>EDA Analysis Beer and Breweries Budweiser</vt:lpstr>
      <vt:lpstr>Objectives</vt:lpstr>
      <vt:lpstr>Introduction</vt:lpstr>
      <vt:lpstr>History</vt:lpstr>
      <vt:lpstr>IBU and ABV </vt:lpstr>
      <vt:lpstr>IPA and PALE</vt:lpstr>
      <vt:lpstr>ALE and Lagers</vt:lpstr>
      <vt:lpstr>List of KPI</vt:lpstr>
      <vt:lpstr>Datasets </vt:lpstr>
      <vt:lpstr>3.Analysis of missing values</vt:lpstr>
      <vt:lpstr>3.Analysis of missing values</vt:lpstr>
      <vt:lpstr>3.Analysis of missing values</vt:lpstr>
      <vt:lpstr>3.Analysis of missing values</vt:lpstr>
      <vt:lpstr>7.Relationship between IBU and ABV</vt:lpstr>
      <vt:lpstr>7.Relationship between IBU and ABV</vt:lpstr>
      <vt:lpstr>8.Difference between IPA and PALE Beer types</vt:lpstr>
      <vt:lpstr>8.Difference between IPA and PALE Beer types</vt:lpstr>
      <vt:lpstr>8.Difference between IPA and PALE Beer types</vt:lpstr>
      <vt:lpstr>9.Analysis of Beer Assortment by State</vt:lpstr>
      <vt:lpstr>9.Analysis of Beer Assortment by State</vt:lpstr>
      <vt:lpstr>9.Analysis of Beer Assortment by State</vt:lpstr>
      <vt:lpstr>9.Analysis of Beer Assortment by State</vt:lpstr>
      <vt:lpstr>9.Analysis of Beer Assortment by State</vt:lpstr>
      <vt:lpstr>9.Analysis of Beer Assortment by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Carlos Estevez</dc:creator>
  <cp:lastModifiedBy>Carlos Estevez</cp:lastModifiedBy>
  <cp:revision>23</cp:revision>
  <dcterms:created xsi:type="dcterms:W3CDTF">2023-02-19T19:11:05Z</dcterms:created>
  <dcterms:modified xsi:type="dcterms:W3CDTF">2023-02-20T22:24:28Z</dcterms:modified>
</cp:coreProperties>
</file>