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8" autoAdjust="0"/>
    <p:restoredTop sz="94662"/>
  </p:normalViewPr>
  <p:slideViewPr>
    <p:cSldViewPr snapToGrid="0" snapToObjects="1">
      <p:cViewPr>
        <p:scale>
          <a:sx n="100" d="100"/>
          <a:sy n="100" d="100"/>
        </p:scale>
        <p:origin x="9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r-statistics.co/Top50-Ggplot2-Visualizations-MasterList-R-Code.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CDAD-E777-F141-9F40-73DFB707573A}"/>
              </a:ext>
            </a:extLst>
          </p:cNvPr>
          <p:cNvSpPr>
            <a:spLocks noGrp="1"/>
          </p:cNvSpPr>
          <p:nvPr>
            <p:ph type="ctrTitle"/>
          </p:nvPr>
        </p:nvSpPr>
        <p:spPr>
          <a:xfrm>
            <a:off x="200721" y="1122363"/>
            <a:ext cx="8753707" cy="2387600"/>
          </a:xfrm>
        </p:spPr>
        <p:txBody>
          <a:bodyPr>
            <a:normAutofit/>
          </a:bodyPr>
          <a:lstStyle/>
          <a:p>
            <a:r>
              <a:rPr lang="en-US" dirty="0"/>
              <a:t>Unit 2: </a:t>
            </a:r>
            <a:br>
              <a:rPr lang="en-US" dirty="0"/>
            </a:br>
            <a:r>
              <a:rPr lang="en-US" dirty="0"/>
              <a:t>For Live Session Assignment</a:t>
            </a:r>
          </a:p>
        </p:txBody>
      </p:sp>
      <p:sp>
        <p:nvSpPr>
          <p:cNvPr id="3" name="Subtitle 2">
            <a:extLst>
              <a:ext uri="{FF2B5EF4-FFF2-40B4-BE49-F238E27FC236}">
                <a16:creationId xmlns:a16="http://schemas.microsoft.com/office/drawing/2014/main" id="{238A4856-25CB-D14D-A214-6A2633A851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13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600" b="1" dirty="0"/>
              <a:t>3-Use the dataset to visually investigate if the distribution of the height of centers (C) is greater than the distribution of the height of forwards (F)</a:t>
            </a: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6424C6DD-349C-9584-5E30-DA7FF91C21A5}"/>
              </a:ext>
            </a:extLst>
          </p:cNvPr>
          <p:cNvPicPr>
            <a:picLocks noChangeAspect="1"/>
          </p:cNvPicPr>
          <p:nvPr/>
        </p:nvPicPr>
        <p:blipFill>
          <a:blip r:embed="rId2"/>
          <a:stretch>
            <a:fillRect/>
          </a:stretch>
        </p:blipFill>
        <p:spPr>
          <a:xfrm>
            <a:off x="276225" y="1709737"/>
            <a:ext cx="8867775" cy="3914775"/>
          </a:xfrm>
          <a:prstGeom prst="rect">
            <a:avLst/>
          </a:prstGeom>
        </p:spPr>
      </p:pic>
      <p:sp>
        <p:nvSpPr>
          <p:cNvPr id="6" name="Rectangle 5">
            <a:extLst>
              <a:ext uri="{FF2B5EF4-FFF2-40B4-BE49-F238E27FC236}">
                <a16:creationId xmlns:a16="http://schemas.microsoft.com/office/drawing/2014/main" id="{F7990184-E032-EFE7-F047-B94BA5C530B6}"/>
              </a:ext>
            </a:extLst>
          </p:cNvPr>
          <p:cNvSpPr/>
          <p:nvPr/>
        </p:nvSpPr>
        <p:spPr>
          <a:xfrm>
            <a:off x="7410450" y="2859091"/>
            <a:ext cx="1619250"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filter position C and F</a:t>
            </a:r>
          </a:p>
        </p:txBody>
      </p:sp>
      <p:sp>
        <p:nvSpPr>
          <p:cNvPr id="7" name="Rectangle 6">
            <a:extLst>
              <a:ext uri="{FF2B5EF4-FFF2-40B4-BE49-F238E27FC236}">
                <a16:creationId xmlns:a16="http://schemas.microsoft.com/office/drawing/2014/main" id="{E12D09D4-CB6F-24EF-E16B-5AB9E8FC36B0}"/>
              </a:ext>
            </a:extLst>
          </p:cNvPr>
          <p:cNvSpPr/>
          <p:nvPr/>
        </p:nvSpPr>
        <p:spPr>
          <a:xfrm>
            <a:off x="7410450" y="4170371"/>
            <a:ext cx="1619250" cy="89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9" name="Straight Arrow Connector 8">
            <a:extLst>
              <a:ext uri="{FF2B5EF4-FFF2-40B4-BE49-F238E27FC236}">
                <a16:creationId xmlns:a16="http://schemas.microsoft.com/office/drawing/2014/main" id="{86C52A00-17E2-9971-6EC1-ADDDBE6D50E1}"/>
              </a:ext>
            </a:extLst>
          </p:cNvPr>
          <p:cNvCxnSpPr/>
          <p:nvPr/>
        </p:nvCxnSpPr>
        <p:spPr>
          <a:xfrm flipH="1">
            <a:off x="4867275" y="3190875"/>
            <a:ext cx="2543175" cy="159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653640-F849-7CBB-8924-CA8AEE9D3A4F}"/>
              </a:ext>
            </a:extLst>
          </p:cNvPr>
          <p:cNvCxnSpPr/>
          <p:nvPr/>
        </p:nvCxnSpPr>
        <p:spPr>
          <a:xfrm flipH="1">
            <a:off x="5562600" y="4562475"/>
            <a:ext cx="1962150" cy="50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4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600" b="1" dirty="0"/>
              <a:t>3-Use the dataset to visually investigate if the distribution of the height of centers (C) is greater than the distribution of the height of forwards (F)</a:t>
            </a:r>
            <a:br>
              <a:rPr lang="en-US" sz="1100" dirty="0">
                <a:highlight>
                  <a:srgbClr val="00FF00"/>
                </a:highlight>
              </a:rPr>
            </a:br>
            <a:endParaRPr lang="en-US" sz="1800" b="1" dirty="0"/>
          </a:p>
        </p:txBody>
      </p:sp>
      <p:pic>
        <p:nvPicPr>
          <p:cNvPr id="3" name="Picture 2">
            <a:extLst>
              <a:ext uri="{FF2B5EF4-FFF2-40B4-BE49-F238E27FC236}">
                <a16:creationId xmlns:a16="http://schemas.microsoft.com/office/drawing/2014/main" id="{BC0A54FD-CC2B-CA53-2ACB-47FE34EA2C08}"/>
              </a:ext>
            </a:extLst>
          </p:cNvPr>
          <p:cNvPicPr>
            <a:picLocks noChangeAspect="1"/>
          </p:cNvPicPr>
          <p:nvPr/>
        </p:nvPicPr>
        <p:blipFill>
          <a:blip r:embed="rId2"/>
          <a:stretch>
            <a:fillRect/>
          </a:stretch>
        </p:blipFill>
        <p:spPr>
          <a:xfrm>
            <a:off x="552450" y="1452731"/>
            <a:ext cx="4953000" cy="4709945"/>
          </a:xfrm>
          <a:prstGeom prst="rect">
            <a:avLst/>
          </a:prstGeom>
        </p:spPr>
      </p:pic>
      <p:sp>
        <p:nvSpPr>
          <p:cNvPr id="4" name="TextBox 3">
            <a:extLst>
              <a:ext uri="{FF2B5EF4-FFF2-40B4-BE49-F238E27FC236}">
                <a16:creationId xmlns:a16="http://schemas.microsoft.com/office/drawing/2014/main" id="{82677A9F-F626-B84C-7437-192A07FA306B}"/>
              </a:ext>
            </a:extLst>
          </p:cNvPr>
          <p:cNvSpPr txBox="1"/>
          <p:nvPr/>
        </p:nvSpPr>
        <p:spPr>
          <a:xfrm>
            <a:off x="5715000" y="1841500"/>
            <a:ext cx="3124200" cy="1815882"/>
          </a:xfrm>
          <a:prstGeom prst="rect">
            <a:avLst/>
          </a:prstGeom>
          <a:noFill/>
        </p:spPr>
        <p:txBody>
          <a:bodyPr wrap="square" rtlCol="0">
            <a:spAutoFit/>
          </a:bodyPr>
          <a:lstStyle/>
          <a:p>
            <a:r>
              <a:rPr lang="en-US" sz="1400" b="1" dirty="0"/>
              <a:t>Take away and Conclusion:</a:t>
            </a:r>
          </a:p>
          <a:p>
            <a:pPr marL="285750" indent="-285750">
              <a:buFont typeface="Arial" panose="020B0604020202020204" pitchFamily="34" charset="0"/>
              <a:buChar char="•"/>
            </a:pPr>
            <a:r>
              <a:rPr lang="en-US" sz="1400" dirty="0"/>
              <a:t>We can see right away that the height distribution of Centers is way much greater than the Height distribution for forward s</a:t>
            </a:r>
          </a:p>
          <a:p>
            <a:pPr marL="285750" indent="-285750">
              <a:buFont typeface="Arial" panose="020B0604020202020204" pitchFamily="34" charset="0"/>
              <a:buChar char="•"/>
            </a:pPr>
            <a:r>
              <a:rPr lang="en-US" sz="1400" dirty="0"/>
              <a:t>Most of the Centers in the NBA according to the bar graph are about 7 feet tall</a:t>
            </a:r>
          </a:p>
        </p:txBody>
      </p:sp>
    </p:spTree>
    <p:extLst>
      <p:ext uri="{BB962C8B-B14F-4D97-AF65-F5344CB8AC3E}">
        <p14:creationId xmlns:p14="http://schemas.microsoft.com/office/powerpoint/2010/main" val="162651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4-Use the dataset to visually investigate if the distribution of height is different between any of the positions.  </a:t>
            </a:r>
            <a:br>
              <a:rPr lang="en-US" sz="1800" b="1" dirty="0"/>
            </a:br>
            <a:endParaRPr lang="en-US" sz="1800" b="1" dirty="0"/>
          </a:p>
        </p:txBody>
      </p:sp>
      <p:pic>
        <p:nvPicPr>
          <p:cNvPr id="5" name="Picture 4">
            <a:extLst>
              <a:ext uri="{FF2B5EF4-FFF2-40B4-BE49-F238E27FC236}">
                <a16:creationId xmlns:a16="http://schemas.microsoft.com/office/drawing/2014/main" id="{5739A27E-D1BD-CC2F-72A7-DD46219F2435}"/>
              </a:ext>
            </a:extLst>
          </p:cNvPr>
          <p:cNvPicPr>
            <a:picLocks noChangeAspect="1"/>
          </p:cNvPicPr>
          <p:nvPr/>
        </p:nvPicPr>
        <p:blipFill>
          <a:blip r:embed="rId2"/>
          <a:stretch>
            <a:fillRect/>
          </a:stretch>
        </p:blipFill>
        <p:spPr>
          <a:xfrm>
            <a:off x="628650" y="1515460"/>
            <a:ext cx="8020050" cy="4855779"/>
          </a:xfrm>
          <a:prstGeom prst="rect">
            <a:avLst/>
          </a:prstGeom>
        </p:spPr>
      </p:pic>
    </p:spTree>
    <p:extLst>
      <p:ext uri="{BB962C8B-B14F-4D97-AF65-F5344CB8AC3E}">
        <p14:creationId xmlns:p14="http://schemas.microsoft.com/office/powerpoint/2010/main" val="28592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4-Use the dataset to visually investigate if the distribution of height is different between any of the positions.  </a:t>
            </a:r>
            <a:br>
              <a:rPr lang="en-US" sz="1800" b="1" dirty="0"/>
            </a:br>
            <a:endParaRPr lang="en-US" sz="1800" b="1" dirty="0"/>
          </a:p>
        </p:txBody>
      </p:sp>
      <p:sp>
        <p:nvSpPr>
          <p:cNvPr id="3" name="TextBox 2">
            <a:extLst>
              <a:ext uri="{FF2B5EF4-FFF2-40B4-BE49-F238E27FC236}">
                <a16:creationId xmlns:a16="http://schemas.microsoft.com/office/drawing/2014/main" id="{2202B528-D612-A0E7-403B-A1486CC1DC32}"/>
              </a:ext>
            </a:extLst>
          </p:cNvPr>
          <p:cNvSpPr txBox="1"/>
          <p:nvPr/>
        </p:nvSpPr>
        <p:spPr>
          <a:xfrm>
            <a:off x="552449" y="1209675"/>
            <a:ext cx="3876675" cy="369332"/>
          </a:xfrm>
          <a:prstGeom prst="rect">
            <a:avLst/>
          </a:prstGeom>
          <a:noFill/>
        </p:spPr>
        <p:txBody>
          <a:bodyPr wrap="square" rtlCol="0">
            <a:spAutoFit/>
          </a:bodyPr>
          <a:lstStyle/>
          <a:p>
            <a:r>
              <a:rPr lang="en-US" dirty="0"/>
              <a:t>Code</a:t>
            </a:r>
          </a:p>
        </p:txBody>
      </p:sp>
      <p:pic>
        <p:nvPicPr>
          <p:cNvPr id="9" name="Picture 8">
            <a:extLst>
              <a:ext uri="{FF2B5EF4-FFF2-40B4-BE49-F238E27FC236}">
                <a16:creationId xmlns:a16="http://schemas.microsoft.com/office/drawing/2014/main" id="{F4A54F1D-B3F9-5E94-F4ED-C737D9E72ED3}"/>
              </a:ext>
            </a:extLst>
          </p:cNvPr>
          <p:cNvPicPr>
            <a:picLocks noChangeAspect="1"/>
          </p:cNvPicPr>
          <p:nvPr/>
        </p:nvPicPr>
        <p:blipFill>
          <a:blip r:embed="rId2"/>
          <a:stretch>
            <a:fillRect/>
          </a:stretch>
        </p:blipFill>
        <p:spPr>
          <a:xfrm>
            <a:off x="295275" y="1664731"/>
            <a:ext cx="6686550" cy="5010150"/>
          </a:xfrm>
          <a:prstGeom prst="rect">
            <a:avLst/>
          </a:prstGeom>
        </p:spPr>
      </p:pic>
      <p:sp>
        <p:nvSpPr>
          <p:cNvPr id="10" name="Rectangle 9">
            <a:extLst>
              <a:ext uri="{FF2B5EF4-FFF2-40B4-BE49-F238E27FC236}">
                <a16:creationId xmlns:a16="http://schemas.microsoft.com/office/drawing/2014/main" id="{E4165496-F5DF-B885-1746-A2CDA4498891}"/>
              </a:ext>
            </a:extLst>
          </p:cNvPr>
          <p:cNvSpPr/>
          <p:nvPr/>
        </p:nvSpPr>
        <p:spPr>
          <a:xfrm>
            <a:off x="7410450" y="4722821"/>
            <a:ext cx="1619250" cy="89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12" name="Straight Arrow Connector 11">
            <a:extLst>
              <a:ext uri="{FF2B5EF4-FFF2-40B4-BE49-F238E27FC236}">
                <a16:creationId xmlns:a16="http://schemas.microsoft.com/office/drawing/2014/main" id="{B289A8B1-B1FF-0769-6740-DEA676FBC698}"/>
              </a:ext>
            </a:extLst>
          </p:cNvPr>
          <p:cNvCxnSpPr/>
          <p:nvPr/>
        </p:nvCxnSpPr>
        <p:spPr>
          <a:xfrm flipH="1">
            <a:off x="6800850" y="5286375"/>
            <a:ext cx="60960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6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4-Use the dataset to visually investigate if the distribution of height is different between any of the positions.  </a:t>
            </a:r>
            <a:br>
              <a:rPr lang="en-US" sz="1800" b="1" dirty="0"/>
            </a:br>
            <a:endParaRPr lang="en-US" sz="1800" b="1" dirty="0"/>
          </a:p>
        </p:txBody>
      </p:sp>
      <p:pic>
        <p:nvPicPr>
          <p:cNvPr id="5" name="Picture 4">
            <a:extLst>
              <a:ext uri="{FF2B5EF4-FFF2-40B4-BE49-F238E27FC236}">
                <a16:creationId xmlns:a16="http://schemas.microsoft.com/office/drawing/2014/main" id="{5739A27E-D1BD-CC2F-72A7-DD46219F2435}"/>
              </a:ext>
            </a:extLst>
          </p:cNvPr>
          <p:cNvPicPr>
            <a:picLocks noChangeAspect="1"/>
          </p:cNvPicPr>
          <p:nvPr/>
        </p:nvPicPr>
        <p:blipFill>
          <a:blip r:embed="rId2"/>
          <a:stretch>
            <a:fillRect/>
          </a:stretch>
        </p:blipFill>
        <p:spPr>
          <a:xfrm>
            <a:off x="628650" y="1515460"/>
            <a:ext cx="4029075" cy="4855779"/>
          </a:xfrm>
          <a:prstGeom prst="rect">
            <a:avLst/>
          </a:prstGeom>
        </p:spPr>
      </p:pic>
      <p:sp>
        <p:nvSpPr>
          <p:cNvPr id="3" name="TextBox 2">
            <a:extLst>
              <a:ext uri="{FF2B5EF4-FFF2-40B4-BE49-F238E27FC236}">
                <a16:creationId xmlns:a16="http://schemas.microsoft.com/office/drawing/2014/main" id="{5F71E2AA-5769-C3A3-D1F8-09964E92B87D}"/>
              </a:ext>
            </a:extLst>
          </p:cNvPr>
          <p:cNvSpPr txBox="1"/>
          <p:nvPr/>
        </p:nvSpPr>
        <p:spPr>
          <a:xfrm>
            <a:off x="5191125" y="1515460"/>
            <a:ext cx="3124200" cy="1754326"/>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The distribution of height looks very similar. It seems that most of the NBA players are between 6 and 7 feet tall</a:t>
            </a:r>
          </a:p>
        </p:txBody>
      </p:sp>
    </p:spTree>
    <p:extLst>
      <p:ext uri="{BB962C8B-B14F-4D97-AF65-F5344CB8AC3E}">
        <p14:creationId xmlns:p14="http://schemas.microsoft.com/office/powerpoint/2010/main" val="319722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5-Use the dataset to investigate how the player’s height is related to the player’s weight. How does height change as the weight changes?  </a:t>
            </a: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309B5C7B-3494-B657-F564-6BAAB9E088AE}"/>
              </a:ext>
            </a:extLst>
          </p:cNvPr>
          <p:cNvPicPr>
            <a:picLocks noChangeAspect="1"/>
          </p:cNvPicPr>
          <p:nvPr/>
        </p:nvPicPr>
        <p:blipFill>
          <a:blip r:embed="rId2"/>
          <a:stretch>
            <a:fillRect/>
          </a:stretch>
        </p:blipFill>
        <p:spPr>
          <a:xfrm>
            <a:off x="1238249" y="1123951"/>
            <a:ext cx="6524625" cy="2888087"/>
          </a:xfrm>
          <a:prstGeom prst="rect">
            <a:avLst/>
          </a:prstGeom>
        </p:spPr>
      </p:pic>
      <p:pic>
        <p:nvPicPr>
          <p:cNvPr id="7" name="Picture 6">
            <a:extLst>
              <a:ext uri="{FF2B5EF4-FFF2-40B4-BE49-F238E27FC236}">
                <a16:creationId xmlns:a16="http://schemas.microsoft.com/office/drawing/2014/main" id="{18A58576-06DB-A79F-871C-FDC06FB6091A}"/>
              </a:ext>
            </a:extLst>
          </p:cNvPr>
          <p:cNvPicPr>
            <a:picLocks noChangeAspect="1"/>
          </p:cNvPicPr>
          <p:nvPr/>
        </p:nvPicPr>
        <p:blipFill>
          <a:blip r:embed="rId3"/>
          <a:stretch>
            <a:fillRect/>
          </a:stretch>
        </p:blipFill>
        <p:spPr>
          <a:xfrm>
            <a:off x="1171574" y="4177595"/>
            <a:ext cx="6591300" cy="2528005"/>
          </a:xfrm>
          <a:prstGeom prst="rect">
            <a:avLst/>
          </a:prstGeom>
        </p:spPr>
      </p:pic>
    </p:spTree>
    <p:extLst>
      <p:ext uri="{BB962C8B-B14F-4D97-AF65-F5344CB8AC3E}">
        <p14:creationId xmlns:p14="http://schemas.microsoft.com/office/powerpoint/2010/main" val="90522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5-Use the dataset to investigate how the player’s height is related to the player’s weight. How does height change as the weight changes?  </a:t>
            </a: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0E6F7559-DEAE-A7D6-7FE6-7488B6E0998E}"/>
              </a:ext>
            </a:extLst>
          </p:cNvPr>
          <p:cNvPicPr>
            <a:picLocks noChangeAspect="1"/>
          </p:cNvPicPr>
          <p:nvPr/>
        </p:nvPicPr>
        <p:blipFill>
          <a:blip r:embed="rId2"/>
          <a:stretch>
            <a:fillRect/>
          </a:stretch>
        </p:blipFill>
        <p:spPr>
          <a:xfrm>
            <a:off x="242887" y="2409825"/>
            <a:ext cx="7629525" cy="1581150"/>
          </a:xfrm>
          <a:prstGeom prst="rect">
            <a:avLst/>
          </a:prstGeom>
        </p:spPr>
      </p:pic>
      <p:sp>
        <p:nvSpPr>
          <p:cNvPr id="6" name="Rectangle 5">
            <a:extLst>
              <a:ext uri="{FF2B5EF4-FFF2-40B4-BE49-F238E27FC236}">
                <a16:creationId xmlns:a16="http://schemas.microsoft.com/office/drawing/2014/main" id="{EF98FD2D-C1A8-9BF2-9CA2-2535B682838C}"/>
              </a:ext>
            </a:extLst>
          </p:cNvPr>
          <p:cNvSpPr/>
          <p:nvPr/>
        </p:nvSpPr>
        <p:spPr>
          <a:xfrm>
            <a:off x="7248525" y="2076450"/>
            <a:ext cx="15525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Scatter Plot 1</a:t>
            </a:r>
          </a:p>
        </p:txBody>
      </p:sp>
      <p:sp>
        <p:nvSpPr>
          <p:cNvPr id="8" name="Rectangle 7">
            <a:extLst>
              <a:ext uri="{FF2B5EF4-FFF2-40B4-BE49-F238E27FC236}">
                <a16:creationId xmlns:a16="http://schemas.microsoft.com/office/drawing/2014/main" id="{95FA063A-339E-9BB2-D6E7-E3B47DA99B49}"/>
              </a:ext>
            </a:extLst>
          </p:cNvPr>
          <p:cNvSpPr/>
          <p:nvPr/>
        </p:nvSpPr>
        <p:spPr>
          <a:xfrm>
            <a:off x="7248525" y="4095750"/>
            <a:ext cx="15525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Scatter Plot 2</a:t>
            </a:r>
          </a:p>
        </p:txBody>
      </p:sp>
      <p:cxnSp>
        <p:nvCxnSpPr>
          <p:cNvPr id="10" name="Straight Arrow Connector 9">
            <a:extLst>
              <a:ext uri="{FF2B5EF4-FFF2-40B4-BE49-F238E27FC236}">
                <a16:creationId xmlns:a16="http://schemas.microsoft.com/office/drawing/2014/main" id="{BC9C4A9F-60F4-18F5-BE42-221DEFA99E15}"/>
              </a:ext>
            </a:extLst>
          </p:cNvPr>
          <p:cNvCxnSpPr>
            <a:stCxn id="6" idx="1"/>
          </p:cNvCxnSpPr>
          <p:nvPr/>
        </p:nvCxnSpPr>
        <p:spPr>
          <a:xfrm flipH="1">
            <a:off x="5457825" y="2376488"/>
            <a:ext cx="1790700" cy="509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64F277-0E8A-37F8-EB95-AE3E031EBC1A}"/>
              </a:ext>
            </a:extLst>
          </p:cNvPr>
          <p:cNvCxnSpPr>
            <a:stCxn id="8" idx="1"/>
          </p:cNvCxnSpPr>
          <p:nvPr/>
        </p:nvCxnSpPr>
        <p:spPr>
          <a:xfrm flipH="1" flipV="1">
            <a:off x="6134100" y="3695700"/>
            <a:ext cx="1114425" cy="70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6272C44-EEAF-E5C5-F860-B23F6FA6DA4C}"/>
              </a:ext>
            </a:extLst>
          </p:cNvPr>
          <p:cNvSpPr/>
          <p:nvPr/>
        </p:nvSpPr>
        <p:spPr>
          <a:xfrm>
            <a:off x="1762125" y="1314450"/>
            <a:ext cx="1666875" cy="758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Correlation Coefficient</a:t>
            </a:r>
          </a:p>
          <a:p>
            <a:pPr algn="ctr"/>
            <a:r>
              <a:rPr lang="en-US" sz="1100" dirty="0"/>
              <a:t>We wanted to make sure there’s a linear relationship </a:t>
            </a:r>
          </a:p>
        </p:txBody>
      </p:sp>
      <p:cxnSp>
        <p:nvCxnSpPr>
          <p:cNvPr id="15" name="Straight Arrow Connector 14">
            <a:extLst>
              <a:ext uri="{FF2B5EF4-FFF2-40B4-BE49-F238E27FC236}">
                <a16:creationId xmlns:a16="http://schemas.microsoft.com/office/drawing/2014/main" id="{5AEC435D-A76A-F3C1-69A1-FA6C77F17814}"/>
              </a:ext>
            </a:extLst>
          </p:cNvPr>
          <p:cNvCxnSpPr>
            <a:stCxn id="13" idx="2"/>
          </p:cNvCxnSpPr>
          <p:nvPr/>
        </p:nvCxnSpPr>
        <p:spPr>
          <a:xfrm flipH="1">
            <a:off x="1666875" y="2073274"/>
            <a:ext cx="928688" cy="441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20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5-Use the dataset to investigate how the player’s height is related to the player’s weight. How does height change as the weight changes?  </a:t>
            </a: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309B5C7B-3494-B657-F564-6BAAB9E088AE}"/>
              </a:ext>
            </a:extLst>
          </p:cNvPr>
          <p:cNvPicPr>
            <a:picLocks noChangeAspect="1"/>
          </p:cNvPicPr>
          <p:nvPr/>
        </p:nvPicPr>
        <p:blipFill>
          <a:blip r:embed="rId2"/>
          <a:stretch>
            <a:fillRect/>
          </a:stretch>
        </p:blipFill>
        <p:spPr>
          <a:xfrm>
            <a:off x="304799" y="1602066"/>
            <a:ext cx="3838575" cy="1699123"/>
          </a:xfrm>
          <a:prstGeom prst="rect">
            <a:avLst/>
          </a:prstGeom>
        </p:spPr>
      </p:pic>
      <p:pic>
        <p:nvPicPr>
          <p:cNvPr id="7" name="Picture 6">
            <a:extLst>
              <a:ext uri="{FF2B5EF4-FFF2-40B4-BE49-F238E27FC236}">
                <a16:creationId xmlns:a16="http://schemas.microsoft.com/office/drawing/2014/main" id="{18A58576-06DB-A79F-871C-FDC06FB6091A}"/>
              </a:ext>
            </a:extLst>
          </p:cNvPr>
          <p:cNvPicPr>
            <a:picLocks noChangeAspect="1"/>
          </p:cNvPicPr>
          <p:nvPr/>
        </p:nvPicPr>
        <p:blipFill>
          <a:blip r:embed="rId3"/>
          <a:stretch>
            <a:fillRect/>
          </a:stretch>
        </p:blipFill>
        <p:spPr>
          <a:xfrm>
            <a:off x="76199" y="3429000"/>
            <a:ext cx="4395734" cy="1685925"/>
          </a:xfrm>
          <a:prstGeom prst="rect">
            <a:avLst/>
          </a:prstGeom>
        </p:spPr>
      </p:pic>
      <p:sp>
        <p:nvSpPr>
          <p:cNvPr id="3" name="TextBox 2">
            <a:extLst>
              <a:ext uri="{FF2B5EF4-FFF2-40B4-BE49-F238E27FC236}">
                <a16:creationId xmlns:a16="http://schemas.microsoft.com/office/drawing/2014/main" id="{62D74033-6D55-9C03-E17A-AA764965D435}"/>
              </a:ext>
            </a:extLst>
          </p:cNvPr>
          <p:cNvSpPr txBox="1"/>
          <p:nvPr/>
        </p:nvSpPr>
        <p:spPr>
          <a:xfrm>
            <a:off x="4962525" y="1602066"/>
            <a:ext cx="3324225" cy="3693319"/>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As we can see from both graphs it looks like there’s a linear relation between Height and Weight</a:t>
            </a:r>
          </a:p>
          <a:p>
            <a:pPr marL="285750" indent="-285750">
              <a:buFont typeface="Arial" panose="020B0604020202020204" pitchFamily="34" charset="0"/>
              <a:buChar char="•"/>
            </a:pPr>
            <a:r>
              <a:rPr lang="en-US" dirty="0"/>
              <a:t>We also have calculated the correlation coefficient which is 0.82 which indicates that there’s a strong linear relationship</a:t>
            </a:r>
          </a:p>
          <a:p>
            <a:pPr marL="285750" indent="-285750">
              <a:buFont typeface="Arial" panose="020B0604020202020204" pitchFamily="34" charset="0"/>
              <a:buChar char="•"/>
            </a:pPr>
            <a:r>
              <a:rPr lang="en-US" dirty="0"/>
              <a:t>So according to the data, the tallest NBA players should be the ones who weight most!!!</a:t>
            </a:r>
          </a:p>
        </p:txBody>
      </p:sp>
    </p:spTree>
    <p:extLst>
      <p:ext uri="{BB962C8B-B14F-4D97-AF65-F5344CB8AC3E}">
        <p14:creationId xmlns:p14="http://schemas.microsoft.com/office/powerpoint/2010/main" val="199498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6-Is their any difference in the relationship between height and weight between positions?  Are height and weight related differently for different positions.</a:t>
            </a:r>
            <a:br>
              <a:rPr lang="en-US" sz="1100" dirty="0">
                <a:highlight>
                  <a:srgbClr val="00FF00"/>
                </a:highlight>
              </a:rPr>
            </a:b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F74FA696-1579-9ED9-0666-F9C430D483F5}"/>
              </a:ext>
            </a:extLst>
          </p:cNvPr>
          <p:cNvPicPr>
            <a:picLocks noChangeAspect="1"/>
          </p:cNvPicPr>
          <p:nvPr/>
        </p:nvPicPr>
        <p:blipFill>
          <a:blip r:embed="rId2"/>
          <a:stretch>
            <a:fillRect/>
          </a:stretch>
        </p:blipFill>
        <p:spPr>
          <a:xfrm>
            <a:off x="314325" y="1415108"/>
            <a:ext cx="8048625" cy="4027784"/>
          </a:xfrm>
          <a:prstGeom prst="rect">
            <a:avLst/>
          </a:prstGeom>
        </p:spPr>
      </p:pic>
    </p:spTree>
    <p:extLst>
      <p:ext uri="{BB962C8B-B14F-4D97-AF65-F5344CB8AC3E}">
        <p14:creationId xmlns:p14="http://schemas.microsoft.com/office/powerpoint/2010/main" val="426135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6-Is their any difference in the relationship between height and weight between positions?  Are height and weight related differently for different positions.</a:t>
            </a:r>
            <a:br>
              <a:rPr lang="en-US" sz="1100" dirty="0">
                <a:highlight>
                  <a:srgbClr val="00FF00"/>
                </a:highlight>
              </a:rPr>
            </a:b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85E50147-FB67-FBD9-D27E-204DC7EEF4E3}"/>
              </a:ext>
            </a:extLst>
          </p:cNvPr>
          <p:cNvPicPr>
            <a:picLocks noChangeAspect="1"/>
          </p:cNvPicPr>
          <p:nvPr/>
        </p:nvPicPr>
        <p:blipFill>
          <a:blip r:embed="rId2"/>
          <a:stretch>
            <a:fillRect/>
          </a:stretch>
        </p:blipFill>
        <p:spPr>
          <a:xfrm>
            <a:off x="261937" y="2209800"/>
            <a:ext cx="8448675" cy="1009650"/>
          </a:xfrm>
          <a:prstGeom prst="rect">
            <a:avLst/>
          </a:prstGeom>
        </p:spPr>
      </p:pic>
      <p:sp>
        <p:nvSpPr>
          <p:cNvPr id="6" name="Rectangle 5">
            <a:extLst>
              <a:ext uri="{FF2B5EF4-FFF2-40B4-BE49-F238E27FC236}">
                <a16:creationId xmlns:a16="http://schemas.microsoft.com/office/drawing/2014/main" id="{E7753AFF-0DFA-A495-1C3A-9A888182A55D}"/>
              </a:ext>
            </a:extLst>
          </p:cNvPr>
          <p:cNvSpPr/>
          <p:nvPr/>
        </p:nvSpPr>
        <p:spPr>
          <a:xfrm>
            <a:off x="6962775" y="1609725"/>
            <a:ext cx="15525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8" name="Straight Arrow Connector 7">
            <a:extLst>
              <a:ext uri="{FF2B5EF4-FFF2-40B4-BE49-F238E27FC236}">
                <a16:creationId xmlns:a16="http://schemas.microsoft.com/office/drawing/2014/main" id="{D997B7FA-9F45-25C2-C80D-640262E6CE90}"/>
              </a:ext>
            </a:extLst>
          </p:cNvPr>
          <p:cNvCxnSpPr>
            <a:stCxn id="6" idx="1"/>
          </p:cNvCxnSpPr>
          <p:nvPr/>
        </p:nvCxnSpPr>
        <p:spPr>
          <a:xfrm flipH="1">
            <a:off x="5343525" y="1909763"/>
            <a:ext cx="1619250"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9F9E46F-4BF7-57F5-CBA7-1D4F776D5A52}"/>
              </a:ext>
            </a:extLst>
          </p:cNvPr>
          <p:cNvPicPr>
            <a:picLocks noChangeAspect="1"/>
          </p:cNvPicPr>
          <p:nvPr/>
        </p:nvPicPr>
        <p:blipFill>
          <a:blip r:embed="rId3"/>
          <a:stretch>
            <a:fillRect/>
          </a:stretch>
        </p:blipFill>
        <p:spPr>
          <a:xfrm>
            <a:off x="190500" y="3819525"/>
            <a:ext cx="3905250" cy="1954309"/>
          </a:xfrm>
          <a:prstGeom prst="rect">
            <a:avLst/>
          </a:prstGeom>
        </p:spPr>
      </p:pic>
      <p:sp>
        <p:nvSpPr>
          <p:cNvPr id="12" name="TextBox 11">
            <a:extLst>
              <a:ext uri="{FF2B5EF4-FFF2-40B4-BE49-F238E27FC236}">
                <a16:creationId xmlns:a16="http://schemas.microsoft.com/office/drawing/2014/main" id="{66908F81-0765-C5D2-E48D-6A3BEE3E961D}"/>
              </a:ext>
            </a:extLst>
          </p:cNvPr>
          <p:cNvSpPr txBox="1"/>
          <p:nvPr/>
        </p:nvSpPr>
        <p:spPr>
          <a:xfrm>
            <a:off x="5891212" y="3638551"/>
            <a:ext cx="2143125" cy="2308324"/>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It seems there’s a linear relation between height and weight for each player’s position</a:t>
            </a:r>
          </a:p>
        </p:txBody>
      </p:sp>
    </p:spTree>
    <p:extLst>
      <p:ext uri="{BB962C8B-B14F-4D97-AF65-F5344CB8AC3E}">
        <p14:creationId xmlns:p14="http://schemas.microsoft.com/office/powerpoint/2010/main" val="1684272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BFDD-09B3-D14C-9BEE-C273B96DB69B}"/>
              </a:ext>
            </a:extLst>
          </p:cNvPr>
          <p:cNvSpPr>
            <a:spLocks noGrp="1"/>
          </p:cNvSpPr>
          <p:nvPr>
            <p:ph type="title"/>
          </p:nvPr>
        </p:nvSpPr>
        <p:spPr>
          <a:xfrm>
            <a:off x="0" y="309371"/>
            <a:ext cx="9144000" cy="772298"/>
          </a:xfrm>
        </p:spPr>
        <p:txBody>
          <a:bodyPr>
            <a:noAutofit/>
          </a:bodyPr>
          <a:lstStyle/>
          <a:p>
            <a:r>
              <a:rPr lang="en-US" sz="3200" dirty="0"/>
              <a:t>Put each on its own slide(s) and include your code! </a:t>
            </a:r>
          </a:p>
        </p:txBody>
      </p:sp>
      <p:sp>
        <p:nvSpPr>
          <p:cNvPr id="3" name="Content Placeholder 2">
            <a:extLst>
              <a:ext uri="{FF2B5EF4-FFF2-40B4-BE49-F238E27FC236}">
                <a16:creationId xmlns:a16="http://schemas.microsoft.com/office/drawing/2014/main" id="{933FFBDD-970F-B643-AD28-B53B5F91A839}"/>
              </a:ext>
            </a:extLst>
          </p:cNvPr>
          <p:cNvSpPr>
            <a:spLocks noGrp="1"/>
          </p:cNvSpPr>
          <p:nvPr>
            <p:ph idx="1"/>
          </p:nvPr>
        </p:nvSpPr>
        <p:spPr>
          <a:xfrm>
            <a:off x="256478" y="1326996"/>
            <a:ext cx="8631044" cy="5430644"/>
          </a:xfrm>
        </p:spPr>
        <p:txBody>
          <a:bodyPr>
            <a:normAutofit fontScale="47500" lnSpcReduction="20000"/>
          </a:bodyPr>
          <a:lstStyle/>
          <a:p>
            <a:pPr marL="0" indent="0">
              <a:buNone/>
            </a:pPr>
            <a:r>
              <a:rPr lang="en-US" sz="3400" dirty="0"/>
              <a:t>Download into R Studio the </a:t>
            </a:r>
            <a:r>
              <a:rPr lang="en-US" sz="3400" dirty="0" err="1"/>
              <a:t>PlayerBBall.csv</a:t>
            </a:r>
            <a:r>
              <a:rPr lang="en-US" sz="3400" dirty="0"/>
              <a:t> dataset. This data set is every NBA basketball player from 1950 to present.  It contains their height, weight, position and the year they played (among other data.) (Position: F-Forward, C-Centers, F-C and C-F – Forward /Centers, G – Guards, F-G – Forward/Guards)  FYI: If you feel that these questions are open ended or at least a little vague, this is on purpose.  Answer the question as you understand it and make any assumptions you need to make to answer the question and record those assumptions. (3-5 hours)</a:t>
            </a:r>
          </a:p>
          <a:p>
            <a:r>
              <a:rPr lang="en-US" dirty="0"/>
              <a:t>1-Use the PlayerBBall.csv dataset to visually represent (summarize) the number of players in each position. </a:t>
            </a:r>
          </a:p>
          <a:p>
            <a:r>
              <a:rPr lang="en-US" dirty="0"/>
              <a:t>2-Use the dataset to visually investigate the distribution of the weight of centers (C) is greater than the distribution of the weight of forwards (F).  </a:t>
            </a:r>
          </a:p>
          <a:p>
            <a:r>
              <a:rPr lang="en-US" dirty="0"/>
              <a:t>3-Use the dataset to visually investigate if the distribution of the height of centers (C) is greater than the distribution of the height of forwards (F).</a:t>
            </a:r>
          </a:p>
          <a:p>
            <a:r>
              <a:rPr lang="en-US" dirty="0"/>
              <a:t>4-Use the dataset to visually investigate if the distribution of height is different between </a:t>
            </a:r>
            <a:r>
              <a:rPr lang="en-US" i="1" dirty="0"/>
              <a:t>any </a:t>
            </a:r>
            <a:r>
              <a:rPr lang="en-US" dirty="0"/>
              <a:t>of the positions.  </a:t>
            </a:r>
          </a:p>
          <a:p>
            <a:r>
              <a:rPr lang="en-US" dirty="0"/>
              <a:t>5-Use the dataset to investigate how the player’s height is related to the player’s weight. How does height change as the weight changes?  </a:t>
            </a:r>
          </a:p>
          <a:p>
            <a:r>
              <a:rPr lang="en-US" dirty="0"/>
              <a:t>6-Is their any difference in the relationship between height and weight between positions?  Are height and weight related differently for different positions.</a:t>
            </a:r>
          </a:p>
          <a:p>
            <a:r>
              <a:rPr lang="en-US" dirty="0"/>
              <a:t>7-A historian would like to investigate the claim that the heights of players have increased over the years.  Analyze this claim graphically / visually. </a:t>
            </a:r>
          </a:p>
          <a:p>
            <a:r>
              <a:rPr lang="en-US" dirty="0"/>
              <a:t>8-Create a 3D plot of height vs. weight vs. year and color code the points by position.  </a:t>
            </a:r>
          </a:p>
          <a:p>
            <a:r>
              <a:rPr lang="en-US" dirty="0"/>
              <a:t>9-Go to this website and use one of the 50 best plots to visualize some aspect of the data and provide at least one insight.  You will present your work in breakout! </a:t>
            </a:r>
            <a:r>
              <a:rPr lang="en-US" dirty="0">
                <a:hlinkClick r:id="rId2"/>
              </a:rPr>
              <a:t>http://r-statistics.co/Top50-Ggplot2-Visualizations-MasterList-R-Code.html</a:t>
            </a:r>
            <a:endParaRPr lang="en-US" dirty="0"/>
          </a:p>
          <a:p>
            <a:pPr marL="0" indent="0">
              <a:buNone/>
            </a:pPr>
            <a:r>
              <a:rPr lang="en-US" sz="3400" dirty="0"/>
              <a:t>Separate dataset:  The </a:t>
            </a:r>
            <a:r>
              <a:rPr lang="en-US" sz="3400" dirty="0" err="1"/>
              <a:t>EducationIncome.csv</a:t>
            </a:r>
            <a:r>
              <a:rPr lang="en-US" sz="3400" dirty="0"/>
              <a:t> dataset has incomes of randomly selected Americans and their level of education.  (1-2 hours)</a:t>
            </a:r>
          </a:p>
          <a:p>
            <a:r>
              <a:rPr lang="en-US" dirty="0"/>
              <a:t>Visually test the claim that the distribution of incomes increase (mean or median) as the education level rises. </a:t>
            </a:r>
          </a:p>
        </p:txBody>
      </p:sp>
    </p:spTree>
    <p:extLst>
      <p:ext uri="{BB962C8B-B14F-4D97-AF65-F5344CB8AC3E}">
        <p14:creationId xmlns:p14="http://schemas.microsoft.com/office/powerpoint/2010/main" val="3203532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568323"/>
          </a:xfrm>
        </p:spPr>
        <p:txBody>
          <a:bodyPr>
            <a:noAutofit/>
          </a:bodyPr>
          <a:lstStyle/>
          <a:p>
            <a:r>
              <a:rPr lang="en-US" sz="1800" b="1" dirty="0"/>
              <a:t>7-A historian would like to investigate the claim that the heights of players have increased over the years.  Analyze this claim graphically / visually. </a:t>
            </a:r>
            <a:br>
              <a:rPr lang="en-US" sz="1800" b="1" dirty="0"/>
            </a:br>
            <a:br>
              <a:rPr lang="en-US" sz="1100" dirty="0">
                <a:highlight>
                  <a:srgbClr val="00FF00"/>
                </a:highlight>
              </a:rPr>
            </a:b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A98D6D04-278D-341B-2771-F389E0928C59}"/>
              </a:ext>
            </a:extLst>
          </p:cNvPr>
          <p:cNvPicPr>
            <a:picLocks noChangeAspect="1"/>
          </p:cNvPicPr>
          <p:nvPr/>
        </p:nvPicPr>
        <p:blipFill>
          <a:blip r:embed="rId2"/>
          <a:stretch>
            <a:fillRect/>
          </a:stretch>
        </p:blipFill>
        <p:spPr>
          <a:xfrm>
            <a:off x="533400" y="1021899"/>
            <a:ext cx="7605712" cy="5388425"/>
          </a:xfrm>
          <a:prstGeom prst="rect">
            <a:avLst/>
          </a:prstGeom>
        </p:spPr>
      </p:pic>
    </p:spTree>
    <p:extLst>
      <p:ext uri="{BB962C8B-B14F-4D97-AF65-F5344CB8AC3E}">
        <p14:creationId xmlns:p14="http://schemas.microsoft.com/office/powerpoint/2010/main" val="353902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7-A historian would like to investigate the claim that the heights of players have increased over the years.  Analyze this claim graphically / visually.</a:t>
            </a:r>
            <a:br>
              <a:rPr lang="en-US" sz="1100" dirty="0">
                <a:highlight>
                  <a:srgbClr val="00FF00"/>
                </a:highlight>
              </a:rPr>
            </a:br>
            <a:br>
              <a:rPr lang="en-US" sz="1100" dirty="0">
                <a:highlight>
                  <a:srgbClr val="00FF00"/>
                </a:highlight>
              </a:rPr>
            </a:br>
            <a:endParaRPr lang="en-US" sz="1800" b="1" dirty="0"/>
          </a:p>
        </p:txBody>
      </p:sp>
      <p:sp>
        <p:nvSpPr>
          <p:cNvPr id="6" name="Rectangle 5">
            <a:extLst>
              <a:ext uri="{FF2B5EF4-FFF2-40B4-BE49-F238E27FC236}">
                <a16:creationId xmlns:a16="http://schemas.microsoft.com/office/drawing/2014/main" id="{E7753AFF-0DFA-A495-1C3A-9A888182A55D}"/>
              </a:ext>
            </a:extLst>
          </p:cNvPr>
          <p:cNvSpPr/>
          <p:nvPr/>
        </p:nvSpPr>
        <p:spPr>
          <a:xfrm>
            <a:off x="6962775" y="1609725"/>
            <a:ext cx="15525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8" name="Straight Arrow Connector 7">
            <a:extLst>
              <a:ext uri="{FF2B5EF4-FFF2-40B4-BE49-F238E27FC236}">
                <a16:creationId xmlns:a16="http://schemas.microsoft.com/office/drawing/2014/main" id="{D997B7FA-9F45-25C2-C80D-640262E6CE90}"/>
              </a:ext>
            </a:extLst>
          </p:cNvPr>
          <p:cNvCxnSpPr>
            <a:stCxn id="6" idx="1"/>
          </p:cNvCxnSpPr>
          <p:nvPr/>
        </p:nvCxnSpPr>
        <p:spPr>
          <a:xfrm flipH="1">
            <a:off x="5343525" y="1909763"/>
            <a:ext cx="1619250"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908F81-0765-C5D2-E48D-6A3BEE3E961D}"/>
              </a:ext>
            </a:extLst>
          </p:cNvPr>
          <p:cNvSpPr txBox="1"/>
          <p:nvPr/>
        </p:nvSpPr>
        <p:spPr>
          <a:xfrm>
            <a:off x="5891212" y="3638551"/>
            <a:ext cx="2143125" cy="2862322"/>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According to the data we can conclude that the claim is certainly true. The Player’s height has been growing over the years</a:t>
            </a:r>
          </a:p>
        </p:txBody>
      </p:sp>
      <p:pic>
        <p:nvPicPr>
          <p:cNvPr id="4" name="Picture 3">
            <a:extLst>
              <a:ext uri="{FF2B5EF4-FFF2-40B4-BE49-F238E27FC236}">
                <a16:creationId xmlns:a16="http://schemas.microsoft.com/office/drawing/2014/main" id="{E60396B5-C90C-3752-A648-D702F89718A3}"/>
              </a:ext>
            </a:extLst>
          </p:cNvPr>
          <p:cNvPicPr>
            <a:picLocks noChangeAspect="1"/>
          </p:cNvPicPr>
          <p:nvPr/>
        </p:nvPicPr>
        <p:blipFill>
          <a:blip r:embed="rId2"/>
          <a:stretch>
            <a:fillRect/>
          </a:stretch>
        </p:blipFill>
        <p:spPr>
          <a:xfrm>
            <a:off x="428625" y="2386012"/>
            <a:ext cx="7334250" cy="609600"/>
          </a:xfrm>
          <a:prstGeom prst="rect">
            <a:avLst/>
          </a:prstGeom>
        </p:spPr>
      </p:pic>
      <p:pic>
        <p:nvPicPr>
          <p:cNvPr id="7" name="Picture 6">
            <a:extLst>
              <a:ext uri="{FF2B5EF4-FFF2-40B4-BE49-F238E27FC236}">
                <a16:creationId xmlns:a16="http://schemas.microsoft.com/office/drawing/2014/main" id="{C137E4F5-282E-4643-3EBC-3500CDC7627B}"/>
              </a:ext>
            </a:extLst>
          </p:cNvPr>
          <p:cNvPicPr>
            <a:picLocks noChangeAspect="1"/>
          </p:cNvPicPr>
          <p:nvPr/>
        </p:nvPicPr>
        <p:blipFill>
          <a:blip r:embed="rId3"/>
          <a:stretch>
            <a:fillRect/>
          </a:stretch>
        </p:blipFill>
        <p:spPr>
          <a:xfrm>
            <a:off x="714375" y="3317853"/>
            <a:ext cx="4481512" cy="3175020"/>
          </a:xfrm>
          <a:prstGeom prst="rect">
            <a:avLst/>
          </a:prstGeom>
        </p:spPr>
      </p:pic>
    </p:spTree>
    <p:extLst>
      <p:ext uri="{BB962C8B-B14F-4D97-AF65-F5344CB8AC3E}">
        <p14:creationId xmlns:p14="http://schemas.microsoft.com/office/powerpoint/2010/main" val="45791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568323"/>
          </a:xfrm>
        </p:spPr>
        <p:txBody>
          <a:bodyPr>
            <a:noAutofit/>
          </a:bodyPr>
          <a:lstStyle/>
          <a:p>
            <a:r>
              <a:rPr lang="en-US" sz="1800" b="1" dirty="0"/>
              <a:t>8-Create a 3D plot of height vs. weight vs. year and color code the points by position.  </a:t>
            </a:r>
            <a:br>
              <a:rPr lang="en-US" sz="1800" b="1" dirty="0"/>
            </a:br>
            <a:br>
              <a:rPr lang="en-US" sz="1100" dirty="0">
                <a:highlight>
                  <a:srgbClr val="00FF00"/>
                </a:highlight>
              </a:rPr>
            </a:br>
            <a:br>
              <a:rPr lang="en-US" sz="1100" dirty="0">
                <a:highlight>
                  <a:srgbClr val="00FF00"/>
                </a:highlight>
              </a:rPr>
            </a:br>
            <a:endParaRPr lang="en-US" sz="1800" b="1" dirty="0"/>
          </a:p>
        </p:txBody>
      </p:sp>
      <p:pic>
        <p:nvPicPr>
          <p:cNvPr id="9" name="Picture 8">
            <a:extLst>
              <a:ext uri="{FF2B5EF4-FFF2-40B4-BE49-F238E27FC236}">
                <a16:creationId xmlns:a16="http://schemas.microsoft.com/office/drawing/2014/main" id="{EF96BF17-E857-8379-95AF-F9EAE9AE8210}"/>
              </a:ext>
            </a:extLst>
          </p:cNvPr>
          <p:cNvPicPr>
            <a:picLocks noChangeAspect="1"/>
          </p:cNvPicPr>
          <p:nvPr/>
        </p:nvPicPr>
        <p:blipFill>
          <a:blip r:embed="rId2"/>
          <a:stretch>
            <a:fillRect/>
          </a:stretch>
        </p:blipFill>
        <p:spPr>
          <a:xfrm>
            <a:off x="1385888" y="866775"/>
            <a:ext cx="6031022" cy="5559423"/>
          </a:xfrm>
          <a:prstGeom prst="rect">
            <a:avLst/>
          </a:prstGeom>
        </p:spPr>
      </p:pic>
    </p:spTree>
    <p:extLst>
      <p:ext uri="{BB962C8B-B14F-4D97-AF65-F5344CB8AC3E}">
        <p14:creationId xmlns:p14="http://schemas.microsoft.com/office/powerpoint/2010/main" val="386139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568323"/>
          </a:xfrm>
        </p:spPr>
        <p:txBody>
          <a:bodyPr>
            <a:noAutofit/>
          </a:bodyPr>
          <a:lstStyle/>
          <a:p>
            <a:r>
              <a:rPr lang="en-US" sz="1800" b="1" dirty="0"/>
              <a:t>8-Create a 3D plot of height vs. weight vs. year and color code the points by position.  </a:t>
            </a:r>
            <a:br>
              <a:rPr lang="en-US" sz="1800" b="1" dirty="0"/>
            </a:br>
            <a:br>
              <a:rPr lang="en-US" sz="1100" dirty="0">
                <a:highlight>
                  <a:srgbClr val="00FF00"/>
                </a:highlight>
              </a:rPr>
            </a:b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E0A795E4-0AA1-33D6-FB63-03E69F29C384}"/>
              </a:ext>
            </a:extLst>
          </p:cNvPr>
          <p:cNvPicPr>
            <a:picLocks noChangeAspect="1"/>
          </p:cNvPicPr>
          <p:nvPr/>
        </p:nvPicPr>
        <p:blipFill>
          <a:blip r:embed="rId2"/>
          <a:stretch>
            <a:fillRect/>
          </a:stretch>
        </p:blipFill>
        <p:spPr>
          <a:xfrm>
            <a:off x="247650" y="1787881"/>
            <a:ext cx="8201025" cy="843838"/>
          </a:xfrm>
          <a:prstGeom prst="rect">
            <a:avLst/>
          </a:prstGeom>
        </p:spPr>
      </p:pic>
      <p:sp>
        <p:nvSpPr>
          <p:cNvPr id="5" name="Rectangle 4">
            <a:extLst>
              <a:ext uri="{FF2B5EF4-FFF2-40B4-BE49-F238E27FC236}">
                <a16:creationId xmlns:a16="http://schemas.microsoft.com/office/drawing/2014/main" id="{44D0049A-4C43-0C80-738D-69FE982434FE}"/>
              </a:ext>
            </a:extLst>
          </p:cNvPr>
          <p:cNvSpPr/>
          <p:nvPr/>
        </p:nvSpPr>
        <p:spPr>
          <a:xfrm>
            <a:off x="6791325" y="1060628"/>
            <a:ext cx="15525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7" name="Straight Arrow Connector 6">
            <a:extLst>
              <a:ext uri="{FF2B5EF4-FFF2-40B4-BE49-F238E27FC236}">
                <a16:creationId xmlns:a16="http://schemas.microsoft.com/office/drawing/2014/main" id="{75C95F4E-746C-8331-9EE0-1F5863D9F8F2}"/>
              </a:ext>
            </a:extLst>
          </p:cNvPr>
          <p:cNvCxnSpPr>
            <a:cxnSpLocks/>
            <a:stCxn id="5" idx="1"/>
          </p:cNvCxnSpPr>
          <p:nvPr/>
        </p:nvCxnSpPr>
        <p:spPr>
          <a:xfrm flipH="1">
            <a:off x="5857875" y="1360666"/>
            <a:ext cx="933450" cy="42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454F422-D9B8-7215-B4DB-F538CA7A2A7B}"/>
              </a:ext>
            </a:extLst>
          </p:cNvPr>
          <p:cNvPicPr>
            <a:picLocks noChangeAspect="1"/>
          </p:cNvPicPr>
          <p:nvPr/>
        </p:nvPicPr>
        <p:blipFill>
          <a:blip r:embed="rId3"/>
          <a:stretch>
            <a:fillRect/>
          </a:stretch>
        </p:blipFill>
        <p:spPr>
          <a:xfrm>
            <a:off x="161924" y="2758897"/>
            <a:ext cx="3629025" cy="3331987"/>
          </a:xfrm>
          <a:prstGeom prst="rect">
            <a:avLst/>
          </a:prstGeom>
        </p:spPr>
      </p:pic>
      <p:sp>
        <p:nvSpPr>
          <p:cNvPr id="12" name="TextBox 11">
            <a:extLst>
              <a:ext uri="{FF2B5EF4-FFF2-40B4-BE49-F238E27FC236}">
                <a16:creationId xmlns:a16="http://schemas.microsoft.com/office/drawing/2014/main" id="{BE88D8F7-4AE9-EB63-6C27-DC9B33F4B8D8}"/>
              </a:ext>
            </a:extLst>
          </p:cNvPr>
          <p:cNvSpPr txBox="1"/>
          <p:nvPr/>
        </p:nvSpPr>
        <p:spPr>
          <a:xfrm>
            <a:off x="5110162" y="2838451"/>
            <a:ext cx="3548063" cy="1477328"/>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We can see that as height increase then weight increase</a:t>
            </a:r>
          </a:p>
          <a:p>
            <a:pPr marL="285750" indent="-285750">
              <a:buFont typeface="Arial" panose="020B0604020202020204" pitchFamily="34" charset="0"/>
              <a:buChar char="•"/>
            </a:pPr>
            <a:r>
              <a:rPr lang="en-US" dirty="0"/>
              <a:t>We also validated this claim in one of the past slides</a:t>
            </a:r>
          </a:p>
        </p:txBody>
      </p:sp>
      <p:cxnSp>
        <p:nvCxnSpPr>
          <p:cNvPr id="14" name="Connector: Elbow 13">
            <a:extLst>
              <a:ext uri="{FF2B5EF4-FFF2-40B4-BE49-F238E27FC236}">
                <a16:creationId xmlns:a16="http://schemas.microsoft.com/office/drawing/2014/main" id="{2310E224-F819-6169-F904-188489AD40E4}"/>
              </a:ext>
            </a:extLst>
          </p:cNvPr>
          <p:cNvCxnSpPr>
            <a:stCxn id="12" idx="1"/>
          </p:cNvCxnSpPr>
          <p:nvPr/>
        </p:nvCxnSpPr>
        <p:spPr>
          <a:xfrm rot="10800000" flipV="1">
            <a:off x="1276350" y="3577115"/>
            <a:ext cx="3833812" cy="1899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9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582613"/>
            <a:ext cx="7886700" cy="568323"/>
          </a:xfrm>
        </p:spPr>
        <p:txBody>
          <a:bodyPr>
            <a:noAutofit/>
          </a:bodyPr>
          <a:lstStyle/>
          <a:p>
            <a:r>
              <a:rPr lang="en-US" sz="1800" b="1" dirty="0"/>
              <a:t>9-Go to this website and use one of the 50 best plots to visualize some aspect of the data and provide at least one insight.  You will present your work in breakout! </a:t>
            </a:r>
            <a:r>
              <a:rPr lang="en-US" sz="1800" b="1" dirty="0">
                <a:hlinkClick r:id="rId2">
                  <a:extLst>
                    <a:ext uri="{A12FA001-AC4F-418D-AE19-62706E023703}">
                      <ahyp:hlinkClr xmlns:ahyp="http://schemas.microsoft.com/office/drawing/2018/hyperlinkcolor" val="tx"/>
                    </a:ext>
                  </a:extLst>
                </a:hlinkClick>
              </a:rPr>
              <a:t>http://r-statistics.co/Top50-Ggplot2-Visualizations-MasterList-R-Code.html</a:t>
            </a:r>
            <a:br>
              <a:rPr lang="en-US" sz="1100" dirty="0">
                <a:highlight>
                  <a:srgbClr val="00FF00"/>
                </a:highlight>
              </a:rPr>
            </a:br>
            <a:br>
              <a:rPr lang="en-US" sz="1800" b="1" dirty="0"/>
            </a:br>
            <a:br>
              <a:rPr lang="en-US" sz="1100" dirty="0">
                <a:highlight>
                  <a:srgbClr val="00FF00"/>
                </a:highlight>
              </a:rPr>
            </a:b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67AF5AB7-BFF7-29C0-B1EF-BEFF8A960E50}"/>
              </a:ext>
            </a:extLst>
          </p:cNvPr>
          <p:cNvPicPr>
            <a:picLocks noChangeAspect="1"/>
          </p:cNvPicPr>
          <p:nvPr/>
        </p:nvPicPr>
        <p:blipFill>
          <a:blip r:embed="rId3"/>
          <a:stretch>
            <a:fillRect/>
          </a:stretch>
        </p:blipFill>
        <p:spPr>
          <a:xfrm>
            <a:off x="352425" y="1409700"/>
            <a:ext cx="5010150" cy="3067050"/>
          </a:xfrm>
          <a:prstGeom prst="rect">
            <a:avLst/>
          </a:prstGeom>
        </p:spPr>
      </p:pic>
      <p:sp>
        <p:nvSpPr>
          <p:cNvPr id="5" name="TextBox 4">
            <a:extLst>
              <a:ext uri="{FF2B5EF4-FFF2-40B4-BE49-F238E27FC236}">
                <a16:creationId xmlns:a16="http://schemas.microsoft.com/office/drawing/2014/main" id="{19DFCC4F-086B-3801-32E4-801FACBC2FB5}"/>
              </a:ext>
            </a:extLst>
          </p:cNvPr>
          <p:cNvSpPr txBox="1"/>
          <p:nvPr/>
        </p:nvSpPr>
        <p:spPr>
          <a:xfrm>
            <a:off x="5553075" y="1666875"/>
            <a:ext cx="29622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One point that caught my attention from this graph was the elevated population of OHIO in comparison with other states like Wisconsin </a:t>
            </a:r>
          </a:p>
          <a:p>
            <a:pPr marL="285750" indent="-285750">
              <a:buFont typeface="Arial" panose="020B0604020202020204" pitchFamily="34" charset="0"/>
              <a:buChar char="•"/>
            </a:pPr>
            <a:r>
              <a:rPr lang="en-US" dirty="0"/>
              <a:t>On top of that, how the population of people decreased as the Area of the state or zone increases. It seems that most of the people live in smaller areas(Cities)</a:t>
            </a:r>
          </a:p>
        </p:txBody>
      </p:sp>
      <p:pic>
        <p:nvPicPr>
          <p:cNvPr id="7" name="Picture 6">
            <a:extLst>
              <a:ext uri="{FF2B5EF4-FFF2-40B4-BE49-F238E27FC236}">
                <a16:creationId xmlns:a16="http://schemas.microsoft.com/office/drawing/2014/main" id="{66DFB8E2-3E73-261F-132C-CE8667995BC0}"/>
              </a:ext>
            </a:extLst>
          </p:cNvPr>
          <p:cNvPicPr>
            <a:picLocks noChangeAspect="1"/>
          </p:cNvPicPr>
          <p:nvPr/>
        </p:nvPicPr>
        <p:blipFill>
          <a:blip r:embed="rId4"/>
          <a:stretch>
            <a:fillRect/>
          </a:stretch>
        </p:blipFill>
        <p:spPr>
          <a:xfrm>
            <a:off x="628650" y="4476750"/>
            <a:ext cx="3943350" cy="2134323"/>
          </a:xfrm>
          <a:prstGeom prst="rect">
            <a:avLst/>
          </a:prstGeom>
        </p:spPr>
      </p:pic>
    </p:spTree>
    <p:extLst>
      <p:ext uri="{BB962C8B-B14F-4D97-AF65-F5344CB8AC3E}">
        <p14:creationId xmlns:p14="http://schemas.microsoft.com/office/powerpoint/2010/main" val="321942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9-Is Visually test the claim that the distribution of incomes increase (mean or median) as the education level rises</a:t>
            </a:r>
            <a:br>
              <a:rPr lang="en-US" sz="1100" dirty="0">
                <a:highlight>
                  <a:srgbClr val="00FF00"/>
                </a:highlight>
              </a:rPr>
            </a:b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92DD94EA-B06F-2E77-B55B-EE8C96BF8035}"/>
              </a:ext>
            </a:extLst>
          </p:cNvPr>
          <p:cNvPicPr>
            <a:picLocks noChangeAspect="1"/>
          </p:cNvPicPr>
          <p:nvPr/>
        </p:nvPicPr>
        <p:blipFill>
          <a:blip r:embed="rId2"/>
          <a:stretch>
            <a:fillRect/>
          </a:stretch>
        </p:blipFill>
        <p:spPr>
          <a:xfrm>
            <a:off x="1026025" y="1381124"/>
            <a:ext cx="6660650" cy="4562475"/>
          </a:xfrm>
          <a:prstGeom prst="rect">
            <a:avLst/>
          </a:prstGeom>
        </p:spPr>
      </p:pic>
    </p:spTree>
    <p:extLst>
      <p:ext uri="{BB962C8B-B14F-4D97-AF65-F5344CB8AC3E}">
        <p14:creationId xmlns:p14="http://schemas.microsoft.com/office/powerpoint/2010/main" val="280700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9-Is Visually test the claim that the distribution of incomes increase (mean or median) as the education level rises</a:t>
            </a:r>
            <a:br>
              <a:rPr lang="en-US" sz="1100" dirty="0">
                <a:highlight>
                  <a:srgbClr val="00FF00"/>
                </a:highlight>
              </a:rPr>
            </a:br>
            <a:br>
              <a:rPr lang="en-US" sz="1100" dirty="0">
                <a:highlight>
                  <a:srgbClr val="00FF00"/>
                </a:highlight>
              </a:rPr>
            </a:br>
            <a:endParaRPr lang="en-US" sz="1800" b="1" dirty="0"/>
          </a:p>
        </p:txBody>
      </p:sp>
      <p:pic>
        <p:nvPicPr>
          <p:cNvPr id="4" name="Picture 3">
            <a:extLst>
              <a:ext uri="{FF2B5EF4-FFF2-40B4-BE49-F238E27FC236}">
                <a16:creationId xmlns:a16="http://schemas.microsoft.com/office/drawing/2014/main" id="{83D98B5D-563B-495E-8A6C-5B6A0C28333C}"/>
              </a:ext>
            </a:extLst>
          </p:cNvPr>
          <p:cNvPicPr>
            <a:picLocks noChangeAspect="1"/>
          </p:cNvPicPr>
          <p:nvPr/>
        </p:nvPicPr>
        <p:blipFill>
          <a:blip r:embed="rId2"/>
          <a:stretch>
            <a:fillRect/>
          </a:stretch>
        </p:blipFill>
        <p:spPr>
          <a:xfrm>
            <a:off x="142875" y="1247775"/>
            <a:ext cx="6867556" cy="4652962"/>
          </a:xfrm>
          <a:prstGeom prst="rect">
            <a:avLst/>
          </a:prstGeom>
        </p:spPr>
      </p:pic>
      <p:sp>
        <p:nvSpPr>
          <p:cNvPr id="6" name="Rectangle 5">
            <a:extLst>
              <a:ext uri="{FF2B5EF4-FFF2-40B4-BE49-F238E27FC236}">
                <a16:creationId xmlns:a16="http://schemas.microsoft.com/office/drawing/2014/main" id="{6E57A4E1-0E49-F7EF-1C85-3631F7FAC717}"/>
              </a:ext>
            </a:extLst>
          </p:cNvPr>
          <p:cNvSpPr/>
          <p:nvPr/>
        </p:nvSpPr>
        <p:spPr>
          <a:xfrm>
            <a:off x="7296150" y="1438275"/>
            <a:ext cx="1428750" cy="199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Reading the file and converting education level to numeric</a:t>
            </a:r>
          </a:p>
        </p:txBody>
      </p:sp>
      <p:sp>
        <p:nvSpPr>
          <p:cNvPr id="7" name="Rectangle 6">
            <a:extLst>
              <a:ext uri="{FF2B5EF4-FFF2-40B4-BE49-F238E27FC236}">
                <a16:creationId xmlns:a16="http://schemas.microsoft.com/office/drawing/2014/main" id="{13DD7414-BCFF-BF97-9988-7E2BF986D372}"/>
              </a:ext>
            </a:extLst>
          </p:cNvPr>
          <p:cNvSpPr/>
          <p:nvPr/>
        </p:nvSpPr>
        <p:spPr>
          <a:xfrm>
            <a:off x="7296150" y="4162425"/>
            <a:ext cx="1581150"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9" name="Straight Arrow Connector 8">
            <a:extLst>
              <a:ext uri="{FF2B5EF4-FFF2-40B4-BE49-F238E27FC236}">
                <a16:creationId xmlns:a16="http://schemas.microsoft.com/office/drawing/2014/main" id="{D18F89A5-8647-4F81-3B80-C82EF7A97EC5}"/>
              </a:ext>
            </a:extLst>
          </p:cNvPr>
          <p:cNvCxnSpPr/>
          <p:nvPr/>
        </p:nvCxnSpPr>
        <p:spPr>
          <a:xfrm flipH="1" flipV="1">
            <a:off x="5124450" y="1914525"/>
            <a:ext cx="225742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E7E3A8-DFDE-E78F-4A85-8C6828190E5C}"/>
              </a:ext>
            </a:extLst>
          </p:cNvPr>
          <p:cNvCxnSpPr/>
          <p:nvPr/>
        </p:nvCxnSpPr>
        <p:spPr>
          <a:xfrm flipH="1">
            <a:off x="5800725" y="4924425"/>
            <a:ext cx="1419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5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9-Is Visually test the claim that the distribution of incomes increase (mean or median) as the education level rises</a:t>
            </a:r>
            <a:br>
              <a:rPr lang="en-US" sz="1100" dirty="0">
                <a:highlight>
                  <a:srgbClr val="00FF00"/>
                </a:highlight>
              </a:rPr>
            </a:br>
            <a:br>
              <a:rPr lang="en-US" sz="1100" dirty="0">
                <a:highlight>
                  <a:srgbClr val="00FF00"/>
                </a:highlight>
              </a:rPr>
            </a:br>
            <a:endParaRPr lang="en-US" sz="1800" b="1" dirty="0"/>
          </a:p>
        </p:txBody>
      </p:sp>
      <p:sp>
        <p:nvSpPr>
          <p:cNvPr id="3" name="TextBox 2">
            <a:extLst>
              <a:ext uri="{FF2B5EF4-FFF2-40B4-BE49-F238E27FC236}">
                <a16:creationId xmlns:a16="http://schemas.microsoft.com/office/drawing/2014/main" id="{1323215D-A044-3641-D01C-22C5134E1199}"/>
              </a:ext>
            </a:extLst>
          </p:cNvPr>
          <p:cNvSpPr txBox="1"/>
          <p:nvPr/>
        </p:nvSpPr>
        <p:spPr>
          <a:xfrm>
            <a:off x="4752975" y="1581150"/>
            <a:ext cx="3638550" cy="1200329"/>
          </a:xfrm>
          <a:prstGeom prst="rect">
            <a:avLst/>
          </a:prstGeom>
          <a:noFill/>
        </p:spPr>
        <p:txBody>
          <a:bodyPr wrap="square" rtlCol="0">
            <a:spAutoFit/>
          </a:bodyPr>
          <a:lstStyle/>
          <a:p>
            <a:r>
              <a:rPr lang="en-US" sz="1800" b="1" dirty="0"/>
              <a:t>Take away and Conclusion:</a:t>
            </a:r>
          </a:p>
          <a:p>
            <a:r>
              <a:rPr lang="en-US" dirty="0"/>
              <a:t>It seems that income increases as the level of education rises, however, this relation is not lineal</a:t>
            </a:r>
          </a:p>
        </p:txBody>
      </p:sp>
      <p:pic>
        <p:nvPicPr>
          <p:cNvPr id="5" name="Picture 4">
            <a:extLst>
              <a:ext uri="{FF2B5EF4-FFF2-40B4-BE49-F238E27FC236}">
                <a16:creationId xmlns:a16="http://schemas.microsoft.com/office/drawing/2014/main" id="{77B8187E-2913-4CDE-CF7D-97308E1A8D74}"/>
              </a:ext>
            </a:extLst>
          </p:cNvPr>
          <p:cNvPicPr>
            <a:picLocks noChangeAspect="1"/>
          </p:cNvPicPr>
          <p:nvPr/>
        </p:nvPicPr>
        <p:blipFill>
          <a:blip r:embed="rId2"/>
          <a:stretch>
            <a:fillRect/>
          </a:stretch>
        </p:blipFill>
        <p:spPr>
          <a:xfrm>
            <a:off x="108393" y="1581150"/>
            <a:ext cx="4463607" cy="3057524"/>
          </a:xfrm>
          <a:prstGeom prst="rect">
            <a:avLst/>
          </a:prstGeom>
        </p:spPr>
      </p:pic>
    </p:spTree>
    <p:extLst>
      <p:ext uri="{BB962C8B-B14F-4D97-AF65-F5344CB8AC3E}">
        <p14:creationId xmlns:p14="http://schemas.microsoft.com/office/powerpoint/2010/main" val="2560547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0630-3D1B-AD43-BF52-A52FEC05F3E0}"/>
              </a:ext>
            </a:extLst>
          </p:cNvPr>
          <p:cNvSpPr>
            <a:spLocks noGrp="1"/>
          </p:cNvSpPr>
          <p:nvPr>
            <p:ph type="title"/>
          </p:nvPr>
        </p:nvSpPr>
        <p:spPr>
          <a:xfrm>
            <a:off x="428858" y="610453"/>
            <a:ext cx="7886700" cy="1325563"/>
          </a:xfrm>
        </p:spPr>
        <p:txBody>
          <a:bodyPr>
            <a:normAutofit/>
          </a:bodyPr>
          <a:lstStyle/>
          <a:p>
            <a:pPr algn="ctr"/>
            <a:r>
              <a:rPr lang="en-US" dirty="0"/>
              <a:t>Questions</a:t>
            </a:r>
          </a:p>
        </p:txBody>
      </p:sp>
      <p:sp>
        <p:nvSpPr>
          <p:cNvPr id="3" name="TextBox 2">
            <a:extLst>
              <a:ext uri="{FF2B5EF4-FFF2-40B4-BE49-F238E27FC236}">
                <a16:creationId xmlns:a16="http://schemas.microsoft.com/office/drawing/2014/main" id="{D6FE17E6-4CCE-AE2E-3111-889151DD4656}"/>
              </a:ext>
            </a:extLst>
          </p:cNvPr>
          <p:cNvSpPr txBox="1"/>
          <p:nvPr/>
        </p:nvSpPr>
        <p:spPr>
          <a:xfrm>
            <a:off x="571500" y="2028825"/>
            <a:ext cx="740092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 want to know your opinion in terms of converting data. For example in one of the questions I converted the player’s height from string to numeric(6-5</a:t>
            </a:r>
            <a:r>
              <a:rPr lang="en-US" dirty="0">
                <a:sym typeface="Wingdings" panose="05000000000000000000" pitchFamily="2" charset="2"/>
              </a:rPr>
              <a:t>6.41)</a:t>
            </a:r>
            <a:r>
              <a:rPr lang="en-US" dirty="0"/>
              <a:t>. To me, it is much easier this way, but I would like to know your POV</a:t>
            </a:r>
          </a:p>
          <a:p>
            <a:pPr marL="285750" indent="-285750">
              <a:buFont typeface="Arial" panose="020B0604020202020204" pitchFamily="34" charset="0"/>
              <a:buChar char="•"/>
            </a:pPr>
            <a:r>
              <a:rPr lang="en-US" dirty="0"/>
              <a:t>Maybe recommend a book for String </a:t>
            </a:r>
            <a:r>
              <a:rPr lang="en-US"/>
              <a:t>function handling</a:t>
            </a:r>
            <a:endParaRPr lang="en-US" dirty="0"/>
          </a:p>
        </p:txBody>
      </p:sp>
    </p:spTree>
    <p:extLst>
      <p:ext uri="{BB962C8B-B14F-4D97-AF65-F5344CB8AC3E}">
        <p14:creationId xmlns:p14="http://schemas.microsoft.com/office/powerpoint/2010/main" val="27771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2400" b="1" dirty="0"/>
              <a:t>1-Use the PlayerBBall.csv dataset to visually represent (summarize) the number of players in each position</a:t>
            </a:r>
          </a:p>
        </p:txBody>
      </p:sp>
      <p:pic>
        <p:nvPicPr>
          <p:cNvPr id="5" name="Picture 4">
            <a:extLst>
              <a:ext uri="{FF2B5EF4-FFF2-40B4-BE49-F238E27FC236}">
                <a16:creationId xmlns:a16="http://schemas.microsoft.com/office/drawing/2014/main" id="{A97EDE60-8EE3-A62B-3922-8A206F1C7434}"/>
              </a:ext>
            </a:extLst>
          </p:cNvPr>
          <p:cNvPicPr>
            <a:picLocks noChangeAspect="1"/>
          </p:cNvPicPr>
          <p:nvPr/>
        </p:nvPicPr>
        <p:blipFill>
          <a:blip r:embed="rId2"/>
          <a:stretch>
            <a:fillRect/>
          </a:stretch>
        </p:blipFill>
        <p:spPr>
          <a:xfrm>
            <a:off x="628650" y="1535842"/>
            <a:ext cx="7977187" cy="4717320"/>
          </a:xfrm>
          <a:prstGeom prst="rect">
            <a:avLst/>
          </a:prstGeom>
        </p:spPr>
      </p:pic>
    </p:spTree>
    <p:extLst>
      <p:ext uri="{BB962C8B-B14F-4D97-AF65-F5344CB8AC3E}">
        <p14:creationId xmlns:p14="http://schemas.microsoft.com/office/powerpoint/2010/main" val="24594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2400" b="1" dirty="0"/>
              <a:t>1-Use the PlayerBBall.csv dataset to visually represent (summarize) the number of players in each position</a:t>
            </a:r>
          </a:p>
        </p:txBody>
      </p:sp>
      <p:sp>
        <p:nvSpPr>
          <p:cNvPr id="3" name="TextBox 2">
            <a:extLst>
              <a:ext uri="{FF2B5EF4-FFF2-40B4-BE49-F238E27FC236}">
                <a16:creationId xmlns:a16="http://schemas.microsoft.com/office/drawing/2014/main" id="{193E7F12-887D-720B-3369-8A1E8B858F03}"/>
              </a:ext>
            </a:extLst>
          </p:cNvPr>
          <p:cNvSpPr txBox="1"/>
          <p:nvPr/>
        </p:nvSpPr>
        <p:spPr>
          <a:xfrm>
            <a:off x="552449" y="1209675"/>
            <a:ext cx="3876675" cy="369332"/>
          </a:xfrm>
          <a:prstGeom prst="rect">
            <a:avLst/>
          </a:prstGeom>
          <a:noFill/>
        </p:spPr>
        <p:txBody>
          <a:bodyPr wrap="square" rtlCol="0">
            <a:spAutoFit/>
          </a:bodyPr>
          <a:lstStyle/>
          <a:p>
            <a:r>
              <a:rPr lang="en-US" dirty="0"/>
              <a:t>Code</a:t>
            </a:r>
          </a:p>
        </p:txBody>
      </p:sp>
      <p:pic>
        <p:nvPicPr>
          <p:cNvPr id="6" name="Picture 5">
            <a:extLst>
              <a:ext uri="{FF2B5EF4-FFF2-40B4-BE49-F238E27FC236}">
                <a16:creationId xmlns:a16="http://schemas.microsoft.com/office/drawing/2014/main" id="{031FBC5A-04E7-B482-852E-4DEC18C22B58}"/>
              </a:ext>
            </a:extLst>
          </p:cNvPr>
          <p:cNvPicPr>
            <a:picLocks noChangeAspect="1"/>
          </p:cNvPicPr>
          <p:nvPr/>
        </p:nvPicPr>
        <p:blipFill>
          <a:blip r:embed="rId2"/>
          <a:stretch>
            <a:fillRect/>
          </a:stretch>
        </p:blipFill>
        <p:spPr>
          <a:xfrm>
            <a:off x="419100" y="1766002"/>
            <a:ext cx="6381750" cy="4726871"/>
          </a:xfrm>
          <a:prstGeom prst="rect">
            <a:avLst/>
          </a:prstGeom>
        </p:spPr>
      </p:pic>
      <p:sp>
        <p:nvSpPr>
          <p:cNvPr id="7" name="Rectangle 6">
            <a:extLst>
              <a:ext uri="{FF2B5EF4-FFF2-40B4-BE49-F238E27FC236}">
                <a16:creationId xmlns:a16="http://schemas.microsoft.com/office/drawing/2014/main" id="{B285634C-DF1F-D41C-BB9F-FA8276C15C00}"/>
              </a:ext>
            </a:extLst>
          </p:cNvPr>
          <p:cNvSpPr/>
          <p:nvPr/>
        </p:nvSpPr>
        <p:spPr>
          <a:xfrm>
            <a:off x="6934200" y="1766002"/>
            <a:ext cx="11334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Read the file</a:t>
            </a:r>
          </a:p>
        </p:txBody>
      </p:sp>
      <p:sp>
        <p:nvSpPr>
          <p:cNvPr id="8" name="Rectangle 7">
            <a:extLst>
              <a:ext uri="{FF2B5EF4-FFF2-40B4-BE49-F238E27FC236}">
                <a16:creationId xmlns:a16="http://schemas.microsoft.com/office/drawing/2014/main" id="{9DAC868C-95D3-5C8C-34C2-7ED409FCFDE8}"/>
              </a:ext>
            </a:extLst>
          </p:cNvPr>
          <p:cNvSpPr/>
          <p:nvPr/>
        </p:nvSpPr>
        <p:spPr>
          <a:xfrm>
            <a:off x="6934199" y="3122428"/>
            <a:ext cx="11334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Convert </a:t>
            </a:r>
            <a:r>
              <a:rPr lang="en-US" sz="1100" dirty="0" err="1"/>
              <a:t>Pl.Height</a:t>
            </a:r>
            <a:r>
              <a:rPr lang="en-US" sz="1100" dirty="0"/>
              <a:t> to Number</a:t>
            </a:r>
          </a:p>
        </p:txBody>
      </p:sp>
      <p:sp>
        <p:nvSpPr>
          <p:cNvPr id="9" name="Rectangle 8">
            <a:extLst>
              <a:ext uri="{FF2B5EF4-FFF2-40B4-BE49-F238E27FC236}">
                <a16:creationId xmlns:a16="http://schemas.microsoft.com/office/drawing/2014/main" id="{26C049E8-DEC8-2825-8ADD-7D822621EBEE}"/>
              </a:ext>
            </a:extLst>
          </p:cNvPr>
          <p:cNvSpPr/>
          <p:nvPr/>
        </p:nvSpPr>
        <p:spPr>
          <a:xfrm>
            <a:off x="6934200" y="5017903"/>
            <a:ext cx="11334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Plotting the data</a:t>
            </a:r>
          </a:p>
        </p:txBody>
      </p:sp>
      <p:cxnSp>
        <p:nvCxnSpPr>
          <p:cNvPr id="11" name="Straight Arrow Connector 10">
            <a:extLst>
              <a:ext uri="{FF2B5EF4-FFF2-40B4-BE49-F238E27FC236}">
                <a16:creationId xmlns:a16="http://schemas.microsoft.com/office/drawing/2014/main" id="{F052A83F-62E0-6390-6342-87AA0C2561C8}"/>
              </a:ext>
            </a:extLst>
          </p:cNvPr>
          <p:cNvCxnSpPr/>
          <p:nvPr/>
        </p:nvCxnSpPr>
        <p:spPr>
          <a:xfrm flipV="1">
            <a:off x="2962275" y="3429000"/>
            <a:ext cx="3771900"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F1A221-84B1-7B1E-1306-6859B6EDC338}"/>
              </a:ext>
            </a:extLst>
          </p:cNvPr>
          <p:cNvCxnSpPr>
            <a:cxnSpLocks/>
          </p:cNvCxnSpPr>
          <p:nvPr/>
        </p:nvCxnSpPr>
        <p:spPr>
          <a:xfrm flipV="1">
            <a:off x="3143250" y="2171700"/>
            <a:ext cx="3657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65C5D7-4651-6301-57EF-4BE5485D2AE9}"/>
              </a:ext>
            </a:extLst>
          </p:cNvPr>
          <p:cNvCxnSpPr/>
          <p:nvPr/>
        </p:nvCxnSpPr>
        <p:spPr>
          <a:xfrm flipV="1">
            <a:off x="4143375" y="5353050"/>
            <a:ext cx="2657475"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71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2400" b="1" dirty="0"/>
              <a:t>1-Use the PlayerBBall.csv dataset to visually represent (summarize) the number of players in each position</a:t>
            </a:r>
          </a:p>
        </p:txBody>
      </p:sp>
      <p:sp>
        <p:nvSpPr>
          <p:cNvPr id="3" name="TextBox 2">
            <a:extLst>
              <a:ext uri="{FF2B5EF4-FFF2-40B4-BE49-F238E27FC236}">
                <a16:creationId xmlns:a16="http://schemas.microsoft.com/office/drawing/2014/main" id="{193E7F12-887D-720B-3369-8A1E8B858F03}"/>
              </a:ext>
            </a:extLst>
          </p:cNvPr>
          <p:cNvSpPr txBox="1"/>
          <p:nvPr/>
        </p:nvSpPr>
        <p:spPr>
          <a:xfrm>
            <a:off x="695325" y="1394341"/>
            <a:ext cx="5667375" cy="1477328"/>
          </a:xfrm>
          <a:prstGeom prst="rect">
            <a:avLst/>
          </a:prstGeom>
          <a:noFill/>
        </p:spPr>
        <p:txBody>
          <a:bodyPr wrap="square" rtlCol="0">
            <a:spAutoFit/>
          </a:bodyPr>
          <a:lstStyle/>
          <a:p>
            <a:r>
              <a:rPr lang="en-US" sz="1800" b="1" dirty="0"/>
              <a:t>Take away and Conclusion:</a:t>
            </a:r>
          </a:p>
          <a:p>
            <a:pPr marL="285750" indent="-285750">
              <a:buFont typeface="Arial" panose="020B0604020202020204" pitchFamily="34" charset="0"/>
              <a:buChar char="•"/>
            </a:pPr>
            <a:r>
              <a:rPr lang="en-US" dirty="0"/>
              <a:t>As we can see in the bar graph there are more number of NBA players  who play the guard and forward position  in the NBA than the rest of other positions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9158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2-Use the dataset to visually investigate the distribution of the weight of centers (C) is greater than the distribution of the weight of forwards </a:t>
            </a:r>
          </a:p>
        </p:txBody>
      </p:sp>
      <p:pic>
        <p:nvPicPr>
          <p:cNvPr id="4" name="Picture 3">
            <a:extLst>
              <a:ext uri="{FF2B5EF4-FFF2-40B4-BE49-F238E27FC236}">
                <a16:creationId xmlns:a16="http://schemas.microsoft.com/office/drawing/2014/main" id="{914B4B19-69A2-0FD5-0630-6A203DB74050}"/>
              </a:ext>
            </a:extLst>
          </p:cNvPr>
          <p:cNvPicPr>
            <a:picLocks noChangeAspect="1"/>
          </p:cNvPicPr>
          <p:nvPr/>
        </p:nvPicPr>
        <p:blipFill>
          <a:blip r:embed="rId2"/>
          <a:stretch>
            <a:fillRect/>
          </a:stretch>
        </p:blipFill>
        <p:spPr>
          <a:xfrm>
            <a:off x="1109662" y="1330323"/>
            <a:ext cx="7077075" cy="5162550"/>
          </a:xfrm>
          <a:prstGeom prst="rect">
            <a:avLst/>
          </a:prstGeom>
        </p:spPr>
      </p:pic>
    </p:spTree>
    <p:extLst>
      <p:ext uri="{BB962C8B-B14F-4D97-AF65-F5344CB8AC3E}">
        <p14:creationId xmlns:p14="http://schemas.microsoft.com/office/powerpoint/2010/main" val="216555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2-Use the dataset to visually investigate the distribution of the weight of centers (C) is greater than the distribution of the weight of forwards </a:t>
            </a:r>
          </a:p>
        </p:txBody>
      </p:sp>
      <p:sp>
        <p:nvSpPr>
          <p:cNvPr id="3" name="TextBox 2">
            <a:extLst>
              <a:ext uri="{FF2B5EF4-FFF2-40B4-BE49-F238E27FC236}">
                <a16:creationId xmlns:a16="http://schemas.microsoft.com/office/drawing/2014/main" id="{F9EF2A3A-FE31-FDE1-E89C-D0777D4083E2}"/>
              </a:ext>
            </a:extLst>
          </p:cNvPr>
          <p:cNvSpPr txBox="1"/>
          <p:nvPr/>
        </p:nvSpPr>
        <p:spPr>
          <a:xfrm>
            <a:off x="552449" y="1209675"/>
            <a:ext cx="3876675" cy="369332"/>
          </a:xfrm>
          <a:prstGeom prst="rect">
            <a:avLst/>
          </a:prstGeom>
          <a:noFill/>
        </p:spPr>
        <p:txBody>
          <a:bodyPr wrap="square" rtlCol="0">
            <a:spAutoFit/>
          </a:bodyPr>
          <a:lstStyle/>
          <a:p>
            <a:r>
              <a:rPr lang="en-US" dirty="0"/>
              <a:t>Code</a:t>
            </a:r>
          </a:p>
        </p:txBody>
      </p:sp>
      <p:pic>
        <p:nvPicPr>
          <p:cNvPr id="6" name="Picture 5">
            <a:extLst>
              <a:ext uri="{FF2B5EF4-FFF2-40B4-BE49-F238E27FC236}">
                <a16:creationId xmlns:a16="http://schemas.microsoft.com/office/drawing/2014/main" id="{3B7F027A-EDD9-3423-BB68-7617ECBE3A03}"/>
              </a:ext>
            </a:extLst>
          </p:cNvPr>
          <p:cNvPicPr>
            <a:picLocks noChangeAspect="1"/>
          </p:cNvPicPr>
          <p:nvPr/>
        </p:nvPicPr>
        <p:blipFill>
          <a:blip r:embed="rId2"/>
          <a:stretch>
            <a:fillRect/>
          </a:stretch>
        </p:blipFill>
        <p:spPr>
          <a:xfrm>
            <a:off x="400050" y="1857375"/>
            <a:ext cx="7734300" cy="2762250"/>
          </a:xfrm>
          <a:prstGeom prst="rect">
            <a:avLst/>
          </a:prstGeom>
        </p:spPr>
      </p:pic>
      <p:sp>
        <p:nvSpPr>
          <p:cNvPr id="7" name="Rectangle 6">
            <a:extLst>
              <a:ext uri="{FF2B5EF4-FFF2-40B4-BE49-F238E27FC236}">
                <a16:creationId xmlns:a16="http://schemas.microsoft.com/office/drawing/2014/main" id="{847C3F5F-F2AF-A9FD-5F80-3E386FA6E966}"/>
              </a:ext>
            </a:extLst>
          </p:cNvPr>
          <p:cNvSpPr/>
          <p:nvPr/>
        </p:nvSpPr>
        <p:spPr>
          <a:xfrm>
            <a:off x="6724650" y="2032001"/>
            <a:ext cx="1619250"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filter position C and F</a:t>
            </a:r>
          </a:p>
        </p:txBody>
      </p:sp>
      <p:cxnSp>
        <p:nvCxnSpPr>
          <p:cNvPr id="11" name="Straight Arrow Connector 10">
            <a:extLst>
              <a:ext uri="{FF2B5EF4-FFF2-40B4-BE49-F238E27FC236}">
                <a16:creationId xmlns:a16="http://schemas.microsoft.com/office/drawing/2014/main" id="{7991AFB5-A77E-A3C7-4645-49CE4DACD7FC}"/>
              </a:ext>
            </a:extLst>
          </p:cNvPr>
          <p:cNvCxnSpPr/>
          <p:nvPr/>
        </p:nvCxnSpPr>
        <p:spPr>
          <a:xfrm flipH="1">
            <a:off x="5676900" y="2514600"/>
            <a:ext cx="1047750"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1BEC64-3955-E736-1BAC-B513BE5EEDED}"/>
              </a:ext>
            </a:extLst>
          </p:cNvPr>
          <p:cNvSpPr/>
          <p:nvPr/>
        </p:nvSpPr>
        <p:spPr>
          <a:xfrm>
            <a:off x="6867525" y="4794251"/>
            <a:ext cx="1476375" cy="89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Plotting the data</a:t>
            </a:r>
          </a:p>
        </p:txBody>
      </p:sp>
      <p:cxnSp>
        <p:nvCxnSpPr>
          <p:cNvPr id="16" name="Straight Arrow Connector 15">
            <a:extLst>
              <a:ext uri="{FF2B5EF4-FFF2-40B4-BE49-F238E27FC236}">
                <a16:creationId xmlns:a16="http://schemas.microsoft.com/office/drawing/2014/main" id="{9D4E0D20-72BC-46EB-24AF-9BB64944507B}"/>
              </a:ext>
            </a:extLst>
          </p:cNvPr>
          <p:cNvCxnSpPr>
            <a:stCxn id="12" idx="1"/>
          </p:cNvCxnSpPr>
          <p:nvPr/>
        </p:nvCxnSpPr>
        <p:spPr>
          <a:xfrm flipH="1" flipV="1">
            <a:off x="5772150" y="4543425"/>
            <a:ext cx="1095375" cy="69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9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800" b="1" dirty="0"/>
              <a:t>2-Use the dataset to visually investigate the distribution of the weight of centers (C) is greater than the distribution of the weight of forwards </a:t>
            </a:r>
          </a:p>
        </p:txBody>
      </p:sp>
      <p:pic>
        <p:nvPicPr>
          <p:cNvPr id="4" name="Picture 3">
            <a:extLst>
              <a:ext uri="{FF2B5EF4-FFF2-40B4-BE49-F238E27FC236}">
                <a16:creationId xmlns:a16="http://schemas.microsoft.com/office/drawing/2014/main" id="{914B4B19-69A2-0FD5-0630-6A203DB74050}"/>
              </a:ext>
            </a:extLst>
          </p:cNvPr>
          <p:cNvPicPr>
            <a:picLocks noChangeAspect="1"/>
          </p:cNvPicPr>
          <p:nvPr/>
        </p:nvPicPr>
        <p:blipFill>
          <a:blip r:embed="rId2"/>
          <a:stretch>
            <a:fillRect/>
          </a:stretch>
        </p:blipFill>
        <p:spPr>
          <a:xfrm>
            <a:off x="203888" y="1841500"/>
            <a:ext cx="4120462" cy="3606798"/>
          </a:xfrm>
          <a:prstGeom prst="rect">
            <a:avLst/>
          </a:prstGeom>
        </p:spPr>
      </p:pic>
      <p:sp>
        <p:nvSpPr>
          <p:cNvPr id="3" name="TextBox 2">
            <a:extLst>
              <a:ext uri="{FF2B5EF4-FFF2-40B4-BE49-F238E27FC236}">
                <a16:creationId xmlns:a16="http://schemas.microsoft.com/office/drawing/2014/main" id="{E307C1D8-B98F-C448-21A2-AD1DE40E1EC3}"/>
              </a:ext>
            </a:extLst>
          </p:cNvPr>
          <p:cNvSpPr txBox="1"/>
          <p:nvPr/>
        </p:nvSpPr>
        <p:spPr>
          <a:xfrm>
            <a:off x="5267325" y="1841500"/>
            <a:ext cx="3124200" cy="2893100"/>
          </a:xfrm>
          <a:prstGeom prst="rect">
            <a:avLst/>
          </a:prstGeom>
          <a:noFill/>
        </p:spPr>
        <p:txBody>
          <a:bodyPr wrap="square" rtlCol="0">
            <a:spAutoFit/>
          </a:bodyPr>
          <a:lstStyle/>
          <a:p>
            <a:r>
              <a:rPr lang="en-US" sz="1400" b="1" dirty="0"/>
              <a:t>Take away and Conclusion:</a:t>
            </a:r>
          </a:p>
          <a:p>
            <a:pPr marL="285750" indent="-285750">
              <a:buFont typeface="Arial" panose="020B0604020202020204" pitchFamily="34" charset="0"/>
              <a:buChar char="•"/>
            </a:pPr>
            <a:r>
              <a:rPr lang="en-US" sz="1400" dirty="0"/>
              <a:t>As we can see from the image, the distribution of weight for players who play the center position is greater</a:t>
            </a:r>
          </a:p>
          <a:p>
            <a:pPr marL="285750" indent="-285750">
              <a:buFont typeface="Arial" panose="020B0604020202020204" pitchFamily="34" charset="0"/>
              <a:buChar char="•"/>
            </a:pPr>
            <a:r>
              <a:rPr lang="en-US" sz="1400" dirty="0"/>
              <a:t>When we take a look  at the blue rectangle we notice that most of the centers weight over 225lbs with perhaps rare cases below this value</a:t>
            </a:r>
          </a:p>
          <a:p>
            <a:pPr marL="285750" indent="-285750">
              <a:buFont typeface="Arial" panose="020B0604020202020204" pitchFamily="34" charset="0"/>
              <a:buChar char="•"/>
            </a:pPr>
            <a:r>
              <a:rPr lang="en-US" sz="1400" dirty="0"/>
              <a:t>On the other hand, if we take a look at the green rectangle we can notice that most of the forwards weight less than 250lbs</a:t>
            </a:r>
          </a:p>
        </p:txBody>
      </p:sp>
      <p:sp>
        <p:nvSpPr>
          <p:cNvPr id="5" name="Rectangle 4">
            <a:extLst>
              <a:ext uri="{FF2B5EF4-FFF2-40B4-BE49-F238E27FC236}">
                <a16:creationId xmlns:a16="http://schemas.microsoft.com/office/drawing/2014/main" id="{C7E2043B-FAFB-AB89-5884-8F8B2C112157}"/>
              </a:ext>
            </a:extLst>
          </p:cNvPr>
          <p:cNvSpPr/>
          <p:nvPr/>
        </p:nvSpPr>
        <p:spPr>
          <a:xfrm>
            <a:off x="1533525" y="3886200"/>
            <a:ext cx="1819275" cy="140970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F9E1367-2843-5545-AD70-A08D569DEE91}"/>
              </a:ext>
            </a:extLst>
          </p:cNvPr>
          <p:cNvCxnSpPr/>
          <p:nvPr/>
        </p:nvCxnSpPr>
        <p:spPr>
          <a:xfrm flipH="1">
            <a:off x="3352800" y="3600450"/>
            <a:ext cx="2371725" cy="82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207C1B5-6F09-5E26-F6CE-9A2EA5E74A6C}"/>
              </a:ext>
            </a:extLst>
          </p:cNvPr>
          <p:cNvSpPr/>
          <p:nvPr/>
        </p:nvSpPr>
        <p:spPr>
          <a:xfrm>
            <a:off x="304800" y="2581275"/>
            <a:ext cx="1343025" cy="2533650"/>
          </a:xfrm>
          <a:prstGeom prst="rect">
            <a:avLst/>
          </a:prstGeom>
          <a:solidFill>
            <a:schemeClr val="accent6">
              <a:alpha val="18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0FA751C-BE5E-FDC1-3429-D9E9DAD9B7F5}"/>
              </a:ext>
            </a:extLst>
          </p:cNvPr>
          <p:cNvCxnSpPr/>
          <p:nvPr/>
        </p:nvCxnSpPr>
        <p:spPr>
          <a:xfrm flipH="1" flipV="1">
            <a:off x="1533525" y="3152775"/>
            <a:ext cx="4067175" cy="11525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1062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AB64-8C9F-F956-20AF-7B919AA0FE0B}"/>
              </a:ext>
            </a:extLst>
          </p:cNvPr>
          <p:cNvSpPr>
            <a:spLocks noGrp="1"/>
          </p:cNvSpPr>
          <p:nvPr>
            <p:ph type="title"/>
          </p:nvPr>
        </p:nvSpPr>
        <p:spPr>
          <a:xfrm>
            <a:off x="628650" y="365127"/>
            <a:ext cx="7886700" cy="758824"/>
          </a:xfrm>
        </p:spPr>
        <p:txBody>
          <a:bodyPr>
            <a:noAutofit/>
          </a:bodyPr>
          <a:lstStyle/>
          <a:p>
            <a:r>
              <a:rPr lang="en-US" sz="1600" b="1" dirty="0"/>
              <a:t>3-Use the dataset to visually investigate if the distribution of the height of centers (C) is greater than the distribution of the height of forwards (F)</a:t>
            </a:r>
            <a:br>
              <a:rPr lang="en-US" sz="1100" dirty="0">
                <a:highlight>
                  <a:srgbClr val="00FF00"/>
                </a:highlight>
              </a:rPr>
            </a:br>
            <a:endParaRPr lang="en-US" sz="1800" b="1" dirty="0"/>
          </a:p>
        </p:txBody>
      </p:sp>
      <p:pic>
        <p:nvPicPr>
          <p:cNvPr id="5" name="Picture 4">
            <a:extLst>
              <a:ext uri="{FF2B5EF4-FFF2-40B4-BE49-F238E27FC236}">
                <a16:creationId xmlns:a16="http://schemas.microsoft.com/office/drawing/2014/main" id="{590C27FD-5E72-7C01-30F7-A7D04966E19C}"/>
              </a:ext>
            </a:extLst>
          </p:cNvPr>
          <p:cNvPicPr>
            <a:picLocks noChangeAspect="1"/>
          </p:cNvPicPr>
          <p:nvPr/>
        </p:nvPicPr>
        <p:blipFill>
          <a:blip r:embed="rId2"/>
          <a:stretch>
            <a:fillRect/>
          </a:stretch>
        </p:blipFill>
        <p:spPr>
          <a:xfrm>
            <a:off x="900112" y="1123951"/>
            <a:ext cx="7038975" cy="5191125"/>
          </a:xfrm>
          <a:prstGeom prst="rect">
            <a:avLst/>
          </a:prstGeom>
        </p:spPr>
      </p:pic>
    </p:spTree>
    <p:extLst>
      <p:ext uri="{BB962C8B-B14F-4D97-AF65-F5344CB8AC3E}">
        <p14:creationId xmlns:p14="http://schemas.microsoft.com/office/powerpoint/2010/main" val="2637034893"/>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2533</TotalTime>
  <Words>1590</Words>
  <Application>Microsoft Office PowerPoint</Application>
  <PresentationFormat>On-screen Show (4:3)</PresentationFormat>
  <Paragraphs>88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2U</vt:lpstr>
      <vt:lpstr>Unit 2:  For Live Session Assignment</vt:lpstr>
      <vt:lpstr>Put each on its own slide(s) and include your code! </vt:lpstr>
      <vt:lpstr>1-Use the PlayerBBall.csv dataset to visually represent (summarize) the number of players in each position</vt:lpstr>
      <vt:lpstr>1-Use the PlayerBBall.csv dataset to visually represent (summarize) the number of players in each position</vt:lpstr>
      <vt:lpstr>1-Use the PlayerBBall.csv dataset to visually represent (summarize) the number of players in each position</vt:lpstr>
      <vt:lpstr>2-Use the dataset to visually investigate the distribution of the weight of centers (C) is greater than the distribution of the weight of forwards </vt:lpstr>
      <vt:lpstr>2-Use the dataset to visually investigate the distribution of the weight of centers (C) is greater than the distribution of the weight of forwards </vt:lpstr>
      <vt:lpstr>2-Use the dataset to visually investigate the distribution of the weight of centers (C) is greater than the distribution of the weight of forwards </vt:lpstr>
      <vt:lpstr>3-Use the dataset to visually investigate if the distribution of the height of centers (C) is greater than the distribution of the height of forwards (F) </vt:lpstr>
      <vt:lpstr>3-Use the dataset to visually investigate if the distribution of the height of centers (C) is greater than the distribution of the height of forwards (F) </vt:lpstr>
      <vt:lpstr>3-Use the dataset to visually investigate if the distribution of the height of centers (C) is greater than the distribution of the height of forwards (F) </vt:lpstr>
      <vt:lpstr>4-Use the dataset to visually investigate if the distribution of height is different between any of the positions.   </vt:lpstr>
      <vt:lpstr>4-Use the dataset to visually investigate if the distribution of height is different between any of the positions.   </vt:lpstr>
      <vt:lpstr>4-Use the dataset to visually investigate if the distribution of height is different between any of the positions.   </vt:lpstr>
      <vt:lpstr>5-Use the dataset to investigate how the player’s height is related to the player’s weight. How does height change as the weight changes?   </vt:lpstr>
      <vt:lpstr>5-Use the dataset to investigate how the player’s height is related to the player’s weight. How does height change as the weight changes?   </vt:lpstr>
      <vt:lpstr>5-Use the dataset to investigate how the player’s height is related to the player’s weight. How does height change as the weight changes?   </vt:lpstr>
      <vt:lpstr>6-Is their any difference in the relationship between height and weight between positions?  Are height and weight related differently for different positions.  </vt:lpstr>
      <vt:lpstr>6-Is their any difference in the relationship between height and weight between positions?  Are height and weight related differently for different positions.  </vt:lpstr>
      <vt:lpstr>7-A historian would like to investigate the claim that the heights of players have increased over the years.  Analyze this claim graphically / visually.    </vt:lpstr>
      <vt:lpstr>7-A historian would like to investigate the claim that the heights of players have increased over the years.  Analyze this claim graphically / visually.  </vt:lpstr>
      <vt:lpstr>8-Create a 3D plot of height vs. weight vs. year and color code the points by position.     </vt:lpstr>
      <vt:lpstr>8-Create a 3D plot of height vs. weight vs. year and color code the points by position.     </vt:lpstr>
      <vt:lpstr>9-Go to this website and use one of the 50 best plots to visualize some aspect of the data and provide at least one insight.  You will present your work in breakout! http://r-statistics.co/Top50-Ggplot2-Visualizations-MasterList-R-Code.html    </vt:lpstr>
      <vt:lpstr>9-Is Visually test the claim that the distribution of incomes increase (mean or median) as the education level rises  </vt:lpstr>
      <vt:lpstr>9-Is Visually test the claim that the distribution of incomes increase (mean or median) as the education level rises  </vt:lpstr>
      <vt:lpstr>9-Is Visually test the claim that the distribution of incomes increase (mean or median) as the education level rises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For Live Session Assignment</dc:title>
  <dc:creator>Microsoft Office User</dc:creator>
  <cp:lastModifiedBy>Carlos Estevez</cp:lastModifiedBy>
  <cp:revision>33</cp:revision>
  <dcterms:created xsi:type="dcterms:W3CDTF">2019-08-28T21:35:04Z</dcterms:created>
  <dcterms:modified xsi:type="dcterms:W3CDTF">2023-01-10T06:58:07Z</dcterms:modified>
</cp:coreProperties>
</file>