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38" y="3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8-48A0-A4D9-8D3B011BD9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88-48A0-A4D9-8D3B011BD9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88-48A0-A4D9-8D3B011BD9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88359400"/>
        <c:axId val="888367240"/>
      </c:barChart>
      <c:catAx>
        <c:axId val="888359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8367240"/>
        <c:crosses val="autoZero"/>
        <c:auto val="1"/>
        <c:lblAlgn val="ctr"/>
        <c:lblOffset val="100"/>
        <c:noMultiLvlLbl val="0"/>
      </c:catAx>
      <c:valAx>
        <c:axId val="888367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835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spPr>
      <a:prstGeom prst="rect">
        <a:avLst/>
      </a:prstGeom>
    </cs:spPr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pt-BR" noProof="0" dirty="0"/>
            <a:t>Etapa 1</a:t>
          </a:r>
        </a:p>
      </dgm:t>
      <dgm:extLst/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743FE7B1-011B-42E6-8768-1EB3E95741FA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921AFB12-2D70-40FB-8AB1-299E0FF2C5A6}" type="par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DA33CDF4-5B94-4B92-9E0A-4DFD4CBFAF2D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B7ECB8E0-4CD3-4804-BE8C-5260A5083C57}" type="par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pt-BR" noProof="0" dirty="0"/>
            <a:t>Etapa 2</a:t>
          </a:r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99C943DF-AAA4-4E2C-A283-FA2BF761F447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20F107AF-35DA-4D25-AB35-B8AD821D3FE7}" type="par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3FE03ED9-3066-4E28-8291-0B1764DC85D6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70F79093-990B-4C69-A0BC-6E28D692D24F}" type="par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C3DC95A2-4D92-42C5-966E-8600E4BA31BD}">
      <dgm:prSet phldrT="[Text]"/>
      <dgm:spPr/>
      <dgm:t>
        <a:bodyPr rtlCol="0"/>
        <a:lstStyle/>
        <a:p>
          <a:pPr rtl="0"/>
          <a:r>
            <a:rPr lang="pt-BR" noProof="0" dirty="0"/>
            <a:t>Etapa 3</a:t>
          </a:r>
        </a:p>
      </dgm:t>
    </dgm:pt>
    <dgm:pt modelId="{F9D94033-59E5-4228-A5F3-6CB272E77E3B}" type="par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17ACD041-408C-4E7D-B463-7267D32756A1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209FC651-3F8E-4BF8-8C06-328027667041}" type="par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B5387FF0-0982-441E-9F8E-19335142671C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</dgm:pt>
    <dgm:pt modelId="{FE9534D2-E5E4-4494-A37E-5724362DB3AC}" type="par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</dgm:pt>
    <dgm:pt modelId="{B752F9F5-2482-4D52-A33E-BE0263F4B0EA}" type="pres">
      <dgm:prSet presAssocID="{C3DC95A2-4D92-42C5-966E-8600E4BA31BD}" presName="entireBox" presStyleLbl="node1" presStyleIdx="0" presStyleCnt="3"/>
      <dgm:spPr/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</dgm:pt>
    <dgm:pt modelId="{80AD606B-F25E-46DF-B405-18F7D2EAE74A}" type="pres">
      <dgm:prSet presAssocID="{DB6AA457-F75F-415D-BDD5-92045774FE4B}" presName="arrow" presStyleLbl="node1" presStyleIdx="1" presStyleCnt="3"/>
      <dgm:spPr/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</dgm:pt>
    <dgm:pt modelId="{A48265CE-F3A3-46DB-9DD2-97590B4DBB84}" type="pres">
      <dgm:prSet presAssocID="{C712D637-7FF1-401C-9304-F85D1B95B226}" presName="arrow" presStyleLbl="node1" presStyleIdx="2" presStyleCnt="3"/>
      <dgm:spPr/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48006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Etapa 3</a:t>
          </a:r>
        </a:p>
      </dsp:txBody>
      <dsp:txXfrm>
        <a:off x="0" y="3443976"/>
        <a:ext cx="48006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0" y="4031779"/>
        <a:ext cx="2400300" cy="519979"/>
      </dsp:txXfrm>
    </dsp:sp>
    <dsp:sp modelId="{0F0AC827-ACAE-4C23-875D-A4B53006A73F}">
      <dsp:nvSpPr>
        <dsp:cNvPr id="0" name=""/>
        <dsp:cNvSpPr/>
      </dsp:nvSpPr>
      <dsp:spPr>
        <a:xfrm>
          <a:off x="240030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-1096691"/>
            <a:satOff val="-573"/>
            <a:lumOff val="4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96691"/>
              <a:satOff val="-573"/>
              <a:lumOff val="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2400300" y="4031779"/>
        <a:ext cx="24003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4800600" cy="1738539"/>
        </a:xfrm>
        <a:prstGeom prst="upArrowCallout">
          <a:avLst/>
        </a:prstGeom>
        <a:solidFill>
          <a:schemeClr val="accent3">
            <a:hueOff val="-2534557"/>
            <a:satOff val="-11694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Etapa 2</a:t>
          </a:r>
        </a:p>
      </dsp:txBody>
      <dsp:txXfrm rot="-10800000">
        <a:off x="0" y="1722392"/>
        <a:ext cx="48006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2193382"/>
            <a:satOff val="-1145"/>
            <a:lumOff val="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193382"/>
              <a:satOff val="-1145"/>
              <a:lumOff val="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0" y="2332619"/>
        <a:ext cx="2400300" cy="519823"/>
      </dsp:txXfrm>
    </dsp:sp>
    <dsp:sp modelId="{A6EE397C-6C28-4128-BFFE-CFF44F70153F}">
      <dsp:nvSpPr>
        <dsp:cNvPr id="0" name=""/>
        <dsp:cNvSpPr/>
      </dsp:nvSpPr>
      <dsp:spPr>
        <a:xfrm>
          <a:off x="240030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3290073"/>
            <a:satOff val="-1718"/>
            <a:lumOff val="1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290073"/>
              <a:satOff val="-1718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2400300" y="2332619"/>
        <a:ext cx="24003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4800600" cy="1738539"/>
        </a:xfrm>
        <a:prstGeom prst="upArrowCallout">
          <a:avLst/>
        </a:prstGeom>
        <a:solidFill>
          <a:schemeClr val="accent3">
            <a:hueOff val="-5069114"/>
            <a:satOff val="-23387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Etapa 1</a:t>
          </a:r>
        </a:p>
      </dsp:txBody>
      <dsp:txXfrm rot="-10800000">
        <a:off x="0" y="808"/>
        <a:ext cx="48006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4386764"/>
            <a:satOff val="-2290"/>
            <a:lumOff val="1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386764"/>
              <a:satOff val="-2290"/>
              <a:lumOff val="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0" y="611036"/>
        <a:ext cx="2400300" cy="519823"/>
      </dsp:txXfrm>
    </dsp:sp>
    <dsp:sp modelId="{3EC7D028-ECEA-492B-A6F1-68E9B57B69C6}">
      <dsp:nvSpPr>
        <dsp:cNvPr id="0" name=""/>
        <dsp:cNvSpPr/>
      </dsp:nvSpPr>
      <dsp:spPr>
        <a:xfrm>
          <a:off x="240030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5483455"/>
            <a:satOff val="-2863"/>
            <a:lumOff val="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483455"/>
              <a:satOff val="-2863"/>
              <a:lumOff val="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noProof="0" dirty="0"/>
            <a:t>Descrição da Tarefa</a:t>
          </a:r>
        </a:p>
      </dsp:txBody>
      <dsp:txXfrm>
        <a:off x="2400300" y="611036"/>
        <a:ext cx="24003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5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67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88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20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99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46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08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7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49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47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F5D7EB-31B9-4A28-871D-D68CA11A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924944"/>
            <a:ext cx="4398470" cy="14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Listando arquivo de 1 milhão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1828799"/>
            <a:ext cx="10645824" cy="4572001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Performance, com </a:t>
            </a:r>
            <a:r>
              <a:rPr lang="pt-BR" sz="2000" dirty="0" err="1"/>
              <a:t>Ajax.BeginForm</a:t>
            </a:r>
            <a:r>
              <a:rPr lang="pt-BR" sz="2000" dirty="0"/>
              <a:t> e </a:t>
            </a:r>
            <a:r>
              <a:rPr lang="pt-BR" sz="2000" dirty="0" err="1"/>
              <a:t>PartialView</a:t>
            </a:r>
            <a:r>
              <a:rPr lang="pt-BR" sz="2000" dirty="0"/>
              <a:t> </a:t>
            </a:r>
            <a:r>
              <a:rPr lang="pt-BR" sz="2000" dirty="0" err="1"/>
              <a:t>Renderizada</a:t>
            </a:r>
            <a:r>
              <a:rPr lang="pt-BR" sz="2000" dirty="0"/>
              <a:t>;</a:t>
            </a:r>
          </a:p>
          <a:p>
            <a:pPr rtl="0"/>
            <a:r>
              <a:rPr lang="pt-BR" sz="2000" dirty="0"/>
              <a:t>Busca, Ordenação e paginação sem perder os parâmetros;</a:t>
            </a:r>
          </a:p>
          <a:p>
            <a:r>
              <a:rPr lang="pt-BR" sz="2000" dirty="0"/>
              <a:t>Trabalhando com </a:t>
            </a:r>
            <a:r>
              <a:rPr lang="pt-BR" sz="2000" dirty="0" err="1"/>
              <a:t>PagedList</a:t>
            </a:r>
            <a:r>
              <a:rPr lang="pt-BR" sz="2000" dirty="0"/>
              <a:t> e </a:t>
            </a:r>
            <a:r>
              <a:rPr lang="pt-BR" sz="2000" dirty="0" err="1"/>
              <a:t>jquery.unobtrusive-ajax</a:t>
            </a:r>
            <a:r>
              <a:rPr lang="pt-BR" sz="2000" dirty="0"/>
              <a:t>;</a:t>
            </a:r>
          </a:p>
          <a:p>
            <a:r>
              <a:rPr lang="pt-BR" sz="2000" dirty="0"/>
              <a:t>Erros comuns: </a:t>
            </a:r>
            <a:r>
              <a:rPr lang="pt-BR" sz="2000" dirty="0" err="1"/>
              <a:t>Model</a:t>
            </a:r>
            <a:r>
              <a:rPr lang="pt-BR" sz="2000" dirty="0"/>
              <a:t> != </a:t>
            </a:r>
            <a:r>
              <a:rPr lang="pt-BR" sz="2000" dirty="0" err="1"/>
              <a:t>PagedList</a:t>
            </a:r>
            <a:r>
              <a:rPr lang="pt-BR" sz="2000" dirty="0"/>
              <a:t> e </a:t>
            </a:r>
            <a:r>
              <a:rPr lang="pt-BR" sz="2000" dirty="0" err="1"/>
              <a:t>AsQuerable</a:t>
            </a:r>
            <a:r>
              <a:rPr lang="pt-BR" sz="2000" dirty="0"/>
              <a:t> pós </a:t>
            </a:r>
            <a:r>
              <a:rPr lang="pt-BR" sz="2000" dirty="0" err="1"/>
              <a:t>ToPagedList</a:t>
            </a:r>
            <a:r>
              <a:rPr lang="pt-BR" sz="2000" dirty="0"/>
              <a:t>()</a:t>
            </a:r>
          </a:p>
          <a:p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Request.IsAjaxRequest</a:t>
            </a:r>
            <a:r>
              <a:rPr lang="pt-BR" sz="2000" dirty="0"/>
              <a:t>()) </a:t>
            </a:r>
          </a:p>
          <a:p>
            <a:pPr lvl="1"/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PartialView</a:t>
            </a:r>
            <a:r>
              <a:rPr lang="pt-BR" sz="2000" dirty="0"/>
              <a:t>("_</a:t>
            </a:r>
            <a:r>
              <a:rPr lang="pt-BR" sz="2000" dirty="0" err="1"/>
              <a:t>Partial</a:t>
            </a:r>
            <a:r>
              <a:rPr lang="pt-BR" sz="2000" dirty="0"/>
              <a:t>*", </a:t>
            </a:r>
            <a:r>
              <a:rPr lang="pt-BR" sz="2000" dirty="0" err="1"/>
              <a:t>q.ToPagedList</a:t>
            </a:r>
            <a:r>
              <a:rPr lang="pt-BR" sz="2000" dirty="0"/>
              <a:t>(</a:t>
            </a:r>
            <a:r>
              <a:rPr lang="pt-BR" sz="2000" dirty="0" err="1"/>
              <a:t>numeroPagina</a:t>
            </a:r>
            <a:r>
              <a:rPr lang="pt-BR" sz="2000" dirty="0"/>
              <a:t>, </a:t>
            </a:r>
            <a:r>
              <a:rPr lang="pt-BR" sz="2000" dirty="0" err="1"/>
              <a:t>tamanhoPagina</a:t>
            </a:r>
            <a:r>
              <a:rPr lang="pt-BR" sz="2000" dirty="0"/>
              <a:t>));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agrupadas mostrando os valores de 3 séries para 4 categorias. As linhas de grade verticais do eixo principal estão presentes para cada uma das 4 categoria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42699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2398732"/>
              </p:ext>
            </p:extLst>
          </p:nvPr>
        </p:nvGraphicFramePr>
        <p:xfrm>
          <a:off x="6324600" y="1825623"/>
          <a:ext cx="4800600" cy="2289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b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b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b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7" name="Espaço Reservado para Conteúdo 6" descr="Processo segmentado mostrando três tarefas organizadas uma abaixo da outra, com setas apontando para baixo para indicar a progressão da primeira tarefa até a segunda e da segunda tarefa até a terceira. Texto do espaço reservado para descrição da tarefa presente em cada grup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2465457"/>
              </p:ext>
            </p:extLst>
          </p:nvPr>
        </p:nvGraphicFramePr>
        <p:xfrm>
          <a:off x="6324600" y="1825625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 rtlCol="0"/>
          <a:lstStyle/>
          <a:p>
            <a:pPr rtl="0"/>
            <a:r>
              <a:rPr lang="pt-BR" dirty="0"/>
              <a:t>Adicionar Título de Slide –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181600"/>
            <a:ext cx="8444953" cy="685800"/>
          </a:xfrm>
        </p:spPr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76" y="188639"/>
            <a:ext cx="10645824" cy="1080121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Técnica controlada para manter o DropDrowList depois de uma ação: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6AFF58-7015-4C74-BC68-BDBC5538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38" y="1772816"/>
            <a:ext cx="7985886" cy="49487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2D001D3-E4B0-410D-BE06-44DAEB8AD65D}"/>
              </a:ext>
            </a:extLst>
          </p:cNvPr>
          <p:cNvSpPr txBox="1"/>
          <p:nvPr/>
        </p:nvSpPr>
        <p:spPr>
          <a:xfrm>
            <a:off x="191344" y="1704855"/>
            <a:ext cx="3312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i="1" dirty="0">
                <a:solidFill>
                  <a:schemeClr val="accent1"/>
                </a:solidFill>
              </a:rPr>
              <a:t>Essa é uma boa técnica para manter o DropDrownList da última ação com o foco. </a:t>
            </a:r>
            <a:br>
              <a:rPr lang="pt-BR" sz="1600" b="1" i="1" dirty="0">
                <a:solidFill>
                  <a:schemeClr val="accent1"/>
                </a:solidFill>
              </a:rPr>
            </a:br>
            <a:r>
              <a:rPr lang="pt-BR" sz="1600" b="1" i="1" dirty="0">
                <a:solidFill>
                  <a:schemeClr val="accent1"/>
                </a:solidFill>
              </a:rPr>
              <a:t>Seja a ação de paginação, ordenação com cliques nos seus respectivos links;</a:t>
            </a:r>
            <a:br>
              <a:rPr lang="pt-BR" sz="1600" b="1" i="1" dirty="0">
                <a:solidFill>
                  <a:schemeClr val="accent1"/>
                </a:solidFill>
              </a:rPr>
            </a:br>
            <a:endParaRPr lang="pt-BR" sz="1600" b="1" i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i="1" dirty="0">
                <a:solidFill>
                  <a:schemeClr val="accent1"/>
                </a:solidFill>
              </a:rPr>
              <a:t>Parece simples, mas como os inputs e o select de filtro e busca estão fora da renderização da </a:t>
            </a:r>
            <a:r>
              <a:rPr lang="pt-BR" sz="1600" b="1" i="1" dirty="0" err="1">
                <a:solidFill>
                  <a:schemeClr val="accent1"/>
                </a:solidFill>
              </a:rPr>
              <a:t>PartialView</a:t>
            </a:r>
            <a:r>
              <a:rPr lang="pt-BR" sz="1600" b="1" i="1" dirty="0">
                <a:solidFill>
                  <a:schemeClr val="accent1"/>
                </a:solidFill>
              </a:rPr>
              <a:t>, feita através do Ajax.BeginForm, essa técnica mantem o controle com o desenvolvedor!</a:t>
            </a:r>
            <a:br>
              <a:rPr lang="pt-BR" sz="1600" b="1" i="1" dirty="0">
                <a:solidFill>
                  <a:schemeClr val="accent1"/>
                </a:solidFill>
              </a:rPr>
            </a:br>
            <a:endParaRPr lang="pt-BR" sz="1600" b="1" i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i="1" dirty="0">
                <a:solidFill>
                  <a:schemeClr val="accent1"/>
                </a:solidFill>
              </a:rPr>
              <a:t>Esta técnica é desenhada, podendo-se obter o mesmo resultado com </a:t>
            </a:r>
            <a:r>
              <a:rPr lang="pt-BR" sz="1600" b="1" i="1" dirty="0" err="1">
                <a:solidFill>
                  <a:schemeClr val="accent1"/>
                </a:solidFill>
              </a:rPr>
              <a:t>Helpers</a:t>
            </a:r>
            <a:r>
              <a:rPr lang="pt-BR" sz="1600" b="1" i="1" dirty="0">
                <a:solidFill>
                  <a:schemeClr val="accent1"/>
                </a:solidFill>
              </a:rPr>
              <a:t>, mas nada como ter o controle total do código em suas mãos!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design médico (widescreen)</Template>
  <TotalTime>1139</TotalTime>
  <Words>205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Wingdings</vt:lpstr>
      <vt:lpstr>Design Médico 16:9</vt:lpstr>
      <vt:lpstr>Apresentação do PowerPoint</vt:lpstr>
      <vt:lpstr>Listando arquivo de 1 milhão de registros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Técnica controlada para manter o DropDrowList depois de uma ação: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EvoluMed-Sys</dc:title>
  <dc:creator>Cooperchip Informática</dc:creator>
  <cp:lastModifiedBy>Cooperchip Informática</cp:lastModifiedBy>
  <cp:revision>7</cp:revision>
  <dcterms:created xsi:type="dcterms:W3CDTF">2017-07-24T07:33:08Z</dcterms:created>
  <dcterms:modified xsi:type="dcterms:W3CDTF">2017-07-30T07:00:54Z</dcterms:modified>
</cp:coreProperties>
</file>