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428" r:id="rId2"/>
    <p:sldId id="262" r:id="rId3"/>
    <p:sldId id="429" r:id="rId4"/>
    <p:sldId id="256" r:id="rId5"/>
    <p:sldId id="431" r:id="rId6"/>
    <p:sldId id="274" r:id="rId7"/>
    <p:sldId id="434" r:id="rId8"/>
    <p:sldId id="435" r:id="rId9"/>
    <p:sldId id="436" r:id="rId10"/>
    <p:sldId id="283" r:id="rId11"/>
  </p:sldIdLst>
  <p:sldSz cx="9144000" cy="5143500" type="screen16x9"/>
  <p:notesSz cx="6858000" cy="9144000"/>
  <p:embeddedFontLst>
    <p:embeddedFont>
      <p:font typeface="Lexend Deca" panose="020B0604020202020204" charset="0"/>
      <p:regular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Muli Light" panose="020B0604020202020204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A9000-3A01-499B-AB05-DD1494073816}">
  <a:tblStyle styleId="{72FA9000-3A01-499B-AB05-DD1494073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1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9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8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ItDevelop/observer-pattern-em-asp.netcore-mv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878FA4-E8C7-8E83-810D-F813324384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018F6A-84B6-3723-D804-1E09F0C0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2"/>
            <a:ext cx="9144000" cy="51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3573710"/>
            <a:ext cx="7327500" cy="81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  <a:t>Stop talking:</a:t>
            </a:r>
            <a:b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</a:b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 Light"/>
                <a:ea typeface="Muli Light"/>
                <a:cs typeface="Muli Light"/>
                <a:sym typeface="Muli Light"/>
              </a:rPr>
              <a:t>- Show me the code, please!</a:t>
            </a: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dirty="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90" name="Google Shape;690;p40"/>
          <p:cNvSpPr txBox="1">
            <a:spLocks noGrp="1"/>
          </p:cNvSpPr>
          <p:nvPr>
            <p:ph type="body" idx="4294967295"/>
          </p:nvPr>
        </p:nvSpPr>
        <p:spPr>
          <a:xfrm>
            <a:off x="2514633" y="299657"/>
            <a:ext cx="6344141" cy="29141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Carlos A Santos</a:t>
            </a:r>
            <a:br>
              <a:rPr lang="en" sz="1400" dirty="0"/>
            </a:br>
            <a:r>
              <a:rPr lang="en" sz="1400" dirty="0"/>
              <a:t>Microsoft System Engineer / Software Architect / DBA SQL Server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FullStack Developer &amp; Instrutor na Udemy:</a:t>
            </a:r>
            <a:br>
              <a:rPr lang="en" sz="1400" dirty="0"/>
            </a:br>
            <a:r>
              <a:rPr lang="pt-BR" sz="1400" b="1" u="sng" dirty="0">
                <a:solidFill>
                  <a:schemeClr val="hlink"/>
                </a:solidFill>
              </a:rPr>
              <a:t>https://</a:t>
            </a:r>
            <a:r>
              <a:rPr lang="pt-BR" sz="1400" b="1" u="sng" dirty="0" err="1">
                <a:solidFill>
                  <a:schemeClr val="hlink"/>
                </a:solidFill>
              </a:rPr>
              <a:t>www.udemy.com</a:t>
            </a:r>
            <a:r>
              <a:rPr lang="pt-BR" sz="1400" b="1" u="sng" dirty="0">
                <a:solidFill>
                  <a:schemeClr val="hlink"/>
                </a:solidFill>
              </a:rPr>
              <a:t>/</a:t>
            </a:r>
            <a:r>
              <a:rPr lang="pt-BR" sz="1400" b="1" u="sng" dirty="0" err="1">
                <a:solidFill>
                  <a:schemeClr val="hlink"/>
                </a:solidFill>
              </a:rPr>
              <a:t>user</a:t>
            </a:r>
            <a:r>
              <a:rPr lang="pt-BR" sz="1400" b="1" u="sng" dirty="0">
                <a:solidFill>
                  <a:schemeClr val="hlink"/>
                </a:solidFill>
              </a:rPr>
              <a:t>/</a:t>
            </a:r>
            <a:r>
              <a:rPr lang="pt-BR" sz="1400" b="1" u="sng" dirty="0" err="1">
                <a:solidFill>
                  <a:schemeClr val="hlink"/>
                </a:solidFill>
              </a:rPr>
              <a:t>carlos</a:t>
            </a:r>
            <a:r>
              <a:rPr lang="pt-BR" sz="1400" b="1" u="sng" dirty="0">
                <a:solidFill>
                  <a:schemeClr val="hlink"/>
                </a:solidFill>
              </a:rPr>
              <a:t>-</a:t>
            </a:r>
            <a:r>
              <a:rPr lang="pt-BR" sz="1400" b="1" u="sng" dirty="0" err="1">
                <a:solidFill>
                  <a:schemeClr val="hlink"/>
                </a:solidFill>
              </a:rPr>
              <a:t>alberto</a:t>
            </a:r>
            <a:r>
              <a:rPr lang="pt-BR" sz="1400" b="1" u="sng" dirty="0">
                <a:solidFill>
                  <a:schemeClr val="hlink"/>
                </a:solidFill>
              </a:rPr>
              <a:t>-dos-santos-34/</a:t>
            </a:r>
            <a:br>
              <a:rPr lang="pt-BR" sz="1400" b="1" u="sng" dirty="0">
                <a:solidFill>
                  <a:schemeClr val="hlink"/>
                </a:solidFill>
              </a:rPr>
            </a:br>
            <a:br>
              <a:rPr lang="pt-BR" sz="1400" b="1" u="sng" dirty="0">
                <a:solidFill>
                  <a:schemeClr val="hlink"/>
                </a:solidFill>
              </a:rPr>
            </a:br>
            <a:r>
              <a:rPr lang="pt-BR" sz="1400" u="sng" dirty="0">
                <a:solidFill>
                  <a:schemeClr val="hlink"/>
                </a:solidFill>
              </a:rPr>
              <a:t>Código fonte no </a:t>
            </a:r>
            <a:r>
              <a:rPr lang="pt-BR" sz="1400" u="sng" dirty="0" err="1">
                <a:solidFill>
                  <a:schemeClr val="hlink"/>
                </a:solidFill>
              </a:rPr>
              <a:t>Github</a:t>
            </a:r>
            <a:r>
              <a:rPr lang="pt-BR" sz="1400" u="sng" dirty="0">
                <a:solidFill>
                  <a:schemeClr val="hlink"/>
                </a:solidFill>
              </a:rPr>
              <a:t>:</a:t>
            </a:r>
            <a:br>
              <a:rPr lang="pt-BR" sz="1400" u="sng" dirty="0">
                <a:solidFill>
                  <a:schemeClr val="hlink"/>
                </a:solidFill>
              </a:rPr>
            </a:br>
            <a:r>
              <a:rPr lang="pt-BR" sz="1400" b="1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pt-BR" sz="1400" b="1" u="sng" dirty="0" err="1">
                <a:solidFill>
                  <a:schemeClr val="hlink"/>
                </a:solidFill>
                <a:hlinkClick r:id="rId3"/>
              </a:rPr>
              <a:t>github.com</a:t>
            </a:r>
            <a:r>
              <a:rPr lang="pt-BR" sz="1400" b="1" u="sng" dirty="0">
                <a:solidFill>
                  <a:schemeClr val="hlink"/>
                </a:solidFill>
                <a:hlinkClick r:id="rId3"/>
              </a:rPr>
              <a:t>/</a:t>
            </a:r>
            <a:r>
              <a:rPr lang="pt-BR" sz="1400" b="1" u="sng" dirty="0" err="1">
                <a:solidFill>
                  <a:schemeClr val="hlink"/>
                </a:solidFill>
                <a:hlinkClick r:id="rId3"/>
              </a:rPr>
              <a:t>carlosItDevelop</a:t>
            </a:r>
            <a:r>
              <a:rPr lang="pt-BR" sz="1400" b="1" u="sng" dirty="0">
                <a:solidFill>
                  <a:schemeClr val="hlink"/>
                </a:solidFill>
                <a:hlinkClick r:id="rId3"/>
              </a:rPr>
              <a:t>/observer-</a:t>
            </a:r>
            <a:r>
              <a:rPr lang="pt-BR" sz="1400" b="1" u="sng" dirty="0" err="1">
                <a:solidFill>
                  <a:schemeClr val="hlink"/>
                </a:solidFill>
                <a:hlinkClick r:id="rId3"/>
              </a:rPr>
              <a:t>pattern</a:t>
            </a:r>
            <a:r>
              <a:rPr lang="pt-BR" sz="1400" b="1" u="sng" dirty="0">
                <a:solidFill>
                  <a:schemeClr val="hlink"/>
                </a:solidFill>
                <a:hlinkClick r:id="rId3"/>
              </a:rPr>
              <a:t>-em-</a:t>
            </a:r>
            <a:r>
              <a:rPr lang="pt-BR" sz="1400" b="1" u="sng" dirty="0" err="1">
                <a:solidFill>
                  <a:schemeClr val="hlink"/>
                </a:solidFill>
                <a:hlinkClick r:id="rId3"/>
              </a:rPr>
              <a:t>asp.netcore</a:t>
            </a:r>
            <a:r>
              <a:rPr lang="pt-BR" sz="1400" b="1" u="sng" dirty="0">
                <a:solidFill>
                  <a:schemeClr val="hlink"/>
                </a:solidFill>
                <a:hlinkClick r:id="rId3"/>
              </a:rPr>
              <a:t>-</a:t>
            </a:r>
            <a:r>
              <a:rPr lang="pt-BR" sz="1400" b="1" u="sng" dirty="0" err="1">
                <a:solidFill>
                  <a:schemeClr val="hlink"/>
                </a:solidFill>
                <a:hlinkClick r:id="rId3"/>
              </a:rPr>
              <a:t>mvc</a:t>
            </a:r>
            <a:br>
              <a:rPr lang="pt-BR" sz="1400" b="1" u="sng" dirty="0">
                <a:solidFill>
                  <a:schemeClr val="hlink"/>
                </a:solidFill>
              </a:rPr>
            </a:br>
            <a:endParaRPr lang="pt-BR" sz="1400" b="1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u="sng" dirty="0">
                <a:solidFill>
                  <a:schemeClr val="hlink"/>
                </a:solidFill>
              </a:rPr>
              <a:t>Nosso grupo no Telegram:</a:t>
            </a:r>
            <a:br>
              <a:rPr lang="pt-BR" sz="1400" u="sng" dirty="0">
                <a:solidFill>
                  <a:schemeClr val="hlink"/>
                </a:solidFill>
              </a:rPr>
            </a:br>
            <a:r>
              <a:rPr lang="pt-BR" sz="1400" b="1" u="sng" dirty="0">
                <a:solidFill>
                  <a:schemeClr val="hlink"/>
                </a:solidFill>
              </a:rPr>
              <a:t>https://</a:t>
            </a:r>
            <a:r>
              <a:rPr lang="pt-BR" sz="1400" b="1" u="sng" dirty="0" err="1">
                <a:solidFill>
                  <a:schemeClr val="hlink"/>
                </a:solidFill>
              </a:rPr>
              <a:t>t.me</a:t>
            </a:r>
            <a:r>
              <a:rPr lang="pt-BR" sz="1400" b="1" u="sng" dirty="0">
                <a:solidFill>
                  <a:schemeClr val="hlink"/>
                </a:solidFill>
              </a:rPr>
              <a:t>/</a:t>
            </a:r>
            <a:r>
              <a:rPr lang="pt-BR" sz="1400" b="1" u="sng" dirty="0" err="1">
                <a:solidFill>
                  <a:schemeClr val="hlink"/>
                </a:solidFill>
              </a:rPr>
              <a:t>AspNetCoreZeroAoNinja</a:t>
            </a:r>
            <a:br>
              <a:rPr lang="pt-BR" sz="1400" b="1" u="sng" dirty="0">
                <a:solidFill>
                  <a:schemeClr val="hlink"/>
                </a:solidFill>
              </a:rPr>
            </a:br>
            <a:br>
              <a:rPr lang="pt-BR" sz="1400" u="sng" dirty="0">
                <a:solidFill>
                  <a:schemeClr val="hlink"/>
                </a:solidFill>
              </a:rPr>
            </a:br>
            <a:endParaRPr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4B49B5-A51F-F0A0-E3B2-A8EE3058A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8717" y="619327"/>
            <a:ext cx="1713258" cy="12960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Google Shape;909;p40">
            <a:extLst>
              <a:ext uri="{FF2B5EF4-FFF2-40B4-BE49-F238E27FC236}">
                <a16:creationId xmlns:a16="http://schemas.microsoft.com/office/drawing/2014/main" id="{2641EDDD-B930-10DA-80AE-7B0B7DB88752}"/>
              </a:ext>
            </a:extLst>
          </p:cNvPr>
          <p:cNvSpPr txBox="1"/>
          <p:nvPr/>
        </p:nvSpPr>
        <p:spPr>
          <a:xfrm>
            <a:off x="7039984" y="345385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600" b="0" i="0" u="none" strike="noStrike" kern="0" cap="none" spc="0" normalizeH="0" baseline="0" noProof="0" dirty="0">
                <a:ln>
                  <a:noFill/>
                </a:ln>
                <a:solidFill>
                  <a:srgbClr val="F1C232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kumimoji="0" sz="9600" b="0" i="0" u="none" strike="noStrike" kern="0" cap="none" spc="0" normalizeH="0" baseline="0" noProof="0" dirty="0">
              <a:ln>
                <a:noFill/>
              </a:ln>
              <a:solidFill>
                <a:srgbClr val="F1C232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89" y="1640295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38986" y="105695"/>
            <a:ext cx="4766447" cy="962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Observer Pattern</a:t>
            </a:r>
            <a:br>
              <a:rPr lang="en" sz="3600" dirty="0"/>
            </a:br>
            <a:r>
              <a:rPr lang="en" sz="2000" dirty="0"/>
              <a:t>	       com Asp.Net Core 7</a:t>
            </a:r>
            <a:endParaRPr sz="36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24999" y="1142756"/>
            <a:ext cx="3833773" cy="22883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+mj-lt"/>
              </a:rPr>
              <a:t>Imagine que você está criando um aplicativo moderno, orientado a eventos, para uma agência que notifica vários canais de notícias, sites online e casas de mídia assim que eles têm as últimas notícias sobre qualquer incidente importante ocorrido em qualquer lugar do mundo.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	Você deve precisar arquitetar seu aplicativo 	de forma que não apenas possa manter a 	lista de todas as partes interessadas, mas 	também notificá-las.</a:t>
            </a:r>
            <a:endParaRPr sz="11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928" y="86370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998" y="1599371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834" y="106784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6984" y="185473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70275" y="1095995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7548798" y="2686521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5500548" y="1464471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3011" y="799949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>
            <a:cxnSpLocks/>
          </p:cNvCxnSpPr>
          <p:nvPr/>
        </p:nvCxnSpPr>
        <p:spPr>
          <a:xfrm flipH="1">
            <a:off x="5775239" y="2629886"/>
            <a:ext cx="333288" cy="194622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7500198" y="1540671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2836" y="2162229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50689" y="2717227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65571" y="2717227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7AC87-E0B8-FD51-B445-9ADD84E151A6}"/>
              </a:ext>
            </a:extLst>
          </p:cNvPr>
          <p:cNvSpPr txBox="1"/>
          <p:nvPr/>
        </p:nvSpPr>
        <p:spPr>
          <a:xfrm>
            <a:off x="2602595" y="3602867"/>
            <a:ext cx="476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</a:rPr>
              <a:t>Este é exatamente o USE CASE em que você pode usar um dos padrões de design mais comuns e conhecidos, chamado Observer.</a:t>
            </a:r>
            <a:br>
              <a:rPr lang="pt-BR" sz="1200" dirty="0">
                <a:solidFill>
                  <a:schemeClr val="bg1"/>
                </a:solidFill>
              </a:rPr>
            </a:b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Neste guia, apresentarei uma visão geral do padrão Observer com um exemplo de implementação em ASP.NET Core 7 MVC e C#.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43188" y="392813"/>
            <a:ext cx="6671344" cy="3621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 que é o padrão de projeto Observer?</a:t>
            </a:r>
            <a:endParaRPr sz="24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826326" y="960232"/>
            <a:ext cx="4495607" cy="16115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O </a:t>
            </a:r>
            <a:r>
              <a:rPr lang="pt-BR" sz="1400" dirty="0">
                <a:solidFill>
                  <a:schemeClr val="bg1"/>
                </a:solidFill>
              </a:rPr>
              <a:t>Observer</a:t>
            </a:r>
            <a:r>
              <a:rPr lang="pt-BR" sz="1400" dirty="0"/>
              <a:t> é um padrão de design </a:t>
            </a:r>
            <a:r>
              <a:rPr lang="pt-BR" sz="1400" dirty="0">
                <a:solidFill>
                  <a:schemeClr val="bg1"/>
                </a:solidFill>
              </a:rPr>
              <a:t>comportamental</a:t>
            </a:r>
            <a:r>
              <a:rPr lang="pt-BR" sz="1400" dirty="0"/>
              <a:t> e permite que alguns objetos (conhecidos como sujeitos, ou editores, ou “observers”) notifiquem outros objetos (conhecidos como </a:t>
            </a:r>
            <a:r>
              <a:rPr lang="pt-BR" sz="1400" dirty="0">
                <a:solidFill>
                  <a:schemeClr val="bg1"/>
                </a:solidFill>
              </a:rPr>
              <a:t>observadores</a:t>
            </a:r>
            <a:r>
              <a:rPr lang="pt-BR" sz="1400" dirty="0"/>
              <a:t> ou assinantes) sobre as mudanças em seu estado.</a:t>
            </a:r>
            <a:endParaRPr sz="1400"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17">
            <a:extLst>
              <a:ext uri="{FF2B5EF4-FFF2-40B4-BE49-F238E27FC236}">
                <a16:creationId xmlns:a16="http://schemas.microsoft.com/office/drawing/2014/main" id="{0BE2267D-BBDE-4CC7-3011-D2BC42DEF4FC}"/>
              </a:ext>
            </a:extLst>
          </p:cNvPr>
          <p:cNvSpPr txBox="1">
            <a:spLocks/>
          </p:cNvSpPr>
          <p:nvPr/>
        </p:nvSpPr>
        <p:spPr>
          <a:xfrm>
            <a:off x="543187" y="2809720"/>
            <a:ext cx="6184783" cy="184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/>
            <a:r>
              <a:rPr lang="pt-BR" dirty="0">
                <a:solidFill>
                  <a:schemeClr val="bg1"/>
                </a:solidFill>
              </a:rPr>
              <a:t>        De acordo com a Wikipédia:</a:t>
            </a:r>
          </a:p>
          <a:p>
            <a:pPr marL="0" indent="0"/>
            <a:r>
              <a:rPr lang="pt-BR" sz="1400" dirty="0"/>
              <a:t>	O padrão </a:t>
            </a:r>
            <a:r>
              <a:rPr lang="pt-BR" sz="1400" b="1" dirty="0">
                <a:solidFill>
                  <a:schemeClr val="bg1"/>
                </a:solidFill>
              </a:rPr>
              <a:t>Observer</a:t>
            </a:r>
            <a:r>
              <a:rPr lang="pt-BR" sz="1400" dirty="0"/>
              <a:t> é um padrão de projeto </a:t>
            </a:r>
          </a:p>
          <a:p>
            <a:pPr marL="0" indent="0"/>
            <a:r>
              <a:rPr lang="pt-BR" sz="1400" dirty="0"/>
              <a:t>	(</a:t>
            </a:r>
            <a:r>
              <a:rPr lang="pt-BR" sz="1400" b="1" dirty="0">
                <a:solidFill>
                  <a:schemeClr val="bg1"/>
                </a:solidFill>
              </a:rPr>
              <a:t>Design Pattern</a:t>
            </a:r>
            <a:r>
              <a:rPr lang="pt-BR" sz="1400" dirty="0"/>
              <a:t>) de software no qual um objeto, </a:t>
            </a:r>
          </a:p>
          <a:p>
            <a:pPr marL="0" indent="0"/>
            <a:r>
              <a:rPr lang="pt-BR" sz="1400" dirty="0"/>
              <a:t>	denominado sujeito, mantém uma lista de seus dependentes, 	chamados 	</a:t>
            </a:r>
            <a:r>
              <a:rPr lang="pt-BR" sz="1400" b="1" dirty="0">
                <a:solidFill>
                  <a:schemeClr val="bg1"/>
                </a:solidFill>
              </a:rPr>
              <a:t>observadores</a:t>
            </a:r>
            <a:r>
              <a:rPr lang="pt-BR" sz="1400" dirty="0"/>
              <a:t>, e os notifica, automaticamente, sobre 	qualquer mudança de estado, geralmente chamando um de 	seus métodos.</a:t>
            </a:r>
          </a:p>
        </p:txBody>
      </p:sp>
    </p:spTree>
    <p:extLst>
      <p:ext uri="{BB962C8B-B14F-4D97-AF65-F5344CB8AC3E}">
        <p14:creationId xmlns:p14="http://schemas.microsoft.com/office/powerpoint/2010/main" val="29846581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B52672-F7FE-F2A7-3809-42DF0F189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262"/>
            <a:ext cx="9144000" cy="5153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26963A-6E4B-5475-0021-F50C2BAD6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2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84984" cy="4819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Alguns pontos-chaves a serem lembrados sobre o padrão Observer:</a:t>
            </a:r>
            <a:endParaRPr sz="1600"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486562" y="12854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1.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O sujeito mantém uma lista de todos os observadores.</a:t>
            </a:r>
            <a:endParaRPr sz="1400"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686461" y="12854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2.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O sujeito pode assinar / cancelar a assinatura de observadores em tempo de execução.</a:t>
            </a:r>
            <a:endParaRPr sz="1200" dirty="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5886360" y="12854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3.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O sujeito notifica todos os observadores quando seu estado muda ou algum evento ocorre</a:t>
            </a:r>
            <a:r>
              <a:rPr lang="en" sz="1200" dirty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486562" y="29618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4.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O sujeito e os observadores estão fracamente acoplados porque não têm conhecimento explícito um do outro.</a:t>
            </a:r>
            <a:endParaRPr sz="1200"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686461" y="2961838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5.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Novos observadores podem ser implementados e usados sem modificar a implementação do assunto.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84984" cy="4165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Quando usar o Design Pattern Observer?</a:t>
            </a:r>
            <a:endParaRPr sz="1600"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486562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1.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/>
              <a:t>Aplicativos de mídia social que enviam notificações para vários seguidores / assinantes quando uma nova postagem é publicada por qualquer usuário, grupo, página, etc.</a:t>
            </a:r>
            <a:endParaRPr sz="1100"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686461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2.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/>
              <a:t>Mercado de aplicativos que notifica todos os usuários de um aplicativo se houver uma nova atualização disponível.</a:t>
            </a:r>
            <a:endParaRPr sz="1100" dirty="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5886360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3.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/>
              <a:t>Aplicativo de previsão do tempo que notifica os usuários sobre mudanças climáticas em sua área.</a:t>
            </a:r>
            <a:endParaRPr sz="12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486562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4.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dirty="0"/>
              <a:t>Aplicativos relacionados a esportes que notificam usuários e outros sistemas sobre as últimas atualizações de partidas ou pontuações.</a:t>
            </a:r>
            <a:endParaRPr sz="1100"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686461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5.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dirty="0"/>
              <a:t>Aplicativo de comércio eletrônico que notifica os administradores ou usuários se algum produto estiver fora de estoque ou notifica os usuários se o produto tiver sido enviado.</a:t>
            </a:r>
            <a:endParaRPr sz="1050" dirty="0"/>
          </a:p>
        </p:txBody>
      </p:sp>
      <p:sp>
        <p:nvSpPr>
          <p:cNvPr id="2" name="Google Shape;302;p31">
            <a:extLst>
              <a:ext uri="{FF2B5EF4-FFF2-40B4-BE49-F238E27FC236}">
                <a16:creationId xmlns:a16="http://schemas.microsoft.com/office/drawing/2014/main" id="{262409DF-DF1B-6E97-B629-3D37A1BBF309}"/>
              </a:ext>
            </a:extLst>
          </p:cNvPr>
          <p:cNvSpPr txBox="1">
            <a:spLocks/>
          </p:cNvSpPr>
          <p:nvPr/>
        </p:nvSpPr>
        <p:spPr>
          <a:xfrm>
            <a:off x="959453" y="902553"/>
            <a:ext cx="7521131" cy="4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000" b="0" dirty="0"/>
              <a:t>O padrão Observer é bastante comum em linguagens de programação como C#, Java, etc., porque fornece um design limpo e bem testado para aplicativos nos quais vários objetos dependem do estado de um outro objeto. </a:t>
            </a:r>
            <a:br>
              <a:rPr lang="pt-BR" sz="1000" b="0" dirty="0"/>
            </a:br>
            <a:br>
              <a:rPr lang="pt-BR" sz="1000" b="0" dirty="0"/>
            </a:br>
            <a:r>
              <a:rPr lang="pt-BR" sz="1000" b="0" dirty="0"/>
              <a:t>Abaixo alguns USE CASE do mundo real.</a:t>
            </a:r>
          </a:p>
        </p:txBody>
      </p:sp>
      <p:sp>
        <p:nvSpPr>
          <p:cNvPr id="3" name="Google Shape;308;p31">
            <a:extLst>
              <a:ext uri="{FF2B5EF4-FFF2-40B4-BE49-F238E27FC236}">
                <a16:creationId xmlns:a16="http://schemas.microsoft.com/office/drawing/2014/main" id="{E40B3F71-B299-06F0-1AA0-36662090CDA5}"/>
              </a:ext>
            </a:extLst>
          </p:cNvPr>
          <p:cNvSpPr txBox="1">
            <a:spLocks/>
          </p:cNvSpPr>
          <p:nvPr/>
        </p:nvSpPr>
        <p:spPr>
          <a:xfrm>
            <a:off x="5886360" y="3190751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⬡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1200" b="1" dirty="0">
                <a:latin typeface="Muli"/>
                <a:ea typeface="Muli"/>
                <a:cs typeface="Muli"/>
                <a:sym typeface="Muli"/>
              </a:rPr>
              <a:t>6.</a:t>
            </a:r>
          </a:p>
          <a:p>
            <a:pPr marL="0" indent="0">
              <a:buFont typeface="Muli Light"/>
              <a:buNone/>
            </a:pPr>
            <a:r>
              <a:rPr lang="pt-BR" sz="1050" dirty="0"/>
              <a:t>Kits de ferramentas e estruturas de GUI que permitem que vários componentes de interface do usuário respondam a eventos que ocorreram em outros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77529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84984" cy="4165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Como implementar o Design Pattern Observer?</a:t>
            </a:r>
            <a:endParaRPr sz="1600"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1486562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1.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Implementaremos um assunto que atuará como editor.</a:t>
            </a:r>
            <a:endParaRPr sz="1400"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3686461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2.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 dirty="0"/>
              <a:t>Vamos anexar/desanexar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 dirty="0"/>
              <a:t>vários observadores com o assunto.</a:t>
            </a:r>
            <a:endParaRPr sz="1300" dirty="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5886360" y="15203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3.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Vamos exibir um pedido fictício na página.</a:t>
            </a:r>
            <a:endParaRPr sz="14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1486562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4.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Permitiremos que o usuário atualize / altere o status do pedido.</a:t>
            </a:r>
            <a:endParaRPr sz="1400"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3686461" y="319673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Muli"/>
                <a:ea typeface="Muli"/>
                <a:cs typeface="Muli"/>
                <a:sym typeface="Muli"/>
              </a:rPr>
              <a:t>5.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Notificaremos todos os observadores anexados assim que o status do pedido for atualizado.</a:t>
            </a:r>
            <a:endParaRPr sz="1400" dirty="0"/>
          </a:p>
        </p:txBody>
      </p:sp>
      <p:sp>
        <p:nvSpPr>
          <p:cNvPr id="2" name="Google Shape;302;p31">
            <a:extLst>
              <a:ext uri="{FF2B5EF4-FFF2-40B4-BE49-F238E27FC236}">
                <a16:creationId xmlns:a16="http://schemas.microsoft.com/office/drawing/2014/main" id="{262409DF-DF1B-6E97-B629-3D37A1BBF309}"/>
              </a:ext>
            </a:extLst>
          </p:cNvPr>
          <p:cNvSpPr txBox="1">
            <a:spLocks/>
          </p:cNvSpPr>
          <p:nvPr/>
        </p:nvSpPr>
        <p:spPr>
          <a:xfrm>
            <a:off x="959453" y="902553"/>
            <a:ext cx="7521131" cy="4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000" b="0" dirty="0"/>
              <a:t>Para demonstrar uma implementação real do padrão Observer, vamos ver um USE CASE simples, no qual realizaremos as seguintes ações.</a:t>
            </a:r>
            <a:br>
              <a:rPr lang="pt-BR" sz="1000" b="0" dirty="0"/>
            </a:br>
            <a:br>
              <a:rPr lang="pt-BR" sz="1000" b="0" dirty="0"/>
            </a:br>
            <a:r>
              <a:rPr lang="pt-BR" sz="1000" b="0" dirty="0"/>
              <a:t>Implementaremos vários observadores:</a:t>
            </a:r>
          </a:p>
        </p:txBody>
      </p:sp>
      <p:sp>
        <p:nvSpPr>
          <p:cNvPr id="3" name="Google Shape;308;p31">
            <a:extLst>
              <a:ext uri="{FF2B5EF4-FFF2-40B4-BE49-F238E27FC236}">
                <a16:creationId xmlns:a16="http://schemas.microsoft.com/office/drawing/2014/main" id="{E40B3F71-B299-06F0-1AA0-36662090CDA5}"/>
              </a:ext>
            </a:extLst>
          </p:cNvPr>
          <p:cNvSpPr txBox="1">
            <a:spLocks/>
          </p:cNvSpPr>
          <p:nvPr/>
        </p:nvSpPr>
        <p:spPr>
          <a:xfrm>
            <a:off x="5886360" y="3190751"/>
            <a:ext cx="200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⬡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1200" b="1" dirty="0">
                <a:latin typeface="Muli"/>
                <a:ea typeface="Muli"/>
                <a:cs typeface="Muli"/>
                <a:sym typeface="Muli"/>
              </a:rPr>
              <a:t>6.</a:t>
            </a:r>
          </a:p>
          <a:p>
            <a:pPr marL="0" indent="0">
              <a:buFont typeface="Muli Light"/>
              <a:buNone/>
            </a:pPr>
            <a:r>
              <a:rPr lang="pt-BR" sz="1400" dirty="0"/>
              <a:t>Também enviaremos os detalhes do pedido do sujeito para observadores.</a:t>
            </a:r>
          </a:p>
        </p:txBody>
      </p:sp>
    </p:spTree>
    <p:extLst>
      <p:ext uri="{BB962C8B-B14F-4D97-AF65-F5344CB8AC3E}">
        <p14:creationId xmlns:p14="http://schemas.microsoft.com/office/powerpoint/2010/main" val="208354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4610" cy="4165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Observer Pattern com Asp.Net Core 7 MVC, EntityFramework Core 7 e mais</a:t>
            </a: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714939"/>
            <a:ext cx="4273336" cy="35886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pt-BR" sz="1100"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pt-BR" sz="1100" b="1" dirty="0"/>
              <a:t>O QUE VEREMOS NESTE TUTORIAL</a:t>
            </a:r>
          </a:p>
          <a:p>
            <a:pPr marL="1085850" lvl="2" indent="-171450">
              <a:spcBef>
                <a:spcPts val="600"/>
              </a:spcBef>
              <a:buFontTx/>
              <a:buChar char="-"/>
            </a:pPr>
            <a:r>
              <a:rPr lang="pt-BR" sz="1100" b="1" dirty="0"/>
              <a:t>(Com foco no Observer Pattern):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pt-BR" sz="1100"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Repository Pattern &amp; UnitOfWork Pattern;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GenericRepository;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Composição de Transações Únicas no DbContext;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Fluent Api com EntityTypeConfiguration;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ApplyConfigurationFromAssembly para unificar Mappings das Entidades;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Override ConfigureConventions; - (Polimorfismo);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Services: Pedido, Email. SMS e WhatsApp;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ViewComponent com TagHelp Personalizada - (DRY - Don't Repeate Yourself);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Configuração de Ambientes e User Secrets;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900" dirty="0"/>
              <a:t>DataTables com Bootstrap 5.1.3 - (Ferramentas Externas);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  <a:t>Notificações no Menu DropDown;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  <a:t>Enun Extension - Extension Method - O do SOLID;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900"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" name="Google Shape;303;p31">
            <a:extLst>
              <a:ext uri="{FF2B5EF4-FFF2-40B4-BE49-F238E27FC236}">
                <a16:creationId xmlns:a16="http://schemas.microsoft.com/office/drawing/2014/main" id="{6E771983-3B6B-31F2-11F9-823DCDE4C3A7}"/>
              </a:ext>
            </a:extLst>
          </p:cNvPr>
          <p:cNvSpPr txBox="1">
            <a:spLocks/>
          </p:cNvSpPr>
          <p:nvPr/>
        </p:nvSpPr>
        <p:spPr>
          <a:xfrm>
            <a:off x="4986168" y="1056617"/>
            <a:ext cx="3950837" cy="303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⬡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 Light"/>
              <a:buChar char="∙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  <a:t>IoC com Dependency Injection; - (D do SOLID);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000" dirty="0">
                <a:solidFill>
                  <a:schemeClr val="bg1"/>
                </a:solidFill>
                <a:latin typeface="Muli Light" panose="020B0604020202020204" charset="0"/>
              </a:rPr>
              <a:t>Persistir dados;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000" dirty="0">
                <a:solidFill>
                  <a:schemeClr val="bg1"/>
                </a:solidFill>
                <a:latin typeface="Muli Light" panose="020B0604020202020204" charset="0"/>
              </a:rPr>
              <a:t>Mensagem de Sucesso e Erro com ViewComponents;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  <a:t>ViewModel - (DTO com mais de uma Model) - (MVVM e DTO);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  <a:t>FactoryMessageViewModel static Method in "Helper static Class";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  <a:t>MVC Pattern;</a:t>
            </a:r>
            <a:br>
              <a:rPr lang="pt-BR" sz="900" dirty="0">
                <a:solidFill>
                  <a:schemeClr val="bg1"/>
                </a:solidFill>
                <a:latin typeface="Muli Light" panose="020B0604020202020204" charset="0"/>
              </a:rPr>
            </a:br>
            <a:endParaRPr lang="pt-BR" sz="900" dirty="0">
              <a:solidFill>
                <a:schemeClr val="bg1"/>
              </a:solidFill>
              <a:latin typeface="Muli Light" panose="020B0604020202020204" charset="0"/>
            </a:endParaRPr>
          </a:p>
          <a:p>
            <a:pPr marL="0" indent="0">
              <a:buNone/>
            </a:pPr>
            <a:br>
              <a:rPr lang="pt-BR" sz="1200" b="1" u="sng" dirty="0">
                <a:solidFill>
                  <a:schemeClr val="bg1"/>
                </a:solidFill>
                <a:latin typeface="Muli Light" panose="020B0604020202020204" charset="0"/>
              </a:rPr>
            </a:br>
            <a:r>
              <a:rPr lang="pt-BR" sz="1200" b="1" u="sng" dirty="0">
                <a:solidFill>
                  <a:schemeClr val="bg1"/>
                </a:solidFill>
                <a:latin typeface="Muli Light" panose="020B0604020202020204" charset="0"/>
              </a:rPr>
              <a:t>Ferramentas e Tecnologias:</a:t>
            </a:r>
            <a:br>
              <a:rPr lang="pt-BR" sz="1200" b="1" u="sng" dirty="0">
                <a:solidFill>
                  <a:schemeClr val="bg1"/>
                </a:solidFill>
                <a:latin typeface="Muli Light" panose="020B0604020202020204" charset="0"/>
              </a:rPr>
            </a:br>
            <a:endParaRPr lang="pt-BR" sz="1200" b="1" u="sng" dirty="0">
              <a:solidFill>
                <a:schemeClr val="bg1"/>
              </a:solidFill>
              <a:latin typeface="Muli Light" panose="020B060402020202020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>
                <a:solidFill>
                  <a:schemeClr val="bg1"/>
                </a:solidFill>
                <a:latin typeface="Muli Light" panose="020B0604020202020204" charset="0"/>
              </a:rPr>
              <a:t>Visual Studio 2022;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>
                <a:solidFill>
                  <a:schemeClr val="bg1"/>
                </a:solidFill>
                <a:latin typeface="Muli Light" panose="020B0604020202020204" charset="0"/>
              </a:rPr>
              <a:t>.Net 7 / Asp.Net Core 7;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>
                <a:solidFill>
                  <a:schemeClr val="bg1"/>
                </a:solidFill>
                <a:latin typeface="Muli Light" panose="020B0604020202020204" charset="0"/>
              </a:rPr>
              <a:t>EntityFramework Core 7;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>
                <a:solidFill>
                  <a:schemeClr val="bg1"/>
                </a:solidFill>
                <a:latin typeface="Muli Light" panose="020B0604020202020204" charset="0"/>
              </a:rPr>
              <a:t>SQL Server (with Code First Approach);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061C3C7-1268-1AA5-9B77-B2037E4EC1CF}"/>
              </a:ext>
            </a:extLst>
          </p:cNvPr>
          <p:cNvCxnSpPr/>
          <p:nvPr/>
        </p:nvCxnSpPr>
        <p:spPr>
          <a:xfrm>
            <a:off x="4983060" y="2776756"/>
            <a:ext cx="37834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8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948</Words>
  <Application>Microsoft Office PowerPoint</Application>
  <PresentationFormat>Apresentação na tela (16:9)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Muli</vt:lpstr>
      <vt:lpstr>Arial</vt:lpstr>
      <vt:lpstr>Wingdings</vt:lpstr>
      <vt:lpstr>Poppins Light</vt:lpstr>
      <vt:lpstr>Muli Light</vt:lpstr>
      <vt:lpstr>Lexend Deca</vt:lpstr>
      <vt:lpstr>Aliena template</vt:lpstr>
      <vt:lpstr>Apresentação do PowerPoint</vt:lpstr>
      <vt:lpstr>Observer Pattern         com Asp.Net Core 7</vt:lpstr>
      <vt:lpstr>O que é o padrão de projeto Observer?</vt:lpstr>
      <vt:lpstr>Apresentação do PowerPoint</vt:lpstr>
      <vt:lpstr>Apresentação do PowerPoint</vt:lpstr>
      <vt:lpstr>Alguns pontos-chaves a serem lembrados sobre o padrão Observer:</vt:lpstr>
      <vt:lpstr>Quando usar o Design Pattern Observer?</vt:lpstr>
      <vt:lpstr>Como implementar o Design Pattern Observer?</vt:lpstr>
      <vt:lpstr>Observer Pattern com Asp.Net Core 7 MVC, EntityFramework Core 7 e mais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Cooperchip Informática</dc:creator>
  <cp:lastModifiedBy>Cooperchip Informática</cp:lastModifiedBy>
  <cp:revision>19</cp:revision>
  <dcterms:modified xsi:type="dcterms:W3CDTF">2023-03-07T22:35:30Z</dcterms:modified>
</cp:coreProperties>
</file>