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15" r:id="rId2"/>
    <p:sldId id="417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  <p:sldId id="366" r:id="rId114"/>
    <p:sldId id="367" r:id="rId115"/>
    <p:sldId id="368" r:id="rId116"/>
    <p:sldId id="369" r:id="rId117"/>
    <p:sldId id="370" r:id="rId118"/>
    <p:sldId id="371" r:id="rId119"/>
    <p:sldId id="372" r:id="rId120"/>
    <p:sldId id="373" r:id="rId121"/>
    <p:sldId id="374" r:id="rId122"/>
    <p:sldId id="375" r:id="rId123"/>
    <p:sldId id="376" r:id="rId124"/>
    <p:sldId id="377" r:id="rId125"/>
    <p:sldId id="378" r:id="rId126"/>
    <p:sldId id="379" r:id="rId127"/>
    <p:sldId id="380" r:id="rId128"/>
    <p:sldId id="381" r:id="rId129"/>
    <p:sldId id="382" r:id="rId130"/>
    <p:sldId id="383" r:id="rId131"/>
    <p:sldId id="384" r:id="rId132"/>
    <p:sldId id="385" r:id="rId133"/>
    <p:sldId id="386" r:id="rId134"/>
    <p:sldId id="387" r:id="rId135"/>
    <p:sldId id="388" r:id="rId136"/>
    <p:sldId id="389" r:id="rId137"/>
    <p:sldId id="390" r:id="rId138"/>
    <p:sldId id="391" r:id="rId139"/>
    <p:sldId id="392" r:id="rId140"/>
    <p:sldId id="393" r:id="rId141"/>
    <p:sldId id="394" r:id="rId142"/>
    <p:sldId id="395" r:id="rId143"/>
    <p:sldId id="396" r:id="rId144"/>
    <p:sldId id="397" r:id="rId145"/>
    <p:sldId id="398" r:id="rId146"/>
    <p:sldId id="399" r:id="rId147"/>
    <p:sldId id="400" r:id="rId148"/>
    <p:sldId id="401" r:id="rId149"/>
    <p:sldId id="402" r:id="rId150"/>
    <p:sldId id="403" r:id="rId151"/>
    <p:sldId id="404" r:id="rId152"/>
    <p:sldId id="405" r:id="rId153"/>
    <p:sldId id="406" r:id="rId154"/>
    <p:sldId id="407" r:id="rId155"/>
    <p:sldId id="408" r:id="rId156"/>
    <p:sldId id="409" r:id="rId157"/>
    <p:sldId id="410" r:id="rId158"/>
    <p:sldId id="411" r:id="rId159"/>
    <p:sldId id="412" r:id="rId160"/>
    <p:sldId id="413" r:id="rId161"/>
    <p:sldId id="414" r:id="rId1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22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F8026-387C-4C81-5279-D0CF7D0EA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2257" y="584654"/>
            <a:ext cx="7772400" cy="1470025"/>
          </a:xfrm>
        </p:spPr>
        <p:txBody>
          <a:bodyPr/>
          <a:lstStyle/>
          <a:p>
            <a:r>
              <a:rPr lang="es-ES" dirty="0"/>
              <a:t>Diferencia Relativa de Retención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1321775-B3E1-920F-EE1A-42AE83289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534" y="2257329"/>
            <a:ext cx="2657846" cy="139084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A7AA0D8-ECB4-9008-60B4-89334C3FFC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58798" y="4439334"/>
            <a:ext cx="58264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 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 los tiempos de retención de los analitos A y 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ES" altLang="es-E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s-ES" altLang="es-E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Ttotal</a:t>
            </a:r>
            <a:r>
              <a:rPr kumimoji="0" lang="es-ES" altLang="es-E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es el tiempo total del experimento.</a:t>
            </a:r>
          </a:p>
        </p:txBody>
      </p:sp>
    </p:spTree>
    <p:extLst>
      <p:ext uri="{BB962C8B-B14F-4D97-AF65-F5344CB8AC3E}">
        <p14:creationId xmlns:p14="http://schemas.microsoft.com/office/powerpoint/2010/main" val="1864529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1.0, n_datos: 2</a:t>
            </a:r>
          </a:p>
        </p:txBody>
      </p:sp>
      <p:pic>
        <p:nvPicPr>
          <p:cNvPr id="3" name="Picture 2" descr="diff_grafica_Flavin nucleotides _CHEMONTID_0001329_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86" y="1888671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0.8904751918138327, n_datos: 2</a:t>
            </a:r>
          </a:p>
        </p:txBody>
      </p:sp>
      <p:pic>
        <p:nvPicPr>
          <p:cNvPr id="3" name="Picture 2" descr="diff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0.849442215827746, n_datos: 2</a:t>
            </a:r>
          </a:p>
        </p:txBody>
      </p:sp>
      <p:pic>
        <p:nvPicPr>
          <p:cNvPr id="3" name="Picture 2" descr="diff_grafica_Pyrimidine nucleotides _CHEMONTID_0001509__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0.8311195649551381, n_datos: 2</a:t>
            </a:r>
          </a:p>
        </p:txBody>
      </p:sp>
      <p:pic>
        <p:nvPicPr>
          <p:cNvPr id="3" name="Picture 2" descr="diff_grafica_Pyrimidine nucleotides _CHEMONTID_0001509_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0.8296788642849403, n_datos: 2</a:t>
            </a:r>
          </a:p>
        </p:txBody>
      </p:sp>
      <p:pic>
        <p:nvPicPr>
          <p:cNvPr id="3" name="Picture 2" descr="diff_grafica_Pyrimidine nucleotides _CHEMONTID_0001509__9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0.8181374722484818, n_datos: 2</a:t>
            </a:r>
          </a:p>
        </p:txBody>
      </p:sp>
      <p:pic>
        <p:nvPicPr>
          <p:cNvPr id="3" name="Picture 2" descr="diff_grafica_Pyrimidine nucleotides _CHEMONTID_0001509__9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Pyrrolopyrimidine nucleosides and nucleotides (CHEMONTID:0002306): 1.0, n_datos: 2</a:t>
            </a:r>
          </a:p>
        </p:txBody>
      </p:sp>
      <p:pic>
        <p:nvPicPr>
          <p:cNvPr id="3" name="Picture 2" descr="diff_grafica_Pyrrolopyrimidine nucleosides and nucleotides _CHEMONTID_0002306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Pyrrolopyrimidine nucleosides and nucleotides (CHEMONTID:0002306): 0.0819064507824272, n_datos: 4</a:t>
            </a:r>
          </a:p>
        </p:txBody>
      </p:sp>
      <p:pic>
        <p:nvPicPr>
          <p:cNvPr id="3" name="Picture 2" descr="diff_grafica_Pyrrolopyrimidine nucleosides and nucleotides _CHEMONTID_0002306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0.9967512818220816, n_datos: 7</a:t>
            </a:r>
          </a:p>
        </p:txBody>
      </p:sp>
      <p:pic>
        <p:nvPicPr>
          <p:cNvPr id="3" name="Picture 2" descr="diff_grafica_Steroids and steroid derivatives _CHEMONTID_0000258_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0.9877366666933536, n_datos: 8</a:t>
            </a:r>
          </a:p>
        </p:txBody>
      </p:sp>
      <p:pic>
        <p:nvPicPr>
          <p:cNvPr id="3" name="Picture 2" descr="diff_grafica_Steroids and steroid derivatives _CHEMONTID_0000258__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0.9704534786306804, n_datos: 1</a:t>
            </a:r>
          </a:p>
        </p:txBody>
      </p:sp>
      <p:pic>
        <p:nvPicPr>
          <p:cNvPr id="3" name="Picture 2" descr="diff_grafica_Steroids and steroid derivatives _CHEMONTID_0000258__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Supelco Ascentis Express C18</a:t>
            </a:r>
            <a:br/>
            <a:r>
              <a:t>    USP Code: column.usp.code_L1  |  Longitud: 150.0 mm</a:t>
            </a:r>
            <a:br/>
            <a:r>
              <a:t>    Tamaño Partícula: 2.7 µm  |  Temp: 55.0°C</a:t>
            </a:r>
            <a:br/>
            <a:r>
              <a:t>    Flujo: 0.26 mL/min  |  T0: 1.2721153846153843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34243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0.958511454755712, n_datos: 1</a:t>
            </a:r>
          </a:p>
        </p:txBody>
      </p:sp>
      <p:pic>
        <p:nvPicPr>
          <p:cNvPr id="3" name="Picture 2" descr="diff_grafica_Steroids and steroid derivatives _CHEMONTID_0000258_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0.8924765699169752, n_datos: 6</a:t>
            </a:r>
          </a:p>
        </p:txBody>
      </p:sp>
      <p:pic>
        <p:nvPicPr>
          <p:cNvPr id="3" name="Picture 2" descr="diff_grafica_Steroids and steroid derivatives _CHEMONTID_0000258__1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0.8924765699169752, n_datos: 6</a:t>
            </a:r>
          </a:p>
        </p:txBody>
      </p:sp>
      <p:pic>
        <p:nvPicPr>
          <p:cNvPr id="3" name="Picture 2" descr="diff_grafica_Steroids and steroid derivatives _CHEMONTID_0000258__1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0.8884806772193298, n_datos: 1</a:t>
            </a:r>
          </a:p>
        </p:txBody>
      </p:sp>
      <p:pic>
        <p:nvPicPr>
          <p:cNvPr id="3" name="Picture 2" descr="diff_grafica_Steroids and steroid derivatives _CHEMONTID_0000258__1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Steroids and steroid derivatives (CHEMONTID:0000258): 0.8783627994347994, n_datos: 5</a:t>
            </a:r>
          </a:p>
        </p:txBody>
      </p:sp>
      <p:pic>
        <p:nvPicPr>
          <p:cNvPr id="3" name="Picture 2" descr="diff_grafica_Steroids and steroid derivatives _CHEMONTID_0000258__1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1.0, n_datos: 1</a:t>
            </a:r>
          </a:p>
        </p:txBody>
      </p:sp>
      <p:pic>
        <p:nvPicPr>
          <p:cNvPr id="3" name="Picture 2" descr="diff_grafica_Fatty Acyls _CHEMONTID_0003909__1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0.7389643139152807, n_datos: 3</a:t>
            </a:r>
          </a:p>
        </p:txBody>
      </p:sp>
      <p:pic>
        <p:nvPicPr>
          <p:cNvPr id="3" name="Picture 2" descr="diff_grafica_Fatty Acyls _CHEMONTID_0003909__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0.7042215099229353, n_datos: 4</a:t>
            </a:r>
          </a:p>
        </p:txBody>
      </p:sp>
      <p:pic>
        <p:nvPicPr>
          <p:cNvPr id="3" name="Picture 2" descr="diff_grafica_Fatty Acyls _CHEMONTID_0003909__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ES-Cyano</a:t>
            </a:r>
            <a:br/>
            <a:r>
              <a:t>    USP Code: column.usp.code_L10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0.6719685005381596, n_datos: 9</a:t>
            </a:r>
          </a:p>
        </p:txBody>
      </p:sp>
      <p:pic>
        <p:nvPicPr>
          <p:cNvPr id="3" name="Picture 2" descr="diff_grafica_Fatty Acyls _CHEMONTID_0003909__1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Fatty Acyls (CHEMONTID:0003909): 0.6709488360555971, n_datos: 4</a:t>
            </a:r>
          </a:p>
        </p:txBody>
      </p:sp>
      <p:pic>
        <p:nvPicPr>
          <p:cNvPr id="3" name="Picture 2" descr="diff_grafica_Fatty Acyls _CHEMONTID_0003909__1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1.0, n_datos: 6</a:t>
            </a:r>
          </a:p>
        </p:txBody>
      </p:sp>
      <p:pic>
        <p:nvPicPr>
          <p:cNvPr id="3" name="Picture 2" descr="diff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0.9875822300891416, n_datos: 1</a:t>
            </a:r>
          </a:p>
        </p:txBody>
      </p:sp>
      <p:pic>
        <p:nvPicPr>
          <p:cNvPr id="3" name="Picture 2" descr="diff_grafica_Hydroxy acids and derivatives _CHEMONTID_0000472__1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0.985788938544844, n_datos: 2</a:t>
            </a:r>
          </a:p>
        </p:txBody>
      </p:sp>
      <p:pic>
        <p:nvPicPr>
          <p:cNvPr id="3" name="Picture 2" descr="diff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0.9759458875587572, n_datos: 2</a:t>
            </a:r>
          </a:p>
        </p:txBody>
      </p:sp>
      <p:pic>
        <p:nvPicPr>
          <p:cNvPr id="3" name="Picture 2" descr="diff_grafica_Hydroxy acids and derivatives _CHEMONTID_0000472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0.9731212776873148, n_datos: 2</a:t>
            </a:r>
          </a:p>
        </p:txBody>
      </p:sp>
      <p:pic>
        <p:nvPicPr>
          <p:cNvPr id="3" name="Picture 2" descr="diff_grafica_Hydroxy acids and derivatives _CHEMONTID_0000472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0.9721957493268688, n_datos: 1</a:t>
            </a:r>
          </a:p>
        </p:txBody>
      </p:sp>
      <p:pic>
        <p:nvPicPr>
          <p:cNvPr id="3" name="Picture 2" descr="diff_grafica_Hydroxy acids and derivatives _CHEMONTID_0000472__1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0.9685228801091124, n_datos: 1</a:t>
            </a:r>
          </a:p>
        </p:txBody>
      </p:sp>
      <p:pic>
        <p:nvPicPr>
          <p:cNvPr id="3" name="Picture 2" descr="diff_grafica_Hydroxy acids and derivatives _CHEMONTID_0000472__1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0.9671293782242738, n_datos: 1</a:t>
            </a:r>
          </a:p>
        </p:txBody>
      </p:sp>
      <p:pic>
        <p:nvPicPr>
          <p:cNvPr id="3" name="Picture 2" descr="diff_grafica_Hydroxy acids and derivatives _CHEMONTID_0000472__1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Hydroxy acids and derivatives (CHEMONTID:0000472): 0.9648856803184068, n_datos: 1</a:t>
            </a:r>
          </a:p>
        </p:txBody>
      </p:sp>
      <p:pic>
        <p:nvPicPr>
          <p:cNvPr id="3" name="Picture 2" descr="diff_grafica_Hydroxy acids and derivatives _CHEMONTID_0000472__1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1.0, n_datos: 3</a:t>
            </a:r>
          </a:p>
        </p:txBody>
      </p:sp>
      <p:pic>
        <p:nvPicPr>
          <p:cNvPr id="3" name="Picture 2" descr="diff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98.03921568627452 mm</a:t>
            </a:r>
            <a:br/>
            <a:r>
              <a:t>    Tamaño Partícula: 1.7 µm  |  Temp: 38.0°C</a:t>
            </a:r>
            <a:br/>
            <a:r>
              <a:t>    Flujo: 0.24 mL/min  |  T0: 0.895845316696432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0.9968147484480268, n_datos: 1</a:t>
            </a:r>
          </a:p>
        </p:txBody>
      </p:sp>
      <p:pic>
        <p:nvPicPr>
          <p:cNvPr id="3" name="Picture 2" descr="diff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0.9115893836134332, n_datos: 2</a:t>
            </a:r>
          </a:p>
        </p:txBody>
      </p:sp>
      <p:pic>
        <p:nvPicPr>
          <p:cNvPr id="3" name="Picture 2" descr="diff_grafica_Keto acids and derivatives _CHEMONTID_0000389__1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0.8492612719995171, n_datos: 1</a:t>
            </a:r>
          </a:p>
        </p:txBody>
      </p:sp>
      <p:pic>
        <p:nvPicPr>
          <p:cNvPr id="3" name="Picture 2" descr="diff_grafica_Keto acids and derivatives _CHEMONTID_0000389__1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0.7674827793030329, n_datos: 1</a:t>
            </a:r>
          </a:p>
        </p:txBody>
      </p:sp>
      <p:pic>
        <p:nvPicPr>
          <p:cNvPr id="3" name="Picture 2" descr="diff_grafica_Keto acids and derivatives _CHEMONTID_0000389__1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0.7103703703703702, n_datos: 6</a:t>
            </a:r>
          </a:p>
        </p:txBody>
      </p:sp>
      <p:pic>
        <p:nvPicPr>
          <p:cNvPr id="3" name="Picture 2" descr="diff_grafica_Keto acids and derivatives _CHEMONTID_0000389__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0.705158234128757, n_datos: 1</a:t>
            </a:r>
          </a:p>
        </p:txBody>
      </p:sp>
      <p:pic>
        <p:nvPicPr>
          <p:cNvPr id="3" name="Picture 2" descr="diff_grafica_Keto acids and derivatives _CHEMONTID_0000389__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0.35 mL/min  |  T0: 0.63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0.7023607228059594, n_datos: 9</a:t>
            </a:r>
          </a:p>
        </p:txBody>
      </p:sp>
      <p:pic>
        <p:nvPicPr>
          <p:cNvPr id="3" name="Picture 2" descr="diff_grafica_Keto acids and derivatives _CHEMONTID_0000389__1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Keto acids and derivatives (CHEMONTID:0000389): 0.6808621726493742, n_datos: 6</a:t>
            </a:r>
          </a:p>
        </p:txBody>
      </p:sp>
      <p:pic>
        <p:nvPicPr>
          <p:cNvPr id="3" name="Picture 2" descr="diff_grafica_Keto acids and derivatives _CHEMONTID_0000389__1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1.0, n_datos: 1</a:t>
            </a:r>
          </a:p>
        </p:txBody>
      </p:sp>
      <p:pic>
        <p:nvPicPr>
          <p:cNvPr id="3" name="Picture 2" descr="diff_grafica_Phenylpropanoic acids _CHEMONTID_0002551__1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0.938884008459411, n_datos: 3</a:t>
            </a:r>
          </a:p>
        </p:txBody>
      </p:sp>
      <p:pic>
        <p:nvPicPr>
          <p:cNvPr id="3" name="Picture 2" descr="diff_grafica_Phenylpropanoic acids _CHEMONTID_0002551__1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0.8546526088131927, n_datos: 1</a:t>
            </a:r>
          </a:p>
        </p:txBody>
      </p:sp>
      <p:pic>
        <p:nvPicPr>
          <p:cNvPr id="3" name="Picture 2" descr="diff_grafica_Phenylpropanoic acids _CHEMONTID_0002551__1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6.5  |  Columna: Waters ACQUITY UPLC BEH Amide</a:t>
            </a:r>
            <a:br/>
            <a:r>
              <a:t>    USP Code: column.usp.code_L68  |  Longitud: 150.0 mm</a:t>
            </a:r>
            <a:br/>
            <a:r>
              <a:t>    Tamaño Partícula: 1.7 µm  |  Temp: 40.0°C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0.7940672704851809, n_datos: 2</a:t>
            </a:r>
          </a:p>
        </p:txBody>
      </p:sp>
      <p:pic>
        <p:nvPicPr>
          <p:cNvPr id="3" name="Picture 2" descr="diff_grafica_Phenylpropanoic acids _CHEMONTID_0002551__1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0.7940672704851809, n_datos: 2</a:t>
            </a:r>
          </a:p>
        </p:txBody>
      </p:sp>
      <p:pic>
        <p:nvPicPr>
          <p:cNvPr id="3" name="Picture 2" descr="diff_grafica_Phenylpropanoic acids _CHEMONTID_0002551__1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0.7534303228643325, n_datos: 2</a:t>
            </a:r>
          </a:p>
        </p:txBody>
      </p:sp>
      <p:pic>
        <p:nvPicPr>
          <p:cNvPr id="3" name="Picture 2" descr="diff_grafica_Phenylpropanoic acids _CHEMONTID_0002551__1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0.7347829998630914, n_datos: 2</a:t>
            </a:r>
          </a:p>
        </p:txBody>
      </p:sp>
      <p:pic>
        <p:nvPicPr>
          <p:cNvPr id="3" name="Picture 2" descr="diff_grafica_Phenylpropanoic acids _CHEMONTID_0002551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0.7021377139654205, n_datos: 2</a:t>
            </a:r>
          </a:p>
        </p:txBody>
      </p:sp>
      <p:pic>
        <p:nvPicPr>
          <p:cNvPr id="3" name="Picture 2" descr="diff_grafica_Phenylpropanoic acids _CHEMONTID_0002551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XB-C18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0.6991563018242122, n_datos: 2</a:t>
            </a:r>
          </a:p>
        </p:txBody>
      </p:sp>
      <p:pic>
        <p:nvPicPr>
          <p:cNvPr id="3" name="Picture 2" descr="diff_grafica_Phenylpropanoic acids _CHEMONTID_0002551__1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Phenylpropanoic acids (CHEMONTID:0002551): 0.6928877874156684, n_datos: 2</a:t>
            </a:r>
          </a:p>
        </p:txBody>
      </p:sp>
      <p:pic>
        <p:nvPicPr>
          <p:cNvPr id="3" name="Picture 2" descr="diff_grafica_Phenylpropanoic acids _CHEMONTID_0002551__1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1.0, n_datos: 1</a:t>
            </a:r>
          </a:p>
        </p:txBody>
      </p:sp>
      <p:pic>
        <p:nvPicPr>
          <p:cNvPr id="3" name="Picture 2" descr="diff_grafica_Organic carbonic acids and derivatives _CHEMONTID_0000364__1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0.8527478156518772, n_datos: 4</a:t>
            </a:r>
          </a:p>
        </p:txBody>
      </p:sp>
      <p:pic>
        <p:nvPicPr>
          <p:cNvPr id="3" name="Picture 2" descr="diff_grafica_Organic carbonic acids and derivatives _CHEMONTID_0000364__1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0.8447858625841177, n_datos: 1</a:t>
            </a:r>
          </a:p>
        </p:txBody>
      </p:sp>
      <p:pic>
        <p:nvPicPr>
          <p:cNvPr id="3" name="Picture 2" descr="diff_grafica_Organic carbonic acids and derivatives _CHEMONTID_0000364__1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Synergi Polar-RP</a:t>
            </a:r>
            <a:br/>
            <a:r>
              <a:t>    USP Code: column.usp.code_L11  |  Longitud: 100.0 mm</a:t>
            </a:r>
            <a:br/>
            <a:r>
              <a:t>    Tamaño Partícula: 100.0 µm  |  Temp: 40.0°C</a:t>
            </a:r>
            <a:br/>
            <a:r>
              <a:t>    Flujo: 0.4 mL/min  |  T0: 0.125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0.8156637328659846, n_datos: 1</a:t>
            </a:r>
          </a:p>
        </p:txBody>
      </p:sp>
      <p:pic>
        <p:nvPicPr>
          <p:cNvPr id="3" name="Picture 2" descr="diff_grafica_Organic carbonic acids and derivatives _CHEMONTID_0000364__1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3.61  |  pH2: 3.61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0.431486512590861, n_datos: 2</a:t>
            </a:r>
          </a:p>
        </p:txBody>
      </p:sp>
      <p:pic>
        <p:nvPicPr>
          <p:cNvPr id="3" name="Picture 2" descr="diff_grafica_Organic carbonic acids and derivatives _CHEMONTID_0000364__1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0.4089298605235479, n_datos: 1</a:t>
            </a:r>
          </a:p>
        </p:txBody>
      </p:sp>
      <p:pic>
        <p:nvPicPr>
          <p:cNvPr id="3" name="Picture 2" descr="diff_grafica_Organic carbonic acids and derivatives _CHEMONTID_0000364__1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50.0°C</a:t>
            </a:r>
            <a:br/>
            <a:r>
              <a:t>    Flujo: 0.3 mL/min  |  T0: 0.1666666666666666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0.3675803041965889, n_datos: 1</a:t>
            </a:r>
          </a:p>
        </p:txBody>
      </p:sp>
      <p:pic>
        <p:nvPicPr>
          <p:cNvPr id="3" name="Picture 2" descr="diff_grafica_Organic carbonic acids and derivatives _CHEMONTID_0000364__1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150.0 mm</a:t>
            </a:r>
            <a:br/>
            <a:r>
              <a:t>    Tamaño Partícula: 1.9 µm  |  Temp: 41.66666666666666°C</a:t>
            </a:r>
            <a:br/>
            <a:r>
              <a:t>    Flujo: 0.5 mL/min  |  T0: 0.6615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0.1602095288102115, n_datos: 1</a:t>
            </a:r>
          </a:p>
        </p:txBody>
      </p:sp>
      <p:pic>
        <p:nvPicPr>
          <p:cNvPr id="3" name="Picture 2" descr="diff_grafica_Organic carbonic acids and derivatives _CHEMONTID_0000364__1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0.1387622912775012, n_datos: 1</a:t>
            </a:r>
          </a:p>
        </p:txBody>
      </p:sp>
      <p:pic>
        <p:nvPicPr>
          <p:cNvPr id="3" name="Picture 2" descr="diff_grafica_Organic carbonic acids and derivatives _CHEMONTID_0000364__1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Organic carbonic acids and derivatives (CHEMONTID:0000364): 0.1273138418601521, n_datos: 1</a:t>
            </a:r>
          </a:p>
        </p:txBody>
      </p:sp>
      <p:pic>
        <p:nvPicPr>
          <p:cNvPr id="3" name="Picture 2" descr="diff_grafica_Organic carbonic acids and derivatives _CHEMONTID_0000364__1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50.0°C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Carboxylic acids and derivatives (CHEMONTID:0000265): 1.0, n_datos: 9</a:t>
            </a:r>
          </a:p>
        </p:txBody>
      </p:sp>
      <p:pic>
        <p:nvPicPr>
          <p:cNvPr id="3" name="Picture 2" descr="diff_grafica_Carboxylic acids and derivatives _CHEMONTID_0000265__1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2.0  |  pH2: 2.0  |  Columna: Phenomenex Kinetex PFP</a:t>
            </a:r>
            <a:br/>
            <a:r>
              <a:t>    USP Code: column.usp.code_L43  |  Longitud: 100.0 mm</a:t>
            </a:r>
            <a:br/>
            <a:r>
              <a:t>    Tamaño Partícula: 2.6 µm  |  Temp: 35.0°C</a:t>
            </a:r>
            <a:br/>
            <a:r>
              <a:t>    Flujo: 1.5 mL/min  |  T0: 0.705333333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Carboxylic acids and derivatives (CHEMONTID:0000265): 0.7751032505326044, n_datos: 2</a:t>
            </a:r>
          </a:p>
        </p:txBody>
      </p:sp>
      <p:pic>
        <p:nvPicPr>
          <p:cNvPr id="3" name="Picture 2" descr="diff_grafica_Carboxylic acids and derivatives _CHEMONTID_0000265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0.0  |  Columna: Phenomenex Kinetex PS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Carboxylic acids and derivatives (CHEMONTID:0000265): 0.7332096533260979, n_datos: 1</a:t>
            </a:r>
          </a:p>
        </p:txBody>
      </p:sp>
      <p:pic>
        <p:nvPicPr>
          <p:cNvPr id="3" name="Picture 2" descr="diff_grafica_Carboxylic acids and derivatives _CHEMONTID_0000265__1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5.0  |  pH2: 0.0  |  Columna: Phenomenex Kinetex EVO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Carboxylic acids and derivatives (CHEMONTID:0000265): 0.7255173912247745, n_datos: 2</a:t>
            </a:r>
          </a:p>
        </p:txBody>
      </p:sp>
      <p:pic>
        <p:nvPicPr>
          <p:cNvPr id="3" name="Picture 2" descr="diff_grafica_Carboxylic acids and derivatives _CHEMONTID_0000265__1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2.0  |  pH2: 0.0  |  Columna: Phenomenex Kinetex PS C18</a:t>
            </a:r>
            <a:br/>
            <a:r>
              <a:t>    USP Code: column.usp.code_L1  |  Longitud: 150.0 mm</a:t>
            </a:r>
            <a:br/>
            <a:r>
              <a:t>    Tamaño Partícula: 2.6 µm  |  Temp: 40.0°C</a:t>
            </a:r>
            <a:br/>
            <a:r>
              <a:t>    Flujo: 0.35 mL/min  |  T0: 1.9285714285714288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Flavin nucleotides (CHEMONTID:0001329): 0.0, n_datos: 1</a:t>
            </a:r>
          </a:p>
        </p:txBody>
      </p:sp>
      <p:pic>
        <p:nvPicPr>
          <p:cNvPr id="3" name="Picture 2" descr="diff_grafica_Flavin nucleotides _CHEMONTID_0001329_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7E4B1-643B-FB45-150D-87AA5B0A7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C778-F2C9-9D12-5A5A-554B1AAAD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7215"/>
            <a:ext cx="8229600" cy="1143000"/>
          </a:xfrm>
        </p:spPr>
        <p:txBody>
          <a:bodyPr>
            <a:normAutofit/>
          </a:bodyPr>
          <a:lstStyle/>
          <a:p>
            <a:r>
              <a:rPr lang="es-ES" dirty="0"/>
              <a:t>Estructura de las diapositivas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926E5F-E57A-D516-4594-601AFEDB5102}"/>
              </a:ext>
            </a:extLst>
          </p:cNvPr>
          <p:cNvSpPr txBox="1"/>
          <p:nvPr/>
        </p:nvSpPr>
        <p:spPr>
          <a:xfrm>
            <a:off x="457200" y="4773385"/>
            <a:ext cx="5057475" cy="224676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 b="1"/>
            </a:pPr>
            <a:r>
              <a:rPr dirty="0" err="1"/>
              <a:t>Configuración</a:t>
            </a:r>
            <a:r>
              <a:rPr dirty="0"/>
              <a:t> Columna:</a:t>
            </a:r>
          </a:p>
          <a:p>
            <a:br>
              <a:rPr dirty="0"/>
            </a:br>
            <a:r>
              <a:rPr dirty="0"/>
              <a:t>    pH1: </a:t>
            </a:r>
            <a:r>
              <a:rPr lang="es-ES" dirty="0"/>
              <a:t>*</a:t>
            </a:r>
            <a:r>
              <a:rPr dirty="0"/>
              <a:t>  |  pH2: </a:t>
            </a:r>
            <a:r>
              <a:rPr lang="es-ES" dirty="0"/>
              <a:t>*</a:t>
            </a:r>
            <a:r>
              <a:rPr dirty="0"/>
              <a:t>  |  Columna: </a:t>
            </a:r>
            <a:r>
              <a:rPr lang="es-ES" dirty="0"/>
              <a:t>nombre columna</a:t>
            </a:r>
            <a:br>
              <a:rPr dirty="0"/>
            </a:br>
            <a:r>
              <a:rPr dirty="0"/>
              <a:t>    USP Code: </a:t>
            </a:r>
            <a:r>
              <a:rPr lang="es-ES" dirty="0" err="1"/>
              <a:t>código_usp</a:t>
            </a:r>
            <a:r>
              <a:rPr dirty="0"/>
              <a:t>  |  </a:t>
            </a:r>
            <a:r>
              <a:rPr dirty="0" err="1"/>
              <a:t>Longitud</a:t>
            </a:r>
            <a:r>
              <a:rPr dirty="0"/>
              <a:t>: </a:t>
            </a:r>
            <a:r>
              <a:rPr lang="es-ES" dirty="0"/>
              <a:t>longitud</a:t>
            </a:r>
            <a:r>
              <a:rPr dirty="0"/>
              <a:t> mm</a:t>
            </a:r>
            <a:br>
              <a:rPr dirty="0"/>
            </a:br>
            <a:r>
              <a:rPr dirty="0"/>
              <a:t>    </a:t>
            </a:r>
            <a:r>
              <a:rPr dirty="0" err="1"/>
              <a:t>Tamaño</a:t>
            </a:r>
            <a:r>
              <a:rPr dirty="0"/>
              <a:t> </a:t>
            </a:r>
            <a:r>
              <a:rPr dirty="0" err="1"/>
              <a:t>Partícula</a:t>
            </a:r>
            <a:r>
              <a:rPr dirty="0"/>
              <a:t>: </a:t>
            </a:r>
            <a:r>
              <a:rPr lang="es-ES" dirty="0"/>
              <a:t>*</a:t>
            </a:r>
            <a:r>
              <a:rPr dirty="0"/>
              <a:t> µm  |  Temp: </a:t>
            </a:r>
            <a:r>
              <a:rPr lang="es-ES" dirty="0"/>
              <a:t>*</a:t>
            </a:r>
            <a:r>
              <a:rPr dirty="0"/>
              <a:t>°C</a:t>
            </a:r>
            <a:br>
              <a:rPr dirty="0"/>
            </a:br>
            <a:r>
              <a:rPr dirty="0"/>
              <a:t>    </a:t>
            </a:r>
            <a:r>
              <a:rPr dirty="0" err="1"/>
              <a:t>Flujo</a:t>
            </a:r>
            <a:r>
              <a:rPr dirty="0"/>
              <a:t>: </a:t>
            </a:r>
            <a:r>
              <a:rPr lang="es-ES" dirty="0"/>
              <a:t>*</a:t>
            </a:r>
            <a:r>
              <a:rPr dirty="0"/>
              <a:t> mL/min  |  T0: </a:t>
            </a:r>
            <a:r>
              <a:rPr lang="es-ES" dirty="0"/>
              <a:t>*</a:t>
            </a:r>
            <a:r>
              <a:rPr dirty="0"/>
              <a:t> min</a:t>
            </a:r>
            <a:br>
              <a:rPr dirty="0"/>
            </a:br>
            <a:r>
              <a:rPr dirty="0"/>
              <a:t>   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8BC34D-2CFE-F676-1B25-33D0D622CFE1}"/>
              </a:ext>
            </a:extLst>
          </p:cNvPr>
          <p:cNvSpPr txBox="1">
            <a:spLocks/>
          </p:cNvSpPr>
          <p:nvPr/>
        </p:nvSpPr>
        <p:spPr>
          <a:xfrm>
            <a:off x="609600" y="8871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Familia: Score, </a:t>
            </a:r>
          </a:p>
          <a:p>
            <a:r>
              <a:rPr lang="en-US" dirty="0" err="1"/>
              <a:t>n_datos</a:t>
            </a:r>
            <a:r>
              <a:rPr lang="en-US" dirty="0"/>
              <a:t>: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D09B592-E801-BDBF-E610-296B890E94F4}"/>
              </a:ext>
            </a:extLst>
          </p:cNvPr>
          <p:cNvSpPr/>
          <p:nvPr/>
        </p:nvSpPr>
        <p:spPr>
          <a:xfrm>
            <a:off x="2427514" y="2231571"/>
            <a:ext cx="4517572" cy="239485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BBBD38-AD64-FBDE-3036-F649C3E4F9C3}"/>
              </a:ext>
            </a:extLst>
          </p:cNvPr>
          <p:cNvSpPr txBox="1">
            <a:spLocks/>
          </p:cNvSpPr>
          <p:nvPr/>
        </p:nvSpPr>
        <p:spPr>
          <a:xfrm>
            <a:off x="674913" y="283028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Gráfico</a:t>
            </a:r>
            <a:r>
              <a:rPr lang="en-US" dirty="0"/>
              <a:t> del </a:t>
            </a:r>
          </a:p>
          <a:p>
            <a:r>
              <a:rPr lang="en-US" dirty="0" err="1"/>
              <a:t>gradiente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43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1.0, n_datos: 1</a:t>
            </a:r>
          </a:p>
        </p:txBody>
      </p:sp>
      <p:pic>
        <p:nvPicPr>
          <p:cNvPr id="3" name="Picture 2" descr="diff_grafica__5_-_5__-dinucleotides _CHEMONTID_0003468_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0.5139012231228017, n_datos: 4</a:t>
            </a:r>
          </a:p>
        </p:txBody>
      </p:sp>
      <p:pic>
        <p:nvPicPr>
          <p:cNvPr id="3" name="Picture 2" descr="diff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0.5094453628324749, n_datos: 1</a:t>
            </a:r>
          </a:p>
        </p:txBody>
      </p:sp>
      <p:pic>
        <p:nvPicPr>
          <p:cNvPr id="3" name="Picture 2" descr="diff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45.0°C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0.5076000653861445, n_datos: 1</a:t>
            </a:r>
          </a:p>
        </p:txBody>
      </p:sp>
      <p:pic>
        <p:nvPicPr>
          <p:cNvPr id="3" name="Picture 2" descr="diff_grafica__5_-_5__-dinucleotides _CHEMONTID_0003468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0.5060839570897764, n_datos: 4</a:t>
            </a:r>
          </a:p>
        </p:txBody>
      </p:sp>
      <p:pic>
        <p:nvPicPr>
          <p:cNvPr id="3" name="Picture 2" descr="diff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0.4971777498161612, n_datos: 3</a:t>
            </a:r>
          </a:p>
        </p:txBody>
      </p:sp>
      <p:pic>
        <p:nvPicPr>
          <p:cNvPr id="3" name="Picture 2" descr="diff_grafica__5_-_5__-dinucleotides _CHEMONTID_0003468_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Atlantis Premier BEH Z-HILIC</a:t>
            </a:r>
            <a:br/>
            <a:r>
              <a:t>    USP Code: column.usp.code_L122  |  Longitud: 100.0 mm</a:t>
            </a:r>
            <a:br/>
            <a:r>
              <a:t>    Tamaño Partícula: 1.7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0.4906280712034398, n_datos: 1</a:t>
            </a:r>
          </a:p>
        </p:txBody>
      </p:sp>
      <p:pic>
        <p:nvPicPr>
          <p:cNvPr id="3" name="Picture 2" descr="diff_grafica__5_-_5__-dinucleotides _CHEMONTID_0003468_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HILICON iHILIC-(P) Classic, HILIC, PEEK</a:t>
            </a:r>
            <a:br/>
            <a:r>
              <a:t>    USP Code: column.usp.code_L122  |  Longitud: 50.0 mm</a:t>
            </a:r>
            <a:br/>
            <a:r>
              <a:t>    Tamaño Partícula: 5.0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0.4855437881631964, n_datos: 1</a:t>
            </a:r>
          </a:p>
        </p:txBody>
      </p:sp>
      <p:pic>
        <p:nvPicPr>
          <p:cNvPr id="3" name="Picture 2" descr="diff_grafica__5_-_5__-dinucleotides _CHEMONTID_0003468_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Agilent InfinityLab Poroshell 120 HILIC-Z (Peek-lined)</a:t>
            </a:r>
            <a:br/>
            <a:r>
              <a:t>    USP Code: column.usp.code_L114  |  Longitud: 50.0 mm</a:t>
            </a:r>
            <a:br/>
            <a:r>
              <a:t>    Tamaño Partícula: 2.7 µm  |  Temp: 30.0°C</a:t>
            </a:r>
            <a:br/>
            <a:r>
              <a:t>    Flujo: 0.12 mL/min  |  T0: 0.91875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0.4712550689684996, n_datos: 1</a:t>
            </a:r>
          </a:p>
        </p:txBody>
      </p:sp>
      <p:pic>
        <p:nvPicPr>
          <p:cNvPr id="3" name="Picture 2" descr="diff_grafica__5_-_5__-dinucleotides _CHEMONTID_0003468__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(5'-&gt;5')-dinucleotides (CHEMONTID:0003468): 0.4673782075783495, n_datos: 1</a:t>
            </a:r>
          </a:p>
        </p:txBody>
      </p:sp>
      <p:pic>
        <p:nvPicPr>
          <p:cNvPr id="3" name="Picture 2" descr="diff_grafica__5_-_5__-dinucleotides _CHEMONTID_0003468__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Atlantis Premier BEH Z-HILIC</a:t>
            </a:r>
            <a:br/>
            <a:r>
              <a:t>    USP Code: column.usp.code_L122  |  Longitud: 100.0 mm</a:t>
            </a:r>
            <a:br/>
            <a:r>
              <a:t>    Tamaño Partícula: 1.7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1.0, n_datos: 3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71" y="1807028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5.0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ES-Cyano</a:t>
            </a:r>
            <a:br/>
            <a:r>
              <a:t>    USP Code: column.usp.code_L10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F5 (PFP)</a:t>
            </a:r>
            <a:br/>
            <a:r>
              <a:t>    USP Code: column.usp.code_L43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Phenyl-Hexyl</a:t>
            </a:r>
            <a:br/>
            <a:r>
              <a:t>    USP Code: column.usp.code_L11  |  Longitud: 100.0 mm</a:t>
            </a:r>
            <a:br/>
            <a:r>
              <a:t>    Tamaño Partícula: 2.7 µm  |  Temp: 40.78947368421053°C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Pyridine nucleotides (CHEMONTID:0001297): 0.0, n_datos: 1</a:t>
            </a:r>
          </a:p>
        </p:txBody>
      </p:sp>
      <p:pic>
        <p:nvPicPr>
          <p:cNvPr id="3" name="Picture 2" descr="diff_grafica_Pyridine nucleotides _CHEMONTID_0001297__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0.986427914549758, n_datos: 1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26772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1.0, n_datos: 1</a:t>
            </a:r>
          </a:p>
        </p:txBody>
      </p:sp>
      <p:pic>
        <p:nvPicPr>
          <p:cNvPr id="3" name="Picture 2" descr="diff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0.9914148909036102, n_datos: 3</a:t>
            </a:r>
          </a:p>
        </p:txBody>
      </p:sp>
      <p:pic>
        <p:nvPicPr>
          <p:cNvPr id="3" name="Picture 2" descr="diff_grafica_Pyrimidine nucleosides _CHEMONTID_0000480__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0.9424731454090162, n_datos: 3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0.9422325171599968, n_datos: 4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0.9386972113328584, n_datos: 2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0.9384511840494708, n_datos: 1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UPLC C18</a:t>
            </a:r>
            <a:br/>
            <a:r>
              <a:t>    USP Code: column.usp.code_L1  |  Longitud: 100.0 mm</a:t>
            </a:r>
            <a:br/>
            <a:r>
              <a:t>    Tamaño Partícula: 1.6 µm  |  Temp: 30.0°C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0.9291124402887851, n_datos: 1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C18</a:t>
            </a:r>
            <a:br/>
            <a:r>
              <a:t>    USP Code: column.usp.code_L1  |  Longitud: 100.0 mm</a:t>
            </a:r>
            <a:br/>
            <a:r>
              <a:t>    Tamaño Partícula: 1.8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0.9224012277934016, n_datos: 1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0.9216299893086244, n_datos: 3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nucleosides (CHEMONTID:0000480): 0.9199355352996224, n_datos: 4</a:t>
            </a:r>
          </a:p>
        </p:txBody>
      </p:sp>
      <p:pic>
        <p:nvPicPr>
          <p:cNvPr id="3" name="Picture 2" descr="diff_grafica_Pyrimidine nucleosides _CHEMONTID_0000480__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Restek Raptor Biphenyl</a:t>
            </a:r>
            <a:br/>
            <a:r>
              <a:t>    USP Code: column.usp.code_L11  |  Longitud: 100.0 mm</a:t>
            </a:r>
            <a:br/>
            <a:r>
              <a:t>    Tamaño Partícula: 2.7 µm  |  Temp: 40.0°C</a:t>
            </a:r>
            <a:br/>
            <a:r>
              <a:t>    Flujo: 0.4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0.8234532218032401, n_datos: 1</a:t>
            </a:r>
          </a:p>
        </p:txBody>
      </p:sp>
      <p:pic>
        <p:nvPicPr>
          <p:cNvPr id="3" name="Picture 2" descr="diff_grafica_Purine nucleotides _CHEMONTID_0001506_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30186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Pyrrolopyrimidine nucleosides and nucleotides (CHEMONTID:0002306): 1.0, n_datos: 2</a:t>
            </a:r>
          </a:p>
        </p:txBody>
      </p:sp>
      <p:pic>
        <p:nvPicPr>
          <p:cNvPr id="3" name="Picture 2" descr="diff_grafica_Pyrrolopyrimidine nucleosides and nucleotides _CHEMONTID_0002306__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Pyrrolopyrimidine nucleosides and nucleotides (CHEMONTID:0002306): 0.0819064507824272, n_datos: 4</a:t>
            </a:r>
          </a:p>
        </p:txBody>
      </p:sp>
      <p:pic>
        <p:nvPicPr>
          <p:cNvPr id="3" name="Picture 2" descr="diff_grafica_Pyrrolopyrimidine nucleosides and nucleotides _CHEMONTID_0002306__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1.0, n_datos: 6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0.998761945463918, n_datos: 5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0.9938148682738916, n_datos: 2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0.9600672209686056, n_datos: 6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0.9199948500064375, n_datos: 4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0.9088064889918888, n_datos: 2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0.9083600472910576, n_datos: 5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0.9071695360888412, n_datos: 1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Waters XBridge BEH Amide</a:t>
            </a:r>
            <a:br/>
            <a:r>
              <a:t>    USP Code: column.usp.code_L68  |  Longitud: 100.0 mm</a:t>
            </a:r>
            <a:br/>
            <a:r>
              <a:t>    Tamaño Partícula: 2.5 µm  |  Temp: 30.0°C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0.8108091825840159, n_datos: 1</a:t>
            </a:r>
          </a:p>
        </p:txBody>
      </p:sp>
      <p:pic>
        <p:nvPicPr>
          <p:cNvPr id="3" name="Picture 2" descr="diff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85" y="17907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0.15 mL/min  |  T0: 1.47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0.8803113365856192, n_datos: 9</a:t>
            </a:r>
          </a:p>
        </p:txBody>
      </p:sp>
      <p:pic>
        <p:nvPicPr>
          <p:cNvPr id="3" name="Picture 2" descr="diff_grafica_Purine nucleosides _CHEMONTID_0000479__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nucleosides (CHEMONTID:0000479): 0.8678081182759053, n_datos: 9</a:t>
            </a:r>
          </a:p>
        </p:txBody>
      </p:sp>
      <p:pic>
        <p:nvPicPr>
          <p:cNvPr id="3" name="Picture 2" descr="diff_grafica_Purine nucleosides _CHEMONTID_0000479__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1.0, n_datos: 2</a:t>
            </a:r>
          </a:p>
        </p:txBody>
      </p:sp>
      <p:pic>
        <p:nvPicPr>
          <p:cNvPr id="3" name="Picture 2" descr="diff_grafica_Ribonucleoside 3_-phosphates _CHEMONTID_0004404_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1.0, n_datos: 1</a:t>
            </a:r>
          </a:p>
        </p:txBody>
      </p:sp>
      <p:pic>
        <p:nvPicPr>
          <p:cNvPr id="3" name="Picture 2" descr="diff_grafica_Ribonucleoside 3_-phosphates _CHEMONTID_0004404__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0.2207942494594268, n_datos: 1</a:t>
            </a:r>
          </a:p>
        </p:txBody>
      </p:sp>
      <p:pic>
        <p:nvPicPr>
          <p:cNvPr id="3" name="Picture 2" descr="diff_grafica_Ribonucleoside 3_-phosphates _CHEMONTID_0004404__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0.4 mL/min  |  T0: 0.8268749999999999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0.0, n_datos: 2</a:t>
            </a:r>
          </a:p>
        </p:txBody>
      </p:sp>
      <p:pic>
        <p:nvPicPr>
          <p:cNvPr id="3" name="Picture 2" descr="diff_grafica_Ribonucleoside 3_-phosphates _CHEMONTID_0004404__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Ribonucleoside 3'-phosphates (CHEMONTID:0004404): 0.0, n_datos: 2</a:t>
            </a:r>
          </a:p>
        </p:txBody>
      </p:sp>
      <p:pic>
        <p:nvPicPr>
          <p:cNvPr id="3" name="Picture 2" descr="diff_grafica_Ribonucleoside 3_-phosphates _CHEMONTID_0004404__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1.0, n_datos: 1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0.9882970241437397, n_datos: 3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0.980008553797275, n_datos: 1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Thermo Scientific Accucore HILIC</a:t>
            </a:r>
            <a:br/>
            <a:r>
              <a:t>    USP Code: column.usp.code_L3  |  Longitud: 100.0 mm</a:t>
            </a:r>
            <a:br/>
            <a:r>
              <a:t>    Tamaño Partícula: 2.6 µm  |  Temp: 36.36363636363637°C</a:t>
            </a:r>
            <a:br/>
            <a:r>
              <a:t>    Flujo: 0.5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0.808487697582645, n_datos: 3</a:t>
            </a:r>
          </a:p>
        </p:txBody>
      </p:sp>
      <p:pic>
        <p:nvPicPr>
          <p:cNvPr id="3" name="Picture 2" descr="diff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0193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0.974340258281864, n_datos: 1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0.9735506794664008, n_datos: 1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4.0  |  pH2: 4.0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0.9732920101654994, n_datos: 2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0.9729394938125738, n_datos: 3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0.972064548224613, n_datos: 3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0.9718474503025064, n_datos: 2</a:t>
            </a:r>
          </a:p>
        </p:txBody>
      </p:sp>
      <p:pic>
        <p:nvPicPr>
          <p:cNvPr id="3" name="Picture 2" descr="diff_grafica_5_-deoxyribonucleosides _CHEMONTID_0004502__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0.25 mL/min  |  T0: 0.882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5'-deoxyribonucleosides (CHEMONTID:0004502): 0.9717965340979928, n_datos: 2</a:t>
            </a:r>
          </a:p>
        </p:txBody>
      </p:sp>
      <p:pic>
        <p:nvPicPr>
          <p:cNvPr id="3" name="Picture 2" descr="diff_grafica_5_-deoxyribonucleosides _CHEMONTID_0004502__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6.0  |  pH2: 6.0  |  Columna: Merck SeQuant ZIC-HILIC</a:t>
            </a:r>
            <a:br/>
            <a:r>
              <a:t>    USP Code: column.usp.code_L114  |  Longitud: 150.0 mm</a:t>
            </a:r>
            <a:br/>
            <a:r>
              <a:t>    Tamaño Partícula: 5.0 µm  |  Temp: 25.0°C</a:t>
            </a:r>
            <a:br/>
            <a:r>
              <a:t>    Flujo: 0.75 mL/min  |  T0: 0.441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1.0, n_datos: 1</a:t>
            </a:r>
          </a:p>
        </p:txBody>
      </p:sp>
      <p:pic>
        <p:nvPicPr>
          <p:cNvPr id="3" name="Picture 2" descr="diff_grafica_Nucleoside and nucleotide analogues _CHEMONTID_0003737__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Agilent ZORBAX Extend-C18</a:t>
            </a:r>
            <a:br/>
            <a:r>
              <a:t>    USP Code: column.usp.code_L1  |  Longitud: 50.0 mm</a:t>
            </a:r>
            <a:br/>
            <a:r>
              <a:t>    Tamaño Partícula: 1.8 µm  |  Temp: 35.0°C</a:t>
            </a:r>
            <a:br/>
            <a:r>
              <a:t>    Flujo: 0.1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0.8776420544354865, n_datos: 1</a:t>
            </a:r>
          </a:p>
        </p:txBody>
      </p:sp>
      <p:pic>
        <p:nvPicPr>
          <p:cNvPr id="3" name="Picture 2" descr="diff_grafica_Nucleoside and nucleotide analogues _CHEMONTID_0003737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0.8776420544354865, n_datos: 1</a:t>
            </a:r>
          </a:p>
        </p:txBody>
      </p:sp>
      <p:pic>
        <p:nvPicPr>
          <p:cNvPr id="3" name="Picture 2" descr="diff_grafica_Nucleoside and nucleotide analogues _CHEMONTID_0003737__7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BEH Amide</a:t>
            </a:r>
            <a:br/>
            <a:r>
              <a:t>    USP Code: column.usp.code_L68  |  Longitud: 100.0 mm</a:t>
            </a:r>
            <a:br/>
            <a:r>
              <a:t>    Tamaño Partícula: 1.7 µm  |  Temp: 40.0°C</a:t>
            </a:r>
            <a:br/>
            <a:r>
              <a:t>    Flujo: 0.5 mL/min  |  T0: 0.4571959788769226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0.7716404634233737, n_datos: 3</a:t>
            </a:r>
          </a:p>
        </p:txBody>
      </p:sp>
      <p:pic>
        <p:nvPicPr>
          <p:cNvPr id="3" name="Picture 2" descr="diff_grafica_Purine nucleotides _CHEMONTID_0001506_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CORTECS T3</a:t>
            </a:r>
            <a:br/>
            <a:r>
              <a:t>    USP Code: column.usp.code_L1  |  Longitud: 100.0 mm</a:t>
            </a:r>
            <a:br/>
            <a:r>
              <a:t>    Tamaño Partícula: 2.7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0.6814346628071993, n_datos: 1</a:t>
            </a:r>
          </a:p>
        </p:txBody>
      </p:sp>
      <p:pic>
        <p:nvPicPr>
          <p:cNvPr id="3" name="Picture 2" descr="diff_grafica_Nucleoside and nucleotide analogues _CHEMONTID_0003737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0.2138052882339385, n_datos: 4</a:t>
            </a:r>
          </a:p>
        </p:txBody>
      </p:sp>
      <p:pic>
        <p:nvPicPr>
          <p:cNvPr id="3" name="Picture 2" descr="diff_grafica_Nucleoside and nucleotide analogues _CHEMONTID_0003737__7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6.2  |  pH2: 6.2  |  Columna: Thermo Scientific Acclaim RSLC 120 C18</a:t>
            </a:r>
            <a:br/>
            <a:r>
              <a:t>    USP Code: column.usp.code_L1  |  Longitud: 100.0 mm</a:t>
            </a:r>
            <a:br/>
            <a:r>
              <a:t>    Tamaño Partícula: 2.2 µm  |  Temp: 30.0°C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0.0037048364677295, n_datos: 3</a:t>
            </a:r>
          </a:p>
        </p:txBody>
      </p:sp>
      <p:pic>
        <p:nvPicPr>
          <p:cNvPr id="3" name="Picture 2" descr="diff_grafica_Nucleoside and nucleotide analogues _CHEMONTID_0003737__7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0.0, n_datos: 3</a:t>
            </a:r>
          </a:p>
        </p:txBody>
      </p:sp>
      <p:pic>
        <p:nvPicPr>
          <p:cNvPr id="3" name="Picture 2" descr="diff_grafica_Nucleoside and nucleotide analogues _CHEMONTID_0003737__8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Hichrom Alltima HP C18</a:t>
            </a:r>
            <a:br/>
            <a:r>
              <a:t>    USP Code: column.usp.code_L1  |  Longitud: 150.0 mm</a:t>
            </a:r>
            <a:br/>
            <a:r>
              <a:t>    Tamaño Partícula: 3.0 µm  |  Temp: 38.90990990990991°C</a:t>
            </a:r>
            <a:br/>
            <a:r>
              <a:t>    Flujo: 0.2 mL/min  |  T0: 1.6537499999999998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diff_grafica_Nucleoside and nucleotide analogues _CHEMONTID_0003737__8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Waters ACQUITY UPLC HSS T3</a:t>
            </a:r>
            <a:br/>
            <a:r>
              <a:t>    USP Code: column.usp.code_L1  |  Longitud: 113.15789473684212 mm</a:t>
            </a:r>
            <a:br/>
            <a:r>
              <a:t>    Tamaño Partícula: 1.788888888888889 µm  |  Temp: 38.75°C</a:t>
            </a:r>
            <a:br/>
            <a:r>
              <a:t>    Flujo: 0.4 mL/min  |  T0: 0.6083778765146708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diff_grafica_Nucleoside and nucleotide analogues _CHEMONTID_0003737__8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0.2518 mL/min  |  T0: 0.9078553988818956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Nucleoside and nucleotide analogues (CHEMONTID:0003737): 0.0, n_datos: 1</a:t>
            </a:r>
          </a:p>
        </p:txBody>
      </p:sp>
      <p:pic>
        <p:nvPicPr>
          <p:cNvPr id="3" name="Picture 2" descr="diff_grafica_Nucleoside and nucleotide analogues _CHEMONTID_0003737__8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100.0 mm</a:t>
            </a:r>
            <a:br/>
            <a:r>
              <a:t>    Tamaño Partícula: 1.8 µm  |  Temp: 38.75°C</a:t>
            </a:r>
            <a:br/>
            <a:r>
              <a:t>    Flujo: 0.3877777777777778 mL/min  |  T0: 0.5895077091536252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1.0, n_datos: 2</a:t>
            </a:r>
          </a:p>
        </p:txBody>
      </p:sp>
      <p:pic>
        <p:nvPicPr>
          <p:cNvPr id="3" name="Picture 2" descr="diff_grafica_Imidazole ribonucleosides and ribonucleotides _CHEMONTID_0001997__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0.0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32.5°C</a:t>
            </a:r>
            <a:br/>
            <a:r>
              <a:t>    Flujo: 0.1 mL/min  |  T0: 3.3075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0.8428258488499447, n_datos: 1</a:t>
            </a:r>
          </a:p>
        </p:txBody>
      </p:sp>
      <p:pic>
        <p:nvPicPr>
          <p:cNvPr id="3" name="Picture 2" descr="diff_grafica_Imidazole ribonucleosides and ribonucleotides _CHEMONTID_0001997__8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HSS T3</a:t>
            </a:r>
            <a:br/>
            <a:r>
              <a:t>    USP Code: column.usp.code_L1  |  Longitud: 150.0 mm</a:t>
            </a:r>
            <a:br/>
            <a:r>
              <a:t>    Tamaño Partícula: 1.8 µm  |  Temp: 45.0°C</a:t>
            </a:r>
            <a:br/>
            <a:r>
              <a:t>    Flujo: 0.6 mL/min  |  T0: 0.55125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3.0  |  Columna: Merck SeQuant ZIC-HILIC</a:t>
            </a:r>
            <a:br/>
            <a:r>
              <a:t>    USP Code: column.usp.code_L114  |  Longitud: 145.45454545454547 mm</a:t>
            </a:r>
            <a:br/>
            <a:r>
              <a:t>    Tamaño Partícula: 4.863636363636363 µm  |  Temp: 25.0°C</a:t>
            </a:r>
            <a:br/>
            <a:r>
              <a:t>    Flujo: 0.25 mL/min  |  T0: 1.3300246658237755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Purine nucleotides (CHEMONTID:0001506): 0.7631525502292543, n_datos: 3</a:t>
            </a:r>
          </a:p>
        </p:txBody>
      </p:sp>
      <p:pic>
        <p:nvPicPr>
          <p:cNvPr id="3" name="Picture 2" descr="diff_grafica_Purine nucleotides _CHEMONTID_0001506_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Waters ACQUITY UPLC BEH C18</a:t>
            </a:r>
            <a:br/>
            <a:r>
              <a:t>    USP Code: column.usp.code_L1  |  Longitud: 100.0 mm</a:t>
            </a:r>
            <a:br/>
            <a:r>
              <a:t>    Tamaño Partícula: 1.7 µm  |  Temp: 40.54166666666666°C</a:t>
            </a:r>
            <a:br/>
            <a:r>
              <a:t>    Flujo: 0.1 mL/min  |  T0: 2.205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8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Phenomenex Kinetex C18</a:t>
            </a:r>
            <a:br/>
            <a:r>
              <a:t>    USP Code: column.usp.code_L1  |  Longitud: 150.0 mm</a:t>
            </a:r>
            <a:br/>
            <a:r>
              <a:t>    Tamaño Partícula: 1.7 µm  |  Temp: 30.0°C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0.0  |  pH2: 9.0  |  Columna: Merck SeQuant ZIC-pHILIC</a:t>
            </a:r>
            <a:br/>
            <a:r>
              <a:t>    USP Code: column.usp.code_L122  |  Longitud: 150.0 mm</a:t>
            </a:r>
            <a:br/>
            <a:r>
              <a:t>    Tamaño Partícula: 5.0 µm  |  Temp: 40.0°C</a:t>
            </a:r>
            <a:br/>
            <a:r>
              <a:t>    Flujo: 0.3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Imidazole ribonucleosides and ribonucleotides (CHEMONTID:0001997): 0.0, n_datos: 1</a:t>
            </a:r>
          </a:p>
        </p:txBody>
      </p:sp>
      <p:pic>
        <p:nvPicPr>
          <p:cNvPr id="3" name="Picture 2" descr="diff_grafica_Imidazole ribonucleosides and ribonucleotides _CHEMONTID_0001997__9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Merck Supelco Ascentis Express C18</a:t>
            </a:r>
            <a:br/>
            <a:r>
              <a:t>    USP Code: column.usp.code_L1  |  Longitud: 100.0 mm</a:t>
            </a:r>
            <a:br/>
            <a:r>
              <a:t>    Tamaño Partícula: 2.0 µm  |  Temp: 40.0°C</a:t>
            </a:r>
            <a:br/>
            <a:r>
              <a:t>    Flujo: 0.3 mL/min  |  T0: 0.735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Benzimidazole ribonucleosides and ribonucleotides (CHEMONTID:0000663): 0.0, n_datos: 1</a:t>
            </a:r>
          </a:p>
        </p:txBody>
      </p:sp>
      <p:pic>
        <p:nvPicPr>
          <p:cNvPr id="3" name="Picture 2" descr="diff_grafica_Benzimidazole ribonucleosides and ribonucleotides _CHEMONTID_0000663__9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2.6  |  pH2: 0.0  |  Columna: Waters ACQUITY UPLC BEH C18</a:t>
            </a:r>
            <a:br/>
            <a:r>
              <a:t>    USP Code: column.usp.code_L1  |  Longitud: 50.0 mm</a:t>
            </a:r>
            <a:br/>
            <a:r>
              <a:t>    Tamaño Partícula: 1.7 µm  |  Temp: 40.0°C</a:t>
            </a:r>
            <a:br/>
            <a:r>
              <a:t>    Flujo: 0.6 mL/min  |  T0: 0.18375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0.9530059606047449, n_datos: 1</a:t>
            </a:r>
          </a:p>
        </p:txBody>
      </p:sp>
      <p:pic>
        <p:nvPicPr>
          <p:cNvPr id="3" name="Picture 2" descr="diff_grafica_Pyrimidine nucleotides _CHEMONTID_0001509__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Hypersil GOLD</a:t>
            </a:r>
            <a:br/>
            <a:r>
              <a:t>    USP Code: column.usp.code_L1  |  Longitud: 113.75 mm</a:t>
            </a:r>
            <a:br/>
            <a:r>
              <a:t>    Tamaño Partícula: 1.9 µm  |  Temp: 40.0°C</a:t>
            </a:r>
            <a:br/>
            <a:r>
              <a:t>    Flujo: 0.4 mL/min  |  T0: 0.6500755324656243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Pyrimidine nucleotides (CHEMONTID:0001509): 0.9352743561030236, n_datos: 2</a:t>
            </a:r>
          </a:p>
        </p:txBody>
      </p:sp>
      <p:pic>
        <p:nvPicPr>
          <p:cNvPr id="3" name="Picture 2" descr="diff_grafica_Pyrimidine nucleotides _CHEMONTID_0001509__9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30352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400" b="1"/>
            </a:pPr>
            <a:r>
              <a:t>Configuración Columna:</a:t>
            </a:r>
          </a:p>
          <a:p>
            <a:br/>
            <a:r>
              <a:t>    pH1: 3.0  |  pH2: 3.0  |  Columna: Thermo Scientific Accucore C18</a:t>
            </a:r>
            <a:br/>
            <a:r>
              <a:t>    USP Code: column.usp.code_L1  |  Longitud: 100.0 mm</a:t>
            </a:r>
            <a:br/>
            <a:r>
              <a:t>    Tamaño Partícula: 2.6 µm  |  Temp: 36.36363636363637°C</a:t>
            </a:r>
            <a:br/>
            <a:r>
              <a:t>    Flujo: 0.2 mL/min  |  T0: 1.1025 min</a:t>
            </a:r>
            <a:br/>
            <a:r>
              <a:t>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12741</Words>
  <Application>Microsoft Office PowerPoint</Application>
  <PresentationFormat>Presentación en pantalla (4:3)</PresentationFormat>
  <Paragraphs>647</Paragraphs>
  <Slides>161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161</vt:i4>
      </vt:variant>
    </vt:vector>
  </HeadingPairs>
  <TitlesOfParts>
    <vt:vector size="164" baseType="lpstr">
      <vt:lpstr>Arial</vt:lpstr>
      <vt:lpstr>Calibri</vt:lpstr>
      <vt:lpstr>Office Theme</vt:lpstr>
      <vt:lpstr>Diferencia Relativa de Retención</vt:lpstr>
      <vt:lpstr>Estructura de las diapositivas</vt:lpstr>
      <vt:lpstr>Purine nucleotides (CHEMONTID:0001506): 1.0, n_datos: 3</vt:lpstr>
      <vt:lpstr>Purine nucleotides (CHEMONTID:0001506): 0.986427914549758, n_datos: 1</vt:lpstr>
      <vt:lpstr>Purine nucleotides (CHEMONTID:0001506): 0.8234532218032401, n_datos: 1</vt:lpstr>
      <vt:lpstr>Purine nucleotides (CHEMONTID:0001506): 0.8108091825840159, n_datos: 1</vt:lpstr>
      <vt:lpstr>Purine nucleotides (CHEMONTID:0001506): 0.808487697582645, n_datos: 3</vt:lpstr>
      <vt:lpstr>Purine nucleotides (CHEMONTID:0001506): 0.7716404634233737, n_datos: 3</vt:lpstr>
      <vt:lpstr>Purine nucleotides (CHEMONTID:0001506): 0.7631525502292543, n_datos: 3</vt:lpstr>
      <vt:lpstr>Flavin nucleotides (CHEMONTID:0001329): 1.0, n_datos: 2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Flavin nucleotides (CHEMONTID:0001329): 0.0, n_datos: 1</vt:lpstr>
      <vt:lpstr>(5'-&gt;5')-dinucleotides (CHEMONTID:0003468): 1.0, n_datos: 1</vt:lpstr>
      <vt:lpstr>(5'-&gt;5')-dinucleotides (CHEMONTID:0003468): 0.5139012231228017, n_datos: 4</vt:lpstr>
      <vt:lpstr>(5'-&gt;5')-dinucleotides (CHEMONTID:0003468): 0.5094453628324749, n_datos: 1</vt:lpstr>
      <vt:lpstr>(5'-&gt;5')-dinucleotides (CHEMONTID:0003468): 0.5076000653861445, n_datos: 1</vt:lpstr>
      <vt:lpstr>(5'-&gt;5')-dinucleotides (CHEMONTID:0003468): 0.5060839570897764, n_datos: 4</vt:lpstr>
      <vt:lpstr>(5'-&gt;5')-dinucleotides (CHEMONTID:0003468): 0.4971777498161612, n_datos: 3</vt:lpstr>
      <vt:lpstr>(5'-&gt;5')-dinucleotides (CHEMONTID:0003468): 0.4906280712034398, n_datos: 1</vt:lpstr>
      <vt:lpstr>(5'-&gt;5')-dinucleotides (CHEMONTID:0003468): 0.4855437881631964, n_datos: 1</vt:lpstr>
      <vt:lpstr>(5'-&gt;5')-dinucleotides (CHEMONTID:0003468): 0.4712550689684996, n_datos: 1</vt:lpstr>
      <vt:lpstr>(5'-&gt;5')-dinucleotides (CHEMONTID:0003468): 0.4673782075783495,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Pyridine nucleotides (CHEMONTID:0001297): 0.0, n_datos: 1</vt:lpstr>
      <vt:lpstr>Pyrimidine nucleosides (CHEMONTID:0000480): 1.0, n_datos: 1</vt:lpstr>
      <vt:lpstr>Pyrimidine nucleosides (CHEMONTID:0000480): 0.9914148909036102, n_datos: 3</vt:lpstr>
      <vt:lpstr>Pyrimidine nucleosides (CHEMONTID:0000480): 0.9424731454090162, n_datos: 3</vt:lpstr>
      <vt:lpstr>Pyrimidine nucleosides (CHEMONTID:0000480): 0.9422325171599968, n_datos: 4</vt:lpstr>
      <vt:lpstr>Pyrimidine nucleosides (CHEMONTID:0000480): 0.9386972113328584, n_datos: 2</vt:lpstr>
      <vt:lpstr>Pyrimidine nucleosides (CHEMONTID:0000480): 0.9384511840494708, n_datos: 1</vt:lpstr>
      <vt:lpstr>Pyrimidine nucleosides (CHEMONTID:0000480): 0.9291124402887851, n_datos: 1</vt:lpstr>
      <vt:lpstr>Pyrimidine nucleosides (CHEMONTID:0000480): 0.9224012277934016, n_datos: 1</vt:lpstr>
      <vt:lpstr>Pyrimidine nucleosides (CHEMONTID:0000480): 0.9216299893086244, n_datos: 3</vt:lpstr>
      <vt:lpstr>Pyrimidine nucleosides (CHEMONTID:0000480): 0.9199355352996224, n_datos: 4</vt:lpstr>
      <vt:lpstr>Pyrrolopyrimidine nucleosides and nucleotides (CHEMONTID:0002306): 1.0, n_datos: 2</vt:lpstr>
      <vt:lpstr>Pyrrolopyrimidine nucleosides and nucleotides (CHEMONTID:0002306): 0.0819064507824272, n_datos: 4</vt:lpstr>
      <vt:lpstr>Purine nucleosides (CHEMONTID:0000479): 1.0, n_datos: 6</vt:lpstr>
      <vt:lpstr>Purine nucleosides (CHEMONTID:0000479): 0.998761945463918, n_datos: 5</vt:lpstr>
      <vt:lpstr>Purine nucleosides (CHEMONTID:0000479): 0.9938148682738916, n_datos: 2</vt:lpstr>
      <vt:lpstr>Purine nucleosides (CHEMONTID:0000479): 0.9600672209686056, n_datos: 6</vt:lpstr>
      <vt:lpstr>Purine nucleosides (CHEMONTID:0000479): 0.9199948500064375, n_datos: 4</vt:lpstr>
      <vt:lpstr>Purine nucleosides (CHEMONTID:0000479): 0.9088064889918888, n_datos: 2</vt:lpstr>
      <vt:lpstr>Purine nucleosides (CHEMONTID:0000479): 0.9083600472910576, n_datos: 5</vt:lpstr>
      <vt:lpstr>Purine nucleosides (CHEMONTID:0000479): 0.9071695360888412, n_datos: 1</vt:lpstr>
      <vt:lpstr>Purine nucleosides (CHEMONTID:0000479): 0.8803113365856192, n_datos: 9</vt:lpstr>
      <vt:lpstr>Purine nucleosides (CHEMONTID:0000479): 0.8678081182759053, n_datos: 9</vt:lpstr>
      <vt:lpstr>Ribonucleoside 3'-phosphates (CHEMONTID:0004404): 1.0, n_datos: 2</vt:lpstr>
      <vt:lpstr>Ribonucleoside 3'-phosphates (CHEMONTID:0004404): 1.0, n_datos: 1</vt:lpstr>
      <vt:lpstr>Ribonucleoside 3'-phosphates (CHEMONTID:0004404): 0.2207942494594268, n_datos: 1</vt:lpstr>
      <vt:lpstr>Ribonucleoside 3'-phosphates (CHEMONTID:0004404): 0.0, n_datos: 2</vt:lpstr>
      <vt:lpstr>Ribonucleoside 3'-phosphates (CHEMONTID:0004404): 0.0, n_datos: 2</vt:lpstr>
      <vt:lpstr>5'-deoxyribonucleosides (CHEMONTID:0004502): 1.0, n_datos: 1</vt:lpstr>
      <vt:lpstr>5'-deoxyribonucleosides (CHEMONTID:0004502): 0.9882970241437397, n_datos: 3</vt:lpstr>
      <vt:lpstr>5'-deoxyribonucleosides (CHEMONTID:0004502): 0.980008553797275, n_datos: 1</vt:lpstr>
      <vt:lpstr>5'-deoxyribonucleosides (CHEMONTID:0004502): 0.974340258281864, n_datos: 1</vt:lpstr>
      <vt:lpstr>5'-deoxyribonucleosides (CHEMONTID:0004502): 0.9735506794664008, n_datos: 1</vt:lpstr>
      <vt:lpstr>5'-deoxyribonucleosides (CHEMONTID:0004502): 0.9732920101654994, n_datos: 2</vt:lpstr>
      <vt:lpstr>5'-deoxyribonucleosides (CHEMONTID:0004502): 0.9729394938125738, n_datos: 3</vt:lpstr>
      <vt:lpstr>5'-deoxyribonucleosides (CHEMONTID:0004502): 0.972064548224613, n_datos: 3</vt:lpstr>
      <vt:lpstr>5'-deoxyribonucleosides (CHEMONTID:0004502): 0.9718474503025064, n_datos: 2</vt:lpstr>
      <vt:lpstr>5'-deoxyribonucleosides (CHEMONTID:0004502): 0.9717965340979928, n_datos: 2</vt:lpstr>
      <vt:lpstr>Nucleoside and nucleotide analogues (CHEMONTID:0003737): 1.0, n_datos: 1</vt:lpstr>
      <vt:lpstr>Nucleoside and nucleotide analogues (CHEMONTID:0003737): 0.8776420544354865, n_datos: 1</vt:lpstr>
      <vt:lpstr>Nucleoside and nucleotide analogues (CHEMONTID:0003737): 0.8776420544354865, n_datos: 1</vt:lpstr>
      <vt:lpstr>Nucleoside and nucleotide analogues (CHEMONTID:0003737): 0.6814346628071993, n_datos: 1</vt:lpstr>
      <vt:lpstr>Nucleoside and nucleotide analogues (CHEMONTID:0003737): 0.2138052882339385, n_datos: 4</vt:lpstr>
      <vt:lpstr>Nucleoside and nucleotide analogues (CHEMONTID:0003737): 0.0037048364677295, n_datos: 3</vt:lpstr>
      <vt:lpstr>Nucleoside and nucleotide analogues (CHEMONTID:0003737): 0.0, n_datos: 3</vt:lpstr>
      <vt:lpstr>Nucleoside and nucleotide analogues (CHEMONTID:0003737): 0.0, n_datos: 1</vt:lpstr>
      <vt:lpstr>Nucleoside and nucleotide analogues (CHEMONTID:0003737): 0.0, n_datos: 1</vt:lpstr>
      <vt:lpstr>Nucleoside and nucleotide analogues (CHEMONTID:0003737): 0.0, n_datos: 1</vt:lpstr>
      <vt:lpstr>Imidazole ribonucleosides and ribonucleotides (CHEMONTID:0001997): 1.0, n_datos: 2</vt:lpstr>
      <vt:lpstr>Imidazole ribonucleosides and ribonucleotides (CHEMONTID:0001997): 0.8428258488499447,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Imidazole ribonucleosides and ribonucleotides (CHEMONTID:0001997): 0.0, n_datos: 1</vt:lpstr>
      <vt:lpstr>Benzimidazole ribonucleosides and ribonucleotides (CHEMONTID:0000663): 0.0, n_datos: 1</vt:lpstr>
      <vt:lpstr>Pyrimidine nucleotides (CHEMONTID:0001509): 0.9530059606047449, n_datos: 1</vt:lpstr>
      <vt:lpstr>Pyrimidine nucleotides (CHEMONTID:0001509): 0.9352743561030236, n_datos: 2</vt:lpstr>
      <vt:lpstr>Pyrimidine nucleotides (CHEMONTID:0001509): 0.8904751918138327, n_datos: 2</vt:lpstr>
      <vt:lpstr>Pyrimidine nucleotides (CHEMONTID:0001509): 0.849442215827746, n_datos: 2</vt:lpstr>
      <vt:lpstr>Pyrimidine nucleotides (CHEMONTID:0001509): 0.8311195649551381, n_datos: 2</vt:lpstr>
      <vt:lpstr>Pyrimidine nucleotides (CHEMONTID:0001509): 0.8296788642849403, n_datos: 2</vt:lpstr>
      <vt:lpstr>Pyrimidine nucleotides (CHEMONTID:0001509): 0.8181374722484818, n_datos: 2</vt:lpstr>
      <vt:lpstr>Pyrrolopyrimidine nucleosides and nucleotides (CHEMONTID:0002306): 1.0, n_datos: 2</vt:lpstr>
      <vt:lpstr>Pyrrolopyrimidine nucleosides and nucleotides (CHEMONTID:0002306): 0.0819064507824272, n_datos: 4</vt:lpstr>
      <vt:lpstr>Steroids and steroid derivatives (CHEMONTID:0000258): 0.9967512818220816, n_datos: 7</vt:lpstr>
      <vt:lpstr>Steroids and steroid derivatives (CHEMONTID:0000258): 0.9877366666933536, n_datos: 8</vt:lpstr>
      <vt:lpstr>Steroids and steroid derivatives (CHEMONTID:0000258): 0.9704534786306804, n_datos: 1</vt:lpstr>
      <vt:lpstr>Steroids and steroid derivatives (CHEMONTID:0000258): 0.958511454755712, n_datos: 1</vt:lpstr>
      <vt:lpstr>Steroids and steroid derivatives (CHEMONTID:0000258): 0.8924765699169752, n_datos: 6</vt:lpstr>
      <vt:lpstr>Steroids and steroid derivatives (CHEMONTID:0000258): 0.8924765699169752, n_datos: 6</vt:lpstr>
      <vt:lpstr>Steroids and steroid derivatives (CHEMONTID:0000258): 0.8884806772193298, n_datos: 1</vt:lpstr>
      <vt:lpstr>Steroids and steroid derivatives (CHEMONTID:0000258): 0.8783627994347994, n_datos: 5</vt:lpstr>
      <vt:lpstr>Fatty Acyls (CHEMONTID:0003909): 1.0, n_datos: 1</vt:lpstr>
      <vt:lpstr>Fatty Acyls (CHEMONTID:0003909): 0.7389643139152807, n_datos: 3</vt:lpstr>
      <vt:lpstr>Fatty Acyls (CHEMONTID:0003909): 0.7042215099229353, n_datos: 4</vt:lpstr>
      <vt:lpstr>Fatty Acyls (CHEMONTID:0003909): 0.6719685005381596, n_datos: 9</vt:lpstr>
      <vt:lpstr>Fatty Acyls (CHEMONTID:0003909): 0.6709488360555971, n_datos: 4</vt:lpstr>
      <vt:lpstr>Hydroxy acids and derivatives (CHEMONTID:0000472): 1.0, n_datos: 6</vt:lpstr>
      <vt:lpstr>Hydroxy acids and derivatives (CHEMONTID:0000472): 0.9875822300891416, n_datos: 1</vt:lpstr>
      <vt:lpstr>Hydroxy acids and derivatives (CHEMONTID:0000472): 0.985788938544844, n_datos: 2</vt:lpstr>
      <vt:lpstr>Hydroxy acids and derivatives (CHEMONTID:0000472): 0.9759458875587572, n_datos: 2</vt:lpstr>
      <vt:lpstr>Hydroxy acids and derivatives (CHEMONTID:0000472): 0.9731212776873148, n_datos: 2</vt:lpstr>
      <vt:lpstr>Hydroxy acids and derivatives (CHEMONTID:0000472): 0.9721957493268688, n_datos: 1</vt:lpstr>
      <vt:lpstr>Hydroxy acids and derivatives (CHEMONTID:0000472): 0.9685228801091124, n_datos: 1</vt:lpstr>
      <vt:lpstr>Hydroxy acids and derivatives (CHEMONTID:0000472): 0.9671293782242738, n_datos: 1</vt:lpstr>
      <vt:lpstr>Hydroxy acids and derivatives (CHEMONTID:0000472): 0.9648856803184068, n_datos: 1</vt:lpstr>
      <vt:lpstr>Keto acids and derivatives (CHEMONTID:0000389): 1.0, n_datos: 3</vt:lpstr>
      <vt:lpstr>Keto acids and derivatives (CHEMONTID:0000389): 0.9968147484480268, n_datos: 1</vt:lpstr>
      <vt:lpstr>Keto acids and derivatives (CHEMONTID:0000389): 0.9115893836134332, n_datos: 2</vt:lpstr>
      <vt:lpstr>Keto acids and derivatives (CHEMONTID:0000389): 0.8492612719995171, n_datos: 1</vt:lpstr>
      <vt:lpstr>Keto acids and derivatives (CHEMONTID:0000389): 0.7674827793030329, n_datos: 1</vt:lpstr>
      <vt:lpstr>Keto acids and derivatives (CHEMONTID:0000389): 0.7103703703703702, n_datos: 6</vt:lpstr>
      <vt:lpstr>Keto acids and derivatives (CHEMONTID:0000389): 0.705158234128757, n_datos: 1</vt:lpstr>
      <vt:lpstr>Keto acids and derivatives (CHEMONTID:0000389): 0.7023607228059594, n_datos: 9</vt:lpstr>
      <vt:lpstr>Keto acids and derivatives (CHEMONTID:0000389): 0.6808621726493742, n_datos: 6</vt:lpstr>
      <vt:lpstr>Phenylpropanoic acids (CHEMONTID:0002551): 1.0, n_datos: 1</vt:lpstr>
      <vt:lpstr>Phenylpropanoic acids (CHEMONTID:0002551): 0.938884008459411, n_datos: 3</vt:lpstr>
      <vt:lpstr>Phenylpropanoic acids (CHEMONTID:0002551): 0.8546526088131927, n_datos: 1</vt:lpstr>
      <vt:lpstr>Phenylpropanoic acids (CHEMONTID:0002551): 0.7940672704851809, n_datos: 2</vt:lpstr>
      <vt:lpstr>Phenylpropanoic acids (CHEMONTID:0002551): 0.7940672704851809, n_datos: 2</vt:lpstr>
      <vt:lpstr>Phenylpropanoic acids (CHEMONTID:0002551): 0.7534303228643325, n_datos: 2</vt:lpstr>
      <vt:lpstr>Phenylpropanoic acids (CHEMONTID:0002551): 0.7347829998630914, n_datos: 2</vt:lpstr>
      <vt:lpstr>Phenylpropanoic acids (CHEMONTID:0002551): 0.7021377139654205, n_datos: 2</vt:lpstr>
      <vt:lpstr>Phenylpropanoic acids (CHEMONTID:0002551): 0.6991563018242122, n_datos: 2</vt:lpstr>
      <vt:lpstr>Phenylpropanoic acids (CHEMONTID:0002551): 0.6928877874156684, n_datos: 2</vt:lpstr>
      <vt:lpstr>Organic carbonic acids and derivatives (CHEMONTID:0000364): 1.0, n_datos: 1</vt:lpstr>
      <vt:lpstr>Organic carbonic acids and derivatives (CHEMONTID:0000364): 0.8527478156518772, n_datos: 4</vt:lpstr>
      <vt:lpstr>Organic carbonic acids and derivatives (CHEMONTID:0000364): 0.8447858625841177, n_datos: 1</vt:lpstr>
      <vt:lpstr>Organic carbonic acids and derivatives (CHEMONTID:0000364): 0.8156637328659846, n_datos: 1</vt:lpstr>
      <vt:lpstr>Organic carbonic acids and derivatives (CHEMONTID:0000364): 0.431486512590861, n_datos: 2</vt:lpstr>
      <vt:lpstr>Organic carbonic acids and derivatives (CHEMONTID:0000364): 0.4089298605235479, n_datos: 1</vt:lpstr>
      <vt:lpstr>Organic carbonic acids and derivatives (CHEMONTID:0000364): 0.3675803041965889, n_datos: 1</vt:lpstr>
      <vt:lpstr>Organic carbonic acids and derivatives (CHEMONTID:0000364): 0.1602095288102115, n_datos: 1</vt:lpstr>
      <vt:lpstr>Organic carbonic acids and derivatives (CHEMONTID:0000364): 0.1387622912775012, n_datos: 1</vt:lpstr>
      <vt:lpstr>Organic carbonic acids and derivatives (CHEMONTID:0000364): 0.1273138418601521, n_datos: 1</vt:lpstr>
      <vt:lpstr>Carboxylic acids and derivatives (CHEMONTID:0000265): 1.0, n_datos: 9</vt:lpstr>
      <vt:lpstr>Carboxylic acids and derivatives (CHEMONTID:0000265): 0.7751032505326044, n_datos: 2</vt:lpstr>
      <vt:lpstr>Carboxylic acids and derivatives (CHEMONTID:0000265): 0.7332096533260979, n_datos: 1</vt:lpstr>
      <vt:lpstr>Carboxylic acids and derivatives (CHEMONTID:0000265): 0.7255173912247745, n_datos: 2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Moragon</cp:lastModifiedBy>
  <cp:revision>4</cp:revision>
  <dcterms:created xsi:type="dcterms:W3CDTF">2013-01-27T09:14:16Z</dcterms:created>
  <dcterms:modified xsi:type="dcterms:W3CDTF">2025-03-23T19:53:51Z</dcterms:modified>
  <cp:category/>
</cp:coreProperties>
</file>