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1" r:id="rId2"/>
    <p:sldId id="312" r:id="rId3"/>
    <p:sldId id="315" r:id="rId4"/>
    <p:sldId id="316" r:id="rId5"/>
    <p:sldId id="262" r:id="rId6"/>
    <p:sldId id="261" r:id="rId7"/>
    <p:sldId id="264" r:id="rId8"/>
    <p:sldId id="265" r:id="rId9"/>
    <p:sldId id="292" r:id="rId10"/>
    <p:sldId id="293" r:id="rId11"/>
    <p:sldId id="318" r:id="rId12"/>
    <p:sldId id="271" r:id="rId13"/>
    <p:sldId id="268" r:id="rId14"/>
    <p:sldId id="319" r:id="rId15"/>
    <p:sldId id="282" r:id="rId16"/>
    <p:sldId id="283" r:id="rId17"/>
    <p:sldId id="274" r:id="rId18"/>
    <p:sldId id="275" r:id="rId19"/>
    <p:sldId id="303" r:id="rId20"/>
    <p:sldId id="306" r:id="rId21"/>
    <p:sldId id="278" r:id="rId22"/>
    <p:sldId id="279" r:id="rId23"/>
    <p:sldId id="313" r:id="rId24"/>
    <p:sldId id="314" r:id="rId25"/>
    <p:sldId id="317" r:id="rId26"/>
    <p:sldId id="286" r:id="rId27"/>
    <p:sldId id="287" r:id="rId28"/>
    <p:sldId id="289" r:id="rId29"/>
    <p:sldId id="290" r:id="rId30"/>
    <p:sldId id="295" r:id="rId31"/>
    <p:sldId id="296" r:id="rId32"/>
    <p:sldId id="305" r:id="rId33"/>
    <p:sldId id="307" r:id="rId34"/>
    <p:sldId id="304" r:id="rId35"/>
    <p:sldId id="308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437" autoAdjust="0"/>
  </p:normalViewPr>
  <p:slideViewPr>
    <p:cSldViewPr snapToGrid="0">
      <p:cViewPr varScale="1">
        <p:scale>
          <a:sx n="70" d="100"/>
          <a:sy n="70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¡Cuidado! Los patrones son sólo una herramienta que tenemos disponible para diseñar nuestro software: nos ayudan a mejorar la calidad de nuestro código favoreciendo puntos como la mantenibilidad, desacoplamiento y extensibilidad de éste, basada en la experiencia de otras personas que ya los aplicaron antes. Pero esto no quiere decir que debamos aplicar patrones a todo el código que desarrollamos, hay casos en los que no aplican.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Reducimos</a:t>
            </a:r>
            <a:r>
              <a:rPr lang="en-US" dirty="0"/>
              <a:t> el </a:t>
            </a:r>
            <a:r>
              <a:rPr lang="en-US" dirty="0" err="1"/>
              <a:t>acoplamiento</a:t>
            </a:r>
            <a:r>
              <a:rPr lang="en-US" dirty="0"/>
              <a:t> de los tests con la </a:t>
            </a:r>
            <a:r>
              <a:rPr lang="en-US" dirty="0" err="1"/>
              <a:t>interfaz</a:t>
            </a:r>
            <a:r>
              <a:rPr lang="en-US" dirty="0"/>
              <a:t>. Si </a:t>
            </a:r>
            <a:r>
              <a:rPr lang="en-US" dirty="0" err="1"/>
              <a:t>cambiáramos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tests y solo </a:t>
            </a:r>
            <a:r>
              <a:rPr lang="en-US" dirty="0" err="1"/>
              <a:t>adaptar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que el page-object lee o </a:t>
            </a:r>
            <a:r>
              <a:rPr lang="en-US" dirty="0" err="1"/>
              <a:t>interactua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Obtenemos</a:t>
            </a:r>
            <a:r>
              <a:rPr lang="en-US" dirty="0"/>
              <a:t>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legible y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1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Encapsula</a:t>
            </a:r>
            <a:r>
              <a:rPr lang="en-US" b="0" dirty="0"/>
              <a:t> el </a:t>
            </a:r>
            <a:r>
              <a:rPr lang="en-US" b="0" dirty="0" err="1"/>
              <a:t>proceso</a:t>
            </a:r>
            <a:r>
              <a:rPr lang="en-US" b="0" dirty="0"/>
              <a:t> de </a:t>
            </a:r>
            <a:r>
              <a:rPr lang="en-US" b="0" dirty="0" err="1"/>
              <a:t>creación</a:t>
            </a:r>
            <a:r>
              <a:rPr lang="en-US" b="0" dirty="0"/>
              <a:t> de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complejos</a:t>
            </a:r>
            <a:r>
              <a:rPr lang="en-US" b="0" dirty="0"/>
              <a:t>, </a:t>
            </a:r>
            <a:r>
              <a:rPr lang="en-US" b="0" dirty="0" err="1"/>
              <a:t>reduciendo</a:t>
            </a:r>
            <a:r>
              <a:rPr lang="en-US" b="0" dirty="0"/>
              <a:t> el </a:t>
            </a:r>
            <a:r>
              <a:rPr lang="en-US" b="0" dirty="0" err="1"/>
              <a:t>acoplamiento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Permite</a:t>
            </a:r>
            <a:r>
              <a:rPr lang="en-US" b="0" dirty="0"/>
              <a:t> </a:t>
            </a:r>
            <a:r>
              <a:rPr lang="en-US" b="0" dirty="0" err="1"/>
              <a:t>construir</a:t>
            </a:r>
            <a:r>
              <a:rPr lang="en-US" b="0" dirty="0"/>
              <a:t> los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pasos</a:t>
            </a:r>
            <a:r>
              <a:rPr lang="en-US" b="0" dirty="0"/>
              <a:t> (al </a:t>
            </a:r>
            <a:r>
              <a:rPr lang="en-US" b="0" dirty="0" err="1"/>
              <a:t>contrario</a:t>
            </a:r>
            <a:r>
              <a:rPr lang="en-US" b="0" dirty="0"/>
              <a:t> que Factory method).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Se </a:t>
            </a:r>
            <a:r>
              <a:rPr lang="en-US" b="0" dirty="0" err="1"/>
              <a:t>puede</a:t>
            </a:r>
            <a:r>
              <a:rPr lang="en-US" b="0" dirty="0"/>
              <a:t> </a:t>
            </a:r>
            <a:r>
              <a:rPr lang="en-US" b="0" dirty="0" err="1"/>
              <a:t>reutilizar</a:t>
            </a:r>
            <a:r>
              <a:rPr lang="en-US" b="0" dirty="0"/>
              <a:t> el </a:t>
            </a:r>
            <a:r>
              <a:rPr lang="en-US" b="0" dirty="0" err="1"/>
              <a:t>mismo</a:t>
            </a:r>
            <a:r>
              <a:rPr lang="en-US" b="0" dirty="0"/>
              <a:t> builder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directores</a:t>
            </a:r>
            <a:r>
              <a:rPr lang="en-US" b="0" dirty="0"/>
              <a:t> o </a:t>
            </a:r>
            <a:r>
              <a:rPr lang="en-US" b="0" dirty="0" err="1"/>
              <a:t>clientes</a:t>
            </a:r>
            <a:r>
              <a:rPr lang="en-US" b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</a:t>
            </a:r>
            <a:r>
              <a:rPr lang="en-US" dirty="0" err="1"/>
              <a:t>dinámica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saber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una forma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no es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8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al cliente utilizar objectos individuales o compuestos de forma uniforme, mediante la interfaz o clase abstracta que deben implementar.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Nos evita tener que crear otra abstracción más que represente un conjunto de objetos individuales.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8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los </a:t>
            </a:r>
            <a:r>
              <a:rPr lang="en-US" dirty="0" err="1"/>
              <a:t>acoplamientos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Centraliza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haciendolo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Simpifica</a:t>
            </a:r>
            <a:r>
              <a:rPr lang="en-US" dirty="0"/>
              <a:t> y reduce las </a:t>
            </a:r>
            <a:r>
              <a:rPr lang="en-US" dirty="0" err="1"/>
              <a:t>acciones</a:t>
            </a:r>
            <a:r>
              <a:rPr lang="en-US" dirty="0"/>
              <a:t> y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Mantenemos el estado interno del objeto encapsulado y oculto a sus consumidores.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Obtenemos la capacidad de restaurar o evaluar un estado anterior.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5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desacoplar la interfaz (View) del modelo (datos) y de la lógica/negocio (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 esta forma, un diseñador puede trabajar en la interfaz sin depender en la mayoría de las ocasiones del desarrollador.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Reduciendo este acoplamiento, también evitamos por ejemplo que cambios en el modelo afecten directamente a la interfaz.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cambiar una interfaz por otra o un </a:t>
            </a:r>
            <a:r>
              <a:rPr lang="es-ES" dirty="0" err="1"/>
              <a:t>ViewModel</a:t>
            </a:r>
            <a:r>
              <a:rPr lang="es-ES" dirty="0"/>
              <a:t> por otro sin afectar al resto de componentes.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6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se </a:t>
            </a:r>
            <a:r>
              <a:rPr lang="en-US" dirty="0" err="1"/>
              <a:t>delega</a:t>
            </a:r>
            <a:r>
              <a:rPr lang="en-US" dirty="0"/>
              <a:t> a las </a:t>
            </a:r>
            <a:r>
              <a:rPr lang="en-US" dirty="0" err="1"/>
              <a:t>subclases</a:t>
            </a:r>
            <a:r>
              <a:rPr lang="en-US" dirty="0"/>
              <a:t> (</a:t>
            </a:r>
            <a:r>
              <a:rPr lang="en-US" dirty="0" err="1"/>
              <a:t>ConcreteCreators</a:t>
            </a:r>
            <a:r>
              <a:rPr lang="en-US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Conseguimos</a:t>
            </a:r>
            <a:r>
              <a:rPr lang="en-US" dirty="0"/>
              <a:t> un punto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acceder a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Ahorramos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innecesarias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al </a:t>
            </a:r>
            <a:r>
              <a:rPr lang="en-US" dirty="0" err="1"/>
              <a:t>usar</a:t>
            </a:r>
            <a:r>
              <a:rPr lang="en-US" dirty="0"/>
              <a:t> un singleton,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31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Hace</a:t>
            </a:r>
            <a:r>
              <a:rPr lang="en-US" b="0" dirty="0"/>
              <a:t> compatibles dos interfaces que a priori no lo son.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Nos da la </a:t>
            </a:r>
            <a:r>
              <a:rPr lang="en-US" b="0" dirty="0" err="1"/>
              <a:t>opción</a:t>
            </a:r>
            <a:r>
              <a:rPr lang="en-US" b="0" dirty="0"/>
              <a:t> de </a:t>
            </a:r>
            <a:r>
              <a:rPr lang="en-US" b="0" dirty="0" err="1"/>
              <a:t>encapsular</a:t>
            </a:r>
            <a:r>
              <a:rPr lang="en-US" b="0" dirty="0"/>
              <a:t> </a:t>
            </a:r>
            <a:r>
              <a:rPr lang="en-US" b="0" dirty="0" err="1"/>
              <a:t>clases</a:t>
            </a:r>
            <a:r>
              <a:rPr lang="en-US" b="0" dirty="0"/>
              <a:t> o </a:t>
            </a:r>
            <a:r>
              <a:rPr lang="en-US" b="0" dirty="0" err="1"/>
              <a:t>componentes</a:t>
            </a:r>
            <a:r>
              <a:rPr lang="en-US" b="0" dirty="0"/>
              <a:t> que </a:t>
            </a:r>
            <a:r>
              <a:rPr lang="en-US" b="0" dirty="0" err="1"/>
              <a:t>sean</a:t>
            </a:r>
            <a:r>
              <a:rPr lang="en-US" b="0" dirty="0"/>
              <a:t> </a:t>
            </a:r>
            <a:r>
              <a:rPr lang="en-US" b="0" dirty="0" err="1"/>
              <a:t>muy</a:t>
            </a:r>
            <a:r>
              <a:rPr lang="en-US" b="0" dirty="0"/>
              <a:t> </a:t>
            </a:r>
            <a:r>
              <a:rPr lang="en-US" b="0" dirty="0" err="1"/>
              <a:t>cambiantes</a:t>
            </a:r>
            <a:r>
              <a:rPr lang="en-US" b="0" dirty="0"/>
              <a:t>, </a:t>
            </a:r>
            <a:r>
              <a:rPr lang="en-US" b="0" dirty="0" err="1"/>
              <a:t>protegiendo</a:t>
            </a:r>
            <a:r>
              <a:rPr lang="en-US" b="0" dirty="0"/>
              <a:t> al resto del </a:t>
            </a:r>
            <a:r>
              <a:rPr lang="en-US" b="0" dirty="0" err="1"/>
              <a:t>sistema</a:t>
            </a:r>
            <a:r>
              <a:rPr lang="en-US" b="0" dirty="0"/>
              <a:t> ante </a:t>
            </a:r>
            <a:r>
              <a:rPr lang="en-US" b="0" dirty="0" err="1"/>
              <a:t>dichos</a:t>
            </a:r>
            <a:r>
              <a:rPr lang="en-US" b="0" dirty="0"/>
              <a:t> </a:t>
            </a:r>
            <a:r>
              <a:rPr lang="en-US" b="0" dirty="0" err="1"/>
              <a:t>cambios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76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, solo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inferfaz</a:t>
            </a:r>
            <a:r>
              <a:rPr lang="en-US" dirty="0"/>
              <a:t> </a:t>
            </a:r>
            <a:r>
              <a:rPr lang="en-US" dirty="0" err="1"/>
              <a:t>expuesta</a:t>
            </a:r>
            <a:r>
              <a:rPr lang="en-US" dirty="0"/>
              <a:t> por la </a:t>
            </a:r>
            <a:r>
              <a:rPr lang="en-US" dirty="0" err="1"/>
              <a:t>fachada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Reduce el número de instancias, ahorrando memoria y mejorando el rendimiento en consecuencia.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Centralizamos el estado de múltiples objetos virtuales.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delega la implementación interna del comportamiento a las subclases de las distintas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variar esta estrategia o comportamiento de forma dinámica.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Debemos tener en cuenta que el cliente debe conocer las estrategias existentes y deberemos crear tantos objetos como estrategias queramos utilizar.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Desacoplamos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, los observers no </a:t>
            </a:r>
            <a:r>
              <a:rPr lang="en-US" dirty="0" err="1"/>
              <a:t>saben</a:t>
            </a:r>
            <a:r>
              <a:rPr lang="en-US" dirty="0"/>
              <a:t> nada de los subjects u observables.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atados</a:t>
            </a:r>
            <a:r>
              <a:rPr lang="en-US" dirty="0"/>
              <a:t> a un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observers.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3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0E4268FC-8624-4670-9497-FDE48924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2" y="778396"/>
            <a:ext cx="4135539" cy="7663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>
                <a:solidFill>
                  <a:schemeClr val="bg1"/>
                </a:solidFill>
              </a:rPr>
              <a:t>typescript</a:t>
            </a:r>
            <a:r>
              <a:rPr lang="es-ES" sz="7200" b="1" dirty="0">
                <a:solidFill>
                  <a:schemeClr val="bg1"/>
                </a:solidFill>
              </a:rPr>
              <a:t> en el mundo real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60843" y="45215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2175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37380A-B6DE-4ACE-8CE6-5D7F0A8D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3" y="4574331"/>
            <a:ext cx="4602879" cy="186706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1A02B6-2937-4043-B77F-27EEDFD24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3" y="2730711"/>
            <a:ext cx="1950889" cy="67061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68911E1-8B48-4030-B7BF-E6858DE44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783" y="2391592"/>
            <a:ext cx="3856054" cy="13488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78A544-F019-483C-AD0D-3EDC7B8F5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577" y="2391592"/>
            <a:ext cx="3185436" cy="58679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13C195-98C4-4413-A250-E0A047AB6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010" y="841149"/>
            <a:ext cx="2149026" cy="56392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571339A-50DD-47B6-A9F0-DAF6D032EB02}"/>
              </a:ext>
            </a:extLst>
          </p:cNvPr>
          <p:cNvSpPr txBox="1"/>
          <p:nvPr/>
        </p:nvSpPr>
        <p:spPr>
          <a:xfrm>
            <a:off x="283203" y="412624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07C2E60-39A3-45B0-90AF-9F090613656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5927810" y="1405078"/>
            <a:ext cx="2686713" cy="986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EF2700-BF7E-4643-A705-07C09D29AAFB}"/>
              </a:ext>
            </a:extLst>
          </p:cNvPr>
          <p:cNvSpPr txBox="1"/>
          <p:nvPr/>
        </p:nvSpPr>
        <p:spPr>
          <a:xfrm>
            <a:off x="6372039" y="1555630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395FD9F-4C3A-45B3-B240-3C8D2EAC23A2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614523" y="1405078"/>
            <a:ext cx="1411772" cy="986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9BF2953-192E-454B-BDC7-68D2F1E8D4F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717562" y="3066020"/>
            <a:ext cx="128222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AC350E1-A476-4EB1-AD66-F5179B2FEF47}"/>
              </a:ext>
            </a:extLst>
          </p:cNvPr>
          <p:cNvSpPr txBox="1"/>
          <p:nvPr/>
        </p:nvSpPr>
        <p:spPr>
          <a:xfrm>
            <a:off x="2943374" y="2673565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adapts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E6D8E83-6E93-4E10-BB5F-0F42489D7D24}"/>
              </a:ext>
            </a:extLst>
          </p:cNvPr>
          <p:cNvSpPr txBox="1"/>
          <p:nvPr/>
        </p:nvSpPr>
        <p:spPr>
          <a:xfrm>
            <a:off x="9373209" y="1555630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</a:t>
            </a:r>
          </a:p>
        </p:txBody>
      </p:sp>
    </p:spTree>
    <p:extLst>
      <p:ext uri="{BB962C8B-B14F-4D97-AF65-F5344CB8AC3E}">
        <p14:creationId xmlns:p14="http://schemas.microsoft.com/office/powerpoint/2010/main" val="7968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9" y="1827350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59" y="1442890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3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60843" y="45376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175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081418" y="17754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950" y="76202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99EFDAE-D22D-4459-9085-4FB5A8EF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0" y="878301"/>
            <a:ext cx="4526672" cy="239288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157A4E-8FD1-49D2-81C9-9F8A553BE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268" y="151965"/>
            <a:ext cx="5656662" cy="48375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C9333C-0068-46E3-8BA2-BA7FB2C8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10" y="3458889"/>
            <a:ext cx="4289490" cy="237290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9F93A6-566B-411E-BE3D-338C324D6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57" y="5502766"/>
            <a:ext cx="5213146" cy="111527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0158C5-F1E4-42C9-9C02-09D69708F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721" y="5651123"/>
            <a:ext cx="4625741" cy="96782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40FD5-C29C-4A2A-99F2-3CF48F024F85}"/>
              </a:ext>
            </a:extLst>
          </p:cNvPr>
          <p:cNvSpPr txBox="1"/>
          <p:nvPr/>
        </p:nvSpPr>
        <p:spPr>
          <a:xfrm>
            <a:off x="5254158" y="16859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8BC8003-739F-4209-BBA9-2350A015173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32982" y="2074745"/>
            <a:ext cx="16532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63805A9-4ECB-4870-83FF-0CCC30AEBCC8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4495800" y="2570729"/>
            <a:ext cx="1890468" cy="207461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7283B11-3C98-4A40-8701-8EB548A43BE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087494" y="2570729"/>
            <a:ext cx="1298774" cy="29147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B5BBF9C-2FA8-4255-AA84-9C13714D5EC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976257" y="2570729"/>
            <a:ext cx="410011" cy="3080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3D118A7-254B-418E-8BFF-B99C7BEE5E86}"/>
              </a:ext>
            </a:extLst>
          </p:cNvPr>
          <p:cNvSpPr txBox="1"/>
          <p:nvPr/>
        </p:nvSpPr>
        <p:spPr>
          <a:xfrm>
            <a:off x="4669277" y="35152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4049EC3-1725-4D09-BCDE-F56B23B83252}"/>
              </a:ext>
            </a:extLst>
          </p:cNvPr>
          <p:cNvSpPr txBox="1"/>
          <p:nvPr/>
        </p:nvSpPr>
        <p:spPr>
          <a:xfrm>
            <a:off x="4890885" y="43106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BB6A68D-4B33-4FBD-84DF-1C8EAE3D7B87}"/>
              </a:ext>
            </a:extLst>
          </p:cNvPr>
          <p:cNvSpPr txBox="1"/>
          <p:nvPr/>
        </p:nvSpPr>
        <p:spPr>
          <a:xfrm>
            <a:off x="5478622" y="476799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106209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Iván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5D440C69-C7C3-479B-A4D6-674FFFDA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1" y="5463611"/>
            <a:ext cx="4808598" cy="891113"/>
          </a:xfrm>
          <a:prstGeom prst="rect">
            <a:avLst/>
          </a:prstGeom>
        </p:spPr>
      </p:pic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Y aún hay más…</a:t>
            </a:r>
          </a:p>
        </p:txBody>
      </p:sp>
    </p:spTree>
    <p:extLst>
      <p:ext uri="{BB962C8B-B14F-4D97-AF65-F5344CB8AC3E}">
        <p14:creationId xmlns:p14="http://schemas.microsoft.com/office/powerpoint/2010/main" val="416223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E462525-CD7D-48E8-905F-51CEB494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u="sng" dirty="0"/>
              <a:t>Wikipedia</a:t>
            </a:r>
            <a:r>
              <a:rPr lang="es-ES" dirty="0"/>
              <a:t>: 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i="1" dirty="0"/>
              <a:t>Los patrones de diseño son unas </a:t>
            </a:r>
            <a:r>
              <a:rPr lang="es-ES" b="1" i="1" dirty="0"/>
              <a:t>técnicas para resolver problemas comunes en el desarrollo de software</a:t>
            </a:r>
            <a:r>
              <a:rPr lang="es-ES" i="1" dirty="0"/>
              <a:t> y otros ámbitos referentes al diseño de interacción o interfaces.</a:t>
            </a:r>
          </a:p>
          <a:p>
            <a:pPr marL="0" indent="0" algn="just">
              <a:buNone/>
            </a:pPr>
            <a:endParaRPr lang="es-ES" i="1" dirty="0"/>
          </a:p>
          <a:p>
            <a:pPr marL="0" indent="0" algn="just">
              <a:buNone/>
            </a:pPr>
            <a:r>
              <a:rPr lang="es-ES" i="1" dirty="0"/>
              <a:t>Un patrón de diseño resulta ser una </a:t>
            </a:r>
            <a:r>
              <a:rPr lang="es-ES" b="1" i="1" dirty="0"/>
              <a:t>solución a un problema de diseño</a:t>
            </a:r>
            <a:r>
              <a:rPr lang="es-ES" i="1" dirty="0"/>
              <a:t>. Para que una solución sea considerada un patrón debe poseer ciertas características. Una de ellas es que </a:t>
            </a:r>
            <a:r>
              <a:rPr lang="es-ES" b="1" i="1" dirty="0"/>
              <a:t>debe haber comprobado su efectividad</a:t>
            </a:r>
            <a:r>
              <a:rPr lang="es-ES" i="1" dirty="0"/>
              <a:t> resolviendo problemas similares en ocasiones anteriores. Otra es que </a:t>
            </a:r>
            <a:r>
              <a:rPr lang="es-ES" b="1" i="1" dirty="0"/>
              <a:t>debe ser reutilizable</a:t>
            </a:r>
            <a:r>
              <a:rPr lang="es-ES" i="1" dirty="0"/>
              <a:t>, lo que significa que es aplicable a diferentes problemas de diseño en </a:t>
            </a:r>
            <a:r>
              <a:rPr lang="es-ES" i="1"/>
              <a:t>distintas circunstancias.</a:t>
            </a:r>
            <a:endParaRPr lang="es-E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8872306" y="2733234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412772" y="4665700"/>
            <a:ext cx="1178297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53973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68" y="1875984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69" y="3994188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0" y="1663033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8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63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929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93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561" y="513527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732505" y="2282158"/>
            <a:ext cx="1" cy="10681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087193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499838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747043" y="3836102"/>
            <a:ext cx="96855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320753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6832963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782076" y="25892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2413855" y="476593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29134" y="340854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24137" y="1407529"/>
            <a:ext cx="3768359" cy="899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6258999" y="1091613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839880" y="31069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9687369" y="2983589"/>
            <a:ext cx="229517" cy="6382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1175</Words>
  <Application>Microsoft Office PowerPoint</Application>
  <PresentationFormat>Panorámica</PresentationFormat>
  <Paragraphs>242</Paragraphs>
  <Slides>37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162</cp:revision>
  <dcterms:created xsi:type="dcterms:W3CDTF">2019-10-28T11:16:59Z</dcterms:created>
  <dcterms:modified xsi:type="dcterms:W3CDTF">2020-01-19T13:12:54Z</dcterms:modified>
</cp:coreProperties>
</file>