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2" r:id="rId4"/>
    <p:sldId id="260" r:id="rId5"/>
    <p:sldId id="261" r:id="rId6"/>
    <p:sldId id="264" r:id="rId7"/>
    <p:sldId id="265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D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0A04-1E8C-4C99-91D5-3CB40FB5E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C15A0-CD38-4661-A854-A37211E6F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8248B-CE5A-4AF6-B43A-D67125D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520-E1A6-4BBE-80E4-B41F1E15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5F7-C944-40F5-A106-654770C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E16CB-99D6-453B-9FF6-8F06CB95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712D7-0030-4085-89A1-CE3529850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3F426-64E7-467B-B2B4-F69269F9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E1F8F5-D005-4042-8519-CE5E36D2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F8BE4-4A16-4B12-8FFB-42A3B18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419F9A-4D0F-4134-A411-5FA10CF28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C35B52-2F81-431B-99DE-0591A37A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A8B2B-F121-4D4B-BB38-44EDB8C4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B7E78F-CF35-4365-9FD9-CECEA5A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27D5-56D0-46BE-88E2-71AEC6F3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8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E4E64-B541-4F6E-A135-C28099E0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D68DD-F8D9-4E04-8F6D-B8D35920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7668B-51DC-48D4-A8CF-985F5A18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0EF30-8CC9-478E-BEE1-AC57765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5B71C-A6A1-4D9F-860C-F392723C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BB27C-A81D-4CBF-803E-C6AC2587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920AD0-6B44-466E-9CFF-0453810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B76E9-0222-4577-A6E4-83B45EEC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53FD2-A2C2-448A-AA1C-938185D3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237D5-7DBE-436B-AC56-5AF58F6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FBF5-3D84-431F-8F1E-FB8238C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CD9FED-D37A-40D2-9EAB-B8D968255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28A01-C66A-4555-8939-1A9776BC5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6CDC63-458B-4A9C-BB58-D6F6193B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17724D-65AA-4EB8-98E9-FAA0504C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64C5C-2E0F-451E-A7FA-87A26740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23186-3766-4D3E-AD6A-ED418864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37F2-2CFE-4CAA-B659-910B436B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DED7C-7BE7-46FB-A660-73AA00F1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D01AD5-D821-4EF4-9CD1-8B3AF2A39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595476-319D-4CF9-8293-F7A6DE2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2D0B60-B718-4BA5-99F1-0B6424B9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7230E-7D24-4C17-8C3A-B4854EB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DEECD2-547A-4C9D-AD5C-814AEBC4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59385-4E03-4F8E-9E5D-A5726C8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4C19A-C9E1-4901-BD5D-709596FA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CAA5B8-EF88-489A-A10E-2A40E653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284A1D-6C01-42A7-B3B2-9D26FDCD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97A659-DCE0-4FE1-A264-AB8ED27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70351-A3CE-45E9-B6A7-E136C02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1A9A94-11E9-41AB-9EF4-44E6463F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8017-759C-4282-BEDA-B853887E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0563D-311D-493F-8425-2AE893E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B7B6A9-4B39-4322-86A3-57D64FB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55E499-FF32-48FE-99C3-E343B47D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D7A9E-8952-4558-A055-D6DCF2D9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F3FCC7-03D5-4A01-BE35-B6BAE287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431A-FFB1-47E5-8B08-4E3D4693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EE857E-6AAF-4FB3-AA25-8523B689A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603063-CABA-40EB-BF36-7BBED85E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B7B1E1-6548-462D-BA6F-E873693D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F58205-6434-4135-88E0-AF97F396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C2F9C-2002-4EE4-8587-3A3C765B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79F42A-E64F-41E0-8C64-78F5545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85AE59-9A7A-4668-ACF3-250D971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145E6-0C8E-4D68-8A4F-78EC1D766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797-0E29-4660-9B0F-1C71CA65525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596EAE-0942-4418-9CD6-C4847CFFD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4443C-D9B3-4AFA-8234-77C19033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1616-3F77-4E80-A7B8-22D242C200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134539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53682" y="2955333"/>
            <a:ext cx="60892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3253682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BC8EF47-888A-4EE4-9AE3-0325D360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274" y="880395"/>
            <a:ext cx="3232951" cy="100880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58A32E-D262-4166-8F3A-C6E88EE4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49" y="2450929"/>
            <a:ext cx="3280576" cy="100328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EBA2EE-CDAC-4A82-8CAB-1A60B6C58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036760"/>
            <a:ext cx="3280576" cy="997742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D504B8-B7AE-459C-9B04-F4065A20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610" y="1375035"/>
            <a:ext cx="3359757" cy="316059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878D0-D175-4A30-8E57-C04D2F7CE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7" y="2219840"/>
            <a:ext cx="3147225" cy="1470986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57B125F-F210-4C10-90D5-E2406540AF2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222367" y="2952571"/>
            <a:ext cx="1407282" cy="276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C9644A-8F54-4F7F-928B-4E1AB3ACFDD8}"/>
              </a:ext>
            </a:extLst>
          </p:cNvPr>
          <p:cNvSpPr txBox="1"/>
          <p:nvPr/>
        </p:nvSpPr>
        <p:spPr>
          <a:xfrm>
            <a:off x="7587919" y="258323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59FD9CC-0ED7-48DA-B353-E983B8B32E24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7222367" y="1384799"/>
            <a:ext cx="1454907" cy="157053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9EC6474-4E8B-4074-9043-8B456DE43AC5}"/>
              </a:ext>
            </a:extLst>
          </p:cNvPr>
          <p:cNvSpPr txBox="1"/>
          <p:nvPr/>
        </p:nvSpPr>
        <p:spPr>
          <a:xfrm>
            <a:off x="7587919" y="3875029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CC6DB77-8AFE-4568-96A0-4F1DD4F5778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222367" y="2955333"/>
            <a:ext cx="1407283" cy="15802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1D54606-D117-4018-9BD6-D871D677ABC3}"/>
              </a:ext>
            </a:extLst>
          </p:cNvPr>
          <p:cNvSpPr txBox="1"/>
          <p:nvPr/>
        </p:nvSpPr>
        <p:spPr>
          <a:xfrm>
            <a:off x="7587919" y="1595945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351097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cambiar</a:t>
            </a:r>
            <a:r>
              <a:rPr lang="en-US" dirty="0"/>
              <a:t> los </a:t>
            </a:r>
            <a:r>
              <a:rPr lang="en-US" dirty="0" err="1"/>
              <a:t>subsistemas</a:t>
            </a:r>
            <a:r>
              <a:rPr lang="en-US" dirty="0"/>
              <a:t> o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implicados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sin romper la </a:t>
            </a:r>
            <a:r>
              <a:rPr lang="en-US" dirty="0" err="1"/>
              <a:t>compatibilidad</a:t>
            </a:r>
            <a:r>
              <a:rPr lang="en-US" dirty="0"/>
              <a:t> con el </a:t>
            </a:r>
            <a:r>
              <a:rPr lang="en-US" dirty="0" err="1"/>
              <a:t>cliente</a:t>
            </a:r>
            <a:r>
              <a:rPr lang="en-US" dirty="0"/>
              <a:t>.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la </a:t>
            </a:r>
            <a:r>
              <a:rPr lang="en-US" dirty="0" err="1"/>
              <a:t>fachada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 que </a:t>
            </a:r>
            <a:r>
              <a:rPr lang="en-US" dirty="0" err="1"/>
              <a:t>cumpliera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interfaz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67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ECB1A-A92D-46D4-9682-2248BD91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9" y="5532582"/>
            <a:ext cx="7143750" cy="923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5C5F0C-7AD6-4DE3-9926-D9F267B3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38" y="1612601"/>
            <a:ext cx="6524625" cy="33051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6E7029-5441-49AB-A7B5-62067762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38" y="1228141"/>
            <a:ext cx="7301926" cy="199370"/>
          </a:xfrm>
          <a:prstGeom prst="rect">
            <a:avLst/>
          </a:prstGeom>
        </p:spPr>
      </p:pic>
      <p:pic>
        <p:nvPicPr>
          <p:cNvPr id="1026" name="Picture 2" descr="Resultado de imagen de logo npm transparent">
            <a:extLst>
              <a:ext uri="{FF2B5EF4-FFF2-40B4-BE49-F238E27FC236}">
                <a16:creationId xmlns:a16="http://schemas.microsoft.com/office/drawing/2014/main" id="{F7D3756D-28EE-4EF9-8F51-70576B10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19" y="1612601"/>
            <a:ext cx="1488332" cy="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972226EF-8B2E-4D84-8E4C-84DDF0123273}"/>
              </a:ext>
            </a:extLst>
          </p:cNvPr>
          <p:cNvSpPr txBox="1"/>
          <p:nvPr/>
        </p:nvSpPr>
        <p:spPr>
          <a:xfrm>
            <a:off x="9505700" y="2320155"/>
            <a:ext cx="33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3A2D3"/>
                </a:solidFill>
              </a:rPr>
              <a:t>ng2-tooltip-directive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84E2BF-9736-48EF-99A3-6D7FCC5212CD}"/>
              </a:ext>
            </a:extLst>
          </p:cNvPr>
          <p:cNvSpPr txBox="1"/>
          <p:nvPr/>
        </p:nvSpPr>
        <p:spPr>
          <a:xfrm>
            <a:off x="187819" y="1099226"/>
            <a:ext cx="8148785" cy="3818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33F97F-1B01-4732-8962-ACD71ACB8E6E}"/>
              </a:ext>
            </a:extLst>
          </p:cNvPr>
          <p:cNvSpPr txBox="1"/>
          <p:nvPr/>
        </p:nvSpPr>
        <p:spPr>
          <a:xfrm>
            <a:off x="9289790" y="1099226"/>
            <a:ext cx="2616990" cy="20136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8FB9522-FFDE-4F56-8C3D-450F4BFAB02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336604" y="2106039"/>
            <a:ext cx="95318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2B0BDA-8245-4D8E-BB1B-71C259DD536C}"/>
              </a:ext>
            </a:extLst>
          </p:cNvPr>
          <p:cNvSpPr txBox="1"/>
          <p:nvPr/>
        </p:nvSpPr>
        <p:spPr>
          <a:xfrm>
            <a:off x="97621" y="5155541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E63413F-5101-430A-BCD4-8E659BABAA8D}"/>
              </a:ext>
            </a:extLst>
          </p:cNvPr>
          <p:cNvSpPr txBox="1"/>
          <p:nvPr/>
        </p:nvSpPr>
        <p:spPr>
          <a:xfrm>
            <a:off x="8433623" y="174290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45831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Behavioral Patterns</a:t>
            </a:r>
          </a:p>
        </p:txBody>
      </p:sp>
    </p:spTree>
    <p:extLst>
      <p:ext uri="{BB962C8B-B14F-4D97-AF65-F5344CB8AC3E}">
        <p14:creationId xmlns:p14="http://schemas.microsoft.com/office/powerpoint/2010/main" val="274073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Strategy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1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3F3E7-77F9-4C2C-B74D-5C03E1CC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25" y="1101933"/>
            <a:ext cx="3781425" cy="3429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226FC3B-E807-4859-AB7D-0829A64B5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72" y="831723"/>
            <a:ext cx="2819400" cy="7620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030403C-23EF-4D34-B8B2-265C157F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72" y="2358548"/>
            <a:ext cx="3216008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9224CC-F0AA-49F7-BFB1-D2130500C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50" y="2358547"/>
            <a:ext cx="3308585" cy="915769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4BFD28B-3F89-4969-8017-2D353B4E8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0" y="4402312"/>
            <a:ext cx="5695950" cy="212407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80AB779-E6C3-449A-80EB-6690C83E798F}"/>
              </a:ext>
            </a:extLst>
          </p:cNvPr>
          <p:cNvSpPr txBox="1"/>
          <p:nvPr/>
        </p:nvSpPr>
        <p:spPr>
          <a:xfrm>
            <a:off x="220430" y="400735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1A54ED-7217-460A-A419-52A2A8C6E16D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1888843" y="1593723"/>
            <a:ext cx="1813929" cy="76482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C5D61F4-13D6-441D-8985-28E82A07ACD8}"/>
              </a:ext>
            </a:extLst>
          </p:cNvPr>
          <p:cNvSpPr txBox="1"/>
          <p:nvPr/>
        </p:nvSpPr>
        <p:spPr>
          <a:xfrm>
            <a:off x="4738560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4BAFDE7-80A8-46D7-A8DA-73C79CC1DA06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H="1" flipV="1">
            <a:off x="3702772" y="1593723"/>
            <a:ext cx="1608004" cy="76482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584946C-1ABD-49B7-9E74-6778D71B8931}"/>
              </a:ext>
            </a:extLst>
          </p:cNvPr>
          <p:cNvSpPr txBox="1"/>
          <p:nvPr/>
        </p:nvSpPr>
        <p:spPr>
          <a:xfrm>
            <a:off x="1249275" y="174767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33C09D8-47E5-497E-A508-0BB69A63CB87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flipH="1">
            <a:off x="6918780" y="2816433"/>
            <a:ext cx="1257245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194DB71-63AB-401A-BE6D-85B024946DBE}"/>
              </a:ext>
            </a:extLst>
          </p:cNvPr>
          <p:cNvSpPr txBox="1"/>
          <p:nvPr/>
        </p:nvSpPr>
        <p:spPr>
          <a:xfrm>
            <a:off x="7078417" y="2491377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</p:spTree>
    <p:extLst>
      <p:ext uri="{BB962C8B-B14F-4D97-AF65-F5344CB8AC3E}">
        <p14:creationId xmlns:p14="http://schemas.microsoft.com/office/powerpoint/2010/main" val="405948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adroTexto 18">
            <a:extLst>
              <a:ext uri="{FF2B5EF4-FFF2-40B4-BE49-F238E27FC236}">
                <a16:creationId xmlns:a16="http://schemas.microsoft.com/office/drawing/2014/main" id="{A96312D1-C027-407A-96BD-2EF07177E281}"/>
              </a:ext>
            </a:extLst>
          </p:cNvPr>
          <p:cNvSpPr txBox="1"/>
          <p:nvPr/>
        </p:nvSpPr>
        <p:spPr>
          <a:xfrm>
            <a:off x="277441" y="3087902"/>
            <a:ext cx="5675684" cy="36092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28F35C-9F8B-4E76-86E9-350415B8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3" y="1225868"/>
            <a:ext cx="4287752" cy="96992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C1B9B4B-60A9-4422-9C3A-3CD098F4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48" y="3127409"/>
            <a:ext cx="5253753" cy="488881"/>
          </a:xfrm>
          <a:prstGeom prst="rect">
            <a:avLst/>
          </a:prstGeom>
          <a:effectLst>
            <a:glow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6C44D5-9D26-4140-9030-A25266CFE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27" y="1917666"/>
            <a:ext cx="4516224" cy="971158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94EEA-BD17-488E-8959-1BDE76060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759" y="160863"/>
            <a:ext cx="2908000" cy="573633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E785AA-AFC8-4D14-8DD6-DA69DB1D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443" y="3087902"/>
            <a:ext cx="4287753" cy="184311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2574B5B-77DE-464E-B6B5-321D05E8D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370" y="165207"/>
            <a:ext cx="5295901" cy="2445957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B0AB996-6C12-4098-B73D-617DC9134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48" y="3655797"/>
            <a:ext cx="5253754" cy="2780996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6FBF2F1-EAB1-495D-AD6F-27A42C4E8F45}"/>
              </a:ext>
            </a:extLst>
          </p:cNvPr>
          <p:cNvSpPr txBox="1"/>
          <p:nvPr/>
        </p:nvSpPr>
        <p:spPr>
          <a:xfrm>
            <a:off x="2909830" y="820228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88EC44E3-2AD7-4D4C-9534-8FD067DCA220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2941759" y="734496"/>
            <a:ext cx="0" cy="49137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211730-336B-4475-92D1-978E8AE483D7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>
            <a:off x="5085635" y="1388186"/>
            <a:ext cx="1645735" cy="32264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00614D-3218-4E37-9650-3A63BC3DE8EB}"/>
              </a:ext>
            </a:extLst>
          </p:cNvPr>
          <p:cNvSpPr txBox="1"/>
          <p:nvPr/>
        </p:nvSpPr>
        <p:spPr>
          <a:xfrm rot="20924205">
            <a:off x="5469464" y="115948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executes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74459B3-FE79-42A2-9A9E-C03EC6F7E47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5856051" y="1388186"/>
            <a:ext cx="875319" cy="1015059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CADF5784-5FC3-40D6-BB19-FC72C0D9D2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9379320" y="2611164"/>
            <a:ext cx="1" cy="47673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63B58CB-9D32-47A7-AAAD-1480E6429863}"/>
              </a:ext>
            </a:extLst>
          </p:cNvPr>
          <p:cNvSpPr txBox="1"/>
          <p:nvPr/>
        </p:nvSpPr>
        <p:spPr>
          <a:xfrm>
            <a:off x="9379319" y="2641505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28305B-4A7C-463A-9539-BFD2B83DD84E}"/>
              </a:ext>
            </a:extLst>
          </p:cNvPr>
          <p:cNvSpPr txBox="1"/>
          <p:nvPr/>
        </p:nvSpPr>
        <p:spPr>
          <a:xfrm>
            <a:off x="5216982" y="6358583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Usage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4D0A3BB-A078-423C-B55A-B0DF40F77A9B}"/>
              </a:ext>
            </a:extLst>
          </p:cNvPr>
          <p:cNvSpPr txBox="1"/>
          <p:nvPr/>
        </p:nvSpPr>
        <p:spPr>
          <a:xfrm>
            <a:off x="9483407" y="6035417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251413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Factory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method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3194748" y="2553991"/>
            <a:ext cx="1" cy="157051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H="1" flipV="1">
            <a:off x="9329506" y="2601616"/>
            <a:ext cx="1" cy="126095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 flipV="1">
            <a:off x="5523610" y="4534082"/>
            <a:ext cx="152465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9505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865700" y="416475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3194748" y="296811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20F5CF87-6066-42DF-A37A-0ED8E41AE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368" y="1744366"/>
            <a:ext cx="2962275" cy="8572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9CF8FE69-6A1E-4815-8271-299035F1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9" y="3862570"/>
            <a:ext cx="4562475" cy="13430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150E2F75-1749-462D-9A46-C31B36E4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224" y="1744366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D9CE24AE-88DE-4FC9-8D09-9B4FDF793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85" y="4124507"/>
            <a:ext cx="4657725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3" y="185392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endParaRPr lang="en-US" sz="3600" dirty="0">
              <a:solidFill>
                <a:srgbClr val="53A2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D9A5A-574E-4A01-B4A1-C92D21C4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aplicamos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patrón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CE21-12A9-4ABB-9AA1-D3BFDA81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Encapsulación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no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la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creación</a:t>
            </a:r>
            <a:r>
              <a:rPr lang="en-US" dirty="0"/>
              <a:t> de los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Extensibilidad</a:t>
            </a:r>
            <a:r>
              <a:rPr lang="en-US" dirty="0"/>
              <a:t>: </a:t>
            </a:r>
            <a:r>
              <a:rPr lang="en-US" dirty="0" err="1"/>
              <a:t>Siguiendo</a:t>
            </a:r>
            <a:r>
              <a:rPr lang="en-US" dirty="0"/>
              <a:t> el principio de open-close,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un nuevo </a:t>
            </a:r>
            <a:r>
              <a:rPr lang="en-US" dirty="0" err="1"/>
              <a:t>ConcreteProduct</a:t>
            </a:r>
            <a:r>
              <a:rPr lang="en-US" dirty="0"/>
              <a:t> con solo </a:t>
            </a:r>
            <a:r>
              <a:rPr lang="en-US" dirty="0" err="1"/>
              <a:t>cumplir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que </a:t>
            </a:r>
            <a:r>
              <a:rPr lang="en-US" dirty="0" err="1"/>
              <a:t>modificar</a:t>
            </a:r>
            <a:r>
              <a:rPr lang="en-US" dirty="0"/>
              <a:t> los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Versatilidad</a:t>
            </a:r>
            <a:r>
              <a:rPr lang="en-US" dirty="0"/>
              <a:t>: Podemos </a:t>
            </a:r>
            <a:r>
              <a:rPr lang="en-US" dirty="0" err="1"/>
              <a:t>intercambiar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un </a:t>
            </a:r>
            <a:r>
              <a:rPr lang="en-US" dirty="0" err="1"/>
              <a:t>ConcreteCreator</a:t>
            </a:r>
            <a:r>
              <a:rPr lang="en-US" dirty="0"/>
              <a:t> por </a:t>
            </a:r>
            <a:r>
              <a:rPr lang="en-US" dirty="0" err="1"/>
              <a:t>otro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2E656D6-8014-4393-A7E4-C7118B27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06" y="1441360"/>
            <a:ext cx="2266950" cy="6191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CD6FE4-DA5B-4B42-A6CA-80CFC2C1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4" y="3350327"/>
            <a:ext cx="4029075" cy="9715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2BC3F5-B939-4CD2-AA5D-C961BCEE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89" y="1039514"/>
            <a:ext cx="3333750" cy="13049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0D3A2-6F03-43A7-8561-5BA0E4EC4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7455" y="3156900"/>
            <a:ext cx="2771775" cy="1390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73BF90-97D7-4C41-B7DE-BB6F7E427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119" y="3156900"/>
            <a:ext cx="2743200" cy="137160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3BA75E-AFB4-43C7-93C5-DBBA2CC5C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89" y="5379061"/>
            <a:ext cx="7162800" cy="10763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E9E990-FC3E-41C9-B43C-3EFC0962AB9D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649381" y="2060485"/>
            <a:ext cx="1" cy="1289842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15C56A-0FE9-4CBC-B44D-29503B41A06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7322719" y="2344439"/>
            <a:ext cx="1412645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DD3FA9-DF3D-4D01-9C2B-4C794196CD33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H="1" flipV="1">
            <a:off x="8735364" y="2344439"/>
            <a:ext cx="1467979" cy="8124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FDCDA5-D881-447C-B1BE-4FBD7E901A48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4663919" y="3836102"/>
            <a:ext cx="1287200" cy="65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0F2DF41-A2B9-4A87-A4B5-9EBF59CA34CA}"/>
              </a:ext>
            </a:extLst>
          </p:cNvPr>
          <p:cNvSpPr txBox="1"/>
          <p:nvPr/>
        </p:nvSpPr>
        <p:spPr>
          <a:xfrm>
            <a:off x="9556279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7668815-0728-4759-9556-057F414F3B45}"/>
              </a:ext>
            </a:extLst>
          </p:cNvPr>
          <p:cNvSpPr txBox="1"/>
          <p:nvPr/>
        </p:nvSpPr>
        <p:spPr>
          <a:xfrm>
            <a:off x="7068489" y="249082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extends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F390347-4FE9-4637-ADC2-2F883038674D}"/>
              </a:ext>
            </a:extLst>
          </p:cNvPr>
          <p:cNvSpPr txBox="1"/>
          <p:nvPr/>
        </p:nvSpPr>
        <p:spPr>
          <a:xfrm>
            <a:off x="2649381" y="2485766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50640E-D77B-4741-921C-C1EB9BC55B03}"/>
              </a:ext>
            </a:extLst>
          </p:cNvPr>
          <p:cNvSpPr txBox="1"/>
          <p:nvPr/>
        </p:nvSpPr>
        <p:spPr>
          <a:xfrm>
            <a:off x="685483" y="5009729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ACC0EC-E019-4E05-89A5-7D9CEFC1BBA2}"/>
              </a:ext>
            </a:extLst>
          </p:cNvPr>
          <p:cNvSpPr txBox="1"/>
          <p:nvPr/>
        </p:nvSpPr>
        <p:spPr>
          <a:xfrm>
            <a:off x="4864665" y="34667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361700" y="215130"/>
            <a:ext cx="339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3A2D3"/>
                </a:solidFill>
              </a:rPr>
              <a:t>Mundo real</a:t>
            </a:r>
          </a:p>
        </p:txBody>
      </p:sp>
    </p:spTree>
    <p:extLst>
      <p:ext uri="{BB962C8B-B14F-4D97-AF65-F5344CB8AC3E}">
        <p14:creationId xmlns:p14="http://schemas.microsoft.com/office/powerpoint/2010/main" val="182260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CB2080-F611-4C38-875E-FD4937B2074C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2866369" y="2001012"/>
            <a:ext cx="0" cy="106217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E8142DB-1054-415D-AC96-53835950BB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V="1">
            <a:off x="9329505" y="1996012"/>
            <a:ext cx="0" cy="112432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64C9DE1-4B25-4E8D-BACD-990C6B3F64E1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>
            <a:off x="5266669" y="4577665"/>
            <a:ext cx="1552998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787060D-FE99-441B-A857-E421157059B2}"/>
              </a:ext>
            </a:extLst>
          </p:cNvPr>
          <p:cNvSpPr txBox="1"/>
          <p:nvPr/>
        </p:nvSpPr>
        <p:spPr>
          <a:xfrm>
            <a:off x="9325631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9608-CD71-4529-A8DF-5564C1172DAC}"/>
              </a:ext>
            </a:extLst>
          </p:cNvPr>
          <p:cNvSpPr txBox="1"/>
          <p:nvPr/>
        </p:nvSpPr>
        <p:spPr>
          <a:xfrm>
            <a:off x="5549115" y="4208333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C9DC069-9617-4C0E-A5AB-D76C202F9CF6}"/>
              </a:ext>
            </a:extLst>
          </p:cNvPr>
          <p:cNvSpPr txBox="1"/>
          <p:nvPr/>
        </p:nvSpPr>
        <p:spPr>
          <a:xfrm>
            <a:off x="2862494" y="2390164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F7026D-12F4-4541-8110-DE706094717A}"/>
              </a:ext>
            </a:extLst>
          </p:cNvPr>
          <p:cNvSpPr txBox="1"/>
          <p:nvPr/>
        </p:nvSpPr>
        <p:spPr>
          <a:xfrm>
            <a:off x="484862" y="185392"/>
            <a:ext cx="6285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53A2D3"/>
                </a:solidFill>
              </a:rPr>
              <a:t>Teoría</a:t>
            </a:r>
            <a:r>
              <a:rPr lang="en-US" sz="3600" dirty="0">
                <a:solidFill>
                  <a:srgbClr val="53A2D3"/>
                </a:solidFill>
              </a:rPr>
              <a:t> (con </a:t>
            </a:r>
            <a:r>
              <a:rPr lang="en-US" sz="3600" dirty="0" err="1">
                <a:solidFill>
                  <a:srgbClr val="53A2D3"/>
                </a:solidFill>
              </a:rPr>
              <a:t>parámetros</a:t>
            </a:r>
            <a:r>
              <a:rPr lang="en-US" sz="36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BDCA5F6F-7F18-496C-80F9-C4AD8853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5" y="1176862"/>
            <a:ext cx="4648200" cy="8191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4241BB1-EA6D-46FC-BB47-A95340EEB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667" y="3120340"/>
            <a:ext cx="5019675" cy="29146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291618EF-9E9B-418B-92B1-1BC24730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44" y="1191387"/>
            <a:ext cx="2305050" cy="809625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2AB2827F-1BFF-4AD5-BE46-91F694BB0C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9" y="3063190"/>
            <a:ext cx="4800600" cy="3028950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6756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adroTexto 58">
            <a:extLst>
              <a:ext uri="{FF2B5EF4-FFF2-40B4-BE49-F238E27FC236}">
                <a16:creationId xmlns:a16="http://schemas.microsoft.com/office/drawing/2014/main" id="{4C81365D-BA99-4D51-A6D9-EB87A8B13E78}"/>
              </a:ext>
            </a:extLst>
          </p:cNvPr>
          <p:cNvSpPr txBox="1"/>
          <p:nvPr/>
        </p:nvSpPr>
        <p:spPr>
          <a:xfrm>
            <a:off x="223163" y="4092548"/>
            <a:ext cx="5647017" cy="248973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9B8261-0BA7-4BC5-89F6-FAA9B3688524}"/>
              </a:ext>
            </a:extLst>
          </p:cNvPr>
          <p:cNvSpPr txBox="1"/>
          <p:nvPr/>
        </p:nvSpPr>
        <p:spPr>
          <a:xfrm>
            <a:off x="134486" y="1301802"/>
            <a:ext cx="5489651" cy="2227112"/>
          </a:xfrm>
          <a:prstGeom prst="rect">
            <a:avLst/>
          </a:prstGeom>
          <a:noFill/>
          <a:ln w="0">
            <a:solidFill>
              <a:schemeClr val="bg1"/>
            </a:solidFill>
          </a:ln>
          <a:effectLst>
            <a:glow>
              <a:schemeClr val="bg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456F47-1C52-4FA5-A369-2F5203D67ABD}"/>
              </a:ext>
            </a:extLst>
          </p:cNvPr>
          <p:cNvSpPr txBox="1"/>
          <p:nvPr/>
        </p:nvSpPr>
        <p:spPr>
          <a:xfrm>
            <a:off x="7096600" y="5997505"/>
            <a:ext cx="73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3A2D3"/>
                </a:solidFill>
              </a:rPr>
              <a:t>Mundo real (con </a:t>
            </a:r>
            <a:r>
              <a:rPr lang="en-US" sz="3200" dirty="0" err="1">
                <a:solidFill>
                  <a:srgbClr val="53A2D3"/>
                </a:solidFill>
              </a:rPr>
              <a:t>parámetros</a:t>
            </a:r>
            <a:r>
              <a:rPr lang="en-US" sz="3200" dirty="0">
                <a:solidFill>
                  <a:srgbClr val="53A2D3"/>
                </a:solidFill>
              </a:rPr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B57C20-E605-409C-BD47-72273570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219665"/>
            <a:ext cx="2618469" cy="646331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980A7C-6F1D-416F-9CC3-367F9B2EC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266" y="77665"/>
            <a:ext cx="5112131" cy="171364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CD76D3D-CC21-4D8B-BE1F-9A3AAB477B30}"/>
              </a:ext>
            </a:extLst>
          </p:cNvPr>
          <p:cNvCxnSpPr>
            <a:cxnSpLocks/>
            <a:stCxn id="18" idx="0"/>
            <a:endCxn id="6" idx="2"/>
          </p:cNvCxnSpPr>
          <p:nvPr/>
        </p:nvCxnSpPr>
        <p:spPr>
          <a:xfrm flipH="1" flipV="1">
            <a:off x="2879311" y="865996"/>
            <a:ext cx="1" cy="43580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EA56A32-4692-4A43-8865-B9DAB0747B52}"/>
              </a:ext>
            </a:extLst>
          </p:cNvPr>
          <p:cNvSpPr txBox="1"/>
          <p:nvPr/>
        </p:nvSpPr>
        <p:spPr>
          <a:xfrm>
            <a:off x="2860962" y="921868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implements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F94211B-24ED-41AE-9E98-08E144D353D3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5624137" y="2415358"/>
            <a:ext cx="927951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28EF74-F915-4354-B18B-3926503544B8}"/>
              </a:ext>
            </a:extLst>
          </p:cNvPr>
          <p:cNvSpPr txBox="1"/>
          <p:nvPr/>
        </p:nvSpPr>
        <p:spPr>
          <a:xfrm>
            <a:off x="5670848" y="2076804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creates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4C96256-9E04-4A36-81E4-3C78FE3D7E6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527332" y="1791309"/>
            <a:ext cx="0" cy="3440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8EAE2A9-1D48-4069-9D0F-2D14D1453AA2}"/>
              </a:ext>
            </a:extLst>
          </p:cNvPr>
          <p:cNvSpPr txBox="1"/>
          <p:nvPr/>
        </p:nvSpPr>
        <p:spPr>
          <a:xfrm>
            <a:off x="9527331" y="1796799"/>
            <a:ext cx="1376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gets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258348A1-8868-4B4B-B380-B32C7F6D4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97" y="4798389"/>
            <a:ext cx="3219074" cy="1642218"/>
          </a:xfrm>
          <a:prstGeom prst="rect">
            <a:avLst/>
          </a:prstGeom>
        </p:spPr>
      </p:pic>
      <p:sp>
        <p:nvSpPr>
          <p:cNvPr id="95" name="CuadroTexto 94">
            <a:extLst>
              <a:ext uri="{FF2B5EF4-FFF2-40B4-BE49-F238E27FC236}">
                <a16:creationId xmlns:a16="http://schemas.microsoft.com/office/drawing/2014/main" id="{67848249-14A6-4729-A6A1-BB8AF75BB5E5}"/>
              </a:ext>
            </a:extLst>
          </p:cNvPr>
          <p:cNvSpPr txBox="1"/>
          <p:nvPr/>
        </p:nvSpPr>
        <p:spPr>
          <a:xfrm>
            <a:off x="175289" y="3723216"/>
            <a:ext cx="93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Usage:</a:t>
            </a:r>
          </a:p>
        </p:txBody>
      </p:sp>
      <p:pic>
        <p:nvPicPr>
          <p:cNvPr id="98" name="Imagen 97">
            <a:extLst>
              <a:ext uri="{FF2B5EF4-FFF2-40B4-BE49-F238E27FC236}">
                <a16:creationId xmlns:a16="http://schemas.microsoft.com/office/drawing/2014/main" id="{FD217EEE-32A7-4431-A10D-C72C9D43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5" y="2097665"/>
            <a:ext cx="5328679" cy="598728"/>
          </a:xfrm>
          <a:prstGeom prst="rect">
            <a:avLst/>
          </a:prstGeom>
        </p:spPr>
      </p:pic>
      <p:pic>
        <p:nvPicPr>
          <p:cNvPr id="99" name="Imagen 98">
            <a:extLst>
              <a:ext uri="{FF2B5EF4-FFF2-40B4-BE49-F238E27FC236}">
                <a16:creationId xmlns:a16="http://schemas.microsoft.com/office/drawing/2014/main" id="{B7554640-2141-4ECA-9DBB-AA03B4469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07" y="1395745"/>
            <a:ext cx="5143609" cy="631952"/>
          </a:xfrm>
          <a:prstGeom prst="rect">
            <a:avLst/>
          </a:prstGeom>
        </p:spPr>
      </p:pic>
      <p:pic>
        <p:nvPicPr>
          <p:cNvPr id="100" name="Imagen 99">
            <a:extLst>
              <a:ext uri="{FF2B5EF4-FFF2-40B4-BE49-F238E27FC236}">
                <a16:creationId xmlns:a16="http://schemas.microsoft.com/office/drawing/2014/main" id="{0D705CEE-9F14-416B-8B73-39260594E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85" y="2755462"/>
            <a:ext cx="5290656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9F9505-B986-494B-892B-D1F095D77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904" y="4238453"/>
            <a:ext cx="5431478" cy="44685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ECA7B51-42E0-45E5-BDA6-E7BA03961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125" y="2157145"/>
            <a:ext cx="5662740" cy="3508364"/>
          </a:xfrm>
          <a:prstGeom prst="rect">
            <a:avLst/>
          </a:prstGeom>
          <a:effectLst>
            <a:glow rad="25400">
              <a:schemeClr val="bg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333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2909B-13B3-4614-9321-16AF10F4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357700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579E3-4D4D-4391-A4DB-77F6C6D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2766218"/>
            <a:ext cx="10515600" cy="1325563"/>
          </a:xfrm>
        </p:spPr>
        <p:txBody>
          <a:bodyPr/>
          <a:lstStyle/>
          <a:p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Facade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</a:rPr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0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183</Words>
  <Application>Microsoft Office PowerPoint</Application>
  <PresentationFormat>Panorámica</PresentationFormat>
  <Paragraphs>51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Creational Patterns</vt:lpstr>
      <vt:lpstr>Factory method pattern</vt:lpstr>
      <vt:lpstr>Presentación de PowerPoint</vt:lpstr>
      <vt:lpstr>¿Por qué aplicamos este patrón?</vt:lpstr>
      <vt:lpstr>Presentación de PowerPoint</vt:lpstr>
      <vt:lpstr>Presentación de PowerPoint</vt:lpstr>
      <vt:lpstr>Presentación de PowerPoint</vt:lpstr>
      <vt:lpstr>Structural Patterns</vt:lpstr>
      <vt:lpstr>Facade pattern</vt:lpstr>
      <vt:lpstr>Presentación de PowerPoint</vt:lpstr>
      <vt:lpstr>¿Por qué aplicamos este patrón?</vt:lpstr>
      <vt:lpstr>Presentación de PowerPoint</vt:lpstr>
      <vt:lpstr>Behavioral Patterns</vt:lpstr>
      <vt:lpstr>Strategy pattern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 pattern</dc:title>
  <dc:creator>Iván Reinoso García</dc:creator>
  <cp:lastModifiedBy>Iván Reinoso García</cp:lastModifiedBy>
  <cp:revision>47</cp:revision>
  <dcterms:created xsi:type="dcterms:W3CDTF">2019-10-16T14:31:56Z</dcterms:created>
  <dcterms:modified xsi:type="dcterms:W3CDTF">2019-10-27T08:51:34Z</dcterms:modified>
</cp:coreProperties>
</file>