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11" r:id="rId2"/>
    <p:sldId id="312" r:id="rId3"/>
    <p:sldId id="315" r:id="rId4"/>
    <p:sldId id="316" r:id="rId5"/>
    <p:sldId id="262" r:id="rId6"/>
    <p:sldId id="261" r:id="rId7"/>
    <p:sldId id="264" r:id="rId8"/>
    <p:sldId id="265" r:id="rId9"/>
    <p:sldId id="292" r:id="rId10"/>
    <p:sldId id="293" r:id="rId11"/>
    <p:sldId id="318" r:id="rId12"/>
    <p:sldId id="271" r:id="rId13"/>
    <p:sldId id="268" r:id="rId14"/>
    <p:sldId id="319" r:id="rId15"/>
    <p:sldId id="282" r:id="rId16"/>
    <p:sldId id="283" r:id="rId17"/>
    <p:sldId id="274" r:id="rId18"/>
    <p:sldId id="275" r:id="rId19"/>
    <p:sldId id="303" r:id="rId20"/>
    <p:sldId id="306" r:id="rId21"/>
    <p:sldId id="278" r:id="rId22"/>
    <p:sldId id="279" r:id="rId23"/>
    <p:sldId id="313" r:id="rId24"/>
    <p:sldId id="314" r:id="rId25"/>
    <p:sldId id="317" r:id="rId26"/>
    <p:sldId id="286" r:id="rId27"/>
    <p:sldId id="287" r:id="rId28"/>
    <p:sldId id="289" r:id="rId29"/>
    <p:sldId id="290" r:id="rId30"/>
    <p:sldId id="295" r:id="rId31"/>
    <p:sldId id="296" r:id="rId32"/>
    <p:sldId id="305" r:id="rId33"/>
    <p:sldId id="307" r:id="rId34"/>
    <p:sldId id="304" r:id="rId35"/>
    <p:sldId id="308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49C59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437" autoAdjust="0"/>
  </p:normalViewPr>
  <p:slideViewPr>
    <p:cSldViewPr snapToGrid="0">
      <p:cViewPr varScale="1">
        <p:scale>
          <a:sx n="70" d="100"/>
          <a:sy n="70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316C-28F6-4304-8589-C6B7F7B17E4E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ED2FB-06D2-4C46-8CA7-06D76B104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7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¡Cuidado! Los patrones son sólo una herramienta que tenemos disponible para diseñar nuestro software: nos ayudan a mejorar la calidad de nuestro código favoreciendo puntos como la mantenibilidad, desacoplamiento y extensibilidad de éste, basada en la experiencia de otras personas que ya los aplicaron antes. Pero esto no quiere decir que debamos aplicar patrones a todo el código que desarrollamos, hay casos en los que no aplican.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Reducimos</a:t>
            </a:r>
            <a:r>
              <a:rPr lang="en-US" dirty="0"/>
              <a:t> el </a:t>
            </a:r>
            <a:r>
              <a:rPr lang="en-US" dirty="0" err="1"/>
              <a:t>acoplamiento</a:t>
            </a:r>
            <a:r>
              <a:rPr lang="en-US" dirty="0"/>
              <a:t> de los tests con la </a:t>
            </a:r>
            <a:r>
              <a:rPr lang="en-US" dirty="0" err="1"/>
              <a:t>interfaz</a:t>
            </a:r>
            <a:r>
              <a:rPr lang="en-US" dirty="0"/>
              <a:t>. Si </a:t>
            </a:r>
            <a:r>
              <a:rPr lang="en-US" dirty="0" err="1"/>
              <a:t>cambiáramos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tests y solo </a:t>
            </a:r>
            <a:r>
              <a:rPr lang="en-US" dirty="0" err="1"/>
              <a:t>adaptar</a:t>
            </a:r>
            <a:r>
              <a:rPr lang="en-US" dirty="0"/>
              <a:t> la forma </a:t>
            </a:r>
            <a:r>
              <a:rPr lang="en-US" dirty="0" err="1"/>
              <a:t>en</a:t>
            </a:r>
            <a:r>
              <a:rPr lang="en-US" dirty="0"/>
              <a:t> que el page-object lee o </a:t>
            </a:r>
            <a:r>
              <a:rPr lang="en-US" dirty="0" err="1"/>
              <a:t>interactua</a:t>
            </a:r>
            <a:r>
              <a:rPr lang="en-US" dirty="0"/>
              <a:t> con los </a:t>
            </a:r>
            <a:r>
              <a:rPr lang="en-US" dirty="0" err="1"/>
              <a:t>elementos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Obtenemos</a:t>
            </a:r>
            <a:r>
              <a:rPr lang="en-US" dirty="0"/>
              <a:t>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legible y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31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Encapsula</a:t>
            </a:r>
            <a:r>
              <a:rPr lang="en-US" b="0" dirty="0"/>
              <a:t> el </a:t>
            </a:r>
            <a:r>
              <a:rPr lang="en-US" b="0" dirty="0" err="1"/>
              <a:t>proceso</a:t>
            </a:r>
            <a:r>
              <a:rPr lang="en-US" b="0" dirty="0"/>
              <a:t> de </a:t>
            </a:r>
            <a:r>
              <a:rPr lang="en-US" b="0" dirty="0" err="1"/>
              <a:t>creación</a:t>
            </a:r>
            <a:r>
              <a:rPr lang="en-US" b="0" dirty="0"/>
              <a:t> de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complejos</a:t>
            </a:r>
            <a:r>
              <a:rPr lang="en-US" b="0" dirty="0"/>
              <a:t>, </a:t>
            </a:r>
            <a:r>
              <a:rPr lang="en-US" b="0" dirty="0" err="1"/>
              <a:t>reduciendo</a:t>
            </a:r>
            <a:r>
              <a:rPr lang="en-US" b="0" dirty="0"/>
              <a:t> el </a:t>
            </a:r>
            <a:r>
              <a:rPr lang="en-US" b="0" dirty="0" err="1"/>
              <a:t>acoplamiento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Permite</a:t>
            </a:r>
            <a:r>
              <a:rPr lang="en-US" b="0" dirty="0"/>
              <a:t> </a:t>
            </a:r>
            <a:r>
              <a:rPr lang="en-US" b="0" dirty="0" err="1"/>
              <a:t>construir</a:t>
            </a:r>
            <a:r>
              <a:rPr lang="en-US" b="0" dirty="0"/>
              <a:t> los </a:t>
            </a:r>
            <a:r>
              <a:rPr lang="en-US" b="0" dirty="0" err="1"/>
              <a:t>objetos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pasos</a:t>
            </a:r>
            <a:r>
              <a:rPr lang="en-US" b="0" dirty="0"/>
              <a:t> (al </a:t>
            </a:r>
            <a:r>
              <a:rPr lang="en-US" b="0" dirty="0" err="1"/>
              <a:t>contrario</a:t>
            </a:r>
            <a:r>
              <a:rPr lang="en-US" b="0" dirty="0"/>
              <a:t> que Factory method).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Se </a:t>
            </a:r>
            <a:r>
              <a:rPr lang="en-US" b="0" dirty="0" err="1"/>
              <a:t>puede</a:t>
            </a:r>
            <a:r>
              <a:rPr lang="en-US" b="0" dirty="0"/>
              <a:t> </a:t>
            </a:r>
            <a:r>
              <a:rPr lang="en-US" b="0" dirty="0" err="1"/>
              <a:t>reutilizar</a:t>
            </a:r>
            <a:r>
              <a:rPr lang="en-US" b="0" dirty="0"/>
              <a:t> el </a:t>
            </a:r>
            <a:r>
              <a:rPr lang="en-US" b="0" dirty="0" err="1"/>
              <a:t>mismo</a:t>
            </a:r>
            <a:r>
              <a:rPr lang="en-US" b="0" dirty="0"/>
              <a:t> builder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distintos</a:t>
            </a:r>
            <a:r>
              <a:rPr lang="en-US" b="0" dirty="0"/>
              <a:t> </a:t>
            </a:r>
            <a:r>
              <a:rPr lang="en-US" b="0" dirty="0" err="1"/>
              <a:t>directores</a:t>
            </a:r>
            <a:r>
              <a:rPr lang="en-US" b="0" dirty="0"/>
              <a:t> o </a:t>
            </a:r>
            <a:r>
              <a:rPr lang="en-US" b="0" dirty="0" err="1"/>
              <a:t>clientes</a:t>
            </a:r>
            <a:r>
              <a:rPr lang="en-US" b="0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forma </a:t>
            </a:r>
            <a:r>
              <a:rPr lang="en-US" dirty="0" err="1"/>
              <a:t>dinámica</a:t>
            </a:r>
            <a:r>
              <a:rPr lang="en-US" dirty="0"/>
              <a:t>, a </a:t>
            </a:r>
            <a:r>
              <a:rPr lang="en-US" dirty="0" err="1"/>
              <a:t>pesar</a:t>
            </a:r>
            <a:r>
              <a:rPr lang="en-US" dirty="0"/>
              <a:t> de no saber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de una forma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jerarquía</a:t>
            </a:r>
            <a:r>
              <a:rPr lang="en-US" dirty="0"/>
              <a:t> </a:t>
            </a:r>
            <a:r>
              <a:rPr lang="en-US" dirty="0" err="1"/>
              <a:t>compleja</a:t>
            </a:r>
            <a:r>
              <a:rPr lang="en-US" dirty="0"/>
              <a:t> de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deberíamos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no es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8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al cliente utilizar objectos individuales o compuestos de forma uniforme, mediante la interfaz o clase abstracta que deben implementar.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Nos evita tener que crear otra abstracción más que represente un conjunto de objetos individuales.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8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los </a:t>
            </a:r>
            <a:r>
              <a:rPr lang="en-US" dirty="0" err="1"/>
              <a:t>acoplamientos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Centraliza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, </a:t>
            </a:r>
            <a:r>
              <a:rPr lang="en-US" dirty="0" err="1"/>
              <a:t>haciendolo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mantenible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Simpifica</a:t>
            </a:r>
            <a:r>
              <a:rPr lang="en-US" dirty="0"/>
              <a:t> y reduce las </a:t>
            </a:r>
            <a:r>
              <a:rPr lang="en-US" dirty="0" err="1"/>
              <a:t>acciones</a:t>
            </a:r>
            <a:r>
              <a:rPr lang="en-US" dirty="0"/>
              <a:t> y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entre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62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Mantenemos el estado interno del objeto encapsulado y oculto a sus consumidores.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Obtenemos la capacidad de restaurar o evaluar un estado anterior.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85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Permite desacoplar la interfaz (View) del modelo (datos) y de la lógica/negocio (</a:t>
            </a:r>
            <a:r>
              <a:rPr lang="es-ES" dirty="0" err="1"/>
              <a:t>ViewModel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 esta forma, un diseñador puede trabajar en la interfaz sin depender en la mayoría de las ocasiones del desarrollador.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Reduciendo este acoplamiento, también evitamos por ejemplo que cambios en el modelo afecten directamente a la interfaz.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cambiar una interfaz por otra o un </a:t>
            </a:r>
            <a:r>
              <a:rPr lang="es-ES" dirty="0" err="1"/>
              <a:t>ViewModel</a:t>
            </a:r>
            <a:r>
              <a:rPr lang="es-ES" dirty="0"/>
              <a:t> por otro sin afectar al resto de componentes.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6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se </a:t>
            </a:r>
            <a:r>
              <a:rPr lang="en-US" dirty="0" err="1"/>
              <a:t>delega</a:t>
            </a:r>
            <a:r>
              <a:rPr lang="en-US" dirty="0"/>
              <a:t> a las </a:t>
            </a:r>
            <a:r>
              <a:rPr lang="en-US" dirty="0" err="1"/>
              <a:t>subclases</a:t>
            </a:r>
            <a:r>
              <a:rPr lang="en-US" dirty="0"/>
              <a:t> (</a:t>
            </a:r>
            <a:r>
              <a:rPr lang="en-US" dirty="0" err="1"/>
              <a:t>ConcreteCreators</a:t>
            </a:r>
            <a:r>
              <a:rPr lang="en-US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76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un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Conseguimos</a:t>
            </a:r>
            <a:r>
              <a:rPr lang="en-US" dirty="0"/>
              <a:t> un punto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pudiendo</a:t>
            </a:r>
            <a:r>
              <a:rPr lang="en-US" dirty="0"/>
              <a:t> acceder a </a:t>
            </a:r>
            <a:r>
              <a:rPr lang="en-US" dirty="0" err="1"/>
              <a:t>él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puntos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Ahorramos</a:t>
            </a:r>
            <a:r>
              <a:rPr lang="en-US" dirty="0"/>
              <a:t>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innecesarias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 al </a:t>
            </a:r>
            <a:r>
              <a:rPr lang="en-US" dirty="0" err="1"/>
              <a:t>usar</a:t>
            </a:r>
            <a:r>
              <a:rPr lang="en-US" dirty="0"/>
              <a:t> un singleton,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partes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establecido</a:t>
            </a:r>
            <a:r>
              <a:rPr lang="en-US" dirty="0"/>
              <a:t>, </a:t>
            </a:r>
            <a:r>
              <a:rPr lang="en-US" dirty="0" err="1"/>
              <a:t>obtendremos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31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 err="1"/>
              <a:t>Hace</a:t>
            </a:r>
            <a:r>
              <a:rPr lang="en-US" b="0" dirty="0"/>
              <a:t> compatibles dos interfaces que a priori no lo son.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dirty="0"/>
              <a:t>Nos da la </a:t>
            </a:r>
            <a:r>
              <a:rPr lang="en-US" b="0" dirty="0" err="1"/>
              <a:t>opción</a:t>
            </a:r>
            <a:r>
              <a:rPr lang="en-US" b="0" dirty="0"/>
              <a:t> de </a:t>
            </a:r>
            <a:r>
              <a:rPr lang="en-US" b="0" dirty="0" err="1"/>
              <a:t>encapsular</a:t>
            </a:r>
            <a:r>
              <a:rPr lang="en-US" b="0" dirty="0"/>
              <a:t> </a:t>
            </a:r>
            <a:r>
              <a:rPr lang="en-US" b="0" dirty="0" err="1"/>
              <a:t>clases</a:t>
            </a:r>
            <a:r>
              <a:rPr lang="en-US" b="0" dirty="0"/>
              <a:t> o </a:t>
            </a:r>
            <a:r>
              <a:rPr lang="en-US" b="0" dirty="0" err="1"/>
              <a:t>componentes</a:t>
            </a:r>
            <a:r>
              <a:rPr lang="en-US" b="0" dirty="0"/>
              <a:t> que </a:t>
            </a:r>
            <a:r>
              <a:rPr lang="en-US" b="0" dirty="0" err="1"/>
              <a:t>sean</a:t>
            </a:r>
            <a:r>
              <a:rPr lang="en-US" b="0" dirty="0"/>
              <a:t> </a:t>
            </a:r>
            <a:r>
              <a:rPr lang="en-US" b="0" dirty="0" err="1"/>
              <a:t>muy</a:t>
            </a:r>
            <a:r>
              <a:rPr lang="en-US" b="0" dirty="0"/>
              <a:t> </a:t>
            </a:r>
            <a:r>
              <a:rPr lang="en-US" b="0" dirty="0" err="1"/>
              <a:t>cambiantes</a:t>
            </a:r>
            <a:r>
              <a:rPr lang="en-US" b="0" dirty="0"/>
              <a:t>, </a:t>
            </a:r>
            <a:r>
              <a:rPr lang="en-US" b="0" dirty="0" err="1"/>
              <a:t>protegiendo</a:t>
            </a:r>
            <a:r>
              <a:rPr lang="en-US" b="0" dirty="0"/>
              <a:t> al resto del </a:t>
            </a:r>
            <a:r>
              <a:rPr lang="en-US" b="0" dirty="0" err="1"/>
              <a:t>sistema</a:t>
            </a:r>
            <a:r>
              <a:rPr lang="en-US" b="0" dirty="0"/>
              <a:t> ante </a:t>
            </a:r>
            <a:r>
              <a:rPr lang="en-US" b="0" dirty="0" err="1"/>
              <a:t>dichos</a:t>
            </a:r>
            <a:r>
              <a:rPr lang="en-US" b="0" dirty="0"/>
              <a:t> </a:t>
            </a:r>
            <a:r>
              <a:rPr lang="en-US" b="0" dirty="0" err="1"/>
              <a:t>cambios</a:t>
            </a:r>
            <a:r>
              <a:rPr lang="en-US" b="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76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, solo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inferfaz</a:t>
            </a:r>
            <a:r>
              <a:rPr lang="en-US" dirty="0"/>
              <a:t> </a:t>
            </a:r>
            <a:r>
              <a:rPr lang="en-US" dirty="0" err="1"/>
              <a:t>expuesta</a:t>
            </a:r>
            <a:r>
              <a:rPr lang="en-US" dirty="0"/>
              <a:t> por la </a:t>
            </a:r>
            <a:r>
              <a:rPr lang="en-US" dirty="0" err="1"/>
              <a:t>fachada</a:t>
            </a:r>
            <a:r>
              <a:rPr lang="en-US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/>
              <a:t>Versatilidad</a:t>
            </a:r>
            <a:r>
              <a:rPr lang="en-US" dirty="0"/>
              <a:t>: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03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Reduce el número de instancias, ahorrando memoria y mejorando el rendimiento en consecuencia.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Centralizamos el estado de múltiples objetos virtuales.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64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3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 delega la implementación interna del comportamiento a las subclases de las distintas estrategias.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Podemos variar esta estrategia o comportamiento de forma dinámica.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Debemos tener en cuenta que el cliente debe conocer las estrategias existentes y deberemos crear tantos objetos como estrategias queramos utilizar.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6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Desacoplamos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, los observers no </a:t>
            </a:r>
            <a:r>
              <a:rPr lang="en-US" dirty="0" err="1"/>
              <a:t>saben</a:t>
            </a:r>
            <a:r>
              <a:rPr lang="en-US" dirty="0"/>
              <a:t> nada de los subjects u observables.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atados</a:t>
            </a:r>
            <a:r>
              <a:rPr lang="en-US" dirty="0"/>
              <a:t> a un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observers.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D2FB-06D2-4C46-8CA7-06D76B104F7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3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7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7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0E4268FC-8624-4670-9497-FDE48924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2" y="778396"/>
            <a:ext cx="4135539" cy="7663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86937" y="2812618"/>
            <a:ext cx="9767754" cy="2387600"/>
          </a:xfrm>
        </p:spPr>
        <p:txBody>
          <a:bodyPr>
            <a:noAutofit/>
          </a:bodyPr>
          <a:lstStyle/>
          <a:p>
            <a:pPr algn="l"/>
            <a:r>
              <a:rPr lang="es-ES" sz="7200" b="1" dirty="0">
                <a:solidFill>
                  <a:schemeClr val="bg1"/>
                </a:solidFill>
              </a:rPr>
              <a:t>Patrones de diseño con </a:t>
            </a:r>
            <a:r>
              <a:rPr lang="es-ES" sz="7200" b="1" dirty="0" err="1">
                <a:solidFill>
                  <a:schemeClr val="bg1"/>
                </a:solidFill>
              </a:rPr>
              <a:t>typescript</a:t>
            </a:r>
            <a:r>
              <a:rPr lang="es-ES" sz="7200" b="1" dirty="0">
                <a:solidFill>
                  <a:schemeClr val="bg1"/>
                </a:solidFill>
              </a:rPr>
              <a:t> en el mundo real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8252361" y="6270225"/>
            <a:ext cx="3842657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0" dirty="0"/>
              <a:t>@</a:t>
            </a:r>
            <a:r>
              <a:rPr lang="es-ES" sz="2400" b="0" dirty="0" err="1"/>
              <a:t>ivanirega</a:t>
            </a:r>
            <a:r>
              <a:rPr lang="es-ES" sz="2400" b="0" dirty="0"/>
              <a:t> &amp; @</a:t>
            </a:r>
            <a:r>
              <a:rPr lang="es-ES" sz="2400" b="0" dirty="0" err="1"/>
              <a:t>cbastospc</a:t>
            </a:r>
            <a:endParaRPr lang="es-ES" sz="2400" b="0" dirty="0"/>
          </a:p>
        </p:txBody>
      </p:sp>
    </p:spTree>
    <p:extLst>
      <p:ext uri="{BB962C8B-B14F-4D97-AF65-F5344CB8AC3E}">
        <p14:creationId xmlns:p14="http://schemas.microsoft.com/office/powerpoint/2010/main" val="300799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E6A423-59DA-4468-A3B7-1CCD7F2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14" y="572705"/>
            <a:ext cx="5666528" cy="335688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51FFD8-03BC-400B-B608-58D3E542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26" y="4305084"/>
            <a:ext cx="5856963" cy="219636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BC62818-56BC-4525-A0CF-6E2F3171AE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6358908" y="3929585"/>
            <a:ext cx="2038270" cy="37549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1E3570-852C-46B7-AD5F-269E8F8D1BAA}"/>
              </a:ext>
            </a:extLst>
          </p:cNvPr>
          <p:cNvSpPr txBox="1"/>
          <p:nvPr/>
        </p:nvSpPr>
        <p:spPr>
          <a:xfrm>
            <a:off x="7815954" y="395714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6C1152-E2D3-461F-B917-E4D15213958B}"/>
              </a:ext>
            </a:extLst>
          </p:cNvPr>
          <p:cNvSpPr txBox="1"/>
          <p:nvPr/>
        </p:nvSpPr>
        <p:spPr>
          <a:xfrm>
            <a:off x="928208" y="143775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A01E2FC-404F-4BD7-B6FE-0CCCF14D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61" y="1813252"/>
            <a:ext cx="4215287" cy="232255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0914" y="449989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60843" y="45215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2175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37380A-B6DE-4ACE-8CE6-5D7F0A8D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3" y="4574331"/>
            <a:ext cx="4602879" cy="186706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11A02B6-2937-4043-B77F-27EEDFD24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3" y="2730711"/>
            <a:ext cx="1950889" cy="67061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68911E1-8B48-4030-B7BF-E6858DE44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783" y="2391592"/>
            <a:ext cx="3856054" cy="13488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78A544-F019-483C-AD0D-3EDC7B8F5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577" y="2391592"/>
            <a:ext cx="3185436" cy="58679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13C195-98C4-4413-A250-E0A047AB6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0010" y="841149"/>
            <a:ext cx="2149026" cy="56392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571339A-50DD-47B6-A9F0-DAF6D032EB02}"/>
              </a:ext>
            </a:extLst>
          </p:cNvPr>
          <p:cNvSpPr txBox="1"/>
          <p:nvPr/>
        </p:nvSpPr>
        <p:spPr>
          <a:xfrm>
            <a:off x="283203" y="412624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07C2E60-39A3-45B0-90AF-9F090613656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5927810" y="1405078"/>
            <a:ext cx="2686713" cy="986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EF2700-BF7E-4643-A705-07C09D29AAFB}"/>
              </a:ext>
            </a:extLst>
          </p:cNvPr>
          <p:cNvSpPr txBox="1"/>
          <p:nvPr/>
        </p:nvSpPr>
        <p:spPr>
          <a:xfrm>
            <a:off x="6372039" y="1555630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395FD9F-4C3A-45B3-B240-3C8D2EAC23A2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614523" y="1405078"/>
            <a:ext cx="1411772" cy="986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9BF2953-192E-454B-BDC7-68D2F1E8D4F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717562" y="3066020"/>
            <a:ext cx="128222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AC350E1-A476-4EB1-AD66-F5179B2FEF47}"/>
              </a:ext>
            </a:extLst>
          </p:cNvPr>
          <p:cNvSpPr txBox="1"/>
          <p:nvPr/>
        </p:nvSpPr>
        <p:spPr>
          <a:xfrm>
            <a:off x="2943374" y="2673565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adapts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E6D8E83-6E93-4E10-BB5F-0F42489D7D24}"/>
              </a:ext>
            </a:extLst>
          </p:cNvPr>
          <p:cNvSpPr txBox="1"/>
          <p:nvPr/>
        </p:nvSpPr>
        <p:spPr>
          <a:xfrm>
            <a:off x="9373209" y="1555630"/>
            <a:ext cx="12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inherits</a:t>
            </a:r>
          </a:p>
        </p:txBody>
      </p:sp>
    </p:spTree>
    <p:extLst>
      <p:ext uri="{BB962C8B-B14F-4D97-AF65-F5344CB8AC3E}">
        <p14:creationId xmlns:p14="http://schemas.microsoft.com/office/powerpoint/2010/main" val="79681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568859" y="1313975"/>
            <a:ext cx="7376721" cy="35410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8898767" y="1209624"/>
            <a:ext cx="2441177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9" y="5560291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11" y="152427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8993082" y="2341348"/>
            <a:ext cx="242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</p:cNvCxnSpPr>
          <p:nvPr/>
        </p:nvCxnSpPr>
        <p:spPr>
          <a:xfrm>
            <a:off x="7945582" y="2264885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478661" y="51832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125088" y="1736707"/>
            <a:ext cx="66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60843" y="45376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175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64576D5-2A15-4FFF-AB88-F2554A762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00" y="1546042"/>
            <a:ext cx="7220981" cy="30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537699" y="3093879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537699" y="272178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19" y="1018941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794" y="2589475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795" y="4175306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27" y="1513581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74" y="2358386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506384" y="3091117"/>
            <a:ext cx="1109410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816518" y="265109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06384" y="1523345"/>
            <a:ext cx="1157035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74064" y="396981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06384" y="3093879"/>
            <a:ext cx="1109411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746641" y="15975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86217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84863" y="351291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081418" y="177540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950" y="76202"/>
            <a:ext cx="19013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99EFDAE-D22D-4459-9085-4FB5A8EF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0" y="878301"/>
            <a:ext cx="4526672" cy="239288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157A4E-8FD1-49D2-81C9-9F8A553BE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268" y="151965"/>
            <a:ext cx="5656662" cy="48375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C9333C-0068-46E3-8BA2-BA7FB2C89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10" y="3458889"/>
            <a:ext cx="4289490" cy="237290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89F93A6-566B-411E-BE3D-338C324D6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57" y="5502766"/>
            <a:ext cx="5213146" cy="111527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0158C5-F1E4-42C9-9C02-09D69708F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721" y="5651123"/>
            <a:ext cx="4625741" cy="96782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40FD5-C29C-4A2A-99F2-3CF48F024F85}"/>
              </a:ext>
            </a:extLst>
          </p:cNvPr>
          <p:cNvSpPr txBox="1"/>
          <p:nvPr/>
        </p:nvSpPr>
        <p:spPr>
          <a:xfrm>
            <a:off x="5254158" y="16859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8BC8003-739F-4209-BBA9-2350A015173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32982" y="2074745"/>
            <a:ext cx="16532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63805A9-4ECB-4870-83FF-0CCC30AEBCC8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4495800" y="2570729"/>
            <a:ext cx="1890468" cy="207461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7283B11-3C98-4A40-8701-8EB548A43BE7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087494" y="2570729"/>
            <a:ext cx="1298774" cy="29147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B5BBF9C-2FA8-4255-AA84-9C13714D5EC0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976257" y="2570729"/>
            <a:ext cx="410011" cy="3080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3D118A7-254B-418E-8BFF-B99C7BEE5E86}"/>
              </a:ext>
            </a:extLst>
          </p:cNvPr>
          <p:cNvSpPr txBox="1"/>
          <p:nvPr/>
        </p:nvSpPr>
        <p:spPr>
          <a:xfrm>
            <a:off x="4669277" y="35152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4049EC3-1725-4D09-BCDE-F56B23B83252}"/>
              </a:ext>
            </a:extLst>
          </p:cNvPr>
          <p:cNvSpPr txBox="1"/>
          <p:nvPr/>
        </p:nvSpPr>
        <p:spPr>
          <a:xfrm>
            <a:off x="4890885" y="43106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BB6A68D-4B33-4FBD-84DF-1C8EAE3D7B87}"/>
              </a:ext>
            </a:extLst>
          </p:cNvPr>
          <p:cNvSpPr txBox="1"/>
          <p:nvPr/>
        </p:nvSpPr>
        <p:spPr>
          <a:xfrm>
            <a:off x="5478622" y="476799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106209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279B1F2-16FE-496F-83D6-D5898593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9" y="1510603"/>
            <a:ext cx="5056334" cy="33683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4408AF-29F6-49B7-8987-D380B7523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3" y="2780432"/>
            <a:ext cx="4410075" cy="8286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3B33F79-0635-479F-B1A9-CD9F7970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25" y="1565125"/>
            <a:ext cx="2914650" cy="723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A539867-B6CE-43FE-94B2-B21383E9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49" y="4346688"/>
            <a:ext cx="5452844" cy="188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BC515246-2D70-43C4-9490-C2DB84607B63}"/>
              </a:ext>
            </a:extLst>
          </p:cNvPr>
          <p:cNvSpPr txBox="1"/>
          <p:nvPr/>
        </p:nvSpPr>
        <p:spPr>
          <a:xfrm>
            <a:off x="2595550" y="23528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88947E-6AF8-4F12-A84D-22205FA18A2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2595550" y="2289025"/>
            <a:ext cx="1" cy="49140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2613B0-1FC0-43F3-A529-95CB9D285597}"/>
              </a:ext>
            </a:extLst>
          </p:cNvPr>
          <p:cNvSpPr txBox="1"/>
          <p:nvPr/>
        </p:nvSpPr>
        <p:spPr>
          <a:xfrm>
            <a:off x="314337" y="394119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69BCF64-BAC8-4FD5-8908-9AD9B1AE6942}"/>
              </a:ext>
            </a:extLst>
          </p:cNvPr>
          <p:cNvSpPr txBox="1"/>
          <p:nvPr/>
        </p:nvSpPr>
        <p:spPr>
          <a:xfrm>
            <a:off x="4852727" y="2819932"/>
            <a:ext cx="19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stores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3CEE8A-B932-43D2-8D21-F8D9AA2A80A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4800588" y="3194769"/>
            <a:ext cx="197323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13030" y="46085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9C7B-06BE-4061-B098-34928D5323C5}"/>
              </a:ext>
            </a:extLst>
          </p:cNvPr>
          <p:cNvSpPr txBox="1"/>
          <p:nvPr/>
        </p:nvSpPr>
        <p:spPr>
          <a:xfrm>
            <a:off x="6903566" y="257793"/>
            <a:ext cx="4806300" cy="3169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1266FB9-5F2E-4B8A-98B8-8D6B6FD1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36" y="426241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1569B-D13B-4E53-89DC-FF82D39B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36" y="1309494"/>
            <a:ext cx="3705225" cy="15286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0250F-F7AD-4C62-BAD2-BCD890E4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9" y="1513360"/>
            <a:ext cx="4686300" cy="6477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87F4B95-0AE9-4475-BB30-1AF66659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998" y="628098"/>
            <a:ext cx="3705225" cy="4667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32FEE-166E-4146-AF36-05BE35CC5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39" y="4018746"/>
            <a:ext cx="6479202" cy="69752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27FA2B-C2B4-4F75-AEAC-77959F97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152" y="1574879"/>
            <a:ext cx="4147096" cy="17109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5BC766A-6F5C-4378-A09C-FF4B0975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566" y="4815610"/>
            <a:ext cx="4598682" cy="1897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335C85-6FFD-4D54-BA3B-11AE318B6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9" y="4846005"/>
            <a:ext cx="5781675" cy="18669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3F8216F6-5FDB-40B2-85FE-240A0C0F80C3}"/>
              </a:ext>
            </a:extLst>
          </p:cNvPr>
          <p:cNvSpPr txBox="1"/>
          <p:nvPr/>
        </p:nvSpPr>
        <p:spPr>
          <a:xfrm>
            <a:off x="5491605" y="151860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 1..n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C3F7D72-8EA2-4A12-B40C-676D2B35CE1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126509" y="1837210"/>
            <a:ext cx="1777057" cy="524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E11BCE7-3243-460D-A514-1B29B7A8EF1B}"/>
              </a:ext>
            </a:extLst>
          </p:cNvPr>
          <p:cNvSpPr txBox="1"/>
          <p:nvPr/>
        </p:nvSpPr>
        <p:spPr>
          <a:xfrm>
            <a:off x="361700" y="3639993"/>
            <a:ext cx="713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Extracting intrinsic (the dialog) and extrinsic (the info text) properties: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E595D3F-45BE-4F3F-A1B6-794DFE6FFC8C}"/>
              </a:ext>
            </a:extLst>
          </p:cNvPr>
          <p:cNvSpPr txBox="1"/>
          <p:nvPr/>
        </p:nvSpPr>
        <p:spPr>
          <a:xfrm>
            <a:off x="6307084" y="54375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FA35158-7E59-4997-A1EC-E7B5376960C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221884" y="5761379"/>
            <a:ext cx="681682" cy="2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94666" y="450728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546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07" y="1704605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625" y="1434395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25" y="2961220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03" y="2961219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255" y="4408155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1569255" y="401319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2025396" y="2196395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875113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839325" y="2196395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385828" y="23503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055333" y="3419105"/>
            <a:ext cx="95937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55333" y="300549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59740" y="44507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861937" y="3132596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378262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4" y="3255227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2070060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370" y="39934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84989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12115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544" y="3783615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 rot="20013649">
            <a:off x="5095886" y="6708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85635" y="686160"/>
            <a:ext cx="1645735" cy="85282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5085635" y="1863226"/>
            <a:ext cx="1645735" cy="48091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31188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2344136"/>
            <a:ext cx="875319" cy="21150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3567114"/>
            <a:ext cx="1" cy="2827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93173" y="352125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3372020" y="6357066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22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678177" y="45765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5594BA5-75F8-45CB-9C25-B87DC471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69" y="203073"/>
            <a:ext cx="4095750" cy="125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42DA08-07A8-4592-A067-A54B78B1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690" y="1974407"/>
            <a:ext cx="5435708" cy="323107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F21517B-AFE6-4534-8D48-19A845A99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490" y="1308149"/>
            <a:ext cx="2133600" cy="6667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E0B413-700B-43D0-B251-DAC03E8FA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02" y="2486471"/>
            <a:ext cx="4143375" cy="7334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A2473-D34E-4925-A700-B70C80DB5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06" y="4000500"/>
            <a:ext cx="4384768" cy="26721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086D6-AC90-4253-9770-B09D2DF51D7B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2409290" y="1974899"/>
            <a:ext cx="0" cy="5115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DBD17B-E640-4BC7-A2C1-1B181AB12B1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9136544" y="1460373"/>
            <a:ext cx="0" cy="5140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B08572-A362-4A23-ACE4-11F9311FFFFF}"/>
              </a:ext>
            </a:extLst>
          </p:cNvPr>
          <p:cNvSpPr txBox="1"/>
          <p:nvPr/>
        </p:nvSpPr>
        <p:spPr>
          <a:xfrm>
            <a:off x="2409289" y="20391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583B83-0817-44C5-8EEC-76AB33E83EC7}"/>
              </a:ext>
            </a:extLst>
          </p:cNvPr>
          <p:cNvSpPr txBox="1"/>
          <p:nvPr/>
        </p:nvSpPr>
        <p:spPr>
          <a:xfrm>
            <a:off x="9136544" y="153272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34564FE-B809-4BE0-9962-E12A1E1C3AD7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 flipV="1">
            <a:off x="4480977" y="2853184"/>
            <a:ext cx="1937713" cy="736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90A1768-8CAE-4B4D-B7E6-7F5B4660D0B3}"/>
              </a:ext>
            </a:extLst>
          </p:cNvPr>
          <p:cNvSpPr txBox="1"/>
          <p:nvPr/>
        </p:nvSpPr>
        <p:spPr>
          <a:xfrm>
            <a:off x="5250025" y="278510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5742C75-7357-47DB-8042-C59E3670D417}"/>
              </a:ext>
            </a:extLst>
          </p:cNvPr>
          <p:cNvSpPr txBox="1"/>
          <p:nvPr/>
        </p:nvSpPr>
        <p:spPr>
          <a:xfrm>
            <a:off x="216508" y="358570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6D64CE-EE35-4FEE-95BD-469E2FB1A632}"/>
              </a:ext>
            </a:extLst>
          </p:cNvPr>
          <p:cNvCxnSpPr>
            <a:cxnSpLocks/>
          </p:cNvCxnSpPr>
          <p:nvPr/>
        </p:nvCxnSpPr>
        <p:spPr>
          <a:xfrm flipV="1">
            <a:off x="4601674" y="4198324"/>
            <a:ext cx="1769501" cy="68439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6FEB93-DD09-40EE-94E5-76358D20216A}"/>
              </a:ext>
            </a:extLst>
          </p:cNvPr>
          <p:cNvSpPr txBox="1"/>
          <p:nvPr/>
        </p:nvSpPr>
        <p:spPr>
          <a:xfrm>
            <a:off x="4798315" y="41155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36175" y="42786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18766" b="32709"/>
          <a:stretch/>
        </p:blipFill>
        <p:spPr>
          <a:xfrm>
            <a:off x="7065083" y="1735777"/>
            <a:ext cx="2154959" cy="2623457"/>
          </a:xfrm>
          <a:ln w="28575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46" y="1735777"/>
            <a:ext cx="2209977" cy="262345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3144917" y="4491562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cbastospc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8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2526191" y="4963287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Carlos Bastos</a:t>
            </a:r>
            <a:endParaRPr lang="es-ES" sz="5400" dirty="0"/>
          </a:p>
        </p:txBody>
      </p:sp>
      <p:pic>
        <p:nvPicPr>
          <p:cNvPr id="9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46" y="4500170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ción de texto 23">
            <a:extLst>
              <a:ext uri="{FF2B5EF4-FFF2-40B4-BE49-F238E27FC236}">
                <a16:creationId xmlns:a16="http://schemas.microsoft.com/office/drawing/2014/main" id="{37B46670-5E24-0941-AD91-1F2F74E23356}"/>
              </a:ext>
            </a:extLst>
          </p:cNvPr>
          <p:cNvSpPr>
            <a:spLocks noGrp="1"/>
          </p:cNvSpPr>
          <p:nvPr/>
        </p:nvSpPr>
        <p:spPr>
          <a:xfrm>
            <a:off x="7370554" y="4501850"/>
            <a:ext cx="2206206" cy="482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tx1"/>
                </a:solidFill>
              </a:rPr>
              <a:t>@</a:t>
            </a:r>
            <a:r>
              <a:rPr lang="es-ES" sz="3200" dirty="0" err="1">
                <a:solidFill>
                  <a:schemeClr val="tx1"/>
                </a:solidFill>
              </a:rPr>
              <a:t>ivanirega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1" name="Marcador de posición de texto 26">
            <a:extLst>
              <a:ext uri="{FF2B5EF4-FFF2-40B4-BE49-F238E27FC236}">
                <a16:creationId xmlns:a16="http://schemas.microsoft.com/office/drawing/2014/main" id="{86E42BFA-1F29-4942-8E58-6F7E05089E39}"/>
              </a:ext>
            </a:extLst>
          </p:cNvPr>
          <p:cNvSpPr>
            <a:spLocks noGrp="1"/>
          </p:cNvSpPr>
          <p:nvPr/>
        </p:nvSpPr>
        <p:spPr>
          <a:xfrm>
            <a:off x="6751828" y="4973575"/>
            <a:ext cx="2982685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Iván Reinoso</a:t>
            </a:r>
            <a:endParaRPr lang="es-ES" sz="5400" dirty="0"/>
          </a:p>
        </p:txBody>
      </p:sp>
      <p:pic>
        <p:nvPicPr>
          <p:cNvPr id="12" name="Picture 4" descr="Imagen relacionada">
            <a:extLst>
              <a:ext uri="{FF2B5EF4-FFF2-40B4-BE49-F238E27FC236}">
                <a16:creationId xmlns:a16="http://schemas.microsoft.com/office/drawing/2014/main" id="{26726662-2271-480D-B14E-6A87B98F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83" y="4510458"/>
            <a:ext cx="409380" cy="40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6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375183" y="1218554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A5C97-7C2A-4E60-9BEC-0EFA80E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325565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DA9C15-C4AC-4654-BF88-17897BA4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47" y="511303"/>
            <a:ext cx="5133975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17" y="1411416"/>
            <a:ext cx="5067300" cy="5057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93" y="1607604"/>
            <a:ext cx="5048250" cy="5067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68" y="1292331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68" y="1793171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451799" y="357097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231472"/>
            <a:ext cx="2189533" cy="14467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ABFD652-925C-499C-9079-BBF36DCD54D4}"/>
              </a:ext>
            </a:extLst>
          </p:cNvPr>
          <p:cNvSpPr txBox="1"/>
          <p:nvPr/>
        </p:nvSpPr>
        <p:spPr>
          <a:xfrm>
            <a:off x="4949599" y="4437005"/>
            <a:ext cx="137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registers and updates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</p:cNvCxnSpPr>
          <p:nvPr/>
        </p:nvCxnSpPr>
        <p:spPr>
          <a:xfrm flipH="1">
            <a:off x="4098077" y="3526910"/>
            <a:ext cx="2227740" cy="149552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84863" y="351291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4552" y="4558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6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11AA3BEE-0DB9-4E5E-97F9-46B38CC0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8" y="3480020"/>
            <a:ext cx="4172451" cy="260778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AF6DC8-BCC6-43A0-ACB8-8E24581F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69" y="467970"/>
            <a:ext cx="5485989" cy="22625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177CD9-B958-4BF5-9974-F66D391F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469" y="3104678"/>
            <a:ext cx="5491163" cy="335846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E5B11F8-9635-41F2-BA0B-CF1CE47617E6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H="1" flipV="1">
            <a:off x="8077464" y="2730503"/>
            <a:ext cx="2587" cy="374175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93275B-18D5-4ED5-B785-2CD80B46AC8E}"/>
              </a:ext>
            </a:extLst>
          </p:cNvPr>
          <p:cNvSpPr txBox="1"/>
          <p:nvPr/>
        </p:nvSpPr>
        <p:spPr>
          <a:xfrm>
            <a:off x="8077462" y="2713674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33C427-2012-4298-BAC7-CF5FE7311DE1}"/>
              </a:ext>
            </a:extLst>
          </p:cNvPr>
          <p:cNvSpPr txBox="1"/>
          <p:nvPr/>
        </p:nvSpPr>
        <p:spPr>
          <a:xfrm>
            <a:off x="4700849" y="4378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5ADA00B-B061-4BC6-8BEA-533E11C25C7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4680069" y="4783911"/>
            <a:ext cx="65440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791774" y="47835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FE6195-EA83-4C47-A03F-329D229C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5" y="2329729"/>
            <a:ext cx="4615249" cy="38629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CE3969-615E-4C45-B56D-19518D2A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652" y="1849550"/>
            <a:ext cx="5830965" cy="482329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69B325-2AFF-4143-A6CE-6A622ECFD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41" y="433524"/>
            <a:ext cx="5598986" cy="6642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19C6170D-CFD8-49E4-816C-97EDFBA2B700}"/>
              </a:ext>
            </a:extLst>
          </p:cNvPr>
          <p:cNvSpPr txBox="1"/>
          <p:nvPr/>
        </p:nvSpPr>
        <p:spPr>
          <a:xfrm>
            <a:off x="5103102" y="389186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AE51E0-8D6F-4932-8634-0B5B6F4E744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52264" y="4261197"/>
            <a:ext cx="521388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CB87ED-D98B-4404-8865-52F51E0F0D1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589134" y="1097810"/>
            <a:ext cx="1" cy="751740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7B5AC85-396E-4BE9-9E35-EC6CFF814F96}"/>
              </a:ext>
            </a:extLst>
          </p:cNvPr>
          <p:cNvSpPr txBox="1"/>
          <p:nvPr/>
        </p:nvSpPr>
        <p:spPr>
          <a:xfrm>
            <a:off x="8589134" y="1304403"/>
            <a:ext cx="175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reads and interacts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863" y="351291"/>
            <a:ext cx="3261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Page-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667959" y="474401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¿Preguntas? </a:t>
            </a:r>
          </a:p>
        </p:txBody>
      </p:sp>
    </p:spTree>
    <p:extLst>
      <p:ext uri="{BB962C8B-B14F-4D97-AF65-F5344CB8AC3E}">
        <p14:creationId xmlns:p14="http://schemas.microsoft.com/office/powerpoint/2010/main" val="409848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71C5F2-74A6-4F0E-9FA8-33683585ADF3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5D440C69-C7C3-479B-A4D6-674FFFDA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1" y="5463611"/>
            <a:ext cx="4808598" cy="891113"/>
          </a:xfrm>
          <a:prstGeom prst="rect">
            <a:avLst/>
          </a:prstGeom>
        </p:spPr>
      </p:pic>
      <p:sp>
        <p:nvSpPr>
          <p:cNvPr id="4" name="Marcador de posición de texto 26">
            <a:extLst>
              <a:ext uri="{FF2B5EF4-FFF2-40B4-BE49-F238E27FC236}">
                <a16:creationId xmlns:a16="http://schemas.microsoft.com/office/drawing/2014/main" id="{39A58E15-8C27-4298-8EC9-9393BDA37E69}"/>
              </a:ext>
            </a:extLst>
          </p:cNvPr>
          <p:cNvSpPr>
            <a:spLocks noGrp="1"/>
          </p:cNvSpPr>
          <p:nvPr/>
        </p:nvSpPr>
        <p:spPr>
          <a:xfrm>
            <a:off x="2389787" y="2326338"/>
            <a:ext cx="7412426" cy="1234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¡Muchas gracias!</a:t>
            </a:r>
          </a:p>
        </p:txBody>
      </p:sp>
      <p:sp>
        <p:nvSpPr>
          <p:cNvPr id="5" name="Marcador de posición de texto 23">
            <a:extLst>
              <a:ext uri="{FF2B5EF4-FFF2-40B4-BE49-F238E27FC236}">
                <a16:creationId xmlns:a16="http://schemas.microsoft.com/office/drawing/2014/main" id="{B98BA624-8206-4AA2-BFD3-734AA47E0CE4}"/>
              </a:ext>
            </a:extLst>
          </p:cNvPr>
          <p:cNvSpPr>
            <a:spLocks noGrp="1"/>
          </p:cNvSpPr>
          <p:nvPr/>
        </p:nvSpPr>
        <p:spPr>
          <a:xfrm>
            <a:off x="6201888" y="5731913"/>
            <a:ext cx="5505282" cy="381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@</a:t>
            </a:r>
            <a:r>
              <a:rPr lang="es-ES" sz="3200" dirty="0" err="1"/>
              <a:t>ivanirega</a:t>
            </a:r>
            <a:r>
              <a:rPr lang="es-ES" sz="3200" dirty="0"/>
              <a:t> &amp; @</a:t>
            </a:r>
            <a:r>
              <a:rPr lang="es-ES" sz="3200" dirty="0" err="1"/>
              <a:t>cbastospc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940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26">
            <a:extLst>
              <a:ext uri="{FF2B5EF4-FFF2-40B4-BE49-F238E27FC236}">
                <a16:creationId xmlns:a16="http://schemas.microsoft.com/office/drawing/2014/main" id="{BD58E9A8-FA16-46EE-8A32-F197F2C2D98B}"/>
              </a:ext>
            </a:extLst>
          </p:cNvPr>
          <p:cNvSpPr>
            <a:spLocks noGrp="1"/>
          </p:cNvSpPr>
          <p:nvPr/>
        </p:nvSpPr>
        <p:spPr>
          <a:xfrm>
            <a:off x="2389787" y="2804319"/>
            <a:ext cx="7412426" cy="62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354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828709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2743063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3657417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0" b="1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Y aún hay más…</a:t>
            </a:r>
          </a:p>
        </p:txBody>
      </p:sp>
    </p:spTree>
    <p:extLst>
      <p:ext uri="{BB962C8B-B14F-4D97-AF65-F5344CB8AC3E}">
        <p14:creationId xmlns:p14="http://schemas.microsoft.com/office/powerpoint/2010/main" val="416223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">
            <a:extLst>
              <a:ext uri="{FF2B5EF4-FFF2-40B4-BE49-F238E27FC236}">
                <a16:creationId xmlns:a16="http://schemas.microsoft.com/office/drawing/2014/main" id="{21C31B19-DF57-47E9-B406-10EE64C30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70" y="4316209"/>
            <a:ext cx="2076450" cy="9525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37A88D5-1F0D-4B15-838A-366A421E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870" y="1330861"/>
            <a:ext cx="4229100" cy="20288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E4BB2D-7556-44BB-B948-E32900459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" y="1330861"/>
            <a:ext cx="5172075" cy="457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626C732-DAD1-471D-A6EA-9618A7C1529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56938" y="2345273"/>
            <a:ext cx="1668932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EF3058-36A7-476C-AD00-1173F8635F6C}"/>
              </a:ext>
            </a:extLst>
          </p:cNvPr>
          <p:cNvSpPr txBox="1"/>
          <p:nvPr/>
        </p:nvSpPr>
        <p:spPr>
          <a:xfrm>
            <a:off x="6002310" y="19759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9F1991-9441-4ED0-8807-803B127A617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56938" y="4792459"/>
            <a:ext cx="1668932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92FB26-6235-4D88-8F20-EE99AAB9B3AA}"/>
              </a:ext>
            </a:extLst>
          </p:cNvPr>
          <p:cNvSpPr txBox="1"/>
          <p:nvPr/>
        </p:nvSpPr>
        <p:spPr>
          <a:xfrm>
            <a:off x="6002310" y="444660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47000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8">
            <a:extLst>
              <a:ext uri="{FF2B5EF4-FFF2-40B4-BE49-F238E27FC236}">
                <a16:creationId xmlns:a16="http://schemas.microsoft.com/office/drawing/2014/main" id="{7E816B38-4865-4B86-A84B-54838FA5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56" y="1387734"/>
            <a:ext cx="2784000" cy="1258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8E7E7BA-44A2-47A3-998F-6292EF0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817" y="2823638"/>
            <a:ext cx="4916769" cy="27792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0AB08EB7-1698-4787-B163-79AC1FB3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4" y="1387734"/>
            <a:ext cx="5241088" cy="408253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E7EEA6A-D2CE-4B10-9A82-B648226F0F6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714612" y="2017034"/>
            <a:ext cx="22730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91A72F-443C-40A4-8D7A-1D59FB30C006}"/>
              </a:ext>
            </a:extLst>
          </p:cNvPr>
          <p:cNvSpPr txBox="1"/>
          <p:nvPr/>
        </p:nvSpPr>
        <p:spPr>
          <a:xfrm>
            <a:off x="6361926" y="16477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C8A51A-87AD-44B5-ACEB-DAD460CAE27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63491" y="4213267"/>
            <a:ext cx="915326" cy="54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91A3F0-2F6A-4C2E-8E53-EA7B331E99A5}"/>
              </a:ext>
            </a:extLst>
          </p:cNvPr>
          <p:cNvSpPr txBox="1"/>
          <p:nvPr/>
        </p:nvSpPr>
        <p:spPr>
          <a:xfrm>
            <a:off x="5763491" y="42355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365497" y="44297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4863" y="351291"/>
            <a:ext cx="19223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31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997FF03-78E2-475B-B07A-87C1CDBA1577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7503880" y="2868377"/>
            <a:ext cx="131528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1C347E-67B0-4105-8C3A-4C6F49E9A6A6}"/>
              </a:ext>
            </a:extLst>
          </p:cNvPr>
          <p:cNvSpPr txBox="1"/>
          <p:nvPr/>
        </p:nvSpPr>
        <p:spPr>
          <a:xfrm>
            <a:off x="7595346" y="252982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6231FFC-22DB-4180-9C05-2486AFED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165" y="2411177"/>
            <a:ext cx="2771775" cy="9144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EEF58FB7-9836-43FC-A588-DC026507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55" y="1758714"/>
            <a:ext cx="6257925" cy="2219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811E764-2C84-448B-9C88-5FE7690C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64" y="4147789"/>
            <a:ext cx="4953000" cy="20478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FB7F2B11-9F05-44E6-AB4C-03D6D2FB1DC1}"/>
              </a:ext>
            </a:extLst>
          </p:cNvPr>
          <p:cNvSpPr txBox="1"/>
          <p:nvPr/>
        </p:nvSpPr>
        <p:spPr>
          <a:xfrm>
            <a:off x="3091219" y="483317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110262" y="44670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6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">
            <a:extLst>
              <a:ext uri="{FF2B5EF4-FFF2-40B4-BE49-F238E27FC236}">
                <a16:creationId xmlns:a16="http://schemas.microsoft.com/office/drawing/2014/main" id="{EC5E936D-10EC-41BD-A638-95D3D53D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2229489"/>
            <a:ext cx="6138711" cy="223658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5F3BB7F9-F8D8-434A-A8B9-CFD7470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472" y="315471"/>
            <a:ext cx="4078828" cy="62270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E494DAB-36B0-4D77-B105-F28157E2B4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2313489"/>
            <a:ext cx="1361799" cy="10342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18C9D90-1778-48DF-AFC8-AAE581F4C21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40055" y="999241"/>
            <a:ext cx="1301443" cy="2348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D58AB27-750B-4CB4-AC25-20AD17133B9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440055" y="3347781"/>
            <a:ext cx="1301443" cy="5018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85389C5-885E-48FC-A7B8-DDADBD6761BA}"/>
              </a:ext>
            </a:extLst>
          </p:cNvPr>
          <p:cNvSpPr txBox="1"/>
          <p:nvPr/>
        </p:nvSpPr>
        <p:spPr>
          <a:xfrm>
            <a:off x="6940311" y="318781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E1DE1DA-6F6D-46DA-BE04-E93EE6C57D99}"/>
              </a:ext>
            </a:extLst>
          </p:cNvPr>
          <p:cNvSpPr txBox="1"/>
          <p:nvPr/>
        </p:nvSpPr>
        <p:spPr>
          <a:xfrm>
            <a:off x="6940311" y="1167631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47E517-99DC-48B5-9582-2F6DD0A5D356}"/>
              </a:ext>
            </a:extLst>
          </p:cNvPr>
          <p:cNvSpPr txBox="1"/>
          <p:nvPr/>
        </p:nvSpPr>
        <p:spPr>
          <a:xfrm>
            <a:off x="6940311" y="231348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42061" y="459446"/>
            <a:ext cx="184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863" y="351291"/>
            <a:ext cx="26253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9173" y="1962683"/>
            <a:ext cx="997527" cy="4811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A)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861324" y="1964169"/>
            <a:ext cx="671946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B)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7919079" y="1964169"/>
            <a:ext cx="623454" cy="481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0" y="2392985"/>
            <a:ext cx="1831446" cy="18314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77" y="2391499"/>
            <a:ext cx="3078141" cy="30644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6" y="3835235"/>
            <a:ext cx="1445221" cy="14452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46" y="2391499"/>
            <a:ext cx="2381250" cy="23812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33" y="4737971"/>
            <a:ext cx="2457976" cy="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5ABA2C36-5721-476F-84D6-8ECC242B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494" y="1799401"/>
            <a:ext cx="26289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F733C75-FAFA-42B9-A265-98E98EC4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836" y="3646991"/>
            <a:ext cx="2933700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970F6D-AF24-49E7-B1E0-0ADE827A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42" y="3646991"/>
            <a:ext cx="3886200" cy="17811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E41F47-CF74-4A19-B3A1-84DB47D10F56}"/>
              </a:ext>
            </a:extLst>
          </p:cNvPr>
          <p:cNvSpPr txBox="1"/>
          <p:nvPr/>
        </p:nvSpPr>
        <p:spPr>
          <a:xfrm>
            <a:off x="2824413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7DE56A-FC5C-4BAB-8DEC-03B5DD069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513686" y="2580451"/>
            <a:ext cx="328325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A1AE1B5-94BE-480E-A6B5-65FB0F23AE4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796944" y="2580451"/>
            <a:ext cx="2335198" cy="106654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DD2803-166E-4689-A86A-FD15DB27CDDC}"/>
              </a:ext>
            </a:extLst>
          </p:cNvPr>
          <p:cNvSpPr txBox="1"/>
          <p:nvPr/>
        </p:nvSpPr>
        <p:spPr>
          <a:xfrm>
            <a:off x="7263794" y="288713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90121" y="452133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27E34-779D-4015-B2C8-263D8DB8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0" y="5227184"/>
            <a:ext cx="5912771" cy="129875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655360E-A676-4BC9-B729-0F4B5877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62" y="3417103"/>
            <a:ext cx="5382514" cy="15893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8102FB-F597-4F52-81A8-5181DB64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046" y="1501185"/>
            <a:ext cx="3109405" cy="182035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22A48C-7E51-4643-B031-849B4C7C9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50" y="1485013"/>
            <a:ext cx="2988052" cy="169483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90044-F7A3-4770-A4B7-B629E5CE0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294" y="1481747"/>
            <a:ext cx="2305050" cy="5524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0243A7-BB87-4FD4-9D48-158670E0A366}"/>
              </a:ext>
            </a:extLst>
          </p:cNvPr>
          <p:cNvSpPr txBox="1"/>
          <p:nvPr/>
        </p:nvSpPr>
        <p:spPr>
          <a:xfrm>
            <a:off x="1789501" y="5604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330E2A1-158E-4DE8-BD6F-A5108509942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5725819" y="2034197"/>
            <a:ext cx="0" cy="13829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7FEB980-C523-4748-A62D-C1B7A082AA45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 flipV="1">
            <a:off x="6878344" y="1757972"/>
            <a:ext cx="1892702" cy="65338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95F6977-1907-4E6A-8176-F69AF4D53E5F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417076" y="3321537"/>
            <a:ext cx="1908673" cy="89024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AFCE5FFE-1B64-43CD-8E3A-3296539FCA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39902" y="1757972"/>
            <a:ext cx="1433392" cy="5744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A82766E-F61C-472F-8700-4070FB4C5A65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flipH="1" flipV="1">
            <a:off x="1645876" y="3179849"/>
            <a:ext cx="1388686" cy="10319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34AC6AAC-D345-48EF-9BC7-4F225DECEE21}"/>
              </a:ext>
            </a:extLst>
          </p:cNvPr>
          <p:cNvSpPr txBox="1"/>
          <p:nvPr/>
        </p:nvSpPr>
        <p:spPr>
          <a:xfrm>
            <a:off x="1789501" y="367359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356E96B-9010-4AA4-857A-2369E499C424}"/>
              </a:ext>
            </a:extLst>
          </p:cNvPr>
          <p:cNvSpPr txBox="1"/>
          <p:nvPr/>
        </p:nvSpPr>
        <p:spPr>
          <a:xfrm>
            <a:off x="9293677" y="376665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has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244D9F04-E60B-42BE-AD6A-6D19E6F496F4}"/>
              </a:ext>
            </a:extLst>
          </p:cNvPr>
          <p:cNvSpPr txBox="1"/>
          <p:nvPr/>
        </p:nvSpPr>
        <p:spPr>
          <a:xfrm rot="20386670">
            <a:off x="3175659" y="170191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8798A2D4-DBC0-4B72-92AD-370AA4749F8A}"/>
              </a:ext>
            </a:extLst>
          </p:cNvPr>
          <p:cNvSpPr txBox="1"/>
          <p:nvPr/>
        </p:nvSpPr>
        <p:spPr>
          <a:xfrm>
            <a:off x="5725819" y="257326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0F23A47-DBFE-4E48-98A6-5F003B84E0D8}"/>
              </a:ext>
            </a:extLst>
          </p:cNvPr>
          <p:cNvSpPr txBox="1"/>
          <p:nvPr/>
        </p:nvSpPr>
        <p:spPr>
          <a:xfrm rot="1108942">
            <a:off x="7292845" y="176167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264830" y="457389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4863" y="351291"/>
            <a:ext cx="2868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76" y="5491473"/>
            <a:ext cx="8659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7D5173E-68ED-4CB9-B8B3-C75B37E0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92" y="800102"/>
            <a:ext cx="2390775" cy="7810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D898126-78B1-40B7-90C4-890AD38D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2" y="2719819"/>
            <a:ext cx="3781425" cy="7715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B1A354-69C0-4961-9141-CF909426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374" y="2719819"/>
            <a:ext cx="3848100" cy="752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F2AC9E6-F6D3-4139-B8D4-1705BBDAD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193" y="4224769"/>
            <a:ext cx="3533775" cy="2238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E477A2-BA93-4B59-BE4C-D41FF49C2E8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521485" y="1581152"/>
            <a:ext cx="2740595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C2B105-3330-4FDE-8278-ED11223BBBD0}"/>
              </a:ext>
            </a:extLst>
          </p:cNvPr>
          <p:cNvSpPr txBox="1"/>
          <p:nvPr/>
        </p:nvSpPr>
        <p:spPr>
          <a:xfrm>
            <a:off x="3461971" y="180668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5A241B-FACE-44E7-A47B-B6B595135389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262080" y="1581152"/>
            <a:ext cx="2619344" cy="113866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191663-A16A-4BC0-8120-6ACAD429A1D0}"/>
              </a:ext>
            </a:extLst>
          </p:cNvPr>
          <p:cNvSpPr txBox="1"/>
          <p:nvPr/>
        </p:nvSpPr>
        <p:spPr>
          <a:xfrm>
            <a:off x="7685971" y="178267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10F4F8A-303F-47CA-BF47-DC7C1FC9C5B1}"/>
              </a:ext>
            </a:extLst>
          </p:cNvPr>
          <p:cNvCxnSpPr>
            <a:cxnSpLocks/>
            <a:stCxn id="18" idx="1"/>
            <a:endCxn id="13" idx="2"/>
          </p:cNvCxnSpPr>
          <p:nvPr/>
        </p:nvCxnSpPr>
        <p:spPr>
          <a:xfrm flipH="1" flipV="1">
            <a:off x="3521485" y="3491344"/>
            <a:ext cx="973708" cy="185261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40902AC-EBE4-47D2-84C7-52C946113453}"/>
              </a:ext>
            </a:extLst>
          </p:cNvPr>
          <p:cNvSpPr txBox="1"/>
          <p:nvPr/>
        </p:nvSpPr>
        <p:spPr>
          <a:xfrm>
            <a:off x="3202891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9BB2E5-D414-41A5-A5C5-D936BBF42CE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 flipV="1">
            <a:off x="8028968" y="3472294"/>
            <a:ext cx="852456" cy="187166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C8BD20-2C1F-4506-A664-D56156685A84}"/>
              </a:ext>
            </a:extLst>
          </p:cNvPr>
          <p:cNvSpPr txBox="1"/>
          <p:nvPr/>
        </p:nvSpPr>
        <p:spPr>
          <a:xfrm>
            <a:off x="8576800" y="40351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26242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9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81" y="206946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92" y="300501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399355" y="1201593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0" y="1275370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0" y="1776210"/>
            <a:ext cx="3419475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1444D3-B1A0-4A69-AE04-013DA1D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55" y="2887271"/>
            <a:ext cx="3698722" cy="358192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4685C5D-5D71-4493-99E0-63C9E4756DFB}"/>
              </a:ext>
            </a:extLst>
          </p:cNvPr>
          <p:cNvSpPr txBox="1"/>
          <p:nvPr/>
        </p:nvSpPr>
        <p:spPr>
          <a:xfrm>
            <a:off x="4259488" y="381247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CFD9F69-C9C2-4D7E-A0C0-9C4C47186F4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98077" y="3534539"/>
            <a:ext cx="1699041" cy="114369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3F38BD-9C86-4711-AF7C-609B4CDB309A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4098077" y="4678231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2DC123-1AF0-4E7C-8747-F7958CD441F1}"/>
              </a:ext>
            </a:extLst>
          </p:cNvPr>
          <p:cNvSpPr txBox="1"/>
          <p:nvPr/>
        </p:nvSpPr>
        <p:spPr>
          <a:xfrm>
            <a:off x="5723859" y="430890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</p:cNvCxnSpPr>
          <p:nvPr/>
        </p:nvCxnSpPr>
        <p:spPr>
          <a:xfrm flipH="1">
            <a:off x="4098077" y="2432482"/>
            <a:ext cx="1481704" cy="99651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 flipH="1">
            <a:off x="4098077" y="5921406"/>
            <a:ext cx="381531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5442408" y="55520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4330284" y="240869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453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894349" y="45516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38392C8C-FACC-4ECF-A7BA-DF180B59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2" y="1357964"/>
            <a:ext cx="4095750" cy="16287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8452B2-EBF7-458F-BA16-E5BADC9F2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6" y="2900452"/>
            <a:ext cx="4000500" cy="3476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F32DCE4-69A0-4BDD-A651-B579636C5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916" y="1242869"/>
            <a:ext cx="5685453" cy="104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5C7165-BD4A-4AB9-976B-E680B2026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62" y="3671852"/>
            <a:ext cx="4772025" cy="27813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5E8031D-5340-4D95-87F4-D6286DA74AB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36912" y="1763644"/>
            <a:ext cx="1340004" cy="69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575F0BB-CAC2-4D70-93A4-8FF455B10CD7}"/>
              </a:ext>
            </a:extLst>
          </p:cNvPr>
          <p:cNvSpPr txBox="1"/>
          <p:nvPr/>
        </p:nvSpPr>
        <p:spPr>
          <a:xfrm>
            <a:off x="4939238" y="13351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C15358-5602-4ECC-98DC-20B5066F4BFC}"/>
              </a:ext>
            </a:extLst>
          </p:cNvPr>
          <p:cNvSpPr txBox="1"/>
          <p:nvPr/>
        </p:nvSpPr>
        <p:spPr>
          <a:xfrm>
            <a:off x="651080" y="319816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044E2DC-53A8-4398-92E6-2E09B55658CE}"/>
              </a:ext>
            </a:extLst>
          </p:cNvPr>
          <p:cNvCxnSpPr>
            <a:cxnSpLocks/>
          </p:cNvCxnSpPr>
          <p:nvPr/>
        </p:nvCxnSpPr>
        <p:spPr>
          <a:xfrm flipH="1" flipV="1">
            <a:off x="4836912" y="2540731"/>
            <a:ext cx="1523837" cy="125108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F385E5-F519-4AB5-A7BA-D080107A5515}"/>
              </a:ext>
            </a:extLst>
          </p:cNvPr>
          <p:cNvSpPr txBox="1"/>
          <p:nvPr/>
        </p:nvSpPr>
        <p:spPr>
          <a:xfrm>
            <a:off x="5362731" y="2320494"/>
            <a:ext cx="162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and restores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3023224" y="47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1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DD123F-C19E-44D9-B022-9089568B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92" y="1523728"/>
            <a:ext cx="3333860" cy="33275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744E82-D948-4875-A246-F878A7B7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9" y="3165371"/>
            <a:ext cx="3333859" cy="334644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2B36514-C5CC-4C7E-9A8C-1C49F3343E56}"/>
              </a:ext>
            </a:extLst>
          </p:cNvPr>
          <p:cNvSpPr txBox="1"/>
          <p:nvPr/>
        </p:nvSpPr>
        <p:spPr>
          <a:xfrm>
            <a:off x="185239" y="1246638"/>
            <a:ext cx="3554644" cy="1552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479CFC-C4B1-4F55-9A94-97D9043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4" y="1320415"/>
            <a:ext cx="1752600" cy="371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F4310A-D170-47FD-BF61-98E8F6CCA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4" y="1821255"/>
            <a:ext cx="3419475" cy="914400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C168030-C932-4383-8DF3-FC1032A63C1C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rot="16200000" flipH="1">
            <a:off x="7345689" y="-254139"/>
            <a:ext cx="166506" cy="3722240"/>
          </a:xfrm>
          <a:prstGeom prst="bentConnector3">
            <a:avLst>
              <a:gd name="adj1" fmla="val -137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E2CC327-AF6B-4539-8ED5-5B311AA0B946}"/>
              </a:ext>
            </a:extLst>
          </p:cNvPr>
          <p:cNvCxnSpPr>
            <a:cxnSpLocks/>
          </p:cNvCxnSpPr>
          <p:nvPr/>
        </p:nvCxnSpPr>
        <p:spPr>
          <a:xfrm>
            <a:off x="3672299" y="5842237"/>
            <a:ext cx="382021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79EDFE6-1F4F-46BB-9D0C-63097BA10428}"/>
              </a:ext>
            </a:extLst>
          </p:cNvPr>
          <p:cNvSpPr txBox="1"/>
          <p:nvPr/>
        </p:nvSpPr>
        <p:spPr>
          <a:xfrm>
            <a:off x="4555735" y="547290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2F88B4-1B37-4D0D-BAF5-85700DDAF956}"/>
              </a:ext>
            </a:extLst>
          </p:cNvPr>
          <p:cNvSpPr txBox="1"/>
          <p:nvPr/>
        </p:nvSpPr>
        <p:spPr>
          <a:xfrm>
            <a:off x="6778557" y="8254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F304E9-C7A4-4298-BD89-EF44FFD1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510" y="1690234"/>
            <a:ext cx="3595103" cy="482157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9DDE9-CD0A-41C9-8369-600AB3DEA5E0}"/>
              </a:ext>
            </a:extLst>
          </p:cNvPr>
          <p:cNvSpPr txBox="1"/>
          <p:nvPr/>
        </p:nvSpPr>
        <p:spPr>
          <a:xfrm>
            <a:off x="7695084" y="1969073"/>
            <a:ext cx="1712560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5785D1-0C47-42DC-8BB6-B464282C0E5C}"/>
              </a:ext>
            </a:extLst>
          </p:cNvPr>
          <p:cNvSpPr txBox="1"/>
          <p:nvPr/>
        </p:nvSpPr>
        <p:spPr>
          <a:xfrm>
            <a:off x="8154775" y="4002257"/>
            <a:ext cx="1813656" cy="1606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26023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68780" y="468924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85272" y="5452282"/>
            <a:ext cx="872836" cy="11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61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AD0CDA8F-35A5-48B4-9D35-466C095B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09" y="3141771"/>
            <a:ext cx="6286500" cy="33432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CB9DBB1-A444-47E7-8C56-084B56BC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89" y="1642536"/>
            <a:ext cx="2019300" cy="12192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081FD7E-32DF-4951-9784-B2FFCABB9D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190089" y="2252136"/>
            <a:ext cx="1712149" cy="88706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441E18B-5085-4218-841B-6CBDE9D09AA2}"/>
              </a:ext>
            </a:extLst>
          </p:cNvPr>
          <p:cNvSpPr txBox="1"/>
          <p:nvPr/>
        </p:nvSpPr>
        <p:spPr>
          <a:xfrm rot="1518848">
            <a:off x="3732066" y="241112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74D6455-8697-43A6-AD09-A3DEB8692CB8}"/>
              </a:ext>
            </a:extLst>
          </p:cNvPr>
          <p:cNvCxnSpPr>
            <a:cxnSpLocks/>
          </p:cNvCxnSpPr>
          <p:nvPr/>
        </p:nvCxnSpPr>
        <p:spPr>
          <a:xfrm flipV="1">
            <a:off x="7668491" y="2252138"/>
            <a:ext cx="1333422" cy="887063"/>
          </a:xfrm>
          <a:prstGeom prst="straightConnector1">
            <a:avLst/>
          </a:prstGeom>
          <a:ln w="127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F6BD05-4155-4839-8166-B0525AEC5FB7}"/>
              </a:ext>
            </a:extLst>
          </p:cNvPr>
          <p:cNvSpPr txBox="1"/>
          <p:nvPr/>
        </p:nvSpPr>
        <p:spPr>
          <a:xfrm rot="19684380">
            <a:off x="7557995" y="23165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AF687F8-0C6A-4F5F-8D35-524D606EF8AA}"/>
              </a:ext>
            </a:extLst>
          </p:cNvPr>
          <p:cNvCxnSpPr>
            <a:cxnSpLocks/>
          </p:cNvCxnSpPr>
          <p:nvPr/>
        </p:nvCxnSpPr>
        <p:spPr>
          <a:xfrm flipV="1">
            <a:off x="8527766" y="2221176"/>
            <a:ext cx="1284952" cy="88963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6D4CFD-9757-4884-8C01-C19D63E26B51}"/>
              </a:ext>
            </a:extLst>
          </p:cNvPr>
          <p:cNvSpPr txBox="1"/>
          <p:nvPr/>
        </p:nvSpPr>
        <p:spPr>
          <a:xfrm rot="19684380">
            <a:off x="8966300" y="242324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F0D330-2B6A-4399-AD67-B9065E44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91" y="1478226"/>
            <a:ext cx="3971925" cy="742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4" name="Rectángulo 13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4516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47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EF1901-0773-4F55-AA20-B58A56F18BD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43773" y="4814454"/>
            <a:ext cx="1193820" cy="69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0DA9C3-988A-48A6-AE67-460CB9540473}"/>
              </a:ext>
            </a:extLst>
          </p:cNvPr>
          <p:cNvSpPr txBox="1"/>
          <p:nvPr/>
        </p:nvSpPr>
        <p:spPr>
          <a:xfrm>
            <a:off x="5248840" y="49061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4AE3A4C-C027-4534-B21C-6462C9EB6F54}"/>
              </a:ext>
            </a:extLst>
          </p:cNvPr>
          <p:cNvCxnSpPr>
            <a:cxnSpLocks/>
          </p:cNvCxnSpPr>
          <p:nvPr/>
        </p:nvCxnSpPr>
        <p:spPr>
          <a:xfrm>
            <a:off x="5206415" y="2313709"/>
            <a:ext cx="779832" cy="78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B1FF878-5C4C-466C-9FC5-A1BAA31AA318}"/>
              </a:ext>
            </a:extLst>
          </p:cNvPr>
          <p:cNvSpPr txBox="1"/>
          <p:nvPr/>
        </p:nvSpPr>
        <p:spPr>
          <a:xfrm>
            <a:off x="5206415" y="151326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shows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1001ED0-1228-4F08-BAA6-AC852D419646}"/>
              </a:ext>
            </a:extLst>
          </p:cNvPr>
          <p:cNvCxnSpPr>
            <a:cxnSpLocks/>
          </p:cNvCxnSpPr>
          <p:nvPr/>
        </p:nvCxnSpPr>
        <p:spPr>
          <a:xfrm>
            <a:off x="5206415" y="1938301"/>
            <a:ext cx="842474" cy="8262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B051C0C-8A08-4ABE-A33C-3AEEF757C89F}"/>
              </a:ext>
            </a:extLst>
          </p:cNvPr>
          <p:cNvSpPr txBox="1"/>
          <p:nvPr/>
        </p:nvSpPr>
        <p:spPr>
          <a:xfrm>
            <a:off x="5309099" y="237729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93698F-10F2-4A23-AAAF-32CC685B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89" y="1767060"/>
            <a:ext cx="5143500" cy="714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553F9F-F089-4AC7-88B2-FAEE12B0C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593" y="3913135"/>
            <a:ext cx="4761293" cy="18164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E765E2-07D6-4F0B-A066-D1C68161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6" y="1739645"/>
            <a:ext cx="4209237" cy="424106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6" name="Rectángulo 15"/>
          <p:cNvSpPr/>
          <p:nvPr/>
        </p:nvSpPr>
        <p:spPr>
          <a:xfrm>
            <a:off x="484863" y="351291"/>
            <a:ext cx="6070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View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ViewModel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6555756" y="460692"/>
            <a:ext cx="2407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/>
              <a:t>¿Qué es un patrón?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E462525-CD7D-48E8-905F-51CEB494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u="sng" dirty="0"/>
              <a:t>Wikipedia</a:t>
            </a:r>
            <a:r>
              <a:rPr lang="es-ES" dirty="0"/>
              <a:t>: 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i="1" dirty="0"/>
              <a:t>Los patrones de diseño son unas </a:t>
            </a:r>
            <a:r>
              <a:rPr lang="es-ES" b="1" i="1" dirty="0"/>
              <a:t>técnicas para resolver problemas comunes en el desarrollo de software</a:t>
            </a:r>
            <a:r>
              <a:rPr lang="es-ES" i="1" dirty="0"/>
              <a:t> y otros ámbitos referentes al diseño de interacción o interfaces.</a:t>
            </a:r>
          </a:p>
          <a:p>
            <a:pPr marL="0" indent="0" algn="just">
              <a:buNone/>
            </a:pPr>
            <a:endParaRPr lang="es-ES" i="1" dirty="0"/>
          </a:p>
          <a:p>
            <a:pPr marL="0" indent="0" algn="just">
              <a:buNone/>
            </a:pPr>
            <a:r>
              <a:rPr lang="es-ES" i="1" dirty="0"/>
              <a:t>Un patrón de diseño resulta ser una </a:t>
            </a:r>
            <a:r>
              <a:rPr lang="es-ES" b="1" i="1" dirty="0"/>
              <a:t>solución a un problema de diseño</a:t>
            </a:r>
            <a:r>
              <a:rPr lang="es-ES" i="1" dirty="0"/>
              <a:t>. Para que una solución sea considerada un patrón debe poseer ciertas características. Una de ellas es que </a:t>
            </a:r>
            <a:r>
              <a:rPr lang="es-ES" b="1" i="1" dirty="0"/>
              <a:t>debe haber comprobado su efectividad</a:t>
            </a:r>
            <a:r>
              <a:rPr lang="es-ES" i="1" dirty="0"/>
              <a:t> resolviendo problemas similares en ocasiones anteriores. Otra es que </a:t>
            </a:r>
            <a:r>
              <a:rPr lang="es-ES" b="1" i="1" dirty="0"/>
              <a:t>debe ser reutilizable</a:t>
            </a:r>
            <a:r>
              <a:rPr lang="es-ES" i="1" dirty="0"/>
              <a:t>, lo que significa que es aplicable a diferentes problemas de diseño en </a:t>
            </a:r>
            <a:r>
              <a:rPr lang="es-ES" i="1"/>
              <a:t>distintas circunstancias.</a:t>
            </a:r>
            <a:endParaRPr lang="es-E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3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083910" y="2685609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8872306" y="2733234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412772" y="4665700"/>
            <a:ext cx="1178297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872305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53973" y="425612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083910" y="309973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68" y="1875984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69" y="3994188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386" y="1875984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47" y="4256125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495996" y="44748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0" y="1663033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8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63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1929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593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561" y="513527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732505" y="2282158"/>
            <a:ext cx="1" cy="106816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087193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499838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747043" y="3836102"/>
            <a:ext cx="96855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320753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6832963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782076" y="25892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2413855" y="476593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29134" y="340854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4541886" y="468734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84863" y="351291"/>
            <a:ext cx="41011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104463" y="2511743"/>
            <a:ext cx="0" cy="77465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8442821" y="2300813"/>
            <a:ext cx="0" cy="8264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161982" y="4584592"/>
            <a:ext cx="77100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8522073" y="251271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155837" y="421526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42505" y="269738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21" y="1481663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83" y="3127267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38" y="1702118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944" y="3286395"/>
            <a:ext cx="4115038" cy="2596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8042758" y="45954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496" y="1093360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869" y="1791317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24137" y="1407529"/>
            <a:ext cx="3768359" cy="899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6258999" y="1091613"/>
            <a:ext cx="1169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5624137" y="2415358"/>
            <a:ext cx="818227" cy="120650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980693" y="264503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839880" y="31069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5576" y="3626464"/>
            <a:ext cx="4970351" cy="307939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0" name="Rectángulo 29"/>
          <p:cNvSpPr/>
          <p:nvPr/>
        </p:nvSpPr>
        <p:spPr>
          <a:xfrm>
            <a:off x="484863" y="351291"/>
            <a:ext cx="79040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Factory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params</a:t>
            </a:r>
            <a:r>
              <a:rPr lang="es-E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7936937" y="474401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realidad</a:t>
            </a:r>
            <a:endParaRPr lang="en-US" sz="3600" dirty="0">
              <a:solidFill>
                <a:srgbClr val="53A2D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9687369" y="2983589"/>
            <a:ext cx="229517" cy="6382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FC0878FE-529A-4C76-B77B-DB7D7572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85" y="1933008"/>
            <a:ext cx="5800725" cy="18954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7B9BB14-CC44-4494-96F2-6E5D3B5E2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59" y="4821141"/>
            <a:ext cx="3305175" cy="3333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BCEED0-9105-4E0A-A0A9-FDFF52934D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53547" y="3828483"/>
            <a:ext cx="1" cy="99265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3433AF-8B14-43E1-B14F-FA695B0AAF61}"/>
              </a:ext>
            </a:extLst>
          </p:cNvPr>
          <p:cNvSpPr txBox="1"/>
          <p:nvPr/>
        </p:nvSpPr>
        <p:spPr>
          <a:xfrm>
            <a:off x="6253546" y="4149212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5F8848-69CC-474A-8B0C-8685958FFF9D}"/>
              </a:ext>
            </a:extLst>
          </p:cNvPr>
          <p:cNvSpPr txBox="1"/>
          <p:nvPr/>
        </p:nvSpPr>
        <p:spPr>
          <a:xfrm>
            <a:off x="2971717" y="43014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9C59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teoría</a:t>
            </a:r>
            <a:endParaRPr lang="en-US" sz="3600" dirty="0">
              <a:solidFill>
                <a:srgbClr val="49C59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4863" y="351291"/>
            <a:ext cx="2538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  <a:endParaRPr lang="es-E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14" y="5268709"/>
            <a:ext cx="1078969" cy="10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2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1175</Words>
  <Application>Microsoft Office PowerPoint</Application>
  <PresentationFormat>Panorámica</PresentationFormat>
  <Paragraphs>242</Paragraphs>
  <Slides>37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Segoe UI</vt:lpstr>
      <vt:lpstr>Tema de Office</vt:lpstr>
      <vt:lpstr>Patrones de diseño con typescript en el mundo real</vt:lpstr>
      <vt:lpstr>Presentación de PowerPoint</vt:lpstr>
      <vt:lpstr>¿Qué es un patrón?</vt:lpstr>
      <vt:lpstr>¿Qué es un patrón?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Patterns</dc:title>
  <dc:creator>Iván Reinoso García</dc:creator>
  <cp:lastModifiedBy>Iván Reinoso García</cp:lastModifiedBy>
  <cp:revision>163</cp:revision>
  <dcterms:created xsi:type="dcterms:W3CDTF">2019-10-28T11:16:59Z</dcterms:created>
  <dcterms:modified xsi:type="dcterms:W3CDTF">2020-01-24T22:58:21Z</dcterms:modified>
</cp:coreProperties>
</file>