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11" r:id="rId2"/>
    <p:sldId id="312" r:id="rId3"/>
    <p:sldId id="315" r:id="rId4"/>
    <p:sldId id="316" r:id="rId5"/>
    <p:sldId id="262" r:id="rId6"/>
    <p:sldId id="261" r:id="rId7"/>
    <p:sldId id="264" r:id="rId8"/>
    <p:sldId id="265" r:id="rId9"/>
    <p:sldId id="292" r:id="rId10"/>
    <p:sldId id="293" r:id="rId11"/>
    <p:sldId id="268" r:id="rId12"/>
    <p:sldId id="271" r:id="rId13"/>
    <p:sldId id="282" r:id="rId14"/>
    <p:sldId id="283" r:id="rId15"/>
    <p:sldId id="274" r:id="rId16"/>
    <p:sldId id="275" r:id="rId17"/>
    <p:sldId id="303" r:id="rId18"/>
    <p:sldId id="306" r:id="rId19"/>
    <p:sldId id="278" r:id="rId20"/>
    <p:sldId id="279" r:id="rId21"/>
    <p:sldId id="313" r:id="rId22"/>
    <p:sldId id="314" r:id="rId23"/>
    <p:sldId id="317" r:id="rId24"/>
    <p:sldId id="286" r:id="rId25"/>
    <p:sldId id="287" r:id="rId26"/>
    <p:sldId id="289" r:id="rId27"/>
    <p:sldId id="290" r:id="rId28"/>
    <p:sldId id="295" r:id="rId29"/>
    <p:sldId id="296" r:id="rId30"/>
    <p:sldId id="305" r:id="rId31"/>
    <p:sldId id="307" r:id="rId32"/>
    <p:sldId id="304" r:id="rId33"/>
    <p:sldId id="308" r:id="rId34"/>
    <p:sldId id="298" r:id="rId35"/>
    <p:sldId id="29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2D3"/>
    <a:srgbClr val="49C593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2437" autoAdjust="0"/>
  </p:normalViewPr>
  <p:slideViewPr>
    <p:cSldViewPr snapToGrid="0">
      <p:cViewPr varScale="1">
        <p:scale>
          <a:sx n="70" d="100"/>
          <a:sy n="70" d="100"/>
        </p:scale>
        <p:origin x="11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1316C-28F6-4304-8589-C6B7F7B17E4E}" type="datetimeFigureOut">
              <a:rPr lang="es-ES" smtClean="0"/>
              <a:t>09/11/2019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ED2FB-06D2-4C46-8CA7-06D76B104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47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¡Cuidado! Los patrones son sólo una herramienta que tenemos disponible para diseñar nuestro software: nos ayudan a mejorar la calidad de nuestro código favoreciendo puntos como la mantenibilidad, desacoplamiento y extensibilidad de éste, basada en la experiencia de otras personas que ya los aplicaron antes. Pero esto no quiere decir que debamos aplicar patrones a todo el código que desarrollamos, hay casos en los que no aplican.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5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 err="1"/>
              <a:t>Encapsula</a:t>
            </a:r>
            <a:r>
              <a:rPr lang="en-US" b="0" dirty="0"/>
              <a:t> el </a:t>
            </a:r>
            <a:r>
              <a:rPr lang="en-US" b="0" dirty="0" err="1"/>
              <a:t>proceso</a:t>
            </a:r>
            <a:r>
              <a:rPr lang="en-US" b="0" dirty="0"/>
              <a:t> de </a:t>
            </a:r>
            <a:r>
              <a:rPr lang="en-US" b="0" dirty="0" err="1"/>
              <a:t>creación</a:t>
            </a:r>
            <a:r>
              <a:rPr lang="en-US" b="0" dirty="0"/>
              <a:t> de </a:t>
            </a:r>
            <a:r>
              <a:rPr lang="en-US" b="0" dirty="0" err="1"/>
              <a:t>objetos</a:t>
            </a:r>
            <a:r>
              <a:rPr lang="en-US" b="0" dirty="0"/>
              <a:t> </a:t>
            </a:r>
            <a:r>
              <a:rPr lang="en-US" b="0" dirty="0" err="1"/>
              <a:t>complejos</a:t>
            </a:r>
            <a:r>
              <a:rPr lang="en-US" b="0" dirty="0"/>
              <a:t>, </a:t>
            </a:r>
            <a:r>
              <a:rPr lang="en-US" b="0" dirty="0" err="1"/>
              <a:t>reduciendo</a:t>
            </a:r>
            <a:r>
              <a:rPr lang="en-US" b="0" dirty="0"/>
              <a:t> el </a:t>
            </a:r>
            <a:r>
              <a:rPr lang="en-US" b="0" dirty="0" err="1"/>
              <a:t>acoplamiento</a:t>
            </a:r>
            <a:r>
              <a:rPr lang="en-US" b="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 err="1"/>
              <a:t>Permite</a:t>
            </a:r>
            <a:r>
              <a:rPr lang="en-US" b="0" dirty="0"/>
              <a:t> </a:t>
            </a:r>
            <a:r>
              <a:rPr lang="en-US" b="0" dirty="0" err="1"/>
              <a:t>construir</a:t>
            </a:r>
            <a:r>
              <a:rPr lang="en-US" b="0" dirty="0"/>
              <a:t> los </a:t>
            </a:r>
            <a:r>
              <a:rPr lang="en-US" b="0" dirty="0" err="1"/>
              <a:t>objetos</a:t>
            </a:r>
            <a:r>
              <a:rPr lang="en-US" b="0" dirty="0"/>
              <a:t> </a:t>
            </a: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distintos</a:t>
            </a:r>
            <a:r>
              <a:rPr lang="en-US" b="0" dirty="0"/>
              <a:t> </a:t>
            </a:r>
            <a:r>
              <a:rPr lang="en-US" b="0" dirty="0" err="1"/>
              <a:t>pasos</a:t>
            </a:r>
            <a:r>
              <a:rPr lang="en-US" b="0" dirty="0"/>
              <a:t> (al </a:t>
            </a:r>
            <a:r>
              <a:rPr lang="en-US" b="0" dirty="0" err="1"/>
              <a:t>contrario</a:t>
            </a:r>
            <a:r>
              <a:rPr lang="en-US" b="0" dirty="0"/>
              <a:t> que Factory method).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/>
              <a:t>Se </a:t>
            </a:r>
            <a:r>
              <a:rPr lang="en-US" b="0" dirty="0" err="1"/>
              <a:t>puede</a:t>
            </a:r>
            <a:r>
              <a:rPr lang="en-US" b="0" dirty="0"/>
              <a:t> </a:t>
            </a:r>
            <a:r>
              <a:rPr lang="en-US" b="0" dirty="0" err="1"/>
              <a:t>reutilizar</a:t>
            </a:r>
            <a:r>
              <a:rPr lang="en-US" b="0" dirty="0"/>
              <a:t> el </a:t>
            </a:r>
            <a:r>
              <a:rPr lang="en-US" b="0" dirty="0" err="1"/>
              <a:t>mismo</a:t>
            </a:r>
            <a:r>
              <a:rPr lang="en-US" b="0" dirty="0"/>
              <a:t> builder </a:t>
            </a: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distintos</a:t>
            </a:r>
            <a:r>
              <a:rPr lang="en-US" b="0" dirty="0"/>
              <a:t> </a:t>
            </a:r>
            <a:r>
              <a:rPr lang="en-US" b="0" dirty="0" err="1"/>
              <a:t>directores</a:t>
            </a:r>
            <a:r>
              <a:rPr lang="en-US" b="0" dirty="0"/>
              <a:t> o </a:t>
            </a:r>
            <a:r>
              <a:rPr lang="en-US" b="0" dirty="0" err="1"/>
              <a:t>clientes</a:t>
            </a:r>
            <a:r>
              <a:rPr lang="en-US" b="0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608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 forma </a:t>
            </a:r>
            <a:r>
              <a:rPr lang="en-US" dirty="0" err="1"/>
              <a:t>dinámica</a:t>
            </a:r>
            <a:r>
              <a:rPr lang="en-US" dirty="0"/>
              <a:t>, a </a:t>
            </a:r>
            <a:r>
              <a:rPr lang="en-US" dirty="0" err="1"/>
              <a:t>pesar</a:t>
            </a:r>
            <a:r>
              <a:rPr lang="en-US" dirty="0"/>
              <a:t> de no saber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 una forma </a:t>
            </a:r>
            <a:r>
              <a:rPr lang="en-US" dirty="0" err="1"/>
              <a:t>eficiente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, </a:t>
            </a:r>
            <a:r>
              <a:rPr lang="en-US" dirty="0" err="1"/>
              <a:t>cuando</a:t>
            </a:r>
            <a:r>
              <a:rPr lang="en-US" dirty="0"/>
              <a:t> por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una </a:t>
            </a:r>
            <a:r>
              <a:rPr lang="en-US" dirty="0" err="1"/>
              <a:t>jerarquía</a:t>
            </a:r>
            <a:r>
              <a:rPr lang="en-US" dirty="0"/>
              <a:t> </a:t>
            </a:r>
            <a:r>
              <a:rPr lang="en-US" dirty="0" err="1"/>
              <a:t>compleja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deberíamos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 no es </a:t>
            </a:r>
            <a:r>
              <a:rPr lang="en-US" dirty="0" err="1"/>
              <a:t>eficiente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389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Permite al cliente utilizar objectos individuales o compuestos de forma uniforme, mediante la interfaz o clase abstracta que deben implementar.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Nos evita tener que crear otra abstracción más que represente un conjunto de objetos individuales.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2185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Reduce los </a:t>
            </a:r>
            <a:r>
              <a:rPr lang="en-US" dirty="0" err="1"/>
              <a:t>acoplamientos</a:t>
            </a:r>
            <a:r>
              <a:rPr lang="en-US" dirty="0"/>
              <a:t> entre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Centraliza</a:t>
            </a:r>
            <a:r>
              <a:rPr lang="en-US" dirty="0"/>
              <a:t> la </a:t>
            </a:r>
            <a:r>
              <a:rPr lang="en-US" dirty="0" err="1"/>
              <a:t>logica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, </a:t>
            </a:r>
            <a:r>
              <a:rPr lang="en-US" dirty="0" err="1"/>
              <a:t>haciendolo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mantenible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Simpifica</a:t>
            </a:r>
            <a:r>
              <a:rPr lang="en-US" dirty="0"/>
              <a:t> y reduce las </a:t>
            </a:r>
            <a:r>
              <a:rPr lang="en-US" dirty="0" err="1"/>
              <a:t>acciones</a:t>
            </a:r>
            <a:r>
              <a:rPr lang="en-US" dirty="0"/>
              <a:t> y los </a:t>
            </a:r>
            <a:r>
              <a:rPr lang="en-US" dirty="0" err="1"/>
              <a:t>mensajes</a:t>
            </a:r>
            <a:r>
              <a:rPr lang="en-US" dirty="0"/>
              <a:t> </a:t>
            </a:r>
            <a:r>
              <a:rPr lang="en-US" dirty="0" err="1"/>
              <a:t>enviados</a:t>
            </a:r>
            <a:r>
              <a:rPr lang="en-US" dirty="0"/>
              <a:t> entre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625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Mantenemos el estado interno del objeto encapsulado y oculto a sus consumidores.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Obtenemos la capacidad de restaurar o evaluar un estado anterior.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85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Permite desacoplar la interfaz (View) del modelo (datos) y de la lógica/negocio (</a:t>
            </a:r>
            <a:r>
              <a:rPr lang="es-ES" dirty="0" err="1"/>
              <a:t>ViewModel</a:t>
            </a:r>
            <a:r>
              <a:rPr lang="es-ES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De esta forma, un diseñador puede trabajar en la interfaz sin depender en la mayoría de las ocasiones del desarrollador.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Reduciendo este acoplamiento, también evitamos por ejemplo que cambios en el modelo afecten directamente a la interfaz.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Podemos cambiar una interfaz por otra o un </a:t>
            </a:r>
            <a:r>
              <a:rPr lang="es-ES" dirty="0" err="1"/>
              <a:t>ViewModel</a:t>
            </a:r>
            <a:r>
              <a:rPr lang="es-ES" dirty="0"/>
              <a:t> por otro sin afectar al resto de componentes.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65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creación</a:t>
            </a:r>
            <a:r>
              <a:rPr lang="en-US" dirty="0"/>
              <a:t> de los </a:t>
            </a:r>
            <a:r>
              <a:rPr lang="en-US" dirty="0" err="1"/>
              <a:t>objetos</a:t>
            </a:r>
            <a:r>
              <a:rPr lang="en-US" dirty="0"/>
              <a:t>.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creación</a:t>
            </a:r>
            <a:r>
              <a:rPr lang="en-US" dirty="0"/>
              <a:t> se </a:t>
            </a:r>
            <a:r>
              <a:rPr lang="en-US" dirty="0" err="1"/>
              <a:t>delega</a:t>
            </a:r>
            <a:r>
              <a:rPr lang="en-US" dirty="0"/>
              <a:t> a las </a:t>
            </a:r>
            <a:r>
              <a:rPr lang="en-US" dirty="0" err="1"/>
              <a:t>subclases</a:t>
            </a:r>
            <a:r>
              <a:rPr lang="en-US" dirty="0"/>
              <a:t> (</a:t>
            </a:r>
            <a:r>
              <a:rPr lang="en-US" dirty="0" err="1"/>
              <a:t>ConcreteCreators</a:t>
            </a:r>
            <a:r>
              <a:rPr lang="en-US" dirty="0"/>
              <a:t>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Extensibilidad</a:t>
            </a:r>
            <a:r>
              <a:rPr lang="en-US" dirty="0"/>
              <a:t>: </a:t>
            </a:r>
            <a:r>
              <a:rPr lang="en-US" dirty="0" err="1"/>
              <a:t>Siguiendo</a:t>
            </a:r>
            <a:r>
              <a:rPr lang="en-US" dirty="0"/>
              <a:t> el principio de open-close,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un nuevo </a:t>
            </a:r>
            <a:r>
              <a:rPr lang="en-US" dirty="0" err="1"/>
              <a:t>ConcreteProduct</a:t>
            </a:r>
            <a:r>
              <a:rPr lang="en-US" dirty="0"/>
              <a:t> con solo </a:t>
            </a:r>
            <a:r>
              <a:rPr lang="en-US" dirty="0" err="1"/>
              <a:t>cumplir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, sin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modificar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intercambiar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un </a:t>
            </a:r>
            <a:r>
              <a:rPr lang="en-US" dirty="0" err="1"/>
              <a:t>ConcreteCreator</a:t>
            </a:r>
            <a:r>
              <a:rPr lang="en-US" dirty="0"/>
              <a:t> por </a:t>
            </a:r>
            <a:r>
              <a:rPr lang="en-US" dirty="0" err="1"/>
              <a:t>otro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761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una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instancia</a:t>
            </a:r>
            <a:r>
              <a:rPr lang="en-US" dirty="0"/>
              <a:t> de un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Conseguimos</a:t>
            </a:r>
            <a:r>
              <a:rPr lang="en-US" dirty="0"/>
              <a:t> un punto </a:t>
            </a:r>
            <a:r>
              <a:rPr lang="en-US" dirty="0" err="1"/>
              <a:t>común</a:t>
            </a:r>
            <a:r>
              <a:rPr lang="en-US" dirty="0"/>
              <a:t> </a:t>
            </a:r>
            <a:r>
              <a:rPr lang="en-US" dirty="0" err="1"/>
              <a:t>centralizado</a:t>
            </a:r>
            <a:r>
              <a:rPr lang="en-US" dirty="0"/>
              <a:t>, </a:t>
            </a:r>
            <a:r>
              <a:rPr lang="en-US" dirty="0" err="1"/>
              <a:t>pudiendo</a:t>
            </a:r>
            <a:r>
              <a:rPr lang="en-US" dirty="0"/>
              <a:t> acceder a </a:t>
            </a:r>
            <a:r>
              <a:rPr lang="en-US" dirty="0" err="1"/>
              <a:t>él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puntos de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Ahorramos</a:t>
            </a:r>
            <a:r>
              <a:rPr lang="en-US" dirty="0"/>
              <a:t> </a:t>
            </a:r>
            <a:r>
              <a:rPr lang="en-US" dirty="0" err="1"/>
              <a:t>instancias</a:t>
            </a:r>
            <a:r>
              <a:rPr lang="en-US" dirty="0"/>
              <a:t> </a:t>
            </a:r>
            <a:r>
              <a:rPr lang="en-US" dirty="0" err="1"/>
              <a:t>innecesarias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cuidado</a:t>
            </a:r>
            <a:r>
              <a:rPr lang="en-US" dirty="0"/>
              <a:t> al </a:t>
            </a:r>
            <a:r>
              <a:rPr lang="en-US" dirty="0" err="1"/>
              <a:t>usar</a:t>
            </a:r>
            <a:r>
              <a:rPr lang="en-US" dirty="0"/>
              <a:t> un singleton,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sin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establecido</a:t>
            </a:r>
            <a:r>
              <a:rPr lang="en-US" dirty="0"/>
              <a:t>, </a:t>
            </a:r>
            <a:r>
              <a:rPr lang="en-US" dirty="0" err="1"/>
              <a:t>obtendremos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y </a:t>
            </a:r>
            <a:r>
              <a:rPr lang="en-US" dirty="0" err="1"/>
              <a:t>resultados</a:t>
            </a:r>
            <a:r>
              <a:rPr lang="en-US" dirty="0"/>
              <a:t> no </a:t>
            </a:r>
            <a:r>
              <a:rPr lang="en-US" dirty="0" err="1"/>
              <a:t>esperados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31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interna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Versatilidad</a:t>
            </a:r>
            <a:r>
              <a:rPr lang="en-US" dirty="0"/>
              <a:t>: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subsistemas</a:t>
            </a:r>
            <a:r>
              <a:rPr lang="en-US" dirty="0"/>
              <a:t> o 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implicados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sin romper la </a:t>
            </a:r>
            <a:r>
              <a:rPr lang="en-US" dirty="0" err="1"/>
              <a:t>compatibilidad</a:t>
            </a:r>
            <a:r>
              <a:rPr lang="en-US" dirty="0"/>
              <a:t> con el </a:t>
            </a:r>
            <a:r>
              <a:rPr lang="en-US" dirty="0" err="1"/>
              <a:t>cliente</a:t>
            </a:r>
            <a:r>
              <a:rPr lang="en-US" dirty="0"/>
              <a:t>. 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la </a:t>
            </a:r>
            <a:r>
              <a:rPr lang="en-US" dirty="0" err="1"/>
              <a:t>fachada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que </a:t>
            </a:r>
            <a:r>
              <a:rPr lang="en-US" dirty="0" err="1"/>
              <a:t>cumpliera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033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Reduce el número de instancias, ahorrando memoria y mejorando el rendimiento en consecuencia.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Centralizamos el estado de múltiples objetos virtuales.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643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830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Se delega la implementación interna del comportamiento a las subclases de las distintas estrategias.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Podemos variar esta estrategia o comportamiento de forma dinámica.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Debemos tener en cuenta que el cliente debe conocer las estrategias existentes y deberemos crear tantos objetos como estrategias queramos utilizar.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264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Desacoplamos</a:t>
            </a:r>
            <a:r>
              <a:rPr lang="en-US" dirty="0"/>
              <a:t> </a:t>
            </a:r>
            <a:r>
              <a:rPr lang="en-US" dirty="0" err="1"/>
              <a:t>totalmente</a:t>
            </a:r>
            <a:r>
              <a:rPr lang="en-US" dirty="0"/>
              <a:t> los </a:t>
            </a:r>
            <a:r>
              <a:rPr lang="en-US" dirty="0" err="1"/>
              <a:t>objetos</a:t>
            </a:r>
            <a:r>
              <a:rPr lang="en-US" dirty="0"/>
              <a:t>, los observers no </a:t>
            </a:r>
            <a:r>
              <a:rPr lang="en-US" dirty="0" err="1"/>
              <a:t>saben</a:t>
            </a:r>
            <a:r>
              <a:rPr lang="en-US" dirty="0"/>
              <a:t> nada de los subjects u observables.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atados</a:t>
            </a:r>
            <a:r>
              <a:rPr lang="en-US" dirty="0"/>
              <a:t> a un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 de </a:t>
            </a:r>
            <a:r>
              <a:rPr lang="en-US" dirty="0" err="1"/>
              <a:t>notificación</a:t>
            </a:r>
            <a:r>
              <a:rPr lang="en-US" dirty="0"/>
              <a:t> a </a:t>
            </a:r>
            <a:r>
              <a:rPr lang="en-US" dirty="0" err="1"/>
              <a:t>nuestros</a:t>
            </a:r>
            <a:r>
              <a:rPr lang="en-US" dirty="0"/>
              <a:t> observers.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403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Reducimos</a:t>
            </a:r>
            <a:r>
              <a:rPr lang="en-US" dirty="0"/>
              <a:t> el </a:t>
            </a:r>
            <a:r>
              <a:rPr lang="en-US" dirty="0" err="1"/>
              <a:t>acoplamiento</a:t>
            </a:r>
            <a:r>
              <a:rPr lang="en-US" dirty="0"/>
              <a:t> de los tests con la </a:t>
            </a:r>
            <a:r>
              <a:rPr lang="en-US" dirty="0" err="1"/>
              <a:t>interfaz</a:t>
            </a:r>
            <a:r>
              <a:rPr lang="en-US" dirty="0"/>
              <a:t>. Si </a:t>
            </a:r>
            <a:r>
              <a:rPr lang="en-US" dirty="0" err="1"/>
              <a:t>cambiáramos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,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mantener</a:t>
            </a:r>
            <a:r>
              <a:rPr lang="en-US" dirty="0"/>
              <a:t> los </a:t>
            </a:r>
            <a:r>
              <a:rPr lang="en-US" dirty="0" err="1"/>
              <a:t>mismos</a:t>
            </a:r>
            <a:r>
              <a:rPr lang="en-US" dirty="0"/>
              <a:t> tests y solo </a:t>
            </a:r>
            <a:r>
              <a:rPr lang="en-US" dirty="0" err="1"/>
              <a:t>adaptar</a:t>
            </a:r>
            <a:r>
              <a:rPr lang="en-US" dirty="0"/>
              <a:t> la forma </a:t>
            </a:r>
            <a:r>
              <a:rPr lang="en-US" dirty="0" err="1"/>
              <a:t>en</a:t>
            </a:r>
            <a:r>
              <a:rPr lang="en-US" dirty="0"/>
              <a:t> que el page-object lee o </a:t>
            </a:r>
            <a:r>
              <a:rPr lang="en-US" dirty="0" err="1"/>
              <a:t>interactua</a:t>
            </a:r>
            <a:r>
              <a:rPr lang="en-US" dirty="0"/>
              <a:t> con los </a:t>
            </a:r>
            <a:r>
              <a:rPr lang="en-US" dirty="0" err="1"/>
              <a:t>elementos</a:t>
            </a:r>
            <a:r>
              <a:rPr lang="en-US" dirty="0"/>
              <a:t> de la </a:t>
            </a:r>
            <a:r>
              <a:rPr lang="en-US" dirty="0" err="1"/>
              <a:t>interfaz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Obtenemos</a:t>
            </a:r>
            <a:r>
              <a:rPr lang="en-US" dirty="0"/>
              <a:t> un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legible y </a:t>
            </a:r>
            <a:r>
              <a:rPr lang="en-US" dirty="0" err="1"/>
              <a:t>mantenible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31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20A04-1E8C-4C99-91D5-3CB40FB5E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C15A0-CD38-4661-A854-A37211E6F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8248B-CE5A-4AF6-B43A-D67125D4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8A520-E1A6-4BBE-80E4-B41F1E15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4E5F7-C944-40F5-A106-654770C2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E16CB-99D6-453B-9FF6-8F06CB95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C712D7-0030-4085-89A1-CE3529850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3F426-64E7-467B-B2B4-F69269F9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1F8F5-D005-4042-8519-CE5E36D2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F8BE4-4A16-4B12-8FFB-42A3B185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419F9A-4D0F-4134-A411-5FA10CF28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C35B52-2F81-431B-99DE-0591A37A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A8B2B-F121-4D4B-BB38-44EDB8C4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7E78F-CF35-4365-9FD9-CECEA5A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227D5-56D0-46BE-88E2-71AEC6F3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E4E64-B541-4F6E-A135-C28099E0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D68DD-F8D9-4E04-8F6D-B8D35920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7668B-51DC-48D4-A8CF-985F5A1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0EF30-8CC9-478E-BEE1-AC577653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5B71C-A6A1-4D9F-860C-F392723C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0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BB27C-A81D-4CBF-803E-C6AC258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20AD0-6B44-466E-9CFF-0453810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B76E9-0222-4577-A6E4-83B45EEC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53FD2-A2C2-448A-AA1C-938185D3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237D5-7DBE-436B-AC56-5AF58F6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8FBF5-3D84-431F-8F1E-FB8238C4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CD9FED-D37A-40D2-9EAB-B8D968255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C28A01-C66A-4555-8939-1A9776BC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CDC63-458B-4A9C-BB58-D6F6193B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17724D-65AA-4EB8-98E9-FAA0504C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64C5C-2E0F-451E-A7FA-87A26740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23186-3766-4D3E-AD6A-ED418864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737F2-2CFE-4CAA-B659-910B436B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6DED7C-7BE7-46FB-A660-73AA00F15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D01AD5-D821-4EF4-9CD1-8B3AF2A3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595476-319D-4CF9-8293-F7A6DE2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2D0B60-B718-4BA5-99F1-0B6424B9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67230E-7D24-4C17-8C3A-B4854EB8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DEECD2-547A-4C9D-AD5C-814AEBC4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59385-4E03-4F8E-9E5D-A5726C80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D4C19A-C9E1-4901-BD5D-709596FA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CAA5B8-EF88-489A-A10E-2A40E653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284A1D-6C01-42A7-B3B2-9D26FDCD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97A659-DCE0-4FE1-A264-AB8ED276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970351-A3CE-45E9-B6A7-E136C021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1A9A94-11E9-41AB-9EF4-44E6463F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98017-759C-4282-BEDA-B853887E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0563D-311D-493F-8425-2AE893E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B7B6A9-4B39-4322-86A3-57D64FB9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55E499-FF32-48FE-99C3-E343B47D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3D7A9E-8952-4558-A055-D6DCF2D9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F3FCC7-03D5-4A01-BE35-B6BAE287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C431A-FFB1-47E5-8B08-4E3D4693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EE857E-6AAF-4FB3-AA25-8523B689A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603063-CABA-40EB-BF36-7BBED85E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B7B1E1-6548-462D-BA6F-E873693D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F58205-6434-4135-88E0-AF97F396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5C2F9C-2002-4EE4-8587-3A3C765B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79F42A-E64F-41E0-8C64-78F5545E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85AE59-9A7A-4668-ACF3-250D9714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145E6-0C8E-4D68-8A4F-78EC1D766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B797-0E29-4660-9B0F-1C71CA65525C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596EAE-0942-4418-9CD6-C4847CFFD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4443C-D9B3-4AFA-8234-77C19033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9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4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6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6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14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dibujo, reloj&#10;&#10;Descripción generada automáticamente">
            <a:extLst>
              <a:ext uri="{FF2B5EF4-FFF2-40B4-BE49-F238E27FC236}">
                <a16:creationId xmlns:a16="http://schemas.microsoft.com/office/drawing/2014/main" id="{0E4268FC-8624-4670-9497-FDE48924C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2" y="778396"/>
            <a:ext cx="4135539" cy="76638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6937" y="2812618"/>
            <a:ext cx="9767754" cy="2387600"/>
          </a:xfrm>
        </p:spPr>
        <p:txBody>
          <a:bodyPr>
            <a:noAutofit/>
          </a:bodyPr>
          <a:lstStyle/>
          <a:p>
            <a:pPr algn="l"/>
            <a:r>
              <a:rPr lang="es-ES" sz="7200" b="1" dirty="0">
                <a:solidFill>
                  <a:schemeClr val="bg1"/>
                </a:solidFill>
              </a:rPr>
              <a:t>Patrones de diseño con </a:t>
            </a:r>
            <a:r>
              <a:rPr lang="es-ES" sz="7200" b="1" dirty="0" err="1">
                <a:solidFill>
                  <a:schemeClr val="bg1"/>
                </a:solidFill>
              </a:rPr>
              <a:t>typescript</a:t>
            </a:r>
            <a:r>
              <a:rPr lang="es-ES" sz="7200" b="1" dirty="0">
                <a:solidFill>
                  <a:schemeClr val="bg1"/>
                </a:solidFill>
              </a:rPr>
              <a:t> en el mundo real</a:t>
            </a:r>
          </a:p>
        </p:txBody>
      </p:sp>
      <p:sp>
        <p:nvSpPr>
          <p:cNvPr id="5" name="Marcador de posición de texto 23">
            <a:extLst>
              <a:ext uri="{FF2B5EF4-FFF2-40B4-BE49-F238E27FC236}">
                <a16:creationId xmlns:a16="http://schemas.microsoft.com/office/drawing/2014/main" id="{B98BA624-8206-4AA2-BFD3-734AA47E0CE4}"/>
              </a:ext>
            </a:extLst>
          </p:cNvPr>
          <p:cNvSpPr>
            <a:spLocks noGrp="1"/>
          </p:cNvSpPr>
          <p:nvPr/>
        </p:nvSpPr>
        <p:spPr>
          <a:xfrm>
            <a:off x="8252361" y="6270225"/>
            <a:ext cx="3842657" cy="3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0" dirty="0"/>
              <a:t>@</a:t>
            </a:r>
            <a:r>
              <a:rPr lang="es-ES" sz="2400" b="0" dirty="0" err="1"/>
              <a:t>ivanirega</a:t>
            </a:r>
            <a:r>
              <a:rPr lang="es-ES" sz="2400" b="0" dirty="0"/>
              <a:t> &amp; @</a:t>
            </a:r>
            <a:r>
              <a:rPr lang="es-ES" sz="2400" b="0" dirty="0" err="1"/>
              <a:t>cbastospc</a:t>
            </a:r>
            <a:endParaRPr lang="es-ES" sz="2400" b="0" dirty="0"/>
          </a:p>
        </p:txBody>
      </p:sp>
    </p:spTree>
    <p:extLst>
      <p:ext uri="{BB962C8B-B14F-4D97-AF65-F5344CB8AC3E}">
        <p14:creationId xmlns:p14="http://schemas.microsoft.com/office/powerpoint/2010/main" val="300799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8E6A423-59DA-4468-A3B7-1CCD7F27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914" y="572705"/>
            <a:ext cx="5666528" cy="335688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51FFD8-03BC-400B-B608-58D3E5429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426" y="4305084"/>
            <a:ext cx="5856963" cy="219636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BC62818-56BC-4525-A0CF-6E2F3171AE97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6358908" y="3929585"/>
            <a:ext cx="2038270" cy="37549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1E3570-852C-46B7-AD5F-269E8F8D1BAA}"/>
              </a:ext>
            </a:extLst>
          </p:cNvPr>
          <p:cNvSpPr txBox="1"/>
          <p:nvPr/>
        </p:nvSpPr>
        <p:spPr>
          <a:xfrm>
            <a:off x="7815954" y="3957141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36C1152-E2D3-461F-B917-E4D15213958B}"/>
              </a:ext>
            </a:extLst>
          </p:cNvPr>
          <p:cNvSpPr txBox="1"/>
          <p:nvPr/>
        </p:nvSpPr>
        <p:spPr>
          <a:xfrm>
            <a:off x="928208" y="1437753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A01E2FC-404F-4BD7-B6FE-0CCCF14DF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61" y="1813252"/>
            <a:ext cx="4215287" cy="232255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60914" y="449989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84863" y="351291"/>
            <a:ext cx="25382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Singleton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6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537699" y="3093879"/>
            <a:ext cx="60892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3537699" y="272178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BC8EF47-888A-4EE4-9AE3-0325D360B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419" y="1018941"/>
            <a:ext cx="3232951" cy="10088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58A32E-D262-4166-8F3A-C6E88EE4D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794" y="2589475"/>
            <a:ext cx="3280576" cy="10032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EBA2EE-CDAC-4A82-8CAB-1A60B6C58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795" y="4175306"/>
            <a:ext cx="3280576" cy="99774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D504B8-B7AE-459C-9B04-F4065A202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6627" y="1513581"/>
            <a:ext cx="3359757" cy="316059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9878D0-D175-4A30-8E57-C04D2F7CE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474" y="2358386"/>
            <a:ext cx="3147225" cy="14709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57B125F-F210-4C10-90D5-E2406540AF25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506384" y="3091117"/>
            <a:ext cx="1109410" cy="2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C9644A-8F54-4F7F-928B-4E1AB3ACFDD8}"/>
              </a:ext>
            </a:extLst>
          </p:cNvPr>
          <p:cNvSpPr txBox="1"/>
          <p:nvPr/>
        </p:nvSpPr>
        <p:spPr>
          <a:xfrm>
            <a:off x="7816518" y="265109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59FD9CC-0ED7-48DA-B353-E983B8B32E2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06384" y="1523345"/>
            <a:ext cx="1157035" cy="15705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9EC6474-4E8B-4074-9043-8B456DE43AC5}"/>
              </a:ext>
            </a:extLst>
          </p:cNvPr>
          <p:cNvSpPr txBox="1"/>
          <p:nvPr/>
        </p:nvSpPr>
        <p:spPr>
          <a:xfrm>
            <a:off x="7574064" y="396981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C6DB77-8AFE-4568-96A0-4F1DD4F5778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506384" y="3093879"/>
            <a:ext cx="1109411" cy="15802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1D54606-D117-4018-9BD6-D871D677ABC3}"/>
              </a:ext>
            </a:extLst>
          </p:cNvPr>
          <p:cNvSpPr txBox="1"/>
          <p:nvPr/>
        </p:nvSpPr>
        <p:spPr>
          <a:xfrm>
            <a:off x="7746641" y="15975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86217" y="44748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84863" y="351291"/>
            <a:ext cx="19013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Facade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7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1733F97F-1B01-4732-8962-ACD71ACB8E6E}"/>
              </a:ext>
            </a:extLst>
          </p:cNvPr>
          <p:cNvSpPr txBox="1"/>
          <p:nvPr/>
        </p:nvSpPr>
        <p:spPr>
          <a:xfrm>
            <a:off x="8898767" y="1209624"/>
            <a:ext cx="2441177" cy="20136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5ECB1A-A92D-46D4-9682-2248BD91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59" y="5560291"/>
            <a:ext cx="7143750" cy="923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85C5F0C-7AD6-4DE3-9926-D9F267B38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59" y="1827350"/>
            <a:ext cx="6524625" cy="33051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6E7029-5441-49AB-A7B5-620677624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59" y="1442890"/>
            <a:ext cx="7301926" cy="199370"/>
          </a:xfrm>
          <a:prstGeom prst="rect">
            <a:avLst/>
          </a:prstGeom>
        </p:spPr>
      </p:pic>
      <p:pic>
        <p:nvPicPr>
          <p:cNvPr id="1026" name="Picture 2" descr="Resultado de imagen de logo npm transparent">
            <a:extLst>
              <a:ext uri="{FF2B5EF4-FFF2-40B4-BE49-F238E27FC236}">
                <a16:creationId xmlns:a16="http://schemas.microsoft.com/office/drawing/2014/main" id="{F7D3756D-28EE-4EF9-8F51-70576B10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911" y="1524271"/>
            <a:ext cx="1488332" cy="58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972226EF-8B2E-4D84-8E4C-84DDF0123273}"/>
              </a:ext>
            </a:extLst>
          </p:cNvPr>
          <p:cNvSpPr txBox="1"/>
          <p:nvPr/>
        </p:nvSpPr>
        <p:spPr>
          <a:xfrm>
            <a:off x="8993082" y="2341348"/>
            <a:ext cx="242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3A2D3"/>
                </a:solidFill>
              </a:rPr>
              <a:t>ng2-tooltip-directive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984E2BF-9736-48EF-99A3-6D7FCC5212CD}"/>
              </a:ext>
            </a:extLst>
          </p:cNvPr>
          <p:cNvSpPr txBox="1"/>
          <p:nvPr/>
        </p:nvSpPr>
        <p:spPr>
          <a:xfrm>
            <a:off x="568859" y="1313975"/>
            <a:ext cx="7376723" cy="3818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8FB9522-FFDE-4F56-8C3D-450F4BFAB028}"/>
              </a:ext>
            </a:extLst>
          </p:cNvPr>
          <p:cNvCxnSpPr>
            <a:cxnSpLocks/>
          </p:cNvCxnSpPr>
          <p:nvPr/>
        </p:nvCxnSpPr>
        <p:spPr>
          <a:xfrm>
            <a:off x="7945582" y="2264885"/>
            <a:ext cx="95318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82B0BDA-8245-4D8E-BB1B-71C259DD536C}"/>
              </a:ext>
            </a:extLst>
          </p:cNvPr>
          <p:cNvSpPr txBox="1"/>
          <p:nvPr/>
        </p:nvSpPr>
        <p:spPr>
          <a:xfrm>
            <a:off x="478661" y="518325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63413F-5101-430A-BCD4-8E659BABAA8D}"/>
              </a:ext>
            </a:extLst>
          </p:cNvPr>
          <p:cNvSpPr txBox="1"/>
          <p:nvPr/>
        </p:nvSpPr>
        <p:spPr>
          <a:xfrm>
            <a:off x="8125088" y="1736707"/>
            <a:ext cx="66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86217" y="447480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84863" y="351291"/>
            <a:ext cx="19013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Facade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15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8279B1F2-16FE-496F-83D6-D58985935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819" y="1510603"/>
            <a:ext cx="5056334" cy="33683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14408AF-29F6-49B7-8987-D380B7523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13" y="2780432"/>
            <a:ext cx="4410075" cy="8286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3B33F79-0635-479F-B1A9-CD9F7970F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225" y="1565125"/>
            <a:ext cx="2914650" cy="723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A539867-B6CE-43FE-94B2-B21383E97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49" y="4346688"/>
            <a:ext cx="5452844" cy="188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BC515246-2D70-43C4-9490-C2DB84607B63}"/>
              </a:ext>
            </a:extLst>
          </p:cNvPr>
          <p:cNvSpPr txBox="1"/>
          <p:nvPr/>
        </p:nvSpPr>
        <p:spPr>
          <a:xfrm>
            <a:off x="2595550" y="235285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88947E-6AF8-4F12-A84D-22205FA18A23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2595550" y="2289025"/>
            <a:ext cx="1" cy="49140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B2613B0-1FC0-43F3-A529-95CB9D285597}"/>
              </a:ext>
            </a:extLst>
          </p:cNvPr>
          <p:cNvSpPr txBox="1"/>
          <p:nvPr/>
        </p:nvSpPr>
        <p:spPr>
          <a:xfrm>
            <a:off x="314337" y="394119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69BCF64-BAC8-4FD5-8908-9AD9B1AE6942}"/>
              </a:ext>
            </a:extLst>
          </p:cNvPr>
          <p:cNvSpPr txBox="1"/>
          <p:nvPr/>
        </p:nvSpPr>
        <p:spPr>
          <a:xfrm>
            <a:off x="4852727" y="2819932"/>
            <a:ext cx="19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and stores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23CEE8A-B932-43D2-8D21-F8D9AA2A80A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4800588" y="3194769"/>
            <a:ext cx="1973231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484863" y="351291"/>
            <a:ext cx="2546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Flyweight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013030" y="46085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19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F2F59C7B-06BE-4061-B098-34928D5323C5}"/>
              </a:ext>
            </a:extLst>
          </p:cNvPr>
          <p:cNvSpPr txBox="1"/>
          <p:nvPr/>
        </p:nvSpPr>
        <p:spPr>
          <a:xfrm>
            <a:off x="6903566" y="257793"/>
            <a:ext cx="4806300" cy="3169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01266FB9-5F2E-4B8A-98B8-8D6B6FD17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636" y="426241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91569B-D13B-4E53-89DC-FF82D39B7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636" y="1309494"/>
            <a:ext cx="3705225" cy="152867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7B0250F-F7AD-4C62-BAD2-BCD890E4B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09" y="1513360"/>
            <a:ext cx="4686300" cy="6477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87F4B95-0AE9-4475-BB30-1AF666599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998" y="628098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F32FEE-166E-4146-AF36-05BE35CC56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839" y="4018746"/>
            <a:ext cx="6479202" cy="69752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527FA2B-C2B4-4F75-AEAC-77959F97D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152" y="1574879"/>
            <a:ext cx="4147096" cy="17109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5BC766A-6F5C-4378-A09C-FF4B09751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566" y="4815610"/>
            <a:ext cx="4598682" cy="1897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E335C85-6FFD-4D54-BA3B-11AE318B67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209" y="4846005"/>
            <a:ext cx="5781675" cy="1866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3F8216F6-5FDB-40B2-85FE-240A0C0F80C3}"/>
              </a:ext>
            </a:extLst>
          </p:cNvPr>
          <p:cNvSpPr txBox="1"/>
          <p:nvPr/>
        </p:nvSpPr>
        <p:spPr>
          <a:xfrm>
            <a:off x="5491605" y="151860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 1..n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C3F7D72-8EA2-4A12-B40C-676D2B35CE1E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126509" y="1837210"/>
            <a:ext cx="1777057" cy="524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E11BCE7-3243-460D-A514-1B29B7A8EF1B}"/>
              </a:ext>
            </a:extLst>
          </p:cNvPr>
          <p:cNvSpPr txBox="1"/>
          <p:nvPr/>
        </p:nvSpPr>
        <p:spPr>
          <a:xfrm>
            <a:off x="361700" y="3639993"/>
            <a:ext cx="713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Extracting intrinsic (the dialog) and extrinsic (the info text) properties: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E595D3F-45BE-4F3F-A1B6-794DFE6FFC8C}"/>
              </a:ext>
            </a:extLst>
          </p:cNvPr>
          <p:cNvSpPr txBox="1"/>
          <p:nvPr/>
        </p:nvSpPr>
        <p:spPr>
          <a:xfrm>
            <a:off x="6307084" y="54375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FA35158-7E59-4997-A1EC-E7B5376960C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221884" y="5761379"/>
            <a:ext cx="681682" cy="28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94666" y="450728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84863" y="351291"/>
            <a:ext cx="2546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Flyweight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4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3A3F3E7-77F9-4C2C-B74D-5C03E1CCF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707" y="1704605"/>
            <a:ext cx="3781425" cy="3429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226FC3B-E807-4859-AB7D-0829A64B5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625" y="1434395"/>
            <a:ext cx="2819400" cy="76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30403C-23EF-4D34-B8B2-265C157FE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325" y="2961220"/>
            <a:ext cx="3216008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F9224CC-F0AA-49F7-BFB1-D2130500C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103" y="2961219"/>
            <a:ext cx="3308585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4BFD28B-3F89-4969-8017-2D353B4E86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9255" y="4408155"/>
            <a:ext cx="5695950" cy="21240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C80AB779-E6C3-449A-80EB-6690C83E798F}"/>
              </a:ext>
            </a:extLst>
          </p:cNvPr>
          <p:cNvSpPr txBox="1"/>
          <p:nvPr/>
        </p:nvSpPr>
        <p:spPr>
          <a:xfrm>
            <a:off x="1569255" y="401319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A1A54ED-7217-460A-A419-52A2A8C6E16D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2025396" y="2196395"/>
            <a:ext cx="1813929" cy="7648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5D61F4-13D6-441D-8985-28E82A07ACD8}"/>
              </a:ext>
            </a:extLst>
          </p:cNvPr>
          <p:cNvSpPr txBox="1"/>
          <p:nvPr/>
        </p:nvSpPr>
        <p:spPr>
          <a:xfrm>
            <a:off x="4875113" y="23503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4BAFDE7-80A8-46D7-A8DA-73C79CC1DA06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3839325" y="2196395"/>
            <a:ext cx="1608004" cy="76482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584946C-1ABD-49B7-9E74-6778D71B8931}"/>
              </a:ext>
            </a:extLst>
          </p:cNvPr>
          <p:cNvSpPr txBox="1"/>
          <p:nvPr/>
        </p:nvSpPr>
        <p:spPr>
          <a:xfrm>
            <a:off x="1385828" y="23503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33C09D8-47E5-497E-A508-0BB69A63CB87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>
            <a:off x="7055333" y="3419105"/>
            <a:ext cx="95937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194DB71-63AB-401A-BE6D-85B024946DBE}"/>
              </a:ext>
            </a:extLst>
          </p:cNvPr>
          <p:cNvSpPr txBox="1"/>
          <p:nvPr/>
        </p:nvSpPr>
        <p:spPr>
          <a:xfrm>
            <a:off x="7055333" y="300549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484863" y="351291"/>
            <a:ext cx="22250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Strategy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659740" y="44507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87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A96312D1-C027-407A-96BD-2EF07177E281}"/>
              </a:ext>
            </a:extLst>
          </p:cNvPr>
          <p:cNvSpPr txBox="1"/>
          <p:nvPr/>
        </p:nvSpPr>
        <p:spPr>
          <a:xfrm>
            <a:off x="861937" y="3132596"/>
            <a:ext cx="5675684" cy="3609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28F35C-9F8B-4E76-86E9-350415B8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83" y="1378262"/>
            <a:ext cx="4287752" cy="96992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C1B9B4B-60A9-4422-9C3A-3CD098F4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44" y="3255227"/>
            <a:ext cx="5253753" cy="488881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6C44D5-9D26-4140-9030-A25266CFE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27" y="2070060"/>
            <a:ext cx="4516224" cy="9711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F94EEA-BD17-488E-8959-1BDE76060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370" y="399343"/>
            <a:ext cx="2908000" cy="5736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E785AA-AFC8-4D14-8DD6-DA69DB1D5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443" y="3849892"/>
            <a:ext cx="4287753" cy="184311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2574B5B-77DE-464E-B6B5-321D05E8D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370" y="1121157"/>
            <a:ext cx="5295901" cy="24459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B0AB996-6C12-4098-B73D-617DC91340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544" y="3783615"/>
            <a:ext cx="5253754" cy="2780996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B6FBF2F1-EAB1-495D-AD6F-27A42C4E8F45}"/>
              </a:ext>
            </a:extLst>
          </p:cNvPr>
          <p:cNvSpPr txBox="1"/>
          <p:nvPr/>
        </p:nvSpPr>
        <p:spPr>
          <a:xfrm rot="20013649">
            <a:off x="5095886" y="67086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8EC44E3-2AD7-4D4C-9534-8FD067DCA22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085635" y="686160"/>
            <a:ext cx="1645735" cy="85282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7211730-336B-4475-92D1-978E8AE483D7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 flipV="1">
            <a:off x="5085635" y="1863226"/>
            <a:ext cx="1645735" cy="48091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400614D-3218-4E37-9650-3A63BC3DE8EB}"/>
              </a:ext>
            </a:extLst>
          </p:cNvPr>
          <p:cNvSpPr txBox="1"/>
          <p:nvPr/>
        </p:nvSpPr>
        <p:spPr>
          <a:xfrm rot="20924205">
            <a:off x="5469464" y="131188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74459B3-FE79-42A2-9A9E-C03EC6F7E472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>
            <a:off x="5856051" y="2344136"/>
            <a:ext cx="875319" cy="21150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ADF5784-5FC3-40D6-BB19-FC72C0D9D2F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9379320" y="3567114"/>
            <a:ext cx="1" cy="2827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63B58CB-9D32-47A7-AAAD-1480E6429863}"/>
              </a:ext>
            </a:extLst>
          </p:cNvPr>
          <p:cNvSpPr txBox="1"/>
          <p:nvPr/>
        </p:nvSpPr>
        <p:spPr>
          <a:xfrm>
            <a:off x="9393173" y="3521258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E28305B-4A7C-463A-9539-BFD2B83DD84E}"/>
              </a:ext>
            </a:extLst>
          </p:cNvPr>
          <p:cNvSpPr txBox="1"/>
          <p:nvPr/>
        </p:nvSpPr>
        <p:spPr>
          <a:xfrm>
            <a:off x="3372020" y="6357066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84863" y="351291"/>
            <a:ext cx="22250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Strategy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678177" y="457651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31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D5594BA5-75F8-45CB-9C25-B87DC4714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69" y="203073"/>
            <a:ext cx="4095750" cy="1257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442DA08-07A8-4592-A067-A54B78B12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690" y="1974407"/>
            <a:ext cx="5435708" cy="323107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F21517B-AFE6-4534-8D48-19A845A99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490" y="1308149"/>
            <a:ext cx="2133600" cy="6667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8E0B413-700B-43D0-B251-DAC03E8FAA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02" y="2486471"/>
            <a:ext cx="4143375" cy="7334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65A2473-D34E-4925-A700-B70C80DB59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906" y="4000500"/>
            <a:ext cx="4384768" cy="26721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88086D6-AC90-4253-9770-B09D2DF51D7B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2409290" y="1974899"/>
            <a:ext cx="0" cy="51157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CDBD17B-E640-4BC7-A2C1-1B181AB12B1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9136544" y="1460373"/>
            <a:ext cx="0" cy="5140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3B08572-A362-4A23-ACE4-11F9311FFFFF}"/>
              </a:ext>
            </a:extLst>
          </p:cNvPr>
          <p:cNvSpPr txBox="1"/>
          <p:nvPr/>
        </p:nvSpPr>
        <p:spPr>
          <a:xfrm>
            <a:off x="2409289" y="203917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E583B83-0817-44C5-8EEC-76AB33E83EC7}"/>
              </a:ext>
            </a:extLst>
          </p:cNvPr>
          <p:cNvSpPr txBox="1"/>
          <p:nvPr/>
        </p:nvSpPr>
        <p:spPr>
          <a:xfrm>
            <a:off x="9136544" y="153272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634564FE-B809-4BE0-9962-E12A1E1C3AD7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 flipV="1">
            <a:off x="4480977" y="2853184"/>
            <a:ext cx="1937713" cy="736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90A1768-8CAE-4B4D-B7E6-7F5B4660D0B3}"/>
              </a:ext>
            </a:extLst>
          </p:cNvPr>
          <p:cNvSpPr txBox="1"/>
          <p:nvPr/>
        </p:nvSpPr>
        <p:spPr>
          <a:xfrm>
            <a:off x="5250025" y="278510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notifies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5742C75-7357-47DB-8042-C59E3670D417}"/>
              </a:ext>
            </a:extLst>
          </p:cNvPr>
          <p:cNvSpPr txBox="1"/>
          <p:nvPr/>
        </p:nvSpPr>
        <p:spPr>
          <a:xfrm>
            <a:off x="216508" y="358570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66D64CE-EE35-4FEE-95BD-469E2FB1A632}"/>
              </a:ext>
            </a:extLst>
          </p:cNvPr>
          <p:cNvCxnSpPr>
            <a:cxnSpLocks/>
          </p:cNvCxnSpPr>
          <p:nvPr/>
        </p:nvCxnSpPr>
        <p:spPr>
          <a:xfrm flipV="1">
            <a:off x="4601674" y="4198324"/>
            <a:ext cx="1769501" cy="68439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6FEB93-DD09-40EE-94E5-76358D20216A}"/>
              </a:ext>
            </a:extLst>
          </p:cNvPr>
          <p:cNvSpPr txBox="1"/>
          <p:nvPr/>
        </p:nvSpPr>
        <p:spPr>
          <a:xfrm>
            <a:off x="4798315" y="411555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registers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484863" y="351291"/>
            <a:ext cx="24513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36175" y="42786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6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36514-C5CC-4C7E-9A8C-1C49F3343E56}"/>
              </a:ext>
            </a:extLst>
          </p:cNvPr>
          <p:cNvSpPr txBox="1"/>
          <p:nvPr/>
        </p:nvSpPr>
        <p:spPr>
          <a:xfrm>
            <a:off x="1375183" y="1218554"/>
            <a:ext cx="3554644" cy="1552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7A5C97-7C2A-4E60-9BEC-0EFA80EA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50" y="325565"/>
            <a:ext cx="5133975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5DA9C15-C4AC-4654-BF88-17897BA42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147" y="511303"/>
            <a:ext cx="5133975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9DD123F-C19E-44D9-B022-9089568B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817" y="1411416"/>
            <a:ext cx="5067300" cy="50577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44E82-D948-4875-A246-F878A7B79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993" y="1607604"/>
            <a:ext cx="5048250" cy="5067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E479CFC-C4B1-4F55-9A94-97D904358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768" y="1292331"/>
            <a:ext cx="1752600" cy="371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F4310A-D170-47FD-BF61-98E8F6CCA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2768" y="1793171"/>
            <a:ext cx="3419475" cy="914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C1444D3-B1A0-4A69-AE04-013DA1DE2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355" y="2887271"/>
            <a:ext cx="3698722" cy="358192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C4685C5D-5D71-4493-99E0-63C9E4756DFB}"/>
              </a:ext>
            </a:extLst>
          </p:cNvPr>
          <p:cNvSpPr txBox="1"/>
          <p:nvPr/>
        </p:nvSpPr>
        <p:spPr>
          <a:xfrm>
            <a:off x="4451799" y="357097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notifies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CFD9F69-C9C2-4D7E-A0C0-9C4C47186F4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98077" y="3231472"/>
            <a:ext cx="2189533" cy="14467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ABFD652-925C-499C-9079-BBF36DCD54D4}"/>
              </a:ext>
            </a:extLst>
          </p:cNvPr>
          <p:cNvSpPr txBox="1"/>
          <p:nvPr/>
        </p:nvSpPr>
        <p:spPr>
          <a:xfrm>
            <a:off x="4949599" y="4437005"/>
            <a:ext cx="137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registers and updates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43F38BD-9C86-4711-AF7C-609B4CDB309A}"/>
              </a:ext>
            </a:extLst>
          </p:cNvPr>
          <p:cNvCxnSpPr>
            <a:cxnSpLocks/>
          </p:cNvCxnSpPr>
          <p:nvPr/>
        </p:nvCxnSpPr>
        <p:spPr>
          <a:xfrm flipH="1">
            <a:off x="4098077" y="3526910"/>
            <a:ext cx="2227740" cy="149552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484863" y="351291"/>
            <a:ext cx="24513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64552" y="455864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26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>
            <a:extLst>
              <a:ext uri="{FF2B5EF4-FFF2-40B4-BE49-F238E27FC236}">
                <a16:creationId xmlns:a16="http://schemas.microsoft.com/office/drawing/2014/main" id="{11AA3BEE-0DB9-4E5E-97F9-46B38CC01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18" y="3480020"/>
            <a:ext cx="4172451" cy="260778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27AF6DC8-BCC6-43A0-ACB8-8E24581FF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469" y="467970"/>
            <a:ext cx="5485989" cy="22625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D177CD9-B958-4BF5-9974-F66D391F7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469" y="3104678"/>
            <a:ext cx="5491163" cy="335846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E5B11F8-9635-41F2-BA0B-CF1CE47617E6}"/>
              </a:ext>
            </a:extLst>
          </p:cNvPr>
          <p:cNvCxnSpPr>
            <a:cxnSpLocks/>
            <a:stCxn id="2" idx="0"/>
            <a:endCxn id="33" idx="2"/>
          </p:cNvCxnSpPr>
          <p:nvPr/>
        </p:nvCxnSpPr>
        <p:spPr>
          <a:xfrm flipH="1" flipV="1">
            <a:off x="8077464" y="2730503"/>
            <a:ext cx="2587" cy="374175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593275B-18D5-4ED5-B785-2CD80B46AC8E}"/>
              </a:ext>
            </a:extLst>
          </p:cNvPr>
          <p:cNvSpPr txBox="1"/>
          <p:nvPr/>
        </p:nvSpPr>
        <p:spPr>
          <a:xfrm>
            <a:off x="8077462" y="2713674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933C427-2012-4298-BAC7-CF5FE7311DE1}"/>
              </a:ext>
            </a:extLst>
          </p:cNvPr>
          <p:cNvSpPr txBox="1"/>
          <p:nvPr/>
        </p:nvSpPr>
        <p:spPr>
          <a:xfrm>
            <a:off x="4700849" y="437897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5ADA00B-B061-4BC6-8BEA-533E11C25C79}"/>
              </a:ext>
            </a:extLst>
          </p:cNvPr>
          <p:cNvCxnSpPr>
            <a:cxnSpLocks/>
            <a:stCxn id="30" idx="3"/>
            <a:endCxn id="2" idx="1"/>
          </p:cNvCxnSpPr>
          <p:nvPr/>
        </p:nvCxnSpPr>
        <p:spPr>
          <a:xfrm>
            <a:off x="4680069" y="4783911"/>
            <a:ext cx="65440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484863" y="351291"/>
            <a:ext cx="3261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Page-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791774" y="47835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0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9" r="18766" b="32709"/>
          <a:stretch/>
        </p:blipFill>
        <p:spPr>
          <a:xfrm>
            <a:off x="7065083" y="1735777"/>
            <a:ext cx="2154959" cy="2623457"/>
          </a:xfrm>
          <a:ln w="28575"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46" y="1735777"/>
            <a:ext cx="2209977" cy="2623457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7" name="Marcador de posición de texto 23">
            <a:extLst>
              <a:ext uri="{FF2B5EF4-FFF2-40B4-BE49-F238E27FC236}">
                <a16:creationId xmlns:a16="http://schemas.microsoft.com/office/drawing/2014/main" id="{37B46670-5E24-0941-AD91-1F2F74E23356}"/>
              </a:ext>
            </a:extLst>
          </p:cNvPr>
          <p:cNvSpPr>
            <a:spLocks noGrp="1"/>
          </p:cNvSpPr>
          <p:nvPr/>
        </p:nvSpPr>
        <p:spPr>
          <a:xfrm>
            <a:off x="3144917" y="4491562"/>
            <a:ext cx="2206206" cy="482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solidFill>
                  <a:schemeClr val="tx1"/>
                </a:solidFill>
              </a:rPr>
              <a:t>@</a:t>
            </a:r>
            <a:r>
              <a:rPr lang="es-ES" sz="3200" dirty="0" err="1">
                <a:solidFill>
                  <a:schemeClr val="tx1"/>
                </a:solidFill>
              </a:rPr>
              <a:t>cbastospc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8" name="Marcador de posición de texto 26">
            <a:extLst>
              <a:ext uri="{FF2B5EF4-FFF2-40B4-BE49-F238E27FC236}">
                <a16:creationId xmlns:a16="http://schemas.microsoft.com/office/drawing/2014/main" id="{86E42BFA-1F29-4942-8E58-6F7E05089E39}"/>
              </a:ext>
            </a:extLst>
          </p:cNvPr>
          <p:cNvSpPr>
            <a:spLocks noGrp="1"/>
          </p:cNvSpPr>
          <p:nvPr/>
        </p:nvSpPr>
        <p:spPr>
          <a:xfrm>
            <a:off x="2526191" y="4963287"/>
            <a:ext cx="2982685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/>
              <a:t>Carlos Bastos</a:t>
            </a:r>
            <a:endParaRPr lang="es-ES" sz="5400" dirty="0"/>
          </a:p>
        </p:txBody>
      </p:sp>
      <p:pic>
        <p:nvPicPr>
          <p:cNvPr id="9" name="Picture 4" descr="Imagen relacionada">
            <a:extLst>
              <a:ext uri="{FF2B5EF4-FFF2-40B4-BE49-F238E27FC236}">
                <a16:creationId xmlns:a16="http://schemas.microsoft.com/office/drawing/2014/main" id="{26726662-2271-480D-B14E-6A87B98FF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446" y="4500170"/>
            <a:ext cx="409380" cy="40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posición de texto 23">
            <a:extLst>
              <a:ext uri="{FF2B5EF4-FFF2-40B4-BE49-F238E27FC236}">
                <a16:creationId xmlns:a16="http://schemas.microsoft.com/office/drawing/2014/main" id="{37B46670-5E24-0941-AD91-1F2F74E23356}"/>
              </a:ext>
            </a:extLst>
          </p:cNvPr>
          <p:cNvSpPr>
            <a:spLocks noGrp="1"/>
          </p:cNvSpPr>
          <p:nvPr/>
        </p:nvSpPr>
        <p:spPr>
          <a:xfrm>
            <a:off x="7370554" y="4501850"/>
            <a:ext cx="2206206" cy="482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solidFill>
                  <a:schemeClr val="tx1"/>
                </a:solidFill>
              </a:rPr>
              <a:t>@</a:t>
            </a:r>
            <a:r>
              <a:rPr lang="es-ES" sz="3200" dirty="0" err="1">
                <a:solidFill>
                  <a:schemeClr val="tx1"/>
                </a:solidFill>
              </a:rPr>
              <a:t>ivanirega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11" name="Marcador de posición de texto 26">
            <a:extLst>
              <a:ext uri="{FF2B5EF4-FFF2-40B4-BE49-F238E27FC236}">
                <a16:creationId xmlns:a16="http://schemas.microsoft.com/office/drawing/2014/main" id="{86E42BFA-1F29-4942-8E58-6F7E05089E39}"/>
              </a:ext>
            </a:extLst>
          </p:cNvPr>
          <p:cNvSpPr>
            <a:spLocks noGrp="1"/>
          </p:cNvSpPr>
          <p:nvPr/>
        </p:nvSpPr>
        <p:spPr>
          <a:xfrm>
            <a:off x="6751828" y="4973575"/>
            <a:ext cx="2982685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/>
              <a:t>Iván Reinoso</a:t>
            </a:r>
            <a:endParaRPr lang="es-ES" sz="5400" dirty="0"/>
          </a:p>
        </p:txBody>
      </p:sp>
      <p:pic>
        <p:nvPicPr>
          <p:cNvPr id="12" name="Picture 4" descr="Imagen relacionada">
            <a:extLst>
              <a:ext uri="{FF2B5EF4-FFF2-40B4-BE49-F238E27FC236}">
                <a16:creationId xmlns:a16="http://schemas.microsoft.com/office/drawing/2014/main" id="{26726662-2271-480D-B14E-6A87B98FF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083" y="4510458"/>
            <a:ext cx="409380" cy="40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461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CFE6195-EA83-4C47-A03F-329D229C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15" y="2329729"/>
            <a:ext cx="4615249" cy="386293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ACE3969-615E-4C45-B56D-19518D2A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652" y="1849550"/>
            <a:ext cx="5830965" cy="4823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B69B325-2AFF-4143-A6CE-6A622ECFD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641" y="433524"/>
            <a:ext cx="5598986" cy="6642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9C6170D-CFD8-49E4-816C-97EDFBA2B700}"/>
              </a:ext>
            </a:extLst>
          </p:cNvPr>
          <p:cNvSpPr txBox="1"/>
          <p:nvPr/>
        </p:nvSpPr>
        <p:spPr>
          <a:xfrm>
            <a:off x="5103102" y="389186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6AE51E0-8D6F-4932-8634-0B5B6F4E744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152264" y="4261197"/>
            <a:ext cx="521388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3CB87ED-D98B-4404-8865-52F51E0F0D1A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8589134" y="1097810"/>
            <a:ext cx="1" cy="75174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7B5AC85-396E-4BE9-9E35-EC6CFF814F96}"/>
              </a:ext>
            </a:extLst>
          </p:cNvPr>
          <p:cNvSpPr txBox="1"/>
          <p:nvPr/>
        </p:nvSpPr>
        <p:spPr>
          <a:xfrm>
            <a:off x="8589134" y="1304403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84863" y="351291"/>
            <a:ext cx="3261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Page-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667959" y="474401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9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texto 26">
            <a:extLst>
              <a:ext uri="{FF2B5EF4-FFF2-40B4-BE49-F238E27FC236}">
                <a16:creationId xmlns:a16="http://schemas.microsoft.com/office/drawing/2014/main" id="{BD58E9A8-FA16-46EE-8A32-F197F2C2D98B}"/>
              </a:ext>
            </a:extLst>
          </p:cNvPr>
          <p:cNvSpPr>
            <a:spLocks noGrp="1"/>
          </p:cNvSpPr>
          <p:nvPr/>
        </p:nvSpPr>
        <p:spPr>
          <a:xfrm>
            <a:off x="2389787" y="2804319"/>
            <a:ext cx="7412426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¿Preguntas? </a:t>
            </a:r>
          </a:p>
        </p:txBody>
      </p:sp>
    </p:spTree>
    <p:extLst>
      <p:ext uri="{BB962C8B-B14F-4D97-AF65-F5344CB8AC3E}">
        <p14:creationId xmlns:p14="http://schemas.microsoft.com/office/powerpoint/2010/main" val="4098488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71C5F2-74A6-4F0E-9FA8-33683585ADF3}"/>
              </a:ext>
            </a:extLst>
          </p:cNvPr>
          <p:cNvSpPr/>
          <p:nvPr/>
        </p:nvSpPr>
        <p:spPr>
          <a:xfrm>
            <a:off x="0" y="4987636"/>
            <a:ext cx="12192000" cy="18703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 descr="Imagen que contiene dibujo, reloj&#10;&#10;Descripción generada automáticamente">
            <a:extLst>
              <a:ext uri="{FF2B5EF4-FFF2-40B4-BE49-F238E27FC236}">
                <a16:creationId xmlns:a16="http://schemas.microsoft.com/office/drawing/2014/main" id="{5D440C69-C7C3-479B-A4D6-674FFFDA1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61" y="5463611"/>
            <a:ext cx="4808598" cy="891113"/>
          </a:xfrm>
          <a:prstGeom prst="rect">
            <a:avLst/>
          </a:prstGeom>
        </p:spPr>
      </p:pic>
      <p:sp>
        <p:nvSpPr>
          <p:cNvPr id="4" name="Marcador de posición de texto 26">
            <a:extLst>
              <a:ext uri="{FF2B5EF4-FFF2-40B4-BE49-F238E27FC236}">
                <a16:creationId xmlns:a16="http://schemas.microsoft.com/office/drawing/2014/main" id="{39A58E15-8C27-4298-8EC9-9393BDA37E69}"/>
              </a:ext>
            </a:extLst>
          </p:cNvPr>
          <p:cNvSpPr>
            <a:spLocks noGrp="1"/>
          </p:cNvSpPr>
          <p:nvPr/>
        </p:nvSpPr>
        <p:spPr>
          <a:xfrm>
            <a:off x="2389787" y="2326338"/>
            <a:ext cx="7412426" cy="1234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¡Muchas gracias!</a:t>
            </a:r>
          </a:p>
        </p:txBody>
      </p:sp>
      <p:sp>
        <p:nvSpPr>
          <p:cNvPr id="5" name="Marcador de posición de texto 23">
            <a:extLst>
              <a:ext uri="{FF2B5EF4-FFF2-40B4-BE49-F238E27FC236}">
                <a16:creationId xmlns:a16="http://schemas.microsoft.com/office/drawing/2014/main" id="{B98BA624-8206-4AA2-BFD3-734AA47E0CE4}"/>
              </a:ext>
            </a:extLst>
          </p:cNvPr>
          <p:cNvSpPr>
            <a:spLocks noGrp="1"/>
          </p:cNvSpPr>
          <p:nvPr/>
        </p:nvSpPr>
        <p:spPr>
          <a:xfrm>
            <a:off x="6201888" y="5731913"/>
            <a:ext cx="5505282" cy="3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@</a:t>
            </a:r>
            <a:r>
              <a:rPr lang="es-ES" sz="3200" dirty="0" err="1"/>
              <a:t>ivanirega</a:t>
            </a:r>
            <a:r>
              <a:rPr lang="es-ES" sz="3200" dirty="0"/>
              <a:t> &amp; @</a:t>
            </a:r>
            <a:r>
              <a:rPr lang="es-ES" sz="3200" dirty="0" err="1"/>
              <a:t>cbastospc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29407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texto 26">
            <a:extLst>
              <a:ext uri="{FF2B5EF4-FFF2-40B4-BE49-F238E27FC236}">
                <a16:creationId xmlns:a16="http://schemas.microsoft.com/office/drawing/2014/main" id="{BD58E9A8-FA16-46EE-8A32-F197F2C2D98B}"/>
              </a:ext>
            </a:extLst>
          </p:cNvPr>
          <p:cNvSpPr>
            <a:spLocks noGrp="1"/>
          </p:cNvSpPr>
          <p:nvPr/>
        </p:nvSpPr>
        <p:spPr>
          <a:xfrm>
            <a:off x="2389787" y="2804319"/>
            <a:ext cx="7412426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Y aún hay más…</a:t>
            </a:r>
          </a:p>
        </p:txBody>
      </p:sp>
    </p:spTree>
    <p:extLst>
      <p:ext uri="{BB962C8B-B14F-4D97-AF65-F5344CB8AC3E}">
        <p14:creationId xmlns:p14="http://schemas.microsoft.com/office/powerpoint/2010/main" val="4162231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">
            <a:extLst>
              <a:ext uri="{FF2B5EF4-FFF2-40B4-BE49-F238E27FC236}">
                <a16:creationId xmlns:a16="http://schemas.microsoft.com/office/drawing/2014/main" id="{21C31B19-DF57-47E9-B406-10EE64C30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870" y="4316209"/>
            <a:ext cx="2076450" cy="9525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C37A88D5-1F0D-4B15-838A-366A421E4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870" y="1330861"/>
            <a:ext cx="4229100" cy="20288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FBE4BB2D-7556-44BB-B948-E32900459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3" y="1330861"/>
            <a:ext cx="5172075" cy="457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626C732-DAD1-471D-A6EA-9618A7C1529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656938" y="2345273"/>
            <a:ext cx="1668932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2EF3058-36A7-476C-AD00-1173F8635F6C}"/>
              </a:ext>
            </a:extLst>
          </p:cNvPr>
          <p:cNvSpPr txBox="1"/>
          <p:nvPr/>
        </p:nvSpPr>
        <p:spPr>
          <a:xfrm>
            <a:off x="6002310" y="19759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79F1991-9441-4ED0-8807-803B127A617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656938" y="4792459"/>
            <a:ext cx="1668932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92FB26-6235-4D88-8F20-EE99AAB9B3AA}"/>
              </a:ext>
            </a:extLst>
          </p:cNvPr>
          <p:cNvSpPr txBox="1"/>
          <p:nvPr/>
        </p:nvSpPr>
        <p:spPr>
          <a:xfrm>
            <a:off x="6002310" y="44466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47000" y="474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84863" y="351291"/>
            <a:ext cx="19223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42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>
            <a:extLst>
              <a:ext uri="{FF2B5EF4-FFF2-40B4-BE49-F238E27FC236}">
                <a16:creationId xmlns:a16="http://schemas.microsoft.com/office/drawing/2014/main" id="{7E816B38-4865-4B86-A84B-54838FA5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656" y="1387734"/>
            <a:ext cx="2784000" cy="1258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id="{A8E7E7BA-44A2-47A3-998F-6292EF06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817" y="2823638"/>
            <a:ext cx="4916769" cy="27792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0AB08EB7-1698-4787-B163-79AC1FB33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24" y="1387734"/>
            <a:ext cx="5241088" cy="40825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E7EEA6A-D2CE-4B10-9A82-B648226F0F6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714612" y="2017034"/>
            <a:ext cx="22730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91A72F-443C-40A4-8D7A-1D59FB30C006}"/>
              </a:ext>
            </a:extLst>
          </p:cNvPr>
          <p:cNvSpPr txBox="1"/>
          <p:nvPr/>
        </p:nvSpPr>
        <p:spPr>
          <a:xfrm>
            <a:off x="6361926" y="16477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BC8A51A-87AD-44B5-ACEB-DAD460CAE27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763491" y="4213267"/>
            <a:ext cx="915326" cy="54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91A3F0-2F6A-4C2E-8E53-EA7B331E99A5}"/>
              </a:ext>
            </a:extLst>
          </p:cNvPr>
          <p:cNvSpPr txBox="1"/>
          <p:nvPr/>
        </p:nvSpPr>
        <p:spPr>
          <a:xfrm>
            <a:off x="5763491" y="423553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65497" y="442977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84863" y="351291"/>
            <a:ext cx="19223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31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997FF03-78E2-475B-B07A-87C1CDBA1577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7503880" y="2868377"/>
            <a:ext cx="131528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81C347E-67B0-4105-8C3A-4C6F49E9A6A6}"/>
              </a:ext>
            </a:extLst>
          </p:cNvPr>
          <p:cNvSpPr txBox="1"/>
          <p:nvPr/>
        </p:nvSpPr>
        <p:spPr>
          <a:xfrm>
            <a:off x="7595346" y="2529823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C6231FFC-22DB-4180-9C05-2486AFEDA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165" y="2411177"/>
            <a:ext cx="2771775" cy="9144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5">
            <a:extLst>
              <a:ext uri="{FF2B5EF4-FFF2-40B4-BE49-F238E27FC236}">
                <a16:creationId xmlns:a16="http://schemas.microsoft.com/office/drawing/2014/main" id="{EEF58FB7-9836-43FC-A588-DC026507F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955" y="1758714"/>
            <a:ext cx="6257925" cy="2219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D811E764-2C84-448B-9C88-5FE7690C0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8564" y="4147789"/>
            <a:ext cx="4953000" cy="20478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B7F2B11-9F05-44E6-AB4C-03D6D2FB1DC1}"/>
              </a:ext>
            </a:extLst>
          </p:cNvPr>
          <p:cNvSpPr txBox="1"/>
          <p:nvPr/>
        </p:nvSpPr>
        <p:spPr>
          <a:xfrm>
            <a:off x="3091219" y="4833172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110262" y="44670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84863" y="351291"/>
            <a:ext cx="26253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68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">
            <a:extLst>
              <a:ext uri="{FF2B5EF4-FFF2-40B4-BE49-F238E27FC236}">
                <a16:creationId xmlns:a16="http://schemas.microsoft.com/office/drawing/2014/main" id="{EC5E936D-10EC-41BD-A638-95D3D53D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4" y="2229489"/>
            <a:ext cx="6138711" cy="223658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5F3BB7F9-F8D8-434A-A8B9-CFD74702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472" y="315471"/>
            <a:ext cx="4078828" cy="62270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E494DAB-36B0-4D77-B105-F28157E2B4B8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2313489"/>
            <a:ext cx="1361799" cy="10342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18C9D90-1778-48DF-AFC8-AAE581F4C216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999241"/>
            <a:ext cx="1301443" cy="2348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D58AB27-750B-4CB4-AC25-20AD17133B9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440055" y="3347781"/>
            <a:ext cx="1301443" cy="50187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85389C5-885E-48FC-A7B8-DDADBD6761BA}"/>
              </a:ext>
            </a:extLst>
          </p:cNvPr>
          <p:cNvSpPr txBox="1"/>
          <p:nvPr/>
        </p:nvSpPr>
        <p:spPr>
          <a:xfrm>
            <a:off x="6940311" y="318781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E1DE1DA-6F6D-46DA-BE04-E93EE6C57D99}"/>
              </a:ext>
            </a:extLst>
          </p:cNvPr>
          <p:cNvSpPr txBox="1"/>
          <p:nvPr/>
        </p:nvSpPr>
        <p:spPr>
          <a:xfrm>
            <a:off x="6940311" y="1167631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847E517-99DC-48B5-9582-2F6DD0A5D356}"/>
              </a:ext>
            </a:extLst>
          </p:cNvPr>
          <p:cNvSpPr txBox="1"/>
          <p:nvPr/>
        </p:nvSpPr>
        <p:spPr>
          <a:xfrm>
            <a:off x="6940311" y="231348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042061" y="459446"/>
            <a:ext cx="184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84863" y="351291"/>
            <a:ext cx="26253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56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5ABA2C36-5721-476F-84D6-8ECC242B1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494" y="1799401"/>
            <a:ext cx="2628900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F733C75-FAFA-42B9-A265-98E98EC43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836" y="3646991"/>
            <a:ext cx="2933700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A970F6D-AF24-49E7-B1E0-0ADE827A5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042" y="3646991"/>
            <a:ext cx="3886200" cy="17811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2E41F47-CF74-4A19-B3A1-84DB47D10F56}"/>
              </a:ext>
            </a:extLst>
          </p:cNvPr>
          <p:cNvSpPr txBox="1"/>
          <p:nvPr/>
        </p:nvSpPr>
        <p:spPr>
          <a:xfrm>
            <a:off x="2824413" y="288713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87DE56A-FC5C-4BAB-8DEC-03B5DD06952E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2513686" y="2580451"/>
            <a:ext cx="3283258" cy="1066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A1AE1B5-94BE-480E-A6B5-65FB0F23AE48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5796944" y="2580451"/>
            <a:ext cx="2335198" cy="1066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CDD2803-166E-4689-A86A-FD15DB27CDDC}"/>
              </a:ext>
            </a:extLst>
          </p:cNvPr>
          <p:cNvSpPr txBox="1"/>
          <p:nvPr/>
        </p:nvSpPr>
        <p:spPr>
          <a:xfrm>
            <a:off x="7263794" y="288713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484863" y="351291"/>
            <a:ext cx="28684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290121" y="452133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79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CB27E34-779D-4015-B2C8-263D8DB8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00" y="5227184"/>
            <a:ext cx="5912771" cy="129875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655360E-A676-4BC9-B729-0F4B5877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562" y="3417103"/>
            <a:ext cx="5382514" cy="15893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8102FB-F597-4F52-81A8-5181DB645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046" y="1501185"/>
            <a:ext cx="3109405" cy="182035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22A48C-7E51-4643-B031-849B4C7C9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50" y="1485013"/>
            <a:ext cx="2988052" cy="169483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A890044-F7A3-4770-A4B7-B629E5CE0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3294" y="1481747"/>
            <a:ext cx="2305050" cy="5524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10243A7-BB87-4FD4-9D48-158670E0A366}"/>
              </a:ext>
            </a:extLst>
          </p:cNvPr>
          <p:cNvSpPr txBox="1"/>
          <p:nvPr/>
        </p:nvSpPr>
        <p:spPr>
          <a:xfrm>
            <a:off x="1789501" y="5604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330E2A1-158E-4DE8-BD6F-A51085099425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V="1">
            <a:off x="5725819" y="2034197"/>
            <a:ext cx="0" cy="13829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7FEB980-C523-4748-A62D-C1B7A082AA45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flipH="1" flipV="1">
            <a:off x="6878344" y="1757972"/>
            <a:ext cx="1892702" cy="653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B95F6977-1907-4E6A-8176-F69AF4D53E5F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8417076" y="3321537"/>
            <a:ext cx="1908673" cy="89024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AFCE5FFE-1B64-43CD-8E3A-3296539FCAD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139902" y="1757972"/>
            <a:ext cx="1433392" cy="5744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de flecha 178">
            <a:extLst>
              <a:ext uri="{FF2B5EF4-FFF2-40B4-BE49-F238E27FC236}">
                <a16:creationId xmlns:a16="http://schemas.microsoft.com/office/drawing/2014/main" id="{FA82766E-F61C-472F-8700-4070FB4C5A65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flipH="1" flipV="1">
            <a:off x="1645876" y="3179849"/>
            <a:ext cx="1388686" cy="103193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34AC6AAC-D345-48EF-9BC7-4F225DECEE21}"/>
              </a:ext>
            </a:extLst>
          </p:cNvPr>
          <p:cNvSpPr txBox="1"/>
          <p:nvPr/>
        </p:nvSpPr>
        <p:spPr>
          <a:xfrm>
            <a:off x="1789501" y="367359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A356E96B-9010-4AA4-857A-2369E499C424}"/>
              </a:ext>
            </a:extLst>
          </p:cNvPr>
          <p:cNvSpPr txBox="1"/>
          <p:nvPr/>
        </p:nvSpPr>
        <p:spPr>
          <a:xfrm>
            <a:off x="9293677" y="376665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244D9F04-E60B-42BE-AD6A-6D19E6F496F4}"/>
              </a:ext>
            </a:extLst>
          </p:cNvPr>
          <p:cNvSpPr txBox="1"/>
          <p:nvPr/>
        </p:nvSpPr>
        <p:spPr>
          <a:xfrm rot="20386670">
            <a:off x="3175659" y="170191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8798A2D4-DBC0-4B72-92AD-370AA4749F8A}"/>
              </a:ext>
            </a:extLst>
          </p:cNvPr>
          <p:cNvSpPr txBox="1"/>
          <p:nvPr/>
        </p:nvSpPr>
        <p:spPr>
          <a:xfrm>
            <a:off x="5725819" y="257326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B0F23A47-DBFE-4E48-98A6-5F003B84E0D8}"/>
              </a:ext>
            </a:extLst>
          </p:cNvPr>
          <p:cNvSpPr txBox="1"/>
          <p:nvPr/>
        </p:nvSpPr>
        <p:spPr>
          <a:xfrm rot="1108942">
            <a:off x="7292845" y="176167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264830" y="457389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84863" y="351291"/>
            <a:ext cx="28684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/>
              <a:t>¿Qué es un patrón?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09173" y="1962683"/>
            <a:ext cx="997527" cy="48115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A)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861324" y="1964169"/>
            <a:ext cx="671946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B)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919079" y="1964169"/>
            <a:ext cx="623454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C)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70" y="2392985"/>
            <a:ext cx="1831446" cy="183144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77" y="2391499"/>
            <a:ext cx="3078141" cy="306446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76" y="3835235"/>
            <a:ext cx="1445221" cy="144522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346" y="2391499"/>
            <a:ext cx="2381250" cy="23812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33" y="4737971"/>
            <a:ext cx="2457976" cy="42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87D5173E-68ED-4CB9-B8B3-C75B37E09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692" y="800102"/>
            <a:ext cx="2390775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D898126-78B1-40B7-90C4-890AD38DB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772" y="2719819"/>
            <a:ext cx="3781425" cy="7715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9B1A354-69C0-4961-9141-CF909426F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374" y="2719819"/>
            <a:ext cx="3848100" cy="7524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F2AC9E6-F6D3-4139-B8D4-1705BBDADF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193" y="4224769"/>
            <a:ext cx="3533775" cy="2238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2E477A2-BA93-4B59-BE4C-D41FF49C2E84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521485" y="1581152"/>
            <a:ext cx="2740595" cy="11386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FC2B105-3330-4FDE-8278-ED11223BBBD0}"/>
              </a:ext>
            </a:extLst>
          </p:cNvPr>
          <p:cNvSpPr txBox="1"/>
          <p:nvPr/>
        </p:nvSpPr>
        <p:spPr>
          <a:xfrm>
            <a:off x="3461971" y="180668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65A241B-FACE-44E7-A47B-B6B595135389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6262080" y="1581152"/>
            <a:ext cx="2619344" cy="11386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F191663-A16A-4BC0-8120-6ACAD429A1D0}"/>
              </a:ext>
            </a:extLst>
          </p:cNvPr>
          <p:cNvSpPr txBox="1"/>
          <p:nvPr/>
        </p:nvSpPr>
        <p:spPr>
          <a:xfrm>
            <a:off x="7685971" y="178267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10F4F8A-303F-47CA-BF47-DC7C1FC9C5B1}"/>
              </a:ext>
            </a:extLst>
          </p:cNvPr>
          <p:cNvCxnSpPr>
            <a:cxnSpLocks/>
            <a:stCxn id="18" idx="1"/>
            <a:endCxn id="13" idx="2"/>
          </p:cNvCxnSpPr>
          <p:nvPr/>
        </p:nvCxnSpPr>
        <p:spPr>
          <a:xfrm flipH="1" flipV="1">
            <a:off x="3521485" y="3491344"/>
            <a:ext cx="973708" cy="185261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40902AC-EBE4-47D2-84C7-52C946113453}"/>
              </a:ext>
            </a:extLst>
          </p:cNvPr>
          <p:cNvSpPr txBox="1"/>
          <p:nvPr/>
        </p:nvSpPr>
        <p:spPr>
          <a:xfrm>
            <a:off x="3202891" y="40351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09BB2E5-D414-41A5-A5C5-D936BBF42CEB}"/>
              </a:ext>
            </a:extLst>
          </p:cNvPr>
          <p:cNvCxnSpPr>
            <a:cxnSpLocks/>
            <a:stCxn id="18" idx="3"/>
            <a:endCxn id="14" idx="2"/>
          </p:cNvCxnSpPr>
          <p:nvPr/>
        </p:nvCxnSpPr>
        <p:spPr>
          <a:xfrm flipV="1">
            <a:off x="8028968" y="3472294"/>
            <a:ext cx="852456" cy="187166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5C8BD20-2C1F-4506-A664-D56156685A84}"/>
              </a:ext>
            </a:extLst>
          </p:cNvPr>
          <p:cNvSpPr txBox="1"/>
          <p:nvPr/>
        </p:nvSpPr>
        <p:spPr>
          <a:xfrm>
            <a:off x="8576800" y="40351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84863" y="351291"/>
            <a:ext cx="24533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Mediator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26242" y="474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69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DD123F-C19E-44D9-B022-9089568B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81" y="206946"/>
            <a:ext cx="3333860" cy="33275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44E82-D948-4875-A246-F878A7B7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392" y="3005011"/>
            <a:ext cx="3333859" cy="334644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36514-C5CC-4C7E-9A8C-1C49F3343E56}"/>
              </a:ext>
            </a:extLst>
          </p:cNvPr>
          <p:cNvSpPr txBox="1"/>
          <p:nvPr/>
        </p:nvSpPr>
        <p:spPr>
          <a:xfrm>
            <a:off x="399355" y="1201593"/>
            <a:ext cx="3554644" cy="1552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479CFC-C4B1-4F55-9A94-97D90435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40" y="1275370"/>
            <a:ext cx="1752600" cy="371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F4310A-D170-47FD-BF61-98E8F6CCA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40" y="1776210"/>
            <a:ext cx="3419475" cy="914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C1444D3-B1A0-4A69-AE04-013DA1DE2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355" y="2887271"/>
            <a:ext cx="3698722" cy="358192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C4685C5D-5D71-4493-99E0-63C9E4756DFB}"/>
              </a:ext>
            </a:extLst>
          </p:cNvPr>
          <p:cNvSpPr txBox="1"/>
          <p:nvPr/>
        </p:nvSpPr>
        <p:spPr>
          <a:xfrm>
            <a:off x="4259488" y="381247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CFD9F69-C9C2-4D7E-A0C0-9C4C47186F4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98077" y="3534539"/>
            <a:ext cx="1699041" cy="11436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43F38BD-9C86-4711-AF7C-609B4CDB309A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4098077" y="4678231"/>
            <a:ext cx="381531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52DC123-1AF0-4E7C-8747-F7958CD441F1}"/>
              </a:ext>
            </a:extLst>
          </p:cNvPr>
          <p:cNvSpPr txBox="1"/>
          <p:nvPr/>
        </p:nvSpPr>
        <p:spPr>
          <a:xfrm>
            <a:off x="5723859" y="430890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C168030-C932-4383-8DF3-FC1032A63C1C}"/>
              </a:ext>
            </a:extLst>
          </p:cNvPr>
          <p:cNvCxnSpPr>
            <a:cxnSpLocks/>
          </p:cNvCxnSpPr>
          <p:nvPr/>
        </p:nvCxnSpPr>
        <p:spPr>
          <a:xfrm flipH="1">
            <a:off x="4098077" y="2432482"/>
            <a:ext cx="1481704" cy="99651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E2CC327-AF6B-4539-8ED5-5B311AA0B946}"/>
              </a:ext>
            </a:extLst>
          </p:cNvPr>
          <p:cNvCxnSpPr>
            <a:cxnSpLocks/>
          </p:cNvCxnSpPr>
          <p:nvPr/>
        </p:nvCxnSpPr>
        <p:spPr>
          <a:xfrm flipH="1">
            <a:off x="4098077" y="5921406"/>
            <a:ext cx="381531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79EDFE6-1F4F-46BB-9D0C-63097BA10428}"/>
              </a:ext>
            </a:extLst>
          </p:cNvPr>
          <p:cNvSpPr txBox="1"/>
          <p:nvPr/>
        </p:nvSpPr>
        <p:spPr>
          <a:xfrm>
            <a:off x="5442408" y="55520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F2F88B4-1B37-4D0D-BAF5-85700DDAF956}"/>
              </a:ext>
            </a:extLst>
          </p:cNvPr>
          <p:cNvSpPr txBox="1"/>
          <p:nvPr/>
        </p:nvSpPr>
        <p:spPr>
          <a:xfrm>
            <a:off x="4330284" y="240869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84863" y="351291"/>
            <a:ext cx="24533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Mediator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894349" y="455164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54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38392C8C-FACC-4ECF-A7BA-DF180B59D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62" y="1357964"/>
            <a:ext cx="4095750" cy="16287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A8452B2-EBF7-458F-BA16-E5BADC9F2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456" y="2900452"/>
            <a:ext cx="4000500" cy="3476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F32DCE4-69A0-4BDD-A651-B579636C5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916" y="1242869"/>
            <a:ext cx="5685453" cy="104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95C7165-BD4A-4AB9-976B-E680B2026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162" y="3671852"/>
            <a:ext cx="4772025" cy="2781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5E8031D-5340-4D95-87F4-D6286DA74AB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836912" y="1763644"/>
            <a:ext cx="1340004" cy="692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575F0BB-CAC2-4D70-93A4-8FF455B10CD7}"/>
              </a:ext>
            </a:extLst>
          </p:cNvPr>
          <p:cNvSpPr txBox="1"/>
          <p:nvPr/>
        </p:nvSpPr>
        <p:spPr>
          <a:xfrm>
            <a:off x="4939238" y="13351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remembers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1C15358-5602-4ECC-98DC-20B5066F4BFC}"/>
              </a:ext>
            </a:extLst>
          </p:cNvPr>
          <p:cNvSpPr txBox="1"/>
          <p:nvPr/>
        </p:nvSpPr>
        <p:spPr>
          <a:xfrm>
            <a:off x="651080" y="319816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044E2DC-53A8-4398-92E6-2E09B55658CE}"/>
              </a:ext>
            </a:extLst>
          </p:cNvPr>
          <p:cNvCxnSpPr>
            <a:cxnSpLocks/>
          </p:cNvCxnSpPr>
          <p:nvPr/>
        </p:nvCxnSpPr>
        <p:spPr>
          <a:xfrm flipH="1" flipV="1">
            <a:off x="4836912" y="2540731"/>
            <a:ext cx="1523837" cy="125108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5F385E5-F519-4AB5-A7BA-D080107A5515}"/>
              </a:ext>
            </a:extLst>
          </p:cNvPr>
          <p:cNvSpPr txBox="1"/>
          <p:nvPr/>
        </p:nvSpPr>
        <p:spPr>
          <a:xfrm>
            <a:off x="5362731" y="2320494"/>
            <a:ext cx="162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and restores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484863" y="351291"/>
            <a:ext cx="2602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Memento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023224" y="474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14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DD123F-C19E-44D9-B022-9089568B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892" y="1523728"/>
            <a:ext cx="3333860" cy="33275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44E82-D948-4875-A246-F878A7B7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89" y="3165371"/>
            <a:ext cx="3333859" cy="334644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36514-C5CC-4C7E-9A8C-1C49F3343E56}"/>
              </a:ext>
            </a:extLst>
          </p:cNvPr>
          <p:cNvSpPr txBox="1"/>
          <p:nvPr/>
        </p:nvSpPr>
        <p:spPr>
          <a:xfrm>
            <a:off x="185239" y="1246638"/>
            <a:ext cx="3554644" cy="1552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479CFC-C4B1-4F55-9A94-97D90435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24" y="1320415"/>
            <a:ext cx="1752600" cy="371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F4310A-D170-47FD-BF61-98E8F6CCA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24" y="1821255"/>
            <a:ext cx="3419475" cy="914400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C168030-C932-4383-8DF3-FC1032A63C1C}"/>
              </a:ext>
            </a:extLst>
          </p:cNvPr>
          <p:cNvCxnSpPr>
            <a:cxnSpLocks/>
            <a:stCxn id="3" idx="0"/>
            <a:endCxn id="2" idx="0"/>
          </p:cNvCxnSpPr>
          <p:nvPr/>
        </p:nvCxnSpPr>
        <p:spPr>
          <a:xfrm rot="16200000" flipH="1">
            <a:off x="7345689" y="-254139"/>
            <a:ext cx="166506" cy="3722240"/>
          </a:xfrm>
          <a:prstGeom prst="bentConnector3">
            <a:avLst>
              <a:gd name="adj1" fmla="val -137292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E2CC327-AF6B-4539-8ED5-5B311AA0B946}"/>
              </a:ext>
            </a:extLst>
          </p:cNvPr>
          <p:cNvCxnSpPr>
            <a:cxnSpLocks/>
          </p:cNvCxnSpPr>
          <p:nvPr/>
        </p:nvCxnSpPr>
        <p:spPr>
          <a:xfrm>
            <a:off x="3672299" y="5842237"/>
            <a:ext cx="382021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79EDFE6-1F4F-46BB-9D0C-63097BA10428}"/>
              </a:ext>
            </a:extLst>
          </p:cNvPr>
          <p:cNvSpPr txBox="1"/>
          <p:nvPr/>
        </p:nvSpPr>
        <p:spPr>
          <a:xfrm>
            <a:off x="4555735" y="547290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F2F88B4-1B37-4D0D-BAF5-85700DDAF956}"/>
              </a:ext>
            </a:extLst>
          </p:cNvPr>
          <p:cNvSpPr txBox="1"/>
          <p:nvPr/>
        </p:nvSpPr>
        <p:spPr>
          <a:xfrm>
            <a:off x="6778557" y="82544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4F304E9-C7A4-4298-BD89-EF44FFD1F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2510" y="1690234"/>
            <a:ext cx="3595103" cy="482157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1AB9DDE9-CD0A-41C9-8369-600AB3DEA5E0}"/>
              </a:ext>
            </a:extLst>
          </p:cNvPr>
          <p:cNvSpPr txBox="1"/>
          <p:nvPr/>
        </p:nvSpPr>
        <p:spPr>
          <a:xfrm>
            <a:off x="7695084" y="1969073"/>
            <a:ext cx="1712560" cy="160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75785D1-0C47-42DC-8BB6-B464282C0E5C}"/>
              </a:ext>
            </a:extLst>
          </p:cNvPr>
          <p:cNvSpPr txBox="1"/>
          <p:nvPr/>
        </p:nvSpPr>
        <p:spPr>
          <a:xfrm>
            <a:off x="8154775" y="4002257"/>
            <a:ext cx="1813656" cy="160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Rectángulo 20"/>
          <p:cNvSpPr/>
          <p:nvPr/>
        </p:nvSpPr>
        <p:spPr>
          <a:xfrm>
            <a:off x="484863" y="351291"/>
            <a:ext cx="2602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Memento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68780" y="468924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61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AD0CDA8F-35A5-48B4-9D35-466C095B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109" y="3141771"/>
            <a:ext cx="6286500" cy="33432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CB9DBB1-A444-47E7-8C56-084B56BC9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789" y="1642536"/>
            <a:ext cx="2019300" cy="12192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081FD7E-32DF-4951-9784-B2FFCABB9DB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3190089" y="2252136"/>
            <a:ext cx="1712149" cy="88706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441E18B-5085-4218-841B-6CBDE9D09AA2}"/>
              </a:ext>
            </a:extLst>
          </p:cNvPr>
          <p:cNvSpPr txBox="1"/>
          <p:nvPr/>
        </p:nvSpPr>
        <p:spPr>
          <a:xfrm rot="1518848">
            <a:off x="3732066" y="241112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74D6455-8697-43A6-AD09-A3DEB8692CB8}"/>
              </a:ext>
            </a:extLst>
          </p:cNvPr>
          <p:cNvCxnSpPr>
            <a:cxnSpLocks/>
          </p:cNvCxnSpPr>
          <p:nvPr/>
        </p:nvCxnSpPr>
        <p:spPr>
          <a:xfrm flipV="1">
            <a:off x="7668491" y="2252138"/>
            <a:ext cx="1333422" cy="887063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2F6BD05-4155-4839-8166-B0525AEC5FB7}"/>
              </a:ext>
            </a:extLst>
          </p:cNvPr>
          <p:cNvSpPr txBox="1"/>
          <p:nvPr/>
        </p:nvSpPr>
        <p:spPr>
          <a:xfrm rot="19684380">
            <a:off x="7557995" y="23165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AF687F8-0C6A-4F5F-8D35-524D606EF8AA}"/>
              </a:ext>
            </a:extLst>
          </p:cNvPr>
          <p:cNvCxnSpPr>
            <a:cxnSpLocks/>
          </p:cNvCxnSpPr>
          <p:nvPr/>
        </p:nvCxnSpPr>
        <p:spPr>
          <a:xfrm flipV="1">
            <a:off x="8527766" y="2221176"/>
            <a:ext cx="1284952" cy="889636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A6D4CFD-9757-4884-8C01-C19D63E26B51}"/>
              </a:ext>
            </a:extLst>
          </p:cNvPr>
          <p:cNvSpPr txBox="1"/>
          <p:nvPr/>
        </p:nvSpPr>
        <p:spPr>
          <a:xfrm rot="19684380">
            <a:off x="8966300" y="242324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F0D330-2B6A-4399-AD67-B9065E442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7891" y="1478226"/>
            <a:ext cx="3971925" cy="7429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4" name="Rectángulo 13"/>
          <p:cNvSpPr/>
          <p:nvPr/>
        </p:nvSpPr>
        <p:spPr>
          <a:xfrm>
            <a:off x="484863" y="351291"/>
            <a:ext cx="60708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View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ViewModel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6555756" y="44516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47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FEF1901-0773-4F55-AA20-B58A56F18BD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43773" y="4814454"/>
            <a:ext cx="1193820" cy="692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B0DA9C3-988A-48A6-AE67-460CB9540473}"/>
              </a:ext>
            </a:extLst>
          </p:cNvPr>
          <p:cNvSpPr txBox="1"/>
          <p:nvPr/>
        </p:nvSpPr>
        <p:spPr>
          <a:xfrm>
            <a:off x="5248840" y="49061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4AE3A4C-C027-4534-B21C-6462C9EB6F54}"/>
              </a:ext>
            </a:extLst>
          </p:cNvPr>
          <p:cNvCxnSpPr>
            <a:cxnSpLocks/>
          </p:cNvCxnSpPr>
          <p:nvPr/>
        </p:nvCxnSpPr>
        <p:spPr>
          <a:xfrm>
            <a:off x="5206415" y="2313709"/>
            <a:ext cx="779832" cy="78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B1FF878-5C4C-466C-9FC5-A1BAA31AA318}"/>
              </a:ext>
            </a:extLst>
          </p:cNvPr>
          <p:cNvSpPr txBox="1"/>
          <p:nvPr/>
        </p:nvSpPr>
        <p:spPr>
          <a:xfrm>
            <a:off x="5206415" y="151326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1001ED0-1228-4F08-BAA6-AC852D419646}"/>
              </a:ext>
            </a:extLst>
          </p:cNvPr>
          <p:cNvCxnSpPr>
            <a:cxnSpLocks/>
          </p:cNvCxnSpPr>
          <p:nvPr/>
        </p:nvCxnSpPr>
        <p:spPr>
          <a:xfrm>
            <a:off x="5206415" y="1938301"/>
            <a:ext cx="842474" cy="8262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B051C0C-8A08-4ABE-A33C-3AEEF757C89F}"/>
              </a:ext>
            </a:extLst>
          </p:cNvPr>
          <p:cNvSpPr txBox="1"/>
          <p:nvPr/>
        </p:nvSpPr>
        <p:spPr>
          <a:xfrm>
            <a:off x="5309099" y="237729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093698F-10F2-4A23-AAAF-32CC685B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889" y="1767060"/>
            <a:ext cx="5143500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0553F9F-F089-4AC7-88B2-FAEE12B0C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593" y="3913135"/>
            <a:ext cx="4761293" cy="18164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4E765E2-07D6-4F0B-A066-D1C68161C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6" y="1739645"/>
            <a:ext cx="4209237" cy="424106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6" name="Rectángulo 15"/>
          <p:cNvSpPr/>
          <p:nvPr/>
        </p:nvSpPr>
        <p:spPr>
          <a:xfrm>
            <a:off x="484863" y="351291"/>
            <a:ext cx="60708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View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ViewModel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6555756" y="460692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1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/>
              <a:t>¿Qué es un patrón?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E462525-CD7D-48E8-905F-51CEB4947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0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u="sng" dirty="0"/>
              <a:t>Wikipedia</a:t>
            </a:r>
            <a:r>
              <a:rPr lang="es-ES" dirty="0"/>
              <a:t>: </a:t>
            </a:r>
          </a:p>
          <a:p>
            <a:pPr marL="0" indent="0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i="1" dirty="0"/>
              <a:t>Los patrones de diseño son unas </a:t>
            </a:r>
            <a:r>
              <a:rPr lang="es-ES" b="1" i="1" dirty="0"/>
              <a:t>técnicas para resolver problemas comunes en el desarrollo de software</a:t>
            </a:r>
            <a:r>
              <a:rPr lang="es-ES" i="1" dirty="0"/>
              <a:t> y otros ámbitos referentes al diseño de interacción o interfaces.</a:t>
            </a:r>
          </a:p>
          <a:p>
            <a:pPr marL="0" indent="0" algn="just">
              <a:buNone/>
            </a:pPr>
            <a:endParaRPr lang="es-ES" i="1" dirty="0"/>
          </a:p>
          <a:p>
            <a:pPr marL="0" indent="0" algn="just">
              <a:buNone/>
            </a:pPr>
            <a:r>
              <a:rPr lang="es-ES" i="1" dirty="0"/>
              <a:t>Un patrón de diseño resulta ser una </a:t>
            </a:r>
            <a:r>
              <a:rPr lang="es-ES" b="1" i="1" dirty="0"/>
              <a:t>solución a un problema de diseño</a:t>
            </a:r>
            <a:r>
              <a:rPr lang="es-ES" i="1" dirty="0"/>
              <a:t>. Para que una solución sea considerada un patrón debe poseer ciertas características. Una de ellas es que </a:t>
            </a:r>
            <a:r>
              <a:rPr lang="es-ES" b="1" i="1" dirty="0"/>
              <a:t>debe haber comprobado su efectividad</a:t>
            </a:r>
            <a:r>
              <a:rPr lang="es-ES" i="1" dirty="0"/>
              <a:t> resolviendo problemas similares en ocasiones anteriores. Otra es que </a:t>
            </a:r>
            <a:r>
              <a:rPr lang="es-ES" b="1" i="1" dirty="0"/>
              <a:t>debe ser reutilizable</a:t>
            </a:r>
            <a:r>
              <a:rPr lang="es-ES" i="1" dirty="0"/>
              <a:t>, lo que significa que es aplicable a diferentes problemas de diseño en </a:t>
            </a:r>
            <a:r>
              <a:rPr lang="es-ES" i="1"/>
              <a:t>distintas circunstancias.</a:t>
            </a:r>
            <a:endParaRPr lang="es-E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3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3083910" y="2685609"/>
            <a:ext cx="1" cy="1570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H="1" flipV="1">
            <a:off x="8872306" y="2733234"/>
            <a:ext cx="1" cy="12609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5412772" y="4665700"/>
            <a:ext cx="1178297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8872305" y="309973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553973" y="425612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083910" y="309973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20F5CF87-6066-42DF-A37A-0ED8E41AE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168" y="1875984"/>
            <a:ext cx="2962275" cy="8572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Picture 23">
            <a:extLst>
              <a:ext uri="{FF2B5EF4-FFF2-40B4-BE49-F238E27FC236}">
                <a16:creationId xmlns:a16="http://schemas.microsoft.com/office/drawing/2014/main" id="{9CF8FE69-6A1E-4815-8271-299035F12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069" y="3994188"/>
            <a:ext cx="4562475" cy="13430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150E2F75-1749-462D-9A46-C31B36E47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1386" y="1875984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D9CE24AE-88DE-4FC9-8D09-9B4FDF793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047" y="4256125"/>
            <a:ext cx="4657725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4495996" y="44748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84863" y="351291"/>
            <a:ext cx="41011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2E656D6-8014-4393-A7E4-C7118B27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30" y="1663033"/>
            <a:ext cx="2266950" cy="6191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CD6FE4-DA5B-4B42-A6CA-80CFC2C1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68" y="3350327"/>
            <a:ext cx="4029075" cy="97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  <a:softEdge rad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2BC3F5-B939-4CD2-AA5D-C961BCEE6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963" y="1039514"/>
            <a:ext cx="3333750" cy="1304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00D3A2-6F03-43A7-8561-5BA0E4EC4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1929" y="3156900"/>
            <a:ext cx="2771775" cy="1390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73BF90-97D7-4C41-B7DE-BB6F7E427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593" y="3156900"/>
            <a:ext cx="2743200" cy="1371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53BA75E-AFB4-43C7-93C5-DBBA2CC5C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8561" y="5135271"/>
            <a:ext cx="7162800" cy="1076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BE9E990-FC3E-41C9-B43C-3EFC0962AB9D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2732505" y="2282158"/>
            <a:ext cx="1" cy="106816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B15C56A-0FE9-4CBC-B44D-29503B41A061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7087193" y="2344439"/>
            <a:ext cx="1412645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8DD3FA9-DF3D-4D01-9C2B-4C794196CD33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H="1" flipV="1">
            <a:off x="8499838" y="2344439"/>
            <a:ext cx="1467979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5FDCDA5-D881-447C-B1BE-4FBD7E901A48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4747043" y="3836102"/>
            <a:ext cx="968550" cy="65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0F2DF41-A2B9-4A87-A4B5-9EBF59CA34CA}"/>
              </a:ext>
            </a:extLst>
          </p:cNvPr>
          <p:cNvSpPr txBox="1"/>
          <p:nvPr/>
        </p:nvSpPr>
        <p:spPr>
          <a:xfrm>
            <a:off x="9320753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7668815-0728-4759-9556-057F414F3B45}"/>
              </a:ext>
            </a:extLst>
          </p:cNvPr>
          <p:cNvSpPr txBox="1"/>
          <p:nvPr/>
        </p:nvSpPr>
        <p:spPr>
          <a:xfrm>
            <a:off x="6832963" y="249082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F390347-4FE9-4637-ADC2-2F883038674D}"/>
              </a:ext>
            </a:extLst>
          </p:cNvPr>
          <p:cNvSpPr txBox="1"/>
          <p:nvPr/>
        </p:nvSpPr>
        <p:spPr>
          <a:xfrm>
            <a:off x="2782076" y="25892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E50640E-D77B-4741-921C-C1EB9BC55B03}"/>
              </a:ext>
            </a:extLst>
          </p:cNvPr>
          <p:cNvSpPr txBox="1"/>
          <p:nvPr/>
        </p:nvSpPr>
        <p:spPr>
          <a:xfrm>
            <a:off x="2413855" y="4765939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9ACC0EC-E019-4E05-89A5-7D9CEFC1BBA2}"/>
              </a:ext>
            </a:extLst>
          </p:cNvPr>
          <p:cNvSpPr txBox="1"/>
          <p:nvPr/>
        </p:nvSpPr>
        <p:spPr>
          <a:xfrm>
            <a:off x="4829134" y="340854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4541886" y="468734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84863" y="351291"/>
            <a:ext cx="41011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0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3104463" y="2511743"/>
            <a:ext cx="0" cy="77465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8442821" y="2300813"/>
            <a:ext cx="0" cy="8264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5161982" y="4584592"/>
            <a:ext cx="77100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8522073" y="251271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155837" y="421526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142505" y="269738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BDCA5F6F-7F18-496C-80F9-C4AD8853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721" y="1481663"/>
            <a:ext cx="4648200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04241BB1-EA6D-46FC-BB47-A95340EE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983" y="3127267"/>
            <a:ext cx="5019675" cy="2914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291618EF-9E9B-418B-92B1-1BC24730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938" y="1702118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2AB2827F-1BFF-4AD5-BE46-91F694BB0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944" y="3286395"/>
            <a:ext cx="4115038" cy="25963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8042758" y="45954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84863" y="351291"/>
            <a:ext cx="79040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params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6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adroTexto 58">
            <a:extLst>
              <a:ext uri="{FF2B5EF4-FFF2-40B4-BE49-F238E27FC236}">
                <a16:creationId xmlns:a16="http://schemas.microsoft.com/office/drawing/2014/main" id="{4C81365D-BA99-4D51-A6D9-EB87A8B13E78}"/>
              </a:ext>
            </a:extLst>
          </p:cNvPr>
          <p:cNvSpPr txBox="1"/>
          <p:nvPr/>
        </p:nvSpPr>
        <p:spPr>
          <a:xfrm>
            <a:off x="223163" y="4092548"/>
            <a:ext cx="5647017" cy="248973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9B8261-0BA7-4BC5-89F6-FAA9B3688524}"/>
              </a:ext>
            </a:extLst>
          </p:cNvPr>
          <p:cNvSpPr txBox="1"/>
          <p:nvPr/>
        </p:nvSpPr>
        <p:spPr>
          <a:xfrm>
            <a:off x="134486" y="1301802"/>
            <a:ext cx="5489651" cy="222711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B57C20-E605-409C-BD47-72273570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496" y="1093360"/>
            <a:ext cx="2618469" cy="64633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6980A7C-6F1D-416F-9CC3-367F9B2E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869" y="1791317"/>
            <a:ext cx="5112131" cy="171364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CD76D3D-CC21-4D8B-BE1F-9A3AAB477B30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 flipV="1">
            <a:off x="6816436" y="1416526"/>
            <a:ext cx="2576060" cy="561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EA56A32-4692-4A43-8865-B9DAB0747B52}"/>
              </a:ext>
            </a:extLst>
          </p:cNvPr>
          <p:cNvSpPr txBox="1"/>
          <p:nvPr/>
        </p:nvSpPr>
        <p:spPr>
          <a:xfrm>
            <a:off x="5647285" y="1252859"/>
            <a:ext cx="116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F94211B-24ED-41AE-9E98-08E144D353D3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5624137" y="2415358"/>
            <a:ext cx="818227" cy="12065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E28EF74-F915-4354-B18B-3926503544B8}"/>
              </a:ext>
            </a:extLst>
          </p:cNvPr>
          <p:cNvSpPr txBox="1"/>
          <p:nvPr/>
        </p:nvSpPr>
        <p:spPr>
          <a:xfrm>
            <a:off x="5980693" y="2645034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4C96256-9E04-4A36-81E4-3C78FE3D7E6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635935" y="3504961"/>
            <a:ext cx="0" cy="3440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8EAE2A9-1D48-4069-9D0F-2D14D1453AA2}"/>
              </a:ext>
            </a:extLst>
          </p:cNvPr>
          <p:cNvSpPr txBox="1"/>
          <p:nvPr/>
        </p:nvSpPr>
        <p:spPr>
          <a:xfrm>
            <a:off x="9527331" y="179679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258348A1-8868-4B4B-B380-B32C7F6D4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97" y="4798389"/>
            <a:ext cx="3219074" cy="1642218"/>
          </a:xfrm>
          <a:prstGeom prst="rect">
            <a:avLst/>
          </a:prstGeom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67848249-14A6-4729-A6A1-BB8AF75BB5E5}"/>
              </a:ext>
            </a:extLst>
          </p:cNvPr>
          <p:cNvSpPr txBox="1"/>
          <p:nvPr/>
        </p:nvSpPr>
        <p:spPr>
          <a:xfrm>
            <a:off x="175289" y="3723216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FD217EEE-32A7-4431-A10D-C72C9D432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85" y="2097665"/>
            <a:ext cx="5328679" cy="598728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B7554640-2141-4ECA-9DBB-AA03B4469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07" y="1395745"/>
            <a:ext cx="5143609" cy="631952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0D705CEE-9F14-416B-8B73-39260594E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85" y="2755462"/>
            <a:ext cx="5290656" cy="6292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09F9505-B986-494B-892B-D1F095D77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904" y="4238453"/>
            <a:ext cx="5431478" cy="4468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CA7B51-42E0-45E5-BDA6-E7BA03961F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5576" y="3626464"/>
            <a:ext cx="4970351" cy="30793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0" name="Rectángulo 29"/>
          <p:cNvSpPr/>
          <p:nvPr/>
        </p:nvSpPr>
        <p:spPr>
          <a:xfrm>
            <a:off x="484863" y="351291"/>
            <a:ext cx="79040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params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7936937" y="474401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3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>
            <a:extLst>
              <a:ext uri="{FF2B5EF4-FFF2-40B4-BE49-F238E27FC236}">
                <a16:creationId xmlns:a16="http://schemas.microsoft.com/office/drawing/2014/main" id="{FC0878FE-529A-4C76-B77B-DB7D7572F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185" y="1933008"/>
            <a:ext cx="5800725" cy="18954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7B9BB14-CC44-4494-96F2-6E5D3B5E2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959" y="4821141"/>
            <a:ext cx="3305175" cy="333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DBCEED0-9105-4E0A-A0A9-FDFF52934D7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253547" y="3828483"/>
            <a:ext cx="1" cy="99265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23433AF-8B14-43E1-B14F-FA695B0AAF61}"/>
              </a:ext>
            </a:extLst>
          </p:cNvPr>
          <p:cNvSpPr txBox="1"/>
          <p:nvPr/>
        </p:nvSpPr>
        <p:spPr>
          <a:xfrm>
            <a:off x="6253546" y="4149212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71717" y="43014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84863" y="351291"/>
            <a:ext cx="25382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Singleton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42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1110</Words>
  <Application>Microsoft Office PowerPoint</Application>
  <PresentationFormat>Panorámica</PresentationFormat>
  <Paragraphs>226</Paragraphs>
  <Slides>35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Segoe UI</vt:lpstr>
      <vt:lpstr>Tema de Office</vt:lpstr>
      <vt:lpstr>Patrones de diseño con typescript en el mundo real</vt:lpstr>
      <vt:lpstr>Presentación de PowerPoint</vt:lpstr>
      <vt:lpstr>¿Qué es un patrón?</vt:lpstr>
      <vt:lpstr>¿Qué es un patrón?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Creational Patterns</dc:title>
  <dc:creator>Iván Reinoso García</dc:creator>
  <cp:lastModifiedBy>Iván Reinoso García</cp:lastModifiedBy>
  <cp:revision>153</cp:revision>
  <dcterms:created xsi:type="dcterms:W3CDTF">2019-10-28T11:16:59Z</dcterms:created>
  <dcterms:modified xsi:type="dcterms:W3CDTF">2019-11-09T10:36:34Z</dcterms:modified>
</cp:coreProperties>
</file>