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  <p:sldMasterId id="2147483692" r:id="rId2"/>
    <p:sldMasterId id="2147483693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Google Sans" panose="020B0604020202020204" charset="0"/>
      <p:regular r:id="rId18"/>
      <p:bold r:id="rId19"/>
      <p:italic r:id="rId20"/>
      <p:boldItalic r:id="rId21"/>
    </p:embeddedFont>
    <p:embeddedFont>
      <p:font typeface="Helvetica Neue Light" panose="020B060402020202020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es-ES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B4A4B0-7A17-4921-BE43-6A191F44CD97}">
  <a:tblStyle styleId="{80B4A4B0-7A17-4921-BE43-6A191F44CD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7637" autoAdjust="0"/>
  </p:normalViewPr>
  <p:slideViewPr>
    <p:cSldViewPr snapToGrid="0">
      <p:cViewPr varScale="1">
        <p:scale>
          <a:sx n="117" d="100"/>
          <a:sy n="117" d="100"/>
        </p:scale>
        <p:origin x="212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fcf64ecdd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bfcf64ecdd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fcf64ecdd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bfcf64ecdd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58a927a3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58a927a3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58a927a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58a927a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fcf64ecdd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bfcf64ecdd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fcf64ecdd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fcf64ecdd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fcf64ecdd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fcf64ecdd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fcf64ecdd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bfcf64ecdd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fcf64ecdd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fcf64ecdd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58a927a3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58a927a3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fcf64ecd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bfcf64ecd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58a927a3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58a927a3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58a927a3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58a927a3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256960" y="1187048"/>
            <a:ext cx="1094856" cy="356807"/>
            <a:chOff x="0" y="0"/>
            <a:chExt cx="2077525" cy="676925"/>
          </a:xfrm>
        </p:grpSpPr>
        <p:sp>
          <p:nvSpPr>
            <p:cNvPr id="61" name="Google Shape;61;p1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129758" y="8105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129750" y="2590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76225" y="703050"/>
            <a:ext cx="4022100" cy="3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4122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840395" y="1143700"/>
            <a:ext cx="4122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180900" y="447950"/>
            <a:ext cx="5867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180900" y="128195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 txBox="1"/>
          <p:nvPr/>
        </p:nvSpPr>
        <p:spPr>
          <a:xfrm>
            <a:off x="5085675" y="4796225"/>
            <a:ext cx="356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s" sz="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  <a:endParaRPr sz="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178563" y="446900"/>
            <a:ext cx="40452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1"/>
          </p:nvPr>
        </p:nvSpPr>
        <p:spPr>
          <a:xfrm>
            <a:off x="176225" y="14547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29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3534336" y="2402400"/>
            <a:ext cx="3930000" cy="274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3885361" y="2773950"/>
            <a:ext cx="3211500" cy="21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 hasCustomPrompt="1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rtl="0"/>
            <a:endParaRPr/>
          </a:p>
        </p:txBody>
      </p:sp>
      <p:sp>
        <p:nvSpPr>
          <p:cNvPr id="107" name="Google Shape;107;p2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rtlCol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/>
          <p:cNvSpPr txBox="1">
            <a:spLocks noGrp="1"/>
          </p:cNvSpPr>
          <p:nvPr>
            <p:ph type="title"/>
          </p:nvPr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7 • Multi-column">
  <p:cSld name="Title Slide_1_1_3"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374063" y="372219"/>
            <a:ext cx="82227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 b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subTitle" idx="1"/>
          </p:nvPr>
        </p:nvSpPr>
        <p:spPr>
          <a:xfrm>
            <a:off x="479078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2"/>
          </p:nvPr>
        </p:nvSpPr>
        <p:spPr>
          <a:xfrm>
            <a:off x="479078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8575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ubTitle" idx="3"/>
          </p:nvPr>
        </p:nvSpPr>
        <p:spPr>
          <a:xfrm>
            <a:off x="2562109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4"/>
          </p:nvPr>
        </p:nvSpPr>
        <p:spPr>
          <a:xfrm>
            <a:off x="2562109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8575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5"/>
          </p:nvPr>
        </p:nvSpPr>
        <p:spPr>
          <a:xfrm>
            <a:off x="4645141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6"/>
          </p:nvPr>
        </p:nvSpPr>
        <p:spPr>
          <a:xfrm>
            <a:off x="4645141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8575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ubTitle" idx="7"/>
          </p:nvPr>
        </p:nvSpPr>
        <p:spPr>
          <a:xfrm>
            <a:off x="6728172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8"/>
          </p:nvPr>
        </p:nvSpPr>
        <p:spPr>
          <a:xfrm>
            <a:off x="6728172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rtlCol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8575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89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-col">
  <p:cSld name="TITLE_AND_TWO_COLUMNS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body" idx="1"/>
          </p:nvPr>
        </p:nvSpPr>
        <p:spPr>
          <a:xfrm>
            <a:off x="198250" y="1200150"/>
            <a:ext cx="87474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title"/>
          </p:nvPr>
        </p:nvSpPr>
        <p:spPr>
          <a:xfrm>
            <a:off x="19825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600"/>
              <a:buNone/>
              <a:defRPr>
                <a:solidFill>
                  <a:srgbClr val="4285F3"/>
                </a:solidFill>
              </a:defRPr>
            </a:lvl1pPr>
            <a:lvl2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31" name="Google Shape;131;p30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0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/>
              <a:buNone/>
              <a:defRPr sz="72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36" name="Google Shape;136;p3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Arial"/>
              <a:buNone/>
              <a:defRPr sz="72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Arial"/>
              <a:buNone/>
              <a:defRPr sz="14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40" name="Google Shape;140;p32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Arial"/>
              <a:buNone/>
              <a:defRPr sz="72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None/>
              <a:defRPr sz="14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44" name="Google Shape;144;p3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Arial"/>
              <a:buNone/>
              <a:defRPr sz="72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None/>
              <a:defRPr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48" name="Google Shape;148;p34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Arial"/>
              <a:buNone/>
              <a:defRPr sz="72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52" name="Google Shape;152;p35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55" name="Google Shape;155;p36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6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57" name="Google Shape;157;p36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58" name="Google Shape;158;p36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59" name="Google Shape;159;p3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62" name="Google Shape;162;p37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63" name="Google Shape;163;p37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8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66" name="Google Shape;166;p38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67" name="Google Shape;167;p38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70" name="Google Shape;170;p39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72" name="Google Shape;172;p39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75" name="Google Shape;175;p39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9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77" name="Google Shape;177;p39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78" name="Google Shape;178;p39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9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80" name="Google Shape;180;p39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81" name="Google Shape;181;p39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 rtl="0"/>
            <a:endParaRPr/>
          </a:p>
        </p:txBody>
      </p:sp>
      <p:sp>
        <p:nvSpPr>
          <p:cNvPr id="185" name="Google Shape;185;p40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89" name="Google Shape;189;p41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0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google_logo Design </a:t>
            </a:r>
            <a:endParaRPr sz="10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1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91" name="Google Shape;191;p41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92" name="Google Shape;192;p41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93" name="Google Shape;193;p41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1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Confidential + Proprietary</a:t>
            </a:r>
            <a:endParaRPr sz="800" b="0" i="0" u="none" strike="noStrike" cap="non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/>
              <a:buNone/>
              <a:defRPr sz="72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97" name="Google Shape;197;p42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98" name="Google Shape;198;p42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00000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201" name="Google Shape;201;p43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 rtl="0"/>
            <a:endParaRPr/>
          </a:p>
        </p:txBody>
      </p:sp>
      <p:cxnSp>
        <p:nvCxnSpPr>
          <p:cNvPr id="202" name="Google Shape;202;p43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3" name="Google Shape;203;p43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06" name="Google Shape;206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207" name="Google Shape;20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210" name="Google Shape;210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211" name="Google Shape;211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1">
                <a:solidFill>
                  <a:srgbClr val="B7B7B7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9pPr>
          </a:lstStyle>
          <a:p>
            <a:pPr rtl="0"/>
            <a:endParaRPr/>
          </a:p>
        </p:txBody>
      </p:sp>
      <p:pic>
        <p:nvPicPr>
          <p:cNvPr id="214" name="Google Shape;214;p46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oogl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>
            <a:spLocks noGrp="1"/>
          </p:cNvSpPr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4000" b="1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Paso 1</a:t>
            </a:r>
            <a:endParaRPr sz="4000" b="1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200" b="1">
              <a:solidFill>
                <a:srgbClr val="FFFFFF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40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Agregar cada acción en el recorrido  </a:t>
            </a:r>
            <a:endParaRPr sz="4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30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hasta que el usuario alcance su objetivo</a:t>
            </a:r>
            <a:endParaRPr sz="3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6"/>
          <p:cNvSpPr txBox="1">
            <a:spLocks noGrp="1"/>
          </p:cNvSpPr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4000" b="1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Paso 4</a:t>
            </a:r>
            <a:endParaRPr sz="4000" b="1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200" b="1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40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Añadir oportunidades de mejora </a:t>
            </a:r>
            <a:endParaRPr sz="4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30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¡Aquí es donde pueden surgir nuevas ideas! </a:t>
            </a:r>
            <a:endParaRPr sz="3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7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Google Sans"/>
                <a:ea typeface="Google Sans"/>
                <a:cs typeface="Google Sans"/>
                <a:sym typeface="Google Sans"/>
              </a:rPr>
              <a:t>Personaje: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2" name="Google Shape;282;p57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Objetivo: Encontrar una ruta de metro que lo lleve al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83" name="Google Shape;283;p57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ACCIÓN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Determinar la línea y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la ruta del metro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la estación más cercana con acceso para silla de ruedas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Comprar un boleto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la plataforma adecuada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Abordar el metro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la salida correcta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TAREAS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y leer el mapa del metro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Identificar la ruta más rápida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Usar la aplicación de mapas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Usar la aplicación de mapas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Comprobar la accesibilidad de la estación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Llegar a la estación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un quiosco accesible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Determinar el boleto a comprar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Pagar el boleto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Seguir las señales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Encontrar el número o la letra de la línea del metro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Ir hacia el norte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D. Encontrar un ascensor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espacio para la silla de ruedas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Abrir la aplicación de mapas para encontrar la salida correcta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Seguir las señales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ADJETIVO DE SENTIMIENTO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Confundido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Intimidado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Perdido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Esperanzado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Confundido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Satisfecho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Abrumado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Excluido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Aliviado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Contento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 alerta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Entusiasmado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Confundido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MEJORA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 de mejora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 de mejora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 de mejora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 de mejora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 de mejora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 de mejora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Google Sans"/>
                <a:ea typeface="Google Sans"/>
                <a:cs typeface="Google Sans"/>
                <a:sym typeface="Google Sans"/>
              </a:rPr>
              <a:t>Personaje: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9" name="Google Shape;289;p58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Objetivo: Encontrar una ruta de metro que lo lleve al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90" name="Google Shape;290;p58"/>
          <p:cNvGraphicFramePr/>
          <p:nvPr/>
        </p:nvGraphicFramePr>
        <p:xfrm>
          <a:off x="226350" y="848300"/>
          <a:ext cx="8765050" cy="505015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ACCIÓN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Determinar la línea y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la ruta del metro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la estación más cercana con acceso para silla de ruedas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Comprar un boleto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la plataforma adecuada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Abordar el metro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la salida correcta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TAREAS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y leer el mapa del metro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Identificar la ruta más rápida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Usar la aplicación de mapas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Usar la aplicación de mapas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Comprobar la accesibilidad de la estación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Llegar a la estación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un quiosco accesible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Determinar el boleto a comprar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Pagar el boleto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Seguir las señales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Encontrar el número o la letra de la línea del metro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Ir hacia el norte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D. Encontrar un ascensor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espacio para la silla de ruedas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Abrir la aplicación de mapas para encontrar la salida correcta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Seguir las señales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ADJETIVO DE SENTIMIENTO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Confundido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Intimidado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Perdido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Esperanzado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Confundido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Satisfecho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Abrumado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Excluido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Aliviado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Contento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 alerta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Entusiasmado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Confundido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MEJORA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Mejor orientación</a:t>
                      </a:r>
                      <a:endParaRPr sz="1000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Mejor orientación</a:t>
                      </a:r>
                      <a:endParaRPr sz="1000"/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/>
                        <a:t>Clave de accesibilidad en la aplicación de mapas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Explicaciones de los boletos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Mejor orientación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Carriles peatonales designados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El teléfono vibra para informar al usuario cuándo bajarse del metro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Los letreros mencionan puntos de referencia (no esquinas)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9"/>
          <p:cNvSpPr txBox="1">
            <a:spLocks noGrp="1"/>
          </p:cNvSpPr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4000" b="1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¡Felicidades!</a:t>
            </a:r>
            <a:r>
              <a:rPr lang="es" sz="4000" b="1">
                <a:solidFill>
                  <a:srgbClr val="FFFFFF"/>
                </a:solidFill>
                <a:highlight>
                  <a:schemeClr val="dk1"/>
                </a:highlight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4000" b="1">
              <a:solidFill>
                <a:srgbClr val="FFFFFF"/>
              </a:solidFill>
              <a:highlight>
                <a:schemeClr val="dk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200" b="1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40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¡El mapa de viaje está completo! </a:t>
            </a:r>
            <a:endParaRPr sz="3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8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Google Sans"/>
                <a:ea typeface="Google Sans"/>
                <a:cs typeface="Google Sans"/>
                <a:sym typeface="Google Sans"/>
              </a:rPr>
              <a:t>Personaje: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5" name="Google Shape;225;p48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Objetivo: Encontrar una ruta de metro que lo lleve al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26" name="Google Shape;226;p48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ACCIÓN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Acción 1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Acción 2</a:t>
                      </a:r>
                      <a:endParaRPr sz="105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Acción 3</a:t>
                      </a:r>
                      <a:endParaRPr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Acción 4</a:t>
                      </a:r>
                      <a:endParaRPr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Acción 5</a:t>
                      </a:r>
                      <a:endParaRPr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Acción 6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TAREAS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ADJETIVO DE SENTIMIENTO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MEJORA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9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Google Sans"/>
                <a:ea typeface="Google Sans"/>
                <a:cs typeface="Google Sans"/>
                <a:sym typeface="Google Sans"/>
              </a:rPr>
              <a:t>Personaje: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49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Objetivo: Encontrar una ruta de metro que lo lleve al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33" name="Google Shape;233;p49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ACCIÓN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Determinar la línea y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la ruta del metro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la estación más cercana con acceso para silla de ruedas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Comprar un boleto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la plataforma adecuada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Abordar el metro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la salida correcta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TAREAS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ADJETIVO DE SENTIMIENTO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MEJORA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"/>
          <p:cNvSpPr txBox="1">
            <a:spLocks noGrp="1"/>
          </p:cNvSpPr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4000" b="1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Paso 2</a:t>
            </a:r>
            <a:endParaRPr sz="4000" b="1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200" b="1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40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Agregar descripciones para cada acción </a:t>
            </a:r>
            <a:endParaRPr sz="4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30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¿Qué tareas tiene que hacer el usuario?</a:t>
            </a:r>
            <a:endParaRPr sz="3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1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Google Sans"/>
                <a:ea typeface="Google Sans"/>
                <a:cs typeface="Google Sans"/>
                <a:sym typeface="Google Sans"/>
              </a:rPr>
              <a:t>Personaje: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51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Objetivo: Encontrar una ruta de metro que lo lleve al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45" name="Google Shape;245;p51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ACCIÓN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Determinar la línea y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la ruta del metro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la estación más cercana con acceso para silla de ruedas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Comprar un boleto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la plataforma adecuada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Abordar el metro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la salida correcta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TAREAS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ADJETIVO DE SENTIMIENTO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MEJORA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Google Sans"/>
                <a:ea typeface="Google Sans"/>
                <a:cs typeface="Google Sans"/>
                <a:sym typeface="Google Sans"/>
              </a:rPr>
              <a:t>Personaje: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1" name="Google Shape;251;p52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Objetivo: Encontrar una ruta de metro que lo lleve al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52" name="Google Shape;252;p52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ACCIÓN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Determinar la línea y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la ruta del metro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la estación más cercana con acceso para silla de ruedas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Comprar un boleto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la plataforma adecuada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Abordar el metro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la salida correcta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TAREAS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y leer el mapa del metro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Identificar la ruta más rápida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Usar la aplicación de mapas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Usar la aplicación de mapas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Comprobar la accesibilidad de la estación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Llegar a la estación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un quiosco accesible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Determinar el boleto a comprar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Pagar el boleto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Seguir las señales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Encontrar el número o la letra de la línea del metro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Ir hacia el norte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D. Encontrar un ascensor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espacio para la silla de ruedas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Abrir la aplicación de mapas para encontrar la salida correcta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Seguir las señales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ADJETIVO DE SENTIMIENTO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MEJORA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3"/>
          <p:cNvSpPr txBox="1">
            <a:spLocks noGrp="1"/>
          </p:cNvSpPr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4000" b="1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Paso 3</a:t>
            </a:r>
            <a:endParaRPr sz="4000" b="1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200" b="1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39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Indicar cómo se siente el usuario en cada punto </a:t>
            </a:r>
            <a:endParaRPr sz="39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30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¡Las suposiciones están bien!</a:t>
            </a:r>
            <a:endParaRPr sz="30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4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Google Sans"/>
                <a:ea typeface="Google Sans"/>
                <a:cs typeface="Google Sans"/>
                <a:sym typeface="Google Sans"/>
              </a:rPr>
              <a:t>Personaje: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3" name="Google Shape;263;p54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Objetivo: Encontrar una ruta de metro que lo lleve al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64" name="Google Shape;264;p54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ACCIÓN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Determinar la línea y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la ruta del metro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la estación más cercana con acceso para silla de ruedas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Comprar un boleto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la plataforma adecuada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Abordar el metro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la salida correcta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TAREAS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y leer el mapa del metro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Identificar la ruta más rápida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Usar la aplicación de mapas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Usar la aplicación de mapas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Comprobar la accesibilidad de la estación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Llegar a la estación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un quiosco accesible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Determinar el boleto a comprar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Pagar el boleto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Seguir las señales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Encontrar el número o la letra de la línea del metro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Ir hacia el norte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D. Encontrar un ascensor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espacio para la silla de ruedas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Abrir la aplicación de mapas para encontrar la salida correcta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Seguir las señales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ADJETIVO DE SENTIMIENTO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Emoción del usuario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Emoción del usuario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Emoción del usuario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Emoción del usuario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Emoción del usuario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Emoción del usuario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MEJORA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5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Google Sans"/>
                <a:ea typeface="Google Sans"/>
                <a:cs typeface="Google Sans"/>
                <a:sym typeface="Google Sans"/>
              </a:rPr>
              <a:t>Personaje: Jamal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0" name="Google Shape;270;p55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Objetivo: Encontrar una ruta de metro que lo lleve al Empire State Building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71" name="Google Shape;271;p55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{80B4A4B0-7A17-4921-BE43-6A191F44CD97}</a:tableStyleId>
              </a:tblPr>
              <a:tblGrid>
                <a:gridCol w="1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ACCIÓN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Determinar la línea y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la ruta del metro 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la estación más cercana con acceso para silla de ruedas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Comprar un boleto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la plataforma adecuada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Abordar el metro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Encontrar la salida correcta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TAREAS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y leer el mapa del metro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Identificar la ruta más rápida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Usar la aplicación de mapas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Usar la aplicación de mapas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Comprobar la accesibilidad de la estación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Llegar a la estación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un quiosco accesible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Determinar el boleto a comprar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Pagar el boleto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Seguir las señales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Encontrar el número o la letra de la línea del metro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Ir hacia el norte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D. Encontrar un ascensor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Encontrar espacio para la silla de ruedas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Tareas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Abrir la aplicación de mapas para encontrar la salida correcta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Seguir las señales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ADJETIVO DE SENTIMIENTO</a:t>
                      </a:r>
                      <a:endParaRPr sz="105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Confundido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Intimidado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Perdido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Esperanzado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Confundido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Satisfecho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Abrumado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Excluido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Aliviado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Contento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 alerta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Entusiasmado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s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Confundido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MEJORA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</a:t>
                      </a:r>
                      <a:endParaRPr sz="10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285F4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Microsoft Office PowerPoint</Application>
  <PresentationFormat>Presentación en pantalla (16:9)</PresentationFormat>
  <Paragraphs>362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Roboto</vt:lpstr>
      <vt:lpstr>Google Sans</vt:lpstr>
      <vt:lpstr>Helvetica Neue Light</vt:lpstr>
      <vt:lpstr>Arial</vt:lpstr>
      <vt:lpstr>Simple Light</vt:lpstr>
      <vt:lpstr>Google</vt:lpstr>
      <vt:lpstr>Simple Light</vt:lpstr>
      <vt:lpstr>Paso 1  Agregar cada acción en el recorrido   hasta que el usuario alcance su objetivo</vt:lpstr>
      <vt:lpstr>Presentación de PowerPoint</vt:lpstr>
      <vt:lpstr>Presentación de PowerPoint</vt:lpstr>
      <vt:lpstr>Paso 2  Agregar descripciones para cada acción   ¿Qué tareas tiene que hacer el usuario?</vt:lpstr>
      <vt:lpstr>Presentación de PowerPoint</vt:lpstr>
      <vt:lpstr>Presentación de PowerPoint</vt:lpstr>
      <vt:lpstr>Paso 3  Indicar cómo se siente el usuario en cada punto   ¡Las suposiciones están bien!</vt:lpstr>
      <vt:lpstr>Presentación de PowerPoint</vt:lpstr>
      <vt:lpstr>Presentación de PowerPoint</vt:lpstr>
      <vt:lpstr>Paso 4  Añadir oportunidades de mejora   ¡Aquí es donde pueden surgir nuevas ideas! </vt:lpstr>
      <vt:lpstr>Presentación de PowerPoint</vt:lpstr>
      <vt:lpstr>Presentación de PowerPoint</vt:lpstr>
      <vt:lpstr>¡Felicidades!   ¡El mapa de viaje está completo!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Paso 1  Agregar cada acción en el recorrido   hasta que el usuario alcance su objetivo</dc:title>
  <dc:creator>cacu</dc:creator>
  <cp:lastModifiedBy>cacu</cp:lastModifiedBy>
  <cp:revision>1</cp:revision>
  <dcterms:modified xsi:type="dcterms:W3CDTF">2022-11-10T14:14:50Z</dcterms:modified>
</cp:coreProperties>
</file>