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5143500" type="screen16x9"/>
  <p:notesSz cx="6858000" cy="9144000"/>
  <p:embeddedFontLst>
    <p:embeddedFont>
      <p:font typeface="Google Sans" panose="020B0604020202020204" charset="0"/>
      <p:regular r:id="rId7"/>
      <p:bold r:id="rId8"/>
      <p:italic r:id="rId9"/>
      <p:boldItalic r:id="rId10"/>
    </p:embeddedFont>
    <p:embeddedFont>
      <p:font typeface="Google Sans Medium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45CBD1-7233-4EC4-AD4E-9D2DA1EE20F0}">
  <a:tblStyle styleId="{3445CBD1-7233-4EC4-AD4E-9D2DA1EE20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b06e27f49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b06e27f49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b06e27f49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b06e27f49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718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White Text" type="title">
  <p:cSld name="TITLE">
    <p:bg>
      <p:bgPr>
        <a:solidFill>
          <a:srgbClr val="050505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Google Sans"/>
              <a:buNone/>
              <a:defRPr sz="7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2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">
  <p:cSld name="TITLE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2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">
  <p:cSld name="TITLE_6_1">
    <p:bg>
      <p:bgPr>
        <a:solidFill>
          <a:srgbClr val="C6DAFC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Google Sans"/>
              <a:buNone/>
              <a:defRPr sz="72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Google Sans Medium"/>
              <a:buNone/>
              <a:defRPr sz="14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">
  <p:cSld name="TITLE_6_1_1">
    <p:bg>
      <p:bgPr>
        <a:solidFill>
          <a:srgbClr val="FAD2C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Google Sans"/>
              <a:buNone/>
              <a:defRPr sz="72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 Medium"/>
              <a:buNone/>
              <a:defRPr sz="1400">
                <a:solidFill>
                  <a:srgbClr val="C5221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">
  <p:cSld name="TITLE_6_1_1_1">
    <p:bg>
      <p:bgPr>
        <a:solidFill>
          <a:srgbClr val="CEEAD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Google Sans"/>
              <a:buNone/>
              <a:defRPr sz="72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3168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 Medium"/>
              <a:buNone/>
              <a:defRPr sz="14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 1">
  <p:cSld name="TITLE_6_1_1_1_1">
    <p:bg>
      <p:bgPr>
        <a:solidFill>
          <a:srgbClr val="FEEFC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Google Sans"/>
              <a:buNone/>
              <a:defRPr sz="72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4194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81" name="Google Shape;81;p20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title" idx="3"/>
          </p:nvPr>
        </p:nvSpPr>
        <p:spPr>
          <a:xfrm>
            <a:off x="124549" y="877650"/>
            <a:ext cx="891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title" idx="4"/>
          </p:nvPr>
        </p:nvSpPr>
        <p:spPr>
          <a:xfrm>
            <a:off x="938098" y="877650"/>
            <a:ext cx="64779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2">
  <p:cSld name="TITLE_AND_BODY_1_2">
    <p:bg>
      <p:bgPr>
        <a:solidFill>
          <a:srgbClr val="05050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None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1">
  <p:cSld name="TITLE_AND_BODY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96" name="Google Shape;96;p23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 idx="3"/>
          </p:nvPr>
        </p:nvSpPr>
        <p:spPr>
          <a:xfrm>
            <a:off x="547022" y="73251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title" idx="4"/>
          </p:nvPr>
        </p:nvSpPr>
        <p:spPr>
          <a:xfrm>
            <a:off x="5665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title" idx="5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title" idx="6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title" idx="7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title" idx="8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title" idx="9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6" name="Google Shape;106;p23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7">
  <p:cSld name="TITLE_7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ubTitle" idx="1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, Big Text 1">
  <p:cSld name="CUSTOM_1_3_1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1"/>
          </p:nvPr>
        </p:nvSpPr>
        <p:spPr>
          <a:xfrm>
            <a:off x="512600" y="363000"/>
            <a:ext cx="3154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google_logo Design </a:t>
            </a:r>
            <a:endParaRPr sz="10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25"/>
          <p:cNvSpPr txBox="1">
            <a:spLocks noGrp="1"/>
          </p:cNvSpPr>
          <p:nvPr>
            <p:ph type="body" idx="2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Char char="●"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marL="1371600" lvl="2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marL="1828800" lvl="3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marL="2286000" lvl="4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marL="2743200" lvl="5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marL="3200400" lvl="6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marL="3657600" lvl="7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marL="4114800" lvl="8" indent="-3683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ldNum" idx="12"/>
          </p:nvPr>
        </p:nvSpPr>
        <p:spPr>
          <a:xfrm>
            <a:off x="144409" y="473996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8" name="Google Shape;118;p25"/>
          <p:cNvSpPr/>
          <p:nvPr/>
        </p:nvSpPr>
        <p:spPr>
          <a:xfrm>
            <a:off x="295489" y="479931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Confidential + Proprietary</a:t>
            </a:r>
            <a:endParaRPr sz="8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 1">
  <p:cSld name="TITLE_6_2">
    <p:bg>
      <p:bgPr>
        <a:solidFill>
          <a:srgbClr val="1DE9B6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title" idx="2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23" name="Google Shape;123;p2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ine title">
  <p:cSld name="BLANK_5_1_2_1_2"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subTitle" idx="1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" name="Google Shape;129;p28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0" name="Google Shape;130;p2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8">
  <p:cSld name="TITLE_8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with title">
  <p:cSld name="CUSTOM_2_1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pic>
        <p:nvPicPr>
          <p:cNvPr id="141" name="Google Shape;141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4" name="Google Shape;144;p32"/>
          <p:cNvSpPr/>
          <p:nvPr/>
        </p:nvSpPr>
        <p:spPr>
          <a:xfrm>
            <a:off x="241450" y="4077968"/>
            <a:ext cx="8526300" cy="85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2"/>
          <p:cNvSpPr/>
          <p:nvPr/>
        </p:nvSpPr>
        <p:spPr>
          <a:xfrm>
            <a:off x="241450" y="2846757"/>
            <a:ext cx="8526300" cy="118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/>
          <p:nvPr/>
        </p:nvSpPr>
        <p:spPr>
          <a:xfrm>
            <a:off x="241450" y="1386655"/>
            <a:ext cx="8526300" cy="140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2"/>
          <p:cNvSpPr/>
          <p:nvPr/>
        </p:nvSpPr>
        <p:spPr>
          <a:xfrm>
            <a:off x="241450" y="754678"/>
            <a:ext cx="8526300" cy="58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166622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2"/>
          <p:cNvSpPr txBox="1"/>
          <p:nvPr/>
        </p:nvSpPr>
        <p:spPr>
          <a:xfrm>
            <a:off x="30770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45164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5925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7347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2"/>
          <p:cNvSpPr txBox="1"/>
          <p:nvPr/>
        </p:nvSpPr>
        <p:spPr>
          <a:xfrm>
            <a:off x="2441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2"/>
          <p:cNvCxnSpPr/>
          <p:nvPr/>
        </p:nvCxnSpPr>
        <p:spPr>
          <a:xfrm>
            <a:off x="1668323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32"/>
          <p:cNvCxnSpPr/>
          <p:nvPr/>
        </p:nvCxnSpPr>
        <p:spPr>
          <a:xfrm>
            <a:off x="3088209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32"/>
          <p:cNvCxnSpPr/>
          <p:nvPr/>
        </p:nvCxnSpPr>
        <p:spPr>
          <a:xfrm>
            <a:off x="4508094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32"/>
          <p:cNvCxnSpPr/>
          <p:nvPr/>
        </p:nvCxnSpPr>
        <p:spPr>
          <a:xfrm>
            <a:off x="5927979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32"/>
          <p:cNvCxnSpPr/>
          <p:nvPr/>
        </p:nvCxnSpPr>
        <p:spPr>
          <a:xfrm>
            <a:off x="248438" y="754675"/>
            <a:ext cx="0" cy="41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32"/>
          <p:cNvCxnSpPr/>
          <p:nvPr/>
        </p:nvCxnSpPr>
        <p:spPr>
          <a:xfrm>
            <a:off x="7347865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p32"/>
          <p:cNvCxnSpPr/>
          <p:nvPr/>
        </p:nvCxnSpPr>
        <p:spPr>
          <a:xfrm>
            <a:off x="8767750" y="754675"/>
            <a:ext cx="2700" cy="416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3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Persona:</a:t>
            </a:r>
            <a:b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 rot="-5400000">
            <a:off x="-175500" y="881750"/>
            <a:ext cx="6294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 rot="-5400000">
            <a:off x="-173200" y="1951913"/>
            <a:ext cx="5649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 rot="-5400000">
            <a:off x="-326800" y="3280432"/>
            <a:ext cx="872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Emotions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 rot="-5400000">
            <a:off x="-409450" y="4377825"/>
            <a:ext cx="1003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241450" y="754678"/>
            <a:ext cx="8526300" cy="59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241450" y="4114209"/>
            <a:ext cx="8526300" cy="86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241450" y="2869572"/>
            <a:ext cx="8526300" cy="119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241450" y="1393547"/>
            <a:ext cx="8526300" cy="142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32"/>
          <p:cNvCxnSpPr/>
          <p:nvPr/>
        </p:nvCxnSpPr>
        <p:spPr>
          <a:xfrm>
            <a:off x="3088209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32"/>
          <p:cNvCxnSpPr/>
          <p:nvPr/>
        </p:nvCxnSpPr>
        <p:spPr>
          <a:xfrm>
            <a:off x="4508094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p32"/>
          <p:cNvCxnSpPr/>
          <p:nvPr/>
        </p:nvCxnSpPr>
        <p:spPr>
          <a:xfrm>
            <a:off x="5927979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Google Shape;173;p32"/>
          <p:cNvCxnSpPr/>
          <p:nvPr/>
        </p:nvCxnSpPr>
        <p:spPr>
          <a:xfrm>
            <a:off x="248438" y="754675"/>
            <a:ext cx="0" cy="42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32"/>
          <p:cNvCxnSpPr/>
          <p:nvPr/>
        </p:nvCxnSpPr>
        <p:spPr>
          <a:xfrm>
            <a:off x="7347865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32"/>
          <p:cNvCxnSpPr/>
          <p:nvPr/>
        </p:nvCxnSpPr>
        <p:spPr>
          <a:xfrm>
            <a:off x="8767750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p32"/>
          <p:cNvSpPr txBox="1"/>
          <p:nvPr/>
        </p:nvSpPr>
        <p:spPr>
          <a:xfrm>
            <a:off x="73478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27440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308505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45059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5925875" y="13874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16651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2"/>
          <p:cNvCxnSpPr/>
          <p:nvPr/>
        </p:nvCxnSpPr>
        <p:spPr>
          <a:xfrm>
            <a:off x="1668323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171175" y="1196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Google Sans"/>
                <a:ea typeface="Google Sans"/>
                <a:cs typeface="Google Sans"/>
                <a:sym typeface="Google Sans"/>
              </a:rPr>
              <a:t>Persona: Lalo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171664" y="4079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Entregar en tiempo y forma el pedido de cafés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189" name="Google Shape;189;p33"/>
          <p:cNvGraphicFramePr/>
          <p:nvPr>
            <p:extLst>
              <p:ext uri="{D42A27DB-BD31-4B8C-83A1-F6EECF244321}">
                <p14:modId xmlns:p14="http://schemas.microsoft.com/office/powerpoint/2010/main" val="518659459"/>
              </p:ext>
            </p:extLst>
          </p:nvPr>
        </p:nvGraphicFramePr>
        <p:xfrm>
          <a:off x="171175" y="678500"/>
          <a:ext cx="8917650" cy="5125156"/>
        </p:xfrm>
        <a:graphic>
          <a:graphicData uri="http://schemas.openxmlformats.org/drawingml/2006/table">
            <a:tbl>
              <a:tblPr>
                <a:noFill/>
                <a:tableStyleId>{3445CBD1-7233-4EC4-AD4E-9D2DA1EE20F0}</a:tableStyleId>
              </a:tblPr>
              <a:tblGrid>
                <a:gridCol w="148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5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6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27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sym typeface="Google Sans"/>
                        </a:rPr>
                        <a:t>Tomar el pedido a sus compañeros</a:t>
                      </a:r>
                      <a:endParaRPr sz="110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sym typeface="Google Sans"/>
                        </a:rPr>
                        <a:t>Llamar a Coffe para solicitar su pedido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Recoger el pedido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Revisar que el pedido esté completo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Entregar su pedido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823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Anotar el pedido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Verificar que no le falte nadie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Llamar a Coffe para solicutar su pedido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Solicitar la hora de entrega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Formarse en la fila para recibir pedido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r>
                        <a:rPr lang="es-MX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Recibir el pedido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Pagar la cuenta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Verificar que no falte nada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 Entregar el pedido a sus compañeros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Verificar que a nadie le falte nada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38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 siente preocupado por si se le olvidó algo o alguién que anotar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Preocupado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Impaciente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Preocupado por que se le enfrién los cafés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Frustrado por la larga fila 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sym typeface="Google Sans"/>
                        </a:rPr>
                        <a:t>Preocupado e impaciente</a:t>
                      </a: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Entusiasmado y preocupado 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0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</a:t>
                      </a: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rear una aplicación para solicitar pedidos individuales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Crear una aplicación que se pueda solicitar a distancia un pedido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Crear una aplicación que te estime con exactitud la hora en que tu pedido estará listo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100" b="0" i="0" u="none" strike="noStrike" cap="none" dirty="0">
                          <a:solidFill>
                            <a:srgbClr val="000000"/>
                          </a:solidFill>
                          <a:latin typeface="Google Sans"/>
                          <a:sym typeface="Arial"/>
                        </a:rPr>
                        <a:t>A la hora de entregar el pedido que se pueda verificar rápidamente 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Google Sans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Crear una aplicación para validar la solicitud del pedido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171175" y="1196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Google Sans"/>
                <a:ea typeface="Google Sans"/>
                <a:cs typeface="Google Sans"/>
                <a:sym typeface="Google Sans"/>
              </a:rPr>
              <a:t>Persona: Chepe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171664" y="4079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Disfrutar de un café y un buen lugar para trabajar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189" name="Google Shape;189;p33"/>
          <p:cNvGraphicFramePr/>
          <p:nvPr>
            <p:extLst>
              <p:ext uri="{D42A27DB-BD31-4B8C-83A1-F6EECF244321}">
                <p14:modId xmlns:p14="http://schemas.microsoft.com/office/powerpoint/2010/main" val="819327932"/>
              </p:ext>
            </p:extLst>
          </p:nvPr>
        </p:nvGraphicFramePr>
        <p:xfrm>
          <a:off x="171175" y="678500"/>
          <a:ext cx="8917650" cy="4847503"/>
        </p:xfrm>
        <a:graphic>
          <a:graphicData uri="http://schemas.openxmlformats.org/drawingml/2006/table">
            <a:tbl>
              <a:tblPr>
                <a:noFill/>
                <a:tableStyleId>{3445CBD1-7233-4EC4-AD4E-9D2DA1EE20F0}</a:tableStyleId>
              </a:tblPr>
              <a:tblGrid>
                <a:gridCol w="148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5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6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27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sym typeface="Google Sans"/>
                        </a:rPr>
                        <a:t>Buscar una sucursal cercana</a:t>
                      </a:r>
                      <a:endParaRPr sz="110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 dirty="0">
                          <a:solidFill>
                            <a:srgbClr val="000000"/>
                          </a:solidFill>
                          <a:latin typeface="Google Sans"/>
                          <a:cs typeface="Arial"/>
                          <a:sym typeface="Arial"/>
                        </a:rPr>
                        <a:t>Asistir a la sucursal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Google Sans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Hacer pedido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Buscar un buen lugar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Pedir otro café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823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Buscar una sucursal cercana en internet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Elegir la que mejor servicio tenga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UcPeriod"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Llegar y buscar si hay algún lugar disponible para sentarse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UcPeriod"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Formarse en la fila para tomar turno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B. </a:t>
                      </a:r>
                      <a:r>
                        <a:rPr lang="es-MX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Recibir el pedido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Pagar la cuenta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Buscar el mejor lugar de confort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 Levantarse e ir a formarse para pedir otro café.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38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 siente preocupado por si se le olvidó algo o alguién que anotar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Preocupado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Impaciente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Preocupado por que se le enfrién los cafés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Frustrado por la larga fila 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sym typeface="Google Sans"/>
                        </a:rPr>
                        <a:t>Preocupado e impaciente</a:t>
                      </a: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Preocupado por si alguien le gana su lugar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0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Crear una aplicación donde se muestren las sucursales más cercanas con información de ocupación.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100" dirty="0">
                          <a:latin typeface="Google Sans"/>
                          <a:sym typeface="Google Sans"/>
                        </a:rPr>
                        <a:t>Crear una aplicación que permita hacer una reservación y elegir el lugar de la mesa.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sym typeface="Google Sans"/>
                        </a:rPr>
                        <a:t>Solicitar el pedido desde la mesa y realizar el pago desde la aplicación.</a:t>
                      </a: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100" b="0" i="0" u="none" strike="noStrike" cap="none" dirty="0">
                          <a:solidFill>
                            <a:srgbClr val="000000"/>
                          </a:solidFill>
                          <a:latin typeface="Google Sans"/>
                          <a:sym typeface="Arial"/>
                        </a:rPr>
                        <a:t>Validar que tu espacio reservado </a:t>
                      </a: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Google Sans"/>
                          <a:sym typeface="Arial"/>
                        </a:rPr>
                        <a:t>sigue disponible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Google Sans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sym typeface="Google Sans"/>
                        </a:rPr>
                        <a:t>Crear una aplicación donde pueda solicitar otro café desde su mesa.</a:t>
                      </a: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06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0312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425</Words>
  <Application>Microsoft Office PowerPoint</Application>
  <PresentationFormat>Presentación en pantalla (16:9)</PresentationFormat>
  <Paragraphs>85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Google Sans</vt:lpstr>
      <vt:lpstr>Google Sans Medium</vt:lpstr>
      <vt:lpstr>Simple Light</vt:lpstr>
      <vt:lpstr>Simple Light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cacu</dc:creator>
  <cp:lastModifiedBy>cacu</cp:lastModifiedBy>
  <cp:revision>3</cp:revision>
  <dcterms:modified xsi:type="dcterms:W3CDTF">2022-11-11T14:38:51Z</dcterms:modified>
</cp:coreProperties>
</file>