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61" r:id="rId2"/>
    <p:sldId id="827" r:id="rId3"/>
    <p:sldId id="262" r:id="rId4"/>
    <p:sldId id="273" r:id="rId5"/>
    <p:sldId id="274" r:id="rId6"/>
    <p:sldId id="295" r:id="rId7"/>
    <p:sldId id="795" r:id="rId8"/>
    <p:sldId id="796" r:id="rId9"/>
    <p:sldId id="797" r:id="rId10"/>
    <p:sldId id="798" r:id="rId11"/>
    <p:sldId id="296" r:id="rId12"/>
    <p:sldId id="297" r:id="rId13"/>
    <p:sldId id="298" r:id="rId14"/>
    <p:sldId id="299" r:id="rId15"/>
    <p:sldId id="303" r:id="rId16"/>
    <p:sldId id="302" r:id="rId17"/>
    <p:sldId id="305" r:id="rId18"/>
    <p:sldId id="300" r:id="rId19"/>
    <p:sldId id="306" r:id="rId20"/>
    <p:sldId id="308" r:id="rId21"/>
    <p:sldId id="309" r:id="rId22"/>
    <p:sldId id="310" r:id="rId23"/>
    <p:sldId id="799" r:id="rId24"/>
    <p:sldId id="800" r:id="rId25"/>
    <p:sldId id="801" r:id="rId26"/>
    <p:sldId id="802" r:id="rId27"/>
    <p:sldId id="307" r:id="rId28"/>
    <p:sldId id="301" r:id="rId29"/>
    <p:sldId id="311" r:id="rId30"/>
    <p:sldId id="312" r:id="rId31"/>
    <p:sldId id="313" r:id="rId32"/>
    <p:sldId id="803" r:id="rId33"/>
    <p:sldId id="314" r:id="rId34"/>
    <p:sldId id="315" r:id="rId35"/>
    <p:sldId id="316" r:id="rId36"/>
    <p:sldId id="317" r:id="rId37"/>
    <p:sldId id="318" r:id="rId38"/>
    <p:sldId id="319" r:id="rId39"/>
    <p:sldId id="357" r:id="rId40"/>
    <p:sldId id="320" r:id="rId41"/>
    <p:sldId id="321" r:id="rId42"/>
    <p:sldId id="358" r:id="rId43"/>
    <p:sldId id="322" r:id="rId44"/>
    <p:sldId id="323" r:id="rId45"/>
    <p:sldId id="359" r:id="rId46"/>
    <p:sldId id="325" r:id="rId47"/>
    <p:sldId id="324" r:id="rId48"/>
    <p:sldId id="360" r:id="rId49"/>
    <p:sldId id="326" r:id="rId50"/>
    <p:sldId id="361" r:id="rId51"/>
    <p:sldId id="804" r:id="rId52"/>
    <p:sldId id="362" r:id="rId53"/>
    <p:sldId id="363" r:id="rId54"/>
    <p:sldId id="36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660"/>
  </p:normalViewPr>
  <p:slideViewPr>
    <p:cSldViewPr>
      <p:cViewPr varScale="1">
        <p:scale>
          <a:sx n="109" d="100"/>
          <a:sy n="109" d="100"/>
        </p:scale>
        <p:origin x="199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BA4E5-E265-4211-A87D-BF5A3B1F9A09}" type="datetimeFigureOut">
              <a:rPr lang="es-ES" smtClean="0"/>
              <a:t>12/08/2018</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E8B48-9D9D-4F38-8ABE-0D143A60DDEA}" type="slidenum">
              <a:rPr lang="es-ES" smtClean="0"/>
              <a:t>‹Nº›</a:t>
            </a:fld>
            <a:endParaRPr lang="es-ES"/>
          </a:p>
        </p:txBody>
      </p:sp>
    </p:spTree>
    <p:extLst>
      <p:ext uri="{BB962C8B-B14F-4D97-AF65-F5344CB8AC3E}">
        <p14:creationId xmlns:p14="http://schemas.microsoft.com/office/powerpoint/2010/main" val="1302298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F6E8B48-9D9D-4F38-8ABE-0D143A60DDEA}" type="slidenum">
              <a:rPr lang="es-ES" smtClean="0"/>
              <a:t>1</a:t>
            </a:fld>
            <a:endParaRPr lang="es-ES"/>
          </a:p>
        </p:txBody>
      </p:sp>
    </p:spTree>
    <p:extLst>
      <p:ext uri="{BB962C8B-B14F-4D97-AF65-F5344CB8AC3E}">
        <p14:creationId xmlns:p14="http://schemas.microsoft.com/office/powerpoint/2010/main" val="16091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F6E8B48-9D9D-4F38-8ABE-0D143A60DDEA}" type="slidenum">
              <a:rPr lang="es-ES" smtClean="0"/>
              <a:t>41</a:t>
            </a:fld>
            <a:endParaRPr lang="es-ES"/>
          </a:p>
        </p:txBody>
      </p:sp>
    </p:spTree>
    <p:extLst>
      <p:ext uri="{BB962C8B-B14F-4D97-AF65-F5344CB8AC3E}">
        <p14:creationId xmlns:p14="http://schemas.microsoft.com/office/powerpoint/2010/main" val="316937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3159" y="685800"/>
            <a:ext cx="600075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13159" y="3843868"/>
            <a:ext cx="48006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BFCF5-9D47-48E9-AB66-17FD6EE520FC}"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cxnSp>
        <p:nvCxnSpPr>
          <p:cNvPr id="16" name="Straight Connector 15"/>
          <p:cNvCxnSpPr/>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91546"/>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32279"/>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609602"/>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33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6943674E-700A-4BEF-922F-C81F9B635983}" type="datetime1">
              <a:rPr lang="es-PE" smtClean="0">
                <a:solidFill>
                  <a:srgbClr val="146194">
                    <a:lumMod val="50000"/>
                  </a:srgbClr>
                </a:solidFill>
              </a:rPr>
              <a:pPr/>
              <a:t>12/08/2018</a:t>
            </a:fld>
            <a:endParaRPr lang="es-PE">
              <a:solidFill>
                <a:srgbClr val="146194">
                  <a:lumMod val="50000"/>
                </a:srgbClr>
              </a:solidFill>
            </a:endParaRPr>
          </a:p>
        </p:txBody>
      </p:sp>
      <p:sp>
        <p:nvSpPr>
          <p:cNvPr id="4" name="Footer Placeholder 3"/>
          <p:cNvSpPr>
            <a:spLocks noGrp="1"/>
          </p:cNvSpPr>
          <p:nvPr>
            <p:ph type="ftr" sz="quarter" idx="11"/>
          </p:nvPr>
        </p:nvSpPr>
        <p:spPr/>
        <p:txBody>
          <a:bodyPr/>
          <a:lstStyle/>
          <a:p>
            <a:endParaRPr lang="es-PE">
              <a:solidFill>
                <a:srgbClr val="146194">
                  <a:lumMod val="50000"/>
                </a:srgbClr>
              </a:solidFill>
            </a:endParaRPr>
          </a:p>
        </p:txBody>
      </p:sp>
      <p:sp>
        <p:nvSpPr>
          <p:cNvPr id="5" name="Slide Number Placeholder 4"/>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65468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9" y="4114800"/>
            <a:ext cx="6401991"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BD7E9D-285A-415E-8F80-297143FE251A}"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870228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9" y="685800"/>
            <a:ext cx="6858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84659" y="3429000"/>
            <a:ext cx="64008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13160" y="4301068"/>
            <a:ext cx="64008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8B424B-8312-41B2-9714-35C6D8E6C809}"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
        <p:nvSpPr>
          <p:cNvPr id="14" name="TextBox 13"/>
          <p:cNvSpPr txBox="1"/>
          <p:nvPr/>
        </p:nvSpPr>
        <p:spPr>
          <a:xfrm>
            <a:off x="398859" y="812222"/>
            <a:ext cx="4572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5" name="TextBox 14"/>
          <p:cNvSpPr txBox="1"/>
          <p:nvPr/>
        </p:nvSpPr>
        <p:spPr>
          <a:xfrm>
            <a:off x="7714059" y="2768601"/>
            <a:ext cx="4572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941769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8" y="5132981"/>
            <a:ext cx="6401993"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15D80B-9CC1-496F-8E50-75421CC0076F}"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395192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60" y="685800"/>
            <a:ext cx="6858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3159" y="3928534"/>
            <a:ext cx="64008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13159" y="4978400"/>
            <a:ext cx="64008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32D35E0-1DAE-4F4D-B70A-40598B135B8C}"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
        <p:nvSpPr>
          <p:cNvPr id="11" name="TextBox 10"/>
          <p:cNvSpPr txBox="1"/>
          <p:nvPr/>
        </p:nvSpPr>
        <p:spPr>
          <a:xfrm>
            <a:off x="398859" y="812222"/>
            <a:ext cx="4572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2" name="TextBox 11"/>
          <p:cNvSpPr txBox="1"/>
          <p:nvPr/>
        </p:nvSpPr>
        <p:spPr>
          <a:xfrm>
            <a:off x="7714059" y="2768601"/>
            <a:ext cx="4572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1113499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3159" y="3928534"/>
            <a:ext cx="64008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13159" y="4766733"/>
            <a:ext cx="64008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982C757-D281-47B8-B359-2D2FD0CC0B4B}"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10485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994304-CCF3-4195-A71F-E40F8886008C}"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47390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4350" y="685800"/>
            <a:ext cx="58674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919644-20AC-467E-BF7A-49E0CD9A0E25}"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4832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3C4CF41-3829-4DE7-A3F1-CF3CD0CF2872}"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97103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60" y="4495800"/>
            <a:ext cx="64008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F74553-E0E5-4212-9443-DB942DCF729F}"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428347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D1D5B06-D21E-4E74-8A1F-AD94C6C49F46}" type="datetime1">
              <a:rPr lang="es-PE" smtClean="0">
                <a:solidFill>
                  <a:srgbClr val="146194">
                    <a:lumMod val="50000"/>
                  </a:srgbClr>
                </a:solidFill>
              </a:rPr>
              <a:pPr/>
              <a:t>12/08/2018</a:t>
            </a:fld>
            <a:endParaRPr lang="es-PE">
              <a:solidFill>
                <a:srgbClr val="146194">
                  <a:lumMod val="50000"/>
                </a:srgbClr>
              </a:solidFill>
            </a:endParaRPr>
          </a:p>
        </p:txBody>
      </p:sp>
      <p:sp>
        <p:nvSpPr>
          <p:cNvPr id="6" name="Footer Placeholder 5"/>
          <p:cNvSpPr>
            <a:spLocks noGrp="1"/>
          </p:cNvSpPr>
          <p:nvPr>
            <p:ph type="ftr" sz="quarter" idx="11"/>
          </p:nvPr>
        </p:nvSpPr>
        <p:spPr/>
        <p:txBody>
          <a:bodyPr/>
          <a:lstStyle/>
          <a:p>
            <a:endParaRPr lang="es-PE">
              <a:solidFill>
                <a:srgbClr val="146194">
                  <a:lumMod val="50000"/>
                </a:srgbClr>
              </a:solidFill>
            </a:endParaRPr>
          </a:p>
        </p:txBody>
      </p:sp>
      <p:sp>
        <p:nvSpPr>
          <p:cNvPr id="7" name="Slide Number Placeholder 6"/>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24918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9061" y="685800"/>
            <a:ext cx="3487340"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13159" y="1270529"/>
            <a:ext cx="3703241"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559299" y="685800"/>
            <a:ext cx="3498851"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354909" y="1262062"/>
            <a:ext cx="3696891"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ED6382F-A6E5-4CB0-AF29-F963123179A1}" type="datetime1">
              <a:rPr lang="es-PE" smtClean="0">
                <a:solidFill>
                  <a:srgbClr val="146194">
                    <a:lumMod val="50000"/>
                  </a:srgbClr>
                </a:solidFill>
              </a:rPr>
              <a:pPr/>
              <a:t>12/08/2018</a:t>
            </a:fld>
            <a:endParaRPr lang="es-PE">
              <a:solidFill>
                <a:srgbClr val="146194">
                  <a:lumMod val="50000"/>
                </a:srgbClr>
              </a:solidFill>
            </a:endParaRPr>
          </a:p>
        </p:txBody>
      </p:sp>
      <p:sp>
        <p:nvSpPr>
          <p:cNvPr id="8" name="Footer Placeholder 7"/>
          <p:cNvSpPr>
            <a:spLocks noGrp="1"/>
          </p:cNvSpPr>
          <p:nvPr>
            <p:ph type="ftr" sz="quarter" idx="11"/>
          </p:nvPr>
        </p:nvSpPr>
        <p:spPr/>
        <p:txBody>
          <a:bodyPr/>
          <a:lstStyle/>
          <a:p>
            <a:endParaRPr lang="es-PE">
              <a:solidFill>
                <a:srgbClr val="146194">
                  <a:lumMod val="50000"/>
                </a:srgbClr>
              </a:solidFill>
            </a:endParaRPr>
          </a:p>
        </p:txBody>
      </p:sp>
      <p:sp>
        <p:nvSpPr>
          <p:cNvPr id="9" name="Slide Number Placeholder 8"/>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50701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4CA0F82-F6A6-49E5-8E66-33EC86970446}" type="datetime1">
              <a:rPr lang="es-PE" smtClean="0">
                <a:solidFill>
                  <a:srgbClr val="146194">
                    <a:lumMod val="50000"/>
                  </a:srgbClr>
                </a:solidFill>
              </a:rPr>
              <a:pPr/>
              <a:t>12/08/2018</a:t>
            </a:fld>
            <a:endParaRPr lang="es-PE">
              <a:solidFill>
                <a:srgbClr val="146194">
                  <a:lumMod val="50000"/>
                </a:srgbClr>
              </a:solidFill>
            </a:endParaRPr>
          </a:p>
        </p:txBody>
      </p:sp>
      <p:sp>
        <p:nvSpPr>
          <p:cNvPr id="4" name="Footer Placeholder 3"/>
          <p:cNvSpPr>
            <a:spLocks noGrp="1"/>
          </p:cNvSpPr>
          <p:nvPr>
            <p:ph type="ftr" sz="quarter" idx="11"/>
          </p:nvPr>
        </p:nvSpPr>
        <p:spPr/>
        <p:txBody>
          <a:bodyPr/>
          <a:lstStyle/>
          <a:p>
            <a:endParaRPr lang="es-PE">
              <a:solidFill>
                <a:srgbClr val="146194">
                  <a:lumMod val="50000"/>
                </a:srgbClr>
              </a:solidFill>
            </a:endParaRPr>
          </a:p>
        </p:txBody>
      </p:sp>
      <p:sp>
        <p:nvSpPr>
          <p:cNvPr id="5" name="Slide Number Placeholder 4"/>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5671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E8D89-CEAF-459A-85DD-FEA3385F2D27}" type="datetime1">
              <a:rPr lang="es-PE" smtClean="0">
                <a:solidFill>
                  <a:srgbClr val="146194">
                    <a:lumMod val="50000"/>
                  </a:srgbClr>
                </a:solidFill>
              </a:rPr>
              <a:pPr/>
              <a:t>12/08/2018</a:t>
            </a:fld>
            <a:endParaRPr lang="es-PE">
              <a:solidFill>
                <a:srgbClr val="146194">
                  <a:lumMod val="50000"/>
                </a:srgbClr>
              </a:solidFill>
            </a:endParaRPr>
          </a:p>
        </p:txBody>
      </p:sp>
      <p:sp>
        <p:nvSpPr>
          <p:cNvPr id="3" name="Footer Placeholder 2"/>
          <p:cNvSpPr>
            <a:spLocks noGrp="1"/>
          </p:cNvSpPr>
          <p:nvPr>
            <p:ph type="ftr" sz="quarter" idx="11"/>
          </p:nvPr>
        </p:nvSpPr>
        <p:spPr/>
        <p:txBody>
          <a:bodyPr/>
          <a:lstStyle/>
          <a:p>
            <a:endParaRPr lang="es-PE">
              <a:solidFill>
                <a:srgbClr val="146194">
                  <a:lumMod val="50000"/>
                </a:srgbClr>
              </a:solidFill>
            </a:endParaRPr>
          </a:p>
        </p:txBody>
      </p:sp>
      <p:sp>
        <p:nvSpPr>
          <p:cNvPr id="4" name="Slide Number Placeholder 3"/>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81065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3159" y="685800"/>
            <a:ext cx="44577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313759" y="2209800"/>
            <a:ext cx="2743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84FF50E-8A24-400A-8161-0F706AEEF605}" type="datetime1">
              <a:rPr lang="es-PE" smtClean="0">
                <a:solidFill>
                  <a:srgbClr val="146194">
                    <a:lumMod val="50000"/>
                  </a:srgbClr>
                </a:solidFill>
              </a:rPr>
              <a:pPr/>
              <a:t>12/08/2018</a:t>
            </a:fld>
            <a:endParaRPr lang="es-PE">
              <a:solidFill>
                <a:srgbClr val="146194">
                  <a:lumMod val="50000"/>
                </a:srgbClr>
              </a:solidFill>
            </a:endParaRPr>
          </a:p>
        </p:txBody>
      </p:sp>
      <p:sp>
        <p:nvSpPr>
          <p:cNvPr id="6" name="Footer Placeholder 5"/>
          <p:cNvSpPr>
            <a:spLocks noGrp="1"/>
          </p:cNvSpPr>
          <p:nvPr>
            <p:ph type="ftr" sz="quarter" idx="11"/>
          </p:nvPr>
        </p:nvSpPr>
        <p:spPr/>
        <p:txBody>
          <a:bodyPr/>
          <a:lstStyle/>
          <a:p>
            <a:endParaRPr lang="es-PE">
              <a:solidFill>
                <a:srgbClr val="146194">
                  <a:lumMod val="50000"/>
                </a:srgbClr>
              </a:solidFill>
            </a:endParaRPr>
          </a:p>
        </p:txBody>
      </p:sp>
      <p:sp>
        <p:nvSpPr>
          <p:cNvPr id="7" name="Slide Number Placeholder 6"/>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83369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542109" y="2777067"/>
            <a:ext cx="4516041"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D3614B-75B9-4B92-A1DB-9578D65F621A}" type="datetime1">
              <a:rPr lang="es-PE" smtClean="0">
                <a:solidFill>
                  <a:srgbClr val="146194">
                    <a:lumMod val="50000"/>
                  </a:srgbClr>
                </a:solidFill>
              </a:rPr>
              <a:pPr/>
              <a:t>12/08/2018</a:t>
            </a:fld>
            <a:endParaRPr lang="es-PE">
              <a:solidFill>
                <a:srgbClr val="146194">
                  <a:lumMod val="50000"/>
                </a:srgbClr>
              </a:solidFill>
            </a:endParaRPr>
          </a:p>
        </p:txBody>
      </p:sp>
      <p:sp>
        <p:nvSpPr>
          <p:cNvPr id="6" name="Footer Placeholder 5"/>
          <p:cNvSpPr>
            <a:spLocks noGrp="1"/>
          </p:cNvSpPr>
          <p:nvPr>
            <p:ph type="ftr" sz="quarter" idx="11"/>
          </p:nvPr>
        </p:nvSpPr>
        <p:spPr/>
        <p:txBody>
          <a:bodyPr/>
          <a:lstStyle/>
          <a:p>
            <a:endParaRPr lang="es-PE">
              <a:solidFill>
                <a:srgbClr val="146194">
                  <a:lumMod val="50000"/>
                </a:srgbClr>
              </a:solidFill>
            </a:endParaRPr>
          </a:p>
        </p:txBody>
      </p:sp>
      <p:sp>
        <p:nvSpPr>
          <p:cNvPr id="7" name="Slide Number Placeholder 6"/>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44687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19">
            <a:alphaModFix amt="53000"/>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6905227" y="2963334"/>
            <a:ext cx="2236394"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4487333"/>
            <a:ext cx="64008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9" y="685801"/>
            <a:ext cx="64008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28309" y="6172201"/>
            <a:ext cx="120015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36E1CC-DA4F-423B-B3DF-9F96B254F506}"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3"/>
          </p:nvPr>
        </p:nvSpPr>
        <p:spPr>
          <a:xfrm>
            <a:off x="513159" y="6172201"/>
            <a:ext cx="565785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PE">
              <a:solidFill>
                <a:srgbClr val="146194">
                  <a:lumMod val="50000"/>
                </a:srgbClr>
              </a:solidFill>
            </a:endParaRPr>
          </a:p>
        </p:txBody>
      </p:sp>
      <p:sp>
        <p:nvSpPr>
          <p:cNvPr id="6" name="Slide Number Placeholder 5"/>
          <p:cNvSpPr>
            <a:spLocks noGrp="1"/>
          </p:cNvSpPr>
          <p:nvPr>
            <p:ph type="sldNum" sz="quarter" idx="4"/>
          </p:nvPr>
        </p:nvSpPr>
        <p:spPr>
          <a:xfrm>
            <a:off x="7772400" y="5578476"/>
            <a:ext cx="856684"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36298592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390648"/>
            <a:ext cx="7162801" cy="2666999"/>
          </a:xfrm>
        </p:spPr>
        <p:txBody>
          <a:bodyPr>
            <a:normAutofit/>
          </a:bodyPr>
          <a:lstStyle/>
          <a:p>
            <a:pPr algn="ctr"/>
            <a:r>
              <a:rPr lang="es-ES" sz="2700" b="1" dirty="0" smtClean="0">
                <a:solidFill>
                  <a:schemeClr val="bg1"/>
                </a:solidFill>
                <a:latin typeface="Arial" panose="020B0604020202020204" pitchFamily="34" charset="0"/>
                <a:cs typeface="Arial" panose="020B0604020202020204" pitchFamily="34" charset="0"/>
              </a:rPr>
              <a:t>UNIVERSIDAD </a:t>
            </a:r>
            <a:r>
              <a:rPr lang="es-ES" sz="2700" b="1" dirty="0">
                <a:solidFill>
                  <a:schemeClr val="bg1"/>
                </a:solidFill>
                <a:latin typeface="Arial" panose="020B0604020202020204" pitchFamily="34" charset="0"/>
                <a:cs typeface="Arial" panose="020B0604020202020204" pitchFamily="34" charset="0"/>
              </a:rPr>
              <a:t>NACIONAL DE INGENIERÍA</a:t>
            </a:r>
            <a:br>
              <a:rPr lang="es-ES" sz="2700" b="1" dirty="0">
                <a:solidFill>
                  <a:schemeClr val="bg1"/>
                </a:solidFill>
                <a:latin typeface="Arial" panose="020B0604020202020204" pitchFamily="34" charset="0"/>
                <a:cs typeface="Arial" panose="020B0604020202020204" pitchFamily="34" charset="0"/>
              </a:rPr>
            </a:br>
            <a:endParaRPr lang="es-ES" sz="30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 y="4191000"/>
            <a:ext cx="8829040" cy="1676400"/>
          </a:xfrm>
        </p:spPr>
        <p:txBody>
          <a:bodyPr>
            <a:normAutofit lnSpcReduction="10000"/>
          </a:bodyPr>
          <a:lstStyle/>
          <a:p>
            <a:pPr algn="ctr"/>
            <a:r>
              <a:rPr lang="en-US" sz="2800" b="1" dirty="0" smtClean="0">
                <a:solidFill>
                  <a:srgbClr val="FF0000"/>
                </a:solidFill>
              </a:rPr>
              <a:t>LENGUAJE DE PROGRAMACIÓN C.</a:t>
            </a:r>
            <a:endParaRPr lang="es-ES" sz="3000" dirty="0">
              <a:solidFill>
                <a:srgbClr val="FF0000"/>
              </a:solidFill>
              <a:latin typeface="Arial" panose="020B0604020202020204" pitchFamily="34" charset="0"/>
              <a:cs typeface="Arial" panose="020B0604020202020204" pitchFamily="34" charset="0"/>
            </a:endParaRPr>
          </a:p>
          <a:p>
            <a:pPr algn="ctr"/>
            <a:r>
              <a:rPr lang="es-ES" sz="2800" b="1" dirty="0" smtClean="0">
                <a:solidFill>
                  <a:schemeClr val="bg2"/>
                </a:solidFill>
                <a:latin typeface="Arial" panose="020B0604020202020204" pitchFamily="34" charset="0"/>
                <a:cs typeface="Arial" panose="020B0604020202020204" pitchFamily="34" charset="0"/>
              </a:rPr>
              <a:t>Docente: </a:t>
            </a:r>
          </a:p>
          <a:p>
            <a:pPr algn="ctr"/>
            <a:r>
              <a:rPr lang="es-ES" sz="2800" b="1" dirty="0" err="1" smtClean="0">
                <a:solidFill>
                  <a:schemeClr val="bg2"/>
                </a:solidFill>
                <a:latin typeface="Arial" panose="020B0604020202020204" pitchFamily="34" charset="0"/>
                <a:cs typeface="Arial" panose="020B0604020202020204" pitchFamily="34" charset="0"/>
              </a:rPr>
              <a:t>MSc</a:t>
            </a:r>
            <a:r>
              <a:rPr lang="es-ES" sz="2800" b="1" dirty="0" smtClean="0">
                <a:solidFill>
                  <a:schemeClr val="bg2"/>
                </a:solidFill>
                <a:latin typeface="Arial" panose="020B0604020202020204" pitchFamily="34" charset="0"/>
                <a:cs typeface="Arial" panose="020B0604020202020204" pitchFamily="34" charset="0"/>
              </a:rPr>
              <a:t>. </a:t>
            </a:r>
            <a:r>
              <a:rPr lang="es-ES" sz="2800" b="1" dirty="0">
                <a:solidFill>
                  <a:schemeClr val="bg2"/>
                </a:solidFill>
                <a:latin typeface="Arial" panose="020B0604020202020204" pitchFamily="34" charset="0"/>
                <a:cs typeface="Arial" panose="020B0604020202020204" pitchFamily="34" charset="0"/>
              </a:rPr>
              <a:t>César Manuel Sebastián Díez </a:t>
            </a:r>
            <a:r>
              <a:rPr lang="es-ES" sz="2800" b="1" dirty="0" smtClean="0">
                <a:solidFill>
                  <a:schemeClr val="bg2"/>
                </a:solidFill>
                <a:latin typeface="Arial" panose="020B0604020202020204" pitchFamily="34" charset="0"/>
                <a:cs typeface="Arial" panose="020B0604020202020204" pitchFamily="34" charset="0"/>
              </a:rPr>
              <a:t>Chirinos</a:t>
            </a:r>
            <a:endParaRPr lang="es-ES" sz="2800" b="1" dirty="0">
              <a:solidFill>
                <a:schemeClr val="bg2"/>
              </a:solidFill>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85435217"/>
              </p:ext>
            </p:extLst>
          </p:nvPr>
        </p:nvGraphicFramePr>
        <p:xfrm>
          <a:off x="360998" y="878606"/>
          <a:ext cx="1482725" cy="2305050"/>
        </p:xfrm>
        <a:graphic>
          <a:graphicData uri="http://schemas.openxmlformats.org/presentationml/2006/ole">
            <mc:AlternateContent xmlns:mc="http://schemas.openxmlformats.org/markup-compatibility/2006">
              <mc:Choice xmlns:v="urn:schemas-microsoft-com:vml" Requires="v">
                <p:oleObj spid="_x0000_s2010" name="Picture" r:id="rId4" imgW="982800" imgH="1371600" progId="Word.Picture.8">
                  <p:embed/>
                </p:oleObj>
              </mc:Choice>
              <mc:Fallback>
                <p:oleObj name="Picture" r:id="rId4" imgW="982800" imgH="1371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98" y="878606"/>
                        <a:ext cx="1482725" cy="2305050"/>
                      </a:xfrm>
                      <a:prstGeom prst="rect">
                        <a:avLst/>
                      </a:prstGeom>
                      <a:noFill/>
                      <a:ln>
                        <a:noFill/>
                      </a:ln>
                    </p:spPr>
                  </p:pic>
                </p:oleObj>
              </mc:Fallback>
            </mc:AlternateContent>
          </a:graphicData>
        </a:graphic>
      </p:graphicFrame>
      <p:pic>
        <p:nvPicPr>
          <p:cNvPr id="4" name="Imagen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5912" y="5854700"/>
            <a:ext cx="5922015" cy="819150"/>
          </a:xfrm>
          <a:prstGeom prst="rect">
            <a:avLst/>
          </a:prstGeom>
        </p:spPr>
      </p:pic>
      <p:pic>
        <p:nvPicPr>
          <p:cNvPr id="6" name="Picture 5" descr="Image result for cleverlabs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24134" y="1022936"/>
            <a:ext cx="1511867" cy="1511867"/>
          </a:xfrm>
          <a:prstGeom prst="rect">
            <a:avLst/>
          </a:prstGeom>
          <a:noFill/>
          <a:extLst>
            <a:ext uri="{909E8E84-426E-40DD-AFC4-6F175D3DCCD1}">
              <a14:hiddenFill xmlns:a14="http://schemas.microsoft.com/office/drawing/2010/main">
                <a:solidFill>
                  <a:srgbClr val="FFFFFF"/>
                </a:solidFill>
              </a14:hiddenFill>
            </a:ext>
          </a:extLst>
        </p:spPr>
      </p:pic>
      <p:pic>
        <p:nvPicPr>
          <p:cNvPr id="1992" name="Picture 968" descr="Image result for c language logo"/>
          <p:cNvPicPr>
            <a:picLocks noChangeAspect="1" noChangeArrowheads="1"/>
          </p:cNvPicPr>
          <p:nvPr/>
        </p:nvPicPr>
        <p:blipFill rotWithShape="1">
          <a:blip r:embed="rId8">
            <a:duotone>
              <a:prstClr val="black"/>
              <a:srgbClr val="D9C3A5">
                <a:tint val="50000"/>
                <a:satMod val="180000"/>
              </a:srgbClr>
            </a:duotone>
            <a:extLst>
              <a:ext uri="{BEBA8EAE-BF5A-486C-A8C5-ECC9F3942E4B}">
                <a14:imgProps xmlns:a14="http://schemas.microsoft.com/office/drawing/2010/main">
                  <a14:imgLayer r:embed="rId9">
                    <a14:imgEffect>
                      <a14:backgroundRemoval t="10000" b="90000" l="10000" r="90000"/>
                    </a14:imgEffect>
                    <a14:imgEffect>
                      <a14:artisticCrisscrossEtching/>
                    </a14:imgEffect>
                    <a14:imgEffect>
                      <a14:brightnessContrast bright="40000" contrast="-40000"/>
                    </a14:imgEffect>
                  </a14:imgLayer>
                </a14:imgProps>
              </a:ext>
              <a:ext uri="{28A0092B-C50C-407E-A947-70E740481C1C}">
                <a14:useLocalDpi xmlns:a14="http://schemas.microsoft.com/office/drawing/2010/main" val="0"/>
              </a:ext>
            </a:extLst>
          </a:blip>
          <a:srcRect l="13385" t="12174" r="11446" b="11763"/>
          <a:stretch/>
        </p:blipFill>
        <p:spPr bwMode="auto">
          <a:xfrm>
            <a:off x="2930525" y="878606"/>
            <a:ext cx="3273425" cy="3312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776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272271" y="151958"/>
            <a:ext cx="8719329" cy="6706042"/>
            <a:chOff x="272271" y="151958"/>
            <a:chExt cx="8719329" cy="6706042"/>
          </a:xfrm>
        </p:grpSpPr>
        <p:sp>
          <p:nvSpPr>
            <p:cNvPr id="6" name="Rectangle 5"/>
            <p:cNvSpPr/>
            <p:nvPr/>
          </p:nvSpPr>
          <p:spPr>
            <a:xfrm>
              <a:off x="685800" y="6457890"/>
              <a:ext cx="8305800" cy="400110"/>
            </a:xfrm>
            <a:prstGeom prst="rect">
              <a:avLst/>
            </a:prstGeom>
          </p:spPr>
          <p:txBody>
            <a:bodyPr wrap="square">
              <a:spAutoFit/>
            </a:bodyPr>
            <a:lstStyle/>
            <a:p>
              <a:r>
                <a:rPr lang="es-ES" sz="2000" b="1" dirty="0" smtClean="0">
                  <a:solidFill>
                    <a:schemeClr val="bg1"/>
                  </a:solidFill>
                </a:rPr>
                <a:t>Figura 2.1: </a:t>
              </a:r>
              <a:r>
                <a:rPr lang="es-ES" sz="2000" dirty="0" smtClean="0">
                  <a:solidFill>
                    <a:schemeClr val="bg1"/>
                  </a:solidFill>
                </a:rPr>
                <a:t>Anatomía de un programa C</a:t>
              </a:r>
            </a:p>
          </p:txBody>
        </p:sp>
        <p:grpSp>
          <p:nvGrpSpPr>
            <p:cNvPr id="104" name="Group 103"/>
            <p:cNvGrpSpPr/>
            <p:nvPr/>
          </p:nvGrpSpPr>
          <p:grpSpPr>
            <a:xfrm>
              <a:off x="272271" y="151958"/>
              <a:ext cx="8341000" cy="6248842"/>
              <a:chOff x="272271" y="151958"/>
              <a:chExt cx="8341000" cy="6248842"/>
            </a:xfrm>
          </p:grpSpPr>
          <p:grpSp>
            <p:nvGrpSpPr>
              <p:cNvPr id="27" name="Group 26"/>
              <p:cNvGrpSpPr/>
              <p:nvPr/>
            </p:nvGrpSpPr>
            <p:grpSpPr>
              <a:xfrm>
                <a:off x="272271" y="151958"/>
                <a:ext cx="2239716" cy="5935580"/>
                <a:chOff x="685800" y="1447800"/>
                <a:chExt cx="2239716" cy="5935580"/>
              </a:xfrm>
            </p:grpSpPr>
            <p:sp>
              <p:nvSpPr>
                <p:cNvPr id="2" name="TextBox 1"/>
                <p:cNvSpPr txBox="1"/>
                <p:nvPr/>
              </p:nvSpPr>
              <p:spPr>
                <a:xfrm>
                  <a:off x="685800" y="1447800"/>
                  <a:ext cx="2239716" cy="369332"/>
                </a:xfrm>
                <a:prstGeom prst="rect">
                  <a:avLst/>
                </a:prstGeom>
                <a:solidFill>
                  <a:schemeClr val="accent6">
                    <a:lumMod val="20000"/>
                    <a:lumOff val="80000"/>
                  </a:schemeClr>
                </a:solidFill>
                <a:effectLst>
                  <a:outerShdw blurRad="50800" dist="38100" dir="8100000" algn="tr" rotWithShape="0">
                    <a:prstClr val="black">
                      <a:alpha val="40000"/>
                    </a:prstClr>
                  </a:outerShdw>
                </a:effectLst>
              </p:spPr>
              <p:txBody>
                <a:bodyPr wrap="none" rtlCol="0">
                  <a:spAutoFit/>
                </a:bodyPr>
                <a:lstStyle/>
                <a:p>
                  <a:r>
                    <a:rPr lang="es-ES" b="1" dirty="0">
                      <a:solidFill>
                        <a:schemeClr val="bg2"/>
                      </a:solidFill>
                    </a:rPr>
                    <a:t>Programa típico C</a:t>
                  </a:r>
                </a:p>
              </p:txBody>
            </p:sp>
            <p:cxnSp>
              <p:nvCxnSpPr>
                <p:cNvPr id="5" name="Straight Arrow Connector 4"/>
                <p:cNvCxnSpPr/>
                <p:nvPr/>
              </p:nvCxnSpPr>
              <p:spPr>
                <a:xfrm>
                  <a:off x="838200" y="1817132"/>
                  <a:ext cx="0" cy="5566248"/>
                </a:xfrm>
                <a:prstGeom prst="straightConnector1">
                  <a:avLst/>
                </a:prstGeom>
                <a:ln w="28575">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469349" y="698422"/>
                <a:ext cx="5893166" cy="544839"/>
                <a:chOff x="838200" y="1958093"/>
                <a:chExt cx="5893166" cy="544839"/>
              </a:xfrm>
            </p:grpSpPr>
            <p:grpSp>
              <p:nvGrpSpPr>
                <p:cNvPr id="16" name="Group 15"/>
                <p:cNvGrpSpPr/>
                <p:nvPr/>
              </p:nvGrpSpPr>
              <p:grpSpPr>
                <a:xfrm>
                  <a:off x="838200" y="2133600"/>
                  <a:ext cx="1561245" cy="369332"/>
                  <a:chOff x="838200" y="2133600"/>
                  <a:chExt cx="1561245" cy="369332"/>
                </a:xfrm>
              </p:grpSpPr>
              <p:sp>
                <p:nvSpPr>
                  <p:cNvPr id="7" name="TextBox 6"/>
                  <p:cNvSpPr txBox="1"/>
                  <p:nvPr/>
                </p:nvSpPr>
                <p:spPr>
                  <a:xfrm>
                    <a:off x="1371600" y="2133600"/>
                    <a:ext cx="1027845" cy="369332"/>
                  </a:xfrm>
                  <a:prstGeom prst="rect">
                    <a:avLst/>
                  </a:prstGeom>
                  <a:solidFill>
                    <a:schemeClr val="accent6">
                      <a:lumMod val="20000"/>
                      <a:lumOff val="80000"/>
                    </a:schemeClr>
                  </a:solidFill>
                  <a:effectLst>
                    <a:outerShdw blurRad="50800" dist="38100" dir="8100000" algn="tr" rotWithShape="0">
                      <a:prstClr val="black">
                        <a:alpha val="40000"/>
                      </a:prstClr>
                    </a:outerShdw>
                  </a:effectLst>
                </p:spPr>
                <p:txBody>
                  <a:bodyPr wrap="none" rtlCol="0">
                    <a:spAutoFit/>
                  </a:bodyPr>
                  <a:lstStyle/>
                  <a:p>
                    <a:r>
                      <a:rPr lang="es-ES" b="1" dirty="0" err="1" smtClean="0">
                        <a:solidFill>
                          <a:schemeClr val="bg2"/>
                        </a:solidFill>
                      </a:rPr>
                      <a:t>include</a:t>
                    </a:r>
                    <a:endParaRPr lang="es-ES" b="1" dirty="0">
                      <a:solidFill>
                        <a:schemeClr val="bg2"/>
                      </a:solidFill>
                    </a:endParaRPr>
                  </a:p>
                </p:txBody>
              </p:sp>
              <p:cxnSp>
                <p:nvCxnSpPr>
                  <p:cNvPr id="10" name="Straight Connector 9"/>
                  <p:cNvCxnSpPr>
                    <a:endCxn id="7" idx="1"/>
                  </p:cNvCxnSpPr>
                  <p:nvPr/>
                </p:nvCxnSpPr>
                <p:spPr>
                  <a:xfrm>
                    <a:off x="838200" y="2318266"/>
                    <a:ext cx="46800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399445" y="1958093"/>
                  <a:ext cx="4331921" cy="369332"/>
                  <a:chOff x="2399445" y="1958093"/>
                  <a:chExt cx="4331921" cy="369332"/>
                </a:xfrm>
              </p:grpSpPr>
              <p:cxnSp>
                <p:nvCxnSpPr>
                  <p:cNvPr id="11" name="Straight Connector 10"/>
                  <p:cNvCxnSpPr/>
                  <p:nvPr/>
                </p:nvCxnSpPr>
                <p:spPr>
                  <a:xfrm>
                    <a:off x="2399445" y="2281259"/>
                    <a:ext cx="61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25516" y="1958093"/>
                    <a:ext cx="3805850" cy="369332"/>
                  </a:xfrm>
                  <a:prstGeom prst="rect">
                    <a:avLst/>
                  </a:prstGeom>
                  <a:noFill/>
                  <a:effectLst>
                    <a:outerShdw blurRad="50800" dist="38100" dir="8100000" algn="tr" rotWithShape="0">
                      <a:prstClr val="black">
                        <a:alpha val="40000"/>
                      </a:prstClr>
                    </a:outerShdw>
                  </a:effectLst>
                </p:spPr>
                <p:txBody>
                  <a:bodyPr wrap="none" rtlCol="0">
                    <a:spAutoFit/>
                  </a:bodyPr>
                  <a:lstStyle/>
                  <a:p>
                    <a:r>
                      <a:rPr lang="es-ES" dirty="0" smtClean="0">
                        <a:solidFill>
                          <a:schemeClr val="bg2"/>
                        </a:solidFill>
                      </a:rPr>
                      <a:t>Instrucciones del preprocesador</a:t>
                    </a:r>
                    <a:endParaRPr lang="es-ES" dirty="0">
                      <a:solidFill>
                        <a:schemeClr val="bg2"/>
                      </a:solidFill>
                    </a:endParaRPr>
                  </a:p>
                </p:txBody>
              </p:sp>
            </p:grpSp>
          </p:grpSp>
          <p:grpSp>
            <p:nvGrpSpPr>
              <p:cNvPr id="49" name="Group 48"/>
              <p:cNvGrpSpPr/>
              <p:nvPr/>
            </p:nvGrpSpPr>
            <p:grpSpPr>
              <a:xfrm>
                <a:off x="477179" y="1283347"/>
                <a:ext cx="7242803" cy="1568319"/>
                <a:chOff x="681997" y="1578186"/>
                <a:chExt cx="7242803" cy="1568319"/>
              </a:xfrm>
            </p:grpSpPr>
            <p:grpSp>
              <p:nvGrpSpPr>
                <p:cNvPr id="18" name="Group 17"/>
                <p:cNvGrpSpPr/>
                <p:nvPr/>
              </p:nvGrpSpPr>
              <p:grpSpPr>
                <a:xfrm>
                  <a:off x="681997" y="1716686"/>
                  <a:ext cx="1411780" cy="369332"/>
                  <a:chOff x="875455" y="2782393"/>
                  <a:chExt cx="1411780" cy="369332"/>
                </a:xfrm>
              </p:grpSpPr>
              <p:sp>
                <p:nvSpPr>
                  <p:cNvPr id="8" name="TextBox 7"/>
                  <p:cNvSpPr txBox="1"/>
                  <p:nvPr/>
                </p:nvSpPr>
                <p:spPr>
                  <a:xfrm>
                    <a:off x="1371600" y="2782393"/>
                    <a:ext cx="915635" cy="369332"/>
                  </a:xfrm>
                  <a:prstGeom prst="rect">
                    <a:avLst/>
                  </a:prstGeom>
                  <a:solidFill>
                    <a:schemeClr val="accent6">
                      <a:lumMod val="20000"/>
                      <a:lumOff val="80000"/>
                    </a:schemeClr>
                  </a:solidFill>
                  <a:effectLst>
                    <a:outerShdw blurRad="50800" dist="38100" dir="8100000" algn="tr" rotWithShape="0">
                      <a:prstClr val="black">
                        <a:alpha val="40000"/>
                      </a:prstClr>
                    </a:outerShdw>
                  </a:effectLst>
                </p:spPr>
                <p:txBody>
                  <a:bodyPr wrap="none" rtlCol="0">
                    <a:spAutoFit/>
                  </a:bodyPr>
                  <a:lstStyle/>
                  <a:p>
                    <a:r>
                      <a:rPr lang="es-ES" b="1" dirty="0" err="1" smtClean="0">
                        <a:solidFill>
                          <a:schemeClr val="bg2"/>
                        </a:solidFill>
                      </a:rPr>
                      <a:t>main</a:t>
                    </a:r>
                    <a:r>
                      <a:rPr lang="es-ES" b="1" dirty="0" smtClean="0">
                        <a:solidFill>
                          <a:schemeClr val="bg2"/>
                        </a:solidFill>
                      </a:rPr>
                      <a:t>()</a:t>
                    </a:r>
                    <a:endParaRPr lang="es-ES" b="1" dirty="0">
                      <a:solidFill>
                        <a:schemeClr val="bg2"/>
                      </a:solidFill>
                    </a:endParaRPr>
                  </a:p>
                </p:txBody>
              </p:sp>
              <p:cxnSp>
                <p:nvCxnSpPr>
                  <p:cNvPr id="17" name="Straight Connector 16"/>
                  <p:cNvCxnSpPr/>
                  <p:nvPr/>
                </p:nvCxnSpPr>
                <p:spPr>
                  <a:xfrm>
                    <a:off x="875455" y="2967059"/>
                    <a:ext cx="46800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081248" y="1578186"/>
                  <a:ext cx="5843552" cy="369332"/>
                  <a:chOff x="2399445" y="2756824"/>
                  <a:chExt cx="5843552" cy="369332"/>
                </a:xfrm>
              </p:grpSpPr>
              <p:sp>
                <p:nvSpPr>
                  <p:cNvPr id="14" name="TextBox 13"/>
                  <p:cNvSpPr txBox="1"/>
                  <p:nvPr/>
                </p:nvSpPr>
                <p:spPr>
                  <a:xfrm>
                    <a:off x="2925516" y="2756824"/>
                    <a:ext cx="5317481" cy="369332"/>
                  </a:xfrm>
                  <a:prstGeom prst="rect">
                    <a:avLst/>
                  </a:prstGeom>
                  <a:noFill/>
                  <a:effectLst>
                    <a:outerShdw blurRad="50800" dist="38100" dir="8100000" algn="tr" rotWithShape="0">
                      <a:prstClr val="black">
                        <a:alpha val="40000"/>
                      </a:prstClr>
                    </a:outerShdw>
                  </a:effectLst>
                </p:spPr>
                <p:txBody>
                  <a:bodyPr wrap="none" rtlCol="0">
                    <a:spAutoFit/>
                  </a:bodyPr>
                  <a:lstStyle/>
                  <a:p>
                    <a:r>
                      <a:rPr lang="es-ES" dirty="0" smtClean="0">
                        <a:solidFill>
                          <a:schemeClr val="bg2"/>
                        </a:solidFill>
                      </a:rPr>
                      <a:t>Siempre </a:t>
                    </a:r>
                    <a:r>
                      <a:rPr lang="es-ES" dirty="0" err="1" smtClean="0">
                        <a:solidFill>
                          <a:schemeClr val="bg2"/>
                        </a:solidFill>
                      </a:rPr>
                      <a:t>main</a:t>
                    </a:r>
                    <a:r>
                      <a:rPr lang="es-ES" dirty="0" smtClean="0">
                        <a:solidFill>
                          <a:schemeClr val="bg2"/>
                        </a:solidFill>
                      </a:rPr>
                      <a:t>() es la primera función llamada</a:t>
                    </a:r>
                    <a:endParaRPr lang="es-ES" dirty="0">
                      <a:solidFill>
                        <a:schemeClr val="bg2"/>
                      </a:solidFill>
                    </a:endParaRPr>
                  </a:p>
                </p:txBody>
              </p:sp>
              <p:cxnSp>
                <p:nvCxnSpPr>
                  <p:cNvPr id="19" name="Straight Connector 18"/>
                  <p:cNvCxnSpPr/>
                  <p:nvPr/>
                </p:nvCxnSpPr>
                <p:spPr>
                  <a:xfrm>
                    <a:off x="2399445" y="3079989"/>
                    <a:ext cx="612000"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4387352" y="2130796"/>
                  <a:ext cx="3059137" cy="646331"/>
                  <a:chOff x="2399445" y="2756824"/>
                  <a:chExt cx="3059137" cy="646331"/>
                </a:xfrm>
              </p:grpSpPr>
              <p:sp>
                <p:nvSpPr>
                  <p:cNvPr id="22" name="TextBox 21"/>
                  <p:cNvSpPr txBox="1"/>
                  <p:nvPr/>
                </p:nvSpPr>
                <p:spPr>
                  <a:xfrm>
                    <a:off x="2925516" y="2756824"/>
                    <a:ext cx="2533066" cy="646331"/>
                  </a:xfrm>
                  <a:prstGeom prst="rect">
                    <a:avLst/>
                  </a:prstGeom>
                  <a:noFill/>
                  <a:effectLst>
                    <a:outerShdw blurRad="50800" dist="38100" dir="8100000" algn="tr" rotWithShape="0">
                      <a:prstClr val="black">
                        <a:alpha val="40000"/>
                      </a:prstClr>
                    </a:outerShdw>
                  </a:effectLst>
                </p:spPr>
                <p:txBody>
                  <a:bodyPr wrap="none" rtlCol="0">
                    <a:spAutoFit/>
                  </a:bodyPr>
                  <a:lstStyle/>
                  <a:p>
                    <a:r>
                      <a:rPr lang="es-ES" dirty="0" smtClean="0">
                        <a:solidFill>
                          <a:schemeClr val="bg2"/>
                        </a:solidFill>
                      </a:rPr>
                      <a:t>Las funciones se </a:t>
                    </a:r>
                  </a:p>
                  <a:p>
                    <a:r>
                      <a:rPr lang="es-ES" dirty="0" smtClean="0">
                        <a:solidFill>
                          <a:schemeClr val="bg2"/>
                        </a:solidFill>
                      </a:rPr>
                      <a:t>hacen de sentencias</a:t>
                    </a:r>
                    <a:endParaRPr lang="es-ES" dirty="0">
                      <a:solidFill>
                        <a:schemeClr val="bg2"/>
                      </a:solidFill>
                    </a:endParaRPr>
                  </a:p>
                </p:txBody>
              </p:sp>
              <p:cxnSp>
                <p:nvCxnSpPr>
                  <p:cNvPr id="23" name="Straight Connector 22"/>
                  <p:cNvCxnSpPr/>
                  <p:nvPr/>
                </p:nvCxnSpPr>
                <p:spPr>
                  <a:xfrm>
                    <a:off x="2399445" y="3079989"/>
                    <a:ext cx="612000"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1612200" y="2086018"/>
                  <a:ext cx="2760946" cy="1060487"/>
                  <a:chOff x="1612200" y="2086018"/>
                  <a:chExt cx="2760946" cy="1060487"/>
                </a:xfrm>
              </p:grpSpPr>
              <p:cxnSp>
                <p:nvCxnSpPr>
                  <p:cNvPr id="32" name="Straight Connector 31"/>
                  <p:cNvCxnSpPr/>
                  <p:nvPr/>
                </p:nvCxnSpPr>
                <p:spPr>
                  <a:xfrm>
                    <a:off x="1635600" y="2446018"/>
                    <a:ext cx="1260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432200" y="2266018"/>
                    <a:ext cx="36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71800" y="2269296"/>
                    <a:ext cx="1401346" cy="369332"/>
                  </a:xfrm>
                  <a:prstGeom prst="rect">
                    <a:avLst/>
                  </a:prstGeom>
                  <a:solidFill>
                    <a:schemeClr val="accent6">
                      <a:lumMod val="20000"/>
                      <a:lumOff val="80000"/>
                    </a:schemeClr>
                  </a:solidFill>
                  <a:effectLst>
                    <a:outerShdw blurRad="50800" dist="38100" dir="8100000" algn="tr" rotWithShape="0">
                      <a:prstClr val="black">
                        <a:alpha val="40000"/>
                      </a:prstClr>
                    </a:outerShdw>
                  </a:effectLst>
                </p:spPr>
                <p:txBody>
                  <a:bodyPr wrap="none" rtlCol="0">
                    <a:spAutoFit/>
                  </a:bodyPr>
                  <a:lstStyle/>
                  <a:p>
                    <a:r>
                      <a:rPr lang="es-ES" b="1" dirty="0" smtClean="0">
                        <a:solidFill>
                          <a:schemeClr val="bg2"/>
                        </a:solidFill>
                      </a:rPr>
                      <a:t>Sentencias</a:t>
                    </a:r>
                    <a:endParaRPr lang="es-ES" b="1" dirty="0">
                      <a:solidFill>
                        <a:schemeClr val="bg2"/>
                      </a:solidFill>
                    </a:endParaRPr>
                  </a:p>
                </p:txBody>
              </p:sp>
              <p:cxnSp>
                <p:nvCxnSpPr>
                  <p:cNvPr id="46" name="Straight Arrow Connector 45"/>
                  <p:cNvCxnSpPr>
                    <a:stCxn id="34" idx="2"/>
                  </p:cNvCxnSpPr>
                  <p:nvPr/>
                </p:nvCxnSpPr>
                <p:spPr>
                  <a:xfrm>
                    <a:off x="3672473" y="2638628"/>
                    <a:ext cx="0" cy="507877"/>
                  </a:xfrm>
                  <a:prstGeom prst="straightConnector1">
                    <a:avLst/>
                  </a:prstGeom>
                  <a:ln w="38100">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457200" y="2359967"/>
                <a:ext cx="3691149" cy="1429819"/>
                <a:chOff x="681997" y="2777173"/>
                <a:chExt cx="3691149" cy="1429819"/>
              </a:xfrm>
            </p:grpSpPr>
            <p:grpSp>
              <p:nvGrpSpPr>
                <p:cNvPr id="36" name="Group 35"/>
                <p:cNvGrpSpPr/>
                <p:nvPr/>
              </p:nvGrpSpPr>
              <p:grpSpPr>
                <a:xfrm>
                  <a:off x="681997" y="2777173"/>
                  <a:ext cx="1971229" cy="369332"/>
                  <a:chOff x="875455" y="2782393"/>
                  <a:chExt cx="1971229" cy="369332"/>
                </a:xfrm>
              </p:grpSpPr>
              <p:sp>
                <p:nvSpPr>
                  <p:cNvPr id="37" name="TextBox 36"/>
                  <p:cNvSpPr txBox="1"/>
                  <p:nvPr/>
                </p:nvSpPr>
                <p:spPr>
                  <a:xfrm>
                    <a:off x="1371600" y="2782393"/>
                    <a:ext cx="1475084" cy="369332"/>
                  </a:xfrm>
                  <a:prstGeom prst="rect">
                    <a:avLst/>
                  </a:prstGeom>
                  <a:solidFill>
                    <a:schemeClr val="accent6">
                      <a:lumMod val="20000"/>
                      <a:lumOff val="80000"/>
                    </a:schemeClr>
                  </a:solidFill>
                  <a:effectLst>
                    <a:outerShdw blurRad="50800" dist="38100" dir="8100000" algn="tr" rotWithShape="0">
                      <a:prstClr val="black">
                        <a:alpha val="40000"/>
                      </a:prstClr>
                    </a:outerShdw>
                  </a:effectLst>
                </p:spPr>
                <p:txBody>
                  <a:bodyPr wrap="none" rtlCol="0">
                    <a:spAutoFit/>
                  </a:bodyPr>
                  <a:lstStyle/>
                  <a:p>
                    <a:r>
                      <a:rPr lang="es-ES" b="1" dirty="0" err="1" smtClean="0">
                        <a:solidFill>
                          <a:schemeClr val="bg2"/>
                        </a:solidFill>
                      </a:rPr>
                      <a:t>function</a:t>
                    </a:r>
                    <a:r>
                      <a:rPr lang="es-ES" b="1" dirty="0" smtClean="0">
                        <a:solidFill>
                          <a:schemeClr val="bg2"/>
                        </a:solidFill>
                      </a:rPr>
                      <a:t> a()</a:t>
                    </a:r>
                    <a:endParaRPr lang="es-ES" b="1" dirty="0">
                      <a:solidFill>
                        <a:schemeClr val="bg2"/>
                      </a:solidFill>
                    </a:endParaRPr>
                  </a:p>
                </p:txBody>
              </p:sp>
              <p:cxnSp>
                <p:nvCxnSpPr>
                  <p:cNvPr id="38" name="Straight Connector 37"/>
                  <p:cNvCxnSpPr/>
                  <p:nvPr/>
                </p:nvCxnSpPr>
                <p:spPr>
                  <a:xfrm>
                    <a:off x="875455" y="2967059"/>
                    <a:ext cx="46800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612200" y="3146505"/>
                  <a:ext cx="2760946" cy="1060487"/>
                  <a:chOff x="1612200" y="3146505"/>
                  <a:chExt cx="2760946" cy="1060487"/>
                </a:xfrm>
              </p:grpSpPr>
              <p:cxnSp>
                <p:nvCxnSpPr>
                  <p:cNvPr id="40" name="Straight Connector 39"/>
                  <p:cNvCxnSpPr/>
                  <p:nvPr/>
                </p:nvCxnSpPr>
                <p:spPr>
                  <a:xfrm>
                    <a:off x="1635600" y="3506505"/>
                    <a:ext cx="1260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32200" y="3326505"/>
                    <a:ext cx="36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971800" y="3329783"/>
                    <a:ext cx="1401346" cy="369332"/>
                  </a:xfrm>
                  <a:prstGeom prst="rect">
                    <a:avLst/>
                  </a:prstGeom>
                  <a:solidFill>
                    <a:schemeClr val="accent6">
                      <a:lumMod val="20000"/>
                      <a:lumOff val="80000"/>
                    </a:schemeClr>
                  </a:solidFill>
                  <a:effectLst>
                    <a:outerShdw blurRad="50800" dist="38100" dir="8100000" algn="tr" rotWithShape="0">
                      <a:prstClr val="black">
                        <a:alpha val="40000"/>
                      </a:prstClr>
                    </a:outerShdw>
                  </a:effectLst>
                </p:spPr>
                <p:txBody>
                  <a:bodyPr wrap="none" rtlCol="0">
                    <a:spAutoFit/>
                  </a:bodyPr>
                  <a:lstStyle/>
                  <a:p>
                    <a:r>
                      <a:rPr lang="es-ES" b="1" dirty="0" smtClean="0">
                        <a:solidFill>
                          <a:schemeClr val="bg2"/>
                        </a:solidFill>
                      </a:rPr>
                      <a:t>Sentencias</a:t>
                    </a:r>
                    <a:endParaRPr lang="es-ES" b="1" dirty="0">
                      <a:solidFill>
                        <a:schemeClr val="bg2"/>
                      </a:solidFill>
                    </a:endParaRPr>
                  </a:p>
                </p:txBody>
              </p:sp>
              <p:cxnSp>
                <p:nvCxnSpPr>
                  <p:cNvPr id="47" name="Straight Arrow Connector 46"/>
                  <p:cNvCxnSpPr/>
                  <p:nvPr/>
                </p:nvCxnSpPr>
                <p:spPr>
                  <a:xfrm>
                    <a:off x="3672473" y="3699115"/>
                    <a:ext cx="0" cy="507877"/>
                  </a:xfrm>
                  <a:prstGeom prst="straightConnector1">
                    <a:avLst/>
                  </a:prstGeom>
                  <a:ln w="38100">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449300" y="3304414"/>
                <a:ext cx="8163971" cy="3096386"/>
                <a:chOff x="449300" y="3304414"/>
                <a:chExt cx="8163971" cy="3096386"/>
              </a:xfrm>
            </p:grpSpPr>
            <p:grpSp>
              <p:nvGrpSpPr>
                <p:cNvPr id="72" name="Group 71"/>
                <p:cNvGrpSpPr/>
                <p:nvPr/>
              </p:nvGrpSpPr>
              <p:grpSpPr>
                <a:xfrm>
                  <a:off x="5870071" y="4372818"/>
                  <a:ext cx="2743200" cy="2027982"/>
                  <a:chOff x="6227618" y="4550134"/>
                  <a:chExt cx="2743200" cy="2027982"/>
                </a:xfrm>
              </p:grpSpPr>
              <p:sp>
                <p:nvSpPr>
                  <p:cNvPr id="4" name="TextBox 3"/>
                  <p:cNvSpPr txBox="1"/>
                  <p:nvPr/>
                </p:nvSpPr>
                <p:spPr>
                  <a:xfrm>
                    <a:off x="6227618" y="4550134"/>
                    <a:ext cx="2743200" cy="1298377"/>
                  </a:xfrm>
                  <a:prstGeom prst="ellipse">
                    <a:avLst/>
                  </a:prstGeom>
                  <a:solidFill>
                    <a:schemeClr val="accent6">
                      <a:lumMod val="20000"/>
                      <a:lumOff val="80000"/>
                    </a:schemeClr>
                  </a:solidFill>
                  <a:effectLst>
                    <a:outerShdw blurRad="50800" dist="38100" dir="8100000" algn="tr" rotWithShape="0">
                      <a:prstClr val="black">
                        <a:alpha val="40000"/>
                      </a:prstClr>
                    </a:outerShdw>
                  </a:effectLst>
                </p:spPr>
                <p:txBody>
                  <a:bodyPr wrap="square" rtlCol="0">
                    <a:spAutoFit/>
                  </a:bodyPr>
                  <a:lstStyle/>
                  <a:p>
                    <a:r>
                      <a:rPr lang="es-ES" b="1" dirty="0" smtClean="0">
                        <a:solidFill>
                          <a:schemeClr val="bg2"/>
                        </a:solidFill>
                      </a:rPr>
                      <a:t>Palabras clave</a:t>
                    </a:r>
                  </a:p>
                  <a:p>
                    <a:pPr algn="just"/>
                    <a:r>
                      <a:rPr lang="es-ES" b="1" dirty="0" smtClean="0">
                        <a:solidFill>
                          <a:schemeClr val="bg2"/>
                        </a:solidFill>
                      </a:rPr>
                      <a:t>Datos</a:t>
                    </a:r>
                  </a:p>
                  <a:p>
                    <a:pPr algn="just"/>
                    <a:r>
                      <a:rPr lang="es-ES" b="1" dirty="0" smtClean="0">
                        <a:solidFill>
                          <a:schemeClr val="bg2"/>
                        </a:solidFill>
                      </a:rPr>
                      <a:t>Operadores</a:t>
                    </a:r>
                    <a:endParaRPr lang="es-ES" b="1" dirty="0">
                      <a:solidFill>
                        <a:schemeClr val="bg2"/>
                      </a:solidFill>
                    </a:endParaRPr>
                  </a:p>
                </p:txBody>
              </p:sp>
              <p:grpSp>
                <p:nvGrpSpPr>
                  <p:cNvPr id="69" name="Group 68"/>
                  <p:cNvGrpSpPr/>
                  <p:nvPr/>
                </p:nvGrpSpPr>
                <p:grpSpPr>
                  <a:xfrm>
                    <a:off x="6942520" y="5936950"/>
                    <a:ext cx="1527982" cy="641166"/>
                    <a:chOff x="579440" y="5216331"/>
                    <a:chExt cx="1527982" cy="641166"/>
                  </a:xfrm>
                </p:grpSpPr>
                <p:sp>
                  <p:nvSpPr>
                    <p:cNvPr id="70" name="TextBox 69"/>
                    <p:cNvSpPr txBox="1"/>
                    <p:nvPr/>
                  </p:nvSpPr>
                  <p:spPr>
                    <a:xfrm>
                      <a:off x="579440" y="5488165"/>
                      <a:ext cx="1527982" cy="369332"/>
                    </a:xfrm>
                    <a:prstGeom prst="rect">
                      <a:avLst/>
                    </a:prstGeom>
                    <a:noFill/>
                    <a:effectLst>
                      <a:outerShdw blurRad="50800" dist="38100" dir="8100000" algn="tr" rotWithShape="0">
                        <a:prstClr val="black">
                          <a:alpha val="40000"/>
                        </a:prstClr>
                      </a:outerShdw>
                    </a:effectLst>
                  </p:spPr>
                  <p:txBody>
                    <a:bodyPr wrap="none" rtlCol="0">
                      <a:spAutoFit/>
                    </a:bodyPr>
                    <a:lstStyle/>
                    <a:p>
                      <a:r>
                        <a:rPr lang="es-ES" b="1" dirty="0" smtClean="0">
                          <a:solidFill>
                            <a:schemeClr val="bg2"/>
                          </a:solidFill>
                        </a:rPr>
                        <a:t>Lenguaje C.</a:t>
                      </a:r>
                      <a:endParaRPr lang="es-ES" b="1" dirty="0">
                        <a:solidFill>
                          <a:schemeClr val="bg2"/>
                        </a:solidFill>
                      </a:endParaRPr>
                    </a:p>
                  </p:txBody>
                </p:sp>
                <p:sp>
                  <p:nvSpPr>
                    <p:cNvPr id="71" name="Right Arrow 70"/>
                    <p:cNvSpPr/>
                    <p:nvPr/>
                  </p:nvSpPr>
                  <p:spPr>
                    <a:xfrm rot="16200000" flipV="1">
                      <a:off x="921327" y="5126415"/>
                      <a:ext cx="304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nvGrpSpPr>
                <p:cNvPr id="90" name="Group 89"/>
                <p:cNvGrpSpPr/>
                <p:nvPr/>
              </p:nvGrpSpPr>
              <p:grpSpPr>
                <a:xfrm>
                  <a:off x="449300" y="3304414"/>
                  <a:ext cx="4690376" cy="2830082"/>
                  <a:chOff x="449300" y="3304414"/>
                  <a:chExt cx="4690376" cy="2830082"/>
                </a:xfrm>
              </p:grpSpPr>
              <p:grpSp>
                <p:nvGrpSpPr>
                  <p:cNvPr id="24" name="Group 23"/>
                  <p:cNvGrpSpPr/>
                  <p:nvPr/>
                </p:nvGrpSpPr>
                <p:grpSpPr>
                  <a:xfrm>
                    <a:off x="533400" y="3657600"/>
                    <a:ext cx="2053994" cy="1548588"/>
                    <a:chOff x="2795287" y="2122912"/>
                    <a:chExt cx="2053994" cy="1548588"/>
                  </a:xfrm>
                </p:grpSpPr>
                <p:sp>
                  <p:nvSpPr>
                    <p:cNvPr id="25" name="TextBox 24"/>
                    <p:cNvSpPr txBox="1"/>
                    <p:nvPr/>
                  </p:nvSpPr>
                  <p:spPr>
                    <a:xfrm>
                      <a:off x="2795287" y="2748170"/>
                      <a:ext cx="2053994" cy="923330"/>
                    </a:xfrm>
                    <a:prstGeom prst="rect">
                      <a:avLst/>
                    </a:prstGeom>
                    <a:noFill/>
                    <a:effectLst>
                      <a:outerShdw blurRad="50800" dist="38100" dir="8100000" algn="tr" rotWithShape="0">
                        <a:prstClr val="black">
                          <a:alpha val="40000"/>
                        </a:prstClr>
                      </a:outerShdw>
                    </a:effectLst>
                  </p:spPr>
                  <p:txBody>
                    <a:bodyPr wrap="square" rtlCol="0">
                      <a:spAutoFit/>
                    </a:bodyPr>
                    <a:lstStyle/>
                    <a:p>
                      <a:r>
                        <a:rPr lang="es-ES" dirty="0" smtClean="0">
                          <a:solidFill>
                            <a:schemeClr val="bg2"/>
                          </a:solidFill>
                        </a:rPr>
                        <a:t>Las funciones se construyen</a:t>
                      </a:r>
                    </a:p>
                    <a:p>
                      <a:r>
                        <a:rPr lang="es-ES" dirty="0" smtClean="0">
                          <a:solidFill>
                            <a:schemeClr val="bg2"/>
                          </a:solidFill>
                        </a:rPr>
                        <a:t>con bloques</a:t>
                      </a:r>
                      <a:endParaRPr lang="es-ES" dirty="0">
                        <a:solidFill>
                          <a:schemeClr val="bg2"/>
                        </a:solidFill>
                      </a:endParaRPr>
                    </a:p>
                  </p:txBody>
                </p:sp>
                <p:cxnSp>
                  <p:nvCxnSpPr>
                    <p:cNvPr id="26" name="Straight Connector 25"/>
                    <p:cNvCxnSpPr/>
                    <p:nvPr/>
                  </p:nvCxnSpPr>
                  <p:spPr>
                    <a:xfrm rot="5400000">
                      <a:off x="2982904" y="2428912"/>
                      <a:ext cx="612000"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49300" y="3304414"/>
                    <a:ext cx="3691149" cy="2613941"/>
                    <a:chOff x="681997" y="2777173"/>
                    <a:chExt cx="3691149" cy="2613941"/>
                  </a:xfrm>
                </p:grpSpPr>
                <p:grpSp>
                  <p:nvGrpSpPr>
                    <p:cNvPr id="54" name="Group 53"/>
                    <p:cNvGrpSpPr/>
                    <p:nvPr/>
                  </p:nvGrpSpPr>
                  <p:grpSpPr>
                    <a:xfrm>
                      <a:off x="681997" y="2777173"/>
                      <a:ext cx="1971229" cy="369332"/>
                      <a:chOff x="875455" y="2782393"/>
                      <a:chExt cx="1971229" cy="369332"/>
                    </a:xfrm>
                  </p:grpSpPr>
                  <p:sp>
                    <p:nvSpPr>
                      <p:cNvPr id="60" name="TextBox 59"/>
                      <p:cNvSpPr txBox="1"/>
                      <p:nvPr/>
                    </p:nvSpPr>
                    <p:spPr>
                      <a:xfrm>
                        <a:off x="1371600" y="2782393"/>
                        <a:ext cx="1475084" cy="369332"/>
                      </a:xfrm>
                      <a:prstGeom prst="rect">
                        <a:avLst/>
                      </a:prstGeom>
                      <a:solidFill>
                        <a:schemeClr val="accent6">
                          <a:lumMod val="20000"/>
                          <a:lumOff val="80000"/>
                        </a:schemeClr>
                      </a:solidFill>
                      <a:effectLst>
                        <a:outerShdw blurRad="50800" dist="38100" dir="8100000" algn="tr" rotWithShape="0">
                          <a:prstClr val="black">
                            <a:alpha val="40000"/>
                          </a:prstClr>
                        </a:outerShdw>
                      </a:effectLst>
                    </p:spPr>
                    <p:txBody>
                      <a:bodyPr wrap="none" rtlCol="0">
                        <a:spAutoFit/>
                      </a:bodyPr>
                      <a:lstStyle/>
                      <a:p>
                        <a:r>
                          <a:rPr lang="es-ES" b="1" dirty="0" err="1" smtClean="0">
                            <a:solidFill>
                              <a:schemeClr val="bg2"/>
                            </a:solidFill>
                          </a:rPr>
                          <a:t>function</a:t>
                        </a:r>
                        <a:r>
                          <a:rPr lang="es-ES" b="1" dirty="0" smtClean="0">
                            <a:solidFill>
                              <a:schemeClr val="bg2"/>
                            </a:solidFill>
                          </a:rPr>
                          <a:t> b()</a:t>
                        </a:r>
                        <a:endParaRPr lang="es-ES" b="1" dirty="0">
                          <a:solidFill>
                            <a:schemeClr val="bg2"/>
                          </a:solidFill>
                        </a:endParaRPr>
                      </a:p>
                    </p:txBody>
                  </p:sp>
                  <p:cxnSp>
                    <p:nvCxnSpPr>
                      <p:cNvPr id="61" name="Straight Connector 60"/>
                      <p:cNvCxnSpPr/>
                      <p:nvPr/>
                    </p:nvCxnSpPr>
                    <p:spPr>
                      <a:xfrm>
                        <a:off x="875455" y="2967059"/>
                        <a:ext cx="46800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1612200" y="3146505"/>
                      <a:ext cx="2760946" cy="2244609"/>
                      <a:chOff x="1612200" y="3146505"/>
                      <a:chExt cx="2760946" cy="2244609"/>
                    </a:xfrm>
                  </p:grpSpPr>
                  <p:cxnSp>
                    <p:nvCxnSpPr>
                      <p:cNvPr id="56" name="Straight Connector 55"/>
                      <p:cNvCxnSpPr/>
                      <p:nvPr/>
                    </p:nvCxnSpPr>
                    <p:spPr>
                      <a:xfrm>
                        <a:off x="1635600" y="3506505"/>
                        <a:ext cx="1260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1432200" y="3326505"/>
                        <a:ext cx="36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971800" y="3329783"/>
                        <a:ext cx="1401346" cy="369332"/>
                      </a:xfrm>
                      <a:prstGeom prst="rect">
                        <a:avLst/>
                      </a:prstGeom>
                      <a:solidFill>
                        <a:schemeClr val="accent6">
                          <a:lumMod val="20000"/>
                          <a:lumOff val="80000"/>
                        </a:schemeClr>
                      </a:solidFill>
                      <a:effectLst>
                        <a:outerShdw blurRad="50800" dist="38100" dir="8100000" algn="tr" rotWithShape="0">
                          <a:prstClr val="black">
                            <a:alpha val="40000"/>
                          </a:prstClr>
                        </a:outerShdw>
                      </a:effectLst>
                    </p:spPr>
                    <p:txBody>
                      <a:bodyPr wrap="none" rtlCol="0">
                        <a:spAutoFit/>
                      </a:bodyPr>
                      <a:lstStyle/>
                      <a:p>
                        <a:r>
                          <a:rPr lang="es-ES" b="1" dirty="0" smtClean="0">
                            <a:solidFill>
                              <a:schemeClr val="bg2"/>
                            </a:solidFill>
                          </a:rPr>
                          <a:t>Sentencias</a:t>
                        </a:r>
                        <a:endParaRPr lang="es-ES" b="1" dirty="0">
                          <a:solidFill>
                            <a:schemeClr val="bg2"/>
                          </a:solidFill>
                        </a:endParaRPr>
                      </a:p>
                    </p:txBody>
                  </p:sp>
                  <p:cxnSp>
                    <p:nvCxnSpPr>
                      <p:cNvPr id="59" name="Straight Arrow Connector 58"/>
                      <p:cNvCxnSpPr/>
                      <p:nvPr/>
                    </p:nvCxnSpPr>
                    <p:spPr>
                      <a:xfrm>
                        <a:off x="3672473" y="3699114"/>
                        <a:ext cx="0" cy="1692000"/>
                      </a:xfrm>
                      <a:prstGeom prst="straightConnector1">
                        <a:avLst/>
                      </a:prstGeom>
                      <a:ln w="19050">
                        <a:solidFill>
                          <a:schemeClr val="bg1">
                            <a:alpha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579440" y="5488165"/>
                    <a:ext cx="2746380" cy="646331"/>
                    <a:chOff x="579440" y="5488165"/>
                    <a:chExt cx="2746380" cy="646331"/>
                  </a:xfrm>
                </p:grpSpPr>
                <p:sp>
                  <p:nvSpPr>
                    <p:cNvPr id="65" name="TextBox 64"/>
                    <p:cNvSpPr txBox="1"/>
                    <p:nvPr/>
                  </p:nvSpPr>
                  <p:spPr>
                    <a:xfrm>
                      <a:off x="579440" y="5488165"/>
                      <a:ext cx="2593980" cy="646331"/>
                    </a:xfrm>
                    <a:prstGeom prst="rect">
                      <a:avLst/>
                    </a:prstGeom>
                    <a:noFill/>
                    <a:effectLst>
                      <a:outerShdw blurRad="50800" dist="38100" dir="8100000" algn="tr" rotWithShape="0">
                        <a:prstClr val="black">
                          <a:alpha val="40000"/>
                        </a:prstClr>
                      </a:outerShdw>
                    </a:effectLst>
                  </p:spPr>
                  <p:txBody>
                    <a:bodyPr wrap="none" rtlCol="0">
                      <a:spAutoFit/>
                    </a:bodyPr>
                    <a:lstStyle/>
                    <a:p>
                      <a:r>
                        <a:rPr lang="es-ES" b="1" dirty="0" smtClean="0">
                          <a:solidFill>
                            <a:schemeClr val="bg2"/>
                          </a:solidFill>
                        </a:rPr>
                        <a:t>5 tipos de sentencias </a:t>
                      </a:r>
                    </a:p>
                    <a:p>
                      <a:r>
                        <a:rPr lang="es-ES" b="1" dirty="0" smtClean="0">
                          <a:solidFill>
                            <a:schemeClr val="bg2"/>
                          </a:solidFill>
                        </a:rPr>
                        <a:t>en el lenguaje C.</a:t>
                      </a:r>
                      <a:endParaRPr lang="es-ES" b="1" dirty="0">
                        <a:solidFill>
                          <a:schemeClr val="bg2"/>
                        </a:solidFill>
                      </a:endParaRPr>
                    </a:p>
                  </p:txBody>
                </p:sp>
                <p:sp>
                  <p:nvSpPr>
                    <p:cNvPr id="67" name="Right Arrow 66"/>
                    <p:cNvSpPr/>
                    <p:nvPr/>
                  </p:nvSpPr>
                  <p:spPr>
                    <a:xfrm>
                      <a:off x="3021020" y="5569014"/>
                      <a:ext cx="304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88" name="Group 87"/>
                  <p:cNvGrpSpPr/>
                  <p:nvPr/>
                </p:nvGrpSpPr>
                <p:grpSpPr>
                  <a:xfrm>
                    <a:off x="3447676" y="4343400"/>
                    <a:ext cx="1692000" cy="1635585"/>
                    <a:chOff x="3961485" y="4296347"/>
                    <a:chExt cx="1692000" cy="1635585"/>
                  </a:xfrm>
                </p:grpSpPr>
                <p:grpSp>
                  <p:nvGrpSpPr>
                    <p:cNvPr id="75" name="Group 74"/>
                    <p:cNvGrpSpPr/>
                    <p:nvPr/>
                  </p:nvGrpSpPr>
                  <p:grpSpPr>
                    <a:xfrm>
                      <a:off x="3961485" y="4296347"/>
                      <a:ext cx="1692000" cy="369332"/>
                      <a:chOff x="3642534" y="4244215"/>
                      <a:chExt cx="1692000" cy="369332"/>
                    </a:xfrm>
                  </p:grpSpPr>
                  <p:cxnSp>
                    <p:nvCxnSpPr>
                      <p:cNvPr id="73" name="Straight Arrow Connector 72"/>
                      <p:cNvCxnSpPr/>
                      <p:nvPr/>
                    </p:nvCxnSpPr>
                    <p:spPr>
                      <a:xfrm rot="5400000">
                        <a:off x="4488534" y="3704134"/>
                        <a:ext cx="0" cy="1692000"/>
                      </a:xfrm>
                      <a:prstGeom prst="straightConnector1">
                        <a:avLst/>
                      </a:prstGeom>
                      <a:ln w="19050">
                        <a:solidFill>
                          <a:schemeClr val="bg1">
                            <a:alpha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94552" y="4244215"/>
                        <a:ext cx="1560042" cy="369332"/>
                      </a:xfrm>
                      <a:prstGeom prst="rect">
                        <a:avLst/>
                      </a:prstGeom>
                      <a:noFill/>
                      <a:effectLst>
                        <a:outerShdw blurRad="50800" dist="38100" dir="8100000" algn="tr" rotWithShape="0">
                          <a:prstClr val="black">
                            <a:alpha val="40000"/>
                          </a:prstClr>
                        </a:outerShdw>
                      </a:effectLst>
                    </p:spPr>
                    <p:txBody>
                      <a:bodyPr wrap="none" rtlCol="0">
                        <a:spAutoFit/>
                      </a:bodyPr>
                      <a:lstStyle/>
                      <a:p>
                        <a:r>
                          <a:rPr lang="es-ES" dirty="0" smtClean="0">
                            <a:solidFill>
                              <a:schemeClr val="bg2"/>
                            </a:solidFill>
                          </a:rPr>
                          <a:t>declaración</a:t>
                        </a:r>
                        <a:endParaRPr lang="es-ES" dirty="0">
                          <a:solidFill>
                            <a:schemeClr val="bg2"/>
                          </a:solidFill>
                        </a:endParaRPr>
                      </a:p>
                    </p:txBody>
                  </p:sp>
                </p:grpSp>
                <p:grpSp>
                  <p:nvGrpSpPr>
                    <p:cNvPr id="76" name="Group 75"/>
                    <p:cNvGrpSpPr/>
                    <p:nvPr/>
                  </p:nvGrpSpPr>
                  <p:grpSpPr>
                    <a:xfrm>
                      <a:off x="3961485" y="4648200"/>
                      <a:ext cx="1692000" cy="369332"/>
                      <a:chOff x="3642534" y="4244215"/>
                      <a:chExt cx="1692000" cy="369332"/>
                    </a:xfrm>
                  </p:grpSpPr>
                  <p:cxnSp>
                    <p:nvCxnSpPr>
                      <p:cNvPr id="77" name="Straight Arrow Connector 76"/>
                      <p:cNvCxnSpPr/>
                      <p:nvPr/>
                    </p:nvCxnSpPr>
                    <p:spPr>
                      <a:xfrm rot="5400000">
                        <a:off x="4488534" y="3704134"/>
                        <a:ext cx="0" cy="1692000"/>
                      </a:xfrm>
                      <a:prstGeom prst="straightConnector1">
                        <a:avLst/>
                      </a:prstGeom>
                      <a:ln w="19050">
                        <a:solidFill>
                          <a:schemeClr val="bg1">
                            <a:alpha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694552" y="4244215"/>
                        <a:ext cx="1418978" cy="369332"/>
                      </a:xfrm>
                      <a:prstGeom prst="rect">
                        <a:avLst/>
                      </a:prstGeom>
                      <a:noFill/>
                      <a:effectLst>
                        <a:outerShdw blurRad="50800" dist="38100" dir="8100000" algn="tr" rotWithShape="0">
                          <a:prstClr val="black">
                            <a:alpha val="40000"/>
                          </a:prstClr>
                        </a:outerShdw>
                      </a:effectLst>
                    </p:spPr>
                    <p:txBody>
                      <a:bodyPr wrap="none" rtlCol="0">
                        <a:spAutoFit/>
                      </a:bodyPr>
                      <a:lstStyle/>
                      <a:p>
                        <a:r>
                          <a:rPr lang="es-ES" dirty="0" smtClean="0">
                            <a:solidFill>
                              <a:schemeClr val="bg2"/>
                            </a:solidFill>
                          </a:rPr>
                          <a:t>asignación</a:t>
                        </a:r>
                        <a:endParaRPr lang="es-ES" dirty="0">
                          <a:solidFill>
                            <a:schemeClr val="bg2"/>
                          </a:solidFill>
                        </a:endParaRPr>
                      </a:p>
                    </p:txBody>
                  </p:sp>
                </p:grpSp>
                <p:grpSp>
                  <p:nvGrpSpPr>
                    <p:cNvPr id="79" name="Group 78"/>
                    <p:cNvGrpSpPr/>
                    <p:nvPr/>
                  </p:nvGrpSpPr>
                  <p:grpSpPr>
                    <a:xfrm>
                      <a:off x="3961485" y="4953000"/>
                      <a:ext cx="1692000" cy="369332"/>
                      <a:chOff x="3642534" y="4244215"/>
                      <a:chExt cx="1692000" cy="369332"/>
                    </a:xfrm>
                  </p:grpSpPr>
                  <p:cxnSp>
                    <p:nvCxnSpPr>
                      <p:cNvPr id="80" name="Straight Arrow Connector 79"/>
                      <p:cNvCxnSpPr/>
                      <p:nvPr/>
                    </p:nvCxnSpPr>
                    <p:spPr>
                      <a:xfrm rot="5400000">
                        <a:off x="4488534" y="3704134"/>
                        <a:ext cx="0" cy="1692000"/>
                      </a:xfrm>
                      <a:prstGeom prst="straightConnector1">
                        <a:avLst/>
                      </a:prstGeom>
                      <a:ln w="19050">
                        <a:solidFill>
                          <a:schemeClr val="bg1">
                            <a:alpha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694552" y="4244215"/>
                        <a:ext cx="1026243" cy="369332"/>
                      </a:xfrm>
                      <a:prstGeom prst="rect">
                        <a:avLst/>
                      </a:prstGeom>
                      <a:noFill/>
                      <a:effectLst>
                        <a:outerShdw blurRad="50800" dist="38100" dir="8100000" algn="tr" rotWithShape="0">
                          <a:prstClr val="black">
                            <a:alpha val="40000"/>
                          </a:prstClr>
                        </a:outerShdw>
                      </a:effectLst>
                    </p:spPr>
                    <p:txBody>
                      <a:bodyPr wrap="none" rtlCol="0">
                        <a:spAutoFit/>
                      </a:bodyPr>
                      <a:lstStyle/>
                      <a:p>
                        <a:r>
                          <a:rPr lang="es-ES" dirty="0" smtClean="0">
                            <a:solidFill>
                              <a:schemeClr val="bg2"/>
                            </a:solidFill>
                          </a:rPr>
                          <a:t>función</a:t>
                        </a:r>
                        <a:endParaRPr lang="es-ES" dirty="0">
                          <a:solidFill>
                            <a:schemeClr val="bg2"/>
                          </a:solidFill>
                        </a:endParaRPr>
                      </a:p>
                    </p:txBody>
                  </p:sp>
                </p:grpSp>
                <p:grpSp>
                  <p:nvGrpSpPr>
                    <p:cNvPr id="82" name="Group 81"/>
                    <p:cNvGrpSpPr/>
                    <p:nvPr/>
                  </p:nvGrpSpPr>
                  <p:grpSpPr>
                    <a:xfrm>
                      <a:off x="3961485" y="5257800"/>
                      <a:ext cx="1692000" cy="369332"/>
                      <a:chOff x="3642534" y="4244215"/>
                      <a:chExt cx="1692000" cy="369332"/>
                    </a:xfrm>
                  </p:grpSpPr>
                  <p:cxnSp>
                    <p:nvCxnSpPr>
                      <p:cNvPr id="83" name="Straight Arrow Connector 82"/>
                      <p:cNvCxnSpPr/>
                      <p:nvPr/>
                    </p:nvCxnSpPr>
                    <p:spPr>
                      <a:xfrm rot="5400000">
                        <a:off x="4488534" y="3704134"/>
                        <a:ext cx="0" cy="1692000"/>
                      </a:xfrm>
                      <a:prstGeom prst="straightConnector1">
                        <a:avLst/>
                      </a:prstGeom>
                      <a:ln w="19050">
                        <a:solidFill>
                          <a:schemeClr val="bg1">
                            <a:alpha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694552" y="4244215"/>
                        <a:ext cx="970137" cy="369332"/>
                      </a:xfrm>
                      <a:prstGeom prst="rect">
                        <a:avLst/>
                      </a:prstGeom>
                      <a:noFill/>
                      <a:effectLst>
                        <a:outerShdw blurRad="50800" dist="38100" dir="8100000" algn="tr" rotWithShape="0">
                          <a:prstClr val="black">
                            <a:alpha val="40000"/>
                          </a:prstClr>
                        </a:outerShdw>
                      </a:effectLst>
                    </p:spPr>
                    <p:txBody>
                      <a:bodyPr wrap="none" rtlCol="0">
                        <a:spAutoFit/>
                      </a:bodyPr>
                      <a:lstStyle/>
                      <a:p>
                        <a:r>
                          <a:rPr lang="es-ES" dirty="0" smtClean="0">
                            <a:solidFill>
                              <a:schemeClr val="bg2"/>
                            </a:solidFill>
                          </a:rPr>
                          <a:t>control</a:t>
                        </a:r>
                        <a:endParaRPr lang="es-ES" dirty="0">
                          <a:solidFill>
                            <a:schemeClr val="bg2"/>
                          </a:solidFill>
                        </a:endParaRPr>
                      </a:p>
                    </p:txBody>
                  </p:sp>
                </p:grpSp>
                <p:grpSp>
                  <p:nvGrpSpPr>
                    <p:cNvPr id="85" name="Group 84"/>
                    <p:cNvGrpSpPr/>
                    <p:nvPr/>
                  </p:nvGrpSpPr>
                  <p:grpSpPr>
                    <a:xfrm>
                      <a:off x="3961485" y="5562600"/>
                      <a:ext cx="1692000" cy="369332"/>
                      <a:chOff x="3642534" y="4244215"/>
                      <a:chExt cx="1692000" cy="369332"/>
                    </a:xfrm>
                  </p:grpSpPr>
                  <p:cxnSp>
                    <p:nvCxnSpPr>
                      <p:cNvPr id="86" name="Straight Arrow Connector 85"/>
                      <p:cNvCxnSpPr/>
                      <p:nvPr/>
                    </p:nvCxnSpPr>
                    <p:spPr>
                      <a:xfrm rot="5400000">
                        <a:off x="4488534" y="3704134"/>
                        <a:ext cx="0" cy="1692000"/>
                      </a:xfrm>
                      <a:prstGeom prst="straightConnector1">
                        <a:avLst/>
                      </a:prstGeom>
                      <a:ln w="19050">
                        <a:solidFill>
                          <a:schemeClr val="bg1">
                            <a:alpha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694552" y="4244215"/>
                        <a:ext cx="1148506" cy="369332"/>
                      </a:xfrm>
                      <a:prstGeom prst="rect">
                        <a:avLst/>
                      </a:prstGeom>
                      <a:noFill/>
                      <a:effectLst>
                        <a:outerShdw blurRad="50800" dist="38100" dir="8100000" algn="tr" rotWithShape="0">
                          <a:prstClr val="black">
                            <a:alpha val="40000"/>
                          </a:prstClr>
                        </a:outerShdw>
                      </a:effectLst>
                    </p:spPr>
                    <p:txBody>
                      <a:bodyPr wrap="square" rtlCol="0">
                        <a:spAutoFit/>
                      </a:bodyPr>
                      <a:lstStyle/>
                      <a:p>
                        <a:r>
                          <a:rPr lang="es-ES" dirty="0" smtClean="0">
                            <a:solidFill>
                              <a:schemeClr val="bg2"/>
                            </a:solidFill>
                          </a:rPr>
                          <a:t>nula</a:t>
                        </a:r>
                        <a:endParaRPr lang="es-ES" dirty="0">
                          <a:solidFill>
                            <a:schemeClr val="bg2"/>
                          </a:solidFill>
                        </a:endParaRPr>
                      </a:p>
                    </p:txBody>
                  </p:sp>
                </p:grpSp>
              </p:grpSp>
            </p:grpSp>
            <p:grpSp>
              <p:nvGrpSpPr>
                <p:cNvPr id="102" name="Group 101"/>
                <p:cNvGrpSpPr/>
                <p:nvPr/>
              </p:nvGrpSpPr>
              <p:grpSpPr>
                <a:xfrm>
                  <a:off x="5181600" y="4528066"/>
                  <a:ext cx="688473" cy="1339333"/>
                  <a:chOff x="5334000" y="4528066"/>
                  <a:chExt cx="688473" cy="1339333"/>
                </a:xfrm>
              </p:grpSpPr>
              <p:cxnSp>
                <p:nvCxnSpPr>
                  <p:cNvPr id="92" name="Straight Arrow Connector 91"/>
                  <p:cNvCxnSpPr/>
                  <p:nvPr/>
                </p:nvCxnSpPr>
                <p:spPr>
                  <a:xfrm flipH="1" flipV="1">
                    <a:off x="5334000" y="4528066"/>
                    <a:ext cx="688473" cy="598824"/>
                  </a:xfrm>
                  <a:prstGeom prst="straightConnector1">
                    <a:avLst/>
                  </a:prstGeom>
                  <a:ln w="38100">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334000" y="4879919"/>
                    <a:ext cx="688472" cy="294489"/>
                  </a:xfrm>
                  <a:prstGeom prst="straightConnector1">
                    <a:avLst/>
                  </a:prstGeom>
                  <a:ln w="38100">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334000" y="5174407"/>
                    <a:ext cx="688472" cy="1"/>
                  </a:xfrm>
                  <a:prstGeom prst="straightConnector1">
                    <a:avLst/>
                  </a:prstGeom>
                  <a:ln w="38100">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6200000" flipH="1" flipV="1">
                    <a:off x="5365376" y="5223751"/>
                    <a:ext cx="688473" cy="598824"/>
                  </a:xfrm>
                  <a:prstGeom prst="straightConnector1">
                    <a:avLst/>
                  </a:prstGeom>
                  <a:ln w="38100">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5334000" y="5151917"/>
                    <a:ext cx="687600" cy="258283"/>
                  </a:xfrm>
                  <a:prstGeom prst="straightConnector1">
                    <a:avLst/>
                  </a:prstGeom>
                  <a:ln w="38100">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551523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r>
              <a:rPr lang="es-ES" sz="2000" dirty="0" smtClean="0">
                <a:solidFill>
                  <a:schemeClr val="bg1"/>
                </a:solidFill>
              </a:rPr>
              <a:t>Partes de un programa en C:</a:t>
            </a:r>
          </a:p>
          <a:p>
            <a:r>
              <a:rPr lang="es-ES" sz="2000" dirty="0" smtClean="0">
                <a:solidFill>
                  <a:schemeClr val="bg1"/>
                </a:solidFill>
              </a:rPr>
              <a:t>Paso 1: Sinopsis rápida:</a:t>
            </a:r>
          </a:p>
          <a:p>
            <a:endParaRPr lang="es-ES" sz="2000" i="1" dirty="0" smtClean="0">
              <a:solidFill>
                <a:schemeClr val="bg1"/>
              </a:solidFill>
            </a:endParaRPr>
          </a:p>
          <a:p>
            <a:r>
              <a:rPr lang="es-ES" sz="2000" b="1" i="1" dirty="0" smtClean="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smtClean="0">
                <a:solidFill>
                  <a:schemeClr val="accent2">
                    <a:lumMod val="60000"/>
                    <a:lumOff val="40000"/>
                  </a:schemeClr>
                </a:solidFill>
              </a:rPr>
              <a:t>&gt;</a:t>
            </a:r>
            <a:r>
              <a:rPr lang="es-ES" sz="2000" i="1" dirty="0" smtClean="0">
                <a:solidFill>
                  <a:schemeClr val="bg1"/>
                </a:solidFill>
              </a:rPr>
              <a:t>	</a:t>
            </a:r>
            <a:r>
              <a:rPr lang="es-ES" sz="2000" i="1" dirty="0" smtClean="0">
                <a:solidFill>
                  <a:schemeClr val="bg1"/>
                </a:solidFill>
                <a:sym typeface="Symbol"/>
              </a:rPr>
              <a:t>	</a:t>
            </a:r>
            <a:r>
              <a:rPr lang="es-ES" sz="2000" i="1" dirty="0" smtClean="0">
                <a:solidFill>
                  <a:schemeClr val="bg1"/>
                </a:solidFill>
              </a:rPr>
              <a:t>incluye otro archivo</a:t>
            </a:r>
            <a:endParaRPr lang="es-ES" sz="2000" dirty="0">
              <a:solidFill>
                <a:schemeClr val="bg1"/>
              </a:solidFill>
            </a:endParaRPr>
          </a:p>
          <a:p>
            <a:pPr algn="just"/>
            <a:r>
              <a:rPr lang="es-ES" sz="2000" dirty="0" smtClean="0">
                <a:solidFill>
                  <a:schemeClr val="bg1"/>
                </a:solidFill>
              </a:rPr>
              <a:t>Esta línea le dice a la computadora que incluya información encontrada en el archivo </a:t>
            </a:r>
            <a:r>
              <a:rPr lang="es-ES" sz="2000" b="1" i="1" dirty="0" err="1" smtClean="0">
                <a:solidFill>
                  <a:schemeClr val="accent2">
                    <a:lumMod val="60000"/>
                    <a:lumOff val="40000"/>
                  </a:schemeClr>
                </a:solidFill>
              </a:rPr>
              <a:t>stdio.h</a:t>
            </a:r>
            <a:r>
              <a:rPr lang="es-ES" sz="2000" dirty="0" smtClean="0">
                <a:solidFill>
                  <a:schemeClr val="bg1"/>
                </a:solidFill>
              </a:rPr>
              <a:t>. Pues, este archivo es una parte standard de todos los paquetes del compilador C.</a:t>
            </a:r>
          </a:p>
          <a:p>
            <a:endParaRPr lang="es-ES" sz="2000" dirty="0">
              <a:solidFill>
                <a:schemeClr val="bg1"/>
              </a:solidFill>
            </a:endParaRPr>
          </a:p>
          <a:p>
            <a:r>
              <a:rPr lang="es-ES" sz="2000" b="1" i="1" dirty="0" err="1">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i="1" dirty="0">
                <a:solidFill>
                  <a:schemeClr val="bg1"/>
                </a:solidFill>
              </a:rPr>
              <a:t> 	</a:t>
            </a:r>
            <a:r>
              <a:rPr lang="es-ES" sz="2000" i="1" dirty="0">
                <a:solidFill>
                  <a:schemeClr val="bg1"/>
                </a:solidFill>
                <a:sym typeface="Symbol"/>
              </a:rPr>
              <a:t>	</a:t>
            </a:r>
            <a:r>
              <a:rPr lang="es-ES" sz="2000" i="1" dirty="0" smtClean="0">
                <a:solidFill>
                  <a:schemeClr val="bg1"/>
                </a:solidFill>
                <a:sym typeface="Symbol"/>
              </a:rPr>
              <a:t>un nombre de función</a:t>
            </a:r>
            <a:endParaRPr lang="es-ES" sz="2000" dirty="0" smtClean="0">
              <a:solidFill>
                <a:schemeClr val="bg1"/>
              </a:solidFill>
            </a:endParaRPr>
          </a:p>
          <a:p>
            <a:pPr algn="just"/>
            <a:r>
              <a:rPr lang="es-ES" sz="2000" dirty="0" smtClean="0">
                <a:solidFill>
                  <a:schemeClr val="bg1"/>
                </a:solidFill>
              </a:rPr>
              <a:t>Los programas C consisten de una o más funciones, son los módulos básicos de un programa C. Este programa consiste de una función llamada </a:t>
            </a:r>
            <a:r>
              <a:rPr lang="es-ES" sz="2000" b="1" i="1" dirty="0" err="1" smtClean="0">
                <a:solidFill>
                  <a:schemeClr val="accent2">
                    <a:lumMod val="60000"/>
                    <a:lumOff val="40000"/>
                  </a:schemeClr>
                </a:solidFill>
              </a:rPr>
              <a:t>main</a:t>
            </a:r>
            <a:r>
              <a:rPr lang="es-ES" sz="2000" dirty="0" smtClean="0">
                <a:solidFill>
                  <a:schemeClr val="bg1"/>
                </a:solidFill>
              </a:rPr>
              <a:t>. El paréntesis identifica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 como un nombre de función.</a:t>
            </a:r>
            <a:endParaRPr lang="es-ES" sz="2000" dirty="0">
              <a:solidFill>
                <a:schemeClr val="bg1"/>
              </a:solidFill>
            </a:endParaRPr>
          </a:p>
          <a:p>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712371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r>
              <a:rPr lang="es-ES" sz="2000" i="1" dirty="0" smtClean="0">
                <a:solidFill>
                  <a:srgbClr val="FF0000"/>
                </a:solidFill>
              </a:rPr>
              <a:t>/* </a:t>
            </a:r>
            <a:r>
              <a:rPr lang="es-ES" sz="2000" i="1" dirty="0">
                <a:solidFill>
                  <a:srgbClr val="FF0000"/>
                </a:solidFill>
              </a:rPr>
              <a:t>Un programa simple */</a:t>
            </a:r>
            <a:r>
              <a:rPr lang="es-ES" sz="2000" b="1" i="1" dirty="0">
                <a:solidFill>
                  <a:schemeClr val="bg1"/>
                </a:solidFill>
              </a:rPr>
              <a:t> </a:t>
            </a:r>
            <a:r>
              <a:rPr lang="es-ES" sz="2000" i="1" dirty="0">
                <a:solidFill>
                  <a:schemeClr val="bg1"/>
                </a:solidFill>
              </a:rPr>
              <a:t>	</a:t>
            </a:r>
            <a:r>
              <a:rPr lang="es-ES" sz="2000" i="1" dirty="0">
                <a:solidFill>
                  <a:schemeClr val="bg1"/>
                </a:solidFill>
                <a:sym typeface="Symbol"/>
              </a:rPr>
              <a:t>	</a:t>
            </a:r>
            <a:r>
              <a:rPr lang="es-ES" sz="2000" i="1" dirty="0" smtClean="0">
                <a:solidFill>
                  <a:schemeClr val="bg1"/>
                </a:solidFill>
                <a:sym typeface="Symbol"/>
              </a:rPr>
              <a:t>un comentario</a:t>
            </a:r>
            <a:endParaRPr lang="es-ES" sz="2000" dirty="0" smtClean="0">
              <a:solidFill>
                <a:schemeClr val="bg1"/>
              </a:solidFill>
            </a:endParaRPr>
          </a:p>
          <a:p>
            <a:r>
              <a:rPr lang="es-ES" sz="2000" dirty="0" smtClean="0">
                <a:solidFill>
                  <a:schemeClr val="bg1"/>
                </a:solidFill>
              </a:rPr>
              <a:t>Los símbolos </a:t>
            </a:r>
            <a:r>
              <a:rPr lang="es-ES" sz="2000" b="1" i="1" dirty="0" smtClean="0">
                <a:solidFill>
                  <a:schemeClr val="accent2">
                    <a:lumMod val="60000"/>
                    <a:lumOff val="40000"/>
                  </a:schemeClr>
                </a:solidFill>
              </a:rPr>
              <a:t>/*</a:t>
            </a:r>
            <a:r>
              <a:rPr lang="es-ES" sz="2000" dirty="0" smtClean="0">
                <a:solidFill>
                  <a:schemeClr val="bg1"/>
                </a:solidFill>
              </a:rPr>
              <a:t>  y  </a:t>
            </a:r>
            <a:r>
              <a:rPr lang="es-ES" sz="2000" b="1" i="1" dirty="0" smtClean="0">
                <a:solidFill>
                  <a:schemeClr val="accent2">
                    <a:lumMod val="60000"/>
                    <a:lumOff val="40000"/>
                  </a:schemeClr>
                </a:solidFill>
              </a:rPr>
              <a:t>*/</a:t>
            </a:r>
            <a:r>
              <a:rPr lang="es-ES" sz="2000" dirty="0" smtClean="0">
                <a:solidFill>
                  <a:schemeClr val="bg1"/>
                </a:solidFill>
              </a:rPr>
              <a:t> engloban comentarios. Estos comentarios describen líneas que ayudan a esclarecer un programa. Sólo pueden ser leídos por el lector, más no por el compilador.</a:t>
            </a:r>
          </a:p>
          <a:p>
            <a:endParaRPr lang="es-ES" sz="2000" dirty="0">
              <a:solidFill>
                <a:schemeClr val="bg1"/>
              </a:solidFill>
            </a:endParaRPr>
          </a:p>
          <a:p>
            <a:r>
              <a:rPr lang="es-ES" sz="2000" b="1" i="1" dirty="0" smtClean="0">
                <a:solidFill>
                  <a:schemeClr val="accent2">
                    <a:lumMod val="60000"/>
                    <a:lumOff val="40000"/>
                  </a:schemeClr>
                </a:solidFill>
              </a:rPr>
              <a:t>{</a:t>
            </a:r>
            <a:r>
              <a:rPr lang="es-ES" sz="2000" i="1" dirty="0" smtClean="0">
                <a:solidFill>
                  <a:schemeClr val="bg1"/>
                </a:solidFill>
              </a:rPr>
              <a:t> </a:t>
            </a:r>
            <a:r>
              <a:rPr lang="es-ES" sz="2000" i="1" dirty="0">
                <a:solidFill>
                  <a:schemeClr val="bg1"/>
                </a:solidFill>
              </a:rPr>
              <a:t>	</a:t>
            </a:r>
            <a:r>
              <a:rPr lang="es-ES" sz="2000" i="1" dirty="0">
                <a:solidFill>
                  <a:schemeClr val="bg1"/>
                </a:solidFill>
                <a:sym typeface="Symbol"/>
              </a:rPr>
              <a:t>	</a:t>
            </a:r>
            <a:r>
              <a:rPr lang="es-ES" sz="2000" i="1" dirty="0" smtClean="0">
                <a:solidFill>
                  <a:schemeClr val="bg1"/>
                </a:solidFill>
                <a:sym typeface="Symbol"/>
              </a:rPr>
              <a:t>Inicio del cuerpo de una función</a:t>
            </a:r>
            <a:endParaRPr lang="es-ES" sz="2000" dirty="0" smtClean="0">
              <a:solidFill>
                <a:schemeClr val="bg1"/>
              </a:solidFill>
            </a:endParaRPr>
          </a:p>
          <a:p>
            <a:r>
              <a:rPr lang="es-ES" sz="2000" dirty="0" smtClean="0">
                <a:solidFill>
                  <a:schemeClr val="bg1"/>
                </a:solidFill>
              </a:rPr>
              <a:t>Esta llave abierta marca el inicio de las sentencias que forman la función. </a:t>
            </a:r>
            <a:endParaRPr lang="es-ES" sz="2000" dirty="0">
              <a:solidFill>
                <a:schemeClr val="bg1"/>
              </a:solidFill>
            </a:endParaRPr>
          </a:p>
          <a:p>
            <a:endParaRPr lang="es-ES" sz="2000" dirty="0">
              <a:solidFill>
                <a:schemeClr val="bg1"/>
              </a:solidFill>
            </a:endParaRP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a:t>
            </a:r>
            <a:r>
              <a:rPr lang="es-ES" sz="2000" i="1" dirty="0" smtClean="0">
                <a:solidFill>
                  <a:schemeClr val="bg1"/>
                </a:solidFill>
              </a:rPr>
              <a:t> </a:t>
            </a:r>
            <a:r>
              <a:rPr lang="es-ES" sz="2000" i="1" dirty="0">
                <a:solidFill>
                  <a:schemeClr val="bg1"/>
                </a:solidFill>
              </a:rPr>
              <a:t>	</a:t>
            </a:r>
            <a:r>
              <a:rPr lang="es-ES" sz="2000" i="1" dirty="0">
                <a:solidFill>
                  <a:schemeClr val="bg1"/>
                </a:solidFill>
                <a:sym typeface="Symbol"/>
              </a:rPr>
              <a:t>	</a:t>
            </a:r>
            <a:r>
              <a:rPr lang="es-ES" sz="2000" i="1" dirty="0" smtClean="0">
                <a:solidFill>
                  <a:schemeClr val="bg1"/>
                </a:solidFill>
                <a:sym typeface="Symbol"/>
              </a:rPr>
              <a:t>una declaración de sentencia</a:t>
            </a:r>
            <a:endParaRPr lang="es-ES" sz="2000" dirty="0">
              <a:solidFill>
                <a:schemeClr val="bg1"/>
              </a:solidFill>
            </a:endParaRPr>
          </a:p>
          <a:p>
            <a:r>
              <a:rPr lang="es-ES" sz="2000" dirty="0" smtClean="0">
                <a:solidFill>
                  <a:schemeClr val="bg1"/>
                </a:solidFill>
              </a:rPr>
              <a:t>Esta sentencia anuncia que usaremos una variable llamada </a:t>
            </a:r>
            <a:r>
              <a:rPr lang="es-ES" sz="2000" b="1" i="1" dirty="0" err="1" smtClean="0">
                <a:solidFill>
                  <a:schemeClr val="accent2">
                    <a:lumMod val="60000"/>
                    <a:lumOff val="40000"/>
                  </a:schemeClr>
                </a:solidFill>
              </a:rPr>
              <a:t>num</a:t>
            </a:r>
            <a:r>
              <a:rPr lang="es-ES" sz="2000" dirty="0" smtClean="0">
                <a:solidFill>
                  <a:schemeClr val="bg1"/>
                </a:solidFill>
              </a:rPr>
              <a:t> y que </a:t>
            </a:r>
            <a:r>
              <a:rPr lang="es-ES" sz="2000" b="1" i="1" dirty="0" err="1" smtClean="0">
                <a:solidFill>
                  <a:schemeClr val="accent2">
                    <a:lumMod val="60000"/>
                    <a:lumOff val="40000"/>
                  </a:schemeClr>
                </a:solidFill>
              </a:rPr>
              <a:t>num</a:t>
            </a:r>
            <a:r>
              <a:rPr lang="es-ES" sz="2000" dirty="0" smtClean="0">
                <a:solidFill>
                  <a:schemeClr val="bg1"/>
                </a:solidFill>
              </a:rPr>
              <a:t> será un tipo </a:t>
            </a:r>
            <a:r>
              <a:rPr lang="es-ES" sz="2000" b="1" i="1" dirty="0" err="1" smtClean="0">
                <a:solidFill>
                  <a:schemeClr val="accent2">
                    <a:lumMod val="60000"/>
                    <a:lumOff val="40000"/>
                  </a:schemeClr>
                </a:solidFill>
              </a:rPr>
              <a:t>int</a:t>
            </a:r>
            <a:r>
              <a:rPr lang="es-ES" sz="2000" dirty="0" smtClean="0">
                <a:solidFill>
                  <a:schemeClr val="bg1"/>
                </a:solidFill>
              </a:rPr>
              <a:t> (entero).</a:t>
            </a:r>
            <a:endParaRPr lang="es-ES" sz="2000" dirty="0">
              <a:solidFill>
                <a:schemeClr val="bg1"/>
              </a:solidFill>
            </a:endParaRPr>
          </a:p>
          <a:p>
            <a:endParaRPr lang="es-ES" sz="2000" dirty="0" smtClean="0">
              <a:solidFill>
                <a:schemeClr val="bg1"/>
              </a:solidFill>
            </a:endParaRPr>
          </a:p>
          <a:p>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 = 1;</a:t>
            </a:r>
            <a:r>
              <a:rPr lang="es-ES" sz="2000" b="1" i="1" dirty="0">
                <a:solidFill>
                  <a:schemeClr val="accent2">
                    <a:lumMod val="60000"/>
                    <a:lumOff val="40000"/>
                  </a:schemeClr>
                </a:solidFill>
              </a:rPr>
              <a:t> </a:t>
            </a:r>
            <a:r>
              <a:rPr lang="es-ES" sz="2000" i="1" dirty="0">
                <a:solidFill>
                  <a:schemeClr val="bg1"/>
                </a:solidFill>
              </a:rPr>
              <a:t>	</a:t>
            </a:r>
            <a:r>
              <a:rPr lang="es-ES" sz="2000" i="1" dirty="0">
                <a:solidFill>
                  <a:schemeClr val="bg1"/>
                </a:solidFill>
                <a:sym typeface="Symbol"/>
              </a:rPr>
              <a:t>	</a:t>
            </a:r>
            <a:r>
              <a:rPr lang="es-ES" sz="2000" i="1" dirty="0" smtClean="0">
                <a:solidFill>
                  <a:schemeClr val="bg1"/>
                </a:solidFill>
                <a:sym typeface="Symbol"/>
              </a:rPr>
              <a:t>una sentencia de asignación</a:t>
            </a:r>
            <a:endParaRPr lang="es-ES" sz="2000" i="1" dirty="0">
              <a:solidFill>
                <a:schemeClr val="bg1"/>
              </a:solidFill>
            </a:endParaRPr>
          </a:p>
          <a:p>
            <a:r>
              <a:rPr lang="es-ES" sz="2000" dirty="0" smtClean="0">
                <a:solidFill>
                  <a:schemeClr val="bg1"/>
                </a:solidFill>
              </a:rPr>
              <a:t>La sentencia de asignación </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 = 1</a:t>
            </a:r>
            <a:r>
              <a:rPr lang="es-ES" sz="2000" i="1" dirty="0" smtClean="0">
                <a:solidFill>
                  <a:schemeClr val="bg1"/>
                </a:solidFill>
              </a:rPr>
              <a:t>;</a:t>
            </a:r>
            <a:r>
              <a:rPr lang="es-ES" sz="2000" dirty="0" smtClean="0">
                <a:solidFill>
                  <a:schemeClr val="bg1"/>
                </a:solidFill>
              </a:rPr>
              <a:t> asigna el valor </a:t>
            </a:r>
            <a:r>
              <a:rPr lang="es-ES" sz="2000" b="1" i="1" dirty="0" smtClean="0">
                <a:solidFill>
                  <a:schemeClr val="accent2">
                    <a:lumMod val="60000"/>
                    <a:lumOff val="40000"/>
                  </a:schemeClr>
                </a:solidFill>
              </a:rPr>
              <a:t>1</a:t>
            </a:r>
            <a:r>
              <a:rPr lang="es-ES" sz="2000" dirty="0" smtClean="0">
                <a:solidFill>
                  <a:schemeClr val="bg1"/>
                </a:solidFill>
              </a:rPr>
              <a:t> a la variable llamada </a:t>
            </a:r>
            <a:r>
              <a:rPr lang="es-ES" sz="2000" b="1" i="1" dirty="0" err="1" smtClean="0">
                <a:solidFill>
                  <a:schemeClr val="accent2">
                    <a:lumMod val="60000"/>
                    <a:lumOff val="40000"/>
                  </a:schemeClr>
                </a:solidFill>
              </a:rPr>
              <a:t>num</a:t>
            </a:r>
            <a:r>
              <a:rPr lang="es-ES" sz="2000" dirty="0" smtClean="0">
                <a:solidFill>
                  <a:schemeClr val="bg1"/>
                </a:solidFill>
              </a:rPr>
              <a:t>.</a:t>
            </a:r>
            <a:endParaRPr lang="es-ES" sz="2000" dirty="0">
              <a:solidFill>
                <a:schemeClr val="bg1"/>
              </a:solidFill>
            </a:endParaRPr>
          </a:p>
        </p:txBody>
      </p:sp>
    </p:spTree>
    <p:extLst>
      <p:ext uri="{BB962C8B-B14F-4D97-AF65-F5344CB8AC3E}">
        <p14:creationId xmlns:p14="http://schemas.microsoft.com/office/powerpoint/2010/main" val="92856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940088"/>
          </a:xfrm>
          <a:prstGeom prst="rect">
            <a:avLst/>
          </a:prstGeom>
        </p:spPr>
        <p:txBody>
          <a:bodyPr wrap="square">
            <a:spAutoFit/>
          </a:bodyPr>
          <a:lstStyle/>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(“Soy una simple ”);</a:t>
            </a:r>
            <a:r>
              <a:rPr lang="es-ES" sz="2000" i="1" dirty="0">
                <a:solidFill>
                  <a:schemeClr val="bg1"/>
                </a:solidFill>
              </a:rPr>
              <a:t> 	</a:t>
            </a:r>
            <a:r>
              <a:rPr lang="es-ES" sz="2000" i="1" dirty="0">
                <a:solidFill>
                  <a:schemeClr val="bg1"/>
                </a:solidFill>
                <a:sym typeface="Symbol"/>
              </a:rPr>
              <a:t>	</a:t>
            </a:r>
            <a:r>
              <a:rPr lang="es-ES" sz="2000" i="1" dirty="0" smtClean="0">
                <a:solidFill>
                  <a:schemeClr val="bg1"/>
                </a:solidFill>
                <a:sym typeface="Symbol"/>
              </a:rPr>
              <a:t>sentencia de impresión</a:t>
            </a:r>
            <a:endParaRPr lang="es-ES" sz="2000" dirty="0" smtClean="0">
              <a:solidFill>
                <a:schemeClr val="bg1"/>
              </a:solidFill>
            </a:endParaRPr>
          </a:p>
          <a:p>
            <a:pPr algn="just"/>
            <a:r>
              <a:rPr lang="es-ES" sz="2000" dirty="0" smtClean="0">
                <a:solidFill>
                  <a:schemeClr val="bg1"/>
                </a:solidFill>
              </a:rPr>
              <a:t>La primera sentencia visualiza la frase </a:t>
            </a:r>
            <a:r>
              <a:rPr lang="es-ES" sz="2000" dirty="0">
                <a:solidFill>
                  <a:schemeClr val="accent2">
                    <a:lumMod val="60000"/>
                    <a:lumOff val="40000"/>
                  </a:schemeClr>
                </a:solidFill>
              </a:rPr>
              <a:t>Soy una simple</a:t>
            </a:r>
            <a:r>
              <a:rPr lang="es-ES" sz="2000" dirty="0" smtClean="0">
                <a:solidFill>
                  <a:schemeClr val="bg1"/>
                </a:solidFill>
              </a:rPr>
              <a:t> en su </a:t>
            </a:r>
            <a:r>
              <a:rPr lang="es-ES" sz="2000" dirty="0" err="1" smtClean="0">
                <a:solidFill>
                  <a:schemeClr val="bg1"/>
                </a:solidFill>
              </a:rPr>
              <a:t>command</a:t>
            </a:r>
            <a:r>
              <a:rPr lang="es-ES" sz="2000" dirty="0" smtClean="0">
                <a:solidFill>
                  <a:schemeClr val="bg1"/>
                </a:solidFill>
              </a:rPr>
              <a:t> </a:t>
            </a:r>
            <a:r>
              <a:rPr lang="es-ES" sz="2000" dirty="0" err="1" smtClean="0">
                <a:solidFill>
                  <a:schemeClr val="bg1"/>
                </a:solidFill>
              </a:rPr>
              <a:t>window</a:t>
            </a:r>
            <a:r>
              <a:rPr lang="es-ES" sz="2000" dirty="0" smtClean="0">
                <a:solidFill>
                  <a:schemeClr val="bg1"/>
                </a:solidFill>
              </a:rPr>
              <a:t>, dejando el cursor sobre la misma línea.</a:t>
            </a:r>
          </a:p>
          <a:p>
            <a:pPr algn="just"/>
            <a:endParaRPr lang="es-ES" sz="2000" dirty="0">
              <a:solidFill>
                <a:schemeClr val="bg1"/>
              </a:solidFill>
            </a:endParaRPr>
          </a:p>
          <a:p>
            <a:pPr algn="just"/>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a:t>
            </a:r>
            <a:r>
              <a:rPr lang="es-ES" sz="2000" b="1" i="1" dirty="0" err="1">
                <a:solidFill>
                  <a:schemeClr val="accent2">
                    <a:lumMod val="60000"/>
                    <a:lumOff val="40000"/>
                  </a:schemeClr>
                </a:solidFill>
              </a:rPr>
              <a:t>computer</a:t>
            </a:r>
            <a:r>
              <a:rPr lang="es-ES" sz="2000" b="1" i="1" dirty="0">
                <a:solidFill>
                  <a:schemeClr val="accent2">
                    <a:lumMod val="60000"/>
                    <a:lumOff val="40000"/>
                  </a:schemeClr>
                </a:solidFill>
              </a:rPr>
              <a:t> \n </a:t>
            </a:r>
            <a:r>
              <a:rPr lang="es-ES" sz="2000" b="1" i="1" dirty="0" smtClean="0">
                <a:solidFill>
                  <a:schemeClr val="accent2">
                    <a:lumMod val="60000"/>
                    <a:lumOff val="40000"/>
                  </a:schemeClr>
                </a:solidFill>
              </a:rPr>
              <a:t>”);</a:t>
            </a:r>
            <a:r>
              <a:rPr lang="es-ES" sz="2000" i="1" dirty="0">
                <a:solidFill>
                  <a:schemeClr val="bg1"/>
                </a:solidFill>
              </a:rPr>
              <a:t>	</a:t>
            </a:r>
            <a:r>
              <a:rPr lang="es-ES" sz="2000" i="1" dirty="0">
                <a:solidFill>
                  <a:schemeClr val="bg1"/>
                </a:solidFill>
                <a:sym typeface="Symbol"/>
              </a:rPr>
              <a:t>	</a:t>
            </a:r>
            <a:r>
              <a:rPr lang="es-ES" sz="2000" i="1" dirty="0" smtClean="0">
                <a:solidFill>
                  <a:schemeClr val="bg1"/>
                </a:solidFill>
                <a:sym typeface="Symbol"/>
              </a:rPr>
              <a:t>Otra sentencia de impresión</a:t>
            </a:r>
            <a:endParaRPr lang="es-ES" sz="2000" dirty="0" smtClean="0">
              <a:solidFill>
                <a:schemeClr val="bg1"/>
              </a:solidFill>
            </a:endParaRPr>
          </a:p>
          <a:p>
            <a:r>
              <a:rPr lang="es-ES" sz="2000" dirty="0" smtClean="0">
                <a:solidFill>
                  <a:schemeClr val="bg1"/>
                </a:solidFill>
              </a:rPr>
              <a:t>La siguiente sentencia de impresión direcciona la computadora al final de la última frase impresa. El </a:t>
            </a:r>
            <a:r>
              <a:rPr lang="es-ES" sz="2000" b="1" i="1" dirty="0" smtClean="0">
                <a:solidFill>
                  <a:schemeClr val="accent2">
                    <a:lumMod val="60000"/>
                    <a:lumOff val="40000"/>
                  </a:schemeClr>
                </a:solidFill>
              </a:rPr>
              <a:t>\n</a:t>
            </a:r>
            <a:r>
              <a:rPr lang="es-ES" sz="2000" dirty="0" smtClean="0">
                <a:solidFill>
                  <a:schemeClr val="bg1"/>
                </a:solidFill>
              </a:rPr>
              <a:t> es un código que indica a la computadora que inicie una nueva línea, es decir, mover el cursor al inicio de la nueva línea.</a:t>
            </a:r>
          </a:p>
          <a:p>
            <a:endParaRPr lang="es-ES" sz="2000" dirty="0">
              <a:solidFill>
                <a:schemeClr val="bg1"/>
              </a:solidFill>
            </a:endParaRPr>
          </a:p>
          <a:p>
            <a:r>
              <a:rPr lang="es-ES" sz="2000" b="1" i="1" dirty="0" err="1" smtClean="0">
                <a:solidFill>
                  <a:schemeClr val="accent2">
                    <a:lumMod val="60000"/>
                    <a:lumOff val="40000"/>
                  </a:schemeClr>
                </a:solidFill>
              </a:rPr>
              <a:t>printf</a:t>
            </a:r>
            <a:r>
              <a:rPr lang="es-ES" sz="2000" b="1" i="1" dirty="0">
                <a:solidFill>
                  <a:schemeClr val="accent2">
                    <a:lumMod val="60000"/>
                    <a:lumOff val="40000"/>
                  </a:schemeClr>
                </a:solidFill>
              </a:rPr>
              <a:t>(“Mi número favorito es %d porque es primero.\n ”,</a:t>
            </a:r>
            <a:r>
              <a:rPr lang="es-ES" sz="2000" b="1" i="1" dirty="0" err="1">
                <a:solidFill>
                  <a:schemeClr val="accent2">
                    <a:lumMod val="60000"/>
                    <a:lumOff val="40000"/>
                  </a:schemeClr>
                </a:solidFill>
              </a:rPr>
              <a:t>num</a:t>
            </a:r>
            <a:r>
              <a:rPr lang="es-ES" sz="2000" b="1" i="1" dirty="0">
                <a:solidFill>
                  <a:schemeClr val="accent2">
                    <a:lumMod val="60000"/>
                    <a:lumOff val="40000"/>
                  </a:schemeClr>
                </a:solidFill>
              </a:rPr>
              <a:t>);</a:t>
            </a:r>
          </a:p>
          <a:p>
            <a:r>
              <a:rPr lang="es-ES" sz="2000" dirty="0" smtClean="0">
                <a:solidFill>
                  <a:schemeClr val="bg1"/>
                </a:solidFill>
              </a:rPr>
              <a:t>La última sentencia de impresión, imprime el valor del </a:t>
            </a:r>
            <a:r>
              <a:rPr lang="es-ES" sz="2000" b="1" i="1" dirty="0" err="1">
                <a:solidFill>
                  <a:schemeClr val="accent2">
                    <a:lumMod val="60000"/>
                    <a:lumOff val="40000"/>
                  </a:schemeClr>
                </a:solidFill>
              </a:rPr>
              <a:t>num</a:t>
            </a:r>
            <a:r>
              <a:rPr lang="es-ES" sz="2000" dirty="0" smtClean="0">
                <a:solidFill>
                  <a:schemeClr val="bg1"/>
                </a:solidFill>
              </a:rPr>
              <a:t> (que es </a:t>
            </a:r>
            <a:r>
              <a:rPr lang="es-ES" sz="2000" b="1" i="1" dirty="0" smtClean="0">
                <a:solidFill>
                  <a:schemeClr val="accent2">
                    <a:lumMod val="60000"/>
                    <a:lumOff val="40000"/>
                  </a:schemeClr>
                </a:solidFill>
              </a:rPr>
              <a:t>1</a:t>
            </a:r>
            <a:r>
              <a:rPr lang="es-ES" sz="2000" dirty="0" smtClean="0">
                <a:solidFill>
                  <a:schemeClr val="bg1"/>
                </a:solidFill>
              </a:rPr>
              <a:t>) incrustado en la frase entre comillas. La instrucción </a:t>
            </a:r>
            <a:r>
              <a:rPr lang="es-ES" sz="2000" b="1" i="1" dirty="0" smtClean="0">
                <a:solidFill>
                  <a:schemeClr val="accent2">
                    <a:lumMod val="60000"/>
                    <a:lumOff val="40000"/>
                  </a:schemeClr>
                </a:solidFill>
              </a:rPr>
              <a:t>%d</a:t>
            </a:r>
            <a:r>
              <a:rPr lang="es-ES" sz="2000" dirty="0" smtClean="0">
                <a:solidFill>
                  <a:schemeClr val="bg1"/>
                </a:solidFill>
              </a:rPr>
              <a:t> le dice a la computadora donde y de que forma imprimir el valor de </a:t>
            </a:r>
            <a:r>
              <a:rPr lang="es-ES" sz="2000" b="1" i="1" dirty="0" err="1" smtClean="0">
                <a:solidFill>
                  <a:schemeClr val="accent2">
                    <a:lumMod val="60000"/>
                    <a:lumOff val="40000"/>
                  </a:schemeClr>
                </a:solidFill>
              </a:rPr>
              <a:t>num</a:t>
            </a:r>
            <a:r>
              <a:rPr lang="es-ES" sz="2000" dirty="0" smtClean="0">
                <a:solidFill>
                  <a:schemeClr val="bg1"/>
                </a:solidFill>
              </a:rPr>
              <a:t>.</a:t>
            </a:r>
          </a:p>
          <a:p>
            <a:endParaRPr lang="es-ES" sz="2000" dirty="0" smtClean="0">
              <a:solidFill>
                <a:schemeClr val="bg1"/>
              </a:solidFill>
            </a:endParaRPr>
          </a:p>
          <a:p>
            <a:r>
              <a:rPr lang="es-ES" sz="2000" b="1" i="1" dirty="0">
                <a:solidFill>
                  <a:schemeClr val="accent2">
                    <a:lumMod val="60000"/>
                    <a:lumOff val="40000"/>
                  </a:schemeClr>
                </a:solidFill>
              </a:rPr>
              <a:t>}</a:t>
            </a:r>
            <a:r>
              <a:rPr lang="es-ES" sz="2000" i="1" dirty="0">
                <a:solidFill>
                  <a:schemeClr val="bg1"/>
                </a:solidFill>
              </a:rPr>
              <a:t>	</a:t>
            </a:r>
            <a:r>
              <a:rPr lang="es-ES" sz="2000" i="1" dirty="0">
                <a:solidFill>
                  <a:schemeClr val="bg1"/>
                </a:solidFill>
                <a:sym typeface="Symbol"/>
              </a:rPr>
              <a:t>	</a:t>
            </a:r>
            <a:r>
              <a:rPr lang="es-ES" sz="2000" i="1" dirty="0" smtClean="0">
                <a:solidFill>
                  <a:schemeClr val="bg1"/>
                </a:solidFill>
                <a:sym typeface="Symbol"/>
              </a:rPr>
              <a:t>Final </a:t>
            </a:r>
            <a:r>
              <a:rPr lang="es-ES" sz="2000" i="1" dirty="0">
                <a:solidFill>
                  <a:schemeClr val="bg1"/>
                </a:solidFill>
                <a:sym typeface="Symbol"/>
              </a:rPr>
              <a:t>del cuerpo de una función</a:t>
            </a:r>
            <a:endParaRPr lang="es-ES" sz="2000" dirty="0">
              <a:solidFill>
                <a:schemeClr val="bg1"/>
              </a:solidFill>
            </a:endParaRPr>
          </a:p>
          <a:p>
            <a:r>
              <a:rPr lang="es-ES" sz="2000" dirty="0" smtClean="0">
                <a:solidFill>
                  <a:schemeClr val="bg1"/>
                </a:solidFill>
              </a:rPr>
              <a:t>La llave que cierra finaliza la definición de función.</a:t>
            </a:r>
            <a:endParaRPr lang="es-ES" sz="2000" dirty="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67910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324535"/>
          </a:xfrm>
          <a:prstGeom prst="rect">
            <a:avLst/>
          </a:prstGeom>
        </p:spPr>
        <p:txBody>
          <a:bodyPr wrap="square">
            <a:spAutoFit/>
          </a:bodyPr>
          <a:lstStyle/>
          <a:p>
            <a:r>
              <a:rPr lang="es-ES" sz="2000" dirty="0" smtClean="0">
                <a:solidFill>
                  <a:schemeClr val="bg1"/>
                </a:solidFill>
              </a:rPr>
              <a:t>Partes de un programa en C:</a:t>
            </a:r>
          </a:p>
          <a:p>
            <a:r>
              <a:rPr lang="es-ES" sz="2000" dirty="0" smtClean="0">
                <a:solidFill>
                  <a:schemeClr val="bg1"/>
                </a:solidFill>
              </a:rPr>
              <a:t>Paso 2: Detalles:</a:t>
            </a:r>
          </a:p>
          <a:p>
            <a:r>
              <a:rPr lang="es-ES" sz="2000" dirty="0" smtClean="0">
                <a:solidFill>
                  <a:schemeClr val="bg1"/>
                </a:solidFill>
              </a:rPr>
              <a:t>Ahora nos acercaremos más al programa.</a:t>
            </a:r>
          </a:p>
          <a:p>
            <a:endParaRPr lang="es-ES" sz="2000" dirty="0" smtClean="0">
              <a:solidFill>
                <a:schemeClr val="bg1"/>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dirty="0" smtClean="0">
                <a:solidFill>
                  <a:schemeClr val="bg1"/>
                </a:solidFill>
              </a:rPr>
              <a:t> Archivos Directores y </a:t>
            </a:r>
            <a:r>
              <a:rPr lang="es-ES" sz="2000" dirty="0" err="1" smtClean="0">
                <a:solidFill>
                  <a:schemeClr val="bg1"/>
                </a:solidFill>
              </a:rPr>
              <a:t>Headers</a:t>
            </a:r>
            <a:endParaRPr lang="es-ES" sz="2000" dirty="0" smtClean="0">
              <a:solidFill>
                <a:schemeClr val="bg1"/>
              </a:solidFill>
            </a:endParaRPr>
          </a:p>
          <a:p>
            <a:r>
              <a:rPr lang="es-ES" sz="2000" b="1" i="1" dirty="0" smtClean="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endParaRPr lang="es-ES" sz="2000" i="1" dirty="0" smtClean="0">
              <a:solidFill>
                <a:schemeClr val="bg1"/>
              </a:solidFill>
            </a:endParaRPr>
          </a:p>
          <a:p>
            <a:pPr algn="just"/>
            <a:r>
              <a:rPr lang="es-ES" sz="2000" dirty="0" smtClean="0">
                <a:solidFill>
                  <a:schemeClr val="bg1"/>
                </a:solidFill>
              </a:rPr>
              <a:t>El efecto de </a:t>
            </a:r>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smtClean="0">
                <a:solidFill>
                  <a:schemeClr val="accent2">
                    <a:lumMod val="60000"/>
                    <a:lumOff val="40000"/>
                  </a:schemeClr>
                </a:solidFill>
              </a:rPr>
              <a:t>&gt;</a:t>
            </a:r>
            <a:r>
              <a:rPr lang="es-ES" sz="2000" dirty="0" smtClean="0">
                <a:solidFill>
                  <a:schemeClr val="bg1"/>
                </a:solidFill>
              </a:rPr>
              <a:t> es el mismo como si hubiésemos escrito el contenido completo del archivo</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stdio.h</a:t>
            </a:r>
            <a:r>
              <a:rPr lang="es-ES" sz="2000" dirty="0" smtClean="0">
                <a:solidFill>
                  <a:schemeClr val="bg1"/>
                </a:solidFill>
              </a:rPr>
              <a:t> en nuestro archivo en el punto donde la línea</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include</a:t>
            </a:r>
            <a:r>
              <a:rPr lang="es-ES" sz="2000" dirty="0" smtClean="0">
                <a:solidFill>
                  <a:schemeClr val="bg1"/>
                </a:solidFill>
              </a:rPr>
              <a:t> aparece.</a:t>
            </a:r>
          </a:p>
          <a:p>
            <a:endParaRPr lang="es-ES" sz="2000" dirty="0" smtClean="0">
              <a:solidFill>
                <a:schemeClr val="bg1"/>
              </a:solidFill>
            </a:endParaRPr>
          </a:p>
          <a:p>
            <a:pPr algn="just"/>
            <a:r>
              <a:rPr lang="es-ES" sz="2000" dirty="0" smtClean="0">
                <a:solidFill>
                  <a:schemeClr val="bg1"/>
                </a:solidFill>
              </a:rPr>
              <a:t>Los archivos </a:t>
            </a:r>
            <a:r>
              <a:rPr lang="es-ES" sz="2000" b="1" i="1" dirty="0" err="1" smtClean="0">
                <a:solidFill>
                  <a:schemeClr val="accent2">
                    <a:lumMod val="60000"/>
                    <a:lumOff val="40000"/>
                  </a:schemeClr>
                </a:solidFill>
              </a:rPr>
              <a:t>include</a:t>
            </a:r>
            <a:r>
              <a:rPr lang="es-ES" sz="2000" dirty="0" smtClean="0">
                <a:solidFill>
                  <a:schemeClr val="bg1"/>
                </a:solidFill>
              </a:rPr>
              <a:t> otorgan una manera conveniente para compartir información común a todos los programas. El archivo </a:t>
            </a:r>
            <a:r>
              <a:rPr lang="es-ES" sz="2000" b="1" i="1" dirty="0" err="1">
                <a:solidFill>
                  <a:schemeClr val="accent2">
                    <a:lumMod val="60000"/>
                    <a:lumOff val="40000"/>
                  </a:schemeClr>
                </a:solidFill>
              </a:rPr>
              <a:t>stdio.h</a:t>
            </a:r>
            <a:r>
              <a:rPr lang="es-ES" sz="2000" dirty="0" smtClean="0">
                <a:solidFill>
                  <a:schemeClr val="bg1"/>
                </a:solidFill>
              </a:rPr>
              <a:t> contiene información sobre funciones de entrada y salida, tales como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Se asigna su nombre porque es standard de </a:t>
            </a:r>
            <a:r>
              <a:rPr lang="es-ES" sz="2000" dirty="0" err="1" smtClean="0">
                <a:solidFill>
                  <a:schemeClr val="bg1"/>
                </a:solidFill>
              </a:rPr>
              <a:t>header</a:t>
            </a:r>
            <a:r>
              <a:rPr lang="es-ES" sz="2000" dirty="0" smtClean="0">
                <a:solidFill>
                  <a:schemeClr val="bg1"/>
                </a:solidFill>
              </a:rPr>
              <a:t> de entrada/salida.</a:t>
            </a:r>
            <a:endParaRPr lang="es-ES" sz="2000" dirty="0">
              <a:solidFill>
                <a:schemeClr val="bg1"/>
              </a:solidFill>
            </a:endParaRPr>
          </a:p>
          <a:p>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4247866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093428"/>
          </a:xfrm>
          <a:prstGeom prst="rect">
            <a:avLst/>
          </a:prstGeom>
        </p:spPr>
        <p:txBody>
          <a:bodyPr wrap="square">
            <a:spAutoFit/>
          </a:bodyPr>
          <a:lstStyle/>
          <a:p>
            <a:pPr algn="just"/>
            <a:r>
              <a:rPr lang="es-ES" sz="2000" dirty="0" smtClean="0">
                <a:solidFill>
                  <a:schemeClr val="bg1"/>
                </a:solidFill>
              </a:rPr>
              <a:t>La información para una implementación particular C debe incluir una descripción de las funciones en las librerías C. Estas descripciones de función identifica que archivos </a:t>
            </a:r>
            <a:r>
              <a:rPr lang="es-ES" sz="2000" dirty="0" err="1" smtClean="0">
                <a:solidFill>
                  <a:schemeClr val="bg1"/>
                </a:solidFill>
              </a:rPr>
              <a:t>header</a:t>
            </a:r>
            <a:r>
              <a:rPr lang="es-ES" sz="2000" dirty="0" smtClean="0">
                <a:solidFill>
                  <a:schemeClr val="bg1"/>
                </a:solidFill>
              </a:rPr>
              <a:t> son necesarios. Cada vez que usamos funciones de librería, se usaran los archivos </a:t>
            </a:r>
            <a:r>
              <a:rPr lang="es-ES" sz="2000" b="1" i="1" dirty="0" err="1">
                <a:solidFill>
                  <a:schemeClr val="accent2">
                    <a:lumMod val="60000"/>
                    <a:lumOff val="40000"/>
                  </a:schemeClr>
                </a:solidFill>
              </a:rPr>
              <a:t>include</a:t>
            </a:r>
            <a:r>
              <a:rPr lang="es-ES" sz="2000" dirty="0">
                <a:solidFill>
                  <a:schemeClr val="bg1"/>
                </a:solidFill>
              </a:rPr>
              <a:t> </a:t>
            </a:r>
            <a:r>
              <a:rPr lang="es-ES" sz="2000" dirty="0" smtClean="0">
                <a:solidFill>
                  <a:schemeClr val="bg1"/>
                </a:solidFill>
              </a:rPr>
              <a:t>especificado por el standard ANSI (American </a:t>
            </a:r>
            <a:r>
              <a:rPr lang="es-ES" sz="2000" dirty="0" err="1" smtClean="0">
                <a:solidFill>
                  <a:schemeClr val="bg1"/>
                </a:solidFill>
              </a:rPr>
              <a:t>National</a:t>
            </a:r>
            <a:r>
              <a:rPr lang="es-ES" sz="2000" dirty="0" smtClean="0">
                <a:solidFill>
                  <a:schemeClr val="bg1"/>
                </a:solidFill>
              </a:rPr>
              <a:t> </a:t>
            </a:r>
            <a:r>
              <a:rPr lang="es-ES" sz="2000" dirty="0" err="1" smtClean="0">
                <a:solidFill>
                  <a:schemeClr val="bg1"/>
                </a:solidFill>
              </a:rPr>
              <a:t>Standards</a:t>
            </a:r>
            <a:r>
              <a:rPr lang="es-ES" sz="2000" dirty="0" smtClean="0">
                <a:solidFill>
                  <a:schemeClr val="bg1"/>
                </a:solidFill>
              </a:rPr>
              <a:t> </a:t>
            </a:r>
            <a:r>
              <a:rPr lang="es-ES" sz="2000" dirty="0" err="1" smtClean="0">
                <a:solidFill>
                  <a:schemeClr val="bg1"/>
                </a:solidFill>
              </a:rPr>
              <a:t>Institute</a:t>
            </a:r>
            <a:r>
              <a:rPr lang="es-ES" sz="2000" dirty="0" smtClean="0">
                <a:solidFill>
                  <a:schemeClr val="bg1"/>
                </a:solidFill>
              </a:rPr>
              <a:t>) para aquellas funciones. Sin embargo, incluir un archivo innecesario no ralentiza el programa.</a:t>
            </a:r>
          </a:p>
          <a:p>
            <a:endParaRPr lang="es-ES" sz="2000" dirty="0">
              <a:solidFill>
                <a:schemeClr val="bg1"/>
              </a:solidFill>
            </a:endParaRPr>
          </a:p>
          <a:p>
            <a:r>
              <a:rPr lang="es-ES" sz="2000" dirty="0" smtClean="0">
                <a:solidFill>
                  <a:schemeClr val="bg1"/>
                </a:solidFill>
              </a:rPr>
              <a:t>En general, los compiladores C realizan un trabajo preparatorio sobre el código fuente (</a:t>
            </a:r>
            <a:r>
              <a:rPr lang="es-ES" sz="2000" dirty="0" err="1" smtClean="0">
                <a:solidFill>
                  <a:schemeClr val="bg1"/>
                </a:solidFill>
              </a:rPr>
              <a:t>source</a:t>
            </a:r>
            <a:r>
              <a:rPr lang="es-ES" sz="2000" dirty="0" smtClean="0">
                <a:solidFill>
                  <a:schemeClr val="bg1"/>
                </a:solidFill>
              </a:rPr>
              <a:t> </a:t>
            </a:r>
            <a:r>
              <a:rPr lang="es-ES" sz="2000" dirty="0" err="1" smtClean="0">
                <a:solidFill>
                  <a:schemeClr val="bg1"/>
                </a:solidFill>
              </a:rPr>
              <a:t>code</a:t>
            </a:r>
            <a:r>
              <a:rPr lang="es-ES" sz="2000" dirty="0" smtClean="0">
                <a:solidFill>
                  <a:schemeClr val="bg1"/>
                </a:solidFill>
              </a:rPr>
              <a:t>) antes de compilar el programa, llamado </a:t>
            </a:r>
            <a:r>
              <a:rPr lang="es-ES" sz="2000" dirty="0" err="1" smtClean="0">
                <a:solidFill>
                  <a:schemeClr val="bg1"/>
                </a:solidFill>
              </a:rPr>
              <a:t>preproceso</a:t>
            </a:r>
            <a:r>
              <a:rPr lang="es-ES" sz="2000" dirty="0" smtClean="0">
                <a:solidFill>
                  <a:schemeClr val="bg1"/>
                </a:solidFill>
              </a:rPr>
              <a:t>.</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721228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r>
              <a:rPr lang="es-ES" sz="2000" dirty="0" smtClean="0">
                <a:solidFill>
                  <a:schemeClr val="bg2"/>
                </a:solidFill>
              </a:rPr>
              <a:t>La función</a:t>
            </a:r>
            <a:r>
              <a:rPr lang="es-ES" sz="2000" dirty="0" smtClean="0">
                <a:solidFill>
                  <a:schemeClr val="bg1"/>
                </a:solidFill>
              </a:rPr>
              <a:t>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i="1" dirty="0">
                <a:solidFill>
                  <a:schemeClr val="bg1"/>
                </a:solidFill>
              </a:rPr>
              <a:t> 	</a:t>
            </a:r>
            <a:endParaRPr lang="es-ES" sz="2000" dirty="0" smtClean="0">
              <a:solidFill>
                <a:schemeClr val="bg1"/>
              </a:solidFill>
            </a:endParaRPr>
          </a:p>
          <a:p>
            <a:pPr algn="just"/>
            <a:r>
              <a:rPr lang="es-ES" sz="2000" b="1" i="1" dirty="0" err="1">
                <a:solidFill>
                  <a:schemeClr val="accent2">
                    <a:lumMod val="60000"/>
                    <a:lumOff val="40000"/>
                  </a:schemeClr>
                </a:solidFill>
              </a:rPr>
              <a:t>main</a:t>
            </a:r>
            <a:r>
              <a:rPr lang="es-ES" sz="2000" b="1" i="1" dirty="0">
                <a:solidFill>
                  <a:schemeClr val="accent2">
                    <a:lumMod val="60000"/>
                    <a:lumOff val="40000"/>
                  </a:schemeClr>
                </a:solidFill>
              </a:rPr>
              <a:t>()</a:t>
            </a:r>
            <a:r>
              <a:rPr lang="es-ES" sz="2000" dirty="0" smtClean="0">
                <a:solidFill>
                  <a:schemeClr val="bg1"/>
                </a:solidFill>
              </a:rPr>
              <a:t> </a:t>
            </a:r>
          </a:p>
          <a:p>
            <a:pPr algn="just"/>
            <a:r>
              <a:rPr lang="es-ES" sz="2000" dirty="0" smtClean="0">
                <a:solidFill>
                  <a:schemeClr val="bg1"/>
                </a:solidFill>
              </a:rPr>
              <a:t>Un programa en C siempre inicia su ejecución con la función llamada </a:t>
            </a:r>
            <a:r>
              <a:rPr lang="es-ES" sz="2000" b="1" i="1" dirty="0" err="1" smtClean="0">
                <a:solidFill>
                  <a:schemeClr val="accent2">
                    <a:lumMod val="60000"/>
                    <a:lumOff val="40000"/>
                  </a:schemeClr>
                </a:solidFill>
              </a:rPr>
              <a:t>main</a:t>
            </a:r>
            <a:r>
              <a:rPr lang="es-ES" sz="2000" dirty="0" smtClean="0">
                <a:solidFill>
                  <a:schemeClr val="bg1"/>
                </a:solidFill>
              </a:rPr>
              <a:t>, las demás pueden tomar otros nombres, pero la primera función se llamará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 El paréntesis que sigue el nombre de la función, generalmente engloba información que se transmite a la función. Para nuestro ejemplo, no se transfiere nada, por lo que el paréntesis está en blanco. Y por ahora no es muy importante.</a:t>
            </a:r>
            <a:endParaRPr lang="es-ES" sz="2000" dirty="0">
              <a:solidFill>
                <a:schemeClr val="bg1"/>
              </a:solidFill>
            </a:endParaRPr>
          </a:p>
          <a:p>
            <a:endParaRPr lang="es-ES" sz="2000" dirty="0" smtClean="0">
              <a:solidFill>
                <a:schemeClr val="bg1"/>
              </a:solidFill>
            </a:endParaRPr>
          </a:p>
          <a:p>
            <a:r>
              <a:rPr lang="es-ES" sz="2000" dirty="0" smtClean="0">
                <a:solidFill>
                  <a:schemeClr val="bg2"/>
                </a:solidFill>
              </a:rPr>
              <a:t>Comentarios:</a:t>
            </a:r>
          </a:p>
          <a:p>
            <a:r>
              <a:rPr lang="es-ES" sz="2000" i="1" dirty="0">
                <a:solidFill>
                  <a:srgbClr val="FF0000"/>
                </a:solidFill>
              </a:rPr>
              <a:t>/* </a:t>
            </a:r>
            <a:r>
              <a:rPr lang="es-ES" sz="2000" i="1" dirty="0" smtClean="0">
                <a:solidFill>
                  <a:srgbClr val="FF0000"/>
                </a:solidFill>
              </a:rPr>
              <a:t>Soy un </a:t>
            </a:r>
            <a:r>
              <a:rPr lang="es-ES" sz="2000" i="1" dirty="0">
                <a:solidFill>
                  <a:srgbClr val="FF0000"/>
                </a:solidFill>
              </a:rPr>
              <a:t>programa simple */</a:t>
            </a:r>
            <a:endParaRPr lang="es-ES" sz="2000" dirty="0">
              <a:solidFill>
                <a:srgbClr val="FF0000"/>
              </a:solidFill>
            </a:endParaRPr>
          </a:p>
          <a:p>
            <a:pPr algn="just"/>
            <a:r>
              <a:rPr lang="es-ES" sz="2000" dirty="0" smtClean="0">
                <a:solidFill>
                  <a:schemeClr val="bg1"/>
                </a:solidFill>
              </a:rPr>
              <a:t>Usar comentarios facilita a otro (y al mismo programador) a comprender un programa. Una cosa agradable de comentarios en C es que pueden ir en cualquier lugar, incluso en la misma línea del material que explican.</a:t>
            </a:r>
            <a:endParaRPr lang="es-ES" sz="2000" dirty="0">
              <a:solidFill>
                <a:schemeClr val="bg1"/>
              </a:solidFill>
            </a:endParaRPr>
          </a:p>
        </p:txBody>
      </p:sp>
    </p:spTree>
    <p:extLst>
      <p:ext uri="{BB962C8B-B14F-4D97-AF65-F5344CB8AC3E}">
        <p14:creationId xmlns:p14="http://schemas.microsoft.com/office/powerpoint/2010/main" val="1090383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r>
              <a:rPr lang="es-ES" sz="2000" dirty="0" smtClean="0">
                <a:solidFill>
                  <a:schemeClr val="bg1"/>
                </a:solidFill>
              </a:rPr>
              <a:t>Un comentario puede ir en la misma línea o en más líneas. Todo lo que está dentro de la abertura </a:t>
            </a:r>
            <a:r>
              <a:rPr lang="es-ES" sz="2000" b="1" i="1" dirty="0">
                <a:solidFill>
                  <a:schemeClr val="accent2">
                    <a:lumMod val="60000"/>
                    <a:lumOff val="40000"/>
                  </a:schemeClr>
                </a:solidFill>
              </a:rPr>
              <a:t>/*</a:t>
            </a:r>
            <a:r>
              <a:rPr lang="es-ES" sz="2000" dirty="0">
                <a:solidFill>
                  <a:schemeClr val="bg1"/>
                </a:solidFill>
              </a:rPr>
              <a:t>  </a:t>
            </a:r>
            <a:r>
              <a:rPr lang="es-ES" sz="2000" dirty="0" smtClean="0">
                <a:solidFill>
                  <a:schemeClr val="bg1"/>
                </a:solidFill>
              </a:rPr>
              <a:t>y el cierre  </a:t>
            </a:r>
            <a:r>
              <a:rPr lang="es-ES" sz="2000" b="1" i="1" dirty="0">
                <a:solidFill>
                  <a:schemeClr val="accent2">
                    <a:lumMod val="60000"/>
                    <a:lumOff val="40000"/>
                  </a:schemeClr>
                </a:solidFill>
              </a:rPr>
              <a:t>*/</a:t>
            </a:r>
            <a:r>
              <a:rPr lang="es-ES" sz="2000" dirty="0">
                <a:solidFill>
                  <a:schemeClr val="bg1"/>
                </a:solidFill>
              </a:rPr>
              <a:t> </a:t>
            </a:r>
            <a:r>
              <a:rPr lang="es-ES" sz="2000" dirty="0" smtClean="0">
                <a:solidFill>
                  <a:schemeClr val="bg1"/>
                </a:solidFill>
              </a:rPr>
              <a:t>se ignora por el compilador. Veamos algunos comentarios válidos y no válidos:</a:t>
            </a:r>
          </a:p>
          <a:p>
            <a:endParaRPr lang="es-ES" sz="2000" dirty="0">
              <a:solidFill>
                <a:schemeClr val="bg1"/>
              </a:solidFill>
            </a:endParaRPr>
          </a:p>
          <a:p>
            <a:r>
              <a:rPr lang="es-ES" sz="2000" i="1" dirty="0">
                <a:solidFill>
                  <a:srgbClr val="FF0000"/>
                </a:solidFill>
              </a:rPr>
              <a:t>/* </a:t>
            </a:r>
            <a:r>
              <a:rPr lang="es-ES" sz="2000" i="1" dirty="0" smtClean="0">
                <a:solidFill>
                  <a:srgbClr val="FF0000"/>
                </a:solidFill>
              </a:rPr>
              <a:t>Este es un comentario en C </a:t>
            </a:r>
            <a:r>
              <a:rPr lang="es-ES" sz="2000" i="1" dirty="0">
                <a:solidFill>
                  <a:srgbClr val="FF0000"/>
                </a:solidFill>
              </a:rPr>
              <a:t>*/</a:t>
            </a:r>
            <a:endParaRPr lang="es-ES" sz="2000" dirty="0">
              <a:solidFill>
                <a:srgbClr val="FF0000"/>
              </a:solidFill>
            </a:endParaRPr>
          </a:p>
          <a:p>
            <a:r>
              <a:rPr lang="es-ES" sz="2000" i="1" dirty="0">
                <a:solidFill>
                  <a:srgbClr val="FF0000"/>
                </a:solidFill>
              </a:rPr>
              <a:t>/* </a:t>
            </a:r>
            <a:r>
              <a:rPr lang="es-ES" sz="2000" i="1" dirty="0" smtClean="0">
                <a:solidFill>
                  <a:srgbClr val="FF0000"/>
                </a:solidFill>
              </a:rPr>
              <a:t>Este comentario aparece</a:t>
            </a:r>
          </a:p>
          <a:p>
            <a:r>
              <a:rPr lang="es-ES" sz="2000" i="1" dirty="0">
                <a:solidFill>
                  <a:srgbClr val="FF0000"/>
                </a:solidFill>
              </a:rPr>
              <a:t>e</a:t>
            </a:r>
            <a:r>
              <a:rPr lang="es-ES" sz="2000" i="1" dirty="0" smtClean="0">
                <a:solidFill>
                  <a:srgbClr val="FF0000"/>
                </a:solidFill>
              </a:rPr>
              <a:t>ntre dos líneas </a:t>
            </a:r>
            <a:r>
              <a:rPr lang="es-ES" sz="2000" i="1" dirty="0">
                <a:solidFill>
                  <a:srgbClr val="FF0000"/>
                </a:solidFill>
              </a:rPr>
              <a:t>*/</a:t>
            </a:r>
            <a:endParaRPr lang="es-ES" sz="2000" dirty="0">
              <a:solidFill>
                <a:srgbClr val="FF0000"/>
              </a:solidFill>
            </a:endParaRPr>
          </a:p>
          <a:p>
            <a:r>
              <a:rPr lang="es-ES" sz="2000" i="1" dirty="0">
                <a:solidFill>
                  <a:srgbClr val="FF0000"/>
                </a:solidFill>
              </a:rPr>
              <a:t>/* </a:t>
            </a:r>
            <a:endParaRPr lang="es-ES" sz="2000" i="1" dirty="0" smtClean="0">
              <a:solidFill>
                <a:srgbClr val="FF0000"/>
              </a:solidFill>
            </a:endParaRPr>
          </a:p>
          <a:p>
            <a:r>
              <a:rPr lang="es-ES" sz="2000" i="1" dirty="0" smtClean="0">
                <a:solidFill>
                  <a:srgbClr val="FF0000"/>
                </a:solidFill>
              </a:rPr>
              <a:t>También puede ser esto</a:t>
            </a:r>
          </a:p>
          <a:p>
            <a:r>
              <a:rPr lang="es-ES" sz="2000" i="1" dirty="0" smtClean="0">
                <a:solidFill>
                  <a:srgbClr val="FF0000"/>
                </a:solidFill>
              </a:rPr>
              <a:t> </a:t>
            </a:r>
            <a:r>
              <a:rPr lang="es-ES" sz="2000" i="1" dirty="0">
                <a:solidFill>
                  <a:srgbClr val="FF0000"/>
                </a:solidFill>
              </a:rPr>
              <a:t>*/</a:t>
            </a:r>
            <a:endParaRPr lang="es-ES" sz="2000" dirty="0">
              <a:solidFill>
                <a:srgbClr val="FF0000"/>
              </a:solidFill>
            </a:endParaRPr>
          </a:p>
          <a:p>
            <a:endParaRPr lang="es-ES" sz="2000" dirty="0" smtClean="0">
              <a:solidFill>
                <a:srgbClr val="FF0000"/>
              </a:solidFill>
            </a:endParaRPr>
          </a:p>
          <a:p>
            <a:r>
              <a:rPr lang="es-ES" sz="2000" i="1" dirty="0">
                <a:solidFill>
                  <a:srgbClr val="FF0000"/>
                </a:solidFill>
              </a:rPr>
              <a:t>/* </a:t>
            </a:r>
            <a:r>
              <a:rPr lang="es-ES" sz="2000" i="1" dirty="0" smtClean="0">
                <a:solidFill>
                  <a:srgbClr val="FF0000"/>
                </a:solidFill>
              </a:rPr>
              <a:t>pero no esto.</a:t>
            </a:r>
            <a:endParaRPr lang="es-ES" sz="2000" dirty="0">
              <a:solidFill>
                <a:srgbClr val="FF0000"/>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006978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632311"/>
          </a:xfrm>
          <a:prstGeom prst="rect">
            <a:avLst/>
          </a:prstGeom>
        </p:spPr>
        <p:txBody>
          <a:bodyPr wrap="square">
            <a:spAutoFit/>
          </a:bodyPr>
          <a:lstStyle/>
          <a:p>
            <a:r>
              <a:rPr lang="es-ES" sz="2000" dirty="0" smtClean="0">
                <a:solidFill>
                  <a:schemeClr val="bg2"/>
                </a:solidFill>
              </a:rPr>
              <a:t>Llaves, cuerpos y bloques:</a:t>
            </a:r>
            <a:endParaRPr lang="es-ES" sz="2000" dirty="0">
              <a:solidFill>
                <a:schemeClr val="bg2"/>
              </a:solidFill>
            </a:endParaRPr>
          </a:p>
          <a:p>
            <a:r>
              <a:rPr lang="es-ES" sz="2000" b="1" i="1" dirty="0" smtClean="0">
                <a:solidFill>
                  <a:schemeClr val="accent2">
                    <a:lumMod val="60000"/>
                    <a:lumOff val="40000"/>
                  </a:schemeClr>
                </a:solidFill>
              </a:rPr>
              <a:t>{</a:t>
            </a:r>
            <a:r>
              <a:rPr lang="es-ES" sz="2000" i="1" dirty="0" smtClean="0">
                <a:solidFill>
                  <a:schemeClr val="bg1"/>
                </a:solidFill>
              </a:rPr>
              <a:t> </a:t>
            </a:r>
          </a:p>
          <a:p>
            <a:r>
              <a:rPr lang="es-ES" sz="2000" b="1" i="1" dirty="0" smtClean="0">
                <a:solidFill>
                  <a:schemeClr val="accent2">
                    <a:lumMod val="60000"/>
                    <a:lumOff val="40000"/>
                  </a:schemeClr>
                </a:solidFill>
                <a:latin typeface="Arial"/>
                <a:cs typeface="Arial"/>
              </a:rPr>
              <a:t>⁞</a:t>
            </a:r>
          </a:p>
          <a:p>
            <a:r>
              <a:rPr lang="es-ES" sz="2000" b="1" i="1" dirty="0" smtClean="0">
                <a:solidFill>
                  <a:schemeClr val="accent2">
                    <a:lumMod val="60000"/>
                    <a:lumOff val="40000"/>
                  </a:schemeClr>
                </a:solidFill>
                <a:latin typeface="Arial"/>
                <a:cs typeface="Arial"/>
              </a:rPr>
              <a:t>}</a:t>
            </a:r>
          </a:p>
          <a:p>
            <a:endParaRPr lang="es-ES" sz="2000" dirty="0" smtClean="0">
              <a:solidFill>
                <a:schemeClr val="bg1"/>
              </a:solidFill>
            </a:endParaRPr>
          </a:p>
          <a:p>
            <a:r>
              <a:rPr lang="es-ES" sz="2000" dirty="0" smtClean="0">
                <a:solidFill>
                  <a:schemeClr val="bg1"/>
                </a:solidFill>
              </a:rPr>
              <a:t>Llaves marcan tanto el inicio como el final del cuerpo de una función; pero no paréntesis ni corchetes. Las llaves también pueden usarse para poner sentencias dentro de un programa en una unidad o bloque.  </a:t>
            </a:r>
            <a:endParaRPr lang="es-ES" sz="2000" dirty="0">
              <a:solidFill>
                <a:schemeClr val="bg1"/>
              </a:solidFill>
            </a:endParaRPr>
          </a:p>
          <a:p>
            <a:endParaRPr lang="es-ES" sz="2000" dirty="0" smtClean="0">
              <a:solidFill>
                <a:schemeClr val="bg1"/>
              </a:solidFill>
            </a:endParaRPr>
          </a:p>
          <a:p>
            <a:r>
              <a:rPr lang="es-ES" sz="2000" dirty="0" smtClean="0">
                <a:solidFill>
                  <a:schemeClr val="bg2"/>
                </a:solidFill>
              </a:rPr>
              <a:t>Declaraciones:</a:t>
            </a:r>
            <a:endParaRPr lang="es-ES" sz="2000" dirty="0">
              <a:solidFill>
                <a:schemeClr val="bg2"/>
              </a:solidFill>
            </a:endParaRP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a:t>
            </a:r>
            <a:endParaRPr lang="es-ES" sz="2000" dirty="0">
              <a:solidFill>
                <a:schemeClr val="bg1"/>
              </a:solidFill>
            </a:endParaRPr>
          </a:p>
          <a:p>
            <a:pPr algn="just"/>
            <a:r>
              <a:rPr lang="es-ES" sz="2000" dirty="0" smtClean="0">
                <a:solidFill>
                  <a:schemeClr val="bg1"/>
                </a:solidFill>
              </a:rPr>
              <a:t>La sentencia de declaración es una de las más importantes características de C. Este ejemplo particular declara dos cosas. Primero, en algún lugar de la función tenemos una variable llamada </a:t>
            </a:r>
            <a:r>
              <a:rPr lang="es-ES" sz="2000" b="1" i="1" dirty="0" err="1" smtClean="0">
                <a:solidFill>
                  <a:schemeClr val="accent2">
                    <a:lumMod val="60000"/>
                    <a:lumOff val="40000"/>
                  </a:schemeClr>
                </a:solidFill>
              </a:rPr>
              <a:t>num</a:t>
            </a:r>
            <a:r>
              <a:rPr lang="es-ES" sz="2000" dirty="0" smtClean="0">
                <a:solidFill>
                  <a:schemeClr val="bg1"/>
                </a:solidFill>
              </a:rPr>
              <a:t>. Segundo el  </a:t>
            </a:r>
            <a:r>
              <a:rPr lang="es-ES" sz="2000" b="1" i="1" dirty="0" err="1" smtClean="0">
                <a:solidFill>
                  <a:schemeClr val="accent2">
                    <a:lumMod val="60000"/>
                    <a:lumOff val="40000"/>
                  </a:schemeClr>
                </a:solidFill>
              </a:rPr>
              <a:t>int</a:t>
            </a:r>
            <a:r>
              <a:rPr lang="es-ES" sz="2000" dirty="0" smtClean="0">
                <a:solidFill>
                  <a:schemeClr val="bg1"/>
                </a:solidFill>
              </a:rPr>
              <a:t> proclama </a:t>
            </a:r>
            <a:r>
              <a:rPr lang="es-ES" sz="2000" b="1" i="1" dirty="0" err="1">
                <a:solidFill>
                  <a:schemeClr val="accent2">
                    <a:lumMod val="60000"/>
                    <a:lumOff val="40000"/>
                  </a:schemeClr>
                </a:solidFill>
              </a:rPr>
              <a:t>num</a:t>
            </a:r>
            <a:r>
              <a:rPr lang="es-ES" sz="2000" dirty="0" smtClean="0">
                <a:solidFill>
                  <a:schemeClr val="bg1"/>
                </a:solidFill>
              </a:rPr>
              <a:t> como un entero, es decir, un número sin punto decimal. </a:t>
            </a:r>
            <a:endParaRPr lang="es-ES" sz="2000" dirty="0">
              <a:solidFill>
                <a:schemeClr val="bg1"/>
              </a:solidFill>
            </a:endParaRPr>
          </a:p>
          <a:p>
            <a:endParaRPr lang="es-ES" sz="2000" dirty="0" smtClean="0">
              <a:solidFill>
                <a:schemeClr val="bg1"/>
              </a:solidFill>
            </a:endParaRPr>
          </a:p>
        </p:txBody>
      </p:sp>
    </p:spTree>
    <p:extLst>
      <p:ext uri="{BB962C8B-B14F-4D97-AF65-F5344CB8AC3E}">
        <p14:creationId xmlns:p14="http://schemas.microsoft.com/office/powerpoint/2010/main" val="358359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1"/>
                </a:solidFill>
              </a:rPr>
              <a:t>El compilador usa esta información para ordenar espacio en memoria de almacenamiento adecuado para la variable </a:t>
            </a:r>
            <a:r>
              <a:rPr lang="es-ES" sz="2000" b="1" i="1" dirty="0" err="1" smtClean="0">
                <a:solidFill>
                  <a:schemeClr val="accent2">
                    <a:lumMod val="60000"/>
                    <a:lumOff val="40000"/>
                  </a:schemeClr>
                </a:solidFill>
              </a:rPr>
              <a:t>num</a:t>
            </a:r>
            <a:r>
              <a:rPr lang="es-ES" sz="2000" dirty="0" smtClean="0">
                <a:solidFill>
                  <a:schemeClr val="bg1"/>
                </a:solidFill>
              </a:rPr>
              <a:t>. El punto y coma al final de la línea identifica la línea como una instrucción o sentencia de C, y es parte de la sentencia.</a:t>
            </a:r>
          </a:p>
          <a:p>
            <a:pPr algn="just"/>
            <a:endParaRPr lang="es-ES" sz="2000" dirty="0">
              <a:solidFill>
                <a:schemeClr val="bg1"/>
              </a:solidFill>
            </a:endParaRPr>
          </a:p>
          <a:p>
            <a:pPr algn="just"/>
            <a:r>
              <a:rPr lang="es-ES" sz="2000" dirty="0" smtClean="0">
                <a:solidFill>
                  <a:schemeClr val="bg1"/>
                </a:solidFill>
              </a:rPr>
              <a:t>La palabra </a:t>
            </a:r>
            <a:r>
              <a:rPr lang="es-ES" sz="2000" b="1" i="1" dirty="0" err="1" smtClean="0">
                <a:solidFill>
                  <a:schemeClr val="accent2">
                    <a:lumMod val="60000"/>
                    <a:lumOff val="40000"/>
                  </a:schemeClr>
                </a:solidFill>
              </a:rPr>
              <a:t>int</a:t>
            </a:r>
            <a:r>
              <a:rPr lang="es-ES" sz="2000" dirty="0" smtClean="0">
                <a:solidFill>
                  <a:schemeClr val="bg1"/>
                </a:solidFill>
              </a:rPr>
              <a:t> es una palabra clave que identifica uno de los tipos de datos de C básicos. Las palabras claves expresan un lenguaje y no pueden usurparse para otros propósitos. No puede usar </a:t>
            </a:r>
            <a:r>
              <a:rPr lang="es-ES" sz="2000" b="1" i="1" dirty="0" err="1" smtClean="0">
                <a:solidFill>
                  <a:schemeClr val="accent2">
                    <a:lumMod val="60000"/>
                    <a:lumOff val="40000"/>
                  </a:schemeClr>
                </a:solidFill>
              </a:rPr>
              <a:t>int</a:t>
            </a:r>
            <a:r>
              <a:rPr lang="es-ES" sz="2000" dirty="0" smtClean="0">
                <a:solidFill>
                  <a:schemeClr val="bg1"/>
                </a:solidFill>
              </a:rPr>
              <a:t> como nombre de una función o variable. </a:t>
            </a:r>
          </a:p>
          <a:p>
            <a:pPr algn="just"/>
            <a:endParaRPr lang="es-ES" sz="2000" dirty="0">
              <a:solidFill>
                <a:schemeClr val="bg1"/>
              </a:solidFill>
            </a:endParaRPr>
          </a:p>
          <a:p>
            <a:pPr algn="just"/>
            <a:r>
              <a:rPr lang="es-ES" sz="2000" dirty="0" smtClean="0">
                <a:solidFill>
                  <a:schemeClr val="bg1"/>
                </a:solidFill>
              </a:rPr>
              <a:t>En C, todas las variables deben declararse antes de usarse. Es decir, hay que prever listas de todas las variables usadas en el programa, y mostrar que tipo de variable es.</a:t>
            </a:r>
          </a:p>
          <a:p>
            <a:pPr algn="just"/>
            <a:endParaRPr lang="es-ES" sz="2000" dirty="0">
              <a:solidFill>
                <a:schemeClr val="bg1"/>
              </a:solidFill>
            </a:endParaRPr>
          </a:p>
          <a:p>
            <a:pPr algn="just"/>
            <a:r>
              <a:rPr lang="es-ES" sz="2000" dirty="0" smtClean="0">
                <a:solidFill>
                  <a:schemeClr val="bg1"/>
                </a:solidFill>
              </a:rPr>
              <a:t>Declaración de variables es considerada una buena técnica de programación.</a:t>
            </a:r>
          </a:p>
        </p:txBody>
      </p:sp>
    </p:spTree>
    <p:extLst>
      <p:ext uri="{BB962C8B-B14F-4D97-AF65-F5344CB8AC3E}">
        <p14:creationId xmlns:p14="http://schemas.microsoft.com/office/powerpoint/2010/main" val="313843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 language logo"/>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133600" y="381000"/>
            <a:ext cx="5257800" cy="52578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ctrTitle"/>
          </p:nvPr>
        </p:nvSpPr>
        <p:spPr>
          <a:xfrm>
            <a:off x="1066800" y="4419600"/>
            <a:ext cx="7162801" cy="2666999"/>
          </a:xfrm>
        </p:spPr>
        <p:txBody>
          <a:bodyPr>
            <a:normAutofit/>
          </a:bodyPr>
          <a:lstStyle/>
          <a:p>
            <a:pPr algn="ctr"/>
            <a:r>
              <a:rPr lang="es-ES" sz="2700" b="1" dirty="0" smtClean="0">
                <a:solidFill>
                  <a:schemeClr val="bg1"/>
                </a:solidFill>
                <a:latin typeface="Arial" panose="020B0604020202020204" pitchFamily="34" charset="0"/>
                <a:cs typeface="Arial" panose="020B0604020202020204" pitchFamily="34" charset="0"/>
              </a:rPr>
              <a:t>Tema 1: </a:t>
            </a:r>
            <a:r>
              <a:rPr lang="en-US" dirty="0">
                <a:solidFill>
                  <a:schemeClr val="accent5"/>
                </a:solidFill>
              </a:rPr>
              <a:t>Introduction</a:t>
            </a:r>
            <a:r>
              <a:rPr lang="es-ES" sz="2700" b="1" dirty="0">
                <a:solidFill>
                  <a:schemeClr val="bg1"/>
                </a:solidFill>
                <a:latin typeface="Arial" panose="020B0604020202020204" pitchFamily="34" charset="0"/>
                <a:cs typeface="Arial" panose="020B0604020202020204" pitchFamily="34" charset="0"/>
              </a:rPr>
              <a:t/>
            </a:r>
            <a:br>
              <a:rPr lang="es-ES" sz="2700" b="1" dirty="0">
                <a:solidFill>
                  <a:schemeClr val="bg1"/>
                </a:solidFill>
                <a:latin typeface="Arial" panose="020B0604020202020204" pitchFamily="34" charset="0"/>
                <a:cs typeface="Arial" panose="020B0604020202020204" pitchFamily="34" charset="0"/>
              </a:rPr>
            </a:br>
            <a:endParaRPr lang="es-ES" sz="3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52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324535"/>
          </a:xfrm>
          <a:prstGeom prst="rect">
            <a:avLst/>
          </a:prstGeom>
        </p:spPr>
        <p:txBody>
          <a:bodyPr wrap="square">
            <a:spAutoFit/>
          </a:bodyPr>
          <a:lstStyle/>
          <a:p>
            <a:r>
              <a:rPr lang="es-ES" sz="2000" dirty="0" smtClean="0">
                <a:solidFill>
                  <a:schemeClr val="bg2"/>
                </a:solidFill>
              </a:rPr>
              <a:t>Tipos de datos:</a:t>
            </a:r>
          </a:p>
          <a:p>
            <a:endParaRPr lang="es-ES" sz="2000" dirty="0">
              <a:solidFill>
                <a:schemeClr val="bg1"/>
              </a:solidFill>
            </a:endParaRPr>
          </a:p>
          <a:p>
            <a:pPr algn="just"/>
            <a:r>
              <a:rPr lang="es-ES" sz="2000" dirty="0" smtClean="0">
                <a:solidFill>
                  <a:schemeClr val="bg1"/>
                </a:solidFill>
              </a:rPr>
              <a:t>C trata con algunos tipos de datos: enteros, caracteres y “punto flotante”, por ejemplo. Declaran que una variable sea entero o carácter hace posible a la computadora almacenar, ir a buscar e interpretar adecuadamente los datos.</a:t>
            </a:r>
          </a:p>
          <a:p>
            <a:endParaRPr lang="es-ES" sz="2000" dirty="0">
              <a:solidFill>
                <a:schemeClr val="bg1"/>
              </a:solidFill>
            </a:endParaRPr>
          </a:p>
          <a:p>
            <a:pPr algn="just"/>
            <a:r>
              <a:rPr lang="es-ES" sz="2000" dirty="0" smtClean="0">
                <a:solidFill>
                  <a:schemeClr val="bg2"/>
                </a:solidFill>
              </a:rPr>
              <a:t>Escoger nombre:</a:t>
            </a:r>
            <a:r>
              <a:rPr lang="es-ES" sz="2000" dirty="0" smtClean="0">
                <a:solidFill>
                  <a:schemeClr val="bg1"/>
                </a:solidFill>
              </a:rPr>
              <a:t> </a:t>
            </a:r>
          </a:p>
          <a:p>
            <a:pPr algn="just"/>
            <a:r>
              <a:rPr lang="es-ES" sz="2000" dirty="0" smtClean="0">
                <a:solidFill>
                  <a:schemeClr val="bg1"/>
                </a:solidFill>
              </a:rPr>
              <a:t>Se sugiere usar nombres con significados para variables. El número de caracteres a usar variará sobre implementaciones, pero el límite inferior será de 8 caracteres. El standard ANSI llama hasta 31 caracteres, excepto para identificadores externos, para los que 8 caracteres son suficientes. Sin embargo, podemos usar más del máximo número de caracteres, pero el compilador no los reconocerá a los caracteres extra. </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94778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401205"/>
          </a:xfrm>
          <a:prstGeom prst="rect">
            <a:avLst/>
          </a:prstGeom>
        </p:spPr>
        <p:txBody>
          <a:bodyPr wrap="square">
            <a:spAutoFit/>
          </a:bodyPr>
          <a:lstStyle/>
          <a:p>
            <a:pPr algn="just"/>
            <a:r>
              <a:rPr lang="es-ES" sz="2000" dirty="0" smtClean="0">
                <a:solidFill>
                  <a:schemeClr val="bg1"/>
                </a:solidFill>
              </a:rPr>
              <a:t>Por ejemplo, para un sistema de 8 caracteres como límite, </a:t>
            </a:r>
            <a:r>
              <a:rPr lang="es-ES" sz="2000" dirty="0" err="1" smtClean="0">
                <a:solidFill>
                  <a:schemeClr val="bg1"/>
                </a:solidFill>
              </a:rPr>
              <a:t>shakespeare</a:t>
            </a:r>
            <a:r>
              <a:rPr lang="es-ES" sz="2000" dirty="0" smtClean="0">
                <a:solidFill>
                  <a:schemeClr val="bg1"/>
                </a:solidFill>
              </a:rPr>
              <a:t> y </a:t>
            </a:r>
            <a:r>
              <a:rPr lang="es-ES" sz="2000" dirty="0" err="1" smtClean="0">
                <a:solidFill>
                  <a:schemeClr val="bg1"/>
                </a:solidFill>
              </a:rPr>
              <a:t>shakespencil</a:t>
            </a:r>
            <a:r>
              <a:rPr lang="es-ES" sz="2000" dirty="0" smtClean="0">
                <a:solidFill>
                  <a:schemeClr val="bg1"/>
                </a:solidFill>
              </a:rPr>
              <a:t> se considera lo mismo, porque los 8 primero caracteres son iguales. Los caracteres disponibles son los de letras minúsculas, letras mayúsculas, los dígitos y guion bajo. </a:t>
            </a:r>
          </a:p>
          <a:p>
            <a:endParaRPr lang="es-ES" sz="2000" dirty="0">
              <a:solidFill>
                <a:schemeClr val="bg1"/>
              </a:solidFill>
            </a:endParaRPr>
          </a:p>
          <a:p>
            <a:r>
              <a:rPr lang="es-ES" sz="2000" dirty="0" smtClean="0">
                <a:solidFill>
                  <a:schemeClr val="bg1"/>
                </a:solidFill>
              </a:rPr>
              <a:t>Veamos unos ejemplos:</a:t>
            </a:r>
          </a:p>
          <a:p>
            <a:endParaRPr lang="es-ES" sz="2000" dirty="0">
              <a:solidFill>
                <a:schemeClr val="bg1"/>
              </a:solidFill>
            </a:endParaRPr>
          </a:p>
          <a:p>
            <a:r>
              <a:rPr lang="es-ES" sz="2000" dirty="0" smtClean="0">
                <a:solidFill>
                  <a:schemeClr val="bg1"/>
                </a:solidFill>
              </a:rPr>
              <a:t>Nombre válidos		Nombres no válidos</a:t>
            </a:r>
          </a:p>
          <a:p>
            <a:r>
              <a:rPr lang="es-ES" sz="2000" dirty="0" err="1" smtClean="0">
                <a:solidFill>
                  <a:schemeClr val="bg1"/>
                </a:solidFill>
              </a:rPr>
              <a:t>wiggles</a:t>
            </a:r>
            <a:r>
              <a:rPr lang="es-ES" sz="2000" dirty="0" smtClean="0">
                <a:solidFill>
                  <a:schemeClr val="bg1"/>
                </a:solidFill>
              </a:rPr>
              <a:t>			%Z]**</a:t>
            </a:r>
          </a:p>
          <a:p>
            <a:r>
              <a:rPr lang="es-ES" sz="2000" dirty="0" smtClean="0">
                <a:solidFill>
                  <a:schemeClr val="bg1"/>
                </a:solidFill>
              </a:rPr>
              <a:t>cat1				1cat</a:t>
            </a:r>
          </a:p>
          <a:p>
            <a:r>
              <a:rPr lang="es-ES" sz="2000" dirty="0" err="1" smtClean="0">
                <a:solidFill>
                  <a:schemeClr val="bg1"/>
                </a:solidFill>
              </a:rPr>
              <a:t>Hot_Tub</a:t>
            </a:r>
            <a:r>
              <a:rPr lang="es-ES" sz="2000" dirty="0" smtClean="0">
                <a:solidFill>
                  <a:schemeClr val="bg1"/>
                </a:solidFill>
              </a:rPr>
              <a:t>			Hot-</a:t>
            </a:r>
            <a:r>
              <a:rPr lang="es-ES" sz="2000" dirty="0" err="1" smtClean="0">
                <a:solidFill>
                  <a:schemeClr val="bg1"/>
                </a:solidFill>
              </a:rPr>
              <a:t>Tub</a:t>
            </a:r>
            <a:endParaRPr lang="es-ES" sz="2000" dirty="0" smtClean="0">
              <a:solidFill>
                <a:schemeClr val="bg1"/>
              </a:solidFill>
            </a:endParaRPr>
          </a:p>
          <a:p>
            <a:r>
              <a:rPr lang="es-ES" sz="2000" dirty="0" smtClean="0">
                <a:solidFill>
                  <a:schemeClr val="bg1"/>
                </a:solidFill>
              </a:rPr>
              <a:t>_</a:t>
            </a:r>
            <a:r>
              <a:rPr lang="es-ES" sz="2000" dirty="0" err="1" smtClean="0">
                <a:solidFill>
                  <a:schemeClr val="bg1"/>
                </a:solidFill>
              </a:rPr>
              <a:t>kcab</a:t>
            </a:r>
            <a:r>
              <a:rPr lang="es-ES" sz="2000" dirty="0">
                <a:solidFill>
                  <a:schemeClr val="bg1"/>
                </a:solidFill>
              </a:rPr>
              <a:t>	</a:t>
            </a:r>
            <a:r>
              <a:rPr lang="es-ES" sz="2000" dirty="0" smtClean="0">
                <a:solidFill>
                  <a:schemeClr val="bg1"/>
                </a:solidFill>
              </a:rPr>
              <a:t>			</a:t>
            </a:r>
            <a:r>
              <a:rPr lang="es-ES" sz="2000" dirty="0" err="1" smtClean="0">
                <a:solidFill>
                  <a:schemeClr val="bg1"/>
                </a:solidFill>
              </a:rPr>
              <a:t>don’t</a:t>
            </a:r>
            <a:endParaRPr lang="es-ES" sz="2000" dirty="0" smtClean="0">
              <a:solidFill>
                <a:schemeClr val="bg1"/>
              </a:solidFill>
            </a:endParaRPr>
          </a:p>
          <a:p>
            <a:endParaRPr lang="es-ES" sz="2000" dirty="0">
              <a:solidFill>
                <a:schemeClr val="bg1"/>
              </a:solidFill>
            </a:endParaRPr>
          </a:p>
          <a:p>
            <a:endParaRPr lang="es-ES" sz="2000" dirty="0" smtClean="0">
              <a:solidFill>
                <a:schemeClr val="bg1"/>
              </a:solidFill>
            </a:endParaRPr>
          </a:p>
        </p:txBody>
      </p:sp>
    </p:spTree>
    <p:extLst>
      <p:ext uri="{BB962C8B-B14F-4D97-AF65-F5344CB8AC3E}">
        <p14:creationId xmlns:p14="http://schemas.microsoft.com/office/powerpoint/2010/main" val="94778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246769"/>
          </a:xfrm>
          <a:prstGeom prst="rect">
            <a:avLst/>
          </a:prstGeom>
        </p:spPr>
        <p:txBody>
          <a:bodyPr wrap="square">
            <a:spAutoFit/>
          </a:bodyPr>
          <a:lstStyle/>
          <a:p>
            <a:pPr algn="just"/>
            <a:r>
              <a:rPr lang="es-ES" sz="2000" dirty="0" smtClean="0">
                <a:solidFill>
                  <a:schemeClr val="bg2"/>
                </a:solidFill>
              </a:rPr>
              <a:t>Cuatro razones para declarar variables:</a:t>
            </a:r>
          </a:p>
          <a:p>
            <a:pPr marL="457200" indent="-457200" algn="just">
              <a:buAutoNum type="arabicPeriod"/>
            </a:pPr>
            <a:r>
              <a:rPr lang="es-ES" sz="2000" dirty="0" smtClean="0">
                <a:solidFill>
                  <a:schemeClr val="bg1"/>
                </a:solidFill>
              </a:rPr>
              <a:t>Poner todas las variables en un lugar, hace más fácil para el lector entender de qué trata el programa. Esto ocurre si le das a la variable nombres con significado (tales como </a:t>
            </a:r>
            <a:r>
              <a:rPr lang="es-ES" sz="2000" dirty="0" err="1" smtClean="0">
                <a:solidFill>
                  <a:schemeClr val="bg1"/>
                </a:solidFill>
              </a:rPr>
              <a:t>taxrate</a:t>
            </a:r>
            <a:r>
              <a:rPr lang="es-ES" sz="2000" dirty="0" smtClean="0">
                <a:solidFill>
                  <a:schemeClr val="bg1"/>
                </a:solidFill>
              </a:rPr>
              <a:t> en lugar de r). Si el nombre no es suficiente, emplee comentarios para explicar que representan las variables.</a:t>
            </a:r>
          </a:p>
          <a:p>
            <a:pPr algn="just"/>
            <a:r>
              <a:rPr lang="es-ES" sz="2000" dirty="0" smtClean="0">
                <a:solidFill>
                  <a:schemeClr val="bg1"/>
                </a:solidFill>
              </a:rPr>
              <a:t>  </a:t>
            </a:r>
          </a:p>
        </p:txBody>
      </p:sp>
    </p:spTree>
    <p:extLst>
      <p:ext uri="{BB962C8B-B14F-4D97-AF65-F5344CB8AC3E}">
        <p14:creationId xmlns:p14="http://schemas.microsoft.com/office/powerpoint/2010/main" val="3532195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pPr algn="just"/>
            <a:r>
              <a:rPr lang="es-ES" sz="2000" dirty="0" smtClean="0">
                <a:solidFill>
                  <a:schemeClr val="bg2"/>
                </a:solidFill>
              </a:rPr>
              <a:t>Cuatro razones para declarar variables:</a:t>
            </a: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algn="just"/>
            <a:r>
              <a:rPr lang="es-ES" sz="2000" dirty="0" smtClean="0">
                <a:solidFill>
                  <a:schemeClr val="bg1"/>
                </a:solidFill>
              </a:rPr>
              <a:t>2. Pensar que se pondrá en la sección de declaración de variables nos hace mejorar la planificación antes de escribir un programa. ¿Qué información necesitará el programa para iniciar? ¿Qué necesito que el programa produzca a la salida? ¿Cuál es la mejor manera para representar los datos?</a:t>
            </a:r>
          </a:p>
          <a:p>
            <a:pPr algn="just"/>
            <a:r>
              <a:rPr lang="es-ES" sz="2000" dirty="0" smtClean="0">
                <a:solidFill>
                  <a:schemeClr val="bg1"/>
                </a:solidFill>
              </a:rPr>
              <a:t> </a:t>
            </a:r>
          </a:p>
        </p:txBody>
      </p:sp>
    </p:spTree>
    <p:extLst>
      <p:ext uri="{BB962C8B-B14F-4D97-AF65-F5344CB8AC3E}">
        <p14:creationId xmlns:p14="http://schemas.microsoft.com/office/powerpoint/2010/main" val="1765977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2"/>
                </a:solidFill>
              </a:rPr>
              <a:t>Cuatro razones para declarar variables:</a:t>
            </a: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smtClean="0">
              <a:solidFill>
                <a:schemeClr val="bg1"/>
              </a:solidFill>
            </a:endParaRPr>
          </a:p>
          <a:p>
            <a:pPr algn="just"/>
            <a:r>
              <a:rPr lang="es-ES" sz="2000" dirty="0" smtClean="0">
                <a:solidFill>
                  <a:schemeClr val="bg1"/>
                </a:solidFill>
              </a:rPr>
              <a:t>3. Declarar variables ayuda a prevenir uno de los errores mas sutiles y difíciles de encontrar en la programación: el nombre de la variable mal escrita. En este caso, el compilador mostrará una variable no declarada.</a:t>
            </a:r>
          </a:p>
        </p:txBody>
      </p:sp>
    </p:spTree>
    <p:extLst>
      <p:ext uri="{BB962C8B-B14F-4D97-AF65-F5344CB8AC3E}">
        <p14:creationId xmlns:p14="http://schemas.microsoft.com/office/powerpoint/2010/main" val="1318239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2"/>
                </a:solidFill>
              </a:rPr>
              <a:t>Cuatro razones para declarar variables:</a:t>
            </a: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a:solidFill>
                <a:schemeClr val="bg1"/>
              </a:solidFill>
            </a:endParaRPr>
          </a:p>
          <a:p>
            <a:pPr marL="457200" indent="-457200" algn="just">
              <a:buAutoNum type="arabicPeriod"/>
            </a:pPr>
            <a:endParaRPr lang="es-ES" sz="2000" dirty="0" smtClean="0">
              <a:solidFill>
                <a:schemeClr val="bg1"/>
              </a:solidFill>
            </a:endParaRPr>
          </a:p>
          <a:p>
            <a:pPr marL="457200" indent="-457200" algn="just">
              <a:buAutoNum type="arabicPeriod"/>
            </a:pPr>
            <a:endParaRPr lang="es-ES" sz="2000" dirty="0" smtClean="0">
              <a:solidFill>
                <a:schemeClr val="bg1"/>
              </a:solidFill>
            </a:endParaRPr>
          </a:p>
          <a:p>
            <a:pPr algn="just"/>
            <a:r>
              <a:rPr lang="es-ES" sz="2000" dirty="0" smtClean="0">
                <a:solidFill>
                  <a:schemeClr val="bg1"/>
                </a:solidFill>
              </a:rPr>
              <a:t>4. Su programa en C no compilará sino declara las variables.  </a:t>
            </a:r>
          </a:p>
        </p:txBody>
      </p:sp>
    </p:spTree>
    <p:extLst>
      <p:ext uri="{BB962C8B-B14F-4D97-AF65-F5344CB8AC3E}">
        <p14:creationId xmlns:p14="http://schemas.microsoft.com/office/powerpoint/2010/main" val="2162308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2"/>
                </a:solidFill>
              </a:rPr>
              <a:t>Cuatro razones para declarar variables:</a:t>
            </a:r>
          </a:p>
          <a:p>
            <a:pPr marL="457200" indent="-457200" algn="just">
              <a:buAutoNum type="arabicPeriod"/>
            </a:pPr>
            <a:r>
              <a:rPr lang="es-ES" sz="2000" dirty="0" smtClean="0">
                <a:solidFill>
                  <a:schemeClr val="bg1"/>
                </a:solidFill>
              </a:rPr>
              <a:t>Poner todas las variables en un lugar, hace más fácil para el lector entender de qué trata el programa. Esto ocurre si le das a la variable nombres con significado (tales como </a:t>
            </a:r>
            <a:r>
              <a:rPr lang="es-ES" sz="2000" dirty="0" err="1" smtClean="0">
                <a:solidFill>
                  <a:schemeClr val="bg1"/>
                </a:solidFill>
              </a:rPr>
              <a:t>taxrate</a:t>
            </a:r>
            <a:r>
              <a:rPr lang="es-ES" sz="2000" dirty="0" smtClean="0">
                <a:solidFill>
                  <a:schemeClr val="bg1"/>
                </a:solidFill>
              </a:rPr>
              <a:t> en lugar de r). Si el nombre no es suficiente, emplee comentarios para explicar que representan las variables.</a:t>
            </a:r>
          </a:p>
          <a:p>
            <a:pPr marL="457200" indent="-457200" algn="just">
              <a:buAutoNum type="arabicPeriod"/>
            </a:pPr>
            <a:r>
              <a:rPr lang="es-ES" sz="2000" dirty="0" smtClean="0">
                <a:solidFill>
                  <a:schemeClr val="bg1"/>
                </a:solidFill>
              </a:rPr>
              <a:t>Pensar que se pondrá en la sección de declaración de variables nos hace mejorar la planificación antes de escribir un programa. ¿Qué información necesitará el programa para iniciar? ¿Qué necesito que el programa produzca a la salida? ¿Cuál es la mejor manera para representar los datos?</a:t>
            </a:r>
          </a:p>
          <a:p>
            <a:pPr marL="457200" indent="-457200" algn="just">
              <a:buAutoNum type="arabicPeriod"/>
            </a:pPr>
            <a:r>
              <a:rPr lang="es-ES" sz="2000" dirty="0" smtClean="0">
                <a:solidFill>
                  <a:schemeClr val="bg1"/>
                </a:solidFill>
              </a:rPr>
              <a:t>Declarar variables ayuda a prevenir uno de los errores mas sutiles y difíciles de encontrar en la programación: el nombre de la variable mal escrita. En este caso, el compilador mostrará una variable no declarada.</a:t>
            </a:r>
          </a:p>
          <a:p>
            <a:pPr marL="457200" indent="-457200" algn="just">
              <a:buAutoNum type="arabicPeriod"/>
            </a:pPr>
            <a:r>
              <a:rPr lang="es-ES" sz="2000" dirty="0" smtClean="0">
                <a:solidFill>
                  <a:schemeClr val="bg1"/>
                </a:solidFill>
              </a:rPr>
              <a:t>Su programa en C no compilará sino declara las variables.  </a:t>
            </a:r>
          </a:p>
        </p:txBody>
      </p:sp>
    </p:spTree>
    <p:extLst>
      <p:ext uri="{BB962C8B-B14F-4D97-AF65-F5344CB8AC3E}">
        <p14:creationId xmlns:p14="http://schemas.microsoft.com/office/powerpoint/2010/main" val="712298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pPr algn="just"/>
            <a:r>
              <a:rPr lang="es-ES" sz="2000" dirty="0" smtClean="0">
                <a:solidFill>
                  <a:schemeClr val="bg2"/>
                </a:solidFill>
              </a:rPr>
              <a:t>Asignación:</a:t>
            </a:r>
          </a:p>
          <a:p>
            <a:pPr algn="just"/>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 = 1;</a:t>
            </a:r>
            <a:r>
              <a:rPr lang="es-ES" sz="2000" b="1" i="1" dirty="0">
                <a:solidFill>
                  <a:schemeClr val="accent2">
                    <a:lumMod val="60000"/>
                    <a:lumOff val="40000"/>
                  </a:schemeClr>
                </a:solidFill>
              </a:rPr>
              <a:t> </a:t>
            </a:r>
            <a:endParaRPr lang="es-ES" sz="2000" i="1" dirty="0">
              <a:solidFill>
                <a:schemeClr val="bg1"/>
              </a:solidFill>
            </a:endParaRPr>
          </a:p>
          <a:p>
            <a:pPr algn="just"/>
            <a:r>
              <a:rPr lang="es-ES" sz="2000" dirty="0" smtClean="0">
                <a:solidFill>
                  <a:schemeClr val="bg1"/>
                </a:solidFill>
              </a:rPr>
              <a:t>La sentencia de asignación es una de las operaciones básicas en C. Este ejemplo particular significa “asignar el valor de </a:t>
            </a:r>
            <a:r>
              <a:rPr lang="es-ES" sz="2000" b="1" i="1" dirty="0">
                <a:solidFill>
                  <a:schemeClr val="accent2">
                    <a:lumMod val="60000"/>
                    <a:lumOff val="40000"/>
                  </a:schemeClr>
                </a:solidFill>
              </a:rPr>
              <a:t>1</a:t>
            </a:r>
            <a:r>
              <a:rPr lang="es-ES" sz="2000" dirty="0" smtClean="0">
                <a:solidFill>
                  <a:schemeClr val="bg1"/>
                </a:solidFill>
              </a:rPr>
              <a:t> a la variable </a:t>
            </a:r>
            <a:r>
              <a:rPr lang="es-ES" sz="2000" b="1" i="1" dirty="0" err="1" smtClean="0">
                <a:solidFill>
                  <a:schemeClr val="accent2">
                    <a:lumMod val="60000"/>
                    <a:lumOff val="40000"/>
                  </a:schemeClr>
                </a:solidFill>
              </a:rPr>
              <a:t>num</a:t>
            </a:r>
            <a:r>
              <a:rPr lang="es-ES" sz="2000" i="1" dirty="0" smtClean="0">
                <a:solidFill>
                  <a:schemeClr val="bg1"/>
                </a:solidFill>
              </a:rPr>
              <a:t>;</a:t>
            </a:r>
            <a:r>
              <a:rPr lang="es-ES" sz="2000" dirty="0" smtClean="0">
                <a:solidFill>
                  <a:schemeClr val="bg1"/>
                </a:solidFill>
              </a:rPr>
              <a:t> La línea anterior </a:t>
            </a:r>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a:t>
            </a:r>
            <a:r>
              <a:rPr lang="es-ES" sz="2000" dirty="0" smtClean="0">
                <a:solidFill>
                  <a:schemeClr val="bg1"/>
                </a:solidFill>
              </a:rPr>
              <a:t> separa un espacio en la computadora para la variable </a:t>
            </a:r>
            <a:r>
              <a:rPr lang="es-ES" sz="2000" b="1" i="1" dirty="0" err="1" smtClean="0">
                <a:solidFill>
                  <a:schemeClr val="accent2">
                    <a:lumMod val="60000"/>
                    <a:lumOff val="40000"/>
                  </a:schemeClr>
                </a:solidFill>
              </a:rPr>
              <a:t>num</a:t>
            </a:r>
            <a:r>
              <a:rPr lang="es-ES" sz="2000" dirty="0" smtClean="0">
                <a:solidFill>
                  <a:schemeClr val="bg1"/>
                </a:solidFill>
              </a:rPr>
              <a:t>, y la línea de asignación le da su valor.</a:t>
            </a:r>
          </a:p>
          <a:p>
            <a:pPr algn="just"/>
            <a:endParaRPr lang="es-ES" sz="2000" dirty="0">
              <a:solidFill>
                <a:schemeClr val="bg1"/>
              </a:solidFill>
            </a:endParaRPr>
          </a:p>
          <a:p>
            <a:pPr algn="just"/>
            <a:r>
              <a:rPr lang="es-ES" sz="2000" dirty="0" smtClean="0">
                <a:solidFill>
                  <a:schemeClr val="bg1"/>
                </a:solidFill>
              </a:rPr>
              <a:t>Luego, se puede asignar otros valores a </a:t>
            </a:r>
            <a:r>
              <a:rPr lang="es-ES" sz="2000" b="1" i="1" dirty="0" err="1" smtClean="0">
                <a:solidFill>
                  <a:schemeClr val="accent2">
                    <a:lumMod val="60000"/>
                    <a:lumOff val="40000"/>
                  </a:schemeClr>
                </a:solidFill>
              </a:rPr>
              <a:t>num</a:t>
            </a:r>
            <a:r>
              <a:rPr lang="es-ES" sz="2000" dirty="0" smtClean="0">
                <a:solidFill>
                  <a:schemeClr val="bg1"/>
                </a:solidFill>
              </a:rPr>
              <a:t>, por eso es una variable. Note que la sentencia de asignación asigna un valor desde la derecha hacía la izquierda y esta se completa con un punto y coma.</a:t>
            </a:r>
            <a:endParaRPr lang="es-ES" sz="2000" dirty="0">
              <a:solidFill>
                <a:schemeClr val="bg1"/>
              </a:solidFill>
            </a:endParaRPr>
          </a:p>
        </p:txBody>
      </p:sp>
    </p:spTree>
    <p:extLst>
      <p:ext uri="{BB962C8B-B14F-4D97-AF65-F5344CB8AC3E}">
        <p14:creationId xmlns:p14="http://schemas.microsoft.com/office/powerpoint/2010/main" val="1606628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324535"/>
          </a:xfrm>
          <a:prstGeom prst="rect">
            <a:avLst/>
          </a:prstGeom>
        </p:spPr>
        <p:txBody>
          <a:bodyPr wrap="square">
            <a:spAutoFit/>
          </a:bodyPr>
          <a:lstStyle/>
          <a:p>
            <a:r>
              <a:rPr lang="es-ES" sz="2000" dirty="0" smtClean="0">
                <a:solidFill>
                  <a:schemeClr val="bg2"/>
                </a:solidFill>
              </a:rPr>
              <a:t>La función</a:t>
            </a:r>
            <a:r>
              <a:rPr lang="es-ES" sz="2000" dirty="0" smtClean="0">
                <a:solidFill>
                  <a:schemeClr val="bg1"/>
                </a:solidFill>
              </a:rPr>
              <a:t> </a:t>
            </a:r>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a:solidFill>
                  <a:schemeClr val="accent2">
                    <a:lumMod val="60000"/>
                    <a:lumOff val="40000"/>
                  </a:schemeClr>
                </a:solidFill>
              </a:rPr>
              <a:t>(“Soy una simple ”);</a:t>
            </a:r>
            <a:r>
              <a:rPr lang="es-ES" sz="2000" i="1" dirty="0">
                <a:solidFill>
                  <a:schemeClr val="bg1"/>
                </a:solidFill>
              </a:rPr>
              <a:t> </a:t>
            </a:r>
            <a:endParaRPr lang="es-ES" sz="2000" dirty="0" smtClean="0">
              <a:solidFill>
                <a:schemeClr val="bg1"/>
              </a:solidFill>
            </a:endParaRPr>
          </a:p>
          <a:p>
            <a:pPr algn="just"/>
            <a:r>
              <a:rPr lang="es-ES" sz="2000" b="1" i="1" dirty="0" err="1" smtClean="0">
                <a:solidFill>
                  <a:schemeClr val="accent2">
                    <a:lumMod val="60000"/>
                    <a:lumOff val="40000"/>
                  </a:schemeClr>
                </a:solidFill>
              </a:rPr>
              <a:t>printf</a:t>
            </a:r>
            <a:r>
              <a:rPr lang="es-ES" sz="2000" b="1" i="1" dirty="0">
                <a:solidFill>
                  <a:schemeClr val="accent2">
                    <a:lumMod val="60000"/>
                    <a:lumOff val="40000"/>
                  </a:schemeClr>
                </a:solidFill>
              </a:rPr>
              <a:t>(“</a:t>
            </a:r>
            <a:r>
              <a:rPr lang="es-ES" sz="2000" b="1" i="1" dirty="0" err="1">
                <a:solidFill>
                  <a:schemeClr val="accent2">
                    <a:lumMod val="60000"/>
                    <a:lumOff val="40000"/>
                  </a:schemeClr>
                </a:solidFill>
              </a:rPr>
              <a:t>computer</a:t>
            </a:r>
            <a:r>
              <a:rPr lang="es-ES" sz="2000" b="1" i="1" dirty="0">
                <a:solidFill>
                  <a:schemeClr val="accent2">
                    <a:lumMod val="60000"/>
                    <a:lumOff val="40000"/>
                  </a:schemeClr>
                </a:solidFill>
              </a:rPr>
              <a:t> \n </a:t>
            </a:r>
            <a:r>
              <a:rPr lang="es-ES" sz="2000" b="1" i="1" dirty="0" smtClean="0">
                <a:solidFill>
                  <a:schemeClr val="accent2">
                    <a:lumMod val="60000"/>
                    <a:lumOff val="40000"/>
                  </a:schemeClr>
                </a:solidFill>
              </a:rPr>
              <a:t>”);</a:t>
            </a:r>
            <a:endParaRPr lang="es-ES" sz="2000" dirty="0" smtClean="0">
              <a:solidFill>
                <a:schemeClr val="bg1"/>
              </a:solidFill>
            </a:endParaRPr>
          </a:p>
          <a:p>
            <a:r>
              <a:rPr lang="es-ES" sz="2000" b="1" i="1" dirty="0" err="1" smtClean="0">
                <a:solidFill>
                  <a:schemeClr val="accent2">
                    <a:lumMod val="60000"/>
                    <a:lumOff val="40000"/>
                  </a:schemeClr>
                </a:solidFill>
              </a:rPr>
              <a:t>printf</a:t>
            </a:r>
            <a:r>
              <a:rPr lang="es-ES" sz="2000" b="1" i="1" dirty="0">
                <a:solidFill>
                  <a:schemeClr val="accent2">
                    <a:lumMod val="60000"/>
                    <a:lumOff val="40000"/>
                  </a:schemeClr>
                </a:solidFill>
              </a:rPr>
              <a:t>(“Mi número favorito es %d porque es primero.\n ”,</a:t>
            </a:r>
            <a:r>
              <a:rPr lang="es-ES" sz="2000" b="1" i="1" dirty="0" err="1">
                <a:solidFill>
                  <a:schemeClr val="accent2">
                    <a:lumMod val="60000"/>
                    <a:lumOff val="40000"/>
                  </a:schemeClr>
                </a:solidFill>
              </a:rPr>
              <a:t>num</a:t>
            </a:r>
            <a:r>
              <a:rPr lang="es-ES" sz="2000" b="1" i="1" dirty="0">
                <a:solidFill>
                  <a:schemeClr val="accent2">
                    <a:lumMod val="60000"/>
                    <a:lumOff val="40000"/>
                  </a:schemeClr>
                </a:solidFill>
              </a:rPr>
              <a:t>);</a:t>
            </a:r>
          </a:p>
          <a:p>
            <a:endParaRPr lang="es-ES" sz="2000" dirty="0" smtClean="0">
              <a:solidFill>
                <a:schemeClr val="bg1"/>
              </a:solidFill>
            </a:endParaRPr>
          </a:p>
          <a:p>
            <a:pPr algn="just"/>
            <a:r>
              <a:rPr lang="es-ES" sz="2000" dirty="0" smtClean="0">
                <a:solidFill>
                  <a:schemeClr val="bg1"/>
                </a:solidFill>
              </a:rPr>
              <a:t>Todas estas líneas usan la función C standard llamada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El paréntesis significa función. El material empleado en el paréntesis es información pasada desde la función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 hacía la función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Por ejemplo, la primera línea pasa la frase “</a:t>
            </a:r>
            <a:r>
              <a:rPr lang="es-ES" sz="2000" b="1" i="1" dirty="0">
                <a:solidFill>
                  <a:schemeClr val="accent2">
                    <a:lumMod val="60000"/>
                    <a:lumOff val="40000"/>
                  </a:schemeClr>
                </a:solidFill>
              </a:rPr>
              <a:t>Soy una simple </a:t>
            </a:r>
            <a:r>
              <a:rPr lang="es-ES" sz="2000" dirty="0" smtClean="0">
                <a:solidFill>
                  <a:schemeClr val="bg1"/>
                </a:solidFill>
              </a:rPr>
              <a:t>” a la función </a:t>
            </a:r>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a:t>
            </a:r>
            <a:r>
              <a:rPr lang="es-ES" sz="2000" dirty="0" smtClean="0">
                <a:solidFill>
                  <a:schemeClr val="bg1"/>
                </a:solidFill>
              </a:rPr>
              <a:t>. Esta información se llama el argumento de una función </a:t>
            </a:r>
          </a:p>
          <a:p>
            <a:pPr algn="just"/>
            <a:endParaRPr lang="es-ES" sz="2000" dirty="0">
              <a:solidFill>
                <a:schemeClr val="bg1"/>
              </a:solidFill>
            </a:endParaRPr>
          </a:p>
          <a:p>
            <a:pPr algn="just"/>
            <a:r>
              <a:rPr lang="es-ES" sz="2000" dirty="0" smtClean="0">
                <a:solidFill>
                  <a:schemeClr val="bg1"/>
                </a:solidFill>
              </a:rPr>
              <a:t>¿Y que hace la función </a:t>
            </a:r>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con este argumento?</a:t>
            </a:r>
            <a:endParaRPr lang="es-ES" sz="2000" dirty="0">
              <a:solidFill>
                <a:schemeClr val="bg1"/>
              </a:solidFill>
            </a:endParaRPr>
          </a:p>
          <a:p>
            <a:endParaRPr lang="es-ES" sz="2000" dirty="0" smtClean="0">
              <a:solidFill>
                <a:schemeClr val="bg1"/>
              </a:solidFill>
            </a:endParaRPr>
          </a:p>
          <a:p>
            <a:r>
              <a:rPr lang="es-ES" sz="2000" dirty="0" smtClean="0">
                <a:solidFill>
                  <a:schemeClr val="bg1"/>
                </a:solidFill>
              </a:rPr>
              <a:t>Pues, esto mira lo que está marcado entre comillas e imprime este texto en la pantalla.</a:t>
            </a:r>
          </a:p>
          <a:p>
            <a:endParaRPr lang="es-ES" sz="2000" dirty="0">
              <a:solidFill>
                <a:schemeClr val="bg1"/>
              </a:solidFill>
            </a:endParaRPr>
          </a:p>
        </p:txBody>
      </p:sp>
    </p:spTree>
    <p:extLst>
      <p:ext uri="{BB962C8B-B14F-4D97-AF65-F5344CB8AC3E}">
        <p14:creationId xmlns:p14="http://schemas.microsoft.com/office/powerpoint/2010/main" val="1568769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1"/>
                </a:solidFill>
              </a:rPr>
              <a:t>Esta primera línea</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a:t>
            </a:r>
            <a:r>
              <a:rPr lang="es-ES" sz="2000" dirty="0" smtClean="0">
                <a:solidFill>
                  <a:schemeClr val="bg1"/>
                </a:solidFill>
              </a:rPr>
              <a:t> proporciona un ejemplo de como llamar o invocar  una función en C. Sólo se necesita escribir el nombre de la función, poniendo los argumentos dentro del paréntesis. Cuando el programa alcanza esta línea, control se centra sobre la función nombrada (</a:t>
            </a:r>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en este caso). Cuando la función termina, control regresa al programa original (la llamada), en nuestro ejemplo</a:t>
            </a:r>
            <a:r>
              <a:rPr lang="es-ES" sz="2000" b="1" i="1" dirty="0">
                <a:solidFill>
                  <a:schemeClr val="accent2">
                    <a:lumMod val="60000"/>
                    <a:lumOff val="40000"/>
                  </a:schemeClr>
                </a:solidFill>
              </a:rPr>
              <a:t>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  </a:t>
            </a:r>
          </a:p>
          <a:p>
            <a:endParaRPr lang="es-ES" sz="2000" dirty="0">
              <a:solidFill>
                <a:schemeClr val="bg1"/>
              </a:solidFill>
            </a:endParaRPr>
          </a:p>
          <a:p>
            <a:r>
              <a:rPr lang="es-ES" sz="2000" dirty="0" smtClean="0">
                <a:solidFill>
                  <a:schemeClr val="bg1"/>
                </a:solidFill>
              </a:rPr>
              <a:t>Pero, ¿Qué sucede con la siguiente línea </a:t>
            </a:r>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a:t>
            </a:r>
            <a:endParaRPr lang="es-ES" sz="2000" dirty="0">
              <a:solidFill>
                <a:schemeClr val="bg1"/>
              </a:solidFill>
            </a:endParaRPr>
          </a:p>
          <a:p>
            <a:pPr algn="just"/>
            <a:r>
              <a:rPr lang="es-ES" sz="2000" dirty="0" smtClean="0">
                <a:solidFill>
                  <a:schemeClr val="bg1"/>
                </a:solidFill>
              </a:rPr>
              <a:t>Esta tiene el carácter </a:t>
            </a:r>
            <a:r>
              <a:rPr lang="es-ES" sz="2000" b="1" i="1" dirty="0" smtClean="0">
                <a:solidFill>
                  <a:schemeClr val="accent2">
                    <a:lumMod val="60000"/>
                    <a:lumOff val="40000"/>
                  </a:schemeClr>
                </a:solidFill>
              </a:rPr>
              <a:t>\n</a:t>
            </a:r>
            <a:r>
              <a:rPr lang="es-ES" sz="2000" dirty="0" smtClean="0">
                <a:solidFill>
                  <a:schemeClr val="bg1"/>
                </a:solidFill>
              </a:rPr>
              <a:t> incluido en las comillas y no aparecen en pantalla. ¿Qué pasó?</a:t>
            </a:r>
          </a:p>
          <a:p>
            <a:pPr algn="just"/>
            <a:endParaRPr lang="es-ES" sz="2000" dirty="0">
              <a:solidFill>
                <a:schemeClr val="bg1"/>
              </a:solidFill>
            </a:endParaRPr>
          </a:p>
          <a:p>
            <a:pPr algn="just"/>
            <a:r>
              <a:rPr lang="es-ES" sz="2000" dirty="0" smtClean="0">
                <a:solidFill>
                  <a:schemeClr val="bg1"/>
                </a:solidFill>
              </a:rPr>
              <a:t>Normalmente, el </a:t>
            </a:r>
            <a:r>
              <a:rPr lang="es-ES" sz="2000" b="1" i="1" dirty="0" smtClean="0">
                <a:solidFill>
                  <a:schemeClr val="accent2">
                    <a:lumMod val="60000"/>
                    <a:lumOff val="40000"/>
                  </a:schemeClr>
                </a:solidFill>
              </a:rPr>
              <a:t>\n</a:t>
            </a:r>
            <a:r>
              <a:rPr lang="es-ES" sz="2000" dirty="0" smtClean="0">
                <a:solidFill>
                  <a:schemeClr val="bg1"/>
                </a:solidFill>
              </a:rPr>
              <a:t> es una instrucción para iniciar una nueva línea. La combinación </a:t>
            </a:r>
            <a:r>
              <a:rPr lang="es-ES" sz="2000" b="1" i="1" dirty="0">
                <a:solidFill>
                  <a:schemeClr val="accent2">
                    <a:lumMod val="60000"/>
                    <a:lumOff val="40000"/>
                  </a:schemeClr>
                </a:solidFill>
              </a:rPr>
              <a:t>\n</a:t>
            </a:r>
            <a:r>
              <a:rPr lang="es-ES" sz="2000" dirty="0">
                <a:solidFill>
                  <a:schemeClr val="bg1"/>
                </a:solidFill>
              </a:rPr>
              <a:t> </a:t>
            </a:r>
            <a:r>
              <a:rPr lang="es-ES" sz="2000" dirty="0" smtClean="0">
                <a:solidFill>
                  <a:schemeClr val="bg1"/>
                </a:solidFill>
              </a:rPr>
              <a:t>(escrita como dos caracteres) representa un carácter simple llamado carácter de nueva línea. </a:t>
            </a:r>
          </a:p>
          <a:p>
            <a:endParaRPr lang="es-ES" sz="2000" dirty="0">
              <a:solidFill>
                <a:schemeClr val="bg1"/>
              </a:solidFill>
            </a:endParaRPr>
          </a:p>
        </p:txBody>
      </p:sp>
    </p:spTree>
    <p:extLst>
      <p:ext uri="{BB962C8B-B14F-4D97-AF65-F5344CB8AC3E}">
        <p14:creationId xmlns:p14="http://schemas.microsoft.com/office/powerpoint/2010/main" val="4011703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pPr marL="457200" indent="-457200">
              <a:buAutoNum type="arabicPeriod"/>
            </a:pPr>
            <a:r>
              <a:rPr lang="es-ES" sz="2000" dirty="0" smtClean="0">
                <a:solidFill>
                  <a:srgbClr val="FF0000"/>
                </a:solidFill>
              </a:rPr>
              <a:t>Introducción</a:t>
            </a:r>
          </a:p>
          <a:p>
            <a:pPr marL="457200" indent="-457200">
              <a:buAutoNum type="arabicPeriod"/>
            </a:pPr>
            <a:endParaRPr lang="es-ES" sz="2000" dirty="0">
              <a:solidFill>
                <a:schemeClr val="bg1"/>
              </a:solidFill>
            </a:endParaRPr>
          </a:p>
          <a:p>
            <a:pPr algn="just"/>
            <a:r>
              <a:rPr lang="es-ES" sz="2000" dirty="0" smtClean="0">
                <a:solidFill>
                  <a:schemeClr val="bg1"/>
                </a:solidFill>
              </a:rPr>
              <a:t>Veremos las especificaciones para realizar programas en lenguaje C. Iniciaremos el curso analizando un ejemplo de un programa simple, pero que nos permitirá conocer la estructura de un programa C.</a:t>
            </a:r>
          </a:p>
          <a:p>
            <a:pPr marL="457200" indent="-457200">
              <a:buAutoNum type="arabicPeriod"/>
            </a:pP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939621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pPr algn="just"/>
            <a:r>
              <a:rPr lang="es-ES" sz="2000" dirty="0" smtClean="0">
                <a:solidFill>
                  <a:schemeClr val="bg1"/>
                </a:solidFill>
              </a:rPr>
              <a:t>Su significado es “iniciar una nueva línea en el margen izquierdo”. Es decir, el carácter nueva línea realiza la misma función de la tecla </a:t>
            </a:r>
            <a:r>
              <a:rPr lang="es-ES" sz="2000" dirty="0" err="1" smtClean="0">
                <a:solidFill>
                  <a:schemeClr val="bg1"/>
                </a:solidFill>
              </a:rPr>
              <a:t>Enter</a:t>
            </a:r>
            <a:r>
              <a:rPr lang="es-ES" sz="2000" dirty="0" smtClean="0">
                <a:solidFill>
                  <a:schemeClr val="bg1"/>
                </a:solidFill>
              </a:rPr>
              <a:t> de un teclado típico. </a:t>
            </a:r>
          </a:p>
          <a:p>
            <a:pPr algn="just"/>
            <a:endParaRPr lang="es-ES" sz="2000" dirty="0">
              <a:solidFill>
                <a:schemeClr val="bg1"/>
              </a:solidFill>
            </a:endParaRPr>
          </a:p>
          <a:p>
            <a:pPr algn="just"/>
            <a:r>
              <a:rPr lang="es-ES" sz="2000" dirty="0" smtClean="0">
                <a:solidFill>
                  <a:schemeClr val="bg1"/>
                </a:solidFill>
              </a:rPr>
              <a:t>¿Y porqué no usa la tecla </a:t>
            </a:r>
            <a:r>
              <a:rPr lang="es-ES" sz="2000" dirty="0" err="1" smtClean="0">
                <a:solidFill>
                  <a:schemeClr val="bg1"/>
                </a:solidFill>
              </a:rPr>
              <a:t>Enter</a:t>
            </a:r>
            <a:r>
              <a:rPr lang="es-ES" sz="2000" dirty="0" smtClean="0">
                <a:solidFill>
                  <a:schemeClr val="bg1"/>
                </a:solidFill>
              </a:rPr>
              <a:t>? Porque se interpretará como un comando inmediato al editor y no como una instrucción a ser almacenada en su código fuente.</a:t>
            </a:r>
          </a:p>
          <a:p>
            <a:pPr algn="just"/>
            <a:endParaRPr lang="es-ES" sz="2000" dirty="0">
              <a:solidFill>
                <a:schemeClr val="bg1"/>
              </a:solidFill>
            </a:endParaRPr>
          </a:p>
          <a:p>
            <a:pPr algn="just"/>
            <a:r>
              <a:rPr lang="es-ES" sz="2000" dirty="0" smtClean="0">
                <a:solidFill>
                  <a:schemeClr val="bg1"/>
                </a:solidFill>
              </a:rPr>
              <a:t> En otras palabras, cuando presionamos la tecla </a:t>
            </a:r>
            <a:r>
              <a:rPr lang="es-ES" sz="2000" dirty="0" err="1" smtClean="0">
                <a:solidFill>
                  <a:schemeClr val="bg1"/>
                </a:solidFill>
              </a:rPr>
              <a:t>Enter</a:t>
            </a:r>
            <a:r>
              <a:rPr lang="es-ES" sz="2000" dirty="0" smtClean="0">
                <a:solidFill>
                  <a:schemeClr val="bg1"/>
                </a:solidFill>
              </a:rPr>
              <a:t>, el editor termina la línea donde se encuentra y empieza una nueva línea.</a:t>
            </a:r>
          </a:p>
          <a:p>
            <a:pPr algn="just"/>
            <a:endParaRPr lang="es-ES" sz="2000" dirty="0">
              <a:solidFill>
                <a:schemeClr val="bg1"/>
              </a:solidFill>
            </a:endParaRPr>
          </a:p>
          <a:p>
            <a:pPr algn="just"/>
            <a:endParaRPr lang="es-ES" sz="2000" dirty="0">
              <a:solidFill>
                <a:schemeClr val="bg1"/>
              </a:solidFill>
            </a:endParaRPr>
          </a:p>
        </p:txBody>
      </p:sp>
    </p:spTree>
    <p:extLst>
      <p:ext uri="{BB962C8B-B14F-4D97-AF65-F5344CB8AC3E}">
        <p14:creationId xmlns:p14="http://schemas.microsoft.com/office/powerpoint/2010/main" val="3026026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170099"/>
          </a:xfrm>
          <a:prstGeom prst="rect">
            <a:avLst/>
          </a:prstGeom>
        </p:spPr>
        <p:txBody>
          <a:bodyPr wrap="square">
            <a:spAutoFit/>
          </a:bodyPr>
          <a:lstStyle/>
          <a:p>
            <a:pPr algn="just"/>
            <a:r>
              <a:rPr lang="es-ES" sz="2000" dirty="0" smtClean="0">
                <a:solidFill>
                  <a:schemeClr val="bg1"/>
                </a:solidFill>
              </a:rPr>
              <a:t>El carácter de nueva línea es un ejemplo de una sección de escape. Una secuencia de escape se usa para representar caracteres difíciles o imposibles de escribir. Otros ejemplos son </a:t>
            </a:r>
            <a:r>
              <a:rPr lang="es-ES" sz="2000" b="1" i="1" dirty="0" smtClean="0">
                <a:solidFill>
                  <a:schemeClr val="accent2">
                    <a:lumMod val="60000"/>
                    <a:lumOff val="40000"/>
                  </a:schemeClr>
                </a:solidFill>
              </a:rPr>
              <a:t>\t</a:t>
            </a:r>
            <a:r>
              <a:rPr lang="es-ES" sz="2000" dirty="0" smtClean="0">
                <a:solidFill>
                  <a:schemeClr val="bg1"/>
                </a:solidFill>
              </a:rPr>
              <a:t> para </a:t>
            </a:r>
            <a:r>
              <a:rPr lang="es-ES" sz="2000" dirty="0" err="1" smtClean="0">
                <a:solidFill>
                  <a:schemeClr val="bg1"/>
                </a:solidFill>
              </a:rPr>
              <a:t>tab</a:t>
            </a:r>
            <a:r>
              <a:rPr lang="es-ES" sz="2000" dirty="0" smtClean="0">
                <a:solidFill>
                  <a:schemeClr val="bg1"/>
                </a:solidFill>
              </a:rPr>
              <a:t>, </a:t>
            </a:r>
            <a:r>
              <a:rPr lang="es-ES" sz="2000" b="1" i="1" dirty="0" smtClean="0">
                <a:solidFill>
                  <a:schemeClr val="accent2">
                    <a:lumMod val="60000"/>
                    <a:lumOff val="40000"/>
                  </a:schemeClr>
                </a:solidFill>
              </a:rPr>
              <a:t>\b</a:t>
            </a:r>
            <a:r>
              <a:rPr lang="es-ES" sz="2000" dirty="0" smtClean="0">
                <a:solidFill>
                  <a:schemeClr val="bg1"/>
                </a:solidFill>
              </a:rPr>
              <a:t> para regresar un espacio. En estos casos, la secuencia de escape empieza con el carácter </a:t>
            </a:r>
            <a:r>
              <a:rPr lang="es-ES" sz="2000" dirty="0" err="1" smtClean="0">
                <a:solidFill>
                  <a:schemeClr val="bg1"/>
                </a:solidFill>
              </a:rPr>
              <a:t>backslash</a:t>
            </a:r>
            <a:r>
              <a:rPr lang="es-ES" sz="2000" dirty="0" smtClean="0">
                <a:solidFill>
                  <a:schemeClr val="bg1"/>
                </a:solidFill>
              </a:rPr>
              <a:t> </a:t>
            </a:r>
            <a:r>
              <a:rPr lang="es-ES" sz="2000" b="1" i="1" dirty="0" smtClean="0">
                <a:solidFill>
                  <a:schemeClr val="accent2">
                    <a:lumMod val="60000"/>
                    <a:lumOff val="40000"/>
                  </a:schemeClr>
                </a:solidFill>
              </a:rPr>
              <a:t>\</a:t>
            </a:r>
            <a:r>
              <a:rPr lang="es-ES" sz="2000" dirty="0" smtClean="0">
                <a:solidFill>
                  <a:schemeClr val="bg1"/>
                </a:solidFill>
              </a:rPr>
              <a:t>.</a:t>
            </a:r>
          </a:p>
          <a:p>
            <a:pPr algn="just"/>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La tercera línea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tiene otra paridad. ¿Qué pasa con </a:t>
            </a:r>
            <a:r>
              <a:rPr lang="es-ES" sz="2000" b="1" i="1" dirty="0" smtClean="0">
                <a:solidFill>
                  <a:schemeClr val="accent2">
                    <a:lumMod val="60000"/>
                    <a:lumOff val="40000"/>
                  </a:schemeClr>
                </a:solidFill>
              </a:rPr>
              <a:t>%d</a:t>
            </a:r>
            <a:r>
              <a:rPr lang="es-ES" sz="2000" dirty="0" smtClean="0">
                <a:solidFill>
                  <a:schemeClr val="bg1"/>
                </a:solidFill>
              </a:rPr>
              <a:t> al imprimir la nueva línea?</a:t>
            </a:r>
          </a:p>
          <a:p>
            <a:pPr algn="just"/>
            <a:endParaRPr lang="es-ES" sz="2000" dirty="0">
              <a:solidFill>
                <a:schemeClr val="bg1"/>
              </a:solidFill>
            </a:endParaRPr>
          </a:p>
        </p:txBody>
      </p:sp>
    </p:spTree>
    <p:extLst>
      <p:ext uri="{BB962C8B-B14F-4D97-AF65-F5344CB8AC3E}">
        <p14:creationId xmlns:p14="http://schemas.microsoft.com/office/powerpoint/2010/main" val="2157482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1"/>
                </a:solidFill>
              </a:rPr>
              <a:t>El carácter de nueva línea es un ejemplo de una sección de escape. Una secuencia de escape se usa para representar caracteres difíciles o imposibles de escribir. Otros ejemplos son </a:t>
            </a:r>
            <a:r>
              <a:rPr lang="es-ES" sz="2000" b="1" i="1" dirty="0" smtClean="0">
                <a:solidFill>
                  <a:schemeClr val="accent2">
                    <a:lumMod val="60000"/>
                    <a:lumOff val="40000"/>
                  </a:schemeClr>
                </a:solidFill>
              </a:rPr>
              <a:t>\t</a:t>
            </a:r>
            <a:r>
              <a:rPr lang="es-ES" sz="2000" dirty="0" smtClean="0">
                <a:solidFill>
                  <a:schemeClr val="bg1"/>
                </a:solidFill>
              </a:rPr>
              <a:t> para </a:t>
            </a:r>
            <a:r>
              <a:rPr lang="es-ES" sz="2000" dirty="0" err="1" smtClean="0">
                <a:solidFill>
                  <a:schemeClr val="bg1"/>
                </a:solidFill>
              </a:rPr>
              <a:t>tab</a:t>
            </a:r>
            <a:r>
              <a:rPr lang="es-ES" sz="2000" dirty="0" smtClean="0">
                <a:solidFill>
                  <a:schemeClr val="bg1"/>
                </a:solidFill>
              </a:rPr>
              <a:t>, </a:t>
            </a:r>
            <a:r>
              <a:rPr lang="es-ES" sz="2000" b="1" i="1" dirty="0" smtClean="0">
                <a:solidFill>
                  <a:schemeClr val="accent2">
                    <a:lumMod val="60000"/>
                    <a:lumOff val="40000"/>
                  </a:schemeClr>
                </a:solidFill>
              </a:rPr>
              <a:t>\b</a:t>
            </a:r>
            <a:r>
              <a:rPr lang="es-ES" sz="2000" dirty="0" smtClean="0">
                <a:solidFill>
                  <a:schemeClr val="bg1"/>
                </a:solidFill>
              </a:rPr>
              <a:t> para regresar un espacio. En estos casos, la secuencia de escape empieza con el carácter </a:t>
            </a:r>
            <a:r>
              <a:rPr lang="es-ES" sz="2000" dirty="0" err="1" smtClean="0">
                <a:solidFill>
                  <a:schemeClr val="bg1"/>
                </a:solidFill>
              </a:rPr>
              <a:t>backslash</a:t>
            </a:r>
            <a:r>
              <a:rPr lang="es-ES" sz="2000" dirty="0" smtClean="0">
                <a:solidFill>
                  <a:schemeClr val="bg1"/>
                </a:solidFill>
              </a:rPr>
              <a:t> </a:t>
            </a:r>
            <a:r>
              <a:rPr lang="es-ES" sz="2000" b="1" i="1" dirty="0" smtClean="0">
                <a:solidFill>
                  <a:schemeClr val="accent2">
                    <a:lumMod val="60000"/>
                    <a:lumOff val="40000"/>
                  </a:schemeClr>
                </a:solidFill>
              </a:rPr>
              <a:t>\</a:t>
            </a:r>
            <a:r>
              <a:rPr lang="es-ES" sz="2000" dirty="0" smtClean="0">
                <a:solidFill>
                  <a:schemeClr val="bg1"/>
                </a:solidFill>
              </a:rPr>
              <a:t>.</a:t>
            </a:r>
          </a:p>
          <a:p>
            <a:pPr algn="just"/>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La tercera línea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tiene otra paridad. ¿Qué pasa con </a:t>
            </a:r>
            <a:r>
              <a:rPr lang="es-ES" sz="2000" b="1" i="1" dirty="0" smtClean="0">
                <a:solidFill>
                  <a:schemeClr val="accent2">
                    <a:lumMod val="60000"/>
                    <a:lumOff val="40000"/>
                  </a:schemeClr>
                </a:solidFill>
              </a:rPr>
              <a:t>%d</a:t>
            </a:r>
            <a:r>
              <a:rPr lang="es-ES" sz="2000" dirty="0" smtClean="0">
                <a:solidFill>
                  <a:schemeClr val="bg1"/>
                </a:solidFill>
              </a:rPr>
              <a:t> al imprimir la nueva línea?</a:t>
            </a:r>
          </a:p>
          <a:p>
            <a:pPr algn="just"/>
            <a:endParaRPr lang="es-ES" sz="2000" dirty="0">
              <a:solidFill>
                <a:schemeClr val="bg1"/>
              </a:solidFill>
            </a:endParaRPr>
          </a:p>
          <a:p>
            <a:pPr algn="just"/>
            <a:r>
              <a:rPr lang="es-ES" sz="2000" dirty="0" smtClean="0">
                <a:solidFill>
                  <a:schemeClr val="bg1"/>
                </a:solidFill>
              </a:rPr>
              <a:t>Como recordaremos, la salida para esta línea era:</a:t>
            </a:r>
          </a:p>
          <a:p>
            <a:pPr algn="just"/>
            <a:endParaRPr lang="es-ES" sz="2000" dirty="0">
              <a:solidFill>
                <a:schemeClr val="bg1"/>
              </a:solidFill>
            </a:endParaRPr>
          </a:p>
          <a:p>
            <a:pPr algn="just"/>
            <a:r>
              <a:rPr lang="es-ES" sz="2000" b="1" i="1" dirty="0">
                <a:solidFill>
                  <a:schemeClr val="accent2">
                    <a:lumMod val="60000"/>
                    <a:lumOff val="40000"/>
                  </a:schemeClr>
                </a:solidFill>
              </a:rPr>
              <a:t>Mi número favorito es </a:t>
            </a:r>
            <a:r>
              <a:rPr lang="es-ES" sz="2000" b="1" i="1" dirty="0" smtClean="0">
                <a:solidFill>
                  <a:schemeClr val="accent2">
                    <a:lumMod val="60000"/>
                    <a:lumOff val="40000"/>
                  </a:schemeClr>
                </a:solidFill>
              </a:rPr>
              <a:t>1 </a:t>
            </a:r>
            <a:r>
              <a:rPr lang="es-ES" sz="2000" b="1" i="1" dirty="0">
                <a:solidFill>
                  <a:schemeClr val="accent2">
                    <a:lumMod val="60000"/>
                    <a:lumOff val="40000"/>
                  </a:schemeClr>
                </a:solidFill>
              </a:rPr>
              <a:t>porque es primero.</a:t>
            </a:r>
            <a:endParaRPr lang="es-ES" sz="2000" dirty="0" smtClean="0">
              <a:solidFill>
                <a:schemeClr val="bg1"/>
              </a:solidFill>
            </a:endParaRPr>
          </a:p>
          <a:p>
            <a:endParaRPr lang="es-ES" sz="2000" dirty="0" smtClean="0">
              <a:solidFill>
                <a:schemeClr val="bg1"/>
              </a:solidFill>
            </a:endParaRPr>
          </a:p>
          <a:p>
            <a:r>
              <a:rPr lang="es-ES" sz="2000" dirty="0" err="1" smtClean="0">
                <a:solidFill>
                  <a:schemeClr val="bg1"/>
                </a:solidFill>
              </a:rPr>
              <a:t>Aha</a:t>
            </a:r>
            <a:r>
              <a:rPr lang="es-ES" sz="2000" dirty="0" smtClean="0">
                <a:solidFill>
                  <a:schemeClr val="bg1"/>
                </a:solidFill>
              </a:rPr>
              <a:t>! El dígito </a:t>
            </a:r>
            <a:r>
              <a:rPr lang="es-ES" sz="2000" b="1" i="1" dirty="0">
                <a:solidFill>
                  <a:schemeClr val="accent2">
                    <a:lumMod val="60000"/>
                    <a:lumOff val="40000"/>
                  </a:schemeClr>
                </a:solidFill>
              </a:rPr>
              <a:t>1</a:t>
            </a:r>
            <a:r>
              <a:rPr lang="es-ES" sz="2000" dirty="0" smtClean="0">
                <a:solidFill>
                  <a:schemeClr val="bg1"/>
                </a:solidFill>
              </a:rPr>
              <a:t> se sostuvo para el grupo del símbolo </a:t>
            </a:r>
            <a:r>
              <a:rPr lang="es-ES" sz="2000" b="1" i="1" dirty="0" smtClean="0">
                <a:solidFill>
                  <a:schemeClr val="accent2">
                    <a:lumMod val="60000"/>
                    <a:lumOff val="40000"/>
                  </a:schemeClr>
                </a:solidFill>
              </a:rPr>
              <a:t>%d</a:t>
            </a:r>
            <a:r>
              <a:rPr lang="es-ES" sz="2000" dirty="0" smtClean="0">
                <a:solidFill>
                  <a:schemeClr val="bg1"/>
                </a:solidFill>
              </a:rPr>
              <a:t> cuando la línea se imprimió, y </a:t>
            </a:r>
            <a:r>
              <a:rPr lang="es-ES" sz="2000" b="1" i="1" dirty="0">
                <a:solidFill>
                  <a:schemeClr val="accent2">
                    <a:lumMod val="60000"/>
                    <a:lumOff val="40000"/>
                  </a:schemeClr>
                </a:solidFill>
              </a:rPr>
              <a:t>1</a:t>
            </a:r>
            <a:r>
              <a:rPr lang="es-ES" sz="2000" dirty="0" smtClean="0">
                <a:solidFill>
                  <a:schemeClr val="bg1"/>
                </a:solidFill>
              </a:rPr>
              <a:t> fue el valor de la variable </a:t>
            </a:r>
            <a:r>
              <a:rPr lang="es-ES" sz="2000" b="1" i="1" dirty="0" err="1" smtClean="0">
                <a:solidFill>
                  <a:schemeClr val="accent2">
                    <a:lumMod val="60000"/>
                    <a:lumOff val="40000"/>
                  </a:schemeClr>
                </a:solidFill>
              </a:rPr>
              <a:t>num</a:t>
            </a:r>
            <a:r>
              <a:rPr lang="es-ES" sz="2000" dirty="0" smtClean="0">
                <a:solidFill>
                  <a:schemeClr val="bg1"/>
                </a:solidFill>
              </a:rPr>
              <a:t>.</a:t>
            </a:r>
            <a:endParaRPr lang="es-ES" sz="2000" dirty="0">
              <a:solidFill>
                <a:schemeClr val="bg1"/>
              </a:solidFill>
            </a:endParaRPr>
          </a:p>
        </p:txBody>
      </p:sp>
    </p:spTree>
    <p:extLst>
      <p:ext uri="{BB962C8B-B14F-4D97-AF65-F5344CB8AC3E}">
        <p14:creationId xmlns:p14="http://schemas.microsoft.com/office/powerpoint/2010/main" val="1794049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pPr algn="just"/>
            <a:r>
              <a:rPr lang="es-ES" sz="2000" dirty="0" smtClean="0">
                <a:solidFill>
                  <a:schemeClr val="bg1"/>
                </a:solidFill>
              </a:rPr>
              <a:t>El </a:t>
            </a:r>
            <a:r>
              <a:rPr lang="es-ES" sz="2000" b="1" i="1" dirty="0">
                <a:solidFill>
                  <a:schemeClr val="accent2">
                    <a:lumMod val="60000"/>
                    <a:lumOff val="40000"/>
                  </a:schemeClr>
                </a:solidFill>
              </a:rPr>
              <a:t>%d</a:t>
            </a:r>
            <a:r>
              <a:rPr lang="es-ES" sz="2000" dirty="0" smtClean="0">
                <a:solidFill>
                  <a:schemeClr val="bg1"/>
                </a:solidFill>
              </a:rPr>
              <a:t> es un conservador de lugar para mostrar donde se imprimirá el valor de </a:t>
            </a:r>
            <a:r>
              <a:rPr lang="es-ES" sz="2000" b="1" i="1" dirty="0" err="1" smtClean="0">
                <a:solidFill>
                  <a:schemeClr val="accent2">
                    <a:lumMod val="60000"/>
                    <a:lumOff val="40000"/>
                  </a:schemeClr>
                </a:solidFill>
              </a:rPr>
              <a:t>num</a:t>
            </a:r>
            <a:r>
              <a:rPr lang="es-ES" sz="2000" dirty="0" smtClean="0">
                <a:solidFill>
                  <a:schemeClr val="bg1"/>
                </a:solidFill>
              </a:rPr>
              <a:t>. El </a:t>
            </a:r>
            <a:r>
              <a:rPr lang="es-ES" sz="2000" b="1" i="1" dirty="0">
                <a:solidFill>
                  <a:schemeClr val="accent2">
                    <a:lumMod val="60000"/>
                    <a:lumOff val="40000"/>
                  </a:schemeClr>
                </a:solidFill>
              </a:rPr>
              <a:t>%d</a:t>
            </a:r>
            <a:r>
              <a:rPr lang="es-ES" sz="2000" dirty="0" smtClean="0">
                <a:solidFill>
                  <a:schemeClr val="bg1"/>
                </a:solidFill>
              </a:rPr>
              <a:t> alerta al sistema que una variable se imprimirá en esta ubicación, y le dice que es un dígito. </a:t>
            </a:r>
          </a:p>
          <a:p>
            <a:pPr algn="just"/>
            <a:endParaRPr lang="es-ES" sz="2000" dirty="0">
              <a:solidFill>
                <a:schemeClr val="bg1"/>
              </a:solidFill>
            </a:endParaRPr>
          </a:p>
          <a:p>
            <a:pPr algn="just"/>
            <a:r>
              <a:rPr lang="es-ES" sz="2000" dirty="0" smtClean="0">
                <a:solidFill>
                  <a:schemeClr val="bg1"/>
                </a:solidFill>
              </a:rPr>
              <a:t>La función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permite algunas opciones para el formato de las variables impresas. Sin embargo, la </a:t>
            </a:r>
            <a:r>
              <a:rPr lang="es-ES" sz="2000" b="1" i="1" dirty="0" smtClean="0">
                <a:solidFill>
                  <a:schemeClr val="accent2">
                    <a:lumMod val="60000"/>
                    <a:lumOff val="40000"/>
                  </a:schemeClr>
                </a:solidFill>
              </a:rPr>
              <a:t>f</a:t>
            </a:r>
            <a:r>
              <a:rPr lang="es-ES" sz="2000" dirty="0" smtClean="0">
                <a:solidFill>
                  <a:schemeClr val="bg1"/>
                </a:solidFill>
              </a:rPr>
              <a:t> en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recuerda que es una función </a:t>
            </a:r>
            <a:r>
              <a:rPr lang="es-ES" sz="2000" b="1" i="1" dirty="0" err="1" smtClean="0">
                <a:solidFill>
                  <a:schemeClr val="accent2">
                    <a:lumMod val="60000"/>
                    <a:lumOff val="40000"/>
                  </a:schemeClr>
                </a:solidFill>
              </a:rPr>
              <a:t>print</a:t>
            </a:r>
            <a:r>
              <a:rPr lang="es-ES" sz="2000" dirty="0" smtClean="0">
                <a:solidFill>
                  <a:schemeClr val="bg1"/>
                </a:solidFill>
              </a:rPr>
              <a:t> formateada.</a:t>
            </a: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4239733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401205"/>
          </a:xfrm>
          <a:prstGeom prst="rect">
            <a:avLst/>
          </a:prstGeom>
        </p:spPr>
        <p:txBody>
          <a:bodyPr wrap="square">
            <a:spAutoFit/>
          </a:bodyPr>
          <a:lstStyle/>
          <a:p>
            <a:r>
              <a:rPr lang="es-ES" sz="2000" b="1" spc="300" dirty="0" smtClean="0">
                <a:solidFill>
                  <a:schemeClr val="accent3">
                    <a:lumMod val="75000"/>
                  </a:schemeClr>
                </a:solidFill>
              </a:rPr>
              <a:t>La estructura de un programa simple.</a:t>
            </a:r>
          </a:p>
          <a:p>
            <a:endParaRPr lang="es-ES" sz="2000" dirty="0">
              <a:solidFill>
                <a:schemeClr val="bg1"/>
              </a:solidFill>
            </a:endParaRPr>
          </a:p>
          <a:p>
            <a:pPr algn="just"/>
            <a:r>
              <a:rPr lang="es-ES" sz="2000" dirty="0" smtClean="0">
                <a:solidFill>
                  <a:schemeClr val="bg1"/>
                </a:solidFill>
              </a:rPr>
              <a:t>Visto el ejemplo, ya podemos ver algunas reglas sobre un programa en C. Un programa consiste de una colección de una o más funciones, siendo la primera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 La descripción de una función consiste de un </a:t>
            </a:r>
            <a:r>
              <a:rPr lang="es-ES" sz="2000" dirty="0" err="1" smtClean="0">
                <a:solidFill>
                  <a:schemeClr val="bg1"/>
                </a:solidFill>
              </a:rPr>
              <a:t>header</a:t>
            </a:r>
            <a:r>
              <a:rPr lang="es-ES" sz="2000" dirty="0" smtClean="0">
                <a:solidFill>
                  <a:schemeClr val="bg1"/>
                </a:solidFill>
              </a:rPr>
              <a:t> y un cuerpo. El </a:t>
            </a:r>
            <a:r>
              <a:rPr lang="es-ES" sz="2000" dirty="0" err="1" smtClean="0">
                <a:solidFill>
                  <a:schemeClr val="bg1"/>
                </a:solidFill>
              </a:rPr>
              <a:t>header</a:t>
            </a:r>
            <a:r>
              <a:rPr lang="es-ES" sz="2000" dirty="0" smtClean="0">
                <a:solidFill>
                  <a:schemeClr val="bg1"/>
                </a:solidFill>
              </a:rPr>
              <a:t> contiene sentencias de preprocesador, tales como </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dirty="0" smtClean="0">
                <a:solidFill>
                  <a:schemeClr val="bg1"/>
                </a:solidFill>
              </a:rPr>
              <a:t> y el nombre de la función.</a:t>
            </a:r>
          </a:p>
          <a:p>
            <a:pPr algn="just"/>
            <a:endParaRPr lang="es-ES" sz="2000" dirty="0">
              <a:solidFill>
                <a:schemeClr val="bg1"/>
              </a:solidFill>
            </a:endParaRPr>
          </a:p>
          <a:p>
            <a:pPr algn="just"/>
            <a:r>
              <a:rPr lang="es-ES" sz="2000" dirty="0" smtClean="0">
                <a:solidFill>
                  <a:schemeClr val="bg1"/>
                </a:solidFill>
              </a:rPr>
              <a:t>Se puede reconocer un nombre de una función por el paréntesis, el cual podría estar vacío. El cuerpo se engloba por llaves </a:t>
            </a:r>
            <a:r>
              <a:rPr lang="es-ES" sz="2000" b="1" i="1" dirty="0" smtClean="0">
                <a:solidFill>
                  <a:schemeClr val="accent2">
                    <a:lumMod val="60000"/>
                    <a:lumOff val="40000"/>
                  </a:schemeClr>
                </a:solidFill>
              </a:rPr>
              <a:t>{ }</a:t>
            </a:r>
            <a:r>
              <a:rPr lang="es-ES" sz="2000" dirty="0" smtClean="0">
                <a:solidFill>
                  <a:schemeClr val="bg1"/>
                </a:solidFill>
              </a:rPr>
              <a:t> y consiste de una serie de sentencias, donde cada una termina por un punto y coma. </a:t>
            </a:r>
          </a:p>
          <a:p>
            <a:endParaRPr lang="es-ES" sz="2000" dirty="0">
              <a:solidFill>
                <a:schemeClr val="bg1"/>
              </a:solidFill>
            </a:endParaRPr>
          </a:p>
        </p:txBody>
      </p:sp>
    </p:spTree>
    <p:extLst>
      <p:ext uri="{BB962C8B-B14F-4D97-AF65-F5344CB8AC3E}">
        <p14:creationId xmlns:p14="http://schemas.microsoft.com/office/powerpoint/2010/main" val="28763826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401205"/>
          </a:xfrm>
          <a:prstGeom prst="rect">
            <a:avLst/>
          </a:prstGeom>
        </p:spPr>
        <p:txBody>
          <a:bodyPr wrap="square">
            <a:spAutoFit/>
          </a:bodyPr>
          <a:lstStyle/>
          <a:p>
            <a:pPr algn="just"/>
            <a:r>
              <a:rPr lang="es-ES" sz="2000" dirty="0" smtClean="0">
                <a:solidFill>
                  <a:schemeClr val="bg1"/>
                </a:solidFill>
              </a:rPr>
              <a:t>Nuestro ejemplo tiene una sentencia de declaración, enunciando el nombre y el tipo de variable que se usa. </a:t>
            </a:r>
          </a:p>
          <a:p>
            <a:pPr algn="just"/>
            <a:endParaRPr lang="es-ES" sz="2000" dirty="0">
              <a:solidFill>
                <a:schemeClr val="bg1"/>
              </a:solidFill>
            </a:endParaRPr>
          </a:p>
          <a:p>
            <a:pPr algn="just"/>
            <a:r>
              <a:rPr lang="es-ES" sz="2000" dirty="0" smtClean="0">
                <a:solidFill>
                  <a:schemeClr val="bg1"/>
                </a:solidFill>
              </a:rPr>
              <a:t>Luego, tiene una sentencia de asignación que le da a las variables un valor. </a:t>
            </a:r>
          </a:p>
          <a:p>
            <a:pPr algn="just"/>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Finalmente, tenía tres sentencias de impresión, llamando cada una a </a:t>
            </a:r>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a:t>
            </a:r>
            <a:r>
              <a:rPr lang="es-ES" sz="2000" dirty="0" smtClean="0">
                <a:solidFill>
                  <a:schemeClr val="bg1"/>
                </a:solidFill>
              </a:rPr>
              <a:t>. Las sentencias de impresión son ejemplos de funciones llamadas sentencias.</a:t>
            </a: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936384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304800" y="762000"/>
            <a:ext cx="8839200" cy="4362510"/>
            <a:chOff x="304800" y="762000"/>
            <a:chExt cx="8839200" cy="4362510"/>
          </a:xfrm>
        </p:grpSpPr>
        <p:sp>
          <p:nvSpPr>
            <p:cNvPr id="6" name="Rectangle 5"/>
            <p:cNvSpPr/>
            <p:nvPr/>
          </p:nvSpPr>
          <p:spPr>
            <a:xfrm>
              <a:off x="304800" y="762000"/>
              <a:ext cx="8458200" cy="3477875"/>
            </a:xfrm>
            <a:prstGeom prst="rect">
              <a:avLst/>
            </a:prstGeom>
            <a:ln>
              <a:solidFill>
                <a:schemeClr val="tx1"/>
              </a:solidFill>
              <a:prstDash val="sysDash"/>
            </a:ln>
          </p:spPr>
          <p:txBody>
            <a:bodyPr wrap="square">
              <a:spAutoFit/>
            </a:bodyPr>
            <a:lstStyle/>
            <a:p>
              <a:pPr algn="just"/>
              <a:r>
                <a:rPr lang="es-ES" sz="2000" dirty="0" smtClean="0">
                  <a:solidFill>
                    <a:schemeClr val="bg1"/>
                  </a:solidFill>
                </a:rPr>
                <a:t>					|</a:t>
              </a:r>
              <a:r>
                <a:rPr lang="es-ES" sz="2000" u="sng" dirty="0" smtClean="0">
                  <a:solidFill>
                    <a:schemeClr val="bg1"/>
                  </a:solidFill>
                </a:rPr>
                <a:t>*</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a:t>
              </a:r>
              <a:r>
                <a:rPr lang="es-ES" sz="2000" dirty="0" smtClean="0">
                  <a:solidFill>
                    <a:schemeClr val="bg1"/>
                  </a:solidFill>
                </a:rPr>
                <a:t>|</a:t>
              </a:r>
            </a:p>
            <a:p>
              <a:pPr algn="just"/>
              <a:r>
                <a:rPr lang="es-ES" sz="2000" dirty="0">
                  <a:solidFill>
                    <a:schemeClr val="bg1"/>
                  </a:solidFill>
                </a:rPr>
                <a:t>instrucción de </a:t>
              </a:r>
              <a:r>
                <a:rPr lang="es-ES" sz="2000" dirty="0" err="1">
                  <a:solidFill>
                    <a:schemeClr val="bg1"/>
                  </a:solidFill>
                </a:rPr>
                <a:t>preproceso</a:t>
              </a:r>
              <a:r>
                <a:rPr lang="es-ES" sz="2000" dirty="0">
                  <a:solidFill>
                    <a:schemeClr val="bg1"/>
                  </a:solidFill>
                </a:rPr>
                <a:t> </a:t>
              </a:r>
              <a:r>
                <a:rPr lang="es-ES" sz="2000" dirty="0" smtClean="0">
                  <a:solidFill>
                    <a:schemeClr val="bg1"/>
                  </a:solidFill>
                </a:rPr>
                <a:t>		|* </a:t>
              </a:r>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&gt;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r>
                <a:rPr lang="es-ES" sz="2000" dirty="0" smtClean="0">
                  <a:solidFill>
                    <a:schemeClr val="bg1"/>
                  </a:solidFill>
                </a:rPr>
                <a:t>           *|</a:t>
              </a:r>
              <a:endParaRPr lang="es-ES" sz="2000" dirty="0">
                <a:solidFill>
                  <a:schemeClr val="bg1"/>
                </a:solidFill>
              </a:endParaRPr>
            </a:p>
            <a:p>
              <a:pPr algn="just"/>
              <a:r>
                <a:rPr lang="es-ES" sz="2000" dirty="0">
                  <a:solidFill>
                    <a:schemeClr val="bg1"/>
                  </a:solidFill>
                </a:rPr>
                <a:t>Nombre de función con argumentos </a:t>
              </a:r>
              <a:r>
                <a:rPr lang="es-ES" sz="2000" dirty="0" smtClean="0">
                  <a:solidFill>
                    <a:schemeClr val="bg1"/>
                  </a:solidFill>
                </a:rPr>
                <a:t>|*</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a:solidFill>
                    <a:schemeClr val="bg1"/>
                  </a:solidFill>
                </a:rPr>
                <a:t> </a:t>
              </a:r>
              <a:r>
                <a:rPr lang="es-ES" sz="2000" dirty="0" smtClean="0">
                  <a:solidFill>
                    <a:schemeClr val="bg1"/>
                  </a:solidFill>
                </a:rPr>
                <a:t>                               *|</a:t>
              </a:r>
            </a:p>
            <a:p>
              <a:pPr algn="just"/>
              <a:r>
                <a:rPr lang="es-ES" sz="2000" dirty="0" smtClean="0">
                  <a:solidFill>
                    <a:schemeClr val="bg1"/>
                  </a:solidFill>
                </a:rPr>
                <a:t>					|</a:t>
              </a:r>
              <a:r>
                <a:rPr lang="es-ES" sz="2000" u="sng" dirty="0" smtClean="0">
                  <a:solidFill>
                    <a:schemeClr val="bg1"/>
                  </a:solidFill>
                </a:rPr>
                <a:t>*</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a:t>
              </a:r>
              <a:r>
                <a:rPr lang="es-ES" sz="2000" dirty="0" smtClean="0">
                  <a:solidFill>
                    <a:schemeClr val="bg1"/>
                  </a:solidFill>
                </a:rPr>
                <a:t>|</a:t>
              </a:r>
            </a:p>
            <a:p>
              <a:pPr algn="just"/>
              <a:r>
                <a:rPr lang="es-ES" sz="2000" dirty="0" smtClean="0">
                  <a:solidFill>
                    <a:schemeClr val="bg1"/>
                  </a:solidFill>
                </a:rPr>
                <a:t>					</a:t>
              </a:r>
              <a:r>
                <a:rPr lang="es-ES" sz="2000" dirty="0">
                  <a:solidFill>
                    <a:schemeClr val="bg1"/>
                  </a:solidFill>
                </a:rPr>
                <a:t> </a:t>
              </a:r>
              <a:r>
                <a:rPr lang="es-ES" sz="2000" dirty="0" smtClean="0">
                  <a:solidFill>
                    <a:schemeClr val="bg1"/>
                  </a:solidFill>
                </a:rPr>
                <a:t>|*                                           *|</a:t>
              </a:r>
              <a:endParaRPr lang="es-ES" sz="2000" dirty="0">
                <a:solidFill>
                  <a:schemeClr val="bg1"/>
                </a:solidFill>
              </a:endParaRPr>
            </a:p>
            <a:p>
              <a:pPr algn="just"/>
              <a:r>
                <a:rPr lang="es-ES" sz="2000" dirty="0" smtClean="0">
                  <a:solidFill>
                    <a:schemeClr val="bg1"/>
                  </a:solidFill>
                </a:rPr>
                <a:t>				</a:t>
              </a:r>
              <a:r>
                <a:rPr lang="es-ES" sz="2000" dirty="0">
                  <a:solidFill>
                    <a:schemeClr val="bg1"/>
                  </a:solidFill>
                </a:rPr>
                <a:t>	 </a:t>
              </a:r>
              <a:r>
                <a:rPr lang="es-ES" sz="2000" dirty="0" smtClean="0">
                  <a:solidFill>
                    <a:schemeClr val="bg1"/>
                  </a:solidFill>
                </a:rPr>
                <a:t>|</a:t>
              </a:r>
              <a:r>
                <a:rPr lang="es-ES" sz="2000" u="sng" dirty="0" smtClean="0">
                  <a:solidFill>
                    <a:schemeClr val="bg1"/>
                  </a:solidFill>
                </a:rPr>
                <a:t>*</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smtClean="0">
                  <a:solidFill>
                    <a:schemeClr val="bg1"/>
                  </a:solidFill>
                </a:rPr>
                <a:t> </a:t>
              </a:r>
              <a:r>
                <a:rPr lang="es-ES" sz="2000" dirty="0" smtClean="0">
                  <a:solidFill>
                    <a:schemeClr val="bg1"/>
                  </a:solidFill>
                </a:rPr>
                <a:t> </a:t>
              </a:r>
              <a:r>
                <a:rPr lang="es-ES" sz="2000" u="sng" dirty="0">
                  <a:solidFill>
                    <a:schemeClr val="bg1"/>
                  </a:solidFill>
                </a:rPr>
                <a:t>*</a:t>
              </a:r>
              <a:r>
                <a:rPr lang="es-ES" sz="2000" dirty="0">
                  <a:solidFill>
                    <a:schemeClr val="bg1"/>
                  </a:solidFill>
                </a:rPr>
                <a:t>|</a:t>
              </a:r>
              <a:endParaRPr lang="es-ES" sz="2000" u="sng" dirty="0" smtClean="0">
                <a:solidFill>
                  <a:schemeClr val="bg1"/>
                </a:solidFill>
              </a:endParaRPr>
            </a:p>
            <a:p>
              <a:pPr algn="just"/>
              <a:r>
                <a:rPr lang="es-ES" sz="2000" dirty="0" smtClean="0">
                  <a:solidFill>
                    <a:schemeClr val="bg1"/>
                  </a:solidFill>
                </a:rPr>
                <a:t>					</a:t>
              </a:r>
              <a:r>
                <a:rPr lang="es-ES" sz="2000" dirty="0">
                  <a:solidFill>
                    <a:schemeClr val="bg1"/>
                  </a:solidFill>
                </a:rPr>
                <a:t> </a:t>
              </a:r>
              <a:r>
                <a:rPr lang="es-ES" sz="2000" dirty="0" smtClean="0">
                  <a:solidFill>
                    <a:schemeClr val="bg1"/>
                  </a:solidFill>
                </a:rPr>
                <a:t>|*</a:t>
              </a:r>
              <a:r>
                <a:rPr lang="es-ES" sz="2000" b="1" i="1" dirty="0" smtClean="0">
                  <a:solidFill>
                    <a:schemeClr val="accent2">
                      <a:lumMod val="60000"/>
                      <a:lumOff val="40000"/>
                    </a:schemeClr>
                  </a:solidFill>
                </a:rPr>
                <a:t>{</a:t>
              </a:r>
              <a:r>
                <a:rPr lang="es-ES" sz="2000" dirty="0" smtClean="0">
                  <a:solidFill>
                    <a:schemeClr val="bg1"/>
                  </a:solidFill>
                </a:rPr>
                <a:t>                                          *|</a:t>
              </a:r>
              <a:endParaRPr lang="es-ES" sz="2000" dirty="0">
                <a:solidFill>
                  <a:schemeClr val="bg1"/>
                </a:solidFill>
              </a:endParaRPr>
            </a:p>
            <a:p>
              <a:pPr algn="just"/>
              <a:r>
                <a:rPr lang="es-ES" sz="2000" dirty="0" smtClean="0">
                  <a:solidFill>
                    <a:schemeClr val="bg1"/>
                  </a:solidFill>
                </a:rPr>
                <a:t>Sentencia de declaración	</a:t>
              </a:r>
              <a:r>
                <a:rPr lang="es-ES" sz="2000" dirty="0">
                  <a:solidFill>
                    <a:schemeClr val="bg1"/>
                  </a:solidFill>
                </a:rPr>
                <a:t>	 </a:t>
              </a:r>
              <a:r>
                <a:rPr lang="es-ES" sz="2000" dirty="0" smtClean="0">
                  <a:solidFill>
                    <a:schemeClr val="bg1"/>
                  </a:solidFill>
                </a:rPr>
                <a:t>|*</a:t>
              </a:r>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a:t>
              </a:r>
              <a:r>
                <a:rPr lang="es-ES" sz="2000" dirty="0">
                  <a:solidFill>
                    <a:schemeClr val="bg1"/>
                  </a:solidFill>
                </a:rPr>
                <a:t> </a:t>
              </a:r>
              <a:r>
                <a:rPr lang="es-ES" sz="2000" dirty="0" smtClean="0">
                  <a:solidFill>
                    <a:schemeClr val="bg1"/>
                  </a:solidFill>
                </a:rPr>
                <a:t>                            *|</a:t>
              </a:r>
            </a:p>
            <a:p>
              <a:pPr algn="just"/>
              <a:r>
                <a:rPr lang="es-ES" sz="2000" dirty="0" smtClean="0">
                  <a:solidFill>
                    <a:schemeClr val="bg1"/>
                  </a:solidFill>
                </a:rPr>
                <a:t>Sentencia de asignación		</a:t>
              </a:r>
              <a:r>
                <a:rPr lang="es-ES" sz="2000" dirty="0">
                  <a:solidFill>
                    <a:schemeClr val="bg1"/>
                  </a:solidFill>
                </a:rPr>
                <a:t> </a:t>
              </a:r>
              <a:r>
                <a:rPr lang="es-ES" sz="2000" dirty="0" smtClean="0">
                  <a:solidFill>
                    <a:schemeClr val="bg1"/>
                  </a:solidFill>
                </a:rPr>
                <a:t>|*</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=1;</a:t>
              </a:r>
              <a:r>
                <a:rPr lang="es-ES" sz="2000" dirty="0">
                  <a:solidFill>
                    <a:schemeClr val="bg1"/>
                  </a:solidFill>
                </a:rPr>
                <a:t> </a:t>
              </a:r>
              <a:r>
                <a:rPr lang="es-ES" sz="2000" dirty="0" smtClean="0">
                  <a:solidFill>
                    <a:schemeClr val="bg1"/>
                  </a:solidFill>
                </a:rPr>
                <a:t>                             *|</a:t>
              </a:r>
              <a:endParaRPr lang="es-ES" sz="2000" dirty="0">
                <a:solidFill>
                  <a:schemeClr val="bg1"/>
                </a:solidFill>
              </a:endParaRPr>
            </a:p>
            <a:p>
              <a:pPr algn="just"/>
              <a:r>
                <a:rPr lang="es-ES" sz="2000" dirty="0" smtClean="0">
                  <a:solidFill>
                    <a:schemeClr val="bg1"/>
                  </a:solidFill>
                </a:rPr>
                <a:t>Sentencia función		</a:t>
              </a:r>
              <a:r>
                <a:rPr lang="es-ES" sz="2000" dirty="0">
                  <a:solidFill>
                    <a:schemeClr val="bg1"/>
                  </a:solidFill>
                </a:rPr>
                <a:t>	 </a:t>
              </a:r>
              <a:r>
                <a:rPr lang="es-ES" sz="2000" dirty="0" smtClean="0">
                  <a:solidFill>
                    <a:schemeClr val="bg1"/>
                  </a:solidFill>
                </a:rPr>
                <a:t>|*</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(“%d es neto. \n”);</a:t>
              </a:r>
              <a:r>
                <a:rPr lang="es-ES" sz="2000" dirty="0">
                  <a:solidFill>
                    <a:schemeClr val="bg1"/>
                  </a:solidFill>
                </a:rPr>
                <a:t> *|</a:t>
              </a:r>
              <a:endParaRPr lang="es-ES" sz="2000" dirty="0" smtClean="0">
                <a:solidFill>
                  <a:schemeClr val="bg1"/>
                </a:solidFill>
              </a:endParaRPr>
            </a:p>
            <a:p>
              <a:r>
                <a:rPr lang="es-ES" sz="2000" dirty="0">
                  <a:solidFill>
                    <a:schemeClr val="bg1"/>
                  </a:solidFill>
                </a:rPr>
                <a:t>					 </a:t>
              </a:r>
              <a:r>
                <a:rPr lang="es-ES" sz="2000" dirty="0" smtClean="0">
                  <a:solidFill>
                    <a:schemeClr val="bg1"/>
                  </a:solidFill>
                </a:rPr>
                <a:t>|*</a:t>
              </a:r>
              <a:r>
                <a:rPr lang="es-ES" sz="2000" b="1" i="1" dirty="0" smtClean="0">
                  <a:solidFill>
                    <a:schemeClr val="accent2">
                      <a:lumMod val="60000"/>
                      <a:lumOff val="40000"/>
                    </a:schemeClr>
                  </a:solidFill>
                </a:rPr>
                <a:t>}</a:t>
              </a:r>
              <a:r>
                <a:rPr lang="es-ES" sz="2000" dirty="0">
                  <a:solidFill>
                    <a:schemeClr val="bg1"/>
                  </a:solidFill>
                </a:rPr>
                <a:t> </a:t>
              </a:r>
              <a:r>
                <a:rPr lang="es-ES" sz="2000" dirty="0" smtClean="0">
                  <a:solidFill>
                    <a:schemeClr val="bg1"/>
                  </a:solidFill>
                </a:rPr>
                <a:t>                                         *|</a:t>
              </a:r>
              <a:endParaRPr lang="es-ES" sz="2000" dirty="0">
                <a:solidFill>
                  <a:schemeClr val="bg1"/>
                </a:solidFill>
              </a:endParaRPr>
            </a:p>
          </p:txBody>
        </p:sp>
        <p:sp>
          <p:nvSpPr>
            <p:cNvPr id="3" name="Rectangle 5"/>
            <p:cNvSpPr/>
            <p:nvPr/>
          </p:nvSpPr>
          <p:spPr>
            <a:xfrm>
              <a:off x="838200" y="4724400"/>
              <a:ext cx="8305800" cy="400110"/>
            </a:xfrm>
            <a:prstGeom prst="rect">
              <a:avLst/>
            </a:prstGeom>
          </p:spPr>
          <p:txBody>
            <a:bodyPr wrap="square">
              <a:spAutoFit/>
            </a:bodyPr>
            <a:lstStyle/>
            <a:p>
              <a:r>
                <a:rPr lang="es-ES" sz="2000" b="1" dirty="0" smtClean="0">
                  <a:solidFill>
                    <a:schemeClr val="bg1"/>
                  </a:solidFill>
                </a:rPr>
                <a:t>Figura 2.4: </a:t>
              </a:r>
              <a:r>
                <a:rPr lang="es-ES" sz="2000" dirty="0" smtClean="0">
                  <a:solidFill>
                    <a:schemeClr val="bg1"/>
                  </a:solidFill>
                </a:rPr>
                <a:t>Una función tiene un </a:t>
              </a:r>
              <a:r>
                <a:rPr lang="es-ES" sz="2000" dirty="0" err="1" smtClean="0">
                  <a:solidFill>
                    <a:schemeClr val="bg1"/>
                  </a:solidFill>
                </a:rPr>
                <a:t>header</a:t>
              </a:r>
              <a:r>
                <a:rPr lang="es-ES" sz="2000" dirty="0" smtClean="0">
                  <a:solidFill>
                    <a:schemeClr val="bg1"/>
                  </a:solidFill>
                </a:rPr>
                <a:t> y un cuerpo.</a:t>
              </a:r>
            </a:p>
          </p:txBody>
        </p:sp>
      </p:grpSp>
    </p:spTree>
    <p:extLst>
      <p:ext uri="{BB962C8B-B14F-4D97-AF65-F5344CB8AC3E}">
        <p14:creationId xmlns:p14="http://schemas.microsoft.com/office/powerpoint/2010/main" val="1936384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r>
              <a:rPr lang="es-ES" sz="2000" b="1" spc="300" dirty="0" smtClean="0">
                <a:solidFill>
                  <a:schemeClr val="accent3">
                    <a:lumMod val="75000"/>
                  </a:schemeClr>
                </a:solidFill>
              </a:rPr>
              <a:t>Consejos para hacer que su programa sea legible.</a:t>
            </a:r>
          </a:p>
          <a:p>
            <a:endParaRPr lang="es-ES" sz="2000" dirty="0">
              <a:solidFill>
                <a:schemeClr val="bg1"/>
              </a:solidFill>
            </a:endParaRPr>
          </a:p>
          <a:p>
            <a:pPr algn="just"/>
            <a:r>
              <a:rPr lang="es-ES" sz="2000" dirty="0" smtClean="0">
                <a:solidFill>
                  <a:schemeClr val="bg1"/>
                </a:solidFill>
              </a:rPr>
              <a:t>Hacer un programa legible es una buena practica. Es mucho más fácil de comprender, y hace más sencillo corregir o modificar su programa. El hecho de hacer un programa legible también ayuda clarificar su propio concepto de lo que el programa hace. </a:t>
            </a:r>
          </a:p>
          <a:p>
            <a:pPr algn="just"/>
            <a:endParaRPr lang="es-ES" sz="2000" dirty="0">
              <a:solidFill>
                <a:schemeClr val="bg1"/>
              </a:solidFill>
            </a:endParaRPr>
          </a:p>
          <a:p>
            <a:pPr algn="just"/>
            <a:r>
              <a:rPr lang="es-ES" sz="2000" dirty="0" smtClean="0">
                <a:solidFill>
                  <a:schemeClr val="bg1"/>
                </a:solidFill>
              </a:rPr>
              <a:t>Ya se han mencionado dos técnicas para mejor legibilidad; elegir nombre de variables con significado y emplear comentarios. Note que ambas técnicas se complementan entre ellas. Si le damos a una variable el nombre de </a:t>
            </a:r>
            <a:r>
              <a:rPr lang="es-ES" sz="2000" dirty="0" err="1" smtClean="0">
                <a:solidFill>
                  <a:schemeClr val="bg1"/>
                </a:solidFill>
              </a:rPr>
              <a:t>width</a:t>
            </a:r>
            <a:r>
              <a:rPr lang="es-ES" sz="2000" dirty="0" smtClean="0">
                <a:solidFill>
                  <a:schemeClr val="bg1"/>
                </a:solidFill>
              </a:rPr>
              <a:t>, no es necesario comentar que representa un ancho. Pero una variable llamada video-routine-4 necesita una aclaración de su significado.</a:t>
            </a:r>
          </a:p>
          <a:p>
            <a:endParaRPr lang="es-ES" sz="2000" dirty="0">
              <a:solidFill>
                <a:schemeClr val="bg1"/>
              </a:solidFill>
            </a:endParaRPr>
          </a:p>
        </p:txBody>
      </p:sp>
    </p:spTree>
    <p:extLst>
      <p:ext uri="{BB962C8B-B14F-4D97-AF65-F5344CB8AC3E}">
        <p14:creationId xmlns:p14="http://schemas.microsoft.com/office/powerpoint/2010/main" val="3275961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1"/>
                </a:solidFill>
              </a:rPr>
              <a:t>Otra técnica seguida es una sentencia por línea, que es una convención de legibilidad, más no un requisito en C. C tiene “formato de forma libre”. Puedes poner algunas sentencias por línea o esparcir una línea sobre alguna de ellas. </a:t>
            </a:r>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Veamos un ejemplo feo:</a:t>
            </a:r>
          </a:p>
          <a:p>
            <a:pPr algn="just"/>
            <a:endParaRPr lang="es-ES" sz="2000" dirty="0">
              <a:solidFill>
                <a:schemeClr val="bg1"/>
              </a:solidFill>
            </a:endParaRPr>
          </a:p>
          <a:p>
            <a:pPr algn="just"/>
            <a:endParaRPr lang="es-ES" sz="2000" dirty="0" smtClean="0">
              <a:solidFill>
                <a:schemeClr val="bg1"/>
              </a:solidFill>
            </a:endParaRPr>
          </a:p>
          <a:p>
            <a:r>
              <a:rPr lang="es-ES" sz="2000" b="1" i="1" dirty="0" err="1">
                <a:solidFill>
                  <a:schemeClr val="accent2">
                    <a:lumMod val="60000"/>
                    <a:lumOff val="40000"/>
                  </a:schemeClr>
                </a:solidFill>
              </a:rPr>
              <a:t>main</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four</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four</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a:t>
            </a:r>
          </a:p>
          <a:p>
            <a:r>
              <a:rPr lang="es-ES" sz="2000" b="1" i="1" dirty="0" smtClean="0">
                <a:solidFill>
                  <a:schemeClr val="accent2">
                    <a:lumMod val="60000"/>
                    <a:lumOff val="40000"/>
                  </a:schemeClr>
                </a:solidFill>
              </a:rPr>
              <a:t>4</a:t>
            </a:r>
          </a:p>
          <a:p>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p>
          <a:p>
            <a:r>
              <a:rPr lang="es-ES" sz="2000" b="1" i="1" dirty="0" smtClean="0">
                <a:solidFill>
                  <a:schemeClr val="accent2">
                    <a:lumMod val="60000"/>
                    <a:lumOff val="40000"/>
                  </a:schemeClr>
                </a:solidFill>
              </a:rPr>
              <a:t>“%d \n”,</a:t>
            </a:r>
          </a:p>
          <a:p>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four</a:t>
            </a:r>
            <a:r>
              <a:rPr lang="es-ES" sz="2000" b="1" i="1" dirty="0" smtClean="0">
                <a:solidFill>
                  <a:schemeClr val="accent2">
                    <a:lumMod val="60000"/>
                    <a:lumOff val="40000"/>
                  </a:schemeClr>
                </a:solidFill>
              </a:rPr>
              <a:t>);}</a:t>
            </a:r>
            <a:endParaRPr lang="es-ES" sz="2000" dirty="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4195332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554545"/>
          </a:xfrm>
          <a:prstGeom prst="rect">
            <a:avLst/>
          </a:prstGeom>
        </p:spPr>
        <p:txBody>
          <a:bodyPr wrap="square">
            <a:spAutoFit/>
          </a:bodyPr>
          <a:lstStyle/>
          <a:p>
            <a:pPr algn="just"/>
            <a:r>
              <a:rPr lang="es-ES" sz="2000" dirty="0" smtClean="0">
                <a:solidFill>
                  <a:schemeClr val="bg1"/>
                </a:solidFill>
              </a:rPr>
              <a:t>El punto y coma le dice al compilador donde una sentencia termina y empieza la otra, pero el programa lógico es mucho más claro si se sigue las convenciones usadas en nuestro ejemplo siguiente.</a:t>
            </a: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863135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554545"/>
          </a:xfrm>
          <a:prstGeom prst="rect">
            <a:avLst/>
          </a:prstGeom>
        </p:spPr>
        <p:txBody>
          <a:bodyPr wrap="square">
            <a:spAutoFit/>
          </a:bodyPr>
          <a:lstStyle/>
          <a:p>
            <a:r>
              <a:rPr lang="es-ES" sz="2000" b="1" spc="300" dirty="0" smtClean="0">
                <a:solidFill>
                  <a:schemeClr val="accent3">
                    <a:lumMod val="75000"/>
                  </a:schemeClr>
                </a:solidFill>
              </a:rPr>
              <a:t>Una muestra simple de C.</a:t>
            </a:r>
          </a:p>
          <a:p>
            <a:endParaRPr lang="es-ES" sz="2000" dirty="0">
              <a:solidFill>
                <a:schemeClr val="bg1"/>
              </a:solidFill>
            </a:endParaRPr>
          </a:p>
          <a:p>
            <a:pPr algn="just"/>
            <a:r>
              <a:rPr lang="es-ES" sz="2000" dirty="0" smtClean="0">
                <a:solidFill>
                  <a:schemeClr val="bg1"/>
                </a:solidFill>
              </a:rPr>
              <a:t>Veamos un ejemplo, </a:t>
            </a:r>
            <a:r>
              <a:rPr lang="es-ES" sz="2000" dirty="0" err="1" smtClean="0">
                <a:solidFill>
                  <a:schemeClr val="bg1"/>
                </a:solidFill>
              </a:rPr>
              <a:t>Listing</a:t>
            </a:r>
            <a:r>
              <a:rPr lang="es-ES" sz="2000" dirty="0" smtClean="0">
                <a:solidFill>
                  <a:schemeClr val="bg1"/>
                </a:solidFill>
              </a:rPr>
              <a:t> 2.1, y lo analizaremos desde dos puntos de vista, en uno de ellos, en un primer paso, detallaremos el significado de cada línea y como segundo paso explicaremos implicaciones y detalles específicos.</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42423095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457200" y="762000"/>
            <a:ext cx="8305800" cy="4909036"/>
            <a:chOff x="457200" y="762000"/>
            <a:chExt cx="8305800" cy="4909036"/>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b="1" i="1" dirty="0" smtClean="0">
                  <a:solidFill>
                    <a:schemeClr val="accent2">
                      <a:lumMod val="60000"/>
                      <a:lumOff val="40000"/>
                    </a:schemeClr>
                  </a:solidFill>
                </a:rPr>
                <a:t>|*                                                                                                          *|</a:t>
              </a:r>
            </a:p>
            <a:p>
              <a:pPr algn="just"/>
              <a:r>
                <a:rPr lang="es-ES" sz="2000" b="1" i="1" dirty="0" smtClean="0">
                  <a:solidFill>
                    <a:schemeClr val="accent2">
                      <a:lumMod val="60000"/>
                      <a:lumOff val="40000"/>
                    </a:schemeClr>
                  </a:solidFill>
                </a:rPr>
                <a:t>- - - - - - - - - - - - - </a:t>
              </a:r>
              <a:r>
                <a:rPr lang="es-ES" sz="2000" b="1" i="1" dirty="0">
                  <a:solidFill>
                    <a:schemeClr val="accent2">
                      <a:lumMod val="60000"/>
                      <a:lumOff val="40000"/>
                    </a:schemeClr>
                  </a:solidFill>
                </a:rPr>
                <a:t>- - - - - - - - - - - - - - - - - - - - - - - - - - </a:t>
              </a:r>
              <a:r>
                <a:rPr lang="es-ES" sz="2000" b="1" i="1" dirty="0" smtClean="0">
                  <a:solidFill>
                    <a:schemeClr val="accent2">
                      <a:lumMod val="60000"/>
                      <a:lumOff val="40000"/>
                    </a:schemeClr>
                  </a:solidFill>
                </a:rPr>
                <a:t>- - - - - - - </a:t>
              </a:r>
            </a:p>
            <a:p>
              <a:pPr algn="just"/>
              <a:r>
                <a:rPr lang="es-ES" sz="2000" b="1" i="1" dirty="0">
                  <a:solidFill>
                    <a:schemeClr val="accent2">
                      <a:lumMod val="60000"/>
                      <a:lumOff val="40000"/>
                    </a:schemeClr>
                  </a:solidFill>
                </a:rPr>
                <a:t>|*                                                                                                          *|</a:t>
              </a:r>
            </a:p>
            <a:p>
              <a:pPr algn="just"/>
              <a:r>
                <a:rPr lang="es-ES" sz="2000" b="1" i="1" dirty="0" smtClean="0">
                  <a:solidFill>
                    <a:schemeClr val="accent2">
                      <a:lumMod val="60000"/>
                      <a:lumOff val="40000"/>
                    </a:schemeClr>
                  </a:solidFill>
                </a:rPr>
                <a:t>|</a:t>
              </a:r>
              <a:r>
                <a:rPr lang="es-ES" sz="2000" b="1" i="1" dirty="0" err="1">
                  <a:solidFill>
                    <a:schemeClr val="accent2">
                      <a:lumMod val="60000"/>
                      <a:lumOff val="40000"/>
                    </a:schemeClr>
                  </a:solidFill>
                </a:rPr>
                <a:t>main</a:t>
              </a:r>
              <a:r>
                <a:rPr lang="es-ES" sz="2000" b="1" i="1" dirty="0" smtClean="0">
                  <a:solidFill>
                    <a:schemeClr val="accent2">
                      <a:lumMod val="60000"/>
                      <a:lumOff val="40000"/>
                    </a:schemeClr>
                  </a:solidFill>
                </a:rPr>
                <a:t>()   /* se convierte 2 brazas a pies */   </a:t>
              </a:r>
              <a:r>
                <a:rPr lang="es-ES" sz="2000" i="1" dirty="0" smtClean="0">
                  <a:solidFill>
                    <a:srgbClr val="FF0000"/>
                  </a:solidFill>
                </a:rPr>
                <a:t>Usa comentarios     </a:t>
              </a:r>
              <a:r>
                <a:rPr lang="es-ES" sz="2000" b="1" i="1" dirty="0" smtClean="0">
                  <a:solidFill>
                    <a:schemeClr val="accent2">
                      <a:lumMod val="60000"/>
                      <a:lumOff val="40000"/>
                    </a:schemeClr>
                  </a:solidFill>
                </a:rPr>
                <a:t>*|</a:t>
              </a:r>
              <a:endParaRPr lang="es-ES" sz="2000" dirty="0">
                <a:solidFill>
                  <a:srgbClr val="FF0000"/>
                </a:solidFill>
              </a:endParaRPr>
            </a:p>
            <a:p>
              <a:pPr algn="just"/>
              <a:r>
                <a:rPr lang="es-ES" sz="2000" b="1" i="1" dirty="0" smtClean="0">
                  <a:solidFill>
                    <a:schemeClr val="accent2">
                      <a:lumMod val="60000"/>
                      <a:lumOff val="40000"/>
                    </a:schemeClr>
                  </a:solidFill>
                </a:rPr>
                <a:t>|*  {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p>
            <a:p>
              <a:pPr algn="just"/>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pies, brazas;			</a:t>
              </a:r>
              <a:r>
                <a:rPr lang="es-ES" sz="2000" i="1" dirty="0">
                  <a:solidFill>
                    <a:srgbClr val="FF0000"/>
                  </a:solidFill>
                </a:rPr>
                <a:t> </a:t>
              </a:r>
              <a:r>
                <a:rPr lang="es-ES" sz="2000" i="1" dirty="0" smtClean="0">
                  <a:solidFill>
                    <a:srgbClr val="FF0000"/>
                  </a:solidFill>
                </a:rPr>
                <a:t>Escoger nombres</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p>
            <a:p>
              <a:pPr algn="just"/>
              <a:r>
                <a:rPr lang="es-ES" sz="2000" b="1" i="1" dirty="0" smtClean="0">
                  <a:solidFill>
                    <a:schemeClr val="accent2">
                      <a:lumMod val="60000"/>
                      <a:lumOff val="40000"/>
                    </a:schemeClr>
                  </a:solidFill>
                </a:rPr>
                <a:t>|*					</a:t>
              </a:r>
              <a:r>
                <a:rPr lang="es-ES" sz="2000" i="1" dirty="0">
                  <a:solidFill>
                    <a:srgbClr val="FF0000"/>
                  </a:solidFill>
                </a:rPr>
                <a:t> Usa </a:t>
              </a:r>
              <a:r>
                <a:rPr lang="es-ES" sz="2000" i="1" dirty="0" smtClean="0">
                  <a:solidFill>
                    <a:srgbClr val="FF0000"/>
                  </a:solidFill>
                </a:rPr>
                <a:t>espacio</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p>
            <a:p>
              <a:pPr algn="just"/>
              <a:r>
                <a:rPr lang="es-ES" sz="2000" b="1" i="1" dirty="0" smtClean="0">
                  <a:solidFill>
                    <a:schemeClr val="accent2">
                      <a:lumMod val="60000"/>
                      <a:lumOff val="40000"/>
                    </a:schemeClr>
                  </a:solidFill>
                </a:rPr>
                <a:t>|* brazas = 2;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endParaRPr lang="es-ES" sz="2000" dirty="0">
                <a:solidFill>
                  <a:schemeClr val="bg1"/>
                </a:solidFill>
              </a:endParaRPr>
            </a:p>
            <a:p>
              <a:r>
                <a:rPr lang="es-ES" sz="2000" b="1" i="1" dirty="0" smtClean="0">
                  <a:solidFill>
                    <a:schemeClr val="accent2">
                      <a:lumMod val="60000"/>
                      <a:lumOff val="40000"/>
                    </a:schemeClr>
                  </a:solidFill>
                </a:rPr>
                <a:t>|* pies = 6*brazas; 		</a:t>
              </a:r>
              <a:r>
                <a:rPr lang="es-ES" sz="2000" i="1" dirty="0" smtClean="0">
                  <a:solidFill>
                    <a:srgbClr val="FF0000"/>
                  </a:solidFill>
                </a:rPr>
                <a:t>Usa una sentencia por línea</a:t>
              </a:r>
              <a:r>
                <a:rPr lang="es-ES" sz="2000" b="1" i="1" dirty="0" smtClean="0">
                  <a:solidFill>
                    <a:schemeClr val="accent2">
                      <a:lumMod val="60000"/>
                      <a:lumOff val="40000"/>
                    </a:schemeClr>
                  </a:solidFill>
                </a:rPr>
                <a:t>          *| |*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(“hay %d pies en %d brazas”, pies, brazas);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 }                                                                                                        </a:t>
              </a:r>
              <a:r>
                <a:rPr lang="es-ES" sz="2000" b="1" i="1" dirty="0">
                  <a:solidFill>
                    <a:schemeClr val="accent2">
                      <a:lumMod val="60000"/>
                      <a:lumOff val="40000"/>
                    </a:schemeClr>
                  </a:solidFill>
                </a:rPr>
                <a:t>*|</a:t>
              </a:r>
            </a:p>
            <a:p>
              <a:pPr algn="just"/>
              <a:r>
                <a:rPr lang="es-ES" sz="2000" b="1" i="1" dirty="0">
                  <a:solidFill>
                    <a:schemeClr val="accent2">
                      <a:lumMod val="60000"/>
                      <a:lumOff val="40000"/>
                    </a:schemeClr>
                  </a:solidFill>
                </a:rPr>
                <a:t>|*                                                                                                          *|</a:t>
              </a:r>
            </a:p>
            <a:p>
              <a:pPr algn="just"/>
              <a:r>
                <a:rPr lang="es-ES" sz="2000" b="1" i="1" dirty="0">
                  <a:solidFill>
                    <a:schemeClr val="accent2">
                      <a:lumMod val="60000"/>
                      <a:lumOff val="40000"/>
                    </a:schemeClr>
                  </a:solidFill>
                </a:rPr>
                <a:t>- - - - - - - - - - - - - - - - - - - - - - - - - - - - - - - - - - - - - - - - - - - - - - </a:t>
              </a:r>
            </a:p>
            <a:p>
              <a:pPr algn="just"/>
              <a:r>
                <a:rPr lang="es-ES" sz="2000" b="1" i="1" dirty="0">
                  <a:solidFill>
                    <a:schemeClr val="accent2">
                      <a:lumMod val="60000"/>
                      <a:lumOff val="40000"/>
                    </a:schemeClr>
                  </a:solidFill>
                </a:rPr>
                <a:t>|*                                                                                                          *|</a:t>
              </a:r>
            </a:p>
            <a:p>
              <a:endParaRPr lang="es-ES" sz="2000" dirty="0">
                <a:solidFill>
                  <a:schemeClr val="bg1"/>
                </a:solidFill>
              </a:endParaRPr>
            </a:p>
          </p:txBody>
        </p:sp>
        <p:sp>
          <p:nvSpPr>
            <p:cNvPr id="3" name="Rectangle 5"/>
            <p:cNvSpPr/>
            <p:nvPr/>
          </p:nvSpPr>
          <p:spPr>
            <a:xfrm>
              <a:off x="1219200" y="5270926"/>
              <a:ext cx="5486400" cy="400110"/>
            </a:xfrm>
            <a:prstGeom prst="rect">
              <a:avLst/>
            </a:prstGeom>
          </p:spPr>
          <p:txBody>
            <a:bodyPr wrap="square">
              <a:spAutoFit/>
            </a:bodyPr>
            <a:lstStyle/>
            <a:p>
              <a:r>
                <a:rPr lang="es-ES" sz="2000" b="1" dirty="0" smtClean="0">
                  <a:solidFill>
                    <a:schemeClr val="bg1"/>
                  </a:solidFill>
                </a:rPr>
                <a:t>Figura 2.5: </a:t>
              </a:r>
              <a:r>
                <a:rPr lang="es-ES" sz="2000" dirty="0" smtClean="0">
                  <a:solidFill>
                    <a:schemeClr val="bg1"/>
                  </a:solidFill>
                </a:rPr>
                <a:t>Haciendo su programa legible.</a:t>
              </a:r>
            </a:p>
          </p:txBody>
        </p:sp>
      </p:grpSp>
    </p:spTree>
    <p:extLst>
      <p:ext uri="{BB962C8B-B14F-4D97-AF65-F5344CB8AC3E}">
        <p14:creationId xmlns:p14="http://schemas.microsoft.com/office/powerpoint/2010/main" val="620838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631216"/>
          </a:xfrm>
          <a:prstGeom prst="rect">
            <a:avLst/>
          </a:prstGeom>
        </p:spPr>
        <p:txBody>
          <a:bodyPr wrap="square">
            <a:spAutoFit/>
          </a:bodyPr>
          <a:lstStyle/>
          <a:p>
            <a:r>
              <a:rPr lang="es-ES" sz="2000" b="1" spc="300" dirty="0" smtClean="0">
                <a:solidFill>
                  <a:schemeClr val="accent3">
                    <a:lumMod val="75000"/>
                  </a:schemeClr>
                </a:solidFill>
              </a:rPr>
              <a:t>Tomando otro paso.</a:t>
            </a:r>
          </a:p>
          <a:p>
            <a:endParaRPr lang="es-ES" sz="2000" dirty="0">
              <a:solidFill>
                <a:schemeClr val="bg1"/>
              </a:solidFill>
            </a:endParaRPr>
          </a:p>
          <a:p>
            <a:pPr algn="just"/>
            <a:r>
              <a:rPr lang="es-ES" sz="2000" dirty="0" smtClean="0">
                <a:solidFill>
                  <a:schemeClr val="bg1"/>
                </a:solidFill>
              </a:rPr>
              <a:t>Nuestro previo ejemplo es muy sencillo, pero el siguiente ejemplo, </a:t>
            </a:r>
            <a:r>
              <a:rPr lang="es-ES" sz="2000" dirty="0" err="1" smtClean="0">
                <a:solidFill>
                  <a:schemeClr val="bg1"/>
                </a:solidFill>
              </a:rPr>
              <a:t>listing</a:t>
            </a:r>
            <a:r>
              <a:rPr lang="es-ES" sz="2000" dirty="0" smtClean="0">
                <a:solidFill>
                  <a:schemeClr val="bg1"/>
                </a:solidFill>
              </a:rPr>
              <a:t> 2.2, no es muy difícil.</a:t>
            </a:r>
          </a:p>
          <a:p>
            <a:endParaRPr lang="es-ES" sz="2000" dirty="0">
              <a:solidFill>
                <a:schemeClr val="bg1"/>
              </a:solidFill>
            </a:endParaRPr>
          </a:p>
        </p:txBody>
      </p:sp>
    </p:spTree>
    <p:extLst>
      <p:ext uri="{BB962C8B-B14F-4D97-AF65-F5344CB8AC3E}">
        <p14:creationId xmlns:p14="http://schemas.microsoft.com/office/powerpoint/2010/main" val="508017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093428"/>
          </a:xfrm>
          <a:prstGeom prst="rect">
            <a:avLst/>
          </a:prstGeom>
        </p:spPr>
        <p:txBody>
          <a:bodyPr wrap="square">
            <a:spAutoFit/>
          </a:bodyPr>
          <a:lstStyle/>
          <a:p>
            <a:r>
              <a:rPr lang="es-ES" sz="2000" b="1" dirty="0" err="1" smtClean="0">
                <a:solidFill>
                  <a:schemeClr val="accent6">
                    <a:lumMod val="75000"/>
                  </a:schemeClr>
                </a:solidFill>
              </a:rPr>
              <a:t>Listing</a:t>
            </a:r>
            <a:r>
              <a:rPr lang="es-ES" sz="2000" b="1" dirty="0" smtClean="0">
                <a:solidFill>
                  <a:schemeClr val="accent6">
                    <a:lumMod val="75000"/>
                  </a:schemeClr>
                </a:solidFill>
              </a:rPr>
              <a:t> 2.2:</a:t>
            </a:r>
            <a:r>
              <a:rPr lang="es-ES" sz="2000" b="1" dirty="0" smtClean="0">
                <a:solidFill>
                  <a:schemeClr val="bg1"/>
                </a:solidFill>
              </a:rPr>
              <a:t> </a:t>
            </a:r>
            <a:r>
              <a:rPr lang="es-ES" sz="2000" dirty="0" smtClean="0">
                <a:solidFill>
                  <a:schemeClr val="bg1"/>
                </a:solidFill>
              </a:rPr>
              <a:t>fathm_ft.c</a:t>
            </a:r>
          </a:p>
          <a:p>
            <a:r>
              <a:rPr lang="es-ES" sz="2000" i="1" dirty="0" smtClean="0">
                <a:solidFill>
                  <a:srgbClr val="FF0000"/>
                </a:solidFill>
              </a:rPr>
              <a:t>/* fath_ft.c – convierte 2 brazas a pies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pies, brazas;</a:t>
            </a:r>
          </a:p>
          <a:p>
            <a:r>
              <a:rPr lang="es-ES" sz="2000" b="1" i="1" dirty="0" smtClean="0">
                <a:solidFill>
                  <a:schemeClr val="accent2">
                    <a:lumMod val="60000"/>
                    <a:lumOff val="40000"/>
                  </a:schemeClr>
                </a:solidFill>
              </a:rPr>
              <a:t>brazas=2;</a:t>
            </a:r>
            <a:endParaRPr lang="es-ES" sz="2000" i="1" dirty="0" smtClean="0">
              <a:solidFill>
                <a:srgbClr val="FF0000"/>
              </a:solidFill>
            </a:endParaRPr>
          </a:p>
          <a:p>
            <a:r>
              <a:rPr lang="es-ES" sz="2000" b="1" i="1" dirty="0" smtClean="0">
                <a:solidFill>
                  <a:schemeClr val="accent2">
                    <a:lumMod val="60000"/>
                    <a:lumOff val="40000"/>
                  </a:schemeClr>
                </a:solidFill>
              </a:rPr>
              <a:t>Pies=6*brazas;</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(“Hay %d pies en %d brazas!\n ”,pies, brazas);</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pPr marL="457200" indent="-457200">
              <a:buAutoNum type="arabicPeriod"/>
            </a:pPr>
            <a:endParaRPr lang="es-ES" sz="2000" dirty="0" smtClean="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1321862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1"/>
                </a:solidFill>
              </a:rPr>
              <a:t>¿Qué encontramos nuevo?</a:t>
            </a:r>
          </a:p>
          <a:p>
            <a:pPr algn="just"/>
            <a:r>
              <a:rPr lang="es-ES" sz="2000" dirty="0" smtClean="0">
                <a:solidFill>
                  <a:schemeClr val="bg1"/>
                </a:solidFill>
              </a:rPr>
              <a:t>Se ha proveído una descripción de un programa, se declaró muchas variables, se hizo alguna multiplicación, y se imprimió el valor de dos variables. Examinemos estos puntos con más detalles.</a:t>
            </a:r>
          </a:p>
          <a:p>
            <a:pPr algn="just"/>
            <a:endParaRPr lang="es-ES" sz="2000" dirty="0">
              <a:solidFill>
                <a:schemeClr val="bg1"/>
              </a:solidFill>
            </a:endParaRPr>
          </a:p>
          <a:p>
            <a:pPr algn="just"/>
            <a:r>
              <a:rPr lang="es-ES" sz="2000" dirty="0" smtClean="0">
                <a:solidFill>
                  <a:schemeClr val="bg2"/>
                </a:solidFill>
              </a:rPr>
              <a:t>Documentación:</a:t>
            </a:r>
          </a:p>
          <a:p>
            <a:pPr algn="just"/>
            <a:r>
              <a:rPr lang="es-ES" sz="2000" dirty="0" smtClean="0">
                <a:solidFill>
                  <a:schemeClr val="bg1"/>
                </a:solidFill>
              </a:rPr>
              <a:t>Primero, iniciamos el programa con un comentario que identifica el nombre del archivo y la propuesta del programa. Este tipo de documentación del programa toma un tiempo en hacerlo, pero después es muy útil cuando se busca sobre algunos archivos o se imprime.</a:t>
            </a:r>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037947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533400"/>
            <a:ext cx="8305800" cy="5632311"/>
          </a:xfrm>
          <a:prstGeom prst="rect">
            <a:avLst/>
          </a:prstGeom>
        </p:spPr>
        <p:txBody>
          <a:bodyPr wrap="square">
            <a:spAutoFit/>
          </a:bodyPr>
          <a:lstStyle/>
          <a:p>
            <a:pPr algn="just"/>
            <a:r>
              <a:rPr lang="es-ES" sz="2000" dirty="0" smtClean="0">
                <a:solidFill>
                  <a:schemeClr val="bg2"/>
                </a:solidFill>
              </a:rPr>
              <a:t>Declaraciones múltiples:</a:t>
            </a:r>
          </a:p>
          <a:p>
            <a:pPr algn="just"/>
            <a:r>
              <a:rPr lang="es-ES" sz="2000" dirty="0" smtClean="0">
                <a:solidFill>
                  <a:schemeClr val="bg1"/>
                </a:solidFill>
              </a:rPr>
              <a:t>Luego, se declara dos variables en lugar de una, en una sentencia de declaración singular. Para hacerlo, separamos las dos variables (pies y brazas) por una coma en la sentencia de declaración. Es decir:</a:t>
            </a:r>
          </a:p>
          <a:p>
            <a:pPr algn="just"/>
            <a:endParaRPr lang="es-ES" sz="2000" dirty="0">
              <a:solidFill>
                <a:schemeClr val="bg1"/>
              </a:solidFill>
            </a:endParaRPr>
          </a:p>
          <a:p>
            <a:pPr algn="just"/>
            <a:r>
              <a:rPr lang="es-ES" sz="2000" b="1" i="1" dirty="0" err="1">
                <a:solidFill>
                  <a:schemeClr val="accent2">
                    <a:lumMod val="60000"/>
                    <a:lumOff val="40000"/>
                  </a:schemeClr>
                </a:solidFill>
              </a:rPr>
              <a:t>int</a:t>
            </a:r>
            <a:r>
              <a:rPr lang="es-ES" sz="2000" b="1" i="1" dirty="0">
                <a:solidFill>
                  <a:schemeClr val="accent2">
                    <a:lumMod val="60000"/>
                    <a:lumOff val="40000"/>
                  </a:schemeClr>
                </a:solidFill>
              </a:rPr>
              <a:t> pies, brazas;</a:t>
            </a:r>
            <a:endParaRPr lang="es-ES" sz="2000" dirty="0" smtClean="0">
              <a:solidFill>
                <a:schemeClr val="bg1"/>
              </a:solidFill>
            </a:endParaRPr>
          </a:p>
          <a:p>
            <a:pPr algn="just"/>
            <a:r>
              <a:rPr lang="es-ES" sz="2000" dirty="0" smtClean="0">
                <a:solidFill>
                  <a:schemeClr val="bg1"/>
                </a:solidFill>
              </a:rPr>
              <a:t>y</a:t>
            </a:r>
          </a:p>
          <a:p>
            <a:pPr algn="just"/>
            <a:r>
              <a:rPr lang="es-ES" sz="2000" b="1" i="1" dirty="0" err="1">
                <a:solidFill>
                  <a:schemeClr val="accent2">
                    <a:lumMod val="60000"/>
                    <a:lumOff val="40000"/>
                  </a:schemeClr>
                </a:solidFill>
              </a:rPr>
              <a:t>int</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pies;</a:t>
            </a:r>
          </a:p>
          <a:p>
            <a:pPr algn="just"/>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brazas;</a:t>
            </a:r>
            <a:endParaRPr lang="es-ES" sz="2000" dirty="0">
              <a:solidFill>
                <a:schemeClr val="bg1"/>
              </a:solidFill>
            </a:endParaRPr>
          </a:p>
          <a:p>
            <a:pPr algn="just"/>
            <a:endParaRPr lang="es-ES" sz="2000" dirty="0">
              <a:solidFill>
                <a:schemeClr val="bg2"/>
              </a:solidFill>
            </a:endParaRPr>
          </a:p>
          <a:p>
            <a:pPr algn="just"/>
            <a:r>
              <a:rPr lang="es-ES" sz="2000" dirty="0" smtClean="0">
                <a:solidFill>
                  <a:schemeClr val="bg1"/>
                </a:solidFill>
              </a:rPr>
              <a:t>son equivalentes.</a:t>
            </a:r>
          </a:p>
          <a:p>
            <a:pPr algn="just"/>
            <a:endParaRPr lang="es-ES" sz="2000" dirty="0" smtClean="0">
              <a:solidFill>
                <a:schemeClr val="bg1"/>
              </a:solidFill>
            </a:endParaRPr>
          </a:p>
          <a:p>
            <a:pPr algn="just"/>
            <a:r>
              <a:rPr lang="es-ES" sz="2000" dirty="0" smtClean="0">
                <a:solidFill>
                  <a:schemeClr val="bg2"/>
                </a:solidFill>
              </a:rPr>
              <a:t>Multiplicación:</a:t>
            </a:r>
          </a:p>
          <a:p>
            <a:pPr algn="just"/>
            <a:r>
              <a:rPr lang="es-ES" sz="2000" dirty="0" smtClean="0">
                <a:solidFill>
                  <a:schemeClr val="bg1"/>
                </a:solidFill>
              </a:rPr>
              <a:t>Tercero, hicimos un calculo. Empleamos la tremenda potencia computacional de nuestro sistema de computadora para multiplicar 2 por 6. En C, como en muchos lenguajes, el </a:t>
            </a:r>
            <a:r>
              <a:rPr lang="es-ES" sz="2000" b="1" i="1" dirty="0" smtClean="0">
                <a:solidFill>
                  <a:schemeClr val="accent2">
                    <a:lumMod val="60000"/>
                    <a:lumOff val="40000"/>
                  </a:schemeClr>
                </a:solidFill>
              </a:rPr>
              <a:t>*</a:t>
            </a:r>
            <a:r>
              <a:rPr lang="es-ES" sz="2000" dirty="0" smtClean="0">
                <a:solidFill>
                  <a:schemeClr val="bg1"/>
                </a:solidFill>
              </a:rPr>
              <a:t> es el símbolo para multiplicación. </a:t>
            </a:r>
            <a:endParaRPr lang="es-ES" sz="2000" dirty="0">
              <a:solidFill>
                <a:schemeClr val="bg1"/>
              </a:solidFill>
            </a:endParaRPr>
          </a:p>
        </p:txBody>
      </p:sp>
    </p:spTree>
    <p:extLst>
      <p:ext uri="{BB962C8B-B14F-4D97-AF65-F5344CB8AC3E}">
        <p14:creationId xmlns:p14="http://schemas.microsoft.com/office/powerpoint/2010/main" val="4446044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324535"/>
          </a:xfrm>
          <a:prstGeom prst="rect">
            <a:avLst/>
          </a:prstGeom>
        </p:spPr>
        <p:txBody>
          <a:bodyPr wrap="square">
            <a:spAutoFit/>
          </a:bodyPr>
          <a:lstStyle/>
          <a:p>
            <a:pPr algn="just"/>
            <a:r>
              <a:rPr lang="es-ES" sz="2000" dirty="0" smtClean="0">
                <a:solidFill>
                  <a:schemeClr val="bg1"/>
                </a:solidFill>
              </a:rPr>
              <a:t>Es decir, la sentencia </a:t>
            </a:r>
          </a:p>
          <a:p>
            <a:endParaRPr lang="es-ES" sz="2000" dirty="0" smtClean="0">
              <a:solidFill>
                <a:schemeClr val="bg1"/>
              </a:solidFill>
            </a:endParaRPr>
          </a:p>
          <a:p>
            <a:r>
              <a:rPr lang="es-ES" sz="2000" b="1" i="1" dirty="0" smtClean="0">
                <a:solidFill>
                  <a:schemeClr val="accent2">
                    <a:lumMod val="60000"/>
                    <a:lumOff val="40000"/>
                  </a:schemeClr>
                </a:solidFill>
              </a:rPr>
              <a:t>pies=6*brazas;</a:t>
            </a:r>
            <a:endParaRPr lang="es-ES" sz="2000" dirty="0">
              <a:solidFill>
                <a:schemeClr val="bg1"/>
              </a:solidFill>
            </a:endParaRPr>
          </a:p>
          <a:p>
            <a:endParaRPr lang="es-ES" sz="2000" dirty="0" smtClean="0">
              <a:solidFill>
                <a:schemeClr val="bg1"/>
              </a:solidFill>
            </a:endParaRPr>
          </a:p>
          <a:p>
            <a:r>
              <a:rPr lang="es-ES" sz="2000" dirty="0" smtClean="0">
                <a:solidFill>
                  <a:schemeClr val="bg1"/>
                </a:solidFill>
              </a:rPr>
              <a:t>Significa “mira el valor de la variable brazas, multiplicado por 6, y asigna el resultado del calculo a una variable pies”.</a:t>
            </a:r>
          </a:p>
          <a:p>
            <a:endParaRPr lang="es-ES" sz="2000" dirty="0">
              <a:solidFill>
                <a:schemeClr val="bg1"/>
              </a:solidFill>
            </a:endParaRPr>
          </a:p>
          <a:p>
            <a:pPr algn="just"/>
            <a:r>
              <a:rPr lang="es-ES" sz="2000" dirty="0" smtClean="0">
                <a:solidFill>
                  <a:schemeClr val="bg1"/>
                </a:solidFill>
              </a:rPr>
              <a:t>Finalmente, hicimos el </a:t>
            </a:r>
            <a:r>
              <a:rPr lang="es-ES" sz="2000" dirty="0" err="1" smtClean="0">
                <a:solidFill>
                  <a:schemeClr val="bg1"/>
                </a:solidFill>
              </a:rPr>
              <a:t>usu</a:t>
            </a:r>
            <a:r>
              <a:rPr lang="es-ES" sz="2000" dirty="0" smtClean="0">
                <a:solidFill>
                  <a:schemeClr val="bg1"/>
                </a:solidFill>
              </a:rPr>
              <a:t> de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Al compilar y ejecutar el programa, la salida deberá parecerse a:</a:t>
            </a:r>
          </a:p>
          <a:p>
            <a:pPr algn="just"/>
            <a:endParaRPr lang="es-ES" sz="2000" dirty="0">
              <a:solidFill>
                <a:schemeClr val="bg1"/>
              </a:solidFill>
            </a:endParaRPr>
          </a:p>
          <a:p>
            <a:pPr algn="just"/>
            <a:r>
              <a:rPr lang="es-ES" sz="2000" b="1" i="1" dirty="0" smtClean="0">
                <a:solidFill>
                  <a:schemeClr val="accent2">
                    <a:lumMod val="60000"/>
                    <a:lumOff val="40000"/>
                  </a:schemeClr>
                </a:solidFill>
              </a:rPr>
              <a:t>Hay 12 pies en 2 brazas.</a:t>
            </a:r>
            <a:endParaRPr lang="es-ES" sz="2000" dirty="0">
              <a:solidFill>
                <a:schemeClr val="bg1"/>
              </a:solidFill>
            </a:endParaRPr>
          </a:p>
          <a:p>
            <a:endParaRPr lang="es-ES" sz="2000" dirty="0">
              <a:solidFill>
                <a:schemeClr val="bg1"/>
              </a:solidFill>
            </a:endParaRPr>
          </a:p>
          <a:p>
            <a:pPr algn="just"/>
            <a:r>
              <a:rPr lang="es-ES" sz="2000" dirty="0" smtClean="0">
                <a:solidFill>
                  <a:schemeClr val="bg1"/>
                </a:solidFill>
              </a:rPr>
              <a:t>Esta vez hicimos dos sustituciones. La primera </a:t>
            </a:r>
            <a:r>
              <a:rPr lang="es-ES" sz="2000" b="1" i="1" dirty="0" smtClean="0">
                <a:solidFill>
                  <a:schemeClr val="accent2">
                    <a:lumMod val="60000"/>
                    <a:lumOff val="40000"/>
                  </a:schemeClr>
                </a:solidFill>
              </a:rPr>
              <a:t>%d</a:t>
            </a:r>
            <a:r>
              <a:rPr lang="es-ES" sz="2000" dirty="0" smtClean="0">
                <a:solidFill>
                  <a:schemeClr val="bg1"/>
                </a:solidFill>
              </a:rPr>
              <a:t> en las comillas se reemplazó por el valor de la primera variable (</a:t>
            </a:r>
            <a:r>
              <a:rPr lang="es-ES" sz="2000" b="1" i="1" dirty="0" smtClean="0">
                <a:solidFill>
                  <a:schemeClr val="accent2">
                    <a:lumMod val="60000"/>
                    <a:lumOff val="40000"/>
                  </a:schemeClr>
                </a:solidFill>
              </a:rPr>
              <a:t>pies</a:t>
            </a:r>
            <a:r>
              <a:rPr lang="es-ES" sz="2000" dirty="0" smtClean="0">
                <a:solidFill>
                  <a:schemeClr val="bg1"/>
                </a:solidFill>
              </a:rPr>
              <a:t>) en la lista que le sigue al segmento de las comillas; y la segunda </a:t>
            </a:r>
            <a:r>
              <a:rPr lang="es-ES" sz="2000" b="1" i="1" dirty="0" smtClean="0">
                <a:solidFill>
                  <a:schemeClr val="accent2">
                    <a:lumMod val="60000"/>
                    <a:lumOff val="40000"/>
                  </a:schemeClr>
                </a:solidFill>
              </a:rPr>
              <a:t>%d</a:t>
            </a:r>
            <a:r>
              <a:rPr lang="es-ES" sz="2000" dirty="0" smtClean="0">
                <a:solidFill>
                  <a:schemeClr val="bg1"/>
                </a:solidFill>
              </a:rPr>
              <a:t> se reemplazó por el valor de la segunda variable (brazas) en la lista.</a:t>
            </a:r>
          </a:p>
          <a:p>
            <a:endParaRPr lang="es-ES" sz="2000" dirty="0">
              <a:solidFill>
                <a:schemeClr val="bg1"/>
              </a:solidFill>
            </a:endParaRPr>
          </a:p>
        </p:txBody>
      </p:sp>
    </p:spTree>
    <p:extLst>
      <p:ext uri="{BB962C8B-B14F-4D97-AF65-F5344CB8AC3E}">
        <p14:creationId xmlns:p14="http://schemas.microsoft.com/office/powerpoint/2010/main" val="697142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477875"/>
          </a:xfrm>
          <a:prstGeom prst="rect">
            <a:avLst/>
          </a:prstGeom>
        </p:spPr>
        <p:txBody>
          <a:bodyPr wrap="square">
            <a:spAutoFit/>
          </a:bodyPr>
          <a:lstStyle/>
          <a:p>
            <a:pPr algn="just"/>
            <a:r>
              <a:rPr lang="es-ES" sz="2000" dirty="0" smtClean="0">
                <a:solidFill>
                  <a:schemeClr val="bg1"/>
                </a:solidFill>
              </a:rPr>
              <a:t>Note que la lista de variables a imprimir se presenta en la cola al final de la sentencia, después de la comilla. Además, note que cada ítem se separa del otro por una coma.</a:t>
            </a:r>
          </a:p>
          <a:p>
            <a:pPr algn="just"/>
            <a:endParaRPr lang="es-ES" sz="2000" dirty="0">
              <a:solidFill>
                <a:schemeClr val="bg1"/>
              </a:solidFill>
            </a:endParaRPr>
          </a:p>
          <a:p>
            <a:pPr algn="just"/>
            <a:r>
              <a:rPr lang="es-ES" sz="2000" dirty="0" smtClean="0">
                <a:solidFill>
                  <a:schemeClr val="bg1"/>
                </a:solidFill>
              </a:rPr>
              <a:t>Este programa tiene un alcance limitado, pero puede formar el núcleo de un programa para convertir brazas a pies. Esto es lo necesario para asignar otros valores a pies. </a:t>
            </a: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1395636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938992"/>
          </a:xfrm>
          <a:prstGeom prst="rect">
            <a:avLst/>
          </a:prstGeom>
        </p:spPr>
        <p:txBody>
          <a:bodyPr wrap="square">
            <a:spAutoFit/>
          </a:bodyPr>
          <a:lstStyle/>
          <a:p>
            <a:r>
              <a:rPr lang="es-ES" sz="2000" b="1" spc="300" dirty="0" smtClean="0">
                <a:solidFill>
                  <a:schemeClr val="accent3">
                    <a:lumMod val="75000"/>
                  </a:schemeClr>
                </a:solidFill>
              </a:rPr>
              <a:t>Funciones </a:t>
            </a:r>
            <a:r>
              <a:rPr lang="es-ES" sz="2000" b="1" spc="300" dirty="0" err="1" smtClean="0">
                <a:solidFill>
                  <a:schemeClr val="accent3">
                    <a:lumMod val="75000"/>
                  </a:schemeClr>
                </a:solidFill>
              </a:rPr>
              <a:t>multiples</a:t>
            </a:r>
            <a:r>
              <a:rPr lang="es-ES" sz="2000" b="1" spc="300" dirty="0" smtClean="0">
                <a:solidFill>
                  <a:schemeClr val="accent3">
                    <a:lumMod val="75000"/>
                  </a:schemeClr>
                </a:solidFill>
              </a:rPr>
              <a:t>.</a:t>
            </a:r>
          </a:p>
          <a:p>
            <a:endParaRPr lang="es-ES" sz="2000" dirty="0">
              <a:solidFill>
                <a:schemeClr val="bg1"/>
              </a:solidFill>
            </a:endParaRPr>
          </a:p>
          <a:p>
            <a:pPr algn="just"/>
            <a:r>
              <a:rPr lang="es-ES" sz="2000" dirty="0" smtClean="0">
                <a:solidFill>
                  <a:schemeClr val="bg1"/>
                </a:solidFill>
              </a:rPr>
              <a:t>Nuestro programa sólo ha usado la función standard </a:t>
            </a:r>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a:t>
            </a:r>
            <a:r>
              <a:rPr lang="es-ES" sz="2000" dirty="0" err="1" smtClean="0">
                <a:solidFill>
                  <a:schemeClr val="bg1"/>
                </a:solidFill>
              </a:rPr>
              <a:t>Listing</a:t>
            </a:r>
            <a:r>
              <a:rPr lang="es-ES" sz="2000" dirty="0" smtClean="0">
                <a:solidFill>
                  <a:schemeClr val="bg1"/>
                </a:solidFill>
              </a:rPr>
              <a:t> 2.3 le mostrará como incorporar una función propia - al lado de </a:t>
            </a:r>
            <a:r>
              <a:rPr lang="es-ES" sz="2000" b="1" i="1" dirty="0" err="1">
                <a:solidFill>
                  <a:schemeClr val="accent2">
                    <a:lumMod val="60000"/>
                    <a:lumOff val="40000"/>
                  </a:schemeClr>
                </a:solidFill>
              </a:rPr>
              <a:t>main</a:t>
            </a:r>
            <a:r>
              <a:rPr lang="es-ES" sz="2000" b="1" i="1" dirty="0">
                <a:solidFill>
                  <a:schemeClr val="accent2">
                    <a:lumMod val="60000"/>
                    <a:lumOff val="40000"/>
                  </a:schemeClr>
                </a:solidFill>
              </a:rPr>
              <a:t>() </a:t>
            </a:r>
            <a:r>
              <a:rPr lang="es-ES" sz="2000" dirty="0" smtClean="0">
                <a:solidFill>
                  <a:schemeClr val="bg1"/>
                </a:solidFill>
              </a:rPr>
              <a:t>- a un programa.</a:t>
            </a:r>
          </a:p>
          <a:p>
            <a:endParaRPr lang="es-ES" sz="2000" dirty="0">
              <a:solidFill>
                <a:schemeClr val="bg1"/>
              </a:solidFill>
            </a:endParaRPr>
          </a:p>
        </p:txBody>
      </p:sp>
    </p:spTree>
    <p:extLst>
      <p:ext uri="{BB962C8B-B14F-4D97-AF65-F5344CB8AC3E}">
        <p14:creationId xmlns:p14="http://schemas.microsoft.com/office/powerpoint/2010/main" val="21824788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r>
              <a:rPr lang="es-ES" sz="2000" b="1" dirty="0" err="1" smtClean="0">
                <a:solidFill>
                  <a:schemeClr val="accent6">
                    <a:lumMod val="75000"/>
                  </a:schemeClr>
                </a:solidFill>
              </a:rPr>
              <a:t>Listing</a:t>
            </a:r>
            <a:r>
              <a:rPr lang="es-ES" sz="2000" b="1" dirty="0" smtClean="0">
                <a:solidFill>
                  <a:schemeClr val="accent6">
                    <a:lumMod val="75000"/>
                  </a:schemeClr>
                </a:solidFill>
              </a:rPr>
              <a:t> 2.3:</a:t>
            </a:r>
            <a:r>
              <a:rPr lang="es-ES" sz="2000" b="1" dirty="0" smtClean="0">
                <a:solidFill>
                  <a:schemeClr val="bg1"/>
                </a:solidFill>
              </a:rPr>
              <a:t> </a:t>
            </a:r>
            <a:r>
              <a:rPr lang="es-ES" sz="2000" dirty="0" err="1" smtClean="0">
                <a:solidFill>
                  <a:schemeClr val="bg1"/>
                </a:solidFill>
              </a:rPr>
              <a:t>two_func.c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two_func.c</a:t>
            </a:r>
            <a:r>
              <a:rPr lang="es-ES" sz="2000" i="1" dirty="0" smtClean="0">
                <a:solidFill>
                  <a:srgbClr val="FF0000"/>
                </a:solidFill>
              </a:rPr>
              <a:t> – un programa que usa dos funciones en una sola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void</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void</a:t>
            </a:r>
            <a:r>
              <a:rPr lang="es-ES" sz="2000" b="1" i="1" dirty="0" smtClean="0">
                <a:solidFill>
                  <a:schemeClr val="accent2">
                    <a:lumMod val="60000"/>
                    <a:lumOff val="40000"/>
                  </a:schemeClr>
                </a:solidFill>
              </a:rPr>
              <a:t>);	</a:t>
            </a:r>
            <a:r>
              <a:rPr lang="es-ES" sz="2000" i="1" dirty="0">
                <a:solidFill>
                  <a:srgbClr val="FF0000"/>
                </a:solidFill>
              </a:rPr>
              <a:t> /* </a:t>
            </a:r>
            <a:r>
              <a:rPr lang="es-ES" sz="2000" i="1" dirty="0" smtClean="0">
                <a:solidFill>
                  <a:srgbClr val="FF0000"/>
                </a:solidFill>
              </a:rPr>
              <a:t>prototipo de función en ANSI C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Añadira</a:t>
            </a:r>
            <a:r>
              <a:rPr lang="es-ES" sz="2000" b="1" i="1" dirty="0" smtClean="0">
                <a:solidFill>
                  <a:schemeClr val="accent2">
                    <a:lumMod val="60000"/>
                    <a:lumOff val="40000"/>
                  </a:schemeClr>
                </a:solidFill>
              </a:rPr>
              <a:t> la función Butler.\n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(“Si. </a:t>
            </a:r>
            <a:r>
              <a:rPr lang="es-ES" sz="2000" b="1" i="1" dirty="0" err="1" smtClean="0">
                <a:solidFill>
                  <a:schemeClr val="accent2">
                    <a:lumMod val="60000"/>
                    <a:lumOff val="40000"/>
                  </a:schemeClr>
                </a:solidFill>
              </a:rPr>
              <a:t>Traeme</a:t>
            </a:r>
            <a:r>
              <a:rPr lang="es-ES" sz="2000" b="1" i="1" dirty="0" smtClean="0">
                <a:solidFill>
                  <a:schemeClr val="accent2">
                    <a:lumMod val="60000"/>
                    <a:lumOff val="40000"/>
                  </a:schemeClr>
                </a:solidFill>
              </a:rPr>
              <a:t> un te chino y unos discos. \n”);</a:t>
            </a:r>
          </a:p>
          <a:p>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void</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void</a:t>
            </a:r>
            <a:r>
              <a:rPr lang="es-ES" sz="2000" b="1" i="1" dirty="0" smtClean="0">
                <a:solidFill>
                  <a:schemeClr val="accent2">
                    <a:lumMod val="60000"/>
                    <a:lumOff val="40000"/>
                  </a:schemeClr>
                </a:solidFill>
              </a:rPr>
              <a:t>)	</a:t>
            </a:r>
          </a:p>
          <a:p>
            <a:r>
              <a:rPr lang="es-ES" sz="2000" b="1" i="1" dirty="0">
                <a:solidFill>
                  <a:schemeClr val="accent2">
                    <a:lumMod val="60000"/>
                    <a:lumOff val="40000"/>
                  </a:schemeClr>
                </a:solidFill>
              </a:rPr>
              <a:t>{</a:t>
            </a:r>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(“Me llamo Sir?\</a:t>
            </a:r>
            <a:r>
              <a:rPr lang="es-ES" sz="2000" b="1" i="1" dirty="0">
                <a:solidFill>
                  <a:schemeClr val="accent2">
                    <a:lumMod val="60000"/>
                    <a:lumOff val="40000"/>
                  </a:schemeClr>
                </a:solidFill>
              </a:rPr>
              <a:t>n </a:t>
            </a:r>
            <a:r>
              <a:rPr lang="es-ES" sz="2000" b="1" i="1" dirty="0" smtClean="0">
                <a:solidFill>
                  <a:schemeClr val="accent2">
                    <a:lumMod val="60000"/>
                    <a:lumOff val="40000"/>
                  </a:schemeClr>
                </a:solidFill>
              </a:rPr>
              <a:t>”);</a:t>
            </a:r>
          </a:p>
          <a:p>
            <a:r>
              <a:rPr lang="es-ES" sz="2000" b="1" i="1" dirty="0">
                <a:solidFill>
                  <a:schemeClr val="accent2">
                    <a:lumMod val="60000"/>
                    <a:lumOff val="40000"/>
                  </a:schemeClr>
                </a:solidFill>
              </a:rPr>
              <a:t>}</a:t>
            </a:r>
          </a:p>
          <a:p>
            <a:endParaRPr lang="es-ES" sz="2000" dirty="0">
              <a:solidFill>
                <a:schemeClr val="bg1"/>
              </a:solidFill>
            </a:endParaRPr>
          </a:p>
        </p:txBody>
      </p:sp>
    </p:spTree>
    <p:extLst>
      <p:ext uri="{BB962C8B-B14F-4D97-AF65-F5344CB8AC3E}">
        <p14:creationId xmlns:p14="http://schemas.microsoft.com/office/powerpoint/2010/main" val="25684282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1"/>
                </a:solidFill>
              </a:rPr>
              <a:t>La salida tiene la forma:</a:t>
            </a:r>
          </a:p>
          <a:p>
            <a:pPr algn="just"/>
            <a:endParaRPr lang="es-ES" sz="2000" dirty="0">
              <a:solidFill>
                <a:schemeClr val="bg1"/>
              </a:solidFill>
            </a:endParaRPr>
          </a:p>
          <a:p>
            <a:pPr algn="just"/>
            <a:r>
              <a:rPr lang="es-ES" sz="2000" b="1" i="1" dirty="0">
                <a:solidFill>
                  <a:schemeClr val="accent2">
                    <a:lumMod val="60000"/>
                    <a:lumOff val="40000"/>
                  </a:schemeClr>
                </a:solidFill>
              </a:rPr>
              <a:t>Añadirá la función Butler</a:t>
            </a:r>
            <a:r>
              <a:rPr lang="es-ES" sz="2000" b="1" i="1" dirty="0" smtClean="0">
                <a:solidFill>
                  <a:schemeClr val="accent2">
                    <a:lumMod val="60000"/>
                    <a:lumOff val="40000"/>
                  </a:schemeClr>
                </a:solidFill>
              </a:rPr>
              <a:t>.</a:t>
            </a:r>
          </a:p>
          <a:p>
            <a:pPr algn="just"/>
            <a:r>
              <a:rPr lang="es-ES" sz="2000" b="1" i="1" dirty="0">
                <a:solidFill>
                  <a:schemeClr val="accent2">
                    <a:lumMod val="60000"/>
                    <a:lumOff val="40000"/>
                  </a:schemeClr>
                </a:solidFill>
              </a:rPr>
              <a:t>Me llamo </a:t>
            </a:r>
            <a:r>
              <a:rPr lang="es-ES" sz="2000" b="1" i="1" dirty="0" smtClean="0">
                <a:solidFill>
                  <a:schemeClr val="accent2">
                    <a:lumMod val="60000"/>
                    <a:lumOff val="40000"/>
                  </a:schemeClr>
                </a:solidFill>
              </a:rPr>
              <a:t>Sir?</a:t>
            </a:r>
          </a:p>
          <a:p>
            <a:pPr algn="just"/>
            <a:r>
              <a:rPr lang="es-ES" sz="2000" b="1" i="1" dirty="0">
                <a:solidFill>
                  <a:schemeClr val="accent2">
                    <a:lumMod val="60000"/>
                    <a:lumOff val="40000"/>
                  </a:schemeClr>
                </a:solidFill>
              </a:rPr>
              <a:t>Si. </a:t>
            </a:r>
            <a:r>
              <a:rPr lang="es-ES" sz="2000" b="1" i="1" dirty="0" err="1">
                <a:solidFill>
                  <a:schemeClr val="accent2">
                    <a:lumMod val="60000"/>
                    <a:lumOff val="40000"/>
                  </a:schemeClr>
                </a:solidFill>
              </a:rPr>
              <a:t>Traeme</a:t>
            </a:r>
            <a:r>
              <a:rPr lang="es-ES" sz="2000" b="1" i="1" dirty="0">
                <a:solidFill>
                  <a:schemeClr val="accent2">
                    <a:lumMod val="60000"/>
                    <a:lumOff val="40000"/>
                  </a:schemeClr>
                </a:solidFill>
              </a:rPr>
              <a:t> un te chino y unos </a:t>
            </a:r>
            <a:r>
              <a:rPr lang="es-ES" sz="2000" b="1" i="1" dirty="0" smtClean="0">
                <a:solidFill>
                  <a:schemeClr val="accent2">
                    <a:lumMod val="60000"/>
                    <a:lumOff val="40000"/>
                  </a:schemeClr>
                </a:solidFill>
              </a:rPr>
              <a:t>discos.</a:t>
            </a:r>
            <a:endParaRPr lang="es-ES" sz="2000" dirty="0" smtClean="0">
              <a:solidFill>
                <a:schemeClr val="bg1"/>
              </a:solidFill>
            </a:endParaRPr>
          </a:p>
          <a:p>
            <a:endParaRPr lang="es-ES" sz="2000" dirty="0" smtClean="0">
              <a:solidFill>
                <a:schemeClr val="bg1"/>
              </a:solidFill>
            </a:endParaRPr>
          </a:p>
          <a:p>
            <a:pPr algn="just"/>
            <a:r>
              <a:rPr lang="es-ES" sz="2000" dirty="0" smtClean="0">
                <a:solidFill>
                  <a:schemeClr val="bg1"/>
                </a:solidFill>
              </a:rPr>
              <a:t>La función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dirty="0" smtClean="0">
                <a:solidFill>
                  <a:schemeClr val="bg1"/>
                </a:solidFill>
              </a:rPr>
              <a:t> aparece tres veces en este programa. La primera aparecerá en el prototipo de función, que informa al compilador sobre las funciones a usar. La segunda aparición es en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 en la forma de una llamada de función. </a:t>
            </a:r>
          </a:p>
          <a:p>
            <a:pPr algn="just"/>
            <a:endParaRPr lang="es-ES" sz="2000" dirty="0">
              <a:solidFill>
                <a:schemeClr val="bg1"/>
              </a:solidFill>
            </a:endParaRPr>
          </a:p>
          <a:p>
            <a:pPr algn="just"/>
            <a:r>
              <a:rPr lang="es-ES" sz="2000" dirty="0" smtClean="0">
                <a:solidFill>
                  <a:schemeClr val="bg1"/>
                </a:solidFill>
              </a:rPr>
              <a:t>Finalmente, el programa presenta la definición de función, que es el código fuente mismo para la función misma. Ahora analizaremos cada una de estas apariciones.</a:t>
            </a:r>
          </a:p>
          <a:p>
            <a:endParaRPr lang="es-ES" sz="2000" dirty="0">
              <a:solidFill>
                <a:schemeClr val="bg1"/>
              </a:solidFill>
            </a:endParaRPr>
          </a:p>
        </p:txBody>
      </p:sp>
    </p:spTree>
    <p:extLst>
      <p:ext uri="{BB962C8B-B14F-4D97-AF65-F5344CB8AC3E}">
        <p14:creationId xmlns:p14="http://schemas.microsoft.com/office/powerpoint/2010/main" val="4153824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r>
              <a:rPr lang="es-ES" sz="2000" b="1" dirty="0" err="1" smtClean="0">
                <a:solidFill>
                  <a:schemeClr val="accent6">
                    <a:lumMod val="75000"/>
                  </a:schemeClr>
                </a:solidFill>
              </a:rPr>
              <a:t>Listing</a:t>
            </a:r>
            <a:r>
              <a:rPr lang="es-ES" sz="2000" b="1" dirty="0" smtClean="0">
                <a:solidFill>
                  <a:schemeClr val="accent6">
                    <a:lumMod val="75000"/>
                  </a:schemeClr>
                </a:solidFill>
              </a:rPr>
              <a:t> 2.1:</a:t>
            </a:r>
            <a:r>
              <a:rPr lang="es-ES" sz="2000" b="1" dirty="0" smtClean="0">
                <a:solidFill>
                  <a:schemeClr val="bg1"/>
                </a:solidFill>
              </a:rPr>
              <a:t> </a:t>
            </a:r>
            <a:r>
              <a:rPr lang="es-ES" sz="2000" dirty="0" smtClean="0">
                <a:solidFill>
                  <a:schemeClr val="bg1"/>
                </a:solidFill>
              </a:rPr>
              <a:t>Un programa C simple.</a:t>
            </a:r>
          </a:p>
          <a:p>
            <a:endParaRPr lang="es-ES" sz="2000" dirty="0">
              <a:solidFill>
                <a:schemeClr val="bg1"/>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b="1" i="1" dirty="0" smtClean="0">
                <a:solidFill>
                  <a:schemeClr val="accent2">
                    <a:lumMod val="60000"/>
                    <a:lumOff val="40000"/>
                  </a:schemeClr>
                </a:solidFill>
              </a:rPr>
              <a:t>			</a:t>
            </a:r>
            <a:r>
              <a:rPr lang="es-ES" sz="2000" i="1" dirty="0" smtClean="0">
                <a:solidFill>
                  <a:srgbClr val="FF0000"/>
                </a:solidFill>
              </a:rPr>
              <a:t>/* </a:t>
            </a:r>
            <a:r>
              <a:rPr lang="es-ES" sz="2000" i="1" dirty="0">
                <a:solidFill>
                  <a:srgbClr val="FF0000"/>
                </a:solidFill>
              </a:rPr>
              <a:t>Un programa simple */</a:t>
            </a:r>
          </a:p>
          <a:p>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i="1" dirty="0">
                <a:solidFill>
                  <a:srgbClr val="FF0000"/>
                </a:solidFill>
              </a:rPr>
              <a:t>/* define una variable llamada </a:t>
            </a:r>
            <a:r>
              <a:rPr lang="es-ES" sz="2000" i="1" dirty="0" err="1">
                <a:solidFill>
                  <a:srgbClr val="FF0000"/>
                </a:solidFill>
              </a:rPr>
              <a:t>num</a:t>
            </a:r>
            <a:r>
              <a:rPr lang="es-ES" sz="2000" i="1" dirty="0">
                <a:solidFill>
                  <a:srgbClr val="FF0000"/>
                </a:solidFill>
              </a:rPr>
              <a:t> */</a:t>
            </a:r>
          </a:p>
          <a:p>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=1;		</a:t>
            </a:r>
            <a:r>
              <a:rPr lang="es-ES" sz="2000" i="1" dirty="0" smtClean="0">
                <a:solidFill>
                  <a:srgbClr val="FF0000"/>
                </a:solidFill>
              </a:rPr>
              <a:t>/* asigna un valor a </a:t>
            </a:r>
            <a:r>
              <a:rPr lang="es-ES" sz="2000" i="1" dirty="0" err="1" smtClean="0">
                <a:solidFill>
                  <a:srgbClr val="FF0000"/>
                </a:solidFill>
              </a:rPr>
              <a:t>num</a:t>
            </a:r>
            <a:r>
              <a:rPr lang="es-ES" sz="2000" i="1" dirty="0" smtClean="0">
                <a:solidFill>
                  <a:srgbClr val="FF0000"/>
                </a:solidFill>
              </a:rPr>
              <a:t>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(“Soy una simple ”);	</a:t>
            </a:r>
            <a:r>
              <a:rPr lang="es-ES" sz="2000" i="1" dirty="0" smtClean="0">
                <a:solidFill>
                  <a:srgbClr val="FF0000"/>
                </a:solidFill>
              </a:rPr>
              <a:t>/* usa la función </a:t>
            </a:r>
            <a:r>
              <a:rPr lang="es-ES" sz="2000" i="1" dirty="0" err="1" smtClean="0">
                <a:solidFill>
                  <a:srgbClr val="FF0000"/>
                </a:solidFill>
              </a:rPr>
              <a:t>printf</a:t>
            </a:r>
            <a:r>
              <a:rPr lang="es-ES" sz="2000" i="1" dirty="0" smtClean="0">
                <a:solidFill>
                  <a:srgbClr val="FF0000"/>
                </a:solidFill>
              </a:rPr>
              <a:t>() */</a:t>
            </a: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computer</a:t>
            </a:r>
            <a:r>
              <a:rPr lang="es-ES" sz="2000" b="1" i="1" dirty="0" smtClean="0">
                <a:solidFill>
                  <a:schemeClr val="accent2">
                    <a:lumMod val="60000"/>
                    <a:lumOff val="40000"/>
                  </a:schemeClr>
                </a:solidFill>
              </a:rPr>
              <a:t> \n ”);</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(“Mi número favorito es %d porque es primero.\n ”,</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pPr marL="457200" indent="-457200">
              <a:buAutoNum type="arabicPeriod"/>
            </a:pPr>
            <a:endParaRPr lang="es-ES" sz="2000" dirty="0" smtClean="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27179720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pPr algn="just"/>
            <a:r>
              <a:rPr lang="es-ES" sz="2000" dirty="0" smtClean="0">
                <a:solidFill>
                  <a:schemeClr val="bg1"/>
                </a:solidFill>
              </a:rPr>
              <a:t>Prototipos son adiciones en ANSI C. Es una forma de declaración que le dice al compilador que usaremos una función particular. También específica propiedades de la función. </a:t>
            </a:r>
          </a:p>
          <a:p>
            <a:pPr algn="just"/>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Por ejemplo, el primer </a:t>
            </a:r>
            <a:r>
              <a:rPr lang="es-ES" sz="2000" b="1" i="1" dirty="0" err="1" smtClean="0">
                <a:solidFill>
                  <a:schemeClr val="accent2">
                    <a:lumMod val="60000"/>
                    <a:lumOff val="40000"/>
                  </a:schemeClr>
                </a:solidFill>
              </a:rPr>
              <a:t>void</a:t>
            </a:r>
            <a:r>
              <a:rPr lang="es-ES" sz="2000" dirty="0" smtClean="0">
                <a:solidFill>
                  <a:schemeClr val="bg1"/>
                </a:solidFill>
              </a:rPr>
              <a:t> en el prototipo para la función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dirty="0" smtClean="0">
                <a:solidFill>
                  <a:schemeClr val="bg1"/>
                </a:solidFill>
              </a:rPr>
              <a:t> indica que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dirty="0" smtClean="0">
                <a:solidFill>
                  <a:schemeClr val="bg1"/>
                </a:solidFill>
              </a:rPr>
              <a:t> no tiene un valor a devolver (En general, una función puede regresar un valor con la llamada de función para su uso, pero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dirty="0" smtClean="0">
                <a:solidFill>
                  <a:schemeClr val="bg1"/>
                </a:solidFill>
              </a:rPr>
              <a:t> no). </a:t>
            </a:r>
          </a:p>
        </p:txBody>
      </p:sp>
    </p:spTree>
    <p:extLst>
      <p:ext uri="{BB962C8B-B14F-4D97-AF65-F5344CB8AC3E}">
        <p14:creationId xmlns:p14="http://schemas.microsoft.com/office/powerpoint/2010/main" val="16104561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170099"/>
          </a:xfrm>
          <a:prstGeom prst="rect">
            <a:avLst/>
          </a:prstGeom>
        </p:spPr>
        <p:txBody>
          <a:bodyPr wrap="square">
            <a:spAutoFit/>
          </a:bodyPr>
          <a:lstStyle/>
          <a:p>
            <a:pPr algn="just"/>
            <a:r>
              <a:rPr lang="es-ES" sz="2000" dirty="0" smtClean="0">
                <a:solidFill>
                  <a:schemeClr val="bg1"/>
                </a:solidFill>
              </a:rPr>
              <a:t>El segundo </a:t>
            </a:r>
            <a:r>
              <a:rPr lang="es-ES" sz="2000" b="1" i="1" dirty="0" err="1" smtClean="0">
                <a:solidFill>
                  <a:schemeClr val="accent2">
                    <a:lumMod val="60000"/>
                    <a:lumOff val="40000"/>
                  </a:schemeClr>
                </a:solidFill>
              </a:rPr>
              <a:t>void</a:t>
            </a:r>
            <a:r>
              <a:rPr lang="es-ES" sz="2000" dirty="0" smtClean="0">
                <a:solidFill>
                  <a:schemeClr val="bg1"/>
                </a:solidFill>
              </a:rPr>
              <a:t>, que está dentro de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void</a:t>
            </a:r>
            <a:r>
              <a:rPr lang="es-ES" sz="2000" b="1" i="1" dirty="0" smtClean="0">
                <a:solidFill>
                  <a:schemeClr val="accent2">
                    <a:lumMod val="60000"/>
                    <a:lumOff val="40000"/>
                  </a:schemeClr>
                </a:solidFill>
              </a:rPr>
              <a:t>)</a:t>
            </a:r>
            <a:r>
              <a:rPr lang="es-ES" sz="2000" dirty="0" smtClean="0">
                <a:solidFill>
                  <a:schemeClr val="bg1"/>
                </a:solidFill>
              </a:rPr>
              <a:t>, significa que la función no tiene argumentos. Entonces, cuando el compilador alcanza la función </a:t>
            </a:r>
            <a:r>
              <a:rPr lang="es-ES" sz="2000" b="1" i="1" dirty="0" err="1" smtClean="0">
                <a:solidFill>
                  <a:schemeClr val="accent2">
                    <a:lumMod val="60000"/>
                    <a:lumOff val="40000"/>
                  </a:schemeClr>
                </a:solidFill>
              </a:rPr>
              <a:t>void</a:t>
            </a:r>
            <a:r>
              <a:rPr lang="es-ES" sz="2000" dirty="0" smtClean="0">
                <a:solidFill>
                  <a:schemeClr val="bg1"/>
                </a:solidFill>
              </a:rPr>
              <a:t> en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 puede comprobar si se usó correctamente. Note que </a:t>
            </a:r>
            <a:r>
              <a:rPr lang="es-ES" sz="2000" b="1" i="1" dirty="0" err="1" smtClean="0">
                <a:solidFill>
                  <a:schemeClr val="accent2">
                    <a:lumMod val="60000"/>
                    <a:lumOff val="40000"/>
                  </a:schemeClr>
                </a:solidFill>
              </a:rPr>
              <a:t>void</a:t>
            </a:r>
            <a:r>
              <a:rPr lang="es-ES" sz="2000" dirty="0" smtClean="0">
                <a:solidFill>
                  <a:schemeClr val="bg1"/>
                </a:solidFill>
              </a:rPr>
              <a:t> se usa para vacío, no para inválido.</a:t>
            </a:r>
          </a:p>
          <a:p>
            <a:endParaRPr lang="es-ES" sz="2000" dirty="0" smtClean="0">
              <a:solidFill>
                <a:schemeClr val="bg1"/>
              </a:solidFill>
            </a:endParaRPr>
          </a:p>
          <a:p>
            <a:pPr algn="just"/>
            <a:r>
              <a:rPr lang="es-ES" sz="2000" dirty="0" smtClean="0">
                <a:solidFill>
                  <a:schemeClr val="bg1"/>
                </a:solidFill>
              </a:rPr>
              <a:t>Luego, se invoca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dirty="0" smtClean="0">
                <a:solidFill>
                  <a:schemeClr val="bg1"/>
                </a:solidFill>
              </a:rPr>
              <a:t> en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 simplemente dándole su nombre, incluyendo paréntesis. Cuando Butler realiza su trabajo, el programa se mueve hacía la siguiente sentencia de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a:t>
            </a:r>
          </a:p>
          <a:p>
            <a:endParaRPr lang="es-ES" sz="2000" dirty="0">
              <a:solidFill>
                <a:schemeClr val="bg1"/>
              </a:solidFill>
            </a:endParaRPr>
          </a:p>
        </p:txBody>
      </p:sp>
    </p:spTree>
    <p:extLst>
      <p:ext uri="{BB962C8B-B14F-4D97-AF65-F5344CB8AC3E}">
        <p14:creationId xmlns:p14="http://schemas.microsoft.com/office/powerpoint/2010/main" val="1659637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pPr algn="just"/>
            <a:r>
              <a:rPr lang="es-ES" sz="2000" dirty="0" smtClean="0">
                <a:solidFill>
                  <a:schemeClr val="bg1"/>
                </a:solidFill>
              </a:rPr>
              <a:t>Finalmente, la función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dirty="0" smtClean="0">
                <a:solidFill>
                  <a:schemeClr val="bg1"/>
                </a:solidFill>
              </a:rPr>
              <a:t> se define de igual forma que </a:t>
            </a:r>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r>
              <a:rPr lang="es-ES" sz="2000" dirty="0" smtClean="0">
                <a:solidFill>
                  <a:schemeClr val="bg1"/>
                </a:solidFill>
              </a:rPr>
              <a:t>, con una función </a:t>
            </a:r>
            <a:r>
              <a:rPr lang="es-ES" sz="2000" dirty="0" err="1" smtClean="0">
                <a:solidFill>
                  <a:schemeClr val="bg1"/>
                </a:solidFill>
              </a:rPr>
              <a:t>header</a:t>
            </a:r>
            <a:r>
              <a:rPr lang="es-ES" sz="2000" dirty="0" smtClean="0">
                <a:solidFill>
                  <a:schemeClr val="bg1"/>
                </a:solidFill>
              </a:rPr>
              <a:t> y el cuerpo </a:t>
            </a:r>
            <a:r>
              <a:rPr lang="es-ES" sz="2000" dirty="0" err="1" smtClean="0">
                <a:solidFill>
                  <a:schemeClr val="bg1"/>
                </a:solidFill>
              </a:rPr>
              <a:t>englosado</a:t>
            </a:r>
            <a:r>
              <a:rPr lang="es-ES" sz="2000" dirty="0" smtClean="0">
                <a:solidFill>
                  <a:schemeClr val="bg1"/>
                </a:solidFill>
              </a:rPr>
              <a:t> entre llaves. El </a:t>
            </a:r>
            <a:r>
              <a:rPr lang="es-ES" sz="2000" dirty="0" err="1" smtClean="0">
                <a:solidFill>
                  <a:schemeClr val="bg1"/>
                </a:solidFill>
              </a:rPr>
              <a:t>header</a:t>
            </a:r>
            <a:r>
              <a:rPr lang="es-ES" sz="2000" dirty="0" smtClean="0">
                <a:solidFill>
                  <a:schemeClr val="bg1"/>
                </a:solidFill>
              </a:rPr>
              <a:t> repite la información dada por el prototipo: </a:t>
            </a:r>
            <a:r>
              <a:rPr lang="es-ES" sz="2000" b="1" i="1" dirty="0" err="1" smtClean="0">
                <a:solidFill>
                  <a:schemeClr val="accent2">
                    <a:lumMod val="60000"/>
                    <a:lumOff val="40000"/>
                  </a:schemeClr>
                </a:solidFill>
              </a:rPr>
              <a:t>butler</a:t>
            </a:r>
            <a:r>
              <a:rPr lang="es-ES" sz="2000" b="1" i="1" dirty="0" smtClean="0">
                <a:solidFill>
                  <a:schemeClr val="accent2">
                    <a:lumMod val="60000"/>
                    <a:lumOff val="40000"/>
                  </a:schemeClr>
                </a:solidFill>
              </a:rPr>
              <a:t>()</a:t>
            </a:r>
            <a:r>
              <a:rPr lang="es-ES" sz="2000" dirty="0" smtClean="0">
                <a:solidFill>
                  <a:schemeClr val="bg1"/>
                </a:solidFill>
              </a:rPr>
              <a:t> no toma argumentos y no devuelve valores.</a:t>
            </a:r>
          </a:p>
          <a:p>
            <a:pPr algn="just"/>
            <a:endParaRPr lang="es-ES" sz="2000" dirty="0" smtClean="0">
              <a:solidFill>
                <a:schemeClr val="bg1"/>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0018655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2"/>
                </a:solidFill>
              </a:rPr>
              <a:t>Ejercicio 1:</a:t>
            </a:r>
          </a:p>
          <a:p>
            <a:r>
              <a:rPr lang="es-ES" sz="2000" dirty="0" err="1" smtClean="0">
                <a:solidFill>
                  <a:schemeClr val="bg1"/>
                </a:solidFill>
              </a:rPr>
              <a:t>Listing</a:t>
            </a:r>
            <a:r>
              <a:rPr lang="es-ES" sz="2000" dirty="0" smtClean="0">
                <a:solidFill>
                  <a:schemeClr val="bg1"/>
                </a:solidFill>
              </a:rPr>
              <a:t> 2.4 </a:t>
            </a:r>
            <a:r>
              <a:rPr lang="es-ES" sz="2000" dirty="0" err="1" smtClean="0">
                <a:solidFill>
                  <a:schemeClr val="bg1"/>
                </a:solidFill>
              </a:rPr>
              <a:t>nogood.c</a:t>
            </a:r>
            <a:endParaRPr lang="es-ES" sz="2000" dirty="0" smtClean="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no_good.c</a:t>
            </a:r>
            <a:r>
              <a:rPr lang="es-ES" sz="2000" i="1" dirty="0" smtClean="0">
                <a:solidFill>
                  <a:srgbClr val="FF0000"/>
                </a:solidFill>
              </a:rPr>
              <a:t> </a:t>
            </a:r>
            <a:r>
              <a:rPr lang="es-ES" sz="2000" i="1" dirty="0">
                <a:solidFill>
                  <a:srgbClr val="FF0000"/>
                </a:solidFill>
              </a:rPr>
              <a:t>– un programa </a:t>
            </a:r>
            <a:r>
              <a:rPr lang="es-ES" sz="2000" i="1" dirty="0" smtClean="0">
                <a:solidFill>
                  <a:srgbClr val="FF0000"/>
                </a:solidFill>
              </a:rPr>
              <a:t>con errores </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n, </a:t>
            </a:r>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n2, </a:t>
            </a:r>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n3;</a:t>
            </a:r>
          </a:p>
          <a:p>
            <a:r>
              <a:rPr lang="es-ES" sz="2000" i="1" dirty="0" smtClean="0">
                <a:solidFill>
                  <a:srgbClr val="FF0000"/>
                </a:solidFill>
              </a:rPr>
              <a:t>/* este programa tiene algunos errores */</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n=5;</a:t>
            </a:r>
          </a:p>
          <a:p>
            <a:r>
              <a:rPr lang="es-ES" sz="2000" b="1" i="1" dirty="0" smtClean="0">
                <a:solidFill>
                  <a:schemeClr val="accent2">
                    <a:lumMod val="60000"/>
                    <a:lumOff val="40000"/>
                  </a:schemeClr>
                </a:solidFill>
              </a:rPr>
              <a:t>n2=n*n;</a:t>
            </a:r>
          </a:p>
          <a:p>
            <a:r>
              <a:rPr lang="es-ES" sz="2000" b="1" i="1" dirty="0" smtClean="0">
                <a:solidFill>
                  <a:schemeClr val="accent2">
                    <a:lumMod val="60000"/>
                    <a:lumOff val="40000"/>
                  </a:schemeClr>
                </a:solidFill>
              </a:rPr>
              <a:t>n3=n2*n2;</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(“n =%d, n </a:t>
            </a:r>
            <a:r>
              <a:rPr lang="es-ES" sz="2000" b="1" i="1" dirty="0" err="1" smtClean="0">
                <a:solidFill>
                  <a:schemeClr val="accent2">
                    <a:lumMod val="60000"/>
                    <a:lumOff val="40000"/>
                  </a:schemeClr>
                </a:solidFill>
              </a:rPr>
              <a:t>squared</a:t>
            </a:r>
            <a:r>
              <a:rPr lang="es-ES" sz="2000" b="1" i="1" dirty="0" smtClean="0">
                <a:solidFill>
                  <a:schemeClr val="accent2">
                    <a:lumMod val="60000"/>
                    <a:lumOff val="40000"/>
                  </a:schemeClr>
                </a:solidFill>
              </a:rPr>
              <a:t> = %d, n </a:t>
            </a:r>
            <a:r>
              <a:rPr lang="es-ES" sz="2000" b="1" i="1" dirty="0" err="1" smtClean="0">
                <a:solidFill>
                  <a:schemeClr val="accent2">
                    <a:lumMod val="60000"/>
                    <a:lumOff val="40000"/>
                  </a:schemeClr>
                </a:solidFill>
              </a:rPr>
              <a:t>cubed</a:t>
            </a:r>
            <a:r>
              <a:rPr lang="es-ES" sz="2000" b="1" i="1" dirty="0" smtClean="0">
                <a:solidFill>
                  <a:schemeClr val="accent2">
                    <a:lumMod val="60000"/>
                    <a:lumOff val="40000"/>
                  </a:schemeClr>
                </a:solidFill>
              </a:rPr>
              <a:t> = %d. </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 n, n2, n3)</a:t>
            </a:r>
            <a:endParaRPr lang="es-ES" sz="2000" b="1" i="1" dirty="0">
              <a:solidFill>
                <a:schemeClr val="accent2">
                  <a:lumMod val="60000"/>
                  <a:lumOff val="40000"/>
                </a:schemeClr>
              </a:solidFill>
            </a:endParaRPr>
          </a:p>
          <a:p>
            <a:r>
              <a:rPr lang="es-ES" sz="2000" b="1" i="1" dirty="0">
                <a:solidFill>
                  <a:schemeClr val="accent2">
                    <a:lumMod val="60000"/>
                    <a:lumOff val="40000"/>
                  </a:schemeClr>
                </a:solidFill>
              </a:rPr>
              <a:t>}</a:t>
            </a:r>
          </a:p>
          <a:p>
            <a:endParaRPr lang="es-ES" sz="2000" dirty="0">
              <a:solidFill>
                <a:schemeClr val="bg1"/>
              </a:solidFill>
            </a:endParaRPr>
          </a:p>
        </p:txBody>
      </p:sp>
    </p:spTree>
    <p:extLst>
      <p:ext uri="{BB962C8B-B14F-4D97-AF65-F5344CB8AC3E}">
        <p14:creationId xmlns:p14="http://schemas.microsoft.com/office/powerpoint/2010/main" val="23420737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2"/>
                </a:solidFill>
              </a:rPr>
              <a:t>Ejercicio 1:</a:t>
            </a:r>
          </a:p>
          <a:p>
            <a:r>
              <a:rPr lang="es-ES" sz="2000" dirty="0" err="1" smtClean="0">
                <a:solidFill>
                  <a:schemeClr val="bg1"/>
                </a:solidFill>
              </a:rPr>
              <a:t>Listing</a:t>
            </a:r>
            <a:r>
              <a:rPr lang="es-ES" sz="2000" dirty="0" smtClean="0">
                <a:solidFill>
                  <a:schemeClr val="bg1"/>
                </a:solidFill>
              </a:rPr>
              <a:t> 2.4 </a:t>
            </a:r>
            <a:r>
              <a:rPr lang="es-ES" sz="2000" dirty="0" err="1" smtClean="0">
                <a:solidFill>
                  <a:schemeClr val="bg1"/>
                </a:solidFill>
              </a:rPr>
              <a:t>nonogood.c</a:t>
            </a:r>
            <a:endParaRPr lang="es-ES" sz="2000" dirty="0" smtClean="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nono_good.c</a:t>
            </a:r>
            <a:r>
              <a:rPr lang="es-ES" sz="2000" i="1" dirty="0" smtClean="0">
                <a:solidFill>
                  <a:srgbClr val="FF0000"/>
                </a:solidFill>
              </a:rPr>
              <a:t> </a:t>
            </a:r>
            <a:r>
              <a:rPr lang="es-ES" sz="2000" i="1" dirty="0">
                <a:solidFill>
                  <a:srgbClr val="FF0000"/>
                </a:solidFill>
              </a:rPr>
              <a:t>– un programa </a:t>
            </a:r>
            <a:r>
              <a:rPr lang="es-ES" sz="2000" i="1" dirty="0" smtClean="0">
                <a:solidFill>
                  <a:srgbClr val="FF0000"/>
                </a:solidFill>
              </a:rPr>
              <a:t>con no errores </a:t>
            </a:r>
            <a:r>
              <a:rPr lang="es-ES" sz="2000" i="1" dirty="0">
                <a:solidFill>
                  <a:srgbClr val="FF0000"/>
                </a:solidFill>
              </a:rPr>
              <a:t>*/</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n, n2, n3;</a:t>
            </a:r>
          </a:p>
          <a:p>
            <a:r>
              <a:rPr lang="es-ES" sz="2000" i="1" dirty="0" smtClean="0">
                <a:solidFill>
                  <a:srgbClr val="FF0000"/>
                </a:solidFill>
              </a:rPr>
              <a:t>/* este programa ya no tiene algunos errores */</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n=5;</a:t>
            </a:r>
          </a:p>
          <a:p>
            <a:r>
              <a:rPr lang="es-ES" sz="2000" b="1" i="1" dirty="0" smtClean="0">
                <a:solidFill>
                  <a:schemeClr val="accent2">
                    <a:lumMod val="60000"/>
                    <a:lumOff val="40000"/>
                  </a:schemeClr>
                </a:solidFill>
              </a:rPr>
              <a:t>n2=n*n;</a:t>
            </a:r>
          </a:p>
          <a:p>
            <a:r>
              <a:rPr lang="es-ES" sz="2000" b="1" i="1" dirty="0" smtClean="0">
                <a:solidFill>
                  <a:schemeClr val="accent2">
                    <a:lumMod val="60000"/>
                    <a:lumOff val="40000"/>
                  </a:schemeClr>
                </a:solidFill>
              </a:rPr>
              <a:t>n3=n2*n2;</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(“n =%d, n </a:t>
            </a:r>
            <a:r>
              <a:rPr lang="es-ES" sz="2000" b="1" i="1" dirty="0" err="1" smtClean="0">
                <a:solidFill>
                  <a:schemeClr val="accent2">
                    <a:lumMod val="60000"/>
                    <a:lumOff val="40000"/>
                  </a:schemeClr>
                </a:solidFill>
              </a:rPr>
              <a:t>squared</a:t>
            </a:r>
            <a:r>
              <a:rPr lang="es-ES" sz="2000" b="1" i="1" dirty="0" smtClean="0">
                <a:solidFill>
                  <a:schemeClr val="accent2">
                    <a:lumMod val="60000"/>
                    <a:lumOff val="40000"/>
                  </a:schemeClr>
                </a:solidFill>
              </a:rPr>
              <a:t> = %d, n </a:t>
            </a:r>
            <a:r>
              <a:rPr lang="es-ES" sz="2000" b="1" i="1" dirty="0" err="1" smtClean="0">
                <a:solidFill>
                  <a:schemeClr val="accent2">
                    <a:lumMod val="60000"/>
                    <a:lumOff val="40000"/>
                  </a:schemeClr>
                </a:solidFill>
              </a:rPr>
              <a:t>cubed</a:t>
            </a:r>
            <a:r>
              <a:rPr lang="es-ES" sz="2000" b="1" i="1" dirty="0" smtClean="0">
                <a:solidFill>
                  <a:schemeClr val="accent2">
                    <a:lumMod val="60000"/>
                    <a:lumOff val="40000"/>
                  </a:schemeClr>
                </a:solidFill>
              </a:rPr>
              <a:t> = %d. </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 n, n2, n3);</a:t>
            </a:r>
            <a:endParaRPr lang="es-ES" sz="2000" b="1" i="1" dirty="0">
              <a:solidFill>
                <a:schemeClr val="accent2">
                  <a:lumMod val="60000"/>
                  <a:lumOff val="40000"/>
                </a:schemeClr>
              </a:solidFill>
            </a:endParaRPr>
          </a:p>
          <a:p>
            <a:r>
              <a:rPr lang="es-ES" sz="2000" b="1" i="1" dirty="0">
                <a:solidFill>
                  <a:schemeClr val="accent2">
                    <a:lumMod val="60000"/>
                    <a:lumOff val="40000"/>
                  </a:schemeClr>
                </a:solidFill>
              </a:rPr>
              <a:t>}</a:t>
            </a:r>
          </a:p>
          <a:p>
            <a:endParaRPr lang="es-ES" sz="2000" dirty="0">
              <a:solidFill>
                <a:schemeClr val="bg1"/>
              </a:solidFill>
            </a:endParaRPr>
          </a:p>
        </p:txBody>
      </p:sp>
    </p:spTree>
    <p:extLst>
      <p:ext uri="{BB962C8B-B14F-4D97-AF65-F5344CB8AC3E}">
        <p14:creationId xmlns:p14="http://schemas.microsoft.com/office/powerpoint/2010/main" val="280523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015663"/>
          </a:xfrm>
          <a:prstGeom prst="rect">
            <a:avLst/>
          </a:prstGeom>
        </p:spPr>
        <p:txBody>
          <a:bodyPr wrap="square">
            <a:spAutoFit/>
          </a:bodyPr>
          <a:lstStyle/>
          <a:p>
            <a:pPr algn="just"/>
            <a:r>
              <a:rPr lang="es-ES" sz="2000" dirty="0" smtClean="0">
                <a:solidFill>
                  <a:schemeClr val="bg1"/>
                </a:solidFill>
              </a:rPr>
              <a:t>Podemos imaginar que hace este programa. </a:t>
            </a:r>
          </a:p>
          <a:p>
            <a:pPr algn="just"/>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712371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pPr algn="just"/>
            <a:r>
              <a:rPr lang="es-ES" sz="2000" dirty="0" smtClean="0">
                <a:solidFill>
                  <a:schemeClr val="bg1"/>
                </a:solidFill>
              </a:rPr>
              <a:t>Podemos imaginar que hace este programa. </a:t>
            </a:r>
          </a:p>
          <a:p>
            <a:pPr algn="just"/>
            <a:endParaRPr lang="es-ES" sz="2000" dirty="0">
              <a:solidFill>
                <a:schemeClr val="bg1"/>
              </a:solidFill>
            </a:endParaRPr>
          </a:p>
          <a:p>
            <a:pPr algn="just"/>
            <a:endParaRPr lang="es-ES" sz="2000" dirty="0" smtClean="0">
              <a:solidFill>
                <a:schemeClr val="bg1"/>
              </a:solidFill>
            </a:endParaRPr>
          </a:p>
          <a:p>
            <a:pPr algn="just"/>
            <a:endParaRPr lang="es-ES" sz="2000" dirty="0">
              <a:solidFill>
                <a:schemeClr val="bg1"/>
              </a:solidFill>
            </a:endParaRPr>
          </a:p>
          <a:p>
            <a:pPr algn="just"/>
            <a:endParaRPr lang="es-ES" sz="2000" dirty="0" smtClean="0">
              <a:solidFill>
                <a:schemeClr val="bg1"/>
              </a:solidFill>
            </a:endParaRPr>
          </a:p>
          <a:p>
            <a:pPr algn="just"/>
            <a:endParaRPr lang="es-ES" sz="2000" dirty="0">
              <a:solidFill>
                <a:schemeClr val="bg1"/>
              </a:solidFill>
            </a:endParaRPr>
          </a:p>
          <a:p>
            <a:pPr algn="just"/>
            <a:r>
              <a:rPr lang="es-ES" sz="2000" dirty="0" smtClean="0">
                <a:solidFill>
                  <a:schemeClr val="bg1"/>
                </a:solidFill>
              </a:rPr>
              <a:t>Si pensaste que imprimiría en pantalla algunas cosas, estas en lo cierto. Ejecutémoslo y veamos que pasa.</a:t>
            </a:r>
          </a:p>
          <a:p>
            <a:endParaRPr lang="es-ES" sz="2000" dirty="0">
              <a:solidFill>
                <a:schemeClr val="bg1"/>
              </a:solidFill>
            </a:endParaRPr>
          </a:p>
        </p:txBody>
      </p:sp>
    </p:spTree>
    <p:extLst>
      <p:ext uri="{BB962C8B-B14F-4D97-AF65-F5344CB8AC3E}">
        <p14:creationId xmlns:p14="http://schemas.microsoft.com/office/powerpoint/2010/main" val="667351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093428"/>
          </a:xfrm>
          <a:prstGeom prst="rect">
            <a:avLst/>
          </a:prstGeom>
        </p:spPr>
        <p:txBody>
          <a:bodyPr wrap="square">
            <a:spAutoFit/>
          </a:bodyPr>
          <a:lstStyle/>
          <a:p>
            <a:pPr algn="just"/>
            <a:r>
              <a:rPr lang="es-ES" sz="2000" dirty="0" smtClean="0">
                <a:solidFill>
                  <a:schemeClr val="bg1"/>
                </a:solidFill>
              </a:rPr>
              <a:t>Podemos imaginar que hace este programa. </a:t>
            </a:r>
          </a:p>
          <a:p>
            <a:pPr algn="just"/>
            <a:endParaRPr lang="es-ES" sz="2000" dirty="0">
              <a:solidFill>
                <a:schemeClr val="bg1"/>
              </a:solidFill>
            </a:endParaRPr>
          </a:p>
          <a:p>
            <a:pPr algn="just"/>
            <a:endParaRPr lang="es-ES" sz="2000" dirty="0" smtClean="0">
              <a:solidFill>
                <a:schemeClr val="bg1"/>
              </a:solidFill>
            </a:endParaRPr>
          </a:p>
          <a:p>
            <a:pPr algn="just"/>
            <a:endParaRPr lang="es-ES" sz="2000" dirty="0">
              <a:solidFill>
                <a:schemeClr val="bg1"/>
              </a:solidFill>
            </a:endParaRPr>
          </a:p>
          <a:p>
            <a:pPr algn="just"/>
            <a:endParaRPr lang="es-ES" sz="2000" dirty="0" smtClean="0">
              <a:solidFill>
                <a:schemeClr val="bg1"/>
              </a:solidFill>
            </a:endParaRPr>
          </a:p>
          <a:p>
            <a:pPr algn="just"/>
            <a:endParaRPr lang="es-ES" sz="2000" dirty="0">
              <a:solidFill>
                <a:schemeClr val="bg1"/>
              </a:solidFill>
            </a:endParaRPr>
          </a:p>
          <a:p>
            <a:pPr algn="just"/>
            <a:r>
              <a:rPr lang="es-ES" sz="2000" dirty="0" smtClean="0">
                <a:solidFill>
                  <a:schemeClr val="bg1"/>
                </a:solidFill>
              </a:rPr>
              <a:t>Si pensaste que imprimiría en pantalla algunas cosas, estas en lo cierto. Ejecutémoslo y veamos que pasa.</a:t>
            </a:r>
          </a:p>
          <a:p>
            <a:endParaRPr lang="es-ES" sz="2000" dirty="0" smtClean="0">
              <a:solidFill>
                <a:schemeClr val="bg1"/>
              </a:solidFill>
            </a:endParaRPr>
          </a:p>
          <a:p>
            <a:endParaRPr lang="es-ES" sz="2000" dirty="0">
              <a:solidFill>
                <a:schemeClr val="bg1"/>
              </a:solidFill>
            </a:endParaRPr>
          </a:p>
          <a:p>
            <a:endParaRPr lang="es-ES" sz="2000" dirty="0" smtClean="0">
              <a:solidFill>
                <a:schemeClr val="bg1"/>
              </a:solidFill>
            </a:endParaRPr>
          </a:p>
          <a:p>
            <a:r>
              <a:rPr lang="es-ES" sz="2000" dirty="0">
                <a:solidFill>
                  <a:schemeClr val="accent2">
                    <a:lumMod val="60000"/>
                    <a:lumOff val="40000"/>
                  </a:schemeClr>
                </a:solidFill>
              </a:rPr>
              <a:t>Soy una simple </a:t>
            </a:r>
            <a:r>
              <a:rPr lang="es-ES" sz="2000" dirty="0" err="1">
                <a:solidFill>
                  <a:schemeClr val="accent2">
                    <a:lumMod val="60000"/>
                    <a:lumOff val="40000"/>
                  </a:schemeClr>
                </a:solidFill>
              </a:rPr>
              <a:t>computer</a:t>
            </a:r>
            <a:r>
              <a:rPr lang="es-ES" sz="2000" dirty="0">
                <a:solidFill>
                  <a:schemeClr val="accent2">
                    <a:lumMod val="60000"/>
                    <a:lumOff val="40000"/>
                  </a:schemeClr>
                </a:solidFill>
              </a:rPr>
              <a:t>.</a:t>
            </a:r>
          </a:p>
          <a:p>
            <a:r>
              <a:rPr lang="es-ES" sz="2000" dirty="0">
                <a:solidFill>
                  <a:schemeClr val="accent2">
                    <a:lumMod val="60000"/>
                    <a:lumOff val="40000"/>
                  </a:schemeClr>
                </a:solidFill>
              </a:rPr>
              <a:t>Mi número favorito es 1 porque es primero</a:t>
            </a:r>
            <a:endParaRPr lang="es-ES" sz="2000" dirty="0">
              <a:solidFill>
                <a:schemeClr val="bg1"/>
              </a:solidFill>
            </a:endParaRPr>
          </a:p>
        </p:txBody>
      </p:sp>
    </p:spTree>
    <p:extLst>
      <p:ext uri="{BB962C8B-B14F-4D97-AF65-F5344CB8AC3E}">
        <p14:creationId xmlns:p14="http://schemas.microsoft.com/office/powerpoint/2010/main" val="2080451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632311"/>
          </a:xfrm>
          <a:prstGeom prst="rect">
            <a:avLst/>
          </a:prstGeom>
        </p:spPr>
        <p:txBody>
          <a:bodyPr wrap="square">
            <a:spAutoFit/>
          </a:bodyPr>
          <a:lstStyle/>
          <a:p>
            <a:pPr algn="just"/>
            <a:r>
              <a:rPr lang="es-ES" sz="2000" dirty="0" smtClean="0">
                <a:solidFill>
                  <a:schemeClr val="bg1"/>
                </a:solidFill>
              </a:rPr>
              <a:t>Podemos imaginar que hace este programa. </a:t>
            </a:r>
          </a:p>
          <a:p>
            <a:pPr algn="just"/>
            <a:endParaRPr lang="es-ES" sz="2000" dirty="0">
              <a:solidFill>
                <a:schemeClr val="bg1"/>
              </a:solidFill>
            </a:endParaRPr>
          </a:p>
          <a:p>
            <a:pPr algn="just"/>
            <a:endParaRPr lang="es-ES" sz="2000" dirty="0" smtClean="0">
              <a:solidFill>
                <a:schemeClr val="bg1"/>
              </a:solidFill>
            </a:endParaRPr>
          </a:p>
          <a:p>
            <a:pPr algn="just"/>
            <a:endParaRPr lang="es-ES" sz="2000" dirty="0">
              <a:solidFill>
                <a:schemeClr val="bg1"/>
              </a:solidFill>
            </a:endParaRPr>
          </a:p>
          <a:p>
            <a:pPr algn="just"/>
            <a:endParaRPr lang="es-ES" sz="2000" dirty="0" smtClean="0">
              <a:solidFill>
                <a:schemeClr val="bg1"/>
              </a:solidFill>
            </a:endParaRPr>
          </a:p>
          <a:p>
            <a:pPr algn="just"/>
            <a:endParaRPr lang="es-ES" sz="2000" dirty="0">
              <a:solidFill>
                <a:schemeClr val="bg1"/>
              </a:solidFill>
            </a:endParaRPr>
          </a:p>
          <a:p>
            <a:pPr algn="just"/>
            <a:r>
              <a:rPr lang="es-ES" sz="2000" dirty="0" smtClean="0">
                <a:solidFill>
                  <a:schemeClr val="bg1"/>
                </a:solidFill>
              </a:rPr>
              <a:t>Si pensaste que imprimiría en pantalla algunas cosas, estas en lo cierto. Ejecutémoslo y veamos que pasa.</a:t>
            </a:r>
          </a:p>
          <a:p>
            <a:endParaRPr lang="es-ES" sz="2000" dirty="0" smtClean="0">
              <a:solidFill>
                <a:schemeClr val="bg1"/>
              </a:solidFill>
            </a:endParaRPr>
          </a:p>
          <a:p>
            <a:endParaRPr lang="es-ES" sz="2000" dirty="0">
              <a:solidFill>
                <a:schemeClr val="bg1"/>
              </a:solidFill>
            </a:endParaRPr>
          </a:p>
          <a:p>
            <a:endParaRPr lang="es-ES" sz="2000" dirty="0" smtClean="0">
              <a:solidFill>
                <a:schemeClr val="bg1"/>
              </a:solidFill>
            </a:endParaRPr>
          </a:p>
          <a:p>
            <a:r>
              <a:rPr lang="es-ES" sz="2000" dirty="0">
                <a:solidFill>
                  <a:schemeClr val="accent2">
                    <a:lumMod val="60000"/>
                    <a:lumOff val="40000"/>
                  </a:schemeClr>
                </a:solidFill>
              </a:rPr>
              <a:t>Soy una simple </a:t>
            </a:r>
            <a:r>
              <a:rPr lang="es-ES" sz="2000" dirty="0" err="1">
                <a:solidFill>
                  <a:schemeClr val="accent2">
                    <a:lumMod val="60000"/>
                    <a:lumOff val="40000"/>
                  </a:schemeClr>
                </a:solidFill>
              </a:rPr>
              <a:t>computer</a:t>
            </a:r>
            <a:r>
              <a:rPr lang="es-ES" sz="2000" dirty="0">
                <a:solidFill>
                  <a:schemeClr val="accent2">
                    <a:lumMod val="60000"/>
                    <a:lumOff val="40000"/>
                  </a:schemeClr>
                </a:solidFill>
              </a:rPr>
              <a:t>.</a:t>
            </a:r>
          </a:p>
          <a:p>
            <a:r>
              <a:rPr lang="es-ES" sz="2000" dirty="0">
                <a:solidFill>
                  <a:schemeClr val="accent2">
                    <a:lumMod val="60000"/>
                    <a:lumOff val="40000"/>
                  </a:schemeClr>
                </a:solidFill>
              </a:rPr>
              <a:t>Mi número favorito es 1 porque es </a:t>
            </a:r>
            <a:r>
              <a:rPr lang="es-ES" sz="2000" dirty="0" smtClean="0">
                <a:solidFill>
                  <a:schemeClr val="accent2">
                    <a:lumMod val="60000"/>
                    <a:lumOff val="40000"/>
                  </a:schemeClr>
                </a:solidFill>
              </a:rPr>
              <a:t>primero</a:t>
            </a:r>
          </a:p>
          <a:p>
            <a:endParaRPr lang="es-ES" sz="2000" dirty="0">
              <a:solidFill>
                <a:schemeClr val="accent2">
                  <a:lumMod val="60000"/>
                  <a:lumOff val="40000"/>
                </a:schemeClr>
              </a:solidFill>
            </a:endParaRPr>
          </a:p>
          <a:p>
            <a:pPr algn="just"/>
            <a:r>
              <a:rPr lang="es-ES" sz="2000" dirty="0">
                <a:solidFill>
                  <a:schemeClr val="bg1"/>
                </a:solidFill>
              </a:rPr>
              <a:t>Desde luego, esperábamos algo parecido, entonces no nos sorprende.</a:t>
            </a:r>
          </a:p>
          <a:p>
            <a:pPr algn="just"/>
            <a:r>
              <a:rPr lang="es-ES" sz="2000" dirty="0">
                <a:solidFill>
                  <a:schemeClr val="bg1"/>
                </a:solidFill>
              </a:rPr>
              <a:t>La figura 2.1 nos muestra un programa en C.</a:t>
            </a:r>
          </a:p>
          <a:p>
            <a:endParaRPr lang="es-ES" sz="2000" dirty="0">
              <a:solidFill>
                <a:schemeClr val="bg1"/>
              </a:solidFill>
            </a:endParaRPr>
          </a:p>
        </p:txBody>
      </p:sp>
    </p:spTree>
    <p:extLst>
      <p:ext uri="{BB962C8B-B14F-4D97-AF65-F5344CB8AC3E}">
        <p14:creationId xmlns:p14="http://schemas.microsoft.com/office/powerpoint/2010/main" val="1474792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4519</TotalTime>
  <Words>3581</Words>
  <Application>Microsoft Office PowerPoint</Application>
  <PresentationFormat>Presentación en pantalla (4:3)</PresentationFormat>
  <Paragraphs>443</Paragraphs>
  <Slides>54</Slides>
  <Notes>2</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54</vt:i4>
      </vt:variant>
    </vt:vector>
  </HeadingPairs>
  <TitlesOfParts>
    <vt:vector size="61" baseType="lpstr">
      <vt:lpstr>Arial</vt:lpstr>
      <vt:lpstr>Calibri</vt:lpstr>
      <vt:lpstr>Century Gothic</vt:lpstr>
      <vt:lpstr>Symbol</vt:lpstr>
      <vt:lpstr>Wingdings 3</vt:lpstr>
      <vt:lpstr>Sector</vt:lpstr>
      <vt:lpstr>Picture</vt:lpstr>
      <vt:lpstr>UNIVERSIDAD NACIONAL DE INGENIERÍA </vt:lpstr>
      <vt:lpstr>Tema 1: Introduction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DE INGENIERÍA    CENTRO DE TECNOLOGÍAS DE LA INFORMACIÓN Y COMUNICACIÓN </dc:title>
  <dc:creator/>
  <cp:lastModifiedBy>Cesar Manuel Diez Chirinos</cp:lastModifiedBy>
  <cp:revision>985</cp:revision>
  <dcterms:created xsi:type="dcterms:W3CDTF">2006-08-16T00:00:00Z</dcterms:created>
  <dcterms:modified xsi:type="dcterms:W3CDTF">2018-08-13T00:04:07Z</dcterms:modified>
</cp:coreProperties>
</file>