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61" r:id="rId2"/>
    <p:sldId id="809" r:id="rId3"/>
    <p:sldId id="265" r:id="rId4"/>
    <p:sldId id="408" r:id="rId5"/>
    <p:sldId id="501" r:id="rId6"/>
    <p:sldId id="397" r:id="rId7"/>
    <p:sldId id="502" r:id="rId8"/>
    <p:sldId id="399" r:id="rId9"/>
    <p:sldId id="400" r:id="rId10"/>
    <p:sldId id="401" r:id="rId11"/>
    <p:sldId id="505" r:id="rId12"/>
    <p:sldId id="413" r:id="rId13"/>
    <p:sldId id="402" r:id="rId14"/>
    <p:sldId id="404" r:id="rId15"/>
    <p:sldId id="503" r:id="rId16"/>
    <p:sldId id="405" r:id="rId17"/>
    <p:sldId id="762" r:id="rId18"/>
    <p:sldId id="763" r:id="rId19"/>
    <p:sldId id="409" r:id="rId20"/>
    <p:sldId id="729" r:id="rId21"/>
    <p:sldId id="732" r:id="rId22"/>
    <p:sldId id="406" r:id="rId23"/>
    <p:sldId id="735" r:id="rId24"/>
    <p:sldId id="764" r:id="rId25"/>
    <p:sldId id="738" r:id="rId26"/>
    <p:sldId id="765" r:id="rId27"/>
    <p:sldId id="766" r:id="rId28"/>
    <p:sldId id="741" r:id="rId29"/>
    <p:sldId id="767" r:id="rId30"/>
    <p:sldId id="407" r:id="rId31"/>
    <p:sldId id="744" r:id="rId32"/>
    <p:sldId id="768" r:id="rId33"/>
    <p:sldId id="410" r:id="rId34"/>
    <p:sldId id="411" r:id="rId35"/>
    <p:sldId id="504" r:id="rId36"/>
    <p:sldId id="418" r:id="rId37"/>
    <p:sldId id="747" r:id="rId38"/>
    <p:sldId id="786" r:id="rId39"/>
    <p:sldId id="750" r:id="rId40"/>
    <p:sldId id="787" r:id="rId41"/>
    <p:sldId id="748" r:id="rId42"/>
    <p:sldId id="753" r:id="rId43"/>
    <p:sldId id="788" r:id="rId44"/>
    <p:sldId id="749" r:id="rId45"/>
    <p:sldId id="791" r:id="rId46"/>
    <p:sldId id="810" r:id="rId47"/>
    <p:sldId id="751" r:id="rId48"/>
    <p:sldId id="789" r:id="rId49"/>
    <p:sldId id="790" r:id="rId50"/>
    <p:sldId id="752" r:id="rId51"/>
    <p:sldId id="756" r:id="rId52"/>
    <p:sldId id="792" r:id="rId53"/>
    <p:sldId id="754" r:id="rId54"/>
    <p:sldId id="759" r:id="rId55"/>
    <p:sldId id="811" r:id="rId56"/>
    <p:sldId id="755" r:id="rId57"/>
    <p:sldId id="757" r:id="rId58"/>
    <p:sldId id="758" r:id="rId59"/>
    <p:sldId id="760" r:id="rId60"/>
    <p:sldId id="761" r:id="rId61"/>
    <p:sldId id="419" r:id="rId62"/>
    <p:sldId id="813" r:id="rId63"/>
    <p:sldId id="421" r:id="rId64"/>
    <p:sldId id="420" r:id="rId65"/>
    <p:sldId id="812" r:id="rId66"/>
    <p:sldId id="822" r:id="rId67"/>
    <p:sldId id="422" r:id="rId68"/>
    <p:sldId id="423" r:id="rId69"/>
    <p:sldId id="424" r:id="rId70"/>
    <p:sldId id="823"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94660"/>
  </p:normalViewPr>
  <p:slideViewPr>
    <p:cSldViewPr>
      <p:cViewPr varScale="1">
        <p:scale>
          <a:sx n="109" d="100"/>
          <a:sy n="109" d="100"/>
        </p:scale>
        <p:origin x="199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BA4E5-E265-4211-A87D-BF5A3B1F9A09}" type="datetimeFigureOut">
              <a:rPr lang="es-ES" smtClean="0"/>
              <a:t>12/08/2018</a:t>
            </a:fld>
            <a:endParaRPr lang="es-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6E8B48-9D9D-4F38-8ABE-0D143A60DDEA}" type="slidenum">
              <a:rPr lang="es-ES" smtClean="0"/>
              <a:t>‹Nº›</a:t>
            </a:fld>
            <a:endParaRPr lang="es-ES"/>
          </a:p>
        </p:txBody>
      </p:sp>
    </p:spTree>
    <p:extLst>
      <p:ext uri="{BB962C8B-B14F-4D97-AF65-F5344CB8AC3E}">
        <p14:creationId xmlns:p14="http://schemas.microsoft.com/office/powerpoint/2010/main" val="1302298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FF6E8B48-9D9D-4F38-8ABE-0D143A60DDEA}" type="slidenum">
              <a:rPr lang="es-ES" smtClean="0"/>
              <a:t>1</a:t>
            </a:fld>
            <a:endParaRPr lang="es-ES"/>
          </a:p>
        </p:txBody>
      </p:sp>
    </p:spTree>
    <p:extLst>
      <p:ext uri="{BB962C8B-B14F-4D97-AF65-F5344CB8AC3E}">
        <p14:creationId xmlns:p14="http://schemas.microsoft.com/office/powerpoint/2010/main" val="160917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FF6E8B48-9D9D-4F38-8ABE-0D143A60DDEA}" type="slidenum">
              <a:rPr lang="es-ES" smtClean="0"/>
              <a:t>3</a:t>
            </a:fld>
            <a:endParaRPr lang="es-ES"/>
          </a:p>
        </p:txBody>
      </p:sp>
    </p:spTree>
    <p:extLst>
      <p:ext uri="{BB962C8B-B14F-4D97-AF65-F5344CB8AC3E}">
        <p14:creationId xmlns:p14="http://schemas.microsoft.com/office/powerpoint/2010/main" val="3064616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3159" y="685800"/>
            <a:ext cx="600075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13159" y="3843868"/>
            <a:ext cx="48006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3BFCF5-9D47-48E9-AB66-17FD6EE520FC}"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cxnSp>
        <p:nvCxnSpPr>
          <p:cNvPr id="16" name="Straight Connector 15"/>
          <p:cNvCxnSpPr/>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91546"/>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32279"/>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609602"/>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333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514350" y="533400"/>
            <a:ext cx="8114109"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685801" y="3843867"/>
            <a:ext cx="6228158"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6943674E-700A-4BEF-922F-C81F9B635983}" type="datetime1">
              <a:rPr lang="es-PE" smtClean="0">
                <a:solidFill>
                  <a:srgbClr val="146194">
                    <a:lumMod val="50000"/>
                  </a:srgbClr>
                </a:solidFill>
              </a:rPr>
              <a:pPr/>
              <a:t>12/08/2018</a:t>
            </a:fld>
            <a:endParaRPr lang="es-PE">
              <a:solidFill>
                <a:srgbClr val="146194">
                  <a:lumMod val="50000"/>
                </a:srgbClr>
              </a:solidFill>
            </a:endParaRPr>
          </a:p>
        </p:txBody>
      </p:sp>
      <p:sp>
        <p:nvSpPr>
          <p:cNvPr id="4" name="Footer Placeholder 3"/>
          <p:cNvSpPr>
            <a:spLocks noGrp="1"/>
          </p:cNvSpPr>
          <p:nvPr>
            <p:ph type="ftr" sz="quarter" idx="11"/>
          </p:nvPr>
        </p:nvSpPr>
        <p:spPr/>
        <p:txBody>
          <a:bodyPr/>
          <a:lstStyle/>
          <a:p>
            <a:endParaRPr lang="es-PE">
              <a:solidFill>
                <a:srgbClr val="146194">
                  <a:lumMod val="50000"/>
                </a:srgbClr>
              </a:solidFill>
            </a:endParaRPr>
          </a:p>
        </p:txBody>
      </p:sp>
      <p:sp>
        <p:nvSpPr>
          <p:cNvPr id="5" name="Slide Number Placeholder 4"/>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1654684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13160" y="685800"/>
            <a:ext cx="75438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3159" y="4114800"/>
            <a:ext cx="6401991"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BBD7E9D-285A-415E-8F80-297143FE251A}"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870228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59" y="685800"/>
            <a:ext cx="6858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84659" y="3429000"/>
            <a:ext cx="64008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513160" y="4301068"/>
            <a:ext cx="64008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8B424B-8312-41B2-9714-35C6D8E6C809}"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
        <p:nvSpPr>
          <p:cNvPr id="14" name="TextBox 13"/>
          <p:cNvSpPr txBox="1"/>
          <p:nvPr/>
        </p:nvSpPr>
        <p:spPr>
          <a:xfrm>
            <a:off x="398859" y="812222"/>
            <a:ext cx="457200" cy="584776"/>
          </a:xfrm>
          <a:prstGeom prst="rect">
            <a:avLst/>
          </a:prstGeom>
        </p:spPr>
        <p:txBody>
          <a:bodyPr vert="horz" lIns="91440" tIns="45720" rIns="91440" bIns="45720" rtlCol="0" anchor="ctr">
            <a:noAutofit/>
          </a:bodyPr>
          <a:lstStyle/>
          <a:p>
            <a:r>
              <a:rPr lang="en-US" sz="8000" dirty="0">
                <a:solidFill>
                  <a:prstClr val="white"/>
                </a:solidFill>
              </a:rPr>
              <a:t>“</a:t>
            </a:r>
          </a:p>
        </p:txBody>
      </p:sp>
      <p:sp>
        <p:nvSpPr>
          <p:cNvPr id="15" name="TextBox 14"/>
          <p:cNvSpPr txBox="1"/>
          <p:nvPr/>
        </p:nvSpPr>
        <p:spPr>
          <a:xfrm>
            <a:off x="7714059" y="2768601"/>
            <a:ext cx="457200" cy="584776"/>
          </a:xfrm>
          <a:prstGeom prst="rect">
            <a:avLst/>
          </a:prstGeom>
        </p:spPr>
        <p:txBody>
          <a:bodyPr vert="horz" lIns="91440" tIns="45720" rIns="91440" bIns="45720" rtlCol="0" anchor="ctr">
            <a:noAutofit/>
          </a:bodyPr>
          <a:lstStyle/>
          <a:p>
            <a:pPr algn="r"/>
            <a:r>
              <a:rPr lang="en-US" sz="8000" dirty="0">
                <a:solidFill>
                  <a:prstClr val="white"/>
                </a:solidFill>
              </a:rPr>
              <a:t>”</a:t>
            </a:r>
          </a:p>
        </p:txBody>
      </p:sp>
    </p:spTree>
    <p:extLst>
      <p:ext uri="{BB962C8B-B14F-4D97-AF65-F5344CB8AC3E}">
        <p14:creationId xmlns:p14="http://schemas.microsoft.com/office/powerpoint/2010/main" val="941769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13159" y="3429000"/>
            <a:ext cx="64008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3158" y="5132981"/>
            <a:ext cx="6401993"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A15D80B-9CC1-496F-8E50-75421CC0076F}"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3951925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060" y="685800"/>
            <a:ext cx="6858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13159" y="3928534"/>
            <a:ext cx="64008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513159" y="4978400"/>
            <a:ext cx="64008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32D35E0-1DAE-4F4D-B70A-40598B135B8C}"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
        <p:nvSpPr>
          <p:cNvPr id="11" name="TextBox 10"/>
          <p:cNvSpPr txBox="1"/>
          <p:nvPr/>
        </p:nvSpPr>
        <p:spPr>
          <a:xfrm>
            <a:off x="398859" y="812222"/>
            <a:ext cx="457200" cy="584776"/>
          </a:xfrm>
          <a:prstGeom prst="rect">
            <a:avLst/>
          </a:prstGeom>
        </p:spPr>
        <p:txBody>
          <a:bodyPr vert="horz" lIns="91440" tIns="45720" rIns="91440" bIns="45720" rtlCol="0" anchor="ctr">
            <a:noAutofit/>
          </a:bodyPr>
          <a:lstStyle/>
          <a:p>
            <a:r>
              <a:rPr lang="en-US" sz="8000" dirty="0">
                <a:solidFill>
                  <a:prstClr val="white"/>
                </a:solidFill>
              </a:rPr>
              <a:t>“</a:t>
            </a:r>
          </a:p>
        </p:txBody>
      </p:sp>
      <p:sp>
        <p:nvSpPr>
          <p:cNvPr id="12" name="TextBox 11"/>
          <p:cNvSpPr txBox="1"/>
          <p:nvPr/>
        </p:nvSpPr>
        <p:spPr>
          <a:xfrm>
            <a:off x="7714059" y="2768601"/>
            <a:ext cx="457200" cy="584776"/>
          </a:xfrm>
          <a:prstGeom prst="rect">
            <a:avLst/>
          </a:prstGeom>
        </p:spPr>
        <p:txBody>
          <a:bodyPr vert="horz" lIns="91440" tIns="45720" rIns="91440" bIns="45720" rtlCol="0" anchor="ctr">
            <a:noAutofit/>
          </a:bodyPr>
          <a:lstStyle/>
          <a:p>
            <a:pPr algn="r"/>
            <a:r>
              <a:rPr lang="en-US" sz="8000" dirty="0">
                <a:solidFill>
                  <a:prstClr val="white"/>
                </a:solidFill>
              </a:rPr>
              <a:t>”</a:t>
            </a:r>
          </a:p>
        </p:txBody>
      </p:sp>
    </p:spTree>
    <p:extLst>
      <p:ext uri="{BB962C8B-B14F-4D97-AF65-F5344CB8AC3E}">
        <p14:creationId xmlns:p14="http://schemas.microsoft.com/office/powerpoint/2010/main" val="1113499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13160" y="685800"/>
            <a:ext cx="75438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13159" y="3928534"/>
            <a:ext cx="64008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513159" y="4766733"/>
            <a:ext cx="64008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982C757-D281-47B8-B359-2D2FD0CC0B4B}"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2104850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4994304-CCF3-4195-A71F-E40F8886008C}"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2473905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685800"/>
            <a:ext cx="154305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14350" y="685800"/>
            <a:ext cx="58674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3919644-20AC-467E-BF7A-49E0CD9A0E25}"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14832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3C4CF41-3829-4DE7-A3F1-CF3CD0CF2872}"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97103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13159" y="2006600"/>
            <a:ext cx="64008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3160" y="4495800"/>
            <a:ext cx="64008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CF74553-E0E5-4212-9443-DB942DCF729F}"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11"/>
          </p:nvPr>
        </p:nvSpPr>
        <p:spPr/>
        <p:txBody>
          <a:bodyPr/>
          <a:lstStyle/>
          <a:p>
            <a:endParaRPr lang="es-PE">
              <a:solidFill>
                <a:srgbClr val="146194">
                  <a:lumMod val="50000"/>
                </a:srgbClr>
              </a:solidFill>
            </a:endParaRPr>
          </a:p>
        </p:txBody>
      </p:sp>
      <p:sp>
        <p:nvSpPr>
          <p:cNvPr id="6" name="Slide Number Placeholder 5"/>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428347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13159" y="685801"/>
            <a:ext cx="3703241"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356100" y="685801"/>
            <a:ext cx="370085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D1D5B06-D21E-4E74-8A1F-AD94C6C49F46}" type="datetime1">
              <a:rPr lang="es-PE" smtClean="0">
                <a:solidFill>
                  <a:srgbClr val="146194">
                    <a:lumMod val="50000"/>
                  </a:srgbClr>
                </a:solidFill>
              </a:rPr>
              <a:pPr/>
              <a:t>12/08/2018</a:t>
            </a:fld>
            <a:endParaRPr lang="es-PE">
              <a:solidFill>
                <a:srgbClr val="146194">
                  <a:lumMod val="50000"/>
                </a:srgbClr>
              </a:solidFill>
            </a:endParaRPr>
          </a:p>
        </p:txBody>
      </p:sp>
      <p:sp>
        <p:nvSpPr>
          <p:cNvPr id="6" name="Footer Placeholder 5"/>
          <p:cNvSpPr>
            <a:spLocks noGrp="1"/>
          </p:cNvSpPr>
          <p:nvPr>
            <p:ph type="ftr" sz="quarter" idx="11"/>
          </p:nvPr>
        </p:nvSpPr>
        <p:spPr/>
        <p:txBody>
          <a:bodyPr/>
          <a:lstStyle/>
          <a:p>
            <a:endParaRPr lang="es-PE">
              <a:solidFill>
                <a:srgbClr val="146194">
                  <a:lumMod val="50000"/>
                </a:srgbClr>
              </a:solidFill>
            </a:endParaRPr>
          </a:p>
        </p:txBody>
      </p:sp>
      <p:sp>
        <p:nvSpPr>
          <p:cNvPr id="7" name="Slide Number Placeholder 6"/>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224918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9061" y="685800"/>
            <a:ext cx="3487340"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13159" y="1270529"/>
            <a:ext cx="3703241"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559299" y="685800"/>
            <a:ext cx="3498851"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354909" y="1262062"/>
            <a:ext cx="3696891"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ED6382F-A6E5-4CB0-AF29-F963123179A1}" type="datetime1">
              <a:rPr lang="es-PE" smtClean="0">
                <a:solidFill>
                  <a:srgbClr val="146194">
                    <a:lumMod val="50000"/>
                  </a:srgbClr>
                </a:solidFill>
              </a:rPr>
              <a:pPr/>
              <a:t>12/08/2018</a:t>
            </a:fld>
            <a:endParaRPr lang="es-PE">
              <a:solidFill>
                <a:srgbClr val="146194">
                  <a:lumMod val="50000"/>
                </a:srgbClr>
              </a:solidFill>
            </a:endParaRPr>
          </a:p>
        </p:txBody>
      </p:sp>
      <p:sp>
        <p:nvSpPr>
          <p:cNvPr id="8" name="Footer Placeholder 7"/>
          <p:cNvSpPr>
            <a:spLocks noGrp="1"/>
          </p:cNvSpPr>
          <p:nvPr>
            <p:ph type="ftr" sz="quarter" idx="11"/>
          </p:nvPr>
        </p:nvSpPr>
        <p:spPr/>
        <p:txBody>
          <a:bodyPr/>
          <a:lstStyle/>
          <a:p>
            <a:endParaRPr lang="es-PE">
              <a:solidFill>
                <a:srgbClr val="146194">
                  <a:lumMod val="50000"/>
                </a:srgbClr>
              </a:solidFill>
            </a:endParaRPr>
          </a:p>
        </p:txBody>
      </p:sp>
      <p:sp>
        <p:nvSpPr>
          <p:cNvPr id="9" name="Slide Number Placeholder 8"/>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507015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4CA0F82-F6A6-49E5-8E66-33EC86970446}" type="datetime1">
              <a:rPr lang="es-PE" smtClean="0">
                <a:solidFill>
                  <a:srgbClr val="146194">
                    <a:lumMod val="50000"/>
                  </a:srgbClr>
                </a:solidFill>
              </a:rPr>
              <a:pPr/>
              <a:t>12/08/2018</a:t>
            </a:fld>
            <a:endParaRPr lang="es-PE">
              <a:solidFill>
                <a:srgbClr val="146194">
                  <a:lumMod val="50000"/>
                </a:srgbClr>
              </a:solidFill>
            </a:endParaRPr>
          </a:p>
        </p:txBody>
      </p:sp>
      <p:sp>
        <p:nvSpPr>
          <p:cNvPr id="4" name="Footer Placeholder 3"/>
          <p:cNvSpPr>
            <a:spLocks noGrp="1"/>
          </p:cNvSpPr>
          <p:nvPr>
            <p:ph type="ftr" sz="quarter" idx="11"/>
          </p:nvPr>
        </p:nvSpPr>
        <p:spPr/>
        <p:txBody>
          <a:bodyPr/>
          <a:lstStyle/>
          <a:p>
            <a:endParaRPr lang="es-PE">
              <a:solidFill>
                <a:srgbClr val="146194">
                  <a:lumMod val="50000"/>
                </a:srgbClr>
              </a:solidFill>
            </a:endParaRPr>
          </a:p>
        </p:txBody>
      </p:sp>
      <p:sp>
        <p:nvSpPr>
          <p:cNvPr id="5" name="Slide Number Placeholder 4"/>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156717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7E8D89-CEAF-459A-85DD-FEA3385F2D27}" type="datetime1">
              <a:rPr lang="es-PE" smtClean="0">
                <a:solidFill>
                  <a:srgbClr val="146194">
                    <a:lumMod val="50000"/>
                  </a:srgbClr>
                </a:solidFill>
              </a:rPr>
              <a:pPr/>
              <a:t>12/08/2018</a:t>
            </a:fld>
            <a:endParaRPr lang="es-PE">
              <a:solidFill>
                <a:srgbClr val="146194">
                  <a:lumMod val="50000"/>
                </a:srgbClr>
              </a:solidFill>
            </a:endParaRPr>
          </a:p>
        </p:txBody>
      </p:sp>
      <p:sp>
        <p:nvSpPr>
          <p:cNvPr id="3" name="Footer Placeholder 2"/>
          <p:cNvSpPr>
            <a:spLocks noGrp="1"/>
          </p:cNvSpPr>
          <p:nvPr>
            <p:ph type="ftr" sz="quarter" idx="11"/>
          </p:nvPr>
        </p:nvSpPr>
        <p:spPr/>
        <p:txBody>
          <a:bodyPr/>
          <a:lstStyle/>
          <a:p>
            <a:endParaRPr lang="es-PE">
              <a:solidFill>
                <a:srgbClr val="146194">
                  <a:lumMod val="50000"/>
                </a:srgbClr>
              </a:solidFill>
            </a:endParaRPr>
          </a:p>
        </p:txBody>
      </p:sp>
      <p:sp>
        <p:nvSpPr>
          <p:cNvPr id="4" name="Slide Number Placeholder 3"/>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2810651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13759" y="685800"/>
            <a:ext cx="27432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3159" y="685800"/>
            <a:ext cx="44577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313759" y="2209800"/>
            <a:ext cx="27432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84FF50E-8A24-400A-8161-0F706AEEF605}" type="datetime1">
              <a:rPr lang="es-PE" smtClean="0">
                <a:solidFill>
                  <a:srgbClr val="146194">
                    <a:lumMod val="50000"/>
                  </a:srgbClr>
                </a:solidFill>
              </a:rPr>
              <a:pPr/>
              <a:t>12/08/2018</a:t>
            </a:fld>
            <a:endParaRPr lang="es-PE">
              <a:solidFill>
                <a:srgbClr val="146194">
                  <a:lumMod val="50000"/>
                </a:srgbClr>
              </a:solidFill>
            </a:endParaRPr>
          </a:p>
        </p:txBody>
      </p:sp>
      <p:sp>
        <p:nvSpPr>
          <p:cNvPr id="6" name="Footer Placeholder 5"/>
          <p:cNvSpPr>
            <a:spLocks noGrp="1"/>
          </p:cNvSpPr>
          <p:nvPr>
            <p:ph type="ftr" sz="quarter" idx="11"/>
          </p:nvPr>
        </p:nvSpPr>
        <p:spPr/>
        <p:txBody>
          <a:bodyPr/>
          <a:lstStyle/>
          <a:p>
            <a:endParaRPr lang="es-PE">
              <a:solidFill>
                <a:srgbClr val="146194">
                  <a:lumMod val="50000"/>
                </a:srgbClr>
              </a:solidFill>
            </a:endParaRPr>
          </a:p>
        </p:txBody>
      </p:sp>
      <p:sp>
        <p:nvSpPr>
          <p:cNvPr id="7" name="Slide Number Placeholder 6"/>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1833691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542109" y="1447800"/>
            <a:ext cx="451485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1759" y="914400"/>
            <a:ext cx="2460731"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542109" y="2777067"/>
            <a:ext cx="4516041"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FD3614B-75B9-4B92-A1DB-9578D65F621A}" type="datetime1">
              <a:rPr lang="es-PE" smtClean="0">
                <a:solidFill>
                  <a:srgbClr val="146194">
                    <a:lumMod val="50000"/>
                  </a:srgbClr>
                </a:solidFill>
              </a:rPr>
              <a:pPr/>
              <a:t>12/08/2018</a:t>
            </a:fld>
            <a:endParaRPr lang="es-PE">
              <a:solidFill>
                <a:srgbClr val="146194">
                  <a:lumMod val="50000"/>
                </a:srgbClr>
              </a:solidFill>
            </a:endParaRPr>
          </a:p>
        </p:txBody>
      </p:sp>
      <p:sp>
        <p:nvSpPr>
          <p:cNvPr id="6" name="Footer Placeholder 5"/>
          <p:cNvSpPr>
            <a:spLocks noGrp="1"/>
          </p:cNvSpPr>
          <p:nvPr>
            <p:ph type="ftr" sz="quarter" idx="11"/>
          </p:nvPr>
        </p:nvSpPr>
        <p:spPr/>
        <p:txBody>
          <a:bodyPr/>
          <a:lstStyle/>
          <a:p>
            <a:endParaRPr lang="es-PE">
              <a:solidFill>
                <a:srgbClr val="146194">
                  <a:lumMod val="50000"/>
                </a:srgbClr>
              </a:solidFill>
            </a:endParaRPr>
          </a:p>
        </p:txBody>
      </p:sp>
      <p:sp>
        <p:nvSpPr>
          <p:cNvPr id="7" name="Slide Number Placeholder 6"/>
          <p:cNvSpPr>
            <a:spLocks noGrp="1"/>
          </p:cNvSpPr>
          <p:nvPr>
            <p:ph type="sldNum" sz="quarter" idx="12"/>
          </p:nvPr>
        </p:nvSpPr>
        <p:spPr/>
        <p:txBody>
          <a:body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44687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blipFill dpi="0" rotWithShape="1">
          <a:blip r:embed="rId19">
            <a:alphaModFix amt="53000"/>
          </a:blip>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6905227" y="2963334"/>
            <a:ext cx="2236394"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4487333"/>
            <a:ext cx="64008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3159" y="685801"/>
            <a:ext cx="64008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28309" y="6172201"/>
            <a:ext cx="120015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A36E1CC-DA4F-423B-B3DF-9F96B254F506}" type="datetime1">
              <a:rPr lang="es-PE" smtClean="0">
                <a:solidFill>
                  <a:srgbClr val="146194">
                    <a:lumMod val="50000"/>
                  </a:srgbClr>
                </a:solidFill>
              </a:rPr>
              <a:pPr/>
              <a:t>12/08/2018</a:t>
            </a:fld>
            <a:endParaRPr lang="es-PE">
              <a:solidFill>
                <a:srgbClr val="146194">
                  <a:lumMod val="50000"/>
                </a:srgbClr>
              </a:solidFill>
            </a:endParaRPr>
          </a:p>
        </p:txBody>
      </p:sp>
      <p:sp>
        <p:nvSpPr>
          <p:cNvPr id="5" name="Footer Placeholder 4"/>
          <p:cNvSpPr>
            <a:spLocks noGrp="1"/>
          </p:cNvSpPr>
          <p:nvPr>
            <p:ph type="ftr" sz="quarter" idx="3"/>
          </p:nvPr>
        </p:nvSpPr>
        <p:spPr>
          <a:xfrm>
            <a:off x="513159" y="6172201"/>
            <a:ext cx="565785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PE">
              <a:solidFill>
                <a:srgbClr val="146194">
                  <a:lumMod val="50000"/>
                </a:srgbClr>
              </a:solidFill>
            </a:endParaRPr>
          </a:p>
        </p:txBody>
      </p:sp>
      <p:sp>
        <p:nvSpPr>
          <p:cNvPr id="6" name="Slide Number Placeholder 5"/>
          <p:cNvSpPr>
            <a:spLocks noGrp="1"/>
          </p:cNvSpPr>
          <p:nvPr>
            <p:ph type="sldNum" sz="quarter" idx="4"/>
          </p:nvPr>
        </p:nvSpPr>
        <p:spPr>
          <a:xfrm>
            <a:off x="7772400" y="5578476"/>
            <a:ext cx="856684"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98569F3-CCFE-4766-98BE-6FB8867051FE}" type="slidenum">
              <a:rPr lang="es-PE" smtClean="0">
                <a:solidFill>
                  <a:srgbClr val="146194">
                    <a:lumMod val="50000"/>
                  </a:srgbClr>
                </a:solidFill>
              </a:rPr>
              <a:pPr/>
              <a:t>‹Nº›</a:t>
            </a:fld>
            <a:endParaRPr lang="es-PE">
              <a:solidFill>
                <a:srgbClr val="146194">
                  <a:lumMod val="50000"/>
                </a:srgbClr>
              </a:solidFill>
            </a:endParaRPr>
          </a:p>
        </p:txBody>
      </p:sp>
    </p:spTree>
    <p:extLst>
      <p:ext uri="{BB962C8B-B14F-4D97-AF65-F5344CB8AC3E}">
        <p14:creationId xmlns:p14="http://schemas.microsoft.com/office/powerpoint/2010/main" val="36298592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oleObject" Target="../embeddings/oleObject1.bin"/><Relationship Id="rId9"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390648"/>
            <a:ext cx="7162801" cy="2666999"/>
          </a:xfrm>
        </p:spPr>
        <p:txBody>
          <a:bodyPr>
            <a:normAutofit/>
          </a:bodyPr>
          <a:lstStyle/>
          <a:p>
            <a:pPr algn="ctr"/>
            <a:r>
              <a:rPr lang="es-ES" sz="2700" b="1" dirty="0" smtClean="0">
                <a:solidFill>
                  <a:schemeClr val="bg1"/>
                </a:solidFill>
                <a:latin typeface="Arial" panose="020B0604020202020204" pitchFamily="34" charset="0"/>
                <a:cs typeface="Arial" panose="020B0604020202020204" pitchFamily="34" charset="0"/>
              </a:rPr>
              <a:t>UNIVERSIDAD </a:t>
            </a:r>
            <a:r>
              <a:rPr lang="es-ES" sz="2700" b="1" dirty="0">
                <a:solidFill>
                  <a:schemeClr val="bg1"/>
                </a:solidFill>
                <a:latin typeface="Arial" panose="020B0604020202020204" pitchFamily="34" charset="0"/>
                <a:cs typeface="Arial" panose="020B0604020202020204" pitchFamily="34" charset="0"/>
              </a:rPr>
              <a:t>NACIONAL DE INGENIERÍA</a:t>
            </a:r>
            <a:br>
              <a:rPr lang="es-ES" sz="2700" b="1" dirty="0">
                <a:solidFill>
                  <a:schemeClr val="bg1"/>
                </a:solidFill>
                <a:latin typeface="Arial" panose="020B0604020202020204" pitchFamily="34" charset="0"/>
                <a:cs typeface="Arial" panose="020B0604020202020204" pitchFamily="34" charset="0"/>
              </a:rPr>
            </a:br>
            <a:endParaRPr lang="es-ES" sz="3000"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 y="4191000"/>
            <a:ext cx="8829040" cy="1676400"/>
          </a:xfrm>
        </p:spPr>
        <p:txBody>
          <a:bodyPr>
            <a:normAutofit lnSpcReduction="10000"/>
          </a:bodyPr>
          <a:lstStyle/>
          <a:p>
            <a:pPr algn="ctr"/>
            <a:r>
              <a:rPr lang="en-US" sz="2800" b="1" dirty="0" smtClean="0">
                <a:solidFill>
                  <a:srgbClr val="FF0000"/>
                </a:solidFill>
              </a:rPr>
              <a:t>LENGUAJE DE PROGRAMACIÓN C.</a:t>
            </a:r>
            <a:endParaRPr lang="es-ES" sz="3000" dirty="0">
              <a:solidFill>
                <a:srgbClr val="FF0000"/>
              </a:solidFill>
              <a:latin typeface="Arial" panose="020B0604020202020204" pitchFamily="34" charset="0"/>
              <a:cs typeface="Arial" panose="020B0604020202020204" pitchFamily="34" charset="0"/>
            </a:endParaRPr>
          </a:p>
          <a:p>
            <a:pPr algn="ctr"/>
            <a:r>
              <a:rPr lang="es-ES" sz="2800" b="1" dirty="0" smtClean="0">
                <a:solidFill>
                  <a:schemeClr val="bg2"/>
                </a:solidFill>
                <a:latin typeface="Arial" panose="020B0604020202020204" pitchFamily="34" charset="0"/>
                <a:cs typeface="Arial" panose="020B0604020202020204" pitchFamily="34" charset="0"/>
              </a:rPr>
              <a:t>Docente: </a:t>
            </a:r>
          </a:p>
          <a:p>
            <a:pPr algn="ctr"/>
            <a:r>
              <a:rPr lang="es-ES" sz="2800" b="1" dirty="0" err="1" smtClean="0">
                <a:solidFill>
                  <a:schemeClr val="bg2"/>
                </a:solidFill>
                <a:latin typeface="Arial" panose="020B0604020202020204" pitchFamily="34" charset="0"/>
                <a:cs typeface="Arial" panose="020B0604020202020204" pitchFamily="34" charset="0"/>
              </a:rPr>
              <a:t>MSc</a:t>
            </a:r>
            <a:r>
              <a:rPr lang="es-ES" sz="2800" b="1" dirty="0" smtClean="0">
                <a:solidFill>
                  <a:schemeClr val="bg2"/>
                </a:solidFill>
                <a:latin typeface="Arial" panose="020B0604020202020204" pitchFamily="34" charset="0"/>
                <a:cs typeface="Arial" panose="020B0604020202020204" pitchFamily="34" charset="0"/>
              </a:rPr>
              <a:t>. </a:t>
            </a:r>
            <a:r>
              <a:rPr lang="es-ES" sz="2800" b="1" dirty="0">
                <a:solidFill>
                  <a:schemeClr val="bg2"/>
                </a:solidFill>
                <a:latin typeface="Arial" panose="020B0604020202020204" pitchFamily="34" charset="0"/>
                <a:cs typeface="Arial" panose="020B0604020202020204" pitchFamily="34" charset="0"/>
              </a:rPr>
              <a:t>César Manuel Sebastián Díez </a:t>
            </a:r>
            <a:r>
              <a:rPr lang="es-ES" sz="2800" b="1" dirty="0" smtClean="0">
                <a:solidFill>
                  <a:schemeClr val="bg2"/>
                </a:solidFill>
                <a:latin typeface="Arial" panose="020B0604020202020204" pitchFamily="34" charset="0"/>
                <a:cs typeface="Arial" panose="020B0604020202020204" pitchFamily="34" charset="0"/>
              </a:rPr>
              <a:t>Chirinos</a:t>
            </a:r>
            <a:endParaRPr lang="es-ES" sz="2800" b="1" dirty="0">
              <a:solidFill>
                <a:schemeClr val="bg2"/>
              </a:solidFill>
              <a:latin typeface="Arial" panose="020B0604020202020204" pitchFamily="34" charset="0"/>
              <a:cs typeface="Arial" panose="020B060402020202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85435217"/>
              </p:ext>
            </p:extLst>
          </p:nvPr>
        </p:nvGraphicFramePr>
        <p:xfrm>
          <a:off x="360998" y="878606"/>
          <a:ext cx="1482725" cy="2305050"/>
        </p:xfrm>
        <a:graphic>
          <a:graphicData uri="http://schemas.openxmlformats.org/presentationml/2006/ole">
            <mc:AlternateContent xmlns:mc="http://schemas.openxmlformats.org/markup-compatibility/2006">
              <mc:Choice xmlns:v="urn:schemas-microsoft-com:vml" Requires="v">
                <p:oleObj spid="_x0000_s2010" name="Picture" r:id="rId4" imgW="982800" imgH="1371600" progId="Word.Picture.8">
                  <p:embed/>
                </p:oleObj>
              </mc:Choice>
              <mc:Fallback>
                <p:oleObj name="Picture" r:id="rId4" imgW="982800" imgH="1371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998" y="878606"/>
                        <a:ext cx="1482725" cy="2305050"/>
                      </a:xfrm>
                      <a:prstGeom prst="rect">
                        <a:avLst/>
                      </a:prstGeom>
                      <a:noFill/>
                      <a:ln>
                        <a:noFill/>
                      </a:ln>
                    </p:spPr>
                  </p:pic>
                </p:oleObj>
              </mc:Fallback>
            </mc:AlternateContent>
          </a:graphicData>
        </a:graphic>
      </p:graphicFrame>
      <p:pic>
        <p:nvPicPr>
          <p:cNvPr id="4" name="Imagen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05912" y="5854700"/>
            <a:ext cx="5922015" cy="819150"/>
          </a:xfrm>
          <a:prstGeom prst="rect">
            <a:avLst/>
          </a:prstGeom>
        </p:spPr>
      </p:pic>
      <p:pic>
        <p:nvPicPr>
          <p:cNvPr id="6" name="Picture 5" descr="Image result for cleverlabs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24134" y="1022936"/>
            <a:ext cx="1511867" cy="1511867"/>
          </a:xfrm>
          <a:prstGeom prst="rect">
            <a:avLst/>
          </a:prstGeom>
          <a:noFill/>
          <a:extLst>
            <a:ext uri="{909E8E84-426E-40DD-AFC4-6F175D3DCCD1}">
              <a14:hiddenFill xmlns:a14="http://schemas.microsoft.com/office/drawing/2010/main">
                <a:solidFill>
                  <a:srgbClr val="FFFFFF"/>
                </a:solidFill>
              </a14:hiddenFill>
            </a:ext>
          </a:extLst>
        </p:spPr>
      </p:pic>
      <p:pic>
        <p:nvPicPr>
          <p:cNvPr id="1992" name="Picture 968" descr="Image result for c language logo"/>
          <p:cNvPicPr>
            <a:picLocks noChangeAspect="1" noChangeArrowheads="1"/>
          </p:cNvPicPr>
          <p:nvPr/>
        </p:nvPicPr>
        <p:blipFill rotWithShape="1">
          <a:blip r:embed="rId8">
            <a:duotone>
              <a:prstClr val="black"/>
              <a:srgbClr val="D9C3A5">
                <a:tint val="50000"/>
                <a:satMod val="180000"/>
              </a:srgbClr>
            </a:duotone>
            <a:extLst>
              <a:ext uri="{BEBA8EAE-BF5A-486C-A8C5-ECC9F3942E4B}">
                <a14:imgProps xmlns:a14="http://schemas.microsoft.com/office/drawing/2010/main">
                  <a14:imgLayer r:embed="rId9">
                    <a14:imgEffect>
                      <a14:backgroundRemoval t="10000" b="90000" l="10000" r="90000"/>
                    </a14:imgEffect>
                    <a14:imgEffect>
                      <a14:artisticCrisscrossEtching/>
                    </a14:imgEffect>
                    <a14:imgEffect>
                      <a14:brightnessContrast bright="40000" contrast="-40000"/>
                    </a14:imgEffect>
                  </a14:imgLayer>
                </a14:imgProps>
              </a:ext>
              <a:ext uri="{28A0092B-C50C-407E-A947-70E740481C1C}">
                <a14:useLocalDpi xmlns:a14="http://schemas.microsoft.com/office/drawing/2010/main" val="0"/>
              </a:ext>
            </a:extLst>
          </a:blip>
          <a:srcRect l="13385" t="12174" r="11446" b="11763"/>
          <a:stretch/>
        </p:blipFill>
        <p:spPr bwMode="auto">
          <a:xfrm>
            <a:off x="2930525" y="878606"/>
            <a:ext cx="3273425" cy="3312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776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2246769"/>
          </a:xfrm>
          <a:prstGeom prst="rect">
            <a:avLst/>
          </a:prstGeom>
        </p:spPr>
        <p:txBody>
          <a:bodyPr wrap="square">
            <a:spAutoFit/>
          </a:bodyPr>
          <a:lstStyle/>
          <a:p>
            <a:pPr algn="just"/>
            <a:r>
              <a:rPr lang="es-ES" sz="2000" dirty="0" smtClean="0">
                <a:solidFill>
                  <a:schemeClr val="bg1"/>
                </a:solidFill>
              </a:rPr>
              <a:t>Entonces, el programa regresa a la porción </a:t>
            </a:r>
            <a:r>
              <a:rPr lang="es-ES" sz="2000" dirty="0" err="1" smtClean="0">
                <a:solidFill>
                  <a:schemeClr val="bg1"/>
                </a:solidFill>
              </a:rPr>
              <a:t>while</a:t>
            </a:r>
            <a:r>
              <a:rPr lang="es-ES" sz="2000" dirty="0" smtClean="0">
                <a:solidFill>
                  <a:schemeClr val="bg1"/>
                </a:solidFill>
              </a:rPr>
              <a:t> para comprobar la condición. ¿Porqué aquí?</a:t>
            </a:r>
          </a:p>
          <a:p>
            <a:endParaRPr lang="es-ES" sz="2000" dirty="0" smtClean="0">
              <a:solidFill>
                <a:schemeClr val="bg1"/>
              </a:solidFill>
            </a:endParaRPr>
          </a:p>
          <a:p>
            <a:endParaRPr lang="es-ES" sz="2000" dirty="0">
              <a:solidFill>
                <a:schemeClr val="bg1"/>
              </a:solidFill>
            </a:endParaRPr>
          </a:p>
          <a:p>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2674155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016758"/>
          </a:xfrm>
          <a:prstGeom prst="rect">
            <a:avLst/>
          </a:prstGeom>
        </p:spPr>
        <p:txBody>
          <a:bodyPr wrap="square">
            <a:spAutoFit/>
          </a:bodyPr>
          <a:lstStyle/>
          <a:p>
            <a:pPr algn="just"/>
            <a:r>
              <a:rPr lang="es-ES" sz="2000" dirty="0" smtClean="0">
                <a:solidFill>
                  <a:schemeClr val="bg1"/>
                </a:solidFill>
              </a:rPr>
              <a:t>Entonces, el programa regresa a la porción </a:t>
            </a:r>
            <a:r>
              <a:rPr lang="es-ES" sz="2000" dirty="0" err="1" smtClean="0">
                <a:solidFill>
                  <a:schemeClr val="bg1"/>
                </a:solidFill>
              </a:rPr>
              <a:t>while</a:t>
            </a:r>
            <a:r>
              <a:rPr lang="es-ES" sz="2000" dirty="0" smtClean="0">
                <a:solidFill>
                  <a:schemeClr val="bg1"/>
                </a:solidFill>
              </a:rPr>
              <a:t> para comprobar la condición. ¿Porqué aquí?</a:t>
            </a:r>
          </a:p>
          <a:p>
            <a:endParaRPr lang="es-ES" sz="2000" dirty="0" smtClean="0">
              <a:solidFill>
                <a:schemeClr val="bg1"/>
              </a:solidFill>
            </a:endParaRPr>
          </a:p>
          <a:p>
            <a:pPr algn="just"/>
            <a:r>
              <a:rPr lang="es-ES" sz="2000" dirty="0" smtClean="0">
                <a:solidFill>
                  <a:schemeClr val="bg1"/>
                </a:solidFill>
              </a:rPr>
              <a:t>Porque la siguiente línea cierra el programa, y hemos usado un conjunto de llaves (</a:t>
            </a:r>
            <a:r>
              <a:rPr lang="es-ES" sz="2000" b="1" i="1" dirty="0" smtClean="0">
                <a:solidFill>
                  <a:schemeClr val="accent2">
                    <a:lumMod val="60000"/>
                    <a:lumOff val="40000"/>
                  </a:schemeClr>
                </a:solidFill>
              </a:rPr>
              <a:t>{ }</a:t>
            </a:r>
            <a:r>
              <a:rPr lang="es-ES" sz="2000" dirty="0" smtClean="0">
                <a:solidFill>
                  <a:schemeClr val="bg1"/>
                </a:solidFill>
              </a:rPr>
              <a:t>) para marcar la extensión del </a:t>
            </a:r>
            <a:r>
              <a:rPr lang="es-ES" sz="2000" dirty="0" err="1" smtClean="0">
                <a:solidFill>
                  <a:schemeClr val="bg1"/>
                </a:solidFill>
              </a:rPr>
              <a:t>while</a:t>
            </a:r>
            <a:r>
              <a:rPr lang="es-ES" sz="2000" dirty="0" smtClean="0">
                <a:solidFill>
                  <a:schemeClr val="bg1"/>
                </a:solidFill>
              </a:rPr>
              <a:t> </a:t>
            </a:r>
            <a:r>
              <a:rPr lang="es-ES" sz="2000" dirty="0" err="1" smtClean="0">
                <a:solidFill>
                  <a:schemeClr val="bg1"/>
                </a:solidFill>
              </a:rPr>
              <a:t>loop</a:t>
            </a:r>
            <a:r>
              <a:rPr lang="es-ES" sz="2000" dirty="0" smtClean="0">
                <a:solidFill>
                  <a:schemeClr val="bg1"/>
                </a:solidFill>
              </a:rPr>
              <a:t>. Las sentencias dentro de las llaves son las únicas que pueden repetirse, y a esta sección se le llama bloque. </a:t>
            </a:r>
            <a:endParaRPr lang="es-ES" sz="2000" dirty="0">
              <a:solidFill>
                <a:schemeClr val="bg1"/>
              </a:solidFill>
            </a:endParaRPr>
          </a:p>
          <a:p>
            <a:endParaRPr lang="es-ES" sz="2000" dirty="0">
              <a:solidFill>
                <a:schemeClr val="bg1"/>
              </a:solidFill>
            </a:endParaRPr>
          </a:p>
          <a:p>
            <a:pPr algn="just"/>
            <a:r>
              <a:rPr lang="es-ES" sz="2000" dirty="0" smtClean="0">
                <a:solidFill>
                  <a:schemeClr val="bg1"/>
                </a:solidFill>
              </a:rPr>
              <a:t>Volviendo al programa. 4 es menor que </a:t>
            </a:r>
            <a:r>
              <a:rPr lang="es-ES" sz="2000" b="1" i="1" dirty="0" smtClean="0">
                <a:solidFill>
                  <a:schemeClr val="accent2">
                    <a:lumMod val="60000"/>
                    <a:lumOff val="40000"/>
                  </a:schemeClr>
                </a:solidFill>
              </a:rPr>
              <a:t>18.5</a:t>
            </a:r>
            <a:r>
              <a:rPr lang="es-ES" sz="2000" dirty="0" smtClean="0">
                <a:solidFill>
                  <a:schemeClr val="bg1"/>
                </a:solidFill>
              </a:rPr>
              <a:t>, por tanto, el ciclo se repite. En programación se le dice </a:t>
            </a:r>
            <a:r>
              <a:rPr lang="es-ES" sz="2000" dirty="0" err="1" smtClean="0">
                <a:solidFill>
                  <a:schemeClr val="bg1"/>
                </a:solidFill>
              </a:rPr>
              <a:t>while</a:t>
            </a:r>
            <a:r>
              <a:rPr lang="es-ES" sz="2000" dirty="0" smtClean="0">
                <a:solidFill>
                  <a:schemeClr val="bg1"/>
                </a:solidFill>
              </a:rPr>
              <a:t> </a:t>
            </a:r>
            <a:r>
              <a:rPr lang="es-ES" sz="2000" dirty="0" err="1" smtClean="0">
                <a:solidFill>
                  <a:schemeClr val="bg1"/>
                </a:solidFill>
              </a:rPr>
              <a:t>loop</a:t>
            </a:r>
            <a:r>
              <a:rPr lang="es-ES" sz="2000" dirty="0" smtClean="0">
                <a:solidFill>
                  <a:schemeClr val="bg1"/>
                </a:solidFill>
              </a:rPr>
              <a:t> sobre estas sentencias. Cuando alcanza el valor de 19.0, la condición se hace falsa.</a:t>
            </a:r>
          </a:p>
          <a:p>
            <a:pPr algn="just"/>
            <a:endParaRPr lang="es-ES" sz="2000" dirty="0">
              <a:solidFill>
                <a:schemeClr val="bg1"/>
              </a:solidFill>
            </a:endParaRPr>
          </a:p>
          <a:p>
            <a:pPr algn="just"/>
            <a:r>
              <a:rPr lang="es-ES" sz="2000" dirty="0" smtClean="0">
                <a:solidFill>
                  <a:schemeClr val="bg1"/>
                </a:solidFill>
              </a:rPr>
              <a:t>Entonces, control pasa a la primera sentencia después del </a:t>
            </a:r>
            <a:r>
              <a:rPr lang="es-ES" sz="2000" dirty="0" err="1" smtClean="0">
                <a:solidFill>
                  <a:schemeClr val="bg1"/>
                </a:solidFill>
              </a:rPr>
              <a:t>loop</a:t>
            </a:r>
            <a:r>
              <a:rPr lang="es-ES" sz="2000" dirty="0" smtClean="0">
                <a:solidFill>
                  <a:schemeClr val="bg1"/>
                </a:solidFill>
              </a:rPr>
              <a:t>, que sería el final de la sentencia </a:t>
            </a:r>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dirty="0" smtClean="0">
                <a:solidFill>
                  <a:schemeClr val="bg1"/>
                </a:solidFill>
              </a:rPr>
              <a:t>.</a:t>
            </a:r>
          </a:p>
          <a:p>
            <a:endParaRPr lang="es-ES" sz="2000" dirty="0">
              <a:solidFill>
                <a:schemeClr val="bg1"/>
              </a:solidFill>
            </a:endParaRPr>
          </a:p>
        </p:txBody>
      </p:sp>
    </p:spTree>
    <p:extLst>
      <p:ext uri="{BB962C8B-B14F-4D97-AF65-F5344CB8AC3E}">
        <p14:creationId xmlns:p14="http://schemas.microsoft.com/office/powerpoint/2010/main" val="1131649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477875"/>
          </a:xfrm>
          <a:prstGeom prst="rect">
            <a:avLst/>
          </a:prstGeom>
        </p:spPr>
        <p:txBody>
          <a:bodyPr wrap="square">
            <a:spAutoFit/>
          </a:bodyPr>
          <a:lstStyle/>
          <a:p>
            <a:r>
              <a:rPr lang="es-ES" sz="2000" b="1" spc="300" dirty="0" smtClean="0">
                <a:solidFill>
                  <a:schemeClr val="accent3">
                    <a:lumMod val="75000"/>
                  </a:schemeClr>
                </a:solidFill>
              </a:rPr>
              <a:t>Operadores fundamentales.</a:t>
            </a:r>
          </a:p>
          <a:p>
            <a:endParaRPr lang="es-ES" sz="2000" dirty="0">
              <a:solidFill>
                <a:schemeClr val="bg1"/>
              </a:solidFill>
            </a:endParaRPr>
          </a:p>
          <a:p>
            <a:pPr algn="just"/>
            <a:r>
              <a:rPr lang="es-ES" sz="2000" dirty="0" smtClean="0">
                <a:solidFill>
                  <a:schemeClr val="bg1"/>
                </a:solidFill>
              </a:rPr>
              <a:t>C usa operadores para representar operaciones aritméticas. Por ejemplo, el operador + hace que los dos valores implicados se sumen. </a:t>
            </a:r>
          </a:p>
          <a:p>
            <a:pPr algn="just"/>
            <a:endParaRPr lang="es-ES" sz="2000" dirty="0">
              <a:solidFill>
                <a:schemeClr val="bg1"/>
              </a:solidFill>
            </a:endParaRPr>
          </a:p>
          <a:p>
            <a:pPr algn="just"/>
            <a:r>
              <a:rPr lang="es-ES" sz="2000" dirty="0" smtClean="0">
                <a:solidFill>
                  <a:schemeClr val="bg1"/>
                </a:solidFill>
              </a:rPr>
              <a:t>Algunos operadores aritméticos básicos son =, +, -, *, /. (C no tiene operador exponencial, pero se puede hacer mediante una función)</a:t>
            </a:r>
          </a:p>
          <a:p>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326819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632311"/>
          </a:xfrm>
          <a:prstGeom prst="rect">
            <a:avLst/>
          </a:prstGeom>
        </p:spPr>
        <p:txBody>
          <a:bodyPr wrap="square">
            <a:spAutoFit/>
          </a:bodyPr>
          <a:lstStyle/>
          <a:p>
            <a:r>
              <a:rPr lang="es-ES" sz="2000" spc="300" dirty="0" smtClean="0">
                <a:solidFill>
                  <a:schemeClr val="accent3">
                    <a:lumMod val="75000"/>
                  </a:schemeClr>
                </a:solidFill>
              </a:rPr>
              <a:t>Operador de asignación: =.</a:t>
            </a:r>
            <a:endParaRPr lang="es-ES" sz="2000" dirty="0" smtClean="0">
              <a:solidFill>
                <a:schemeClr val="bg1"/>
              </a:solidFill>
            </a:endParaRPr>
          </a:p>
          <a:p>
            <a:endParaRPr lang="es-ES" sz="2000" dirty="0" smtClean="0">
              <a:solidFill>
                <a:schemeClr val="bg1"/>
              </a:solidFill>
            </a:endParaRPr>
          </a:p>
          <a:p>
            <a:pPr algn="just"/>
            <a:r>
              <a:rPr lang="es-ES" sz="2000" dirty="0" smtClean="0">
                <a:solidFill>
                  <a:schemeClr val="bg1"/>
                </a:solidFill>
              </a:rPr>
              <a:t>En C, el signo igual no significa “iguales”, sino es un valor del operador de asignación. La sentencia</a:t>
            </a:r>
          </a:p>
          <a:p>
            <a:endParaRPr lang="es-ES" sz="2000" dirty="0">
              <a:solidFill>
                <a:schemeClr val="bg1"/>
              </a:solidFill>
            </a:endParaRPr>
          </a:p>
          <a:p>
            <a:pPr algn="ctr"/>
            <a:r>
              <a:rPr lang="es-ES" sz="2000" b="1" i="1" dirty="0" err="1" smtClean="0">
                <a:solidFill>
                  <a:schemeClr val="accent2">
                    <a:lumMod val="60000"/>
                    <a:lumOff val="40000"/>
                  </a:schemeClr>
                </a:solidFill>
              </a:rPr>
              <a:t>bmw</a:t>
            </a:r>
            <a:r>
              <a:rPr lang="es-ES" sz="2000" b="1" i="1" dirty="0" smtClean="0">
                <a:solidFill>
                  <a:schemeClr val="accent2">
                    <a:lumMod val="60000"/>
                    <a:lumOff val="40000"/>
                  </a:schemeClr>
                </a:solidFill>
              </a:rPr>
              <a:t> = 2002;</a:t>
            </a:r>
            <a:endParaRPr lang="es-ES" sz="2000" dirty="0">
              <a:solidFill>
                <a:schemeClr val="bg1"/>
              </a:solidFill>
            </a:endParaRPr>
          </a:p>
          <a:p>
            <a:pPr marL="457200" indent="-457200">
              <a:buAutoNum type="arabicPeriod"/>
            </a:pPr>
            <a:endParaRPr lang="es-ES" sz="2000" dirty="0" smtClean="0">
              <a:solidFill>
                <a:schemeClr val="bg1"/>
              </a:solidFill>
            </a:endParaRPr>
          </a:p>
          <a:p>
            <a:pPr algn="just"/>
            <a:r>
              <a:rPr lang="es-ES" sz="2000" dirty="0" smtClean="0">
                <a:solidFill>
                  <a:schemeClr val="bg1"/>
                </a:solidFill>
              </a:rPr>
              <a:t>Asigna el valor </a:t>
            </a:r>
            <a:r>
              <a:rPr lang="es-ES" sz="2000" b="1" i="1" dirty="0" smtClean="0">
                <a:solidFill>
                  <a:schemeClr val="accent2">
                    <a:lumMod val="60000"/>
                    <a:lumOff val="40000"/>
                  </a:schemeClr>
                </a:solidFill>
              </a:rPr>
              <a:t>2002</a:t>
            </a:r>
            <a:r>
              <a:rPr lang="es-ES" sz="2000" dirty="0" smtClean="0">
                <a:solidFill>
                  <a:schemeClr val="bg1"/>
                </a:solidFill>
              </a:rPr>
              <a:t> a la variable </a:t>
            </a:r>
            <a:r>
              <a:rPr lang="es-ES" sz="2000" b="1" i="1" dirty="0" err="1" smtClean="0">
                <a:solidFill>
                  <a:schemeClr val="accent2">
                    <a:lumMod val="60000"/>
                    <a:lumOff val="40000"/>
                  </a:schemeClr>
                </a:solidFill>
              </a:rPr>
              <a:t>bmw</a:t>
            </a:r>
            <a:r>
              <a:rPr lang="es-ES" sz="2000" dirty="0" smtClean="0">
                <a:solidFill>
                  <a:schemeClr val="bg1"/>
                </a:solidFill>
              </a:rPr>
              <a:t>. Es decir, a la izquierda del operador está el nombre de la variable y a la derecha su valor asignado.</a:t>
            </a:r>
          </a:p>
          <a:p>
            <a:endParaRPr lang="es-ES" sz="2000" dirty="0">
              <a:solidFill>
                <a:schemeClr val="bg1"/>
              </a:solidFill>
            </a:endParaRPr>
          </a:p>
          <a:p>
            <a:pPr algn="just"/>
            <a:r>
              <a:rPr lang="es-ES" sz="2000" dirty="0" smtClean="0">
                <a:solidFill>
                  <a:schemeClr val="bg1"/>
                </a:solidFill>
              </a:rPr>
              <a:t>Por ejemplo</a:t>
            </a:r>
          </a:p>
          <a:p>
            <a:pPr algn="just"/>
            <a:endParaRPr lang="es-ES" sz="2000" dirty="0">
              <a:solidFill>
                <a:schemeClr val="bg1"/>
              </a:solidFill>
            </a:endParaRPr>
          </a:p>
          <a:p>
            <a:pPr algn="ctr"/>
            <a:r>
              <a:rPr lang="es-ES" sz="2000" b="1" i="1" dirty="0">
                <a:solidFill>
                  <a:schemeClr val="accent2">
                    <a:lumMod val="60000"/>
                    <a:lumOff val="40000"/>
                  </a:schemeClr>
                </a:solidFill>
              </a:rPr>
              <a:t>i = i + 1;</a:t>
            </a:r>
            <a:endParaRPr lang="es-ES" sz="2000" dirty="0">
              <a:solidFill>
                <a:schemeClr val="bg1"/>
              </a:solidFill>
            </a:endParaRPr>
          </a:p>
          <a:p>
            <a:pPr algn="just"/>
            <a:endParaRPr lang="es-ES" sz="2000" dirty="0" smtClean="0">
              <a:solidFill>
                <a:schemeClr val="bg1"/>
              </a:solidFill>
            </a:endParaRPr>
          </a:p>
          <a:p>
            <a:pPr algn="just"/>
            <a:r>
              <a:rPr lang="es-ES" sz="2000" dirty="0" smtClean="0">
                <a:solidFill>
                  <a:schemeClr val="bg1"/>
                </a:solidFill>
              </a:rPr>
              <a:t>Matemáticamente no tiene sentido. Si le añadimos 1 a un número finito, la expresión anterior es incorrecta. Pero como operador de asignación, es razonablemente correcto. </a:t>
            </a:r>
            <a:endParaRPr lang="es-ES" sz="2000" dirty="0">
              <a:solidFill>
                <a:schemeClr val="bg1"/>
              </a:solidFill>
            </a:endParaRPr>
          </a:p>
        </p:txBody>
      </p:sp>
    </p:spTree>
    <p:extLst>
      <p:ext uri="{BB962C8B-B14F-4D97-AF65-F5344CB8AC3E}">
        <p14:creationId xmlns:p14="http://schemas.microsoft.com/office/powerpoint/2010/main" val="169137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685800"/>
            <a:ext cx="8305800" cy="1015663"/>
          </a:xfrm>
          <a:prstGeom prst="rect">
            <a:avLst/>
          </a:prstGeom>
        </p:spPr>
        <p:txBody>
          <a:bodyPr wrap="square">
            <a:spAutoFit/>
          </a:bodyPr>
          <a:lstStyle/>
          <a:p>
            <a:pPr algn="just"/>
            <a:r>
              <a:rPr lang="es-ES" sz="2000" dirty="0" smtClean="0">
                <a:solidFill>
                  <a:schemeClr val="bg1"/>
                </a:solidFill>
              </a:rPr>
              <a:t>Es decir, encuentra el valor de la variable cuyo nombre es </a:t>
            </a:r>
            <a:r>
              <a:rPr lang="es-ES" sz="2000" b="1" i="1" dirty="0">
                <a:solidFill>
                  <a:schemeClr val="accent2">
                    <a:lumMod val="60000"/>
                    <a:lumOff val="40000"/>
                  </a:schemeClr>
                </a:solidFill>
              </a:rPr>
              <a:t>i</a:t>
            </a:r>
            <a:r>
              <a:rPr lang="es-ES" sz="2000" dirty="0" smtClean="0">
                <a:solidFill>
                  <a:schemeClr val="bg1"/>
                </a:solidFill>
              </a:rPr>
              <a:t>; a este valor  le añade </a:t>
            </a:r>
            <a:r>
              <a:rPr lang="es-ES" sz="2000" b="1" i="1" dirty="0" smtClean="0">
                <a:solidFill>
                  <a:schemeClr val="accent2">
                    <a:lumMod val="60000"/>
                    <a:lumOff val="40000"/>
                  </a:schemeClr>
                </a:solidFill>
              </a:rPr>
              <a:t>1</a:t>
            </a:r>
            <a:r>
              <a:rPr lang="es-ES" sz="2000" dirty="0" smtClean="0">
                <a:solidFill>
                  <a:schemeClr val="bg1"/>
                </a:solidFill>
              </a:rPr>
              <a:t> y luego asigna este nuevo valor a la variable cuyo nombre es </a:t>
            </a:r>
            <a:r>
              <a:rPr lang="es-ES" sz="2000" b="1" i="1" dirty="0">
                <a:solidFill>
                  <a:schemeClr val="accent2">
                    <a:lumMod val="60000"/>
                    <a:lumOff val="40000"/>
                  </a:schemeClr>
                </a:solidFill>
              </a:rPr>
              <a:t>i</a:t>
            </a:r>
            <a:r>
              <a:rPr lang="es-ES" sz="2000" dirty="0" smtClean="0">
                <a:solidFill>
                  <a:schemeClr val="bg1"/>
                </a:solidFill>
              </a:rPr>
              <a:t>. Vea la figura 5.1.</a:t>
            </a:r>
          </a:p>
        </p:txBody>
      </p:sp>
      <p:grpSp>
        <p:nvGrpSpPr>
          <p:cNvPr id="68" name="Grupo 67"/>
          <p:cNvGrpSpPr/>
          <p:nvPr/>
        </p:nvGrpSpPr>
        <p:grpSpPr>
          <a:xfrm>
            <a:off x="2476500" y="1993566"/>
            <a:ext cx="4191000" cy="1668241"/>
            <a:chOff x="1794757" y="1993566"/>
            <a:chExt cx="4191000" cy="1668241"/>
          </a:xfrm>
        </p:grpSpPr>
        <p:grpSp>
          <p:nvGrpSpPr>
            <p:cNvPr id="66" name="Grupo 65"/>
            <p:cNvGrpSpPr/>
            <p:nvPr/>
          </p:nvGrpSpPr>
          <p:grpSpPr>
            <a:xfrm>
              <a:off x="1798712" y="1993566"/>
              <a:ext cx="4183090" cy="994066"/>
              <a:chOff x="1614757" y="1993566"/>
              <a:chExt cx="4183090" cy="994066"/>
            </a:xfrm>
          </p:grpSpPr>
          <p:grpSp>
            <p:nvGrpSpPr>
              <p:cNvPr id="2" name="Grupo 1"/>
              <p:cNvGrpSpPr/>
              <p:nvPr/>
            </p:nvGrpSpPr>
            <p:grpSpPr>
              <a:xfrm>
                <a:off x="1614757" y="1993566"/>
                <a:ext cx="720000" cy="994066"/>
                <a:chOff x="1614757" y="1993566"/>
                <a:chExt cx="720000" cy="994066"/>
              </a:xfrm>
            </p:grpSpPr>
            <p:sp>
              <p:nvSpPr>
                <p:cNvPr id="53" name="CuadroTexto 52"/>
                <p:cNvSpPr txBox="1"/>
                <p:nvPr/>
              </p:nvSpPr>
              <p:spPr>
                <a:xfrm>
                  <a:off x="1614757" y="2267632"/>
                  <a:ext cx="720000" cy="720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p>
                <a:p>
                  <a:pPr algn="ctr"/>
                  <a:r>
                    <a:rPr lang="es-ES" sz="1200" dirty="0" smtClean="0">
                      <a:solidFill>
                        <a:schemeClr val="bg1"/>
                      </a:solidFill>
                    </a:rPr>
                    <a:t>22</a:t>
                  </a:r>
                  <a:endParaRPr lang="es-ES" sz="1200" dirty="0"/>
                </a:p>
              </p:txBody>
            </p:sp>
            <p:sp>
              <p:nvSpPr>
                <p:cNvPr id="55" name="CuadroTexto 54"/>
                <p:cNvSpPr txBox="1"/>
                <p:nvPr/>
              </p:nvSpPr>
              <p:spPr>
                <a:xfrm>
                  <a:off x="1857668" y="1993566"/>
                  <a:ext cx="234179"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b="1" i="1" dirty="0" smtClean="0">
                      <a:solidFill>
                        <a:schemeClr val="accent2">
                          <a:lumMod val="60000"/>
                          <a:lumOff val="40000"/>
                        </a:schemeClr>
                      </a:solidFill>
                    </a:rPr>
                    <a:t>i </a:t>
                  </a:r>
                  <a:endParaRPr lang="es-ES" sz="1200" dirty="0"/>
                </a:p>
              </p:txBody>
            </p:sp>
          </p:grpSp>
          <p:grpSp>
            <p:nvGrpSpPr>
              <p:cNvPr id="60" name="Grupo 59"/>
              <p:cNvGrpSpPr/>
              <p:nvPr/>
            </p:nvGrpSpPr>
            <p:grpSpPr>
              <a:xfrm>
                <a:off x="5077847" y="1993567"/>
                <a:ext cx="720000" cy="994065"/>
                <a:chOff x="1614757" y="1993566"/>
                <a:chExt cx="720000" cy="994065"/>
              </a:xfrm>
            </p:grpSpPr>
            <p:sp>
              <p:nvSpPr>
                <p:cNvPr id="61" name="CuadroTexto 60"/>
                <p:cNvSpPr txBox="1"/>
                <p:nvPr/>
              </p:nvSpPr>
              <p:spPr>
                <a:xfrm>
                  <a:off x="1614757" y="2267631"/>
                  <a:ext cx="720000" cy="720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p>
                <a:p>
                  <a:pPr algn="ctr"/>
                  <a:r>
                    <a:rPr lang="es-ES" sz="1200" dirty="0" smtClean="0">
                      <a:solidFill>
                        <a:schemeClr val="bg1"/>
                      </a:solidFill>
                    </a:rPr>
                    <a:t>23</a:t>
                  </a:r>
                  <a:endParaRPr lang="es-ES" sz="1200" dirty="0"/>
                </a:p>
              </p:txBody>
            </p:sp>
            <p:sp>
              <p:nvSpPr>
                <p:cNvPr id="62" name="CuadroTexto 61"/>
                <p:cNvSpPr txBox="1"/>
                <p:nvPr/>
              </p:nvSpPr>
              <p:spPr>
                <a:xfrm>
                  <a:off x="1857668" y="1993566"/>
                  <a:ext cx="234179"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b="1" i="1" dirty="0" smtClean="0">
                      <a:solidFill>
                        <a:schemeClr val="accent2">
                          <a:lumMod val="60000"/>
                          <a:lumOff val="40000"/>
                        </a:schemeClr>
                      </a:solidFill>
                    </a:rPr>
                    <a:t>i </a:t>
                  </a:r>
                  <a:endParaRPr lang="es-ES" sz="1200" dirty="0"/>
                </a:p>
              </p:txBody>
            </p:sp>
          </p:grpSp>
          <p:grpSp>
            <p:nvGrpSpPr>
              <p:cNvPr id="65" name="Grupo 64"/>
              <p:cNvGrpSpPr/>
              <p:nvPr/>
            </p:nvGrpSpPr>
            <p:grpSpPr>
              <a:xfrm>
                <a:off x="2551107" y="2341301"/>
                <a:ext cx="2239202" cy="646331"/>
                <a:chOff x="2551107" y="2325469"/>
                <a:chExt cx="2239202" cy="646331"/>
              </a:xfrm>
            </p:grpSpPr>
            <p:sp>
              <p:nvSpPr>
                <p:cNvPr id="59" name="CuadroTexto 58"/>
                <p:cNvSpPr txBox="1"/>
                <p:nvPr/>
              </p:nvSpPr>
              <p:spPr>
                <a:xfrm>
                  <a:off x="2969661" y="2325469"/>
                  <a:ext cx="1473282" cy="646331"/>
                </a:xfrm>
                <a:prstGeom prst="flowChartPreparatio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r>
                    <a:rPr lang="es-ES" sz="1200" b="1" i="1" dirty="0" smtClean="0">
                      <a:solidFill>
                        <a:schemeClr val="accent2">
                          <a:lumMod val="60000"/>
                          <a:lumOff val="40000"/>
                        </a:schemeClr>
                      </a:solidFill>
                    </a:rPr>
                    <a:t>i = i + 1;</a:t>
                  </a:r>
                  <a:endParaRPr lang="es-ES" sz="1200" dirty="0" smtClean="0">
                    <a:solidFill>
                      <a:schemeClr val="bg1"/>
                    </a:solidFill>
                  </a:endParaRPr>
                </a:p>
                <a:p>
                  <a:pPr algn="ctr"/>
                  <a:r>
                    <a:rPr lang="es-ES" sz="1200" b="1" i="1" dirty="0" smtClean="0">
                      <a:solidFill>
                        <a:schemeClr val="accent2">
                          <a:lumMod val="60000"/>
                          <a:lumOff val="40000"/>
                        </a:schemeClr>
                      </a:solidFill>
                    </a:rPr>
                    <a:t>i = 22 + 1;</a:t>
                  </a:r>
                </a:p>
                <a:p>
                  <a:pPr algn="ctr"/>
                  <a:r>
                    <a:rPr lang="es-ES" sz="1200" b="1" i="1" dirty="0" smtClean="0">
                      <a:solidFill>
                        <a:schemeClr val="accent2">
                          <a:lumMod val="60000"/>
                          <a:lumOff val="40000"/>
                        </a:schemeClr>
                      </a:solidFill>
                    </a:rPr>
                    <a:t>i = 23;</a:t>
                  </a:r>
                  <a:endParaRPr lang="es-ES" sz="1200" dirty="0"/>
                </a:p>
              </p:txBody>
            </p:sp>
            <p:sp>
              <p:nvSpPr>
                <p:cNvPr id="63" name="Flecha abajo 62"/>
                <p:cNvSpPr/>
                <p:nvPr/>
              </p:nvSpPr>
              <p:spPr>
                <a:xfrm rot="5400000" flipV="1">
                  <a:off x="2455616" y="2553933"/>
                  <a:ext cx="380384" cy="189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4" name="Flecha abajo 63"/>
                <p:cNvSpPr/>
                <p:nvPr/>
              </p:nvSpPr>
              <p:spPr>
                <a:xfrm rot="5400000" flipV="1">
                  <a:off x="4505416" y="2553933"/>
                  <a:ext cx="380384" cy="189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sp>
          <p:nvSpPr>
            <p:cNvPr id="67" name="Rectangle 5"/>
            <p:cNvSpPr/>
            <p:nvPr/>
          </p:nvSpPr>
          <p:spPr>
            <a:xfrm>
              <a:off x="1794757" y="3261697"/>
              <a:ext cx="4191000" cy="400110"/>
            </a:xfrm>
            <a:prstGeom prst="rect">
              <a:avLst/>
            </a:prstGeom>
          </p:spPr>
          <p:txBody>
            <a:bodyPr wrap="square">
              <a:spAutoFit/>
            </a:bodyPr>
            <a:lstStyle/>
            <a:p>
              <a:r>
                <a:rPr lang="es-ES" sz="2000" b="1" dirty="0" smtClean="0">
                  <a:solidFill>
                    <a:schemeClr val="bg1"/>
                  </a:solidFill>
                </a:rPr>
                <a:t>Figura 5.1: </a:t>
              </a:r>
              <a:r>
                <a:rPr lang="es-ES" sz="2000" dirty="0" smtClean="0">
                  <a:solidFill>
                    <a:schemeClr val="bg1"/>
                  </a:solidFill>
                </a:rPr>
                <a:t>La sentencia </a:t>
              </a:r>
              <a:r>
                <a:rPr lang="es-ES" sz="2000" b="1" i="1" dirty="0">
                  <a:solidFill>
                    <a:schemeClr val="accent2">
                      <a:lumMod val="60000"/>
                      <a:lumOff val="40000"/>
                    </a:schemeClr>
                  </a:solidFill>
                </a:rPr>
                <a:t>i = i + 1;</a:t>
              </a:r>
              <a:r>
                <a:rPr lang="es-ES" sz="2000" dirty="0" smtClean="0">
                  <a:solidFill>
                    <a:schemeClr val="bg1"/>
                  </a:solidFill>
                </a:rPr>
                <a:t>.</a:t>
              </a:r>
            </a:p>
          </p:txBody>
        </p:sp>
      </p:grpSp>
      <p:sp>
        <p:nvSpPr>
          <p:cNvPr id="69" name="Rectangle 5"/>
          <p:cNvSpPr/>
          <p:nvPr/>
        </p:nvSpPr>
        <p:spPr>
          <a:xfrm>
            <a:off x="381000" y="4040034"/>
            <a:ext cx="8305800" cy="400110"/>
          </a:xfrm>
          <a:prstGeom prst="rect">
            <a:avLst/>
          </a:prstGeom>
        </p:spPr>
        <p:txBody>
          <a:bodyPr wrap="square">
            <a:spAutoFit/>
          </a:bodyPr>
          <a:lstStyle/>
          <a:p>
            <a:pPr algn="just"/>
            <a:r>
              <a:rPr lang="es-ES" sz="2000" dirty="0" smtClean="0">
                <a:solidFill>
                  <a:schemeClr val="bg1"/>
                </a:solidFill>
              </a:rPr>
              <a:t>La sentencia </a:t>
            </a:r>
            <a:r>
              <a:rPr lang="es-ES" sz="2000" b="1" i="1" dirty="0" smtClean="0">
                <a:solidFill>
                  <a:schemeClr val="accent2">
                    <a:lumMod val="60000"/>
                    <a:lumOff val="40000"/>
                  </a:schemeClr>
                </a:solidFill>
              </a:rPr>
              <a:t>2002 = </a:t>
            </a:r>
            <a:r>
              <a:rPr lang="es-ES" sz="2000" b="1" i="1" dirty="0" err="1" smtClean="0">
                <a:solidFill>
                  <a:schemeClr val="accent2">
                    <a:lumMod val="60000"/>
                    <a:lumOff val="40000"/>
                  </a:schemeClr>
                </a:solidFill>
              </a:rPr>
              <a:t>bmw</a:t>
            </a:r>
            <a:r>
              <a:rPr lang="es-ES" sz="2000" b="1" i="1" dirty="0" smtClean="0">
                <a:solidFill>
                  <a:schemeClr val="accent2">
                    <a:lumMod val="60000"/>
                    <a:lumOff val="40000"/>
                  </a:schemeClr>
                </a:solidFill>
              </a:rPr>
              <a:t>;</a:t>
            </a:r>
            <a:r>
              <a:rPr lang="es-ES" sz="2000" dirty="0" smtClean="0">
                <a:solidFill>
                  <a:schemeClr val="bg1"/>
                </a:solidFill>
              </a:rPr>
              <a:t> no tiene sentido.</a:t>
            </a:r>
          </a:p>
        </p:txBody>
      </p:sp>
    </p:spTree>
    <p:extLst>
      <p:ext uri="{BB962C8B-B14F-4D97-AF65-F5344CB8AC3E}">
        <p14:creationId xmlns:p14="http://schemas.microsoft.com/office/powerpoint/2010/main" val="2867722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708981"/>
          </a:xfrm>
          <a:prstGeom prst="rect">
            <a:avLst/>
          </a:prstGeom>
        </p:spPr>
        <p:txBody>
          <a:bodyPr wrap="square">
            <a:spAutoFit/>
          </a:bodyPr>
          <a:lstStyle/>
          <a:p>
            <a:r>
              <a:rPr lang="es-ES" sz="2000" spc="300" dirty="0" smtClean="0">
                <a:solidFill>
                  <a:schemeClr val="accent3">
                    <a:lumMod val="75000"/>
                  </a:schemeClr>
                </a:solidFill>
              </a:rPr>
              <a:t>Algunos términos: Objetos de datos, </a:t>
            </a:r>
            <a:r>
              <a:rPr lang="es-ES" sz="2000" spc="300" dirty="0" err="1" smtClean="0">
                <a:solidFill>
                  <a:schemeClr val="accent3">
                    <a:lumMod val="75000"/>
                  </a:schemeClr>
                </a:solidFill>
              </a:rPr>
              <a:t>Lvalues</a:t>
            </a:r>
            <a:r>
              <a:rPr lang="es-ES" sz="2000" spc="300" dirty="0" smtClean="0">
                <a:solidFill>
                  <a:schemeClr val="accent3">
                    <a:lumMod val="75000"/>
                  </a:schemeClr>
                </a:solidFill>
              </a:rPr>
              <a:t>, </a:t>
            </a:r>
            <a:r>
              <a:rPr lang="es-ES" sz="2000" spc="300" dirty="0" err="1" smtClean="0">
                <a:solidFill>
                  <a:schemeClr val="accent3">
                    <a:lumMod val="75000"/>
                  </a:schemeClr>
                </a:solidFill>
              </a:rPr>
              <a:t>Rvalues</a:t>
            </a:r>
            <a:r>
              <a:rPr lang="es-ES" sz="2000" spc="300" dirty="0" smtClean="0">
                <a:solidFill>
                  <a:schemeClr val="accent3">
                    <a:lumMod val="75000"/>
                  </a:schemeClr>
                </a:solidFill>
              </a:rPr>
              <a:t> y </a:t>
            </a:r>
            <a:r>
              <a:rPr lang="es-ES" sz="2000" spc="300" dirty="0" err="1" smtClean="0">
                <a:solidFill>
                  <a:schemeClr val="accent3">
                    <a:lumMod val="75000"/>
                  </a:schemeClr>
                </a:solidFill>
              </a:rPr>
              <a:t>Operandos</a:t>
            </a:r>
            <a:r>
              <a:rPr lang="es-ES" sz="2000" spc="300" dirty="0" smtClean="0">
                <a:solidFill>
                  <a:schemeClr val="accent3">
                    <a:lumMod val="75000"/>
                  </a:schemeClr>
                </a:solidFill>
              </a:rPr>
              <a:t>.</a:t>
            </a:r>
          </a:p>
          <a:p>
            <a:endParaRPr lang="es-ES" sz="2000" dirty="0">
              <a:solidFill>
                <a:schemeClr val="bg1"/>
              </a:solidFill>
            </a:endParaRPr>
          </a:p>
          <a:p>
            <a:pPr algn="just"/>
            <a:r>
              <a:rPr lang="es-ES" sz="2000" dirty="0" smtClean="0">
                <a:solidFill>
                  <a:schemeClr val="bg1"/>
                </a:solidFill>
              </a:rPr>
              <a:t>Un objeto de datos es un término general para una región de almacenamiento de dato que puede conservar valores. El almacenamiento de datos usado para mantener una variable o </a:t>
            </a:r>
            <a:r>
              <a:rPr lang="es-ES" sz="2000" dirty="0" err="1" smtClean="0">
                <a:solidFill>
                  <a:schemeClr val="bg1"/>
                </a:solidFill>
              </a:rPr>
              <a:t>array</a:t>
            </a:r>
            <a:r>
              <a:rPr lang="es-ES" sz="2000" dirty="0" smtClean="0">
                <a:solidFill>
                  <a:schemeClr val="bg1"/>
                </a:solidFill>
              </a:rPr>
              <a:t> es un objeto, pero ANSI C usa el término </a:t>
            </a:r>
            <a:r>
              <a:rPr lang="es-ES" sz="2000" dirty="0" err="1" smtClean="0">
                <a:solidFill>
                  <a:schemeClr val="bg1"/>
                </a:solidFill>
              </a:rPr>
              <a:t>lvalue</a:t>
            </a:r>
            <a:r>
              <a:rPr lang="es-ES" sz="2000" dirty="0" smtClean="0">
                <a:solidFill>
                  <a:schemeClr val="bg1"/>
                </a:solidFill>
              </a:rPr>
              <a:t> para representar un nombre o expresión que identifica un objeto particular.</a:t>
            </a:r>
          </a:p>
          <a:p>
            <a:pPr algn="just"/>
            <a:endParaRPr lang="es-ES" sz="2000" dirty="0">
              <a:solidFill>
                <a:schemeClr val="bg1"/>
              </a:solidFill>
            </a:endParaRPr>
          </a:p>
          <a:p>
            <a:pPr algn="just"/>
            <a:r>
              <a:rPr lang="es-ES" sz="2000" dirty="0" smtClean="0">
                <a:solidFill>
                  <a:schemeClr val="bg1"/>
                </a:solidFill>
              </a:rPr>
              <a:t>Entonces, el nombre de una variable por ejemplo, es un </a:t>
            </a:r>
            <a:r>
              <a:rPr lang="es-ES" sz="2000" dirty="0" err="1" smtClean="0">
                <a:solidFill>
                  <a:schemeClr val="bg1"/>
                </a:solidFill>
              </a:rPr>
              <a:t>lvalue</a:t>
            </a:r>
            <a:r>
              <a:rPr lang="es-ES" sz="2000" dirty="0" smtClean="0">
                <a:solidFill>
                  <a:schemeClr val="bg1"/>
                </a:solidFill>
              </a:rPr>
              <a:t>. Entonces, objeto significa el almacenamiento del dato, mientras </a:t>
            </a:r>
            <a:r>
              <a:rPr lang="es-ES" sz="2000" dirty="0" err="1" smtClean="0">
                <a:solidFill>
                  <a:schemeClr val="bg1"/>
                </a:solidFill>
              </a:rPr>
              <a:t>lvalues</a:t>
            </a:r>
            <a:r>
              <a:rPr lang="es-ES" sz="2000" dirty="0" smtClean="0">
                <a:solidFill>
                  <a:schemeClr val="bg1"/>
                </a:solidFill>
              </a:rPr>
              <a:t> es una etiqueta usada para identificar y localizar este almacenamiento.</a:t>
            </a:r>
          </a:p>
          <a:p>
            <a:endParaRPr lang="es-ES" sz="2000" dirty="0">
              <a:solidFill>
                <a:schemeClr val="bg1"/>
              </a:solidFill>
            </a:endParaRPr>
          </a:p>
        </p:txBody>
      </p:sp>
    </p:spTree>
    <p:extLst>
      <p:ext uri="{BB962C8B-B14F-4D97-AF65-F5344CB8AC3E}">
        <p14:creationId xmlns:p14="http://schemas.microsoft.com/office/powerpoint/2010/main" val="667042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708981"/>
          </a:xfrm>
          <a:prstGeom prst="rect">
            <a:avLst/>
          </a:prstGeom>
        </p:spPr>
        <p:txBody>
          <a:bodyPr wrap="square">
            <a:spAutoFit/>
          </a:bodyPr>
          <a:lstStyle/>
          <a:p>
            <a:pPr algn="just"/>
            <a:r>
              <a:rPr lang="es-ES" sz="2000" dirty="0" smtClean="0">
                <a:solidFill>
                  <a:schemeClr val="bg1"/>
                </a:solidFill>
              </a:rPr>
              <a:t>Si el valor del objeto puede cambiar, se llama </a:t>
            </a:r>
            <a:r>
              <a:rPr lang="es-ES" sz="2000" dirty="0" err="1" smtClean="0">
                <a:solidFill>
                  <a:schemeClr val="bg1"/>
                </a:solidFill>
              </a:rPr>
              <a:t>lvalue</a:t>
            </a:r>
            <a:r>
              <a:rPr lang="es-ES" sz="2000" dirty="0" smtClean="0">
                <a:solidFill>
                  <a:schemeClr val="bg1"/>
                </a:solidFill>
              </a:rPr>
              <a:t> modificable.</a:t>
            </a:r>
          </a:p>
          <a:p>
            <a:pPr algn="just"/>
            <a:endParaRPr lang="es-ES" sz="2000" dirty="0">
              <a:solidFill>
                <a:schemeClr val="bg1"/>
              </a:solidFill>
            </a:endParaRPr>
          </a:p>
          <a:p>
            <a:pPr algn="just"/>
            <a:r>
              <a:rPr lang="es-ES" sz="2000" dirty="0" smtClean="0">
                <a:solidFill>
                  <a:schemeClr val="bg1"/>
                </a:solidFill>
              </a:rPr>
              <a:t>El término </a:t>
            </a:r>
            <a:r>
              <a:rPr lang="es-ES" sz="2000" dirty="0" err="1" smtClean="0">
                <a:solidFill>
                  <a:schemeClr val="bg1"/>
                </a:solidFill>
              </a:rPr>
              <a:t>rvalue</a:t>
            </a:r>
            <a:r>
              <a:rPr lang="es-ES" sz="2000" dirty="0" smtClean="0">
                <a:solidFill>
                  <a:schemeClr val="bg1"/>
                </a:solidFill>
              </a:rPr>
              <a:t> se refiere a cantidades que pueden ser pueden ser asignadas a </a:t>
            </a:r>
            <a:r>
              <a:rPr lang="es-ES" sz="2000" dirty="0" err="1" smtClean="0">
                <a:solidFill>
                  <a:schemeClr val="bg1"/>
                </a:solidFill>
              </a:rPr>
              <a:t>lvalues</a:t>
            </a:r>
            <a:r>
              <a:rPr lang="es-ES" sz="2000" dirty="0" smtClean="0">
                <a:solidFill>
                  <a:schemeClr val="bg1"/>
                </a:solidFill>
              </a:rPr>
              <a:t> modificables. Por ejemplo, considere</a:t>
            </a:r>
          </a:p>
          <a:p>
            <a:endParaRPr lang="es-ES" sz="2000" dirty="0">
              <a:solidFill>
                <a:schemeClr val="bg1"/>
              </a:solidFill>
            </a:endParaRPr>
          </a:p>
          <a:p>
            <a:pPr algn="ctr"/>
            <a:r>
              <a:rPr lang="es-ES" sz="2000" b="1" i="1" dirty="0" err="1" smtClean="0">
                <a:solidFill>
                  <a:schemeClr val="accent2">
                    <a:lumMod val="60000"/>
                    <a:lumOff val="40000"/>
                  </a:schemeClr>
                </a:solidFill>
              </a:rPr>
              <a:t>bmw</a:t>
            </a:r>
            <a:r>
              <a:rPr lang="es-ES" sz="2000" b="1" i="1" dirty="0" smtClean="0">
                <a:solidFill>
                  <a:schemeClr val="accent2">
                    <a:lumMod val="60000"/>
                    <a:lumOff val="40000"/>
                  </a:schemeClr>
                </a:solidFill>
              </a:rPr>
              <a:t> = 2002;</a:t>
            </a:r>
            <a:endParaRPr lang="es-ES" sz="2000" dirty="0">
              <a:solidFill>
                <a:schemeClr val="bg1"/>
              </a:solidFill>
            </a:endParaRPr>
          </a:p>
          <a:p>
            <a:endParaRPr lang="es-ES" sz="2000" dirty="0" smtClean="0">
              <a:solidFill>
                <a:schemeClr val="bg1"/>
              </a:solidFill>
            </a:endParaRPr>
          </a:p>
          <a:p>
            <a:pPr algn="just"/>
            <a:r>
              <a:rPr lang="es-ES" sz="2000" b="1" i="1" dirty="0" err="1">
                <a:solidFill>
                  <a:schemeClr val="accent2">
                    <a:lumMod val="60000"/>
                    <a:lumOff val="40000"/>
                  </a:schemeClr>
                </a:solidFill>
              </a:rPr>
              <a:t>bmw</a:t>
            </a:r>
            <a:r>
              <a:rPr lang="es-ES" sz="2000" dirty="0" smtClean="0">
                <a:solidFill>
                  <a:schemeClr val="bg1"/>
                </a:solidFill>
              </a:rPr>
              <a:t> es un </a:t>
            </a:r>
            <a:r>
              <a:rPr lang="es-ES" sz="2000" dirty="0" err="1" smtClean="0">
                <a:solidFill>
                  <a:schemeClr val="bg1"/>
                </a:solidFill>
              </a:rPr>
              <a:t>lvalue</a:t>
            </a:r>
            <a:r>
              <a:rPr lang="es-ES" sz="2000" dirty="0" smtClean="0">
                <a:solidFill>
                  <a:schemeClr val="bg1"/>
                </a:solidFill>
              </a:rPr>
              <a:t> modificable, y </a:t>
            </a:r>
            <a:r>
              <a:rPr lang="es-ES" sz="2000" b="1" i="1" dirty="0" smtClean="0">
                <a:solidFill>
                  <a:schemeClr val="accent2">
                    <a:lumMod val="60000"/>
                    <a:lumOff val="40000"/>
                  </a:schemeClr>
                </a:solidFill>
              </a:rPr>
              <a:t>2002</a:t>
            </a:r>
            <a:r>
              <a:rPr lang="es-ES" sz="2000" dirty="0" smtClean="0">
                <a:solidFill>
                  <a:schemeClr val="bg1"/>
                </a:solidFill>
              </a:rPr>
              <a:t> es el </a:t>
            </a:r>
            <a:r>
              <a:rPr lang="es-ES" sz="2000" dirty="0" err="1" smtClean="0">
                <a:solidFill>
                  <a:schemeClr val="bg1"/>
                </a:solidFill>
              </a:rPr>
              <a:t>rvalue</a:t>
            </a:r>
            <a:r>
              <a:rPr lang="es-ES" sz="2000" dirty="0" smtClean="0">
                <a:solidFill>
                  <a:schemeClr val="bg1"/>
                </a:solidFill>
              </a:rPr>
              <a:t>. Mientras este aprendiendo los nombres de casos, el nombre apropiado para que lo que hemos llamado ítem es operando. Por ejemplo, puede describir comer una hamburguesa aplicando el operador “</a:t>
            </a:r>
            <a:r>
              <a:rPr lang="es-ES" sz="2000" dirty="0" err="1" smtClean="0">
                <a:solidFill>
                  <a:schemeClr val="bg1"/>
                </a:solidFill>
              </a:rPr>
              <a:t>eat</a:t>
            </a:r>
            <a:r>
              <a:rPr lang="es-ES" sz="2000" dirty="0" smtClean="0">
                <a:solidFill>
                  <a:schemeClr val="bg1"/>
                </a:solidFill>
              </a:rPr>
              <a:t>” al operando “</a:t>
            </a:r>
            <a:r>
              <a:rPr lang="es-ES" sz="2000" dirty="0" err="1" smtClean="0">
                <a:solidFill>
                  <a:schemeClr val="bg1"/>
                </a:solidFill>
              </a:rPr>
              <a:t>hamburguer</a:t>
            </a:r>
            <a:r>
              <a:rPr lang="es-ES" sz="2000" dirty="0" smtClean="0">
                <a:solidFill>
                  <a:schemeClr val="bg1"/>
                </a:solidFill>
              </a:rPr>
              <a:t>”.</a:t>
            </a:r>
          </a:p>
          <a:p>
            <a:pPr algn="just"/>
            <a:endParaRPr lang="es-ES" sz="2000" dirty="0">
              <a:solidFill>
                <a:schemeClr val="bg1"/>
              </a:solidFill>
            </a:endParaRPr>
          </a:p>
          <a:p>
            <a:pPr algn="just"/>
            <a:r>
              <a:rPr lang="es-ES" sz="2000" dirty="0" err="1" smtClean="0">
                <a:solidFill>
                  <a:schemeClr val="bg1"/>
                </a:solidFill>
              </a:rPr>
              <a:t>Osea</a:t>
            </a:r>
            <a:r>
              <a:rPr lang="es-ES" sz="2000" dirty="0" smtClean="0">
                <a:solidFill>
                  <a:schemeClr val="bg1"/>
                </a:solidFill>
              </a:rPr>
              <a:t>, a la izquierda del operador = será </a:t>
            </a:r>
            <a:r>
              <a:rPr lang="es-ES" sz="2000" dirty="0" err="1" smtClean="0">
                <a:solidFill>
                  <a:schemeClr val="bg1"/>
                </a:solidFill>
              </a:rPr>
              <a:t>lvalue</a:t>
            </a:r>
            <a:r>
              <a:rPr lang="es-ES" sz="2000" dirty="0" smtClean="0">
                <a:solidFill>
                  <a:schemeClr val="bg1"/>
                </a:solidFill>
              </a:rPr>
              <a:t> modificable. Veamos un ejemplo.</a:t>
            </a:r>
            <a:endParaRPr lang="es-ES" sz="2000" dirty="0">
              <a:solidFill>
                <a:schemeClr val="bg1"/>
              </a:solidFill>
            </a:endParaRPr>
          </a:p>
        </p:txBody>
      </p:sp>
    </p:spTree>
    <p:extLst>
      <p:ext uri="{BB962C8B-B14F-4D97-AF65-F5344CB8AC3E}">
        <p14:creationId xmlns:p14="http://schemas.microsoft.com/office/powerpoint/2010/main" val="26104897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457200" y="381000"/>
            <a:ext cx="8305800" cy="3785652"/>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5.3 </a:t>
            </a:r>
            <a:r>
              <a:rPr lang="es-ES" sz="2000" dirty="0" err="1" smtClean="0">
                <a:solidFill>
                  <a:schemeClr val="bg1"/>
                </a:solidFill>
              </a:rPr>
              <a:t>golf.c</a:t>
            </a:r>
            <a:endParaRPr lang="es-ES" sz="2000" dirty="0" smtClean="0">
              <a:solidFill>
                <a:schemeClr val="bg1"/>
              </a:solidFill>
            </a:endParaRPr>
          </a:p>
          <a:p>
            <a:r>
              <a:rPr lang="es-ES" sz="2000" i="1" dirty="0" smtClean="0">
                <a:solidFill>
                  <a:srgbClr val="FF0000"/>
                </a:solidFill>
              </a:rPr>
              <a:t>/* </a:t>
            </a:r>
            <a:r>
              <a:rPr lang="es-ES" sz="2000" i="1" dirty="0" err="1" smtClean="0">
                <a:solidFill>
                  <a:srgbClr val="FF0000"/>
                </a:solidFill>
              </a:rPr>
              <a:t>golf.c</a:t>
            </a:r>
            <a:r>
              <a:rPr lang="es-ES" sz="2000" i="1" dirty="0" smtClean="0">
                <a:solidFill>
                  <a:srgbClr val="FF0000"/>
                </a:solidFill>
              </a:rPr>
              <a:t> - - record de un torneo de golf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jane, </a:t>
            </a:r>
            <a:r>
              <a:rPr lang="es-ES" sz="2000" b="1" i="1" dirty="0" err="1" smtClean="0">
                <a:solidFill>
                  <a:schemeClr val="accent2">
                    <a:lumMod val="60000"/>
                    <a:lumOff val="40000"/>
                  </a:schemeClr>
                </a:solidFill>
              </a:rPr>
              <a:t>tarzan</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cheeta</a:t>
            </a:r>
            <a:r>
              <a:rPr lang="es-ES" sz="2000" b="1" i="1" dirty="0" smtClean="0">
                <a:solidFill>
                  <a:schemeClr val="accent2">
                    <a:lumMod val="60000"/>
                    <a:lumOff val="40000"/>
                  </a:schemeClr>
                </a:solidFill>
              </a:rPr>
              <a:t>;	</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cheeta</a:t>
            </a:r>
            <a:r>
              <a:rPr lang="es-ES" sz="2000" b="1" i="1" dirty="0" smtClean="0">
                <a:solidFill>
                  <a:schemeClr val="accent2">
                    <a:lumMod val="60000"/>
                    <a:lumOff val="40000"/>
                  </a:schemeClr>
                </a:solidFill>
              </a:rPr>
              <a:t> = </a:t>
            </a:r>
            <a:r>
              <a:rPr lang="es-ES" sz="2000" b="1" i="1" dirty="0" err="1" smtClean="0">
                <a:solidFill>
                  <a:schemeClr val="accent2">
                    <a:lumMod val="60000"/>
                    <a:lumOff val="40000"/>
                  </a:schemeClr>
                </a:solidFill>
              </a:rPr>
              <a:t>tarzan</a:t>
            </a:r>
            <a:r>
              <a:rPr lang="es-ES" sz="2000" b="1" i="1" dirty="0" smtClean="0">
                <a:solidFill>
                  <a:schemeClr val="accent2">
                    <a:lumMod val="60000"/>
                    <a:lumOff val="40000"/>
                  </a:schemeClr>
                </a:solidFill>
              </a:rPr>
              <a:t> = jane = 68;</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cheeta</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tarzan</a:t>
            </a:r>
            <a:r>
              <a:rPr lang="es-ES" sz="2000" b="1" i="1" dirty="0" smtClean="0">
                <a:solidFill>
                  <a:schemeClr val="accent2">
                    <a:lumMod val="60000"/>
                    <a:lumOff val="40000"/>
                  </a:schemeClr>
                </a:solidFill>
              </a:rPr>
              <a:t>       jane\n</a:t>
            </a:r>
            <a:r>
              <a:rPr lang="es-ES" sz="2000" b="1" i="1" dirty="0">
                <a:solidFill>
                  <a:schemeClr val="accent2">
                    <a:lumMod val="60000"/>
                    <a:lumOff val="40000"/>
                  </a:schemeClr>
                </a:solidFill>
              </a:rPr>
              <a:t>”);</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(“Record del primer round \t%4d %8d  %8d\n”, </a:t>
            </a:r>
            <a:r>
              <a:rPr lang="es-ES" sz="2000" b="1" i="1" dirty="0" err="1" smtClean="0">
                <a:solidFill>
                  <a:schemeClr val="accent2">
                    <a:lumMod val="60000"/>
                    <a:lumOff val="40000"/>
                  </a:schemeClr>
                </a:solidFill>
              </a:rPr>
              <a:t>cheeta</a:t>
            </a:r>
            <a:r>
              <a:rPr lang="es-ES" sz="2000" b="1" i="1" dirty="0" smtClean="0">
                <a:solidFill>
                  <a:schemeClr val="accent2">
                    <a:lumMod val="60000"/>
                    <a:lumOff val="40000"/>
                  </a:schemeClr>
                </a:solidFill>
              </a:rPr>
              <a:t>, trazan, jane);</a:t>
            </a:r>
          </a:p>
          <a:p>
            <a:r>
              <a:rPr lang="es-ES" sz="2000" b="1" i="1" dirty="0" smtClean="0">
                <a:solidFill>
                  <a:schemeClr val="accent2">
                    <a:lumMod val="60000"/>
                    <a:lumOff val="40000"/>
                  </a:schemeClr>
                </a:solidFill>
              </a:rPr>
              <a:t>}</a:t>
            </a:r>
            <a:endParaRPr lang="es-ES" sz="2000" dirty="0" smtClean="0">
              <a:solidFill>
                <a:schemeClr val="bg1"/>
              </a:solidFill>
            </a:endParaRPr>
          </a:p>
        </p:txBody>
      </p:sp>
    </p:spTree>
    <p:extLst>
      <p:ext uri="{BB962C8B-B14F-4D97-AF65-F5344CB8AC3E}">
        <p14:creationId xmlns:p14="http://schemas.microsoft.com/office/powerpoint/2010/main" val="2360739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457200" y="381000"/>
            <a:ext cx="8305800" cy="6247864"/>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5.3 </a:t>
            </a:r>
            <a:r>
              <a:rPr lang="es-ES" sz="2000" dirty="0" err="1" smtClean="0">
                <a:solidFill>
                  <a:schemeClr val="bg1"/>
                </a:solidFill>
              </a:rPr>
              <a:t>golf.c</a:t>
            </a:r>
            <a:endParaRPr lang="es-ES" sz="2000" dirty="0" smtClean="0">
              <a:solidFill>
                <a:schemeClr val="bg1"/>
              </a:solidFill>
            </a:endParaRPr>
          </a:p>
          <a:p>
            <a:r>
              <a:rPr lang="es-ES" sz="2000" i="1" dirty="0" smtClean="0">
                <a:solidFill>
                  <a:srgbClr val="FF0000"/>
                </a:solidFill>
              </a:rPr>
              <a:t>/* </a:t>
            </a:r>
            <a:r>
              <a:rPr lang="es-ES" sz="2000" i="1" dirty="0" err="1" smtClean="0">
                <a:solidFill>
                  <a:srgbClr val="FF0000"/>
                </a:solidFill>
              </a:rPr>
              <a:t>golf.c</a:t>
            </a:r>
            <a:r>
              <a:rPr lang="es-ES" sz="2000" i="1" dirty="0" smtClean="0">
                <a:solidFill>
                  <a:srgbClr val="FF0000"/>
                </a:solidFill>
              </a:rPr>
              <a:t> - - record de un torneo de golf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jane, </a:t>
            </a:r>
            <a:r>
              <a:rPr lang="es-ES" sz="2000" b="1" i="1" dirty="0" err="1" smtClean="0">
                <a:solidFill>
                  <a:schemeClr val="accent2">
                    <a:lumMod val="60000"/>
                    <a:lumOff val="40000"/>
                  </a:schemeClr>
                </a:solidFill>
              </a:rPr>
              <a:t>tarzan</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cheeta</a:t>
            </a:r>
            <a:r>
              <a:rPr lang="es-ES" sz="2000" b="1" i="1" dirty="0" smtClean="0">
                <a:solidFill>
                  <a:schemeClr val="accent2">
                    <a:lumMod val="60000"/>
                    <a:lumOff val="40000"/>
                  </a:schemeClr>
                </a:solidFill>
              </a:rPr>
              <a:t>;	</a:t>
            </a:r>
          </a:p>
          <a:p>
            <a:endParaRPr lang="es-ES" sz="2000" b="1" i="1" dirty="0" smtClean="0">
              <a:solidFill>
                <a:schemeClr val="accent2">
                  <a:lumMod val="60000"/>
                  <a:lumOff val="40000"/>
                </a:schemeClr>
              </a:solidFill>
            </a:endParaRPr>
          </a:p>
          <a:p>
            <a:r>
              <a:rPr lang="es-ES" sz="2000" b="1" i="1" dirty="0" err="1">
                <a:solidFill>
                  <a:schemeClr val="accent2">
                    <a:lumMod val="60000"/>
                    <a:lumOff val="40000"/>
                  </a:schemeClr>
                </a:solidFill>
              </a:rPr>
              <a:t>c</a:t>
            </a:r>
            <a:r>
              <a:rPr lang="es-ES" sz="2000" b="1" i="1" dirty="0" err="1" smtClean="0">
                <a:solidFill>
                  <a:schemeClr val="accent2">
                    <a:lumMod val="60000"/>
                    <a:lumOff val="40000"/>
                  </a:schemeClr>
                </a:solidFill>
              </a:rPr>
              <a:t>heeta</a:t>
            </a:r>
            <a:r>
              <a:rPr lang="es-ES" sz="2000" b="1" i="1" dirty="0" smtClean="0">
                <a:solidFill>
                  <a:schemeClr val="accent2">
                    <a:lumMod val="60000"/>
                    <a:lumOff val="40000"/>
                  </a:schemeClr>
                </a:solidFill>
              </a:rPr>
              <a:t> = </a:t>
            </a:r>
            <a:r>
              <a:rPr lang="es-ES" sz="2000" b="1" i="1" dirty="0" err="1" smtClean="0">
                <a:solidFill>
                  <a:schemeClr val="accent2">
                    <a:lumMod val="60000"/>
                    <a:lumOff val="40000"/>
                  </a:schemeClr>
                </a:solidFill>
              </a:rPr>
              <a:t>tarzan</a:t>
            </a:r>
            <a:r>
              <a:rPr lang="es-ES" sz="2000" b="1" i="1" dirty="0" smtClean="0">
                <a:solidFill>
                  <a:schemeClr val="accent2">
                    <a:lumMod val="60000"/>
                    <a:lumOff val="40000"/>
                  </a:schemeClr>
                </a:solidFill>
              </a:rPr>
              <a:t> = jane = 68;</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cheeta</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tarzan</a:t>
            </a:r>
            <a:r>
              <a:rPr lang="es-ES" sz="2000" b="1" i="1" dirty="0" smtClean="0">
                <a:solidFill>
                  <a:schemeClr val="accent2">
                    <a:lumMod val="60000"/>
                    <a:lumOff val="40000"/>
                  </a:schemeClr>
                </a:solidFill>
              </a:rPr>
              <a:t>       jane\n</a:t>
            </a:r>
            <a:r>
              <a:rPr lang="es-ES" sz="2000" b="1" i="1" dirty="0">
                <a:solidFill>
                  <a:schemeClr val="accent2">
                    <a:lumMod val="60000"/>
                    <a:lumOff val="40000"/>
                  </a:schemeClr>
                </a:solidFill>
              </a:rPr>
              <a:t>”);</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(“Record del primer round \t%4d %8d  %8d\n”,, </a:t>
            </a:r>
            <a:r>
              <a:rPr lang="es-ES" sz="2000" b="1" i="1" dirty="0" err="1">
                <a:solidFill>
                  <a:schemeClr val="accent2">
                    <a:lumMod val="60000"/>
                    <a:lumOff val="40000"/>
                  </a:schemeClr>
                </a:solidFill>
              </a:rPr>
              <a:t>cheeta</a:t>
            </a:r>
            <a:r>
              <a:rPr lang="es-ES" sz="2000" b="1" i="1" dirty="0">
                <a:solidFill>
                  <a:schemeClr val="accent2">
                    <a:lumMod val="60000"/>
                    <a:lumOff val="40000"/>
                  </a:schemeClr>
                </a:solidFill>
              </a:rPr>
              <a:t>, trazan, jane);</a:t>
            </a:r>
            <a:endParaRPr lang="es-ES" sz="2000" b="1" i="1" dirty="0" smtClean="0">
              <a:solidFill>
                <a:schemeClr val="accent2">
                  <a:lumMod val="60000"/>
                  <a:lumOff val="40000"/>
                </a:schemeClr>
              </a:solidFill>
            </a:endParaRPr>
          </a:p>
          <a:p>
            <a:r>
              <a:rPr lang="es-ES" sz="2000" b="1" i="1" dirty="0" smtClean="0">
                <a:solidFill>
                  <a:schemeClr val="accent2">
                    <a:lumMod val="60000"/>
                    <a:lumOff val="40000"/>
                  </a:schemeClr>
                </a:solidFill>
              </a:rPr>
              <a:t>}</a:t>
            </a:r>
          </a:p>
          <a:p>
            <a:endParaRPr lang="es-ES" sz="2000" b="1" i="1" dirty="0">
              <a:solidFill>
                <a:schemeClr val="accent2">
                  <a:lumMod val="60000"/>
                  <a:lumOff val="40000"/>
                </a:schemeClr>
              </a:solidFill>
            </a:endParaRPr>
          </a:p>
          <a:p>
            <a:r>
              <a:rPr lang="es-ES" sz="2000" dirty="0" smtClean="0">
                <a:solidFill>
                  <a:schemeClr val="bg1"/>
                </a:solidFill>
              </a:rPr>
              <a:t>Algunos programas verían un obstáculo en la declaración triple, pero C lo acepta como rutinario. La salida que veríamos sería:</a:t>
            </a:r>
          </a:p>
          <a:p>
            <a:endParaRPr lang="es-ES" sz="2000" b="1" i="1" dirty="0">
              <a:solidFill>
                <a:schemeClr val="bg1"/>
              </a:solidFill>
            </a:endParaRPr>
          </a:p>
          <a:p>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cheeta</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tarzan</a:t>
            </a:r>
            <a:r>
              <a:rPr lang="es-ES" sz="2000" b="1" i="1" dirty="0" smtClean="0">
                <a:solidFill>
                  <a:schemeClr val="accent2">
                    <a:lumMod val="60000"/>
                    <a:lumOff val="40000"/>
                  </a:schemeClr>
                </a:solidFill>
              </a:rPr>
              <a:t>	jane</a:t>
            </a:r>
          </a:p>
          <a:p>
            <a:r>
              <a:rPr lang="es-ES" sz="2000" b="1" i="1" dirty="0" smtClean="0">
                <a:solidFill>
                  <a:schemeClr val="accent2">
                    <a:lumMod val="60000"/>
                    <a:lumOff val="40000"/>
                  </a:schemeClr>
                </a:solidFill>
              </a:rPr>
              <a:t>Record del primer round	68	68	68</a:t>
            </a:r>
          </a:p>
          <a:p>
            <a:endParaRPr lang="es-ES" sz="2000" dirty="0" smtClean="0">
              <a:solidFill>
                <a:schemeClr val="bg1"/>
              </a:solidFill>
            </a:endParaRPr>
          </a:p>
        </p:txBody>
      </p:sp>
    </p:spTree>
    <p:extLst>
      <p:ext uri="{BB962C8B-B14F-4D97-AF65-F5344CB8AC3E}">
        <p14:creationId xmlns:p14="http://schemas.microsoft.com/office/powerpoint/2010/main" val="1314529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708981"/>
          </a:xfrm>
          <a:prstGeom prst="rect">
            <a:avLst/>
          </a:prstGeom>
        </p:spPr>
        <p:txBody>
          <a:bodyPr wrap="square">
            <a:spAutoFit/>
          </a:bodyPr>
          <a:lstStyle/>
          <a:p>
            <a:pPr algn="just"/>
            <a:r>
              <a:rPr lang="es-ES" sz="2000" spc="300" dirty="0" smtClean="0">
                <a:solidFill>
                  <a:schemeClr val="accent3">
                    <a:lumMod val="75000"/>
                  </a:schemeClr>
                </a:solidFill>
              </a:rPr>
              <a:t>Operador adición: +.</a:t>
            </a:r>
            <a:endParaRPr lang="es-ES" sz="2000" dirty="0" smtClean="0">
              <a:solidFill>
                <a:schemeClr val="bg1"/>
              </a:solidFill>
            </a:endParaRPr>
          </a:p>
          <a:p>
            <a:pPr algn="just"/>
            <a:endParaRPr lang="es-ES" sz="2000" dirty="0" smtClean="0">
              <a:solidFill>
                <a:schemeClr val="bg1"/>
              </a:solidFill>
            </a:endParaRPr>
          </a:p>
          <a:p>
            <a:pPr algn="just"/>
            <a:r>
              <a:rPr lang="es-ES" sz="2000" dirty="0" smtClean="0">
                <a:solidFill>
                  <a:schemeClr val="bg1"/>
                </a:solidFill>
              </a:rPr>
              <a:t>El operador de adición hace que los valores se sumen. Por ejemplo</a:t>
            </a:r>
          </a:p>
          <a:p>
            <a:endParaRPr lang="es-ES" sz="2000" dirty="0">
              <a:solidFill>
                <a:schemeClr val="bg1"/>
              </a:solidFill>
            </a:endParaRPr>
          </a:p>
          <a:p>
            <a:pPr algn="ctr"/>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(“%d, 4 + 20);</a:t>
            </a:r>
            <a:endParaRPr lang="es-ES" sz="2000" dirty="0">
              <a:solidFill>
                <a:schemeClr val="bg1"/>
              </a:solidFill>
            </a:endParaRPr>
          </a:p>
          <a:p>
            <a:endParaRPr lang="es-ES" sz="2000" dirty="0" smtClean="0">
              <a:solidFill>
                <a:schemeClr val="bg1"/>
              </a:solidFill>
            </a:endParaRPr>
          </a:p>
          <a:p>
            <a:r>
              <a:rPr lang="es-ES" sz="2000" dirty="0" smtClean="0">
                <a:solidFill>
                  <a:schemeClr val="bg1"/>
                </a:solidFill>
              </a:rPr>
              <a:t>Imprime </a:t>
            </a:r>
            <a:r>
              <a:rPr lang="es-ES" sz="2000" b="1" i="1" dirty="0" smtClean="0">
                <a:solidFill>
                  <a:schemeClr val="accent2">
                    <a:lumMod val="60000"/>
                    <a:lumOff val="40000"/>
                  </a:schemeClr>
                </a:solidFill>
              </a:rPr>
              <a:t>24</a:t>
            </a:r>
            <a:r>
              <a:rPr lang="es-ES" sz="2000" dirty="0" smtClean="0">
                <a:solidFill>
                  <a:schemeClr val="bg1"/>
                </a:solidFill>
              </a:rPr>
              <a:t>, no </a:t>
            </a:r>
            <a:r>
              <a:rPr lang="es-ES" sz="2000" b="1" i="1" dirty="0" smtClean="0">
                <a:solidFill>
                  <a:schemeClr val="accent2">
                    <a:lumMod val="60000"/>
                    <a:lumOff val="40000"/>
                  </a:schemeClr>
                </a:solidFill>
              </a:rPr>
              <a:t>4 + 20</a:t>
            </a:r>
            <a:r>
              <a:rPr lang="es-ES" sz="2000" dirty="0" smtClean="0">
                <a:solidFill>
                  <a:schemeClr val="bg1"/>
                </a:solidFill>
              </a:rPr>
              <a:t>.</a:t>
            </a:r>
          </a:p>
          <a:p>
            <a:endParaRPr lang="es-ES" sz="2000" dirty="0">
              <a:solidFill>
                <a:schemeClr val="bg1"/>
              </a:solidFill>
            </a:endParaRPr>
          </a:p>
          <a:p>
            <a:r>
              <a:rPr lang="es-ES" sz="2000" dirty="0" smtClean="0">
                <a:solidFill>
                  <a:schemeClr val="bg1"/>
                </a:solidFill>
              </a:rPr>
              <a:t>Los valores a ser añadidos pueden ser variable o constantes. Así</a:t>
            </a:r>
          </a:p>
          <a:p>
            <a:endParaRPr lang="es-ES" sz="2000" dirty="0">
              <a:solidFill>
                <a:schemeClr val="bg1"/>
              </a:solidFill>
            </a:endParaRPr>
          </a:p>
          <a:p>
            <a:pPr algn="ctr"/>
            <a:r>
              <a:rPr lang="es-ES" sz="2000" b="1" i="1" dirty="0" err="1" smtClean="0">
                <a:solidFill>
                  <a:schemeClr val="accent2">
                    <a:lumMod val="60000"/>
                    <a:lumOff val="40000"/>
                  </a:schemeClr>
                </a:solidFill>
              </a:rPr>
              <a:t>income</a:t>
            </a:r>
            <a:r>
              <a:rPr lang="es-ES" sz="2000" b="1" i="1" dirty="0" smtClean="0">
                <a:solidFill>
                  <a:schemeClr val="accent2">
                    <a:lumMod val="60000"/>
                    <a:lumOff val="40000"/>
                  </a:schemeClr>
                </a:solidFill>
              </a:rPr>
              <a:t> = </a:t>
            </a:r>
            <a:r>
              <a:rPr lang="es-ES" sz="2000" b="1" i="1" dirty="0" err="1" smtClean="0">
                <a:solidFill>
                  <a:schemeClr val="accent2">
                    <a:lumMod val="60000"/>
                    <a:lumOff val="40000"/>
                  </a:schemeClr>
                </a:solidFill>
              </a:rPr>
              <a:t>salary</a:t>
            </a:r>
            <a:r>
              <a:rPr lang="es-ES" sz="2000" b="1" i="1" dirty="0" smtClean="0">
                <a:solidFill>
                  <a:schemeClr val="accent2">
                    <a:lumMod val="60000"/>
                    <a:lumOff val="40000"/>
                  </a:schemeClr>
                </a:solidFill>
              </a:rPr>
              <a:t> + </a:t>
            </a:r>
            <a:r>
              <a:rPr lang="es-ES" sz="2000" b="1" i="1" dirty="0" err="1" smtClean="0">
                <a:solidFill>
                  <a:schemeClr val="accent2">
                    <a:lumMod val="60000"/>
                    <a:lumOff val="40000"/>
                  </a:schemeClr>
                </a:solidFill>
              </a:rPr>
              <a:t>bribes</a:t>
            </a:r>
            <a:r>
              <a:rPr lang="es-ES" sz="2000" b="1" i="1" dirty="0" smtClean="0">
                <a:solidFill>
                  <a:schemeClr val="accent2">
                    <a:lumMod val="60000"/>
                    <a:lumOff val="40000"/>
                  </a:schemeClr>
                </a:solidFill>
              </a:rPr>
              <a:t>;</a:t>
            </a:r>
            <a:endParaRPr lang="es-ES" sz="2000" dirty="0" smtClean="0">
              <a:solidFill>
                <a:schemeClr val="bg1"/>
              </a:solidFill>
            </a:endParaRPr>
          </a:p>
          <a:p>
            <a:endParaRPr lang="es-ES" sz="2000" dirty="0">
              <a:solidFill>
                <a:schemeClr val="bg1"/>
              </a:solidFill>
            </a:endParaRPr>
          </a:p>
          <a:p>
            <a:pPr algn="just"/>
            <a:r>
              <a:rPr lang="es-ES" sz="2000" dirty="0" smtClean="0">
                <a:solidFill>
                  <a:schemeClr val="bg1"/>
                </a:solidFill>
              </a:rPr>
              <a:t>hace que la computadora busque los valores de las dos variables de la derecha y asigna el valor a la variable </a:t>
            </a:r>
            <a:r>
              <a:rPr lang="es-ES" sz="2000" b="1" i="1" dirty="0" err="1" smtClean="0">
                <a:solidFill>
                  <a:schemeClr val="accent2">
                    <a:lumMod val="60000"/>
                    <a:lumOff val="40000"/>
                  </a:schemeClr>
                </a:solidFill>
              </a:rPr>
              <a:t>income</a:t>
            </a:r>
            <a:r>
              <a:rPr lang="es-ES" sz="2000" dirty="0" smtClean="0">
                <a:solidFill>
                  <a:schemeClr val="bg1"/>
                </a:solidFill>
              </a:rPr>
              <a:t>.</a:t>
            </a:r>
            <a:endParaRPr lang="es-ES" sz="2000" dirty="0">
              <a:solidFill>
                <a:schemeClr val="bg1"/>
              </a:solidFill>
            </a:endParaRPr>
          </a:p>
        </p:txBody>
      </p:sp>
    </p:spTree>
    <p:extLst>
      <p:ext uri="{BB962C8B-B14F-4D97-AF65-F5344CB8AC3E}">
        <p14:creationId xmlns:p14="http://schemas.microsoft.com/office/powerpoint/2010/main" val="3934265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c language logo"/>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981200" y="152400"/>
            <a:ext cx="5257800" cy="52578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ctrTitle"/>
          </p:nvPr>
        </p:nvSpPr>
        <p:spPr>
          <a:xfrm>
            <a:off x="152400" y="4572000"/>
            <a:ext cx="8686800" cy="2666999"/>
          </a:xfrm>
        </p:spPr>
        <p:txBody>
          <a:bodyPr>
            <a:normAutofit fontScale="90000"/>
          </a:bodyPr>
          <a:lstStyle/>
          <a:p>
            <a:pPr algn="ctr"/>
            <a:r>
              <a:rPr lang="es-ES" sz="2700" b="1" dirty="0" smtClean="0">
                <a:solidFill>
                  <a:schemeClr val="bg1"/>
                </a:solidFill>
                <a:latin typeface="Arial" panose="020B0604020202020204" pitchFamily="34" charset="0"/>
                <a:cs typeface="Arial" panose="020B0604020202020204" pitchFamily="34" charset="0"/>
              </a:rPr>
              <a:t>Tema 4: </a:t>
            </a:r>
            <a:r>
              <a:rPr lang="en-US" dirty="0">
                <a:solidFill>
                  <a:schemeClr val="accent5"/>
                </a:solidFill>
              </a:rPr>
              <a:t>Operators, Expressions, and Statements</a:t>
            </a:r>
            <a:r>
              <a:rPr lang="es-ES" sz="2700" b="1" dirty="0">
                <a:solidFill>
                  <a:schemeClr val="bg1"/>
                </a:solidFill>
                <a:latin typeface="Arial" panose="020B0604020202020204" pitchFamily="34" charset="0"/>
                <a:cs typeface="Arial" panose="020B0604020202020204" pitchFamily="34" charset="0"/>
              </a:rPr>
              <a:t/>
            </a:r>
            <a:br>
              <a:rPr lang="es-ES" sz="2700" b="1" dirty="0">
                <a:solidFill>
                  <a:schemeClr val="bg1"/>
                </a:solidFill>
                <a:latin typeface="Arial" panose="020B0604020202020204" pitchFamily="34" charset="0"/>
                <a:cs typeface="Arial" panose="020B0604020202020204" pitchFamily="34" charset="0"/>
              </a:rPr>
            </a:br>
            <a:endParaRPr lang="es-ES" sz="3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283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477875"/>
          </a:xfrm>
          <a:prstGeom prst="rect">
            <a:avLst/>
          </a:prstGeom>
        </p:spPr>
        <p:txBody>
          <a:bodyPr wrap="square">
            <a:spAutoFit/>
          </a:bodyPr>
          <a:lstStyle/>
          <a:p>
            <a:pPr algn="just"/>
            <a:r>
              <a:rPr lang="es-ES" sz="2000" spc="300" dirty="0" smtClean="0">
                <a:solidFill>
                  <a:schemeClr val="accent3">
                    <a:lumMod val="75000"/>
                  </a:schemeClr>
                </a:solidFill>
              </a:rPr>
              <a:t>Operador sustracción: -.</a:t>
            </a:r>
            <a:endParaRPr lang="es-ES" sz="2000" dirty="0" smtClean="0">
              <a:solidFill>
                <a:schemeClr val="bg1"/>
              </a:solidFill>
            </a:endParaRPr>
          </a:p>
          <a:p>
            <a:pPr algn="just"/>
            <a:endParaRPr lang="es-ES" sz="2000" dirty="0" smtClean="0">
              <a:solidFill>
                <a:schemeClr val="bg1"/>
              </a:solidFill>
            </a:endParaRPr>
          </a:p>
          <a:p>
            <a:pPr algn="just"/>
            <a:r>
              <a:rPr lang="es-ES" sz="2000" dirty="0" smtClean="0">
                <a:solidFill>
                  <a:schemeClr val="bg1"/>
                </a:solidFill>
              </a:rPr>
              <a:t>Hace que el número a la derecha del signo – sea sustraído del número de su izquierda. La sentencia</a:t>
            </a:r>
          </a:p>
          <a:p>
            <a:endParaRPr lang="es-ES" sz="2000" dirty="0">
              <a:solidFill>
                <a:schemeClr val="bg1"/>
              </a:solidFill>
            </a:endParaRPr>
          </a:p>
          <a:p>
            <a:pPr algn="ctr"/>
            <a:r>
              <a:rPr lang="es-ES" sz="2000" b="1" i="1" dirty="0" err="1" smtClean="0">
                <a:solidFill>
                  <a:schemeClr val="accent2">
                    <a:lumMod val="60000"/>
                    <a:lumOff val="40000"/>
                  </a:schemeClr>
                </a:solidFill>
              </a:rPr>
              <a:t>Takehome</a:t>
            </a:r>
            <a:r>
              <a:rPr lang="es-ES" sz="2000" b="1" i="1" dirty="0" smtClean="0">
                <a:solidFill>
                  <a:schemeClr val="accent2">
                    <a:lumMod val="60000"/>
                    <a:lumOff val="40000"/>
                  </a:schemeClr>
                </a:solidFill>
              </a:rPr>
              <a:t> = 224.00 – 24.00;</a:t>
            </a:r>
            <a:endParaRPr lang="es-ES" sz="2000" dirty="0">
              <a:solidFill>
                <a:schemeClr val="bg1"/>
              </a:solidFill>
            </a:endParaRPr>
          </a:p>
          <a:p>
            <a:endParaRPr lang="es-ES" sz="2000" dirty="0" smtClean="0">
              <a:solidFill>
                <a:schemeClr val="bg1"/>
              </a:solidFill>
            </a:endParaRPr>
          </a:p>
          <a:p>
            <a:r>
              <a:rPr lang="es-ES" sz="2000" dirty="0" smtClean="0">
                <a:solidFill>
                  <a:schemeClr val="bg1"/>
                </a:solidFill>
              </a:rPr>
              <a:t>Asigna el valor </a:t>
            </a:r>
            <a:r>
              <a:rPr lang="es-ES" sz="2000" b="1" i="1" dirty="0" smtClean="0">
                <a:solidFill>
                  <a:schemeClr val="accent2">
                    <a:lumMod val="60000"/>
                    <a:lumOff val="40000"/>
                  </a:schemeClr>
                </a:solidFill>
              </a:rPr>
              <a:t>200.00</a:t>
            </a:r>
            <a:r>
              <a:rPr lang="es-ES" sz="2000" dirty="0" smtClean="0">
                <a:solidFill>
                  <a:schemeClr val="bg1"/>
                </a:solidFill>
              </a:rPr>
              <a:t> a </a:t>
            </a:r>
            <a:r>
              <a:rPr lang="es-ES" sz="2000" b="1" i="1" dirty="0" err="1" smtClean="0">
                <a:solidFill>
                  <a:schemeClr val="accent2">
                    <a:lumMod val="60000"/>
                    <a:lumOff val="40000"/>
                  </a:schemeClr>
                </a:solidFill>
              </a:rPr>
              <a:t>takehome</a:t>
            </a:r>
            <a:r>
              <a:rPr lang="es-ES" sz="2000" dirty="0" smtClean="0">
                <a:solidFill>
                  <a:schemeClr val="bg1"/>
                </a:solidFill>
              </a:rPr>
              <a:t>.</a:t>
            </a:r>
          </a:p>
          <a:p>
            <a:endParaRPr lang="es-ES" sz="2000" dirty="0">
              <a:solidFill>
                <a:schemeClr val="bg1"/>
              </a:solidFill>
            </a:endParaRPr>
          </a:p>
          <a:p>
            <a:pPr algn="just"/>
            <a:r>
              <a:rPr lang="es-ES" sz="2000" dirty="0" smtClean="0">
                <a:solidFill>
                  <a:schemeClr val="bg1"/>
                </a:solidFill>
              </a:rPr>
              <a:t>Los operadores + y – se denomina operadores </a:t>
            </a:r>
            <a:r>
              <a:rPr lang="es-ES" sz="2000" i="1" dirty="0" smtClean="0">
                <a:solidFill>
                  <a:schemeClr val="bg1"/>
                </a:solidFill>
              </a:rPr>
              <a:t>binarios</a:t>
            </a:r>
            <a:r>
              <a:rPr lang="es-ES" sz="2000" dirty="0" smtClean="0">
                <a:solidFill>
                  <a:schemeClr val="bg1"/>
                </a:solidFill>
              </a:rPr>
              <a:t>, o </a:t>
            </a:r>
            <a:r>
              <a:rPr lang="es-ES" sz="2000" i="1" dirty="0" err="1" smtClean="0">
                <a:solidFill>
                  <a:schemeClr val="bg1"/>
                </a:solidFill>
              </a:rPr>
              <a:t>diáticos</a:t>
            </a:r>
            <a:r>
              <a:rPr lang="es-ES" sz="2000" dirty="0" smtClean="0">
                <a:solidFill>
                  <a:schemeClr val="bg1"/>
                </a:solidFill>
              </a:rPr>
              <a:t>, ya que requieres dos </a:t>
            </a:r>
            <a:r>
              <a:rPr lang="es-ES" sz="2000" dirty="0" err="1" smtClean="0">
                <a:solidFill>
                  <a:schemeClr val="bg1"/>
                </a:solidFill>
              </a:rPr>
              <a:t>operandos</a:t>
            </a:r>
            <a:r>
              <a:rPr lang="es-ES" sz="2000" dirty="0" smtClean="0">
                <a:solidFill>
                  <a:schemeClr val="bg1"/>
                </a:solidFill>
              </a:rPr>
              <a:t>.</a:t>
            </a:r>
            <a:endParaRPr lang="es-ES" sz="2000" dirty="0">
              <a:solidFill>
                <a:schemeClr val="bg1"/>
              </a:solidFill>
            </a:endParaRPr>
          </a:p>
        </p:txBody>
      </p:sp>
    </p:spTree>
    <p:extLst>
      <p:ext uri="{BB962C8B-B14F-4D97-AF65-F5344CB8AC3E}">
        <p14:creationId xmlns:p14="http://schemas.microsoft.com/office/powerpoint/2010/main" val="1814815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785652"/>
          </a:xfrm>
          <a:prstGeom prst="rect">
            <a:avLst/>
          </a:prstGeom>
        </p:spPr>
        <p:txBody>
          <a:bodyPr wrap="square">
            <a:spAutoFit/>
          </a:bodyPr>
          <a:lstStyle/>
          <a:p>
            <a:pPr algn="just"/>
            <a:r>
              <a:rPr lang="es-ES" sz="2000" spc="300" dirty="0" smtClean="0">
                <a:solidFill>
                  <a:schemeClr val="accent3">
                    <a:lumMod val="75000"/>
                  </a:schemeClr>
                </a:solidFill>
              </a:rPr>
              <a:t>Operador signo: - y +.</a:t>
            </a:r>
            <a:endParaRPr lang="es-ES" sz="2000" dirty="0" smtClean="0">
              <a:solidFill>
                <a:schemeClr val="bg1"/>
              </a:solidFill>
            </a:endParaRPr>
          </a:p>
          <a:p>
            <a:pPr algn="just"/>
            <a:endParaRPr lang="es-ES" sz="2000" dirty="0" smtClean="0">
              <a:solidFill>
                <a:schemeClr val="bg1"/>
              </a:solidFill>
            </a:endParaRPr>
          </a:p>
          <a:p>
            <a:pPr algn="just"/>
            <a:r>
              <a:rPr lang="es-ES" sz="2000" dirty="0" smtClean="0">
                <a:solidFill>
                  <a:schemeClr val="bg1"/>
                </a:solidFill>
              </a:rPr>
              <a:t>El signo menos también puede usarse para indicar o cambiar el signo algebraico de un valor. Por ejemplo, la sentencia</a:t>
            </a:r>
          </a:p>
          <a:p>
            <a:pPr algn="just"/>
            <a:endParaRPr lang="es-ES" sz="2000" dirty="0">
              <a:solidFill>
                <a:schemeClr val="bg1"/>
              </a:solidFill>
            </a:endParaRPr>
          </a:p>
          <a:p>
            <a:pPr algn="ctr"/>
            <a:r>
              <a:rPr lang="es-ES" sz="2000" b="1" i="1" dirty="0" err="1" smtClean="0">
                <a:solidFill>
                  <a:schemeClr val="accent2">
                    <a:lumMod val="60000"/>
                    <a:lumOff val="40000"/>
                  </a:schemeClr>
                </a:solidFill>
              </a:rPr>
              <a:t>rocky</a:t>
            </a:r>
            <a:r>
              <a:rPr lang="es-ES" sz="2000" b="1" i="1" dirty="0" smtClean="0">
                <a:solidFill>
                  <a:schemeClr val="accent2">
                    <a:lumMod val="60000"/>
                    <a:lumOff val="40000"/>
                  </a:schemeClr>
                </a:solidFill>
              </a:rPr>
              <a:t> = -12;</a:t>
            </a:r>
          </a:p>
          <a:p>
            <a:pPr algn="ctr"/>
            <a:r>
              <a:rPr lang="es-ES" sz="2000" b="1" i="1" dirty="0" err="1" smtClean="0">
                <a:solidFill>
                  <a:schemeClr val="accent2">
                    <a:lumMod val="60000"/>
                    <a:lumOff val="40000"/>
                  </a:schemeClr>
                </a:solidFill>
              </a:rPr>
              <a:t>smokey</a:t>
            </a:r>
            <a:r>
              <a:rPr lang="es-ES" sz="2000" b="1" i="1" dirty="0" smtClean="0">
                <a:solidFill>
                  <a:schemeClr val="accent2">
                    <a:lumMod val="60000"/>
                    <a:lumOff val="40000"/>
                  </a:schemeClr>
                </a:solidFill>
              </a:rPr>
              <a:t> = -</a:t>
            </a:r>
            <a:r>
              <a:rPr lang="es-ES" sz="2000" b="1" i="1" dirty="0" err="1" smtClean="0">
                <a:solidFill>
                  <a:schemeClr val="accent2">
                    <a:lumMod val="60000"/>
                    <a:lumOff val="40000"/>
                  </a:schemeClr>
                </a:solidFill>
              </a:rPr>
              <a:t>rocky</a:t>
            </a:r>
            <a:r>
              <a:rPr lang="es-ES" sz="2000" b="1" i="1" dirty="0" smtClean="0">
                <a:solidFill>
                  <a:schemeClr val="accent2">
                    <a:lumMod val="60000"/>
                    <a:lumOff val="40000"/>
                  </a:schemeClr>
                </a:solidFill>
              </a:rPr>
              <a:t>;</a:t>
            </a:r>
            <a:endParaRPr lang="es-ES" sz="2000" dirty="0" smtClean="0">
              <a:solidFill>
                <a:schemeClr val="bg1"/>
              </a:solidFill>
            </a:endParaRPr>
          </a:p>
          <a:p>
            <a:endParaRPr lang="es-ES" sz="2000" dirty="0">
              <a:solidFill>
                <a:schemeClr val="bg1"/>
              </a:solidFill>
            </a:endParaRPr>
          </a:p>
          <a:p>
            <a:r>
              <a:rPr lang="es-ES" sz="2000" dirty="0" smtClean="0">
                <a:solidFill>
                  <a:schemeClr val="bg1"/>
                </a:solidFill>
              </a:rPr>
              <a:t>le asigna el valor </a:t>
            </a:r>
            <a:r>
              <a:rPr lang="es-ES" sz="2000" b="1" i="1" dirty="0" smtClean="0">
                <a:solidFill>
                  <a:schemeClr val="accent2">
                    <a:lumMod val="60000"/>
                    <a:lumOff val="40000"/>
                  </a:schemeClr>
                </a:solidFill>
              </a:rPr>
              <a:t>12</a:t>
            </a:r>
            <a:r>
              <a:rPr lang="es-ES" sz="2000" dirty="0" smtClean="0">
                <a:solidFill>
                  <a:schemeClr val="bg1"/>
                </a:solidFill>
              </a:rPr>
              <a:t> a </a:t>
            </a:r>
            <a:r>
              <a:rPr lang="es-ES" sz="2000" b="1" i="1" dirty="0" err="1" smtClean="0">
                <a:solidFill>
                  <a:schemeClr val="accent2">
                    <a:lumMod val="60000"/>
                    <a:lumOff val="40000"/>
                  </a:schemeClr>
                </a:solidFill>
              </a:rPr>
              <a:t>smokey</a:t>
            </a:r>
            <a:r>
              <a:rPr lang="es-ES" sz="2000" dirty="0" smtClean="0">
                <a:solidFill>
                  <a:schemeClr val="bg1"/>
                </a:solidFill>
              </a:rPr>
              <a:t>.</a:t>
            </a:r>
            <a:endParaRPr lang="es-ES" sz="2000" dirty="0">
              <a:solidFill>
                <a:schemeClr val="bg1"/>
              </a:solidFill>
            </a:endParaRPr>
          </a:p>
          <a:p>
            <a:pPr marL="457200" indent="-457200">
              <a:buAutoNum type="arabicPeriod"/>
            </a:pPr>
            <a:endParaRPr lang="es-ES" sz="2000" dirty="0" smtClean="0">
              <a:solidFill>
                <a:schemeClr val="bg1"/>
              </a:solidFill>
            </a:endParaRPr>
          </a:p>
          <a:p>
            <a:r>
              <a:rPr lang="es-ES" sz="2000" dirty="0" smtClean="0">
                <a:solidFill>
                  <a:schemeClr val="bg1"/>
                </a:solidFill>
              </a:rPr>
              <a:t>Cuando se usa el signo menos de esta manera se le denomina operador unario, ya que toma un solo operador. Vea figura 5.2.</a:t>
            </a:r>
            <a:endParaRPr lang="es-ES" sz="2000" dirty="0">
              <a:solidFill>
                <a:schemeClr val="bg1"/>
              </a:solidFill>
            </a:endParaRPr>
          </a:p>
        </p:txBody>
      </p:sp>
    </p:spTree>
    <p:extLst>
      <p:ext uri="{BB962C8B-B14F-4D97-AF65-F5344CB8AC3E}">
        <p14:creationId xmlns:p14="http://schemas.microsoft.com/office/powerpoint/2010/main" val="2104447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upo 57"/>
          <p:cNvGrpSpPr/>
          <p:nvPr/>
        </p:nvGrpSpPr>
        <p:grpSpPr>
          <a:xfrm>
            <a:off x="1524000" y="1143000"/>
            <a:ext cx="5067300" cy="5048310"/>
            <a:chOff x="1524000" y="1143000"/>
            <a:chExt cx="5067300" cy="5048310"/>
          </a:xfrm>
        </p:grpSpPr>
        <p:sp>
          <p:nvSpPr>
            <p:cNvPr id="5" name="Rectangle 5"/>
            <p:cNvSpPr/>
            <p:nvPr/>
          </p:nvSpPr>
          <p:spPr>
            <a:xfrm>
              <a:off x="1524000" y="5791200"/>
              <a:ext cx="5067300" cy="400110"/>
            </a:xfrm>
            <a:prstGeom prst="rect">
              <a:avLst/>
            </a:prstGeom>
          </p:spPr>
          <p:txBody>
            <a:bodyPr wrap="square">
              <a:spAutoFit/>
            </a:bodyPr>
            <a:lstStyle/>
            <a:p>
              <a:r>
                <a:rPr lang="es-ES" sz="2000" b="1" dirty="0" smtClean="0">
                  <a:solidFill>
                    <a:schemeClr val="bg1"/>
                  </a:solidFill>
                </a:rPr>
                <a:t>Figura 5.2: </a:t>
              </a:r>
              <a:r>
                <a:rPr lang="es-ES" sz="2000" dirty="0" smtClean="0">
                  <a:solidFill>
                    <a:schemeClr val="bg1"/>
                  </a:solidFill>
                </a:rPr>
                <a:t>Operadores unario y binario</a:t>
              </a:r>
            </a:p>
          </p:txBody>
        </p:sp>
        <p:grpSp>
          <p:nvGrpSpPr>
            <p:cNvPr id="57" name="Grupo 56"/>
            <p:cNvGrpSpPr/>
            <p:nvPr/>
          </p:nvGrpSpPr>
          <p:grpSpPr>
            <a:xfrm>
              <a:off x="2224200" y="1143000"/>
              <a:ext cx="3522212" cy="4298312"/>
              <a:chOff x="1977351" y="578488"/>
              <a:chExt cx="3522212" cy="4298312"/>
            </a:xfrm>
          </p:grpSpPr>
          <p:grpSp>
            <p:nvGrpSpPr>
              <p:cNvPr id="55" name="Grupo 54"/>
              <p:cNvGrpSpPr/>
              <p:nvPr/>
            </p:nvGrpSpPr>
            <p:grpSpPr>
              <a:xfrm>
                <a:off x="1977351" y="578488"/>
                <a:ext cx="3509796" cy="1072552"/>
                <a:chOff x="1977351" y="578488"/>
                <a:chExt cx="3509796" cy="1072552"/>
              </a:xfrm>
            </p:grpSpPr>
            <p:grpSp>
              <p:nvGrpSpPr>
                <p:cNvPr id="2" name="Grupo 1"/>
                <p:cNvGrpSpPr/>
                <p:nvPr/>
              </p:nvGrpSpPr>
              <p:grpSpPr>
                <a:xfrm>
                  <a:off x="1977351" y="578488"/>
                  <a:ext cx="909316" cy="735731"/>
                  <a:chOff x="1960418" y="578488"/>
                  <a:chExt cx="909316" cy="735731"/>
                </a:xfrm>
              </p:grpSpPr>
              <p:sp>
                <p:nvSpPr>
                  <p:cNvPr id="19" name="CuadroTexto 18"/>
                  <p:cNvSpPr txBox="1"/>
                  <p:nvPr/>
                </p:nvSpPr>
                <p:spPr>
                  <a:xfrm>
                    <a:off x="1960418" y="852554"/>
                    <a:ext cx="900000" cy="46166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p>
                  <a:p>
                    <a:pPr algn="ctr"/>
                    <a:r>
                      <a:rPr lang="es-ES" sz="1200" b="1" dirty="0" smtClean="0">
                        <a:solidFill>
                          <a:schemeClr val="bg1"/>
                        </a:solidFill>
                      </a:rPr>
                      <a:t>36-12</a:t>
                    </a:r>
                    <a:endParaRPr lang="es-ES" sz="1200" b="1" dirty="0"/>
                  </a:p>
                </p:txBody>
              </p:sp>
              <p:sp>
                <p:nvSpPr>
                  <p:cNvPr id="20" name="CuadroTexto 19"/>
                  <p:cNvSpPr txBox="1"/>
                  <p:nvPr/>
                </p:nvSpPr>
                <p:spPr>
                  <a:xfrm>
                    <a:off x="2105106" y="578488"/>
                    <a:ext cx="764628"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b="1" i="1" dirty="0" smtClean="0">
                        <a:solidFill>
                          <a:schemeClr val="bg2">
                            <a:lumMod val="60000"/>
                            <a:lumOff val="40000"/>
                          </a:schemeClr>
                        </a:solidFill>
                      </a:rPr>
                      <a:t>binario</a:t>
                    </a:r>
                    <a:endParaRPr lang="es-ES" sz="1200" dirty="0">
                      <a:solidFill>
                        <a:schemeClr val="bg2">
                          <a:lumMod val="60000"/>
                          <a:lumOff val="40000"/>
                        </a:schemeClr>
                      </a:solidFill>
                    </a:endParaRPr>
                  </a:p>
                </p:txBody>
              </p:sp>
            </p:grpSp>
            <p:grpSp>
              <p:nvGrpSpPr>
                <p:cNvPr id="33" name="Grupo 32"/>
                <p:cNvGrpSpPr/>
                <p:nvPr/>
              </p:nvGrpSpPr>
              <p:grpSpPr>
                <a:xfrm>
                  <a:off x="2895851" y="948850"/>
                  <a:ext cx="2591296" cy="276999"/>
                  <a:chOff x="3697903" y="999854"/>
                  <a:chExt cx="2591296" cy="276999"/>
                </a:xfrm>
              </p:grpSpPr>
              <p:sp>
                <p:nvSpPr>
                  <p:cNvPr id="27" name="CuadroTexto 26"/>
                  <p:cNvSpPr txBox="1"/>
                  <p:nvPr/>
                </p:nvSpPr>
                <p:spPr>
                  <a:xfrm>
                    <a:off x="5029199" y="999854"/>
                    <a:ext cx="1260000"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Su valor es </a:t>
                    </a:r>
                    <a:r>
                      <a:rPr lang="es-ES" sz="1200" b="1" i="1" dirty="0" smtClean="0">
                        <a:solidFill>
                          <a:schemeClr val="accent2">
                            <a:lumMod val="60000"/>
                            <a:lumOff val="40000"/>
                          </a:schemeClr>
                        </a:solidFill>
                      </a:rPr>
                      <a:t>24</a:t>
                    </a:r>
                    <a:endParaRPr lang="es-ES" dirty="0"/>
                  </a:p>
                </p:txBody>
              </p:sp>
              <p:cxnSp>
                <p:nvCxnSpPr>
                  <p:cNvPr id="30" name="Conector recto 29"/>
                  <p:cNvCxnSpPr/>
                  <p:nvPr/>
                </p:nvCxnSpPr>
                <p:spPr>
                  <a:xfrm>
                    <a:off x="3697903" y="1143000"/>
                    <a:ext cx="1331297" cy="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upo 40"/>
                <p:cNvGrpSpPr/>
                <p:nvPr/>
              </p:nvGrpSpPr>
              <p:grpSpPr>
                <a:xfrm>
                  <a:off x="2382660" y="1295400"/>
                  <a:ext cx="1463488" cy="355640"/>
                  <a:chOff x="4800600" y="3177000"/>
                  <a:chExt cx="1331297" cy="252000"/>
                </a:xfrm>
              </p:grpSpPr>
              <p:cxnSp>
                <p:nvCxnSpPr>
                  <p:cNvPr id="42" name="Conector recto 41"/>
                  <p:cNvCxnSpPr/>
                  <p:nvPr/>
                </p:nvCxnSpPr>
                <p:spPr>
                  <a:xfrm flipV="1">
                    <a:off x="4800600" y="3177000"/>
                    <a:ext cx="0" cy="25200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flipV="1">
                    <a:off x="5181600" y="3177000"/>
                    <a:ext cx="0" cy="25200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a:xfrm>
                    <a:off x="4800600" y="3429000"/>
                    <a:ext cx="1331297" cy="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6" name="Grupo 55"/>
              <p:cNvGrpSpPr/>
              <p:nvPr/>
            </p:nvGrpSpPr>
            <p:grpSpPr>
              <a:xfrm>
                <a:off x="1977351" y="3671469"/>
                <a:ext cx="3499898" cy="1205331"/>
                <a:chOff x="1977351" y="3671469"/>
                <a:chExt cx="3499898" cy="1205331"/>
              </a:xfrm>
            </p:grpSpPr>
            <p:grpSp>
              <p:nvGrpSpPr>
                <p:cNvPr id="24" name="Grupo 23"/>
                <p:cNvGrpSpPr/>
                <p:nvPr/>
              </p:nvGrpSpPr>
              <p:grpSpPr>
                <a:xfrm>
                  <a:off x="1977351" y="3671469"/>
                  <a:ext cx="909316" cy="734866"/>
                  <a:chOff x="1960418" y="578488"/>
                  <a:chExt cx="909316" cy="734866"/>
                </a:xfrm>
              </p:grpSpPr>
              <p:sp>
                <p:nvSpPr>
                  <p:cNvPr id="25" name="CuadroTexto 24"/>
                  <p:cNvSpPr txBox="1"/>
                  <p:nvPr/>
                </p:nvSpPr>
                <p:spPr>
                  <a:xfrm>
                    <a:off x="1960418" y="852554"/>
                    <a:ext cx="900000" cy="4608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p>
                  <a:p>
                    <a:pPr algn="ctr"/>
                    <a:r>
                      <a:rPr lang="es-ES" sz="1200" b="1" dirty="0" smtClean="0">
                        <a:solidFill>
                          <a:schemeClr val="bg1"/>
                        </a:solidFill>
                      </a:rPr>
                      <a:t>-(12-20)</a:t>
                    </a:r>
                    <a:endParaRPr lang="es-ES" sz="1200" b="1" dirty="0"/>
                  </a:p>
                </p:txBody>
              </p:sp>
              <p:sp>
                <p:nvSpPr>
                  <p:cNvPr id="26" name="CuadroTexto 25"/>
                  <p:cNvSpPr txBox="1"/>
                  <p:nvPr/>
                </p:nvSpPr>
                <p:spPr>
                  <a:xfrm>
                    <a:off x="2105106" y="578488"/>
                    <a:ext cx="764628"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b="1" i="1" dirty="0" smtClean="0">
                        <a:solidFill>
                          <a:schemeClr val="bg2">
                            <a:lumMod val="60000"/>
                            <a:lumOff val="40000"/>
                          </a:schemeClr>
                        </a:solidFill>
                      </a:rPr>
                      <a:t>ambos</a:t>
                    </a:r>
                    <a:endParaRPr lang="es-ES" sz="1200" dirty="0">
                      <a:solidFill>
                        <a:schemeClr val="bg2">
                          <a:lumMod val="60000"/>
                          <a:lumOff val="40000"/>
                        </a:schemeClr>
                      </a:solidFill>
                    </a:endParaRPr>
                  </a:p>
                </p:txBody>
              </p:sp>
            </p:grpSp>
            <p:grpSp>
              <p:nvGrpSpPr>
                <p:cNvPr id="37" name="Grupo 36"/>
                <p:cNvGrpSpPr/>
                <p:nvPr/>
              </p:nvGrpSpPr>
              <p:grpSpPr>
                <a:xfrm>
                  <a:off x="2885953" y="4021302"/>
                  <a:ext cx="2591296" cy="276999"/>
                  <a:chOff x="3697903" y="999854"/>
                  <a:chExt cx="2591296" cy="276999"/>
                </a:xfrm>
              </p:grpSpPr>
              <p:sp>
                <p:nvSpPr>
                  <p:cNvPr id="38" name="CuadroTexto 37"/>
                  <p:cNvSpPr txBox="1"/>
                  <p:nvPr/>
                </p:nvSpPr>
                <p:spPr>
                  <a:xfrm>
                    <a:off x="5029199" y="999854"/>
                    <a:ext cx="1260000"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Su valor es </a:t>
                    </a:r>
                    <a:r>
                      <a:rPr lang="es-ES" sz="1200" b="1" i="1" dirty="0" smtClean="0">
                        <a:solidFill>
                          <a:schemeClr val="accent2">
                            <a:lumMod val="60000"/>
                            <a:lumOff val="40000"/>
                          </a:schemeClr>
                        </a:solidFill>
                      </a:rPr>
                      <a:t>8</a:t>
                    </a:r>
                    <a:endParaRPr lang="es-ES" dirty="0"/>
                  </a:p>
                </p:txBody>
              </p:sp>
              <p:cxnSp>
                <p:nvCxnSpPr>
                  <p:cNvPr id="39" name="Conector recto 38"/>
                  <p:cNvCxnSpPr/>
                  <p:nvPr/>
                </p:nvCxnSpPr>
                <p:spPr>
                  <a:xfrm>
                    <a:off x="3697903" y="1143000"/>
                    <a:ext cx="1331297" cy="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a:off x="2382660" y="4397310"/>
                  <a:ext cx="1463488" cy="479490"/>
                  <a:chOff x="2382659" y="4397310"/>
                  <a:chExt cx="1463488" cy="479490"/>
                </a:xfrm>
              </p:grpSpPr>
              <p:grpSp>
                <p:nvGrpSpPr>
                  <p:cNvPr id="40" name="Grupo 39"/>
                  <p:cNvGrpSpPr/>
                  <p:nvPr/>
                </p:nvGrpSpPr>
                <p:grpSpPr>
                  <a:xfrm>
                    <a:off x="2514850" y="4419600"/>
                    <a:ext cx="1331297" cy="252000"/>
                    <a:chOff x="4800600" y="3104766"/>
                    <a:chExt cx="1331297" cy="252000"/>
                  </a:xfrm>
                </p:grpSpPr>
                <p:cxnSp>
                  <p:nvCxnSpPr>
                    <p:cNvPr id="28" name="Conector recto 27"/>
                    <p:cNvCxnSpPr/>
                    <p:nvPr/>
                  </p:nvCxnSpPr>
                  <p:spPr>
                    <a:xfrm flipV="1">
                      <a:off x="4800600" y="3104766"/>
                      <a:ext cx="0" cy="25200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flipV="1">
                      <a:off x="5181600" y="3104766"/>
                      <a:ext cx="0" cy="25200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32" name="Conector recto 31"/>
                    <p:cNvCxnSpPr/>
                    <p:nvPr/>
                  </p:nvCxnSpPr>
                  <p:spPr>
                    <a:xfrm>
                      <a:off x="4800600" y="3356766"/>
                      <a:ext cx="1331297" cy="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49" name="Grupo 48"/>
                  <p:cNvGrpSpPr/>
                  <p:nvPr/>
                </p:nvGrpSpPr>
                <p:grpSpPr>
                  <a:xfrm>
                    <a:off x="2382659" y="4397310"/>
                    <a:ext cx="1463488" cy="479490"/>
                    <a:chOff x="2220304" y="4397310"/>
                    <a:chExt cx="1463488" cy="479490"/>
                  </a:xfrm>
                </p:grpSpPr>
                <p:cxnSp>
                  <p:nvCxnSpPr>
                    <p:cNvPr id="31" name="Conector recto 30"/>
                    <p:cNvCxnSpPr/>
                    <p:nvPr/>
                  </p:nvCxnSpPr>
                  <p:spPr>
                    <a:xfrm flipV="1">
                      <a:off x="2220304" y="4397310"/>
                      <a:ext cx="0" cy="47949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a:off x="2220304" y="4876800"/>
                      <a:ext cx="1463488" cy="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54" name="Grupo 53"/>
              <p:cNvGrpSpPr/>
              <p:nvPr/>
            </p:nvGrpSpPr>
            <p:grpSpPr>
              <a:xfrm>
                <a:off x="1977351" y="2124979"/>
                <a:ext cx="3522212" cy="999221"/>
                <a:chOff x="1977351" y="2124979"/>
                <a:chExt cx="3522212" cy="999221"/>
              </a:xfrm>
            </p:grpSpPr>
            <p:grpSp>
              <p:nvGrpSpPr>
                <p:cNvPr id="21" name="Grupo 20"/>
                <p:cNvGrpSpPr/>
                <p:nvPr/>
              </p:nvGrpSpPr>
              <p:grpSpPr>
                <a:xfrm>
                  <a:off x="1977351" y="2124979"/>
                  <a:ext cx="909316" cy="735731"/>
                  <a:chOff x="1960418" y="578488"/>
                  <a:chExt cx="909316" cy="735731"/>
                </a:xfrm>
              </p:grpSpPr>
              <p:sp>
                <p:nvSpPr>
                  <p:cNvPr id="22" name="CuadroTexto 21"/>
                  <p:cNvSpPr txBox="1"/>
                  <p:nvPr/>
                </p:nvSpPr>
                <p:spPr>
                  <a:xfrm>
                    <a:off x="1960418" y="852554"/>
                    <a:ext cx="900000" cy="46166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p>
                  <a:p>
                    <a:pPr algn="ctr"/>
                    <a:r>
                      <a:rPr lang="es-ES" sz="1200" b="1" dirty="0" smtClean="0">
                        <a:solidFill>
                          <a:schemeClr val="bg1"/>
                        </a:solidFill>
                      </a:rPr>
                      <a:t>-16</a:t>
                    </a:r>
                    <a:endParaRPr lang="es-ES" sz="1200" b="1" dirty="0"/>
                  </a:p>
                </p:txBody>
              </p:sp>
              <p:sp>
                <p:nvSpPr>
                  <p:cNvPr id="23" name="CuadroTexto 22"/>
                  <p:cNvSpPr txBox="1"/>
                  <p:nvPr/>
                </p:nvSpPr>
                <p:spPr>
                  <a:xfrm>
                    <a:off x="2105106" y="578488"/>
                    <a:ext cx="764628"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b="1" i="1" dirty="0" smtClean="0">
                        <a:solidFill>
                          <a:schemeClr val="bg2">
                            <a:lumMod val="60000"/>
                            <a:lumOff val="40000"/>
                          </a:schemeClr>
                        </a:solidFill>
                      </a:rPr>
                      <a:t>unario</a:t>
                    </a:r>
                    <a:endParaRPr lang="es-ES" sz="1200" dirty="0">
                      <a:solidFill>
                        <a:schemeClr val="bg2">
                          <a:lumMod val="60000"/>
                          <a:lumOff val="40000"/>
                        </a:schemeClr>
                      </a:solidFill>
                    </a:endParaRPr>
                  </a:p>
                </p:txBody>
              </p:sp>
            </p:grpSp>
            <p:grpSp>
              <p:nvGrpSpPr>
                <p:cNvPr id="34" name="Grupo 33"/>
                <p:cNvGrpSpPr/>
                <p:nvPr/>
              </p:nvGrpSpPr>
              <p:grpSpPr>
                <a:xfrm>
                  <a:off x="2908267" y="2460455"/>
                  <a:ext cx="2591296" cy="461665"/>
                  <a:chOff x="3697903" y="999854"/>
                  <a:chExt cx="2591296" cy="461665"/>
                </a:xfrm>
              </p:grpSpPr>
              <p:sp>
                <p:nvSpPr>
                  <p:cNvPr id="35" name="CuadroTexto 34"/>
                  <p:cNvSpPr txBox="1"/>
                  <p:nvPr/>
                </p:nvSpPr>
                <p:spPr>
                  <a:xfrm>
                    <a:off x="5029199" y="999854"/>
                    <a:ext cx="1260000" cy="461665"/>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Su valor es </a:t>
                    </a:r>
                    <a:r>
                      <a:rPr lang="es-ES" sz="1200" b="1" i="1" dirty="0" smtClean="0">
                        <a:solidFill>
                          <a:schemeClr val="accent2">
                            <a:lumMod val="60000"/>
                            <a:lumOff val="40000"/>
                          </a:schemeClr>
                        </a:solidFill>
                      </a:rPr>
                      <a:t>-16</a:t>
                    </a:r>
                    <a:endParaRPr lang="es-ES" dirty="0"/>
                  </a:p>
                </p:txBody>
              </p:sp>
              <p:cxnSp>
                <p:nvCxnSpPr>
                  <p:cNvPr id="36" name="Conector recto 35"/>
                  <p:cNvCxnSpPr/>
                  <p:nvPr/>
                </p:nvCxnSpPr>
                <p:spPr>
                  <a:xfrm>
                    <a:off x="3697903" y="1143000"/>
                    <a:ext cx="1331297" cy="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grpSp>
            <p:grpSp>
              <p:nvGrpSpPr>
                <p:cNvPr id="52" name="Grupo 51"/>
                <p:cNvGrpSpPr/>
                <p:nvPr/>
              </p:nvGrpSpPr>
              <p:grpSpPr>
                <a:xfrm>
                  <a:off x="2504354" y="2872200"/>
                  <a:ext cx="1341794" cy="252000"/>
                  <a:chOff x="3535006" y="3177000"/>
                  <a:chExt cx="1341794" cy="252000"/>
                </a:xfrm>
              </p:grpSpPr>
              <p:cxnSp>
                <p:nvCxnSpPr>
                  <p:cNvPr id="50" name="Conector recto 49"/>
                  <p:cNvCxnSpPr/>
                  <p:nvPr/>
                </p:nvCxnSpPr>
                <p:spPr>
                  <a:xfrm>
                    <a:off x="3545503" y="3429000"/>
                    <a:ext cx="1331297" cy="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50"/>
                  <p:cNvCxnSpPr/>
                  <p:nvPr/>
                </p:nvCxnSpPr>
                <p:spPr>
                  <a:xfrm flipV="1">
                    <a:off x="3535006" y="3177000"/>
                    <a:ext cx="0" cy="252000"/>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1701700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170099"/>
          </a:xfrm>
          <a:prstGeom prst="rect">
            <a:avLst/>
          </a:prstGeom>
        </p:spPr>
        <p:txBody>
          <a:bodyPr wrap="square">
            <a:spAutoFit/>
          </a:bodyPr>
          <a:lstStyle/>
          <a:p>
            <a:pPr algn="just"/>
            <a:r>
              <a:rPr lang="es-ES" sz="2000" spc="300" dirty="0" smtClean="0">
                <a:solidFill>
                  <a:schemeClr val="accent3">
                    <a:lumMod val="75000"/>
                  </a:schemeClr>
                </a:solidFill>
              </a:rPr>
              <a:t>Operador multiplicación: *.</a:t>
            </a:r>
            <a:endParaRPr lang="es-ES" sz="2000" dirty="0" smtClean="0">
              <a:solidFill>
                <a:schemeClr val="bg1"/>
              </a:solidFill>
            </a:endParaRPr>
          </a:p>
          <a:p>
            <a:pPr algn="just"/>
            <a:endParaRPr lang="es-ES" sz="2000" dirty="0" smtClean="0">
              <a:solidFill>
                <a:schemeClr val="bg1"/>
              </a:solidFill>
            </a:endParaRPr>
          </a:p>
          <a:p>
            <a:pPr algn="just"/>
            <a:r>
              <a:rPr lang="es-ES" sz="2000" dirty="0" smtClean="0">
                <a:solidFill>
                  <a:schemeClr val="bg1"/>
                </a:solidFill>
              </a:rPr>
              <a:t>La multiplicación se indica por *. La sentencia</a:t>
            </a:r>
          </a:p>
          <a:p>
            <a:endParaRPr lang="es-ES" sz="2000" dirty="0" smtClean="0">
              <a:solidFill>
                <a:schemeClr val="bg1"/>
              </a:solidFill>
            </a:endParaRPr>
          </a:p>
          <a:p>
            <a:pPr algn="ctr"/>
            <a:r>
              <a:rPr lang="es-ES" sz="2000" b="1" i="1" dirty="0" smtClean="0">
                <a:solidFill>
                  <a:schemeClr val="accent2">
                    <a:lumMod val="60000"/>
                    <a:lumOff val="40000"/>
                  </a:schemeClr>
                </a:solidFill>
              </a:rPr>
              <a:t>cm = 2.54*in;</a:t>
            </a:r>
            <a:endParaRPr lang="es-ES" sz="2000" dirty="0">
              <a:solidFill>
                <a:schemeClr val="bg1"/>
              </a:solidFill>
            </a:endParaRPr>
          </a:p>
          <a:p>
            <a:endParaRPr lang="es-ES" sz="2000" dirty="0">
              <a:solidFill>
                <a:schemeClr val="bg1"/>
              </a:solidFill>
            </a:endParaRPr>
          </a:p>
          <a:p>
            <a:r>
              <a:rPr lang="es-ES" sz="2000" dirty="0" smtClean="0">
                <a:solidFill>
                  <a:schemeClr val="bg1"/>
                </a:solidFill>
              </a:rPr>
              <a:t>multiplica la variable </a:t>
            </a:r>
            <a:r>
              <a:rPr lang="es-ES" sz="2000" b="1" i="1" dirty="0" smtClean="0">
                <a:solidFill>
                  <a:schemeClr val="accent2">
                    <a:lumMod val="60000"/>
                    <a:lumOff val="40000"/>
                  </a:schemeClr>
                </a:solidFill>
              </a:rPr>
              <a:t>in</a:t>
            </a:r>
            <a:r>
              <a:rPr lang="es-ES" sz="2000" dirty="0" smtClean="0">
                <a:solidFill>
                  <a:schemeClr val="bg1"/>
                </a:solidFill>
              </a:rPr>
              <a:t> por </a:t>
            </a:r>
            <a:r>
              <a:rPr lang="es-ES" sz="2000" b="1" i="1" dirty="0" smtClean="0">
                <a:solidFill>
                  <a:schemeClr val="accent2">
                    <a:lumMod val="60000"/>
                    <a:lumOff val="40000"/>
                  </a:schemeClr>
                </a:solidFill>
              </a:rPr>
              <a:t>2.54</a:t>
            </a:r>
            <a:r>
              <a:rPr lang="es-ES" sz="2000" dirty="0" smtClean="0">
                <a:solidFill>
                  <a:schemeClr val="bg1"/>
                </a:solidFill>
              </a:rPr>
              <a:t> y asigna la respuesta a </a:t>
            </a:r>
            <a:r>
              <a:rPr lang="es-ES" sz="2000" b="1" i="1" dirty="0" smtClean="0">
                <a:solidFill>
                  <a:schemeClr val="accent2">
                    <a:lumMod val="60000"/>
                    <a:lumOff val="40000"/>
                  </a:schemeClr>
                </a:solidFill>
              </a:rPr>
              <a:t>cm</a:t>
            </a:r>
            <a:r>
              <a:rPr lang="es-ES" sz="2000" dirty="0" smtClean="0">
                <a:solidFill>
                  <a:schemeClr val="bg1"/>
                </a:solidFill>
              </a:rPr>
              <a:t>. </a:t>
            </a:r>
          </a:p>
          <a:p>
            <a:endParaRPr lang="es-ES" sz="2000" dirty="0" smtClean="0">
              <a:solidFill>
                <a:schemeClr val="bg1"/>
              </a:solidFill>
            </a:endParaRPr>
          </a:p>
          <a:p>
            <a:r>
              <a:rPr lang="es-ES" sz="2000" b="1" i="1" dirty="0" smtClean="0">
                <a:solidFill>
                  <a:schemeClr val="accent2">
                    <a:lumMod val="60000"/>
                    <a:lumOff val="40000"/>
                  </a:schemeClr>
                </a:solidFill>
              </a:rPr>
              <a:t>Ejercicio:</a:t>
            </a:r>
            <a:endParaRPr lang="es-ES" sz="2000" dirty="0">
              <a:solidFill>
                <a:schemeClr val="bg1"/>
              </a:solidFill>
            </a:endParaRPr>
          </a:p>
          <a:p>
            <a:r>
              <a:rPr lang="es-ES" sz="2000" dirty="0" smtClean="0">
                <a:solidFill>
                  <a:schemeClr val="bg1"/>
                </a:solidFill>
              </a:rPr>
              <a:t>Presente una tabla de cuadrados hasta 20.</a:t>
            </a:r>
            <a:endParaRPr lang="es-ES" sz="2000" dirty="0">
              <a:solidFill>
                <a:schemeClr val="bg1"/>
              </a:solidFill>
            </a:endParaRPr>
          </a:p>
        </p:txBody>
      </p:sp>
    </p:spTree>
    <p:extLst>
      <p:ext uri="{BB962C8B-B14F-4D97-AF65-F5344CB8AC3E}">
        <p14:creationId xmlns:p14="http://schemas.microsoft.com/office/powerpoint/2010/main" val="3197240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5"/>
          <p:cNvSpPr/>
          <p:nvPr/>
        </p:nvSpPr>
        <p:spPr>
          <a:xfrm>
            <a:off x="457200" y="381000"/>
            <a:ext cx="8305800" cy="4708981"/>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5.4 </a:t>
            </a:r>
            <a:r>
              <a:rPr lang="es-ES" sz="2000" dirty="0" err="1" smtClean="0">
                <a:solidFill>
                  <a:schemeClr val="bg1"/>
                </a:solidFill>
              </a:rPr>
              <a:t>squares.c</a:t>
            </a:r>
            <a:endParaRPr lang="es-ES" sz="2000" dirty="0" smtClean="0">
              <a:solidFill>
                <a:schemeClr val="bg1"/>
              </a:solidFill>
            </a:endParaRPr>
          </a:p>
          <a:p>
            <a:r>
              <a:rPr lang="es-ES" sz="2000" i="1" dirty="0" smtClean="0">
                <a:solidFill>
                  <a:srgbClr val="FF0000"/>
                </a:solidFill>
              </a:rPr>
              <a:t>/* </a:t>
            </a:r>
            <a:r>
              <a:rPr lang="es-ES" sz="2000" i="1" dirty="0" err="1" smtClean="0">
                <a:solidFill>
                  <a:srgbClr val="FF0000"/>
                </a:solidFill>
              </a:rPr>
              <a:t>squares.c</a:t>
            </a:r>
            <a:r>
              <a:rPr lang="es-ES" sz="2000" i="1" dirty="0" smtClean="0">
                <a:solidFill>
                  <a:srgbClr val="FF0000"/>
                </a:solidFill>
              </a:rPr>
              <a:t> - - produce una tabla de 20 primeros cuadrados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num</a:t>
            </a:r>
            <a:r>
              <a:rPr lang="es-ES" sz="2000" b="1" i="1" dirty="0" smtClean="0">
                <a:solidFill>
                  <a:schemeClr val="accent2">
                    <a:lumMod val="60000"/>
                    <a:lumOff val="40000"/>
                  </a:schemeClr>
                </a:solidFill>
              </a:rPr>
              <a:t> = 1;	</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While</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num</a:t>
            </a:r>
            <a:r>
              <a:rPr lang="es-ES" sz="2000" b="1" i="1" dirty="0" smtClean="0">
                <a:solidFill>
                  <a:schemeClr val="accent2">
                    <a:lumMod val="60000"/>
                    <a:lumOff val="40000"/>
                  </a:schemeClr>
                </a:solidFill>
              </a:rPr>
              <a:t> &lt; 21)</a:t>
            </a:r>
          </a:p>
          <a:p>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	%10d %10d\n”, </a:t>
            </a:r>
            <a:r>
              <a:rPr lang="es-ES" sz="2000" b="1" i="1" dirty="0" err="1" smtClean="0">
                <a:solidFill>
                  <a:schemeClr val="accent2">
                    <a:lumMod val="60000"/>
                    <a:lumOff val="40000"/>
                  </a:schemeClr>
                </a:solidFill>
              </a:rPr>
              <a:t>num</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num</a:t>
            </a:r>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num</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Num</a:t>
            </a:r>
            <a:r>
              <a:rPr lang="es-ES" sz="2000" b="1" i="1" dirty="0" smtClean="0">
                <a:solidFill>
                  <a:schemeClr val="accent2">
                    <a:lumMod val="60000"/>
                    <a:lumOff val="40000"/>
                  </a:schemeClr>
                </a:solidFill>
              </a:rPr>
              <a:t>=</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num+1;</a:t>
            </a:r>
          </a:p>
          <a:p>
            <a:r>
              <a:rPr lang="es-ES" sz="2000" b="1" i="1" dirty="0" smtClean="0">
                <a:solidFill>
                  <a:schemeClr val="accent2">
                    <a:lumMod val="60000"/>
                    <a:lumOff val="40000"/>
                  </a:schemeClr>
                </a:solidFill>
              </a:rPr>
              <a:t>}</a:t>
            </a:r>
          </a:p>
          <a:p>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endParaRPr lang="es-ES" sz="2000" dirty="0" smtClean="0">
              <a:solidFill>
                <a:schemeClr val="bg1"/>
              </a:solidFill>
            </a:endParaRPr>
          </a:p>
          <a:p>
            <a:endParaRPr lang="es-ES" sz="2000" dirty="0" smtClean="0">
              <a:solidFill>
                <a:schemeClr val="bg1"/>
              </a:solidFill>
            </a:endParaRPr>
          </a:p>
        </p:txBody>
      </p:sp>
    </p:spTree>
    <p:extLst>
      <p:ext uri="{BB962C8B-B14F-4D97-AF65-F5344CB8AC3E}">
        <p14:creationId xmlns:p14="http://schemas.microsoft.com/office/powerpoint/2010/main" val="2085897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708981"/>
          </a:xfrm>
          <a:prstGeom prst="rect">
            <a:avLst/>
          </a:prstGeom>
        </p:spPr>
        <p:txBody>
          <a:bodyPr wrap="square">
            <a:spAutoFit/>
          </a:bodyPr>
          <a:lstStyle/>
          <a:p>
            <a:pPr algn="just"/>
            <a:r>
              <a:rPr lang="es-ES" sz="2000" spc="300" dirty="0" smtClean="0">
                <a:solidFill>
                  <a:schemeClr val="accent3">
                    <a:lumMod val="75000"/>
                  </a:schemeClr>
                </a:solidFill>
              </a:rPr>
              <a:t>Crecimiento exponencial.</a:t>
            </a:r>
            <a:endParaRPr lang="es-ES" sz="2000" dirty="0" smtClean="0">
              <a:solidFill>
                <a:schemeClr val="bg1"/>
              </a:solidFill>
            </a:endParaRPr>
          </a:p>
          <a:p>
            <a:pPr algn="just"/>
            <a:endParaRPr lang="es-ES" sz="2000" dirty="0" smtClean="0">
              <a:solidFill>
                <a:schemeClr val="bg1"/>
              </a:solidFill>
            </a:endParaRPr>
          </a:p>
          <a:p>
            <a:pPr algn="just"/>
            <a:r>
              <a:rPr lang="es-ES" sz="2000" dirty="0" smtClean="0">
                <a:solidFill>
                  <a:schemeClr val="bg1"/>
                </a:solidFill>
              </a:rPr>
              <a:t>Seguro conoce una regla muy peculiar que busca compensar a un escolar que ha hecho alguna acción buena. Al preguntarle un profesor a un escolar que le gustaría recibir, él señala un tablero de ajedrez y dice: sólo un grano de trigo en el primer cuadrado, dos en el segundo, cuatro en el tercero, y así sucesivamente. </a:t>
            </a:r>
          </a:p>
          <a:p>
            <a:endParaRPr lang="es-ES" sz="2000" dirty="0">
              <a:solidFill>
                <a:schemeClr val="bg1"/>
              </a:solidFill>
            </a:endParaRPr>
          </a:p>
          <a:p>
            <a:pPr algn="just"/>
            <a:r>
              <a:rPr lang="es-ES" sz="2000" dirty="0" smtClean="0">
                <a:solidFill>
                  <a:srgbClr val="FF0000"/>
                </a:solidFill>
              </a:rPr>
              <a:t>Ejercicio:</a:t>
            </a:r>
            <a:r>
              <a:rPr lang="es-ES" sz="2000" dirty="0" smtClean="0">
                <a:solidFill>
                  <a:schemeClr val="bg1"/>
                </a:solidFill>
              </a:rPr>
              <a:t> Hacer un programa que pueda describir los granos que recibiría el alumno, según sus méritos.</a:t>
            </a:r>
            <a:endParaRPr lang="es-ES" sz="2000" dirty="0">
              <a:solidFill>
                <a:schemeClr val="bg1"/>
              </a:solidFill>
            </a:endParaRPr>
          </a:p>
          <a:p>
            <a:pPr marL="457200" indent="-457200">
              <a:buAutoNum type="arabicPeriod"/>
            </a:pPr>
            <a:endParaRPr lang="es-ES" sz="2000" dirty="0" smtClean="0">
              <a:solidFill>
                <a:schemeClr val="bg1"/>
              </a:solidFill>
            </a:endParaRPr>
          </a:p>
          <a:p>
            <a:r>
              <a:rPr lang="es-ES" sz="2000" dirty="0" smtClean="0">
                <a:solidFill>
                  <a:schemeClr val="bg1"/>
                </a:solidFill>
              </a:rPr>
              <a:t>¿Cuántos granos de trigo recibiría si realiza 50 acciones buenas?</a:t>
            </a:r>
          </a:p>
          <a:p>
            <a:r>
              <a:rPr lang="es-ES" sz="2000" dirty="0" smtClean="0">
                <a:solidFill>
                  <a:schemeClr val="bg1"/>
                </a:solidFill>
              </a:rPr>
              <a:t>La producción anual de trigo en Estados Unidos es de 7E14 granos de trigo. Compárelos.</a:t>
            </a:r>
            <a:endParaRPr lang="es-ES" sz="2000" dirty="0">
              <a:solidFill>
                <a:schemeClr val="bg1"/>
              </a:solidFill>
            </a:endParaRPr>
          </a:p>
        </p:txBody>
      </p:sp>
    </p:spTree>
    <p:extLst>
      <p:ext uri="{BB962C8B-B14F-4D97-AF65-F5344CB8AC3E}">
        <p14:creationId xmlns:p14="http://schemas.microsoft.com/office/powerpoint/2010/main" val="24223933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5"/>
          <p:cNvSpPr/>
          <p:nvPr/>
        </p:nvSpPr>
        <p:spPr>
          <a:xfrm>
            <a:off x="457200" y="381000"/>
            <a:ext cx="8305800" cy="5940088"/>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5.5 </a:t>
            </a:r>
            <a:r>
              <a:rPr lang="es-ES" sz="2000" dirty="0" err="1" smtClean="0">
                <a:solidFill>
                  <a:schemeClr val="bg1"/>
                </a:solidFill>
              </a:rPr>
              <a:t>wheat.c</a:t>
            </a:r>
            <a:endParaRPr lang="es-ES" sz="2000" dirty="0" smtClean="0">
              <a:solidFill>
                <a:schemeClr val="bg1"/>
              </a:solidFill>
            </a:endParaRPr>
          </a:p>
          <a:p>
            <a:r>
              <a:rPr lang="es-ES" sz="2000" i="1" dirty="0" smtClean="0">
                <a:solidFill>
                  <a:srgbClr val="FF0000"/>
                </a:solidFill>
              </a:rPr>
              <a:t>/* </a:t>
            </a:r>
            <a:r>
              <a:rPr lang="es-ES" sz="2000" i="1" dirty="0" err="1" smtClean="0">
                <a:solidFill>
                  <a:srgbClr val="FF0000"/>
                </a:solidFill>
              </a:rPr>
              <a:t>wheat.c</a:t>
            </a:r>
            <a:r>
              <a:rPr lang="es-ES" sz="2000" i="1" dirty="0" smtClean="0">
                <a:solidFill>
                  <a:srgbClr val="FF0000"/>
                </a:solidFill>
              </a:rPr>
              <a:t> - - crecimiento exponencial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smtClean="0">
                <a:solidFill>
                  <a:schemeClr val="accent2">
                    <a:lumMod val="60000"/>
                    <a:lumOff val="40000"/>
                  </a:schemeClr>
                </a:solidFill>
              </a:rPr>
              <a:t>#define SQUARES 64	</a:t>
            </a:r>
            <a:r>
              <a:rPr lang="es-ES" sz="2000" i="1" dirty="0">
                <a:solidFill>
                  <a:srgbClr val="FF0000"/>
                </a:solidFill>
              </a:rPr>
              <a:t> /* </a:t>
            </a:r>
            <a:r>
              <a:rPr lang="es-ES" sz="2000" i="1" dirty="0" smtClean="0">
                <a:solidFill>
                  <a:srgbClr val="FF0000"/>
                </a:solidFill>
              </a:rPr>
              <a:t> total de cuadrados en el ajedrez */</a:t>
            </a:r>
            <a:endParaRPr lang="es-ES" sz="2000" b="1" i="1" dirty="0" smtClean="0">
              <a:solidFill>
                <a:schemeClr val="accent2">
                  <a:lumMod val="60000"/>
                  <a:lumOff val="40000"/>
                </a:schemeClr>
              </a:solidFill>
            </a:endParaRPr>
          </a:p>
          <a:p>
            <a:r>
              <a:rPr lang="es-ES" sz="2000" b="1" i="1" dirty="0">
                <a:solidFill>
                  <a:schemeClr val="accent2">
                    <a:lumMod val="60000"/>
                    <a:lumOff val="40000"/>
                  </a:schemeClr>
                </a:solidFill>
              </a:rPr>
              <a:t>#define </a:t>
            </a:r>
            <a:r>
              <a:rPr lang="es-ES" sz="2000" b="1" i="1" dirty="0" smtClean="0">
                <a:solidFill>
                  <a:schemeClr val="accent2">
                    <a:lumMod val="60000"/>
                    <a:lumOff val="40000"/>
                  </a:schemeClr>
                </a:solidFill>
              </a:rPr>
              <a:t>CROP 7E14</a:t>
            </a:r>
            <a:r>
              <a:rPr lang="es-ES" sz="2000" b="1" i="1" dirty="0">
                <a:solidFill>
                  <a:schemeClr val="accent2">
                    <a:lumMod val="60000"/>
                    <a:lumOff val="40000"/>
                  </a:schemeClr>
                </a:solidFill>
              </a:rPr>
              <a:t>	</a:t>
            </a:r>
            <a:r>
              <a:rPr lang="es-ES" sz="2000" i="1" dirty="0">
                <a:solidFill>
                  <a:srgbClr val="FF0000"/>
                </a:solidFill>
              </a:rPr>
              <a:t> /* </a:t>
            </a:r>
            <a:r>
              <a:rPr lang="es-ES" sz="2000" i="1" dirty="0" smtClean="0">
                <a:solidFill>
                  <a:srgbClr val="FF0000"/>
                </a:solidFill>
              </a:rPr>
              <a:t>granos de trigo en USA */</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double</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current</a:t>
            </a:r>
            <a:r>
              <a:rPr lang="es-ES" sz="2000" b="1" i="1" dirty="0" smtClean="0">
                <a:solidFill>
                  <a:schemeClr val="accent2">
                    <a:lumMod val="60000"/>
                    <a:lumOff val="40000"/>
                  </a:schemeClr>
                </a:solidFill>
              </a:rPr>
              <a:t>, total;	</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count</a:t>
            </a:r>
            <a:r>
              <a:rPr lang="es-ES" sz="2000" b="1" i="1" dirty="0" smtClean="0">
                <a:solidFill>
                  <a:schemeClr val="accent2">
                    <a:lumMod val="60000"/>
                    <a:lumOff val="40000"/>
                  </a:schemeClr>
                </a:solidFill>
              </a:rPr>
              <a:t> = 1;</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	Cuadrado	Granos añadidos	granos totales\n</a:t>
            </a:r>
            <a:r>
              <a:rPr lang="es-ES" sz="2000" b="1" i="1" dirty="0">
                <a:solidFill>
                  <a:schemeClr val="accent2">
                    <a:lumMod val="60000"/>
                    <a:lumOff val="40000"/>
                  </a:schemeClr>
                </a:solidFill>
              </a:rPr>
              <a:t>”);</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		fracción de\n”);</a:t>
            </a:r>
          </a:p>
          <a:p>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\n</a:t>
            </a:r>
            <a:r>
              <a:rPr lang="es-ES" sz="2000" b="1" i="1" dirty="0">
                <a:solidFill>
                  <a:schemeClr val="accent2">
                    <a:lumMod val="60000"/>
                    <a:lumOff val="40000"/>
                  </a:schemeClr>
                </a:solidFill>
              </a:rPr>
              <a:t>”);</a:t>
            </a: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b="1" i="1" dirty="0">
                <a:solidFill>
                  <a:schemeClr val="accent2">
                    <a:lumMod val="60000"/>
                    <a:lumOff val="40000"/>
                  </a:schemeClr>
                </a:solidFill>
              </a:rPr>
              <a:t>		total USA\n”);</a:t>
            </a:r>
          </a:p>
          <a:p>
            <a:r>
              <a:rPr lang="es-ES" sz="2000" b="1" i="1" dirty="0" smtClean="0">
                <a:solidFill>
                  <a:schemeClr val="accent2">
                    <a:lumMod val="60000"/>
                    <a:lumOff val="40000"/>
                  </a:schemeClr>
                </a:solidFill>
              </a:rPr>
              <a:t>total = </a:t>
            </a:r>
            <a:r>
              <a:rPr lang="es-ES" sz="2000" b="1" i="1" dirty="0" err="1" smtClean="0">
                <a:solidFill>
                  <a:schemeClr val="accent2">
                    <a:lumMod val="60000"/>
                    <a:lumOff val="40000"/>
                  </a:schemeClr>
                </a:solidFill>
              </a:rPr>
              <a:t>current</a:t>
            </a:r>
            <a:r>
              <a:rPr lang="es-ES" sz="2000" b="1" i="1" dirty="0" smtClean="0">
                <a:solidFill>
                  <a:schemeClr val="accent2">
                    <a:lumMod val="60000"/>
                    <a:lumOff val="40000"/>
                  </a:schemeClr>
                </a:solidFill>
              </a:rPr>
              <a:t> = 1.0;	</a:t>
            </a:r>
            <a:r>
              <a:rPr lang="es-ES" sz="2000" i="1" dirty="0">
                <a:solidFill>
                  <a:srgbClr val="FF0000"/>
                </a:solidFill>
              </a:rPr>
              <a:t> /* </a:t>
            </a:r>
            <a:r>
              <a:rPr lang="es-ES" sz="2000" i="1" dirty="0" smtClean="0">
                <a:solidFill>
                  <a:srgbClr val="FF0000"/>
                </a:solidFill>
              </a:rPr>
              <a:t>se inicia con un grano */</a:t>
            </a: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(“%4d %15.2e %13.2e %13.2e\n”, </a:t>
            </a:r>
            <a:r>
              <a:rPr lang="es-ES" sz="2000" b="1" i="1" dirty="0" err="1" smtClean="0">
                <a:solidFill>
                  <a:schemeClr val="accent2">
                    <a:lumMod val="60000"/>
                    <a:lumOff val="40000"/>
                  </a:schemeClr>
                </a:solidFill>
              </a:rPr>
              <a:t>count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current</a:t>
            </a:r>
            <a:r>
              <a:rPr lang="es-ES" sz="2000" b="1" i="1" dirty="0" smtClean="0">
                <a:solidFill>
                  <a:schemeClr val="accent2">
                    <a:lumMod val="60000"/>
                    <a:lumOff val="40000"/>
                  </a:schemeClr>
                </a:solidFill>
              </a:rPr>
              <a:t>, total, </a:t>
            </a:r>
          </a:p>
          <a:p>
            <a:r>
              <a:rPr lang="es-ES" sz="2000" b="1" i="1" dirty="0" smtClean="0">
                <a:solidFill>
                  <a:schemeClr val="accent2">
                    <a:lumMod val="60000"/>
                    <a:lumOff val="40000"/>
                  </a:schemeClr>
                </a:solidFill>
              </a:rPr>
              <a:t>total/CROP);</a:t>
            </a:r>
            <a:endParaRPr lang="es-ES" sz="2000" b="1" i="1" dirty="0">
              <a:solidFill>
                <a:schemeClr val="accent2">
                  <a:lumMod val="60000"/>
                  <a:lumOff val="40000"/>
                </a:schemeClr>
              </a:solidFill>
            </a:endParaRPr>
          </a:p>
          <a:p>
            <a:r>
              <a:rPr lang="es-ES" sz="2000" b="1" i="1" dirty="0">
                <a:solidFill>
                  <a:schemeClr val="accent2">
                    <a:lumMod val="60000"/>
                    <a:lumOff val="40000"/>
                  </a:schemeClr>
                </a:solidFill>
              </a:rPr>
              <a:t>							(continua</a:t>
            </a:r>
            <a:r>
              <a:rPr lang="es-ES" sz="2000" b="1" i="1" dirty="0" smtClean="0">
                <a:solidFill>
                  <a:schemeClr val="accent2">
                    <a:lumMod val="60000"/>
                    <a:lumOff val="40000"/>
                  </a:schemeClr>
                </a:solidFill>
              </a:rPr>
              <a:t>)</a:t>
            </a:r>
            <a:endParaRPr lang="es-ES" sz="2000" dirty="0">
              <a:solidFill>
                <a:schemeClr val="bg1"/>
              </a:solidFill>
            </a:endParaRPr>
          </a:p>
        </p:txBody>
      </p:sp>
    </p:spTree>
    <p:extLst>
      <p:ext uri="{BB962C8B-B14F-4D97-AF65-F5344CB8AC3E}">
        <p14:creationId xmlns:p14="http://schemas.microsoft.com/office/powerpoint/2010/main" val="1728278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5"/>
          <p:cNvSpPr/>
          <p:nvPr/>
        </p:nvSpPr>
        <p:spPr>
          <a:xfrm>
            <a:off x="457200" y="381000"/>
            <a:ext cx="8305800" cy="3785652"/>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5.5 continuación</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while</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count</a:t>
            </a:r>
            <a:r>
              <a:rPr lang="es-ES" sz="2000" b="1" i="1" dirty="0" smtClean="0">
                <a:solidFill>
                  <a:schemeClr val="accent2">
                    <a:lumMod val="60000"/>
                    <a:lumOff val="40000"/>
                  </a:schemeClr>
                </a:solidFill>
              </a:rPr>
              <a:t>&lt;SQUARE)</a:t>
            </a:r>
          </a:p>
          <a:p>
            <a:r>
              <a:rPr lang="es-ES" sz="2000" i="1" dirty="0" smtClean="0">
                <a:solidFill>
                  <a:srgbClr val="FF0000"/>
                </a:solidFill>
              </a:rPr>
              <a:t> </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count</a:t>
            </a:r>
            <a:r>
              <a:rPr lang="es-ES" sz="2000" b="1" i="1" dirty="0" smtClean="0">
                <a:solidFill>
                  <a:schemeClr val="accent2">
                    <a:lumMod val="60000"/>
                    <a:lumOff val="40000"/>
                  </a:schemeClr>
                </a:solidFill>
              </a:rPr>
              <a:t> = </a:t>
            </a:r>
            <a:r>
              <a:rPr lang="es-ES" sz="2000" b="1" i="1" dirty="0" err="1" smtClean="0">
                <a:solidFill>
                  <a:schemeClr val="accent2">
                    <a:lumMod val="60000"/>
                    <a:lumOff val="40000"/>
                  </a:schemeClr>
                </a:solidFill>
              </a:rPr>
              <a:t>count</a:t>
            </a:r>
            <a:r>
              <a:rPr lang="es-ES" sz="2000" b="1" i="1" dirty="0" smtClean="0">
                <a:solidFill>
                  <a:schemeClr val="accent2">
                    <a:lumMod val="60000"/>
                    <a:lumOff val="40000"/>
                  </a:schemeClr>
                </a:solidFill>
              </a:rPr>
              <a:t> + 1;</a:t>
            </a:r>
          </a:p>
          <a:p>
            <a:r>
              <a:rPr lang="es-ES" sz="2000" b="1" i="1" dirty="0" err="1" smtClean="0">
                <a:solidFill>
                  <a:schemeClr val="accent2">
                    <a:lumMod val="60000"/>
                    <a:lumOff val="40000"/>
                  </a:schemeClr>
                </a:solidFill>
              </a:rPr>
              <a:t>current</a:t>
            </a:r>
            <a:r>
              <a:rPr lang="es-ES" sz="2000" b="1" i="1" dirty="0" smtClean="0">
                <a:solidFill>
                  <a:schemeClr val="accent2">
                    <a:lumMod val="60000"/>
                    <a:lumOff val="40000"/>
                  </a:schemeClr>
                </a:solidFill>
              </a:rPr>
              <a:t> = 2.0*</a:t>
            </a:r>
            <a:r>
              <a:rPr lang="es-ES" sz="2000" b="1" i="1" dirty="0" err="1" smtClean="0">
                <a:solidFill>
                  <a:schemeClr val="accent2">
                    <a:lumMod val="60000"/>
                    <a:lumOff val="40000"/>
                  </a:schemeClr>
                </a:solidFill>
              </a:rPr>
              <a:t>current</a:t>
            </a:r>
            <a:r>
              <a:rPr lang="es-ES" sz="2000" b="1" i="1" dirty="0" smtClean="0">
                <a:solidFill>
                  <a:schemeClr val="accent2">
                    <a:lumMod val="60000"/>
                    <a:lumOff val="40000"/>
                  </a:schemeClr>
                </a:solidFill>
              </a:rPr>
              <a:t>;	</a:t>
            </a:r>
          </a:p>
          <a:p>
            <a:r>
              <a:rPr lang="es-ES" sz="2000" b="1" i="1" dirty="0" smtClean="0">
                <a:solidFill>
                  <a:schemeClr val="accent2">
                    <a:lumMod val="60000"/>
                    <a:lumOff val="40000"/>
                  </a:schemeClr>
                </a:solidFill>
              </a:rPr>
              <a:t>		</a:t>
            </a:r>
            <a:r>
              <a:rPr lang="es-ES" sz="2000" i="1" dirty="0">
                <a:solidFill>
                  <a:srgbClr val="FF0000"/>
                </a:solidFill>
              </a:rPr>
              <a:t> /* </a:t>
            </a:r>
            <a:r>
              <a:rPr lang="es-ES" sz="2000" i="1" dirty="0" smtClean="0">
                <a:solidFill>
                  <a:srgbClr val="FF0000"/>
                </a:solidFill>
              </a:rPr>
              <a:t>doble grano en el siguiente cuadrado */</a:t>
            </a:r>
          </a:p>
          <a:p>
            <a:r>
              <a:rPr lang="es-ES" sz="2000" b="1" i="1" dirty="0">
                <a:solidFill>
                  <a:schemeClr val="accent2">
                    <a:lumMod val="60000"/>
                    <a:lumOff val="40000"/>
                  </a:schemeClr>
                </a:solidFill>
              </a:rPr>
              <a:t>total = </a:t>
            </a:r>
            <a:r>
              <a:rPr lang="es-ES" sz="2000" b="1" i="1" dirty="0" smtClean="0">
                <a:solidFill>
                  <a:schemeClr val="accent2">
                    <a:lumMod val="60000"/>
                    <a:lumOff val="40000"/>
                  </a:schemeClr>
                </a:solidFill>
              </a:rPr>
              <a:t>total + </a:t>
            </a:r>
            <a:r>
              <a:rPr lang="es-ES" sz="2000" b="1" i="1" dirty="0" err="1" smtClean="0">
                <a:solidFill>
                  <a:schemeClr val="accent2">
                    <a:lumMod val="60000"/>
                    <a:lumOff val="40000"/>
                  </a:schemeClr>
                </a:solidFill>
              </a:rPr>
              <a:t>current</a:t>
            </a:r>
            <a:r>
              <a:rPr lang="es-ES" sz="2000" b="1" i="1" dirty="0" smtClean="0">
                <a:solidFill>
                  <a:schemeClr val="accent2">
                    <a:lumMod val="60000"/>
                    <a:lumOff val="40000"/>
                  </a:schemeClr>
                </a:solidFill>
              </a:rPr>
              <a:t>; 	</a:t>
            </a:r>
            <a:r>
              <a:rPr lang="es-ES" sz="2000" i="1" dirty="0">
                <a:solidFill>
                  <a:srgbClr val="FF0000"/>
                </a:solidFill>
              </a:rPr>
              <a:t> /* </a:t>
            </a:r>
            <a:r>
              <a:rPr lang="es-ES" sz="2000" i="1" dirty="0" smtClean="0">
                <a:solidFill>
                  <a:srgbClr val="FF0000"/>
                </a:solidFill>
              </a:rPr>
              <a:t>se actualiza todo */</a:t>
            </a:r>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(“%4d %15.2e %13.2e %13.2e\n”, </a:t>
            </a:r>
            <a:r>
              <a:rPr lang="es-ES" sz="2000" b="1" i="1" dirty="0" err="1" smtClean="0">
                <a:solidFill>
                  <a:schemeClr val="accent2">
                    <a:lumMod val="60000"/>
                    <a:lumOff val="40000"/>
                  </a:schemeClr>
                </a:solidFill>
              </a:rPr>
              <a:t>count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current</a:t>
            </a:r>
            <a:r>
              <a:rPr lang="es-ES" sz="2000" b="1" i="1" dirty="0" smtClean="0">
                <a:solidFill>
                  <a:schemeClr val="accent2">
                    <a:lumMod val="60000"/>
                    <a:lumOff val="40000"/>
                  </a:schemeClr>
                </a:solidFill>
              </a:rPr>
              <a:t>, total, </a:t>
            </a:r>
          </a:p>
          <a:p>
            <a:r>
              <a:rPr lang="es-ES" sz="2000" b="1" i="1" dirty="0" smtClean="0">
                <a:solidFill>
                  <a:schemeClr val="accent2">
                    <a:lumMod val="60000"/>
                    <a:lumOff val="40000"/>
                  </a:schemeClr>
                </a:solidFill>
              </a:rPr>
              <a:t>total/CROP);</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a:t>
            </a:r>
          </a:p>
          <a:p>
            <a:r>
              <a:rPr lang="es-ES" sz="2000" b="1" i="1" dirty="0">
                <a:solidFill>
                  <a:schemeClr val="accent2">
                    <a:lumMod val="60000"/>
                    <a:lumOff val="40000"/>
                  </a:schemeClr>
                </a:solidFill>
              </a:rPr>
              <a:t>}</a:t>
            </a:r>
            <a:endParaRPr lang="es-ES" sz="2000" dirty="0">
              <a:solidFill>
                <a:schemeClr val="bg1"/>
              </a:solidFill>
            </a:endParaRPr>
          </a:p>
        </p:txBody>
      </p:sp>
    </p:spTree>
    <p:extLst>
      <p:ext uri="{BB962C8B-B14F-4D97-AF65-F5344CB8AC3E}">
        <p14:creationId xmlns:p14="http://schemas.microsoft.com/office/powerpoint/2010/main" val="348280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708981"/>
          </a:xfrm>
          <a:prstGeom prst="rect">
            <a:avLst/>
          </a:prstGeom>
        </p:spPr>
        <p:txBody>
          <a:bodyPr wrap="square">
            <a:spAutoFit/>
          </a:bodyPr>
          <a:lstStyle/>
          <a:p>
            <a:pPr algn="just"/>
            <a:r>
              <a:rPr lang="es-ES" sz="2000" spc="300" dirty="0" smtClean="0">
                <a:solidFill>
                  <a:schemeClr val="accent3">
                    <a:lumMod val="75000"/>
                  </a:schemeClr>
                </a:solidFill>
              </a:rPr>
              <a:t>Operador división: /.</a:t>
            </a:r>
            <a:endParaRPr lang="es-ES" sz="2000" dirty="0" smtClean="0">
              <a:solidFill>
                <a:schemeClr val="bg1"/>
              </a:solidFill>
            </a:endParaRPr>
          </a:p>
          <a:p>
            <a:pPr algn="just"/>
            <a:endParaRPr lang="es-ES" sz="2000" dirty="0" smtClean="0">
              <a:solidFill>
                <a:schemeClr val="bg1"/>
              </a:solidFill>
            </a:endParaRPr>
          </a:p>
          <a:p>
            <a:pPr algn="just"/>
            <a:r>
              <a:rPr lang="es-ES" sz="2000" dirty="0" smtClean="0">
                <a:solidFill>
                  <a:schemeClr val="bg1"/>
                </a:solidFill>
              </a:rPr>
              <a:t>C usa el símbolo / para representar una división. El valor de la izquierda es dividido por el valor de la derecha. Por ejemplo, la siguiente línea da a </a:t>
            </a:r>
            <a:r>
              <a:rPr lang="es-ES" sz="2000" dirty="0" err="1" smtClean="0">
                <a:solidFill>
                  <a:schemeClr val="bg1"/>
                </a:solidFill>
              </a:rPr>
              <a:t>four</a:t>
            </a:r>
            <a:r>
              <a:rPr lang="es-ES" sz="2000" dirty="0" smtClean="0">
                <a:solidFill>
                  <a:schemeClr val="bg1"/>
                </a:solidFill>
              </a:rPr>
              <a:t> el valor de 4.0:</a:t>
            </a:r>
          </a:p>
          <a:p>
            <a:endParaRPr lang="es-ES" sz="2000" dirty="0">
              <a:solidFill>
                <a:schemeClr val="bg1"/>
              </a:solidFill>
            </a:endParaRPr>
          </a:p>
          <a:p>
            <a:pPr algn="ctr"/>
            <a:r>
              <a:rPr lang="es-ES" sz="2000" b="1" i="1" dirty="0" smtClean="0">
                <a:solidFill>
                  <a:schemeClr val="accent2">
                    <a:lumMod val="60000"/>
                    <a:lumOff val="40000"/>
                  </a:schemeClr>
                </a:solidFill>
              </a:rPr>
              <a:t>f = 12.0/3.0;</a:t>
            </a:r>
            <a:endParaRPr lang="es-ES" sz="2000" dirty="0">
              <a:solidFill>
                <a:schemeClr val="bg1"/>
              </a:solidFill>
            </a:endParaRPr>
          </a:p>
          <a:p>
            <a:endParaRPr lang="es-ES" sz="2000" dirty="0" smtClean="0">
              <a:solidFill>
                <a:schemeClr val="bg1"/>
              </a:solidFill>
            </a:endParaRPr>
          </a:p>
          <a:p>
            <a:pPr algn="just"/>
            <a:r>
              <a:rPr lang="es-ES" sz="2000" dirty="0" smtClean="0">
                <a:solidFill>
                  <a:schemeClr val="bg1"/>
                </a:solidFill>
              </a:rPr>
              <a:t>La división opera de forma diferente para tipos enteros que para tipos flotantes. La división de un tipo flotante </a:t>
            </a:r>
            <a:r>
              <a:rPr lang="es-ES" sz="2000" dirty="0" err="1" smtClean="0">
                <a:solidFill>
                  <a:schemeClr val="bg1"/>
                </a:solidFill>
              </a:rPr>
              <a:t>dá</a:t>
            </a:r>
            <a:r>
              <a:rPr lang="es-ES" sz="2000" dirty="0" smtClean="0">
                <a:solidFill>
                  <a:schemeClr val="bg1"/>
                </a:solidFill>
              </a:rPr>
              <a:t> una respuesta de tipo flotante. Un </a:t>
            </a:r>
            <a:r>
              <a:rPr lang="es-ES" sz="2000" dirty="0" err="1" smtClean="0">
                <a:solidFill>
                  <a:schemeClr val="bg1"/>
                </a:solidFill>
              </a:rPr>
              <a:t>integer</a:t>
            </a:r>
            <a:r>
              <a:rPr lang="es-ES" sz="2000" dirty="0" smtClean="0">
                <a:solidFill>
                  <a:schemeClr val="bg1"/>
                </a:solidFill>
              </a:rPr>
              <a:t> tiene que ser un número entero, al dividir 5 por 3no es manejable.</a:t>
            </a:r>
          </a:p>
          <a:p>
            <a:pPr algn="just"/>
            <a:endParaRPr lang="es-ES" sz="2000" dirty="0">
              <a:solidFill>
                <a:schemeClr val="bg1"/>
              </a:solidFill>
            </a:endParaRPr>
          </a:p>
          <a:p>
            <a:pPr algn="just"/>
            <a:r>
              <a:rPr lang="es-ES" sz="2000" dirty="0" smtClean="0">
                <a:solidFill>
                  <a:schemeClr val="bg1"/>
                </a:solidFill>
              </a:rPr>
              <a:t>En C, cualquier fracción que resulta de una división de </a:t>
            </a:r>
            <a:r>
              <a:rPr lang="es-ES" sz="2000" dirty="0" err="1" smtClean="0">
                <a:solidFill>
                  <a:schemeClr val="bg1"/>
                </a:solidFill>
              </a:rPr>
              <a:t>integer</a:t>
            </a:r>
            <a:r>
              <a:rPr lang="es-ES" sz="2000" dirty="0" smtClean="0">
                <a:solidFill>
                  <a:schemeClr val="bg1"/>
                </a:solidFill>
              </a:rPr>
              <a:t> se descarta. A este hecho se le llama </a:t>
            </a:r>
            <a:r>
              <a:rPr lang="es-ES" sz="2000" dirty="0" err="1" smtClean="0">
                <a:solidFill>
                  <a:schemeClr val="bg1"/>
                </a:solidFill>
              </a:rPr>
              <a:t>truncación</a:t>
            </a:r>
            <a:r>
              <a:rPr lang="es-ES" sz="2000" dirty="0" smtClean="0">
                <a:solidFill>
                  <a:schemeClr val="bg1"/>
                </a:solidFill>
              </a:rPr>
              <a:t>. Véase </a:t>
            </a:r>
            <a:r>
              <a:rPr lang="es-ES" sz="2000" dirty="0" err="1" smtClean="0">
                <a:solidFill>
                  <a:schemeClr val="bg1"/>
                </a:solidFill>
              </a:rPr>
              <a:t>Listing</a:t>
            </a:r>
            <a:r>
              <a:rPr lang="es-ES" sz="2000" dirty="0" smtClean="0">
                <a:solidFill>
                  <a:schemeClr val="bg1"/>
                </a:solidFill>
              </a:rPr>
              <a:t> 5.5.</a:t>
            </a:r>
            <a:endParaRPr lang="es-ES" sz="2000" dirty="0">
              <a:solidFill>
                <a:schemeClr val="bg1"/>
              </a:solidFill>
            </a:endParaRPr>
          </a:p>
        </p:txBody>
      </p:sp>
    </p:spTree>
    <p:extLst>
      <p:ext uri="{BB962C8B-B14F-4D97-AF65-F5344CB8AC3E}">
        <p14:creationId xmlns:p14="http://schemas.microsoft.com/office/powerpoint/2010/main" val="23670746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457200" y="381000"/>
            <a:ext cx="8305800" cy="3785652"/>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5.5 </a:t>
            </a:r>
            <a:r>
              <a:rPr lang="es-ES" sz="2000" dirty="0" err="1" smtClean="0">
                <a:solidFill>
                  <a:schemeClr val="bg1"/>
                </a:solidFill>
              </a:rPr>
              <a:t>divide.c</a:t>
            </a:r>
            <a:endParaRPr lang="es-ES" sz="2000" dirty="0" smtClean="0">
              <a:solidFill>
                <a:schemeClr val="bg1"/>
              </a:solidFill>
            </a:endParaRPr>
          </a:p>
          <a:p>
            <a:r>
              <a:rPr lang="es-ES" sz="2000" i="1" dirty="0" smtClean="0">
                <a:solidFill>
                  <a:srgbClr val="FF0000"/>
                </a:solidFill>
              </a:rPr>
              <a:t>/* </a:t>
            </a:r>
            <a:r>
              <a:rPr lang="es-ES" sz="2000" i="1" dirty="0" err="1" smtClean="0">
                <a:solidFill>
                  <a:srgbClr val="FF0000"/>
                </a:solidFill>
              </a:rPr>
              <a:t>divide.c</a:t>
            </a:r>
            <a:r>
              <a:rPr lang="es-ES" sz="2000" i="1" dirty="0" smtClean="0">
                <a:solidFill>
                  <a:srgbClr val="FF0000"/>
                </a:solidFill>
              </a:rPr>
              <a:t> - - </a:t>
            </a:r>
            <a:r>
              <a:rPr lang="es-ES" sz="2000" i="1" dirty="0" err="1" smtClean="0">
                <a:solidFill>
                  <a:srgbClr val="FF0000"/>
                </a:solidFill>
              </a:rPr>
              <a:t>deivisiones</a:t>
            </a:r>
            <a:r>
              <a:rPr lang="es-ES" sz="2000" i="1" dirty="0" smtClean="0">
                <a:solidFill>
                  <a:srgbClr val="FF0000"/>
                </a:solidFill>
              </a:rPr>
              <a:t> que conocemos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	división entera:	5/4	es %d  \n”, 5/4);</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	división entera:	</a:t>
            </a:r>
            <a:r>
              <a:rPr lang="es-ES" sz="2000" b="1" i="1" dirty="0" smtClean="0">
                <a:solidFill>
                  <a:schemeClr val="accent2">
                    <a:lumMod val="60000"/>
                    <a:lumOff val="40000"/>
                  </a:schemeClr>
                </a:solidFill>
              </a:rPr>
              <a:t>6/3</a:t>
            </a:r>
            <a:r>
              <a:rPr lang="es-ES" sz="2000" b="1" i="1" dirty="0">
                <a:solidFill>
                  <a:schemeClr val="accent2">
                    <a:lumMod val="60000"/>
                    <a:lumOff val="40000"/>
                  </a:schemeClr>
                </a:solidFill>
              </a:rPr>
              <a:t>	es %d  \n”, </a:t>
            </a:r>
            <a:r>
              <a:rPr lang="es-ES" sz="2000" b="1" i="1" dirty="0" smtClean="0">
                <a:solidFill>
                  <a:schemeClr val="accent2">
                    <a:lumMod val="60000"/>
                    <a:lumOff val="40000"/>
                  </a:schemeClr>
                </a:solidFill>
              </a:rPr>
              <a:t>6/3);</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	división entera:	</a:t>
            </a:r>
            <a:r>
              <a:rPr lang="es-ES" sz="2000" b="1" i="1" dirty="0" smtClean="0">
                <a:solidFill>
                  <a:schemeClr val="accent2">
                    <a:lumMod val="60000"/>
                    <a:lumOff val="40000"/>
                  </a:schemeClr>
                </a:solidFill>
              </a:rPr>
              <a:t>7/4</a:t>
            </a:r>
            <a:r>
              <a:rPr lang="es-ES" sz="2000" b="1" i="1" dirty="0">
                <a:solidFill>
                  <a:schemeClr val="accent2">
                    <a:lumMod val="60000"/>
                    <a:lumOff val="40000"/>
                  </a:schemeClr>
                </a:solidFill>
              </a:rPr>
              <a:t>	es %d  \n”, </a:t>
            </a:r>
            <a:r>
              <a:rPr lang="es-ES" sz="2000" b="1" i="1" dirty="0" smtClean="0">
                <a:solidFill>
                  <a:schemeClr val="accent2">
                    <a:lumMod val="60000"/>
                    <a:lumOff val="40000"/>
                  </a:schemeClr>
                </a:solidFill>
              </a:rPr>
              <a:t>7/4</a:t>
            </a:r>
            <a:r>
              <a:rPr lang="es-ES" sz="2000" b="1" i="1" dirty="0">
                <a:solidFill>
                  <a:schemeClr val="accent2">
                    <a:lumMod val="60000"/>
                    <a:lumOff val="40000"/>
                  </a:schemeClr>
                </a:solidFill>
              </a:rPr>
              <a:t>);</a:t>
            </a:r>
          </a:p>
          <a:p>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	división </a:t>
            </a:r>
            <a:r>
              <a:rPr lang="es-ES" sz="2000" b="1" i="1" dirty="0" smtClean="0">
                <a:solidFill>
                  <a:schemeClr val="accent2">
                    <a:lumMod val="60000"/>
                    <a:lumOff val="40000"/>
                  </a:schemeClr>
                </a:solidFill>
              </a:rPr>
              <a:t>flotante:</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7./4.</a:t>
            </a:r>
            <a:r>
              <a:rPr lang="es-ES" sz="2000" b="1" i="1" dirty="0">
                <a:solidFill>
                  <a:schemeClr val="accent2">
                    <a:lumMod val="60000"/>
                    <a:lumOff val="40000"/>
                  </a:schemeClr>
                </a:solidFill>
              </a:rPr>
              <a:t>	es </a:t>
            </a:r>
            <a:r>
              <a:rPr lang="es-ES" sz="2000" b="1" i="1" dirty="0" smtClean="0">
                <a:solidFill>
                  <a:schemeClr val="accent2">
                    <a:lumMod val="60000"/>
                    <a:lumOff val="40000"/>
                  </a:schemeClr>
                </a:solidFill>
              </a:rPr>
              <a:t>%1.2f  </a:t>
            </a:r>
            <a:r>
              <a:rPr lang="es-ES" sz="2000" b="1" i="1" dirty="0">
                <a:solidFill>
                  <a:schemeClr val="accent2">
                    <a:lumMod val="60000"/>
                    <a:lumOff val="40000"/>
                  </a:schemeClr>
                </a:solidFill>
              </a:rPr>
              <a:t>\n”, </a:t>
            </a:r>
            <a:r>
              <a:rPr lang="es-ES" sz="2000" b="1" i="1" dirty="0" smtClean="0">
                <a:solidFill>
                  <a:schemeClr val="accent2">
                    <a:lumMod val="60000"/>
                    <a:lumOff val="40000"/>
                  </a:schemeClr>
                </a:solidFill>
              </a:rPr>
              <a:t>7./4.);</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	división </a:t>
            </a:r>
            <a:r>
              <a:rPr lang="es-ES" sz="2000" b="1" i="1" dirty="0" smtClean="0">
                <a:solidFill>
                  <a:schemeClr val="accent2">
                    <a:lumMod val="60000"/>
                    <a:lumOff val="40000"/>
                  </a:schemeClr>
                </a:solidFill>
              </a:rPr>
              <a:t>mixta:	</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7./</a:t>
            </a:r>
            <a:r>
              <a:rPr lang="es-ES" sz="2000" b="1" i="1" dirty="0">
                <a:solidFill>
                  <a:schemeClr val="accent2">
                    <a:lumMod val="60000"/>
                    <a:lumOff val="40000"/>
                  </a:schemeClr>
                </a:solidFill>
              </a:rPr>
              <a:t>4	es </a:t>
            </a:r>
            <a:r>
              <a:rPr lang="es-ES" sz="2000" b="1" i="1" dirty="0" smtClean="0">
                <a:solidFill>
                  <a:schemeClr val="accent2">
                    <a:lumMod val="60000"/>
                    <a:lumOff val="40000"/>
                  </a:schemeClr>
                </a:solidFill>
              </a:rPr>
              <a:t>%1.2f  </a:t>
            </a:r>
            <a:r>
              <a:rPr lang="es-ES" sz="2000" b="1" i="1" dirty="0">
                <a:solidFill>
                  <a:schemeClr val="accent2">
                    <a:lumMod val="60000"/>
                    <a:lumOff val="40000"/>
                  </a:schemeClr>
                </a:solidFill>
              </a:rPr>
              <a:t>\n”, </a:t>
            </a:r>
            <a:r>
              <a:rPr lang="es-ES" sz="2000" b="1" i="1" dirty="0" smtClean="0">
                <a:solidFill>
                  <a:schemeClr val="accent2">
                    <a:lumMod val="60000"/>
                    <a:lumOff val="40000"/>
                  </a:schemeClr>
                </a:solidFill>
              </a:rPr>
              <a:t>7./</a:t>
            </a:r>
            <a:r>
              <a:rPr lang="es-ES" sz="2000" b="1" i="1" dirty="0">
                <a:solidFill>
                  <a:schemeClr val="accent2">
                    <a:lumMod val="60000"/>
                    <a:lumOff val="40000"/>
                  </a:schemeClr>
                </a:solidFill>
              </a:rPr>
              <a:t>4);</a:t>
            </a:r>
          </a:p>
          <a:p>
            <a:r>
              <a:rPr lang="es-ES" sz="2000" b="1" i="1" dirty="0" smtClean="0">
                <a:solidFill>
                  <a:schemeClr val="accent2">
                    <a:lumMod val="60000"/>
                    <a:lumOff val="40000"/>
                  </a:schemeClr>
                </a:solidFill>
              </a:rPr>
              <a:t>}</a:t>
            </a:r>
          </a:p>
        </p:txBody>
      </p:sp>
    </p:spTree>
    <p:extLst>
      <p:ext uri="{BB962C8B-B14F-4D97-AF65-F5344CB8AC3E}">
        <p14:creationId xmlns:p14="http://schemas.microsoft.com/office/powerpoint/2010/main" val="148137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785652"/>
          </a:xfrm>
          <a:prstGeom prst="rect">
            <a:avLst/>
          </a:prstGeom>
        </p:spPr>
        <p:txBody>
          <a:bodyPr wrap="square">
            <a:spAutoFit/>
          </a:bodyPr>
          <a:lstStyle/>
          <a:p>
            <a:r>
              <a:rPr lang="es-ES" sz="2000" dirty="0" smtClean="0">
                <a:solidFill>
                  <a:schemeClr val="bg1"/>
                </a:solidFill>
              </a:rPr>
              <a:t>4. </a:t>
            </a:r>
            <a:r>
              <a:rPr lang="es-ES" sz="2000" dirty="0" smtClean="0">
                <a:solidFill>
                  <a:srgbClr val="FF0000"/>
                </a:solidFill>
              </a:rPr>
              <a:t>Operadores, expresiones y declaraciones</a:t>
            </a:r>
          </a:p>
          <a:p>
            <a:pPr marL="457200" indent="-457200">
              <a:buAutoNum type="arabicPeriod"/>
            </a:pPr>
            <a:endParaRPr lang="es-ES" sz="2000" dirty="0">
              <a:solidFill>
                <a:schemeClr val="bg1"/>
              </a:solidFill>
            </a:endParaRPr>
          </a:p>
          <a:p>
            <a:pPr algn="just"/>
            <a:r>
              <a:rPr lang="es-ES" sz="2000" dirty="0" smtClean="0">
                <a:solidFill>
                  <a:schemeClr val="bg1"/>
                </a:solidFill>
              </a:rPr>
              <a:t>Ya vimos maneras de representar datos, ahora veremos como procesarlos. C provee una abundancia de operaciones para este propósito. Puede realizar operaciones aritméticas, comparar valores, modificar variables, combinar relaciones lógicas y más. </a:t>
            </a:r>
          </a:p>
          <a:p>
            <a:pPr algn="just"/>
            <a:endParaRPr lang="es-ES" sz="2000" dirty="0">
              <a:solidFill>
                <a:schemeClr val="bg1"/>
              </a:solidFill>
            </a:endParaRPr>
          </a:p>
          <a:p>
            <a:pPr algn="just"/>
            <a:r>
              <a:rPr lang="es-ES" sz="2000" dirty="0" smtClean="0">
                <a:solidFill>
                  <a:schemeClr val="bg1"/>
                </a:solidFill>
              </a:rPr>
              <a:t>Otro aspecto en proceso de datos es organizar su programa, así toma los pasos necesarios en el orden correcto. C presenta, muchas características de lenguaje que le ayudan en estas tareas; un ejemplo son los </a:t>
            </a:r>
            <a:r>
              <a:rPr lang="es-ES" sz="2000" dirty="0" err="1" smtClean="0">
                <a:solidFill>
                  <a:schemeClr val="bg1"/>
                </a:solidFill>
              </a:rPr>
              <a:t>loops</a:t>
            </a:r>
            <a:r>
              <a:rPr lang="es-ES" sz="2000" dirty="0" smtClean="0">
                <a:solidFill>
                  <a:schemeClr val="bg1"/>
                </a:solidFill>
              </a:rPr>
              <a:t> que presentaremos aquí.</a:t>
            </a:r>
          </a:p>
          <a:p>
            <a:endParaRPr lang="es-ES" sz="2000" dirty="0">
              <a:solidFill>
                <a:schemeClr val="bg1"/>
              </a:solidFill>
            </a:endParaRPr>
          </a:p>
        </p:txBody>
      </p:sp>
    </p:spTree>
    <p:extLst>
      <p:ext uri="{BB962C8B-B14F-4D97-AF65-F5344CB8AC3E}">
        <p14:creationId xmlns:p14="http://schemas.microsoft.com/office/powerpoint/2010/main" val="3409093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708981"/>
          </a:xfrm>
          <a:prstGeom prst="rect">
            <a:avLst/>
          </a:prstGeom>
        </p:spPr>
        <p:txBody>
          <a:bodyPr wrap="square">
            <a:spAutoFit/>
          </a:bodyPr>
          <a:lstStyle/>
          <a:p>
            <a:pPr algn="just"/>
            <a:r>
              <a:rPr lang="es-ES" sz="2000" dirty="0" smtClean="0">
                <a:solidFill>
                  <a:schemeClr val="bg1"/>
                </a:solidFill>
              </a:rPr>
              <a:t>En </a:t>
            </a:r>
            <a:r>
              <a:rPr lang="es-ES" sz="2000" dirty="0" err="1" smtClean="0">
                <a:solidFill>
                  <a:schemeClr val="bg1"/>
                </a:solidFill>
              </a:rPr>
              <a:t>Listing</a:t>
            </a:r>
            <a:r>
              <a:rPr lang="es-ES" sz="2000" dirty="0" smtClean="0">
                <a:solidFill>
                  <a:schemeClr val="bg1"/>
                </a:solidFill>
              </a:rPr>
              <a:t> 5.5 hemos incluido un caso de “mezcla de tipos” donde dividimos un valor de punto flotante a un entero. Veamos los resultados.</a:t>
            </a:r>
          </a:p>
          <a:p>
            <a:endParaRPr lang="es-ES" sz="2000" dirty="0">
              <a:solidFill>
                <a:schemeClr val="bg1"/>
              </a:solidFill>
            </a:endParaRPr>
          </a:p>
          <a:p>
            <a:r>
              <a:rPr lang="es-ES" sz="2000" b="1" i="1" dirty="0">
                <a:solidFill>
                  <a:schemeClr val="accent2">
                    <a:lumMod val="60000"/>
                    <a:lumOff val="40000"/>
                  </a:schemeClr>
                </a:solidFill>
              </a:rPr>
              <a:t>división entera:	5/4	es </a:t>
            </a:r>
            <a:r>
              <a:rPr lang="es-ES" sz="2000" b="1" i="1" dirty="0" smtClean="0">
                <a:solidFill>
                  <a:schemeClr val="accent2">
                    <a:lumMod val="60000"/>
                    <a:lumOff val="40000"/>
                  </a:schemeClr>
                </a:solidFill>
              </a:rPr>
              <a:t>1</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división </a:t>
            </a:r>
            <a:r>
              <a:rPr lang="es-ES" sz="2000" b="1" i="1" dirty="0">
                <a:solidFill>
                  <a:schemeClr val="accent2">
                    <a:lumMod val="60000"/>
                    <a:lumOff val="40000"/>
                  </a:schemeClr>
                </a:solidFill>
              </a:rPr>
              <a:t>entera:	6/3	es </a:t>
            </a:r>
            <a:r>
              <a:rPr lang="es-ES" sz="2000" b="1" i="1" dirty="0" smtClean="0">
                <a:solidFill>
                  <a:schemeClr val="accent2">
                    <a:lumMod val="60000"/>
                    <a:lumOff val="40000"/>
                  </a:schemeClr>
                </a:solidFill>
              </a:rPr>
              <a:t>2</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división </a:t>
            </a:r>
            <a:r>
              <a:rPr lang="es-ES" sz="2000" b="1" i="1" dirty="0">
                <a:solidFill>
                  <a:schemeClr val="accent2">
                    <a:lumMod val="60000"/>
                    <a:lumOff val="40000"/>
                  </a:schemeClr>
                </a:solidFill>
              </a:rPr>
              <a:t>entera:	7/4	es </a:t>
            </a:r>
            <a:r>
              <a:rPr lang="es-ES" sz="2000" b="1" i="1" dirty="0" smtClean="0">
                <a:solidFill>
                  <a:schemeClr val="accent2">
                    <a:lumMod val="60000"/>
                    <a:lumOff val="40000"/>
                  </a:schemeClr>
                </a:solidFill>
              </a:rPr>
              <a:t>1</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división </a:t>
            </a:r>
            <a:r>
              <a:rPr lang="es-ES" sz="2000" b="1" i="1" dirty="0">
                <a:solidFill>
                  <a:schemeClr val="accent2">
                    <a:lumMod val="60000"/>
                    <a:lumOff val="40000"/>
                  </a:schemeClr>
                </a:solidFill>
              </a:rPr>
              <a:t>flotante:	7./4.	es </a:t>
            </a:r>
            <a:r>
              <a:rPr lang="es-ES" sz="2000" b="1" i="1" dirty="0" smtClean="0">
                <a:solidFill>
                  <a:schemeClr val="accent2">
                    <a:lumMod val="60000"/>
                    <a:lumOff val="40000"/>
                  </a:schemeClr>
                </a:solidFill>
              </a:rPr>
              <a:t>1.75</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división </a:t>
            </a:r>
            <a:r>
              <a:rPr lang="es-ES" sz="2000" b="1" i="1" dirty="0">
                <a:solidFill>
                  <a:schemeClr val="accent2">
                    <a:lumMod val="60000"/>
                    <a:lumOff val="40000"/>
                  </a:schemeClr>
                </a:solidFill>
              </a:rPr>
              <a:t>mixta:		7./4	es </a:t>
            </a:r>
            <a:r>
              <a:rPr lang="es-ES" sz="2000" b="1" i="1" dirty="0" smtClean="0">
                <a:solidFill>
                  <a:schemeClr val="accent2">
                    <a:lumMod val="60000"/>
                    <a:lumOff val="40000"/>
                  </a:schemeClr>
                </a:solidFill>
              </a:rPr>
              <a:t>1.75</a:t>
            </a:r>
            <a:endParaRPr lang="es-ES" sz="2000" b="1" i="1" dirty="0">
              <a:solidFill>
                <a:schemeClr val="accent2">
                  <a:lumMod val="60000"/>
                  <a:lumOff val="40000"/>
                </a:schemeClr>
              </a:solidFill>
            </a:endParaRPr>
          </a:p>
          <a:p>
            <a:endParaRPr lang="es-ES" sz="2000" dirty="0">
              <a:solidFill>
                <a:schemeClr val="bg1"/>
              </a:solidFill>
            </a:endParaRPr>
          </a:p>
          <a:p>
            <a:pPr marL="457200" indent="-457200">
              <a:buAutoNum type="arabicPeriod"/>
            </a:pPr>
            <a:endParaRPr lang="es-ES" sz="2000" dirty="0" smtClean="0">
              <a:solidFill>
                <a:schemeClr val="bg1"/>
              </a:solidFill>
            </a:endParaRPr>
          </a:p>
          <a:p>
            <a:pPr algn="just"/>
            <a:r>
              <a:rPr lang="es-ES" sz="2000" dirty="0" smtClean="0">
                <a:solidFill>
                  <a:schemeClr val="bg1"/>
                </a:solidFill>
              </a:rPr>
              <a:t>Vea como la división de enteros redondea al entero más próximo, pero siempre se trunca. Pero al mezclar estos dos tipos, la respuesta es de un punto flotante, ya que lo convierte al entero a un punto flotante antes de realizar la división.</a:t>
            </a:r>
            <a:endParaRPr lang="es-ES" sz="2000" dirty="0">
              <a:solidFill>
                <a:schemeClr val="bg1"/>
              </a:solidFill>
            </a:endParaRPr>
          </a:p>
        </p:txBody>
      </p:sp>
    </p:spTree>
    <p:extLst>
      <p:ext uri="{BB962C8B-B14F-4D97-AF65-F5344CB8AC3E}">
        <p14:creationId xmlns:p14="http://schemas.microsoft.com/office/powerpoint/2010/main" val="351909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170099"/>
          </a:xfrm>
          <a:prstGeom prst="rect">
            <a:avLst/>
          </a:prstGeom>
        </p:spPr>
        <p:txBody>
          <a:bodyPr wrap="square">
            <a:spAutoFit/>
          </a:bodyPr>
          <a:lstStyle/>
          <a:p>
            <a:pPr algn="just"/>
            <a:r>
              <a:rPr lang="es-ES" sz="2000" spc="300" dirty="0" smtClean="0">
                <a:solidFill>
                  <a:schemeClr val="accent3">
                    <a:lumMod val="75000"/>
                  </a:schemeClr>
                </a:solidFill>
              </a:rPr>
              <a:t>Precedencia del Operador.</a:t>
            </a:r>
            <a:endParaRPr lang="es-ES" sz="2000" dirty="0" smtClean="0">
              <a:solidFill>
                <a:schemeClr val="bg1"/>
              </a:solidFill>
            </a:endParaRPr>
          </a:p>
          <a:p>
            <a:pPr algn="just"/>
            <a:endParaRPr lang="es-ES" sz="2000" dirty="0" smtClean="0">
              <a:solidFill>
                <a:schemeClr val="bg1"/>
              </a:solidFill>
            </a:endParaRPr>
          </a:p>
          <a:p>
            <a:pPr algn="just"/>
            <a:r>
              <a:rPr lang="es-ES" sz="2000" dirty="0" smtClean="0">
                <a:solidFill>
                  <a:schemeClr val="bg1"/>
                </a:solidFill>
              </a:rPr>
              <a:t>Consideremos la línea</a:t>
            </a:r>
          </a:p>
          <a:p>
            <a:endParaRPr lang="es-ES" sz="2000" dirty="0">
              <a:solidFill>
                <a:schemeClr val="bg1"/>
              </a:solidFill>
            </a:endParaRPr>
          </a:p>
          <a:p>
            <a:pPr algn="ctr"/>
            <a:r>
              <a:rPr lang="es-ES" sz="2000" b="1" i="1" dirty="0" err="1" smtClean="0">
                <a:solidFill>
                  <a:schemeClr val="accent2">
                    <a:lumMod val="60000"/>
                    <a:lumOff val="40000"/>
                  </a:schemeClr>
                </a:solidFill>
              </a:rPr>
              <a:t>butter</a:t>
            </a:r>
            <a:r>
              <a:rPr lang="es-ES" sz="2000" b="1" i="1" dirty="0" smtClean="0">
                <a:solidFill>
                  <a:schemeClr val="accent2">
                    <a:lumMod val="60000"/>
                    <a:lumOff val="40000"/>
                  </a:schemeClr>
                </a:solidFill>
              </a:rPr>
              <a:t> = 25.0 + 60.0*n/SCALE;</a:t>
            </a:r>
            <a:endParaRPr lang="es-ES" sz="2000" b="1" i="1" dirty="0">
              <a:solidFill>
                <a:schemeClr val="accent2">
                  <a:lumMod val="60000"/>
                  <a:lumOff val="40000"/>
                </a:schemeClr>
              </a:solidFill>
            </a:endParaRPr>
          </a:p>
          <a:p>
            <a:endParaRPr lang="es-ES" sz="2000" dirty="0" smtClean="0">
              <a:solidFill>
                <a:schemeClr val="bg1"/>
              </a:solidFill>
            </a:endParaRPr>
          </a:p>
          <a:p>
            <a:pPr algn="just"/>
            <a:r>
              <a:rPr lang="es-ES" sz="2000" dirty="0" smtClean="0">
                <a:solidFill>
                  <a:schemeClr val="bg1"/>
                </a:solidFill>
              </a:rPr>
              <a:t>Esta sentencia tiene una adición, una multiplicación y una división. </a:t>
            </a:r>
          </a:p>
          <a:p>
            <a:pPr algn="just"/>
            <a:endParaRPr lang="es-ES" sz="2000" dirty="0">
              <a:solidFill>
                <a:schemeClr val="bg1"/>
              </a:solidFill>
            </a:endParaRPr>
          </a:p>
          <a:p>
            <a:pPr algn="just"/>
            <a:r>
              <a:rPr lang="es-ES" sz="2000" dirty="0" smtClean="0">
                <a:solidFill>
                  <a:schemeClr val="bg1"/>
                </a:solidFill>
              </a:rPr>
              <a:t>¿Cuál se realizará primero?</a:t>
            </a:r>
            <a:endParaRPr lang="es-ES" sz="2000" dirty="0">
              <a:solidFill>
                <a:schemeClr val="bg1"/>
              </a:solidFill>
            </a:endParaRPr>
          </a:p>
        </p:txBody>
      </p:sp>
    </p:spTree>
    <p:extLst>
      <p:ext uri="{BB962C8B-B14F-4D97-AF65-F5344CB8AC3E}">
        <p14:creationId xmlns:p14="http://schemas.microsoft.com/office/powerpoint/2010/main" val="8677537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016758"/>
          </a:xfrm>
          <a:prstGeom prst="rect">
            <a:avLst/>
          </a:prstGeom>
        </p:spPr>
        <p:txBody>
          <a:bodyPr wrap="square">
            <a:spAutoFit/>
          </a:bodyPr>
          <a:lstStyle/>
          <a:p>
            <a:pPr algn="just"/>
            <a:r>
              <a:rPr lang="es-ES" sz="2000" spc="300" dirty="0" smtClean="0">
                <a:solidFill>
                  <a:schemeClr val="accent3">
                    <a:lumMod val="75000"/>
                  </a:schemeClr>
                </a:solidFill>
              </a:rPr>
              <a:t>Precedencia del Operador.</a:t>
            </a:r>
            <a:endParaRPr lang="es-ES" sz="2000" dirty="0" smtClean="0">
              <a:solidFill>
                <a:schemeClr val="bg1"/>
              </a:solidFill>
            </a:endParaRPr>
          </a:p>
          <a:p>
            <a:pPr algn="just"/>
            <a:endParaRPr lang="es-ES" sz="2000" dirty="0" smtClean="0">
              <a:solidFill>
                <a:schemeClr val="bg1"/>
              </a:solidFill>
            </a:endParaRPr>
          </a:p>
          <a:p>
            <a:pPr algn="just"/>
            <a:r>
              <a:rPr lang="es-ES" sz="2000" dirty="0" smtClean="0">
                <a:solidFill>
                  <a:schemeClr val="bg1"/>
                </a:solidFill>
              </a:rPr>
              <a:t>Consideremos la línea</a:t>
            </a:r>
          </a:p>
          <a:p>
            <a:endParaRPr lang="es-ES" sz="2000" dirty="0">
              <a:solidFill>
                <a:schemeClr val="bg1"/>
              </a:solidFill>
            </a:endParaRPr>
          </a:p>
          <a:p>
            <a:pPr algn="ctr"/>
            <a:r>
              <a:rPr lang="es-ES" sz="2000" b="1" i="1" dirty="0" err="1" smtClean="0">
                <a:solidFill>
                  <a:schemeClr val="accent2">
                    <a:lumMod val="60000"/>
                    <a:lumOff val="40000"/>
                  </a:schemeClr>
                </a:solidFill>
              </a:rPr>
              <a:t>butter</a:t>
            </a:r>
            <a:r>
              <a:rPr lang="es-ES" sz="2000" b="1" i="1" dirty="0" smtClean="0">
                <a:solidFill>
                  <a:schemeClr val="accent2">
                    <a:lumMod val="60000"/>
                    <a:lumOff val="40000"/>
                  </a:schemeClr>
                </a:solidFill>
              </a:rPr>
              <a:t> = 25.0 + 60.0*n/SCALE;</a:t>
            </a:r>
            <a:endParaRPr lang="es-ES" sz="2000" b="1" i="1" dirty="0">
              <a:solidFill>
                <a:schemeClr val="accent2">
                  <a:lumMod val="60000"/>
                  <a:lumOff val="40000"/>
                </a:schemeClr>
              </a:solidFill>
            </a:endParaRPr>
          </a:p>
          <a:p>
            <a:endParaRPr lang="es-ES" sz="2000" dirty="0" smtClean="0">
              <a:solidFill>
                <a:schemeClr val="bg1"/>
              </a:solidFill>
            </a:endParaRPr>
          </a:p>
          <a:p>
            <a:pPr algn="just"/>
            <a:r>
              <a:rPr lang="es-ES" sz="2000" dirty="0" smtClean="0">
                <a:solidFill>
                  <a:schemeClr val="bg1"/>
                </a:solidFill>
              </a:rPr>
              <a:t>Esta sentencia tiene una adición, una multiplicación y una división. </a:t>
            </a:r>
          </a:p>
          <a:p>
            <a:pPr algn="just"/>
            <a:endParaRPr lang="es-ES" sz="2000" dirty="0">
              <a:solidFill>
                <a:schemeClr val="bg1"/>
              </a:solidFill>
            </a:endParaRPr>
          </a:p>
          <a:p>
            <a:pPr algn="just"/>
            <a:r>
              <a:rPr lang="es-ES" sz="2000" dirty="0" smtClean="0">
                <a:solidFill>
                  <a:schemeClr val="bg1"/>
                </a:solidFill>
              </a:rPr>
              <a:t>¿Cuál se realizará primero?</a:t>
            </a:r>
          </a:p>
          <a:p>
            <a:pPr algn="just"/>
            <a:endParaRPr lang="es-ES" sz="2000" dirty="0">
              <a:solidFill>
                <a:schemeClr val="bg1"/>
              </a:solidFill>
            </a:endParaRPr>
          </a:p>
          <a:p>
            <a:pPr algn="just"/>
            <a:r>
              <a:rPr lang="es-ES" sz="2000" dirty="0" smtClean="0">
                <a:solidFill>
                  <a:schemeClr val="bg1"/>
                </a:solidFill>
              </a:rPr>
              <a:t>Tomemos n=6.0 y SCALE 2.0. Un primer cálculo nos daría 255, 192.5 </a:t>
            </a:r>
            <a:r>
              <a:rPr lang="es-ES" sz="2000" dirty="0" err="1" smtClean="0">
                <a:solidFill>
                  <a:schemeClr val="bg1"/>
                </a:solidFill>
              </a:rPr>
              <a:t>ó</a:t>
            </a:r>
            <a:r>
              <a:rPr lang="es-ES" sz="2000" dirty="0" smtClean="0">
                <a:solidFill>
                  <a:schemeClr val="bg1"/>
                </a:solidFill>
              </a:rPr>
              <a:t> 205.0 para </a:t>
            </a:r>
            <a:r>
              <a:rPr lang="es-ES" sz="2000" dirty="0" err="1" smtClean="0">
                <a:solidFill>
                  <a:schemeClr val="bg1"/>
                </a:solidFill>
              </a:rPr>
              <a:t>butter</a:t>
            </a:r>
            <a:r>
              <a:rPr lang="es-ES" sz="2000" dirty="0" smtClean="0">
                <a:solidFill>
                  <a:schemeClr val="bg1"/>
                </a:solidFill>
              </a:rPr>
              <a:t>. </a:t>
            </a:r>
          </a:p>
          <a:p>
            <a:pPr algn="just"/>
            <a:endParaRPr lang="es-ES" sz="2000" dirty="0">
              <a:solidFill>
                <a:schemeClr val="bg1"/>
              </a:solidFill>
            </a:endParaRPr>
          </a:p>
          <a:p>
            <a:pPr algn="just"/>
            <a:r>
              <a:rPr lang="es-ES" sz="2000" dirty="0" smtClean="0">
                <a:solidFill>
                  <a:schemeClr val="bg1"/>
                </a:solidFill>
              </a:rPr>
              <a:t>Entonces, necesitamos un orden de ejecución que no sea ambiguo para el programa</a:t>
            </a:r>
            <a:endParaRPr lang="es-ES" sz="2000" dirty="0">
              <a:solidFill>
                <a:schemeClr val="bg1"/>
              </a:solidFill>
            </a:endParaRPr>
          </a:p>
        </p:txBody>
      </p:sp>
    </p:spTree>
    <p:extLst>
      <p:ext uri="{BB962C8B-B14F-4D97-AF65-F5344CB8AC3E}">
        <p14:creationId xmlns:p14="http://schemas.microsoft.com/office/powerpoint/2010/main" val="24412655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324535"/>
          </a:xfrm>
          <a:prstGeom prst="rect">
            <a:avLst/>
          </a:prstGeom>
        </p:spPr>
        <p:txBody>
          <a:bodyPr wrap="square">
            <a:spAutoFit/>
          </a:bodyPr>
          <a:lstStyle/>
          <a:p>
            <a:pPr algn="just"/>
            <a:r>
              <a:rPr lang="es-ES" sz="2000" dirty="0" smtClean="0">
                <a:solidFill>
                  <a:schemeClr val="bg1"/>
                </a:solidFill>
              </a:rPr>
              <a:t>Cada operador tiene un orden de precedencia. Primero multiplicación y división, luego adición y sustracción.</a:t>
            </a:r>
          </a:p>
          <a:p>
            <a:pPr algn="just"/>
            <a:endParaRPr lang="es-ES" sz="2000" dirty="0">
              <a:solidFill>
                <a:schemeClr val="bg1"/>
              </a:solidFill>
            </a:endParaRPr>
          </a:p>
          <a:p>
            <a:pPr algn="just"/>
            <a:r>
              <a:rPr lang="es-ES" sz="2000" dirty="0" smtClean="0">
                <a:solidFill>
                  <a:schemeClr val="bg1"/>
                </a:solidFill>
              </a:rPr>
              <a:t>¿Y en caso que tengan el mismo orden de precedencia?</a:t>
            </a:r>
          </a:p>
          <a:p>
            <a:endParaRPr lang="es-ES" sz="2000" dirty="0" smtClean="0">
              <a:solidFill>
                <a:schemeClr val="bg1"/>
              </a:solidFill>
            </a:endParaRPr>
          </a:p>
          <a:p>
            <a:pPr algn="just"/>
            <a:r>
              <a:rPr lang="es-ES" sz="2000" dirty="0" smtClean="0">
                <a:solidFill>
                  <a:schemeClr val="bg1"/>
                </a:solidFill>
              </a:rPr>
              <a:t>Entonces se ejecutan de izquierda a derecha. En nuestro caso tendríamos:</a:t>
            </a:r>
            <a:endParaRPr lang="es-ES" sz="2000" dirty="0">
              <a:solidFill>
                <a:schemeClr val="bg1"/>
              </a:solidFill>
            </a:endParaRPr>
          </a:p>
          <a:p>
            <a:endParaRPr lang="es-ES" sz="2000" dirty="0">
              <a:solidFill>
                <a:schemeClr val="bg1"/>
              </a:solidFill>
            </a:endParaRPr>
          </a:p>
          <a:p>
            <a:r>
              <a:rPr lang="es-ES" sz="2000" b="1" i="1" dirty="0" smtClean="0">
                <a:solidFill>
                  <a:schemeClr val="accent2">
                    <a:lumMod val="60000"/>
                    <a:lumOff val="40000"/>
                  </a:schemeClr>
                </a:solidFill>
              </a:rPr>
              <a:t>6.00*n		primero * </a:t>
            </a:r>
            <a:r>
              <a:rPr lang="es-ES" sz="2000" b="1" i="1" dirty="0" err="1" smtClean="0">
                <a:solidFill>
                  <a:schemeClr val="accent2">
                    <a:lumMod val="60000"/>
                    <a:lumOff val="40000"/>
                  </a:schemeClr>
                </a:solidFill>
              </a:rPr>
              <a:t>ó</a:t>
            </a:r>
            <a:r>
              <a:rPr lang="es-ES" sz="2000" b="1" i="1" dirty="0" smtClean="0">
                <a:solidFill>
                  <a:schemeClr val="accent2">
                    <a:lumMod val="60000"/>
                    <a:lumOff val="40000"/>
                  </a:schemeClr>
                </a:solidFill>
              </a:rPr>
              <a:t> /	(si n=6 </a:t>
            </a:r>
            <a:r>
              <a:rPr lang="es-ES" sz="2000" b="1" i="1" dirty="0" smtClean="0">
                <a:solidFill>
                  <a:schemeClr val="accent2">
                    <a:lumMod val="60000"/>
                    <a:lumOff val="40000"/>
                  </a:schemeClr>
                </a:solidFill>
                <a:sym typeface="Symbol" panose="05050102010706020507" pitchFamily="18" charset="2"/>
              </a:rPr>
              <a:t> 360)</a:t>
            </a:r>
            <a:endParaRPr lang="es-ES" sz="2000" b="1" i="1" dirty="0" smtClean="0">
              <a:solidFill>
                <a:schemeClr val="accent2">
                  <a:lumMod val="60000"/>
                  <a:lumOff val="40000"/>
                </a:schemeClr>
              </a:solidFill>
            </a:endParaRPr>
          </a:p>
          <a:p>
            <a:r>
              <a:rPr lang="es-ES" sz="2000" b="1" i="1" dirty="0" smtClean="0">
                <a:solidFill>
                  <a:schemeClr val="accent2">
                    <a:lumMod val="60000"/>
                    <a:lumOff val="40000"/>
                  </a:schemeClr>
                </a:solidFill>
              </a:rPr>
              <a:t>360.0/SCALE	luego el seguido * </a:t>
            </a:r>
            <a:r>
              <a:rPr lang="es-ES" sz="2000" b="1" i="1" dirty="0" err="1" smtClean="0">
                <a:solidFill>
                  <a:schemeClr val="accent2">
                    <a:lumMod val="60000"/>
                    <a:lumOff val="40000"/>
                  </a:schemeClr>
                </a:solidFill>
              </a:rPr>
              <a:t>ó</a:t>
            </a:r>
            <a:r>
              <a:rPr lang="es-ES" sz="2000" b="1" i="1" dirty="0" smtClean="0">
                <a:solidFill>
                  <a:schemeClr val="accent2">
                    <a:lumMod val="60000"/>
                    <a:lumOff val="40000"/>
                  </a:schemeClr>
                </a:solidFill>
              </a:rPr>
              <a:t> /</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25.0 + 180	entonces tendríamos 205.0</a:t>
            </a:r>
            <a:endParaRPr lang="es-ES" sz="2000" dirty="0" smtClean="0">
              <a:solidFill>
                <a:schemeClr val="bg1"/>
              </a:solidFill>
            </a:endParaRPr>
          </a:p>
          <a:p>
            <a:endParaRPr lang="es-ES" sz="2000" dirty="0">
              <a:solidFill>
                <a:schemeClr val="bg1"/>
              </a:solidFill>
            </a:endParaRPr>
          </a:p>
          <a:p>
            <a:endParaRPr lang="es-ES" sz="2000" dirty="0" smtClean="0">
              <a:solidFill>
                <a:schemeClr val="bg1"/>
              </a:solidFill>
            </a:endParaRPr>
          </a:p>
          <a:p>
            <a:endParaRPr lang="es-ES" sz="2000" dirty="0">
              <a:solidFill>
                <a:schemeClr val="bg1"/>
              </a:solidFill>
            </a:endParaRPr>
          </a:p>
          <a:p>
            <a:endParaRPr lang="es-ES" sz="2000" dirty="0" smtClean="0">
              <a:solidFill>
                <a:schemeClr val="bg1"/>
              </a:solidFill>
            </a:endParaRPr>
          </a:p>
          <a:p>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2351991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1323439"/>
          </a:xfrm>
          <a:prstGeom prst="rect">
            <a:avLst/>
          </a:prstGeom>
        </p:spPr>
        <p:txBody>
          <a:bodyPr wrap="square">
            <a:spAutoFit/>
          </a:bodyPr>
          <a:lstStyle/>
          <a:p>
            <a:pPr algn="just"/>
            <a:r>
              <a:rPr lang="es-ES" sz="2000" dirty="0" smtClean="0">
                <a:solidFill>
                  <a:schemeClr val="bg1"/>
                </a:solidFill>
              </a:rPr>
              <a:t>A muchos les gusta representar el orden de diagrama de evaluación con un tipo de diagrama llamado árbol de expresión (Ver figura 5.3). El diagrama muestra como la expresión se reduce a una valor singular.</a:t>
            </a:r>
            <a:endParaRPr lang="es-ES" sz="2000" dirty="0">
              <a:solidFill>
                <a:schemeClr val="bg1"/>
              </a:solidFill>
            </a:endParaRPr>
          </a:p>
        </p:txBody>
      </p:sp>
      <p:grpSp>
        <p:nvGrpSpPr>
          <p:cNvPr id="2" name="Grupo 1"/>
          <p:cNvGrpSpPr/>
          <p:nvPr/>
        </p:nvGrpSpPr>
        <p:grpSpPr>
          <a:xfrm>
            <a:off x="646752" y="2590800"/>
            <a:ext cx="7926696" cy="3707134"/>
            <a:chOff x="688606" y="2101187"/>
            <a:chExt cx="7926696" cy="3707134"/>
          </a:xfrm>
        </p:grpSpPr>
        <p:sp>
          <p:nvSpPr>
            <p:cNvPr id="5" name="Rectangle 5"/>
            <p:cNvSpPr/>
            <p:nvPr/>
          </p:nvSpPr>
          <p:spPr>
            <a:xfrm>
              <a:off x="688606" y="5100435"/>
              <a:ext cx="7926696" cy="707886"/>
            </a:xfrm>
            <a:prstGeom prst="rect">
              <a:avLst/>
            </a:prstGeom>
          </p:spPr>
          <p:txBody>
            <a:bodyPr wrap="square">
              <a:spAutoFit/>
            </a:bodyPr>
            <a:lstStyle/>
            <a:p>
              <a:pPr algn="just"/>
              <a:r>
                <a:rPr lang="es-ES" sz="2000" b="1" dirty="0" smtClean="0">
                  <a:solidFill>
                    <a:schemeClr val="bg1"/>
                  </a:solidFill>
                </a:rPr>
                <a:t>Figura 5.3: </a:t>
              </a:r>
              <a:r>
                <a:rPr lang="es-ES" sz="2000" dirty="0" smtClean="0">
                  <a:solidFill>
                    <a:schemeClr val="bg1"/>
                  </a:solidFill>
                </a:rPr>
                <a:t>Árbol de expresión mostrando operadores, </a:t>
              </a:r>
              <a:r>
                <a:rPr lang="es-ES" sz="2000" dirty="0" err="1" smtClean="0">
                  <a:solidFill>
                    <a:schemeClr val="bg1"/>
                  </a:solidFill>
                </a:rPr>
                <a:t>operandos</a:t>
              </a:r>
              <a:r>
                <a:rPr lang="es-ES" sz="2000" dirty="0" smtClean="0">
                  <a:solidFill>
                    <a:schemeClr val="bg1"/>
                  </a:solidFill>
                </a:rPr>
                <a:t> y orden de evaluación.</a:t>
              </a:r>
            </a:p>
          </p:txBody>
        </p:sp>
        <p:grpSp>
          <p:nvGrpSpPr>
            <p:cNvPr id="152" name="Grupo 151"/>
            <p:cNvGrpSpPr/>
            <p:nvPr/>
          </p:nvGrpSpPr>
          <p:grpSpPr>
            <a:xfrm>
              <a:off x="1061521" y="2101187"/>
              <a:ext cx="7180866" cy="2999248"/>
              <a:chOff x="703260" y="2101187"/>
              <a:chExt cx="7180866" cy="2999248"/>
            </a:xfrm>
          </p:grpSpPr>
          <p:grpSp>
            <p:nvGrpSpPr>
              <p:cNvPr id="146" name="Grupo 145"/>
              <p:cNvGrpSpPr/>
              <p:nvPr/>
            </p:nvGrpSpPr>
            <p:grpSpPr>
              <a:xfrm>
                <a:off x="703260" y="2101187"/>
                <a:ext cx="6135401" cy="2999248"/>
                <a:chOff x="703260" y="2101187"/>
                <a:chExt cx="6135401" cy="2999248"/>
              </a:xfrm>
            </p:grpSpPr>
            <p:sp>
              <p:nvSpPr>
                <p:cNvPr id="44" name="CuadroTexto 43"/>
                <p:cNvSpPr txBox="1"/>
                <p:nvPr/>
              </p:nvSpPr>
              <p:spPr>
                <a:xfrm>
                  <a:off x="1440001" y="2101187"/>
                  <a:ext cx="1653396" cy="646331"/>
                </a:xfrm>
                <a:prstGeom prst="rect">
                  <a:avLst/>
                </a:prstGeom>
                <a:solidFill>
                  <a:schemeClr val="tx1"/>
                </a:solid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SCALE = 2;</a:t>
                  </a:r>
                  <a:endParaRPr lang="es-ES" sz="1200" dirty="0">
                    <a:solidFill>
                      <a:schemeClr val="bg1"/>
                    </a:solidFill>
                  </a:endParaRPr>
                </a:p>
                <a:p>
                  <a:r>
                    <a:rPr lang="es-ES" sz="1200" dirty="0" smtClean="0">
                      <a:solidFill>
                        <a:schemeClr val="bg1"/>
                      </a:solidFill>
                    </a:rPr>
                    <a:t>n=6;</a:t>
                  </a:r>
                </a:p>
                <a:p>
                  <a:r>
                    <a:rPr lang="es-ES" sz="1200" dirty="0" smtClean="0">
                      <a:solidFill>
                        <a:schemeClr val="bg1"/>
                      </a:solidFill>
                    </a:rPr>
                    <a:t>25.0+60.0*n/SCALE;</a:t>
                  </a:r>
                  <a:endParaRPr lang="es-ES" sz="1200" dirty="0"/>
                </a:p>
              </p:txBody>
            </p:sp>
            <p:grpSp>
              <p:nvGrpSpPr>
                <p:cNvPr id="145" name="Grupo 144"/>
                <p:cNvGrpSpPr/>
                <p:nvPr/>
              </p:nvGrpSpPr>
              <p:grpSpPr>
                <a:xfrm>
                  <a:off x="703260" y="2895145"/>
                  <a:ext cx="6135401" cy="2205290"/>
                  <a:chOff x="703260" y="2895145"/>
                  <a:chExt cx="6135401" cy="2205290"/>
                </a:xfrm>
              </p:grpSpPr>
              <p:grpSp>
                <p:nvGrpSpPr>
                  <p:cNvPr id="103" name="Grupo 102"/>
                  <p:cNvGrpSpPr/>
                  <p:nvPr/>
                </p:nvGrpSpPr>
                <p:grpSpPr>
                  <a:xfrm>
                    <a:off x="703260" y="2895145"/>
                    <a:ext cx="1869805" cy="2205290"/>
                    <a:chOff x="4538733" y="2776205"/>
                    <a:chExt cx="1869805" cy="2205290"/>
                  </a:xfrm>
                </p:grpSpPr>
                <p:sp>
                  <p:nvSpPr>
                    <p:cNvPr id="102" name="Rectángulo 101"/>
                    <p:cNvSpPr/>
                    <p:nvPr/>
                  </p:nvSpPr>
                  <p:spPr>
                    <a:xfrm>
                      <a:off x="4622673" y="2776205"/>
                      <a:ext cx="1701927" cy="22052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80" name="Grupo 79"/>
                    <p:cNvGrpSpPr/>
                    <p:nvPr/>
                  </p:nvGrpSpPr>
                  <p:grpSpPr>
                    <a:xfrm>
                      <a:off x="4538733" y="2869513"/>
                      <a:ext cx="1869805" cy="1885539"/>
                      <a:chOff x="477772" y="3384231"/>
                      <a:chExt cx="1869805" cy="1885539"/>
                    </a:xfrm>
                  </p:grpSpPr>
                  <p:grpSp>
                    <p:nvGrpSpPr>
                      <p:cNvPr id="81" name="Grupo 80"/>
                      <p:cNvGrpSpPr/>
                      <p:nvPr/>
                    </p:nvGrpSpPr>
                    <p:grpSpPr>
                      <a:xfrm>
                        <a:off x="1634379" y="3898675"/>
                        <a:ext cx="713198" cy="745286"/>
                        <a:chOff x="1634379" y="3898675"/>
                        <a:chExt cx="713198" cy="745286"/>
                      </a:xfrm>
                    </p:grpSpPr>
                    <p:sp>
                      <p:nvSpPr>
                        <p:cNvPr id="98" name="CuadroTexto 97"/>
                        <p:cNvSpPr txBox="1"/>
                        <p:nvPr/>
                      </p:nvSpPr>
                      <p:spPr>
                        <a:xfrm>
                          <a:off x="1634379" y="3898675"/>
                          <a:ext cx="331195" cy="27699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r>
                            <a:rPr lang="es-ES" sz="1200" b="1" dirty="0" smtClean="0">
                              <a:solidFill>
                                <a:schemeClr val="bg1"/>
                              </a:solidFill>
                            </a:rPr>
                            <a:t>/</a:t>
                          </a:r>
                          <a:endParaRPr lang="es-ES" sz="1200" b="1" dirty="0"/>
                        </a:p>
                      </p:txBody>
                    </p:sp>
                    <p:grpSp>
                      <p:nvGrpSpPr>
                        <p:cNvPr id="99" name="Grupo 98"/>
                        <p:cNvGrpSpPr/>
                        <p:nvPr/>
                      </p:nvGrpSpPr>
                      <p:grpSpPr>
                        <a:xfrm>
                          <a:off x="1716967" y="4176126"/>
                          <a:ext cx="630610" cy="467835"/>
                          <a:chOff x="1716967" y="4176126"/>
                          <a:chExt cx="630610" cy="467835"/>
                        </a:xfrm>
                      </p:grpSpPr>
                      <p:cxnSp>
                        <p:nvCxnSpPr>
                          <p:cNvPr id="100" name="Conector recto 99"/>
                          <p:cNvCxnSpPr/>
                          <p:nvPr/>
                        </p:nvCxnSpPr>
                        <p:spPr>
                          <a:xfrm>
                            <a:off x="1965574" y="4176126"/>
                            <a:ext cx="133396" cy="190836"/>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sp>
                        <p:nvSpPr>
                          <p:cNvPr id="101" name="CuadroTexto 100"/>
                          <p:cNvSpPr txBox="1"/>
                          <p:nvPr/>
                        </p:nvSpPr>
                        <p:spPr>
                          <a:xfrm>
                            <a:off x="1716967" y="4366962"/>
                            <a:ext cx="630610"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b="1" i="1" dirty="0" err="1" smtClean="0">
                                <a:solidFill>
                                  <a:schemeClr val="bg2">
                                    <a:lumMod val="60000"/>
                                    <a:lumOff val="40000"/>
                                  </a:schemeClr>
                                </a:solidFill>
                              </a:rPr>
                              <a:t>scale</a:t>
                            </a:r>
                            <a:endParaRPr lang="es-ES" sz="1200" dirty="0">
                              <a:solidFill>
                                <a:schemeClr val="bg2">
                                  <a:lumMod val="60000"/>
                                  <a:lumOff val="40000"/>
                                </a:schemeClr>
                              </a:solidFill>
                            </a:endParaRPr>
                          </a:p>
                        </p:txBody>
                      </p:sp>
                    </p:grpSp>
                  </p:grpSp>
                  <p:grpSp>
                    <p:nvGrpSpPr>
                      <p:cNvPr id="82" name="Grupo 81"/>
                      <p:cNvGrpSpPr/>
                      <p:nvPr/>
                    </p:nvGrpSpPr>
                    <p:grpSpPr>
                      <a:xfrm>
                        <a:off x="599029" y="3384231"/>
                        <a:ext cx="1040443" cy="706081"/>
                        <a:chOff x="599029" y="3384231"/>
                        <a:chExt cx="1040443" cy="706081"/>
                      </a:xfrm>
                    </p:grpSpPr>
                    <p:cxnSp>
                      <p:nvCxnSpPr>
                        <p:cNvPr id="93" name="Conector recto 92"/>
                        <p:cNvCxnSpPr/>
                        <p:nvPr/>
                      </p:nvCxnSpPr>
                      <p:spPr>
                        <a:xfrm>
                          <a:off x="1407303" y="3670356"/>
                          <a:ext cx="232169" cy="230185"/>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sp>
                      <p:nvSpPr>
                        <p:cNvPr id="94" name="CuadroTexto 93"/>
                        <p:cNvSpPr txBox="1"/>
                        <p:nvPr/>
                      </p:nvSpPr>
                      <p:spPr>
                        <a:xfrm>
                          <a:off x="1094515" y="3384231"/>
                          <a:ext cx="331195" cy="27699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r>
                            <a:rPr lang="es-ES" sz="1200" b="1" dirty="0" smtClean="0">
                              <a:solidFill>
                                <a:schemeClr val="bg1"/>
                              </a:solidFill>
                            </a:rPr>
                            <a:t>+</a:t>
                          </a:r>
                          <a:endParaRPr lang="es-ES" sz="1200" b="1" dirty="0"/>
                        </a:p>
                      </p:txBody>
                    </p:sp>
                    <p:grpSp>
                      <p:nvGrpSpPr>
                        <p:cNvPr id="95" name="Grupo 94"/>
                        <p:cNvGrpSpPr/>
                        <p:nvPr/>
                      </p:nvGrpSpPr>
                      <p:grpSpPr>
                        <a:xfrm>
                          <a:off x="599029" y="3682660"/>
                          <a:ext cx="514599" cy="407652"/>
                          <a:chOff x="599029" y="3682660"/>
                          <a:chExt cx="514599" cy="407652"/>
                        </a:xfrm>
                      </p:grpSpPr>
                      <p:cxnSp>
                        <p:nvCxnSpPr>
                          <p:cNvPr id="96" name="Conector recto 95"/>
                          <p:cNvCxnSpPr/>
                          <p:nvPr/>
                        </p:nvCxnSpPr>
                        <p:spPr>
                          <a:xfrm flipV="1">
                            <a:off x="1012924" y="3682660"/>
                            <a:ext cx="75606" cy="94608"/>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sp>
                        <p:nvSpPr>
                          <p:cNvPr id="97" name="CuadroTexto 96"/>
                          <p:cNvSpPr txBox="1"/>
                          <p:nvPr/>
                        </p:nvSpPr>
                        <p:spPr>
                          <a:xfrm>
                            <a:off x="599029" y="3813313"/>
                            <a:ext cx="514599"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b="1" i="1" dirty="0" smtClean="0">
                                <a:solidFill>
                                  <a:schemeClr val="bg2">
                                    <a:lumMod val="60000"/>
                                    <a:lumOff val="40000"/>
                                  </a:schemeClr>
                                </a:solidFill>
                              </a:rPr>
                              <a:t>25.0</a:t>
                            </a:r>
                            <a:endParaRPr lang="es-ES" sz="1200" dirty="0">
                              <a:solidFill>
                                <a:schemeClr val="bg2">
                                  <a:lumMod val="60000"/>
                                  <a:lumOff val="40000"/>
                                </a:schemeClr>
                              </a:solidFill>
                            </a:endParaRPr>
                          </a:p>
                        </p:txBody>
                      </p:sp>
                    </p:grpSp>
                  </p:grpSp>
                  <p:grpSp>
                    <p:nvGrpSpPr>
                      <p:cNvPr id="83" name="Grupo 82"/>
                      <p:cNvGrpSpPr/>
                      <p:nvPr/>
                    </p:nvGrpSpPr>
                    <p:grpSpPr>
                      <a:xfrm>
                        <a:off x="477772" y="4173807"/>
                        <a:ext cx="1127792" cy="1095963"/>
                        <a:chOff x="477772" y="4173807"/>
                        <a:chExt cx="1127792" cy="1095963"/>
                      </a:xfrm>
                    </p:grpSpPr>
                    <p:sp>
                      <p:nvSpPr>
                        <p:cNvPr id="84" name="CuadroTexto 83"/>
                        <p:cNvSpPr txBox="1"/>
                        <p:nvPr/>
                      </p:nvSpPr>
                      <p:spPr>
                        <a:xfrm>
                          <a:off x="862822" y="4504078"/>
                          <a:ext cx="331195" cy="27699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r>
                            <a:rPr lang="es-ES" sz="1200" b="1" dirty="0" smtClean="0">
                              <a:solidFill>
                                <a:schemeClr val="bg1"/>
                              </a:solidFill>
                            </a:rPr>
                            <a:t>*</a:t>
                          </a:r>
                          <a:endParaRPr lang="es-ES" sz="1200" b="1" dirty="0"/>
                        </a:p>
                      </p:txBody>
                    </p:sp>
                    <p:cxnSp>
                      <p:nvCxnSpPr>
                        <p:cNvPr id="85" name="Conector recto 84"/>
                        <p:cNvCxnSpPr/>
                        <p:nvPr/>
                      </p:nvCxnSpPr>
                      <p:spPr>
                        <a:xfrm flipV="1">
                          <a:off x="1209815" y="4173807"/>
                          <a:ext cx="395749" cy="338301"/>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grpSp>
                      <p:nvGrpSpPr>
                        <p:cNvPr id="86" name="Grupo 85"/>
                        <p:cNvGrpSpPr/>
                        <p:nvPr/>
                      </p:nvGrpSpPr>
                      <p:grpSpPr>
                        <a:xfrm>
                          <a:off x="477772" y="4805863"/>
                          <a:ext cx="1101258" cy="463907"/>
                          <a:chOff x="477772" y="4805863"/>
                          <a:chExt cx="1101258" cy="463907"/>
                        </a:xfrm>
                      </p:grpSpPr>
                      <p:grpSp>
                        <p:nvGrpSpPr>
                          <p:cNvPr id="87" name="Grupo 86"/>
                          <p:cNvGrpSpPr/>
                          <p:nvPr/>
                        </p:nvGrpSpPr>
                        <p:grpSpPr>
                          <a:xfrm>
                            <a:off x="477772" y="4806490"/>
                            <a:ext cx="529702" cy="435840"/>
                            <a:chOff x="477772" y="4806490"/>
                            <a:chExt cx="529702" cy="435840"/>
                          </a:xfrm>
                        </p:grpSpPr>
                        <p:cxnSp>
                          <p:nvCxnSpPr>
                            <p:cNvPr id="91" name="Conector recto 90"/>
                            <p:cNvCxnSpPr/>
                            <p:nvPr/>
                          </p:nvCxnSpPr>
                          <p:spPr>
                            <a:xfrm flipV="1">
                              <a:off x="742623" y="4806490"/>
                              <a:ext cx="113706" cy="116649"/>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sp>
                          <p:nvSpPr>
                            <p:cNvPr id="92" name="CuadroTexto 91"/>
                            <p:cNvSpPr txBox="1"/>
                            <p:nvPr/>
                          </p:nvSpPr>
                          <p:spPr>
                            <a:xfrm>
                              <a:off x="477772" y="4965331"/>
                              <a:ext cx="529702"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b="1" i="1" dirty="0" smtClean="0">
                                  <a:solidFill>
                                    <a:schemeClr val="bg2">
                                      <a:lumMod val="60000"/>
                                      <a:lumOff val="40000"/>
                                    </a:schemeClr>
                                  </a:solidFill>
                                </a:rPr>
                                <a:t>60.0</a:t>
                              </a:r>
                              <a:endParaRPr lang="es-ES" sz="1200" dirty="0">
                                <a:solidFill>
                                  <a:schemeClr val="bg2">
                                    <a:lumMod val="60000"/>
                                    <a:lumOff val="40000"/>
                                  </a:schemeClr>
                                </a:solidFill>
                              </a:endParaRPr>
                            </a:p>
                          </p:txBody>
                        </p:sp>
                      </p:grpSp>
                      <p:grpSp>
                        <p:nvGrpSpPr>
                          <p:cNvPr id="88" name="Grupo 87"/>
                          <p:cNvGrpSpPr/>
                          <p:nvPr/>
                        </p:nvGrpSpPr>
                        <p:grpSpPr>
                          <a:xfrm>
                            <a:off x="1214228" y="4805863"/>
                            <a:ext cx="364802" cy="463907"/>
                            <a:chOff x="1214228" y="4805863"/>
                            <a:chExt cx="364802" cy="463907"/>
                          </a:xfrm>
                        </p:grpSpPr>
                        <p:cxnSp>
                          <p:nvCxnSpPr>
                            <p:cNvPr id="89" name="Conector recto 88"/>
                            <p:cNvCxnSpPr/>
                            <p:nvPr/>
                          </p:nvCxnSpPr>
                          <p:spPr>
                            <a:xfrm>
                              <a:off x="1214228" y="4805863"/>
                              <a:ext cx="133396" cy="190836"/>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sp>
                          <p:nvSpPr>
                            <p:cNvPr id="90" name="CuadroTexto 89"/>
                            <p:cNvSpPr txBox="1"/>
                            <p:nvPr/>
                          </p:nvSpPr>
                          <p:spPr>
                            <a:xfrm>
                              <a:off x="1285377" y="4992771"/>
                              <a:ext cx="293653"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dirty="0" smtClean="0">
                                  <a:solidFill>
                                    <a:schemeClr val="bg2">
                                      <a:lumMod val="60000"/>
                                      <a:lumOff val="40000"/>
                                    </a:schemeClr>
                                  </a:solidFill>
                                </a:rPr>
                                <a:t>n</a:t>
                              </a:r>
                              <a:endParaRPr lang="es-ES" sz="1200" dirty="0">
                                <a:solidFill>
                                  <a:schemeClr val="bg2">
                                    <a:lumMod val="60000"/>
                                    <a:lumOff val="40000"/>
                                  </a:schemeClr>
                                </a:solidFill>
                              </a:endParaRPr>
                            </a:p>
                          </p:txBody>
                        </p:sp>
                      </p:grpSp>
                    </p:grpSp>
                  </p:grpSp>
                </p:grpSp>
              </p:grpSp>
              <p:grpSp>
                <p:nvGrpSpPr>
                  <p:cNvPr id="104" name="Grupo 103"/>
                  <p:cNvGrpSpPr/>
                  <p:nvPr/>
                </p:nvGrpSpPr>
                <p:grpSpPr>
                  <a:xfrm>
                    <a:off x="3003936" y="2895145"/>
                    <a:ext cx="1701927" cy="2205290"/>
                    <a:chOff x="4622673" y="2776205"/>
                    <a:chExt cx="1701927" cy="2205290"/>
                  </a:xfrm>
                </p:grpSpPr>
                <p:sp>
                  <p:nvSpPr>
                    <p:cNvPr id="105" name="Rectángulo 104"/>
                    <p:cNvSpPr/>
                    <p:nvPr/>
                  </p:nvSpPr>
                  <p:spPr>
                    <a:xfrm>
                      <a:off x="4622673" y="2776205"/>
                      <a:ext cx="1701927" cy="22052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6" name="Grupo 105"/>
                    <p:cNvGrpSpPr/>
                    <p:nvPr/>
                  </p:nvGrpSpPr>
                  <p:grpSpPr>
                    <a:xfrm>
                      <a:off x="4659990" y="2869513"/>
                      <a:ext cx="1499941" cy="1418278"/>
                      <a:chOff x="599029" y="3384231"/>
                      <a:chExt cx="1499941" cy="1418278"/>
                    </a:xfrm>
                  </p:grpSpPr>
                  <p:grpSp>
                    <p:nvGrpSpPr>
                      <p:cNvPr id="107" name="Grupo 106"/>
                      <p:cNvGrpSpPr/>
                      <p:nvPr/>
                    </p:nvGrpSpPr>
                    <p:grpSpPr>
                      <a:xfrm>
                        <a:off x="1634379" y="3898675"/>
                        <a:ext cx="464591" cy="745286"/>
                        <a:chOff x="1634379" y="3898675"/>
                        <a:chExt cx="464591" cy="745286"/>
                      </a:xfrm>
                    </p:grpSpPr>
                    <p:sp>
                      <p:nvSpPr>
                        <p:cNvPr id="124" name="CuadroTexto 123"/>
                        <p:cNvSpPr txBox="1"/>
                        <p:nvPr/>
                      </p:nvSpPr>
                      <p:spPr>
                        <a:xfrm>
                          <a:off x="1634379" y="3898675"/>
                          <a:ext cx="331195" cy="27699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r>
                            <a:rPr lang="es-ES" sz="1200" b="1" dirty="0" smtClean="0">
                              <a:solidFill>
                                <a:schemeClr val="bg1"/>
                              </a:solidFill>
                            </a:rPr>
                            <a:t>/</a:t>
                          </a:r>
                          <a:endParaRPr lang="es-ES" sz="1200" b="1" dirty="0"/>
                        </a:p>
                      </p:txBody>
                    </p:sp>
                    <p:grpSp>
                      <p:nvGrpSpPr>
                        <p:cNvPr id="125" name="Grupo 124"/>
                        <p:cNvGrpSpPr/>
                        <p:nvPr/>
                      </p:nvGrpSpPr>
                      <p:grpSpPr>
                        <a:xfrm>
                          <a:off x="1716967" y="4176126"/>
                          <a:ext cx="382003" cy="467835"/>
                          <a:chOff x="1716967" y="4176126"/>
                          <a:chExt cx="382003" cy="467835"/>
                        </a:xfrm>
                      </p:grpSpPr>
                      <p:cxnSp>
                        <p:nvCxnSpPr>
                          <p:cNvPr id="126" name="Conector recto 125"/>
                          <p:cNvCxnSpPr/>
                          <p:nvPr/>
                        </p:nvCxnSpPr>
                        <p:spPr>
                          <a:xfrm>
                            <a:off x="1965574" y="4176126"/>
                            <a:ext cx="133396" cy="190836"/>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sp>
                        <p:nvSpPr>
                          <p:cNvPr id="127" name="CuadroTexto 126"/>
                          <p:cNvSpPr txBox="1"/>
                          <p:nvPr/>
                        </p:nvSpPr>
                        <p:spPr>
                          <a:xfrm>
                            <a:off x="1716967" y="4366962"/>
                            <a:ext cx="248607"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b="1" i="1" dirty="0" smtClean="0">
                                <a:solidFill>
                                  <a:schemeClr val="bg2">
                                    <a:lumMod val="60000"/>
                                    <a:lumOff val="40000"/>
                                  </a:schemeClr>
                                </a:solidFill>
                              </a:rPr>
                              <a:t>2</a:t>
                            </a:r>
                            <a:endParaRPr lang="es-ES" sz="1200" dirty="0">
                              <a:solidFill>
                                <a:schemeClr val="bg2">
                                  <a:lumMod val="60000"/>
                                  <a:lumOff val="40000"/>
                                </a:schemeClr>
                              </a:solidFill>
                            </a:endParaRPr>
                          </a:p>
                        </p:txBody>
                      </p:sp>
                    </p:grpSp>
                  </p:grpSp>
                  <p:grpSp>
                    <p:nvGrpSpPr>
                      <p:cNvPr id="108" name="Grupo 107"/>
                      <p:cNvGrpSpPr/>
                      <p:nvPr/>
                    </p:nvGrpSpPr>
                    <p:grpSpPr>
                      <a:xfrm>
                        <a:off x="599029" y="3384231"/>
                        <a:ext cx="1040443" cy="706081"/>
                        <a:chOff x="599029" y="3384231"/>
                        <a:chExt cx="1040443" cy="706081"/>
                      </a:xfrm>
                    </p:grpSpPr>
                    <p:cxnSp>
                      <p:nvCxnSpPr>
                        <p:cNvPr id="119" name="Conector recto 118"/>
                        <p:cNvCxnSpPr/>
                        <p:nvPr/>
                      </p:nvCxnSpPr>
                      <p:spPr>
                        <a:xfrm>
                          <a:off x="1407303" y="3670356"/>
                          <a:ext cx="232169" cy="230185"/>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sp>
                      <p:nvSpPr>
                        <p:cNvPr id="120" name="CuadroTexto 119"/>
                        <p:cNvSpPr txBox="1"/>
                        <p:nvPr/>
                      </p:nvSpPr>
                      <p:spPr>
                        <a:xfrm>
                          <a:off x="1094515" y="3384231"/>
                          <a:ext cx="331195" cy="27699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r>
                            <a:rPr lang="es-ES" sz="1200" b="1" dirty="0" smtClean="0">
                              <a:solidFill>
                                <a:schemeClr val="bg1"/>
                              </a:solidFill>
                            </a:rPr>
                            <a:t>+</a:t>
                          </a:r>
                          <a:endParaRPr lang="es-ES" sz="1200" b="1" dirty="0"/>
                        </a:p>
                      </p:txBody>
                    </p:sp>
                    <p:grpSp>
                      <p:nvGrpSpPr>
                        <p:cNvPr id="121" name="Grupo 120"/>
                        <p:cNvGrpSpPr/>
                        <p:nvPr/>
                      </p:nvGrpSpPr>
                      <p:grpSpPr>
                        <a:xfrm>
                          <a:off x="599029" y="3682660"/>
                          <a:ext cx="514599" cy="407652"/>
                          <a:chOff x="599029" y="3682660"/>
                          <a:chExt cx="514599" cy="407652"/>
                        </a:xfrm>
                      </p:grpSpPr>
                      <p:cxnSp>
                        <p:nvCxnSpPr>
                          <p:cNvPr id="122" name="Conector recto 121"/>
                          <p:cNvCxnSpPr/>
                          <p:nvPr/>
                        </p:nvCxnSpPr>
                        <p:spPr>
                          <a:xfrm flipV="1">
                            <a:off x="1012924" y="3682660"/>
                            <a:ext cx="75606" cy="94608"/>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sp>
                        <p:nvSpPr>
                          <p:cNvPr id="123" name="CuadroTexto 122"/>
                          <p:cNvSpPr txBox="1"/>
                          <p:nvPr/>
                        </p:nvSpPr>
                        <p:spPr>
                          <a:xfrm>
                            <a:off x="599029" y="3813313"/>
                            <a:ext cx="514599"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b="1" i="1" dirty="0" smtClean="0">
                                <a:solidFill>
                                  <a:schemeClr val="bg2">
                                    <a:lumMod val="60000"/>
                                    <a:lumOff val="40000"/>
                                  </a:schemeClr>
                                </a:solidFill>
                              </a:rPr>
                              <a:t>25.0</a:t>
                            </a:r>
                            <a:endParaRPr lang="es-ES" sz="1200" dirty="0">
                              <a:solidFill>
                                <a:schemeClr val="bg2">
                                  <a:lumMod val="60000"/>
                                  <a:lumOff val="40000"/>
                                </a:schemeClr>
                              </a:solidFill>
                            </a:endParaRPr>
                          </a:p>
                        </p:txBody>
                      </p:sp>
                    </p:grpSp>
                  </p:grpSp>
                  <p:grpSp>
                    <p:nvGrpSpPr>
                      <p:cNvPr id="109" name="Grupo 108"/>
                      <p:cNvGrpSpPr/>
                      <p:nvPr/>
                    </p:nvGrpSpPr>
                    <p:grpSpPr>
                      <a:xfrm>
                        <a:off x="674619" y="4173807"/>
                        <a:ext cx="930945" cy="628702"/>
                        <a:chOff x="674619" y="4173807"/>
                        <a:chExt cx="930945" cy="628702"/>
                      </a:xfrm>
                    </p:grpSpPr>
                    <p:cxnSp>
                      <p:nvCxnSpPr>
                        <p:cNvPr id="111" name="Conector recto 110"/>
                        <p:cNvCxnSpPr/>
                        <p:nvPr/>
                      </p:nvCxnSpPr>
                      <p:spPr>
                        <a:xfrm flipV="1">
                          <a:off x="1209815" y="4173807"/>
                          <a:ext cx="395749" cy="338301"/>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sp>
                      <p:nvSpPr>
                        <p:cNvPr id="118" name="CuadroTexto 117"/>
                        <p:cNvSpPr txBox="1"/>
                        <p:nvPr/>
                      </p:nvSpPr>
                      <p:spPr>
                        <a:xfrm>
                          <a:off x="674619" y="4525510"/>
                          <a:ext cx="610758"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b="1" i="1" dirty="0" smtClean="0">
                              <a:solidFill>
                                <a:schemeClr val="bg2">
                                  <a:lumMod val="60000"/>
                                  <a:lumOff val="40000"/>
                                </a:schemeClr>
                              </a:solidFill>
                            </a:rPr>
                            <a:t>360.0</a:t>
                          </a:r>
                          <a:endParaRPr lang="es-ES" sz="1200" dirty="0">
                            <a:solidFill>
                              <a:schemeClr val="bg2">
                                <a:lumMod val="60000"/>
                                <a:lumOff val="40000"/>
                              </a:schemeClr>
                            </a:solidFill>
                          </a:endParaRPr>
                        </a:p>
                      </p:txBody>
                    </p:sp>
                  </p:grpSp>
                </p:grpSp>
              </p:grpSp>
              <p:grpSp>
                <p:nvGrpSpPr>
                  <p:cNvPr id="128" name="Grupo 127"/>
                  <p:cNvGrpSpPr/>
                  <p:nvPr/>
                </p:nvGrpSpPr>
                <p:grpSpPr>
                  <a:xfrm>
                    <a:off x="5136734" y="2895145"/>
                    <a:ext cx="1701927" cy="2205290"/>
                    <a:chOff x="4622673" y="2776205"/>
                    <a:chExt cx="1701927" cy="2205290"/>
                  </a:xfrm>
                </p:grpSpPr>
                <p:sp>
                  <p:nvSpPr>
                    <p:cNvPr id="129" name="Rectángulo 128"/>
                    <p:cNvSpPr/>
                    <p:nvPr/>
                  </p:nvSpPr>
                  <p:spPr>
                    <a:xfrm>
                      <a:off x="4622673" y="2776205"/>
                      <a:ext cx="1701927" cy="22052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30" name="Grupo 129"/>
                    <p:cNvGrpSpPr/>
                    <p:nvPr/>
                  </p:nvGrpSpPr>
                  <p:grpSpPr>
                    <a:xfrm>
                      <a:off x="4659990" y="2869513"/>
                      <a:ext cx="1394983" cy="874106"/>
                      <a:chOff x="599029" y="3384231"/>
                      <a:chExt cx="1394983" cy="874106"/>
                    </a:xfrm>
                  </p:grpSpPr>
                  <p:grpSp>
                    <p:nvGrpSpPr>
                      <p:cNvPr id="132" name="Grupo 131"/>
                      <p:cNvGrpSpPr/>
                      <p:nvPr/>
                    </p:nvGrpSpPr>
                    <p:grpSpPr>
                      <a:xfrm>
                        <a:off x="599029" y="3384231"/>
                        <a:ext cx="1040443" cy="706081"/>
                        <a:chOff x="599029" y="3384231"/>
                        <a:chExt cx="1040443" cy="706081"/>
                      </a:xfrm>
                    </p:grpSpPr>
                    <p:cxnSp>
                      <p:nvCxnSpPr>
                        <p:cNvPr id="136" name="Conector recto 135"/>
                        <p:cNvCxnSpPr/>
                        <p:nvPr/>
                      </p:nvCxnSpPr>
                      <p:spPr>
                        <a:xfrm>
                          <a:off x="1407303" y="3670356"/>
                          <a:ext cx="232169" cy="230185"/>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sp>
                      <p:nvSpPr>
                        <p:cNvPr id="137" name="CuadroTexto 136"/>
                        <p:cNvSpPr txBox="1"/>
                        <p:nvPr/>
                      </p:nvSpPr>
                      <p:spPr>
                        <a:xfrm>
                          <a:off x="1094515" y="3384231"/>
                          <a:ext cx="331195" cy="27699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bg1"/>
                          </a:solidFill>
                        </a:ln>
                        <a:effectLst>
                          <a:innerShdw blurRad="63500" dist="50800" dir="8100000">
                            <a:prstClr val="black">
                              <a:alpha val="50000"/>
                            </a:prstClr>
                          </a:innerShdw>
                        </a:effectLst>
                      </p:spPr>
                      <p:txBody>
                        <a:bodyPr wrap="square" rtlCol="0">
                          <a:spAutoFit/>
                        </a:bodyPr>
                        <a:lstStyle/>
                        <a:p>
                          <a:r>
                            <a:rPr lang="es-ES" sz="1200" dirty="0" smtClean="0">
                              <a:solidFill>
                                <a:schemeClr val="bg1"/>
                              </a:solidFill>
                            </a:rPr>
                            <a:t> </a:t>
                          </a:r>
                          <a:r>
                            <a:rPr lang="es-ES" sz="1200" b="1" dirty="0" smtClean="0">
                              <a:solidFill>
                                <a:schemeClr val="bg1"/>
                              </a:solidFill>
                            </a:rPr>
                            <a:t>+</a:t>
                          </a:r>
                          <a:endParaRPr lang="es-ES" sz="1200" b="1" dirty="0"/>
                        </a:p>
                      </p:txBody>
                    </p:sp>
                    <p:grpSp>
                      <p:nvGrpSpPr>
                        <p:cNvPr id="138" name="Grupo 137"/>
                        <p:cNvGrpSpPr/>
                        <p:nvPr/>
                      </p:nvGrpSpPr>
                      <p:grpSpPr>
                        <a:xfrm>
                          <a:off x="599029" y="3682660"/>
                          <a:ext cx="514599" cy="407652"/>
                          <a:chOff x="599029" y="3682660"/>
                          <a:chExt cx="514599" cy="407652"/>
                        </a:xfrm>
                      </p:grpSpPr>
                      <p:cxnSp>
                        <p:nvCxnSpPr>
                          <p:cNvPr id="139" name="Conector recto 138"/>
                          <p:cNvCxnSpPr/>
                          <p:nvPr/>
                        </p:nvCxnSpPr>
                        <p:spPr>
                          <a:xfrm flipV="1">
                            <a:off x="1012924" y="3682660"/>
                            <a:ext cx="75606" cy="94608"/>
                          </a:xfrm>
                          <a:prstGeom prst="line">
                            <a:avLst/>
                          </a:prstGeom>
                          <a:ln w="28575">
                            <a:solidFill>
                              <a:schemeClr val="bg2">
                                <a:lumMod val="75000"/>
                                <a:alpha val="60000"/>
                              </a:schemeClr>
                            </a:solidFill>
                          </a:ln>
                        </p:spPr>
                        <p:style>
                          <a:lnRef idx="1">
                            <a:schemeClr val="accent1"/>
                          </a:lnRef>
                          <a:fillRef idx="0">
                            <a:schemeClr val="accent1"/>
                          </a:fillRef>
                          <a:effectRef idx="0">
                            <a:schemeClr val="accent1"/>
                          </a:effectRef>
                          <a:fontRef idx="minor">
                            <a:schemeClr val="tx1"/>
                          </a:fontRef>
                        </p:style>
                      </p:cxnSp>
                      <p:sp>
                        <p:nvSpPr>
                          <p:cNvPr id="140" name="CuadroTexto 139"/>
                          <p:cNvSpPr txBox="1"/>
                          <p:nvPr/>
                        </p:nvSpPr>
                        <p:spPr>
                          <a:xfrm>
                            <a:off x="599029" y="3813313"/>
                            <a:ext cx="514599"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b="1" i="1" dirty="0" smtClean="0">
                                <a:solidFill>
                                  <a:schemeClr val="bg2">
                                    <a:lumMod val="60000"/>
                                    <a:lumOff val="40000"/>
                                  </a:schemeClr>
                                </a:solidFill>
                              </a:rPr>
                              <a:t>25.0</a:t>
                            </a:r>
                            <a:endParaRPr lang="es-ES" sz="1200" dirty="0">
                              <a:solidFill>
                                <a:schemeClr val="bg2">
                                  <a:lumMod val="60000"/>
                                  <a:lumOff val="40000"/>
                                </a:schemeClr>
                              </a:solidFill>
                            </a:endParaRPr>
                          </a:p>
                        </p:txBody>
                      </p:sp>
                    </p:grpSp>
                  </p:grpSp>
                  <p:sp>
                    <p:nvSpPr>
                      <p:cNvPr id="135" name="CuadroTexto 134"/>
                      <p:cNvSpPr txBox="1"/>
                      <p:nvPr/>
                    </p:nvSpPr>
                    <p:spPr>
                      <a:xfrm>
                        <a:off x="1383254" y="3981338"/>
                        <a:ext cx="610758"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b="1" i="1" dirty="0" smtClean="0">
                            <a:solidFill>
                              <a:schemeClr val="bg2">
                                <a:lumMod val="60000"/>
                                <a:lumOff val="40000"/>
                              </a:schemeClr>
                            </a:solidFill>
                          </a:rPr>
                          <a:t>180.0</a:t>
                        </a:r>
                        <a:endParaRPr lang="es-ES" sz="1200" dirty="0">
                          <a:solidFill>
                            <a:schemeClr val="bg2">
                              <a:lumMod val="60000"/>
                              <a:lumOff val="40000"/>
                            </a:schemeClr>
                          </a:solidFill>
                        </a:endParaRPr>
                      </a:p>
                    </p:txBody>
                  </p:sp>
                </p:grpSp>
              </p:grpSp>
            </p:grpSp>
          </p:grpSp>
          <p:grpSp>
            <p:nvGrpSpPr>
              <p:cNvPr id="151" name="Grupo 150"/>
              <p:cNvGrpSpPr/>
              <p:nvPr/>
            </p:nvGrpSpPr>
            <p:grpSpPr>
              <a:xfrm>
                <a:off x="2696467" y="3966262"/>
                <a:ext cx="5187659" cy="396000"/>
                <a:chOff x="2696467" y="3966262"/>
                <a:chExt cx="5187659" cy="396000"/>
              </a:xfrm>
            </p:grpSpPr>
            <p:sp>
              <p:nvSpPr>
                <p:cNvPr id="147" name="CuadroTexto 146"/>
                <p:cNvSpPr txBox="1"/>
                <p:nvPr/>
              </p:nvSpPr>
              <p:spPr>
                <a:xfrm>
                  <a:off x="7296213" y="4025763"/>
                  <a:ext cx="587913" cy="276999"/>
                </a:xfrm>
                <a:prstGeom prst="rect">
                  <a:avLst/>
                </a:prstGeom>
                <a:noFill/>
                <a:ln>
                  <a:noFill/>
                </a:ln>
                <a:effectLst>
                  <a:innerShdw blurRad="63500" dist="50800" dir="8100000">
                    <a:prstClr val="black">
                      <a:alpha val="50000"/>
                    </a:prstClr>
                  </a:innerShdw>
                </a:effectLst>
              </p:spPr>
              <p:txBody>
                <a:bodyPr wrap="square" rtlCol="0">
                  <a:spAutoFit/>
                </a:bodyPr>
                <a:lstStyle/>
                <a:p>
                  <a:r>
                    <a:rPr lang="es-ES" sz="1200" b="1" i="1" dirty="0" smtClean="0">
                      <a:solidFill>
                        <a:schemeClr val="bg2">
                          <a:lumMod val="60000"/>
                          <a:lumOff val="40000"/>
                        </a:schemeClr>
                      </a:solidFill>
                    </a:rPr>
                    <a:t>205.0</a:t>
                  </a:r>
                  <a:endParaRPr lang="es-ES" sz="1200" dirty="0">
                    <a:solidFill>
                      <a:schemeClr val="bg2">
                        <a:lumMod val="60000"/>
                        <a:lumOff val="40000"/>
                      </a:schemeClr>
                    </a:solidFill>
                  </a:endParaRPr>
                </a:p>
              </p:txBody>
            </p:sp>
            <p:sp>
              <p:nvSpPr>
                <p:cNvPr id="148" name="Flecha abajo 147"/>
                <p:cNvSpPr/>
                <p:nvPr/>
              </p:nvSpPr>
              <p:spPr>
                <a:xfrm rot="5400000" flipV="1">
                  <a:off x="2606467" y="4056262"/>
                  <a:ext cx="396000" cy="216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9" name="Flecha abajo 148"/>
                <p:cNvSpPr/>
                <p:nvPr/>
              </p:nvSpPr>
              <p:spPr>
                <a:xfrm rot="5400000" flipV="1">
                  <a:off x="6869437" y="4056262"/>
                  <a:ext cx="396000" cy="216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0" name="Flecha abajo 149"/>
                <p:cNvSpPr/>
                <p:nvPr/>
              </p:nvSpPr>
              <p:spPr>
                <a:xfrm rot="5400000" flipV="1">
                  <a:off x="4707332" y="4056262"/>
                  <a:ext cx="396000" cy="216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grpSp>
    </p:spTree>
    <p:extLst>
      <p:ext uri="{BB962C8B-B14F-4D97-AF65-F5344CB8AC3E}">
        <p14:creationId xmlns:p14="http://schemas.microsoft.com/office/powerpoint/2010/main" val="19672972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2246769"/>
          </a:xfrm>
          <a:prstGeom prst="rect">
            <a:avLst/>
          </a:prstGeom>
        </p:spPr>
        <p:txBody>
          <a:bodyPr wrap="square">
            <a:spAutoFit/>
          </a:bodyPr>
          <a:lstStyle/>
          <a:p>
            <a:r>
              <a:rPr lang="es-ES" sz="2000" spc="300" dirty="0" smtClean="0">
                <a:solidFill>
                  <a:schemeClr val="accent3">
                    <a:lumMod val="75000"/>
                  </a:schemeClr>
                </a:solidFill>
              </a:rPr>
              <a:t>Precedencia y orden de evaluación.</a:t>
            </a:r>
          </a:p>
          <a:p>
            <a:endParaRPr lang="es-ES" sz="2000" dirty="0">
              <a:solidFill>
                <a:schemeClr val="bg1"/>
              </a:solidFill>
            </a:endParaRPr>
          </a:p>
          <a:p>
            <a:endParaRPr lang="es-ES" sz="2000" dirty="0" smtClean="0">
              <a:solidFill>
                <a:schemeClr val="bg1"/>
              </a:solidFill>
            </a:endParaRPr>
          </a:p>
          <a:p>
            <a:pPr algn="just"/>
            <a:r>
              <a:rPr lang="es-ES" sz="2000" dirty="0">
                <a:solidFill>
                  <a:srgbClr val="FF0000"/>
                </a:solidFill>
              </a:rPr>
              <a:t>Ejercicio:</a:t>
            </a:r>
            <a:r>
              <a:rPr lang="es-ES" sz="2000" dirty="0">
                <a:solidFill>
                  <a:schemeClr val="bg1"/>
                </a:solidFill>
              </a:rPr>
              <a:t> Realice un programa que calcule: </a:t>
            </a:r>
          </a:p>
          <a:p>
            <a:endParaRPr lang="es-ES" sz="2000" dirty="0">
              <a:solidFill>
                <a:schemeClr val="bg1"/>
              </a:solidFill>
            </a:endParaRPr>
          </a:p>
          <a:p>
            <a:pPr algn="ctr"/>
            <a:r>
              <a:rPr lang="es-ES" sz="2000" dirty="0">
                <a:solidFill>
                  <a:schemeClr val="bg1"/>
                </a:solidFill>
              </a:rPr>
              <a:t>y = 6*12+5*20;</a:t>
            </a:r>
          </a:p>
          <a:p>
            <a:endParaRPr lang="es-ES" sz="2000" dirty="0">
              <a:solidFill>
                <a:schemeClr val="bg1"/>
              </a:solidFill>
            </a:endParaRPr>
          </a:p>
        </p:txBody>
      </p:sp>
    </p:spTree>
    <p:extLst>
      <p:ext uri="{BB962C8B-B14F-4D97-AF65-F5344CB8AC3E}">
        <p14:creationId xmlns:p14="http://schemas.microsoft.com/office/powerpoint/2010/main" val="30156354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1631216"/>
          </a:xfrm>
          <a:prstGeom prst="rect">
            <a:avLst/>
          </a:prstGeom>
        </p:spPr>
        <p:txBody>
          <a:bodyPr wrap="square">
            <a:spAutoFit/>
          </a:bodyPr>
          <a:lstStyle/>
          <a:p>
            <a:r>
              <a:rPr lang="es-ES" sz="2000" b="1" spc="300" dirty="0" smtClean="0">
                <a:solidFill>
                  <a:schemeClr val="accent3">
                    <a:lumMod val="75000"/>
                  </a:schemeClr>
                </a:solidFill>
              </a:rPr>
              <a:t>Algunos operadores adicionales.</a:t>
            </a:r>
          </a:p>
          <a:p>
            <a:endParaRPr lang="es-ES" sz="2000" dirty="0">
              <a:solidFill>
                <a:schemeClr val="bg1"/>
              </a:solidFill>
            </a:endParaRPr>
          </a:p>
          <a:p>
            <a:pPr algn="just"/>
            <a:r>
              <a:rPr lang="es-ES" sz="2000" dirty="0">
                <a:solidFill>
                  <a:schemeClr val="bg1"/>
                </a:solidFill>
              </a:rPr>
              <a:t>C tiene unos 40 operadores, aunque unos se usen más que otros. Veremos los más importante y alguno más.</a:t>
            </a: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24786517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477875"/>
          </a:xfrm>
          <a:prstGeom prst="rect">
            <a:avLst/>
          </a:prstGeom>
        </p:spPr>
        <p:txBody>
          <a:bodyPr wrap="square">
            <a:spAutoFit/>
          </a:bodyPr>
          <a:lstStyle/>
          <a:p>
            <a:pPr algn="just"/>
            <a:r>
              <a:rPr lang="es-ES" sz="2000" spc="300" dirty="0" smtClean="0">
                <a:solidFill>
                  <a:schemeClr val="accent3">
                    <a:lumMod val="75000"/>
                  </a:schemeClr>
                </a:solidFill>
              </a:rPr>
              <a:t>El Operador: </a:t>
            </a:r>
            <a:r>
              <a:rPr lang="es-ES" sz="2000" spc="300" dirty="0" err="1" smtClean="0">
                <a:solidFill>
                  <a:schemeClr val="accent3">
                    <a:lumMod val="75000"/>
                  </a:schemeClr>
                </a:solidFill>
              </a:rPr>
              <a:t>sizeof</a:t>
            </a:r>
            <a:r>
              <a:rPr lang="es-ES" sz="2000" spc="300" dirty="0" smtClean="0">
                <a:solidFill>
                  <a:schemeClr val="accent3">
                    <a:lumMod val="75000"/>
                  </a:schemeClr>
                </a:solidFill>
              </a:rPr>
              <a:t>.</a:t>
            </a:r>
            <a:endParaRPr lang="es-ES" sz="2000" dirty="0" smtClean="0">
              <a:solidFill>
                <a:schemeClr val="bg1"/>
              </a:solidFill>
            </a:endParaRPr>
          </a:p>
          <a:p>
            <a:pPr algn="just"/>
            <a:endParaRPr lang="es-ES" sz="2000" dirty="0" smtClean="0">
              <a:solidFill>
                <a:schemeClr val="bg1"/>
              </a:solidFill>
            </a:endParaRPr>
          </a:p>
          <a:p>
            <a:pPr algn="just"/>
            <a:r>
              <a:rPr lang="es-ES" sz="2000" dirty="0" smtClean="0">
                <a:solidFill>
                  <a:schemeClr val="bg1"/>
                </a:solidFill>
              </a:rPr>
              <a:t>Devuelve el tamaño en bytes de su operando. El operando puede ser un objeto de dato específico, como el nombre de una variable, o puede ser un tipo. Si fuese un tipo, como </a:t>
            </a:r>
            <a:r>
              <a:rPr lang="es-ES" sz="2000" dirty="0" err="1" smtClean="0">
                <a:solidFill>
                  <a:schemeClr val="bg1"/>
                </a:solidFill>
              </a:rPr>
              <a:t>float</a:t>
            </a:r>
            <a:r>
              <a:rPr lang="es-ES" sz="2000" dirty="0" smtClean="0">
                <a:solidFill>
                  <a:schemeClr val="bg1"/>
                </a:solidFill>
              </a:rPr>
              <a:t>, el operando debe estar </a:t>
            </a:r>
            <a:r>
              <a:rPr lang="es-ES" sz="2000" dirty="0" err="1" smtClean="0">
                <a:solidFill>
                  <a:schemeClr val="bg1"/>
                </a:solidFill>
              </a:rPr>
              <a:t>englosado</a:t>
            </a:r>
            <a:r>
              <a:rPr lang="es-ES" sz="2000" dirty="0" smtClean="0">
                <a:solidFill>
                  <a:schemeClr val="bg1"/>
                </a:solidFill>
              </a:rPr>
              <a:t> entre paréntesis, como se puede apreciar en </a:t>
            </a:r>
            <a:r>
              <a:rPr lang="es-ES" sz="2000" dirty="0" err="1" smtClean="0">
                <a:solidFill>
                  <a:schemeClr val="bg1"/>
                </a:solidFill>
              </a:rPr>
              <a:t>Listing</a:t>
            </a:r>
            <a:r>
              <a:rPr lang="es-ES" sz="2000" dirty="0" smtClean="0">
                <a:solidFill>
                  <a:schemeClr val="bg1"/>
                </a:solidFill>
              </a:rPr>
              <a:t> 5.8. </a:t>
            </a:r>
          </a:p>
          <a:p>
            <a:endParaRPr lang="es-ES" sz="2000" dirty="0">
              <a:solidFill>
                <a:schemeClr val="bg1"/>
              </a:solidFill>
            </a:endParaRPr>
          </a:p>
          <a:p>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33844182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457200" y="381000"/>
            <a:ext cx="8305800" cy="3170099"/>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5.8 </a:t>
            </a:r>
            <a:r>
              <a:rPr lang="es-ES" sz="2000" dirty="0" err="1" smtClean="0">
                <a:solidFill>
                  <a:schemeClr val="bg1"/>
                </a:solidFill>
              </a:rPr>
              <a:t>sizeof.c</a:t>
            </a:r>
            <a:endParaRPr lang="es-ES" sz="2000" dirty="0" smtClean="0">
              <a:solidFill>
                <a:schemeClr val="bg1"/>
              </a:solidFill>
            </a:endParaRPr>
          </a:p>
          <a:p>
            <a:r>
              <a:rPr lang="es-ES" sz="2000" i="1" dirty="0" smtClean="0">
                <a:solidFill>
                  <a:srgbClr val="FF0000"/>
                </a:solidFill>
              </a:rPr>
              <a:t>/* </a:t>
            </a:r>
            <a:r>
              <a:rPr lang="es-ES" sz="2000" i="1" dirty="0" err="1" smtClean="0">
                <a:solidFill>
                  <a:srgbClr val="FF0000"/>
                </a:solidFill>
              </a:rPr>
              <a:t>sizeof.c</a:t>
            </a:r>
            <a:r>
              <a:rPr lang="es-ES" sz="2000" i="1" dirty="0" smtClean="0">
                <a:solidFill>
                  <a:srgbClr val="FF0000"/>
                </a:solidFill>
              </a:rPr>
              <a:t> - - uso del operador </a:t>
            </a:r>
            <a:r>
              <a:rPr lang="es-ES" sz="2000" i="1" dirty="0" err="1" smtClean="0">
                <a:solidFill>
                  <a:srgbClr val="FF0000"/>
                </a:solidFill>
              </a:rPr>
              <a:t>sizeof</a:t>
            </a:r>
            <a:r>
              <a:rPr lang="es-ES" sz="2000" i="1" dirty="0" smtClean="0">
                <a:solidFill>
                  <a:srgbClr val="FF0000"/>
                </a:solidFill>
              </a:rPr>
              <a:t>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n;</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(“n tiene %d bytes; todos los </a:t>
            </a:r>
            <a:r>
              <a:rPr lang="es-ES" sz="2000" b="1" i="1" dirty="0" err="1" smtClean="0">
                <a:solidFill>
                  <a:schemeClr val="accent2">
                    <a:lumMod val="60000"/>
                    <a:lumOff val="40000"/>
                  </a:schemeClr>
                </a:solidFill>
              </a:rPr>
              <a:t>ints</a:t>
            </a:r>
            <a:r>
              <a:rPr lang="es-ES" sz="2000" b="1" i="1" dirty="0" smtClean="0">
                <a:solidFill>
                  <a:schemeClr val="accent2">
                    <a:lumMod val="60000"/>
                    <a:lumOff val="40000"/>
                  </a:schemeClr>
                </a:solidFill>
              </a:rPr>
              <a:t> tienen %d bytes. \n”,</a:t>
            </a:r>
            <a:r>
              <a:rPr lang="es-ES" sz="2000" b="1" i="1" dirty="0" err="1" smtClean="0">
                <a:solidFill>
                  <a:schemeClr val="accent2">
                    <a:lumMod val="60000"/>
                    <a:lumOff val="40000"/>
                  </a:schemeClr>
                </a:solidFill>
              </a:rPr>
              <a:t>sizeof</a:t>
            </a:r>
            <a:r>
              <a:rPr lang="es-ES" sz="2000" b="1" i="1" dirty="0" smtClean="0">
                <a:solidFill>
                  <a:schemeClr val="accent2">
                    <a:lumMod val="60000"/>
                    <a:lumOff val="40000"/>
                  </a:schemeClr>
                </a:solidFill>
              </a:rPr>
              <a:t> n, </a:t>
            </a:r>
            <a:r>
              <a:rPr lang="es-ES" sz="2000" b="1" i="1" dirty="0" err="1" smtClean="0">
                <a:solidFill>
                  <a:schemeClr val="accent2">
                    <a:lumMod val="60000"/>
                    <a:lumOff val="40000"/>
                  </a:schemeClr>
                </a:solidFill>
              </a:rPr>
              <a:t>sizeof</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a:t>
            </a:r>
          </a:p>
        </p:txBody>
      </p:sp>
    </p:spTree>
    <p:extLst>
      <p:ext uri="{BB962C8B-B14F-4D97-AF65-F5344CB8AC3E}">
        <p14:creationId xmlns:p14="http://schemas.microsoft.com/office/powerpoint/2010/main" val="550804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093428"/>
          </a:xfrm>
          <a:prstGeom prst="rect">
            <a:avLst/>
          </a:prstGeom>
        </p:spPr>
        <p:txBody>
          <a:bodyPr wrap="square">
            <a:spAutoFit/>
          </a:bodyPr>
          <a:lstStyle/>
          <a:p>
            <a:pPr algn="just"/>
            <a:r>
              <a:rPr lang="es-ES" sz="2000" spc="300" dirty="0" smtClean="0">
                <a:solidFill>
                  <a:schemeClr val="accent3">
                    <a:lumMod val="75000"/>
                  </a:schemeClr>
                </a:solidFill>
              </a:rPr>
              <a:t>Operador módulo: %.</a:t>
            </a:r>
            <a:endParaRPr lang="es-ES" sz="2000" dirty="0" smtClean="0">
              <a:solidFill>
                <a:schemeClr val="bg1"/>
              </a:solidFill>
            </a:endParaRPr>
          </a:p>
          <a:p>
            <a:pPr algn="just"/>
            <a:endParaRPr lang="es-ES" sz="2000" dirty="0" smtClean="0">
              <a:solidFill>
                <a:schemeClr val="bg1"/>
              </a:solidFill>
            </a:endParaRPr>
          </a:p>
          <a:p>
            <a:pPr algn="just"/>
            <a:r>
              <a:rPr lang="es-ES" sz="2000" dirty="0" smtClean="0">
                <a:solidFill>
                  <a:schemeClr val="bg1"/>
                </a:solidFill>
              </a:rPr>
              <a:t>Este operador se usa en aritmética de enteros. Nos da el residuo que resulta cuando se divide el entero de la izquierda por el de la derecha. Por ejemplo, 13%5 es igual a 3. ¿Porqué?</a:t>
            </a:r>
          </a:p>
          <a:p>
            <a:endParaRPr lang="es-ES" sz="2000" dirty="0">
              <a:solidFill>
                <a:schemeClr val="bg1"/>
              </a:solidFill>
            </a:endParaRPr>
          </a:p>
          <a:p>
            <a:pPr algn="just"/>
            <a:r>
              <a:rPr lang="es-ES" sz="2000" dirty="0" smtClean="0">
                <a:solidFill>
                  <a:schemeClr val="bg1"/>
                </a:solidFill>
              </a:rPr>
              <a:t>Se puede usar para controlar el flujo de un programa. Suponga que trabaja en un programa de preparación de facturas que se diseña para añadir un cargo extra cada tres meses. </a:t>
            </a:r>
            <a:endParaRPr lang="es-ES" sz="2000" dirty="0">
              <a:solidFill>
                <a:schemeClr val="bg1"/>
              </a:solidFill>
            </a:endParaRPr>
          </a:p>
          <a:p>
            <a:pPr marL="457200" indent="-457200">
              <a:buAutoNum type="arabicPeriod"/>
            </a:pPr>
            <a:endParaRPr lang="es-ES" sz="2000" dirty="0" smtClean="0">
              <a:solidFill>
                <a:schemeClr val="bg1"/>
              </a:solidFill>
            </a:endParaRPr>
          </a:p>
          <a:p>
            <a:pPr algn="just"/>
            <a:r>
              <a:rPr lang="es-ES" sz="2000" dirty="0" smtClean="0">
                <a:solidFill>
                  <a:schemeClr val="bg1"/>
                </a:solidFill>
              </a:rPr>
              <a:t>Sólo evaluar el modulo 3 en el número de mes (i.e. month%3) y verificar si el resultado es 0. Si lo es, el programa añade un cargo extra. Veamos un ejemplo del operador %.</a:t>
            </a:r>
            <a:endParaRPr lang="es-ES" sz="2000" dirty="0">
              <a:solidFill>
                <a:schemeClr val="bg1"/>
              </a:solidFill>
            </a:endParaRPr>
          </a:p>
        </p:txBody>
      </p:sp>
    </p:spTree>
    <p:extLst>
      <p:ext uri="{BB962C8B-B14F-4D97-AF65-F5344CB8AC3E}">
        <p14:creationId xmlns:p14="http://schemas.microsoft.com/office/powerpoint/2010/main" val="1134569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1938992"/>
          </a:xfrm>
          <a:prstGeom prst="rect">
            <a:avLst/>
          </a:prstGeom>
        </p:spPr>
        <p:txBody>
          <a:bodyPr wrap="square">
            <a:spAutoFit/>
          </a:bodyPr>
          <a:lstStyle/>
          <a:p>
            <a:r>
              <a:rPr lang="es-ES" sz="2000" b="1" spc="300" dirty="0" smtClean="0">
                <a:solidFill>
                  <a:schemeClr val="accent3">
                    <a:lumMod val="75000"/>
                  </a:schemeClr>
                </a:solidFill>
              </a:rPr>
              <a:t>Introduciendo </a:t>
            </a:r>
            <a:r>
              <a:rPr lang="es-ES" sz="2000" b="1" spc="300" dirty="0" err="1" smtClean="0">
                <a:solidFill>
                  <a:schemeClr val="accent3">
                    <a:lumMod val="75000"/>
                  </a:schemeClr>
                </a:solidFill>
              </a:rPr>
              <a:t>loops</a:t>
            </a:r>
            <a:r>
              <a:rPr lang="es-ES" sz="2000" b="1" spc="300" dirty="0" smtClean="0">
                <a:solidFill>
                  <a:schemeClr val="accent3">
                    <a:lumMod val="75000"/>
                  </a:schemeClr>
                </a:solidFill>
              </a:rPr>
              <a:t>.</a:t>
            </a:r>
          </a:p>
          <a:p>
            <a:endParaRPr lang="es-ES" sz="2000" dirty="0">
              <a:solidFill>
                <a:schemeClr val="bg1"/>
              </a:solidFill>
            </a:endParaRPr>
          </a:p>
          <a:p>
            <a:pPr algn="just"/>
            <a:r>
              <a:rPr lang="es-ES" sz="2000" dirty="0" smtClean="0">
                <a:solidFill>
                  <a:schemeClr val="bg1"/>
                </a:solidFill>
              </a:rPr>
              <a:t>El ejemplo </a:t>
            </a:r>
            <a:r>
              <a:rPr lang="es-ES" sz="2000" dirty="0" err="1" smtClean="0">
                <a:solidFill>
                  <a:schemeClr val="bg1"/>
                </a:solidFill>
              </a:rPr>
              <a:t>Listing</a:t>
            </a:r>
            <a:r>
              <a:rPr lang="es-ES" sz="2000" dirty="0" smtClean="0">
                <a:solidFill>
                  <a:schemeClr val="bg1"/>
                </a:solidFill>
              </a:rPr>
              <a:t> 5.1 muestra un cálculo aritmético para computar la longitud en pulgadas de un pie que calza número 9 en zapatos para hombre, sin usar </a:t>
            </a:r>
            <a:r>
              <a:rPr lang="es-ES" sz="2000" dirty="0" err="1" smtClean="0">
                <a:solidFill>
                  <a:schemeClr val="bg1"/>
                </a:solidFill>
              </a:rPr>
              <a:t>loops</a:t>
            </a:r>
            <a:r>
              <a:rPr lang="es-ES" sz="2000" dirty="0" smtClean="0">
                <a:solidFill>
                  <a:schemeClr val="bg1"/>
                </a:solidFill>
              </a:rPr>
              <a:t>.</a:t>
            </a:r>
          </a:p>
          <a:p>
            <a:endParaRPr lang="es-ES" sz="2000" dirty="0">
              <a:solidFill>
                <a:schemeClr val="bg1"/>
              </a:solidFill>
            </a:endParaRPr>
          </a:p>
        </p:txBody>
      </p:sp>
    </p:spTree>
    <p:extLst>
      <p:ext uri="{BB962C8B-B14F-4D97-AF65-F5344CB8AC3E}">
        <p14:creationId xmlns:p14="http://schemas.microsoft.com/office/powerpoint/2010/main" val="2607361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457200" y="381000"/>
            <a:ext cx="8305800" cy="5324535"/>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5.9 </a:t>
            </a:r>
            <a:r>
              <a:rPr lang="es-ES" sz="2000" dirty="0" err="1" smtClean="0">
                <a:solidFill>
                  <a:schemeClr val="bg1"/>
                </a:solidFill>
              </a:rPr>
              <a:t>min_sec.c</a:t>
            </a:r>
            <a:endParaRPr lang="es-ES" sz="2000" dirty="0" smtClean="0">
              <a:solidFill>
                <a:schemeClr val="bg1"/>
              </a:solidFill>
            </a:endParaRPr>
          </a:p>
          <a:p>
            <a:r>
              <a:rPr lang="es-ES" sz="2000" i="1" dirty="0" smtClean="0">
                <a:solidFill>
                  <a:srgbClr val="FF0000"/>
                </a:solidFill>
              </a:rPr>
              <a:t>/* </a:t>
            </a:r>
            <a:r>
              <a:rPr lang="es-ES" sz="2000" i="1" dirty="0" err="1" smtClean="0">
                <a:solidFill>
                  <a:srgbClr val="FF0000"/>
                </a:solidFill>
              </a:rPr>
              <a:t>min_sec.c</a:t>
            </a:r>
            <a:r>
              <a:rPr lang="es-ES" sz="2000" i="1" dirty="0" smtClean="0">
                <a:solidFill>
                  <a:srgbClr val="FF0000"/>
                </a:solidFill>
              </a:rPr>
              <a:t> - - convierte segundos a minutos y segundos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smtClean="0">
                <a:solidFill>
                  <a:schemeClr val="accent2">
                    <a:lumMod val="60000"/>
                    <a:lumOff val="40000"/>
                  </a:schemeClr>
                </a:solidFill>
              </a:rPr>
              <a:t>#define SEC_PER_MIN 60</a:t>
            </a: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sec</a:t>
            </a:r>
            <a:r>
              <a:rPr lang="es-ES" sz="2000" b="1" i="1" dirty="0" smtClean="0">
                <a:solidFill>
                  <a:schemeClr val="accent2">
                    <a:lumMod val="60000"/>
                    <a:lumOff val="40000"/>
                  </a:schemeClr>
                </a:solidFill>
              </a:rPr>
              <a:t>, min, </a:t>
            </a:r>
            <a:r>
              <a:rPr lang="es-ES" sz="2000" b="1" i="1" dirty="0" err="1" smtClean="0">
                <a:solidFill>
                  <a:schemeClr val="accent2">
                    <a:lumMod val="60000"/>
                    <a:lumOff val="40000"/>
                  </a:schemeClr>
                </a:solidFill>
              </a:rPr>
              <a:t>left</a:t>
            </a:r>
            <a:r>
              <a:rPr lang="es-ES" sz="2000" b="1" i="1" dirty="0" smtClean="0">
                <a:solidFill>
                  <a:schemeClr val="accent2">
                    <a:lumMod val="60000"/>
                    <a:lumOff val="40000"/>
                  </a:schemeClr>
                </a:solidFill>
              </a:rPr>
              <a:t>;</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(“Convierte segundos a minutos y segundos! \n\n”);</a:t>
            </a: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(“Ingrese el número de segundos a convertir. </a:t>
            </a:r>
            <a:r>
              <a:rPr lang="es-ES" sz="2000" b="1" i="1" dirty="0">
                <a:solidFill>
                  <a:schemeClr val="accent2">
                    <a:lumMod val="60000"/>
                    <a:lumOff val="40000"/>
                  </a:schemeClr>
                </a:solidFill>
              </a:rPr>
              <a:t>\n</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scanf</a:t>
            </a:r>
            <a:r>
              <a:rPr lang="es-ES" sz="2000" b="1" i="1" dirty="0" smtClean="0">
                <a:solidFill>
                  <a:schemeClr val="accent2">
                    <a:lumMod val="60000"/>
                    <a:lumOff val="40000"/>
                  </a:schemeClr>
                </a:solidFill>
              </a:rPr>
              <a:t>(“%d”, &amp;</a:t>
            </a:r>
            <a:r>
              <a:rPr lang="es-ES" sz="2000" b="1" i="1" dirty="0" err="1" smtClean="0">
                <a:solidFill>
                  <a:schemeClr val="accent2">
                    <a:lumMod val="60000"/>
                    <a:lumOff val="40000"/>
                  </a:schemeClr>
                </a:solidFill>
              </a:rPr>
              <a:t>sec</a:t>
            </a:r>
            <a:r>
              <a:rPr lang="es-ES" sz="2000" b="1" i="1" dirty="0" smtClean="0">
                <a:solidFill>
                  <a:schemeClr val="accent2">
                    <a:lumMod val="60000"/>
                    <a:lumOff val="40000"/>
                  </a:schemeClr>
                </a:solidFill>
              </a:rPr>
              <a:t>);		</a:t>
            </a:r>
            <a:r>
              <a:rPr lang="es-ES" sz="2000" i="1" dirty="0" smtClean="0">
                <a:solidFill>
                  <a:srgbClr val="FF0000"/>
                </a:solidFill>
              </a:rPr>
              <a:t> </a:t>
            </a:r>
            <a:r>
              <a:rPr lang="es-ES" sz="2000" i="1" dirty="0">
                <a:solidFill>
                  <a:srgbClr val="FF0000"/>
                </a:solidFill>
              </a:rPr>
              <a:t>/* </a:t>
            </a:r>
            <a:r>
              <a:rPr lang="es-ES" sz="2000" i="1" dirty="0" smtClean="0">
                <a:solidFill>
                  <a:srgbClr val="FF0000"/>
                </a:solidFill>
              </a:rPr>
              <a:t>número de segundos leídos */</a:t>
            </a:r>
            <a:endParaRPr lang="es-ES" sz="2000" b="1" i="1" dirty="0" smtClean="0">
              <a:solidFill>
                <a:schemeClr val="accent2">
                  <a:lumMod val="60000"/>
                  <a:lumOff val="40000"/>
                </a:schemeClr>
              </a:solidFill>
            </a:endParaRPr>
          </a:p>
          <a:p>
            <a:r>
              <a:rPr lang="es-ES" sz="2000" b="1" i="1" dirty="0" smtClean="0">
                <a:solidFill>
                  <a:schemeClr val="accent2">
                    <a:lumMod val="60000"/>
                    <a:lumOff val="40000"/>
                  </a:schemeClr>
                </a:solidFill>
              </a:rPr>
              <a:t>min:_</a:t>
            </a:r>
            <a:r>
              <a:rPr lang="es-ES" sz="2000" b="1" i="1" dirty="0" err="1" smtClean="0">
                <a:solidFill>
                  <a:schemeClr val="accent2">
                    <a:lumMod val="60000"/>
                    <a:lumOff val="40000"/>
                  </a:schemeClr>
                </a:solidFill>
              </a:rPr>
              <a:t>sec</a:t>
            </a:r>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sec</a:t>
            </a:r>
            <a:r>
              <a:rPr lang="es-ES" sz="2000" b="1" i="1" dirty="0" smtClean="0">
                <a:solidFill>
                  <a:schemeClr val="accent2">
                    <a:lumMod val="60000"/>
                    <a:lumOff val="40000"/>
                  </a:schemeClr>
                </a:solidFill>
              </a:rPr>
              <a:t>/SEC-PER_MIN;	</a:t>
            </a:r>
            <a:r>
              <a:rPr lang="es-ES" sz="2000" i="1" dirty="0">
                <a:solidFill>
                  <a:srgbClr val="FF0000"/>
                </a:solidFill>
              </a:rPr>
              <a:t> /* </a:t>
            </a:r>
            <a:r>
              <a:rPr lang="es-ES" sz="2000" i="1" dirty="0" smtClean="0">
                <a:solidFill>
                  <a:srgbClr val="FF0000"/>
                </a:solidFill>
              </a:rPr>
              <a:t>número de minutos truncados */</a:t>
            </a:r>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left</a:t>
            </a:r>
            <a:r>
              <a:rPr lang="es-ES" sz="2000" b="1" i="1" dirty="0" smtClean="0">
                <a:solidFill>
                  <a:schemeClr val="accent2">
                    <a:lumMod val="60000"/>
                    <a:lumOff val="40000"/>
                  </a:schemeClr>
                </a:solidFill>
              </a:rPr>
              <a:t> = </a:t>
            </a:r>
            <a:r>
              <a:rPr lang="es-ES" sz="2000" b="1" i="1" dirty="0" err="1" smtClean="0">
                <a:solidFill>
                  <a:schemeClr val="accent2">
                    <a:lumMod val="60000"/>
                    <a:lumOff val="40000"/>
                  </a:schemeClr>
                </a:solidFill>
              </a:rPr>
              <a:t>sec%SEC_PER_MIN</a:t>
            </a:r>
            <a:r>
              <a:rPr lang="es-ES" sz="2000" b="1" i="1" dirty="0" smtClean="0">
                <a:solidFill>
                  <a:schemeClr val="accent2">
                    <a:lumMod val="60000"/>
                    <a:lumOff val="40000"/>
                  </a:schemeClr>
                </a:solidFill>
              </a:rPr>
              <a:t>;	</a:t>
            </a:r>
            <a:r>
              <a:rPr lang="es-ES" sz="2000" i="1" dirty="0">
                <a:solidFill>
                  <a:srgbClr val="FF0000"/>
                </a:solidFill>
              </a:rPr>
              <a:t> /* </a:t>
            </a:r>
            <a:r>
              <a:rPr lang="es-ES" sz="2000" i="1" dirty="0" smtClean="0">
                <a:solidFill>
                  <a:srgbClr val="FF0000"/>
                </a:solidFill>
              </a:rPr>
              <a:t>número de segundos restantes */</a:t>
            </a:r>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(“%d segundos es %d minutos, %d segundos.\</a:t>
            </a:r>
            <a:r>
              <a:rPr lang="es-ES" sz="2000" b="1" i="1" dirty="0">
                <a:solidFill>
                  <a:schemeClr val="accent2">
                    <a:lumMod val="60000"/>
                    <a:lumOff val="40000"/>
                  </a:schemeClr>
                </a:solidFill>
              </a:rPr>
              <a:t>n</a:t>
            </a:r>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sec</a:t>
            </a:r>
            <a:r>
              <a:rPr lang="es-ES" sz="2000" b="1" i="1" dirty="0" smtClean="0">
                <a:solidFill>
                  <a:schemeClr val="accent2">
                    <a:lumMod val="60000"/>
                    <a:lumOff val="40000"/>
                  </a:schemeClr>
                </a:solidFill>
              </a:rPr>
              <a:t>, min, </a:t>
            </a:r>
            <a:r>
              <a:rPr lang="es-ES" sz="2000" b="1" i="1" dirty="0" err="1" smtClean="0">
                <a:solidFill>
                  <a:schemeClr val="accent2">
                    <a:lumMod val="60000"/>
                    <a:lumOff val="40000"/>
                  </a:schemeClr>
                </a:solidFill>
              </a:rPr>
              <a:t>left</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a:t>
            </a:r>
          </a:p>
        </p:txBody>
      </p:sp>
    </p:spTree>
    <p:extLst>
      <p:ext uri="{BB962C8B-B14F-4D97-AF65-F5344CB8AC3E}">
        <p14:creationId xmlns:p14="http://schemas.microsoft.com/office/powerpoint/2010/main" val="3887718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477875"/>
          </a:xfrm>
          <a:prstGeom prst="rect">
            <a:avLst/>
          </a:prstGeom>
        </p:spPr>
        <p:txBody>
          <a:bodyPr wrap="square">
            <a:spAutoFit/>
          </a:bodyPr>
          <a:lstStyle/>
          <a:p>
            <a:pPr algn="just"/>
            <a:r>
              <a:rPr lang="es-ES" sz="2000" dirty="0" smtClean="0">
                <a:solidFill>
                  <a:schemeClr val="bg1"/>
                </a:solidFill>
              </a:rPr>
              <a:t>La salida es:</a:t>
            </a:r>
          </a:p>
          <a:p>
            <a:endParaRPr lang="es-ES" sz="2000" dirty="0">
              <a:solidFill>
                <a:schemeClr val="bg1"/>
              </a:solidFill>
            </a:endParaRPr>
          </a:p>
          <a:p>
            <a:r>
              <a:rPr lang="es-ES" sz="2000" b="1" i="1" dirty="0">
                <a:solidFill>
                  <a:schemeClr val="accent2">
                    <a:lumMod val="60000"/>
                    <a:lumOff val="40000"/>
                  </a:schemeClr>
                </a:solidFill>
              </a:rPr>
              <a:t>Convierte segundos a minutos y segundos!</a:t>
            </a:r>
            <a:endParaRPr lang="es-ES" sz="2000" dirty="0">
              <a:solidFill>
                <a:schemeClr val="bg1"/>
              </a:solidFill>
            </a:endParaRPr>
          </a:p>
          <a:p>
            <a:r>
              <a:rPr lang="es-ES" sz="2000" b="1" i="1" dirty="0">
                <a:solidFill>
                  <a:schemeClr val="accent2">
                    <a:lumMod val="60000"/>
                    <a:lumOff val="40000"/>
                  </a:schemeClr>
                </a:solidFill>
              </a:rPr>
              <a:t>Ingrese el número de segundos a convertir.</a:t>
            </a:r>
            <a:endParaRPr lang="es-ES" sz="2000" dirty="0" smtClean="0">
              <a:solidFill>
                <a:schemeClr val="bg1"/>
              </a:solidFill>
            </a:endParaRPr>
          </a:p>
          <a:p>
            <a:r>
              <a:rPr lang="es-ES" sz="2000" dirty="0" smtClean="0">
                <a:solidFill>
                  <a:schemeClr val="bg1"/>
                </a:solidFill>
              </a:rPr>
              <a:t>234</a:t>
            </a:r>
          </a:p>
          <a:p>
            <a:r>
              <a:rPr lang="es-ES" sz="2000" b="1" i="1" dirty="0" smtClean="0">
                <a:solidFill>
                  <a:schemeClr val="accent2">
                    <a:lumMod val="60000"/>
                    <a:lumOff val="40000"/>
                  </a:schemeClr>
                </a:solidFill>
              </a:rPr>
              <a:t>234 </a:t>
            </a:r>
            <a:r>
              <a:rPr lang="es-ES" sz="2000" b="1" i="1" dirty="0">
                <a:solidFill>
                  <a:schemeClr val="accent2">
                    <a:lumMod val="60000"/>
                    <a:lumOff val="40000"/>
                  </a:schemeClr>
                </a:solidFill>
              </a:rPr>
              <a:t>segundos </a:t>
            </a:r>
            <a:r>
              <a:rPr lang="es-ES" sz="2000" b="1" i="1" dirty="0" smtClean="0">
                <a:solidFill>
                  <a:schemeClr val="accent2">
                    <a:lumMod val="60000"/>
                    <a:lumOff val="40000"/>
                  </a:schemeClr>
                </a:solidFill>
              </a:rPr>
              <a:t>es 3 minutos, 54 segundos.</a:t>
            </a:r>
            <a:endParaRPr lang="es-ES" sz="2000" dirty="0" smtClean="0">
              <a:solidFill>
                <a:schemeClr val="bg1"/>
              </a:solidFill>
            </a:endParaRPr>
          </a:p>
          <a:p>
            <a:endParaRPr lang="es-ES" sz="2000" dirty="0" smtClean="0">
              <a:solidFill>
                <a:schemeClr val="bg1"/>
              </a:solidFill>
            </a:endParaRPr>
          </a:p>
          <a:p>
            <a:r>
              <a:rPr lang="es-ES" sz="2000" dirty="0" smtClean="0">
                <a:solidFill>
                  <a:schemeClr val="bg1"/>
                </a:solidFill>
              </a:rPr>
              <a:t>El problema de este programa es que procesa una sola entrada. </a:t>
            </a:r>
          </a:p>
          <a:p>
            <a:endParaRPr lang="es-ES" sz="2000" dirty="0">
              <a:solidFill>
                <a:schemeClr val="bg1"/>
              </a:solidFill>
            </a:endParaRPr>
          </a:p>
          <a:p>
            <a:r>
              <a:rPr lang="es-ES" sz="2000" dirty="0" smtClean="0">
                <a:solidFill>
                  <a:srgbClr val="FF0000"/>
                </a:solidFill>
              </a:rPr>
              <a:t>Ejercicio:</a:t>
            </a:r>
            <a:r>
              <a:rPr lang="es-ES" sz="2000" dirty="0" smtClean="0">
                <a:solidFill>
                  <a:schemeClr val="bg1"/>
                </a:solidFill>
              </a:rPr>
              <a:t> Diseñe un programa que muestre el uso del operador % para salidas continuas.</a:t>
            </a:r>
            <a:endParaRPr lang="es-ES" sz="2000" dirty="0">
              <a:solidFill>
                <a:schemeClr val="bg1"/>
              </a:solidFill>
            </a:endParaRPr>
          </a:p>
        </p:txBody>
      </p:sp>
    </p:spTree>
    <p:extLst>
      <p:ext uri="{BB962C8B-B14F-4D97-AF65-F5344CB8AC3E}">
        <p14:creationId xmlns:p14="http://schemas.microsoft.com/office/powerpoint/2010/main" val="34603357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093428"/>
          </a:xfrm>
          <a:prstGeom prst="rect">
            <a:avLst/>
          </a:prstGeom>
        </p:spPr>
        <p:txBody>
          <a:bodyPr wrap="square">
            <a:spAutoFit/>
          </a:bodyPr>
          <a:lstStyle/>
          <a:p>
            <a:pPr algn="just"/>
            <a:r>
              <a:rPr lang="es-ES" sz="2000" spc="300" dirty="0" smtClean="0">
                <a:solidFill>
                  <a:schemeClr val="accent3">
                    <a:lumMod val="75000"/>
                  </a:schemeClr>
                </a:solidFill>
              </a:rPr>
              <a:t>Operador de incremento y decremento: ++ y --.</a:t>
            </a:r>
            <a:endParaRPr lang="es-ES" sz="2000" dirty="0" smtClean="0">
              <a:solidFill>
                <a:schemeClr val="bg1"/>
              </a:solidFill>
            </a:endParaRPr>
          </a:p>
          <a:p>
            <a:pPr algn="just"/>
            <a:endParaRPr lang="es-ES" sz="2000" dirty="0" smtClean="0">
              <a:solidFill>
                <a:schemeClr val="bg1"/>
              </a:solidFill>
            </a:endParaRPr>
          </a:p>
          <a:p>
            <a:pPr algn="just"/>
            <a:r>
              <a:rPr lang="es-ES" sz="2000" spc="300" dirty="0" smtClean="0">
                <a:solidFill>
                  <a:schemeClr val="accent3">
                    <a:lumMod val="75000"/>
                  </a:schemeClr>
                </a:solidFill>
              </a:rPr>
              <a:t>Incremento: ++</a:t>
            </a:r>
            <a:endParaRPr lang="es-ES" sz="2000" dirty="0" smtClean="0">
              <a:solidFill>
                <a:schemeClr val="bg1"/>
              </a:solidFill>
            </a:endParaRPr>
          </a:p>
          <a:p>
            <a:pPr algn="just"/>
            <a:endParaRPr lang="es-ES" sz="2000" dirty="0" smtClean="0">
              <a:solidFill>
                <a:schemeClr val="bg1"/>
              </a:solidFill>
            </a:endParaRPr>
          </a:p>
          <a:p>
            <a:pPr algn="just"/>
            <a:r>
              <a:rPr lang="es-ES" sz="2000" dirty="0" smtClean="0">
                <a:solidFill>
                  <a:schemeClr val="bg1"/>
                </a:solidFill>
              </a:rPr>
              <a:t>El operador incremento tiene una simple tarea: incrementar el valor de su operando una unidad. Tiene dos variedades, una antes de la variable (prefijo) y la otra después de la misma (postfijo). </a:t>
            </a:r>
          </a:p>
          <a:p>
            <a:endParaRPr lang="es-ES" sz="2000" dirty="0">
              <a:solidFill>
                <a:schemeClr val="bg1"/>
              </a:solidFill>
            </a:endParaRPr>
          </a:p>
          <a:p>
            <a:r>
              <a:rPr lang="es-ES" sz="2000" dirty="0" smtClean="0">
                <a:solidFill>
                  <a:schemeClr val="bg1"/>
                </a:solidFill>
              </a:rPr>
              <a:t>Ambas difieren respecto al tiempo de precisión que ocurre el incremento. Analice </a:t>
            </a:r>
            <a:r>
              <a:rPr lang="es-ES" sz="2000" dirty="0" err="1" smtClean="0">
                <a:solidFill>
                  <a:schemeClr val="bg1"/>
                </a:solidFill>
              </a:rPr>
              <a:t>Listing</a:t>
            </a:r>
            <a:r>
              <a:rPr lang="es-ES" sz="2000" dirty="0" smtClean="0">
                <a:solidFill>
                  <a:schemeClr val="bg1"/>
                </a:solidFill>
              </a:rPr>
              <a:t> 5.10.</a:t>
            </a:r>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28160531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457200" y="381000"/>
            <a:ext cx="8305800" cy="4708981"/>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5.9 </a:t>
            </a:r>
            <a:r>
              <a:rPr lang="es-ES" sz="2000" dirty="0" err="1" smtClean="0">
                <a:solidFill>
                  <a:schemeClr val="bg1"/>
                </a:solidFill>
              </a:rPr>
              <a:t>add_one.c</a:t>
            </a:r>
            <a:endParaRPr lang="es-ES" sz="2000" dirty="0" smtClean="0">
              <a:solidFill>
                <a:schemeClr val="bg1"/>
              </a:solidFill>
            </a:endParaRPr>
          </a:p>
          <a:p>
            <a:r>
              <a:rPr lang="es-ES" sz="2000" i="1" dirty="0" smtClean="0">
                <a:solidFill>
                  <a:srgbClr val="FF0000"/>
                </a:solidFill>
              </a:rPr>
              <a:t>/* </a:t>
            </a:r>
            <a:r>
              <a:rPr lang="es-ES" sz="2000" i="1" dirty="0" err="1" smtClean="0">
                <a:solidFill>
                  <a:srgbClr val="FF0000"/>
                </a:solidFill>
              </a:rPr>
              <a:t>add_one.c</a:t>
            </a:r>
            <a:r>
              <a:rPr lang="es-ES" sz="2000" i="1" dirty="0" smtClean="0">
                <a:solidFill>
                  <a:srgbClr val="FF0000"/>
                </a:solidFill>
              </a:rPr>
              <a:t> - - incrementando: prefijo y postfijo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ultra = 0, </a:t>
            </a:r>
            <a:r>
              <a:rPr lang="es-ES" sz="2000" b="1" i="1" dirty="0" err="1" smtClean="0">
                <a:solidFill>
                  <a:schemeClr val="accent2">
                    <a:lumMod val="60000"/>
                    <a:lumOff val="40000"/>
                  </a:schemeClr>
                </a:solidFill>
              </a:rPr>
              <a:t>super</a:t>
            </a:r>
            <a:r>
              <a:rPr lang="es-ES" sz="2000" b="1" i="1" dirty="0" smtClean="0">
                <a:solidFill>
                  <a:schemeClr val="accent2">
                    <a:lumMod val="60000"/>
                    <a:lumOff val="40000"/>
                  </a:schemeClr>
                </a:solidFill>
              </a:rPr>
              <a:t> = 0;</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while</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super</a:t>
            </a:r>
            <a:r>
              <a:rPr lang="es-ES" sz="2000" b="1" i="1" dirty="0" smtClean="0">
                <a:solidFill>
                  <a:schemeClr val="accent2">
                    <a:lumMod val="60000"/>
                    <a:lumOff val="40000"/>
                  </a:schemeClr>
                </a:solidFill>
              </a:rPr>
              <a:t> &lt; 5)</a:t>
            </a:r>
          </a:p>
          <a:p>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super</a:t>
            </a:r>
            <a:r>
              <a:rPr lang="es-ES" sz="2000" b="1" i="1" dirty="0" smtClean="0">
                <a:solidFill>
                  <a:schemeClr val="accent2">
                    <a:lumMod val="60000"/>
                    <a:lumOff val="40000"/>
                  </a:schemeClr>
                </a:solidFill>
              </a:rPr>
              <a:t>++;</a:t>
            </a:r>
          </a:p>
          <a:p>
            <a:r>
              <a:rPr lang="es-ES" sz="2000" b="1" i="1" dirty="0" smtClean="0">
                <a:solidFill>
                  <a:schemeClr val="accent2">
                    <a:lumMod val="60000"/>
                    <a:lumOff val="40000"/>
                  </a:schemeClr>
                </a:solidFill>
              </a:rPr>
              <a:t>++ultra;</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Super</a:t>
            </a:r>
            <a:r>
              <a:rPr lang="es-ES" sz="2000" b="1" i="1" dirty="0" smtClean="0">
                <a:solidFill>
                  <a:schemeClr val="accent2">
                    <a:lumMod val="60000"/>
                    <a:lumOff val="40000"/>
                  </a:schemeClr>
                </a:solidFill>
              </a:rPr>
              <a:t> = %d, ultra = %d \n”, </a:t>
            </a:r>
            <a:r>
              <a:rPr lang="es-ES" sz="2000" b="1" i="1" dirty="0" err="1" smtClean="0">
                <a:solidFill>
                  <a:schemeClr val="accent2">
                    <a:lumMod val="60000"/>
                    <a:lumOff val="40000"/>
                  </a:schemeClr>
                </a:solidFill>
              </a:rPr>
              <a:t>super</a:t>
            </a:r>
            <a:r>
              <a:rPr lang="es-ES" sz="2000" b="1" i="1" dirty="0" smtClean="0">
                <a:solidFill>
                  <a:schemeClr val="accent2">
                    <a:lumMod val="60000"/>
                    <a:lumOff val="40000"/>
                  </a:schemeClr>
                </a:solidFill>
              </a:rPr>
              <a:t>, ultra);</a:t>
            </a:r>
          </a:p>
          <a:p>
            <a:r>
              <a:rPr lang="es-ES" sz="2000" b="1" i="1" dirty="0" smtClean="0">
                <a:solidFill>
                  <a:schemeClr val="accent2">
                    <a:lumMod val="60000"/>
                    <a:lumOff val="40000"/>
                  </a:schemeClr>
                </a:solidFill>
              </a:rPr>
              <a:t>}</a:t>
            </a:r>
          </a:p>
          <a:p>
            <a:r>
              <a:rPr lang="es-ES" sz="2000" b="1" i="1" dirty="0">
                <a:solidFill>
                  <a:schemeClr val="accent2">
                    <a:lumMod val="60000"/>
                    <a:lumOff val="40000"/>
                  </a:schemeClr>
                </a:solidFill>
              </a:rPr>
              <a:t>}</a:t>
            </a:r>
            <a:endParaRPr lang="es-ES" sz="2000" b="1" i="1" dirty="0" smtClean="0">
              <a:solidFill>
                <a:schemeClr val="accent2">
                  <a:lumMod val="60000"/>
                  <a:lumOff val="40000"/>
                </a:schemeClr>
              </a:solidFill>
            </a:endParaRPr>
          </a:p>
        </p:txBody>
      </p:sp>
    </p:spTree>
    <p:extLst>
      <p:ext uri="{BB962C8B-B14F-4D97-AF65-F5344CB8AC3E}">
        <p14:creationId xmlns:p14="http://schemas.microsoft.com/office/powerpoint/2010/main" val="2677840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708981"/>
          </a:xfrm>
          <a:prstGeom prst="rect">
            <a:avLst/>
          </a:prstGeom>
        </p:spPr>
        <p:txBody>
          <a:bodyPr wrap="square">
            <a:spAutoFit/>
          </a:bodyPr>
          <a:lstStyle/>
          <a:p>
            <a:pPr algn="just"/>
            <a:r>
              <a:rPr lang="es-ES" sz="2000" dirty="0" smtClean="0">
                <a:solidFill>
                  <a:schemeClr val="bg1"/>
                </a:solidFill>
              </a:rPr>
              <a:t>Al final obtenemos el mismo resultado. ¿Entonces?</a:t>
            </a:r>
          </a:p>
          <a:p>
            <a:endParaRPr lang="es-ES" sz="2000" dirty="0">
              <a:solidFill>
                <a:schemeClr val="bg1"/>
              </a:solidFill>
            </a:endParaRPr>
          </a:p>
          <a:p>
            <a:r>
              <a:rPr lang="es-ES" sz="2000" b="1" i="1" dirty="0" err="1" smtClean="0">
                <a:solidFill>
                  <a:schemeClr val="accent2">
                    <a:lumMod val="60000"/>
                    <a:lumOff val="40000"/>
                  </a:schemeClr>
                </a:solidFill>
              </a:rPr>
              <a:t>super</a:t>
            </a:r>
            <a:r>
              <a:rPr lang="es-ES" sz="2000" b="1" i="1" dirty="0" smtClean="0">
                <a:solidFill>
                  <a:schemeClr val="accent2">
                    <a:lumMod val="60000"/>
                    <a:lumOff val="40000"/>
                  </a:schemeClr>
                </a:solidFill>
              </a:rPr>
              <a:t> = 1, ultra = 1</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super</a:t>
            </a:r>
            <a:r>
              <a:rPr lang="es-ES" sz="2000" b="1" i="1" dirty="0">
                <a:solidFill>
                  <a:schemeClr val="accent2">
                    <a:lumMod val="60000"/>
                    <a:lumOff val="40000"/>
                  </a:schemeClr>
                </a:solidFill>
              </a:rPr>
              <a:t> = </a:t>
            </a:r>
            <a:r>
              <a:rPr lang="es-ES" sz="2000" b="1" i="1" dirty="0" smtClean="0">
                <a:solidFill>
                  <a:schemeClr val="accent2">
                    <a:lumMod val="60000"/>
                    <a:lumOff val="40000"/>
                  </a:schemeClr>
                </a:solidFill>
              </a:rPr>
              <a:t>2, </a:t>
            </a:r>
            <a:r>
              <a:rPr lang="es-ES" sz="2000" b="1" i="1" dirty="0">
                <a:solidFill>
                  <a:schemeClr val="accent2">
                    <a:lumMod val="60000"/>
                    <a:lumOff val="40000"/>
                  </a:schemeClr>
                </a:solidFill>
              </a:rPr>
              <a:t>ultra = </a:t>
            </a:r>
            <a:r>
              <a:rPr lang="es-ES" sz="2000" b="1" i="1" dirty="0" smtClean="0">
                <a:solidFill>
                  <a:schemeClr val="accent2">
                    <a:lumMod val="60000"/>
                    <a:lumOff val="40000"/>
                  </a:schemeClr>
                </a:solidFill>
              </a:rPr>
              <a:t>2</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super</a:t>
            </a:r>
            <a:r>
              <a:rPr lang="es-ES" sz="2000" b="1" i="1" dirty="0">
                <a:solidFill>
                  <a:schemeClr val="accent2">
                    <a:lumMod val="60000"/>
                    <a:lumOff val="40000"/>
                  </a:schemeClr>
                </a:solidFill>
              </a:rPr>
              <a:t> = </a:t>
            </a:r>
            <a:r>
              <a:rPr lang="es-ES" sz="2000" b="1" i="1" dirty="0" smtClean="0">
                <a:solidFill>
                  <a:schemeClr val="accent2">
                    <a:lumMod val="60000"/>
                    <a:lumOff val="40000"/>
                  </a:schemeClr>
                </a:solidFill>
              </a:rPr>
              <a:t>3, </a:t>
            </a:r>
            <a:r>
              <a:rPr lang="es-ES" sz="2000" b="1" i="1" dirty="0">
                <a:solidFill>
                  <a:schemeClr val="accent2">
                    <a:lumMod val="60000"/>
                    <a:lumOff val="40000"/>
                  </a:schemeClr>
                </a:solidFill>
              </a:rPr>
              <a:t>ultra = </a:t>
            </a:r>
            <a:r>
              <a:rPr lang="es-ES" sz="2000" b="1" i="1" dirty="0" smtClean="0">
                <a:solidFill>
                  <a:schemeClr val="accent2">
                    <a:lumMod val="60000"/>
                    <a:lumOff val="40000"/>
                  </a:schemeClr>
                </a:solidFill>
              </a:rPr>
              <a:t>3</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super</a:t>
            </a:r>
            <a:r>
              <a:rPr lang="es-ES" sz="2000" b="1" i="1" dirty="0">
                <a:solidFill>
                  <a:schemeClr val="accent2">
                    <a:lumMod val="60000"/>
                    <a:lumOff val="40000"/>
                  </a:schemeClr>
                </a:solidFill>
              </a:rPr>
              <a:t> = </a:t>
            </a:r>
            <a:r>
              <a:rPr lang="es-ES" sz="2000" b="1" i="1" dirty="0" smtClean="0">
                <a:solidFill>
                  <a:schemeClr val="accent2">
                    <a:lumMod val="60000"/>
                    <a:lumOff val="40000"/>
                  </a:schemeClr>
                </a:solidFill>
              </a:rPr>
              <a:t>4, </a:t>
            </a:r>
            <a:r>
              <a:rPr lang="es-ES" sz="2000" b="1" i="1" dirty="0">
                <a:solidFill>
                  <a:schemeClr val="accent2">
                    <a:lumMod val="60000"/>
                    <a:lumOff val="40000"/>
                  </a:schemeClr>
                </a:solidFill>
              </a:rPr>
              <a:t>ultra = </a:t>
            </a:r>
            <a:r>
              <a:rPr lang="es-ES" sz="2000" b="1" i="1" dirty="0" smtClean="0">
                <a:solidFill>
                  <a:schemeClr val="accent2">
                    <a:lumMod val="60000"/>
                    <a:lumOff val="40000"/>
                  </a:schemeClr>
                </a:solidFill>
              </a:rPr>
              <a:t>4</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super</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5, </a:t>
            </a:r>
            <a:r>
              <a:rPr lang="es-ES" sz="2000" b="1" i="1" dirty="0">
                <a:solidFill>
                  <a:schemeClr val="accent2">
                    <a:lumMod val="60000"/>
                    <a:lumOff val="40000"/>
                  </a:schemeClr>
                </a:solidFill>
              </a:rPr>
              <a:t>ultra = </a:t>
            </a:r>
            <a:r>
              <a:rPr lang="es-ES" sz="2000" b="1" i="1" dirty="0" smtClean="0">
                <a:solidFill>
                  <a:schemeClr val="accent2">
                    <a:lumMod val="60000"/>
                    <a:lumOff val="40000"/>
                  </a:schemeClr>
                </a:solidFill>
              </a:rPr>
              <a:t>5</a:t>
            </a:r>
            <a:endParaRPr lang="es-ES" sz="2000" b="1" i="1" dirty="0">
              <a:solidFill>
                <a:schemeClr val="accent2">
                  <a:lumMod val="60000"/>
                  <a:lumOff val="40000"/>
                </a:schemeClr>
              </a:solidFill>
            </a:endParaRPr>
          </a:p>
          <a:p>
            <a:endParaRPr lang="es-ES" sz="2000" dirty="0" smtClean="0">
              <a:solidFill>
                <a:schemeClr val="bg1"/>
              </a:solidFill>
            </a:endParaRPr>
          </a:p>
          <a:p>
            <a:r>
              <a:rPr lang="es-ES" sz="2000" dirty="0" smtClean="0">
                <a:solidFill>
                  <a:schemeClr val="bg1"/>
                </a:solidFill>
              </a:rPr>
              <a:t>El programa contó dos veces, obteniendo el mismo resultado:</a:t>
            </a:r>
          </a:p>
          <a:p>
            <a:pPr algn="ctr"/>
            <a:r>
              <a:rPr lang="es-ES" sz="2000" b="1" i="1" dirty="0" err="1">
                <a:solidFill>
                  <a:schemeClr val="accent2">
                    <a:lumMod val="60000"/>
                    <a:lumOff val="40000"/>
                  </a:schemeClr>
                </a:solidFill>
              </a:rPr>
              <a:t>super</a:t>
            </a:r>
            <a:r>
              <a:rPr lang="es-ES" sz="2000" b="1" i="1" dirty="0">
                <a:solidFill>
                  <a:schemeClr val="accent2">
                    <a:lumMod val="60000"/>
                    <a:lumOff val="40000"/>
                  </a:schemeClr>
                </a:solidFill>
              </a:rPr>
              <a:t> = </a:t>
            </a:r>
            <a:r>
              <a:rPr lang="es-ES" sz="2000" b="1" i="1" dirty="0" err="1" smtClean="0">
                <a:solidFill>
                  <a:schemeClr val="accent2">
                    <a:lumMod val="60000"/>
                    <a:lumOff val="40000"/>
                  </a:schemeClr>
                </a:solidFill>
              </a:rPr>
              <a:t>super</a:t>
            </a:r>
            <a:r>
              <a:rPr lang="es-ES" sz="2000" b="1" i="1" dirty="0" smtClean="0">
                <a:solidFill>
                  <a:schemeClr val="accent2">
                    <a:lumMod val="60000"/>
                    <a:lumOff val="40000"/>
                  </a:schemeClr>
                </a:solidFill>
              </a:rPr>
              <a:t> + 1; </a:t>
            </a:r>
          </a:p>
          <a:p>
            <a:pPr algn="ctr"/>
            <a:r>
              <a:rPr lang="es-ES" sz="2000" b="1" i="1" dirty="0" smtClean="0">
                <a:solidFill>
                  <a:schemeClr val="accent2">
                    <a:lumMod val="60000"/>
                    <a:lumOff val="40000"/>
                  </a:schemeClr>
                </a:solidFill>
              </a:rPr>
              <a:t>ultra </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ultra + 1;</a:t>
            </a:r>
            <a:endParaRPr lang="es-ES" sz="2000" b="1" i="1" dirty="0">
              <a:solidFill>
                <a:schemeClr val="accent2">
                  <a:lumMod val="60000"/>
                  <a:lumOff val="40000"/>
                </a:schemeClr>
              </a:solidFill>
            </a:endParaRPr>
          </a:p>
          <a:p>
            <a:endParaRPr lang="es-ES" sz="2000" dirty="0" smtClean="0">
              <a:solidFill>
                <a:schemeClr val="bg1"/>
              </a:solidFill>
            </a:endParaRPr>
          </a:p>
          <a:p>
            <a:r>
              <a:rPr lang="es-ES" sz="2000" dirty="0" smtClean="0">
                <a:solidFill>
                  <a:schemeClr val="bg1"/>
                </a:solidFill>
              </a:rPr>
              <a:t>¿Cómo elegir entre prefijo y postfijo? Vea </a:t>
            </a:r>
            <a:r>
              <a:rPr lang="es-ES" sz="2000" dirty="0" err="1" smtClean="0">
                <a:solidFill>
                  <a:schemeClr val="bg1"/>
                </a:solidFill>
              </a:rPr>
              <a:t>Listing</a:t>
            </a:r>
            <a:r>
              <a:rPr lang="es-ES" sz="2000" dirty="0" smtClean="0">
                <a:solidFill>
                  <a:schemeClr val="bg1"/>
                </a:solidFill>
              </a:rPr>
              <a:t> 5.2 modificado con ambas variantes.</a:t>
            </a:r>
            <a:endParaRPr lang="es-ES" sz="2000" dirty="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18419802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457200" y="152400"/>
            <a:ext cx="8305800" cy="3170099"/>
          </a:xfrm>
          <a:prstGeom prst="rect">
            <a:avLst/>
          </a:prstGeom>
        </p:spPr>
        <p:txBody>
          <a:bodyPr wrap="square">
            <a:spAutoFit/>
          </a:bodyPr>
          <a:lstStyle/>
          <a:p>
            <a:endParaRPr lang="es-ES" sz="2000" dirty="0" smtClean="0">
              <a:solidFill>
                <a:schemeClr val="bg1"/>
              </a:solidFill>
            </a:endParaRPr>
          </a:p>
          <a:p>
            <a:r>
              <a:rPr lang="es-ES" sz="2000" b="1" i="1" dirty="0" err="1" smtClean="0">
                <a:solidFill>
                  <a:schemeClr val="accent2">
                    <a:lumMod val="60000"/>
                    <a:lumOff val="40000"/>
                  </a:schemeClr>
                </a:solidFill>
              </a:rPr>
              <a:t>shoe</a:t>
            </a:r>
            <a:r>
              <a:rPr lang="es-ES" sz="2000" b="1" i="1" dirty="0" smtClean="0">
                <a:solidFill>
                  <a:schemeClr val="accent2">
                    <a:lumMod val="60000"/>
                    <a:lumOff val="40000"/>
                  </a:schemeClr>
                </a:solidFill>
              </a:rPr>
              <a:t> = 3.0;</a:t>
            </a:r>
          </a:p>
          <a:p>
            <a:r>
              <a:rPr lang="es-ES" sz="2000" b="1" i="1" dirty="0" err="1" smtClean="0">
                <a:solidFill>
                  <a:schemeClr val="accent2">
                    <a:lumMod val="60000"/>
                    <a:lumOff val="40000"/>
                  </a:schemeClr>
                </a:solidFill>
              </a:rPr>
              <a:t>while</a:t>
            </a:r>
            <a:r>
              <a:rPr lang="es-ES" sz="2000" b="1" i="1" dirty="0" smtClean="0">
                <a:solidFill>
                  <a:schemeClr val="accent2">
                    <a:lumMod val="60000"/>
                    <a:lumOff val="40000"/>
                  </a:schemeClr>
                </a:solidFill>
              </a:rPr>
              <a:t> (show&lt;18.5)	</a:t>
            </a:r>
          </a:p>
          <a:p>
            <a:r>
              <a:rPr lang="es-ES" sz="2000" b="1" i="1" dirty="0" smtClean="0">
                <a:solidFill>
                  <a:schemeClr val="accent2">
                    <a:lumMod val="60000"/>
                    <a:lumOff val="40000"/>
                  </a:schemeClr>
                </a:solidFill>
              </a:rPr>
              <a:t>{			</a:t>
            </a:r>
          </a:p>
          <a:p>
            <a:r>
              <a:rPr lang="es-ES" sz="2000" b="1" i="1" dirty="0" err="1" smtClean="0">
                <a:solidFill>
                  <a:schemeClr val="accent2">
                    <a:lumMod val="60000"/>
                    <a:lumOff val="40000"/>
                  </a:schemeClr>
                </a:solidFill>
              </a:rPr>
              <a:t>foot</a:t>
            </a:r>
            <a:r>
              <a:rPr lang="es-ES" sz="2000" b="1" i="1" dirty="0" smtClean="0">
                <a:solidFill>
                  <a:schemeClr val="accent2">
                    <a:lumMod val="60000"/>
                    <a:lumOff val="40000"/>
                  </a:schemeClr>
                </a:solidFill>
              </a:rPr>
              <a:t> = SCALE*</a:t>
            </a:r>
            <a:r>
              <a:rPr lang="es-ES" sz="2000" b="1" i="1" dirty="0" err="1" smtClean="0">
                <a:solidFill>
                  <a:schemeClr val="accent2">
                    <a:lumMod val="60000"/>
                    <a:lumOff val="40000"/>
                  </a:schemeClr>
                </a:solidFill>
              </a:rPr>
              <a:t>shoe+OFFSET</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(“%10.1f %15.2f pulgadas”, </a:t>
            </a:r>
            <a:r>
              <a:rPr lang="es-ES" sz="2000" b="1" i="1" dirty="0" err="1" smtClean="0">
                <a:solidFill>
                  <a:schemeClr val="accent2">
                    <a:lumMod val="60000"/>
                    <a:lumOff val="40000"/>
                  </a:schemeClr>
                </a:solidFill>
              </a:rPr>
              <a:t>shoe</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foot</a:t>
            </a:r>
            <a:r>
              <a:rPr lang="es-ES" sz="2000" b="1" i="1" dirty="0" smtClean="0">
                <a:solidFill>
                  <a:schemeClr val="accent2">
                    <a:lumMod val="60000"/>
                    <a:lumOff val="40000"/>
                  </a:schemeClr>
                </a:solidFill>
              </a:rPr>
              <a:t> );</a:t>
            </a: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shoe</a:t>
            </a:r>
            <a:r>
              <a:rPr lang="es-ES" sz="2000" b="1" i="1" dirty="0" smtClean="0">
                <a:solidFill>
                  <a:schemeClr val="accent2">
                    <a:lumMod val="60000"/>
                    <a:lumOff val="40000"/>
                  </a:schemeClr>
                </a:solidFill>
              </a:rPr>
              <a:t>;</a:t>
            </a:r>
          </a:p>
          <a:p>
            <a:r>
              <a:rPr lang="es-ES" sz="2000" b="1" i="1" dirty="0" smtClean="0">
                <a:solidFill>
                  <a:schemeClr val="accent2">
                    <a:lumMod val="60000"/>
                    <a:lumOff val="40000"/>
                  </a:schemeClr>
                </a:solidFill>
              </a:rPr>
              <a:t>}			</a:t>
            </a:r>
          </a:p>
          <a:p>
            <a:endParaRPr lang="es-ES" sz="2000" b="1" i="1" dirty="0">
              <a:solidFill>
                <a:schemeClr val="accent2">
                  <a:lumMod val="60000"/>
                  <a:lumOff val="40000"/>
                </a:schemeClr>
              </a:solidFill>
            </a:endParaRPr>
          </a:p>
          <a:p>
            <a:endParaRPr lang="es-ES" sz="2000" b="1" i="1" dirty="0" smtClean="0">
              <a:solidFill>
                <a:schemeClr val="accent2">
                  <a:lumMod val="60000"/>
                  <a:lumOff val="40000"/>
                </a:schemeClr>
              </a:solidFill>
            </a:endParaRPr>
          </a:p>
        </p:txBody>
      </p:sp>
    </p:spTree>
    <p:extLst>
      <p:ext uri="{BB962C8B-B14F-4D97-AF65-F5344CB8AC3E}">
        <p14:creationId xmlns:p14="http://schemas.microsoft.com/office/powerpoint/2010/main" val="2780777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457200" y="152400"/>
            <a:ext cx="8305800" cy="5324535"/>
          </a:xfrm>
          <a:prstGeom prst="rect">
            <a:avLst/>
          </a:prstGeom>
        </p:spPr>
        <p:txBody>
          <a:bodyPr wrap="square">
            <a:spAutoFit/>
          </a:bodyPr>
          <a:lstStyle/>
          <a:p>
            <a:endParaRPr lang="es-ES" sz="2000" dirty="0" smtClean="0">
              <a:solidFill>
                <a:schemeClr val="bg1"/>
              </a:solidFill>
            </a:endParaRPr>
          </a:p>
          <a:p>
            <a:r>
              <a:rPr lang="es-ES" sz="2000" b="1" i="1" dirty="0" err="1" smtClean="0">
                <a:solidFill>
                  <a:schemeClr val="accent2">
                    <a:lumMod val="60000"/>
                    <a:lumOff val="40000"/>
                  </a:schemeClr>
                </a:solidFill>
              </a:rPr>
              <a:t>shoe</a:t>
            </a:r>
            <a:r>
              <a:rPr lang="es-ES" sz="2000" b="1" i="1" dirty="0" smtClean="0">
                <a:solidFill>
                  <a:schemeClr val="accent2">
                    <a:lumMod val="60000"/>
                    <a:lumOff val="40000"/>
                  </a:schemeClr>
                </a:solidFill>
              </a:rPr>
              <a:t> = 3.0;</a:t>
            </a:r>
          </a:p>
          <a:p>
            <a:r>
              <a:rPr lang="es-ES" sz="2000" b="1" i="1" dirty="0" err="1" smtClean="0">
                <a:solidFill>
                  <a:schemeClr val="accent2">
                    <a:lumMod val="60000"/>
                    <a:lumOff val="40000"/>
                  </a:schemeClr>
                </a:solidFill>
              </a:rPr>
              <a:t>while</a:t>
            </a:r>
            <a:r>
              <a:rPr lang="es-ES" sz="2000" b="1" i="1" dirty="0" smtClean="0">
                <a:solidFill>
                  <a:schemeClr val="accent2">
                    <a:lumMod val="60000"/>
                    <a:lumOff val="40000"/>
                  </a:schemeClr>
                </a:solidFill>
              </a:rPr>
              <a:t> (show&lt;18.5)	</a:t>
            </a:r>
          </a:p>
          <a:p>
            <a:r>
              <a:rPr lang="es-ES" sz="2000" b="1" i="1" dirty="0" smtClean="0">
                <a:solidFill>
                  <a:schemeClr val="accent2">
                    <a:lumMod val="60000"/>
                    <a:lumOff val="40000"/>
                  </a:schemeClr>
                </a:solidFill>
              </a:rPr>
              <a:t>{			</a:t>
            </a:r>
          </a:p>
          <a:p>
            <a:r>
              <a:rPr lang="es-ES" sz="2000" b="1" i="1" dirty="0" err="1" smtClean="0">
                <a:solidFill>
                  <a:schemeClr val="accent2">
                    <a:lumMod val="60000"/>
                    <a:lumOff val="40000"/>
                  </a:schemeClr>
                </a:solidFill>
              </a:rPr>
              <a:t>foot</a:t>
            </a:r>
            <a:r>
              <a:rPr lang="es-ES" sz="2000" b="1" i="1" dirty="0" smtClean="0">
                <a:solidFill>
                  <a:schemeClr val="accent2">
                    <a:lumMod val="60000"/>
                    <a:lumOff val="40000"/>
                  </a:schemeClr>
                </a:solidFill>
              </a:rPr>
              <a:t> = SCALE*</a:t>
            </a:r>
            <a:r>
              <a:rPr lang="es-ES" sz="2000" b="1" i="1" dirty="0" err="1" smtClean="0">
                <a:solidFill>
                  <a:schemeClr val="accent2">
                    <a:lumMod val="60000"/>
                    <a:lumOff val="40000"/>
                  </a:schemeClr>
                </a:solidFill>
              </a:rPr>
              <a:t>shoe+OFFSET</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(“%10.1f %15.2f pulgadas”, </a:t>
            </a:r>
            <a:r>
              <a:rPr lang="es-ES" sz="2000" b="1" i="1" dirty="0" err="1" smtClean="0">
                <a:solidFill>
                  <a:schemeClr val="accent2">
                    <a:lumMod val="60000"/>
                    <a:lumOff val="40000"/>
                  </a:schemeClr>
                </a:solidFill>
              </a:rPr>
              <a:t>shoe</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foot</a:t>
            </a:r>
            <a:r>
              <a:rPr lang="es-ES" sz="2000" b="1" i="1" dirty="0" smtClean="0">
                <a:solidFill>
                  <a:schemeClr val="accent2">
                    <a:lumMod val="60000"/>
                    <a:lumOff val="40000"/>
                  </a:schemeClr>
                </a:solidFill>
              </a:rPr>
              <a:t> );</a:t>
            </a: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shoe</a:t>
            </a:r>
            <a:r>
              <a:rPr lang="es-ES" sz="2000" b="1" i="1" dirty="0" smtClean="0">
                <a:solidFill>
                  <a:schemeClr val="accent2">
                    <a:lumMod val="60000"/>
                    <a:lumOff val="40000"/>
                  </a:schemeClr>
                </a:solidFill>
              </a:rPr>
              <a:t>;</a:t>
            </a:r>
          </a:p>
          <a:p>
            <a:r>
              <a:rPr lang="es-ES" sz="2000" b="1" i="1" dirty="0" smtClean="0">
                <a:solidFill>
                  <a:schemeClr val="accent2">
                    <a:lumMod val="60000"/>
                    <a:lumOff val="40000"/>
                  </a:schemeClr>
                </a:solidFill>
              </a:rPr>
              <a:t>}			</a:t>
            </a:r>
          </a:p>
          <a:p>
            <a:endParaRPr lang="es-ES" sz="2000" b="1" i="1" dirty="0">
              <a:solidFill>
                <a:schemeClr val="accent2">
                  <a:lumMod val="60000"/>
                  <a:lumOff val="40000"/>
                </a:schemeClr>
              </a:solidFill>
            </a:endParaRPr>
          </a:p>
          <a:p>
            <a:endParaRPr lang="es-ES" sz="2000" b="1" i="1" dirty="0" smtClean="0">
              <a:solidFill>
                <a:schemeClr val="accent2">
                  <a:lumMod val="60000"/>
                  <a:lumOff val="40000"/>
                </a:schemeClr>
              </a:solidFill>
            </a:endParaRPr>
          </a:p>
          <a:p>
            <a:r>
              <a:rPr lang="es-ES" sz="2000" b="1" i="1" dirty="0" err="1">
                <a:solidFill>
                  <a:schemeClr val="accent2">
                    <a:lumMod val="60000"/>
                    <a:lumOff val="40000"/>
                  </a:schemeClr>
                </a:solidFill>
              </a:rPr>
              <a:t>shoe</a:t>
            </a:r>
            <a:r>
              <a:rPr lang="es-ES" sz="2000" b="1" i="1" dirty="0">
                <a:solidFill>
                  <a:schemeClr val="accent2">
                    <a:lumMod val="60000"/>
                    <a:lumOff val="40000"/>
                  </a:schemeClr>
                </a:solidFill>
              </a:rPr>
              <a:t> = </a:t>
            </a:r>
            <a:r>
              <a:rPr lang="es-ES" sz="2000" b="1" i="1" dirty="0" smtClean="0">
                <a:solidFill>
                  <a:schemeClr val="accent2">
                    <a:lumMod val="60000"/>
                    <a:lumOff val="40000"/>
                  </a:schemeClr>
                </a:solidFill>
              </a:rPr>
              <a:t>2.0</a:t>
            </a:r>
            <a:r>
              <a:rPr lang="es-ES" sz="2000" b="1" i="1" dirty="0">
                <a:solidFill>
                  <a:schemeClr val="accent2">
                    <a:lumMod val="60000"/>
                    <a:lumOff val="40000"/>
                  </a:schemeClr>
                </a:solidFill>
              </a:rPr>
              <a:t>;</a:t>
            </a:r>
          </a:p>
          <a:p>
            <a:r>
              <a:rPr lang="es-ES" sz="2000" b="1" i="1" dirty="0" err="1">
                <a:solidFill>
                  <a:schemeClr val="accent2">
                    <a:lumMod val="60000"/>
                    <a:lumOff val="40000"/>
                  </a:schemeClr>
                </a:solidFill>
              </a:rPr>
              <a:t>while</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(++show&lt;18.5</a:t>
            </a:r>
            <a:r>
              <a:rPr lang="es-ES" sz="2000" b="1" i="1" dirty="0">
                <a:solidFill>
                  <a:schemeClr val="accent2">
                    <a:lumMod val="60000"/>
                    <a:lumOff val="40000"/>
                  </a:schemeClr>
                </a:solidFill>
              </a:rPr>
              <a:t>)	</a:t>
            </a:r>
          </a:p>
          <a:p>
            <a:r>
              <a:rPr lang="es-ES" sz="2000" b="1" i="1" dirty="0">
                <a:solidFill>
                  <a:schemeClr val="accent2">
                    <a:lumMod val="60000"/>
                    <a:lumOff val="40000"/>
                  </a:schemeClr>
                </a:solidFill>
              </a:rPr>
              <a:t>{			</a:t>
            </a:r>
          </a:p>
          <a:p>
            <a:r>
              <a:rPr lang="es-ES" sz="2000" b="1" i="1" dirty="0" err="1">
                <a:solidFill>
                  <a:schemeClr val="accent2">
                    <a:lumMod val="60000"/>
                    <a:lumOff val="40000"/>
                  </a:schemeClr>
                </a:solidFill>
              </a:rPr>
              <a:t>foot</a:t>
            </a:r>
            <a:r>
              <a:rPr lang="es-ES" sz="2000" b="1" i="1" dirty="0">
                <a:solidFill>
                  <a:schemeClr val="accent2">
                    <a:lumMod val="60000"/>
                    <a:lumOff val="40000"/>
                  </a:schemeClr>
                </a:solidFill>
              </a:rPr>
              <a:t> = SCALE*</a:t>
            </a:r>
            <a:r>
              <a:rPr lang="es-ES" sz="2000" b="1" i="1" dirty="0" err="1">
                <a:solidFill>
                  <a:schemeClr val="accent2">
                    <a:lumMod val="60000"/>
                    <a:lumOff val="40000"/>
                  </a:schemeClr>
                </a:solidFill>
              </a:rPr>
              <a:t>shoe+OFFSET</a:t>
            </a:r>
            <a:r>
              <a:rPr lang="es-ES" sz="2000" b="1" i="1" dirty="0">
                <a:solidFill>
                  <a:schemeClr val="accent2">
                    <a:lumMod val="60000"/>
                    <a:lumOff val="40000"/>
                  </a:schemeClr>
                </a:solidFill>
              </a:rPr>
              <a:t>;</a:t>
            </a:r>
          </a:p>
          <a:p>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(“%10.1f %15.2f pulgadas”, </a:t>
            </a:r>
            <a:r>
              <a:rPr lang="es-ES" sz="2000" b="1" i="1" dirty="0" err="1">
                <a:solidFill>
                  <a:schemeClr val="accent2">
                    <a:lumMod val="60000"/>
                    <a:lumOff val="40000"/>
                  </a:schemeClr>
                </a:solidFill>
              </a:rPr>
              <a:t>shoe</a:t>
            </a:r>
            <a:r>
              <a:rPr lang="es-ES" sz="2000" b="1" i="1" dirty="0">
                <a:solidFill>
                  <a:schemeClr val="accent2">
                    <a:lumMod val="60000"/>
                    <a:lumOff val="40000"/>
                  </a:schemeClr>
                </a:solidFill>
              </a:rPr>
              <a:t>, </a:t>
            </a:r>
            <a:r>
              <a:rPr lang="es-ES" sz="2000" b="1" i="1" dirty="0" err="1">
                <a:solidFill>
                  <a:schemeClr val="accent2">
                    <a:lumMod val="60000"/>
                    <a:lumOff val="40000"/>
                  </a:schemeClr>
                </a:solidFill>
              </a:rPr>
              <a:t>foot</a:t>
            </a:r>
            <a:r>
              <a:rPr lang="es-ES" sz="2000" b="1" i="1" dirty="0">
                <a:solidFill>
                  <a:schemeClr val="accent2">
                    <a:lumMod val="60000"/>
                    <a:lumOff val="40000"/>
                  </a:schemeClr>
                </a:solidFill>
              </a:rPr>
              <a:t> );</a:t>
            </a:r>
          </a:p>
          <a:p>
            <a:r>
              <a:rPr lang="es-ES" sz="2000" b="1" i="1" dirty="0" smtClean="0">
                <a:solidFill>
                  <a:schemeClr val="accent2">
                    <a:lumMod val="60000"/>
                    <a:lumOff val="40000"/>
                  </a:schemeClr>
                </a:solidFill>
              </a:rPr>
              <a:t>}</a:t>
            </a:r>
            <a:r>
              <a:rPr lang="es-ES" sz="2000" b="1" i="1" dirty="0">
                <a:solidFill>
                  <a:schemeClr val="accent2">
                    <a:lumMod val="60000"/>
                    <a:lumOff val="40000"/>
                  </a:schemeClr>
                </a:solidFill>
              </a:rPr>
              <a:t>			</a:t>
            </a:r>
          </a:p>
          <a:p>
            <a:endParaRPr lang="es-ES" sz="2000" b="1" i="1" dirty="0" smtClean="0">
              <a:solidFill>
                <a:schemeClr val="accent2">
                  <a:lumMod val="60000"/>
                  <a:lumOff val="40000"/>
                </a:schemeClr>
              </a:solidFill>
            </a:endParaRPr>
          </a:p>
        </p:txBody>
      </p:sp>
    </p:spTree>
    <p:extLst>
      <p:ext uri="{BB962C8B-B14F-4D97-AF65-F5344CB8AC3E}">
        <p14:creationId xmlns:p14="http://schemas.microsoft.com/office/powerpoint/2010/main" val="3474483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708981"/>
          </a:xfrm>
          <a:prstGeom prst="rect">
            <a:avLst/>
          </a:prstGeom>
        </p:spPr>
        <p:txBody>
          <a:bodyPr wrap="square">
            <a:spAutoFit/>
          </a:bodyPr>
          <a:lstStyle/>
          <a:p>
            <a:pPr algn="just"/>
            <a:r>
              <a:rPr lang="es-ES" sz="2000" dirty="0" smtClean="0">
                <a:solidFill>
                  <a:schemeClr val="bg1"/>
                </a:solidFill>
              </a:rPr>
              <a:t>En el primer caso, </a:t>
            </a:r>
            <a:r>
              <a:rPr lang="es-ES" sz="2000" b="1" i="1" dirty="0" err="1" smtClean="0">
                <a:solidFill>
                  <a:schemeClr val="accent2">
                    <a:lumMod val="60000"/>
                    <a:lumOff val="40000"/>
                  </a:schemeClr>
                </a:solidFill>
              </a:rPr>
              <a:t>shoe</a:t>
            </a:r>
            <a:r>
              <a:rPr lang="es-ES" sz="2000" dirty="0" smtClean="0">
                <a:solidFill>
                  <a:schemeClr val="bg1"/>
                </a:solidFill>
              </a:rPr>
              <a:t> se incrementa una unidad y se compara con </a:t>
            </a:r>
            <a:r>
              <a:rPr lang="es-ES" sz="2000" b="1" i="1" dirty="0" smtClean="0">
                <a:solidFill>
                  <a:schemeClr val="accent2">
                    <a:lumMod val="60000"/>
                    <a:lumOff val="40000"/>
                  </a:schemeClr>
                </a:solidFill>
              </a:rPr>
              <a:t>18.5</a:t>
            </a:r>
            <a:r>
              <a:rPr lang="es-ES" sz="2000" dirty="0" smtClean="0">
                <a:solidFill>
                  <a:schemeClr val="bg1"/>
                </a:solidFill>
              </a:rPr>
              <a:t>, por lo que debemos cambiar a </a:t>
            </a:r>
            <a:r>
              <a:rPr lang="es-ES" sz="2000" b="1" i="1" dirty="0" smtClean="0">
                <a:solidFill>
                  <a:schemeClr val="accent2">
                    <a:lumMod val="60000"/>
                    <a:lumOff val="40000"/>
                  </a:schemeClr>
                </a:solidFill>
              </a:rPr>
              <a:t>2</a:t>
            </a:r>
            <a:r>
              <a:rPr lang="es-ES" sz="2000" dirty="0" smtClean="0">
                <a:solidFill>
                  <a:schemeClr val="bg1"/>
                </a:solidFill>
              </a:rPr>
              <a:t> el valor inicial de  </a:t>
            </a:r>
            <a:r>
              <a:rPr lang="es-ES" sz="2000" b="1" i="1" dirty="0" err="1" smtClean="0">
                <a:solidFill>
                  <a:schemeClr val="accent2">
                    <a:lumMod val="60000"/>
                    <a:lumOff val="40000"/>
                  </a:schemeClr>
                </a:solidFill>
              </a:rPr>
              <a:t>shoe</a:t>
            </a:r>
            <a:r>
              <a:rPr lang="es-ES" sz="2000" dirty="0" smtClean="0">
                <a:solidFill>
                  <a:schemeClr val="bg1"/>
                </a:solidFill>
              </a:rPr>
              <a:t>.</a:t>
            </a:r>
          </a:p>
          <a:p>
            <a:endParaRPr lang="es-ES" sz="2000" dirty="0">
              <a:solidFill>
                <a:schemeClr val="bg1"/>
              </a:solidFill>
            </a:endParaRPr>
          </a:p>
          <a:p>
            <a:pPr algn="just"/>
            <a:r>
              <a:rPr lang="es-ES" sz="2000" dirty="0" smtClean="0">
                <a:solidFill>
                  <a:schemeClr val="bg1"/>
                </a:solidFill>
              </a:rPr>
              <a:t>En el segundo caso, se hace la comparación y si cumple se incrementa a 1 la variable </a:t>
            </a:r>
            <a:r>
              <a:rPr lang="es-ES" sz="2000" b="1" i="1" dirty="0" err="1" smtClean="0">
                <a:solidFill>
                  <a:schemeClr val="accent2">
                    <a:lumMod val="60000"/>
                    <a:lumOff val="40000"/>
                  </a:schemeClr>
                </a:solidFill>
              </a:rPr>
              <a:t>shoe</a:t>
            </a:r>
            <a:r>
              <a:rPr lang="es-ES" sz="2000" dirty="0" smtClean="0">
                <a:solidFill>
                  <a:schemeClr val="bg1"/>
                </a:solidFill>
              </a:rPr>
              <a:t>. </a:t>
            </a:r>
            <a:endParaRPr lang="es-ES" sz="2000" dirty="0">
              <a:solidFill>
                <a:schemeClr val="bg1"/>
              </a:solidFill>
            </a:endParaRPr>
          </a:p>
          <a:p>
            <a:pPr marL="457200" indent="-457200">
              <a:buAutoNum type="arabicPeriod"/>
            </a:pPr>
            <a:endParaRPr lang="es-ES" sz="2000" dirty="0" smtClean="0">
              <a:solidFill>
                <a:schemeClr val="bg1"/>
              </a:solidFill>
            </a:endParaRPr>
          </a:p>
          <a:p>
            <a:pPr algn="just"/>
            <a:r>
              <a:rPr lang="es-ES" sz="2000" dirty="0" smtClean="0">
                <a:solidFill>
                  <a:schemeClr val="bg1"/>
                </a:solidFill>
              </a:rPr>
              <a:t>Otra ventaja del operador incremento es que produce una ligera eficiencia en el código de lenguaje de máquina, ya que se asemeja al lenguaje de una computadora; aunque para el compilador no hay diferencias.</a:t>
            </a:r>
          </a:p>
          <a:p>
            <a:endParaRPr lang="es-ES" sz="2000" dirty="0">
              <a:solidFill>
                <a:schemeClr val="bg1"/>
              </a:solidFill>
            </a:endParaRPr>
          </a:p>
          <a:p>
            <a:pPr algn="just"/>
            <a:r>
              <a:rPr lang="es-ES" sz="2000" dirty="0" smtClean="0">
                <a:solidFill>
                  <a:schemeClr val="bg1"/>
                </a:solidFill>
              </a:rPr>
              <a:t>Por últimos, estos operadores tienen una característica adicional que puede ser útil en algunas sentencias delicadas. Vea </a:t>
            </a:r>
            <a:r>
              <a:rPr lang="es-ES" sz="2000" dirty="0" err="1" smtClean="0">
                <a:solidFill>
                  <a:schemeClr val="bg1"/>
                </a:solidFill>
              </a:rPr>
              <a:t>Listing</a:t>
            </a:r>
            <a:r>
              <a:rPr lang="es-ES" sz="2000" dirty="0" smtClean="0">
                <a:solidFill>
                  <a:schemeClr val="bg1"/>
                </a:solidFill>
              </a:rPr>
              <a:t> 5.11.</a:t>
            </a:r>
            <a:endParaRPr lang="es-ES" sz="2000" dirty="0">
              <a:solidFill>
                <a:schemeClr val="bg1"/>
              </a:solidFill>
            </a:endParaRPr>
          </a:p>
        </p:txBody>
      </p:sp>
    </p:spTree>
    <p:extLst>
      <p:ext uri="{BB962C8B-B14F-4D97-AF65-F5344CB8AC3E}">
        <p14:creationId xmlns:p14="http://schemas.microsoft.com/office/powerpoint/2010/main" val="7822895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381000" y="304800"/>
            <a:ext cx="8305800" cy="4093428"/>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5.11 </a:t>
            </a:r>
            <a:r>
              <a:rPr lang="es-ES" sz="2000" dirty="0" err="1" smtClean="0">
                <a:solidFill>
                  <a:schemeClr val="bg1"/>
                </a:solidFill>
              </a:rPr>
              <a:t>post_pre.c</a:t>
            </a:r>
            <a:endParaRPr lang="es-ES" sz="2000" dirty="0" smtClean="0">
              <a:solidFill>
                <a:schemeClr val="bg1"/>
              </a:solidFill>
            </a:endParaRPr>
          </a:p>
          <a:p>
            <a:r>
              <a:rPr lang="es-ES" sz="2000" i="1" dirty="0" smtClean="0">
                <a:solidFill>
                  <a:srgbClr val="FF0000"/>
                </a:solidFill>
              </a:rPr>
              <a:t>/* </a:t>
            </a:r>
            <a:r>
              <a:rPr lang="es-ES" sz="2000" i="1" dirty="0" err="1" smtClean="0">
                <a:solidFill>
                  <a:srgbClr val="FF0000"/>
                </a:solidFill>
              </a:rPr>
              <a:t>post_pre.c</a:t>
            </a:r>
            <a:r>
              <a:rPr lang="es-ES" sz="2000" i="1" dirty="0" smtClean="0">
                <a:solidFill>
                  <a:srgbClr val="FF0000"/>
                </a:solidFill>
              </a:rPr>
              <a:t> - - </a:t>
            </a:r>
            <a:r>
              <a:rPr lang="es-ES" sz="2000" i="1" dirty="0" err="1" smtClean="0">
                <a:solidFill>
                  <a:srgbClr val="FF0000"/>
                </a:solidFill>
              </a:rPr>
              <a:t>postfix</a:t>
            </a:r>
            <a:r>
              <a:rPr lang="es-ES" sz="2000" i="1" dirty="0" smtClean="0">
                <a:solidFill>
                  <a:srgbClr val="FF0000"/>
                </a:solidFill>
              </a:rPr>
              <a:t> y </a:t>
            </a:r>
            <a:r>
              <a:rPr lang="es-ES" sz="2000" i="1" dirty="0" err="1" smtClean="0">
                <a:solidFill>
                  <a:srgbClr val="FF0000"/>
                </a:solidFill>
              </a:rPr>
              <a:t>prefix</a:t>
            </a:r>
            <a:r>
              <a:rPr lang="es-ES" sz="2000" i="1" dirty="0" smtClean="0">
                <a:solidFill>
                  <a:srgbClr val="FF0000"/>
                </a:solidFill>
              </a:rPr>
              <a:t>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a = 1, b = 1;	</a:t>
            </a:r>
          </a:p>
          <a:p>
            <a:r>
              <a:rPr lang="es-ES" sz="2000" b="1" i="1" dirty="0" err="1">
                <a:solidFill>
                  <a:schemeClr val="accent2">
                    <a:lumMod val="60000"/>
                    <a:lumOff val="40000"/>
                  </a:schemeClr>
                </a:solidFill>
              </a:rPr>
              <a:t>int</a:t>
            </a:r>
            <a:r>
              <a:rPr lang="es-ES" sz="2000" b="1" i="1" dirty="0">
                <a:solidFill>
                  <a:schemeClr val="accent2">
                    <a:lumMod val="60000"/>
                    <a:lumOff val="40000"/>
                  </a:schemeClr>
                </a:solidFill>
              </a:rPr>
              <a:t> </a:t>
            </a:r>
            <a:r>
              <a:rPr lang="es-ES" sz="2000" b="1" i="1" dirty="0" err="1" smtClean="0">
                <a:solidFill>
                  <a:schemeClr val="accent2">
                    <a:lumMod val="60000"/>
                    <a:lumOff val="40000"/>
                  </a:schemeClr>
                </a:solidFill>
              </a:rPr>
              <a:t>aplus</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bplus</a:t>
            </a:r>
            <a:r>
              <a:rPr lang="es-ES" sz="2000" b="1" i="1" dirty="0" smtClean="0">
                <a:solidFill>
                  <a:schemeClr val="accent2">
                    <a:lumMod val="60000"/>
                    <a:lumOff val="40000"/>
                  </a:schemeClr>
                </a:solidFill>
              </a:rPr>
              <a:t>;</a:t>
            </a:r>
            <a:r>
              <a:rPr lang="es-ES" sz="2000" b="1" i="1" dirty="0">
                <a:solidFill>
                  <a:schemeClr val="accent2">
                    <a:lumMod val="60000"/>
                    <a:lumOff val="40000"/>
                  </a:schemeClr>
                </a:solidFill>
              </a:rPr>
              <a:t>	</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aplus</a:t>
            </a:r>
            <a:r>
              <a:rPr lang="es-ES" sz="2000" b="1" i="1" dirty="0" smtClean="0">
                <a:solidFill>
                  <a:schemeClr val="accent2">
                    <a:lumMod val="60000"/>
                    <a:lumOff val="40000"/>
                  </a:schemeClr>
                </a:solidFill>
              </a:rPr>
              <a:t> = a++;	</a:t>
            </a:r>
            <a:r>
              <a:rPr lang="es-ES" sz="2000" i="1" dirty="0">
                <a:solidFill>
                  <a:srgbClr val="FF0000"/>
                </a:solidFill>
              </a:rPr>
              <a:t>/* </a:t>
            </a:r>
            <a:r>
              <a:rPr lang="es-ES" sz="2000" i="1" dirty="0" smtClean="0">
                <a:solidFill>
                  <a:srgbClr val="FF0000"/>
                </a:solidFill>
              </a:rPr>
              <a:t>postfijo */</a:t>
            </a:r>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bplus</a:t>
            </a:r>
            <a:r>
              <a:rPr lang="es-ES" sz="2000" b="1" i="1" dirty="0" smtClean="0">
                <a:solidFill>
                  <a:schemeClr val="accent2">
                    <a:lumMod val="60000"/>
                    <a:lumOff val="40000"/>
                  </a:schemeClr>
                </a:solidFill>
              </a:rPr>
              <a:t> = ++b;	</a:t>
            </a:r>
            <a:r>
              <a:rPr lang="es-ES" sz="2000" i="1" dirty="0">
                <a:solidFill>
                  <a:srgbClr val="FF0000"/>
                </a:solidFill>
              </a:rPr>
              <a:t>/* </a:t>
            </a:r>
            <a:r>
              <a:rPr lang="es-ES" sz="2000" i="1" dirty="0" smtClean="0">
                <a:solidFill>
                  <a:srgbClr val="FF0000"/>
                </a:solidFill>
              </a:rPr>
              <a:t>prefijo */</a:t>
            </a:r>
            <a:endParaRPr lang="es-ES" sz="2000" b="1" i="1" dirty="0" smtClean="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(“a	</a:t>
            </a:r>
            <a:r>
              <a:rPr lang="es-ES" sz="2000" b="1" i="1" dirty="0" err="1" smtClean="0">
                <a:solidFill>
                  <a:schemeClr val="accent2">
                    <a:lumMod val="60000"/>
                    <a:lumOff val="40000"/>
                  </a:schemeClr>
                </a:solidFill>
              </a:rPr>
              <a:t>aplus</a:t>
            </a:r>
            <a:r>
              <a:rPr lang="es-ES" sz="2000" b="1" i="1" dirty="0" smtClean="0">
                <a:solidFill>
                  <a:schemeClr val="accent2">
                    <a:lumMod val="60000"/>
                    <a:lumOff val="40000"/>
                  </a:schemeClr>
                </a:solidFill>
              </a:rPr>
              <a:t>	b	</a:t>
            </a:r>
            <a:r>
              <a:rPr lang="es-ES" sz="2000" b="1" i="1" dirty="0" err="1" smtClean="0">
                <a:solidFill>
                  <a:schemeClr val="accent2">
                    <a:lumMod val="60000"/>
                    <a:lumOff val="40000"/>
                  </a:schemeClr>
                </a:solidFill>
              </a:rPr>
              <a:t>bplus</a:t>
            </a:r>
            <a:r>
              <a:rPr lang="es-ES" sz="2000" b="1" i="1" dirty="0" smtClean="0">
                <a:solidFill>
                  <a:schemeClr val="accent2">
                    <a:lumMod val="60000"/>
                    <a:lumOff val="40000"/>
                  </a:schemeClr>
                </a:solidFill>
              </a:rPr>
              <a:t>\n</a:t>
            </a:r>
            <a:r>
              <a:rPr lang="es-ES" sz="2000" b="1" i="1" dirty="0">
                <a:solidFill>
                  <a:schemeClr val="accent2">
                    <a:lumMod val="60000"/>
                    <a:lumOff val="40000"/>
                  </a:schemeClr>
                </a:solidFill>
              </a:rPr>
              <a:t>”);</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(“%1d %5d %5d %5d\n”, a, </a:t>
            </a:r>
            <a:r>
              <a:rPr lang="es-ES" sz="2000" b="1" i="1" dirty="0" err="1" smtClean="0">
                <a:solidFill>
                  <a:schemeClr val="accent2">
                    <a:lumMod val="60000"/>
                    <a:lumOff val="40000"/>
                  </a:schemeClr>
                </a:solidFill>
              </a:rPr>
              <a:t>aplus</a:t>
            </a:r>
            <a:r>
              <a:rPr lang="es-ES" sz="2000" b="1" i="1" dirty="0" smtClean="0">
                <a:solidFill>
                  <a:schemeClr val="accent2">
                    <a:lumMod val="60000"/>
                    <a:lumOff val="40000"/>
                  </a:schemeClr>
                </a:solidFill>
              </a:rPr>
              <a:t>, b, </a:t>
            </a:r>
            <a:r>
              <a:rPr lang="es-ES" sz="2000" b="1" i="1" dirty="0" err="1" smtClean="0">
                <a:solidFill>
                  <a:schemeClr val="accent2">
                    <a:lumMod val="60000"/>
                    <a:lumOff val="40000"/>
                  </a:schemeClr>
                </a:solidFill>
              </a:rPr>
              <a:t>bplus</a:t>
            </a:r>
            <a:r>
              <a:rPr lang="es-ES" sz="2000" b="1" i="1" dirty="0" smtClean="0">
                <a:solidFill>
                  <a:schemeClr val="accent2">
                    <a:lumMod val="60000"/>
                    <a:lumOff val="40000"/>
                  </a:schemeClr>
                </a:solidFill>
              </a:rPr>
              <a:t> );</a:t>
            </a:r>
          </a:p>
          <a:p>
            <a:r>
              <a:rPr lang="es-ES" sz="2000" b="1" i="1" dirty="0" smtClean="0">
                <a:solidFill>
                  <a:schemeClr val="accent2">
                    <a:lumMod val="60000"/>
                    <a:lumOff val="40000"/>
                  </a:schemeClr>
                </a:solidFill>
              </a:rPr>
              <a:t>}</a:t>
            </a:r>
            <a:endParaRPr lang="es-ES" sz="2000" dirty="0" smtClean="0">
              <a:solidFill>
                <a:schemeClr val="bg1"/>
              </a:solidFill>
            </a:endParaRPr>
          </a:p>
        </p:txBody>
      </p:sp>
    </p:spTree>
    <p:extLst>
      <p:ext uri="{BB962C8B-B14F-4D97-AF65-F5344CB8AC3E}">
        <p14:creationId xmlns:p14="http://schemas.microsoft.com/office/powerpoint/2010/main" val="2196134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381000" y="304800"/>
            <a:ext cx="8305800" cy="6247864"/>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5.11 </a:t>
            </a:r>
            <a:r>
              <a:rPr lang="es-ES" sz="2000" dirty="0" err="1" smtClean="0">
                <a:solidFill>
                  <a:schemeClr val="bg1"/>
                </a:solidFill>
              </a:rPr>
              <a:t>post_pre.c</a:t>
            </a:r>
            <a:endParaRPr lang="es-ES" sz="2000" dirty="0" smtClean="0">
              <a:solidFill>
                <a:schemeClr val="bg1"/>
              </a:solidFill>
            </a:endParaRPr>
          </a:p>
          <a:p>
            <a:r>
              <a:rPr lang="es-ES" sz="2000" i="1" dirty="0" smtClean="0">
                <a:solidFill>
                  <a:srgbClr val="FF0000"/>
                </a:solidFill>
              </a:rPr>
              <a:t>/* </a:t>
            </a:r>
            <a:r>
              <a:rPr lang="es-ES" sz="2000" i="1" dirty="0" err="1" smtClean="0">
                <a:solidFill>
                  <a:srgbClr val="FF0000"/>
                </a:solidFill>
              </a:rPr>
              <a:t>post_pre.c</a:t>
            </a:r>
            <a:r>
              <a:rPr lang="es-ES" sz="2000" i="1" dirty="0" smtClean="0">
                <a:solidFill>
                  <a:srgbClr val="FF0000"/>
                </a:solidFill>
              </a:rPr>
              <a:t> - - </a:t>
            </a:r>
            <a:r>
              <a:rPr lang="es-ES" sz="2000" i="1" dirty="0" err="1" smtClean="0">
                <a:solidFill>
                  <a:srgbClr val="FF0000"/>
                </a:solidFill>
              </a:rPr>
              <a:t>postfix</a:t>
            </a:r>
            <a:r>
              <a:rPr lang="es-ES" sz="2000" i="1" dirty="0" smtClean="0">
                <a:solidFill>
                  <a:srgbClr val="FF0000"/>
                </a:solidFill>
              </a:rPr>
              <a:t> y </a:t>
            </a:r>
            <a:r>
              <a:rPr lang="es-ES" sz="2000" i="1" dirty="0" err="1" smtClean="0">
                <a:solidFill>
                  <a:srgbClr val="FF0000"/>
                </a:solidFill>
              </a:rPr>
              <a:t>prefix</a:t>
            </a:r>
            <a:r>
              <a:rPr lang="es-ES" sz="2000" i="1" dirty="0" smtClean="0">
                <a:solidFill>
                  <a:srgbClr val="FF0000"/>
                </a:solidFill>
              </a:rPr>
              <a:t>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a = 1, b = 1;	</a:t>
            </a:r>
          </a:p>
          <a:p>
            <a:r>
              <a:rPr lang="es-ES" sz="2000" b="1" i="1" dirty="0" err="1">
                <a:solidFill>
                  <a:schemeClr val="accent2">
                    <a:lumMod val="60000"/>
                    <a:lumOff val="40000"/>
                  </a:schemeClr>
                </a:solidFill>
              </a:rPr>
              <a:t>int</a:t>
            </a:r>
            <a:r>
              <a:rPr lang="es-ES" sz="2000" b="1" i="1" dirty="0">
                <a:solidFill>
                  <a:schemeClr val="accent2">
                    <a:lumMod val="60000"/>
                    <a:lumOff val="40000"/>
                  </a:schemeClr>
                </a:solidFill>
              </a:rPr>
              <a:t> </a:t>
            </a:r>
            <a:r>
              <a:rPr lang="es-ES" sz="2000" b="1" i="1" dirty="0" err="1" smtClean="0">
                <a:solidFill>
                  <a:schemeClr val="accent2">
                    <a:lumMod val="60000"/>
                    <a:lumOff val="40000"/>
                  </a:schemeClr>
                </a:solidFill>
              </a:rPr>
              <a:t>aplus</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bplus</a:t>
            </a:r>
            <a:r>
              <a:rPr lang="es-ES" sz="2000" b="1" i="1" dirty="0" smtClean="0">
                <a:solidFill>
                  <a:schemeClr val="accent2">
                    <a:lumMod val="60000"/>
                    <a:lumOff val="40000"/>
                  </a:schemeClr>
                </a:solidFill>
              </a:rPr>
              <a:t>;</a:t>
            </a:r>
            <a:r>
              <a:rPr lang="es-ES" sz="2000" b="1" i="1" dirty="0">
                <a:solidFill>
                  <a:schemeClr val="accent2">
                    <a:lumMod val="60000"/>
                    <a:lumOff val="40000"/>
                  </a:schemeClr>
                </a:solidFill>
              </a:rPr>
              <a:t>	</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aplus</a:t>
            </a:r>
            <a:r>
              <a:rPr lang="es-ES" sz="2000" b="1" i="1" dirty="0" smtClean="0">
                <a:solidFill>
                  <a:schemeClr val="accent2">
                    <a:lumMod val="60000"/>
                    <a:lumOff val="40000"/>
                  </a:schemeClr>
                </a:solidFill>
              </a:rPr>
              <a:t> = a++;	</a:t>
            </a:r>
            <a:r>
              <a:rPr lang="es-ES" sz="2000" i="1" dirty="0">
                <a:solidFill>
                  <a:srgbClr val="FF0000"/>
                </a:solidFill>
              </a:rPr>
              <a:t>/* </a:t>
            </a:r>
            <a:r>
              <a:rPr lang="es-ES" sz="2000" i="1" dirty="0" smtClean="0">
                <a:solidFill>
                  <a:srgbClr val="FF0000"/>
                </a:solidFill>
              </a:rPr>
              <a:t>postfijo */</a:t>
            </a:r>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bplus</a:t>
            </a:r>
            <a:r>
              <a:rPr lang="es-ES" sz="2000" b="1" i="1" dirty="0" smtClean="0">
                <a:solidFill>
                  <a:schemeClr val="accent2">
                    <a:lumMod val="60000"/>
                    <a:lumOff val="40000"/>
                  </a:schemeClr>
                </a:solidFill>
              </a:rPr>
              <a:t> = ++b;	</a:t>
            </a:r>
            <a:r>
              <a:rPr lang="es-ES" sz="2000" i="1" dirty="0">
                <a:solidFill>
                  <a:srgbClr val="FF0000"/>
                </a:solidFill>
              </a:rPr>
              <a:t>/* </a:t>
            </a:r>
            <a:r>
              <a:rPr lang="es-ES" sz="2000" i="1" dirty="0" smtClean="0">
                <a:solidFill>
                  <a:srgbClr val="FF0000"/>
                </a:solidFill>
              </a:rPr>
              <a:t>prefijo */</a:t>
            </a:r>
            <a:endParaRPr lang="es-ES" sz="2000" b="1" i="1" dirty="0" smtClean="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(“a	</a:t>
            </a:r>
            <a:r>
              <a:rPr lang="es-ES" sz="2000" b="1" i="1" dirty="0" err="1" smtClean="0">
                <a:solidFill>
                  <a:schemeClr val="accent2">
                    <a:lumMod val="60000"/>
                    <a:lumOff val="40000"/>
                  </a:schemeClr>
                </a:solidFill>
              </a:rPr>
              <a:t>aplus</a:t>
            </a:r>
            <a:r>
              <a:rPr lang="es-ES" sz="2000" b="1" i="1" dirty="0" smtClean="0">
                <a:solidFill>
                  <a:schemeClr val="accent2">
                    <a:lumMod val="60000"/>
                    <a:lumOff val="40000"/>
                  </a:schemeClr>
                </a:solidFill>
              </a:rPr>
              <a:t>	b	</a:t>
            </a:r>
            <a:r>
              <a:rPr lang="es-ES" sz="2000" b="1" i="1" dirty="0" err="1" smtClean="0">
                <a:solidFill>
                  <a:schemeClr val="accent2">
                    <a:lumMod val="60000"/>
                    <a:lumOff val="40000"/>
                  </a:schemeClr>
                </a:solidFill>
              </a:rPr>
              <a:t>bplus</a:t>
            </a:r>
            <a:r>
              <a:rPr lang="es-ES" sz="2000" b="1" i="1" dirty="0" smtClean="0">
                <a:solidFill>
                  <a:schemeClr val="accent2">
                    <a:lumMod val="60000"/>
                    <a:lumOff val="40000"/>
                  </a:schemeClr>
                </a:solidFill>
              </a:rPr>
              <a:t>\n</a:t>
            </a:r>
            <a:r>
              <a:rPr lang="es-ES" sz="2000" b="1" i="1" dirty="0">
                <a:solidFill>
                  <a:schemeClr val="accent2">
                    <a:lumMod val="60000"/>
                    <a:lumOff val="40000"/>
                  </a:schemeClr>
                </a:solidFill>
              </a:rPr>
              <a:t>”);</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(“%1d %5d %5d %5d\n”, a, </a:t>
            </a:r>
            <a:r>
              <a:rPr lang="es-ES" sz="2000" b="1" i="1" dirty="0" err="1" smtClean="0">
                <a:solidFill>
                  <a:schemeClr val="accent2">
                    <a:lumMod val="60000"/>
                    <a:lumOff val="40000"/>
                  </a:schemeClr>
                </a:solidFill>
              </a:rPr>
              <a:t>aplus</a:t>
            </a:r>
            <a:r>
              <a:rPr lang="es-ES" sz="2000" b="1" i="1" dirty="0" smtClean="0">
                <a:solidFill>
                  <a:schemeClr val="accent2">
                    <a:lumMod val="60000"/>
                    <a:lumOff val="40000"/>
                  </a:schemeClr>
                </a:solidFill>
              </a:rPr>
              <a:t>, b, </a:t>
            </a:r>
            <a:r>
              <a:rPr lang="es-ES" sz="2000" b="1" i="1" dirty="0" err="1" smtClean="0">
                <a:solidFill>
                  <a:schemeClr val="accent2">
                    <a:lumMod val="60000"/>
                    <a:lumOff val="40000"/>
                  </a:schemeClr>
                </a:solidFill>
              </a:rPr>
              <a:t>bplus</a:t>
            </a:r>
            <a:r>
              <a:rPr lang="es-ES" sz="2000" b="1" i="1" dirty="0" smtClean="0">
                <a:solidFill>
                  <a:schemeClr val="accent2">
                    <a:lumMod val="60000"/>
                    <a:lumOff val="40000"/>
                  </a:schemeClr>
                </a:solidFill>
              </a:rPr>
              <a:t> );</a:t>
            </a:r>
          </a:p>
          <a:p>
            <a:r>
              <a:rPr lang="es-ES" sz="2000" b="1" i="1" dirty="0" smtClean="0">
                <a:solidFill>
                  <a:schemeClr val="accent2">
                    <a:lumMod val="60000"/>
                    <a:lumOff val="40000"/>
                  </a:schemeClr>
                </a:solidFill>
              </a:rPr>
              <a:t>}</a:t>
            </a:r>
          </a:p>
          <a:p>
            <a:endParaRPr lang="es-ES" sz="2000" dirty="0">
              <a:solidFill>
                <a:schemeClr val="bg1"/>
              </a:solidFill>
            </a:endParaRPr>
          </a:p>
          <a:p>
            <a:r>
              <a:rPr lang="es-ES" sz="2000" dirty="0" smtClean="0">
                <a:solidFill>
                  <a:schemeClr val="bg1"/>
                </a:solidFill>
              </a:rPr>
              <a:t>Al compilarlo tenemos que a y b se incrementan en 1, </a:t>
            </a:r>
            <a:r>
              <a:rPr lang="es-ES" sz="2000" dirty="0" err="1" smtClean="0">
                <a:solidFill>
                  <a:schemeClr val="bg1"/>
                </a:solidFill>
              </a:rPr>
              <a:t>aplus</a:t>
            </a:r>
            <a:r>
              <a:rPr lang="es-ES" sz="2000" dirty="0" smtClean="0">
                <a:solidFill>
                  <a:schemeClr val="bg1"/>
                </a:solidFill>
              </a:rPr>
              <a:t> lo hace después de tomar su valor y </a:t>
            </a:r>
            <a:r>
              <a:rPr lang="es-ES" sz="2000" dirty="0" err="1" smtClean="0">
                <a:solidFill>
                  <a:schemeClr val="bg1"/>
                </a:solidFill>
              </a:rPr>
              <a:t>bplus</a:t>
            </a:r>
            <a:r>
              <a:rPr lang="es-ES" sz="2000" dirty="0" smtClean="0">
                <a:solidFill>
                  <a:schemeClr val="bg1"/>
                </a:solidFill>
              </a:rPr>
              <a:t> antes:</a:t>
            </a:r>
          </a:p>
          <a:p>
            <a:r>
              <a:rPr lang="es-ES" sz="2000" b="1" i="1" dirty="0">
                <a:solidFill>
                  <a:schemeClr val="accent2">
                    <a:lumMod val="60000"/>
                    <a:lumOff val="40000"/>
                  </a:schemeClr>
                </a:solidFill>
              </a:rPr>
              <a:t>a	</a:t>
            </a:r>
            <a:r>
              <a:rPr lang="es-ES" sz="2000" b="1" i="1" dirty="0" err="1">
                <a:solidFill>
                  <a:schemeClr val="accent2">
                    <a:lumMod val="60000"/>
                    <a:lumOff val="40000"/>
                  </a:schemeClr>
                </a:solidFill>
              </a:rPr>
              <a:t>aplus</a:t>
            </a:r>
            <a:r>
              <a:rPr lang="es-ES" sz="2000" b="1" i="1" dirty="0">
                <a:solidFill>
                  <a:schemeClr val="accent2">
                    <a:lumMod val="60000"/>
                    <a:lumOff val="40000"/>
                  </a:schemeClr>
                </a:solidFill>
              </a:rPr>
              <a:t>	b	</a:t>
            </a:r>
            <a:r>
              <a:rPr lang="es-ES" sz="2000" b="1" i="1" dirty="0" err="1" smtClean="0">
                <a:solidFill>
                  <a:schemeClr val="accent2">
                    <a:lumMod val="60000"/>
                    <a:lumOff val="40000"/>
                  </a:schemeClr>
                </a:solidFill>
              </a:rPr>
              <a:t>bplus</a:t>
            </a:r>
            <a:endParaRPr lang="es-ES" sz="2000" b="1" i="1" dirty="0" smtClean="0">
              <a:solidFill>
                <a:schemeClr val="accent2">
                  <a:lumMod val="60000"/>
                  <a:lumOff val="40000"/>
                </a:schemeClr>
              </a:solidFill>
            </a:endParaRPr>
          </a:p>
          <a:p>
            <a:endParaRPr lang="es-ES" sz="2000" b="1" i="1" dirty="0" smtClean="0">
              <a:solidFill>
                <a:schemeClr val="accent2">
                  <a:lumMod val="60000"/>
                  <a:lumOff val="40000"/>
                </a:schemeClr>
              </a:solidFill>
            </a:endParaRPr>
          </a:p>
          <a:p>
            <a:r>
              <a:rPr lang="es-ES" sz="2000" b="1" i="1" dirty="0" smtClean="0">
                <a:solidFill>
                  <a:schemeClr val="accent2">
                    <a:lumMod val="60000"/>
                    <a:lumOff val="40000"/>
                  </a:schemeClr>
                </a:solidFill>
              </a:rPr>
              <a:t>2	1</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2</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2	?</a:t>
            </a:r>
          </a:p>
          <a:p>
            <a:endParaRPr lang="es-ES" sz="2000" dirty="0" smtClean="0">
              <a:solidFill>
                <a:schemeClr val="bg1"/>
              </a:solidFill>
            </a:endParaRPr>
          </a:p>
        </p:txBody>
      </p:sp>
    </p:spTree>
    <p:extLst>
      <p:ext uri="{BB962C8B-B14F-4D97-AF65-F5344CB8AC3E}">
        <p14:creationId xmlns:p14="http://schemas.microsoft.com/office/powerpoint/2010/main" val="3031601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457200" y="152400"/>
            <a:ext cx="8305800" cy="5016758"/>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5.1 shoes1.c</a:t>
            </a:r>
          </a:p>
          <a:p>
            <a:endParaRPr lang="es-ES" sz="2000" dirty="0" smtClean="0">
              <a:solidFill>
                <a:schemeClr val="bg1"/>
              </a:solidFill>
            </a:endParaRPr>
          </a:p>
          <a:p>
            <a:r>
              <a:rPr lang="es-ES" sz="2000" i="1" dirty="0" smtClean="0">
                <a:solidFill>
                  <a:srgbClr val="FF0000"/>
                </a:solidFill>
              </a:rPr>
              <a:t>/* shoes1.c - - convierte una talla de zapato a pulgadas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a:solidFill>
                  <a:schemeClr val="accent2">
                    <a:lumMod val="60000"/>
                    <a:lumOff val="40000"/>
                  </a:schemeClr>
                </a:solidFill>
              </a:rPr>
              <a:t>#define </a:t>
            </a:r>
            <a:r>
              <a:rPr lang="es-ES" sz="2000" b="1" i="1" dirty="0" smtClean="0">
                <a:solidFill>
                  <a:schemeClr val="accent2">
                    <a:lumMod val="60000"/>
                    <a:lumOff val="40000"/>
                  </a:schemeClr>
                </a:solidFill>
              </a:rPr>
              <a:t>OFFSET 7.64</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#define SCALE 0.325</a:t>
            </a: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float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shoe</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foot</a:t>
            </a:r>
            <a:r>
              <a:rPr lang="es-ES" sz="2000" b="1" i="1" dirty="0" smtClean="0">
                <a:solidFill>
                  <a:schemeClr val="accent2">
                    <a:lumMod val="60000"/>
                    <a:lumOff val="40000"/>
                  </a:schemeClr>
                </a:solidFill>
              </a:rPr>
              <a:t>;	</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shoe</a:t>
            </a:r>
            <a:r>
              <a:rPr lang="es-ES" sz="2000" b="1" i="1" dirty="0" smtClean="0">
                <a:solidFill>
                  <a:schemeClr val="accent2">
                    <a:lumMod val="60000"/>
                    <a:lumOff val="40000"/>
                  </a:schemeClr>
                </a:solidFill>
              </a:rPr>
              <a:t> = 9.0;</a:t>
            </a:r>
          </a:p>
          <a:p>
            <a:r>
              <a:rPr lang="es-ES" sz="2000" b="1" i="1" dirty="0" err="1" smtClean="0">
                <a:solidFill>
                  <a:schemeClr val="accent2">
                    <a:lumMod val="60000"/>
                    <a:lumOff val="40000"/>
                  </a:schemeClr>
                </a:solidFill>
              </a:rPr>
              <a:t>foot</a:t>
            </a:r>
            <a:r>
              <a:rPr lang="es-ES" sz="2000" b="1" i="1" dirty="0" smtClean="0">
                <a:solidFill>
                  <a:schemeClr val="accent2">
                    <a:lumMod val="60000"/>
                    <a:lumOff val="40000"/>
                  </a:schemeClr>
                </a:solidFill>
              </a:rPr>
              <a:t> = SCALE*</a:t>
            </a:r>
            <a:r>
              <a:rPr lang="es-ES" sz="2000" b="1" i="1" dirty="0" err="1" smtClean="0">
                <a:solidFill>
                  <a:schemeClr val="accent2">
                    <a:lumMod val="60000"/>
                    <a:lumOff val="40000"/>
                  </a:schemeClr>
                </a:solidFill>
              </a:rPr>
              <a:t>shoe+OFFSET</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(“Talla de zapato para hombre             longitud </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pie\n”);</a:t>
            </a:r>
          </a:p>
          <a:p>
            <a:r>
              <a:rPr lang="es-ES" sz="2000" b="1" i="1" dirty="0" err="1" smtClean="0">
                <a:solidFill>
                  <a:schemeClr val="accent2">
                    <a:lumMod val="60000"/>
                    <a:lumOff val="40000"/>
                  </a:schemeClr>
                </a:solidFill>
              </a:rPr>
              <a:t>printf</a:t>
            </a:r>
            <a:r>
              <a:rPr lang="es-ES" sz="2000" b="1" i="1" dirty="0">
                <a:solidFill>
                  <a:schemeClr val="accent2">
                    <a:lumMod val="60000"/>
                    <a:lumOff val="40000"/>
                  </a:schemeClr>
                </a:solidFill>
              </a:rPr>
              <a:t>(“\</a:t>
            </a:r>
            <a:r>
              <a:rPr lang="es-ES" sz="2000" b="1" i="1" dirty="0" smtClean="0">
                <a:solidFill>
                  <a:schemeClr val="accent2">
                    <a:lumMod val="60000"/>
                    <a:lumOff val="40000"/>
                  </a:schemeClr>
                </a:solidFill>
              </a:rPr>
              <a:t>t\t</a:t>
            </a:r>
            <a:r>
              <a:rPr lang="es-ES" sz="2000" b="1" i="1" dirty="0">
                <a:solidFill>
                  <a:schemeClr val="accent2">
                    <a:lumMod val="60000"/>
                    <a:lumOff val="40000"/>
                  </a:schemeClr>
                </a:solidFill>
              </a:rPr>
              <a:t>\t</a:t>
            </a:r>
            <a:r>
              <a:rPr lang="es-ES" sz="2000" b="1" i="1" dirty="0" smtClean="0">
                <a:solidFill>
                  <a:schemeClr val="accent2">
                    <a:lumMod val="60000"/>
                    <a:lumOff val="40000"/>
                  </a:schemeClr>
                </a:solidFill>
              </a:rPr>
              <a:t>\t%10.1f %15.2f pulgadas”, </a:t>
            </a:r>
            <a:r>
              <a:rPr lang="es-ES" sz="2000" b="1" i="1" dirty="0" err="1" smtClean="0">
                <a:solidFill>
                  <a:schemeClr val="accent2">
                    <a:lumMod val="60000"/>
                    <a:lumOff val="40000"/>
                  </a:schemeClr>
                </a:solidFill>
              </a:rPr>
              <a:t>shoe</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foot</a:t>
            </a:r>
            <a:r>
              <a:rPr lang="es-ES" sz="2000" b="1" i="1" dirty="0" smtClean="0">
                <a:solidFill>
                  <a:schemeClr val="accent2">
                    <a:lumMod val="60000"/>
                    <a:lumOff val="40000"/>
                  </a:schemeClr>
                </a:solidFill>
              </a:rPr>
              <a:t> );</a:t>
            </a:r>
          </a:p>
          <a:p>
            <a:r>
              <a:rPr lang="es-ES" sz="2000" b="1" i="1" dirty="0" smtClean="0">
                <a:solidFill>
                  <a:schemeClr val="accent2">
                    <a:lumMod val="60000"/>
                    <a:lumOff val="40000"/>
                  </a:schemeClr>
                </a:solidFill>
              </a:rPr>
              <a:t>}</a:t>
            </a:r>
          </a:p>
          <a:p>
            <a:endParaRPr lang="es-ES" sz="2000" dirty="0" smtClean="0">
              <a:solidFill>
                <a:schemeClr val="bg1"/>
              </a:solidFill>
            </a:endParaRPr>
          </a:p>
        </p:txBody>
      </p:sp>
    </p:spTree>
    <p:extLst>
      <p:ext uri="{BB962C8B-B14F-4D97-AF65-F5344CB8AC3E}">
        <p14:creationId xmlns:p14="http://schemas.microsoft.com/office/powerpoint/2010/main" val="844855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1938992"/>
          </a:xfrm>
          <a:prstGeom prst="rect">
            <a:avLst/>
          </a:prstGeom>
        </p:spPr>
        <p:txBody>
          <a:bodyPr wrap="square">
            <a:spAutoFit/>
          </a:bodyPr>
          <a:lstStyle/>
          <a:p>
            <a:pPr algn="just"/>
            <a:r>
              <a:rPr lang="es-ES" sz="2000" dirty="0" smtClean="0">
                <a:solidFill>
                  <a:srgbClr val="FF0000"/>
                </a:solidFill>
              </a:rPr>
              <a:t>Ejercicio</a:t>
            </a:r>
            <a:r>
              <a:rPr lang="es-ES" sz="2000" dirty="0" smtClean="0">
                <a:solidFill>
                  <a:schemeClr val="bg1"/>
                </a:solidFill>
              </a:rPr>
              <a:t> : ¿Qué resultado se incrementa en?</a:t>
            </a:r>
          </a:p>
          <a:p>
            <a:endParaRPr lang="es-ES" sz="2000" dirty="0">
              <a:solidFill>
                <a:schemeClr val="bg1"/>
              </a:solidFill>
            </a:endParaRPr>
          </a:p>
          <a:p>
            <a:pPr algn="ctr"/>
            <a:r>
              <a:rPr lang="es-ES" sz="2000" dirty="0" smtClean="0">
                <a:solidFill>
                  <a:schemeClr val="bg1"/>
                </a:solidFill>
              </a:rPr>
              <a:t>q = 2*++a;</a:t>
            </a:r>
          </a:p>
          <a:p>
            <a:pPr algn="ctr"/>
            <a:r>
              <a:rPr lang="es-ES" sz="2000" dirty="0" smtClean="0">
                <a:solidFill>
                  <a:schemeClr val="bg1"/>
                </a:solidFill>
              </a:rPr>
              <a:t>q = 2*a++;</a:t>
            </a:r>
            <a:endParaRPr lang="es-ES" sz="2000" dirty="0">
              <a:solidFill>
                <a:schemeClr val="bg1"/>
              </a:solidFill>
            </a:endParaRPr>
          </a:p>
          <a:p>
            <a:pPr marL="457200" indent="-457200">
              <a:buAutoNum type="arabicPeriod"/>
            </a:pPr>
            <a:endParaRPr lang="es-ES" sz="2000" dirty="0" smtClean="0">
              <a:solidFill>
                <a:schemeClr val="bg1"/>
              </a:solidFill>
            </a:endParaRPr>
          </a:p>
          <a:p>
            <a:r>
              <a:rPr lang="es-ES" sz="2000" dirty="0" smtClean="0">
                <a:solidFill>
                  <a:schemeClr val="bg1"/>
                </a:solidFill>
              </a:rPr>
              <a:t>Son correctas estas expresiones.</a:t>
            </a:r>
            <a:endParaRPr lang="es-ES" sz="2000" dirty="0">
              <a:solidFill>
                <a:schemeClr val="bg1"/>
              </a:solidFill>
            </a:endParaRPr>
          </a:p>
        </p:txBody>
      </p:sp>
    </p:spTree>
    <p:extLst>
      <p:ext uri="{BB962C8B-B14F-4D97-AF65-F5344CB8AC3E}">
        <p14:creationId xmlns:p14="http://schemas.microsoft.com/office/powerpoint/2010/main" val="8860285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2862322"/>
          </a:xfrm>
          <a:prstGeom prst="rect">
            <a:avLst/>
          </a:prstGeom>
        </p:spPr>
        <p:txBody>
          <a:bodyPr wrap="square">
            <a:spAutoFit/>
          </a:bodyPr>
          <a:lstStyle/>
          <a:p>
            <a:pPr algn="just"/>
            <a:r>
              <a:rPr lang="es-ES" sz="2000" spc="300" dirty="0" err="1" smtClean="0">
                <a:solidFill>
                  <a:schemeClr val="accent3">
                    <a:lumMod val="75000"/>
                  </a:schemeClr>
                </a:solidFill>
              </a:rPr>
              <a:t>Decrementando</a:t>
            </a:r>
            <a:r>
              <a:rPr lang="es-ES" sz="2000" spc="300" dirty="0" smtClean="0">
                <a:solidFill>
                  <a:schemeClr val="accent3">
                    <a:lumMod val="75000"/>
                  </a:schemeClr>
                </a:solidFill>
              </a:rPr>
              <a:t>: --.</a:t>
            </a:r>
            <a:endParaRPr lang="es-ES" sz="2000" dirty="0" smtClean="0">
              <a:solidFill>
                <a:schemeClr val="bg1"/>
              </a:solidFill>
            </a:endParaRPr>
          </a:p>
          <a:p>
            <a:pPr algn="just"/>
            <a:endParaRPr lang="es-ES" sz="2000" dirty="0" smtClean="0">
              <a:solidFill>
                <a:schemeClr val="bg1"/>
              </a:solidFill>
            </a:endParaRPr>
          </a:p>
          <a:p>
            <a:pPr algn="just"/>
            <a:r>
              <a:rPr lang="es-ES" sz="2000" dirty="0" smtClean="0">
                <a:solidFill>
                  <a:schemeClr val="bg1"/>
                </a:solidFill>
              </a:rPr>
              <a:t>Por cada operador de incremento, hay un operador decremento correspondiente. En lugar de usar ++ se usa --. </a:t>
            </a:r>
          </a:p>
          <a:p>
            <a:endParaRPr lang="es-ES" sz="2000" dirty="0">
              <a:solidFill>
                <a:schemeClr val="bg1"/>
              </a:solidFill>
            </a:endParaRPr>
          </a:p>
          <a:p>
            <a:endParaRPr lang="es-ES" sz="2000" dirty="0">
              <a:solidFill>
                <a:schemeClr val="bg1"/>
              </a:solidFill>
            </a:endParaRPr>
          </a:p>
          <a:p>
            <a:r>
              <a:rPr lang="es-ES" sz="2000" b="1" i="1" dirty="0" err="1" smtClean="0">
                <a:solidFill>
                  <a:schemeClr val="accent2">
                    <a:lumMod val="60000"/>
                    <a:lumOff val="40000"/>
                  </a:schemeClr>
                </a:solidFill>
              </a:rPr>
              <a:t>count</a:t>
            </a:r>
            <a:r>
              <a:rPr lang="es-ES" sz="2000" b="1" i="1" dirty="0" smtClean="0">
                <a:solidFill>
                  <a:schemeClr val="accent2">
                    <a:lumMod val="60000"/>
                    <a:lumOff val="40000"/>
                  </a:schemeClr>
                </a:solidFill>
              </a:rPr>
              <a:t>--;</a:t>
            </a:r>
            <a:r>
              <a:rPr lang="es-ES" sz="2000" b="1" i="1" dirty="0">
                <a:solidFill>
                  <a:schemeClr val="accent2">
                    <a:lumMod val="60000"/>
                    <a:lumOff val="40000"/>
                  </a:schemeClr>
                </a:solidFill>
              </a:rPr>
              <a:t>	</a:t>
            </a:r>
            <a:r>
              <a:rPr lang="es-ES" sz="2000" i="1" dirty="0">
                <a:solidFill>
                  <a:srgbClr val="FF0000"/>
                </a:solidFill>
              </a:rPr>
              <a:t>/* postfijo */</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count</a:t>
            </a:r>
            <a:r>
              <a:rPr lang="es-ES" sz="2000" b="1" i="1" dirty="0" smtClean="0">
                <a:solidFill>
                  <a:schemeClr val="accent2">
                    <a:lumMod val="60000"/>
                    <a:lumOff val="40000"/>
                  </a:schemeClr>
                </a:solidFill>
              </a:rPr>
              <a:t>;</a:t>
            </a:r>
            <a:r>
              <a:rPr lang="es-ES" sz="2000" b="1" i="1" dirty="0">
                <a:solidFill>
                  <a:schemeClr val="accent2">
                    <a:lumMod val="60000"/>
                    <a:lumOff val="40000"/>
                  </a:schemeClr>
                </a:solidFill>
              </a:rPr>
              <a:t>	</a:t>
            </a:r>
            <a:r>
              <a:rPr lang="es-ES" sz="2000" i="1" dirty="0">
                <a:solidFill>
                  <a:srgbClr val="FF0000"/>
                </a:solidFill>
              </a:rPr>
              <a:t>/* prefijo */</a:t>
            </a: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39709727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381000" y="304800"/>
            <a:ext cx="8305800" cy="5632311"/>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5.12 </a:t>
            </a:r>
            <a:r>
              <a:rPr lang="es-ES" sz="2000" dirty="0" err="1" smtClean="0">
                <a:solidFill>
                  <a:schemeClr val="bg1"/>
                </a:solidFill>
              </a:rPr>
              <a:t>bottles.c</a:t>
            </a:r>
            <a:endParaRPr lang="es-ES" sz="2000" dirty="0" smtClean="0">
              <a:solidFill>
                <a:schemeClr val="bg1"/>
              </a:solidFill>
            </a:endParaRPr>
          </a:p>
          <a:p>
            <a:r>
              <a:rPr lang="es-ES" sz="2000" i="1" dirty="0" smtClean="0">
                <a:solidFill>
                  <a:srgbClr val="FF0000"/>
                </a:solidFill>
              </a:rPr>
              <a:t>/* </a:t>
            </a:r>
            <a:r>
              <a:rPr lang="es-ES" sz="2000" i="1" dirty="0" err="1" smtClean="0">
                <a:solidFill>
                  <a:srgbClr val="FF0000"/>
                </a:solidFill>
              </a:rPr>
              <a:t>bottles.c</a:t>
            </a:r>
            <a:r>
              <a:rPr lang="es-ES" sz="2000" i="1" dirty="0" smtClean="0">
                <a:solidFill>
                  <a:srgbClr val="FF0000"/>
                </a:solidFill>
              </a:rPr>
              <a:t> - - </a:t>
            </a:r>
            <a:r>
              <a:rPr lang="es-ES" sz="2000" i="1" dirty="0" err="1" smtClean="0">
                <a:solidFill>
                  <a:srgbClr val="FF0000"/>
                </a:solidFill>
              </a:rPr>
              <a:t>postfix</a:t>
            </a:r>
            <a:r>
              <a:rPr lang="es-ES" sz="2000" i="1" dirty="0" smtClean="0">
                <a:solidFill>
                  <a:srgbClr val="FF0000"/>
                </a:solidFill>
              </a:rPr>
              <a:t> y </a:t>
            </a:r>
            <a:r>
              <a:rPr lang="es-ES" sz="2000" i="1" dirty="0" err="1" smtClean="0">
                <a:solidFill>
                  <a:srgbClr val="FF0000"/>
                </a:solidFill>
              </a:rPr>
              <a:t>prefix</a:t>
            </a:r>
            <a:r>
              <a:rPr lang="es-ES" sz="2000" i="1" dirty="0" smtClean="0">
                <a:solidFill>
                  <a:srgbClr val="FF0000"/>
                </a:solidFill>
              </a:rPr>
              <a:t>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endParaRPr lang="es-ES" sz="2000" b="1" i="1" dirty="0" smtClean="0">
              <a:solidFill>
                <a:schemeClr val="accent2">
                  <a:lumMod val="60000"/>
                  <a:lumOff val="40000"/>
                </a:schemeClr>
              </a:solidFill>
            </a:endParaRPr>
          </a:p>
          <a:p>
            <a:r>
              <a:rPr lang="es-ES" sz="2000" b="1" i="1" dirty="0" smtClean="0">
                <a:solidFill>
                  <a:schemeClr val="accent2">
                    <a:lumMod val="60000"/>
                    <a:lumOff val="40000"/>
                  </a:schemeClr>
                </a:solidFill>
              </a:rPr>
              <a:t>#define MAX 100</a:t>
            </a: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count</a:t>
            </a:r>
            <a:r>
              <a:rPr lang="es-ES" sz="2000" b="1" i="1" dirty="0" smtClean="0">
                <a:solidFill>
                  <a:schemeClr val="accent2">
                    <a:lumMod val="60000"/>
                    <a:lumOff val="40000"/>
                  </a:schemeClr>
                </a:solidFill>
              </a:rPr>
              <a:t> = MAX + 1;	</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while</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count</a:t>
            </a:r>
            <a:r>
              <a:rPr lang="es-ES" sz="2000" b="1" i="1" dirty="0" smtClean="0">
                <a:solidFill>
                  <a:schemeClr val="accent2">
                    <a:lumMod val="60000"/>
                    <a:lumOff val="40000"/>
                  </a:schemeClr>
                </a:solidFill>
              </a:rPr>
              <a:t> &gt; 0)</a:t>
            </a:r>
          </a:p>
          <a:p>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(“%d </a:t>
            </a:r>
            <a:r>
              <a:rPr lang="es-ES" sz="2000" b="1" i="1" dirty="0" err="1" smtClean="0">
                <a:solidFill>
                  <a:schemeClr val="accent2">
                    <a:lumMod val="60000"/>
                    <a:lumOff val="40000"/>
                  </a:schemeClr>
                </a:solidFill>
              </a:rPr>
              <a:t>bottles</a:t>
            </a:r>
            <a:r>
              <a:rPr lang="es-ES" sz="2000" b="1" i="1" dirty="0" smtClean="0">
                <a:solidFill>
                  <a:schemeClr val="accent2">
                    <a:lumMod val="60000"/>
                    <a:lumOff val="40000"/>
                  </a:schemeClr>
                </a:solidFill>
              </a:rPr>
              <a:t> of gas </a:t>
            </a:r>
            <a:r>
              <a:rPr lang="es-ES" sz="2000" b="1" i="1" dirty="0" err="1" smtClean="0">
                <a:solidFill>
                  <a:schemeClr val="accent2">
                    <a:lumMod val="60000"/>
                    <a:lumOff val="40000"/>
                  </a:schemeClr>
                </a:solidFill>
              </a:rPr>
              <a:t>on</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the</a:t>
            </a:r>
            <a:r>
              <a:rPr lang="es-ES" sz="2000" b="1" i="1" dirty="0" smtClean="0">
                <a:solidFill>
                  <a:schemeClr val="accent2">
                    <a:lumMod val="60000"/>
                    <a:lumOff val="40000"/>
                  </a:schemeClr>
                </a:solidFill>
              </a:rPr>
              <a:t> Wall, %d </a:t>
            </a:r>
            <a:r>
              <a:rPr lang="es-ES" sz="2000" b="1" i="1" dirty="0" err="1" smtClean="0">
                <a:solidFill>
                  <a:schemeClr val="accent2">
                    <a:lumMod val="60000"/>
                    <a:lumOff val="40000"/>
                  </a:schemeClr>
                </a:solidFill>
              </a:rPr>
              <a:t>bottles</a:t>
            </a:r>
            <a:r>
              <a:rPr lang="es-ES" sz="2000" b="1" i="1" dirty="0" smtClean="0">
                <a:solidFill>
                  <a:schemeClr val="accent2">
                    <a:lumMod val="60000"/>
                    <a:lumOff val="40000"/>
                  </a:schemeClr>
                </a:solidFill>
              </a:rPr>
              <a:t> of gas\n”, </a:t>
            </a:r>
            <a:r>
              <a:rPr lang="es-ES" sz="2000" b="1" i="1" dirty="0" err="1" smtClean="0">
                <a:solidFill>
                  <a:schemeClr val="accent2">
                    <a:lumMod val="60000"/>
                    <a:lumOff val="40000"/>
                  </a:schemeClr>
                </a:solidFill>
              </a:rPr>
              <a:t>count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count</a:t>
            </a:r>
            <a:r>
              <a:rPr lang="es-ES" sz="2000" b="1" i="1" dirty="0" smtClean="0">
                <a:solidFill>
                  <a:schemeClr val="accent2">
                    <a:lumMod val="60000"/>
                    <a:lumOff val="40000"/>
                  </a:schemeClr>
                </a:solidFill>
              </a:rPr>
              <a:t> );</a:t>
            </a: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Take</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one</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down</a:t>
            </a:r>
            <a:r>
              <a:rPr lang="es-ES" sz="2000" b="1" i="1" dirty="0" smtClean="0">
                <a:solidFill>
                  <a:schemeClr val="accent2">
                    <a:lumMod val="60000"/>
                    <a:lumOff val="40000"/>
                  </a:schemeClr>
                </a:solidFill>
              </a:rPr>
              <a:t> and </a:t>
            </a:r>
            <a:r>
              <a:rPr lang="es-ES" sz="2000" b="1" i="1" dirty="0" err="1" smtClean="0">
                <a:solidFill>
                  <a:schemeClr val="accent2">
                    <a:lumMod val="60000"/>
                    <a:lumOff val="40000"/>
                  </a:schemeClr>
                </a:solidFill>
              </a:rPr>
              <a:t>pass</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it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around</a:t>
            </a:r>
            <a:r>
              <a:rPr lang="es-ES" sz="2000" b="1" i="1" dirty="0" smtClean="0">
                <a:solidFill>
                  <a:schemeClr val="accent2">
                    <a:lumMod val="60000"/>
                    <a:lumOff val="40000"/>
                  </a:schemeClr>
                </a:solidFill>
              </a:rPr>
              <a:t>,\n</a:t>
            </a:r>
            <a:r>
              <a:rPr lang="es-ES" sz="2000" b="1" i="1" dirty="0">
                <a:solidFill>
                  <a:schemeClr val="accent2">
                    <a:lumMod val="60000"/>
                    <a:lumOff val="40000"/>
                  </a:schemeClr>
                </a:solidFill>
              </a:rPr>
              <a:t>”);</a:t>
            </a: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(“%d </a:t>
            </a:r>
            <a:r>
              <a:rPr lang="es-ES" sz="2000" b="1" i="1" dirty="0" err="1" smtClean="0">
                <a:solidFill>
                  <a:schemeClr val="accent2">
                    <a:lumMod val="60000"/>
                    <a:lumOff val="40000"/>
                  </a:schemeClr>
                </a:solidFill>
              </a:rPr>
              <a:t>bottles</a:t>
            </a:r>
            <a:r>
              <a:rPr lang="es-ES" sz="2000" b="1" i="1" dirty="0" smtClean="0">
                <a:solidFill>
                  <a:schemeClr val="accent2">
                    <a:lumMod val="60000"/>
                    <a:lumOff val="40000"/>
                  </a:schemeClr>
                </a:solidFill>
              </a:rPr>
              <a:t> of gas!\n\n”,count-1);</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a:t>
            </a:r>
          </a:p>
          <a:p>
            <a:r>
              <a:rPr lang="es-ES" sz="2000" b="1" i="1" dirty="0">
                <a:solidFill>
                  <a:schemeClr val="accent2">
                    <a:lumMod val="60000"/>
                    <a:lumOff val="40000"/>
                  </a:schemeClr>
                </a:solidFill>
              </a:rPr>
              <a:t>}</a:t>
            </a:r>
            <a:endParaRPr lang="es-ES" sz="2000" b="1" i="1" dirty="0" smtClean="0">
              <a:solidFill>
                <a:schemeClr val="accent2">
                  <a:lumMod val="60000"/>
                  <a:lumOff val="40000"/>
                </a:schemeClr>
              </a:solidFill>
            </a:endParaRPr>
          </a:p>
          <a:p>
            <a:endParaRPr lang="es-ES" sz="2000" dirty="0">
              <a:solidFill>
                <a:schemeClr val="bg1"/>
              </a:solidFill>
            </a:endParaRPr>
          </a:p>
        </p:txBody>
      </p:sp>
    </p:spTree>
    <p:extLst>
      <p:ext uri="{BB962C8B-B14F-4D97-AF65-F5344CB8AC3E}">
        <p14:creationId xmlns:p14="http://schemas.microsoft.com/office/powerpoint/2010/main" val="3411482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708981"/>
          </a:xfrm>
          <a:prstGeom prst="rect">
            <a:avLst/>
          </a:prstGeom>
        </p:spPr>
        <p:txBody>
          <a:bodyPr wrap="square">
            <a:spAutoFit/>
          </a:bodyPr>
          <a:lstStyle/>
          <a:p>
            <a:endParaRPr lang="es-ES" sz="2000" dirty="0">
              <a:solidFill>
                <a:schemeClr val="bg1"/>
              </a:solidFill>
            </a:endParaRPr>
          </a:p>
          <a:p>
            <a:r>
              <a:rPr lang="es-ES" sz="2000" dirty="0">
                <a:solidFill>
                  <a:schemeClr val="bg1"/>
                </a:solidFill>
              </a:rPr>
              <a:t>La salida </a:t>
            </a:r>
            <a:r>
              <a:rPr lang="es-ES" sz="2000" dirty="0" smtClean="0">
                <a:solidFill>
                  <a:schemeClr val="bg1"/>
                </a:solidFill>
              </a:rPr>
              <a:t>empieza así:</a:t>
            </a:r>
            <a:endParaRPr lang="es-ES" sz="2000" dirty="0">
              <a:solidFill>
                <a:schemeClr val="bg1"/>
              </a:solidFill>
            </a:endParaRPr>
          </a:p>
          <a:p>
            <a:r>
              <a:rPr lang="es-ES" sz="2000" b="1" i="1" dirty="0" smtClean="0">
                <a:solidFill>
                  <a:schemeClr val="accent2">
                    <a:lumMod val="60000"/>
                    <a:lumOff val="40000"/>
                  </a:schemeClr>
                </a:solidFill>
              </a:rPr>
              <a:t>100 </a:t>
            </a:r>
            <a:r>
              <a:rPr lang="es-ES" sz="2000" b="1" i="1" dirty="0" err="1">
                <a:solidFill>
                  <a:schemeClr val="accent2">
                    <a:lumMod val="60000"/>
                    <a:lumOff val="40000"/>
                  </a:schemeClr>
                </a:solidFill>
              </a:rPr>
              <a:t>bottles</a:t>
            </a:r>
            <a:r>
              <a:rPr lang="es-ES" sz="2000" b="1" i="1" dirty="0">
                <a:solidFill>
                  <a:schemeClr val="accent2">
                    <a:lumMod val="60000"/>
                    <a:lumOff val="40000"/>
                  </a:schemeClr>
                </a:solidFill>
              </a:rPr>
              <a:t> of gas </a:t>
            </a:r>
            <a:r>
              <a:rPr lang="es-ES" sz="2000" b="1" i="1" dirty="0" err="1">
                <a:solidFill>
                  <a:schemeClr val="accent2">
                    <a:lumMod val="60000"/>
                    <a:lumOff val="40000"/>
                  </a:schemeClr>
                </a:solidFill>
              </a:rPr>
              <a:t>on</a:t>
            </a:r>
            <a:r>
              <a:rPr lang="es-ES" sz="2000" b="1" i="1" dirty="0">
                <a:solidFill>
                  <a:schemeClr val="accent2">
                    <a:lumMod val="60000"/>
                    <a:lumOff val="40000"/>
                  </a:schemeClr>
                </a:solidFill>
              </a:rPr>
              <a:t> </a:t>
            </a:r>
            <a:r>
              <a:rPr lang="es-ES" sz="2000" b="1" i="1" dirty="0" err="1">
                <a:solidFill>
                  <a:schemeClr val="accent2">
                    <a:lumMod val="60000"/>
                    <a:lumOff val="40000"/>
                  </a:schemeClr>
                </a:solidFill>
              </a:rPr>
              <a:t>the</a:t>
            </a:r>
            <a:r>
              <a:rPr lang="es-ES" sz="2000" b="1" i="1" dirty="0">
                <a:solidFill>
                  <a:schemeClr val="accent2">
                    <a:lumMod val="60000"/>
                    <a:lumOff val="40000"/>
                  </a:schemeClr>
                </a:solidFill>
              </a:rPr>
              <a:t> Wall</a:t>
            </a:r>
            <a:r>
              <a:rPr lang="es-ES" sz="2000" b="1" i="1" dirty="0" smtClean="0">
                <a:solidFill>
                  <a:schemeClr val="accent2">
                    <a:lumMod val="60000"/>
                    <a:lumOff val="40000"/>
                  </a:schemeClr>
                </a:solidFill>
              </a:rPr>
              <a:t>, 100 </a:t>
            </a:r>
            <a:r>
              <a:rPr lang="es-ES" sz="2000" b="1" i="1" dirty="0" err="1" smtClean="0">
                <a:solidFill>
                  <a:schemeClr val="accent2">
                    <a:lumMod val="60000"/>
                    <a:lumOff val="40000"/>
                  </a:schemeClr>
                </a:solidFill>
              </a:rPr>
              <a:t>bottles</a:t>
            </a:r>
            <a:r>
              <a:rPr lang="es-ES" sz="2000" b="1" i="1" dirty="0" smtClean="0">
                <a:solidFill>
                  <a:schemeClr val="accent2">
                    <a:lumMod val="60000"/>
                    <a:lumOff val="40000"/>
                  </a:schemeClr>
                </a:solidFill>
              </a:rPr>
              <a:t> of gas!</a:t>
            </a:r>
            <a:endParaRPr lang="es-ES" sz="2000" b="1" i="1" dirty="0">
              <a:solidFill>
                <a:schemeClr val="accent2">
                  <a:lumMod val="60000"/>
                  <a:lumOff val="40000"/>
                </a:schemeClr>
              </a:solidFill>
            </a:endParaRPr>
          </a:p>
          <a:p>
            <a:r>
              <a:rPr lang="es-ES" sz="2000" b="1" i="1" dirty="0" err="1">
                <a:solidFill>
                  <a:schemeClr val="accent2">
                    <a:lumMod val="60000"/>
                    <a:lumOff val="40000"/>
                  </a:schemeClr>
                </a:solidFill>
              </a:rPr>
              <a:t>Take</a:t>
            </a:r>
            <a:r>
              <a:rPr lang="es-ES" sz="2000" b="1" i="1" dirty="0">
                <a:solidFill>
                  <a:schemeClr val="accent2">
                    <a:lumMod val="60000"/>
                    <a:lumOff val="40000"/>
                  </a:schemeClr>
                </a:solidFill>
              </a:rPr>
              <a:t> </a:t>
            </a:r>
            <a:r>
              <a:rPr lang="es-ES" sz="2000" b="1" i="1" dirty="0" err="1">
                <a:solidFill>
                  <a:schemeClr val="accent2">
                    <a:lumMod val="60000"/>
                    <a:lumOff val="40000"/>
                  </a:schemeClr>
                </a:solidFill>
              </a:rPr>
              <a:t>one</a:t>
            </a:r>
            <a:r>
              <a:rPr lang="es-ES" sz="2000" b="1" i="1" dirty="0">
                <a:solidFill>
                  <a:schemeClr val="accent2">
                    <a:lumMod val="60000"/>
                    <a:lumOff val="40000"/>
                  </a:schemeClr>
                </a:solidFill>
              </a:rPr>
              <a:t> </a:t>
            </a:r>
            <a:r>
              <a:rPr lang="es-ES" sz="2000" b="1" i="1" dirty="0" err="1">
                <a:solidFill>
                  <a:schemeClr val="accent2">
                    <a:lumMod val="60000"/>
                    <a:lumOff val="40000"/>
                  </a:schemeClr>
                </a:solidFill>
              </a:rPr>
              <a:t>down</a:t>
            </a:r>
            <a:r>
              <a:rPr lang="es-ES" sz="2000" b="1" i="1" dirty="0">
                <a:solidFill>
                  <a:schemeClr val="accent2">
                    <a:lumMod val="60000"/>
                    <a:lumOff val="40000"/>
                  </a:schemeClr>
                </a:solidFill>
              </a:rPr>
              <a:t> and </a:t>
            </a:r>
            <a:r>
              <a:rPr lang="es-ES" sz="2000" b="1" i="1" dirty="0" err="1">
                <a:solidFill>
                  <a:schemeClr val="accent2">
                    <a:lumMod val="60000"/>
                    <a:lumOff val="40000"/>
                  </a:schemeClr>
                </a:solidFill>
              </a:rPr>
              <a:t>pass</a:t>
            </a:r>
            <a:r>
              <a:rPr lang="es-ES" sz="2000" b="1" i="1" dirty="0">
                <a:solidFill>
                  <a:schemeClr val="accent2">
                    <a:lumMod val="60000"/>
                    <a:lumOff val="40000"/>
                  </a:schemeClr>
                </a:solidFill>
              </a:rPr>
              <a:t> </a:t>
            </a:r>
            <a:r>
              <a:rPr lang="es-ES" sz="2000" b="1" i="1" dirty="0" err="1">
                <a:solidFill>
                  <a:schemeClr val="accent2">
                    <a:lumMod val="60000"/>
                    <a:lumOff val="40000"/>
                  </a:schemeClr>
                </a:solidFill>
              </a:rPr>
              <a:t>it</a:t>
            </a:r>
            <a:r>
              <a:rPr lang="es-ES" sz="2000" b="1" i="1" dirty="0">
                <a:solidFill>
                  <a:schemeClr val="accent2">
                    <a:lumMod val="60000"/>
                    <a:lumOff val="40000"/>
                  </a:schemeClr>
                </a:solidFill>
              </a:rPr>
              <a:t> </a:t>
            </a:r>
            <a:r>
              <a:rPr lang="es-ES" sz="2000" b="1" i="1" dirty="0" err="1">
                <a:solidFill>
                  <a:schemeClr val="accent2">
                    <a:lumMod val="60000"/>
                    <a:lumOff val="40000"/>
                  </a:schemeClr>
                </a:solidFill>
              </a:rPr>
              <a:t>around</a:t>
            </a:r>
            <a:r>
              <a:rPr lang="es-ES" sz="2000" b="1" i="1" dirty="0">
                <a:solidFill>
                  <a:schemeClr val="accent2">
                    <a:lumMod val="60000"/>
                    <a:lumOff val="40000"/>
                  </a:schemeClr>
                </a:solidFill>
              </a:rPr>
              <a:t>,</a:t>
            </a:r>
          </a:p>
          <a:p>
            <a:r>
              <a:rPr lang="es-ES" sz="2000" b="1" i="1" dirty="0" smtClean="0">
                <a:solidFill>
                  <a:schemeClr val="accent2">
                    <a:lumMod val="60000"/>
                    <a:lumOff val="40000"/>
                  </a:schemeClr>
                </a:solidFill>
              </a:rPr>
              <a:t>99 </a:t>
            </a:r>
            <a:r>
              <a:rPr lang="es-ES" sz="2000" b="1" i="1" dirty="0" err="1">
                <a:solidFill>
                  <a:schemeClr val="accent2">
                    <a:lumMod val="60000"/>
                    <a:lumOff val="40000"/>
                  </a:schemeClr>
                </a:solidFill>
              </a:rPr>
              <a:t>bottles</a:t>
            </a:r>
            <a:r>
              <a:rPr lang="es-ES" sz="2000" b="1" i="1" dirty="0">
                <a:solidFill>
                  <a:schemeClr val="accent2">
                    <a:lumMod val="60000"/>
                    <a:lumOff val="40000"/>
                  </a:schemeClr>
                </a:solidFill>
              </a:rPr>
              <a:t> of gas!</a:t>
            </a:r>
          </a:p>
          <a:p>
            <a:endParaRPr lang="es-ES" sz="2000" dirty="0">
              <a:solidFill>
                <a:schemeClr val="bg1"/>
              </a:solidFill>
            </a:endParaRPr>
          </a:p>
          <a:p>
            <a:pPr algn="just"/>
            <a:r>
              <a:rPr lang="es-ES" sz="2000" b="1" i="1" dirty="0" smtClean="0">
                <a:solidFill>
                  <a:schemeClr val="accent2">
                    <a:lumMod val="60000"/>
                    <a:lumOff val="40000"/>
                  </a:schemeClr>
                </a:solidFill>
              </a:rPr>
              <a:t>99 </a:t>
            </a:r>
            <a:r>
              <a:rPr lang="es-ES" sz="2000" b="1" i="1" dirty="0" err="1">
                <a:solidFill>
                  <a:schemeClr val="accent2">
                    <a:lumMod val="60000"/>
                    <a:lumOff val="40000"/>
                  </a:schemeClr>
                </a:solidFill>
              </a:rPr>
              <a:t>bottles</a:t>
            </a:r>
            <a:r>
              <a:rPr lang="es-ES" sz="2000" b="1" i="1" dirty="0">
                <a:solidFill>
                  <a:schemeClr val="accent2">
                    <a:lumMod val="60000"/>
                    <a:lumOff val="40000"/>
                  </a:schemeClr>
                </a:solidFill>
              </a:rPr>
              <a:t> of gas </a:t>
            </a:r>
            <a:r>
              <a:rPr lang="es-ES" sz="2000" b="1" i="1" dirty="0" err="1">
                <a:solidFill>
                  <a:schemeClr val="accent2">
                    <a:lumMod val="60000"/>
                    <a:lumOff val="40000"/>
                  </a:schemeClr>
                </a:solidFill>
              </a:rPr>
              <a:t>on</a:t>
            </a:r>
            <a:r>
              <a:rPr lang="es-ES" sz="2000" b="1" i="1" dirty="0">
                <a:solidFill>
                  <a:schemeClr val="accent2">
                    <a:lumMod val="60000"/>
                    <a:lumOff val="40000"/>
                  </a:schemeClr>
                </a:solidFill>
              </a:rPr>
              <a:t> </a:t>
            </a:r>
            <a:r>
              <a:rPr lang="es-ES" sz="2000" b="1" i="1" dirty="0" err="1">
                <a:solidFill>
                  <a:schemeClr val="accent2">
                    <a:lumMod val="60000"/>
                    <a:lumOff val="40000"/>
                  </a:schemeClr>
                </a:solidFill>
              </a:rPr>
              <a:t>the</a:t>
            </a:r>
            <a:r>
              <a:rPr lang="es-ES" sz="2000" b="1" i="1" dirty="0">
                <a:solidFill>
                  <a:schemeClr val="accent2">
                    <a:lumMod val="60000"/>
                    <a:lumOff val="40000"/>
                  </a:schemeClr>
                </a:solidFill>
              </a:rPr>
              <a:t> Wall, </a:t>
            </a:r>
            <a:r>
              <a:rPr lang="es-ES" sz="2000" b="1" i="1" dirty="0" smtClean="0">
                <a:solidFill>
                  <a:schemeClr val="accent2">
                    <a:lumMod val="60000"/>
                    <a:lumOff val="40000"/>
                  </a:schemeClr>
                </a:solidFill>
              </a:rPr>
              <a:t>99 </a:t>
            </a:r>
            <a:r>
              <a:rPr lang="es-ES" sz="2000" b="1" i="1" dirty="0" err="1">
                <a:solidFill>
                  <a:schemeClr val="accent2">
                    <a:lumMod val="60000"/>
                    <a:lumOff val="40000"/>
                  </a:schemeClr>
                </a:solidFill>
              </a:rPr>
              <a:t>bottles</a:t>
            </a:r>
            <a:r>
              <a:rPr lang="es-ES" sz="2000" b="1" i="1" dirty="0">
                <a:solidFill>
                  <a:schemeClr val="accent2">
                    <a:lumMod val="60000"/>
                    <a:lumOff val="40000"/>
                  </a:schemeClr>
                </a:solidFill>
              </a:rPr>
              <a:t> of gas!</a:t>
            </a:r>
          </a:p>
          <a:p>
            <a:pPr algn="just"/>
            <a:endParaRPr lang="es-ES" sz="2000" dirty="0" smtClean="0">
              <a:solidFill>
                <a:schemeClr val="bg1"/>
              </a:solidFill>
            </a:endParaRPr>
          </a:p>
          <a:p>
            <a:r>
              <a:rPr lang="es-ES" sz="2000" dirty="0" err="1" smtClean="0">
                <a:solidFill>
                  <a:schemeClr val="bg1"/>
                </a:solidFill>
              </a:rPr>
              <a:t>Contitua</a:t>
            </a:r>
            <a:r>
              <a:rPr lang="es-ES" sz="2000" dirty="0" smtClean="0">
                <a:solidFill>
                  <a:schemeClr val="bg1"/>
                </a:solidFill>
              </a:rPr>
              <a:t> así hasta que termina:</a:t>
            </a:r>
            <a:endParaRPr lang="es-ES" sz="2000" dirty="0">
              <a:solidFill>
                <a:schemeClr val="bg1"/>
              </a:solidFill>
            </a:endParaRPr>
          </a:p>
          <a:p>
            <a:endParaRPr lang="es-ES" sz="2000" dirty="0">
              <a:solidFill>
                <a:schemeClr val="bg1"/>
              </a:solidFill>
            </a:endParaRPr>
          </a:p>
          <a:p>
            <a:r>
              <a:rPr lang="es-ES" sz="2000" b="1" i="1" dirty="0" smtClean="0">
                <a:solidFill>
                  <a:schemeClr val="accent2">
                    <a:lumMod val="60000"/>
                    <a:lumOff val="40000"/>
                  </a:schemeClr>
                </a:solidFill>
              </a:rPr>
              <a:t>1 </a:t>
            </a:r>
            <a:r>
              <a:rPr lang="es-ES" sz="2000" b="1" i="1" dirty="0" err="1">
                <a:solidFill>
                  <a:schemeClr val="accent2">
                    <a:lumMod val="60000"/>
                    <a:lumOff val="40000"/>
                  </a:schemeClr>
                </a:solidFill>
              </a:rPr>
              <a:t>bottles</a:t>
            </a:r>
            <a:r>
              <a:rPr lang="es-ES" sz="2000" b="1" i="1" dirty="0">
                <a:solidFill>
                  <a:schemeClr val="accent2">
                    <a:lumMod val="60000"/>
                    <a:lumOff val="40000"/>
                  </a:schemeClr>
                </a:solidFill>
              </a:rPr>
              <a:t> of gas </a:t>
            </a:r>
            <a:r>
              <a:rPr lang="es-ES" sz="2000" b="1" i="1" dirty="0" err="1">
                <a:solidFill>
                  <a:schemeClr val="accent2">
                    <a:lumMod val="60000"/>
                    <a:lumOff val="40000"/>
                  </a:schemeClr>
                </a:solidFill>
              </a:rPr>
              <a:t>on</a:t>
            </a:r>
            <a:r>
              <a:rPr lang="es-ES" sz="2000" b="1" i="1" dirty="0">
                <a:solidFill>
                  <a:schemeClr val="accent2">
                    <a:lumMod val="60000"/>
                    <a:lumOff val="40000"/>
                  </a:schemeClr>
                </a:solidFill>
              </a:rPr>
              <a:t> </a:t>
            </a:r>
            <a:r>
              <a:rPr lang="es-ES" sz="2000" b="1" i="1" dirty="0" err="1">
                <a:solidFill>
                  <a:schemeClr val="accent2">
                    <a:lumMod val="60000"/>
                    <a:lumOff val="40000"/>
                  </a:schemeClr>
                </a:solidFill>
              </a:rPr>
              <a:t>the</a:t>
            </a:r>
            <a:r>
              <a:rPr lang="es-ES" sz="2000" b="1" i="1" dirty="0">
                <a:solidFill>
                  <a:schemeClr val="accent2">
                    <a:lumMod val="60000"/>
                    <a:lumOff val="40000"/>
                  </a:schemeClr>
                </a:solidFill>
              </a:rPr>
              <a:t> Wall</a:t>
            </a:r>
            <a:r>
              <a:rPr lang="es-ES" sz="2000" b="1" i="1">
                <a:solidFill>
                  <a:schemeClr val="accent2">
                    <a:lumMod val="60000"/>
                    <a:lumOff val="40000"/>
                  </a:schemeClr>
                </a:solidFill>
              </a:rPr>
              <a:t>, </a:t>
            </a:r>
            <a:r>
              <a:rPr lang="es-ES" sz="2000" b="1" i="1" smtClean="0">
                <a:solidFill>
                  <a:schemeClr val="accent2">
                    <a:lumMod val="60000"/>
                    <a:lumOff val="40000"/>
                  </a:schemeClr>
                </a:solidFill>
              </a:rPr>
              <a:t>1 </a:t>
            </a:r>
            <a:r>
              <a:rPr lang="es-ES" sz="2000" b="1" i="1" dirty="0" err="1">
                <a:solidFill>
                  <a:schemeClr val="accent2">
                    <a:lumMod val="60000"/>
                    <a:lumOff val="40000"/>
                  </a:schemeClr>
                </a:solidFill>
              </a:rPr>
              <a:t>bottles</a:t>
            </a:r>
            <a:r>
              <a:rPr lang="es-ES" sz="2000" b="1" i="1" dirty="0">
                <a:solidFill>
                  <a:schemeClr val="accent2">
                    <a:lumMod val="60000"/>
                    <a:lumOff val="40000"/>
                  </a:schemeClr>
                </a:solidFill>
              </a:rPr>
              <a:t> of gas!</a:t>
            </a:r>
          </a:p>
          <a:p>
            <a:r>
              <a:rPr lang="es-ES" sz="2000" b="1" i="1" dirty="0" err="1">
                <a:solidFill>
                  <a:schemeClr val="accent2">
                    <a:lumMod val="60000"/>
                    <a:lumOff val="40000"/>
                  </a:schemeClr>
                </a:solidFill>
              </a:rPr>
              <a:t>Take</a:t>
            </a:r>
            <a:r>
              <a:rPr lang="es-ES" sz="2000" b="1" i="1" dirty="0">
                <a:solidFill>
                  <a:schemeClr val="accent2">
                    <a:lumMod val="60000"/>
                    <a:lumOff val="40000"/>
                  </a:schemeClr>
                </a:solidFill>
              </a:rPr>
              <a:t> </a:t>
            </a:r>
            <a:r>
              <a:rPr lang="es-ES" sz="2000" b="1" i="1" dirty="0" err="1">
                <a:solidFill>
                  <a:schemeClr val="accent2">
                    <a:lumMod val="60000"/>
                    <a:lumOff val="40000"/>
                  </a:schemeClr>
                </a:solidFill>
              </a:rPr>
              <a:t>one</a:t>
            </a:r>
            <a:r>
              <a:rPr lang="es-ES" sz="2000" b="1" i="1" dirty="0">
                <a:solidFill>
                  <a:schemeClr val="accent2">
                    <a:lumMod val="60000"/>
                    <a:lumOff val="40000"/>
                  </a:schemeClr>
                </a:solidFill>
              </a:rPr>
              <a:t> </a:t>
            </a:r>
            <a:r>
              <a:rPr lang="es-ES" sz="2000" b="1" i="1" dirty="0" err="1">
                <a:solidFill>
                  <a:schemeClr val="accent2">
                    <a:lumMod val="60000"/>
                    <a:lumOff val="40000"/>
                  </a:schemeClr>
                </a:solidFill>
              </a:rPr>
              <a:t>down</a:t>
            </a:r>
            <a:r>
              <a:rPr lang="es-ES" sz="2000" b="1" i="1" dirty="0">
                <a:solidFill>
                  <a:schemeClr val="accent2">
                    <a:lumMod val="60000"/>
                    <a:lumOff val="40000"/>
                  </a:schemeClr>
                </a:solidFill>
              </a:rPr>
              <a:t> and </a:t>
            </a:r>
            <a:r>
              <a:rPr lang="es-ES" sz="2000" b="1" i="1" dirty="0" err="1">
                <a:solidFill>
                  <a:schemeClr val="accent2">
                    <a:lumMod val="60000"/>
                    <a:lumOff val="40000"/>
                  </a:schemeClr>
                </a:solidFill>
              </a:rPr>
              <a:t>pass</a:t>
            </a:r>
            <a:r>
              <a:rPr lang="es-ES" sz="2000" b="1" i="1" dirty="0">
                <a:solidFill>
                  <a:schemeClr val="accent2">
                    <a:lumMod val="60000"/>
                    <a:lumOff val="40000"/>
                  </a:schemeClr>
                </a:solidFill>
              </a:rPr>
              <a:t> </a:t>
            </a:r>
            <a:r>
              <a:rPr lang="es-ES" sz="2000" b="1" i="1" dirty="0" err="1">
                <a:solidFill>
                  <a:schemeClr val="accent2">
                    <a:lumMod val="60000"/>
                    <a:lumOff val="40000"/>
                  </a:schemeClr>
                </a:solidFill>
              </a:rPr>
              <a:t>it</a:t>
            </a:r>
            <a:r>
              <a:rPr lang="es-ES" sz="2000" b="1" i="1" dirty="0">
                <a:solidFill>
                  <a:schemeClr val="accent2">
                    <a:lumMod val="60000"/>
                    <a:lumOff val="40000"/>
                  </a:schemeClr>
                </a:solidFill>
              </a:rPr>
              <a:t> </a:t>
            </a:r>
            <a:r>
              <a:rPr lang="es-ES" sz="2000" b="1" i="1" dirty="0" err="1">
                <a:solidFill>
                  <a:schemeClr val="accent2">
                    <a:lumMod val="60000"/>
                    <a:lumOff val="40000"/>
                  </a:schemeClr>
                </a:solidFill>
              </a:rPr>
              <a:t>around</a:t>
            </a:r>
            <a:r>
              <a:rPr lang="es-ES" sz="2000" b="1" i="1" dirty="0">
                <a:solidFill>
                  <a:schemeClr val="accent2">
                    <a:lumMod val="60000"/>
                    <a:lumOff val="40000"/>
                  </a:schemeClr>
                </a:solidFill>
              </a:rPr>
              <a:t>,</a:t>
            </a:r>
          </a:p>
          <a:p>
            <a:r>
              <a:rPr lang="es-ES" sz="2000" b="1" i="1" dirty="0" smtClean="0">
                <a:solidFill>
                  <a:schemeClr val="accent2">
                    <a:lumMod val="60000"/>
                    <a:lumOff val="40000"/>
                  </a:schemeClr>
                </a:solidFill>
              </a:rPr>
              <a:t>0 </a:t>
            </a:r>
            <a:r>
              <a:rPr lang="es-ES" sz="2000" b="1" i="1" dirty="0" err="1">
                <a:solidFill>
                  <a:schemeClr val="accent2">
                    <a:lumMod val="60000"/>
                    <a:lumOff val="40000"/>
                  </a:schemeClr>
                </a:solidFill>
              </a:rPr>
              <a:t>bottles</a:t>
            </a:r>
            <a:r>
              <a:rPr lang="es-ES" sz="2000" b="1" i="1" dirty="0">
                <a:solidFill>
                  <a:schemeClr val="accent2">
                    <a:lumMod val="60000"/>
                    <a:lumOff val="40000"/>
                  </a:schemeClr>
                </a:solidFill>
              </a:rPr>
              <a:t> of gas!</a:t>
            </a:r>
          </a:p>
          <a:p>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38065759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401205"/>
          </a:xfrm>
          <a:prstGeom prst="rect">
            <a:avLst/>
          </a:prstGeom>
        </p:spPr>
        <p:txBody>
          <a:bodyPr wrap="square">
            <a:spAutoFit/>
          </a:bodyPr>
          <a:lstStyle/>
          <a:p>
            <a:pPr algn="just"/>
            <a:r>
              <a:rPr lang="es-ES" sz="2000" spc="300" dirty="0" smtClean="0">
                <a:solidFill>
                  <a:schemeClr val="accent3">
                    <a:lumMod val="75000"/>
                  </a:schemeClr>
                </a:solidFill>
              </a:rPr>
              <a:t>Precedencia.</a:t>
            </a:r>
            <a:endParaRPr lang="es-ES" sz="2000" dirty="0" smtClean="0">
              <a:solidFill>
                <a:schemeClr val="bg1"/>
              </a:solidFill>
            </a:endParaRPr>
          </a:p>
          <a:p>
            <a:pPr algn="just"/>
            <a:endParaRPr lang="es-ES" sz="2000" dirty="0" smtClean="0">
              <a:solidFill>
                <a:schemeClr val="bg1"/>
              </a:solidFill>
            </a:endParaRPr>
          </a:p>
          <a:p>
            <a:pPr algn="just"/>
            <a:r>
              <a:rPr lang="es-ES" sz="2000" dirty="0" smtClean="0">
                <a:solidFill>
                  <a:schemeClr val="bg1"/>
                </a:solidFill>
              </a:rPr>
              <a:t>Su precedencia es muy alta, sólo la precede los paréntesis. Así, x*y++ significa (x)*(y++), más no (x*y)++. Este operador sólo afecta variables, por lo que x*y no puede ser afectado juntos.</a:t>
            </a:r>
          </a:p>
          <a:p>
            <a:endParaRPr lang="es-ES" sz="2000" dirty="0">
              <a:solidFill>
                <a:schemeClr val="bg1"/>
              </a:solidFill>
            </a:endParaRPr>
          </a:p>
          <a:p>
            <a:r>
              <a:rPr lang="es-ES" sz="2000" dirty="0" smtClean="0">
                <a:solidFill>
                  <a:schemeClr val="bg1"/>
                </a:solidFill>
              </a:rPr>
              <a:t>Imaginemos:</a:t>
            </a:r>
            <a:endParaRPr lang="es-ES" sz="2000" dirty="0">
              <a:solidFill>
                <a:schemeClr val="bg1"/>
              </a:solidFill>
            </a:endParaRPr>
          </a:p>
          <a:p>
            <a:endParaRPr lang="es-ES" sz="2000" dirty="0" smtClean="0">
              <a:solidFill>
                <a:schemeClr val="bg1"/>
              </a:solidFill>
            </a:endParaRPr>
          </a:p>
          <a:p>
            <a:r>
              <a:rPr lang="es-ES" sz="2000" dirty="0" smtClean="0">
                <a:solidFill>
                  <a:schemeClr val="bg1"/>
                </a:solidFill>
              </a:rPr>
              <a:t>y=2;	n=3;</a:t>
            </a:r>
          </a:p>
          <a:p>
            <a:r>
              <a:rPr lang="es-ES" sz="2000" dirty="0" err="1" smtClean="0">
                <a:solidFill>
                  <a:schemeClr val="bg1"/>
                </a:solidFill>
              </a:rPr>
              <a:t>Nextnum</a:t>
            </a:r>
            <a:r>
              <a:rPr lang="es-ES" sz="2000" dirty="0" smtClean="0">
                <a:solidFill>
                  <a:schemeClr val="bg1"/>
                </a:solidFill>
              </a:rPr>
              <a:t>=(y + n++)*6;</a:t>
            </a:r>
            <a:endParaRPr lang="es-ES" sz="2000" dirty="0">
              <a:solidFill>
                <a:schemeClr val="bg1"/>
              </a:solidFill>
            </a:endParaRPr>
          </a:p>
          <a:p>
            <a:endParaRPr lang="es-ES" sz="2000" dirty="0" smtClean="0">
              <a:solidFill>
                <a:schemeClr val="bg1"/>
              </a:solidFill>
            </a:endParaRPr>
          </a:p>
          <a:p>
            <a:r>
              <a:rPr lang="es-ES" sz="2000" dirty="0" smtClean="0">
                <a:solidFill>
                  <a:schemeClr val="bg1"/>
                </a:solidFill>
              </a:rPr>
              <a:t>Qué número tenemos?</a:t>
            </a:r>
          </a:p>
          <a:p>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42300092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401205"/>
          </a:xfrm>
          <a:prstGeom prst="rect">
            <a:avLst/>
          </a:prstGeom>
        </p:spPr>
        <p:txBody>
          <a:bodyPr wrap="square">
            <a:spAutoFit/>
          </a:bodyPr>
          <a:lstStyle/>
          <a:p>
            <a:pPr algn="just"/>
            <a:r>
              <a:rPr lang="es-ES" sz="2000" spc="300" dirty="0" smtClean="0">
                <a:solidFill>
                  <a:schemeClr val="accent3">
                    <a:lumMod val="75000"/>
                  </a:schemeClr>
                </a:solidFill>
              </a:rPr>
              <a:t>Precedencia.</a:t>
            </a:r>
            <a:endParaRPr lang="es-ES" sz="2000" dirty="0" smtClean="0">
              <a:solidFill>
                <a:schemeClr val="bg1"/>
              </a:solidFill>
            </a:endParaRPr>
          </a:p>
          <a:p>
            <a:pPr algn="just"/>
            <a:endParaRPr lang="es-ES" sz="2000" dirty="0" smtClean="0">
              <a:solidFill>
                <a:schemeClr val="bg1"/>
              </a:solidFill>
            </a:endParaRPr>
          </a:p>
          <a:p>
            <a:pPr algn="just"/>
            <a:r>
              <a:rPr lang="es-ES" sz="2000" dirty="0" smtClean="0">
                <a:solidFill>
                  <a:schemeClr val="bg1"/>
                </a:solidFill>
              </a:rPr>
              <a:t>Su precedencia es muy alta, sólo la precede los paréntesis. Así, x*y++ significa (x)*(y++), más no (x*y)++. Este operador sólo afecta variables, por lo que x*y no puede ser afectado juntos.</a:t>
            </a:r>
          </a:p>
          <a:p>
            <a:endParaRPr lang="es-ES" sz="2000" dirty="0">
              <a:solidFill>
                <a:schemeClr val="bg1"/>
              </a:solidFill>
            </a:endParaRPr>
          </a:p>
          <a:p>
            <a:r>
              <a:rPr lang="es-ES" sz="2000" dirty="0" smtClean="0">
                <a:solidFill>
                  <a:schemeClr val="bg1"/>
                </a:solidFill>
              </a:rPr>
              <a:t>Imaginemos:</a:t>
            </a:r>
            <a:endParaRPr lang="es-ES" sz="2000" dirty="0">
              <a:solidFill>
                <a:schemeClr val="bg1"/>
              </a:solidFill>
            </a:endParaRPr>
          </a:p>
          <a:p>
            <a:endParaRPr lang="es-ES" sz="2000" dirty="0" smtClean="0">
              <a:solidFill>
                <a:schemeClr val="bg1"/>
              </a:solidFill>
            </a:endParaRPr>
          </a:p>
          <a:p>
            <a:r>
              <a:rPr lang="es-ES" sz="2000" dirty="0" smtClean="0">
                <a:solidFill>
                  <a:schemeClr val="bg1"/>
                </a:solidFill>
              </a:rPr>
              <a:t>y=2;	n=3;</a:t>
            </a:r>
          </a:p>
          <a:p>
            <a:r>
              <a:rPr lang="es-ES" sz="2000" dirty="0" err="1" smtClean="0">
                <a:solidFill>
                  <a:schemeClr val="bg1"/>
                </a:solidFill>
              </a:rPr>
              <a:t>Nextnum</a:t>
            </a:r>
            <a:r>
              <a:rPr lang="es-ES" sz="2000" dirty="0" smtClean="0">
                <a:solidFill>
                  <a:schemeClr val="bg1"/>
                </a:solidFill>
              </a:rPr>
              <a:t>=(y + n++)*6;</a:t>
            </a:r>
            <a:endParaRPr lang="es-ES" sz="2000" dirty="0">
              <a:solidFill>
                <a:schemeClr val="bg1"/>
              </a:solidFill>
            </a:endParaRPr>
          </a:p>
          <a:p>
            <a:endParaRPr lang="es-ES" sz="2000" dirty="0" smtClean="0">
              <a:solidFill>
                <a:schemeClr val="bg1"/>
              </a:solidFill>
            </a:endParaRPr>
          </a:p>
          <a:p>
            <a:r>
              <a:rPr lang="es-ES" sz="2000" dirty="0" smtClean="0">
                <a:solidFill>
                  <a:schemeClr val="bg1"/>
                </a:solidFill>
              </a:rPr>
              <a:t>Qué número tenemos?</a:t>
            </a:r>
          </a:p>
          <a:p>
            <a:r>
              <a:rPr lang="es-ES" sz="2000" dirty="0" err="1" smtClean="0">
                <a:solidFill>
                  <a:schemeClr val="bg1"/>
                </a:solidFill>
              </a:rPr>
              <a:t>nextnum</a:t>
            </a:r>
            <a:r>
              <a:rPr lang="es-ES" sz="2000" dirty="0" smtClean="0">
                <a:solidFill>
                  <a:schemeClr val="bg1"/>
                </a:solidFill>
              </a:rPr>
              <a:t> = (2 + 3)*6=5*6=30.</a:t>
            </a:r>
          </a:p>
          <a:p>
            <a:endParaRPr lang="es-ES" sz="2000" dirty="0">
              <a:solidFill>
                <a:schemeClr val="bg1"/>
              </a:solidFill>
            </a:endParaRPr>
          </a:p>
        </p:txBody>
      </p:sp>
    </p:spTree>
    <p:extLst>
      <p:ext uri="{BB962C8B-B14F-4D97-AF65-F5344CB8AC3E}">
        <p14:creationId xmlns:p14="http://schemas.microsoft.com/office/powerpoint/2010/main" val="31201976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2862322"/>
          </a:xfrm>
          <a:prstGeom prst="rect">
            <a:avLst/>
          </a:prstGeom>
        </p:spPr>
        <p:txBody>
          <a:bodyPr wrap="square">
            <a:spAutoFit/>
          </a:bodyPr>
          <a:lstStyle/>
          <a:p>
            <a:pPr algn="just"/>
            <a:r>
              <a:rPr lang="es-ES" sz="2000" spc="300" dirty="0" smtClean="0">
                <a:solidFill>
                  <a:schemeClr val="accent3">
                    <a:lumMod val="75000"/>
                  </a:schemeClr>
                </a:solidFill>
              </a:rPr>
              <a:t>Expresiones y sentencias.</a:t>
            </a:r>
            <a:endParaRPr lang="es-ES" sz="2000" dirty="0">
              <a:solidFill>
                <a:schemeClr val="bg1"/>
              </a:solidFill>
            </a:endParaRPr>
          </a:p>
          <a:p>
            <a:pPr algn="just"/>
            <a:endParaRPr lang="es-ES" sz="2000" dirty="0" smtClean="0">
              <a:solidFill>
                <a:schemeClr val="bg1"/>
              </a:solidFill>
            </a:endParaRPr>
          </a:p>
          <a:p>
            <a:pPr algn="just"/>
            <a:r>
              <a:rPr lang="es-ES" sz="2000" dirty="0" smtClean="0">
                <a:solidFill>
                  <a:schemeClr val="bg1"/>
                </a:solidFill>
              </a:rPr>
              <a:t>Veamos más de cerca su significado. Las sentencias forman las pasos básicos de C, y muchas sentencias se construyen desde expresiones.</a:t>
            </a:r>
          </a:p>
          <a:p>
            <a:endParaRPr lang="es-ES" sz="2000" dirty="0">
              <a:solidFill>
                <a:schemeClr val="bg1"/>
              </a:solidFill>
            </a:endParaRPr>
          </a:p>
          <a:p>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32206427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016758"/>
          </a:xfrm>
          <a:prstGeom prst="rect">
            <a:avLst/>
          </a:prstGeom>
        </p:spPr>
        <p:txBody>
          <a:bodyPr wrap="square">
            <a:spAutoFit/>
          </a:bodyPr>
          <a:lstStyle/>
          <a:p>
            <a:pPr algn="just"/>
            <a:r>
              <a:rPr lang="es-ES" sz="2000" spc="300" dirty="0" smtClean="0">
                <a:solidFill>
                  <a:schemeClr val="accent3">
                    <a:lumMod val="75000"/>
                  </a:schemeClr>
                </a:solidFill>
              </a:rPr>
              <a:t>Expresiones.</a:t>
            </a:r>
            <a:endParaRPr lang="es-ES" sz="2000" dirty="0">
              <a:solidFill>
                <a:schemeClr val="bg1"/>
              </a:solidFill>
            </a:endParaRPr>
          </a:p>
          <a:p>
            <a:pPr algn="just"/>
            <a:endParaRPr lang="es-ES" sz="2000" dirty="0" smtClean="0">
              <a:solidFill>
                <a:schemeClr val="bg1"/>
              </a:solidFill>
            </a:endParaRPr>
          </a:p>
          <a:p>
            <a:pPr algn="just"/>
            <a:r>
              <a:rPr lang="es-ES" sz="2000" dirty="0" smtClean="0">
                <a:solidFill>
                  <a:schemeClr val="bg1"/>
                </a:solidFill>
              </a:rPr>
              <a:t>Una expresión consiste de una combinación de operadores y </a:t>
            </a:r>
            <a:r>
              <a:rPr lang="es-ES" sz="2000" dirty="0" err="1" smtClean="0">
                <a:solidFill>
                  <a:schemeClr val="bg1"/>
                </a:solidFill>
              </a:rPr>
              <a:t>operandos</a:t>
            </a:r>
            <a:r>
              <a:rPr lang="es-ES" sz="2000" dirty="0" smtClean="0">
                <a:solidFill>
                  <a:schemeClr val="bg1"/>
                </a:solidFill>
              </a:rPr>
              <a:t>. Un operando es lo que un operador opera. </a:t>
            </a:r>
          </a:p>
          <a:p>
            <a:pPr algn="just"/>
            <a:endParaRPr lang="es-ES" sz="2000" dirty="0">
              <a:solidFill>
                <a:schemeClr val="bg1"/>
              </a:solidFill>
            </a:endParaRPr>
          </a:p>
          <a:p>
            <a:pPr algn="just"/>
            <a:r>
              <a:rPr lang="es-ES" sz="2000" dirty="0" smtClean="0">
                <a:solidFill>
                  <a:schemeClr val="bg1"/>
                </a:solidFill>
              </a:rPr>
              <a:t>La expresión más simple es el simple operador, pero se puede complicar desde aquí.</a:t>
            </a:r>
          </a:p>
          <a:p>
            <a:pPr algn="just"/>
            <a:endParaRPr lang="es-ES" sz="2000" dirty="0">
              <a:solidFill>
                <a:schemeClr val="bg1"/>
              </a:solidFill>
            </a:endParaRPr>
          </a:p>
          <a:p>
            <a:pPr algn="just"/>
            <a:r>
              <a:rPr lang="es-ES" sz="2000" dirty="0" smtClean="0">
                <a:solidFill>
                  <a:schemeClr val="bg1"/>
                </a:solidFill>
              </a:rPr>
              <a:t>Veamos algunos ejemplos:</a:t>
            </a:r>
          </a:p>
          <a:p>
            <a:pPr algn="just"/>
            <a:endParaRPr lang="es-ES" sz="2000" dirty="0">
              <a:solidFill>
                <a:schemeClr val="bg1"/>
              </a:solidFill>
            </a:endParaRPr>
          </a:p>
          <a:p>
            <a:pPr algn="just"/>
            <a:r>
              <a:rPr lang="es-ES" sz="2000" dirty="0" smtClean="0">
                <a:solidFill>
                  <a:schemeClr val="bg1"/>
                </a:solidFill>
              </a:rPr>
              <a:t>4</a:t>
            </a:r>
          </a:p>
          <a:p>
            <a:r>
              <a:rPr lang="es-ES" sz="2000" dirty="0" smtClean="0">
                <a:solidFill>
                  <a:schemeClr val="bg1"/>
                </a:solidFill>
              </a:rPr>
              <a:t>-6</a:t>
            </a:r>
            <a:endParaRPr lang="es-ES" sz="2000" dirty="0">
              <a:solidFill>
                <a:schemeClr val="bg1"/>
              </a:solidFill>
            </a:endParaRPr>
          </a:p>
          <a:p>
            <a:r>
              <a:rPr lang="es-ES" sz="2000" dirty="0" smtClean="0">
                <a:solidFill>
                  <a:schemeClr val="bg1"/>
                </a:solidFill>
              </a:rPr>
              <a:t>4+21</a:t>
            </a:r>
            <a:endParaRPr lang="es-ES" sz="2000" dirty="0">
              <a:solidFill>
                <a:schemeClr val="bg1"/>
              </a:solidFill>
            </a:endParaRPr>
          </a:p>
          <a:p>
            <a:r>
              <a:rPr lang="es-ES" sz="2000" dirty="0" smtClean="0">
                <a:solidFill>
                  <a:schemeClr val="bg1"/>
                </a:solidFill>
              </a:rPr>
              <a:t>q=5*2</a:t>
            </a:r>
          </a:p>
          <a:p>
            <a:r>
              <a:rPr lang="es-ES" sz="2000" dirty="0" smtClean="0">
                <a:solidFill>
                  <a:schemeClr val="bg1"/>
                </a:solidFill>
              </a:rPr>
              <a:t>x=++q%3</a:t>
            </a:r>
          </a:p>
          <a:p>
            <a:r>
              <a:rPr lang="es-ES" sz="2000" dirty="0" smtClean="0">
                <a:solidFill>
                  <a:schemeClr val="bg1"/>
                </a:solidFill>
              </a:rPr>
              <a:t>q&gt;3</a:t>
            </a:r>
            <a:endParaRPr lang="es-ES" sz="2000" dirty="0">
              <a:solidFill>
                <a:schemeClr val="bg1"/>
              </a:solidFill>
            </a:endParaRPr>
          </a:p>
        </p:txBody>
      </p:sp>
    </p:spTree>
    <p:extLst>
      <p:ext uri="{BB962C8B-B14F-4D97-AF65-F5344CB8AC3E}">
        <p14:creationId xmlns:p14="http://schemas.microsoft.com/office/powerpoint/2010/main" val="11935029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401205"/>
          </a:xfrm>
          <a:prstGeom prst="rect">
            <a:avLst/>
          </a:prstGeom>
        </p:spPr>
        <p:txBody>
          <a:bodyPr wrap="square">
            <a:spAutoFit/>
          </a:bodyPr>
          <a:lstStyle/>
          <a:p>
            <a:pPr algn="just"/>
            <a:r>
              <a:rPr lang="es-ES" sz="2000" spc="300" dirty="0" smtClean="0">
                <a:solidFill>
                  <a:schemeClr val="accent3">
                    <a:lumMod val="75000"/>
                  </a:schemeClr>
                </a:solidFill>
              </a:rPr>
              <a:t>Toda expresión tiene un valor.</a:t>
            </a:r>
            <a:endParaRPr lang="es-ES" sz="2000" dirty="0">
              <a:solidFill>
                <a:schemeClr val="bg1"/>
              </a:solidFill>
            </a:endParaRPr>
          </a:p>
          <a:p>
            <a:pPr algn="just"/>
            <a:endParaRPr lang="es-ES" sz="2000" dirty="0" smtClean="0">
              <a:solidFill>
                <a:schemeClr val="bg1"/>
              </a:solidFill>
            </a:endParaRPr>
          </a:p>
          <a:p>
            <a:pPr algn="just"/>
            <a:r>
              <a:rPr lang="es-ES" sz="2000" dirty="0" smtClean="0">
                <a:solidFill>
                  <a:schemeClr val="bg1"/>
                </a:solidFill>
              </a:rPr>
              <a:t>Una importante expresión en C es que cada expresión en C tiene un valor. Para encontrar su valor hay que operar en el orden de precedencia.</a:t>
            </a:r>
          </a:p>
          <a:p>
            <a:endParaRPr lang="es-ES" sz="2000" dirty="0">
              <a:solidFill>
                <a:schemeClr val="bg1"/>
              </a:solidFill>
            </a:endParaRPr>
          </a:p>
          <a:p>
            <a:r>
              <a:rPr lang="es-ES" sz="2000" dirty="0" smtClean="0">
                <a:solidFill>
                  <a:srgbClr val="FF0000"/>
                </a:solidFill>
              </a:rPr>
              <a:t>Expresiones	Valor</a:t>
            </a:r>
            <a:r>
              <a:rPr lang="es-ES" sz="2000" dirty="0" smtClean="0">
                <a:solidFill>
                  <a:schemeClr val="bg1"/>
                </a:solidFill>
              </a:rPr>
              <a:t>	</a:t>
            </a:r>
            <a:endParaRPr lang="es-ES" sz="2000" dirty="0">
              <a:solidFill>
                <a:schemeClr val="bg1"/>
              </a:solidFill>
            </a:endParaRPr>
          </a:p>
          <a:p>
            <a:r>
              <a:rPr lang="es-ES" sz="2000" dirty="0" smtClean="0">
                <a:solidFill>
                  <a:schemeClr val="bg1"/>
                </a:solidFill>
              </a:rPr>
              <a:t>-4+6		2</a:t>
            </a:r>
          </a:p>
          <a:p>
            <a:r>
              <a:rPr lang="es-ES" sz="2000" dirty="0" smtClean="0">
                <a:solidFill>
                  <a:schemeClr val="bg1"/>
                </a:solidFill>
              </a:rPr>
              <a:t>c=3+8		11</a:t>
            </a:r>
          </a:p>
          <a:p>
            <a:r>
              <a:rPr lang="es-ES" sz="2000" dirty="0" smtClean="0">
                <a:solidFill>
                  <a:schemeClr val="bg1"/>
                </a:solidFill>
              </a:rPr>
              <a:t>5&gt;3		1</a:t>
            </a:r>
          </a:p>
          <a:p>
            <a:r>
              <a:rPr lang="es-ES" sz="2000" dirty="0" smtClean="0">
                <a:solidFill>
                  <a:schemeClr val="bg1"/>
                </a:solidFill>
              </a:rPr>
              <a:t>6+(c=3+8)	17</a:t>
            </a:r>
            <a:endParaRPr lang="es-ES" sz="2000" dirty="0">
              <a:solidFill>
                <a:schemeClr val="bg1"/>
              </a:solidFill>
            </a:endParaRPr>
          </a:p>
          <a:p>
            <a:endParaRPr lang="es-ES" sz="2000" dirty="0" smtClean="0">
              <a:solidFill>
                <a:schemeClr val="bg1"/>
              </a:solidFill>
            </a:endParaRPr>
          </a:p>
          <a:p>
            <a:r>
              <a:rPr lang="es-ES" sz="2000" dirty="0" smtClean="0">
                <a:solidFill>
                  <a:schemeClr val="bg1"/>
                </a:solidFill>
              </a:rPr>
              <a:t>Aunque parezca ilegal esta última expresión, es formal ya que es la suma de dos </a:t>
            </a:r>
            <a:r>
              <a:rPr lang="es-ES" sz="2000" dirty="0" err="1" smtClean="0">
                <a:solidFill>
                  <a:schemeClr val="bg1"/>
                </a:solidFill>
              </a:rPr>
              <a:t>subexpresiones</a:t>
            </a:r>
            <a:r>
              <a:rPr lang="es-ES" sz="2000" dirty="0" smtClean="0">
                <a:solidFill>
                  <a:schemeClr val="bg1"/>
                </a:solidFill>
              </a:rPr>
              <a:t>.</a:t>
            </a:r>
            <a:endParaRPr lang="es-ES" sz="2000" dirty="0">
              <a:solidFill>
                <a:schemeClr val="bg1"/>
              </a:solidFill>
            </a:endParaRPr>
          </a:p>
        </p:txBody>
      </p:sp>
    </p:spTree>
    <p:extLst>
      <p:ext uri="{BB962C8B-B14F-4D97-AF65-F5344CB8AC3E}">
        <p14:creationId xmlns:p14="http://schemas.microsoft.com/office/powerpoint/2010/main" val="36659850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016758"/>
          </a:xfrm>
          <a:prstGeom prst="rect">
            <a:avLst/>
          </a:prstGeom>
        </p:spPr>
        <p:txBody>
          <a:bodyPr wrap="square">
            <a:spAutoFit/>
          </a:bodyPr>
          <a:lstStyle/>
          <a:p>
            <a:pPr algn="just"/>
            <a:r>
              <a:rPr lang="es-ES" sz="2000" spc="300" dirty="0" smtClean="0">
                <a:solidFill>
                  <a:schemeClr val="accent3">
                    <a:lumMod val="75000"/>
                  </a:schemeClr>
                </a:solidFill>
              </a:rPr>
              <a:t>Sentencia</a:t>
            </a:r>
            <a:r>
              <a:rPr lang="es-ES" sz="2000" spc="300" dirty="0">
                <a:solidFill>
                  <a:schemeClr val="accent3">
                    <a:lumMod val="75000"/>
                  </a:schemeClr>
                </a:solidFill>
              </a:rPr>
              <a:t>.</a:t>
            </a:r>
            <a:endParaRPr lang="es-ES" sz="2000" dirty="0">
              <a:solidFill>
                <a:schemeClr val="bg1"/>
              </a:solidFill>
            </a:endParaRPr>
          </a:p>
          <a:p>
            <a:pPr algn="just"/>
            <a:endParaRPr lang="es-ES" sz="2000" dirty="0" smtClean="0">
              <a:solidFill>
                <a:schemeClr val="bg1"/>
              </a:solidFill>
            </a:endParaRPr>
          </a:p>
          <a:p>
            <a:pPr algn="just"/>
            <a:r>
              <a:rPr lang="es-ES" sz="2000" dirty="0" smtClean="0">
                <a:solidFill>
                  <a:schemeClr val="bg1"/>
                </a:solidFill>
              </a:rPr>
              <a:t>Son los bloques constructores primarios de un programa. Un programa es un conjunto de sentencias con alguna puntuación necesaria. </a:t>
            </a:r>
          </a:p>
          <a:p>
            <a:pPr algn="just"/>
            <a:endParaRPr lang="es-ES" sz="2000" dirty="0">
              <a:solidFill>
                <a:schemeClr val="bg1"/>
              </a:solidFill>
            </a:endParaRPr>
          </a:p>
          <a:p>
            <a:pPr algn="just"/>
            <a:r>
              <a:rPr lang="es-ES" sz="2000" dirty="0" smtClean="0">
                <a:solidFill>
                  <a:schemeClr val="bg1"/>
                </a:solidFill>
              </a:rPr>
              <a:t>Una sentencia es una instrucción completa para el computador. En C, las sentencias se indican por un punto y coma al final.</a:t>
            </a:r>
          </a:p>
          <a:p>
            <a:pPr algn="just"/>
            <a:endParaRPr lang="es-ES" sz="2000" dirty="0">
              <a:solidFill>
                <a:schemeClr val="bg1"/>
              </a:solidFill>
            </a:endParaRPr>
          </a:p>
          <a:p>
            <a:pPr algn="just"/>
            <a:r>
              <a:rPr lang="es-ES" sz="2000" dirty="0" smtClean="0">
                <a:solidFill>
                  <a:schemeClr val="bg1"/>
                </a:solidFill>
              </a:rPr>
              <a:t>Así</a:t>
            </a:r>
          </a:p>
          <a:p>
            <a:endParaRPr lang="es-ES" sz="2000" dirty="0">
              <a:solidFill>
                <a:schemeClr val="bg1"/>
              </a:solidFill>
            </a:endParaRPr>
          </a:p>
          <a:p>
            <a:r>
              <a:rPr lang="es-ES" sz="2000" dirty="0" err="1" smtClean="0">
                <a:solidFill>
                  <a:schemeClr val="bg1"/>
                </a:solidFill>
              </a:rPr>
              <a:t>legs</a:t>
            </a:r>
            <a:r>
              <a:rPr lang="es-ES" sz="2000" dirty="0" smtClean="0">
                <a:solidFill>
                  <a:schemeClr val="bg1"/>
                </a:solidFill>
              </a:rPr>
              <a:t> = 4</a:t>
            </a:r>
            <a:endParaRPr lang="es-ES" sz="2000" dirty="0">
              <a:solidFill>
                <a:schemeClr val="bg1"/>
              </a:solidFill>
            </a:endParaRPr>
          </a:p>
          <a:p>
            <a:r>
              <a:rPr lang="es-ES" sz="2000" dirty="0" smtClean="0">
                <a:solidFill>
                  <a:schemeClr val="bg1"/>
                </a:solidFill>
              </a:rPr>
              <a:t>es una expresión, </a:t>
            </a:r>
          </a:p>
          <a:p>
            <a:endParaRPr lang="es-ES" sz="2000" dirty="0" smtClean="0">
              <a:solidFill>
                <a:schemeClr val="bg1"/>
              </a:solidFill>
            </a:endParaRPr>
          </a:p>
          <a:p>
            <a:r>
              <a:rPr lang="es-ES" sz="2000" dirty="0" err="1" smtClean="0">
                <a:solidFill>
                  <a:schemeClr val="bg1"/>
                </a:solidFill>
              </a:rPr>
              <a:t>legs</a:t>
            </a:r>
            <a:r>
              <a:rPr lang="es-ES" sz="2000" dirty="0" smtClean="0">
                <a:solidFill>
                  <a:schemeClr val="bg1"/>
                </a:solidFill>
              </a:rPr>
              <a:t>=4;</a:t>
            </a:r>
          </a:p>
          <a:p>
            <a:r>
              <a:rPr lang="es-ES" sz="2000" dirty="0" smtClean="0">
                <a:solidFill>
                  <a:schemeClr val="bg1"/>
                </a:solidFill>
              </a:rPr>
              <a:t>es una </a:t>
            </a:r>
            <a:r>
              <a:rPr lang="es-ES" sz="2000" dirty="0" err="1" smtClean="0">
                <a:solidFill>
                  <a:schemeClr val="bg1"/>
                </a:solidFill>
              </a:rPr>
              <a:t>sntencia</a:t>
            </a:r>
            <a:r>
              <a:rPr lang="es-ES" sz="2000" dirty="0" smtClean="0">
                <a:solidFill>
                  <a:schemeClr val="bg1"/>
                </a:solidFill>
              </a:rPr>
              <a:t>.</a:t>
            </a:r>
            <a:endParaRPr lang="es-ES" sz="2000" dirty="0">
              <a:solidFill>
                <a:schemeClr val="bg1"/>
              </a:solidFill>
            </a:endParaRPr>
          </a:p>
        </p:txBody>
      </p:sp>
    </p:spTree>
    <p:extLst>
      <p:ext uri="{BB962C8B-B14F-4D97-AF65-F5344CB8AC3E}">
        <p14:creationId xmlns:p14="http://schemas.microsoft.com/office/powerpoint/2010/main" val="1153770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785652"/>
          </a:xfrm>
          <a:prstGeom prst="rect">
            <a:avLst/>
          </a:prstGeom>
        </p:spPr>
        <p:txBody>
          <a:bodyPr wrap="square">
            <a:spAutoFit/>
          </a:bodyPr>
          <a:lstStyle/>
          <a:p>
            <a:pPr algn="just"/>
            <a:r>
              <a:rPr lang="es-ES" sz="2000" dirty="0" smtClean="0">
                <a:solidFill>
                  <a:schemeClr val="bg1"/>
                </a:solidFill>
              </a:rPr>
              <a:t>Hemos visto una operación sencilla, donde según su talla le informa la medida de su pie en pulgadas, que desde luego, se puede resolver manualmente. Pero, y que pasaría si queremos conocer las medidas para muchas tallas que operar.</a:t>
            </a:r>
          </a:p>
          <a:p>
            <a:endParaRPr lang="es-ES" sz="2000" dirty="0">
              <a:solidFill>
                <a:schemeClr val="bg1"/>
              </a:solidFill>
            </a:endParaRPr>
          </a:p>
          <a:p>
            <a:pPr algn="just"/>
            <a:r>
              <a:rPr lang="es-ES" sz="2000" dirty="0" smtClean="0">
                <a:solidFill>
                  <a:schemeClr val="bg1"/>
                </a:solidFill>
              </a:rPr>
              <a:t>En caso que sean muchas tallas, podemos cambiar nuestro programa para que realice un cálculo repetitivo. Uno de los métodos más comunes son el </a:t>
            </a:r>
            <a:r>
              <a:rPr lang="es-ES" sz="2000" dirty="0" err="1" smtClean="0">
                <a:solidFill>
                  <a:schemeClr val="bg1"/>
                </a:solidFill>
              </a:rPr>
              <a:t>while</a:t>
            </a:r>
            <a:r>
              <a:rPr lang="es-ES" sz="2000" dirty="0" smtClean="0">
                <a:solidFill>
                  <a:schemeClr val="bg1"/>
                </a:solidFill>
              </a:rPr>
              <a:t> </a:t>
            </a:r>
            <a:r>
              <a:rPr lang="es-ES" sz="2000" dirty="0" err="1" smtClean="0">
                <a:solidFill>
                  <a:schemeClr val="bg1"/>
                </a:solidFill>
              </a:rPr>
              <a:t>loop</a:t>
            </a:r>
            <a:r>
              <a:rPr lang="es-ES" sz="2000" dirty="0" smtClean="0">
                <a:solidFill>
                  <a:schemeClr val="bg1"/>
                </a:solidFill>
              </a:rPr>
              <a:t>, nos permitirá realizar más exploración sobre operadores. </a:t>
            </a:r>
            <a:r>
              <a:rPr lang="es-ES" sz="2000" dirty="0" err="1" smtClean="0">
                <a:solidFill>
                  <a:schemeClr val="bg1"/>
                </a:solidFill>
              </a:rPr>
              <a:t>Listing</a:t>
            </a:r>
            <a:r>
              <a:rPr lang="es-ES" sz="2000" dirty="0" smtClean="0">
                <a:solidFill>
                  <a:schemeClr val="bg1"/>
                </a:solidFill>
              </a:rPr>
              <a:t> 5.2 nos presenta nuestro programa anterior (</a:t>
            </a:r>
            <a:r>
              <a:rPr lang="es-ES" sz="2000" dirty="0" err="1" smtClean="0">
                <a:solidFill>
                  <a:schemeClr val="bg1"/>
                </a:solidFill>
              </a:rPr>
              <a:t>Listing</a:t>
            </a:r>
            <a:r>
              <a:rPr lang="es-ES" sz="2000" dirty="0" smtClean="0">
                <a:solidFill>
                  <a:schemeClr val="bg1"/>
                </a:solidFill>
              </a:rPr>
              <a:t> 5.1) mejorado.</a:t>
            </a:r>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25675802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093428"/>
          </a:xfrm>
          <a:prstGeom prst="rect">
            <a:avLst/>
          </a:prstGeom>
        </p:spPr>
        <p:txBody>
          <a:bodyPr wrap="square">
            <a:spAutoFit/>
          </a:bodyPr>
          <a:lstStyle/>
          <a:p>
            <a:pPr algn="just"/>
            <a:r>
              <a:rPr lang="es-ES" sz="2000" dirty="0" smtClean="0">
                <a:solidFill>
                  <a:schemeClr val="bg1"/>
                </a:solidFill>
              </a:rPr>
              <a:t>La expresión</a:t>
            </a:r>
          </a:p>
          <a:p>
            <a:r>
              <a:rPr lang="es-ES" sz="2000" dirty="0" smtClean="0">
                <a:solidFill>
                  <a:schemeClr val="bg1"/>
                </a:solidFill>
              </a:rPr>
              <a:t>2+2</a:t>
            </a:r>
          </a:p>
          <a:p>
            <a:r>
              <a:rPr lang="es-ES" sz="2000" dirty="0" smtClean="0">
                <a:solidFill>
                  <a:schemeClr val="bg1"/>
                </a:solidFill>
              </a:rPr>
              <a:t>no es una instrucción completa. Sólo indica una suma pero no que hacer.</a:t>
            </a:r>
          </a:p>
          <a:p>
            <a:endParaRPr lang="es-ES" sz="2000" dirty="0">
              <a:solidFill>
                <a:schemeClr val="bg1"/>
              </a:solidFill>
            </a:endParaRPr>
          </a:p>
          <a:p>
            <a:r>
              <a:rPr lang="es-ES" sz="2000" dirty="0" smtClean="0">
                <a:solidFill>
                  <a:schemeClr val="bg1"/>
                </a:solidFill>
              </a:rPr>
              <a:t>Pero </a:t>
            </a:r>
            <a:endParaRPr lang="es-ES" sz="2000" dirty="0">
              <a:solidFill>
                <a:schemeClr val="bg1"/>
              </a:solidFill>
            </a:endParaRPr>
          </a:p>
          <a:p>
            <a:endParaRPr lang="es-ES" sz="2000" dirty="0">
              <a:solidFill>
                <a:schemeClr val="bg1"/>
              </a:solidFill>
            </a:endParaRPr>
          </a:p>
          <a:p>
            <a:r>
              <a:rPr lang="es-ES" sz="2000" dirty="0" err="1" smtClean="0">
                <a:solidFill>
                  <a:schemeClr val="bg1"/>
                </a:solidFill>
              </a:rPr>
              <a:t>kids</a:t>
            </a:r>
            <a:r>
              <a:rPr lang="es-ES" sz="2000" dirty="0" smtClean="0">
                <a:solidFill>
                  <a:schemeClr val="bg1"/>
                </a:solidFill>
              </a:rPr>
              <a:t>=2+2;</a:t>
            </a:r>
          </a:p>
          <a:p>
            <a:endParaRPr lang="es-ES" sz="2000" dirty="0" smtClean="0">
              <a:solidFill>
                <a:schemeClr val="bg1"/>
              </a:solidFill>
            </a:endParaRPr>
          </a:p>
          <a:p>
            <a:pPr algn="just"/>
            <a:r>
              <a:rPr lang="es-ES" sz="2000" dirty="0" smtClean="0">
                <a:solidFill>
                  <a:schemeClr val="bg1"/>
                </a:solidFill>
              </a:rPr>
              <a:t>le dice a la computadora que almacene el resultado en la memoria con una etiqueta </a:t>
            </a:r>
            <a:r>
              <a:rPr lang="es-ES" sz="2000" dirty="0" err="1" smtClean="0">
                <a:solidFill>
                  <a:schemeClr val="bg1"/>
                </a:solidFill>
              </a:rPr>
              <a:t>kids</a:t>
            </a:r>
            <a:r>
              <a:rPr lang="es-ES" sz="2000" dirty="0" smtClean="0">
                <a:solidFill>
                  <a:schemeClr val="bg1"/>
                </a:solidFill>
              </a:rPr>
              <a:t>. Con este resultado, la computadora puede seguir trabajando.</a:t>
            </a:r>
          </a:p>
          <a:p>
            <a:endParaRPr lang="es-ES" sz="2000" dirty="0">
              <a:solidFill>
                <a:schemeClr val="bg1"/>
              </a:solidFill>
            </a:endParaRPr>
          </a:p>
        </p:txBody>
      </p:sp>
    </p:spTree>
    <p:extLst>
      <p:ext uri="{BB962C8B-B14F-4D97-AF65-F5344CB8AC3E}">
        <p14:creationId xmlns:p14="http://schemas.microsoft.com/office/powerpoint/2010/main" val="5567131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785652"/>
          </a:xfrm>
          <a:prstGeom prst="rect">
            <a:avLst/>
          </a:prstGeom>
        </p:spPr>
        <p:txBody>
          <a:bodyPr wrap="square">
            <a:spAutoFit/>
          </a:bodyPr>
          <a:lstStyle/>
          <a:p>
            <a:pPr algn="just"/>
            <a:r>
              <a:rPr lang="es-ES" sz="2000" dirty="0" smtClean="0">
                <a:solidFill>
                  <a:schemeClr val="bg1"/>
                </a:solidFill>
              </a:rPr>
              <a:t>Sin embargo, podemos considerar cualquier expresión como sentencia añadiendo un punto y coma al final. </a:t>
            </a:r>
          </a:p>
          <a:p>
            <a:endParaRPr lang="es-ES" sz="2000" dirty="0">
              <a:solidFill>
                <a:schemeClr val="bg1"/>
              </a:solidFill>
            </a:endParaRPr>
          </a:p>
          <a:p>
            <a:r>
              <a:rPr lang="es-ES" sz="2000" dirty="0" smtClean="0">
                <a:solidFill>
                  <a:schemeClr val="bg1"/>
                </a:solidFill>
              </a:rPr>
              <a:t>8;</a:t>
            </a:r>
            <a:endParaRPr lang="es-ES" sz="2000" dirty="0">
              <a:solidFill>
                <a:schemeClr val="bg1"/>
              </a:solidFill>
            </a:endParaRPr>
          </a:p>
          <a:p>
            <a:r>
              <a:rPr lang="es-ES" sz="2000" dirty="0" smtClean="0">
                <a:solidFill>
                  <a:schemeClr val="bg1"/>
                </a:solidFill>
              </a:rPr>
              <a:t>3 + 4;</a:t>
            </a:r>
          </a:p>
          <a:p>
            <a:endParaRPr lang="es-ES" sz="2000" dirty="0">
              <a:solidFill>
                <a:schemeClr val="bg1"/>
              </a:solidFill>
            </a:endParaRPr>
          </a:p>
          <a:p>
            <a:r>
              <a:rPr lang="es-ES" sz="2000" dirty="0" smtClean="0">
                <a:solidFill>
                  <a:schemeClr val="bg1"/>
                </a:solidFill>
              </a:rPr>
              <a:t>Sin embargo, estas sentencias no hacen nada en el programa y no pueden considerarse sentencias.</a:t>
            </a:r>
          </a:p>
          <a:p>
            <a:endParaRPr lang="es-ES" sz="2000" dirty="0">
              <a:solidFill>
                <a:schemeClr val="bg1"/>
              </a:solidFill>
            </a:endParaRPr>
          </a:p>
          <a:p>
            <a:r>
              <a:rPr lang="es-ES" sz="2000" dirty="0" smtClean="0">
                <a:solidFill>
                  <a:schemeClr val="bg1"/>
                </a:solidFill>
              </a:rPr>
              <a:t>Hasta ahora hemos visto cuatro tipos de sentencias, veamos un ejemplo.</a:t>
            </a:r>
          </a:p>
          <a:p>
            <a:endParaRPr lang="es-ES" sz="2000" dirty="0">
              <a:solidFill>
                <a:schemeClr val="bg1"/>
              </a:solidFill>
            </a:endParaRPr>
          </a:p>
        </p:txBody>
      </p:sp>
    </p:spTree>
    <p:extLst>
      <p:ext uri="{BB962C8B-B14F-4D97-AF65-F5344CB8AC3E}">
        <p14:creationId xmlns:p14="http://schemas.microsoft.com/office/powerpoint/2010/main" val="36660414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381000" y="304800"/>
            <a:ext cx="8305800" cy="5016758"/>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5.13 </a:t>
            </a:r>
            <a:r>
              <a:rPr lang="es-ES" sz="2000" dirty="0" err="1" smtClean="0">
                <a:solidFill>
                  <a:schemeClr val="bg1"/>
                </a:solidFill>
              </a:rPr>
              <a:t>addemup.c</a:t>
            </a:r>
            <a:endParaRPr lang="es-ES" sz="2000" dirty="0" smtClean="0">
              <a:solidFill>
                <a:schemeClr val="bg1"/>
              </a:solidFill>
            </a:endParaRPr>
          </a:p>
          <a:p>
            <a:r>
              <a:rPr lang="es-ES" sz="2000" i="1" dirty="0" smtClean="0">
                <a:solidFill>
                  <a:srgbClr val="FF0000"/>
                </a:solidFill>
              </a:rPr>
              <a:t>/* </a:t>
            </a:r>
            <a:r>
              <a:rPr lang="es-ES" sz="2000" i="1" dirty="0" err="1" smtClean="0">
                <a:solidFill>
                  <a:srgbClr val="FF0000"/>
                </a:solidFill>
              </a:rPr>
              <a:t>addemup.c</a:t>
            </a:r>
            <a:r>
              <a:rPr lang="es-ES" sz="2000" i="1" dirty="0" smtClean="0">
                <a:solidFill>
                  <a:srgbClr val="FF0000"/>
                </a:solidFill>
              </a:rPr>
              <a:t> - - cuatro tipos de sentencias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		</a:t>
            </a:r>
            <a:r>
              <a:rPr lang="es-ES" sz="2000" i="1" dirty="0">
                <a:solidFill>
                  <a:srgbClr val="FF0000"/>
                </a:solidFill>
              </a:rPr>
              <a:t> /* </a:t>
            </a:r>
            <a:r>
              <a:rPr lang="es-ES" sz="2000" i="1" dirty="0" smtClean="0">
                <a:solidFill>
                  <a:srgbClr val="FF0000"/>
                </a:solidFill>
              </a:rPr>
              <a:t>encuentra suma de 20 primeros enteros </a:t>
            </a:r>
            <a:r>
              <a:rPr lang="es-ES" sz="2000" i="1" dirty="0">
                <a:solidFill>
                  <a:srgbClr val="FF0000"/>
                </a:solidFill>
              </a:rPr>
              <a:t>*/</a:t>
            </a:r>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count</a:t>
            </a:r>
            <a:r>
              <a:rPr lang="es-ES" sz="2000" b="1" i="1" dirty="0" smtClean="0">
                <a:solidFill>
                  <a:schemeClr val="accent2">
                    <a:lumMod val="60000"/>
                    <a:lumOff val="40000"/>
                  </a:schemeClr>
                </a:solidFill>
              </a:rPr>
              <a:t>, sum;		</a:t>
            </a:r>
            <a:r>
              <a:rPr lang="es-ES" sz="2000" i="1" dirty="0">
                <a:solidFill>
                  <a:srgbClr val="FF0000"/>
                </a:solidFill>
              </a:rPr>
              <a:t> /* </a:t>
            </a:r>
            <a:r>
              <a:rPr lang="es-ES" sz="2000" i="1" dirty="0" smtClean="0">
                <a:solidFill>
                  <a:srgbClr val="FF0000"/>
                </a:solidFill>
              </a:rPr>
              <a:t>sentencia de declaración  </a:t>
            </a:r>
            <a:r>
              <a:rPr lang="es-ES" sz="2000" i="1" dirty="0">
                <a:solidFill>
                  <a:srgbClr val="FF0000"/>
                </a:solidFill>
              </a:rPr>
              <a:t>*/ </a:t>
            </a:r>
            <a:r>
              <a:rPr lang="es-ES" sz="2000" b="1" i="1" dirty="0" smtClean="0">
                <a:solidFill>
                  <a:schemeClr val="accent2">
                    <a:lumMod val="60000"/>
                    <a:lumOff val="40000"/>
                  </a:schemeClr>
                </a:solidFill>
              </a:rPr>
              <a:t>	</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count</a:t>
            </a:r>
            <a:r>
              <a:rPr lang="es-ES" sz="2000" b="1" i="1" dirty="0">
                <a:solidFill>
                  <a:schemeClr val="accent2">
                    <a:lumMod val="60000"/>
                    <a:lumOff val="40000"/>
                  </a:schemeClr>
                </a:solidFill>
              </a:rPr>
              <a:t> = 0;		</a:t>
            </a:r>
            <a:r>
              <a:rPr lang="es-ES" sz="2000" i="1" dirty="0" smtClean="0">
                <a:solidFill>
                  <a:srgbClr val="FF0000"/>
                </a:solidFill>
              </a:rPr>
              <a:t> </a:t>
            </a:r>
            <a:r>
              <a:rPr lang="es-ES" sz="2000" i="1" dirty="0">
                <a:solidFill>
                  <a:srgbClr val="FF0000"/>
                </a:solidFill>
              </a:rPr>
              <a:t>/* sentencia de </a:t>
            </a:r>
            <a:r>
              <a:rPr lang="es-ES" sz="2000" i="1" dirty="0" smtClean="0">
                <a:solidFill>
                  <a:srgbClr val="FF0000"/>
                </a:solidFill>
              </a:rPr>
              <a:t>asignación  </a:t>
            </a:r>
            <a:r>
              <a:rPr lang="es-ES" sz="2000" i="1" dirty="0">
                <a:solidFill>
                  <a:srgbClr val="FF0000"/>
                </a:solidFill>
              </a:rPr>
              <a:t>*/ </a:t>
            </a:r>
            <a:endParaRPr lang="es-ES" sz="2000" b="1" i="1" dirty="0" smtClean="0">
              <a:solidFill>
                <a:schemeClr val="accent2">
                  <a:lumMod val="60000"/>
                  <a:lumOff val="40000"/>
                </a:schemeClr>
              </a:solidFill>
            </a:endParaRPr>
          </a:p>
          <a:p>
            <a:r>
              <a:rPr lang="es-ES" sz="2000" b="1" i="1" dirty="0" smtClean="0">
                <a:solidFill>
                  <a:schemeClr val="accent2">
                    <a:lumMod val="60000"/>
                    <a:lumOff val="40000"/>
                  </a:schemeClr>
                </a:solidFill>
              </a:rPr>
              <a:t>sum = 0;</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while</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count</a:t>
            </a:r>
            <a:r>
              <a:rPr lang="es-ES" sz="2000" b="1" i="1" dirty="0">
                <a:solidFill>
                  <a:schemeClr val="accent2">
                    <a:lumMod val="60000"/>
                    <a:lumOff val="40000"/>
                  </a:schemeClr>
                </a:solidFill>
              </a:rPr>
              <a:t>++ &lt; 20)	</a:t>
            </a:r>
            <a:r>
              <a:rPr lang="es-ES" sz="2000" i="1" dirty="0" smtClean="0">
                <a:solidFill>
                  <a:srgbClr val="FF0000"/>
                </a:solidFill>
              </a:rPr>
              <a:t> </a:t>
            </a:r>
            <a:r>
              <a:rPr lang="es-ES" sz="2000" i="1" dirty="0">
                <a:solidFill>
                  <a:srgbClr val="FF0000"/>
                </a:solidFill>
              </a:rPr>
              <a:t>/* </a:t>
            </a:r>
            <a:r>
              <a:rPr lang="es-ES" sz="2000" i="1" dirty="0" err="1" smtClean="0">
                <a:solidFill>
                  <a:srgbClr val="FF0000"/>
                </a:solidFill>
              </a:rPr>
              <a:t>while</a:t>
            </a:r>
            <a:r>
              <a:rPr lang="es-ES" sz="2000" i="1" dirty="0" smtClean="0">
                <a:solidFill>
                  <a:srgbClr val="FF0000"/>
                </a:solidFill>
              </a:rPr>
              <a:t>  </a:t>
            </a:r>
            <a:r>
              <a:rPr lang="es-ES" sz="2000" i="1" dirty="0">
                <a:solidFill>
                  <a:srgbClr val="FF0000"/>
                </a:solidFill>
              </a:rPr>
              <a:t>*/ </a:t>
            </a:r>
            <a:endParaRPr lang="es-ES" sz="2000" i="1" dirty="0" smtClean="0">
              <a:solidFill>
                <a:srgbClr val="FF0000"/>
              </a:solidFill>
            </a:endParaRPr>
          </a:p>
          <a:p>
            <a:r>
              <a:rPr lang="es-ES" sz="2000" b="1" i="1" dirty="0" smtClean="0">
                <a:solidFill>
                  <a:schemeClr val="accent2">
                    <a:lumMod val="60000"/>
                    <a:lumOff val="40000"/>
                  </a:schemeClr>
                </a:solidFill>
              </a:rPr>
              <a:t>sum=</a:t>
            </a:r>
            <a:r>
              <a:rPr lang="es-ES" sz="2000" b="1" i="1" dirty="0" err="1" smtClean="0">
                <a:solidFill>
                  <a:schemeClr val="accent2">
                    <a:lumMod val="60000"/>
                    <a:lumOff val="40000"/>
                  </a:schemeClr>
                </a:solidFill>
              </a:rPr>
              <a:t>sum+count</a:t>
            </a:r>
            <a:r>
              <a:rPr lang="es-ES" sz="2000" b="1" i="1" dirty="0" smtClean="0">
                <a:solidFill>
                  <a:schemeClr val="accent2">
                    <a:lumMod val="60000"/>
                    <a:lumOff val="40000"/>
                  </a:schemeClr>
                </a:solidFill>
              </a:rPr>
              <a:t>;</a:t>
            </a:r>
            <a:r>
              <a:rPr lang="es-ES" sz="2000" b="1" i="1" dirty="0">
                <a:solidFill>
                  <a:schemeClr val="accent2">
                    <a:lumMod val="60000"/>
                    <a:lumOff val="40000"/>
                  </a:schemeClr>
                </a:solidFill>
              </a:rPr>
              <a:t>	</a:t>
            </a:r>
            <a:r>
              <a:rPr lang="es-ES" sz="2000" i="1" dirty="0">
                <a:solidFill>
                  <a:srgbClr val="FF0000"/>
                </a:solidFill>
              </a:rPr>
              <a:t> /* </a:t>
            </a:r>
            <a:r>
              <a:rPr lang="es-ES" sz="2000" i="1" dirty="0" smtClean="0">
                <a:solidFill>
                  <a:srgbClr val="FF0000"/>
                </a:solidFill>
              </a:rPr>
              <a:t>sentencia  </a:t>
            </a:r>
            <a:r>
              <a:rPr lang="es-ES" sz="2000" i="1" dirty="0">
                <a:solidFill>
                  <a:srgbClr val="FF0000"/>
                </a:solidFill>
              </a:rPr>
              <a:t>*/</a:t>
            </a:r>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(“sum = %d\</a:t>
            </a:r>
            <a:r>
              <a:rPr lang="es-ES" sz="2000" b="1" i="1" dirty="0" err="1" smtClean="0">
                <a:solidFill>
                  <a:schemeClr val="accent2">
                    <a:lumMod val="60000"/>
                    <a:lumOff val="40000"/>
                  </a:schemeClr>
                </a:solidFill>
              </a:rPr>
              <a:t>n”,sum</a:t>
            </a:r>
            <a:r>
              <a:rPr lang="es-ES" sz="2000" b="1" i="1" dirty="0" smtClean="0">
                <a:solidFill>
                  <a:schemeClr val="accent2">
                    <a:lumMod val="60000"/>
                    <a:lumOff val="40000"/>
                  </a:schemeClr>
                </a:solidFill>
              </a:rPr>
              <a:t>);	</a:t>
            </a:r>
            <a:r>
              <a:rPr lang="es-ES" sz="2000" i="1" dirty="0">
                <a:solidFill>
                  <a:srgbClr val="FF0000"/>
                </a:solidFill>
              </a:rPr>
              <a:t>/* sentencia </a:t>
            </a:r>
            <a:r>
              <a:rPr lang="es-ES" sz="2000" i="1" dirty="0" smtClean="0">
                <a:solidFill>
                  <a:srgbClr val="FF0000"/>
                </a:solidFill>
              </a:rPr>
              <a:t>para función </a:t>
            </a:r>
            <a:r>
              <a:rPr lang="es-ES" sz="2000" i="1" dirty="0">
                <a:solidFill>
                  <a:srgbClr val="FF0000"/>
                </a:solidFill>
              </a:rPr>
              <a:t>*/</a:t>
            </a:r>
            <a:endParaRPr lang="es-ES" sz="2000" b="1" i="1" dirty="0">
              <a:solidFill>
                <a:schemeClr val="accent2">
                  <a:lumMod val="60000"/>
                  <a:lumOff val="40000"/>
                </a:schemeClr>
              </a:solidFill>
            </a:endParaRPr>
          </a:p>
          <a:p>
            <a:endParaRPr lang="es-ES" sz="2000" b="1" i="1" dirty="0">
              <a:solidFill>
                <a:schemeClr val="accent2">
                  <a:lumMod val="60000"/>
                  <a:lumOff val="40000"/>
                </a:schemeClr>
              </a:solidFill>
            </a:endParaRPr>
          </a:p>
          <a:p>
            <a:endParaRPr lang="es-ES" sz="2000" b="1" i="1" dirty="0" smtClean="0">
              <a:solidFill>
                <a:schemeClr val="accent2">
                  <a:lumMod val="60000"/>
                  <a:lumOff val="40000"/>
                </a:schemeClr>
              </a:solidFill>
            </a:endParaRPr>
          </a:p>
          <a:p>
            <a:r>
              <a:rPr lang="es-ES" sz="2000" b="1" i="1" dirty="0">
                <a:solidFill>
                  <a:schemeClr val="accent2">
                    <a:lumMod val="60000"/>
                    <a:lumOff val="40000"/>
                  </a:schemeClr>
                </a:solidFill>
              </a:rPr>
              <a:t>}</a:t>
            </a:r>
            <a:endParaRPr lang="es-ES" sz="2000" b="1" i="1" dirty="0" smtClean="0">
              <a:solidFill>
                <a:schemeClr val="accent2">
                  <a:lumMod val="60000"/>
                  <a:lumOff val="40000"/>
                </a:schemeClr>
              </a:solidFill>
            </a:endParaRPr>
          </a:p>
          <a:p>
            <a:endParaRPr lang="es-ES" sz="2000" dirty="0">
              <a:solidFill>
                <a:schemeClr val="bg1"/>
              </a:solidFill>
            </a:endParaRPr>
          </a:p>
        </p:txBody>
      </p:sp>
    </p:spTree>
    <p:extLst>
      <p:ext uri="{BB962C8B-B14F-4D97-AF65-F5344CB8AC3E}">
        <p14:creationId xmlns:p14="http://schemas.microsoft.com/office/powerpoint/2010/main" val="3770454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016758"/>
          </a:xfrm>
          <a:prstGeom prst="rect">
            <a:avLst/>
          </a:prstGeom>
        </p:spPr>
        <p:txBody>
          <a:bodyPr wrap="square">
            <a:spAutoFit/>
          </a:bodyPr>
          <a:lstStyle/>
          <a:p>
            <a:pPr algn="just"/>
            <a:r>
              <a:rPr lang="es-ES" sz="2000" dirty="0" smtClean="0">
                <a:solidFill>
                  <a:schemeClr val="bg1"/>
                </a:solidFill>
              </a:rPr>
              <a:t>La sentencia de asignación es un caballo de batalla de muchos programas; asigna valor a variables. Consiste de un nombre de variable seguido de un operador de asignación (=), seguido de una expresión seguido de un punto y coma.</a:t>
            </a:r>
          </a:p>
          <a:p>
            <a:pPr algn="just"/>
            <a:endParaRPr lang="es-ES" sz="2000" dirty="0">
              <a:solidFill>
                <a:schemeClr val="bg1"/>
              </a:solidFill>
            </a:endParaRPr>
          </a:p>
          <a:p>
            <a:pPr algn="just"/>
            <a:r>
              <a:rPr lang="es-ES" sz="2000" dirty="0" smtClean="0">
                <a:solidFill>
                  <a:schemeClr val="bg1"/>
                </a:solidFill>
              </a:rPr>
              <a:t>Note que la sentencia </a:t>
            </a:r>
            <a:r>
              <a:rPr lang="es-ES" sz="2000" dirty="0" err="1" smtClean="0">
                <a:solidFill>
                  <a:schemeClr val="bg1"/>
                </a:solidFill>
              </a:rPr>
              <a:t>while</a:t>
            </a:r>
            <a:r>
              <a:rPr lang="es-ES" sz="2000" dirty="0" smtClean="0">
                <a:solidFill>
                  <a:schemeClr val="bg1"/>
                </a:solidFill>
              </a:rPr>
              <a:t> incluye una asignación.</a:t>
            </a:r>
          </a:p>
          <a:p>
            <a:pPr algn="just"/>
            <a:endParaRPr lang="es-ES" sz="2000" dirty="0">
              <a:solidFill>
                <a:schemeClr val="bg1"/>
              </a:solidFill>
            </a:endParaRPr>
          </a:p>
          <a:p>
            <a:pPr algn="just"/>
            <a:r>
              <a:rPr lang="es-ES" sz="2000" dirty="0" smtClean="0">
                <a:solidFill>
                  <a:schemeClr val="bg1"/>
                </a:solidFill>
              </a:rPr>
              <a:t>Una función de asignación provoca que la función hace lo que se le asigna. </a:t>
            </a:r>
          </a:p>
          <a:p>
            <a:endParaRPr lang="es-ES" sz="2000" dirty="0">
              <a:solidFill>
                <a:schemeClr val="bg1"/>
              </a:solidFill>
            </a:endParaRPr>
          </a:p>
          <a:p>
            <a:r>
              <a:rPr lang="es-ES" sz="2000" dirty="0" smtClean="0">
                <a:solidFill>
                  <a:schemeClr val="bg1"/>
                </a:solidFill>
              </a:rPr>
              <a:t>Una sentencia </a:t>
            </a:r>
            <a:r>
              <a:rPr lang="es-ES" sz="2000" dirty="0" err="1" smtClean="0">
                <a:solidFill>
                  <a:schemeClr val="bg1"/>
                </a:solidFill>
              </a:rPr>
              <a:t>while</a:t>
            </a:r>
            <a:r>
              <a:rPr lang="es-ES" sz="2000" dirty="0" smtClean="0">
                <a:solidFill>
                  <a:schemeClr val="bg1"/>
                </a:solidFill>
              </a:rPr>
              <a:t> tiene tres partes distintas, primero es la palabra clave </a:t>
            </a:r>
            <a:r>
              <a:rPr lang="es-ES" sz="2000" dirty="0" err="1" smtClean="0">
                <a:solidFill>
                  <a:schemeClr val="bg1"/>
                </a:solidFill>
              </a:rPr>
              <a:t>while</a:t>
            </a:r>
            <a:r>
              <a:rPr lang="es-ES" sz="2000" dirty="0" smtClean="0">
                <a:solidFill>
                  <a:schemeClr val="bg1"/>
                </a:solidFill>
              </a:rPr>
              <a:t>. Luego, en paréntesis, es una condición test.</a:t>
            </a:r>
          </a:p>
          <a:p>
            <a:endParaRPr lang="es-ES" sz="2000" dirty="0">
              <a:solidFill>
                <a:schemeClr val="bg1"/>
              </a:solidFill>
            </a:endParaRPr>
          </a:p>
          <a:p>
            <a:r>
              <a:rPr lang="es-ES" sz="2000" dirty="0" smtClean="0">
                <a:solidFill>
                  <a:schemeClr val="bg1"/>
                </a:solidFill>
              </a:rPr>
              <a:t>Por último, es la sentencia que se realiza si se cumple el test.</a:t>
            </a:r>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18416225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1631216"/>
          </a:xfrm>
          <a:prstGeom prst="rect">
            <a:avLst/>
          </a:prstGeom>
        </p:spPr>
        <p:txBody>
          <a:bodyPr wrap="square">
            <a:spAutoFit/>
          </a:bodyPr>
          <a:lstStyle/>
          <a:p>
            <a:pPr algn="just"/>
            <a:endParaRPr lang="es-ES" sz="2000" dirty="0" smtClean="0">
              <a:solidFill>
                <a:schemeClr val="bg1"/>
              </a:solidFill>
            </a:endParaRPr>
          </a:p>
          <a:p>
            <a:endParaRPr lang="es-ES" sz="2000" dirty="0">
              <a:solidFill>
                <a:schemeClr val="bg1"/>
              </a:solidFill>
            </a:endParaRPr>
          </a:p>
          <a:p>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grpSp>
        <p:nvGrpSpPr>
          <p:cNvPr id="4" name="Grupo 3"/>
          <p:cNvGrpSpPr/>
          <p:nvPr/>
        </p:nvGrpSpPr>
        <p:grpSpPr>
          <a:xfrm>
            <a:off x="677956" y="838200"/>
            <a:ext cx="7864288" cy="5224583"/>
            <a:chOff x="677956" y="838200"/>
            <a:chExt cx="7864288" cy="5224583"/>
          </a:xfrm>
        </p:grpSpPr>
        <p:pic>
          <p:nvPicPr>
            <p:cNvPr id="2" name="Imagen 1"/>
            <p:cNvPicPr>
              <a:picLocks noChangeAspect="1"/>
            </p:cNvPicPr>
            <p:nvPr/>
          </p:nvPicPr>
          <p:blipFill>
            <a:blip r:embed="rId2"/>
            <a:stretch>
              <a:fillRect/>
            </a:stretch>
          </p:blipFill>
          <p:spPr>
            <a:xfrm>
              <a:off x="677956" y="838200"/>
              <a:ext cx="7864288" cy="4419600"/>
            </a:xfrm>
            <a:prstGeom prst="rect">
              <a:avLst/>
            </a:prstGeom>
          </p:spPr>
        </p:pic>
        <p:pic>
          <p:nvPicPr>
            <p:cNvPr id="3" name="Imagen 2"/>
            <p:cNvPicPr>
              <a:picLocks noChangeAspect="1"/>
            </p:cNvPicPr>
            <p:nvPr/>
          </p:nvPicPr>
          <p:blipFill>
            <a:blip r:embed="rId3"/>
            <a:stretch>
              <a:fillRect/>
            </a:stretch>
          </p:blipFill>
          <p:spPr>
            <a:xfrm>
              <a:off x="1300163" y="5310308"/>
              <a:ext cx="6619875" cy="752475"/>
            </a:xfrm>
            <a:prstGeom prst="rect">
              <a:avLst/>
            </a:prstGeom>
          </p:spPr>
        </p:pic>
      </p:grpSp>
    </p:spTree>
    <p:extLst>
      <p:ext uri="{BB962C8B-B14F-4D97-AF65-F5344CB8AC3E}">
        <p14:creationId xmlns:p14="http://schemas.microsoft.com/office/powerpoint/2010/main" val="14385979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4708981"/>
          </a:xfrm>
          <a:prstGeom prst="rect">
            <a:avLst/>
          </a:prstGeom>
        </p:spPr>
        <p:txBody>
          <a:bodyPr wrap="square">
            <a:spAutoFit/>
          </a:bodyPr>
          <a:lstStyle/>
          <a:p>
            <a:r>
              <a:rPr lang="es-ES" sz="2000" b="1" spc="300" dirty="0" smtClean="0">
                <a:solidFill>
                  <a:schemeClr val="accent3">
                    <a:lumMod val="75000"/>
                  </a:schemeClr>
                </a:solidFill>
              </a:rPr>
              <a:t>Declaración Compuesta (Bloques).</a:t>
            </a:r>
          </a:p>
          <a:p>
            <a:endParaRPr lang="es-ES" sz="2000" dirty="0">
              <a:solidFill>
                <a:schemeClr val="bg1"/>
              </a:solidFill>
            </a:endParaRPr>
          </a:p>
          <a:p>
            <a:pPr algn="just"/>
            <a:r>
              <a:rPr lang="es-ES" sz="2000" dirty="0" smtClean="0">
                <a:solidFill>
                  <a:schemeClr val="bg1"/>
                </a:solidFill>
              </a:rPr>
              <a:t>Una declaración compuesta son dos o más sentencias agrupadas y cerradas por llaves; también se llaman bloques.</a:t>
            </a:r>
          </a:p>
          <a:p>
            <a:pPr algn="just"/>
            <a:endParaRPr lang="es-ES" sz="2000" dirty="0">
              <a:solidFill>
                <a:schemeClr val="bg1"/>
              </a:solidFill>
            </a:endParaRPr>
          </a:p>
          <a:p>
            <a:pPr algn="just"/>
            <a:r>
              <a:rPr lang="es-ES" sz="2000" dirty="0" smtClean="0">
                <a:solidFill>
                  <a:schemeClr val="bg1"/>
                </a:solidFill>
              </a:rPr>
              <a:t>Veamos unos ejemplos:</a:t>
            </a:r>
          </a:p>
          <a:p>
            <a:pPr algn="just"/>
            <a:endParaRPr lang="es-ES" sz="2000" dirty="0">
              <a:solidFill>
                <a:schemeClr val="bg1"/>
              </a:solidFill>
            </a:endParaRPr>
          </a:p>
          <a:p>
            <a:pPr algn="just"/>
            <a:r>
              <a:rPr lang="es-ES" sz="2000" dirty="0" smtClean="0">
                <a:solidFill>
                  <a:schemeClr val="bg1"/>
                </a:solidFill>
              </a:rPr>
              <a:t>/* </a:t>
            </a:r>
            <a:r>
              <a:rPr lang="es-ES" sz="2000" dirty="0" err="1" smtClean="0">
                <a:solidFill>
                  <a:schemeClr val="bg1"/>
                </a:solidFill>
              </a:rPr>
              <a:t>fragment</a:t>
            </a:r>
            <a:r>
              <a:rPr lang="es-ES" sz="2000" dirty="0" smtClean="0">
                <a:solidFill>
                  <a:schemeClr val="bg1"/>
                </a:solidFill>
              </a:rPr>
              <a:t> 1*/</a:t>
            </a:r>
          </a:p>
          <a:p>
            <a:pPr algn="just"/>
            <a:r>
              <a:rPr lang="es-ES" sz="2000" dirty="0" err="1" smtClean="0">
                <a:solidFill>
                  <a:schemeClr val="bg1"/>
                </a:solidFill>
              </a:rPr>
              <a:t>index</a:t>
            </a:r>
            <a:r>
              <a:rPr lang="es-ES" sz="2000" dirty="0" smtClean="0">
                <a:solidFill>
                  <a:schemeClr val="bg1"/>
                </a:solidFill>
              </a:rPr>
              <a:t>=0;</a:t>
            </a:r>
          </a:p>
          <a:p>
            <a:r>
              <a:rPr lang="es-ES" sz="2000" dirty="0" err="1" smtClean="0">
                <a:solidFill>
                  <a:schemeClr val="bg1"/>
                </a:solidFill>
              </a:rPr>
              <a:t>while</a:t>
            </a:r>
            <a:r>
              <a:rPr lang="es-ES" sz="2000" dirty="0" smtClean="0">
                <a:solidFill>
                  <a:schemeClr val="bg1"/>
                </a:solidFill>
              </a:rPr>
              <a:t> (</a:t>
            </a:r>
            <a:r>
              <a:rPr lang="es-ES" sz="2000" dirty="0" err="1" smtClean="0">
                <a:solidFill>
                  <a:schemeClr val="bg1"/>
                </a:solidFill>
              </a:rPr>
              <a:t>index</a:t>
            </a:r>
            <a:r>
              <a:rPr lang="es-ES" sz="2000" dirty="0" smtClean="0">
                <a:solidFill>
                  <a:schemeClr val="bg1"/>
                </a:solidFill>
              </a:rPr>
              <a:t>++ &lt; 10)</a:t>
            </a:r>
          </a:p>
          <a:p>
            <a:r>
              <a:rPr lang="es-ES" sz="2000" dirty="0" err="1" smtClean="0">
                <a:solidFill>
                  <a:schemeClr val="bg1"/>
                </a:solidFill>
              </a:rPr>
              <a:t>sam</a:t>
            </a:r>
            <a:r>
              <a:rPr lang="es-ES" sz="2000" dirty="0" smtClean="0">
                <a:solidFill>
                  <a:schemeClr val="bg1"/>
                </a:solidFill>
              </a:rPr>
              <a:t>=10*index+2;</a:t>
            </a:r>
          </a:p>
          <a:p>
            <a:r>
              <a:rPr lang="es-ES" sz="2000" dirty="0" err="1" smtClean="0">
                <a:solidFill>
                  <a:schemeClr val="bg1"/>
                </a:solidFill>
              </a:rPr>
              <a:t>printf</a:t>
            </a:r>
            <a:r>
              <a:rPr lang="es-ES" sz="2000" dirty="0" smtClean="0">
                <a:solidFill>
                  <a:schemeClr val="bg1"/>
                </a:solidFill>
              </a:rPr>
              <a:t>(“</a:t>
            </a:r>
            <a:r>
              <a:rPr lang="es-ES" sz="2000" dirty="0" err="1" smtClean="0">
                <a:solidFill>
                  <a:schemeClr val="bg1"/>
                </a:solidFill>
              </a:rPr>
              <a:t>sam</a:t>
            </a:r>
            <a:r>
              <a:rPr lang="es-ES" sz="2000" dirty="0" smtClean="0">
                <a:solidFill>
                  <a:schemeClr val="bg1"/>
                </a:solidFill>
              </a:rPr>
              <a:t> = %d \n”, </a:t>
            </a:r>
            <a:r>
              <a:rPr lang="es-ES" sz="2000" dirty="0" err="1" smtClean="0">
                <a:solidFill>
                  <a:schemeClr val="bg1"/>
                </a:solidFill>
              </a:rPr>
              <a:t>sam</a:t>
            </a:r>
            <a:r>
              <a:rPr lang="es-ES" sz="2000" dirty="0" smtClean="0">
                <a:solidFill>
                  <a:schemeClr val="bg1"/>
                </a:solidFill>
              </a:rPr>
              <a:t>);</a:t>
            </a:r>
          </a:p>
          <a:p>
            <a:endParaRPr lang="es-ES" sz="2000" dirty="0" smtClean="0">
              <a:solidFill>
                <a:schemeClr val="bg1"/>
              </a:solidFill>
            </a:endParaRPr>
          </a:p>
          <a:p>
            <a:r>
              <a:rPr lang="es-ES" sz="2000" dirty="0" smtClean="0">
                <a:solidFill>
                  <a:schemeClr val="bg1"/>
                </a:solidFill>
              </a:rPr>
              <a:t>Sólo se incluye la sentencia de asignación en el </a:t>
            </a:r>
            <a:r>
              <a:rPr lang="es-ES" sz="2000" dirty="0" err="1" smtClean="0">
                <a:solidFill>
                  <a:schemeClr val="bg1"/>
                </a:solidFill>
              </a:rPr>
              <a:t>loop</a:t>
            </a:r>
            <a:r>
              <a:rPr lang="es-ES" sz="2000" dirty="0" smtClean="0">
                <a:solidFill>
                  <a:schemeClr val="bg1"/>
                </a:solidFill>
              </a:rPr>
              <a:t> </a:t>
            </a:r>
            <a:r>
              <a:rPr lang="es-ES" sz="2000" dirty="0" err="1" smtClean="0">
                <a:solidFill>
                  <a:schemeClr val="bg1"/>
                </a:solidFill>
              </a:rPr>
              <a:t>while</a:t>
            </a:r>
            <a:r>
              <a:rPr lang="es-ES" sz="2000" dirty="0" smtClean="0">
                <a:solidFill>
                  <a:schemeClr val="bg1"/>
                </a:solidFill>
              </a:rPr>
              <a:t>. En ausencia de llaves, se ejecuta hasta el siguiente punto y coma.</a:t>
            </a:r>
            <a:endParaRPr lang="es-ES" sz="2000" dirty="0">
              <a:solidFill>
                <a:schemeClr val="bg1"/>
              </a:solidFill>
            </a:endParaRPr>
          </a:p>
        </p:txBody>
      </p:sp>
    </p:spTree>
    <p:extLst>
      <p:ext uri="{BB962C8B-B14F-4D97-AF65-F5344CB8AC3E}">
        <p14:creationId xmlns:p14="http://schemas.microsoft.com/office/powerpoint/2010/main" val="40291192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170099"/>
          </a:xfrm>
          <a:prstGeom prst="rect">
            <a:avLst/>
          </a:prstGeom>
        </p:spPr>
        <p:txBody>
          <a:bodyPr wrap="square">
            <a:spAutoFit/>
          </a:bodyPr>
          <a:lstStyle/>
          <a:p>
            <a:pPr algn="just"/>
            <a:r>
              <a:rPr lang="es-ES" sz="2000" dirty="0" smtClean="0">
                <a:solidFill>
                  <a:schemeClr val="bg1"/>
                </a:solidFill>
              </a:rPr>
              <a:t>/* </a:t>
            </a:r>
            <a:r>
              <a:rPr lang="es-ES" sz="2000" dirty="0" err="1">
                <a:solidFill>
                  <a:schemeClr val="bg1"/>
                </a:solidFill>
              </a:rPr>
              <a:t>fragment</a:t>
            </a:r>
            <a:r>
              <a:rPr lang="es-ES" sz="2000" dirty="0">
                <a:solidFill>
                  <a:schemeClr val="bg1"/>
                </a:solidFill>
              </a:rPr>
              <a:t> </a:t>
            </a:r>
            <a:r>
              <a:rPr lang="es-ES" sz="2000" dirty="0" smtClean="0">
                <a:solidFill>
                  <a:schemeClr val="bg1"/>
                </a:solidFill>
              </a:rPr>
              <a:t>2*/</a:t>
            </a:r>
            <a:endParaRPr lang="es-ES" sz="2000" dirty="0">
              <a:solidFill>
                <a:schemeClr val="bg1"/>
              </a:solidFill>
            </a:endParaRPr>
          </a:p>
          <a:p>
            <a:pPr algn="just"/>
            <a:r>
              <a:rPr lang="es-ES" sz="2000" dirty="0" err="1">
                <a:solidFill>
                  <a:schemeClr val="bg1"/>
                </a:solidFill>
              </a:rPr>
              <a:t>index</a:t>
            </a:r>
            <a:r>
              <a:rPr lang="es-ES" sz="2000" dirty="0">
                <a:solidFill>
                  <a:schemeClr val="bg1"/>
                </a:solidFill>
              </a:rPr>
              <a:t>=0;</a:t>
            </a:r>
          </a:p>
          <a:p>
            <a:r>
              <a:rPr lang="es-ES" sz="2000" dirty="0" err="1">
                <a:solidFill>
                  <a:schemeClr val="bg1"/>
                </a:solidFill>
              </a:rPr>
              <a:t>while</a:t>
            </a:r>
            <a:r>
              <a:rPr lang="es-ES" sz="2000" dirty="0">
                <a:solidFill>
                  <a:schemeClr val="bg1"/>
                </a:solidFill>
              </a:rPr>
              <a:t> (</a:t>
            </a:r>
            <a:r>
              <a:rPr lang="es-ES" sz="2000" dirty="0" err="1">
                <a:solidFill>
                  <a:schemeClr val="bg1"/>
                </a:solidFill>
              </a:rPr>
              <a:t>index</a:t>
            </a:r>
            <a:r>
              <a:rPr lang="es-ES" sz="2000" dirty="0">
                <a:solidFill>
                  <a:schemeClr val="bg1"/>
                </a:solidFill>
              </a:rPr>
              <a:t>++ &lt; 10)</a:t>
            </a:r>
          </a:p>
          <a:p>
            <a:r>
              <a:rPr lang="es-ES" sz="2000" dirty="0" smtClean="0">
                <a:solidFill>
                  <a:schemeClr val="bg1"/>
                </a:solidFill>
              </a:rPr>
              <a:t>{</a:t>
            </a:r>
          </a:p>
          <a:p>
            <a:r>
              <a:rPr lang="es-ES" sz="2000" dirty="0" err="1" smtClean="0">
                <a:solidFill>
                  <a:schemeClr val="bg1"/>
                </a:solidFill>
              </a:rPr>
              <a:t>sam</a:t>
            </a:r>
            <a:r>
              <a:rPr lang="es-ES" sz="2000" dirty="0" smtClean="0">
                <a:solidFill>
                  <a:schemeClr val="bg1"/>
                </a:solidFill>
              </a:rPr>
              <a:t>=10*index+2</a:t>
            </a:r>
            <a:r>
              <a:rPr lang="es-ES" sz="2000" dirty="0">
                <a:solidFill>
                  <a:schemeClr val="bg1"/>
                </a:solidFill>
              </a:rPr>
              <a:t>;</a:t>
            </a:r>
          </a:p>
          <a:p>
            <a:r>
              <a:rPr lang="es-ES" sz="2000" dirty="0" err="1">
                <a:solidFill>
                  <a:schemeClr val="bg1"/>
                </a:solidFill>
              </a:rPr>
              <a:t>printf</a:t>
            </a:r>
            <a:r>
              <a:rPr lang="es-ES" sz="2000" dirty="0">
                <a:solidFill>
                  <a:schemeClr val="bg1"/>
                </a:solidFill>
              </a:rPr>
              <a:t>(“</a:t>
            </a:r>
            <a:r>
              <a:rPr lang="es-ES" sz="2000" dirty="0" err="1">
                <a:solidFill>
                  <a:schemeClr val="bg1"/>
                </a:solidFill>
              </a:rPr>
              <a:t>sam</a:t>
            </a:r>
            <a:r>
              <a:rPr lang="es-ES" sz="2000" dirty="0">
                <a:solidFill>
                  <a:schemeClr val="bg1"/>
                </a:solidFill>
              </a:rPr>
              <a:t> = %d \n”, </a:t>
            </a:r>
            <a:r>
              <a:rPr lang="es-ES" sz="2000" dirty="0" err="1">
                <a:solidFill>
                  <a:schemeClr val="bg1"/>
                </a:solidFill>
              </a:rPr>
              <a:t>sam</a:t>
            </a:r>
            <a:r>
              <a:rPr lang="es-ES" sz="2000" dirty="0">
                <a:solidFill>
                  <a:schemeClr val="bg1"/>
                </a:solidFill>
              </a:rPr>
              <a:t>);</a:t>
            </a:r>
          </a:p>
          <a:p>
            <a:r>
              <a:rPr lang="es-ES" sz="2000" dirty="0" smtClean="0">
                <a:solidFill>
                  <a:schemeClr val="bg1"/>
                </a:solidFill>
              </a:rPr>
              <a:t>}</a:t>
            </a:r>
          </a:p>
          <a:p>
            <a:endParaRPr lang="es-ES" sz="2000" dirty="0">
              <a:solidFill>
                <a:schemeClr val="bg1"/>
              </a:solidFill>
            </a:endParaRPr>
          </a:p>
          <a:p>
            <a:r>
              <a:rPr lang="es-ES" sz="2000" dirty="0" smtClean="0">
                <a:solidFill>
                  <a:schemeClr val="bg1"/>
                </a:solidFill>
              </a:rPr>
              <a:t>Las llaves aseguran que ambas sentencias sean parte del </a:t>
            </a:r>
            <a:r>
              <a:rPr lang="es-ES" sz="2000" dirty="0" err="1" smtClean="0">
                <a:solidFill>
                  <a:schemeClr val="bg1"/>
                </a:solidFill>
              </a:rPr>
              <a:t>while</a:t>
            </a:r>
            <a:r>
              <a:rPr lang="es-ES" sz="2000" dirty="0" smtClean="0">
                <a:solidFill>
                  <a:schemeClr val="bg1"/>
                </a:solidFill>
              </a:rPr>
              <a:t> </a:t>
            </a:r>
            <a:r>
              <a:rPr lang="es-ES" sz="2000" dirty="0" err="1" smtClean="0">
                <a:solidFill>
                  <a:schemeClr val="bg1"/>
                </a:solidFill>
              </a:rPr>
              <a:t>loop</a:t>
            </a:r>
            <a:r>
              <a:rPr lang="es-ES" sz="2000" dirty="0" smtClean="0">
                <a:solidFill>
                  <a:schemeClr val="bg1"/>
                </a:solidFill>
              </a:rPr>
              <a:t> y </a:t>
            </a:r>
            <a:r>
              <a:rPr lang="es-ES" sz="2000" dirty="0" err="1" smtClean="0">
                <a:solidFill>
                  <a:schemeClr val="bg1"/>
                </a:solidFill>
              </a:rPr>
              <a:t>printf</a:t>
            </a:r>
            <a:r>
              <a:rPr lang="es-ES" sz="2000" dirty="0" smtClean="0">
                <a:solidFill>
                  <a:schemeClr val="bg1"/>
                </a:solidFill>
              </a:rPr>
              <a:t>() se llama cada vez que se ejecuta el </a:t>
            </a:r>
            <a:r>
              <a:rPr lang="es-ES" sz="2000" dirty="0" err="1" smtClean="0">
                <a:solidFill>
                  <a:schemeClr val="bg1"/>
                </a:solidFill>
              </a:rPr>
              <a:t>loop</a:t>
            </a:r>
            <a:r>
              <a:rPr lang="es-ES" sz="2000" dirty="0" smtClean="0">
                <a:solidFill>
                  <a:schemeClr val="bg1"/>
                </a:solidFill>
              </a:rPr>
              <a:t>.</a:t>
            </a:r>
            <a:endParaRPr lang="es-ES" sz="2000" dirty="0">
              <a:solidFill>
                <a:schemeClr val="bg1"/>
              </a:solidFill>
            </a:endParaRPr>
          </a:p>
        </p:txBody>
      </p:sp>
    </p:spTree>
    <p:extLst>
      <p:ext uri="{BB962C8B-B14F-4D97-AF65-F5344CB8AC3E}">
        <p14:creationId xmlns:p14="http://schemas.microsoft.com/office/powerpoint/2010/main" val="26423393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1631216"/>
          </a:xfrm>
          <a:prstGeom prst="rect">
            <a:avLst/>
          </a:prstGeom>
        </p:spPr>
        <p:txBody>
          <a:bodyPr wrap="square">
            <a:spAutoFit/>
          </a:bodyPr>
          <a:lstStyle/>
          <a:p>
            <a:endParaRPr lang="es-ES" sz="2000" dirty="0" smtClean="0">
              <a:solidFill>
                <a:schemeClr val="bg1"/>
              </a:solidFill>
            </a:endParaRPr>
          </a:p>
          <a:p>
            <a:endParaRPr lang="es-ES" sz="2000" dirty="0">
              <a:solidFill>
                <a:schemeClr val="bg1"/>
              </a:solidFill>
            </a:endParaRPr>
          </a:p>
          <a:p>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grpSp>
        <p:nvGrpSpPr>
          <p:cNvPr id="4" name="Grupo 3"/>
          <p:cNvGrpSpPr/>
          <p:nvPr/>
        </p:nvGrpSpPr>
        <p:grpSpPr>
          <a:xfrm>
            <a:off x="609600" y="304800"/>
            <a:ext cx="8291512" cy="6442612"/>
            <a:chOff x="609600" y="304800"/>
            <a:chExt cx="8291512" cy="6442612"/>
          </a:xfrm>
        </p:grpSpPr>
        <p:pic>
          <p:nvPicPr>
            <p:cNvPr id="2" name="Imagen 1"/>
            <p:cNvPicPr>
              <a:picLocks noChangeAspect="1"/>
            </p:cNvPicPr>
            <p:nvPr/>
          </p:nvPicPr>
          <p:blipFill>
            <a:blip r:embed="rId2"/>
            <a:stretch>
              <a:fillRect/>
            </a:stretch>
          </p:blipFill>
          <p:spPr>
            <a:xfrm>
              <a:off x="609600" y="304800"/>
              <a:ext cx="8291512" cy="5638849"/>
            </a:xfrm>
            <a:prstGeom prst="rect">
              <a:avLst/>
            </a:prstGeom>
          </p:spPr>
        </p:pic>
        <p:pic>
          <p:nvPicPr>
            <p:cNvPr id="3" name="Imagen 2"/>
            <p:cNvPicPr>
              <a:picLocks noChangeAspect="1"/>
            </p:cNvPicPr>
            <p:nvPr/>
          </p:nvPicPr>
          <p:blipFill>
            <a:blip r:embed="rId3"/>
            <a:stretch>
              <a:fillRect/>
            </a:stretch>
          </p:blipFill>
          <p:spPr>
            <a:xfrm>
              <a:off x="797718" y="5975887"/>
              <a:ext cx="7915275" cy="771525"/>
            </a:xfrm>
            <a:prstGeom prst="rect">
              <a:avLst/>
            </a:prstGeom>
          </p:spPr>
        </p:pic>
      </p:grpSp>
    </p:spTree>
    <p:extLst>
      <p:ext uri="{BB962C8B-B14F-4D97-AF65-F5344CB8AC3E}">
        <p14:creationId xmlns:p14="http://schemas.microsoft.com/office/powerpoint/2010/main" val="8237240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3170099"/>
          </a:xfrm>
          <a:prstGeom prst="rect">
            <a:avLst/>
          </a:prstGeom>
        </p:spPr>
        <p:txBody>
          <a:bodyPr wrap="square">
            <a:spAutoFit/>
          </a:bodyPr>
          <a:lstStyle/>
          <a:p>
            <a:r>
              <a:rPr lang="es-ES" sz="2000" b="1" spc="300" dirty="0" smtClean="0">
                <a:solidFill>
                  <a:schemeClr val="accent3">
                    <a:lumMod val="75000"/>
                  </a:schemeClr>
                </a:solidFill>
              </a:rPr>
              <a:t>Conversiones tipo.</a:t>
            </a:r>
          </a:p>
          <a:p>
            <a:endParaRPr lang="es-ES" sz="2000" dirty="0">
              <a:solidFill>
                <a:schemeClr val="bg1"/>
              </a:solidFill>
            </a:endParaRPr>
          </a:p>
          <a:p>
            <a:pPr algn="just"/>
            <a:r>
              <a:rPr lang="es-ES" sz="2000" dirty="0" smtClean="0">
                <a:solidFill>
                  <a:schemeClr val="bg1"/>
                </a:solidFill>
              </a:rPr>
              <a:t>Corrientemente, sentencias y expresiones deberían usar variables y constantes de un solo tipo. Si se mezclan, C  no acaba aniquilando el programa.</a:t>
            </a:r>
          </a:p>
          <a:p>
            <a:pPr algn="just"/>
            <a:endParaRPr lang="es-ES" sz="2000" dirty="0">
              <a:solidFill>
                <a:schemeClr val="bg1"/>
              </a:solidFill>
            </a:endParaRPr>
          </a:p>
          <a:p>
            <a:pPr algn="just"/>
            <a:r>
              <a:rPr lang="es-ES" sz="2000" dirty="0" smtClean="0">
                <a:solidFill>
                  <a:schemeClr val="bg1"/>
                </a:solidFill>
              </a:rPr>
              <a:t>Realiza unas reglas para realizar tipos de conversiones automáticamente, aunque es muy arriesgado mezclar inadvertidamente.  </a:t>
            </a:r>
          </a:p>
          <a:p>
            <a:endParaRPr lang="es-ES" sz="2000" dirty="0">
              <a:solidFill>
                <a:schemeClr val="bg1"/>
              </a:solidFill>
            </a:endParaRPr>
          </a:p>
        </p:txBody>
      </p:sp>
    </p:spTree>
    <p:extLst>
      <p:ext uri="{BB962C8B-B14F-4D97-AF65-F5344CB8AC3E}">
        <p14:creationId xmlns:p14="http://schemas.microsoft.com/office/powerpoint/2010/main" val="30261691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016758"/>
          </a:xfrm>
          <a:prstGeom prst="rect">
            <a:avLst/>
          </a:prstGeom>
        </p:spPr>
        <p:txBody>
          <a:bodyPr wrap="square">
            <a:spAutoFit/>
          </a:bodyPr>
          <a:lstStyle/>
          <a:p>
            <a:pPr algn="just"/>
            <a:r>
              <a:rPr lang="es-ES" sz="2000" dirty="0" smtClean="0">
                <a:solidFill>
                  <a:schemeClr val="bg1"/>
                </a:solidFill>
              </a:rPr>
              <a:t>Las reglas básicas son:</a:t>
            </a:r>
          </a:p>
          <a:p>
            <a:endParaRPr lang="es-ES" sz="2000" dirty="0">
              <a:solidFill>
                <a:schemeClr val="bg1"/>
              </a:solidFill>
            </a:endParaRPr>
          </a:p>
          <a:p>
            <a:pPr algn="just"/>
            <a:r>
              <a:rPr lang="es-ES" sz="2000" dirty="0" smtClean="0">
                <a:solidFill>
                  <a:schemeClr val="bg1"/>
                </a:solidFill>
              </a:rPr>
              <a:t>1. Cuando en una expresión aparece </a:t>
            </a:r>
            <a:r>
              <a:rPr lang="es-ES" sz="2000" dirty="0" err="1" smtClean="0">
                <a:solidFill>
                  <a:schemeClr val="bg1"/>
                </a:solidFill>
                <a:latin typeface="Bahnschrift Light" panose="020B0502040204020203" pitchFamily="34" charset="0"/>
              </a:rPr>
              <a:t>char</a:t>
            </a:r>
            <a:r>
              <a:rPr lang="es-ES" sz="2000" dirty="0" smtClean="0">
                <a:solidFill>
                  <a:schemeClr val="bg1"/>
                </a:solidFill>
              </a:rPr>
              <a:t> y </a:t>
            </a:r>
            <a:r>
              <a:rPr lang="es-ES" sz="2000" dirty="0" smtClean="0">
                <a:solidFill>
                  <a:schemeClr val="bg1"/>
                </a:solidFill>
                <a:latin typeface="Bahnschrift Light" panose="020B0502040204020203" pitchFamily="34" charset="0"/>
              </a:rPr>
              <a:t>short</a:t>
            </a:r>
            <a:r>
              <a:rPr lang="es-ES" sz="2000" dirty="0" smtClean="0">
                <a:solidFill>
                  <a:schemeClr val="bg1"/>
                </a:solidFill>
              </a:rPr>
              <a:t>, ya sean </a:t>
            </a:r>
            <a:r>
              <a:rPr lang="es-ES" sz="2000" dirty="0" err="1" smtClean="0">
                <a:solidFill>
                  <a:schemeClr val="bg1"/>
                </a:solidFill>
                <a:latin typeface="Bahnschrift Light" panose="020B0502040204020203" pitchFamily="34" charset="0"/>
              </a:rPr>
              <a:t>signed</a:t>
            </a:r>
            <a:r>
              <a:rPr lang="es-ES" sz="2000" dirty="0" smtClean="0">
                <a:solidFill>
                  <a:schemeClr val="bg1"/>
                </a:solidFill>
              </a:rPr>
              <a:t> o </a:t>
            </a:r>
            <a:r>
              <a:rPr lang="es-ES" sz="2000" dirty="0" err="1" smtClean="0">
                <a:solidFill>
                  <a:schemeClr val="bg1"/>
                </a:solidFill>
                <a:latin typeface="Bahnschrift Light" panose="020B0502040204020203" pitchFamily="34" charset="0"/>
              </a:rPr>
              <a:t>unsigned</a:t>
            </a:r>
            <a:r>
              <a:rPr lang="es-ES" sz="2000" dirty="0" smtClean="0">
                <a:solidFill>
                  <a:schemeClr val="bg1"/>
                </a:solidFill>
              </a:rPr>
              <a:t>, automáticamente se convierten en </a:t>
            </a:r>
            <a:r>
              <a:rPr lang="es-ES" sz="2000" dirty="0" err="1" smtClean="0">
                <a:solidFill>
                  <a:schemeClr val="bg1"/>
                </a:solidFill>
                <a:latin typeface="Bahnschrift Light" panose="020B0502040204020203" pitchFamily="34" charset="0"/>
              </a:rPr>
              <a:t>int</a:t>
            </a:r>
            <a:r>
              <a:rPr lang="es-ES" sz="2000" dirty="0" smtClean="0">
                <a:solidFill>
                  <a:schemeClr val="bg1"/>
                </a:solidFill>
              </a:rPr>
              <a:t> o, si es necesario </a:t>
            </a:r>
            <a:r>
              <a:rPr lang="es-ES" sz="2000" dirty="0" err="1" smtClean="0">
                <a:solidFill>
                  <a:schemeClr val="bg1"/>
                </a:solidFill>
                <a:latin typeface="Bahnschrift Light" panose="020B0502040204020203" pitchFamily="34" charset="0"/>
              </a:rPr>
              <a:t>unsigned</a:t>
            </a:r>
            <a:r>
              <a:rPr lang="es-ES" sz="2000" dirty="0" smtClean="0">
                <a:solidFill>
                  <a:schemeClr val="bg1"/>
                </a:solidFill>
                <a:latin typeface="Bahnschrift Light" panose="020B0502040204020203" pitchFamily="34" charset="0"/>
              </a:rPr>
              <a:t> </a:t>
            </a:r>
            <a:r>
              <a:rPr lang="es-ES" sz="2000" dirty="0" err="1" smtClean="0">
                <a:solidFill>
                  <a:schemeClr val="bg1"/>
                </a:solidFill>
                <a:latin typeface="Bahnschrift Light" panose="020B0502040204020203" pitchFamily="34" charset="0"/>
              </a:rPr>
              <a:t>int</a:t>
            </a:r>
            <a:r>
              <a:rPr lang="es-ES" sz="2000" dirty="0" smtClean="0">
                <a:solidFill>
                  <a:schemeClr val="bg1"/>
                </a:solidFill>
              </a:rPr>
              <a:t>. En sí, se convierten en otros mayores, lo que se llama </a:t>
            </a:r>
            <a:r>
              <a:rPr lang="es-ES" sz="2000" i="1" dirty="0" err="1" smtClean="0">
                <a:solidFill>
                  <a:schemeClr val="bg1"/>
                </a:solidFill>
              </a:rPr>
              <a:t>promotions</a:t>
            </a:r>
            <a:r>
              <a:rPr lang="es-ES" sz="2000" dirty="0" smtClean="0">
                <a:solidFill>
                  <a:schemeClr val="bg1"/>
                </a:solidFill>
              </a:rPr>
              <a:t>.</a:t>
            </a:r>
          </a:p>
          <a:p>
            <a:pPr algn="just"/>
            <a:r>
              <a:rPr lang="es-ES" sz="2000" dirty="0" smtClean="0">
                <a:solidFill>
                  <a:schemeClr val="bg1"/>
                </a:solidFill>
              </a:rPr>
              <a:t>2. Si una operación envuelve dos tipos, ambos se convierten a un ranking mayor de los dos.</a:t>
            </a:r>
          </a:p>
          <a:p>
            <a:pPr algn="just"/>
            <a:r>
              <a:rPr lang="es-ES" sz="2000" dirty="0" smtClean="0">
                <a:solidFill>
                  <a:schemeClr val="bg1"/>
                </a:solidFill>
              </a:rPr>
              <a:t>3. El ranking de tipos, de mayor a menor es </a:t>
            </a:r>
            <a:r>
              <a:rPr lang="es-ES" sz="2000" dirty="0" err="1" smtClean="0">
                <a:solidFill>
                  <a:schemeClr val="bg1"/>
                </a:solidFill>
              </a:rPr>
              <a:t>long</a:t>
            </a:r>
            <a:r>
              <a:rPr lang="es-ES" sz="2000" dirty="0" smtClean="0">
                <a:solidFill>
                  <a:schemeClr val="bg1"/>
                </a:solidFill>
              </a:rPr>
              <a:t> </a:t>
            </a:r>
            <a:r>
              <a:rPr lang="es-ES" sz="2000" dirty="0" err="1" smtClean="0">
                <a:solidFill>
                  <a:schemeClr val="bg1"/>
                </a:solidFill>
              </a:rPr>
              <a:t>double</a:t>
            </a:r>
            <a:r>
              <a:rPr lang="es-ES" sz="2000" dirty="0" smtClean="0">
                <a:solidFill>
                  <a:schemeClr val="bg1"/>
                </a:solidFill>
              </a:rPr>
              <a:t>, doublé, </a:t>
            </a:r>
            <a:r>
              <a:rPr lang="es-ES" sz="2000" dirty="0" err="1" smtClean="0">
                <a:solidFill>
                  <a:schemeClr val="bg1"/>
                </a:solidFill>
              </a:rPr>
              <a:t>float</a:t>
            </a:r>
            <a:r>
              <a:rPr lang="es-ES" sz="2000" dirty="0" smtClean="0">
                <a:solidFill>
                  <a:schemeClr val="bg1"/>
                </a:solidFill>
              </a:rPr>
              <a:t>, </a:t>
            </a:r>
            <a:r>
              <a:rPr lang="es-ES" sz="2000" dirty="0" err="1" smtClean="0">
                <a:solidFill>
                  <a:schemeClr val="bg1"/>
                </a:solidFill>
              </a:rPr>
              <a:t>unsigned</a:t>
            </a:r>
            <a:r>
              <a:rPr lang="es-ES" sz="2000" dirty="0" smtClean="0">
                <a:solidFill>
                  <a:schemeClr val="bg1"/>
                </a:solidFill>
              </a:rPr>
              <a:t> </a:t>
            </a:r>
            <a:r>
              <a:rPr lang="es-ES" sz="2000" dirty="0" err="1" smtClean="0">
                <a:solidFill>
                  <a:schemeClr val="bg1"/>
                </a:solidFill>
              </a:rPr>
              <a:t>long</a:t>
            </a:r>
            <a:r>
              <a:rPr lang="es-ES" sz="2000" dirty="0" smtClean="0">
                <a:solidFill>
                  <a:schemeClr val="bg1"/>
                </a:solidFill>
              </a:rPr>
              <a:t>, </a:t>
            </a:r>
            <a:r>
              <a:rPr lang="es-ES" sz="2000" dirty="0" err="1" smtClean="0">
                <a:solidFill>
                  <a:schemeClr val="bg1"/>
                </a:solidFill>
              </a:rPr>
              <a:t>long</a:t>
            </a:r>
            <a:r>
              <a:rPr lang="es-ES" sz="2000" dirty="0" smtClean="0">
                <a:solidFill>
                  <a:schemeClr val="bg1"/>
                </a:solidFill>
              </a:rPr>
              <a:t>, </a:t>
            </a:r>
            <a:r>
              <a:rPr lang="es-ES" sz="2000" dirty="0" err="1" smtClean="0">
                <a:solidFill>
                  <a:schemeClr val="bg1"/>
                </a:solidFill>
              </a:rPr>
              <a:t>unsigned</a:t>
            </a:r>
            <a:r>
              <a:rPr lang="es-ES" sz="2000" dirty="0" smtClean="0">
                <a:solidFill>
                  <a:schemeClr val="bg1"/>
                </a:solidFill>
              </a:rPr>
              <a:t> </a:t>
            </a:r>
            <a:r>
              <a:rPr lang="es-ES" sz="2000" dirty="0" err="1" smtClean="0">
                <a:solidFill>
                  <a:schemeClr val="bg1"/>
                </a:solidFill>
              </a:rPr>
              <a:t>int</a:t>
            </a:r>
            <a:r>
              <a:rPr lang="es-ES" sz="2000" dirty="0" smtClean="0">
                <a:solidFill>
                  <a:schemeClr val="bg1"/>
                </a:solidFill>
              </a:rPr>
              <a:t> e </a:t>
            </a:r>
            <a:r>
              <a:rPr lang="es-ES" sz="2000" dirty="0" err="1" smtClean="0">
                <a:solidFill>
                  <a:schemeClr val="bg1"/>
                </a:solidFill>
              </a:rPr>
              <a:t>int</a:t>
            </a:r>
            <a:r>
              <a:rPr lang="es-ES" sz="2000" dirty="0" smtClean="0">
                <a:solidFill>
                  <a:schemeClr val="bg1"/>
                </a:solidFill>
              </a:rPr>
              <a:t>.</a:t>
            </a:r>
          </a:p>
          <a:p>
            <a:pPr algn="just"/>
            <a:r>
              <a:rPr lang="es-ES" sz="2000" dirty="0" smtClean="0">
                <a:solidFill>
                  <a:schemeClr val="bg1"/>
                </a:solidFill>
              </a:rPr>
              <a:t>4. En una sentencia de asignación, el resultado final de los cálculos se convierte al tipo de variable que se le asigna. Lo que se convierte en </a:t>
            </a:r>
            <a:r>
              <a:rPr lang="es-ES" sz="2000" dirty="0" err="1" smtClean="0">
                <a:solidFill>
                  <a:schemeClr val="bg1"/>
                </a:solidFill>
              </a:rPr>
              <a:t>promotion</a:t>
            </a:r>
            <a:r>
              <a:rPr lang="es-ES" sz="2000" dirty="0" smtClean="0">
                <a:solidFill>
                  <a:schemeClr val="bg1"/>
                </a:solidFill>
              </a:rPr>
              <a:t> o </a:t>
            </a:r>
            <a:r>
              <a:rPr lang="es-ES" sz="2000" dirty="0" err="1" smtClean="0">
                <a:solidFill>
                  <a:schemeClr val="bg1"/>
                </a:solidFill>
              </a:rPr>
              <a:t>demotion</a:t>
            </a:r>
            <a:r>
              <a:rPr lang="es-ES" sz="2000" dirty="0" smtClean="0">
                <a:solidFill>
                  <a:schemeClr val="bg1"/>
                </a:solidFill>
              </a:rPr>
              <a:t>.</a:t>
            </a:r>
            <a:endParaRPr lang="es-ES" sz="2000" dirty="0">
              <a:solidFill>
                <a:schemeClr val="bg1"/>
              </a:solidFill>
            </a:endParaRPr>
          </a:p>
          <a:p>
            <a:r>
              <a:rPr lang="es-ES" sz="2000" dirty="0" smtClean="0">
                <a:solidFill>
                  <a:schemeClr val="bg1"/>
                </a:solidFill>
              </a:rPr>
              <a:t>5. </a:t>
            </a:r>
            <a:r>
              <a:rPr lang="es-ES" sz="2000" dirty="0" err="1" smtClean="0">
                <a:solidFill>
                  <a:schemeClr val="bg1"/>
                </a:solidFill>
              </a:rPr>
              <a:t>Cuandoi</a:t>
            </a:r>
            <a:r>
              <a:rPr lang="es-ES" sz="2000" dirty="0" smtClean="0">
                <a:solidFill>
                  <a:schemeClr val="bg1"/>
                </a:solidFill>
              </a:rPr>
              <a:t> pasa como una función con </a:t>
            </a:r>
            <a:r>
              <a:rPr lang="es-ES" sz="2000" dirty="0">
                <a:solidFill>
                  <a:schemeClr val="bg1"/>
                </a:solidFill>
              </a:rPr>
              <a:t>argumentos, </a:t>
            </a:r>
            <a:r>
              <a:rPr lang="es-ES" sz="2000" dirty="0" err="1">
                <a:solidFill>
                  <a:schemeClr val="bg1"/>
                </a:solidFill>
                <a:latin typeface="Bahnschrift Light" panose="020B0502040204020203" pitchFamily="34" charset="0"/>
              </a:rPr>
              <a:t>char</a:t>
            </a:r>
            <a:r>
              <a:rPr lang="es-ES" sz="2000" dirty="0">
                <a:solidFill>
                  <a:schemeClr val="bg1"/>
                </a:solidFill>
              </a:rPr>
              <a:t> y </a:t>
            </a:r>
            <a:r>
              <a:rPr lang="es-ES" sz="2000" dirty="0">
                <a:solidFill>
                  <a:schemeClr val="bg1"/>
                </a:solidFill>
                <a:latin typeface="Bahnschrift Light" panose="020B0502040204020203" pitchFamily="34" charset="0"/>
              </a:rPr>
              <a:t>short</a:t>
            </a:r>
            <a:r>
              <a:rPr lang="es-ES" sz="2000" dirty="0">
                <a:solidFill>
                  <a:schemeClr val="bg1"/>
                </a:solidFill>
              </a:rPr>
              <a:t>, </a:t>
            </a:r>
            <a:r>
              <a:rPr lang="es-ES" sz="2000" dirty="0" smtClean="0">
                <a:solidFill>
                  <a:schemeClr val="bg1"/>
                </a:solidFill>
              </a:rPr>
              <a:t>se convierten </a:t>
            </a:r>
            <a:r>
              <a:rPr lang="es-ES" sz="2000" dirty="0" err="1" smtClean="0">
                <a:solidFill>
                  <a:schemeClr val="bg1"/>
                </a:solidFill>
                <a:latin typeface="Bahnschrift Light" panose="020B0502040204020203" pitchFamily="34" charset="0"/>
              </a:rPr>
              <a:t>int</a:t>
            </a:r>
            <a:r>
              <a:rPr lang="es-ES" sz="2000" dirty="0" smtClean="0">
                <a:solidFill>
                  <a:schemeClr val="bg1"/>
                </a:solidFill>
              </a:rPr>
              <a:t>, y </a:t>
            </a:r>
            <a:r>
              <a:rPr lang="es-ES" sz="2000" dirty="0" err="1" smtClean="0">
                <a:solidFill>
                  <a:schemeClr val="bg1"/>
                </a:solidFill>
                <a:latin typeface="Bahnschrift Light" panose="020B0502040204020203" pitchFamily="34" charset="0"/>
              </a:rPr>
              <a:t>float</a:t>
            </a:r>
            <a:r>
              <a:rPr lang="es-ES" sz="2000" dirty="0" smtClean="0">
                <a:solidFill>
                  <a:schemeClr val="bg1"/>
                </a:solidFill>
              </a:rPr>
              <a:t> se convierte en </a:t>
            </a:r>
            <a:r>
              <a:rPr lang="es-ES" sz="2000" dirty="0" err="1" smtClean="0">
                <a:solidFill>
                  <a:schemeClr val="bg1"/>
                </a:solidFill>
                <a:latin typeface="Bahnschrift Light" panose="020B0502040204020203" pitchFamily="34" charset="0"/>
              </a:rPr>
              <a:t>double</a:t>
            </a:r>
            <a:r>
              <a:rPr lang="es-ES" sz="2000" dirty="0" smtClean="0">
                <a:solidFill>
                  <a:schemeClr val="bg1"/>
                </a:solidFill>
              </a:rPr>
              <a:t>.  </a:t>
            </a:r>
          </a:p>
          <a:p>
            <a:endParaRPr lang="es-ES" sz="2000" dirty="0">
              <a:solidFill>
                <a:schemeClr val="bg1"/>
              </a:solidFill>
            </a:endParaRPr>
          </a:p>
        </p:txBody>
      </p:sp>
    </p:spTree>
    <p:extLst>
      <p:ext uri="{BB962C8B-B14F-4D97-AF65-F5344CB8AC3E}">
        <p14:creationId xmlns:p14="http://schemas.microsoft.com/office/powerpoint/2010/main" val="3675808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457200" y="152400"/>
            <a:ext cx="8305800" cy="5940088"/>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5.2 shoes2.c</a:t>
            </a:r>
          </a:p>
          <a:p>
            <a:r>
              <a:rPr lang="es-ES" sz="2000" i="1" dirty="0" smtClean="0">
                <a:solidFill>
                  <a:srgbClr val="FF0000"/>
                </a:solidFill>
              </a:rPr>
              <a:t>/* shoes2.c - - convierte varias tallas de zapato a pulgadas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a:solidFill>
                  <a:schemeClr val="accent2">
                    <a:lumMod val="60000"/>
                    <a:lumOff val="40000"/>
                  </a:schemeClr>
                </a:solidFill>
              </a:rPr>
              <a:t>#define </a:t>
            </a:r>
            <a:r>
              <a:rPr lang="es-ES" sz="2000" b="1" i="1" dirty="0" smtClean="0">
                <a:solidFill>
                  <a:schemeClr val="accent2">
                    <a:lumMod val="60000"/>
                    <a:lumOff val="40000"/>
                  </a:schemeClr>
                </a:solidFill>
              </a:rPr>
              <a:t>OFFSET 7.64</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#define SCALE 0.325</a:t>
            </a: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float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shoe</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foot</a:t>
            </a:r>
            <a:r>
              <a:rPr lang="es-ES" sz="2000" b="1" i="1" dirty="0" smtClean="0">
                <a:solidFill>
                  <a:schemeClr val="accent2">
                    <a:lumMod val="60000"/>
                    <a:lumOff val="40000"/>
                  </a:schemeClr>
                </a:solidFill>
              </a:rPr>
              <a:t>;	</a:t>
            </a:r>
          </a:p>
          <a:p>
            <a:endParaRPr lang="es-ES" sz="2000" b="1" i="1" dirty="0" smtClean="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a:solidFill>
                  <a:schemeClr val="accent2">
                    <a:lumMod val="60000"/>
                    <a:lumOff val="40000"/>
                  </a:schemeClr>
                </a:solidFill>
              </a:rPr>
              <a:t>(“</a:t>
            </a:r>
            <a:r>
              <a:rPr lang="es-ES" sz="2000" b="1" i="1" dirty="0" smtClean="0">
                <a:solidFill>
                  <a:schemeClr val="accent2">
                    <a:lumMod val="60000"/>
                    <a:lumOff val="40000"/>
                  </a:schemeClr>
                </a:solidFill>
              </a:rPr>
              <a:t>Talla de zapato para hombre             longitud    pie\n</a:t>
            </a:r>
            <a:r>
              <a:rPr lang="es-ES" sz="2000" b="1" i="1" dirty="0">
                <a:solidFill>
                  <a:schemeClr val="accent2">
                    <a:lumMod val="60000"/>
                    <a:lumOff val="40000"/>
                  </a:schemeClr>
                </a:solidFill>
              </a:rPr>
              <a:t>”);</a:t>
            </a:r>
          </a:p>
          <a:p>
            <a:r>
              <a:rPr lang="es-ES" sz="2000" b="1" i="1" dirty="0" err="1" smtClean="0">
                <a:solidFill>
                  <a:schemeClr val="accent2">
                    <a:lumMod val="60000"/>
                    <a:lumOff val="40000"/>
                  </a:schemeClr>
                </a:solidFill>
              </a:rPr>
              <a:t>shoe</a:t>
            </a:r>
            <a:r>
              <a:rPr lang="es-ES" sz="2000" b="1" i="1" dirty="0" smtClean="0">
                <a:solidFill>
                  <a:schemeClr val="accent2">
                    <a:lumMod val="60000"/>
                    <a:lumOff val="40000"/>
                  </a:schemeClr>
                </a:solidFill>
              </a:rPr>
              <a:t> = 3.0;</a:t>
            </a:r>
          </a:p>
          <a:p>
            <a:r>
              <a:rPr lang="es-ES" sz="2000" b="1" i="1" dirty="0" err="1" smtClean="0">
                <a:solidFill>
                  <a:schemeClr val="accent2">
                    <a:lumMod val="60000"/>
                    <a:lumOff val="40000"/>
                  </a:schemeClr>
                </a:solidFill>
              </a:rPr>
              <a:t>while</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shoe</a:t>
            </a:r>
            <a:r>
              <a:rPr lang="es-ES" sz="2000" b="1" i="1" dirty="0" smtClean="0">
                <a:solidFill>
                  <a:schemeClr val="accent2">
                    <a:lumMod val="60000"/>
                    <a:lumOff val="40000"/>
                  </a:schemeClr>
                </a:solidFill>
              </a:rPr>
              <a:t>&lt;18.5)	</a:t>
            </a:r>
            <a:r>
              <a:rPr lang="es-ES" sz="2000" i="1" dirty="0">
                <a:solidFill>
                  <a:srgbClr val="FF0000"/>
                </a:solidFill>
              </a:rPr>
              <a:t>/* </a:t>
            </a:r>
            <a:r>
              <a:rPr lang="es-ES" sz="2000" i="1" dirty="0" smtClean="0">
                <a:solidFill>
                  <a:srgbClr val="FF0000"/>
                </a:solidFill>
              </a:rPr>
              <a:t>inicio del </a:t>
            </a:r>
            <a:r>
              <a:rPr lang="es-ES" sz="2000" i="1" dirty="0" err="1" smtClean="0">
                <a:solidFill>
                  <a:srgbClr val="FF0000"/>
                </a:solidFill>
              </a:rPr>
              <a:t>while</a:t>
            </a:r>
            <a:r>
              <a:rPr lang="es-ES" sz="2000" i="1" dirty="0" smtClean="0">
                <a:solidFill>
                  <a:srgbClr val="FF0000"/>
                </a:solidFill>
              </a:rPr>
              <a:t> </a:t>
            </a:r>
            <a:r>
              <a:rPr lang="es-ES" sz="2000" i="1" dirty="0" err="1" smtClean="0">
                <a:solidFill>
                  <a:srgbClr val="FF0000"/>
                </a:solidFill>
              </a:rPr>
              <a:t>loop</a:t>
            </a:r>
            <a:r>
              <a:rPr lang="es-ES" sz="2000" i="1" dirty="0" smtClean="0">
                <a:solidFill>
                  <a:srgbClr val="FF0000"/>
                </a:solidFill>
              </a:rPr>
              <a:t> */</a:t>
            </a:r>
            <a:endParaRPr lang="es-ES" sz="2000" b="1" i="1" dirty="0" smtClean="0">
              <a:solidFill>
                <a:schemeClr val="accent2">
                  <a:lumMod val="60000"/>
                  <a:lumOff val="40000"/>
                </a:schemeClr>
              </a:solidFill>
            </a:endParaRPr>
          </a:p>
          <a:p>
            <a:r>
              <a:rPr lang="es-ES" sz="2000" b="1" i="1" dirty="0" smtClean="0">
                <a:solidFill>
                  <a:schemeClr val="accent2">
                    <a:lumMod val="60000"/>
                    <a:lumOff val="40000"/>
                  </a:schemeClr>
                </a:solidFill>
              </a:rPr>
              <a:t>{			</a:t>
            </a:r>
            <a:r>
              <a:rPr lang="es-ES" sz="2000" i="1" dirty="0">
                <a:solidFill>
                  <a:srgbClr val="FF0000"/>
                </a:solidFill>
              </a:rPr>
              <a:t>/* </a:t>
            </a:r>
            <a:r>
              <a:rPr lang="es-ES" sz="2000" i="1" dirty="0" smtClean="0">
                <a:solidFill>
                  <a:srgbClr val="FF0000"/>
                </a:solidFill>
              </a:rPr>
              <a:t>inicio del bloque */</a:t>
            </a:r>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foot</a:t>
            </a:r>
            <a:r>
              <a:rPr lang="es-ES" sz="2000" b="1" i="1" dirty="0" smtClean="0">
                <a:solidFill>
                  <a:schemeClr val="accent2">
                    <a:lumMod val="60000"/>
                    <a:lumOff val="40000"/>
                  </a:schemeClr>
                </a:solidFill>
              </a:rPr>
              <a:t> = SCALE*</a:t>
            </a:r>
            <a:r>
              <a:rPr lang="es-ES" sz="2000" b="1" i="1" dirty="0" err="1" smtClean="0">
                <a:solidFill>
                  <a:schemeClr val="accent2">
                    <a:lumMod val="60000"/>
                    <a:lumOff val="40000"/>
                  </a:schemeClr>
                </a:solidFill>
              </a:rPr>
              <a:t>shoe+OFFSET</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printf</a:t>
            </a:r>
            <a:r>
              <a:rPr lang="es-ES" sz="2000" b="1" i="1" dirty="0">
                <a:solidFill>
                  <a:schemeClr val="accent2">
                    <a:lumMod val="60000"/>
                    <a:lumOff val="40000"/>
                  </a:schemeClr>
                </a:solidFill>
              </a:rPr>
              <a:t>(“\t \t \t \t %</a:t>
            </a:r>
            <a:r>
              <a:rPr lang="es-ES" sz="2000" b="1" i="1" dirty="0" smtClean="0">
                <a:solidFill>
                  <a:schemeClr val="accent2">
                    <a:lumMod val="60000"/>
                    <a:lumOff val="40000"/>
                  </a:schemeClr>
                </a:solidFill>
              </a:rPr>
              <a:t>10.1f %15.2f pulgadas\n”, </a:t>
            </a:r>
            <a:r>
              <a:rPr lang="es-ES" sz="2000" b="1" i="1" dirty="0" err="1" smtClean="0">
                <a:solidFill>
                  <a:schemeClr val="accent2">
                    <a:lumMod val="60000"/>
                    <a:lumOff val="40000"/>
                  </a:schemeClr>
                </a:solidFill>
              </a:rPr>
              <a:t>shoe</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foot</a:t>
            </a:r>
            <a:r>
              <a:rPr lang="es-ES" sz="2000" b="1" i="1" dirty="0" smtClean="0">
                <a:solidFill>
                  <a:schemeClr val="accent2">
                    <a:lumMod val="60000"/>
                    <a:lumOff val="40000"/>
                  </a:schemeClr>
                </a:solidFill>
              </a:rPr>
              <a:t> );</a:t>
            </a:r>
          </a:p>
          <a:p>
            <a:r>
              <a:rPr lang="es-ES" sz="2000" b="1" i="1" dirty="0" err="1" smtClean="0">
                <a:solidFill>
                  <a:schemeClr val="accent2">
                    <a:lumMod val="60000"/>
                    <a:lumOff val="40000"/>
                  </a:schemeClr>
                </a:solidFill>
              </a:rPr>
              <a:t>shoe</a:t>
            </a:r>
            <a:r>
              <a:rPr lang="es-ES" sz="2000" b="1" i="1" dirty="0" smtClean="0">
                <a:solidFill>
                  <a:schemeClr val="accent2">
                    <a:lumMod val="60000"/>
                    <a:lumOff val="40000"/>
                  </a:schemeClr>
                </a:solidFill>
              </a:rPr>
              <a:t> = </a:t>
            </a:r>
            <a:r>
              <a:rPr lang="es-ES" sz="2000" b="1" i="1" dirty="0" err="1" smtClean="0">
                <a:solidFill>
                  <a:schemeClr val="accent2">
                    <a:lumMod val="60000"/>
                    <a:lumOff val="40000"/>
                  </a:schemeClr>
                </a:solidFill>
              </a:rPr>
              <a:t>shoe</a:t>
            </a:r>
            <a:r>
              <a:rPr lang="es-ES" sz="2000" b="1" i="1" dirty="0" smtClean="0">
                <a:solidFill>
                  <a:schemeClr val="accent2">
                    <a:lumMod val="60000"/>
                    <a:lumOff val="40000"/>
                  </a:schemeClr>
                </a:solidFill>
              </a:rPr>
              <a:t> + 1.0;</a:t>
            </a:r>
          </a:p>
          <a:p>
            <a:r>
              <a:rPr lang="es-ES" sz="2000" b="1" i="1" dirty="0" smtClean="0">
                <a:solidFill>
                  <a:schemeClr val="accent2">
                    <a:lumMod val="60000"/>
                    <a:lumOff val="40000"/>
                  </a:schemeClr>
                </a:solidFill>
              </a:rPr>
              <a:t>}			</a:t>
            </a:r>
            <a:r>
              <a:rPr lang="es-ES" sz="2000" i="1" dirty="0">
                <a:solidFill>
                  <a:srgbClr val="FF0000"/>
                </a:solidFill>
              </a:rPr>
              <a:t>/* </a:t>
            </a:r>
            <a:r>
              <a:rPr lang="es-ES" sz="2000" i="1" dirty="0" smtClean="0">
                <a:solidFill>
                  <a:srgbClr val="FF0000"/>
                </a:solidFill>
              </a:rPr>
              <a:t>final del bloque */</a:t>
            </a:r>
            <a:endParaRPr lang="es-ES" sz="2000" b="1" i="1" dirty="0" smtClean="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(“Si su pie lo calza, </a:t>
            </a:r>
            <a:r>
              <a:rPr lang="es-ES" sz="2000" b="1" i="1" dirty="0" err="1" smtClean="0">
                <a:solidFill>
                  <a:schemeClr val="accent2">
                    <a:lumMod val="60000"/>
                    <a:lumOff val="40000"/>
                  </a:schemeClr>
                </a:solidFill>
              </a:rPr>
              <a:t>uselo</a:t>
            </a:r>
            <a:r>
              <a:rPr lang="es-ES" sz="2000" b="1" i="1" dirty="0" smtClean="0">
                <a:solidFill>
                  <a:schemeClr val="accent2">
                    <a:lumMod val="60000"/>
                    <a:lumOff val="40000"/>
                  </a:schemeClr>
                </a:solidFill>
              </a:rPr>
              <a:t>.\n”);</a:t>
            </a:r>
          </a:p>
          <a:p>
            <a:r>
              <a:rPr lang="es-ES" sz="2000" b="1" i="1" dirty="0">
                <a:solidFill>
                  <a:schemeClr val="accent2">
                    <a:lumMod val="60000"/>
                    <a:lumOff val="40000"/>
                  </a:schemeClr>
                </a:solidFill>
              </a:rPr>
              <a:t>}</a:t>
            </a:r>
            <a:endParaRPr lang="es-ES" sz="2000" dirty="0" smtClean="0">
              <a:solidFill>
                <a:schemeClr val="bg1"/>
              </a:solidFill>
            </a:endParaRPr>
          </a:p>
        </p:txBody>
      </p:sp>
    </p:spTree>
    <p:extLst>
      <p:ext uri="{BB962C8B-B14F-4D97-AF65-F5344CB8AC3E}">
        <p14:creationId xmlns:p14="http://schemas.microsoft.com/office/powerpoint/2010/main" val="290572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381000" y="304800"/>
            <a:ext cx="8305800" cy="5940088"/>
          </a:xfrm>
          <a:prstGeom prst="rect">
            <a:avLst/>
          </a:prstGeom>
        </p:spPr>
        <p:txBody>
          <a:bodyPr wrap="square">
            <a:spAutoFit/>
          </a:bodyPr>
          <a:lstStyle/>
          <a:p>
            <a:r>
              <a:rPr lang="es-ES" sz="2000" dirty="0" err="1" smtClean="0">
                <a:solidFill>
                  <a:schemeClr val="bg1"/>
                </a:solidFill>
              </a:rPr>
              <a:t>Listing</a:t>
            </a:r>
            <a:r>
              <a:rPr lang="es-ES" sz="2000" dirty="0" smtClean="0">
                <a:solidFill>
                  <a:schemeClr val="bg1"/>
                </a:solidFill>
              </a:rPr>
              <a:t> 5.14 </a:t>
            </a:r>
            <a:r>
              <a:rPr lang="es-ES" sz="2000" dirty="0" err="1" smtClean="0">
                <a:solidFill>
                  <a:schemeClr val="bg1"/>
                </a:solidFill>
              </a:rPr>
              <a:t>convert.c</a:t>
            </a:r>
            <a:endParaRPr lang="es-ES" sz="2000" dirty="0" smtClean="0">
              <a:solidFill>
                <a:schemeClr val="bg1"/>
              </a:solidFill>
            </a:endParaRPr>
          </a:p>
          <a:p>
            <a:r>
              <a:rPr lang="es-ES" sz="2000" i="1" dirty="0" smtClean="0">
                <a:solidFill>
                  <a:srgbClr val="FF0000"/>
                </a:solidFill>
              </a:rPr>
              <a:t>/* </a:t>
            </a:r>
            <a:r>
              <a:rPr lang="es-ES" sz="2000" i="1" dirty="0" err="1" smtClean="0">
                <a:solidFill>
                  <a:srgbClr val="FF0000"/>
                </a:solidFill>
              </a:rPr>
              <a:t>convert.c</a:t>
            </a:r>
            <a:r>
              <a:rPr lang="es-ES" sz="2000" i="1" dirty="0" smtClean="0">
                <a:solidFill>
                  <a:srgbClr val="FF0000"/>
                </a:solidFill>
              </a:rPr>
              <a:t> - - </a:t>
            </a:r>
            <a:r>
              <a:rPr lang="es-ES" sz="2000" i="1" dirty="0" err="1" smtClean="0">
                <a:solidFill>
                  <a:srgbClr val="FF0000"/>
                </a:solidFill>
              </a:rPr>
              <a:t>automatic</a:t>
            </a:r>
            <a:r>
              <a:rPr lang="es-ES" sz="2000" i="1" dirty="0" smtClean="0">
                <a:solidFill>
                  <a:srgbClr val="FF0000"/>
                </a:solidFill>
              </a:rPr>
              <a:t> </a:t>
            </a:r>
            <a:r>
              <a:rPr lang="es-ES" sz="2000" i="1" dirty="0" err="1" smtClean="0">
                <a:solidFill>
                  <a:srgbClr val="FF0000"/>
                </a:solidFill>
              </a:rPr>
              <a:t>type</a:t>
            </a:r>
            <a:r>
              <a:rPr lang="es-ES" sz="2000" i="1" dirty="0" smtClean="0">
                <a:solidFill>
                  <a:srgbClr val="FF0000"/>
                </a:solidFill>
              </a:rPr>
              <a:t> </a:t>
            </a:r>
            <a:r>
              <a:rPr lang="es-ES" sz="2000" i="1" dirty="0" err="1" smtClean="0">
                <a:solidFill>
                  <a:srgbClr val="FF0000"/>
                </a:solidFill>
              </a:rPr>
              <a:t>convertions</a:t>
            </a:r>
            <a:r>
              <a:rPr lang="es-ES" sz="2000" i="1" dirty="0" smtClean="0">
                <a:solidFill>
                  <a:srgbClr val="FF0000"/>
                </a:solidFill>
              </a:rPr>
              <a:t> */</a:t>
            </a:r>
            <a:endParaRPr lang="es-ES" sz="2000" dirty="0" smtClean="0">
              <a:solidFill>
                <a:srgbClr val="FF0000"/>
              </a:solidFill>
            </a:endParaRPr>
          </a:p>
          <a:p>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include</a:t>
            </a:r>
            <a:r>
              <a:rPr lang="es-ES" sz="2000" b="1" i="1" dirty="0" smtClean="0">
                <a:solidFill>
                  <a:schemeClr val="accent2">
                    <a:lumMod val="60000"/>
                    <a:lumOff val="40000"/>
                  </a:schemeClr>
                </a:solidFill>
              </a:rPr>
              <a:t> &lt;</a:t>
            </a:r>
            <a:r>
              <a:rPr lang="es-ES" sz="2000" b="1" i="1" dirty="0" err="1" smtClean="0">
                <a:solidFill>
                  <a:schemeClr val="accent2">
                    <a:lumMod val="60000"/>
                    <a:lumOff val="40000"/>
                  </a:schemeClr>
                </a:solidFill>
              </a:rPr>
              <a:t>stdio.h</a:t>
            </a:r>
            <a:r>
              <a:rPr lang="es-ES" sz="2000" b="1" i="1" dirty="0" smtClean="0">
                <a:solidFill>
                  <a:schemeClr val="accent2">
                    <a:lumMod val="60000"/>
                    <a:lumOff val="40000"/>
                  </a:schemeClr>
                </a:solidFill>
              </a:rPr>
              <a:t>&gt;</a:t>
            </a:r>
          </a:p>
          <a:p>
            <a:r>
              <a:rPr lang="es-ES" sz="2000" b="1" i="1" dirty="0" err="1" smtClean="0">
                <a:solidFill>
                  <a:schemeClr val="accent2">
                    <a:lumMod val="60000"/>
                    <a:lumOff val="40000"/>
                  </a:schemeClr>
                </a:solidFill>
              </a:rPr>
              <a:t>main</a:t>
            </a:r>
            <a:r>
              <a:rPr lang="es-ES" sz="2000" b="1" i="1" dirty="0" smtClean="0">
                <a:solidFill>
                  <a:schemeClr val="accent2">
                    <a:lumMod val="60000"/>
                    <a:lumOff val="40000"/>
                  </a:schemeClr>
                </a:solidFill>
              </a:rPr>
              <a:t>()</a:t>
            </a:r>
          </a:p>
          <a:p>
            <a:r>
              <a:rPr lang="es-ES" sz="2000" i="1" dirty="0" smtClean="0">
                <a:solidFill>
                  <a:srgbClr val="FF0000"/>
                </a:solidFill>
              </a:rPr>
              <a:t> </a:t>
            </a:r>
            <a:r>
              <a:rPr lang="es-ES" sz="2000" b="1" i="1" dirty="0" smtClean="0">
                <a:solidFill>
                  <a:schemeClr val="accent2">
                    <a:lumMod val="60000"/>
                    <a:lumOff val="40000"/>
                  </a:schemeClr>
                </a:solidFill>
              </a:rPr>
              <a:t>{</a:t>
            </a:r>
          </a:p>
          <a:p>
            <a:r>
              <a:rPr lang="es-ES" sz="2000" b="1" i="1" dirty="0" err="1" smtClean="0">
                <a:solidFill>
                  <a:schemeClr val="accent2">
                    <a:lumMod val="60000"/>
                    <a:lumOff val="40000"/>
                  </a:schemeClr>
                </a:solidFill>
              </a:rPr>
              <a:t>char</a:t>
            </a:r>
            <a:r>
              <a:rPr lang="es-ES" sz="2000" b="1" i="1" dirty="0" smtClean="0">
                <a:solidFill>
                  <a:schemeClr val="accent2">
                    <a:lumMod val="60000"/>
                    <a:lumOff val="40000"/>
                  </a:schemeClr>
                </a:solidFill>
              </a:rPr>
              <a:t> ch;		</a:t>
            </a:r>
          </a:p>
          <a:p>
            <a:r>
              <a:rPr lang="es-ES" sz="2000" b="1" i="1" dirty="0" err="1" smtClean="0">
                <a:solidFill>
                  <a:schemeClr val="accent2">
                    <a:lumMod val="60000"/>
                    <a:lumOff val="40000"/>
                  </a:schemeClr>
                </a:solidFill>
              </a:rPr>
              <a:t>int</a:t>
            </a:r>
            <a:r>
              <a:rPr lang="es-ES" sz="2000" b="1" i="1" dirty="0" smtClean="0">
                <a:solidFill>
                  <a:schemeClr val="accent2">
                    <a:lumMod val="60000"/>
                    <a:lumOff val="40000"/>
                  </a:schemeClr>
                </a:solidFill>
              </a:rPr>
              <a:t> i;		</a:t>
            </a:r>
            <a:r>
              <a:rPr lang="es-ES" sz="2000" i="1" dirty="0">
                <a:solidFill>
                  <a:srgbClr val="FF0000"/>
                </a:solidFill>
              </a:rPr>
              <a:t> </a:t>
            </a:r>
            <a:r>
              <a:rPr lang="es-ES" sz="2000" b="1" i="1" dirty="0" smtClean="0">
                <a:solidFill>
                  <a:schemeClr val="accent2">
                    <a:lumMod val="60000"/>
                    <a:lumOff val="40000"/>
                  </a:schemeClr>
                </a:solidFill>
              </a:rPr>
              <a:t>	</a:t>
            </a:r>
          </a:p>
          <a:p>
            <a:r>
              <a:rPr lang="es-ES" sz="2000" b="1" i="1" dirty="0" err="1" smtClean="0">
                <a:solidFill>
                  <a:schemeClr val="accent2">
                    <a:lumMod val="60000"/>
                    <a:lumOff val="40000"/>
                  </a:schemeClr>
                </a:solidFill>
              </a:rPr>
              <a:t>float</a:t>
            </a:r>
            <a:r>
              <a:rPr lang="es-ES" sz="2000" b="1" i="1" dirty="0" smtClean="0">
                <a:solidFill>
                  <a:schemeClr val="accent2">
                    <a:lumMod val="60000"/>
                    <a:lumOff val="40000"/>
                  </a:schemeClr>
                </a:solidFill>
              </a:rPr>
              <a:t> </a:t>
            </a:r>
            <a:r>
              <a:rPr lang="es-ES" sz="2000" b="1" i="1" dirty="0" err="1" smtClean="0">
                <a:solidFill>
                  <a:schemeClr val="accent2">
                    <a:lumMod val="60000"/>
                    <a:lumOff val="40000"/>
                  </a:schemeClr>
                </a:solidFill>
              </a:rPr>
              <a:t>fl</a:t>
            </a:r>
            <a:r>
              <a:rPr lang="es-ES" sz="2000" b="1" i="1" dirty="0" smtClean="0">
                <a:solidFill>
                  <a:schemeClr val="accent2">
                    <a:lumMod val="60000"/>
                    <a:lumOff val="40000"/>
                  </a:schemeClr>
                </a:solidFill>
              </a:rPr>
              <a:t>;</a:t>
            </a:r>
          </a:p>
          <a:p>
            <a:endParaRPr lang="es-ES" sz="2000" b="1" i="1" dirty="0" smtClean="0">
              <a:solidFill>
                <a:schemeClr val="accent2">
                  <a:lumMod val="60000"/>
                  <a:lumOff val="40000"/>
                </a:schemeClr>
              </a:solidFill>
            </a:endParaRPr>
          </a:p>
          <a:p>
            <a:r>
              <a:rPr lang="es-ES" sz="2000" b="1" i="1" dirty="0" err="1" smtClean="0">
                <a:solidFill>
                  <a:schemeClr val="accent2">
                    <a:lumMod val="60000"/>
                    <a:lumOff val="40000"/>
                  </a:schemeClr>
                </a:solidFill>
              </a:rPr>
              <a:t>fl</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i = ch = ‘A’;</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	</a:t>
            </a:r>
            <a:r>
              <a:rPr lang="es-ES" sz="2000" i="1" dirty="0" smtClean="0">
                <a:solidFill>
                  <a:srgbClr val="FF0000"/>
                </a:solidFill>
              </a:rPr>
              <a:t> </a:t>
            </a:r>
            <a:r>
              <a:rPr lang="es-ES" sz="2000" i="1" dirty="0">
                <a:solidFill>
                  <a:srgbClr val="FF0000"/>
                </a:solidFill>
              </a:rPr>
              <a:t>/* </a:t>
            </a:r>
            <a:r>
              <a:rPr lang="es-ES" sz="2000" i="1" dirty="0" smtClean="0">
                <a:solidFill>
                  <a:srgbClr val="FF0000"/>
                </a:solidFill>
              </a:rPr>
              <a:t>line 8 </a:t>
            </a:r>
            <a:r>
              <a:rPr lang="es-ES" sz="2000" i="1" dirty="0">
                <a:solidFill>
                  <a:srgbClr val="FF0000"/>
                </a:solidFill>
              </a:rPr>
              <a:t>*/ </a:t>
            </a:r>
            <a:endParaRPr lang="es-ES" sz="2000" b="1" i="1" dirty="0" smtClean="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(“ch </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%c, i = %d, </a:t>
            </a:r>
            <a:r>
              <a:rPr lang="es-ES" sz="2000" b="1" i="1" dirty="0" err="1" smtClean="0">
                <a:solidFill>
                  <a:schemeClr val="accent2">
                    <a:lumMod val="60000"/>
                    <a:lumOff val="40000"/>
                  </a:schemeClr>
                </a:solidFill>
              </a:rPr>
              <a:t>fl</a:t>
            </a:r>
            <a:r>
              <a:rPr lang="es-ES" sz="2000" b="1" i="1" dirty="0" smtClean="0">
                <a:solidFill>
                  <a:schemeClr val="accent2">
                    <a:lumMod val="60000"/>
                    <a:lumOff val="40000"/>
                  </a:schemeClr>
                </a:solidFill>
              </a:rPr>
              <a:t> = %2.2f\n</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ch, i, </a:t>
            </a:r>
            <a:r>
              <a:rPr lang="es-ES" sz="2000" b="1" i="1" dirty="0" err="1" smtClean="0">
                <a:solidFill>
                  <a:schemeClr val="accent2">
                    <a:lumMod val="60000"/>
                    <a:lumOff val="40000"/>
                  </a:schemeClr>
                </a:solidFill>
              </a:rPr>
              <a:t>fl</a:t>
            </a:r>
            <a:r>
              <a:rPr lang="es-ES" sz="2000" b="1" i="1" dirty="0" smtClean="0">
                <a:solidFill>
                  <a:schemeClr val="accent2">
                    <a:lumMod val="60000"/>
                    <a:lumOff val="40000"/>
                  </a:schemeClr>
                </a:solidFill>
              </a:rPr>
              <a:t>);</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ch = ch + </a:t>
            </a:r>
            <a:r>
              <a:rPr lang="es-ES" sz="2000" b="1" i="1" dirty="0">
                <a:solidFill>
                  <a:schemeClr val="accent2">
                    <a:lumMod val="60000"/>
                    <a:lumOff val="40000"/>
                  </a:schemeClr>
                </a:solidFill>
              </a:rPr>
              <a:t>1</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	</a:t>
            </a:r>
            <a:r>
              <a:rPr lang="es-ES" sz="2000" i="1" dirty="0">
                <a:solidFill>
                  <a:srgbClr val="FF0000"/>
                </a:solidFill>
              </a:rPr>
              <a:t> /* line </a:t>
            </a:r>
            <a:r>
              <a:rPr lang="es-ES" sz="2000" i="1" dirty="0" smtClean="0">
                <a:solidFill>
                  <a:srgbClr val="FF0000"/>
                </a:solidFill>
              </a:rPr>
              <a:t>10 </a:t>
            </a:r>
            <a:r>
              <a:rPr lang="es-ES" sz="2000" i="1" dirty="0">
                <a:solidFill>
                  <a:srgbClr val="FF0000"/>
                </a:solidFill>
              </a:rPr>
              <a:t>*/ </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i </a:t>
            </a:r>
            <a:r>
              <a:rPr lang="es-ES" sz="2000" b="1" i="1" dirty="0">
                <a:solidFill>
                  <a:schemeClr val="accent2">
                    <a:lumMod val="60000"/>
                    <a:lumOff val="40000"/>
                  </a:schemeClr>
                </a:solidFill>
              </a:rPr>
              <a:t>= </a:t>
            </a:r>
            <a:r>
              <a:rPr lang="es-ES" sz="2000" b="1" i="1" dirty="0" err="1" smtClean="0">
                <a:solidFill>
                  <a:schemeClr val="accent2">
                    <a:lumMod val="60000"/>
                    <a:lumOff val="40000"/>
                  </a:schemeClr>
                </a:solidFill>
              </a:rPr>
              <a:t>fl</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2*ch;</a:t>
            </a:r>
            <a:r>
              <a:rPr lang="es-ES" sz="2000" b="1" i="1" dirty="0">
                <a:solidFill>
                  <a:schemeClr val="accent2">
                    <a:lumMod val="60000"/>
                    <a:lumOff val="40000"/>
                  </a:schemeClr>
                </a:solidFill>
              </a:rPr>
              <a:t>		 	</a:t>
            </a:r>
            <a:r>
              <a:rPr lang="es-ES" sz="2000" i="1" dirty="0">
                <a:solidFill>
                  <a:srgbClr val="FF0000"/>
                </a:solidFill>
              </a:rPr>
              <a:t> /* line </a:t>
            </a:r>
            <a:r>
              <a:rPr lang="es-ES" sz="2000" i="1" dirty="0" smtClean="0">
                <a:solidFill>
                  <a:srgbClr val="FF0000"/>
                </a:solidFill>
              </a:rPr>
              <a:t>11 </a:t>
            </a:r>
            <a:r>
              <a:rPr lang="es-ES" sz="2000" i="1" dirty="0">
                <a:solidFill>
                  <a:srgbClr val="FF0000"/>
                </a:solidFill>
              </a:rPr>
              <a:t>*/ </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fl</a:t>
            </a:r>
            <a:r>
              <a:rPr lang="es-ES" sz="2000" b="1" i="1" dirty="0" smtClean="0">
                <a:solidFill>
                  <a:schemeClr val="accent2">
                    <a:lumMod val="60000"/>
                    <a:lumOff val="40000"/>
                  </a:schemeClr>
                </a:solidFill>
              </a:rPr>
              <a:t> </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2.0 * ch </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i;</a:t>
            </a:r>
            <a:r>
              <a:rPr lang="es-ES" sz="2000" b="1" i="1" dirty="0">
                <a:solidFill>
                  <a:schemeClr val="accent2">
                    <a:lumMod val="60000"/>
                    <a:lumOff val="40000"/>
                  </a:schemeClr>
                </a:solidFill>
              </a:rPr>
              <a:t>		 	</a:t>
            </a:r>
            <a:r>
              <a:rPr lang="es-ES" sz="2000" i="1" dirty="0">
                <a:solidFill>
                  <a:srgbClr val="FF0000"/>
                </a:solidFill>
              </a:rPr>
              <a:t> /* line </a:t>
            </a:r>
            <a:r>
              <a:rPr lang="es-ES" sz="2000" i="1" dirty="0" smtClean="0">
                <a:solidFill>
                  <a:srgbClr val="FF0000"/>
                </a:solidFill>
              </a:rPr>
              <a:t>12 </a:t>
            </a:r>
            <a:r>
              <a:rPr lang="es-ES" sz="2000" i="1" dirty="0">
                <a:solidFill>
                  <a:srgbClr val="FF0000"/>
                </a:solidFill>
              </a:rPr>
              <a:t>*/ </a:t>
            </a:r>
            <a:endParaRPr lang="es-ES" sz="2000" b="1" i="1" dirty="0">
              <a:solidFill>
                <a:schemeClr val="accent2">
                  <a:lumMod val="60000"/>
                  <a:lumOff val="40000"/>
                </a:schemeClr>
              </a:solidFill>
            </a:endParaRPr>
          </a:p>
          <a:p>
            <a:r>
              <a:rPr lang="es-ES" sz="2000" b="1" i="1" dirty="0" err="1" smtClean="0">
                <a:solidFill>
                  <a:schemeClr val="accent2">
                    <a:lumMod val="60000"/>
                    <a:lumOff val="40000"/>
                  </a:schemeClr>
                </a:solidFill>
              </a:rPr>
              <a:t>printf</a:t>
            </a:r>
            <a:r>
              <a:rPr lang="es-ES" sz="2000" b="1" i="1" dirty="0" smtClean="0">
                <a:solidFill>
                  <a:schemeClr val="accent2">
                    <a:lumMod val="60000"/>
                    <a:lumOff val="40000"/>
                  </a:schemeClr>
                </a:solidFill>
              </a:rPr>
              <a:t>(“ch = %c, i = %d, </a:t>
            </a:r>
            <a:r>
              <a:rPr lang="es-ES" sz="2000" b="1" i="1" dirty="0" err="1" smtClean="0">
                <a:solidFill>
                  <a:schemeClr val="accent2">
                    <a:lumMod val="60000"/>
                    <a:lumOff val="40000"/>
                  </a:schemeClr>
                </a:solidFill>
              </a:rPr>
              <a:t>fl</a:t>
            </a:r>
            <a:r>
              <a:rPr lang="es-ES" sz="2000" b="1" i="1" dirty="0" smtClean="0">
                <a:solidFill>
                  <a:schemeClr val="accent2">
                    <a:lumMod val="60000"/>
                    <a:lumOff val="40000"/>
                  </a:schemeClr>
                </a:solidFill>
              </a:rPr>
              <a:t> = %2.2f \n”, ch);</a:t>
            </a:r>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ch = 5212205.17</a:t>
            </a:r>
            <a:r>
              <a:rPr lang="es-ES" sz="2000" b="1" i="1" dirty="0">
                <a:solidFill>
                  <a:schemeClr val="accent2">
                    <a:lumMod val="60000"/>
                    <a:lumOff val="40000"/>
                  </a:schemeClr>
                </a:solidFill>
              </a:rPr>
              <a:t>; 		</a:t>
            </a:r>
            <a:r>
              <a:rPr lang="es-ES" sz="2000" i="1" dirty="0">
                <a:solidFill>
                  <a:srgbClr val="FF0000"/>
                </a:solidFill>
              </a:rPr>
              <a:t> /* line </a:t>
            </a:r>
            <a:r>
              <a:rPr lang="es-ES" sz="2000" i="1" dirty="0" smtClean="0">
                <a:solidFill>
                  <a:srgbClr val="FF0000"/>
                </a:solidFill>
              </a:rPr>
              <a:t>14 </a:t>
            </a:r>
            <a:r>
              <a:rPr lang="es-ES" sz="2000" i="1" dirty="0">
                <a:solidFill>
                  <a:srgbClr val="FF0000"/>
                </a:solidFill>
              </a:rPr>
              <a:t>*/ </a:t>
            </a:r>
            <a:endParaRPr lang="es-ES" sz="2000" b="1" i="1" dirty="0" smtClean="0">
              <a:solidFill>
                <a:schemeClr val="accent2">
                  <a:lumMod val="60000"/>
                  <a:lumOff val="40000"/>
                </a:schemeClr>
              </a:solidFill>
            </a:endParaRPr>
          </a:p>
          <a:p>
            <a:r>
              <a:rPr lang="es-ES" sz="2000" b="1" i="1" dirty="0" err="1">
                <a:solidFill>
                  <a:schemeClr val="accent2">
                    <a:lumMod val="60000"/>
                    <a:lumOff val="40000"/>
                  </a:schemeClr>
                </a:solidFill>
              </a:rPr>
              <a:t>printf</a:t>
            </a:r>
            <a:r>
              <a:rPr lang="es-ES" sz="2000" b="1" i="1" dirty="0" smtClean="0">
                <a:solidFill>
                  <a:schemeClr val="accent2">
                    <a:lumMod val="60000"/>
                    <a:lumOff val="40000"/>
                  </a:schemeClr>
                </a:solidFill>
              </a:rPr>
              <a:t>(“</a:t>
            </a:r>
            <a:r>
              <a:rPr lang="es-ES" sz="2000" b="1" i="1" dirty="0" err="1" smtClean="0">
                <a:solidFill>
                  <a:schemeClr val="accent2">
                    <a:lumMod val="60000"/>
                    <a:lumOff val="40000"/>
                  </a:schemeClr>
                </a:solidFill>
              </a:rPr>
              <a:t>Now</a:t>
            </a:r>
            <a:r>
              <a:rPr lang="es-ES" sz="2000" b="1" i="1" dirty="0" smtClean="0">
                <a:solidFill>
                  <a:schemeClr val="accent2">
                    <a:lumMod val="60000"/>
                    <a:lumOff val="40000"/>
                  </a:schemeClr>
                </a:solidFill>
              </a:rPr>
              <a:t> ch </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%c\n</a:t>
            </a:r>
            <a:r>
              <a:rPr lang="es-ES" sz="2000" b="1" i="1" dirty="0">
                <a:solidFill>
                  <a:schemeClr val="accent2">
                    <a:lumMod val="60000"/>
                    <a:lumOff val="40000"/>
                  </a:schemeClr>
                </a:solidFill>
              </a:rPr>
              <a:t>”, ch);</a:t>
            </a:r>
          </a:p>
          <a:p>
            <a:r>
              <a:rPr lang="es-ES" sz="2000" b="1" i="1" dirty="0" smtClean="0">
                <a:solidFill>
                  <a:schemeClr val="accent2">
                    <a:lumMod val="60000"/>
                    <a:lumOff val="40000"/>
                  </a:schemeClr>
                </a:solidFill>
              </a:rPr>
              <a:t>}</a:t>
            </a:r>
          </a:p>
          <a:p>
            <a:endParaRPr lang="es-ES" sz="2000" dirty="0">
              <a:solidFill>
                <a:schemeClr val="bg1"/>
              </a:solidFill>
            </a:endParaRPr>
          </a:p>
        </p:txBody>
      </p:sp>
    </p:spTree>
    <p:extLst>
      <p:ext uri="{BB962C8B-B14F-4D97-AF65-F5344CB8AC3E}">
        <p14:creationId xmlns:p14="http://schemas.microsoft.com/office/powerpoint/2010/main" val="356237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016758"/>
          </a:xfrm>
          <a:prstGeom prst="rect">
            <a:avLst/>
          </a:prstGeom>
        </p:spPr>
        <p:txBody>
          <a:bodyPr wrap="square">
            <a:spAutoFit/>
          </a:bodyPr>
          <a:lstStyle/>
          <a:p>
            <a:pPr algn="just"/>
            <a:r>
              <a:rPr lang="es-ES" sz="2000" dirty="0" smtClean="0">
                <a:solidFill>
                  <a:schemeClr val="bg1"/>
                </a:solidFill>
              </a:rPr>
              <a:t>Aquí tenemos una versión congelada de la salida de shoe2.c:</a:t>
            </a:r>
          </a:p>
          <a:p>
            <a:endParaRPr lang="es-ES" sz="2000" dirty="0">
              <a:solidFill>
                <a:schemeClr val="bg1"/>
              </a:solidFill>
            </a:endParaRPr>
          </a:p>
          <a:p>
            <a:r>
              <a:rPr lang="es-ES" sz="2000" b="1" i="1" dirty="0">
                <a:solidFill>
                  <a:schemeClr val="accent2">
                    <a:lumMod val="60000"/>
                    <a:lumOff val="40000"/>
                  </a:schemeClr>
                </a:solidFill>
              </a:rPr>
              <a:t>Talla de zapato para hombre             longitud    </a:t>
            </a:r>
            <a:r>
              <a:rPr lang="es-ES" sz="2000" b="1" i="1" dirty="0" smtClean="0">
                <a:solidFill>
                  <a:schemeClr val="accent2">
                    <a:lumMod val="60000"/>
                    <a:lumOff val="40000"/>
                  </a:schemeClr>
                </a:solidFill>
              </a:rPr>
              <a:t>pie</a:t>
            </a:r>
          </a:p>
          <a:p>
            <a:endParaRPr lang="es-ES" sz="2000" b="1" i="1" dirty="0">
              <a:solidFill>
                <a:schemeClr val="accent2">
                  <a:lumMod val="60000"/>
                  <a:lumOff val="40000"/>
                </a:schemeClr>
              </a:solidFill>
            </a:endParaRPr>
          </a:p>
          <a:p>
            <a:r>
              <a:rPr lang="es-ES" sz="2000" b="1" i="1" dirty="0" smtClean="0">
                <a:solidFill>
                  <a:schemeClr val="accent2">
                    <a:lumMod val="60000"/>
                    <a:lumOff val="40000"/>
                  </a:schemeClr>
                </a:solidFill>
              </a:rPr>
              <a:t>		3.0			8.61	pulgadas</a:t>
            </a:r>
          </a:p>
          <a:p>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4.0</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8.94</a:t>
            </a:r>
            <a:r>
              <a:rPr lang="es-ES" sz="2000" b="1" i="1" dirty="0">
                <a:solidFill>
                  <a:schemeClr val="accent2">
                    <a:lumMod val="60000"/>
                    <a:lumOff val="40000"/>
                  </a:schemeClr>
                </a:solidFill>
              </a:rPr>
              <a:t>	pulgadas</a:t>
            </a:r>
          </a:p>
          <a:p>
            <a:r>
              <a:rPr lang="es-ES" sz="2000" b="1" i="1" dirty="0" smtClean="0">
                <a:solidFill>
                  <a:schemeClr val="accent2">
                    <a:lumMod val="60000"/>
                    <a:lumOff val="40000"/>
                  </a:schemeClr>
                </a:solidFill>
              </a:rPr>
              <a:t>		   .			   .</a:t>
            </a:r>
            <a:endParaRPr lang="es-ES" sz="2000" b="1" i="1" dirty="0">
              <a:solidFill>
                <a:schemeClr val="accent2">
                  <a:lumMod val="60000"/>
                  <a:lumOff val="40000"/>
                </a:schemeClr>
              </a:solidFill>
            </a:endParaRPr>
          </a:p>
          <a:p>
            <a:r>
              <a:rPr lang="es-ES" sz="2000" b="1" i="1" dirty="0">
                <a:solidFill>
                  <a:schemeClr val="accent2">
                    <a:lumMod val="60000"/>
                    <a:lumOff val="40000"/>
                  </a:schemeClr>
                </a:solidFill>
              </a:rPr>
              <a:t>		   .			   .</a:t>
            </a:r>
          </a:p>
          <a:p>
            <a:r>
              <a:rPr lang="es-ES" sz="2000" b="1" i="1" dirty="0">
                <a:solidFill>
                  <a:schemeClr val="accent2">
                    <a:lumMod val="60000"/>
                    <a:lumOff val="40000"/>
                  </a:schemeClr>
                </a:solidFill>
              </a:rPr>
              <a:t>		   .			   .</a:t>
            </a:r>
          </a:p>
          <a:p>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17.0</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13.16</a:t>
            </a:r>
            <a:r>
              <a:rPr lang="es-ES" sz="2000" b="1" i="1" dirty="0">
                <a:solidFill>
                  <a:schemeClr val="accent2">
                    <a:lumMod val="60000"/>
                    <a:lumOff val="40000"/>
                  </a:schemeClr>
                </a:solidFill>
              </a:rPr>
              <a:t>	pulgadas</a:t>
            </a:r>
          </a:p>
          <a:p>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18.0</a:t>
            </a:r>
            <a:r>
              <a:rPr lang="es-ES" sz="2000" b="1" i="1" dirty="0">
                <a:solidFill>
                  <a:schemeClr val="accent2">
                    <a:lumMod val="60000"/>
                    <a:lumOff val="40000"/>
                  </a:schemeClr>
                </a:solidFill>
              </a:rPr>
              <a:t>			</a:t>
            </a:r>
            <a:r>
              <a:rPr lang="es-ES" sz="2000" b="1" i="1" dirty="0" smtClean="0">
                <a:solidFill>
                  <a:schemeClr val="accent2">
                    <a:lumMod val="60000"/>
                    <a:lumOff val="40000"/>
                  </a:schemeClr>
                </a:solidFill>
              </a:rPr>
              <a:t>13.49</a:t>
            </a:r>
            <a:r>
              <a:rPr lang="es-ES" sz="2000" b="1" i="1" dirty="0">
                <a:solidFill>
                  <a:schemeClr val="accent2">
                    <a:lumMod val="60000"/>
                    <a:lumOff val="40000"/>
                  </a:schemeClr>
                </a:solidFill>
              </a:rPr>
              <a:t>	pulgadas</a:t>
            </a:r>
          </a:p>
          <a:p>
            <a:endParaRPr lang="es-ES" sz="2000" b="1" i="1" dirty="0">
              <a:solidFill>
                <a:schemeClr val="accent2">
                  <a:lumMod val="60000"/>
                  <a:lumOff val="40000"/>
                </a:schemeClr>
              </a:solidFill>
            </a:endParaRPr>
          </a:p>
          <a:p>
            <a:endParaRPr lang="es-ES" sz="2000" b="1" i="1" dirty="0" smtClean="0">
              <a:solidFill>
                <a:schemeClr val="accent2">
                  <a:lumMod val="60000"/>
                  <a:lumOff val="40000"/>
                </a:schemeClr>
              </a:solidFill>
            </a:endParaRPr>
          </a:p>
          <a:p>
            <a:r>
              <a:rPr lang="es-ES" sz="2000" b="1" i="1" dirty="0">
                <a:solidFill>
                  <a:schemeClr val="accent2">
                    <a:lumMod val="60000"/>
                    <a:lumOff val="40000"/>
                  </a:schemeClr>
                </a:solidFill>
              </a:rPr>
              <a:t>Si su pie lo calza, </a:t>
            </a:r>
            <a:r>
              <a:rPr lang="es-ES" sz="2000" b="1" i="1" dirty="0" smtClean="0">
                <a:solidFill>
                  <a:schemeClr val="accent2">
                    <a:lumMod val="60000"/>
                    <a:lumOff val="40000"/>
                  </a:schemeClr>
                </a:solidFill>
              </a:rPr>
              <a:t>úselo.</a:t>
            </a:r>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1441373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762000"/>
            <a:ext cx="8305800" cy="5940088"/>
          </a:xfrm>
          <a:prstGeom prst="rect">
            <a:avLst/>
          </a:prstGeom>
        </p:spPr>
        <p:txBody>
          <a:bodyPr wrap="square">
            <a:spAutoFit/>
          </a:bodyPr>
          <a:lstStyle/>
          <a:p>
            <a:pPr algn="just"/>
            <a:r>
              <a:rPr lang="es-ES" sz="2000" dirty="0" smtClean="0">
                <a:solidFill>
                  <a:schemeClr val="bg1"/>
                </a:solidFill>
              </a:rPr>
              <a:t>Las constantes para esta conversión se obtuvieron visitando de incognito una zapatería. </a:t>
            </a:r>
          </a:p>
          <a:p>
            <a:endParaRPr lang="es-ES" sz="2000" dirty="0">
              <a:solidFill>
                <a:schemeClr val="bg1"/>
              </a:solidFill>
            </a:endParaRPr>
          </a:p>
          <a:p>
            <a:pPr algn="just"/>
            <a:r>
              <a:rPr lang="es-ES" sz="2000" dirty="0" smtClean="0">
                <a:solidFill>
                  <a:schemeClr val="bg1"/>
                </a:solidFill>
              </a:rPr>
              <a:t>El </a:t>
            </a:r>
            <a:r>
              <a:rPr lang="es-ES" sz="2000" dirty="0" err="1" smtClean="0">
                <a:solidFill>
                  <a:schemeClr val="bg1"/>
                </a:solidFill>
              </a:rPr>
              <a:t>loop</a:t>
            </a:r>
            <a:r>
              <a:rPr lang="es-ES" sz="2000" dirty="0" smtClean="0">
                <a:solidFill>
                  <a:schemeClr val="bg1"/>
                </a:solidFill>
              </a:rPr>
              <a:t> trabaja así. Cuando el programa alcanza la sentencia </a:t>
            </a:r>
            <a:r>
              <a:rPr lang="es-ES" sz="2000" b="1" i="1" dirty="0" err="1">
                <a:solidFill>
                  <a:schemeClr val="accent2">
                    <a:lumMod val="60000"/>
                    <a:lumOff val="40000"/>
                  </a:schemeClr>
                </a:solidFill>
              </a:rPr>
              <a:t>while</a:t>
            </a:r>
            <a:r>
              <a:rPr lang="es-ES" sz="2000" dirty="0" smtClean="0">
                <a:solidFill>
                  <a:schemeClr val="bg1"/>
                </a:solidFill>
              </a:rPr>
              <a:t>, comprueba si la condición entre paréntesis es verdadera. En este caso la expresión es:</a:t>
            </a:r>
          </a:p>
          <a:p>
            <a:pPr algn="just"/>
            <a:endParaRPr lang="es-ES" sz="2000" dirty="0">
              <a:solidFill>
                <a:schemeClr val="bg1"/>
              </a:solidFill>
            </a:endParaRPr>
          </a:p>
          <a:p>
            <a:pPr algn="ctr"/>
            <a:r>
              <a:rPr lang="es-ES" sz="2000" b="1" i="1" dirty="0" err="1" smtClean="0">
                <a:solidFill>
                  <a:schemeClr val="accent2">
                    <a:lumMod val="60000"/>
                    <a:lumOff val="40000"/>
                  </a:schemeClr>
                </a:solidFill>
              </a:rPr>
              <a:t>shoe</a:t>
            </a:r>
            <a:r>
              <a:rPr lang="es-ES" sz="2000" b="1" i="1" dirty="0" smtClean="0">
                <a:solidFill>
                  <a:schemeClr val="accent2">
                    <a:lumMod val="60000"/>
                    <a:lumOff val="40000"/>
                  </a:schemeClr>
                </a:solidFill>
              </a:rPr>
              <a:t> &lt; 18.5</a:t>
            </a:r>
            <a:endParaRPr lang="es-ES" sz="2000" dirty="0" smtClean="0">
              <a:solidFill>
                <a:schemeClr val="bg1"/>
              </a:solidFill>
            </a:endParaRPr>
          </a:p>
          <a:p>
            <a:pPr algn="just"/>
            <a:endParaRPr lang="es-ES" sz="2000" dirty="0">
              <a:solidFill>
                <a:schemeClr val="bg1"/>
              </a:solidFill>
            </a:endParaRPr>
          </a:p>
          <a:p>
            <a:pPr algn="just"/>
            <a:r>
              <a:rPr lang="es-ES" sz="2000" dirty="0" smtClean="0">
                <a:solidFill>
                  <a:schemeClr val="bg1"/>
                </a:solidFill>
              </a:rPr>
              <a:t>Como la variable se inicializa con </a:t>
            </a:r>
            <a:r>
              <a:rPr lang="es-ES" sz="2000" b="1" i="1" dirty="0" smtClean="0">
                <a:solidFill>
                  <a:schemeClr val="accent2">
                    <a:lumMod val="60000"/>
                    <a:lumOff val="40000"/>
                  </a:schemeClr>
                </a:solidFill>
              </a:rPr>
              <a:t>3.0</a:t>
            </a:r>
            <a:r>
              <a:rPr lang="es-ES" sz="2000" dirty="0" smtClean="0">
                <a:solidFill>
                  <a:schemeClr val="bg1"/>
                </a:solidFill>
              </a:rPr>
              <a:t>, que efectivamente es menor que </a:t>
            </a:r>
            <a:r>
              <a:rPr lang="es-ES" sz="2000" b="1" i="1" dirty="0" smtClean="0">
                <a:solidFill>
                  <a:schemeClr val="accent2">
                    <a:lumMod val="60000"/>
                    <a:lumOff val="40000"/>
                  </a:schemeClr>
                </a:solidFill>
              </a:rPr>
              <a:t>18.5</a:t>
            </a:r>
            <a:r>
              <a:rPr lang="es-ES" sz="2000" dirty="0" smtClean="0">
                <a:solidFill>
                  <a:schemeClr val="bg1"/>
                </a:solidFill>
              </a:rPr>
              <a:t>. Así, la condición es verdadera y el programa procede a la siguiente sentencia, que convierte el tamaño a pulgadas e imprime el resultado. En la siguiente sentencia</a:t>
            </a:r>
          </a:p>
          <a:p>
            <a:pPr algn="just"/>
            <a:endParaRPr lang="es-ES" sz="2000" dirty="0" smtClean="0">
              <a:solidFill>
                <a:schemeClr val="bg1"/>
              </a:solidFill>
            </a:endParaRPr>
          </a:p>
          <a:p>
            <a:pPr algn="ctr"/>
            <a:r>
              <a:rPr lang="es-ES" sz="2000" b="1" i="1" dirty="0" err="1" smtClean="0">
                <a:solidFill>
                  <a:schemeClr val="accent2">
                    <a:lumMod val="60000"/>
                    <a:lumOff val="40000"/>
                  </a:schemeClr>
                </a:solidFill>
              </a:rPr>
              <a:t>shoe</a:t>
            </a:r>
            <a:r>
              <a:rPr lang="es-ES" sz="2000" b="1" i="1" dirty="0" smtClean="0">
                <a:solidFill>
                  <a:schemeClr val="accent2">
                    <a:lumMod val="60000"/>
                    <a:lumOff val="40000"/>
                  </a:schemeClr>
                </a:solidFill>
              </a:rPr>
              <a:t> = </a:t>
            </a:r>
            <a:r>
              <a:rPr lang="es-ES" sz="2000" b="1" i="1" dirty="0" err="1" smtClean="0">
                <a:solidFill>
                  <a:schemeClr val="accent2">
                    <a:lumMod val="60000"/>
                    <a:lumOff val="40000"/>
                  </a:schemeClr>
                </a:solidFill>
              </a:rPr>
              <a:t>shoe</a:t>
            </a:r>
            <a:r>
              <a:rPr lang="es-ES" sz="2000" b="1" i="1" dirty="0" smtClean="0">
                <a:solidFill>
                  <a:schemeClr val="accent2">
                    <a:lumMod val="60000"/>
                    <a:lumOff val="40000"/>
                  </a:schemeClr>
                </a:solidFill>
              </a:rPr>
              <a:t> +1;</a:t>
            </a:r>
            <a:endParaRPr lang="es-ES" sz="2000" dirty="0">
              <a:solidFill>
                <a:schemeClr val="bg1"/>
              </a:solidFill>
            </a:endParaRPr>
          </a:p>
          <a:p>
            <a:pPr algn="just"/>
            <a:endParaRPr lang="es-ES" sz="2000" dirty="0">
              <a:solidFill>
                <a:schemeClr val="bg1"/>
              </a:solidFill>
            </a:endParaRPr>
          </a:p>
          <a:p>
            <a:pPr algn="just"/>
            <a:r>
              <a:rPr lang="es-ES" sz="2000" dirty="0" smtClean="0">
                <a:solidFill>
                  <a:schemeClr val="bg1"/>
                </a:solidFill>
              </a:rPr>
              <a:t>Le añade 1 al valor de </a:t>
            </a:r>
            <a:r>
              <a:rPr lang="es-ES" sz="2000" b="1" i="1" dirty="0" err="1" smtClean="0">
                <a:solidFill>
                  <a:schemeClr val="accent2">
                    <a:lumMod val="60000"/>
                    <a:lumOff val="40000"/>
                  </a:schemeClr>
                </a:solidFill>
              </a:rPr>
              <a:t>shoe</a:t>
            </a:r>
            <a:r>
              <a:rPr lang="es-ES" sz="2000" dirty="0" smtClean="0">
                <a:solidFill>
                  <a:schemeClr val="bg1"/>
                </a:solidFill>
              </a:rPr>
              <a:t>, es decir, 4.</a:t>
            </a:r>
            <a:endParaRPr lang="es-ES" sz="2000" dirty="0">
              <a:solidFill>
                <a:schemeClr val="bg1"/>
              </a:solidFill>
            </a:endParaRPr>
          </a:p>
          <a:p>
            <a:pPr marL="457200" indent="-457200">
              <a:buAutoNum type="arabicPeriod"/>
            </a:pPr>
            <a:endParaRPr lang="es-ES" sz="2000" dirty="0" smtClean="0">
              <a:solidFill>
                <a:schemeClr val="bg1"/>
              </a:solidFill>
            </a:endParaRPr>
          </a:p>
          <a:p>
            <a:endParaRPr lang="es-ES" sz="2000" dirty="0">
              <a:solidFill>
                <a:schemeClr val="bg1"/>
              </a:solidFill>
            </a:endParaRPr>
          </a:p>
        </p:txBody>
      </p:sp>
    </p:spTree>
    <p:extLst>
      <p:ext uri="{BB962C8B-B14F-4D97-AF65-F5344CB8AC3E}">
        <p14:creationId xmlns:p14="http://schemas.microsoft.com/office/powerpoint/2010/main" val="930165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4520</TotalTime>
  <Words>3755</Words>
  <Application>Microsoft Office PowerPoint</Application>
  <PresentationFormat>Presentación en pantalla (4:3)</PresentationFormat>
  <Paragraphs>712</Paragraphs>
  <Slides>70</Slides>
  <Notes>2</Notes>
  <HiddenSlides>3</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70</vt:i4>
      </vt:variant>
    </vt:vector>
  </HeadingPairs>
  <TitlesOfParts>
    <vt:vector size="78" baseType="lpstr">
      <vt:lpstr>Arial</vt:lpstr>
      <vt:lpstr>Bahnschrift Light</vt:lpstr>
      <vt:lpstr>Calibri</vt:lpstr>
      <vt:lpstr>Century Gothic</vt:lpstr>
      <vt:lpstr>Symbol</vt:lpstr>
      <vt:lpstr>Wingdings 3</vt:lpstr>
      <vt:lpstr>Sector</vt:lpstr>
      <vt:lpstr>Picture</vt:lpstr>
      <vt:lpstr>UNIVERSIDAD NACIONAL DE INGENIERÍA </vt:lpstr>
      <vt:lpstr>Tema 4: Operators, Expressions, and Statements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NACIONAL DE INGENIERÍA    CENTRO DE TECNOLOGÍAS DE LA INFORMACIÓN Y COMUNICACIÓN </dc:title>
  <dc:creator/>
  <cp:lastModifiedBy>Cesar Manuel Diez Chirinos</cp:lastModifiedBy>
  <cp:revision>985</cp:revision>
  <dcterms:created xsi:type="dcterms:W3CDTF">2006-08-16T00:00:00Z</dcterms:created>
  <dcterms:modified xsi:type="dcterms:W3CDTF">2018-08-13T00:08:08Z</dcterms:modified>
</cp:coreProperties>
</file>