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61" r:id="rId2"/>
    <p:sldId id="806" r:id="rId3"/>
    <p:sldId id="263" r:id="rId4"/>
    <p:sldId id="327" r:id="rId5"/>
    <p:sldId id="367" r:id="rId6"/>
    <p:sldId id="368" r:id="rId7"/>
    <p:sldId id="330" r:id="rId8"/>
    <p:sldId id="329" r:id="rId9"/>
    <p:sldId id="276" r:id="rId10"/>
    <p:sldId id="371" r:id="rId11"/>
    <p:sldId id="369" r:id="rId12"/>
    <p:sldId id="333" r:id="rId13"/>
    <p:sldId id="370" r:id="rId14"/>
    <p:sldId id="336" r:id="rId15"/>
    <p:sldId id="331" r:id="rId16"/>
    <p:sldId id="332" r:id="rId17"/>
    <p:sldId id="339" r:id="rId18"/>
    <p:sldId id="277" r:id="rId19"/>
    <p:sldId id="334" r:id="rId20"/>
    <p:sldId id="335" r:id="rId21"/>
    <p:sldId id="337" r:id="rId22"/>
    <p:sldId id="372" r:id="rId23"/>
    <p:sldId id="373" r:id="rId24"/>
    <p:sldId id="342" r:id="rId25"/>
    <p:sldId id="374" r:id="rId26"/>
    <p:sldId id="338" r:id="rId27"/>
    <p:sldId id="375" r:id="rId28"/>
    <p:sldId id="376" r:id="rId29"/>
    <p:sldId id="377" r:id="rId30"/>
    <p:sldId id="378" r:id="rId31"/>
    <p:sldId id="340" r:id="rId32"/>
    <p:sldId id="379" r:id="rId33"/>
    <p:sldId id="341" r:id="rId34"/>
    <p:sldId id="380" r:id="rId35"/>
    <p:sldId id="381" r:id="rId36"/>
    <p:sldId id="343" r:id="rId37"/>
    <p:sldId id="345" r:id="rId38"/>
    <p:sldId id="344" r:id="rId39"/>
    <p:sldId id="346" r:id="rId40"/>
    <p:sldId id="348" r:id="rId41"/>
    <p:sldId id="382" r:id="rId42"/>
    <p:sldId id="383" r:id="rId43"/>
    <p:sldId id="384" r:id="rId44"/>
    <p:sldId id="385" r:id="rId45"/>
    <p:sldId id="347" r:id="rId46"/>
    <p:sldId id="386" r:id="rId47"/>
    <p:sldId id="807" r:id="rId48"/>
    <p:sldId id="808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4660"/>
  </p:normalViewPr>
  <p:slideViewPr>
    <p:cSldViewPr>
      <p:cViewPr varScale="1">
        <p:scale>
          <a:sx n="109" d="100"/>
          <a:sy n="109" d="100"/>
        </p:scale>
        <p:origin x="199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BA4E5-E265-4211-A87D-BF5A3B1F9A09}" type="datetimeFigureOut">
              <a:rPr lang="es-ES" smtClean="0"/>
              <a:t>12/08/2018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E8B48-9D9D-4F38-8ABE-0D143A60DD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229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E8B48-9D9D-4F38-8ABE-0D143A60DDE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9174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Verificar el programa hay caracteres que aclarar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E8B48-9D9D-4F38-8ABE-0D143A60DDEA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607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Verificar el programa hay caracteres que aclarar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E8B48-9D9D-4F38-8ABE-0D143A60DDEA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5569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Verificar el programa hay caracteres que aclarar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E8B48-9D9D-4F38-8ABE-0D143A60DDEA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4418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Verificar el programa hay caracteres que aclarar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E8B48-9D9D-4F38-8ABE-0D143A60DDEA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8464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Verificar el programa hay caracteres que aclarar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E8B48-9D9D-4F38-8ABE-0D143A60DDE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571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Verificar el programa hay caracteres que aclarar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E8B48-9D9D-4F38-8ABE-0D143A60DDEA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4305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Verificar el programa hay caracteres que aclarar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E8B48-9D9D-4F38-8ABE-0D143A60DDEA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0911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Verificar el programa hay caracteres que aclarar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E8B48-9D9D-4F38-8ABE-0D143A60DDEA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4176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Verificar el programa hay caracteres que aclarar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E8B48-9D9D-4F38-8ABE-0D143A60DDEA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1357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Verificar el programa hay caracteres que aclarar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E8B48-9D9D-4F38-8ABE-0D143A60DDEA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250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Verificar el programa hay caracteres que aclarar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E8B48-9D9D-4F38-8ABE-0D143A60DDEA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2340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Verificar el programa hay caracteres que aclarar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E8B48-9D9D-4F38-8ABE-0D143A60DDEA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268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800"/>
            <a:ext cx="600075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8"/>
            <a:ext cx="48006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FCF5-9D47-48E9-AB66-17FD6EE520FC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91546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32279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609602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33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674E-700A-4BEF-922F-C81F9B635983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68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14800"/>
            <a:ext cx="640199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7E9D-285A-415E-8F80-297143FE251A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228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85800"/>
            <a:ext cx="6858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3429000"/>
            <a:ext cx="64008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301068"/>
            <a:ext cx="64008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424B-8312-41B2-9714-35C6D8E6C809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solidFill>
                  <a:prstClr val="white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8000" dirty="0">
                <a:solidFill>
                  <a:prstClr val="white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1769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3429000"/>
            <a:ext cx="64008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5132981"/>
            <a:ext cx="640199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D80B-9CC1-496F-8E50-75421CC0076F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925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85800"/>
            <a:ext cx="6858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978400"/>
            <a:ext cx="64008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35E0-1DAE-4F4D-B70A-40598B135B8C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solidFill>
                  <a:prstClr val="white"/>
                </a:solidFill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8000" dirty="0">
                <a:solidFill>
                  <a:prstClr val="white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3499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766733"/>
            <a:ext cx="64008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C757-D281-47B8-B359-2D2FD0CC0B4B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850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4304-CCF3-4195-A71F-E40F8886008C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905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685800"/>
            <a:ext cx="154305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85800"/>
            <a:ext cx="58674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9644-20AC-467E-BF7A-49E0CD9A0E25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2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CF41-3829-4DE7-A3F1-CF3CD0CF2872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03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006600"/>
            <a:ext cx="64008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495800"/>
            <a:ext cx="64008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4553-E0E5-4212-9443-DB942DCF729F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47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685801"/>
            <a:ext cx="3703241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685801"/>
            <a:ext cx="370085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5B06-D21E-4E74-8A1F-AD94C6C49F46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18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270529"/>
            <a:ext cx="3703241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685800"/>
            <a:ext cx="349885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262062"/>
            <a:ext cx="3696891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382F-A6E5-4CB0-AF29-F963123179A1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1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0F82-F6A6-49E5-8E66-33EC86970446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17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8D89-CEAF-459A-85DD-FEA3385F2D27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65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685800"/>
            <a:ext cx="27432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44577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2209800"/>
            <a:ext cx="2743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F50E-8A24-400A-8161-0F706AEEF605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69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447800"/>
            <a:ext cx="451485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914400"/>
            <a:ext cx="2460731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777067"/>
            <a:ext cx="4516041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614B-75B9-4B92-A1DB-9578D65F621A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87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19">
            <a:alphaModFix amt="53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963334"/>
            <a:ext cx="2236394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4487333"/>
            <a:ext cx="64008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685801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A36E1CC-DA4F-423B-B3DF-9F96B254F506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5578476"/>
            <a:ext cx="85668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8592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-1390648"/>
            <a:ext cx="7162801" cy="2666999"/>
          </a:xfrm>
        </p:spPr>
        <p:txBody>
          <a:bodyPr>
            <a:normAutofit/>
          </a:bodyPr>
          <a:lstStyle/>
          <a:p>
            <a:pPr algn="ctr"/>
            <a:r>
              <a:rPr lang="es-ES" sz="27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 </a:t>
            </a:r>
            <a:r>
              <a:rPr lang="es-ES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NACIONAL DE INGENIERÍA</a:t>
            </a:r>
            <a:br>
              <a:rPr lang="es-ES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191000"/>
            <a:ext cx="8829040" cy="16764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LENGUAJE DE PROGRAMACIÓN C.</a:t>
            </a:r>
            <a:endParaRPr lang="es-ES" sz="3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8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Docente: </a:t>
            </a:r>
          </a:p>
          <a:p>
            <a:pPr algn="ctr"/>
            <a:r>
              <a:rPr lang="es-ES" sz="2800" b="1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MSc</a:t>
            </a:r>
            <a:r>
              <a:rPr lang="es-ES" sz="28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César Manuel Sebastián Díez </a:t>
            </a:r>
            <a:r>
              <a:rPr lang="es-ES" sz="28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Chirinos</a:t>
            </a:r>
            <a:endParaRPr lang="es-ES" sz="28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35217"/>
              </p:ext>
            </p:extLst>
          </p:nvPr>
        </p:nvGraphicFramePr>
        <p:xfrm>
          <a:off x="360998" y="878606"/>
          <a:ext cx="1482725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" name="Picture" r:id="rId4" imgW="982800" imgH="1371600" progId="Word.Picture.8">
                  <p:embed/>
                </p:oleObj>
              </mc:Choice>
              <mc:Fallback>
                <p:oleObj name="Picture" r:id="rId4" imgW="982800" imgH="13716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98" y="878606"/>
                        <a:ext cx="1482725" cy="230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12" y="5854700"/>
            <a:ext cx="5922015" cy="819150"/>
          </a:xfrm>
          <a:prstGeom prst="rect">
            <a:avLst/>
          </a:prstGeom>
        </p:spPr>
      </p:pic>
      <p:pic>
        <p:nvPicPr>
          <p:cNvPr id="6" name="Picture 5" descr="Image result for cleverlabs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134" y="1022936"/>
            <a:ext cx="1511867" cy="151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2" name="Picture 968" descr="Image result for c language logo"/>
          <p:cNvPicPr>
            <a:picLocks noChangeAspect="1" noChangeArrowheads="1"/>
          </p:cNvPicPr>
          <p:nvPr/>
        </p:nvPicPr>
        <p:blipFill rotWithShape="1">
          <a:blip r:embed="rId8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  <a14:imgEffect>
                      <a14:artisticCrisscrossEtching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85" t="12174" r="11446" b="11763"/>
          <a:stretch/>
        </p:blipFill>
        <p:spPr bwMode="auto">
          <a:xfrm>
            <a:off x="2930525" y="878606"/>
            <a:ext cx="3273425" cy="331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77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S" sz="2000" dirty="0" smtClean="0">
                <a:solidFill>
                  <a:schemeClr val="bg1"/>
                </a:solidFill>
              </a:rPr>
              <a:t>Tal vez la novedad más destacada es que este programa es interactivo. La computadora pregunta información y luego usa el número del teclado, lo que lo convierte en un programa más interesante y los hace más flexibles. No obstante, nuestro programa puede usarse para cualquier paso razonable, no sólo para </a:t>
            </a:r>
            <a:r>
              <a:rPr lang="es-ES" sz="2000" dirty="0" smtClean="0">
                <a:solidFill>
                  <a:schemeClr val="bg2"/>
                </a:solidFill>
              </a:rPr>
              <a:t>175</a:t>
            </a:r>
            <a:r>
              <a:rPr lang="es-ES" sz="2000" dirty="0" smtClean="0">
                <a:solidFill>
                  <a:schemeClr val="bg1"/>
                </a:solidFill>
              </a:rPr>
              <a:t> libras. No necesitaremos reescribir el programa para una persona nueva, gracias a las funciones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scanf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r>
              <a:rPr lang="es-ES" sz="2000" dirty="0" smtClean="0">
                <a:solidFill>
                  <a:schemeClr val="bg1"/>
                </a:solidFill>
              </a:rPr>
              <a:t> y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r>
              <a:rPr lang="es-ES" sz="2000" dirty="0" smtClean="0">
                <a:solidFill>
                  <a:schemeClr val="bg1"/>
                </a:solidFill>
              </a:rPr>
              <a:t>. La función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scanf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r>
              <a:rPr lang="es-ES" sz="2000" dirty="0" smtClean="0">
                <a:solidFill>
                  <a:schemeClr val="bg1"/>
                </a:solidFill>
              </a:rPr>
              <a:t> lee datos por teclado y los introduce al programa, y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r>
              <a:rPr lang="es-ES" sz="2000" dirty="0" smtClean="0">
                <a:solidFill>
                  <a:schemeClr val="bg1"/>
                </a:solidFill>
              </a:rPr>
              <a:t> lee datos del programa y los imprime en pantalla. Juntos establecen una comunicación de dos vías con la computadora  y la hace más divertida.</a:t>
            </a: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28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931" y="76200"/>
            <a:ext cx="9438457" cy="6863417"/>
            <a:chOff x="2931" y="76200"/>
            <a:chExt cx="9438457" cy="6863417"/>
          </a:xfrm>
        </p:grpSpPr>
        <p:sp>
          <p:nvSpPr>
            <p:cNvPr id="6" name="Rectangle 5"/>
            <p:cNvSpPr/>
            <p:nvPr/>
          </p:nvSpPr>
          <p:spPr>
            <a:xfrm>
              <a:off x="2931" y="76200"/>
              <a:ext cx="8305800" cy="68634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s-ES" sz="2000" b="1" i="1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Body</a:t>
              </a:r>
              <a:endPara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r>
                <a:rPr lang="es-ES" sz="2000" b="1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|* /* </a:t>
              </a:r>
              <a:r>
                <a:rPr lang="es-ES" sz="2000" b="1" i="1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goldyou</a:t>
              </a:r>
              <a:r>
                <a:rPr lang="es-ES" sz="2000" b="1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	*/		      *|</a:t>
              </a:r>
              <a:endPara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pPr algn="just"/>
              <a:r>
                <a:rPr lang="es-E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- - - </a:t>
              </a:r>
              <a:r>
                <a:rPr lang="es-ES" sz="2000" b="1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- </a:t>
              </a:r>
              <a:r>
                <a:rPr lang="es-E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- - - - - - - - - - - - </a:t>
              </a:r>
              <a:r>
                <a:rPr lang="es-ES" sz="2000" b="1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- </a:t>
              </a:r>
              <a:r>
                <a:rPr lang="es-E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- - - - - - - - </a:t>
              </a:r>
            </a:p>
            <a:p>
              <a:pPr algn="just"/>
              <a:r>
                <a:rPr lang="es-E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|*   </a:t>
              </a:r>
              <a:r>
                <a:rPr lang="es-ES" sz="2000" b="1" i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main</a:t>
              </a:r>
              <a:r>
                <a:rPr lang="es-E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() 			   </a:t>
              </a:r>
              <a:r>
                <a:rPr lang="es-ES" sz="2000" i="1" dirty="0">
                  <a:solidFill>
                    <a:srgbClr val="FF0000"/>
                  </a:solidFill>
                </a:rPr>
                <a:t>    </a:t>
              </a:r>
              <a:r>
                <a:rPr lang="es-E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*|</a:t>
              </a:r>
              <a:endParaRPr lang="es-ES" sz="2000" dirty="0">
                <a:solidFill>
                  <a:srgbClr val="FF0000"/>
                </a:solidFill>
              </a:endParaRPr>
            </a:p>
            <a:p>
              <a:pPr algn="just"/>
              <a:r>
                <a:rPr lang="es-ES" sz="2000" b="1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|* {                                                    </a:t>
              </a:r>
              <a:r>
                <a:rPr lang="es-E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*|</a:t>
              </a:r>
            </a:p>
            <a:p>
              <a:pPr algn="just"/>
              <a:r>
                <a:rPr lang="es-ES" sz="2000" b="1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|* .                                                    </a:t>
              </a:r>
              <a:r>
                <a:rPr lang="es-E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*|</a:t>
              </a:r>
            </a:p>
            <a:p>
              <a:pPr algn="just"/>
              <a:r>
                <a:rPr lang="es-ES" sz="2000" b="1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|* </a:t>
              </a:r>
              <a:r>
                <a:rPr lang="es-E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.  </a:t>
              </a:r>
              <a:r>
                <a:rPr lang="es-ES" sz="2000" b="1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                                                 *|</a:t>
              </a:r>
            </a:p>
            <a:p>
              <a:pPr algn="just"/>
              <a:r>
                <a:rPr lang="es-ES" sz="2000" b="1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|* </a:t>
              </a:r>
              <a:r>
                <a:rPr lang="es-E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. </a:t>
              </a:r>
              <a:r>
                <a:rPr lang="es-ES" sz="2000" b="1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                                                  *| </a:t>
              </a:r>
            </a:p>
            <a:p>
              <a:pPr algn="just"/>
              <a:r>
                <a:rPr lang="es-ES" sz="2000" b="1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|* </a:t>
              </a:r>
              <a:r>
                <a:rPr lang="es-E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.                    </a:t>
              </a:r>
              <a:r>
                <a:rPr lang="es-ES" sz="2000" b="1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                               </a:t>
              </a:r>
              <a:r>
                <a:rPr lang="es-E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*|</a:t>
              </a:r>
            </a:p>
            <a:p>
              <a:pPr algn="just"/>
              <a:r>
                <a:rPr lang="es-ES" sz="2000" b="1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|*</a:t>
              </a:r>
              <a:r>
                <a:rPr lang="es-ES" sz="2000" b="1" i="1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scanf</a:t>
              </a:r>
              <a:r>
                <a:rPr lang="es-ES" sz="2000" b="1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(“-----)	</a:t>
              </a:r>
              <a:r>
                <a:rPr lang="es-ES" sz="2000" i="1" dirty="0" smtClean="0">
                  <a:solidFill>
                    <a:srgbClr val="FF0000"/>
                  </a:solidFill>
                </a:rPr>
                <a:t> </a:t>
              </a:r>
              <a:r>
                <a:rPr lang="es-E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	</a:t>
              </a:r>
              <a:r>
                <a:rPr lang="es-ES" sz="2000" b="1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   	      </a:t>
              </a:r>
              <a:r>
                <a:rPr lang="es-E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*|</a:t>
              </a:r>
            </a:p>
            <a:p>
              <a:pPr algn="just"/>
              <a:r>
                <a:rPr lang="es-E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|* .                                               </a:t>
              </a:r>
              <a:r>
                <a:rPr lang="es-ES" sz="2000" b="1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     </a:t>
              </a:r>
              <a:r>
                <a:rPr lang="es-E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*|</a:t>
              </a:r>
            </a:p>
            <a:p>
              <a:pPr algn="just"/>
              <a:r>
                <a:rPr lang="es-E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|* .                                              </a:t>
              </a:r>
              <a:r>
                <a:rPr lang="es-ES" sz="2000" b="1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      </a:t>
              </a:r>
              <a:r>
                <a:rPr lang="es-E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*|</a:t>
              </a:r>
            </a:p>
            <a:p>
              <a:r>
                <a:rPr lang="es-E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|* .                                             </a:t>
              </a:r>
              <a:r>
                <a:rPr lang="es-ES" sz="2000" b="1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       </a:t>
              </a:r>
              <a:r>
                <a:rPr lang="es-E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*|</a:t>
              </a:r>
            </a:p>
            <a:p>
              <a:r>
                <a:rPr lang="es-ES" sz="2000" b="1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|* </a:t>
              </a:r>
              <a:r>
                <a:rPr lang="es-ES" sz="2000" b="1" i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printf</a:t>
              </a:r>
              <a:r>
                <a:rPr lang="es-ES" sz="2000" b="1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(“ Eres ---”);	</a:t>
              </a:r>
              <a:r>
                <a:rPr lang="es-E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	</a:t>
              </a:r>
              <a:r>
                <a:rPr lang="es-ES" sz="2000" b="1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      </a:t>
              </a:r>
              <a:r>
                <a:rPr lang="es-E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*|</a:t>
              </a:r>
            </a:p>
            <a:p>
              <a:r>
                <a:rPr lang="es-E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|* </a:t>
              </a:r>
              <a:r>
                <a:rPr lang="es-ES" sz="2000" b="1" i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printf</a:t>
              </a:r>
              <a:r>
                <a:rPr lang="es-E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(“ </a:t>
              </a:r>
              <a:r>
                <a:rPr lang="es-ES" sz="2000" b="1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----”);</a:t>
              </a:r>
              <a:r>
                <a:rPr lang="es-E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		</a:t>
              </a:r>
              <a:r>
                <a:rPr lang="es-ES" sz="2000" b="1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      </a:t>
              </a:r>
              <a:r>
                <a:rPr lang="es-E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*|</a:t>
              </a:r>
            </a:p>
            <a:p>
              <a:r>
                <a:rPr lang="es-ES" sz="2000" b="1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|* </a:t>
              </a:r>
              <a:r>
                <a:rPr lang="es-E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.                                          </a:t>
              </a:r>
              <a:r>
                <a:rPr lang="es-ES" sz="2000" b="1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          </a:t>
              </a:r>
              <a:r>
                <a:rPr lang="es-E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*|</a:t>
              </a:r>
            </a:p>
            <a:p>
              <a:r>
                <a:rPr lang="es-E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|* .                                        </a:t>
              </a:r>
              <a:r>
                <a:rPr lang="es-ES" sz="2000" b="1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            </a:t>
              </a:r>
              <a:r>
                <a:rPr lang="es-E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*|</a:t>
              </a:r>
            </a:p>
            <a:p>
              <a:r>
                <a:rPr lang="es-E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|* .                                        </a:t>
              </a:r>
              <a:r>
                <a:rPr lang="es-ES" sz="2000" b="1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            </a:t>
              </a:r>
              <a:r>
                <a:rPr lang="es-E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*|</a:t>
              </a:r>
            </a:p>
            <a:p>
              <a:r>
                <a:rPr lang="es-ES" sz="2000" b="1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|* </a:t>
              </a:r>
              <a:r>
                <a:rPr lang="es-E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}                                        </a:t>
              </a:r>
              <a:r>
                <a:rPr lang="es-ES" sz="2000" b="1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            *|</a:t>
              </a:r>
              <a:endPara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pPr algn="just"/>
              <a:r>
                <a:rPr lang="es-E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|*                                         </a:t>
              </a:r>
              <a:r>
                <a:rPr lang="es-ES" sz="2000" b="1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             *|</a:t>
              </a:r>
              <a:endPara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pPr algn="just"/>
              <a:r>
                <a:rPr lang="es-E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- - - - - - - - - - - - - - - - - </a:t>
              </a:r>
              <a:r>
                <a:rPr lang="es-ES" sz="2000" b="1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-- </a:t>
              </a:r>
              <a:r>
                <a:rPr lang="es-E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- - - - - </a:t>
              </a:r>
              <a:r>
                <a:rPr lang="es-ES" sz="2000" b="1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s-E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- - </a:t>
              </a:r>
            </a:p>
            <a:p>
              <a:pPr algn="just"/>
              <a:r>
                <a:rPr lang="es-E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|*                                       </a:t>
              </a:r>
              <a:r>
                <a:rPr lang="es-ES" sz="2000" b="1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               *|</a:t>
              </a:r>
              <a:endParaRPr lang="es-ES" sz="20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8" name="Grupo 7"/>
            <p:cNvGrpSpPr/>
            <p:nvPr/>
          </p:nvGrpSpPr>
          <p:grpSpPr>
            <a:xfrm>
              <a:off x="2345995" y="2504191"/>
              <a:ext cx="5706208" cy="869916"/>
              <a:chOff x="2344615" y="2848851"/>
              <a:chExt cx="5706208" cy="869916"/>
            </a:xfrm>
          </p:grpSpPr>
          <p:pic>
            <p:nvPicPr>
              <p:cNvPr id="2050" name="Picture 2" descr="Image result for keyboard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97" t="30000" r="1200" b="30449"/>
              <a:stretch/>
            </p:blipFill>
            <p:spPr bwMode="auto">
              <a:xfrm>
                <a:off x="5917223" y="2848851"/>
                <a:ext cx="2133600" cy="869916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prst="angle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riángulo isósceles 4"/>
              <p:cNvSpPr/>
              <p:nvPr/>
            </p:nvSpPr>
            <p:spPr>
              <a:xfrm rot="16200000">
                <a:off x="2382715" y="3131410"/>
                <a:ext cx="228600" cy="3048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" name="CuadroTexto 6"/>
              <p:cNvSpPr txBox="1"/>
              <p:nvPr/>
            </p:nvSpPr>
            <p:spPr>
              <a:xfrm>
                <a:off x="2847327" y="3099143"/>
                <a:ext cx="281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i="1" dirty="0" err="1" smtClean="0">
                    <a:solidFill>
                      <a:srgbClr val="FF0000"/>
                    </a:solidFill>
                  </a:rPr>
                  <a:t>Getting</a:t>
                </a:r>
                <a:r>
                  <a:rPr lang="es-ES" i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ES" i="1" dirty="0" err="1" smtClean="0">
                    <a:solidFill>
                      <a:srgbClr val="FF0000"/>
                    </a:solidFill>
                  </a:rPr>
                  <a:t>keyboard</a:t>
                </a:r>
                <a:r>
                  <a:rPr lang="es-ES" i="1" dirty="0" smtClean="0">
                    <a:solidFill>
                      <a:srgbClr val="FF0000"/>
                    </a:solidFill>
                  </a:rPr>
                  <a:t> input</a:t>
                </a:r>
                <a:endParaRPr lang="es-ES" dirty="0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2819400" y="3656105"/>
              <a:ext cx="5250388" cy="2080431"/>
              <a:chOff x="2826812" y="3505200"/>
              <a:chExt cx="5250388" cy="2080431"/>
            </a:xfrm>
          </p:grpSpPr>
          <p:grpSp>
            <p:nvGrpSpPr>
              <p:cNvPr id="2" name="Grupo 1"/>
              <p:cNvGrpSpPr/>
              <p:nvPr/>
            </p:nvGrpSpPr>
            <p:grpSpPr>
              <a:xfrm>
                <a:off x="5943600" y="3505200"/>
                <a:ext cx="2133600" cy="2080431"/>
                <a:chOff x="6096000" y="3505200"/>
                <a:chExt cx="2133600" cy="2080431"/>
              </a:xfrm>
            </p:grpSpPr>
            <p:pic>
              <p:nvPicPr>
                <p:cNvPr id="4" name="Picture 2" descr="Image result for keyboard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97" t="30000" r="1200" b="30449"/>
                <a:stretch/>
              </p:blipFill>
              <p:spPr bwMode="auto">
                <a:xfrm>
                  <a:off x="6096000" y="4715715"/>
                  <a:ext cx="2133600" cy="869916"/>
                </a:xfrm>
                <a:prstGeom prst="rect">
                  <a:avLst/>
                </a:prstGeom>
                <a:noFill/>
                <a:scene3d>
                  <a:camera prst="orthographicFront"/>
                  <a:lightRig rig="threePt" dir="t"/>
                </a:scene3d>
                <a:sp3d>
                  <a:bevelT prst="angle"/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2" name="Picture 4" descr="Image result for computer screen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600" t="2950" r="10400" b="18361"/>
                <a:stretch/>
              </p:blipFill>
              <p:spPr bwMode="auto">
                <a:xfrm>
                  <a:off x="6248400" y="3505200"/>
                  <a:ext cx="1828800" cy="10972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" name="Triángulo isósceles 8"/>
              <p:cNvSpPr/>
              <p:nvPr/>
            </p:nvSpPr>
            <p:spPr>
              <a:xfrm rot="5400000" flipH="1">
                <a:off x="5559669" y="4130765"/>
                <a:ext cx="228600" cy="3048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CuadroTexto 10"/>
              <p:cNvSpPr txBox="1"/>
              <p:nvPr/>
            </p:nvSpPr>
            <p:spPr>
              <a:xfrm>
                <a:off x="2826812" y="3960000"/>
                <a:ext cx="23583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i="1" dirty="0" err="1" smtClean="0">
                    <a:solidFill>
                      <a:srgbClr val="FF0000"/>
                    </a:solidFill>
                  </a:rPr>
                  <a:t>Displaying</a:t>
                </a:r>
                <a:r>
                  <a:rPr lang="es-ES" i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ES" i="1" dirty="0" err="1" smtClean="0">
                    <a:solidFill>
                      <a:srgbClr val="FF0000"/>
                    </a:solidFill>
                  </a:rPr>
                  <a:t>program</a:t>
                </a:r>
                <a:endParaRPr lang="es-ES" i="1" dirty="0" smtClean="0">
                  <a:solidFill>
                    <a:srgbClr val="FF0000"/>
                  </a:solidFill>
                </a:endParaRPr>
              </a:p>
              <a:p>
                <a:r>
                  <a:rPr lang="es-ES" i="1" dirty="0" smtClean="0">
                    <a:solidFill>
                      <a:srgbClr val="FF0000"/>
                    </a:solidFill>
                  </a:rPr>
                  <a:t> output</a:t>
                </a:r>
                <a:endParaRPr lang="es-ES" dirty="0"/>
              </a:p>
            </p:txBody>
          </p:sp>
        </p:grpSp>
        <p:sp>
          <p:nvSpPr>
            <p:cNvPr id="13" name="Rectangle 5"/>
            <p:cNvSpPr/>
            <p:nvPr/>
          </p:nvSpPr>
          <p:spPr>
            <a:xfrm>
              <a:off x="4564588" y="6152153"/>
              <a:ext cx="48768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2000" b="1" dirty="0" smtClean="0">
                  <a:solidFill>
                    <a:schemeClr val="bg1"/>
                  </a:solidFill>
                </a:rPr>
                <a:t>Figura 3.1: </a:t>
              </a:r>
              <a:r>
                <a:rPr lang="es-ES" sz="2000" dirty="0" smtClean="0">
                  <a:solidFill>
                    <a:schemeClr val="bg1"/>
                  </a:solidFill>
                </a:rPr>
                <a:t>Funciones </a:t>
              </a:r>
              <a:r>
                <a:rPr lang="es-ES" sz="2000" dirty="0" err="1" smtClean="0">
                  <a:solidFill>
                    <a:schemeClr val="bg1"/>
                  </a:solidFill>
                </a:rPr>
                <a:t>printf</a:t>
              </a:r>
              <a:r>
                <a:rPr lang="es-ES" sz="2000" dirty="0" smtClean="0">
                  <a:solidFill>
                    <a:schemeClr val="bg1"/>
                  </a:solidFill>
                </a:rPr>
                <a:t>() y </a:t>
              </a:r>
              <a:r>
                <a:rPr lang="es-ES" sz="2000" dirty="0" err="1" smtClean="0">
                  <a:solidFill>
                    <a:schemeClr val="bg1"/>
                  </a:solidFill>
                </a:rPr>
                <a:t>scanf</a:t>
              </a:r>
              <a:r>
                <a:rPr lang="es-ES" sz="2000" dirty="0" smtClean="0">
                  <a:solidFill>
                    <a:schemeClr val="bg1"/>
                  </a:solidFill>
                </a:rPr>
                <a:t>().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668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spc="300" dirty="0" smtClean="0">
                <a:solidFill>
                  <a:schemeClr val="accent3">
                    <a:lumMod val="75000"/>
                  </a:schemeClr>
                </a:solidFill>
              </a:rPr>
              <a:t>Datos: variables y constantes.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Una computadora guiada por un programa puede hacer muchas cosas. Puede añadir números, ordenar nombres, realizar un comando de un hablante o visualizar un video, calcular orbitas de cometas, preparar una lista de emails, marcar un número, dibujar figuras de palitos, graficar conclusiones o cualquier cosa que queramos crear. </a:t>
            </a: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Para ello, el programa necesita trabajar con datos, los números y caracteres que contiene la información usada. Algunos datos son preestablecidos antes de usar el programa y mantiene sus valores inalterables mientras se ejecuta el programa. Estos son constantes.</a:t>
            </a: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47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Otros datos podrían cambiar o asignarle valores mientras se ejecuta el programa; estos son variables. En este ejemplo, </a:t>
            </a:r>
            <a:r>
              <a:rPr lang="es-ES" sz="2000" dirty="0" err="1" smtClean="0">
                <a:solidFill>
                  <a:schemeClr val="bg1"/>
                </a:solidFill>
              </a:rPr>
              <a:t>weight</a:t>
            </a:r>
            <a:r>
              <a:rPr lang="es-ES" sz="2000" dirty="0" smtClean="0">
                <a:solidFill>
                  <a:schemeClr val="bg1"/>
                </a:solidFill>
              </a:rPr>
              <a:t> es una variable y 14.5833 es una constante.</a:t>
            </a: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¿Y los 400.0?</a:t>
            </a: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Desde luego, el precio del oro no es constante en la vida real, pero nuestro programa lo considera como constante. La diferencia entre una variable y una constante es que la variable puede tener su valor asignado o cambiar mientras el programa se ejecuta, mientras una constante no puede.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7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spc="300" dirty="0" smtClean="0">
                <a:solidFill>
                  <a:schemeClr val="accent3">
                    <a:lumMod val="75000"/>
                  </a:schemeClr>
                </a:solidFill>
              </a:rPr>
              <a:t>Datos: palabras clave de tipos de datos.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Más importante entre la distinción de variables constantes es la distinción de tipos de datos. Algunos son números. Algunos son letras o caracteres. La computadora necesita una manera de identificar y usar estos tipos diferentes. C lo hace reconociendo algunos tipos de datos fundamentales. </a:t>
            </a: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Si un dato es una constante, normalmente el compilador puede saberlo por su apariencia: 46 es un entero, 46 es un punto flotante (decimal).</a:t>
            </a: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47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Una variable, sin embargo, necesita tener su tipo anunciado en una sentencia de declaración. Veamos los tipos de datos reconocidos por C. La primera edición de </a:t>
            </a:r>
            <a:r>
              <a:rPr lang="es-ES" sz="2000" dirty="0" err="1" smtClean="0">
                <a:solidFill>
                  <a:schemeClr val="bg1"/>
                </a:solidFill>
              </a:rPr>
              <a:t>The</a:t>
            </a:r>
            <a:r>
              <a:rPr lang="es-ES" sz="2000" dirty="0" smtClean="0">
                <a:solidFill>
                  <a:schemeClr val="bg1"/>
                </a:solidFill>
              </a:rPr>
              <a:t> C </a:t>
            </a:r>
            <a:r>
              <a:rPr lang="es-ES" sz="2000" dirty="0" err="1" smtClean="0">
                <a:solidFill>
                  <a:schemeClr val="bg1"/>
                </a:solidFill>
              </a:rPr>
              <a:t>programming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Language</a:t>
            </a:r>
            <a:r>
              <a:rPr lang="es-ES" sz="2000" dirty="0" smtClean="0">
                <a:solidFill>
                  <a:schemeClr val="bg1"/>
                </a:solidFill>
              </a:rPr>
              <a:t> de Brian </a:t>
            </a:r>
            <a:r>
              <a:rPr lang="es-ES" sz="2000" dirty="0" err="1" smtClean="0">
                <a:solidFill>
                  <a:schemeClr val="bg1"/>
                </a:solidFill>
              </a:rPr>
              <a:t>Kernighan</a:t>
            </a:r>
            <a:r>
              <a:rPr lang="es-ES" sz="2000" dirty="0" smtClean="0">
                <a:solidFill>
                  <a:schemeClr val="bg1"/>
                </a:solidFill>
              </a:rPr>
              <a:t> y Dennis Ritchie es un standard reconocido (K&amp;K C) y reconoce 7 palabras claves y, ANSI C añadió 4.</a:t>
            </a:r>
          </a:p>
        </p:txBody>
      </p:sp>
      <p:sp>
        <p:nvSpPr>
          <p:cNvPr id="3" name="Rectangle 5"/>
          <p:cNvSpPr/>
          <p:nvPr/>
        </p:nvSpPr>
        <p:spPr>
          <a:xfrm>
            <a:off x="457200" y="3048000"/>
            <a:ext cx="8305800" cy="286232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algn="ctr"/>
            <a:r>
              <a:rPr lang="es-ES" sz="2000" dirty="0" smtClean="0">
                <a:solidFill>
                  <a:srgbClr val="FF0000"/>
                </a:solidFill>
              </a:rPr>
              <a:t>Palabras claves</a:t>
            </a:r>
          </a:p>
          <a:p>
            <a:pPr algn="ctr"/>
            <a:r>
              <a:rPr lang="es-ES" sz="2000" dirty="0" smtClean="0">
                <a:solidFill>
                  <a:schemeClr val="bg1"/>
                </a:solidFill>
              </a:rPr>
              <a:t>Original K&amp;K </a:t>
            </a:r>
          </a:p>
          <a:p>
            <a:pPr algn="ctr"/>
            <a:r>
              <a:rPr lang="es-ES" sz="2000" dirty="0" err="1" smtClean="0">
                <a:solidFill>
                  <a:schemeClr val="bg1"/>
                </a:solidFill>
              </a:rPr>
              <a:t>int</a:t>
            </a:r>
            <a:endParaRPr lang="es-ES" sz="2000" dirty="0" smtClean="0">
              <a:solidFill>
                <a:schemeClr val="bg1"/>
              </a:solidFill>
            </a:endParaRPr>
          </a:p>
          <a:p>
            <a:pPr algn="ctr"/>
            <a:r>
              <a:rPr lang="es-ES" sz="2000" dirty="0" err="1" smtClean="0">
                <a:solidFill>
                  <a:schemeClr val="bg1"/>
                </a:solidFill>
              </a:rPr>
              <a:t>long</a:t>
            </a:r>
            <a:endParaRPr lang="es-ES" sz="2000" dirty="0" smtClean="0">
              <a:solidFill>
                <a:schemeClr val="bg1"/>
              </a:solidFill>
            </a:endParaRPr>
          </a:p>
          <a:p>
            <a:pPr algn="ctr"/>
            <a:r>
              <a:rPr lang="es-ES" sz="2000" dirty="0" smtClean="0">
                <a:solidFill>
                  <a:schemeClr val="bg1"/>
                </a:solidFill>
              </a:rPr>
              <a:t>short</a:t>
            </a:r>
          </a:p>
          <a:p>
            <a:pPr algn="ctr"/>
            <a:r>
              <a:rPr lang="es-ES" sz="2000" dirty="0" err="1" smtClean="0">
                <a:solidFill>
                  <a:schemeClr val="bg1"/>
                </a:solidFill>
              </a:rPr>
              <a:t>unsigned</a:t>
            </a:r>
            <a:endParaRPr lang="es-ES" sz="2000" dirty="0" smtClean="0">
              <a:solidFill>
                <a:schemeClr val="bg1"/>
              </a:solidFill>
            </a:endParaRPr>
          </a:p>
          <a:p>
            <a:pPr algn="ctr"/>
            <a:r>
              <a:rPr lang="es-ES" sz="2000" dirty="0" err="1" smtClean="0">
                <a:solidFill>
                  <a:schemeClr val="bg1"/>
                </a:solidFill>
              </a:rPr>
              <a:t>char</a:t>
            </a:r>
            <a:endParaRPr lang="es-ES" sz="2000" dirty="0" smtClean="0">
              <a:solidFill>
                <a:schemeClr val="bg1"/>
              </a:solidFill>
            </a:endParaRPr>
          </a:p>
          <a:p>
            <a:pPr algn="ctr"/>
            <a:r>
              <a:rPr lang="es-ES" sz="2000" dirty="0" err="1" smtClean="0">
                <a:solidFill>
                  <a:schemeClr val="bg1"/>
                </a:solidFill>
              </a:rPr>
              <a:t>float</a:t>
            </a:r>
            <a:endParaRPr lang="es-ES" sz="2000" dirty="0">
              <a:solidFill>
                <a:schemeClr val="bg1"/>
              </a:solidFill>
            </a:endParaRPr>
          </a:p>
          <a:p>
            <a:pPr algn="ctr"/>
            <a:r>
              <a:rPr lang="es-ES" sz="2000" dirty="0" err="1" smtClean="0">
                <a:solidFill>
                  <a:schemeClr val="bg1"/>
                </a:solidFill>
              </a:rPr>
              <a:t>double</a:t>
            </a:r>
            <a:r>
              <a:rPr lang="es-ES" sz="2000" dirty="0" smtClean="0">
                <a:solidFill>
                  <a:schemeClr val="bg1"/>
                </a:solidFill>
              </a:rPr>
              <a:t>	</a:t>
            </a:r>
          </a:p>
          <a:p>
            <a:pPr algn="ctr"/>
            <a:endParaRPr lang="es-ES" sz="2000" dirty="0" smtClean="0">
              <a:solidFill>
                <a:schemeClr val="bg1"/>
              </a:solidFill>
            </a:endParaRPr>
          </a:p>
          <a:p>
            <a:pPr algn="ctr"/>
            <a:r>
              <a:rPr lang="es-ES" sz="2000" dirty="0" smtClean="0">
                <a:solidFill>
                  <a:schemeClr val="bg1"/>
                </a:solidFill>
              </a:rPr>
              <a:t>ANSI C</a:t>
            </a:r>
          </a:p>
          <a:p>
            <a:pPr algn="ctr"/>
            <a:r>
              <a:rPr lang="es-ES" sz="2000" dirty="0" err="1" smtClean="0">
                <a:solidFill>
                  <a:schemeClr val="bg1"/>
                </a:solidFill>
              </a:rPr>
              <a:t>signed</a:t>
            </a:r>
            <a:endParaRPr lang="es-ES" sz="2000" dirty="0" smtClean="0">
              <a:solidFill>
                <a:schemeClr val="bg1"/>
              </a:solidFill>
            </a:endParaRPr>
          </a:p>
          <a:p>
            <a:pPr algn="ctr"/>
            <a:r>
              <a:rPr lang="es-ES" sz="2000" dirty="0" err="1" smtClean="0">
                <a:solidFill>
                  <a:schemeClr val="bg1"/>
                </a:solidFill>
              </a:rPr>
              <a:t>void</a:t>
            </a:r>
            <a:endParaRPr lang="es-ES" sz="2000" dirty="0">
              <a:solidFill>
                <a:schemeClr val="bg1"/>
              </a:solidFill>
            </a:endParaRPr>
          </a:p>
          <a:p>
            <a:pPr algn="ctr"/>
            <a:r>
              <a:rPr lang="es-ES" sz="2000" dirty="0" err="1" smtClean="0">
                <a:solidFill>
                  <a:schemeClr val="bg1"/>
                </a:solidFill>
              </a:rPr>
              <a:t>const</a:t>
            </a:r>
            <a:endParaRPr lang="es-ES" sz="2000" dirty="0" smtClean="0">
              <a:solidFill>
                <a:schemeClr val="bg1"/>
              </a:solidFill>
            </a:endParaRPr>
          </a:p>
          <a:p>
            <a:pPr algn="ctr"/>
            <a:r>
              <a:rPr lang="es-ES" sz="2000" dirty="0" err="1" smtClean="0">
                <a:solidFill>
                  <a:schemeClr val="bg1"/>
                </a:solidFill>
              </a:rPr>
              <a:t>volatile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56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La palabra clave </a:t>
            </a:r>
            <a:r>
              <a:rPr lang="es-ES" sz="2000" dirty="0" err="1" smtClean="0">
                <a:solidFill>
                  <a:schemeClr val="bg1"/>
                </a:solidFill>
              </a:rPr>
              <a:t>int</a:t>
            </a:r>
            <a:r>
              <a:rPr lang="es-ES" sz="2000" dirty="0" smtClean="0">
                <a:solidFill>
                  <a:schemeClr val="bg1"/>
                </a:solidFill>
              </a:rPr>
              <a:t> provee la clase básica de enteros usado en C. Las tres siguientes (</a:t>
            </a:r>
            <a:r>
              <a:rPr lang="es-ES" sz="2000" i="1" dirty="0" err="1" smtClean="0">
                <a:solidFill>
                  <a:schemeClr val="bg1"/>
                </a:solidFill>
              </a:rPr>
              <a:t>long</a:t>
            </a:r>
            <a:r>
              <a:rPr lang="es-ES" sz="2000" dirty="0" smtClean="0">
                <a:solidFill>
                  <a:schemeClr val="bg1"/>
                </a:solidFill>
              </a:rPr>
              <a:t>, </a:t>
            </a:r>
            <a:r>
              <a:rPr lang="es-ES" sz="2000" i="1" dirty="0" smtClean="0">
                <a:solidFill>
                  <a:schemeClr val="bg1"/>
                </a:solidFill>
              </a:rPr>
              <a:t>short</a:t>
            </a:r>
            <a:r>
              <a:rPr lang="es-ES" sz="2000" dirty="0" smtClean="0">
                <a:solidFill>
                  <a:schemeClr val="bg1"/>
                </a:solidFill>
              </a:rPr>
              <a:t> y </a:t>
            </a:r>
            <a:r>
              <a:rPr lang="es-ES" sz="2000" i="1" dirty="0" err="1" smtClean="0">
                <a:solidFill>
                  <a:schemeClr val="bg1"/>
                </a:solidFill>
              </a:rPr>
              <a:t>unsigned</a:t>
            </a:r>
            <a:r>
              <a:rPr lang="es-ES" sz="2000" dirty="0" smtClean="0">
                <a:solidFill>
                  <a:schemeClr val="bg1"/>
                </a:solidFill>
              </a:rPr>
              <a:t>) y la adición de ANSI C </a:t>
            </a:r>
            <a:r>
              <a:rPr lang="es-ES" sz="2000" i="1" dirty="0" err="1" smtClean="0">
                <a:solidFill>
                  <a:schemeClr val="bg1"/>
                </a:solidFill>
              </a:rPr>
              <a:t>signed</a:t>
            </a:r>
            <a:r>
              <a:rPr lang="es-ES" sz="2000" dirty="0" smtClean="0">
                <a:solidFill>
                  <a:schemeClr val="bg1"/>
                </a:solidFill>
              </a:rPr>
              <a:t> se usan para proveer variaciones del tipo básico.</a:t>
            </a: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Después, la palabra clave </a:t>
            </a:r>
            <a:r>
              <a:rPr lang="es-ES" sz="2000" i="1" dirty="0" err="1" smtClean="0">
                <a:solidFill>
                  <a:schemeClr val="bg1"/>
                </a:solidFill>
              </a:rPr>
              <a:t>char</a:t>
            </a:r>
            <a:r>
              <a:rPr lang="es-ES" sz="2000" dirty="0" smtClean="0">
                <a:solidFill>
                  <a:schemeClr val="bg1"/>
                </a:solidFill>
              </a:rPr>
              <a:t> designa los tipos usados por letras del alfabeto y para otros caracteres tales como </a:t>
            </a:r>
            <a:r>
              <a:rPr lang="es-ES" sz="2000" i="1" dirty="0" smtClean="0">
                <a:solidFill>
                  <a:schemeClr val="bg1"/>
                </a:solidFill>
              </a:rPr>
              <a:t>#</a:t>
            </a:r>
            <a:r>
              <a:rPr lang="es-ES" sz="2000" dirty="0" smtClean="0">
                <a:solidFill>
                  <a:schemeClr val="bg1"/>
                </a:solidFill>
              </a:rPr>
              <a:t>, </a:t>
            </a:r>
            <a:r>
              <a:rPr lang="es-ES" sz="2000" i="1" dirty="0" smtClean="0">
                <a:solidFill>
                  <a:schemeClr val="bg1"/>
                </a:solidFill>
              </a:rPr>
              <a:t>$</a:t>
            </a:r>
            <a:r>
              <a:rPr lang="es-ES" sz="2000" dirty="0" smtClean="0">
                <a:solidFill>
                  <a:schemeClr val="bg1"/>
                </a:solidFill>
              </a:rPr>
              <a:t>, </a:t>
            </a:r>
            <a:r>
              <a:rPr lang="es-ES" sz="2000" i="1" dirty="0" smtClean="0">
                <a:solidFill>
                  <a:schemeClr val="bg1"/>
                </a:solidFill>
              </a:rPr>
              <a:t>%</a:t>
            </a:r>
            <a:r>
              <a:rPr lang="es-ES" sz="2000" dirty="0" smtClean="0">
                <a:solidFill>
                  <a:schemeClr val="bg1"/>
                </a:solidFill>
              </a:rPr>
              <a:t> y </a:t>
            </a:r>
            <a:r>
              <a:rPr lang="es-ES" sz="2000" i="1" dirty="0" smtClean="0">
                <a:solidFill>
                  <a:schemeClr val="bg1"/>
                </a:solidFill>
              </a:rPr>
              <a:t>&amp;</a:t>
            </a:r>
            <a:r>
              <a:rPr lang="es-ES" sz="2000" dirty="0" smtClean="0">
                <a:solidFill>
                  <a:schemeClr val="bg1"/>
                </a:solidFill>
              </a:rPr>
              <a:t>. Finalmente, </a:t>
            </a:r>
            <a:r>
              <a:rPr lang="es-ES" sz="2000" i="1" dirty="0" err="1" smtClean="0">
                <a:solidFill>
                  <a:schemeClr val="bg1"/>
                </a:solidFill>
              </a:rPr>
              <a:t>float</a:t>
            </a:r>
            <a:r>
              <a:rPr lang="es-ES" sz="2000" dirty="0" smtClean="0">
                <a:solidFill>
                  <a:schemeClr val="bg1"/>
                </a:solidFill>
              </a:rPr>
              <a:t>, </a:t>
            </a:r>
            <a:r>
              <a:rPr lang="es-ES" sz="2000" i="1" dirty="0" err="1" smtClean="0">
                <a:solidFill>
                  <a:schemeClr val="bg1"/>
                </a:solidFill>
              </a:rPr>
              <a:t>double</a:t>
            </a:r>
            <a:r>
              <a:rPr lang="es-ES" sz="2000" dirty="0" smtClean="0">
                <a:solidFill>
                  <a:schemeClr val="bg1"/>
                </a:solidFill>
              </a:rPr>
              <a:t> y la combinación ANSI C </a:t>
            </a:r>
            <a:r>
              <a:rPr lang="es-ES" sz="2000" i="1" dirty="0" err="1" smtClean="0">
                <a:solidFill>
                  <a:schemeClr val="bg1"/>
                </a:solidFill>
              </a:rPr>
              <a:t>long</a:t>
            </a:r>
            <a:r>
              <a:rPr lang="es-ES" sz="2000" i="1" dirty="0" smtClean="0">
                <a:solidFill>
                  <a:schemeClr val="bg1"/>
                </a:solidFill>
              </a:rPr>
              <a:t> </a:t>
            </a:r>
            <a:r>
              <a:rPr lang="es-ES" sz="2000" i="1" dirty="0" err="1" smtClean="0">
                <a:solidFill>
                  <a:schemeClr val="bg1"/>
                </a:solidFill>
              </a:rPr>
              <a:t>double</a:t>
            </a:r>
            <a:r>
              <a:rPr lang="es-ES" sz="2000" dirty="0" smtClean="0">
                <a:solidFill>
                  <a:schemeClr val="bg1"/>
                </a:solidFill>
              </a:rPr>
              <a:t> se usan para representar números con punto decimal.</a:t>
            </a: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82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spc="300" dirty="0" smtClean="0">
                <a:solidFill>
                  <a:schemeClr val="accent3">
                    <a:lumMod val="75000"/>
                  </a:schemeClr>
                </a:solidFill>
              </a:rPr>
              <a:t>Tipos de datos en C.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Veamos las especificaciones de los tipos de datos básicos usados en C. Describiremos como declarar una variable, como representar una constante y qué uso típico le daríamos.</a:t>
            </a: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47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>
                <a:solidFill>
                  <a:schemeClr val="bg2"/>
                </a:solidFill>
              </a:rPr>
              <a:t>El tipo </a:t>
            </a:r>
            <a:r>
              <a:rPr lang="es-ES" sz="2000" i="1" dirty="0" err="1" smtClean="0">
                <a:solidFill>
                  <a:schemeClr val="bg2"/>
                </a:solidFill>
              </a:rPr>
              <a:t>int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C ofrece una variedad de tipos de enteros. Ellos varían en el rango de valores ofrecidos y en el signo negativo que pueden usarse. El tipo </a:t>
            </a:r>
            <a:r>
              <a:rPr lang="es-ES" sz="2000" i="1" dirty="0" err="1" smtClean="0">
                <a:solidFill>
                  <a:schemeClr val="bg1"/>
                </a:solidFill>
              </a:rPr>
              <a:t>int</a:t>
            </a:r>
            <a:r>
              <a:rPr lang="es-ES" sz="2000" dirty="0" smtClean="0">
                <a:solidFill>
                  <a:schemeClr val="bg1"/>
                </a:solidFill>
              </a:rPr>
              <a:t> es la elección básica, pero hay otras alternativas según las tareas a realizar.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El tipo </a:t>
            </a:r>
            <a:r>
              <a:rPr lang="es-ES" sz="2000" i="1" dirty="0" err="1" smtClean="0">
                <a:solidFill>
                  <a:schemeClr val="bg1"/>
                </a:solidFill>
              </a:rPr>
              <a:t>int</a:t>
            </a:r>
            <a:r>
              <a:rPr lang="es-ES" sz="2000" dirty="0" smtClean="0">
                <a:solidFill>
                  <a:schemeClr val="bg1"/>
                </a:solidFill>
              </a:rPr>
              <a:t> es un entero con signo, para una computadora IBM tiene valores comprendidos entre -32768 hasta +32767.</a:t>
            </a: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accent4">
                    <a:lumMod val="75000"/>
                  </a:schemeClr>
                </a:solidFill>
              </a:rPr>
              <a:t>Declaración de variable </a:t>
            </a:r>
            <a:r>
              <a:rPr lang="es-ES" sz="2000" i="1" dirty="0" err="1" smtClean="0">
                <a:solidFill>
                  <a:schemeClr val="accent4">
                    <a:lumMod val="75000"/>
                  </a:schemeClr>
                </a:solidFill>
              </a:rPr>
              <a:t>int</a:t>
            </a:r>
            <a:r>
              <a:rPr lang="es-ES" sz="2000" dirty="0" smtClean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La palabra clave </a:t>
            </a:r>
            <a:r>
              <a:rPr lang="es-ES" sz="2000" i="1" dirty="0" err="1" smtClean="0">
                <a:solidFill>
                  <a:schemeClr val="bg1"/>
                </a:solidFill>
              </a:rPr>
              <a:t>int</a:t>
            </a:r>
            <a:r>
              <a:rPr lang="es-ES" sz="2000" dirty="0" smtClean="0">
                <a:solidFill>
                  <a:schemeClr val="bg1"/>
                </a:solidFill>
              </a:rPr>
              <a:t> se usa para declarar la variable entera básica. Primero viene el </a:t>
            </a:r>
            <a:r>
              <a:rPr lang="es-ES" sz="2000" i="1" dirty="0" err="1" smtClean="0">
                <a:solidFill>
                  <a:schemeClr val="bg1"/>
                </a:solidFill>
              </a:rPr>
              <a:t>int</a:t>
            </a:r>
            <a:r>
              <a:rPr lang="es-ES" sz="2000" dirty="0" smtClean="0">
                <a:solidFill>
                  <a:schemeClr val="bg1"/>
                </a:solidFill>
              </a:rPr>
              <a:t>, luego se elije el nombre de la variable y después se añade el punto y coma. </a:t>
            </a:r>
            <a:endParaRPr lang="es-ES" sz="2000" dirty="0">
              <a:solidFill>
                <a:schemeClr val="bg1"/>
              </a:solidFill>
            </a:endParaRPr>
          </a:p>
          <a:p>
            <a:pPr algn="just"/>
            <a:endParaRPr lang="es-ES" sz="2000" dirty="0" smtClean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Para más de una variable puede declararse cada una por separado o en una sola línea, separada por una coma,</a:t>
            </a:r>
            <a:endParaRPr lang="es-ES" sz="2000" dirty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erns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  <a:endParaRPr lang="es-ES" sz="2000" dirty="0" smtClean="0">
              <a:solidFill>
                <a:schemeClr val="bg1"/>
              </a:solidFill>
            </a:endParaRP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logs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cows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goats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97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solidFill>
                  <a:schemeClr val="accent4">
                    <a:lumMod val="75000"/>
                  </a:schemeClr>
                </a:solidFill>
              </a:rPr>
              <a:t>Inicializando una </a:t>
            </a:r>
            <a:r>
              <a:rPr lang="es-ES" sz="2000" dirty="0">
                <a:solidFill>
                  <a:schemeClr val="accent4">
                    <a:lumMod val="75000"/>
                  </a:schemeClr>
                </a:solidFill>
              </a:rPr>
              <a:t>variable</a:t>
            </a:r>
            <a:endParaRPr lang="es-ES" sz="2000" dirty="0" smtClean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Es decir, asignarle un valor inicial, puede hacerse como parte de una declaración. Ya hemos visto dos tipos de asignar valores, uno por asignación 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cows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=112;</a:t>
            </a:r>
            <a:endParaRPr lang="es-ES" sz="2000" dirty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o mediante una función como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scanf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r>
              <a:rPr lang="es-ES" sz="2000" dirty="0" smtClean="0">
                <a:solidFill>
                  <a:schemeClr val="bg1"/>
                </a:solidFill>
              </a:rPr>
              <a:t>.</a:t>
            </a:r>
          </a:p>
          <a:p>
            <a:endParaRPr lang="es-ES" sz="2000" dirty="0" smtClean="0">
              <a:solidFill>
                <a:schemeClr val="bg1"/>
              </a:solidFill>
            </a:endParaRPr>
          </a:p>
          <a:p>
            <a:r>
              <a:rPr lang="es-ES" sz="2000" dirty="0">
                <a:solidFill>
                  <a:schemeClr val="bg1"/>
                </a:solidFill>
              </a:rPr>
              <a:t>En C, puede hacerse como parte de una </a:t>
            </a:r>
            <a:r>
              <a:rPr lang="es-ES" sz="2000" dirty="0" smtClean="0">
                <a:solidFill>
                  <a:schemeClr val="bg1"/>
                </a:solidFill>
              </a:rPr>
              <a:t>declaración, siguiendo el nombre de una función con el operador de asignación(=) y su valor a asignar.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logs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=21;</a:t>
            </a:r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cows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=32,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goats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=14;</a:t>
            </a: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dogs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cats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=94;		</a:t>
            </a:r>
            <a:r>
              <a:rPr lang="es-ES" sz="2000" i="1" dirty="0" smtClean="0">
                <a:solidFill>
                  <a:srgbClr val="FF0000"/>
                </a:solidFill>
              </a:rPr>
              <a:t>/* válido pero muy pobre */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56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 language logo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"/>
            <a:ext cx="52578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162801" cy="2666999"/>
          </a:xfrm>
        </p:spPr>
        <p:txBody>
          <a:bodyPr>
            <a:normAutofit/>
          </a:bodyPr>
          <a:lstStyle/>
          <a:p>
            <a:pPr lvl="0" algn="ctr"/>
            <a:r>
              <a:rPr lang="es-ES" sz="27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Tema 2: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Data and </a:t>
            </a:r>
            <a:r>
              <a:rPr lang="en-US" dirty="0" smtClean="0">
                <a:solidFill>
                  <a:schemeClr val="accent5"/>
                </a:solidFill>
              </a:rPr>
              <a:t>C</a:t>
            </a:r>
            <a:r>
              <a:rPr lang="en-US" dirty="0" smtClean="0"/>
              <a:t> </a:t>
            </a:r>
            <a:r>
              <a:rPr lang="es-ES" dirty="0"/>
              <a:t/>
            </a:r>
            <a:br>
              <a:rPr lang="es-ES" dirty="0"/>
            </a:br>
            <a:endParaRPr lang="es-E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60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57200" y="762000"/>
            <a:ext cx="8305800" cy="5491133"/>
            <a:chOff x="457200" y="762000"/>
            <a:chExt cx="8305800" cy="5491133"/>
          </a:xfrm>
        </p:grpSpPr>
        <p:sp>
          <p:nvSpPr>
            <p:cNvPr id="6" name="Rectangle 5"/>
            <p:cNvSpPr/>
            <p:nvPr/>
          </p:nvSpPr>
          <p:spPr>
            <a:xfrm>
              <a:off x="457200" y="762000"/>
              <a:ext cx="8305800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s-ES" sz="2000" b="1" i="1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int</a:t>
              </a:r>
              <a:r>
                <a:rPr lang="es-ES" sz="2000" b="1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s-ES" sz="2000" b="1" i="1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sows</a:t>
              </a:r>
              <a:r>
                <a:rPr lang="es-E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;</a:t>
              </a:r>
              <a:endParaRPr lang="es-ES" sz="2000" dirty="0" smtClean="0">
                <a:solidFill>
                  <a:schemeClr val="bg1"/>
                </a:solidFill>
              </a:endParaRPr>
            </a:p>
            <a:p>
              <a:pPr algn="just"/>
              <a:endParaRPr lang="es-ES" sz="2000" dirty="0" smtClean="0">
                <a:solidFill>
                  <a:schemeClr val="bg1"/>
                </a:solidFill>
              </a:endParaRPr>
            </a:p>
            <a:p>
              <a:endParaRPr lang="es-ES" sz="2000" dirty="0">
                <a:solidFill>
                  <a:schemeClr val="bg1"/>
                </a:solidFill>
              </a:endParaRPr>
            </a:p>
            <a:p>
              <a:endParaRPr lang="es-ES" sz="2000" dirty="0">
                <a:solidFill>
                  <a:schemeClr val="bg1"/>
                </a:solidFill>
              </a:endParaRPr>
            </a:p>
            <a:p>
              <a:endParaRPr lang="es-ES" sz="2000" dirty="0" smtClean="0">
                <a:solidFill>
                  <a:schemeClr val="bg1"/>
                </a:solidFill>
              </a:endParaRPr>
            </a:p>
            <a:p>
              <a:endParaRPr lang="es-ES" sz="2000" dirty="0">
                <a:solidFill>
                  <a:schemeClr val="bg1"/>
                </a:solidFill>
              </a:endParaRPr>
            </a:p>
            <a:p>
              <a:r>
                <a:rPr lang="es-ES" sz="2000" b="1" i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Int</a:t>
              </a:r>
              <a:r>
                <a:rPr lang="es-E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s-ES" sz="2000" b="1" i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boars</a:t>
              </a:r>
              <a:r>
                <a:rPr lang="es-E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= 2;</a:t>
              </a:r>
              <a:endParaRPr lang="es-ES" sz="2000" dirty="0">
                <a:solidFill>
                  <a:schemeClr val="bg1"/>
                </a:solidFill>
              </a:endParaRPr>
            </a:p>
            <a:p>
              <a:endParaRPr lang="es-ES" sz="2000" dirty="0" smtClean="0">
                <a:solidFill>
                  <a:schemeClr val="bg1"/>
                </a:solidFill>
              </a:endParaRPr>
            </a:p>
            <a:p>
              <a:endParaRPr lang="es-ES" sz="20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19" name="Grupo 18"/>
            <p:cNvGrpSpPr/>
            <p:nvPr/>
          </p:nvGrpSpPr>
          <p:grpSpPr>
            <a:xfrm>
              <a:off x="762000" y="1201559"/>
              <a:ext cx="6174600" cy="1195741"/>
              <a:chOff x="762000" y="1201559"/>
              <a:chExt cx="6174600" cy="1195741"/>
            </a:xfrm>
          </p:grpSpPr>
          <p:cxnSp>
            <p:nvCxnSpPr>
              <p:cNvPr id="3" name="Conector angular 2"/>
              <p:cNvCxnSpPr/>
              <p:nvPr/>
            </p:nvCxnSpPr>
            <p:spPr>
              <a:xfrm rot="16200000" flipH="1">
                <a:off x="2973000" y="-991800"/>
                <a:ext cx="762000" cy="5184000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CuadroTexto 8"/>
              <p:cNvSpPr txBox="1"/>
              <p:nvPr/>
            </p:nvSpPr>
            <p:spPr>
              <a:xfrm>
                <a:off x="1219200" y="1201559"/>
                <a:ext cx="2771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Crea almacenamiento</a:t>
                </a:r>
                <a:endParaRPr lang="es-E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4" name="Grupo 13"/>
              <p:cNvGrpSpPr/>
              <p:nvPr/>
            </p:nvGrpSpPr>
            <p:grpSpPr>
              <a:xfrm>
                <a:off x="4955400" y="2019300"/>
                <a:ext cx="1981200" cy="378000"/>
                <a:chOff x="3429000" y="609600"/>
                <a:chExt cx="1981200" cy="378000"/>
              </a:xfrm>
            </p:grpSpPr>
            <p:sp>
              <p:nvSpPr>
                <p:cNvPr id="12" name="Rectángulo 11"/>
                <p:cNvSpPr/>
                <p:nvPr/>
              </p:nvSpPr>
              <p:spPr>
                <a:xfrm>
                  <a:off x="3429000" y="609600"/>
                  <a:ext cx="1981200" cy="37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" name="CuadroTexto 12"/>
                <p:cNvSpPr txBox="1"/>
                <p:nvPr/>
              </p:nvSpPr>
              <p:spPr>
                <a:xfrm>
                  <a:off x="4263147" y="609600"/>
                  <a:ext cx="312906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 smtClean="0"/>
                    <a:t>  </a:t>
                  </a:r>
                  <a:endParaRPr lang="es-ES" dirty="0"/>
                </a:p>
              </p:txBody>
            </p:sp>
          </p:grpSp>
        </p:grpSp>
        <p:grpSp>
          <p:nvGrpSpPr>
            <p:cNvPr id="18" name="Grupo 17"/>
            <p:cNvGrpSpPr/>
            <p:nvPr/>
          </p:nvGrpSpPr>
          <p:grpSpPr>
            <a:xfrm>
              <a:off x="762000" y="3651626"/>
              <a:ext cx="6174600" cy="1244132"/>
              <a:chOff x="762000" y="3651626"/>
              <a:chExt cx="6174600" cy="1244132"/>
            </a:xfrm>
          </p:grpSpPr>
          <p:cxnSp>
            <p:nvCxnSpPr>
              <p:cNvPr id="8" name="Conector angular 7"/>
              <p:cNvCxnSpPr/>
              <p:nvPr/>
            </p:nvCxnSpPr>
            <p:spPr>
              <a:xfrm rot="16200000" flipH="1">
                <a:off x="2973000" y="1522800"/>
                <a:ext cx="762000" cy="5184000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CuadroTexto 9"/>
              <p:cNvSpPr txBox="1"/>
              <p:nvPr/>
            </p:nvSpPr>
            <p:spPr>
              <a:xfrm>
                <a:off x="1219200" y="3651626"/>
                <a:ext cx="4732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Crea almacenamiento y asigna un valor</a:t>
                </a:r>
                <a:endParaRPr lang="es-E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5" name="Grupo 14"/>
              <p:cNvGrpSpPr/>
              <p:nvPr/>
            </p:nvGrpSpPr>
            <p:grpSpPr>
              <a:xfrm>
                <a:off x="4955400" y="4517758"/>
                <a:ext cx="1981200" cy="378000"/>
                <a:chOff x="3429000" y="609600"/>
                <a:chExt cx="1981200" cy="378000"/>
              </a:xfrm>
            </p:grpSpPr>
            <p:sp>
              <p:nvSpPr>
                <p:cNvPr id="16" name="Rectángulo 15"/>
                <p:cNvSpPr/>
                <p:nvPr/>
              </p:nvSpPr>
              <p:spPr>
                <a:xfrm>
                  <a:off x="3429000" y="609600"/>
                  <a:ext cx="1981200" cy="37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" name="CuadroTexto 16"/>
                <p:cNvSpPr txBox="1"/>
                <p:nvPr/>
              </p:nvSpPr>
              <p:spPr>
                <a:xfrm>
                  <a:off x="4263147" y="609600"/>
                  <a:ext cx="314510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i="1" dirty="0" smtClean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2</a:t>
                  </a:r>
                  <a:endParaRPr lang="es-ES" dirty="0"/>
                </a:p>
              </p:txBody>
            </p:sp>
          </p:grpSp>
        </p:grpSp>
        <p:sp>
          <p:nvSpPr>
            <p:cNvPr id="20" name="Rectangle 5"/>
            <p:cNvSpPr/>
            <p:nvPr/>
          </p:nvSpPr>
          <p:spPr>
            <a:xfrm>
              <a:off x="849923" y="5853023"/>
              <a:ext cx="677007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2000" b="1" dirty="0" smtClean="0">
                  <a:solidFill>
                    <a:schemeClr val="bg1"/>
                  </a:solidFill>
                </a:rPr>
                <a:t>Figura 3.4: </a:t>
              </a:r>
              <a:r>
                <a:rPr lang="es-ES" sz="2000" dirty="0" smtClean="0">
                  <a:solidFill>
                    <a:schemeClr val="bg1"/>
                  </a:solidFill>
                </a:rPr>
                <a:t>Definición e inicialización de una variable.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382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solidFill>
                  <a:schemeClr val="accent4">
                    <a:lumMod val="75000"/>
                  </a:schemeClr>
                </a:solidFill>
              </a:rPr>
              <a:t>Impresión </a:t>
            </a:r>
            <a:r>
              <a:rPr lang="es-ES" sz="2000" dirty="0">
                <a:solidFill>
                  <a:schemeClr val="accent4">
                    <a:lumMod val="75000"/>
                  </a:schemeClr>
                </a:solidFill>
              </a:rPr>
              <a:t>de </a:t>
            </a:r>
            <a:r>
              <a:rPr lang="es-ES" sz="2000" dirty="0" smtClean="0">
                <a:solidFill>
                  <a:schemeClr val="accent4">
                    <a:lumMod val="75000"/>
                  </a:schemeClr>
                </a:solidFill>
              </a:rPr>
              <a:t>valores </a:t>
            </a:r>
            <a:r>
              <a:rPr lang="es-ES" sz="2000" i="1" dirty="0" err="1">
                <a:solidFill>
                  <a:schemeClr val="accent4">
                    <a:lumMod val="75000"/>
                  </a:schemeClr>
                </a:solidFill>
              </a:rPr>
              <a:t>int</a:t>
            </a:r>
            <a:r>
              <a:rPr lang="es-ES" sz="2000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endParaRPr lang="es-ES" sz="2000" dirty="0" smtClean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Podemos imprimir tipos enteros con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r>
              <a:rPr lang="es-ES" sz="2000" dirty="0" smtClean="0">
                <a:solidFill>
                  <a:schemeClr val="bg1"/>
                </a:solidFill>
              </a:rPr>
              <a:t>, mediante la notación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%d</a:t>
            </a:r>
            <a:r>
              <a:rPr lang="es-ES" sz="2000" dirty="0" smtClean="0">
                <a:solidFill>
                  <a:schemeClr val="bg1"/>
                </a:solidFill>
              </a:rPr>
              <a:t> para indicar donde imprimir el entero. Cada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%d</a:t>
            </a:r>
            <a:r>
              <a:rPr lang="es-ES" sz="2000" dirty="0" smtClean="0">
                <a:solidFill>
                  <a:schemeClr val="bg1"/>
                </a:solidFill>
              </a:rPr>
              <a:t> debe ser correspondido con una valor entero, ya sea variable, constante o cualquier otra expresión entera.</a:t>
            </a:r>
          </a:p>
          <a:p>
            <a:pPr algn="just"/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56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err="1" smtClean="0">
                <a:solidFill>
                  <a:schemeClr val="bg1"/>
                </a:solidFill>
              </a:rPr>
              <a:t>Listing</a:t>
            </a:r>
            <a:r>
              <a:rPr lang="es-ES" sz="2000" dirty="0" smtClean="0">
                <a:solidFill>
                  <a:schemeClr val="bg1"/>
                </a:solidFill>
              </a:rPr>
              <a:t> 3.2 print1.c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i="1" dirty="0">
                <a:solidFill>
                  <a:srgbClr val="FF0000"/>
                </a:solidFill>
              </a:rPr>
              <a:t>/* </a:t>
            </a:r>
            <a:r>
              <a:rPr lang="es-ES" sz="2000" i="1" dirty="0" smtClean="0">
                <a:solidFill>
                  <a:srgbClr val="FF0000"/>
                </a:solidFill>
              </a:rPr>
              <a:t>print1.c </a:t>
            </a:r>
            <a:r>
              <a:rPr lang="es-ES" sz="2000" i="1" dirty="0">
                <a:solidFill>
                  <a:srgbClr val="FF0000"/>
                </a:solidFill>
              </a:rPr>
              <a:t>– </a:t>
            </a:r>
            <a:r>
              <a:rPr lang="es-ES" sz="2000" i="1" dirty="0" smtClean="0">
                <a:solidFill>
                  <a:srgbClr val="FF0000"/>
                </a:solidFill>
              </a:rPr>
              <a:t>visualiza algunas propiedades de </a:t>
            </a:r>
            <a:r>
              <a:rPr lang="es-ES" sz="2000" i="1" dirty="0" err="1" smtClean="0">
                <a:solidFill>
                  <a:srgbClr val="FF0000"/>
                </a:solidFill>
              </a:rPr>
              <a:t>printf</a:t>
            </a:r>
            <a:r>
              <a:rPr lang="es-ES" sz="2000" i="1" dirty="0" smtClean="0">
                <a:solidFill>
                  <a:srgbClr val="FF0000"/>
                </a:solidFill>
              </a:rPr>
              <a:t>() </a:t>
            </a:r>
            <a:r>
              <a:rPr lang="es-ES" sz="2000" i="1" dirty="0">
                <a:solidFill>
                  <a:srgbClr val="FF0000"/>
                </a:solidFill>
              </a:rPr>
              <a:t>*/</a:t>
            </a:r>
            <a:endParaRPr lang="es-ES" sz="2000" dirty="0">
              <a:solidFill>
                <a:srgbClr val="FF0000"/>
              </a:solidFill>
            </a:endParaRPr>
          </a:p>
          <a:p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#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include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&lt;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stdio.h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main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</a:p>
          <a:p>
            <a:r>
              <a:rPr lang="es-ES" sz="2000" i="1" dirty="0">
                <a:solidFill>
                  <a:srgbClr val="FF0000"/>
                </a:solidFill>
              </a:rPr>
              <a:t>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ten=10;</a:t>
            </a: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(“%d menos %d es %d.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\n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”, ten, 2, ten-2);</a:t>
            </a:r>
          </a:p>
          <a:p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</a:p>
          <a:p>
            <a:endParaRPr lang="es-ES" sz="2000" b="1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s-ES" sz="20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32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err="1" smtClean="0">
                <a:solidFill>
                  <a:schemeClr val="bg1"/>
                </a:solidFill>
              </a:rPr>
              <a:t>Listing</a:t>
            </a:r>
            <a:r>
              <a:rPr lang="es-ES" sz="2000" dirty="0" smtClean="0">
                <a:solidFill>
                  <a:schemeClr val="bg1"/>
                </a:solidFill>
              </a:rPr>
              <a:t> 3.2 print1.c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i="1" dirty="0">
                <a:solidFill>
                  <a:srgbClr val="FF0000"/>
                </a:solidFill>
              </a:rPr>
              <a:t>/* </a:t>
            </a:r>
            <a:r>
              <a:rPr lang="es-ES" sz="2000" i="1" dirty="0" smtClean="0">
                <a:solidFill>
                  <a:srgbClr val="FF0000"/>
                </a:solidFill>
              </a:rPr>
              <a:t>print1.c </a:t>
            </a:r>
            <a:r>
              <a:rPr lang="es-ES" sz="2000" i="1" dirty="0">
                <a:solidFill>
                  <a:srgbClr val="FF0000"/>
                </a:solidFill>
              </a:rPr>
              <a:t>– </a:t>
            </a:r>
            <a:r>
              <a:rPr lang="es-ES" sz="2000" i="1" dirty="0" smtClean="0">
                <a:solidFill>
                  <a:srgbClr val="FF0000"/>
                </a:solidFill>
              </a:rPr>
              <a:t>visualiza algunas propiedades de </a:t>
            </a:r>
            <a:r>
              <a:rPr lang="es-ES" sz="2000" i="1" dirty="0" err="1" smtClean="0">
                <a:solidFill>
                  <a:srgbClr val="FF0000"/>
                </a:solidFill>
              </a:rPr>
              <a:t>printf</a:t>
            </a:r>
            <a:r>
              <a:rPr lang="es-ES" sz="2000" i="1" dirty="0" smtClean="0">
                <a:solidFill>
                  <a:srgbClr val="FF0000"/>
                </a:solidFill>
              </a:rPr>
              <a:t>() </a:t>
            </a:r>
            <a:r>
              <a:rPr lang="es-ES" sz="2000" i="1" dirty="0">
                <a:solidFill>
                  <a:srgbClr val="FF0000"/>
                </a:solidFill>
              </a:rPr>
              <a:t>*/</a:t>
            </a:r>
            <a:endParaRPr lang="es-ES" sz="2000" dirty="0">
              <a:solidFill>
                <a:srgbClr val="FF0000"/>
              </a:solidFill>
            </a:endParaRPr>
          </a:p>
          <a:p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#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include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&lt;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stdio.h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main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</a:p>
          <a:p>
            <a:r>
              <a:rPr lang="es-ES" sz="2000" i="1" dirty="0">
                <a:solidFill>
                  <a:srgbClr val="FF0000"/>
                </a:solidFill>
              </a:rPr>
              <a:t>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ten=10;</a:t>
            </a: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(“%d menos %d es %d.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\n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”, ten, 2, ten-2);</a:t>
            </a:r>
          </a:p>
          <a:p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</a:p>
          <a:p>
            <a:endParaRPr lang="es-ES" sz="2000" b="1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ES" sz="2000" dirty="0" smtClean="0">
                <a:solidFill>
                  <a:schemeClr val="bg1"/>
                </a:solidFill>
              </a:rPr>
              <a:t>El resultado será:</a:t>
            </a:r>
          </a:p>
          <a:p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10-2=8.</a:t>
            </a:r>
            <a:endParaRPr lang="es-ES" sz="20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85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spc="300" dirty="0" smtClean="0">
                <a:solidFill>
                  <a:schemeClr val="accent3">
                    <a:lumMod val="75000"/>
                  </a:schemeClr>
                </a:solidFill>
              </a:rPr>
              <a:t>Otros tipos de entero.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Al aprender un lenguaje, el tipo 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s-ES" sz="2000" dirty="0" smtClean="0">
                <a:solidFill>
                  <a:schemeClr val="bg1"/>
                </a:solidFill>
              </a:rPr>
              <a:t> probablemente encontrará la mayoría de las necesidades para enteros. Pero también hay tras maneras. C ofrece tres palabras clave adjetivas para modificar el tipo básico entero,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short</a:t>
            </a:r>
            <a:r>
              <a:rPr lang="es-ES" sz="2000" dirty="0" smtClean="0">
                <a:solidFill>
                  <a:schemeClr val="bg1"/>
                </a:solidFill>
              </a:rPr>
              <a:t>,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long</a:t>
            </a:r>
            <a:r>
              <a:rPr lang="es-ES" sz="2000" i="1" dirty="0" smtClean="0">
                <a:solidFill>
                  <a:schemeClr val="bg1"/>
                </a:solidFill>
              </a:rPr>
              <a:t> </a:t>
            </a:r>
            <a:r>
              <a:rPr lang="es-ES" sz="2000" dirty="0" smtClean="0">
                <a:solidFill>
                  <a:schemeClr val="bg1"/>
                </a:solidFill>
              </a:rPr>
              <a:t>y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unsigned</a:t>
            </a:r>
            <a:r>
              <a:rPr lang="es-ES" sz="2000" dirty="0" smtClean="0">
                <a:solidFill>
                  <a:schemeClr val="bg1"/>
                </a:solidFill>
              </a:rPr>
              <a:t>.</a:t>
            </a:r>
          </a:p>
          <a:p>
            <a:endParaRPr lang="es-ES" sz="2000" dirty="0" smtClean="0">
              <a:solidFill>
                <a:schemeClr val="bg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S" sz="2000" dirty="0" smtClean="0">
                <a:solidFill>
                  <a:schemeClr val="bg1"/>
                </a:solidFill>
              </a:rPr>
              <a:t>El tipo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short 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s-ES" sz="2000" dirty="0" smtClean="0">
                <a:solidFill>
                  <a:schemeClr val="bg1"/>
                </a:solidFill>
              </a:rPr>
              <a:t> o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short</a:t>
            </a:r>
            <a:r>
              <a:rPr lang="es-ES" sz="2000" dirty="0" smtClean="0">
                <a:solidFill>
                  <a:schemeClr val="bg1"/>
                </a:solidFill>
              </a:rPr>
              <a:t>, podría usar menor espacio que 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s-ES" sz="2000" dirty="0" smtClean="0">
                <a:solidFill>
                  <a:schemeClr val="bg1"/>
                </a:solidFill>
              </a:rPr>
              <a:t>, así ahorrando espacio cuando sólo se necesitan números pequeños. Al igual que 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s-ES" sz="2000" dirty="0" smtClean="0">
                <a:solidFill>
                  <a:schemeClr val="bg1"/>
                </a:solidFill>
              </a:rPr>
              <a:t>,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short</a:t>
            </a:r>
            <a:r>
              <a:rPr lang="es-ES" sz="2000" dirty="0" smtClean="0">
                <a:solidFill>
                  <a:schemeClr val="bg1"/>
                </a:solidFill>
              </a:rPr>
              <a:t> es un tipo con signo.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S" sz="2000" dirty="0" smtClean="0">
                <a:solidFill>
                  <a:schemeClr val="bg1"/>
                </a:solidFill>
              </a:rPr>
              <a:t>El tipo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long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s-ES" sz="2000" dirty="0" smtClean="0">
                <a:solidFill>
                  <a:schemeClr val="bg1"/>
                </a:solidFill>
              </a:rPr>
              <a:t> o 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long</a:t>
            </a:r>
            <a:r>
              <a:rPr lang="es-ES" sz="2000" dirty="0" smtClean="0">
                <a:solidFill>
                  <a:schemeClr val="bg1"/>
                </a:solidFill>
              </a:rPr>
              <a:t>, podría usar más espacio que 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s-ES" sz="2000" dirty="0" smtClean="0">
                <a:solidFill>
                  <a:schemeClr val="bg1"/>
                </a:solidFill>
              </a:rPr>
              <a:t>, así nos permitiría expresar valores de enteros mayores. También tiene signo.</a:t>
            </a:r>
          </a:p>
          <a:p>
            <a:pPr algn="just"/>
            <a:endParaRPr lang="es-ES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47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spc="300" dirty="0" smtClean="0">
                <a:solidFill>
                  <a:schemeClr val="accent3">
                    <a:lumMod val="75000"/>
                  </a:schemeClr>
                </a:solidFill>
              </a:rPr>
              <a:t>Otros tipos de entero.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Al aprender un lenguaje, el tipo 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s-ES" sz="2000" dirty="0" smtClean="0">
                <a:solidFill>
                  <a:schemeClr val="bg1"/>
                </a:solidFill>
              </a:rPr>
              <a:t> probablemente encontrará la mayoría de las necesidades para enteros. Pero también hay tras maneras. C ofrece tres palabras clave adjetivas para modificar el tipo básico entero,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short</a:t>
            </a:r>
            <a:r>
              <a:rPr lang="es-ES" sz="2000" dirty="0" smtClean="0">
                <a:solidFill>
                  <a:schemeClr val="bg1"/>
                </a:solidFill>
              </a:rPr>
              <a:t>,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long</a:t>
            </a:r>
            <a:r>
              <a:rPr lang="es-ES" sz="2000" i="1" dirty="0" smtClean="0">
                <a:solidFill>
                  <a:schemeClr val="bg1"/>
                </a:solidFill>
              </a:rPr>
              <a:t> </a:t>
            </a:r>
            <a:r>
              <a:rPr lang="es-ES" sz="2000" dirty="0" smtClean="0">
                <a:solidFill>
                  <a:schemeClr val="bg1"/>
                </a:solidFill>
              </a:rPr>
              <a:t>y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unsigned</a:t>
            </a:r>
            <a:r>
              <a:rPr lang="es-ES" sz="2000" dirty="0" smtClean="0">
                <a:solidFill>
                  <a:schemeClr val="bg1"/>
                </a:solidFill>
              </a:rPr>
              <a:t>.</a:t>
            </a:r>
          </a:p>
          <a:p>
            <a:endParaRPr lang="es-ES" sz="2000" dirty="0" smtClean="0">
              <a:solidFill>
                <a:schemeClr val="bg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S" sz="2000" dirty="0" smtClean="0">
                <a:solidFill>
                  <a:schemeClr val="bg1"/>
                </a:solidFill>
              </a:rPr>
              <a:t>El tipo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short 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s-ES" sz="2000" dirty="0" smtClean="0">
                <a:solidFill>
                  <a:schemeClr val="bg1"/>
                </a:solidFill>
              </a:rPr>
              <a:t> o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short</a:t>
            </a:r>
            <a:r>
              <a:rPr lang="es-ES" sz="2000" dirty="0" smtClean="0">
                <a:solidFill>
                  <a:schemeClr val="bg1"/>
                </a:solidFill>
              </a:rPr>
              <a:t>, podría usar menor espacio que 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s-ES" sz="2000" dirty="0" smtClean="0">
                <a:solidFill>
                  <a:schemeClr val="bg1"/>
                </a:solidFill>
              </a:rPr>
              <a:t>, así ahorrando espacio cuando sólo se necesitan números pequeños. Al igual que 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s-ES" sz="2000" dirty="0" smtClean="0">
                <a:solidFill>
                  <a:schemeClr val="bg1"/>
                </a:solidFill>
              </a:rPr>
              <a:t>,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short</a:t>
            </a:r>
            <a:r>
              <a:rPr lang="es-ES" sz="2000" dirty="0" smtClean="0">
                <a:solidFill>
                  <a:schemeClr val="bg1"/>
                </a:solidFill>
              </a:rPr>
              <a:t> es un tipo con signo.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S" sz="2000" dirty="0" smtClean="0">
                <a:solidFill>
                  <a:schemeClr val="bg1"/>
                </a:solidFill>
              </a:rPr>
              <a:t>El tipo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long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s-ES" sz="2000" dirty="0" smtClean="0">
                <a:solidFill>
                  <a:schemeClr val="bg1"/>
                </a:solidFill>
              </a:rPr>
              <a:t> o 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long</a:t>
            </a:r>
            <a:r>
              <a:rPr lang="es-ES" sz="2000" dirty="0" smtClean="0">
                <a:solidFill>
                  <a:schemeClr val="bg1"/>
                </a:solidFill>
              </a:rPr>
              <a:t>, podría usar más espacio que 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s-ES" sz="2000" dirty="0" smtClean="0">
                <a:solidFill>
                  <a:schemeClr val="bg1"/>
                </a:solidFill>
              </a:rPr>
              <a:t>, así nos permitiría expresar valores de enteros mayores. También tiene signo.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S" sz="2000" i="1" dirty="0" smtClean="0">
                <a:solidFill>
                  <a:schemeClr val="bg1"/>
                </a:solidFill>
              </a:rPr>
              <a:t>El tipo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unsigned</a:t>
            </a:r>
            <a:r>
              <a:rPr lang="es-ES" sz="2000" i="1" dirty="0" smtClean="0">
                <a:solidFill>
                  <a:schemeClr val="bg1"/>
                </a:solidFill>
              </a:rPr>
              <a:t> 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s-ES" sz="2000" dirty="0" smtClean="0">
                <a:solidFill>
                  <a:schemeClr val="bg1"/>
                </a:solidFill>
              </a:rPr>
              <a:t>, o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unsigned</a:t>
            </a:r>
            <a:r>
              <a:rPr lang="es-ES" sz="2000" dirty="0" smtClean="0">
                <a:solidFill>
                  <a:schemeClr val="bg1"/>
                </a:solidFill>
              </a:rPr>
              <a:t>,</a:t>
            </a:r>
            <a:r>
              <a:rPr lang="es-ES" sz="2000" i="1" dirty="0" smtClean="0">
                <a:solidFill>
                  <a:schemeClr val="bg1"/>
                </a:solidFill>
              </a:rPr>
              <a:t> se usa para variables con valores no negativos. Este tipo cambia el rango de números que pueden ser almacenados, desde 0 hasta 65535.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S" sz="2000" i="1" dirty="0" smtClean="0">
                <a:solidFill>
                  <a:schemeClr val="bg1"/>
                </a:solidFill>
              </a:rPr>
              <a:t>ANSI C también reconoce los tipos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unsigned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long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s-ES" sz="2000" i="1" dirty="0" smtClean="0">
                <a:solidFill>
                  <a:schemeClr val="bg1"/>
                </a:solidFill>
              </a:rPr>
              <a:t>,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unsigned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long</a:t>
            </a:r>
            <a:r>
              <a:rPr lang="es-ES" sz="2000" i="1" dirty="0" smtClean="0">
                <a:solidFill>
                  <a:schemeClr val="bg1"/>
                </a:solidFill>
              </a:rPr>
              <a:t>, y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unsigned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short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s-ES" sz="2000" i="1" dirty="0" smtClean="0">
                <a:solidFill>
                  <a:schemeClr val="bg1"/>
                </a:solidFill>
              </a:rPr>
              <a:t> o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unsigned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short</a:t>
            </a:r>
            <a:r>
              <a:rPr lang="es-ES" sz="2000" i="1" dirty="0" smtClean="0">
                <a:solidFill>
                  <a:schemeClr val="bg1"/>
                </a:solidFill>
              </a:rPr>
              <a:t>.</a:t>
            </a:r>
            <a:endParaRPr lang="es-ES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64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>
                <a:solidFill>
                  <a:schemeClr val="accent4">
                    <a:lumMod val="75000"/>
                  </a:schemeClr>
                </a:solidFill>
              </a:rPr>
              <a:t>Declaración de </a:t>
            </a:r>
            <a:r>
              <a:rPr lang="es-ES" sz="2000" dirty="0" smtClean="0">
                <a:solidFill>
                  <a:schemeClr val="accent4">
                    <a:lumMod val="75000"/>
                  </a:schemeClr>
                </a:solidFill>
              </a:rPr>
              <a:t>otros tipos de enteros </a:t>
            </a:r>
            <a:r>
              <a:rPr lang="es-ES" sz="2000" i="1" dirty="0" err="1">
                <a:solidFill>
                  <a:schemeClr val="accent4">
                    <a:lumMod val="75000"/>
                  </a:schemeClr>
                </a:solidFill>
              </a:rPr>
              <a:t>int</a:t>
            </a:r>
            <a:r>
              <a:rPr lang="es-ES" sz="2000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 smtClean="0">
                <a:solidFill>
                  <a:schemeClr val="bg1"/>
                </a:solidFill>
              </a:rPr>
              <a:t>Los demás tipos de enteros se declaran de igual forma que 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s-ES" sz="2000" dirty="0" smtClean="0">
                <a:solidFill>
                  <a:schemeClr val="bg1"/>
                </a:solidFill>
              </a:rPr>
              <a:t>. Veamos algunos ejemplos: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long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estine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long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johns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short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erns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short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ribs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unsigned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s_count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u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nsigned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players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unsigned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long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headcount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unsigned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short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yesvotes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es-ES" sz="2000" dirty="0" smtClean="0">
                <a:solidFill>
                  <a:schemeClr val="bg1"/>
                </a:solidFill>
              </a:rPr>
              <a:t> </a:t>
            </a:r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 smtClean="0">
                <a:solidFill>
                  <a:schemeClr val="bg1"/>
                </a:solidFill>
              </a:rPr>
              <a:t>Nota: </a:t>
            </a:r>
          </a:p>
          <a:p>
            <a:r>
              <a:rPr lang="es-ES" sz="2000" dirty="0" smtClean="0">
                <a:solidFill>
                  <a:schemeClr val="bg1"/>
                </a:solidFill>
              </a:rPr>
              <a:t>Short ocupa 16 bits.</a:t>
            </a:r>
          </a:p>
          <a:p>
            <a:r>
              <a:rPr lang="es-ES" sz="2000" dirty="0" smtClean="0">
                <a:solidFill>
                  <a:schemeClr val="bg1"/>
                </a:solidFill>
              </a:rPr>
              <a:t>Long ocupa 32 bits.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82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solidFill>
                  <a:schemeClr val="accent4">
                    <a:lumMod val="75000"/>
                  </a:schemeClr>
                </a:solidFill>
              </a:rPr>
              <a:t>Desbordamiento de enteros </a:t>
            </a:r>
            <a:r>
              <a:rPr lang="es-ES" sz="2000" i="1" dirty="0" err="1">
                <a:solidFill>
                  <a:schemeClr val="accent4">
                    <a:lumMod val="75000"/>
                  </a:schemeClr>
                </a:solidFill>
              </a:rPr>
              <a:t>int</a:t>
            </a:r>
            <a:r>
              <a:rPr lang="es-ES" sz="2000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 smtClean="0">
                <a:solidFill>
                  <a:schemeClr val="bg1"/>
                </a:solidFill>
              </a:rPr>
              <a:t>Qué sucede si un entero intenta tomar un valor muy grande para su tipo? Veamos que sucede:</a:t>
            </a:r>
          </a:p>
          <a:p>
            <a:endParaRPr lang="es-ES" sz="2000" dirty="0" smtClean="0">
              <a:solidFill>
                <a:schemeClr val="bg1"/>
              </a:solidFill>
            </a:endParaRPr>
          </a:p>
          <a:p>
            <a:r>
              <a:rPr lang="es-ES" sz="2000" i="1" dirty="0">
                <a:solidFill>
                  <a:srgbClr val="FF0000"/>
                </a:solidFill>
              </a:rPr>
              <a:t>/* </a:t>
            </a:r>
            <a:r>
              <a:rPr lang="es-ES" sz="2000" i="1" dirty="0" err="1" smtClean="0">
                <a:solidFill>
                  <a:srgbClr val="FF0000"/>
                </a:solidFill>
              </a:rPr>
              <a:t>toonig.c</a:t>
            </a:r>
            <a:r>
              <a:rPr lang="es-ES" sz="2000" i="1" dirty="0" smtClean="0">
                <a:solidFill>
                  <a:srgbClr val="FF0000"/>
                </a:solidFill>
              </a:rPr>
              <a:t> – excede tamaño máximo de </a:t>
            </a:r>
            <a:r>
              <a:rPr lang="es-ES" sz="2000" i="1" dirty="0" err="1" smtClean="0">
                <a:solidFill>
                  <a:srgbClr val="FF0000"/>
                </a:solidFill>
              </a:rPr>
              <a:t>int</a:t>
            </a:r>
            <a:r>
              <a:rPr lang="es-ES" sz="2000" i="1" dirty="0" smtClean="0">
                <a:solidFill>
                  <a:srgbClr val="FF0000"/>
                </a:solidFill>
              </a:rPr>
              <a:t> en nuestro sistema */</a:t>
            </a:r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#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include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&lt;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stdio.h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main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</a:p>
          <a:p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</a:p>
          <a:p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short i=32767;</a:t>
            </a: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(“%d %d %d\n”, i,i+1,i+2);</a:t>
            </a:r>
          </a:p>
          <a:p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  <a:endParaRPr lang="es-ES" sz="2000" b="1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ES" sz="2000" dirty="0" smtClean="0">
                <a:solidFill>
                  <a:schemeClr val="bg1"/>
                </a:solidFill>
              </a:rPr>
              <a:t> 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19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solidFill>
                  <a:schemeClr val="accent4">
                    <a:lumMod val="75000"/>
                  </a:schemeClr>
                </a:solidFill>
              </a:rPr>
              <a:t>Desbordamiento de enteros </a:t>
            </a:r>
            <a:r>
              <a:rPr lang="es-ES" sz="2000" i="1" dirty="0" err="1">
                <a:solidFill>
                  <a:schemeClr val="accent4">
                    <a:lumMod val="75000"/>
                  </a:schemeClr>
                </a:solidFill>
              </a:rPr>
              <a:t>int</a:t>
            </a:r>
            <a:r>
              <a:rPr lang="es-ES" sz="2000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 smtClean="0">
                <a:solidFill>
                  <a:schemeClr val="bg1"/>
                </a:solidFill>
              </a:rPr>
              <a:t>Qué sucede si un entero intenta tomar un valor muy grande para su tipo? Veamos que sucede:</a:t>
            </a:r>
          </a:p>
          <a:p>
            <a:endParaRPr lang="es-ES" sz="2000" dirty="0" smtClean="0">
              <a:solidFill>
                <a:schemeClr val="bg1"/>
              </a:solidFill>
            </a:endParaRPr>
          </a:p>
          <a:p>
            <a:r>
              <a:rPr lang="es-ES" sz="2000" i="1" dirty="0">
                <a:solidFill>
                  <a:srgbClr val="FF0000"/>
                </a:solidFill>
              </a:rPr>
              <a:t>/* </a:t>
            </a:r>
            <a:r>
              <a:rPr lang="es-ES" sz="2000" i="1" dirty="0" err="1" smtClean="0">
                <a:solidFill>
                  <a:srgbClr val="FF0000"/>
                </a:solidFill>
              </a:rPr>
              <a:t>toonig.c</a:t>
            </a:r>
            <a:r>
              <a:rPr lang="es-ES" sz="2000" i="1" dirty="0" smtClean="0">
                <a:solidFill>
                  <a:srgbClr val="FF0000"/>
                </a:solidFill>
              </a:rPr>
              <a:t> – excede tamaño máximo de </a:t>
            </a:r>
            <a:r>
              <a:rPr lang="es-ES" sz="2000" i="1" dirty="0" err="1" smtClean="0">
                <a:solidFill>
                  <a:srgbClr val="FF0000"/>
                </a:solidFill>
              </a:rPr>
              <a:t>int</a:t>
            </a:r>
            <a:r>
              <a:rPr lang="es-ES" sz="2000" i="1" dirty="0" smtClean="0">
                <a:solidFill>
                  <a:srgbClr val="FF0000"/>
                </a:solidFill>
              </a:rPr>
              <a:t> en nuestro sistema */</a:t>
            </a:r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#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include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&lt;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include.h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main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</a:p>
          <a:p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</a:p>
          <a:p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short i=32767;</a:t>
            </a: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(“%d %d %d\n”, i,i+1,i+2);</a:t>
            </a:r>
          </a:p>
          <a:p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  <a:endParaRPr lang="es-ES" sz="2000" b="1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ES" sz="2000" dirty="0" smtClean="0">
                <a:solidFill>
                  <a:schemeClr val="bg1"/>
                </a:solidFill>
              </a:rPr>
              <a:t> </a:t>
            </a:r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 smtClean="0">
                <a:solidFill>
                  <a:schemeClr val="bg1"/>
                </a:solidFill>
              </a:rPr>
              <a:t>Este es el resultado: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32767 -32768 -32767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05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err="1" smtClean="0">
                <a:solidFill>
                  <a:schemeClr val="bg1"/>
                </a:solidFill>
              </a:rPr>
              <a:t>Listing</a:t>
            </a:r>
            <a:r>
              <a:rPr lang="es-ES" sz="2000" dirty="0" smtClean="0">
                <a:solidFill>
                  <a:schemeClr val="bg1"/>
                </a:solidFill>
              </a:rPr>
              <a:t> 3.4 print2.c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i="1" dirty="0">
                <a:solidFill>
                  <a:srgbClr val="FF0000"/>
                </a:solidFill>
              </a:rPr>
              <a:t>/* </a:t>
            </a:r>
            <a:r>
              <a:rPr lang="es-ES" sz="2000" i="1" dirty="0" smtClean="0">
                <a:solidFill>
                  <a:srgbClr val="FF0000"/>
                </a:solidFill>
              </a:rPr>
              <a:t>print2.c - - más propiedades de </a:t>
            </a:r>
            <a:r>
              <a:rPr lang="es-ES" sz="2000" i="1" dirty="0" err="1" smtClean="0">
                <a:solidFill>
                  <a:srgbClr val="FF0000"/>
                </a:solidFill>
              </a:rPr>
              <a:t>printf</a:t>
            </a:r>
            <a:r>
              <a:rPr lang="es-ES" sz="2000" i="1" dirty="0" smtClean="0">
                <a:solidFill>
                  <a:srgbClr val="FF0000"/>
                </a:solidFill>
              </a:rPr>
              <a:t>() </a:t>
            </a:r>
            <a:r>
              <a:rPr lang="es-ES" sz="2000" i="1" dirty="0">
                <a:solidFill>
                  <a:srgbClr val="FF0000"/>
                </a:solidFill>
              </a:rPr>
              <a:t>*/</a:t>
            </a:r>
            <a:endParaRPr lang="es-ES" sz="2000" dirty="0">
              <a:solidFill>
                <a:srgbClr val="FF0000"/>
              </a:solidFill>
            </a:endParaRPr>
          </a:p>
          <a:p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#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include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&lt;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stdio.h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main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</a:p>
          <a:p>
            <a:r>
              <a:rPr lang="es-ES" sz="2000" i="1" dirty="0">
                <a:solidFill>
                  <a:srgbClr val="FF0000"/>
                </a:solidFill>
              </a:rPr>
              <a:t>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unsigned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un=400000;</a:t>
            </a:r>
          </a:p>
          <a:p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long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ln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20000000000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unsigned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long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uln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= 2*20000000000;	</a:t>
            </a:r>
            <a:r>
              <a:rPr lang="es-ES" sz="2000" i="1" dirty="0">
                <a:solidFill>
                  <a:srgbClr val="FF0000"/>
                </a:solidFill>
              </a:rPr>
              <a:t> </a:t>
            </a:r>
            <a:r>
              <a:rPr lang="es-ES" sz="2000" i="1" dirty="0" smtClean="0">
                <a:solidFill>
                  <a:srgbClr val="FF0000"/>
                </a:solidFill>
              </a:rPr>
              <a:t>/* 4000000000 */</a:t>
            </a:r>
            <a:endParaRPr lang="es-ES" sz="2000" b="1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short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sn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=200;</a:t>
            </a: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(“un = %u, pero no debería %d.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\n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”, un, un);</a:t>
            </a:r>
          </a:p>
          <a:p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printf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(“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ln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%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ld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pero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 debería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%d. \n”,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ln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ln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);</a:t>
            </a:r>
          </a:p>
          <a:p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printf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(“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uln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%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lu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pero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 debería %u.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\n”,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uln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uln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);</a:t>
            </a:r>
          </a:p>
          <a:p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printf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(“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sn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%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hd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pero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también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%d. \n”,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sn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sn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);</a:t>
            </a:r>
          </a:p>
          <a:p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</a:p>
          <a:p>
            <a:endParaRPr lang="es-ES" sz="2000" b="1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11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</a:rPr>
              <a:t>2. </a:t>
            </a:r>
            <a:r>
              <a:rPr lang="es-ES" sz="2000" dirty="0" smtClean="0">
                <a:solidFill>
                  <a:srgbClr val="FF0000"/>
                </a:solidFill>
              </a:rPr>
              <a:t>Datos y C</a:t>
            </a:r>
            <a:endParaRPr lang="es-ES" sz="20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s-ES" sz="2000" dirty="0" smtClean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Los programas trabajan con datos. Le alimentamos números, letras y palabras a la computadora y se espera hacer algo con ellos. </a:t>
            </a: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Por ejemplo, se puede esperar que la computadora calcule el interés de pago, o visualizar una lista ordenada de algo.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0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</a:rPr>
              <a:t>El resultado será:</a:t>
            </a:r>
          </a:p>
          <a:p>
            <a:endParaRPr lang="es-ES" sz="2000" b="1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 = 40000, pero no -25536.</a:t>
            </a: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ln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2000000000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pero no -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27648.</a:t>
            </a:r>
            <a:endParaRPr lang="es-ES" sz="20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uln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4000000000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pero no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10240.</a:t>
            </a:r>
            <a:endParaRPr lang="es-ES" sz="20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sn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200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y también 200.</a:t>
            </a:r>
            <a:endParaRPr lang="es-ES" sz="20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s-ES" sz="2000" b="1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ES" sz="2000" dirty="0" smtClean="0">
                <a:solidFill>
                  <a:schemeClr val="bg1"/>
                </a:solidFill>
              </a:rPr>
              <a:t>Entonces es necesario dar las especificaciones correctas.</a:t>
            </a:r>
            <a:endParaRPr lang="es-ES" sz="20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42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solidFill>
                  <a:schemeClr val="accent4">
                    <a:lumMod val="75000"/>
                  </a:schemeClr>
                </a:solidFill>
              </a:rPr>
              <a:t>Usando caracteres: tipo </a:t>
            </a:r>
            <a:r>
              <a:rPr lang="es-ES" sz="2000" dirty="0" err="1" smtClean="0">
                <a:solidFill>
                  <a:schemeClr val="accent4">
                    <a:lumMod val="75000"/>
                  </a:schemeClr>
                </a:solidFill>
              </a:rPr>
              <a:t>char</a:t>
            </a: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El tipo 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char</a:t>
            </a:r>
            <a:r>
              <a:rPr lang="es-ES" sz="2000" dirty="0" smtClean="0">
                <a:solidFill>
                  <a:schemeClr val="bg1"/>
                </a:solidFill>
              </a:rPr>
              <a:t> se usa para almacenar caracteres como letras y signos de puntuación, pero técnicamente es un entero. Normalmente, el tipo 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char</a:t>
            </a:r>
            <a:r>
              <a:rPr lang="es-ES" sz="2000" dirty="0" smtClean="0">
                <a:solidFill>
                  <a:schemeClr val="bg1"/>
                </a:solidFill>
              </a:rPr>
              <a:t> almacena enteros, no caracteres. </a:t>
            </a:r>
            <a:endParaRPr lang="es-ES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s-ES" sz="2000" dirty="0" smtClean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Para tratar caracteres, la computadora usa un código numérico, siendo el más común el código ASCII.</a:t>
            </a: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accent4">
                    <a:lumMod val="75000"/>
                  </a:schemeClr>
                </a:solidFill>
              </a:rPr>
              <a:t>Declaración de una variable tipo </a:t>
            </a:r>
            <a:r>
              <a:rPr lang="es-ES" sz="2000" dirty="0" err="1" smtClean="0">
                <a:solidFill>
                  <a:schemeClr val="accent4">
                    <a:lumMod val="75000"/>
                  </a:schemeClr>
                </a:solidFill>
              </a:rPr>
              <a:t>char</a:t>
            </a:r>
            <a:endParaRPr lang="es-ES" sz="2000" dirty="0" smtClean="0">
              <a:solidFill>
                <a:schemeClr val="bg1"/>
              </a:solidFill>
            </a:endParaRP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Se declaran como las demás</a:t>
            </a: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char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response;</a:t>
            </a:r>
          </a:p>
          <a:p>
            <a:pPr algn="just"/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char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itable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latan;</a:t>
            </a:r>
            <a:endParaRPr lang="es-ES" sz="2000" dirty="0" smtClean="0">
              <a:solidFill>
                <a:schemeClr val="bg1"/>
              </a:solidFill>
            </a:endParaRP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Este programa creará tres variables: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response</a:t>
            </a:r>
            <a:r>
              <a:rPr lang="es-ES" sz="2000" dirty="0" smtClean="0">
                <a:solidFill>
                  <a:schemeClr val="bg1"/>
                </a:solidFill>
              </a:rPr>
              <a:t>,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itable</a:t>
            </a:r>
            <a:r>
              <a:rPr lang="es-ES" sz="2000" dirty="0" smtClean="0">
                <a:solidFill>
                  <a:schemeClr val="bg1"/>
                </a:solidFill>
              </a:rPr>
              <a:t> y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latan</a:t>
            </a:r>
            <a:r>
              <a:rPr lang="es-ES" sz="2000" dirty="0" smtClean="0">
                <a:solidFill>
                  <a:schemeClr val="bg1"/>
                </a:solidFill>
              </a:rPr>
              <a:t>.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56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spc="300" dirty="0" smtClean="0">
                <a:solidFill>
                  <a:schemeClr val="accent3">
                    <a:lumMod val="75000"/>
                  </a:schemeClr>
                </a:solidFill>
              </a:rPr>
              <a:t>Caracteres constantes e inicialización.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Si queremos inicializar un carácter constante a una letra A, podemos esperar que la computadora facilite muchas cosas, entonces no será necesario memorizar el código ASCII, por lo que se puede escribir: </a:t>
            </a:r>
            <a:endParaRPr lang="es-ES" sz="2000" dirty="0">
              <a:solidFill>
                <a:schemeClr val="bg1"/>
              </a:solidFill>
            </a:endParaRPr>
          </a:p>
          <a:p>
            <a:endParaRPr lang="es-ES" sz="2000" dirty="0" smtClean="0">
              <a:solidFill>
                <a:schemeClr val="bg1"/>
              </a:solidFill>
            </a:endParaRPr>
          </a:p>
          <a:p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char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grade = ‘A’;</a:t>
            </a: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 smtClean="0">
              <a:solidFill>
                <a:schemeClr val="bg1"/>
              </a:solidFill>
            </a:endParaRPr>
          </a:p>
          <a:p>
            <a:r>
              <a:rPr lang="es-ES" sz="2000" dirty="0" smtClean="0">
                <a:solidFill>
                  <a:schemeClr val="bg1"/>
                </a:solidFill>
              </a:rPr>
              <a:t>Un simple letra entre comilla simple es un carácter constante en C. Con doble comillas es un </a:t>
            </a:r>
            <a:r>
              <a:rPr lang="es-ES" sz="2000" dirty="0" err="1" smtClean="0">
                <a:solidFill>
                  <a:schemeClr val="bg1"/>
                </a:solidFill>
              </a:rPr>
              <a:t>string</a:t>
            </a:r>
            <a:r>
              <a:rPr lang="es-ES" sz="2000" dirty="0" smtClean="0">
                <a:solidFill>
                  <a:schemeClr val="bg1"/>
                </a:solidFill>
              </a:rPr>
              <a:t> y sin comillas es el nombre de una variable.</a:t>
            </a:r>
          </a:p>
          <a:p>
            <a:pPr marL="457200" indent="-457200">
              <a:buAutoNum type="arabicPeriod"/>
            </a:pP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4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Debido a que los caracteres se almacenan como valores numéricos, podemos usar un código numérico</a:t>
            </a: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char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grade = 65;</a:t>
            </a: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 smtClean="0">
                <a:solidFill>
                  <a:schemeClr val="bg1"/>
                </a:solidFill>
              </a:rPr>
              <a:t>Este entero al ser menor que el número de 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char</a:t>
            </a:r>
            <a:r>
              <a:rPr lang="es-ES" sz="2000" dirty="0" smtClean="0">
                <a:solidFill>
                  <a:schemeClr val="bg1"/>
                </a:solidFill>
              </a:rPr>
              <a:t>, puede ser asignado sin problema.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 smtClean="0">
                <a:solidFill>
                  <a:schemeClr val="accent4">
                    <a:lumMod val="75000"/>
                  </a:schemeClr>
                </a:solidFill>
              </a:rPr>
              <a:t>Impresión de caracteres</a:t>
            </a:r>
            <a:endParaRPr lang="es-ES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s-ES" sz="2000" dirty="0" smtClean="0">
              <a:solidFill>
                <a:schemeClr val="bg1"/>
              </a:solidFill>
            </a:endParaRPr>
          </a:p>
          <a:p>
            <a:r>
              <a:rPr lang="es-ES" sz="2000" dirty="0" smtClean="0">
                <a:solidFill>
                  <a:schemeClr val="bg1"/>
                </a:solidFill>
              </a:rPr>
              <a:t>La función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r>
              <a:rPr lang="es-ES" sz="2000" dirty="0" smtClean="0">
                <a:solidFill>
                  <a:schemeClr val="bg1"/>
                </a:solidFill>
              </a:rPr>
              <a:t> emplea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%c</a:t>
            </a:r>
            <a:r>
              <a:rPr lang="es-ES" sz="2000" dirty="0" smtClean="0">
                <a:solidFill>
                  <a:schemeClr val="bg1"/>
                </a:solidFill>
              </a:rPr>
              <a:t> para indicar que se va a imprimir un carácter, que se almacena como un entero de 1 byte.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82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err="1" smtClean="0">
                <a:solidFill>
                  <a:schemeClr val="bg1"/>
                </a:solidFill>
              </a:rPr>
              <a:t>Listing</a:t>
            </a:r>
            <a:r>
              <a:rPr lang="es-ES" sz="2000" dirty="0" smtClean="0">
                <a:solidFill>
                  <a:schemeClr val="bg1"/>
                </a:solidFill>
              </a:rPr>
              <a:t> 3.5 </a:t>
            </a:r>
            <a:r>
              <a:rPr lang="es-ES" sz="2000" dirty="0" err="1" smtClean="0">
                <a:solidFill>
                  <a:schemeClr val="bg1"/>
                </a:solidFill>
              </a:rPr>
              <a:t>charcode.c</a:t>
            </a: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i="1" dirty="0">
                <a:solidFill>
                  <a:srgbClr val="FF0000"/>
                </a:solidFill>
              </a:rPr>
              <a:t>/* </a:t>
            </a:r>
            <a:r>
              <a:rPr lang="es-ES" sz="2000" i="1" dirty="0" err="1" smtClean="0">
                <a:solidFill>
                  <a:srgbClr val="FF0000"/>
                </a:solidFill>
              </a:rPr>
              <a:t>charcode.c</a:t>
            </a:r>
            <a:r>
              <a:rPr lang="es-ES" sz="2000" i="1" dirty="0" smtClean="0">
                <a:solidFill>
                  <a:srgbClr val="FF0000"/>
                </a:solidFill>
              </a:rPr>
              <a:t> - - visualiza código numérico para un </a:t>
            </a:r>
            <a:r>
              <a:rPr lang="es-ES" sz="2000" i="1" dirty="0" err="1" smtClean="0">
                <a:solidFill>
                  <a:srgbClr val="FF0000"/>
                </a:solidFill>
              </a:rPr>
              <a:t>caracter</a:t>
            </a:r>
            <a:r>
              <a:rPr lang="es-ES" sz="2000" i="1" dirty="0" smtClean="0">
                <a:solidFill>
                  <a:srgbClr val="FF0000"/>
                </a:solidFill>
              </a:rPr>
              <a:t> </a:t>
            </a:r>
            <a:r>
              <a:rPr lang="es-ES" sz="2000" i="1" dirty="0">
                <a:solidFill>
                  <a:srgbClr val="FF0000"/>
                </a:solidFill>
              </a:rPr>
              <a:t>*/</a:t>
            </a:r>
            <a:endParaRPr lang="es-ES" sz="2000" dirty="0">
              <a:solidFill>
                <a:srgbClr val="FF0000"/>
              </a:solidFill>
            </a:endParaRPr>
          </a:p>
          <a:p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#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include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&lt;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stdio.h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main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</a:p>
          <a:p>
            <a:r>
              <a:rPr lang="es-ES" sz="2000" i="1" dirty="0">
                <a:solidFill>
                  <a:srgbClr val="FF0000"/>
                </a:solidFill>
              </a:rPr>
              <a:t>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char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ch;</a:t>
            </a:r>
          </a:p>
          <a:p>
            <a:endParaRPr lang="es-ES" sz="2000" b="1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(“Por favor ingrese un carácter.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\n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”);</a:t>
            </a: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scanf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(“%c”, &amp;ch);</a:t>
            </a:r>
            <a:endParaRPr lang="es-ES" sz="20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(“El código para %c, es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%d. \n”,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ch, ch);</a:t>
            </a:r>
            <a:endParaRPr lang="es-ES" sz="20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</a:p>
          <a:p>
            <a:endParaRPr lang="es-ES" sz="2000" b="1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9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533400"/>
            <a:ext cx="83058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err="1" smtClean="0">
                <a:solidFill>
                  <a:schemeClr val="bg1"/>
                </a:solidFill>
              </a:rPr>
              <a:t>Listing</a:t>
            </a:r>
            <a:r>
              <a:rPr lang="es-ES" sz="2000" dirty="0" smtClean="0">
                <a:solidFill>
                  <a:schemeClr val="bg1"/>
                </a:solidFill>
              </a:rPr>
              <a:t> 3.5 </a:t>
            </a:r>
            <a:r>
              <a:rPr lang="es-ES" sz="2000" dirty="0" err="1" smtClean="0">
                <a:solidFill>
                  <a:schemeClr val="bg1"/>
                </a:solidFill>
              </a:rPr>
              <a:t>charcode.c</a:t>
            </a: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i="1" dirty="0">
                <a:solidFill>
                  <a:srgbClr val="FF0000"/>
                </a:solidFill>
              </a:rPr>
              <a:t>/* </a:t>
            </a:r>
            <a:r>
              <a:rPr lang="es-ES" sz="2000" i="1" dirty="0" err="1" smtClean="0">
                <a:solidFill>
                  <a:srgbClr val="FF0000"/>
                </a:solidFill>
              </a:rPr>
              <a:t>charcode.c</a:t>
            </a:r>
            <a:r>
              <a:rPr lang="es-ES" sz="2000" i="1" dirty="0" smtClean="0">
                <a:solidFill>
                  <a:srgbClr val="FF0000"/>
                </a:solidFill>
              </a:rPr>
              <a:t> - - visualiza código numérico para un </a:t>
            </a:r>
            <a:r>
              <a:rPr lang="es-ES" sz="2000" i="1" dirty="0" err="1" smtClean="0">
                <a:solidFill>
                  <a:srgbClr val="FF0000"/>
                </a:solidFill>
              </a:rPr>
              <a:t>caracter</a:t>
            </a:r>
            <a:r>
              <a:rPr lang="es-ES" sz="2000" i="1" dirty="0" smtClean="0">
                <a:solidFill>
                  <a:srgbClr val="FF0000"/>
                </a:solidFill>
              </a:rPr>
              <a:t> </a:t>
            </a:r>
            <a:r>
              <a:rPr lang="es-ES" sz="2000" i="1" dirty="0">
                <a:solidFill>
                  <a:srgbClr val="FF0000"/>
                </a:solidFill>
              </a:rPr>
              <a:t>*/</a:t>
            </a:r>
            <a:endParaRPr lang="es-ES" sz="2000" dirty="0">
              <a:solidFill>
                <a:srgbClr val="FF0000"/>
              </a:solidFill>
            </a:endParaRPr>
          </a:p>
          <a:p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#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include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&lt;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stdio.h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main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</a:p>
          <a:p>
            <a:r>
              <a:rPr lang="es-ES" sz="2000" i="1" dirty="0">
                <a:solidFill>
                  <a:srgbClr val="FF0000"/>
                </a:solidFill>
              </a:rPr>
              <a:t>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char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ch;</a:t>
            </a:r>
          </a:p>
          <a:p>
            <a:endParaRPr lang="es-ES" sz="2000" b="1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(“Por favor ingrese un carácter.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\n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”);</a:t>
            </a: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scanf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(“%c, &amp;ch);</a:t>
            </a:r>
            <a:endParaRPr lang="es-ES" sz="20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(“El código para %c, es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%d. \n”,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ch, ch);</a:t>
            </a:r>
            <a:endParaRPr lang="es-ES" sz="20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Se </a:t>
            </a:r>
            <a:r>
              <a:rPr lang="es-ES" sz="2000" dirty="0" smtClean="0">
                <a:solidFill>
                  <a:schemeClr val="bg1"/>
                </a:solidFill>
              </a:rPr>
              <a:t>visualiza</a:t>
            </a:r>
            <a:endParaRPr lang="es-ES" sz="2000" dirty="0">
              <a:solidFill>
                <a:schemeClr val="bg1"/>
              </a:solidFill>
            </a:endParaRP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Por favor ingrese un carácter.</a:t>
            </a:r>
            <a:endParaRPr lang="es-ES" sz="2000" b="1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just"/>
            <a:endParaRPr lang="es-ES" sz="20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C</a:t>
            </a:r>
            <a:endParaRPr lang="es-ES" sz="2000" dirty="0">
              <a:solidFill>
                <a:schemeClr val="bg1"/>
              </a:solidFill>
            </a:endParaRP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El código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para C es 67.</a:t>
            </a:r>
          </a:p>
        </p:txBody>
      </p:sp>
    </p:spTree>
    <p:extLst>
      <p:ext uri="{BB962C8B-B14F-4D97-AF65-F5344CB8AC3E}">
        <p14:creationId xmlns:p14="http://schemas.microsoft.com/office/powerpoint/2010/main" val="108550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err="1" smtClean="0">
                <a:solidFill>
                  <a:schemeClr val="accent4">
                    <a:lumMod val="75000"/>
                  </a:schemeClr>
                </a:solidFill>
              </a:rPr>
              <a:t>Signed</a:t>
            </a:r>
            <a:r>
              <a:rPr lang="es-ES" sz="2000" dirty="0" smtClean="0">
                <a:solidFill>
                  <a:schemeClr val="accent4">
                    <a:lumMod val="75000"/>
                  </a:schemeClr>
                </a:solidFill>
              </a:rPr>
              <a:t> o </a:t>
            </a:r>
            <a:r>
              <a:rPr lang="es-ES" sz="2000" dirty="0" err="1" smtClean="0">
                <a:solidFill>
                  <a:schemeClr val="accent4">
                    <a:lumMod val="75000"/>
                  </a:schemeClr>
                </a:solidFill>
              </a:rPr>
              <a:t>unsigned</a:t>
            </a: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Algunas implementaciones de C hacen de 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char</a:t>
            </a:r>
            <a:r>
              <a:rPr lang="es-ES" sz="2000" dirty="0" smtClean="0">
                <a:solidFill>
                  <a:schemeClr val="bg1"/>
                </a:solidFill>
              </a:rPr>
              <a:t> un tipo con signo. Es decir, toman valores para 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char</a:t>
            </a:r>
            <a:r>
              <a:rPr lang="es-ES" sz="2000" dirty="0" smtClean="0">
                <a:solidFill>
                  <a:schemeClr val="bg1"/>
                </a:solidFill>
              </a:rPr>
              <a:t> desde -128 hasta +127, Algunos no, siendo entonces un rango entre 0 y 255,</a:t>
            </a:r>
            <a:endParaRPr lang="es-ES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56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spc="300" dirty="0" smtClean="0">
                <a:solidFill>
                  <a:schemeClr val="accent3">
                    <a:lumMod val="75000"/>
                  </a:schemeClr>
                </a:solidFill>
              </a:rPr>
              <a:t>Tipo </a:t>
            </a:r>
            <a:r>
              <a:rPr lang="es-ES" sz="2000" b="1" spc="300" dirty="0" err="1" smtClean="0">
                <a:solidFill>
                  <a:schemeClr val="accent3">
                    <a:lumMod val="75000"/>
                  </a:schemeClr>
                </a:solidFill>
              </a:rPr>
              <a:t>float</a:t>
            </a:r>
            <a:r>
              <a:rPr lang="es-ES" sz="2000" b="1" spc="300" dirty="0" smtClean="0">
                <a:solidFill>
                  <a:schemeClr val="accent3">
                    <a:lumMod val="75000"/>
                  </a:schemeClr>
                </a:solidFill>
              </a:rPr>
              <a:t> y </a:t>
            </a:r>
            <a:r>
              <a:rPr lang="es-ES" sz="2000" b="1" spc="300" dirty="0" err="1" smtClean="0">
                <a:solidFill>
                  <a:schemeClr val="accent3">
                    <a:lumMod val="75000"/>
                  </a:schemeClr>
                </a:solidFill>
              </a:rPr>
              <a:t>double</a:t>
            </a:r>
            <a:r>
              <a:rPr lang="es-ES" sz="2000" b="1" spc="3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Matemáticamente, programas orientados a menudo emplean números decimales, en C se les llama tipo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float</a:t>
            </a:r>
            <a:r>
              <a:rPr lang="es-ES" sz="2000" dirty="0" smtClean="0">
                <a:solidFill>
                  <a:schemeClr val="bg1"/>
                </a:solidFill>
              </a:rPr>
              <a:t>. Su rango es mayor e incluyen fracciones decimales. Pueden expresarse de forma normal, de forma científica o en notación exponencial.</a:t>
            </a:r>
          </a:p>
          <a:p>
            <a:endParaRPr lang="es-ES" sz="2000" dirty="0" smtClean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/>
              <p:nvPr/>
            </p:nvSpPr>
            <p:spPr>
              <a:xfrm>
                <a:off x="609600" y="3098492"/>
                <a:ext cx="236220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2000" dirty="0" smtClean="0">
                    <a:solidFill>
                      <a:schemeClr val="bg1"/>
                    </a:solidFill>
                  </a:rPr>
                  <a:t>Notación normal</a:t>
                </a:r>
              </a:p>
              <a:p>
                <a:pPr algn="ctr"/>
                <a:endParaRPr lang="es-ES" sz="2000" dirty="0" smtClean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,000,000,000</m:t>
                      </m:r>
                    </m:oMath>
                  </m:oMathPara>
                </a14:m>
                <a:endParaRPr lang="es-ES" sz="2000" dirty="0" smtClean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23,0000</m:t>
                      </m:r>
                    </m:oMath>
                  </m:oMathPara>
                </a14:m>
                <a:endParaRPr lang="es-ES" sz="2000" dirty="0" smtClean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322,56</m:t>
                      </m:r>
                    </m:oMath>
                  </m:oMathPara>
                </a14:m>
                <a:endParaRPr lang="es-ES" sz="2000" dirty="0" smtClean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0,000056</m:t>
                      </m:r>
                    </m:oMath>
                  </m:oMathPara>
                </a14:m>
                <a:endParaRPr lang="es-ES" sz="200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098492"/>
                <a:ext cx="2362200" cy="1938992"/>
              </a:xfrm>
              <a:prstGeom prst="rect">
                <a:avLst/>
              </a:prstGeom>
              <a:blipFill>
                <a:blip r:embed="rId2"/>
                <a:stretch>
                  <a:fillRect l="-1031" t="-1572" r="-7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/>
              <p:nvPr/>
            </p:nvSpPr>
            <p:spPr>
              <a:xfrm>
                <a:off x="3086100" y="3080907"/>
                <a:ext cx="2590800" cy="20133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2000" dirty="0" smtClean="0">
                    <a:solidFill>
                      <a:schemeClr val="bg1"/>
                    </a:solidFill>
                  </a:rPr>
                  <a:t>Notación científica</a:t>
                </a:r>
              </a:p>
              <a:p>
                <a:pPr algn="ctr"/>
                <a:endParaRPr lang="es-ES" sz="2000" dirty="0" smtClean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1.0</m:t>
                          </m:r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s-ES" sz="2000" dirty="0" smtClean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  <m: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s-ES" sz="2000" dirty="0" smtClean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2256</m:t>
                          </m:r>
                          <m: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" sz="2000" dirty="0" smtClean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s-ES" sz="200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0" y="3080907"/>
                <a:ext cx="2590800" cy="2013308"/>
              </a:xfrm>
              <a:prstGeom prst="rect">
                <a:avLst/>
              </a:prstGeom>
              <a:blipFill>
                <a:blip r:embed="rId3"/>
                <a:stretch>
                  <a:fillRect l="-1882" t="-1511" r="-18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/>
              <p:nvPr/>
            </p:nvSpPr>
            <p:spPr>
              <a:xfrm>
                <a:off x="5791200" y="3063323"/>
                <a:ext cx="297180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2000" dirty="0" smtClean="0">
                    <a:solidFill>
                      <a:schemeClr val="bg1"/>
                    </a:solidFill>
                  </a:rPr>
                  <a:t>Notación exponencial</a:t>
                </a:r>
              </a:p>
              <a:p>
                <a:pPr algn="ctr"/>
                <a:endParaRPr lang="es-ES" sz="2000" dirty="0" smtClean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.0</m:t>
                      </m:r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s-ES" sz="2000" dirty="0" smtClean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23</m:t>
                      </m:r>
                      <m:r>
                        <a:rPr lang="es-E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ES" sz="2000" dirty="0" smtClean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E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22</m:t>
                      </m:r>
                      <m:r>
                        <a:rPr lang="es-E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ES" sz="2000" dirty="0" smtClean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s-E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s-E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s-ES" sz="200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063323"/>
                <a:ext cx="2971800" cy="1938992"/>
              </a:xfrm>
              <a:prstGeom prst="rect">
                <a:avLst/>
              </a:prstGeom>
              <a:blipFill>
                <a:blip r:embed="rId4"/>
                <a:stretch>
                  <a:fillRect l="-2049" t="-1887" r="-184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47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solidFill>
                  <a:schemeClr val="accent4">
                    <a:lumMod val="75000"/>
                  </a:schemeClr>
                </a:solidFill>
              </a:rPr>
              <a:t>Declaración de variables de punto flotante</a:t>
            </a:r>
            <a:endParaRPr lang="es-ES" sz="2000" dirty="0" smtClean="0">
              <a:solidFill>
                <a:schemeClr val="bg1"/>
              </a:solidFill>
            </a:endParaRP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Se declara e inicializa de forma análoga a sus primos los enteros. Veamos algunos ejemplos:</a:t>
            </a: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float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noah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jonah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  <a:endParaRPr lang="es-ES" sz="2000" dirty="0" smtClean="0">
              <a:solidFill>
                <a:schemeClr val="bg1"/>
              </a:solidFill>
            </a:endParaRP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double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trouble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float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Planck=6.63e-34;</a:t>
            </a:r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flong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doublé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gnp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82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solidFill>
                  <a:schemeClr val="accent4">
                    <a:lumMod val="75000"/>
                  </a:schemeClr>
                </a:solidFill>
              </a:rPr>
              <a:t>Constantes de tipo flotante</a:t>
            </a:r>
            <a:endParaRPr lang="es-ES" sz="2000" dirty="0" smtClean="0">
              <a:solidFill>
                <a:schemeClr val="bg1"/>
              </a:solidFill>
            </a:endParaRP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Existen muchas opciones para escribir constantes de punto flotante. La forma básica es una serie con signo de dígitos con punto decimal, seguido por una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es-ES" sz="2000" dirty="0" smtClean="0">
                <a:solidFill>
                  <a:schemeClr val="bg1"/>
                </a:solidFill>
              </a:rPr>
              <a:t> o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es-ES" sz="2000" dirty="0" smtClean="0">
                <a:solidFill>
                  <a:schemeClr val="bg1"/>
                </a:solidFill>
              </a:rPr>
              <a:t>, y el signo para indicar la potencia de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10</a:t>
            </a:r>
            <a:r>
              <a:rPr lang="es-ES" sz="2000" dirty="0" smtClean="0">
                <a:solidFill>
                  <a:schemeClr val="bg1"/>
                </a:solidFill>
              </a:rPr>
              <a:t> usada. 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-1.56E+12</a:t>
            </a:r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2.87e-3</a:t>
            </a: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 smtClean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Se puede omitir el signo o el punto decimal o la parte exponencial, pero no de forma simultanea y sin dejar espacio</a:t>
            </a: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3.14159</a:t>
            </a:r>
          </a:p>
          <a:p>
            <a:pPr algn="just"/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-2</a:t>
            </a:r>
          </a:p>
          <a:p>
            <a:pPr algn="just"/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4e16</a:t>
            </a:r>
          </a:p>
          <a:p>
            <a:pPr algn="just"/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.8E-5</a:t>
            </a:r>
          </a:p>
          <a:p>
            <a:pPr algn="just"/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100E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56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spc="300" dirty="0" smtClean="0">
                <a:solidFill>
                  <a:schemeClr val="accent3">
                    <a:lumMod val="75000"/>
                  </a:schemeClr>
                </a:solidFill>
              </a:rPr>
              <a:t>Un ejemplo de programa.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Volvemos a empezar con un ejemplo, y de forma análoga, encontraremos unas dudas poco familiares que pronto solucionaremos. En general, el programa debe ser claro, por lo que debe compilarse y ejecutarse el código fuente del </a:t>
            </a:r>
            <a:r>
              <a:rPr lang="es-ES" sz="2000" dirty="0" err="1" smtClean="0">
                <a:solidFill>
                  <a:schemeClr val="bg1"/>
                </a:solidFill>
              </a:rPr>
              <a:t>listing</a:t>
            </a:r>
            <a:r>
              <a:rPr lang="es-ES" sz="2000" dirty="0" smtClean="0">
                <a:solidFill>
                  <a:schemeClr val="bg1"/>
                </a:solidFill>
              </a:rPr>
              <a:t> 3,1.</a:t>
            </a: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Para ahorrar tiempo, podemos omitir los comentarios (por referencia hemos incluido nombre de un programa como un comentario).</a:t>
            </a: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47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>
                <a:solidFill>
                  <a:schemeClr val="accent4">
                    <a:lumMod val="75000"/>
                  </a:schemeClr>
                </a:solidFill>
              </a:rPr>
              <a:t>Impresión de valores de punto flotante</a:t>
            </a:r>
            <a:endParaRPr lang="es-ES" sz="2000" b="1" spc="3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La función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r>
              <a:rPr lang="es-ES" sz="2000" dirty="0" smtClean="0">
                <a:solidFill>
                  <a:schemeClr val="bg1"/>
                </a:solidFill>
              </a:rPr>
              <a:t> usa el formato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%f</a:t>
            </a:r>
            <a:r>
              <a:rPr lang="es-ES" sz="2000" dirty="0" smtClean="0">
                <a:solidFill>
                  <a:schemeClr val="bg1"/>
                </a:solidFill>
              </a:rPr>
              <a:t> que especifica imprimir los tipos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float</a:t>
            </a:r>
            <a:r>
              <a:rPr lang="es-ES" sz="2000" dirty="0" smtClean="0">
                <a:solidFill>
                  <a:schemeClr val="bg1"/>
                </a:solidFill>
              </a:rPr>
              <a:t> y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double</a:t>
            </a:r>
            <a:r>
              <a:rPr lang="es-ES" sz="2000" dirty="0" smtClean="0">
                <a:solidFill>
                  <a:schemeClr val="bg1"/>
                </a:solidFill>
              </a:rPr>
              <a:t> con notación decimal, y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%e</a:t>
            </a:r>
            <a:r>
              <a:rPr lang="es-ES" sz="2000" dirty="0" smtClean="0">
                <a:solidFill>
                  <a:schemeClr val="bg1"/>
                </a:solidFill>
              </a:rPr>
              <a:t> para imprimir en notación exponencial.</a:t>
            </a:r>
          </a:p>
          <a:p>
            <a:endParaRPr lang="es-ES" sz="2000" dirty="0" smtClean="0">
              <a:solidFill>
                <a:schemeClr val="bg1"/>
              </a:solidFill>
            </a:endParaRPr>
          </a:p>
          <a:p>
            <a:r>
              <a:rPr lang="es-ES" sz="2000" dirty="0" err="1">
                <a:solidFill>
                  <a:schemeClr val="bg1"/>
                </a:solidFill>
              </a:rPr>
              <a:t>Listing</a:t>
            </a:r>
            <a:r>
              <a:rPr lang="es-ES" sz="2000" dirty="0">
                <a:solidFill>
                  <a:schemeClr val="bg1"/>
                </a:solidFill>
              </a:rPr>
              <a:t> 3.6 </a:t>
            </a:r>
            <a:r>
              <a:rPr lang="es-ES" sz="2000" dirty="0" err="1">
                <a:solidFill>
                  <a:schemeClr val="bg1"/>
                </a:solidFill>
              </a:rPr>
              <a:t>showf_pt.c</a:t>
            </a:r>
            <a:endParaRPr lang="es-ES" sz="2000" dirty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i="1" dirty="0">
                <a:solidFill>
                  <a:srgbClr val="FF0000"/>
                </a:solidFill>
              </a:rPr>
              <a:t>/* </a:t>
            </a:r>
            <a:r>
              <a:rPr lang="es-ES" sz="2000" i="1" dirty="0" err="1">
                <a:solidFill>
                  <a:srgbClr val="FF0000"/>
                </a:solidFill>
              </a:rPr>
              <a:t>showf_pt.c</a:t>
            </a:r>
            <a:r>
              <a:rPr lang="es-ES" sz="2000" i="1" dirty="0">
                <a:solidFill>
                  <a:srgbClr val="FF0000"/>
                </a:solidFill>
              </a:rPr>
              <a:t> - - visualiza valor flotante de dos maneras */</a:t>
            </a:r>
            <a:endParaRPr lang="es-ES" sz="2000" dirty="0">
              <a:solidFill>
                <a:srgbClr val="FF0000"/>
              </a:solidFill>
            </a:endParaRPr>
          </a:p>
          <a:p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#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include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&lt;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stdio.h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main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</a:p>
          <a:p>
            <a:r>
              <a:rPr lang="es-ES" sz="2000" i="1" dirty="0">
                <a:solidFill>
                  <a:srgbClr val="FF0000"/>
                </a:solidFill>
              </a:rPr>
              <a:t>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</a:p>
          <a:p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float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=32000.0;</a:t>
            </a:r>
          </a:p>
          <a:p>
            <a:endParaRPr lang="es-ES" sz="20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printf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(“%d puede escribirse %e. \n”,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);</a:t>
            </a:r>
          </a:p>
          <a:p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47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err="1" smtClean="0">
                <a:solidFill>
                  <a:schemeClr val="bg1"/>
                </a:solidFill>
              </a:rPr>
              <a:t>Listing</a:t>
            </a:r>
            <a:r>
              <a:rPr lang="es-ES" sz="2000" dirty="0" smtClean="0">
                <a:solidFill>
                  <a:schemeClr val="bg1"/>
                </a:solidFill>
              </a:rPr>
              <a:t> 3.6 </a:t>
            </a:r>
            <a:r>
              <a:rPr lang="es-ES" sz="2000" dirty="0" err="1" smtClean="0">
                <a:solidFill>
                  <a:schemeClr val="bg1"/>
                </a:solidFill>
              </a:rPr>
              <a:t>showf_pt.c</a:t>
            </a: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i="1" dirty="0">
                <a:solidFill>
                  <a:srgbClr val="FF0000"/>
                </a:solidFill>
              </a:rPr>
              <a:t>/* </a:t>
            </a:r>
            <a:r>
              <a:rPr lang="es-ES" sz="2000" i="1" dirty="0" err="1" smtClean="0">
                <a:solidFill>
                  <a:srgbClr val="FF0000"/>
                </a:solidFill>
              </a:rPr>
              <a:t>showf_pt.c</a:t>
            </a:r>
            <a:r>
              <a:rPr lang="es-ES" sz="2000" i="1" dirty="0" smtClean="0">
                <a:solidFill>
                  <a:srgbClr val="FF0000"/>
                </a:solidFill>
              </a:rPr>
              <a:t> - - visualiza valor flotante de dos maneras </a:t>
            </a:r>
            <a:r>
              <a:rPr lang="es-ES" sz="2000" i="1" dirty="0">
                <a:solidFill>
                  <a:srgbClr val="FF0000"/>
                </a:solidFill>
              </a:rPr>
              <a:t>*/</a:t>
            </a:r>
            <a:endParaRPr lang="es-ES" sz="2000" dirty="0">
              <a:solidFill>
                <a:srgbClr val="FF0000"/>
              </a:solidFill>
            </a:endParaRPr>
          </a:p>
          <a:p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#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include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&lt;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stdio.h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main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</a:p>
          <a:p>
            <a:r>
              <a:rPr lang="es-ES" sz="2000" i="1" dirty="0">
                <a:solidFill>
                  <a:srgbClr val="FF0000"/>
                </a:solidFill>
              </a:rPr>
              <a:t>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float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=32000.0;</a:t>
            </a:r>
          </a:p>
          <a:p>
            <a:endParaRPr lang="es-ES" sz="2000" b="1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(“%d puede escribirse %e.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\n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”,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);</a:t>
            </a:r>
          </a:p>
          <a:p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Se </a:t>
            </a:r>
            <a:r>
              <a:rPr lang="es-ES" sz="2000" dirty="0" smtClean="0">
                <a:solidFill>
                  <a:schemeClr val="bg1"/>
                </a:solidFill>
              </a:rPr>
              <a:t>visualiza</a:t>
            </a:r>
            <a:endParaRPr lang="es-ES" sz="2000" dirty="0">
              <a:solidFill>
                <a:schemeClr val="bg1"/>
              </a:solidFill>
            </a:endParaRP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32000.000000 puede escribirse 3.200000e+4</a:t>
            </a:r>
          </a:p>
        </p:txBody>
      </p:sp>
    </p:spTree>
    <p:extLst>
      <p:ext uri="{BB962C8B-B14F-4D97-AF65-F5344CB8AC3E}">
        <p14:creationId xmlns:p14="http://schemas.microsoft.com/office/powerpoint/2010/main" val="121680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152400"/>
            <a:ext cx="86106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err="1" smtClean="0">
                <a:solidFill>
                  <a:schemeClr val="bg1"/>
                </a:solidFill>
              </a:rPr>
              <a:t>Listing</a:t>
            </a:r>
            <a:r>
              <a:rPr lang="es-ES" sz="2000" dirty="0" smtClean="0">
                <a:solidFill>
                  <a:schemeClr val="bg1"/>
                </a:solidFill>
              </a:rPr>
              <a:t> 3.5 </a:t>
            </a:r>
            <a:r>
              <a:rPr lang="es-ES" sz="2000" dirty="0" err="1" smtClean="0">
                <a:solidFill>
                  <a:schemeClr val="bg1"/>
                </a:solidFill>
              </a:rPr>
              <a:t>typesize.c</a:t>
            </a: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i="1" dirty="0">
                <a:solidFill>
                  <a:srgbClr val="FF0000"/>
                </a:solidFill>
              </a:rPr>
              <a:t>/* </a:t>
            </a:r>
            <a:r>
              <a:rPr lang="es-ES" sz="2000" i="1" dirty="0" err="1" smtClean="0">
                <a:solidFill>
                  <a:srgbClr val="FF0000"/>
                </a:solidFill>
              </a:rPr>
              <a:t>typesize.c</a:t>
            </a:r>
            <a:r>
              <a:rPr lang="es-ES" sz="2000" i="1" dirty="0" smtClean="0">
                <a:solidFill>
                  <a:srgbClr val="FF0000"/>
                </a:solidFill>
              </a:rPr>
              <a:t> - - imprime tipos de tamaños </a:t>
            </a:r>
            <a:r>
              <a:rPr lang="es-ES" sz="2000" i="1" dirty="0">
                <a:solidFill>
                  <a:srgbClr val="FF0000"/>
                </a:solidFill>
              </a:rPr>
              <a:t>*/</a:t>
            </a:r>
            <a:endParaRPr lang="es-ES" sz="2000" dirty="0">
              <a:solidFill>
                <a:srgbClr val="FF0000"/>
              </a:solidFill>
            </a:endParaRPr>
          </a:p>
          <a:p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#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include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&lt;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stdio.h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main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</a:p>
          <a:p>
            <a:r>
              <a:rPr lang="es-ES" sz="2000" i="1" dirty="0">
                <a:solidFill>
                  <a:srgbClr val="FF0000"/>
                </a:solidFill>
              </a:rPr>
              <a:t>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char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ch;</a:t>
            </a:r>
          </a:p>
          <a:p>
            <a:endParaRPr lang="es-ES" sz="2000" b="1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(“Tipo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tiene un tamaño de %d bytes.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\n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”,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sizeof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));</a:t>
            </a:r>
          </a:p>
          <a:p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printf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(“Tipo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char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tiene un tamaño de %d bytes. \n”,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sizeof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char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));</a:t>
            </a:r>
            <a:endParaRPr lang="es-ES" sz="20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printf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(“Tipo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long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tiene un tamaño de %d bytes. \n”,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sizeof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long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));</a:t>
            </a:r>
            <a:endParaRPr lang="es-ES" sz="20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printf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(“Tipo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double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tiene un tamaño de %d bytes. \n”,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sizeof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double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));</a:t>
            </a:r>
            <a:endParaRPr lang="es-ES" sz="20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</a:p>
          <a:p>
            <a:pPr algn="just"/>
            <a:endParaRPr lang="es-ES" sz="2000" b="1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just"/>
            <a:endParaRPr lang="es-ES" sz="20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just"/>
            <a:endParaRPr lang="es-ES" sz="2000" b="1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66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152400"/>
            <a:ext cx="86106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err="1" smtClean="0">
                <a:solidFill>
                  <a:schemeClr val="bg1"/>
                </a:solidFill>
              </a:rPr>
              <a:t>Listing</a:t>
            </a:r>
            <a:r>
              <a:rPr lang="es-ES" sz="2000" dirty="0" smtClean="0">
                <a:solidFill>
                  <a:schemeClr val="bg1"/>
                </a:solidFill>
              </a:rPr>
              <a:t> 3.5 </a:t>
            </a:r>
            <a:r>
              <a:rPr lang="es-ES" sz="2000" dirty="0" err="1" smtClean="0">
                <a:solidFill>
                  <a:schemeClr val="bg1"/>
                </a:solidFill>
              </a:rPr>
              <a:t>typesize.c</a:t>
            </a: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i="1" dirty="0">
                <a:solidFill>
                  <a:srgbClr val="FF0000"/>
                </a:solidFill>
              </a:rPr>
              <a:t>/* </a:t>
            </a:r>
            <a:r>
              <a:rPr lang="es-ES" sz="2000" i="1" dirty="0" err="1" smtClean="0">
                <a:solidFill>
                  <a:srgbClr val="FF0000"/>
                </a:solidFill>
              </a:rPr>
              <a:t>typesize.c</a:t>
            </a:r>
            <a:r>
              <a:rPr lang="es-ES" sz="2000" i="1" dirty="0" smtClean="0">
                <a:solidFill>
                  <a:srgbClr val="FF0000"/>
                </a:solidFill>
              </a:rPr>
              <a:t> - - imprime tipos de tamaños </a:t>
            </a:r>
            <a:r>
              <a:rPr lang="es-ES" sz="2000" i="1" dirty="0">
                <a:solidFill>
                  <a:srgbClr val="FF0000"/>
                </a:solidFill>
              </a:rPr>
              <a:t>*/</a:t>
            </a:r>
            <a:endParaRPr lang="es-ES" sz="2000" dirty="0">
              <a:solidFill>
                <a:srgbClr val="FF0000"/>
              </a:solidFill>
            </a:endParaRPr>
          </a:p>
          <a:p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#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include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&lt;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stdio.h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main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</a:p>
          <a:p>
            <a:r>
              <a:rPr lang="es-ES" sz="2000" i="1" dirty="0">
                <a:solidFill>
                  <a:srgbClr val="FF0000"/>
                </a:solidFill>
              </a:rPr>
              <a:t>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char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ch;</a:t>
            </a:r>
          </a:p>
          <a:p>
            <a:endParaRPr lang="es-ES" sz="2000" b="1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(“Tipo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tiene un tamaño de %d bytes.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\n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”,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sizeof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));</a:t>
            </a:r>
          </a:p>
          <a:p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printf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(“Tipo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char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tiene un tamaño de %d bytes. \n”,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sizeof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char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));</a:t>
            </a:r>
            <a:endParaRPr lang="es-ES" sz="20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printf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(“Tipo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long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tiene un tamaño de %d bytes. \n”,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sizeof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long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));</a:t>
            </a:r>
            <a:endParaRPr lang="es-ES" sz="20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printf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(“Tipo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double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tiene un tamaño de %d bytes. \n”,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sizeof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double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));</a:t>
            </a:r>
            <a:endParaRPr lang="es-ES" sz="20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Se </a:t>
            </a:r>
            <a:r>
              <a:rPr lang="es-ES" sz="2000" dirty="0" smtClean="0">
                <a:solidFill>
                  <a:schemeClr val="bg1"/>
                </a:solidFill>
              </a:rPr>
              <a:t>visualiza</a:t>
            </a:r>
            <a:endParaRPr lang="es-ES" sz="2000" dirty="0">
              <a:solidFill>
                <a:schemeClr val="bg1"/>
              </a:solidFill>
            </a:endParaRP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Tipo 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tiene un tamaño de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bytes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 (Ahora tiene 4 bytes)</a:t>
            </a:r>
          </a:p>
          <a:p>
            <a:pPr algn="just"/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Tipo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char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tiene un tamaño de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bytes.</a:t>
            </a:r>
          </a:p>
          <a:p>
            <a:pPr algn="just"/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Tipo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long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tiene un tamaño de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bytes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just"/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Tipo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double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tiene un tamaño de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8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bytes.</a:t>
            </a:r>
            <a:endParaRPr lang="es-ES" sz="2000" b="1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8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spc="300" dirty="0" smtClean="0">
                <a:solidFill>
                  <a:schemeClr val="accent3">
                    <a:lumMod val="75000"/>
                  </a:schemeClr>
                </a:solidFill>
              </a:rPr>
              <a:t>Uso de tipos de datos.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Cuando desarrollamos un programa, note que variables necesita y qué tipo son. Mayormente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s-ES" sz="2000" dirty="0" smtClean="0">
                <a:solidFill>
                  <a:schemeClr val="bg1"/>
                </a:solidFill>
              </a:rPr>
              <a:t> o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float</a:t>
            </a:r>
            <a:r>
              <a:rPr lang="es-ES" sz="2000" dirty="0" smtClean="0">
                <a:solidFill>
                  <a:schemeClr val="bg1"/>
                </a:solidFill>
              </a:rPr>
              <a:t> para número y 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char</a:t>
            </a:r>
            <a:r>
              <a:rPr lang="es-ES" sz="2000" dirty="0" smtClean="0">
                <a:solidFill>
                  <a:schemeClr val="bg1"/>
                </a:solidFill>
              </a:rPr>
              <a:t> para los caracteres. Declárelos al inicio de la función que los va a usar, asígneles nombres relacionados con sus significados. Cuando los inicialice, señale el tipo constante a la variable tipo</a:t>
            </a: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accent4">
                    <a:lumMod val="75000"/>
                  </a:schemeClr>
                </a:solidFill>
              </a:rPr>
              <a:t>Argumentos y trampas</a:t>
            </a:r>
            <a:endParaRPr lang="es-ES" sz="2000" dirty="0" smtClean="0">
              <a:solidFill>
                <a:schemeClr val="bg1"/>
              </a:solidFill>
            </a:endParaRP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Los ítems de información que pasan a una función, como podría llamárseles, son los argumentos. Por ejemplo, la llamada a la función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(“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Hello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pal.”)</a:t>
            </a:r>
            <a:r>
              <a:rPr lang="es-ES" sz="2000" dirty="0" smtClean="0">
                <a:solidFill>
                  <a:schemeClr val="bg1"/>
                </a:solidFill>
              </a:rPr>
              <a:t> tiene un argumento: “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Hello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pal.</a:t>
            </a:r>
            <a:r>
              <a:rPr lang="es-ES" sz="2000" dirty="0" smtClean="0">
                <a:solidFill>
                  <a:schemeClr val="bg1"/>
                </a:solidFill>
              </a:rPr>
              <a:t>”. Una serie de caracteres entre comillas, como “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Hello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pal.</a:t>
            </a:r>
            <a:r>
              <a:rPr lang="es-ES" sz="2000" dirty="0" smtClean="0">
                <a:solidFill>
                  <a:schemeClr val="bg1"/>
                </a:solidFill>
              </a:rPr>
              <a:t>” se llama </a:t>
            </a:r>
            <a:r>
              <a:rPr lang="es-ES" sz="2000" dirty="0" err="1" smtClean="0">
                <a:solidFill>
                  <a:schemeClr val="bg1"/>
                </a:solidFill>
              </a:rPr>
              <a:t>string</a:t>
            </a:r>
            <a:r>
              <a:rPr lang="es-ES" sz="2000" dirty="0" smtClean="0">
                <a:solidFill>
                  <a:schemeClr val="bg1"/>
                </a:solidFill>
              </a:rPr>
              <a:t>, el cuál se dice que contiene caracteres y se le denomina argumentos.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0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De forma análoga la llamada función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scanf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(“%d”,&amp;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weight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r>
              <a:rPr lang="es-ES" sz="2000" dirty="0" smtClean="0">
                <a:solidFill>
                  <a:schemeClr val="bg1"/>
                </a:solidFill>
              </a:rPr>
              <a:t> tiene dos argumentos: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”%d”</a:t>
            </a:r>
            <a:r>
              <a:rPr lang="es-ES" sz="2000" dirty="0" smtClean="0">
                <a:solidFill>
                  <a:schemeClr val="bg1"/>
                </a:solidFill>
              </a:rPr>
              <a:t> y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&amp;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weight</a:t>
            </a:r>
            <a:r>
              <a:rPr lang="es-ES" sz="2000" dirty="0" smtClean="0">
                <a:solidFill>
                  <a:schemeClr val="bg1"/>
                </a:solidFill>
              </a:rPr>
              <a:t>. C usa comas para separar argumentos de una función. Es poco habitual en C que las funciones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scanf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r>
              <a:rPr lang="es-ES" sz="2000" dirty="0" smtClean="0">
                <a:solidFill>
                  <a:schemeClr val="bg1"/>
                </a:solidFill>
              </a:rPr>
              <a:t> y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r>
              <a:rPr lang="es-ES" sz="2000" dirty="0" smtClean="0">
                <a:solidFill>
                  <a:schemeClr val="bg1"/>
                </a:solidFill>
              </a:rPr>
              <a:t> empleen un número de argumentos limitados. Por ejemplo, 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printf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r>
              <a:rPr lang="es-ES" sz="2000" dirty="0" smtClean="0">
                <a:solidFill>
                  <a:schemeClr val="bg1"/>
                </a:solidFill>
              </a:rPr>
              <a:t> puede tener muchos argumentos. </a:t>
            </a:r>
          </a:p>
          <a:p>
            <a:endParaRPr lang="es-ES" sz="2000" dirty="0" smtClean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El secreto está en la cadena inicial que indica un argumento adicional. Por ejemplo la sentencia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printf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(“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%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 gatos comieron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%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 latas de atún”);</a:t>
            </a: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 smtClean="0">
              <a:solidFill>
                <a:schemeClr val="bg1"/>
              </a:solidFill>
            </a:endParaRPr>
          </a:p>
          <a:p>
            <a:r>
              <a:rPr lang="es-ES" sz="2000" dirty="0" smtClean="0">
                <a:solidFill>
                  <a:schemeClr val="bg1"/>
                </a:solidFill>
              </a:rPr>
              <a:t>Tiene dos formatos especificadores:  argumentos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%d</a:t>
            </a:r>
            <a:r>
              <a:rPr lang="es-ES" sz="2000" dirty="0" smtClean="0">
                <a:solidFill>
                  <a:schemeClr val="bg1"/>
                </a:solidFill>
              </a:rPr>
              <a:t> y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%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</a:t>
            </a:r>
            <a:r>
              <a:rPr lang="es-ES" sz="2000" dirty="0" smtClean="0">
                <a:solidFill>
                  <a:schemeClr val="bg1"/>
                </a:solidFill>
              </a:rPr>
              <a:t>, que le informaron al programa que espere dos argumentos.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82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152400"/>
            <a:ext cx="8610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err="1" smtClean="0">
                <a:solidFill>
                  <a:schemeClr val="bg1"/>
                </a:solidFill>
              </a:rPr>
              <a:t>Listing</a:t>
            </a:r>
            <a:r>
              <a:rPr lang="es-ES" sz="2000" dirty="0" smtClean="0">
                <a:solidFill>
                  <a:schemeClr val="bg1"/>
                </a:solidFill>
              </a:rPr>
              <a:t> 3.7 </a:t>
            </a:r>
            <a:r>
              <a:rPr lang="es-ES" sz="2000" dirty="0" err="1" smtClean="0">
                <a:solidFill>
                  <a:schemeClr val="bg1"/>
                </a:solidFill>
              </a:rPr>
              <a:t>badcount.c</a:t>
            </a: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i="1" dirty="0">
                <a:solidFill>
                  <a:srgbClr val="FF0000"/>
                </a:solidFill>
              </a:rPr>
              <a:t>/* </a:t>
            </a:r>
            <a:r>
              <a:rPr lang="es-ES" sz="2000" i="1" dirty="0" err="1" smtClean="0">
                <a:solidFill>
                  <a:srgbClr val="FF0000"/>
                </a:solidFill>
              </a:rPr>
              <a:t>badcount.c</a:t>
            </a:r>
            <a:r>
              <a:rPr lang="es-ES" sz="2000" i="1" dirty="0" smtClean="0">
                <a:solidFill>
                  <a:srgbClr val="FF0000"/>
                </a:solidFill>
              </a:rPr>
              <a:t> - - conteo incorrecto de argumentos </a:t>
            </a:r>
            <a:r>
              <a:rPr lang="es-ES" sz="2000" i="1" dirty="0">
                <a:solidFill>
                  <a:srgbClr val="FF0000"/>
                </a:solidFill>
              </a:rPr>
              <a:t>*/</a:t>
            </a:r>
            <a:endParaRPr lang="es-ES" sz="2000" dirty="0">
              <a:solidFill>
                <a:srgbClr val="FF0000"/>
              </a:solidFill>
            </a:endParaRPr>
          </a:p>
          <a:p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#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include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&lt;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stdio.h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main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</a:p>
          <a:p>
            <a:r>
              <a:rPr lang="es-ES" sz="2000" i="1" dirty="0">
                <a:solidFill>
                  <a:srgbClr val="FF0000"/>
                </a:solidFill>
              </a:rPr>
              <a:t>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f=4;</a:t>
            </a: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g=5;</a:t>
            </a:r>
            <a:endParaRPr lang="es-ES" sz="20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s-ES" sz="2000" b="1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(“%d \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”, f, g);		</a:t>
            </a:r>
            <a:r>
              <a:rPr lang="es-ES" sz="2000" i="1" dirty="0">
                <a:solidFill>
                  <a:srgbClr val="FF0000"/>
                </a:solidFill>
              </a:rPr>
              <a:t> /* </a:t>
            </a:r>
            <a:r>
              <a:rPr lang="es-ES" sz="2000" i="1" dirty="0" smtClean="0">
                <a:solidFill>
                  <a:srgbClr val="FF0000"/>
                </a:solidFill>
              </a:rPr>
              <a:t>muchos argumentos */</a:t>
            </a:r>
            <a:endParaRPr lang="es-ES" sz="2000" b="1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printf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(“%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 %d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\n”,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f);		</a:t>
            </a:r>
            <a:r>
              <a:rPr lang="es-ES" sz="2000" i="1" dirty="0">
                <a:solidFill>
                  <a:srgbClr val="FF0000"/>
                </a:solidFill>
              </a:rPr>
              <a:t> /* </a:t>
            </a:r>
            <a:r>
              <a:rPr lang="es-ES" sz="2000" i="1" dirty="0" smtClean="0">
                <a:solidFill>
                  <a:srgbClr val="FF0000"/>
                </a:solidFill>
              </a:rPr>
              <a:t>pocos argumentos */</a:t>
            </a:r>
            <a:endParaRPr lang="es-ES" sz="20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802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Veamos un ejemplo más utilizando </a:t>
            </a:r>
            <a:r>
              <a:rPr lang="es-ES" sz="2000" dirty="0" err="1" smtClean="0">
                <a:solidFill>
                  <a:schemeClr val="bg1"/>
                </a:solidFill>
              </a:rPr>
              <a:t>backspace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\b</a:t>
            </a:r>
            <a:r>
              <a:rPr lang="es-ES" sz="2000" dirty="0" smtClean="0">
                <a:solidFill>
                  <a:schemeClr val="bg1"/>
                </a:solidFill>
              </a:rPr>
              <a:t>, </a:t>
            </a:r>
            <a:r>
              <a:rPr lang="es-ES" sz="2000" dirty="0" err="1" smtClean="0">
                <a:solidFill>
                  <a:schemeClr val="bg1"/>
                </a:solidFill>
              </a:rPr>
              <a:t>tab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\t</a:t>
            </a:r>
            <a:r>
              <a:rPr lang="es-ES" sz="2000" dirty="0" smtClean="0">
                <a:solidFill>
                  <a:schemeClr val="bg1"/>
                </a:solidFill>
              </a:rPr>
              <a:t>, y </a:t>
            </a:r>
            <a:r>
              <a:rPr lang="es-ES" sz="2000" dirty="0" err="1" smtClean="0">
                <a:solidFill>
                  <a:schemeClr val="bg1"/>
                </a:solidFill>
              </a:rPr>
              <a:t>carriage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return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%r</a:t>
            </a:r>
            <a:r>
              <a:rPr lang="es-ES" sz="2000" dirty="0" smtClean="0">
                <a:solidFill>
                  <a:schemeClr val="bg1"/>
                </a:solidFill>
              </a:rPr>
              <a:t>, es decir, resetear </a:t>
            </a:r>
            <a:r>
              <a:rPr lang="es-ES" sz="2000" smtClean="0">
                <a:solidFill>
                  <a:schemeClr val="bg1"/>
                </a:solidFill>
              </a:rPr>
              <a:t>la posición.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59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81000"/>
            <a:ext cx="86106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/*</a:t>
            </a:r>
            <a:r>
              <a:rPr lang="es-ES" sz="2000" dirty="0" err="1">
                <a:solidFill>
                  <a:schemeClr val="bg1"/>
                </a:solidFill>
              </a:rPr>
              <a:t>Listing</a:t>
            </a:r>
            <a:r>
              <a:rPr lang="es-ES" sz="2000" dirty="0">
                <a:solidFill>
                  <a:schemeClr val="bg1"/>
                </a:solidFill>
              </a:rPr>
              <a:t> 3.9 </a:t>
            </a:r>
            <a:r>
              <a:rPr lang="es-ES" sz="2000" dirty="0" err="1">
                <a:solidFill>
                  <a:schemeClr val="bg1"/>
                </a:solidFill>
              </a:rPr>
              <a:t>escape.c</a:t>
            </a:r>
            <a:r>
              <a:rPr lang="es-ES" sz="2000" dirty="0">
                <a:solidFill>
                  <a:schemeClr val="bg1"/>
                </a:solidFill>
              </a:rPr>
              <a:t>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#</a:t>
            </a:r>
            <a:r>
              <a:rPr lang="es-ES" sz="2000" dirty="0" err="1">
                <a:solidFill>
                  <a:schemeClr val="bg1"/>
                </a:solidFill>
              </a:rPr>
              <a:t>include</a:t>
            </a:r>
            <a:r>
              <a:rPr lang="es-ES" sz="2000" dirty="0">
                <a:solidFill>
                  <a:schemeClr val="bg1"/>
                </a:solidFill>
              </a:rPr>
              <a:t> &lt;</a:t>
            </a:r>
            <a:r>
              <a:rPr lang="es-ES" sz="2000" dirty="0" err="1">
                <a:solidFill>
                  <a:schemeClr val="bg1"/>
                </a:solidFill>
              </a:rPr>
              <a:t>stdio.h</a:t>
            </a:r>
            <a:r>
              <a:rPr lang="es-ES" sz="2000" dirty="0">
                <a:solidFill>
                  <a:schemeClr val="bg1"/>
                </a:solidFill>
              </a:rPr>
              <a:t>&gt;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 err="1">
                <a:solidFill>
                  <a:schemeClr val="bg1"/>
                </a:solidFill>
              </a:rPr>
              <a:t>main</a:t>
            </a:r>
            <a:r>
              <a:rPr lang="es-ES" sz="2000" dirty="0">
                <a:solidFill>
                  <a:schemeClr val="bg1"/>
                </a:solidFill>
              </a:rPr>
              <a:t>()</a:t>
            </a:r>
          </a:p>
          <a:p>
            <a:r>
              <a:rPr lang="es-ES" sz="2000" dirty="0">
                <a:solidFill>
                  <a:schemeClr val="bg1"/>
                </a:solidFill>
              </a:rPr>
              <a:t>{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float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salary</a:t>
            </a:r>
            <a:r>
              <a:rPr lang="es-ES" sz="2000" dirty="0">
                <a:solidFill>
                  <a:schemeClr val="bg1"/>
                </a:solidFill>
              </a:rPr>
              <a:t>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</a:t>
            </a:r>
            <a:r>
              <a:rPr lang="es-ES" sz="2000" dirty="0" err="1">
                <a:solidFill>
                  <a:schemeClr val="bg1"/>
                </a:solidFill>
              </a:rPr>
              <a:t>Enter</a:t>
            </a:r>
            <a:r>
              <a:rPr lang="es-ES" sz="2000" dirty="0">
                <a:solidFill>
                  <a:schemeClr val="bg1"/>
                </a:solidFill>
              </a:rPr>
              <a:t> su salario deseado mensual:");	/* 1 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  $________\b\b\b\b\b\b\b");			/*  2 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scanf</a:t>
            </a:r>
            <a:r>
              <a:rPr lang="es-ES" sz="2000" dirty="0">
                <a:solidFill>
                  <a:schemeClr val="bg1"/>
                </a:solidFill>
              </a:rPr>
              <a:t>("%f", &amp;</a:t>
            </a:r>
            <a:r>
              <a:rPr lang="es-ES" sz="2000" dirty="0" err="1">
                <a:solidFill>
                  <a:schemeClr val="bg1"/>
                </a:solidFill>
              </a:rPr>
              <a:t>salary</a:t>
            </a:r>
            <a:r>
              <a:rPr lang="es-ES" sz="2000" dirty="0">
                <a:solidFill>
                  <a:schemeClr val="bg1"/>
                </a:solidFill>
              </a:rPr>
              <a:t>);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("\n\t$%.2f al mes </a:t>
            </a:r>
            <a:r>
              <a:rPr lang="es-ES" sz="2000" dirty="0" err="1">
                <a:solidFill>
                  <a:schemeClr val="bg1"/>
                </a:solidFill>
              </a:rPr>
              <a:t>is</a:t>
            </a:r>
            <a:r>
              <a:rPr lang="es-ES" sz="2000" dirty="0">
                <a:solidFill>
                  <a:schemeClr val="bg1"/>
                </a:solidFill>
              </a:rPr>
              <a:t> %.2f al año.", </a:t>
            </a:r>
            <a:r>
              <a:rPr lang="es-ES" sz="2000" dirty="0" err="1">
                <a:solidFill>
                  <a:schemeClr val="bg1"/>
                </a:solidFill>
              </a:rPr>
              <a:t>salary</a:t>
            </a:r>
            <a:r>
              <a:rPr lang="es-ES" sz="2000" dirty="0">
                <a:solidFill>
                  <a:schemeClr val="bg1"/>
                </a:solidFill>
              </a:rPr>
              <a:t>, </a:t>
            </a:r>
            <a:r>
              <a:rPr lang="es-ES" sz="2000" dirty="0" err="1">
                <a:solidFill>
                  <a:schemeClr val="bg1"/>
                </a:solidFill>
              </a:rPr>
              <a:t>salary</a:t>
            </a:r>
            <a:r>
              <a:rPr lang="es-ES" sz="2000" dirty="0">
                <a:solidFill>
                  <a:schemeClr val="bg1"/>
                </a:solidFill>
              </a:rPr>
              <a:t>*12.0);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("\</a:t>
            </a:r>
            <a:r>
              <a:rPr lang="es-ES" sz="2000" dirty="0" err="1">
                <a:solidFill>
                  <a:schemeClr val="bg1"/>
                </a:solidFill>
              </a:rPr>
              <a:t>rGee</a:t>
            </a:r>
            <a:r>
              <a:rPr lang="es-ES" sz="2000" dirty="0">
                <a:solidFill>
                  <a:schemeClr val="bg1"/>
                </a:solidFill>
              </a:rPr>
              <a:t>!\n");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</a:p>
          <a:p>
            <a:r>
              <a:rPr lang="es-ES" sz="2000" dirty="0">
                <a:solidFill>
                  <a:schemeClr val="bg1"/>
                </a:solidFill>
              </a:rPr>
              <a:t>}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pPr algn="r"/>
            <a:endParaRPr lang="es-ES" sz="2000" b="1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19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err="1" smtClean="0">
                <a:solidFill>
                  <a:schemeClr val="bg1"/>
                </a:solidFill>
              </a:rPr>
              <a:t>Listing</a:t>
            </a:r>
            <a:r>
              <a:rPr lang="es-ES" sz="2000" dirty="0" smtClean="0">
                <a:solidFill>
                  <a:schemeClr val="bg1"/>
                </a:solidFill>
              </a:rPr>
              <a:t> 3.1 </a:t>
            </a:r>
            <a:r>
              <a:rPr lang="es-ES" sz="2000" dirty="0" err="1" smtClean="0">
                <a:solidFill>
                  <a:schemeClr val="bg1"/>
                </a:solidFill>
              </a:rPr>
              <a:t>goldyou.c</a:t>
            </a: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i="1" dirty="0">
                <a:solidFill>
                  <a:srgbClr val="FF0000"/>
                </a:solidFill>
              </a:rPr>
              <a:t>/* </a:t>
            </a:r>
            <a:r>
              <a:rPr lang="es-ES" sz="2000" i="1" dirty="0" err="1" smtClean="0">
                <a:solidFill>
                  <a:srgbClr val="FF0000"/>
                </a:solidFill>
              </a:rPr>
              <a:t>goldyou.c</a:t>
            </a:r>
            <a:r>
              <a:rPr lang="es-ES" sz="2000" i="1" dirty="0" smtClean="0">
                <a:solidFill>
                  <a:srgbClr val="FF0000"/>
                </a:solidFill>
              </a:rPr>
              <a:t> </a:t>
            </a:r>
            <a:r>
              <a:rPr lang="es-ES" sz="2000" i="1" dirty="0">
                <a:solidFill>
                  <a:srgbClr val="FF0000"/>
                </a:solidFill>
              </a:rPr>
              <a:t>– </a:t>
            </a:r>
            <a:r>
              <a:rPr lang="es-ES" sz="2000" i="1" dirty="0" smtClean="0">
                <a:solidFill>
                  <a:srgbClr val="FF0000"/>
                </a:solidFill>
              </a:rPr>
              <a:t>el valor de su peso en oro </a:t>
            </a:r>
            <a:r>
              <a:rPr lang="es-ES" sz="2000" i="1" dirty="0">
                <a:solidFill>
                  <a:srgbClr val="FF0000"/>
                </a:solidFill>
              </a:rPr>
              <a:t>*/</a:t>
            </a:r>
            <a:endParaRPr lang="es-ES" sz="2000" dirty="0">
              <a:solidFill>
                <a:srgbClr val="FF0000"/>
              </a:solidFill>
            </a:endParaRPr>
          </a:p>
          <a:p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#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include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&lt;</a:t>
            </a:r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stdio.h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main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</a:p>
          <a:p>
            <a:r>
              <a:rPr lang="es-ES" sz="2000" i="1" dirty="0">
                <a:solidFill>
                  <a:srgbClr val="FF0000"/>
                </a:solidFill>
              </a:rPr>
              <a:t>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float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weight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;	</a:t>
            </a:r>
            <a:r>
              <a:rPr lang="es-ES" sz="2000" i="1" dirty="0" smtClean="0">
                <a:solidFill>
                  <a:srgbClr val="FF0000"/>
                </a:solidFill>
              </a:rPr>
              <a:t>/* dos variables de puntos flotantes */</a:t>
            </a:r>
            <a:endParaRPr lang="es-ES" sz="2000" b="1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char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beep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s-ES" sz="2000" i="1" dirty="0" smtClean="0">
                <a:solidFill>
                  <a:srgbClr val="FF0000"/>
                </a:solidFill>
              </a:rPr>
              <a:t>/* una variable carácter                    </a:t>
            </a:r>
            <a:r>
              <a:rPr lang="es-ES" sz="2000" i="1" dirty="0">
                <a:solidFill>
                  <a:srgbClr val="FF0000"/>
                </a:solidFill>
              </a:rPr>
              <a:t>*/</a:t>
            </a:r>
            <a:endParaRPr lang="es-ES" sz="20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s-ES" sz="2000" b="1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beep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=‘\007’;</a:t>
            </a:r>
            <a:endParaRPr lang="es-ES" sz="20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</a:t>
            </a:r>
            <a:r>
              <a:rPr lang="es-ES" sz="2000" i="1" dirty="0">
                <a:solidFill>
                  <a:srgbClr val="FF0000"/>
                </a:solidFill>
              </a:rPr>
              <a:t> /* </a:t>
            </a:r>
            <a:r>
              <a:rPr lang="es-ES" sz="2000" i="1" dirty="0" smtClean="0">
                <a:solidFill>
                  <a:srgbClr val="FF0000"/>
                </a:solidFill>
              </a:rPr>
              <a:t>asignación de un carácter especial a </a:t>
            </a:r>
            <a:r>
              <a:rPr lang="es-ES" sz="2000" i="1" dirty="0" err="1" smtClean="0">
                <a:solidFill>
                  <a:srgbClr val="FF0000"/>
                </a:solidFill>
              </a:rPr>
              <a:t>beep</a:t>
            </a:r>
            <a:r>
              <a:rPr lang="es-ES" sz="2000" i="1" dirty="0" smtClean="0">
                <a:solidFill>
                  <a:srgbClr val="FF0000"/>
                </a:solidFill>
              </a:rPr>
              <a:t> </a:t>
            </a:r>
            <a:r>
              <a:rPr lang="es-ES" sz="2000" i="1" dirty="0">
                <a:solidFill>
                  <a:srgbClr val="FF0000"/>
                </a:solidFill>
              </a:rPr>
              <a:t>*/</a:t>
            </a:r>
            <a:endParaRPr lang="es-ES" sz="2000" b="1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(“Cuánto vale su peso en oro?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\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n”);</a:t>
            </a:r>
            <a:endParaRPr lang="es-ES" sz="20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printf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(“Por favor ingrese su peso en libras, \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n”);</a:t>
            </a:r>
          </a:p>
          <a:p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printf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(“y veremos.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\n”);</a:t>
            </a: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scanf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(“%f”, &amp;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weight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);</a:t>
            </a:r>
            <a:endParaRPr lang="es-ES" sz="20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</a:t>
            </a:r>
            <a:r>
              <a:rPr lang="es-ES" sz="2000" i="1" dirty="0">
                <a:solidFill>
                  <a:srgbClr val="FF0000"/>
                </a:solidFill>
              </a:rPr>
              <a:t> /* </a:t>
            </a:r>
            <a:r>
              <a:rPr lang="es-ES" sz="2000" i="1" dirty="0" smtClean="0">
                <a:solidFill>
                  <a:srgbClr val="FF0000"/>
                </a:solidFill>
              </a:rPr>
              <a:t>tomando el dato del usuario </a:t>
            </a:r>
            <a:r>
              <a:rPr lang="es-ES" sz="2000" i="1" dirty="0">
                <a:solidFill>
                  <a:srgbClr val="FF0000"/>
                </a:solidFill>
              </a:rPr>
              <a:t>*/</a:t>
            </a:r>
            <a:endParaRPr lang="es-ES" sz="20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s-ES" sz="2000" b="1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(continua)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3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err="1" smtClean="0">
                <a:solidFill>
                  <a:schemeClr val="bg1"/>
                </a:solidFill>
              </a:rPr>
              <a:t>Listing</a:t>
            </a:r>
            <a:r>
              <a:rPr lang="es-ES" sz="2000" dirty="0" smtClean="0">
                <a:solidFill>
                  <a:schemeClr val="bg1"/>
                </a:solidFill>
              </a:rPr>
              <a:t> 3.1 continuación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=400.0*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weight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*14.5833;</a:t>
            </a:r>
            <a:endParaRPr lang="es-ES" sz="20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</a:t>
            </a:r>
            <a:r>
              <a:rPr lang="es-ES" sz="2000" i="1" dirty="0">
                <a:solidFill>
                  <a:srgbClr val="FF0000"/>
                </a:solidFill>
              </a:rPr>
              <a:t> /* </a:t>
            </a:r>
            <a:r>
              <a:rPr lang="es-ES" sz="2000" i="1" dirty="0" smtClean="0">
                <a:solidFill>
                  <a:srgbClr val="FF0000"/>
                </a:solidFill>
              </a:rPr>
              <a:t>asume que el oro vale $400 por onza </a:t>
            </a:r>
            <a:r>
              <a:rPr lang="es-ES" sz="2000" i="1" dirty="0">
                <a:solidFill>
                  <a:srgbClr val="FF0000"/>
                </a:solidFill>
              </a:rPr>
              <a:t>*/</a:t>
            </a:r>
            <a:endParaRPr lang="es-ES" sz="2000" b="1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</a:t>
            </a:r>
            <a:r>
              <a:rPr lang="es-ES" sz="2000" i="1" dirty="0">
                <a:solidFill>
                  <a:srgbClr val="FF0000"/>
                </a:solidFill>
              </a:rPr>
              <a:t> /* </a:t>
            </a:r>
            <a:r>
              <a:rPr lang="es-ES" sz="2000" i="1" dirty="0" smtClean="0">
                <a:solidFill>
                  <a:srgbClr val="FF0000"/>
                </a:solidFill>
              </a:rPr>
              <a:t>14.5833 convierte libras a onzas troyana </a:t>
            </a:r>
            <a:r>
              <a:rPr lang="es-ES" sz="2000" i="1" dirty="0">
                <a:solidFill>
                  <a:srgbClr val="FF0000"/>
                </a:solidFill>
              </a:rPr>
              <a:t>*/</a:t>
            </a:r>
            <a:endParaRPr lang="es-ES" sz="20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(“%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cSu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peso en oro vale $%.2f%c.\n”,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beep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value,beep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);</a:t>
            </a:r>
            <a:endParaRPr lang="es-ES" sz="20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printf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(“Ud. Fácilmente vale eso! Si el oro cae,”);</a:t>
            </a:r>
            <a:endParaRPr lang="es-ES" sz="20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E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printf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(“  coma más \n para mantener su valor.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\n”);</a:t>
            </a:r>
          </a:p>
          <a:p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  <a:endParaRPr lang="es-ES" sz="20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73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spc="300" dirty="0" smtClean="0">
                <a:solidFill>
                  <a:schemeClr val="accent3">
                    <a:lumMod val="75000"/>
                  </a:schemeClr>
                </a:solidFill>
              </a:rPr>
              <a:t>¿Qué pasa con este programa?.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¿Qué significa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$400.0</a:t>
            </a:r>
            <a:r>
              <a:rPr lang="es-ES" sz="2000" dirty="0">
                <a:solidFill>
                  <a:schemeClr val="bg1"/>
                </a:solidFill>
              </a:rPr>
              <a:t> con el precio del oro?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¿Y dónde encajan los </a:t>
            </a:r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14.5833</a:t>
            </a:r>
            <a:r>
              <a:rPr lang="es-ES" sz="2000" dirty="0">
                <a:solidFill>
                  <a:schemeClr val="bg1"/>
                </a:solidFill>
              </a:rPr>
              <a:t>?	(onzas o libras)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Al ejecutar el programa obtenemos:</a:t>
            </a: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Cuánto vale su peso en oro?</a:t>
            </a:r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Por favor ingrese su peso en libras, y veremos.</a:t>
            </a:r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>
                <a:solidFill>
                  <a:schemeClr val="bg1"/>
                </a:solidFill>
              </a:rPr>
              <a:t>175</a:t>
            </a:r>
          </a:p>
          <a:p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 peso en oro vale &amp;1020831.00.</a:t>
            </a:r>
          </a:p>
          <a:p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Ud. Fácilmente vale eso! Si el oro cae, coma más </a:t>
            </a:r>
          </a:p>
          <a:p>
            <a:r>
              <a:rPr lang="es-E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para mantener su valor. </a:t>
            </a:r>
            <a:endParaRPr lang="es-ES" sz="2000" dirty="0">
              <a:solidFill>
                <a:schemeClr val="bg1"/>
              </a:solidFill>
            </a:endParaRPr>
          </a:p>
          <a:p>
            <a:pPr algn="just"/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47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Este programa tiene un valor no visual, que se apreciará al ejecutar el programa.</a:t>
            </a: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¿Qué tiene de nuevo este programa?</a:t>
            </a: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Hay algunos elementos nuevos de C en este programa.</a:t>
            </a:r>
            <a:endParaRPr lang="es-ES" sz="2000" dirty="0">
              <a:solidFill>
                <a:schemeClr val="bg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S" sz="2000" dirty="0" smtClean="0">
                <a:solidFill>
                  <a:schemeClr val="bg1"/>
                </a:solidFill>
              </a:rPr>
              <a:t>Se han usado nuevos tipos de declaración de variables. Previamente, sólo empleábamos variables tipo enteros (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s-ES" sz="2000" dirty="0" smtClean="0">
                <a:solidFill>
                  <a:schemeClr val="bg1"/>
                </a:solidFill>
              </a:rPr>
              <a:t>), pero ahora se ha añadido variable de tipo punto flotante (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float</a:t>
            </a:r>
            <a:r>
              <a:rPr lang="es-ES" sz="2000" dirty="0" smtClean="0">
                <a:solidFill>
                  <a:schemeClr val="bg1"/>
                </a:solidFill>
              </a:rPr>
              <a:t>) y una variable tipo carácter (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char</a:t>
            </a:r>
            <a:r>
              <a:rPr lang="es-ES" sz="2000" dirty="0" smtClean="0">
                <a:solidFill>
                  <a:schemeClr val="bg1"/>
                </a:solidFill>
              </a:rPr>
              <a:t>). El primero mantiene un número con punto decimal, y el último mantiene caracteres.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S" sz="2000" dirty="0" smtClean="0">
                <a:solidFill>
                  <a:schemeClr val="bg1"/>
                </a:solidFill>
              </a:rPr>
              <a:t>Hemos incluido nuevas maneras de escribir constantes. Ahora tenemos números con punto decimal, y tenemos otra notación bastante peculiar para representar el carácter llamado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beep</a:t>
            </a:r>
            <a:r>
              <a:rPr lang="es-ES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s-ES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82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S" sz="2000" dirty="0" smtClean="0">
                <a:solidFill>
                  <a:schemeClr val="bg1"/>
                </a:solidFill>
              </a:rPr>
              <a:t>Para imprimir este nuevo tipo de variable, usamos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%f</a:t>
            </a:r>
            <a:r>
              <a:rPr lang="es-ES" sz="2000" dirty="0" smtClean="0">
                <a:solidFill>
                  <a:schemeClr val="bg1"/>
                </a:solidFill>
              </a:rPr>
              <a:t> y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%c</a:t>
            </a:r>
            <a:r>
              <a:rPr lang="es-ES" sz="2000" dirty="0" smtClean="0">
                <a:solidFill>
                  <a:schemeClr val="bg1"/>
                </a:solidFill>
              </a:rPr>
              <a:t> como código de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r>
              <a:rPr lang="es-ES" sz="2000" dirty="0" smtClean="0">
                <a:solidFill>
                  <a:schemeClr val="bg1"/>
                </a:solidFill>
              </a:rPr>
              <a:t> para manejar variables de punto flotante y caracteres, respectivamente. Usamos el modificador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.2</a:t>
            </a:r>
            <a:r>
              <a:rPr lang="es-ES" sz="2000" dirty="0" smtClean="0">
                <a:solidFill>
                  <a:schemeClr val="bg1"/>
                </a:solidFill>
              </a:rPr>
              <a:t> para el código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%f</a:t>
            </a:r>
            <a:r>
              <a:rPr lang="es-ES" sz="2000" dirty="0" smtClean="0">
                <a:solidFill>
                  <a:schemeClr val="bg1"/>
                </a:solidFill>
              </a:rPr>
              <a:t> para mejorar la apariencia de la salida visualizando dos lugares a la derecha del punto decimal.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s-ES" sz="2000" dirty="0">
              <a:solidFill>
                <a:schemeClr val="bg1"/>
              </a:solidFill>
            </a:endParaRPr>
          </a:p>
          <a:p>
            <a:pPr algn="just"/>
            <a:endParaRPr lang="es-ES" sz="2000" dirty="0" smtClean="0">
              <a:solidFill>
                <a:schemeClr val="bg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S" sz="2000" dirty="0" smtClean="0">
                <a:solidFill>
                  <a:schemeClr val="bg1"/>
                </a:solidFill>
              </a:rPr>
              <a:t>Para prever entrada por teclado, usamos la función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scanf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r>
              <a:rPr lang="es-ES" sz="2000" dirty="0" smtClean="0">
                <a:solidFill>
                  <a:schemeClr val="bg1"/>
                </a:solidFill>
              </a:rPr>
              <a:t>. El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%f</a:t>
            </a:r>
            <a:r>
              <a:rPr lang="es-ES" sz="2000" dirty="0" smtClean="0">
                <a:solidFill>
                  <a:schemeClr val="bg1"/>
                </a:solidFill>
              </a:rPr>
              <a:t> instruye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scanf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r>
              <a:rPr lang="es-ES" sz="2000" dirty="0" smtClean="0">
                <a:solidFill>
                  <a:schemeClr val="bg1"/>
                </a:solidFill>
              </a:rPr>
              <a:t> para leer un número de punto flotante desde el teclado,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&amp;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weight</a:t>
            </a:r>
            <a:r>
              <a:rPr lang="es-ES" sz="2000" dirty="0" smtClean="0">
                <a:solidFill>
                  <a:schemeClr val="bg1"/>
                </a:solidFill>
              </a:rPr>
              <a:t> le dice a la  que asigne el valor de entrada a la variable llamada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weight</a:t>
            </a:r>
            <a:r>
              <a:rPr lang="es-ES" sz="2000" dirty="0" smtClean="0">
                <a:solidFill>
                  <a:schemeClr val="bg1"/>
                </a:solidFill>
              </a:rPr>
              <a:t>. La función </a:t>
            </a:r>
            <a:r>
              <a:rPr lang="es-ES" sz="2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scanf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r>
              <a:rPr lang="es-ES" sz="2000" dirty="0" smtClean="0">
                <a:solidFill>
                  <a:schemeClr val="bg1"/>
                </a:solidFill>
              </a:rPr>
              <a:t> usa la notación </a:t>
            </a:r>
            <a:r>
              <a:rPr lang="es-E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&amp;</a:t>
            </a:r>
            <a:r>
              <a:rPr lang="es-ES" sz="2000" dirty="0" smtClean="0">
                <a:solidFill>
                  <a:schemeClr val="bg1"/>
                </a:solidFill>
              </a:rPr>
              <a:t> para indicar donde puede encontrar la variable .</a:t>
            </a:r>
          </a:p>
          <a:p>
            <a:pPr algn="just"/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97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4519</TotalTime>
  <Words>3390</Words>
  <Application>Microsoft Office PowerPoint</Application>
  <PresentationFormat>Presentación en pantalla (4:3)</PresentationFormat>
  <Paragraphs>506</Paragraphs>
  <Slides>48</Slides>
  <Notes>13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56" baseType="lpstr">
      <vt:lpstr>Arial</vt:lpstr>
      <vt:lpstr>Calibri</vt:lpstr>
      <vt:lpstr>Cambria Math</vt:lpstr>
      <vt:lpstr>Century Gothic</vt:lpstr>
      <vt:lpstr>Wingdings</vt:lpstr>
      <vt:lpstr>Wingdings 3</vt:lpstr>
      <vt:lpstr>Sector</vt:lpstr>
      <vt:lpstr>Picture</vt:lpstr>
      <vt:lpstr>UNIVERSIDAD NACIONAL DE INGENIERÍA </vt:lpstr>
      <vt:lpstr>Tema 2: Data and C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NACIONAL DE INGENIERÍA    CENTRO DE TECNOLOGÍAS DE LA INFORMACIÓN Y COMUNICACIÓN </dc:title>
  <dc:creator/>
  <cp:lastModifiedBy>Cesar Manuel Diez Chirinos</cp:lastModifiedBy>
  <cp:revision>985</cp:revision>
  <dcterms:created xsi:type="dcterms:W3CDTF">2006-08-16T00:00:00Z</dcterms:created>
  <dcterms:modified xsi:type="dcterms:W3CDTF">2018-08-13T00:04:52Z</dcterms:modified>
</cp:coreProperties>
</file>