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61" r:id="rId2"/>
    <p:sldId id="828" r:id="rId3"/>
    <p:sldId id="267" r:id="rId4"/>
    <p:sldId id="519" r:id="rId5"/>
    <p:sldId id="520" r:id="rId6"/>
    <p:sldId id="521" r:id="rId7"/>
    <p:sldId id="523" r:id="rId8"/>
    <p:sldId id="831" r:id="rId9"/>
    <p:sldId id="524" r:id="rId10"/>
    <p:sldId id="527" r:id="rId11"/>
    <p:sldId id="528" r:id="rId12"/>
    <p:sldId id="529" r:id="rId13"/>
    <p:sldId id="531" r:id="rId14"/>
    <p:sldId id="530" r:id="rId15"/>
    <p:sldId id="532" r:id="rId16"/>
    <p:sldId id="535" r:id="rId17"/>
    <p:sldId id="536" r:id="rId18"/>
    <p:sldId id="539" r:id="rId19"/>
    <p:sldId id="540" r:id="rId20"/>
    <p:sldId id="541" r:id="rId21"/>
    <p:sldId id="543" r:id="rId22"/>
    <p:sldId id="544" r:id="rId23"/>
    <p:sldId id="547" r:id="rId24"/>
    <p:sldId id="548" r:id="rId25"/>
    <p:sldId id="549" r:id="rId26"/>
    <p:sldId id="551" r:id="rId27"/>
    <p:sldId id="550" r:id="rId28"/>
    <p:sldId id="552" r:id="rId29"/>
    <p:sldId id="832" r:id="rId30"/>
    <p:sldId id="553" r:id="rId31"/>
    <p:sldId id="554" r:id="rId32"/>
    <p:sldId id="83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>
      <p:cViewPr varScale="1">
        <p:scale>
          <a:sx n="109" d="100"/>
          <a:sy n="109" d="100"/>
        </p:scale>
        <p:origin x="199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BA4E5-E265-4211-A87D-BF5A3B1F9A09}" type="datetimeFigureOut">
              <a:rPr lang="es-ES" smtClean="0"/>
              <a:t>12/08/2018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E8B48-9D9D-4F38-8ABE-0D143A60DD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229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E8B48-9D9D-4F38-8ABE-0D143A60DDE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17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FCF5-9D47-48E9-AB66-17FD6EE520FC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33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674E-700A-4BEF-922F-C81F9B635983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68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7E9D-285A-415E-8F80-297143FE251A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28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424B-8312-41B2-9714-35C6D8E6C809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solidFill>
                  <a:prstClr val="white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8000" dirty="0">
                <a:solidFill>
                  <a:prstClr val="white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1769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D80B-9CC1-496F-8E50-75421CC0076F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925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35E0-1DAE-4F4D-B70A-40598B135B8C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solidFill>
                  <a:prstClr val="white"/>
                </a:solidFill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8000" dirty="0">
                <a:solidFill>
                  <a:prstClr val="white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3499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C757-D281-47B8-B359-2D2FD0CC0B4B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850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4304-CCF3-4195-A71F-E40F8886008C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905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9644-20AC-467E-BF7A-49E0CD9A0E25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CF41-3829-4DE7-A3F1-CF3CD0CF2872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03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4553-E0E5-4212-9443-DB942DCF729F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7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5B06-D21E-4E74-8A1F-AD94C6C49F46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18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382F-A6E5-4CB0-AF29-F963123179A1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1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0F82-F6A6-49E5-8E66-33EC86970446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7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8D89-CEAF-459A-85DD-FEA3385F2D27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65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F50E-8A24-400A-8161-0F706AEEF605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69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614B-75B9-4B92-A1DB-9578D65F621A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87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9">
            <a:alphaModFix amt="53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A36E1CC-DA4F-423B-B3DF-9F96B254F506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859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-1390648"/>
            <a:ext cx="7162801" cy="2666999"/>
          </a:xfrm>
        </p:spPr>
        <p:txBody>
          <a:bodyPr>
            <a:normAutofit/>
          </a:bodyPr>
          <a:lstStyle/>
          <a:p>
            <a:pPr algn="ctr"/>
            <a:r>
              <a:rPr lang="es-ES" sz="2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 </a:t>
            </a:r>
            <a:r>
              <a:rPr lang="es-ES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NACIONAL DE INGENIERÍA</a:t>
            </a:r>
            <a:br>
              <a:rPr lang="es-ES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191000"/>
            <a:ext cx="8829040" cy="16764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LENGUAJE DE PROGRAMACIÓN C.</a:t>
            </a:r>
            <a:endParaRPr lang="es-ES" sz="3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8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Docente: </a:t>
            </a:r>
          </a:p>
          <a:p>
            <a:pPr algn="ctr"/>
            <a:r>
              <a:rPr lang="es-ES" sz="2800" b="1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MSc</a:t>
            </a:r>
            <a:r>
              <a:rPr lang="es-ES" sz="28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César Manuel Sebastián Díez </a:t>
            </a:r>
            <a:r>
              <a:rPr lang="es-ES" sz="28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Chirinos</a:t>
            </a:r>
            <a:endParaRPr lang="es-ES" sz="28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35217"/>
              </p:ext>
            </p:extLst>
          </p:nvPr>
        </p:nvGraphicFramePr>
        <p:xfrm>
          <a:off x="360998" y="878606"/>
          <a:ext cx="1482725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" name="Picture" r:id="rId4" imgW="982800" imgH="1371600" progId="Word.Picture.8">
                  <p:embed/>
                </p:oleObj>
              </mc:Choice>
              <mc:Fallback>
                <p:oleObj name="Picture" r:id="rId4" imgW="982800" imgH="13716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98" y="878606"/>
                        <a:ext cx="1482725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12" y="5854700"/>
            <a:ext cx="5922015" cy="819150"/>
          </a:xfrm>
          <a:prstGeom prst="rect">
            <a:avLst/>
          </a:prstGeom>
        </p:spPr>
      </p:pic>
      <p:pic>
        <p:nvPicPr>
          <p:cNvPr id="6" name="Picture 5" descr="Image result for cleverlabs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134" y="1022936"/>
            <a:ext cx="1511867" cy="151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2" name="Picture 968" descr="Image result for c language logo"/>
          <p:cNvPicPr>
            <a:picLocks noChangeAspect="1" noChangeArrowheads="1"/>
          </p:cNvPicPr>
          <p:nvPr/>
        </p:nvPicPr>
        <p:blipFill rotWithShape="1"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  <a14:imgEffect>
                      <a14:artisticCrisscrossEtching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85" t="12174" r="11446" b="11763"/>
          <a:stretch/>
        </p:blipFill>
        <p:spPr bwMode="auto">
          <a:xfrm>
            <a:off x="2930525" y="878606"/>
            <a:ext cx="3273425" cy="331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77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Opción </a:t>
            </a:r>
            <a:r>
              <a:rPr lang="es-ES" sz="2000" b="1" spc="300" dirty="0" err="1" smtClean="0">
                <a:solidFill>
                  <a:schemeClr val="accent3">
                    <a:lumMod val="75000"/>
                  </a:schemeClr>
                </a:solidFill>
              </a:rPr>
              <a:t>multiple</a:t>
            </a:r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s-ES" sz="2000" b="1" spc="300" dirty="0" err="1" smtClean="0">
                <a:solidFill>
                  <a:schemeClr val="accent3">
                    <a:lumMod val="75000"/>
                  </a:schemeClr>
                </a:solidFill>
              </a:rPr>
              <a:t>else</a:t>
            </a:r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ES" sz="2000" b="1" spc="300" dirty="0" err="1" smtClean="0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A veces la vida nos ofrece más de dos opciones. podemos extender la estructura </a:t>
            </a:r>
            <a:r>
              <a:rPr lang="es-ES" sz="2000" dirty="0" err="1" smtClean="0">
                <a:solidFill>
                  <a:schemeClr val="bg1"/>
                </a:solidFill>
              </a:rPr>
              <a:t>if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else</a:t>
            </a:r>
            <a:r>
              <a:rPr lang="es-ES" sz="2000" dirty="0" smtClean="0">
                <a:solidFill>
                  <a:schemeClr val="bg1"/>
                </a:solidFill>
              </a:rPr>
              <a:t> con </a:t>
            </a:r>
            <a:r>
              <a:rPr lang="es-ES" sz="2000" i="1" dirty="0" err="1" smtClean="0">
                <a:solidFill>
                  <a:schemeClr val="bg1"/>
                </a:solidFill>
              </a:rPr>
              <a:t>else</a:t>
            </a:r>
            <a:r>
              <a:rPr lang="es-ES" sz="2000" i="1" dirty="0" smtClean="0">
                <a:solidFill>
                  <a:schemeClr val="bg1"/>
                </a:solidFill>
              </a:rPr>
              <a:t> </a:t>
            </a:r>
            <a:r>
              <a:rPr lang="es-ES" sz="2000" i="1" dirty="0" err="1" smtClean="0">
                <a:solidFill>
                  <a:schemeClr val="bg1"/>
                </a:solidFill>
              </a:rPr>
              <a:t>if</a:t>
            </a:r>
            <a:r>
              <a:rPr lang="es-ES" sz="2000" dirty="0" smtClean="0">
                <a:solidFill>
                  <a:schemeClr val="bg1"/>
                </a:solidFill>
              </a:rPr>
              <a:t> para adaptarlo. 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Veamos un ejemplo de una compañía de utilidades que dependen de la cantidad de energía que usan los usuarios.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Las tarifas empleadas son: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Primeros 240 </a:t>
            </a:r>
            <a:r>
              <a:rPr lang="es-ES" sz="2000" dirty="0" err="1" smtClean="0">
                <a:solidFill>
                  <a:schemeClr val="bg1"/>
                </a:solidFill>
              </a:rPr>
              <a:t>kWh</a:t>
            </a:r>
            <a:r>
              <a:rPr lang="es-ES" sz="2000" dirty="0" smtClean="0">
                <a:solidFill>
                  <a:schemeClr val="bg1"/>
                </a:solidFill>
              </a:rPr>
              <a:t>:		$0,06898 per </a:t>
            </a:r>
            <a:r>
              <a:rPr lang="es-ES" sz="2000" dirty="0" err="1" smtClean="0">
                <a:solidFill>
                  <a:schemeClr val="bg1"/>
                </a:solidFill>
              </a:rPr>
              <a:t>kWh</a:t>
            </a:r>
            <a:endParaRPr lang="es-ES" sz="2000" dirty="0" smtClean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Los siguientes  300 </a:t>
            </a:r>
            <a:r>
              <a:rPr lang="es-ES" sz="2000" dirty="0" err="1">
                <a:solidFill>
                  <a:schemeClr val="bg1"/>
                </a:solidFill>
              </a:rPr>
              <a:t>kWh</a:t>
            </a:r>
            <a:r>
              <a:rPr lang="es-ES" sz="2000" dirty="0">
                <a:solidFill>
                  <a:schemeClr val="bg1"/>
                </a:solidFill>
              </a:rPr>
              <a:t>:	$</a:t>
            </a:r>
            <a:r>
              <a:rPr lang="es-ES" sz="2000" dirty="0" smtClean="0">
                <a:solidFill>
                  <a:schemeClr val="bg1"/>
                </a:solidFill>
              </a:rPr>
              <a:t>0,12032 </a:t>
            </a:r>
            <a:r>
              <a:rPr lang="es-ES" sz="2000" dirty="0">
                <a:solidFill>
                  <a:schemeClr val="bg1"/>
                </a:solidFill>
              </a:rPr>
              <a:t>per </a:t>
            </a:r>
            <a:r>
              <a:rPr lang="es-ES" sz="2000" dirty="0" err="1">
                <a:solidFill>
                  <a:schemeClr val="bg1"/>
                </a:solidFill>
              </a:rPr>
              <a:t>kWh</a:t>
            </a:r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Sobre 540 </a:t>
            </a:r>
            <a:r>
              <a:rPr lang="es-ES" sz="2000" dirty="0" err="1">
                <a:solidFill>
                  <a:schemeClr val="bg1"/>
                </a:solidFill>
              </a:rPr>
              <a:t>kWh</a:t>
            </a:r>
            <a:r>
              <a:rPr lang="es-ES" sz="2000" dirty="0">
                <a:solidFill>
                  <a:schemeClr val="bg1"/>
                </a:solidFill>
              </a:rPr>
              <a:t>:	</a:t>
            </a:r>
            <a:r>
              <a:rPr lang="es-ES" sz="2000" dirty="0" smtClean="0">
                <a:solidFill>
                  <a:schemeClr val="bg1"/>
                </a:solidFill>
              </a:rPr>
              <a:t>	$0,14022 </a:t>
            </a:r>
            <a:r>
              <a:rPr lang="es-ES" sz="2000" dirty="0">
                <a:solidFill>
                  <a:schemeClr val="bg1"/>
                </a:solidFill>
              </a:rPr>
              <a:t>per </a:t>
            </a:r>
            <a:r>
              <a:rPr lang="es-ES" sz="2000" dirty="0" err="1">
                <a:solidFill>
                  <a:schemeClr val="bg1"/>
                </a:solidFill>
              </a:rPr>
              <a:t>kWh</a:t>
            </a:r>
            <a:endParaRPr lang="es-ES" sz="2000" dirty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1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/* </a:t>
            </a:r>
            <a:r>
              <a:rPr lang="es-ES" sz="2000" dirty="0" err="1">
                <a:solidFill>
                  <a:schemeClr val="bg1"/>
                </a:solidFill>
              </a:rPr>
              <a:t>electric.c</a:t>
            </a:r>
            <a:r>
              <a:rPr lang="es-ES" sz="2000" dirty="0">
                <a:solidFill>
                  <a:schemeClr val="bg1"/>
                </a:solidFill>
              </a:rPr>
              <a:t> -- </a:t>
            </a:r>
            <a:r>
              <a:rPr lang="es-ES" sz="2000" dirty="0" err="1">
                <a:solidFill>
                  <a:schemeClr val="bg1"/>
                </a:solidFill>
              </a:rPr>
              <a:t>calculates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electric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bills</a:t>
            </a:r>
            <a:r>
              <a:rPr lang="es-ES" sz="2000" dirty="0">
                <a:solidFill>
                  <a:schemeClr val="bg1"/>
                </a:solidFill>
              </a:rPr>
              <a:t>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#</a:t>
            </a:r>
            <a:r>
              <a:rPr lang="es-ES" sz="2000" dirty="0" err="1">
                <a:solidFill>
                  <a:schemeClr val="bg1"/>
                </a:solidFill>
              </a:rPr>
              <a:t>include</a:t>
            </a:r>
            <a:r>
              <a:rPr lang="es-ES" sz="2000" dirty="0">
                <a:solidFill>
                  <a:schemeClr val="bg1"/>
                </a:solidFill>
              </a:rPr>
              <a:t>&lt;</a:t>
            </a:r>
            <a:r>
              <a:rPr lang="es-ES" sz="2000" dirty="0" err="1">
                <a:solidFill>
                  <a:schemeClr val="bg1"/>
                </a:solidFill>
              </a:rPr>
              <a:t>stdio.h</a:t>
            </a:r>
            <a:r>
              <a:rPr lang="es-ES" sz="2000" dirty="0">
                <a:solidFill>
                  <a:schemeClr val="bg1"/>
                </a:solidFill>
              </a:rPr>
              <a:t>&gt;</a:t>
            </a:r>
          </a:p>
          <a:p>
            <a:r>
              <a:rPr lang="es-ES" sz="2000" dirty="0">
                <a:solidFill>
                  <a:schemeClr val="bg1"/>
                </a:solidFill>
              </a:rPr>
              <a:t>#define RATE1 0.06898								/* ratio para los primeros 240 </a:t>
            </a:r>
            <a:r>
              <a:rPr lang="es-ES" sz="2000" dirty="0" err="1">
                <a:solidFill>
                  <a:schemeClr val="bg1"/>
                </a:solidFill>
              </a:rPr>
              <a:t>kWh</a:t>
            </a:r>
            <a:r>
              <a:rPr lang="es-ES" sz="2000" dirty="0">
                <a:solidFill>
                  <a:schemeClr val="bg1"/>
                </a:solidFill>
              </a:rPr>
              <a:t> 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#define RATE2 0.12032								/* ratio para los </a:t>
            </a:r>
            <a:r>
              <a:rPr lang="es-ES" sz="2000" dirty="0" err="1">
                <a:solidFill>
                  <a:schemeClr val="bg1"/>
                </a:solidFill>
              </a:rPr>
              <a:t>siguientess</a:t>
            </a:r>
            <a:r>
              <a:rPr lang="es-ES" sz="2000" dirty="0">
                <a:solidFill>
                  <a:schemeClr val="bg1"/>
                </a:solidFill>
              </a:rPr>
              <a:t> 300 </a:t>
            </a:r>
            <a:r>
              <a:rPr lang="es-ES" sz="2000" dirty="0" err="1">
                <a:solidFill>
                  <a:schemeClr val="bg1"/>
                </a:solidFill>
              </a:rPr>
              <a:t>kWh</a:t>
            </a:r>
            <a:r>
              <a:rPr lang="es-ES" sz="2000" dirty="0">
                <a:solidFill>
                  <a:schemeClr val="bg1"/>
                </a:solidFill>
              </a:rPr>
              <a:t> 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#define RATE3 0.14022								/* ratio por </a:t>
            </a:r>
            <a:r>
              <a:rPr lang="es-ES" sz="2000" dirty="0" err="1">
                <a:solidFill>
                  <a:schemeClr val="bg1"/>
                </a:solidFill>
              </a:rPr>
              <a:t>enciama</a:t>
            </a:r>
            <a:r>
              <a:rPr lang="es-ES" sz="2000" dirty="0">
                <a:solidFill>
                  <a:schemeClr val="bg1"/>
                </a:solidFill>
              </a:rPr>
              <a:t> de 540 </a:t>
            </a:r>
            <a:r>
              <a:rPr lang="es-ES" sz="2000" dirty="0" err="1">
                <a:solidFill>
                  <a:schemeClr val="bg1"/>
                </a:solidFill>
              </a:rPr>
              <a:t>kWh</a:t>
            </a:r>
            <a:r>
              <a:rPr lang="es-ES" sz="2000" dirty="0">
                <a:solidFill>
                  <a:schemeClr val="bg1"/>
                </a:solidFill>
              </a:rPr>
              <a:t> 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#define BREAK1 240.0								/* primer </a:t>
            </a:r>
            <a:r>
              <a:rPr lang="es-ES" sz="2000" dirty="0" err="1">
                <a:solidFill>
                  <a:schemeClr val="bg1"/>
                </a:solidFill>
              </a:rPr>
              <a:t>pbreakpoint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for</a:t>
            </a:r>
            <a:r>
              <a:rPr lang="es-ES" sz="2000" dirty="0">
                <a:solidFill>
                  <a:schemeClr val="bg1"/>
                </a:solidFill>
              </a:rPr>
              <a:t> ratio*/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#define BREAK2 540.0								/* segundo </a:t>
            </a:r>
            <a:r>
              <a:rPr lang="es-ES" sz="2000" dirty="0" err="1">
                <a:solidFill>
                  <a:schemeClr val="bg1"/>
                </a:solidFill>
              </a:rPr>
              <a:t>pbreakpoint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for</a:t>
            </a:r>
            <a:r>
              <a:rPr lang="es-ES" sz="2000" dirty="0">
                <a:solidFill>
                  <a:schemeClr val="bg1"/>
                </a:solidFill>
              </a:rPr>
              <a:t> ratio*/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#define BASE1 (RATE1*BREAK1)						/* costo para 240 </a:t>
            </a:r>
            <a:r>
              <a:rPr lang="es-ES" sz="2000" dirty="0" err="1">
                <a:solidFill>
                  <a:schemeClr val="bg1"/>
                </a:solidFill>
              </a:rPr>
              <a:t>kWh</a:t>
            </a:r>
            <a:r>
              <a:rPr lang="es-ES" sz="2000" dirty="0">
                <a:solidFill>
                  <a:schemeClr val="bg1"/>
                </a:solidFill>
              </a:rPr>
              <a:t>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#define BASE2 (BASE1+(RATE2*(BREAK2-BREAK1)))		/* costo para 540 </a:t>
            </a:r>
            <a:r>
              <a:rPr lang="es-ES" sz="2000" dirty="0" err="1">
                <a:solidFill>
                  <a:schemeClr val="bg1"/>
                </a:solidFill>
              </a:rPr>
              <a:t>kWh</a:t>
            </a:r>
            <a:r>
              <a:rPr lang="es-ES" sz="2000" dirty="0" smtClean="0">
                <a:solidFill>
                  <a:schemeClr val="bg1"/>
                </a:solidFill>
              </a:rPr>
              <a:t>*/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3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381000"/>
            <a:ext cx="83058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bg1"/>
                </a:solidFill>
              </a:rPr>
              <a:t>int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main</a:t>
            </a:r>
            <a:r>
              <a:rPr lang="es-ES" sz="2000" dirty="0">
                <a:solidFill>
                  <a:schemeClr val="bg1"/>
                </a:solidFill>
              </a:rPr>
              <a:t>(</a:t>
            </a:r>
            <a:r>
              <a:rPr lang="es-ES" sz="2000" dirty="0" err="1">
                <a:solidFill>
                  <a:schemeClr val="bg1"/>
                </a:solidFill>
              </a:rPr>
              <a:t>void</a:t>
            </a:r>
            <a:r>
              <a:rPr lang="es-ES" sz="2000" dirty="0">
                <a:solidFill>
                  <a:schemeClr val="bg1"/>
                </a:solidFill>
              </a:rPr>
              <a:t>)</a:t>
            </a:r>
          </a:p>
          <a:p>
            <a:r>
              <a:rPr lang="es-ES" sz="2000" dirty="0">
                <a:solidFill>
                  <a:schemeClr val="bg1"/>
                </a:solidFill>
              </a:rPr>
              <a:t>{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float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kwh</a:t>
            </a:r>
            <a:r>
              <a:rPr lang="es-ES" sz="2000" dirty="0">
                <a:solidFill>
                  <a:schemeClr val="bg1"/>
                </a:solidFill>
              </a:rPr>
              <a:t>;										/* kilowatt-</a:t>
            </a:r>
            <a:r>
              <a:rPr lang="es-ES" sz="2000" dirty="0" err="1">
                <a:solidFill>
                  <a:schemeClr val="bg1"/>
                </a:solidFill>
              </a:rPr>
              <a:t>hours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used</a:t>
            </a:r>
            <a:r>
              <a:rPr lang="es-ES" sz="2000" dirty="0">
                <a:solidFill>
                  <a:schemeClr val="bg1"/>
                </a:solidFill>
              </a:rPr>
              <a:t>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float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bill</a:t>
            </a:r>
            <a:r>
              <a:rPr lang="es-ES" sz="2000" dirty="0">
                <a:solidFill>
                  <a:schemeClr val="bg1"/>
                </a:solidFill>
              </a:rPr>
              <a:t>;										/*</a:t>
            </a:r>
            <a:r>
              <a:rPr lang="es-ES" sz="2000" dirty="0" err="1">
                <a:solidFill>
                  <a:schemeClr val="bg1"/>
                </a:solidFill>
              </a:rPr>
              <a:t>charges</a:t>
            </a:r>
            <a:r>
              <a:rPr lang="es-ES" sz="2000" dirty="0">
                <a:solidFill>
                  <a:schemeClr val="bg1"/>
                </a:solidFill>
              </a:rPr>
              <a:t>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</a:t>
            </a:r>
            <a:r>
              <a:rPr lang="es-ES" sz="2000" dirty="0" err="1">
                <a:solidFill>
                  <a:schemeClr val="bg1"/>
                </a:solidFill>
              </a:rPr>
              <a:t>Please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enter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the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kwh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used</a:t>
            </a:r>
            <a:r>
              <a:rPr lang="es-ES" sz="2000" dirty="0">
                <a:solidFill>
                  <a:schemeClr val="bg1"/>
                </a:solidFill>
              </a:rPr>
              <a:t>.\n");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scanf</a:t>
            </a:r>
            <a:r>
              <a:rPr lang="es-ES" sz="2000" dirty="0">
                <a:solidFill>
                  <a:schemeClr val="bg1"/>
                </a:solidFill>
              </a:rPr>
              <a:t>("%f", &amp;</a:t>
            </a:r>
            <a:r>
              <a:rPr lang="es-ES" sz="2000" dirty="0" err="1">
                <a:solidFill>
                  <a:schemeClr val="bg1"/>
                </a:solidFill>
              </a:rPr>
              <a:t>kwh</a:t>
            </a:r>
            <a:r>
              <a:rPr lang="es-ES" sz="2000" dirty="0">
                <a:solidFill>
                  <a:schemeClr val="bg1"/>
                </a:solidFill>
              </a:rPr>
              <a:t>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if</a:t>
            </a:r>
            <a:r>
              <a:rPr lang="es-ES" sz="2000" dirty="0">
                <a:solidFill>
                  <a:schemeClr val="bg1"/>
                </a:solidFill>
              </a:rPr>
              <a:t> (</a:t>
            </a:r>
            <a:r>
              <a:rPr lang="es-ES" sz="2000" dirty="0" err="1">
                <a:solidFill>
                  <a:schemeClr val="bg1"/>
                </a:solidFill>
              </a:rPr>
              <a:t>kwh</a:t>
            </a:r>
            <a:r>
              <a:rPr lang="es-ES" sz="2000" dirty="0">
                <a:solidFill>
                  <a:schemeClr val="bg1"/>
                </a:solidFill>
              </a:rPr>
              <a:t>&lt;=BREAK1)	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bill</a:t>
            </a:r>
            <a:r>
              <a:rPr lang="es-ES" sz="2000" dirty="0">
                <a:solidFill>
                  <a:schemeClr val="bg1"/>
                </a:solidFill>
              </a:rPr>
              <a:t>=RATE1*</a:t>
            </a:r>
            <a:r>
              <a:rPr lang="es-ES" sz="2000" dirty="0" err="1">
                <a:solidFill>
                  <a:schemeClr val="bg1"/>
                </a:solidFill>
              </a:rPr>
              <a:t>kwh</a:t>
            </a:r>
            <a:r>
              <a:rPr lang="es-ES" sz="2000" dirty="0">
                <a:solidFill>
                  <a:schemeClr val="bg1"/>
                </a:solidFill>
              </a:rPr>
              <a:t>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else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if</a:t>
            </a:r>
            <a:r>
              <a:rPr lang="es-ES" sz="2000" dirty="0">
                <a:solidFill>
                  <a:schemeClr val="bg1"/>
                </a:solidFill>
              </a:rPr>
              <a:t> (</a:t>
            </a:r>
            <a:r>
              <a:rPr lang="es-ES" sz="2000" dirty="0" err="1">
                <a:solidFill>
                  <a:schemeClr val="bg1"/>
                </a:solidFill>
              </a:rPr>
              <a:t>kwh</a:t>
            </a:r>
            <a:r>
              <a:rPr lang="es-ES" sz="2000" dirty="0">
                <a:solidFill>
                  <a:schemeClr val="bg1"/>
                </a:solidFill>
              </a:rPr>
              <a:t>&lt;= BREAK2)							/*</a:t>
            </a:r>
            <a:r>
              <a:rPr lang="es-ES" sz="2000" dirty="0" err="1">
                <a:solidFill>
                  <a:schemeClr val="bg1"/>
                </a:solidFill>
              </a:rPr>
              <a:t>kwh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between</a:t>
            </a:r>
            <a:r>
              <a:rPr lang="es-ES" sz="2000" dirty="0">
                <a:solidFill>
                  <a:schemeClr val="bg1"/>
                </a:solidFill>
              </a:rPr>
              <a:t> 240 and 540*/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bill</a:t>
            </a:r>
            <a:r>
              <a:rPr lang="es-ES" sz="2000" dirty="0">
                <a:solidFill>
                  <a:schemeClr val="bg1"/>
                </a:solidFill>
              </a:rPr>
              <a:t> = BASE1+(RATE2*(kwh-BREAK1));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else</a:t>
            </a:r>
            <a:r>
              <a:rPr lang="es-ES" sz="2000" dirty="0">
                <a:solidFill>
                  <a:schemeClr val="bg1"/>
                </a:solidFill>
              </a:rPr>
              <a:t>											/* </a:t>
            </a:r>
            <a:r>
              <a:rPr lang="es-ES" sz="2000" dirty="0" err="1">
                <a:solidFill>
                  <a:schemeClr val="bg1"/>
                </a:solidFill>
              </a:rPr>
              <a:t>kwh</a:t>
            </a:r>
            <a:r>
              <a:rPr lang="es-ES" sz="2000" dirty="0">
                <a:solidFill>
                  <a:schemeClr val="bg1"/>
                </a:solidFill>
              </a:rPr>
              <a:t> por encima de 540*/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bill</a:t>
            </a:r>
            <a:r>
              <a:rPr lang="es-ES" sz="2000" dirty="0">
                <a:solidFill>
                  <a:schemeClr val="bg1"/>
                </a:solidFill>
              </a:rPr>
              <a:t> = BASE2+(RATE3*(kwh-BREAK2));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</a:t>
            </a:r>
            <a:r>
              <a:rPr lang="es-ES" sz="2000" dirty="0" err="1">
                <a:solidFill>
                  <a:schemeClr val="bg1"/>
                </a:solidFill>
              </a:rPr>
              <a:t>The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charge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for</a:t>
            </a:r>
            <a:r>
              <a:rPr lang="es-ES" sz="2000" dirty="0">
                <a:solidFill>
                  <a:schemeClr val="bg1"/>
                </a:solidFill>
              </a:rPr>
              <a:t> %0.1f </a:t>
            </a:r>
            <a:r>
              <a:rPr lang="es-ES" sz="2000" dirty="0" err="1">
                <a:solidFill>
                  <a:schemeClr val="bg1"/>
                </a:solidFill>
              </a:rPr>
              <a:t>kwh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is</a:t>
            </a:r>
            <a:r>
              <a:rPr lang="es-ES" sz="2000" dirty="0">
                <a:solidFill>
                  <a:schemeClr val="bg1"/>
                </a:solidFill>
              </a:rPr>
              <a:t> $%1.2f.\n",</a:t>
            </a:r>
            <a:r>
              <a:rPr lang="es-ES" sz="2000" dirty="0" err="1">
                <a:solidFill>
                  <a:schemeClr val="bg1"/>
                </a:solidFill>
              </a:rPr>
              <a:t>kwh</a:t>
            </a:r>
            <a:r>
              <a:rPr lang="es-ES" sz="2000" dirty="0">
                <a:solidFill>
                  <a:schemeClr val="bg1"/>
                </a:solidFill>
              </a:rPr>
              <a:t>, </a:t>
            </a:r>
            <a:r>
              <a:rPr lang="es-ES" sz="2000" dirty="0" err="1">
                <a:solidFill>
                  <a:schemeClr val="bg1"/>
                </a:solidFill>
              </a:rPr>
              <a:t>bill</a:t>
            </a:r>
            <a:r>
              <a:rPr lang="es-ES" sz="2000" dirty="0">
                <a:solidFill>
                  <a:schemeClr val="bg1"/>
                </a:solidFill>
              </a:rPr>
              <a:t>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return</a:t>
            </a:r>
            <a:r>
              <a:rPr lang="es-ES" sz="2000" dirty="0">
                <a:solidFill>
                  <a:schemeClr val="bg1"/>
                </a:solidFill>
              </a:rPr>
              <a:t> 0;	/* </a:t>
            </a:r>
            <a:r>
              <a:rPr lang="es-ES" sz="2000" dirty="0" err="1">
                <a:solidFill>
                  <a:schemeClr val="bg1"/>
                </a:solidFill>
              </a:rPr>
              <a:t>program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terminates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succesfully</a:t>
            </a:r>
            <a:r>
              <a:rPr lang="es-ES" sz="2000" dirty="0">
                <a:solidFill>
                  <a:schemeClr val="bg1"/>
                </a:solidFill>
              </a:rPr>
              <a:t>*/</a:t>
            </a:r>
          </a:p>
          <a:p>
            <a:r>
              <a:rPr lang="es-ES" sz="2000" dirty="0" smtClean="0">
                <a:solidFill>
                  <a:schemeClr val="bg1"/>
                </a:solidFill>
              </a:rPr>
              <a:t>}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5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Más </a:t>
            </a:r>
            <a:r>
              <a:rPr lang="es-ES" sz="2000" b="1" spc="300" dirty="0" err="1" smtClean="0">
                <a:solidFill>
                  <a:schemeClr val="accent3">
                    <a:lumMod val="75000"/>
                  </a:schemeClr>
                </a:solidFill>
              </a:rPr>
              <a:t>if’s</a:t>
            </a:r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 anidadas.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Ya hemos visto sentencias </a:t>
            </a:r>
            <a:r>
              <a:rPr lang="es-ES" sz="2000" i="1" dirty="0" err="1" smtClean="0">
                <a:solidFill>
                  <a:schemeClr val="bg1"/>
                </a:solidFill>
              </a:rPr>
              <a:t>if</a:t>
            </a:r>
            <a:r>
              <a:rPr lang="es-ES" sz="2000" i="1" dirty="0" smtClean="0">
                <a:solidFill>
                  <a:schemeClr val="bg1"/>
                </a:solidFill>
              </a:rPr>
              <a:t>…</a:t>
            </a:r>
            <a:r>
              <a:rPr lang="es-ES" sz="2000" i="1" dirty="0" err="1" smtClean="0">
                <a:solidFill>
                  <a:schemeClr val="bg1"/>
                </a:solidFill>
              </a:rPr>
              <a:t>else</a:t>
            </a:r>
            <a:r>
              <a:rPr lang="es-ES" sz="2000" i="1" dirty="0" smtClean="0">
                <a:solidFill>
                  <a:schemeClr val="bg1"/>
                </a:solidFill>
              </a:rPr>
              <a:t> </a:t>
            </a:r>
            <a:r>
              <a:rPr lang="es-ES" sz="2000" i="1" dirty="0" err="1" smtClean="0">
                <a:solidFill>
                  <a:schemeClr val="bg1"/>
                </a:solidFill>
              </a:rPr>
              <a:t>if</a:t>
            </a:r>
            <a:r>
              <a:rPr lang="es-ES" sz="2000" i="1" dirty="0" smtClean="0">
                <a:solidFill>
                  <a:schemeClr val="bg1"/>
                </a:solidFill>
              </a:rPr>
              <a:t>…</a:t>
            </a:r>
            <a:r>
              <a:rPr lang="es-ES" sz="2000" i="1" dirty="0" err="1" smtClean="0">
                <a:solidFill>
                  <a:schemeClr val="bg1"/>
                </a:solidFill>
              </a:rPr>
              <a:t>else</a:t>
            </a:r>
            <a:r>
              <a:rPr lang="es-ES" sz="2000" dirty="0" smtClean="0">
                <a:solidFill>
                  <a:schemeClr val="bg1"/>
                </a:solidFill>
              </a:rPr>
              <a:t> es una forma de secuencias anidadas </a:t>
            </a:r>
            <a:r>
              <a:rPr lang="es-ES" sz="2000" i="1" dirty="0" err="1" smtClean="0">
                <a:solidFill>
                  <a:schemeClr val="bg1"/>
                </a:solidFill>
              </a:rPr>
              <a:t>if</a:t>
            </a:r>
            <a:r>
              <a:rPr lang="es-ES" sz="2000" dirty="0" smtClean="0">
                <a:solidFill>
                  <a:schemeClr val="bg1"/>
                </a:solidFill>
              </a:rPr>
              <a:t>. 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Pero C nos permite combinar todas las formas se secuencias anidadas con </a:t>
            </a:r>
            <a:r>
              <a:rPr lang="es-ES" sz="2000" i="1" u="sng" dirty="0" err="1" smtClean="0">
                <a:solidFill>
                  <a:schemeClr val="bg1"/>
                </a:solidFill>
              </a:rPr>
              <a:t>if</a:t>
            </a:r>
            <a:r>
              <a:rPr lang="es-ES" sz="20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96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304800"/>
            <a:ext cx="83058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/* </a:t>
            </a:r>
            <a:r>
              <a:rPr lang="es-ES" sz="2000" dirty="0" err="1">
                <a:solidFill>
                  <a:schemeClr val="bg1"/>
                </a:solidFill>
              </a:rPr>
              <a:t>divisors.c</a:t>
            </a:r>
            <a:r>
              <a:rPr lang="es-ES" sz="2000" dirty="0">
                <a:solidFill>
                  <a:schemeClr val="bg1"/>
                </a:solidFill>
              </a:rPr>
              <a:t> -- </a:t>
            </a:r>
            <a:r>
              <a:rPr lang="es-ES" sz="2000" dirty="0" err="1">
                <a:solidFill>
                  <a:schemeClr val="bg1"/>
                </a:solidFill>
              </a:rPr>
              <a:t>nested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ifs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display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divisors</a:t>
            </a:r>
            <a:r>
              <a:rPr lang="es-ES" sz="2000" dirty="0">
                <a:solidFill>
                  <a:schemeClr val="bg1"/>
                </a:solidFill>
              </a:rPr>
              <a:t> of a </a:t>
            </a:r>
            <a:r>
              <a:rPr lang="es-ES" sz="2000" dirty="0" err="1">
                <a:solidFill>
                  <a:schemeClr val="bg1"/>
                </a:solidFill>
              </a:rPr>
              <a:t>number</a:t>
            </a:r>
            <a:r>
              <a:rPr lang="es-ES" sz="2000" dirty="0">
                <a:solidFill>
                  <a:schemeClr val="bg1"/>
                </a:solidFill>
              </a:rPr>
              <a:t>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#</a:t>
            </a:r>
            <a:r>
              <a:rPr lang="es-ES" sz="2000" dirty="0" err="1">
                <a:solidFill>
                  <a:schemeClr val="bg1"/>
                </a:solidFill>
              </a:rPr>
              <a:t>include</a:t>
            </a:r>
            <a:r>
              <a:rPr lang="es-ES" sz="2000" dirty="0">
                <a:solidFill>
                  <a:schemeClr val="bg1"/>
                </a:solidFill>
              </a:rPr>
              <a:t>&lt;</a:t>
            </a:r>
            <a:r>
              <a:rPr lang="es-ES" sz="2000" dirty="0" err="1">
                <a:solidFill>
                  <a:schemeClr val="bg1"/>
                </a:solidFill>
              </a:rPr>
              <a:t>stdio.h</a:t>
            </a:r>
            <a:r>
              <a:rPr lang="es-ES" sz="2000" dirty="0">
                <a:solidFill>
                  <a:schemeClr val="bg1"/>
                </a:solidFill>
              </a:rPr>
              <a:t>&gt;</a:t>
            </a:r>
          </a:p>
          <a:p>
            <a:r>
              <a:rPr lang="es-ES" sz="2000" dirty="0">
                <a:solidFill>
                  <a:schemeClr val="bg1"/>
                </a:solidFill>
              </a:rPr>
              <a:t>#define NO 0</a:t>
            </a:r>
          </a:p>
          <a:p>
            <a:r>
              <a:rPr lang="es-ES" sz="2000" dirty="0">
                <a:solidFill>
                  <a:schemeClr val="bg1"/>
                </a:solidFill>
              </a:rPr>
              <a:t>#define YES 1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 err="1">
                <a:solidFill>
                  <a:schemeClr val="bg1"/>
                </a:solidFill>
              </a:rPr>
              <a:t>int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main</a:t>
            </a:r>
            <a:r>
              <a:rPr lang="es-ES" sz="2000" dirty="0">
                <a:solidFill>
                  <a:schemeClr val="bg1"/>
                </a:solidFill>
              </a:rPr>
              <a:t>(</a:t>
            </a:r>
            <a:r>
              <a:rPr lang="es-ES" sz="2000" dirty="0" err="1">
                <a:solidFill>
                  <a:schemeClr val="bg1"/>
                </a:solidFill>
              </a:rPr>
              <a:t>void</a:t>
            </a:r>
            <a:r>
              <a:rPr lang="es-ES" sz="2000" dirty="0">
                <a:solidFill>
                  <a:schemeClr val="bg1"/>
                </a:solidFill>
              </a:rPr>
              <a:t>)</a:t>
            </a:r>
          </a:p>
          <a:p>
            <a:r>
              <a:rPr lang="es-ES" sz="2000" dirty="0">
                <a:solidFill>
                  <a:schemeClr val="bg1"/>
                </a:solidFill>
              </a:rPr>
              <a:t>{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long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num</a:t>
            </a:r>
            <a:r>
              <a:rPr lang="es-ES" sz="2000" dirty="0">
                <a:solidFill>
                  <a:schemeClr val="bg1"/>
                </a:solidFill>
              </a:rPr>
              <a:t>;										/*</a:t>
            </a:r>
            <a:r>
              <a:rPr lang="es-ES" sz="2000" dirty="0" err="1">
                <a:solidFill>
                  <a:schemeClr val="bg1"/>
                </a:solidFill>
              </a:rPr>
              <a:t>number</a:t>
            </a:r>
            <a:r>
              <a:rPr lang="es-ES" sz="2000" dirty="0">
                <a:solidFill>
                  <a:schemeClr val="bg1"/>
                </a:solidFill>
              </a:rPr>
              <a:t> to be </a:t>
            </a:r>
            <a:r>
              <a:rPr lang="es-ES" sz="2000" dirty="0" err="1">
                <a:solidFill>
                  <a:schemeClr val="bg1"/>
                </a:solidFill>
              </a:rPr>
              <a:t>check</a:t>
            </a:r>
            <a:r>
              <a:rPr lang="es-ES" sz="2000" dirty="0">
                <a:solidFill>
                  <a:schemeClr val="bg1"/>
                </a:solidFill>
              </a:rPr>
              <a:t>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long</a:t>
            </a:r>
            <a:r>
              <a:rPr lang="es-ES" sz="2000" dirty="0">
                <a:solidFill>
                  <a:schemeClr val="bg1"/>
                </a:solidFill>
              </a:rPr>
              <a:t> div;										/*</a:t>
            </a:r>
            <a:r>
              <a:rPr lang="es-ES" sz="2000" dirty="0" err="1">
                <a:solidFill>
                  <a:schemeClr val="bg1"/>
                </a:solidFill>
              </a:rPr>
              <a:t>potential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divisors</a:t>
            </a:r>
            <a:r>
              <a:rPr lang="es-ES" sz="2000" dirty="0">
                <a:solidFill>
                  <a:schemeClr val="bg1"/>
                </a:solidFill>
              </a:rPr>
              <a:t>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int</a:t>
            </a:r>
            <a:r>
              <a:rPr lang="es-ES" sz="2000" dirty="0">
                <a:solidFill>
                  <a:schemeClr val="bg1"/>
                </a:solidFill>
              </a:rPr>
              <a:t> prime;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</a:t>
            </a:r>
            <a:r>
              <a:rPr lang="es-ES" sz="2000" dirty="0" err="1">
                <a:solidFill>
                  <a:schemeClr val="bg1"/>
                </a:solidFill>
              </a:rPr>
              <a:t>Please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enter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an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integer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for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analysis</a:t>
            </a:r>
            <a:r>
              <a:rPr lang="es-ES" sz="2000" dirty="0">
                <a:solidFill>
                  <a:schemeClr val="bg1"/>
                </a:solidFill>
              </a:rPr>
              <a:t>");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</a:t>
            </a:r>
            <a:r>
              <a:rPr lang="es-ES" sz="2000" dirty="0" err="1">
                <a:solidFill>
                  <a:schemeClr val="bg1"/>
                </a:solidFill>
              </a:rPr>
              <a:t>Enter</a:t>
            </a:r>
            <a:r>
              <a:rPr lang="es-ES" sz="2000" dirty="0">
                <a:solidFill>
                  <a:schemeClr val="bg1"/>
                </a:solidFill>
              </a:rPr>
              <a:t> q to </a:t>
            </a:r>
            <a:r>
              <a:rPr lang="es-ES" sz="2000" dirty="0" err="1">
                <a:solidFill>
                  <a:schemeClr val="bg1"/>
                </a:solidFill>
              </a:rPr>
              <a:t>quit</a:t>
            </a:r>
            <a:r>
              <a:rPr lang="es-ES" sz="2000" dirty="0">
                <a:solidFill>
                  <a:schemeClr val="bg1"/>
                </a:solidFill>
              </a:rPr>
              <a:t>.\n");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while</a:t>
            </a:r>
            <a:r>
              <a:rPr lang="es-ES" sz="2000" dirty="0">
                <a:solidFill>
                  <a:schemeClr val="bg1"/>
                </a:solidFill>
              </a:rPr>
              <a:t> (</a:t>
            </a:r>
            <a:r>
              <a:rPr lang="es-ES" sz="2000" dirty="0" err="1">
                <a:solidFill>
                  <a:schemeClr val="bg1"/>
                </a:solidFill>
              </a:rPr>
              <a:t>scanf</a:t>
            </a:r>
            <a:r>
              <a:rPr lang="es-ES" sz="2000" dirty="0">
                <a:solidFill>
                  <a:schemeClr val="bg1"/>
                </a:solidFill>
              </a:rPr>
              <a:t>("%</a:t>
            </a:r>
            <a:r>
              <a:rPr lang="es-ES" sz="2000" dirty="0" err="1">
                <a:solidFill>
                  <a:schemeClr val="bg1"/>
                </a:solidFill>
              </a:rPr>
              <a:t>ld</a:t>
            </a:r>
            <a:r>
              <a:rPr lang="es-ES" sz="2000" dirty="0">
                <a:solidFill>
                  <a:schemeClr val="bg1"/>
                </a:solidFill>
              </a:rPr>
              <a:t>", &amp;</a:t>
            </a:r>
            <a:r>
              <a:rPr lang="es-ES" sz="2000" dirty="0" err="1">
                <a:solidFill>
                  <a:schemeClr val="bg1"/>
                </a:solidFill>
              </a:rPr>
              <a:t>num</a:t>
            </a:r>
            <a:r>
              <a:rPr lang="es-ES" sz="2000" dirty="0">
                <a:solidFill>
                  <a:schemeClr val="bg1"/>
                </a:solidFill>
              </a:rPr>
              <a:t>)==1)</a:t>
            </a:r>
          </a:p>
          <a:p>
            <a:r>
              <a:rPr lang="es-ES" sz="2000" dirty="0">
                <a:solidFill>
                  <a:schemeClr val="bg1"/>
                </a:solidFill>
              </a:rPr>
              <a:t>	{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</a:t>
            </a: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01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304800"/>
            <a:ext cx="83058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bg1"/>
                </a:solidFill>
              </a:rPr>
              <a:t>for</a:t>
            </a:r>
            <a:r>
              <a:rPr lang="es-ES" sz="2000" dirty="0">
                <a:solidFill>
                  <a:schemeClr val="bg1"/>
                </a:solidFill>
              </a:rPr>
              <a:t> (div=2, prime=YES;(div*div)&lt;=</a:t>
            </a:r>
            <a:r>
              <a:rPr lang="es-ES" sz="2000" dirty="0" err="1">
                <a:solidFill>
                  <a:schemeClr val="bg1"/>
                </a:solidFill>
              </a:rPr>
              <a:t>num</a:t>
            </a:r>
            <a:r>
              <a:rPr lang="es-ES" sz="2000" dirty="0">
                <a:solidFill>
                  <a:schemeClr val="bg1"/>
                </a:solidFill>
              </a:rPr>
              <a:t>; div++)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{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	</a:t>
            </a:r>
            <a:r>
              <a:rPr lang="es-ES" sz="2000" dirty="0" err="1">
                <a:solidFill>
                  <a:schemeClr val="bg1"/>
                </a:solidFill>
              </a:rPr>
              <a:t>if</a:t>
            </a:r>
            <a:r>
              <a:rPr lang="es-ES" sz="2000" dirty="0">
                <a:solidFill>
                  <a:schemeClr val="bg1"/>
                </a:solidFill>
              </a:rPr>
              <a:t> (</a:t>
            </a:r>
            <a:r>
              <a:rPr lang="es-ES" sz="2000" dirty="0" err="1">
                <a:solidFill>
                  <a:schemeClr val="bg1"/>
                </a:solidFill>
              </a:rPr>
              <a:t>num%div</a:t>
            </a:r>
            <a:r>
              <a:rPr lang="es-ES" sz="2000" dirty="0">
                <a:solidFill>
                  <a:schemeClr val="bg1"/>
                </a:solidFill>
              </a:rPr>
              <a:t> ==0)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	{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	</a:t>
            </a:r>
            <a:r>
              <a:rPr lang="es-ES" sz="2000" dirty="0" err="1">
                <a:solidFill>
                  <a:schemeClr val="bg1"/>
                </a:solidFill>
              </a:rPr>
              <a:t>if</a:t>
            </a:r>
            <a:r>
              <a:rPr lang="es-ES" sz="2000" dirty="0">
                <a:solidFill>
                  <a:schemeClr val="bg1"/>
                </a:solidFill>
              </a:rPr>
              <a:t> (</a:t>
            </a:r>
            <a:r>
              <a:rPr lang="es-ES" sz="2000" dirty="0" err="1">
                <a:solidFill>
                  <a:schemeClr val="bg1"/>
                </a:solidFill>
              </a:rPr>
              <a:t>num%div</a:t>
            </a:r>
            <a:r>
              <a:rPr lang="es-ES" sz="2000" dirty="0">
                <a:solidFill>
                  <a:schemeClr val="bg1"/>
                </a:solidFill>
              </a:rPr>
              <a:t> !=</a:t>
            </a:r>
            <a:r>
              <a:rPr lang="es-ES" sz="2000" dirty="0" err="1">
                <a:solidFill>
                  <a:schemeClr val="bg1"/>
                </a:solidFill>
              </a:rPr>
              <a:t>num</a:t>
            </a:r>
            <a:r>
              <a:rPr lang="es-ES" sz="2000" dirty="0">
                <a:solidFill>
                  <a:schemeClr val="bg1"/>
                </a:solidFill>
              </a:rPr>
              <a:t>)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("%</a:t>
            </a:r>
            <a:r>
              <a:rPr lang="es-ES" sz="2000" dirty="0" err="1">
                <a:solidFill>
                  <a:schemeClr val="bg1"/>
                </a:solidFill>
              </a:rPr>
              <a:t>ld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is</a:t>
            </a:r>
            <a:r>
              <a:rPr lang="es-ES" sz="2000" dirty="0">
                <a:solidFill>
                  <a:schemeClr val="bg1"/>
                </a:solidFill>
              </a:rPr>
              <a:t> divisible </a:t>
            </a:r>
            <a:r>
              <a:rPr lang="es-ES" sz="2000" dirty="0" err="1">
                <a:solidFill>
                  <a:schemeClr val="bg1"/>
                </a:solidFill>
              </a:rPr>
              <a:t>by</a:t>
            </a:r>
            <a:r>
              <a:rPr lang="es-ES" sz="2000" dirty="0">
                <a:solidFill>
                  <a:schemeClr val="bg1"/>
                </a:solidFill>
              </a:rPr>
              <a:t> %</a:t>
            </a:r>
            <a:r>
              <a:rPr lang="es-ES" sz="2000" dirty="0" err="1">
                <a:solidFill>
                  <a:schemeClr val="bg1"/>
                </a:solidFill>
              </a:rPr>
              <a:t>ld</a:t>
            </a:r>
            <a:r>
              <a:rPr lang="es-ES" sz="2000" dirty="0">
                <a:solidFill>
                  <a:schemeClr val="bg1"/>
                </a:solidFill>
              </a:rPr>
              <a:t> and %</a:t>
            </a:r>
            <a:r>
              <a:rPr lang="es-ES" sz="2000" dirty="0" err="1">
                <a:solidFill>
                  <a:schemeClr val="bg1"/>
                </a:solidFill>
              </a:rPr>
              <a:t>ld</a:t>
            </a:r>
            <a:r>
              <a:rPr lang="es-ES" sz="2000" dirty="0">
                <a:solidFill>
                  <a:schemeClr val="bg1"/>
                </a:solidFill>
              </a:rPr>
              <a:t>.\n", </a:t>
            </a:r>
            <a:r>
              <a:rPr lang="es-ES" sz="2000" dirty="0" err="1">
                <a:solidFill>
                  <a:schemeClr val="bg1"/>
                </a:solidFill>
              </a:rPr>
              <a:t>num</a:t>
            </a:r>
            <a:r>
              <a:rPr lang="es-ES" sz="2000" dirty="0">
                <a:solidFill>
                  <a:schemeClr val="bg1"/>
                </a:solidFill>
              </a:rPr>
              <a:t>, div, </a:t>
            </a:r>
            <a:r>
              <a:rPr lang="es-ES" sz="2000" dirty="0" err="1">
                <a:solidFill>
                  <a:schemeClr val="bg1"/>
                </a:solidFill>
              </a:rPr>
              <a:t>num</a:t>
            </a:r>
            <a:r>
              <a:rPr lang="es-ES" sz="2000" dirty="0">
                <a:solidFill>
                  <a:schemeClr val="bg1"/>
                </a:solidFill>
              </a:rPr>
              <a:t>/div);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	</a:t>
            </a:r>
            <a:r>
              <a:rPr lang="es-ES" sz="2000" dirty="0" err="1">
                <a:solidFill>
                  <a:schemeClr val="bg1"/>
                </a:solidFill>
              </a:rPr>
              <a:t>else</a:t>
            </a:r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>
                <a:solidFill>
                  <a:schemeClr val="bg1"/>
                </a:solidFill>
              </a:rPr>
              <a:t>		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("%</a:t>
            </a:r>
            <a:r>
              <a:rPr lang="es-ES" sz="2000" dirty="0" err="1">
                <a:solidFill>
                  <a:schemeClr val="bg1"/>
                </a:solidFill>
              </a:rPr>
              <a:t>ld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is</a:t>
            </a:r>
            <a:r>
              <a:rPr lang="es-ES" sz="2000" dirty="0">
                <a:solidFill>
                  <a:schemeClr val="bg1"/>
                </a:solidFill>
              </a:rPr>
              <a:t> divisible </a:t>
            </a:r>
            <a:r>
              <a:rPr lang="es-ES" sz="2000" dirty="0" err="1">
                <a:solidFill>
                  <a:schemeClr val="bg1"/>
                </a:solidFill>
              </a:rPr>
              <a:t>by</a:t>
            </a:r>
            <a:r>
              <a:rPr lang="es-ES" sz="2000" dirty="0">
                <a:solidFill>
                  <a:schemeClr val="bg1"/>
                </a:solidFill>
              </a:rPr>
              <a:t> %</a:t>
            </a:r>
            <a:r>
              <a:rPr lang="es-ES" sz="2000" dirty="0" err="1">
                <a:solidFill>
                  <a:schemeClr val="bg1"/>
                </a:solidFill>
              </a:rPr>
              <a:t>ld</a:t>
            </a:r>
            <a:r>
              <a:rPr lang="es-ES" sz="2000" dirty="0">
                <a:solidFill>
                  <a:schemeClr val="bg1"/>
                </a:solidFill>
              </a:rPr>
              <a:t>.\n", </a:t>
            </a:r>
            <a:r>
              <a:rPr lang="es-ES" sz="2000" dirty="0" err="1">
                <a:solidFill>
                  <a:schemeClr val="bg1"/>
                </a:solidFill>
              </a:rPr>
              <a:t>num</a:t>
            </a:r>
            <a:r>
              <a:rPr lang="es-ES" sz="2000" dirty="0">
                <a:solidFill>
                  <a:schemeClr val="bg1"/>
                </a:solidFill>
              </a:rPr>
              <a:t>, div);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	prime = NO;									/*</a:t>
            </a:r>
            <a:r>
              <a:rPr lang="es-ES" sz="2000" dirty="0" err="1">
                <a:solidFill>
                  <a:schemeClr val="bg1"/>
                </a:solidFill>
              </a:rPr>
              <a:t>number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is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not</a:t>
            </a:r>
            <a:r>
              <a:rPr lang="es-ES" sz="2000" dirty="0">
                <a:solidFill>
                  <a:schemeClr val="bg1"/>
                </a:solidFill>
              </a:rPr>
              <a:t> prime*/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	}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}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if</a:t>
            </a:r>
            <a:r>
              <a:rPr lang="es-ES" sz="2000" dirty="0">
                <a:solidFill>
                  <a:schemeClr val="bg1"/>
                </a:solidFill>
              </a:rPr>
              <a:t> (prime==YES)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("%</a:t>
            </a:r>
            <a:r>
              <a:rPr lang="es-ES" sz="2000" dirty="0" err="1">
                <a:solidFill>
                  <a:schemeClr val="bg1"/>
                </a:solidFill>
              </a:rPr>
              <a:t>ld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is</a:t>
            </a:r>
            <a:r>
              <a:rPr lang="es-ES" sz="2000" dirty="0">
                <a:solidFill>
                  <a:schemeClr val="bg1"/>
                </a:solidFill>
              </a:rPr>
              <a:t> prime.\n", </a:t>
            </a:r>
            <a:r>
              <a:rPr lang="es-ES" sz="2000" dirty="0" err="1">
                <a:solidFill>
                  <a:schemeClr val="bg1"/>
                </a:solidFill>
              </a:rPr>
              <a:t>num</a:t>
            </a:r>
            <a:r>
              <a:rPr lang="es-ES" sz="2000" dirty="0">
                <a:solidFill>
                  <a:schemeClr val="bg1"/>
                </a:solidFill>
              </a:rPr>
              <a:t>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</a:t>
            </a:r>
            <a:r>
              <a:rPr lang="es-ES" sz="2000" dirty="0" err="1">
                <a:solidFill>
                  <a:schemeClr val="bg1"/>
                </a:solidFill>
              </a:rPr>
              <a:t>Please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enter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another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integer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for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analysis</a:t>
            </a:r>
            <a:r>
              <a:rPr lang="es-ES" sz="2000" dirty="0">
                <a:solidFill>
                  <a:schemeClr val="bg1"/>
                </a:solidFill>
              </a:rPr>
              <a:t>; ");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</a:t>
            </a:r>
            <a:r>
              <a:rPr lang="es-ES" sz="2000" dirty="0" err="1">
                <a:solidFill>
                  <a:schemeClr val="bg1"/>
                </a:solidFill>
              </a:rPr>
              <a:t>Enter</a:t>
            </a:r>
            <a:r>
              <a:rPr lang="es-ES" sz="2000" dirty="0">
                <a:solidFill>
                  <a:schemeClr val="bg1"/>
                </a:solidFill>
              </a:rPr>
              <a:t> q to </a:t>
            </a:r>
            <a:r>
              <a:rPr lang="es-ES" sz="2000" dirty="0" err="1">
                <a:solidFill>
                  <a:schemeClr val="bg1"/>
                </a:solidFill>
              </a:rPr>
              <a:t>quit</a:t>
            </a:r>
            <a:r>
              <a:rPr lang="es-ES" sz="2000" dirty="0">
                <a:solidFill>
                  <a:schemeClr val="bg1"/>
                </a:solidFill>
              </a:rPr>
              <a:t>.\n");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}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return</a:t>
            </a:r>
            <a:r>
              <a:rPr lang="es-ES" sz="2000" dirty="0">
                <a:solidFill>
                  <a:schemeClr val="bg1"/>
                </a:solidFill>
              </a:rPr>
              <a:t> 0;	/* </a:t>
            </a:r>
            <a:r>
              <a:rPr lang="es-ES" sz="2000" dirty="0" err="1">
                <a:solidFill>
                  <a:schemeClr val="bg1"/>
                </a:solidFill>
              </a:rPr>
              <a:t>program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terminates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succesfully</a:t>
            </a:r>
            <a:r>
              <a:rPr lang="es-ES" sz="2000" dirty="0">
                <a:solidFill>
                  <a:schemeClr val="bg1"/>
                </a:solidFill>
              </a:rPr>
              <a:t>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492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Vamos a ser lógicos.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Hemos visto que </a:t>
            </a:r>
            <a:r>
              <a:rPr lang="es-ES" sz="2000" i="1" dirty="0" err="1" smtClean="0">
                <a:solidFill>
                  <a:schemeClr val="bg1"/>
                </a:solidFill>
              </a:rPr>
              <a:t>if</a:t>
            </a:r>
            <a:r>
              <a:rPr lang="es-ES" sz="2000" dirty="0" smtClean="0">
                <a:solidFill>
                  <a:schemeClr val="bg1"/>
                </a:solidFill>
              </a:rPr>
              <a:t> y </a:t>
            </a:r>
            <a:r>
              <a:rPr lang="es-ES" sz="2000" i="1" u="sng" dirty="0" err="1" smtClean="0">
                <a:solidFill>
                  <a:schemeClr val="bg1"/>
                </a:solidFill>
              </a:rPr>
              <a:t>while</a:t>
            </a:r>
            <a:r>
              <a:rPr lang="es-ES" sz="2000" dirty="0" smtClean="0">
                <a:solidFill>
                  <a:schemeClr val="bg1"/>
                </a:solidFill>
              </a:rPr>
              <a:t> a menudo usan expresiones relacionales como </a:t>
            </a:r>
            <a:r>
              <a:rPr lang="es-ES" sz="2000" dirty="0" err="1" smtClean="0">
                <a:solidFill>
                  <a:schemeClr val="bg1"/>
                </a:solidFill>
              </a:rPr>
              <a:t>tests</a:t>
            </a:r>
            <a:r>
              <a:rPr lang="es-ES" sz="2000" dirty="0" smtClean="0">
                <a:solidFill>
                  <a:schemeClr val="bg1"/>
                </a:solidFill>
              </a:rPr>
              <a:t>. </a:t>
            </a:r>
          </a:p>
          <a:p>
            <a:endParaRPr lang="es-ES" sz="2000" dirty="0" smtClean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Imaginemos ahora que sólo necesitemos un programa que cuente caracteres que no sean espacios. </a:t>
            </a:r>
            <a:endParaRPr lang="es-ES" sz="2000" dirty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35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152400"/>
            <a:ext cx="8305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/* </a:t>
            </a:r>
            <a:r>
              <a:rPr lang="es-ES" sz="2000" dirty="0" err="1">
                <a:solidFill>
                  <a:schemeClr val="bg1"/>
                </a:solidFill>
              </a:rPr>
              <a:t>chcount.c</a:t>
            </a:r>
            <a:r>
              <a:rPr lang="es-ES" sz="2000" dirty="0">
                <a:solidFill>
                  <a:schemeClr val="bg1"/>
                </a:solidFill>
              </a:rPr>
              <a:t> -- </a:t>
            </a:r>
            <a:r>
              <a:rPr lang="es-ES" sz="2000" dirty="0" err="1">
                <a:solidFill>
                  <a:schemeClr val="bg1"/>
                </a:solidFill>
              </a:rPr>
              <a:t>counts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nonwhietespace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characters</a:t>
            </a:r>
            <a:r>
              <a:rPr lang="es-ES" sz="2000" dirty="0">
                <a:solidFill>
                  <a:schemeClr val="bg1"/>
                </a:solidFill>
              </a:rPr>
              <a:t>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#</a:t>
            </a:r>
            <a:r>
              <a:rPr lang="es-ES" sz="2000" dirty="0" err="1">
                <a:solidFill>
                  <a:schemeClr val="bg1"/>
                </a:solidFill>
              </a:rPr>
              <a:t>include</a:t>
            </a:r>
            <a:r>
              <a:rPr lang="es-ES" sz="2000" dirty="0">
                <a:solidFill>
                  <a:schemeClr val="bg1"/>
                </a:solidFill>
              </a:rPr>
              <a:t>&lt;</a:t>
            </a:r>
            <a:r>
              <a:rPr lang="es-ES" sz="2000" dirty="0" err="1">
                <a:solidFill>
                  <a:schemeClr val="bg1"/>
                </a:solidFill>
              </a:rPr>
              <a:t>stdio.h</a:t>
            </a:r>
            <a:r>
              <a:rPr lang="es-ES" sz="2000" dirty="0">
                <a:solidFill>
                  <a:schemeClr val="bg1"/>
                </a:solidFill>
              </a:rPr>
              <a:t>&gt;</a:t>
            </a:r>
          </a:p>
          <a:p>
            <a:r>
              <a:rPr lang="es-ES" sz="2000" dirty="0">
                <a:solidFill>
                  <a:schemeClr val="bg1"/>
                </a:solidFill>
              </a:rPr>
              <a:t>#define PERIOD '.'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 err="1">
                <a:solidFill>
                  <a:schemeClr val="bg1"/>
                </a:solidFill>
              </a:rPr>
              <a:t>int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main</a:t>
            </a:r>
            <a:r>
              <a:rPr lang="es-ES" sz="2000" dirty="0">
                <a:solidFill>
                  <a:schemeClr val="bg1"/>
                </a:solidFill>
              </a:rPr>
              <a:t>(</a:t>
            </a:r>
            <a:r>
              <a:rPr lang="es-ES" sz="2000" dirty="0" err="1">
                <a:solidFill>
                  <a:schemeClr val="bg1"/>
                </a:solidFill>
              </a:rPr>
              <a:t>void</a:t>
            </a:r>
            <a:r>
              <a:rPr lang="es-ES" sz="2000" dirty="0">
                <a:solidFill>
                  <a:schemeClr val="bg1"/>
                </a:solidFill>
              </a:rPr>
              <a:t>)</a:t>
            </a:r>
          </a:p>
          <a:p>
            <a:r>
              <a:rPr lang="es-ES" sz="2000" dirty="0">
                <a:solidFill>
                  <a:schemeClr val="bg1"/>
                </a:solidFill>
              </a:rPr>
              <a:t>{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int</a:t>
            </a:r>
            <a:r>
              <a:rPr lang="es-ES" sz="2000" dirty="0">
                <a:solidFill>
                  <a:schemeClr val="bg1"/>
                </a:solidFill>
              </a:rPr>
              <a:t> ch;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int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charcount</a:t>
            </a:r>
            <a:r>
              <a:rPr lang="es-ES" sz="2000" dirty="0">
                <a:solidFill>
                  <a:schemeClr val="bg1"/>
                </a:solidFill>
              </a:rPr>
              <a:t>=0;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while</a:t>
            </a:r>
            <a:r>
              <a:rPr lang="es-ES" sz="2000" dirty="0">
                <a:solidFill>
                  <a:schemeClr val="bg1"/>
                </a:solidFill>
              </a:rPr>
              <a:t> ((ch=</a:t>
            </a:r>
            <a:r>
              <a:rPr lang="es-ES" sz="2000" dirty="0" err="1">
                <a:solidFill>
                  <a:schemeClr val="bg1"/>
                </a:solidFill>
              </a:rPr>
              <a:t>getchar</a:t>
            </a:r>
            <a:r>
              <a:rPr lang="es-ES" sz="2000" dirty="0">
                <a:solidFill>
                  <a:schemeClr val="bg1"/>
                </a:solidFill>
              </a:rPr>
              <a:t>())!= PERIOD)</a:t>
            </a:r>
          </a:p>
          <a:p>
            <a:r>
              <a:rPr lang="es-ES" sz="2000" dirty="0">
                <a:solidFill>
                  <a:schemeClr val="bg1"/>
                </a:solidFill>
              </a:rPr>
              <a:t>	{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</a:t>
            </a:r>
            <a:r>
              <a:rPr lang="es-ES" sz="2000" dirty="0" err="1">
                <a:solidFill>
                  <a:schemeClr val="bg1"/>
                </a:solidFill>
              </a:rPr>
              <a:t>if</a:t>
            </a:r>
            <a:r>
              <a:rPr lang="es-ES" sz="2000" dirty="0">
                <a:solidFill>
                  <a:schemeClr val="bg1"/>
                </a:solidFill>
              </a:rPr>
              <a:t> (ch!=' '&amp;&amp; ch!= '\n' &amp;&amp; ch !='\t')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</a:t>
            </a:r>
            <a:r>
              <a:rPr lang="es-ES" sz="2000" dirty="0" err="1">
                <a:solidFill>
                  <a:schemeClr val="bg1"/>
                </a:solidFill>
              </a:rPr>
              <a:t>charcount</a:t>
            </a:r>
            <a:r>
              <a:rPr lang="es-ES" sz="2000" dirty="0">
                <a:solidFill>
                  <a:schemeClr val="bg1"/>
                </a:solidFill>
              </a:rPr>
              <a:t>++;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}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</a:t>
            </a:r>
            <a:r>
              <a:rPr lang="es-ES" sz="2000" dirty="0" err="1">
                <a:solidFill>
                  <a:schemeClr val="bg1"/>
                </a:solidFill>
              </a:rPr>
              <a:t>There</a:t>
            </a:r>
            <a:r>
              <a:rPr lang="es-ES" sz="2000" dirty="0">
                <a:solidFill>
                  <a:schemeClr val="bg1"/>
                </a:solidFill>
              </a:rPr>
              <a:t> are %d </a:t>
            </a:r>
            <a:r>
              <a:rPr lang="es-ES" sz="2000" dirty="0" err="1">
                <a:solidFill>
                  <a:schemeClr val="bg1"/>
                </a:solidFill>
              </a:rPr>
              <a:t>nonwhitespace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character</a:t>
            </a:r>
            <a:r>
              <a:rPr lang="es-ES" sz="2000" dirty="0">
                <a:solidFill>
                  <a:schemeClr val="bg1"/>
                </a:solidFill>
              </a:rPr>
              <a:t>.\n",</a:t>
            </a:r>
            <a:r>
              <a:rPr lang="es-ES" sz="2000" dirty="0" err="1">
                <a:solidFill>
                  <a:schemeClr val="bg1"/>
                </a:solidFill>
              </a:rPr>
              <a:t>charcount</a:t>
            </a:r>
            <a:r>
              <a:rPr lang="es-ES" sz="2000" dirty="0">
                <a:solidFill>
                  <a:schemeClr val="bg1"/>
                </a:solidFill>
              </a:rPr>
              <a:t>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return</a:t>
            </a:r>
            <a:r>
              <a:rPr lang="es-ES" sz="2000" dirty="0">
                <a:solidFill>
                  <a:schemeClr val="bg1"/>
                </a:solidFill>
              </a:rPr>
              <a:t> 0;	/* </a:t>
            </a:r>
            <a:r>
              <a:rPr lang="es-ES" sz="2000" dirty="0" err="1">
                <a:solidFill>
                  <a:schemeClr val="bg1"/>
                </a:solidFill>
              </a:rPr>
              <a:t>program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terminates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succesfully</a:t>
            </a:r>
            <a:r>
              <a:rPr lang="es-ES" sz="2000" dirty="0">
                <a:solidFill>
                  <a:schemeClr val="bg1"/>
                </a:solidFill>
              </a:rPr>
              <a:t>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}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>
                <a:solidFill>
                  <a:schemeClr val="bg1"/>
                </a:solidFill>
              </a:rPr>
              <a:t>//</a:t>
            </a:r>
            <a:r>
              <a:rPr lang="es-ES" sz="2000" dirty="0" err="1">
                <a:solidFill>
                  <a:schemeClr val="bg1"/>
                </a:solidFill>
              </a:rPr>
              <a:t>Logical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operators</a:t>
            </a:r>
            <a:r>
              <a:rPr lang="es-ES" sz="2000" dirty="0">
                <a:solidFill>
                  <a:schemeClr val="bg1"/>
                </a:solidFill>
              </a:rPr>
              <a:t> combine </a:t>
            </a:r>
            <a:r>
              <a:rPr lang="es-ES" sz="2000" dirty="0" err="1">
                <a:solidFill>
                  <a:schemeClr val="bg1"/>
                </a:solidFill>
              </a:rPr>
              <a:t>relationships</a:t>
            </a:r>
            <a:r>
              <a:rPr lang="es-ES" sz="2000" dirty="0" smtClean="0">
                <a:solidFill>
                  <a:schemeClr val="bg1"/>
                </a:solidFill>
              </a:rPr>
              <a:t>.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4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Un programa de Word-</a:t>
            </a:r>
            <a:r>
              <a:rPr lang="es-ES" sz="2000" b="1" spc="300" dirty="0" err="1" smtClean="0">
                <a:solidFill>
                  <a:schemeClr val="accent3">
                    <a:lumMod val="75000"/>
                  </a:schemeClr>
                </a:solidFill>
              </a:rPr>
              <a:t>count</a:t>
            </a:r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Que pasaría si ahora queremos contar palabras?</a:t>
            </a: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228600"/>
            <a:ext cx="83058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/* </a:t>
            </a:r>
            <a:r>
              <a:rPr lang="en-US" sz="2000" dirty="0" err="1">
                <a:solidFill>
                  <a:schemeClr val="bg1"/>
                </a:solidFill>
              </a:rPr>
              <a:t>wordcnt.c</a:t>
            </a:r>
            <a:r>
              <a:rPr lang="en-US" sz="2000" dirty="0">
                <a:solidFill>
                  <a:schemeClr val="bg1"/>
                </a:solidFill>
              </a:rPr>
              <a:t> -- counts characters, words, lines*/</a:t>
            </a:r>
          </a:p>
          <a:p>
            <a:r>
              <a:rPr lang="en-US" sz="2000" dirty="0">
                <a:solidFill>
                  <a:schemeClr val="bg1"/>
                </a:solidFill>
              </a:rPr>
              <a:t>#include&lt;</a:t>
            </a:r>
            <a:r>
              <a:rPr lang="en-US" sz="2000" dirty="0" err="1">
                <a:solidFill>
                  <a:schemeClr val="bg1"/>
                </a:solidFill>
              </a:rPr>
              <a:t>stdio.h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#define STOP '|'</a:t>
            </a:r>
          </a:p>
          <a:p>
            <a:r>
              <a:rPr lang="en-US" sz="2000" dirty="0">
                <a:solidFill>
                  <a:schemeClr val="bg1"/>
                </a:solidFill>
              </a:rPr>
              <a:t>#define YES 1</a:t>
            </a:r>
          </a:p>
          <a:p>
            <a:r>
              <a:rPr lang="en-US" sz="2000" dirty="0">
                <a:solidFill>
                  <a:schemeClr val="bg1"/>
                </a:solidFill>
              </a:rPr>
              <a:t>#define NO 0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main(void)</a:t>
            </a:r>
          </a:p>
          <a:p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</a:rPr>
              <a:t>	char c;				/* read in character		*/</a:t>
            </a:r>
          </a:p>
          <a:p>
            <a:r>
              <a:rPr lang="en-US" sz="2000" dirty="0">
                <a:solidFill>
                  <a:schemeClr val="bg1"/>
                </a:solidFill>
              </a:rPr>
              <a:t>	long </a:t>
            </a:r>
            <a:r>
              <a:rPr lang="en-US" sz="2000" dirty="0" err="1">
                <a:solidFill>
                  <a:schemeClr val="bg1"/>
                </a:solidFill>
              </a:rPr>
              <a:t>n_chars</a:t>
            </a:r>
            <a:r>
              <a:rPr lang="en-US" sz="2000" dirty="0">
                <a:solidFill>
                  <a:schemeClr val="bg1"/>
                </a:solidFill>
              </a:rPr>
              <a:t>=0L;		/*number of characters		*/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n_lines</a:t>
            </a:r>
            <a:r>
              <a:rPr lang="en-US" sz="2000" dirty="0">
                <a:solidFill>
                  <a:schemeClr val="bg1"/>
                </a:solidFill>
              </a:rPr>
              <a:t>=0;			/*</a:t>
            </a:r>
            <a:r>
              <a:rPr lang="en-US" sz="2000" dirty="0" err="1">
                <a:solidFill>
                  <a:schemeClr val="bg1"/>
                </a:solidFill>
              </a:rPr>
              <a:t>numer</a:t>
            </a:r>
            <a:r>
              <a:rPr lang="en-US" sz="2000" dirty="0">
                <a:solidFill>
                  <a:schemeClr val="bg1"/>
                </a:solidFill>
              </a:rPr>
              <a:t> of lines			*/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n_words</a:t>
            </a:r>
            <a:r>
              <a:rPr lang="en-US" sz="2000" dirty="0">
                <a:solidFill>
                  <a:schemeClr val="bg1"/>
                </a:solidFill>
              </a:rPr>
              <a:t>=0;			/*number of words			*/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wordflag</a:t>
            </a:r>
            <a:r>
              <a:rPr lang="en-US" sz="2000" dirty="0">
                <a:solidFill>
                  <a:schemeClr val="bg1"/>
                </a:solidFill>
              </a:rPr>
              <a:t>=NO;		/*==YES if c is in a word	*/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4529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 language logo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"/>
            <a:ext cx="5257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190500" y="4572000"/>
            <a:ext cx="8839200" cy="2666999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 6: </a:t>
            </a:r>
            <a:r>
              <a:rPr lang="en-US" dirty="0">
                <a:solidFill>
                  <a:schemeClr val="accent5"/>
                </a:solidFill>
              </a:rPr>
              <a:t>C Control Statements: Branching and Jumping</a:t>
            </a:r>
            <a:r>
              <a:rPr lang="es-ES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17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228600"/>
            <a:ext cx="8305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while ((c=</a:t>
            </a:r>
            <a:r>
              <a:rPr lang="en-US" sz="2000" dirty="0" err="1">
                <a:solidFill>
                  <a:schemeClr val="bg1"/>
                </a:solidFill>
              </a:rPr>
              <a:t>getchar</a:t>
            </a:r>
            <a:r>
              <a:rPr lang="en-US" sz="2000" dirty="0">
                <a:solidFill>
                  <a:schemeClr val="bg1"/>
                </a:solidFill>
              </a:rPr>
              <a:t>())!= STOP)</a:t>
            </a:r>
          </a:p>
          <a:p>
            <a:r>
              <a:rPr lang="en-US" sz="2000" dirty="0">
                <a:solidFill>
                  <a:schemeClr val="bg1"/>
                </a:solidFill>
              </a:rPr>
              <a:t>	{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n_chars</a:t>
            </a:r>
            <a:r>
              <a:rPr lang="en-US" sz="2000" dirty="0">
                <a:solidFill>
                  <a:schemeClr val="bg1"/>
                </a:solidFill>
              </a:rPr>
              <a:t>++;			/*count characters*/</a:t>
            </a:r>
          </a:p>
          <a:p>
            <a:r>
              <a:rPr lang="en-US" sz="2000" dirty="0">
                <a:solidFill>
                  <a:schemeClr val="bg1"/>
                </a:solidFill>
              </a:rPr>
              <a:t>	if (c=='\n')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n_lines</a:t>
            </a:r>
            <a:r>
              <a:rPr lang="en-US" sz="2000" dirty="0">
                <a:solidFill>
                  <a:schemeClr val="bg1"/>
                </a:solidFill>
              </a:rPr>
              <a:t>++;			/*count lines*/</a:t>
            </a:r>
          </a:p>
          <a:p>
            <a:r>
              <a:rPr lang="en-US" sz="2000" dirty="0">
                <a:solidFill>
                  <a:schemeClr val="bg1"/>
                </a:solidFill>
              </a:rPr>
              <a:t>	if (c!=' ' &amp;&amp; c != '\n' &amp;&amp; c !='\t' &amp;&amp; </a:t>
            </a:r>
            <a:r>
              <a:rPr lang="en-US" sz="2000" dirty="0" err="1">
                <a:solidFill>
                  <a:schemeClr val="bg1"/>
                </a:solidFill>
              </a:rPr>
              <a:t>wordflag</a:t>
            </a:r>
            <a:r>
              <a:rPr lang="en-US" sz="2000" dirty="0">
                <a:solidFill>
                  <a:schemeClr val="bg1"/>
                </a:solidFill>
              </a:rPr>
              <a:t> == NO)</a:t>
            </a:r>
          </a:p>
          <a:p>
            <a:r>
              <a:rPr lang="en-US" sz="2000" dirty="0">
                <a:solidFill>
                  <a:schemeClr val="bg1"/>
                </a:solidFill>
              </a:rPr>
              <a:t>	{</a:t>
            </a:r>
          </a:p>
          <a:p>
            <a:r>
              <a:rPr lang="en-US" sz="2000" dirty="0">
                <a:solidFill>
                  <a:schemeClr val="bg1"/>
                </a:solidFill>
              </a:rPr>
              <a:t>		</a:t>
            </a:r>
            <a:r>
              <a:rPr lang="en-US" sz="2000" dirty="0" err="1">
                <a:solidFill>
                  <a:schemeClr val="bg1"/>
                </a:solidFill>
              </a:rPr>
              <a:t>wordflag</a:t>
            </a:r>
            <a:r>
              <a:rPr lang="en-US" sz="2000" dirty="0">
                <a:solidFill>
                  <a:schemeClr val="bg1"/>
                </a:solidFill>
              </a:rPr>
              <a:t> = YES;		/*starting a new word		*/</a:t>
            </a:r>
          </a:p>
          <a:p>
            <a:r>
              <a:rPr lang="en-US" sz="2000" dirty="0">
                <a:solidFill>
                  <a:schemeClr val="bg1"/>
                </a:solidFill>
              </a:rPr>
              <a:t>		</a:t>
            </a:r>
            <a:r>
              <a:rPr lang="en-US" sz="2000" dirty="0" err="1">
                <a:solidFill>
                  <a:schemeClr val="bg1"/>
                </a:solidFill>
              </a:rPr>
              <a:t>n_words</a:t>
            </a:r>
            <a:r>
              <a:rPr lang="en-US" sz="2000" dirty="0">
                <a:solidFill>
                  <a:schemeClr val="bg1"/>
                </a:solidFill>
              </a:rPr>
              <a:t>++;			/*count word				*/</a:t>
            </a:r>
          </a:p>
          <a:p>
            <a:r>
              <a:rPr lang="en-US" sz="2000" dirty="0">
                <a:solidFill>
                  <a:schemeClr val="bg1"/>
                </a:solidFill>
              </a:rPr>
              <a:t>		}</a:t>
            </a:r>
          </a:p>
          <a:p>
            <a:r>
              <a:rPr lang="en-US" sz="2000" dirty="0">
                <a:solidFill>
                  <a:schemeClr val="bg1"/>
                </a:solidFill>
              </a:rPr>
              <a:t>		if ((c==' '|| c== '\n' || c =='\t') &amp;&amp; </a:t>
            </a:r>
            <a:r>
              <a:rPr lang="en-US" sz="2000" dirty="0" err="1">
                <a:solidFill>
                  <a:schemeClr val="bg1"/>
                </a:solidFill>
              </a:rPr>
              <a:t>wordflag</a:t>
            </a:r>
            <a:r>
              <a:rPr lang="en-US" sz="2000" dirty="0">
                <a:solidFill>
                  <a:schemeClr val="bg1"/>
                </a:solidFill>
              </a:rPr>
              <a:t> == YES)</a:t>
            </a:r>
          </a:p>
          <a:p>
            <a:r>
              <a:rPr lang="en-US" sz="2000" dirty="0">
                <a:solidFill>
                  <a:schemeClr val="bg1"/>
                </a:solidFill>
              </a:rPr>
              <a:t>		</a:t>
            </a:r>
            <a:r>
              <a:rPr lang="en-US" sz="2000" dirty="0" err="1">
                <a:solidFill>
                  <a:schemeClr val="bg1"/>
                </a:solidFill>
              </a:rPr>
              <a:t>wordflag</a:t>
            </a:r>
            <a:r>
              <a:rPr lang="en-US" sz="2000" dirty="0">
                <a:solidFill>
                  <a:schemeClr val="bg1"/>
                </a:solidFill>
              </a:rPr>
              <a:t>=NO;		/*reached end of word		*/</a:t>
            </a:r>
          </a:p>
          <a:p>
            <a:r>
              <a:rPr lang="en-US" sz="2000" dirty="0">
                <a:solidFill>
                  <a:schemeClr val="bg1"/>
                </a:solidFill>
              </a:rPr>
              <a:t>		}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printf</a:t>
            </a:r>
            <a:r>
              <a:rPr lang="en-US" sz="2000" dirty="0">
                <a:solidFill>
                  <a:schemeClr val="bg1"/>
                </a:solidFill>
              </a:rPr>
              <a:t>("CHARACTERS = %</a:t>
            </a:r>
            <a:r>
              <a:rPr lang="en-US" sz="2000" dirty="0" err="1">
                <a:solidFill>
                  <a:schemeClr val="bg1"/>
                </a:solidFill>
              </a:rPr>
              <a:t>ld</a:t>
            </a:r>
            <a:r>
              <a:rPr lang="en-US" sz="2000" dirty="0">
                <a:solidFill>
                  <a:schemeClr val="bg1"/>
                </a:solidFill>
              </a:rPr>
              <a:t>, WORDS = %d, LINES = %d\n", </a:t>
            </a:r>
            <a:r>
              <a:rPr lang="en-US" sz="2000" dirty="0" err="1">
                <a:solidFill>
                  <a:schemeClr val="bg1"/>
                </a:solidFill>
              </a:rPr>
              <a:t>n_chars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n_words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n_lines</a:t>
            </a:r>
            <a:r>
              <a:rPr lang="en-US" sz="2000" dirty="0">
                <a:solidFill>
                  <a:schemeClr val="bg1"/>
                </a:solidFill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</a:rPr>
              <a:t>	return 0;	/* program terminates </a:t>
            </a:r>
            <a:r>
              <a:rPr lang="en-US" sz="2000" dirty="0" err="1">
                <a:solidFill>
                  <a:schemeClr val="bg1"/>
                </a:solidFill>
              </a:rPr>
              <a:t>succesfully</a:t>
            </a:r>
            <a:r>
              <a:rPr lang="en-US" sz="2000" dirty="0">
                <a:solidFill>
                  <a:schemeClr val="bg1"/>
                </a:solidFill>
              </a:rPr>
              <a:t>*/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}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54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609600"/>
            <a:ext cx="83058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El operador condicional: ?.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C ofrece una manera corta de expresar una forma de la sentencia </a:t>
            </a:r>
            <a:r>
              <a:rPr lang="es-ES" sz="2000" i="1" dirty="0" err="1" smtClean="0">
                <a:solidFill>
                  <a:schemeClr val="bg1"/>
                </a:solidFill>
              </a:rPr>
              <a:t>if</a:t>
            </a:r>
            <a:r>
              <a:rPr lang="es-ES" sz="2000" i="1" dirty="0" smtClean="0">
                <a:solidFill>
                  <a:schemeClr val="bg1"/>
                </a:solidFill>
              </a:rPr>
              <a:t> </a:t>
            </a:r>
            <a:r>
              <a:rPr lang="es-ES" sz="2000" i="1" dirty="0" err="1" smtClean="0">
                <a:solidFill>
                  <a:schemeClr val="bg1"/>
                </a:solidFill>
              </a:rPr>
              <a:t>else</a:t>
            </a:r>
            <a:r>
              <a:rPr lang="es-ES" sz="2000" dirty="0" smtClean="0">
                <a:solidFill>
                  <a:schemeClr val="bg1"/>
                </a:solidFill>
              </a:rPr>
              <a:t>. Este </a:t>
            </a:r>
            <a:r>
              <a:rPr lang="es-ES" sz="2000" dirty="0" err="1" smtClean="0">
                <a:solidFill>
                  <a:schemeClr val="bg1"/>
                </a:solidFill>
              </a:rPr>
              <a:t>bioperador</a:t>
            </a:r>
            <a:r>
              <a:rPr lang="es-ES" sz="2000" dirty="0" smtClean="0">
                <a:solidFill>
                  <a:schemeClr val="bg1"/>
                </a:solidFill>
              </a:rPr>
              <a:t> tiene tres </a:t>
            </a:r>
            <a:r>
              <a:rPr lang="es-ES" sz="2000" dirty="0" err="1" smtClean="0">
                <a:solidFill>
                  <a:schemeClr val="bg1"/>
                </a:solidFill>
              </a:rPr>
              <a:t>operandos</a:t>
            </a:r>
            <a:r>
              <a:rPr lang="es-ES" sz="2000" dirty="0" smtClean="0">
                <a:solidFill>
                  <a:schemeClr val="bg1"/>
                </a:solidFill>
              </a:rPr>
              <a:t>, ejemplo: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X= (y &lt; 0) ? –y : y;</a:t>
            </a:r>
            <a:endParaRPr lang="es-ES" sz="2000" u="sng" dirty="0" smtClean="0">
              <a:solidFill>
                <a:schemeClr val="bg1"/>
              </a:solidFill>
            </a:endParaRPr>
          </a:p>
          <a:p>
            <a:pPr algn="just"/>
            <a:endParaRPr lang="es-ES" sz="2000" u="sng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Lo que está a la derecha antes del punto y coma es la expresión condicional. 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Su significado es: 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Si y &lt; 0, entonces x = -y; de lo contrario x = y.</a:t>
            </a:r>
          </a:p>
          <a:p>
            <a:pPr algn="just"/>
            <a:r>
              <a:rPr lang="es-ES" sz="2000" dirty="0" err="1" smtClean="0">
                <a:solidFill>
                  <a:schemeClr val="bg1"/>
                </a:solidFill>
              </a:rPr>
              <a:t>If</a:t>
            </a:r>
            <a:r>
              <a:rPr lang="es-ES" sz="2000" dirty="0" smtClean="0">
                <a:solidFill>
                  <a:schemeClr val="bg1"/>
                </a:solidFill>
              </a:rPr>
              <a:t> (y &lt; 0)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smtClean="0">
                <a:solidFill>
                  <a:schemeClr val="bg1"/>
                </a:solidFill>
              </a:rPr>
              <a:t>x = -y;</a:t>
            </a:r>
          </a:p>
          <a:p>
            <a:pPr algn="just"/>
            <a:r>
              <a:rPr lang="es-ES" sz="2000" dirty="0" err="1" smtClean="0">
                <a:solidFill>
                  <a:schemeClr val="bg1"/>
                </a:solidFill>
              </a:rPr>
              <a:t>Else</a:t>
            </a:r>
            <a:endParaRPr lang="es-ES" sz="2000" dirty="0" smtClean="0">
              <a:solidFill>
                <a:schemeClr val="bg1"/>
              </a:solidFill>
            </a:endParaRP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smtClean="0">
                <a:solidFill>
                  <a:schemeClr val="bg1"/>
                </a:solidFill>
              </a:rPr>
              <a:t>x = y;</a:t>
            </a:r>
          </a:p>
          <a:p>
            <a:pPr algn="just"/>
            <a:endParaRPr lang="es-ES" sz="2000" dirty="0" smtClean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Expresión1 ?expresión2 : expresión3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42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304800"/>
            <a:ext cx="83058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/* </a:t>
            </a:r>
            <a:r>
              <a:rPr lang="en-US" sz="2000" dirty="0" err="1">
                <a:solidFill>
                  <a:schemeClr val="bg1"/>
                </a:solidFill>
              </a:rPr>
              <a:t>paint.c</a:t>
            </a:r>
            <a:r>
              <a:rPr lang="en-US" sz="2000" dirty="0">
                <a:solidFill>
                  <a:schemeClr val="bg1"/>
                </a:solidFill>
              </a:rPr>
              <a:t> -- uses conditional operator*/</a:t>
            </a:r>
          </a:p>
          <a:p>
            <a:r>
              <a:rPr lang="en-US" sz="2000" dirty="0">
                <a:solidFill>
                  <a:schemeClr val="bg1"/>
                </a:solidFill>
              </a:rPr>
              <a:t>#include&lt;</a:t>
            </a:r>
            <a:r>
              <a:rPr lang="en-US" sz="2000" dirty="0" err="1">
                <a:solidFill>
                  <a:schemeClr val="bg1"/>
                </a:solidFill>
              </a:rPr>
              <a:t>stdio.h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#define COVERAGE 200			/* square feet per paint can */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main(void)</a:t>
            </a:r>
          </a:p>
          <a:p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sq_feet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cans;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printf</a:t>
            </a:r>
            <a:r>
              <a:rPr lang="en-US" sz="2000" dirty="0">
                <a:solidFill>
                  <a:schemeClr val="bg1"/>
                </a:solidFill>
              </a:rPr>
              <a:t>("Enter number of square feet to be painted: \n");</a:t>
            </a:r>
          </a:p>
          <a:p>
            <a:r>
              <a:rPr lang="en-US" sz="2000" dirty="0">
                <a:solidFill>
                  <a:schemeClr val="bg1"/>
                </a:solidFill>
              </a:rPr>
              <a:t>	while (</a:t>
            </a:r>
            <a:r>
              <a:rPr lang="en-US" sz="2000" dirty="0" err="1">
                <a:solidFill>
                  <a:schemeClr val="bg1"/>
                </a:solidFill>
              </a:rPr>
              <a:t>scanf</a:t>
            </a:r>
            <a:r>
              <a:rPr lang="en-US" sz="2000" dirty="0">
                <a:solidFill>
                  <a:schemeClr val="bg1"/>
                </a:solidFill>
              </a:rPr>
              <a:t>("%d", &amp;</a:t>
            </a:r>
            <a:r>
              <a:rPr lang="en-US" sz="2000" dirty="0" err="1">
                <a:solidFill>
                  <a:schemeClr val="bg1"/>
                </a:solidFill>
              </a:rPr>
              <a:t>sq_feet</a:t>
            </a:r>
            <a:r>
              <a:rPr lang="en-US" sz="2000" dirty="0">
                <a:solidFill>
                  <a:schemeClr val="bg1"/>
                </a:solidFill>
              </a:rPr>
              <a:t>) == 1)</a:t>
            </a:r>
          </a:p>
          <a:p>
            <a:r>
              <a:rPr lang="en-US" sz="2000" dirty="0">
                <a:solidFill>
                  <a:schemeClr val="bg1"/>
                </a:solidFill>
              </a:rPr>
              <a:t>	{</a:t>
            </a:r>
          </a:p>
          <a:p>
            <a:r>
              <a:rPr lang="en-US" sz="2000" dirty="0">
                <a:solidFill>
                  <a:schemeClr val="bg1"/>
                </a:solidFill>
              </a:rPr>
              <a:t>	cans = </a:t>
            </a:r>
            <a:r>
              <a:rPr lang="en-US" sz="2000" dirty="0" err="1">
                <a:solidFill>
                  <a:schemeClr val="bg1"/>
                </a:solidFill>
              </a:rPr>
              <a:t>sq_feet</a:t>
            </a:r>
            <a:r>
              <a:rPr lang="en-US" sz="2000" dirty="0">
                <a:solidFill>
                  <a:schemeClr val="bg1"/>
                </a:solidFill>
              </a:rPr>
              <a:t> / COVERAGE;</a:t>
            </a:r>
          </a:p>
          <a:p>
            <a:r>
              <a:rPr lang="en-US" sz="2000" dirty="0">
                <a:solidFill>
                  <a:schemeClr val="bg1"/>
                </a:solidFill>
              </a:rPr>
              <a:t>	cans += ((</a:t>
            </a:r>
            <a:r>
              <a:rPr lang="en-US" sz="2000" dirty="0" err="1">
                <a:solidFill>
                  <a:schemeClr val="bg1"/>
                </a:solidFill>
              </a:rPr>
              <a:t>sq_feet</a:t>
            </a:r>
            <a:r>
              <a:rPr lang="en-US" sz="2000" dirty="0">
                <a:solidFill>
                  <a:schemeClr val="bg1"/>
                </a:solidFill>
              </a:rPr>
              <a:t> % COVERAGE == 0)) ? 0 : 1;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printf</a:t>
            </a:r>
            <a:r>
              <a:rPr lang="en-US" sz="2000" dirty="0">
                <a:solidFill>
                  <a:schemeClr val="bg1"/>
                </a:solidFill>
              </a:rPr>
              <a:t>("You need %d %s of paint.\n", cans, cans == 1 ? "can" : "cans");</a:t>
            </a:r>
          </a:p>
          <a:p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r>
              <a:rPr lang="en-US" sz="2000" dirty="0">
                <a:solidFill>
                  <a:schemeClr val="bg1"/>
                </a:solidFill>
              </a:rPr>
              <a:t>	return 0;	/* program terminates </a:t>
            </a:r>
            <a:r>
              <a:rPr lang="en-US" sz="2000" dirty="0" err="1">
                <a:solidFill>
                  <a:schemeClr val="bg1"/>
                </a:solidFill>
              </a:rPr>
              <a:t>succesfully</a:t>
            </a:r>
            <a:r>
              <a:rPr lang="en-US" sz="2000" dirty="0">
                <a:solidFill>
                  <a:schemeClr val="bg1"/>
                </a:solidFill>
              </a:rPr>
              <a:t>*/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}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Ayudas de bucle: </a:t>
            </a:r>
            <a:r>
              <a:rPr lang="es-ES" sz="2000" b="1" spc="300" dirty="0" err="1" smtClean="0">
                <a:solidFill>
                  <a:schemeClr val="accent3">
                    <a:lumMod val="75000"/>
                  </a:schemeClr>
                </a:solidFill>
              </a:rPr>
              <a:t>continue</a:t>
            </a:r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 y break.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Cuando el cuerpo de un </a:t>
            </a:r>
            <a:r>
              <a:rPr lang="es-ES" sz="2000" dirty="0" err="1" smtClean="0">
                <a:solidFill>
                  <a:schemeClr val="bg1"/>
                </a:solidFill>
              </a:rPr>
              <a:t>loop</a:t>
            </a:r>
            <a:r>
              <a:rPr lang="es-ES" sz="2000" dirty="0" smtClean="0">
                <a:solidFill>
                  <a:schemeClr val="bg1"/>
                </a:solidFill>
              </a:rPr>
              <a:t> se ha introducido, un programa ejecuta todas las sentencias en el cuerpo antes de la siguiente prueba. 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Las sentencias </a:t>
            </a:r>
            <a:r>
              <a:rPr lang="es-ES" sz="2000" dirty="0" err="1" smtClean="0">
                <a:solidFill>
                  <a:schemeClr val="bg1"/>
                </a:solidFill>
              </a:rPr>
              <a:t>continue</a:t>
            </a:r>
            <a:r>
              <a:rPr lang="es-ES" sz="2000" dirty="0" smtClean="0">
                <a:solidFill>
                  <a:schemeClr val="bg1"/>
                </a:solidFill>
              </a:rPr>
              <a:t> y break permiten omitir parte del programa o incluso terminarlo.</a:t>
            </a: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228600"/>
            <a:ext cx="8305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/* </a:t>
            </a:r>
            <a:r>
              <a:rPr lang="es-ES" sz="2000" dirty="0" err="1">
                <a:solidFill>
                  <a:schemeClr val="bg1"/>
                </a:solidFill>
              </a:rPr>
              <a:t>skip.c</a:t>
            </a:r>
            <a:r>
              <a:rPr lang="es-ES" sz="2000" dirty="0">
                <a:solidFill>
                  <a:schemeClr val="bg1"/>
                </a:solidFill>
              </a:rPr>
              <a:t> -- uses </a:t>
            </a:r>
            <a:r>
              <a:rPr lang="es-ES" sz="2000" dirty="0" err="1">
                <a:solidFill>
                  <a:schemeClr val="bg1"/>
                </a:solidFill>
              </a:rPr>
              <a:t>continue</a:t>
            </a:r>
            <a:r>
              <a:rPr lang="es-ES" sz="2000" dirty="0">
                <a:solidFill>
                  <a:schemeClr val="bg1"/>
                </a:solidFill>
              </a:rPr>
              <a:t> to </a:t>
            </a:r>
            <a:r>
              <a:rPr lang="es-ES" sz="2000" dirty="0" err="1">
                <a:solidFill>
                  <a:schemeClr val="bg1"/>
                </a:solidFill>
              </a:rPr>
              <a:t>skip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part</a:t>
            </a:r>
            <a:r>
              <a:rPr lang="es-ES" sz="2000" dirty="0">
                <a:solidFill>
                  <a:schemeClr val="bg1"/>
                </a:solidFill>
              </a:rPr>
              <a:t> of </a:t>
            </a:r>
            <a:r>
              <a:rPr lang="es-ES" sz="2000" dirty="0" err="1">
                <a:solidFill>
                  <a:schemeClr val="bg1"/>
                </a:solidFill>
              </a:rPr>
              <a:t>loop</a:t>
            </a:r>
            <a:r>
              <a:rPr lang="es-ES" sz="2000" dirty="0">
                <a:solidFill>
                  <a:schemeClr val="bg1"/>
                </a:solidFill>
              </a:rPr>
              <a:t>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#</a:t>
            </a:r>
            <a:r>
              <a:rPr lang="es-ES" sz="2000" dirty="0" err="1">
                <a:solidFill>
                  <a:schemeClr val="bg1"/>
                </a:solidFill>
              </a:rPr>
              <a:t>include</a:t>
            </a:r>
            <a:r>
              <a:rPr lang="es-ES" sz="2000" dirty="0">
                <a:solidFill>
                  <a:schemeClr val="bg1"/>
                </a:solidFill>
              </a:rPr>
              <a:t>&lt;</a:t>
            </a:r>
            <a:r>
              <a:rPr lang="es-ES" sz="2000" dirty="0" err="1">
                <a:solidFill>
                  <a:schemeClr val="bg1"/>
                </a:solidFill>
              </a:rPr>
              <a:t>stdio.h</a:t>
            </a:r>
            <a:r>
              <a:rPr lang="es-ES" sz="2000" dirty="0">
                <a:solidFill>
                  <a:schemeClr val="bg1"/>
                </a:solidFill>
              </a:rPr>
              <a:t>&gt;</a:t>
            </a:r>
          </a:p>
          <a:p>
            <a:r>
              <a:rPr lang="es-ES" sz="2000" dirty="0">
                <a:solidFill>
                  <a:schemeClr val="bg1"/>
                </a:solidFill>
              </a:rPr>
              <a:t>#define MIN 0.0</a:t>
            </a:r>
          </a:p>
          <a:p>
            <a:r>
              <a:rPr lang="es-ES" sz="2000" dirty="0">
                <a:solidFill>
                  <a:schemeClr val="bg1"/>
                </a:solidFill>
              </a:rPr>
              <a:t>#define MAX 100.0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 err="1">
                <a:solidFill>
                  <a:schemeClr val="bg1"/>
                </a:solidFill>
              </a:rPr>
              <a:t>int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main</a:t>
            </a:r>
            <a:r>
              <a:rPr lang="es-ES" sz="2000" dirty="0">
                <a:solidFill>
                  <a:schemeClr val="bg1"/>
                </a:solidFill>
              </a:rPr>
              <a:t>(</a:t>
            </a:r>
            <a:r>
              <a:rPr lang="es-ES" sz="2000" dirty="0" err="1">
                <a:solidFill>
                  <a:schemeClr val="bg1"/>
                </a:solidFill>
              </a:rPr>
              <a:t>void</a:t>
            </a:r>
            <a:r>
              <a:rPr lang="es-ES" sz="2000" dirty="0">
                <a:solidFill>
                  <a:schemeClr val="bg1"/>
                </a:solidFill>
              </a:rPr>
              <a:t>)</a:t>
            </a:r>
          </a:p>
          <a:p>
            <a:r>
              <a:rPr lang="es-ES" sz="2000" dirty="0">
                <a:solidFill>
                  <a:schemeClr val="bg1"/>
                </a:solidFill>
              </a:rPr>
              <a:t>{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float</a:t>
            </a:r>
            <a:r>
              <a:rPr lang="es-ES" sz="2000" dirty="0">
                <a:solidFill>
                  <a:schemeClr val="bg1"/>
                </a:solidFill>
              </a:rPr>
              <a:t> score;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float</a:t>
            </a:r>
            <a:r>
              <a:rPr lang="es-ES" sz="2000" dirty="0">
                <a:solidFill>
                  <a:schemeClr val="bg1"/>
                </a:solidFill>
              </a:rPr>
              <a:t> total = 0.0;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int</a:t>
            </a:r>
            <a:r>
              <a:rPr lang="es-ES" sz="2000" dirty="0">
                <a:solidFill>
                  <a:schemeClr val="bg1"/>
                </a:solidFill>
              </a:rPr>
              <a:t> n;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float</a:t>
            </a:r>
            <a:r>
              <a:rPr lang="es-ES" sz="2000" dirty="0">
                <a:solidFill>
                  <a:schemeClr val="bg1"/>
                </a:solidFill>
              </a:rPr>
              <a:t> min= MAX;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float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max</a:t>
            </a:r>
            <a:r>
              <a:rPr lang="es-ES" sz="2000" dirty="0">
                <a:solidFill>
                  <a:schemeClr val="bg1"/>
                </a:solidFill>
              </a:rPr>
              <a:t> = MIN;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</a:t>
            </a:r>
            <a:r>
              <a:rPr lang="es-ES" sz="2000" dirty="0" err="1">
                <a:solidFill>
                  <a:schemeClr val="bg1"/>
                </a:solidFill>
              </a:rPr>
              <a:t>Enter</a:t>
            </a:r>
            <a:r>
              <a:rPr lang="es-ES" sz="2000" dirty="0">
                <a:solidFill>
                  <a:schemeClr val="bg1"/>
                </a:solidFill>
              </a:rPr>
              <a:t> scores: \n");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while</a:t>
            </a:r>
            <a:r>
              <a:rPr lang="es-ES" sz="2000" dirty="0">
                <a:solidFill>
                  <a:schemeClr val="bg1"/>
                </a:solidFill>
              </a:rPr>
              <a:t> (</a:t>
            </a:r>
            <a:r>
              <a:rPr lang="es-ES" sz="2000" dirty="0" err="1">
                <a:solidFill>
                  <a:schemeClr val="bg1"/>
                </a:solidFill>
              </a:rPr>
              <a:t>scanf</a:t>
            </a:r>
            <a:r>
              <a:rPr lang="es-ES" sz="2000" dirty="0">
                <a:solidFill>
                  <a:schemeClr val="bg1"/>
                </a:solidFill>
              </a:rPr>
              <a:t>("%f", &amp;score) == 1)</a:t>
            </a:r>
          </a:p>
          <a:p>
            <a:r>
              <a:rPr lang="es-ES" sz="2000" dirty="0">
                <a:solidFill>
                  <a:schemeClr val="bg1"/>
                </a:solidFill>
              </a:rPr>
              <a:t>	{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</a:t>
            </a:r>
            <a:r>
              <a:rPr lang="es-ES" sz="2000" dirty="0" err="1">
                <a:solidFill>
                  <a:schemeClr val="bg1"/>
                </a:solidFill>
              </a:rPr>
              <a:t>if</a:t>
            </a:r>
            <a:r>
              <a:rPr lang="es-ES" sz="2000" dirty="0">
                <a:solidFill>
                  <a:schemeClr val="bg1"/>
                </a:solidFill>
              </a:rPr>
              <a:t> (score &lt; MIN || score &gt; MAX)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{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("%0.1f </a:t>
            </a:r>
            <a:r>
              <a:rPr lang="es-ES" sz="2000" dirty="0" err="1">
                <a:solidFill>
                  <a:schemeClr val="bg1"/>
                </a:solidFill>
              </a:rPr>
              <a:t>is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an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invalid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value</a:t>
            </a:r>
            <a:r>
              <a:rPr lang="es-ES" sz="2000" dirty="0">
                <a:solidFill>
                  <a:schemeClr val="bg1"/>
                </a:solidFill>
              </a:rPr>
              <a:t>.\n", score);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	</a:t>
            </a:r>
            <a:r>
              <a:rPr lang="es-ES" sz="2000" dirty="0" err="1">
                <a:solidFill>
                  <a:schemeClr val="bg1"/>
                </a:solidFill>
              </a:rPr>
              <a:t>continue</a:t>
            </a:r>
            <a:r>
              <a:rPr lang="es-ES" sz="2000" dirty="0">
                <a:solidFill>
                  <a:schemeClr val="bg1"/>
                </a:solidFill>
              </a:rPr>
              <a:t>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</a:t>
            </a:r>
            <a:r>
              <a:rPr lang="es-ES" sz="2000" dirty="0" smtClean="0">
                <a:solidFill>
                  <a:schemeClr val="bg1"/>
                </a:solidFill>
              </a:rPr>
              <a:t>}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93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381000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</a:t>
            </a:r>
            <a:r>
              <a:rPr lang="es-ES" sz="2000" dirty="0" err="1">
                <a:solidFill>
                  <a:schemeClr val="bg1"/>
                </a:solidFill>
              </a:rPr>
              <a:t>Accepting</a:t>
            </a:r>
            <a:r>
              <a:rPr lang="es-ES" sz="2000" dirty="0">
                <a:solidFill>
                  <a:schemeClr val="bg1"/>
                </a:solidFill>
              </a:rPr>
              <a:t> %0.1f:\n", score);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min = (score &lt; min) ? score : min;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max</a:t>
            </a:r>
            <a:r>
              <a:rPr lang="es-ES" sz="2000" dirty="0">
                <a:solidFill>
                  <a:schemeClr val="bg1"/>
                </a:solidFill>
              </a:rPr>
              <a:t> = (score &gt; </a:t>
            </a:r>
            <a:r>
              <a:rPr lang="es-ES" sz="2000" dirty="0" err="1">
                <a:solidFill>
                  <a:schemeClr val="bg1"/>
                </a:solidFill>
              </a:rPr>
              <a:t>max</a:t>
            </a:r>
            <a:r>
              <a:rPr lang="es-ES" sz="2000" dirty="0">
                <a:solidFill>
                  <a:schemeClr val="bg1"/>
                </a:solidFill>
              </a:rPr>
              <a:t>) ? score : </a:t>
            </a:r>
            <a:r>
              <a:rPr lang="es-ES" sz="2000" dirty="0" err="1">
                <a:solidFill>
                  <a:schemeClr val="bg1"/>
                </a:solidFill>
              </a:rPr>
              <a:t>max</a:t>
            </a:r>
            <a:r>
              <a:rPr lang="es-ES" sz="2000" dirty="0">
                <a:solidFill>
                  <a:schemeClr val="bg1"/>
                </a:solidFill>
              </a:rPr>
              <a:t>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total +=score;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n++;</a:t>
            </a:r>
          </a:p>
          <a:p>
            <a:r>
              <a:rPr lang="es-ES" sz="2000" dirty="0">
                <a:solidFill>
                  <a:schemeClr val="bg1"/>
                </a:solidFill>
              </a:rPr>
              <a:t>}</a:t>
            </a:r>
          </a:p>
          <a:p>
            <a:r>
              <a:rPr lang="es-ES" sz="2000" dirty="0" err="1">
                <a:solidFill>
                  <a:schemeClr val="bg1"/>
                </a:solidFill>
              </a:rPr>
              <a:t>if</a:t>
            </a:r>
            <a:r>
              <a:rPr lang="es-ES" sz="2000" dirty="0">
                <a:solidFill>
                  <a:schemeClr val="bg1"/>
                </a:solidFill>
              </a:rPr>
              <a:t> (n &gt; 0)</a:t>
            </a:r>
          </a:p>
          <a:p>
            <a:r>
              <a:rPr lang="es-ES" sz="2000" dirty="0">
                <a:solidFill>
                  <a:schemeClr val="bg1"/>
                </a:solidFill>
              </a:rPr>
              <a:t>{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</a:t>
            </a:r>
            <a:r>
              <a:rPr lang="es-ES" sz="2000" dirty="0" err="1">
                <a:solidFill>
                  <a:schemeClr val="bg1"/>
                </a:solidFill>
              </a:rPr>
              <a:t>Average</a:t>
            </a:r>
            <a:r>
              <a:rPr lang="es-ES" sz="2000" dirty="0">
                <a:solidFill>
                  <a:schemeClr val="bg1"/>
                </a:solidFill>
              </a:rPr>
              <a:t> of %d scores </a:t>
            </a:r>
            <a:r>
              <a:rPr lang="es-ES" sz="2000" dirty="0" err="1">
                <a:solidFill>
                  <a:schemeClr val="bg1"/>
                </a:solidFill>
              </a:rPr>
              <a:t>is</a:t>
            </a:r>
            <a:r>
              <a:rPr lang="es-ES" sz="2000" dirty="0">
                <a:solidFill>
                  <a:schemeClr val="bg1"/>
                </a:solidFill>
              </a:rPr>
              <a:t> %0.1f.\n", n, total / n);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</a:t>
            </a:r>
            <a:r>
              <a:rPr lang="es-ES" sz="2000" dirty="0" err="1">
                <a:solidFill>
                  <a:schemeClr val="bg1"/>
                </a:solidFill>
              </a:rPr>
              <a:t>Low</a:t>
            </a:r>
            <a:r>
              <a:rPr lang="es-ES" sz="2000" dirty="0">
                <a:solidFill>
                  <a:schemeClr val="bg1"/>
                </a:solidFill>
              </a:rPr>
              <a:t> = %0.1f, </a:t>
            </a:r>
            <a:r>
              <a:rPr lang="es-ES" sz="2000" dirty="0" err="1">
                <a:solidFill>
                  <a:schemeClr val="bg1"/>
                </a:solidFill>
              </a:rPr>
              <a:t>high</a:t>
            </a:r>
            <a:r>
              <a:rPr lang="es-ES" sz="2000" dirty="0">
                <a:solidFill>
                  <a:schemeClr val="bg1"/>
                </a:solidFill>
              </a:rPr>
              <a:t> = %0.1f.\n", min, </a:t>
            </a:r>
            <a:r>
              <a:rPr lang="es-ES" sz="2000" dirty="0" err="1">
                <a:solidFill>
                  <a:schemeClr val="bg1"/>
                </a:solidFill>
              </a:rPr>
              <a:t>max</a:t>
            </a:r>
            <a:r>
              <a:rPr lang="es-ES" sz="2000" dirty="0">
                <a:solidFill>
                  <a:schemeClr val="bg1"/>
                </a:solidFill>
              </a:rPr>
              <a:t>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}</a:t>
            </a:r>
          </a:p>
          <a:p>
            <a:r>
              <a:rPr lang="es-ES" sz="2000" dirty="0" err="1">
                <a:solidFill>
                  <a:schemeClr val="bg1"/>
                </a:solidFill>
              </a:rPr>
              <a:t>else</a:t>
            </a:r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("No </a:t>
            </a:r>
            <a:r>
              <a:rPr lang="es-ES" sz="2000" dirty="0" err="1">
                <a:solidFill>
                  <a:schemeClr val="bg1"/>
                </a:solidFill>
              </a:rPr>
              <a:t>valid</a:t>
            </a:r>
            <a:r>
              <a:rPr lang="es-ES" sz="2000" dirty="0">
                <a:solidFill>
                  <a:schemeClr val="bg1"/>
                </a:solidFill>
              </a:rPr>
              <a:t> score </a:t>
            </a:r>
            <a:r>
              <a:rPr lang="es-ES" sz="2000" dirty="0" err="1">
                <a:solidFill>
                  <a:schemeClr val="bg1"/>
                </a:solidFill>
              </a:rPr>
              <a:t>were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entered</a:t>
            </a:r>
            <a:r>
              <a:rPr lang="es-ES" sz="2000" dirty="0">
                <a:solidFill>
                  <a:schemeClr val="bg1"/>
                </a:solidFill>
              </a:rPr>
              <a:t>.\n");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return</a:t>
            </a:r>
            <a:r>
              <a:rPr lang="es-ES" sz="2000" dirty="0">
                <a:solidFill>
                  <a:schemeClr val="bg1"/>
                </a:solidFill>
              </a:rPr>
              <a:t> 0;	/* </a:t>
            </a:r>
            <a:r>
              <a:rPr lang="es-ES" sz="2000" dirty="0" err="1">
                <a:solidFill>
                  <a:schemeClr val="bg1"/>
                </a:solidFill>
              </a:rPr>
              <a:t>program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terminates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succesfully</a:t>
            </a:r>
            <a:r>
              <a:rPr lang="es-ES" sz="2000" dirty="0">
                <a:solidFill>
                  <a:schemeClr val="bg1"/>
                </a:solidFill>
              </a:rPr>
              <a:t>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}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>
                <a:solidFill>
                  <a:schemeClr val="bg1"/>
                </a:solidFill>
              </a:rPr>
              <a:t>//</a:t>
            </a:r>
            <a:r>
              <a:rPr lang="es-ES" sz="2000" dirty="0" err="1">
                <a:solidFill>
                  <a:schemeClr val="bg1"/>
                </a:solidFill>
              </a:rPr>
              <a:t>Logical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operators</a:t>
            </a:r>
            <a:r>
              <a:rPr lang="es-ES" sz="2000" dirty="0">
                <a:solidFill>
                  <a:schemeClr val="bg1"/>
                </a:solidFill>
              </a:rPr>
              <a:t> combine </a:t>
            </a:r>
            <a:r>
              <a:rPr lang="es-ES" sz="2000" dirty="0" err="1">
                <a:solidFill>
                  <a:schemeClr val="bg1"/>
                </a:solidFill>
              </a:rPr>
              <a:t>relationships</a:t>
            </a:r>
            <a:r>
              <a:rPr lang="es-ES" sz="2000" dirty="0">
                <a:solidFill>
                  <a:schemeClr val="bg1"/>
                </a:solidFill>
              </a:rPr>
              <a:t>.</a:t>
            </a: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6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Opción </a:t>
            </a:r>
            <a:r>
              <a:rPr lang="es-ES" sz="2000" b="1" spc="300" dirty="0" err="1" smtClean="0">
                <a:solidFill>
                  <a:schemeClr val="accent3">
                    <a:lumMod val="75000"/>
                  </a:schemeClr>
                </a:solidFill>
              </a:rPr>
              <a:t>multiple</a:t>
            </a:r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s-ES" sz="2000" b="1" spc="300" dirty="0" err="1" smtClean="0">
                <a:solidFill>
                  <a:schemeClr val="accent3">
                    <a:lumMod val="75000"/>
                  </a:schemeClr>
                </a:solidFill>
              </a:rPr>
              <a:t>switch</a:t>
            </a:r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 y break.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El operador condicional y la construcción </a:t>
            </a:r>
            <a:r>
              <a:rPr lang="es-ES" sz="2000" i="1" dirty="0" err="1" smtClean="0">
                <a:solidFill>
                  <a:schemeClr val="bg1"/>
                </a:solidFill>
              </a:rPr>
              <a:t>if</a:t>
            </a:r>
            <a:r>
              <a:rPr lang="es-ES" sz="2000" i="1" dirty="0" smtClean="0">
                <a:solidFill>
                  <a:schemeClr val="bg1"/>
                </a:solidFill>
              </a:rPr>
              <a:t> </a:t>
            </a:r>
            <a:r>
              <a:rPr lang="es-ES" sz="2000" i="1" dirty="0" err="1" smtClean="0">
                <a:solidFill>
                  <a:schemeClr val="bg1"/>
                </a:solidFill>
              </a:rPr>
              <a:t>else</a:t>
            </a:r>
            <a:r>
              <a:rPr lang="es-ES" sz="2000" dirty="0" smtClean="0">
                <a:solidFill>
                  <a:schemeClr val="bg1"/>
                </a:solidFill>
              </a:rPr>
              <a:t> hacen posible escribir programas que eligen entre dos alternativas.</a:t>
            </a:r>
          </a:p>
          <a:p>
            <a:endParaRPr lang="es-ES" sz="2000" dirty="0" smtClean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Incluso sólo se necesitaría una entre muchas alternativas.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20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304800"/>
            <a:ext cx="83058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/* </a:t>
            </a:r>
            <a:r>
              <a:rPr lang="es-ES" sz="2000" dirty="0" err="1" smtClean="0">
                <a:solidFill>
                  <a:schemeClr val="bg1"/>
                </a:solidFill>
              </a:rPr>
              <a:t>animals.c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-- uses </a:t>
            </a:r>
            <a:r>
              <a:rPr lang="es-ES" sz="2000" dirty="0" smtClean="0">
                <a:solidFill>
                  <a:schemeClr val="bg1"/>
                </a:solidFill>
              </a:rPr>
              <a:t>a </a:t>
            </a:r>
            <a:r>
              <a:rPr lang="es-ES" sz="2000" dirty="0" err="1" smtClean="0">
                <a:solidFill>
                  <a:schemeClr val="bg1"/>
                </a:solidFill>
              </a:rPr>
              <a:t>switch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statement</a:t>
            </a:r>
            <a:r>
              <a:rPr lang="es-ES" sz="2000" dirty="0" smtClean="0">
                <a:solidFill>
                  <a:schemeClr val="bg1"/>
                </a:solidFill>
              </a:rPr>
              <a:t>*/</a:t>
            </a:r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>
                <a:solidFill>
                  <a:schemeClr val="bg1"/>
                </a:solidFill>
              </a:rPr>
              <a:t>#</a:t>
            </a:r>
            <a:r>
              <a:rPr lang="es-ES" sz="2000" dirty="0" err="1">
                <a:solidFill>
                  <a:schemeClr val="bg1"/>
                </a:solidFill>
              </a:rPr>
              <a:t>include</a:t>
            </a:r>
            <a:r>
              <a:rPr lang="es-ES" sz="2000" dirty="0">
                <a:solidFill>
                  <a:schemeClr val="bg1"/>
                </a:solidFill>
              </a:rPr>
              <a:t>&lt;</a:t>
            </a:r>
            <a:r>
              <a:rPr lang="es-ES" sz="2000" dirty="0" err="1">
                <a:solidFill>
                  <a:schemeClr val="bg1"/>
                </a:solidFill>
              </a:rPr>
              <a:t>stdio.h</a:t>
            </a:r>
            <a:r>
              <a:rPr lang="es-ES" sz="2000" dirty="0">
                <a:solidFill>
                  <a:schemeClr val="bg1"/>
                </a:solidFill>
              </a:rPr>
              <a:t>&gt;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 err="1">
                <a:solidFill>
                  <a:schemeClr val="bg1"/>
                </a:solidFill>
              </a:rPr>
              <a:t>int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main</a:t>
            </a:r>
            <a:r>
              <a:rPr lang="es-ES" sz="2000" dirty="0">
                <a:solidFill>
                  <a:schemeClr val="bg1"/>
                </a:solidFill>
              </a:rPr>
              <a:t>(</a:t>
            </a:r>
            <a:r>
              <a:rPr lang="es-ES" sz="2000" dirty="0" err="1">
                <a:solidFill>
                  <a:schemeClr val="bg1"/>
                </a:solidFill>
              </a:rPr>
              <a:t>void</a:t>
            </a:r>
            <a:r>
              <a:rPr lang="es-ES" sz="2000" dirty="0">
                <a:solidFill>
                  <a:schemeClr val="bg1"/>
                </a:solidFill>
              </a:rPr>
              <a:t>)</a:t>
            </a:r>
          </a:p>
          <a:p>
            <a:r>
              <a:rPr lang="es-ES" sz="2000" dirty="0">
                <a:solidFill>
                  <a:schemeClr val="bg1"/>
                </a:solidFill>
              </a:rPr>
              <a:t>{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char</a:t>
            </a:r>
            <a:r>
              <a:rPr lang="es-ES" sz="2000" dirty="0">
                <a:solidFill>
                  <a:schemeClr val="bg1"/>
                </a:solidFill>
              </a:rPr>
              <a:t> ch;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</a:t>
            </a:r>
            <a:r>
              <a:rPr lang="es-ES" sz="2000" dirty="0" err="1">
                <a:solidFill>
                  <a:schemeClr val="bg1"/>
                </a:solidFill>
              </a:rPr>
              <a:t>Give</a:t>
            </a:r>
            <a:r>
              <a:rPr lang="es-ES" sz="2000" dirty="0">
                <a:solidFill>
                  <a:schemeClr val="bg1"/>
                </a:solidFill>
              </a:rPr>
              <a:t> me a </a:t>
            </a:r>
            <a:r>
              <a:rPr lang="es-ES" sz="2000" dirty="0" err="1">
                <a:solidFill>
                  <a:schemeClr val="bg1"/>
                </a:solidFill>
              </a:rPr>
              <a:t>letter</a:t>
            </a:r>
            <a:r>
              <a:rPr lang="es-ES" sz="2000" dirty="0">
                <a:solidFill>
                  <a:schemeClr val="bg1"/>
                </a:solidFill>
              </a:rPr>
              <a:t> of </a:t>
            </a:r>
            <a:r>
              <a:rPr lang="es-ES" sz="2000" dirty="0" err="1">
                <a:solidFill>
                  <a:schemeClr val="bg1"/>
                </a:solidFill>
              </a:rPr>
              <a:t>the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alphabet</a:t>
            </a:r>
            <a:r>
              <a:rPr lang="es-ES" sz="2000" dirty="0">
                <a:solidFill>
                  <a:schemeClr val="bg1"/>
                </a:solidFill>
              </a:rPr>
              <a:t>, and I </a:t>
            </a:r>
            <a:r>
              <a:rPr lang="es-ES" sz="2000" dirty="0" err="1">
                <a:solidFill>
                  <a:schemeClr val="bg1"/>
                </a:solidFill>
              </a:rPr>
              <a:t>will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give</a:t>
            </a:r>
            <a:r>
              <a:rPr lang="es-ES" sz="2000" dirty="0">
                <a:solidFill>
                  <a:schemeClr val="bg1"/>
                </a:solidFill>
              </a:rPr>
              <a:t> ");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</a:t>
            </a:r>
            <a:r>
              <a:rPr lang="es-ES" sz="2000" dirty="0" err="1">
                <a:solidFill>
                  <a:schemeClr val="bg1"/>
                </a:solidFill>
              </a:rPr>
              <a:t>an</a:t>
            </a:r>
            <a:r>
              <a:rPr lang="es-ES" sz="2000" dirty="0">
                <a:solidFill>
                  <a:schemeClr val="bg1"/>
                </a:solidFill>
              </a:rPr>
              <a:t> animal </a:t>
            </a:r>
            <a:r>
              <a:rPr lang="es-ES" sz="2000" dirty="0" err="1">
                <a:solidFill>
                  <a:schemeClr val="bg1"/>
                </a:solidFill>
              </a:rPr>
              <a:t>name</a:t>
            </a:r>
            <a:r>
              <a:rPr lang="es-ES" sz="2000" dirty="0">
                <a:solidFill>
                  <a:schemeClr val="bg1"/>
                </a:solidFill>
              </a:rPr>
              <a:t>\</a:t>
            </a:r>
            <a:r>
              <a:rPr lang="es-ES" sz="2000" dirty="0" err="1">
                <a:solidFill>
                  <a:schemeClr val="bg1"/>
                </a:solidFill>
              </a:rPr>
              <a:t>nbeggining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with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that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letter</a:t>
            </a:r>
            <a:r>
              <a:rPr lang="es-ES" sz="2000" dirty="0">
                <a:solidFill>
                  <a:schemeClr val="bg1"/>
                </a:solidFill>
              </a:rPr>
              <a:t>.\n");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</a:t>
            </a:r>
            <a:r>
              <a:rPr lang="es-ES" sz="2000" dirty="0" err="1">
                <a:solidFill>
                  <a:schemeClr val="bg1"/>
                </a:solidFill>
              </a:rPr>
              <a:t>Please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type</a:t>
            </a:r>
            <a:r>
              <a:rPr lang="es-ES" sz="2000" dirty="0">
                <a:solidFill>
                  <a:schemeClr val="bg1"/>
                </a:solidFill>
              </a:rPr>
              <a:t> in a </a:t>
            </a:r>
            <a:r>
              <a:rPr lang="es-ES" sz="2000" dirty="0" err="1">
                <a:solidFill>
                  <a:schemeClr val="bg1"/>
                </a:solidFill>
              </a:rPr>
              <a:t>letter</a:t>
            </a:r>
            <a:r>
              <a:rPr lang="es-ES" sz="2000" dirty="0">
                <a:solidFill>
                  <a:schemeClr val="bg1"/>
                </a:solidFill>
              </a:rPr>
              <a:t>; </a:t>
            </a:r>
            <a:r>
              <a:rPr lang="es-ES" sz="2000" dirty="0" err="1">
                <a:solidFill>
                  <a:schemeClr val="bg1"/>
                </a:solidFill>
              </a:rPr>
              <a:t>type</a:t>
            </a:r>
            <a:r>
              <a:rPr lang="es-ES" sz="2000" dirty="0">
                <a:solidFill>
                  <a:schemeClr val="bg1"/>
                </a:solidFill>
              </a:rPr>
              <a:t> # to </a:t>
            </a:r>
            <a:r>
              <a:rPr lang="es-ES" sz="2000" dirty="0" err="1">
                <a:solidFill>
                  <a:schemeClr val="bg1"/>
                </a:solidFill>
              </a:rPr>
              <a:t>end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my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act</a:t>
            </a:r>
            <a:r>
              <a:rPr lang="es-ES" sz="2000" dirty="0">
                <a:solidFill>
                  <a:schemeClr val="bg1"/>
                </a:solidFill>
              </a:rPr>
              <a:t>.\n");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while</a:t>
            </a:r>
            <a:r>
              <a:rPr lang="es-ES" sz="2000" dirty="0">
                <a:solidFill>
                  <a:schemeClr val="bg1"/>
                </a:solidFill>
              </a:rPr>
              <a:t> ((ch = </a:t>
            </a:r>
            <a:r>
              <a:rPr lang="es-ES" sz="2000" dirty="0" err="1">
                <a:solidFill>
                  <a:schemeClr val="bg1"/>
                </a:solidFill>
              </a:rPr>
              <a:t>getchar</a:t>
            </a:r>
            <a:r>
              <a:rPr lang="es-ES" sz="2000" dirty="0">
                <a:solidFill>
                  <a:schemeClr val="bg1"/>
                </a:solidFill>
              </a:rPr>
              <a:t>()) != '#')</a:t>
            </a:r>
          </a:p>
          <a:p>
            <a:r>
              <a:rPr lang="es-ES" sz="2000" dirty="0">
                <a:solidFill>
                  <a:schemeClr val="bg1"/>
                </a:solidFill>
              </a:rPr>
              <a:t>	{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</a:t>
            </a:r>
            <a:r>
              <a:rPr lang="es-ES" sz="2000" dirty="0" err="1">
                <a:solidFill>
                  <a:schemeClr val="bg1"/>
                </a:solidFill>
              </a:rPr>
              <a:t>if</a:t>
            </a:r>
            <a:r>
              <a:rPr lang="es-ES" sz="2000" dirty="0">
                <a:solidFill>
                  <a:schemeClr val="bg1"/>
                </a:solidFill>
              </a:rPr>
              <a:t> (ch &gt;= 'a' &amp;&amp; ch &lt;= 'z')			/*</a:t>
            </a:r>
            <a:r>
              <a:rPr lang="es-ES" sz="2000" dirty="0" err="1">
                <a:solidFill>
                  <a:schemeClr val="bg1"/>
                </a:solidFill>
              </a:rPr>
              <a:t>lowercase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only</a:t>
            </a:r>
            <a:r>
              <a:rPr lang="es-ES" sz="2000" dirty="0">
                <a:solidFill>
                  <a:schemeClr val="bg1"/>
                </a:solidFill>
              </a:rPr>
              <a:t>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</a:t>
            </a:r>
            <a:r>
              <a:rPr lang="es-ES" sz="2000" dirty="0" err="1">
                <a:solidFill>
                  <a:schemeClr val="bg1"/>
                </a:solidFill>
              </a:rPr>
              <a:t>switch</a:t>
            </a:r>
            <a:r>
              <a:rPr lang="es-ES" sz="2000" dirty="0">
                <a:solidFill>
                  <a:schemeClr val="bg1"/>
                </a:solidFill>
              </a:rPr>
              <a:t> (ch)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{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case 'a' :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("argali, a wild </a:t>
            </a:r>
            <a:r>
              <a:rPr lang="es-ES" sz="2000" dirty="0" err="1">
                <a:solidFill>
                  <a:schemeClr val="bg1"/>
                </a:solidFill>
              </a:rPr>
              <a:t>sheep</a:t>
            </a:r>
            <a:r>
              <a:rPr lang="es-ES" sz="2000" dirty="0">
                <a:solidFill>
                  <a:schemeClr val="bg1"/>
                </a:solidFill>
              </a:rPr>
              <a:t> of Asia\n");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break;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7387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30480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</a:rPr>
              <a:t>		case </a:t>
            </a:r>
            <a:r>
              <a:rPr lang="es-ES" sz="2000" dirty="0">
                <a:solidFill>
                  <a:schemeClr val="bg1"/>
                </a:solidFill>
              </a:rPr>
              <a:t>'b' :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("babirusa, a wild </a:t>
            </a:r>
            <a:r>
              <a:rPr lang="es-ES" sz="2000" dirty="0" err="1">
                <a:solidFill>
                  <a:schemeClr val="bg1"/>
                </a:solidFill>
              </a:rPr>
              <a:t>pig</a:t>
            </a:r>
            <a:r>
              <a:rPr lang="es-ES" sz="2000" dirty="0">
                <a:solidFill>
                  <a:schemeClr val="bg1"/>
                </a:solidFill>
              </a:rPr>
              <a:t> of </a:t>
            </a:r>
            <a:r>
              <a:rPr lang="es-ES" sz="2000" dirty="0" err="1">
                <a:solidFill>
                  <a:schemeClr val="bg1"/>
                </a:solidFill>
              </a:rPr>
              <a:t>Malay</a:t>
            </a:r>
            <a:r>
              <a:rPr lang="es-ES" sz="2000" dirty="0">
                <a:solidFill>
                  <a:schemeClr val="bg1"/>
                </a:solidFill>
              </a:rPr>
              <a:t>\n");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case 'c' :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</a:t>
            </a:r>
            <a:r>
              <a:rPr lang="es-ES" sz="2000" dirty="0" err="1">
                <a:solidFill>
                  <a:schemeClr val="bg1"/>
                </a:solidFill>
              </a:rPr>
              <a:t>coati</a:t>
            </a:r>
            <a:r>
              <a:rPr lang="es-ES" sz="2000" dirty="0">
                <a:solidFill>
                  <a:schemeClr val="bg1"/>
                </a:solidFill>
              </a:rPr>
              <a:t>, </a:t>
            </a:r>
            <a:r>
              <a:rPr lang="es-ES" sz="2000" dirty="0" err="1">
                <a:solidFill>
                  <a:schemeClr val="bg1"/>
                </a:solidFill>
              </a:rPr>
              <a:t>racoonlike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mammal</a:t>
            </a:r>
            <a:r>
              <a:rPr lang="es-ES" sz="2000" dirty="0">
                <a:solidFill>
                  <a:schemeClr val="bg1"/>
                </a:solidFill>
              </a:rPr>
              <a:t>\n");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break;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case 'd' :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</a:t>
            </a:r>
            <a:r>
              <a:rPr lang="es-ES" sz="2000" dirty="0" err="1">
                <a:solidFill>
                  <a:schemeClr val="bg1"/>
                </a:solidFill>
              </a:rPr>
              <a:t>desman</a:t>
            </a:r>
            <a:r>
              <a:rPr lang="es-ES" sz="2000" dirty="0">
                <a:solidFill>
                  <a:schemeClr val="bg1"/>
                </a:solidFill>
              </a:rPr>
              <a:t>, </a:t>
            </a:r>
            <a:r>
              <a:rPr lang="es-ES" sz="2000" dirty="0" err="1">
                <a:solidFill>
                  <a:schemeClr val="bg1"/>
                </a:solidFill>
              </a:rPr>
              <a:t>aquatic</a:t>
            </a:r>
            <a:r>
              <a:rPr lang="es-ES" sz="2000" dirty="0">
                <a:solidFill>
                  <a:schemeClr val="bg1"/>
                </a:solidFill>
              </a:rPr>
              <a:t>, </a:t>
            </a:r>
            <a:r>
              <a:rPr lang="es-ES" sz="2000" dirty="0" err="1">
                <a:solidFill>
                  <a:schemeClr val="bg1"/>
                </a:solidFill>
              </a:rPr>
              <a:t>molelike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critters</a:t>
            </a:r>
            <a:r>
              <a:rPr lang="es-ES" sz="2000" dirty="0">
                <a:solidFill>
                  <a:schemeClr val="bg1"/>
                </a:solidFill>
              </a:rPr>
              <a:t>\n");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break;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case 'e' :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</a:t>
            </a:r>
            <a:r>
              <a:rPr lang="es-ES" sz="2000" dirty="0" err="1">
                <a:solidFill>
                  <a:schemeClr val="bg1"/>
                </a:solidFill>
              </a:rPr>
              <a:t>echidna</a:t>
            </a:r>
            <a:r>
              <a:rPr lang="es-ES" sz="2000" dirty="0">
                <a:solidFill>
                  <a:schemeClr val="bg1"/>
                </a:solidFill>
              </a:rPr>
              <a:t>, </a:t>
            </a:r>
            <a:r>
              <a:rPr lang="es-ES" sz="2000" dirty="0" err="1">
                <a:solidFill>
                  <a:schemeClr val="bg1"/>
                </a:solidFill>
              </a:rPr>
              <a:t>thje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spiny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anteater</a:t>
            </a:r>
            <a:r>
              <a:rPr lang="es-ES" sz="2000" dirty="0">
                <a:solidFill>
                  <a:schemeClr val="bg1"/>
                </a:solidFill>
              </a:rPr>
              <a:t>\n");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break;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56309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228600"/>
            <a:ext cx="8305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		default :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</a:t>
            </a:r>
            <a:r>
              <a:rPr lang="es-ES" sz="2000" dirty="0" err="1">
                <a:solidFill>
                  <a:schemeClr val="bg1"/>
                </a:solidFill>
              </a:rPr>
              <a:t>That's</a:t>
            </a:r>
            <a:r>
              <a:rPr lang="es-ES" sz="2000" dirty="0">
                <a:solidFill>
                  <a:schemeClr val="bg1"/>
                </a:solidFill>
              </a:rPr>
              <a:t> a </a:t>
            </a:r>
            <a:r>
              <a:rPr lang="es-ES" sz="2000" dirty="0" err="1">
                <a:solidFill>
                  <a:schemeClr val="bg1"/>
                </a:solidFill>
              </a:rPr>
              <a:t>stumper</a:t>
            </a:r>
            <a:r>
              <a:rPr lang="es-ES" sz="2000" dirty="0">
                <a:solidFill>
                  <a:schemeClr val="bg1"/>
                </a:solidFill>
              </a:rPr>
              <a:t>\n");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}		/* </a:t>
            </a:r>
            <a:r>
              <a:rPr lang="es-ES" sz="2000" dirty="0" err="1">
                <a:solidFill>
                  <a:schemeClr val="bg1"/>
                </a:solidFill>
              </a:rPr>
              <a:t>end</a:t>
            </a:r>
            <a:r>
              <a:rPr lang="es-ES" sz="2000" dirty="0">
                <a:solidFill>
                  <a:schemeClr val="bg1"/>
                </a:solidFill>
              </a:rPr>
              <a:t> of </a:t>
            </a:r>
            <a:r>
              <a:rPr lang="es-ES" sz="2000" dirty="0" err="1">
                <a:solidFill>
                  <a:schemeClr val="bg1"/>
                </a:solidFill>
              </a:rPr>
              <a:t>switch</a:t>
            </a:r>
            <a:r>
              <a:rPr lang="es-ES" sz="2000" dirty="0">
                <a:solidFill>
                  <a:schemeClr val="bg1"/>
                </a:solidFill>
              </a:rPr>
              <a:t>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</a:t>
            </a:r>
            <a:r>
              <a:rPr lang="es-ES" sz="2000" dirty="0" err="1">
                <a:solidFill>
                  <a:schemeClr val="bg1"/>
                </a:solidFill>
              </a:rPr>
              <a:t>else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("I </a:t>
            </a:r>
            <a:r>
              <a:rPr lang="es-ES" sz="2000" dirty="0" err="1">
                <a:solidFill>
                  <a:schemeClr val="bg1"/>
                </a:solidFill>
              </a:rPr>
              <a:t>recognize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only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lowercase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letters</a:t>
            </a:r>
            <a:r>
              <a:rPr lang="es-ES" sz="2000" dirty="0">
                <a:solidFill>
                  <a:schemeClr val="bg1"/>
                </a:solidFill>
              </a:rPr>
              <a:t>.\n");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</a:t>
            </a:r>
            <a:r>
              <a:rPr lang="es-ES" sz="2000" dirty="0" err="1">
                <a:solidFill>
                  <a:schemeClr val="bg1"/>
                </a:solidFill>
              </a:rPr>
              <a:t>while</a:t>
            </a:r>
            <a:r>
              <a:rPr lang="es-ES" sz="2000" dirty="0">
                <a:solidFill>
                  <a:schemeClr val="bg1"/>
                </a:solidFill>
              </a:rPr>
              <a:t> (</a:t>
            </a:r>
            <a:r>
              <a:rPr lang="es-ES" sz="2000" dirty="0" err="1">
                <a:solidFill>
                  <a:schemeClr val="bg1"/>
                </a:solidFill>
              </a:rPr>
              <a:t>getchar</a:t>
            </a:r>
            <a:r>
              <a:rPr lang="es-ES" sz="2000" dirty="0">
                <a:solidFill>
                  <a:schemeClr val="bg1"/>
                </a:solidFill>
              </a:rPr>
              <a:t>()  != '\n')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</a:t>
            </a:r>
            <a:r>
              <a:rPr lang="es-ES" sz="2000" dirty="0" err="1">
                <a:solidFill>
                  <a:schemeClr val="bg1"/>
                </a:solidFill>
              </a:rPr>
              <a:t>continue</a:t>
            </a:r>
            <a:r>
              <a:rPr lang="es-ES" sz="2000" dirty="0">
                <a:solidFill>
                  <a:schemeClr val="bg1"/>
                </a:solidFill>
              </a:rPr>
              <a:t>;						/*</a:t>
            </a:r>
            <a:r>
              <a:rPr lang="es-ES" sz="2000" dirty="0" err="1">
                <a:solidFill>
                  <a:schemeClr val="bg1"/>
                </a:solidFill>
              </a:rPr>
              <a:t>skip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rest</a:t>
            </a:r>
            <a:r>
              <a:rPr lang="es-ES" sz="2000" dirty="0">
                <a:solidFill>
                  <a:schemeClr val="bg1"/>
                </a:solidFill>
              </a:rPr>
              <a:t> of input line*/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</a:t>
            </a:r>
            <a:r>
              <a:rPr lang="es-ES" sz="2000" dirty="0" err="1">
                <a:solidFill>
                  <a:schemeClr val="bg1"/>
                </a:solidFill>
              </a:rPr>
              <a:t>Please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type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another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letter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or</a:t>
            </a:r>
            <a:r>
              <a:rPr lang="es-ES" sz="2000" dirty="0">
                <a:solidFill>
                  <a:schemeClr val="bg1"/>
                </a:solidFill>
              </a:rPr>
              <a:t> a #.\n");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}						/* </a:t>
            </a:r>
            <a:r>
              <a:rPr lang="es-ES" sz="2000" dirty="0" err="1">
                <a:solidFill>
                  <a:schemeClr val="bg1"/>
                </a:solidFill>
              </a:rPr>
              <a:t>while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loop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end</a:t>
            </a:r>
            <a:r>
              <a:rPr lang="es-ES" sz="2000" dirty="0">
                <a:solidFill>
                  <a:schemeClr val="bg1"/>
                </a:solidFill>
              </a:rPr>
              <a:t>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return</a:t>
            </a:r>
            <a:r>
              <a:rPr lang="es-ES" sz="2000" dirty="0">
                <a:solidFill>
                  <a:schemeClr val="bg1"/>
                </a:solidFill>
              </a:rPr>
              <a:t> 0;	/* </a:t>
            </a:r>
            <a:r>
              <a:rPr lang="es-ES" sz="2000" dirty="0" err="1">
                <a:solidFill>
                  <a:schemeClr val="bg1"/>
                </a:solidFill>
              </a:rPr>
              <a:t>program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terminates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succesfully</a:t>
            </a:r>
            <a:r>
              <a:rPr lang="es-ES" sz="2000" dirty="0">
                <a:solidFill>
                  <a:schemeClr val="bg1"/>
                </a:solidFill>
              </a:rPr>
              <a:t>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}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4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</a:rPr>
              <a:t>6. </a:t>
            </a:r>
            <a:r>
              <a:rPr lang="es-ES" sz="2000" dirty="0" smtClean="0">
                <a:solidFill>
                  <a:srgbClr val="FF0000"/>
                </a:solidFill>
              </a:rPr>
              <a:t>Declaraciones de control en C: ramificación y salto.</a:t>
            </a:r>
          </a:p>
          <a:p>
            <a:pPr marL="457200" indent="-457200">
              <a:buAutoNum type="arabicPeriod"/>
            </a:pPr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Conforme mejoramos nuestros conocimientos en C, queremos emprender tareas más complejas.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Ahora aprenderemos estructuras de ramificación, tales como </a:t>
            </a:r>
            <a:r>
              <a:rPr lang="es-ES" sz="2000" dirty="0" err="1" smtClean="0">
                <a:solidFill>
                  <a:schemeClr val="bg1"/>
                </a:solidFill>
              </a:rPr>
              <a:t>if</a:t>
            </a:r>
            <a:r>
              <a:rPr lang="es-ES" sz="2000" dirty="0" smtClean="0">
                <a:solidFill>
                  <a:schemeClr val="bg1"/>
                </a:solidFill>
              </a:rPr>
              <a:t> y </a:t>
            </a:r>
            <a:r>
              <a:rPr lang="es-ES" sz="2000" dirty="0" err="1" smtClean="0">
                <a:solidFill>
                  <a:schemeClr val="bg1"/>
                </a:solidFill>
              </a:rPr>
              <a:t>switch</a:t>
            </a:r>
            <a:r>
              <a:rPr lang="es-ES" sz="2000" dirty="0" smtClean="0">
                <a:solidFill>
                  <a:schemeClr val="bg1"/>
                </a:solidFill>
              </a:rPr>
              <a:t>, que le permite al programa basar sus acciones bajo condiciones que chequea previamente.  </a:t>
            </a:r>
          </a:p>
          <a:p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0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304800"/>
            <a:ext cx="830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/* </a:t>
            </a:r>
            <a:r>
              <a:rPr lang="es-ES" sz="2000" dirty="0" err="1">
                <a:solidFill>
                  <a:schemeClr val="bg1"/>
                </a:solidFill>
              </a:rPr>
              <a:t>vowels.c</a:t>
            </a:r>
            <a:r>
              <a:rPr lang="es-ES" sz="2000" dirty="0">
                <a:solidFill>
                  <a:schemeClr val="bg1"/>
                </a:solidFill>
              </a:rPr>
              <a:t> -- uses </a:t>
            </a:r>
            <a:r>
              <a:rPr lang="es-ES" sz="2000" dirty="0" err="1">
                <a:solidFill>
                  <a:schemeClr val="bg1"/>
                </a:solidFill>
              </a:rPr>
              <a:t>multiple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levels</a:t>
            </a:r>
            <a:r>
              <a:rPr lang="es-ES" sz="2000" dirty="0">
                <a:solidFill>
                  <a:schemeClr val="bg1"/>
                </a:solidFill>
              </a:rPr>
              <a:t>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#</a:t>
            </a:r>
            <a:r>
              <a:rPr lang="es-ES" sz="2000" dirty="0" err="1">
                <a:solidFill>
                  <a:schemeClr val="bg1"/>
                </a:solidFill>
              </a:rPr>
              <a:t>include</a:t>
            </a:r>
            <a:r>
              <a:rPr lang="es-ES" sz="2000" dirty="0">
                <a:solidFill>
                  <a:schemeClr val="bg1"/>
                </a:solidFill>
              </a:rPr>
              <a:t>&lt;</a:t>
            </a:r>
            <a:r>
              <a:rPr lang="es-ES" sz="2000" dirty="0" err="1">
                <a:solidFill>
                  <a:schemeClr val="bg1"/>
                </a:solidFill>
              </a:rPr>
              <a:t>stdio.h</a:t>
            </a:r>
            <a:r>
              <a:rPr lang="es-ES" sz="2000" dirty="0">
                <a:solidFill>
                  <a:schemeClr val="bg1"/>
                </a:solidFill>
              </a:rPr>
              <a:t>&gt;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 err="1">
                <a:solidFill>
                  <a:schemeClr val="bg1"/>
                </a:solidFill>
              </a:rPr>
              <a:t>int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main</a:t>
            </a:r>
            <a:r>
              <a:rPr lang="es-ES" sz="2000" dirty="0">
                <a:solidFill>
                  <a:schemeClr val="bg1"/>
                </a:solidFill>
              </a:rPr>
              <a:t>(</a:t>
            </a:r>
            <a:r>
              <a:rPr lang="es-ES" sz="2000" dirty="0" err="1">
                <a:solidFill>
                  <a:schemeClr val="bg1"/>
                </a:solidFill>
              </a:rPr>
              <a:t>void</a:t>
            </a:r>
            <a:r>
              <a:rPr lang="es-ES" sz="2000" dirty="0">
                <a:solidFill>
                  <a:schemeClr val="bg1"/>
                </a:solidFill>
              </a:rPr>
              <a:t>)</a:t>
            </a:r>
          </a:p>
          <a:p>
            <a:r>
              <a:rPr lang="es-ES" sz="2000" dirty="0">
                <a:solidFill>
                  <a:schemeClr val="bg1"/>
                </a:solidFill>
              </a:rPr>
              <a:t>{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char</a:t>
            </a:r>
            <a:r>
              <a:rPr lang="es-ES" sz="2000" dirty="0">
                <a:solidFill>
                  <a:schemeClr val="bg1"/>
                </a:solidFill>
              </a:rPr>
              <a:t> ch;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int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a_ct</a:t>
            </a:r>
            <a:r>
              <a:rPr lang="es-ES" sz="2000" dirty="0">
                <a:solidFill>
                  <a:schemeClr val="bg1"/>
                </a:solidFill>
              </a:rPr>
              <a:t>, </a:t>
            </a:r>
            <a:r>
              <a:rPr lang="es-ES" sz="2000" dirty="0" err="1">
                <a:solidFill>
                  <a:schemeClr val="bg1"/>
                </a:solidFill>
              </a:rPr>
              <a:t>e_ct</a:t>
            </a:r>
            <a:r>
              <a:rPr lang="es-ES" sz="2000" dirty="0">
                <a:solidFill>
                  <a:schemeClr val="bg1"/>
                </a:solidFill>
              </a:rPr>
              <a:t>, </a:t>
            </a:r>
            <a:r>
              <a:rPr lang="es-ES" sz="2000" dirty="0" err="1">
                <a:solidFill>
                  <a:schemeClr val="bg1"/>
                </a:solidFill>
              </a:rPr>
              <a:t>i_ct</a:t>
            </a:r>
            <a:r>
              <a:rPr lang="es-ES" sz="2000" dirty="0">
                <a:solidFill>
                  <a:schemeClr val="bg1"/>
                </a:solidFill>
              </a:rPr>
              <a:t>, </a:t>
            </a:r>
            <a:r>
              <a:rPr lang="es-ES" sz="2000" dirty="0" err="1">
                <a:solidFill>
                  <a:schemeClr val="bg1"/>
                </a:solidFill>
              </a:rPr>
              <a:t>o_ct</a:t>
            </a:r>
            <a:r>
              <a:rPr lang="es-ES" sz="2000" dirty="0">
                <a:solidFill>
                  <a:schemeClr val="bg1"/>
                </a:solidFill>
              </a:rPr>
              <a:t>, </a:t>
            </a:r>
            <a:r>
              <a:rPr lang="es-ES" sz="2000" dirty="0" err="1">
                <a:solidFill>
                  <a:schemeClr val="bg1"/>
                </a:solidFill>
              </a:rPr>
              <a:t>u_ct</a:t>
            </a:r>
            <a:r>
              <a:rPr lang="es-ES" sz="2000" dirty="0">
                <a:solidFill>
                  <a:schemeClr val="bg1"/>
                </a:solidFill>
              </a:rPr>
              <a:t>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a_ct</a:t>
            </a:r>
            <a:r>
              <a:rPr lang="es-ES" sz="2000" dirty="0">
                <a:solidFill>
                  <a:schemeClr val="bg1"/>
                </a:solidFill>
              </a:rPr>
              <a:t>=</a:t>
            </a:r>
            <a:r>
              <a:rPr lang="es-ES" sz="2000" dirty="0" err="1">
                <a:solidFill>
                  <a:schemeClr val="bg1"/>
                </a:solidFill>
              </a:rPr>
              <a:t>e_ct</a:t>
            </a:r>
            <a:r>
              <a:rPr lang="es-ES" sz="2000" dirty="0">
                <a:solidFill>
                  <a:schemeClr val="bg1"/>
                </a:solidFill>
              </a:rPr>
              <a:t>=</a:t>
            </a:r>
            <a:r>
              <a:rPr lang="es-ES" sz="2000" dirty="0" err="1">
                <a:solidFill>
                  <a:schemeClr val="bg1"/>
                </a:solidFill>
              </a:rPr>
              <a:t>i_ct</a:t>
            </a:r>
            <a:r>
              <a:rPr lang="es-ES" sz="2000" dirty="0">
                <a:solidFill>
                  <a:schemeClr val="bg1"/>
                </a:solidFill>
              </a:rPr>
              <a:t>=</a:t>
            </a:r>
            <a:r>
              <a:rPr lang="es-ES" sz="2000" dirty="0" err="1">
                <a:solidFill>
                  <a:schemeClr val="bg1"/>
                </a:solidFill>
              </a:rPr>
              <a:t>o_ct</a:t>
            </a:r>
            <a:r>
              <a:rPr lang="es-ES" sz="2000" dirty="0">
                <a:solidFill>
                  <a:schemeClr val="bg1"/>
                </a:solidFill>
              </a:rPr>
              <a:t>=</a:t>
            </a:r>
            <a:r>
              <a:rPr lang="es-ES" sz="2000" dirty="0" err="1">
                <a:solidFill>
                  <a:schemeClr val="bg1"/>
                </a:solidFill>
              </a:rPr>
              <a:t>u_ct</a:t>
            </a:r>
            <a:r>
              <a:rPr lang="es-ES" sz="2000" dirty="0">
                <a:solidFill>
                  <a:schemeClr val="bg1"/>
                </a:solidFill>
              </a:rPr>
              <a:t>=0;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</a:t>
            </a:r>
            <a:r>
              <a:rPr lang="es-ES" sz="2000" dirty="0" err="1">
                <a:solidFill>
                  <a:schemeClr val="bg1"/>
                </a:solidFill>
              </a:rPr>
              <a:t>Please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enter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some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text</a:t>
            </a:r>
            <a:r>
              <a:rPr lang="es-ES" sz="2000" dirty="0">
                <a:solidFill>
                  <a:schemeClr val="bg1"/>
                </a:solidFill>
              </a:rPr>
              <a:t>; </a:t>
            </a:r>
            <a:r>
              <a:rPr lang="es-ES" sz="2000" dirty="0" err="1">
                <a:solidFill>
                  <a:schemeClr val="bg1"/>
                </a:solidFill>
              </a:rPr>
              <a:t>type</a:t>
            </a:r>
            <a:r>
              <a:rPr lang="es-ES" sz="2000" dirty="0">
                <a:solidFill>
                  <a:schemeClr val="bg1"/>
                </a:solidFill>
              </a:rPr>
              <a:t> # to </a:t>
            </a:r>
            <a:r>
              <a:rPr lang="es-ES" sz="2000" dirty="0" err="1">
                <a:solidFill>
                  <a:schemeClr val="bg1"/>
                </a:solidFill>
              </a:rPr>
              <a:t>quit</a:t>
            </a:r>
            <a:r>
              <a:rPr lang="es-ES" sz="2000" dirty="0">
                <a:solidFill>
                  <a:schemeClr val="bg1"/>
                </a:solidFill>
              </a:rPr>
              <a:t>.\n");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while</a:t>
            </a:r>
            <a:r>
              <a:rPr lang="es-ES" sz="2000" dirty="0">
                <a:solidFill>
                  <a:schemeClr val="bg1"/>
                </a:solidFill>
              </a:rPr>
              <a:t> ((ch = </a:t>
            </a:r>
            <a:r>
              <a:rPr lang="es-ES" sz="2000" dirty="0" err="1">
                <a:solidFill>
                  <a:schemeClr val="bg1"/>
                </a:solidFill>
              </a:rPr>
              <a:t>getchar</a:t>
            </a:r>
            <a:r>
              <a:rPr lang="es-ES" sz="2000" dirty="0">
                <a:solidFill>
                  <a:schemeClr val="bg1"/>
                </a:solidFill>
              </a:rPr>
              <a:t>()) != '#')</a:t>
            </a:r>
          </a:p>
          <a:p>
            <a:r>
              <a:rPr lang="es-ES" sz="2000" dirty="0">
                <a:solidFill>
                  <a:schemeClr val="bg1"/>
                </a:solidFill>
              </a:rPr>
              <a:t>	{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6825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317770"/>
            <a:ext cx="8305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bg1"/>
                </a:solidFill>
              </a:rPr>
              <a:t>switch</a:t>
            </a:r>
            <a:r>
              <a:rPr lang="es-ES" sz="2000" dirty="0">
                <a:solidFill>
                  <a:schemeClr val="bg1"/>
                </a:solidFill>
              </a:rPr>
              <a:t> (ch)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{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case 'a' :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	case 'A' : </a:t>
            </a:r>
            <a:r>
              <a:rPr lang="es-ES" sz="2000" dirty="0" err="1">
                <a:solidFill>
                  <a:schemeClr val="bg1"/>
                </a:solidFill>
              </a:rPr>
              <a:t>a_ct</a:t>
            </a:r>
            <a:r>
              <a:rPr lang="es-ES" sz="2000" dirty="0">
                <a:solidFill>
                  <a:schemeClr val="bg1"/>
                </a:solidFill>
              </a:rPr>
              <a:t>++;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	break;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case 'e' :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	case 'E' : </a:t>
            </a:r>
            <a:r>
              <a:rPr lang="es-ES" sz="2000" dirty="0" err="1">
                <a:solidFill>
                  <a:schemeClr val="bg1"/>
                </a:solidFill>
              </a:rPr>
              <a:t>e_ct</a:t>
            </a:r>
            <a:r>
              <a:rPr lang="es-ES" sz="2000" dirty="0">
                <a:solidFill>
                  <a:schemeClr val="bg1"/>
                </a:solidFill>
              </a:rPr>
              <a:t>++;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	break;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case 'i' :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	case 'I' : </a:t>
            </a:r>
            <a:r>
              <a:rPr lang="es-ES" sz="2000" dirty="0" err="1">
                <a:solidFill>
                  <a:schemeClr val="bg1"/>
                </a:solidFill>
              </a:rPr>
              <a:t>i_ct</a:t>
            </a:r>
            <a:r>
              <a:rPr lang="es-ES" sz="2000" dirty="0">
                <a:solidFill>
                  <a:schemeClr val="bg1"/>
                </a:solidFill>
              </a:rPr>
              <a:t>++;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	break;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case 'o' :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	case 'O' : </a:t>
            </a:r>
            <a:r>
              <a:rPr lang="es-ES" sz="2000" dirty="0" err="1">
                <a:solidFill>
                  <a:schemeClr val="bg1"/>
                </a:solidFill>
              </a:rPr>
              <a:t>o_ct</a:t>
            </a:r>
            <a:r>
              <a:rPr lang="es-ES" sz="2000" dirty="0">
                <a:solidFill>
                  <a:schemeClr val="bg1"/>
                </a:solidFill>
              </a:rPr>
              <a:t>++;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	break;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case 'u' :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	case 'U' : </a:t>
            </a:r>
            <a:r>
              <a:rPr lang="es-ES" sz="2000" dirty="0" err="1">
                <a:solidFill>
                  <a:schemeClr val="bg1"/>
                </a:solidFill>
              </a:rPr>
              <a:t>u_ct</a:t>
            </a:r>
            <a:r>
              <a:rPr lang="es-ES" sz="2000" dirty="0">
                <a:solidFill>
                  <a:schemeClr val="bg1"/>
                </a:solidFill>
              </a:rPr>
              <a:t>++;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	break;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default :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	break;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}		/* </a:t>
            </a:r>
            <a:r>
              <a:rPr lang="es-ES" sz="2000" dirty="0" err="1">
                <a:solidFill>
                  <a:schemeClr val="bg1"/>
                </a:solidFill>
              </a:rPr>
              <a:t>end</a:t>
            </a:r>
            <a:r>
              <a:rPr lang="es-ES" sz="2000" dirty="0">
                <a:solidFill>
                  <a:schemeClr val="bg1"/>
                </a:solidFill>
              </a:rPr>
              <a:t> of </a:t>
            </a:r>
            <a:r>
              <a:rPr lang="es-ES" sz="2000" dirty="0" err="1">
                <a:solidFill>
                  <a:schemeClr val="bg1"/>
                </a:solidFill>
              </a:rPr>
              <a:t>switch</a:t>
            </a:r>
            <a:r>
              <a:rPr lang="es-ES" sz="2000" dirty="0">
                <a:solidFill>
                  <a:schemeClr val="bg1"/>
                </a:solidFill>
              </a:rPr>
              <a:t>*/</a:t>
            </a:r>
          </a:p>
          <a:p>
            <a:r>
              <a:rPr lang="es-ES" sz="2000" dirty="0" smtClean="0">
                <a:solidFill>
                  <a:schemeClr val="bg1"/>
                </a:solidFill>
              </a:rPr>
              <a:t>}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42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457200"/>
            <a:ext cx="8305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</a:t>
            </a:r>
            <a:r>
              <a:rPr lang="es-ES" sz="2000" dirty="0" err="1">
                <a:solidFill>
                  <a:schemeClr val="bg1"/>
                </a:solidFill>
              </a:rPr>
              <a:t>number</a:t>
            </a:r>
            <a:r>
              <a:rPr lang="es-ES" sz="2000" dirty="0">
                <a:solidFill>
                  <a:schemeClr val="bg1"/>
                </a:solidFill>
              </a:rPr>
              <a:t> of </a:t>
            </a:r>
            <a:r>
              <a:rPr lang="es-ES" sz="2000" dirty="0" err="1">
                <a:solidFill>
                  <a:schemeClr val="bg1"/>
                </a:solidFill>
              </a:rPr>
              <a:t>vowels</a:t>
            </a:r>
            <a:r>
              <a:rPr lang="es-ES" sz="2000" dirty="0">
                <a:solidFill>
                  <a:schemeClr val="bg1"/>
                </a:solidFill>
              </a:rPr>
              <a:t>:   		A	E	I	O	U \n\n");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				%4d	%4d	%4d	%4d	%4d\n", </a:t>
            </a:r>
            <a:r>
              <a:rPr lang="es-ES" sz="2000" dirty="0" err="1">
                <a:solidFill>
                  <a:schemeClr val="bg1"/>
                </a:solidFill>
              </a:rPr>
              <a:t>a_ct</a:t>
            </a:r>
            <a:r>
              <a:rPr lang="es-ES" sz="2000" dirty="0">
                <a:solidFill>
                  <a:schemeClr val="bg1"/>
                </a:solidFill>
              </a:rPr>
              <a:t>, </a:t>
            </a:r>
            <a:r>
              <a:rPr lang="es-ES" sz="2000" dirty="0" err="1">
                <a:solidFill>
                  <a:schemeClr val="bg1"/>
                </a:solidFill>
              </a:rPr>
              <a:t>e_ct</a:t>
            </a:r>
            <a:r>
              <a:rPr lang="es-ES" sz="2000" dirty="0">
                <a:solidFill>
                  <a:schemeClr val="bg1"/>
                </a:solidFill>
              </a:rPr>
              <a:t>, </a:t>
            </a:r>
            <a:r>
              <a:rPr lang="es-ES" sz="2000" dirty="0" err="1">
                <a:solidFill>
                  <a:schemeClr val="bg1"/>
                </a:solidFill>
              </a:rPr>
              <a:t>i_ct</a:t>
            </a:r>
            <a:r>
              <a:rPr lang="es-ES" sz="2000" dirty="0">
                <a:solidFill>
                  <a:schemeClr val="bg1"/>
                </a:solidFill>
              </a:rPr>
              <a:t>, </a:t>
            </a:r>
            <a:r>
              <a:rPr lang="es-ES" sz="2000" dirty="0" err="1">
                <a:solidFill>
                  <a:schemeClr val="bg1"/>
                </a:solidFill>
              </a:rPr>
              <a:t>o_ct</a:t>
            </a:r>
            <a:r>
              <a:rPr lang="es-ES" sz="2000" dirty="0">
                <a:solidFill>
                  <a:schemeClr val="bg1"/>
                </a:solidFill>
              </a:rPr>
              <a:t>, </a:t>
            </a:r>
            <a:r>
              <a:rPr lang="es-ES" sz="2000" dirty="0" err="1">
                <a:solidFill>
                  <a:schemeClr val="bg1"/>
                </a:solidFill>
              </a:rPr>
              <a:t>u_ct</a:t>
            </a:r>
            <a:r>
              <a:rPr lang="es-ES" sz="2000" dirty="0">
                <a:solidFill>
                  <a:schemeClr val="bg1"/>
                </a:solidFill>
              </a:rPr>
              <a:t>);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return</a:t>
            </a:r>
            <a:r>
              <a:rPr lang="es-ES" sz="2000" dirty="0">
                <a:solidFill>
                  <a:schemeClr val="bg1"/>
                </a:solidFill>
              </a:rPr>
              <a:t> 0;	/* </a:t>
            </a:r>
            <a:r>
              <a:rPr lang="es-ES" sz="2000" dirty="0" err="1">
                <a:solidFill>
                  <a:schemeClr val="bg1"/>
                </a:solidFill>
              </a:rPr>
              <a:t>program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terminates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succesfully</a:t>
            </a:r>
            <a:r>
              <a:rPr lang="es-ES" sz="2000" dirty="0">
                <a:solidFill>
                  <a:schemeClr val="bg1"/>
                </a:solidFill>
              </a:rPr>
              <a:t>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757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La declaración </a:t>
            </a:r>
            <a:r>
              <a:rPr lang="es-ES" sz="2000" b="1" spc="300" dirty="0" err="1" smtClean="0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Veamos un ejemplo, que lee una serie de temperaturas bajas diarias en Celsius y reporta el número total de entradas y el porcentaje que fueron debajo de la congelación.</a:t>
            </a: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152400"/>
            <a:ext cx="83058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/* </a:t>
            </a:r>
            <a:r>
              <a:rPr lang="es-ES" sz="2000" dirty="0" err="1">
                <a:solidFill>
                  <a:schemeClr val="bg1"/>
                </a:solidFill>
              </a:rPr>
              <a:t>colddays.c</a:t>
            </a:r>
            <a:r>
              <a:rPr lang="es-ES" sz="2000" dirty="0">
                <a:solidFill>
                  <a:schemeClr val="bg1"/>
                </a:solidFill>
              </a:rPr>
              <a:t> -- </a:t>
            </a:r>
            <a:r>
              <a:rPr lang="es-ES" sz="2000" dirty="0" err="1">
                <a:solidFill>
                  <a:schemeClr val="bg1"/>
                </a:solidFill>
              </a:rPr>
              <a:t>finds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percentage</a:t>
            </a:r>
            <a:r>
              <a:rPr lang="es-ES" sz="2000" dirty="0">
                <a:solidFill>
                  <a:schemeClr val="bg1"/>
                </a:solidFill>
              </a:rPr>
              <a:t> of </a:t>
            </a:r>
            <a:r>
              <a:rPr lang="es-ES" sz="2000" dirty="0" err="1">
                <a:solidFill>
                  <a:schemeClr val="bg1"/>
                </a:solidFill>
              </a:rPr>
              <a:t>days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below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freezing</a:t>
            </a:r>
            <a:r>
              <a:rPr lang="es-ES" sz="2000" dirty="0">
                <a:solidFill>
                  <a:schemeClr val="bg1"/>
                </a:solidFill>
              </a:rPr>
              <a:t>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#</a:t>
            </a:r>
            <a:r>
              <a:rPr lang="es-ES" sz="2000" dirty="0" err="1">
                <a:solidFill>
                  <a:schemeClr val="bg1"/>
                </a:solidFill>
              </a:rPr>
              <a:t>include</a:t>
            </a:r>
            <a:r>
              <a:rPr lang="es-ES" sz="2000" dirty="0">
                <a:solidFill>
                  <a:schemeClr val="bg1"/>
                </a:solidFill>
              </a:rPr>
              <a:t>&lt;</a:t>
            </a:r>
            <a:r>
              <a:rPr lang="es-ES" sz="2000" dirty="0" err="1">
                <a:solidFill>
                  <a:schemeClr val="bg1"/>
                </a:solidFill>
              </a:rPr>
              <a:t>stdio.h</a:t>
            </a:r>
            <a:r>
              <a:rPr lang="es-ES" sz="2000" dirty="0">
                <a:solidFill>
                  <a:schemeClr val="bg1"/>
                </a:solidFill>
              </a:rPr>
              <a:t>&gt;</a:t>
            </a:r>
          </a:p>
          <a:p>
            <a:r>
              <a:rPr lang="es-ES" sz="2000" dirty="0">
                <a:solidFill>
                  <a:schemeClr val="bg1"/>
                </a:solidFill>
              </a:rPr>
              <a:t>#define SCALE "Celsius"</a:t>
            </a:r>
          </a:p>
          <a:p>
            <a:r>
              <a:rPr lang="es-ES" sz="2000" dirty="0">
                <a:solidFill>
                  <a:schemeClr val="bg1"/>
                </a:solidFill>
              </a:rPr>
              <a:t>#define FREEZING 0</a:t>
            </a:r>
          </a:p>
          <a:p>
            <a:r>
              <a:rPr lang="es-ES" sz="2000" dirty="0" err="1">
                <a:solidFill>
                  <a:schemeClr val="bg1"/>
                </a:solidFill>
              </a:rPr>
              <a:t>int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main</a:t>
            </a:r>
            <a:r>
              <a:rPr lang="es-ES" sz="2000" dirty="0">
                <a:solidFill>
                  <a:schemeClr val="bg1"/>
                </a:solidFill>
              </a:rPr>
              <a:t>(</a:t>
            </a:r>
            <a:r>
              <a:rPr lang="es-ES" sz="2000" dirty="0" err="1">
                <a:solidFill>
                  <a:schemeClr val="bg1"/>
                </a:solidFill>
              </a:rPr>
              <a:t>void</a:t>
            </a:r>
            <a:r>
              <a:rPr lang="es-ES" sz="2000" dirty="0">
                <a:solidFill>
                  <a:schemeClr val="bg1"/>
                </a:solidFill>
              </a:rPr>
              <a:t>)</a:t>
            </a:r>
          </a:p>
          <a:p>
            <a:r>
              <a:rPr lang="es-ES" sz="2000" dirty="0">
                <a:solidFill>
                  <a:schemeClr val="bg1"/>
                </a:solidFill>
              </a:rPr>
              <a:t>{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float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temperature</a:t>
            </a:r>
            <a:r>
              <a:rPr lang="es-ES" sz="2000" dirty="0">
                <a:solidFill>
                  <a:schemeClr val="bg1"/>
                </a:solidFill>
              </a:rPr>
              <a:t>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int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freezing</a:t>
            </a:r>
            <a:r>
              <a:rPr lang="es-ES" sz="2000" dirty="0">
                <a:solidFill>
                  <a:schemeClr val="bg1"/>
                </a:solidFill>
              </a:rPr>
              <a:t> = 0;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int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days</a:t>
            </a:r>
            <a:r>
              <a:rPr lang="es-ES" sz="2000" dirty="0">
                <a:solidFill>
                  <a:schemeClr val="bg1"/>
                </a:solidFill>
              </a:rPr>
              <a:t>=0;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</a:t>
            </a:r>
            <a:r>
              <a:rPr lang="es-ES" sz="2000" dirty="0" err="1">
                <a:solidFill>
                  <a:schemeClr val="bg1"/>
                </a:solidFill>
              </a:rPr>
              <a:t>Enter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the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list</a:t>
            </a:r>
            <a:r>
              <a:rPr lang="es-ES" sz="2000" dirty="0">
                <a:solidFill>
                  <a:schemeClr val="bg1"/>
                </a:solidFill>
              </a:rPr>
              <a:t> of </a:t>
            </a:r>
            <a:r>
              <a:rPr lang="es-ES" sz="2000" dirty="0" err="1">
                <a:solidFill>
                  <a:schemeClr val="bg1"/>
                </a:solidFill>
              </a:rPr>
              <a:t>daily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low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temperatures</a:t>
            </a:r>
            <a:r>
              <a:rPr lang="es-ES" sz="2000" dirty="0">
                <a:solidFill>
                  <a:schemeClr val="bg1"/>
                </a:solidFill>
              </a:rPr>
              <a:t>.\n");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("Use %s, and </a:t>
            </a:r>
            <a:r>
              <a:rPr lang="es-ES" sz="2000" dirty="0" err="1">
                <a:solidFill>
                  <a:schemeClr val="bg1"/>
                </a:solidFill>
              </a:rPr>
              <a:t>enter</a:t>
            </a:r>
            <a:r>
              <a:rPr lang="es-ES" sz="2000" dirty="0">
                <a:solidFill>
                  <a:schemeClr val="bg1"/>
                </a:solidFill>
              </a:rPr>
              <a:t> q to </a:t>
            </a:r>
            <a:r>
              <a:rPr lang="es-ES" sz="2000" dirty="0" err="1">
                <a:solidFill>
                  <a:schemeClr val="bg1"/>
                </a:solidFill>
              </a:rPr>
              <a:t>quit</a:t>
            </a:r>
            <a:r>
              <a:rPr lang="es-ES" sz="2000" dirty="0">
                <a:solidFill>
                  <a:schemeClr val="bg1"/>
                </a:solidFill>
              </a:rPr>
              <a:t>.\n", SCALE);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while</a:t>
            </a:r>
            <a:r>
              <a:rPr lang="es-ES" sz="2000" dirty="0">
                <a:solidFill>
                  <a:schemeClr val="bg1"/>
                </a:solidFill>
              </a:rPr>
              <a:t> (</a:t>
            </a:r>
            <a:r>
              <a:rPr lang="es-ES" sz="2000" dirty="0" err="1">
                <a:solidFill>
                  <a:schemeClr val="bg1"/>
                </a:solidFill>
              </a:rPr>
              <a:t>scanf</a:t>
            </a:r>
            <a:r>
              <a:rPr lang="es-ES" sz="2000" dirty="0">
                <a:solidFill>
                  <a:schemeClr val="bg1"/>
                </a:solidFill>
              </a:rPr>
              <a:t>("%f", &amp;</a:t>
            </a:r>
            <a:r>
              <a:rPr lang="es-ES" sz="2000" dirty="0" err="1">
                <a:solidFill>
                  <a:schemeClr val="bg1"/>
                </a:solidFill>
              </a:rPr>
              <a:t>temperature</a:t>
            </a:r>
            <a:r>
              <a:rPr lang="es-ES" sz="2000" dirty="0">
                <a:solidFill>
                  <a:schemeClr val="bg1"/>
                </a:solidFill>
              </a:rPr>
              <a:t>)==1)</a:t>
            </a:r>
          </a:p>
          <a:p>
            <a:r>
              <a:rPr lang="es-ES" sz="2000" dirty="0">
                <a:solidFill>
                  <a:schemeClr val="bg1"/>
                </a:solidFill>
              </a:rPr>
              <a:t>	{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</a:t>
            </a:r>
            <a:r>
              <a:rPr lang="es-ES" sz="2000" dirty="0" err="1">
                <a:solidFill>
                  <a:schemeClr val="bg1"/>
                </a:solidFill>
              </a:rPr>
              <a:t>days</a:t>
            </a:r>
            <a:r>
              <a:rPr lang="es-ES" sz="2000" dirty="0">
                <a:solidFill>
                  <a:schemeClr val="bg1"/>
                </a:solidFill>
              </a:rPr>
              <a:t>++;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</a:t>
            </a:r>
            <a:r>
              <a:rPr lang="es-ES" sz="2000" dirty="0" err="1">
                <a:solidFill>
                  <a:schemeClr val="bg1"/>
                </a:solidFill>
              </a:rPr>
              <a:t>if</a:t>
            </a:r>
            <a:r>
              <a:rPr lang="es-ES" sz="2000" dirty="0">
                <a:solidFill>
                  <a:schemeClr val="bg1"/>
                </a:solidFill>
              </a:rPr>
              <a:t> (</a:t>
            </a:r>
            <a:r>
              <a:rPr lang="es-ES" sz="2000" dirty="0" err="1">
                <a:solidFill>
                  <a:schemeClr val="bg1"/>
                </a:solidFill>
              </a:rPr>
              <a:t>temperature</a:t>
            </a:r>
            <a:r>
              <a:rPr lang="es-ES" sz="2000" dirty="0">
                <a:solidFill>
                  <a:schemeClr val="bg1"/>
                </a:solidFill>
              </a:rPr>
              <a:t>&lt;FREEZING)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</a:t>
            </a:r>
            <a:r>
              <a:rPr lang="es-ES" sz="2000" dirty="0" err="1">
                <a:solidFill>
                  <a:schemeClr val="bg1"/>
                </a:solidFill>
              </a:rPr>
              <a:t>freezing</a:t>
            </a:r>
            <a:r>
              <a:rPr lang="es-ES" sz="2000" dirty="0">
                <a:solidFill>
                  <a:schemeClr val="bg1"/>
                </a:solidFill>
              </a:rPr>
              <a:t>++;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}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</a:p>
          <a:p>
            <a:r>
              <a:rPr lang="es-ES" sz="2000" dirty="0" err="1" smtClean="0">
                <a:solidFill>
                  <a:schemeClr val="bg1"/>
                </a:solidFill>
              </a:rPr>
              <a:t>Continue</a:t>
            </a:r>
            <a:r>
              <a:rPr lang="es-ES" sz="2000" dirty="0" smtClean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090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bg1"/>
                </a:solidFill>
              </a:rPr>
              <a:t>if</a:t>
            </a:r>
            <a:r>
              <a:rPr lang="es-ES" sz="2000" dirty="0">
                <a:solidFill>
                  <a:schemeClr val="bg1"/>
                </a:solidFill>
              </a:rPr>
              <a:t> (</a:t>
            </a:r>
            <a:r>
              <a:rPr lang="es-ES" sz="2000" dirty="0" err="1">
                <a:solidFill>
                  <a:schemeClr val="bg1"/>
                </a:solidFill>
              </a:rPr>
              <a:t>days</a:t>
            </a:r>
            <a:r>
              <a:rPr lang="es-ES" sz="2000" dirty="0">
                <a:solidFill>
                  <a:schemeClr val="bg1"/>
                </a:solidFill>
              </a:rPr>
              <a:t>!=0)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("%d </a:t>
            </a:r>
            <a:r>
              <a:rPr lang="es-ES" sz="2000" dirty="0" err="1">
                <a:solidFill>
                  <a:schemeClr val="bg1"/>
                </a:solidFill>
              </a:rPr>
              <a:t>days</a:t>
            </a:r>
            <a:r>
              <a:rPr lang="es-ES" sz="2000" dirty="0">
                <a:solidFill>
                  <a:schemeClr val="bg1"/>
                </a:solidFill>
              </a:rPr>
              <a:t> total: %0.f%% </a:t>
            </a:r>
            <a:r>
              <a:rPr lang="es-ES" sz="2000" dirty="0" err="1">
                <a:solidFill>
                  <a:schemeClr val="bg1"/>
                </a:solidFill>
              </a:rPr>
              <a:t>were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below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freezing</a:t>
            </a:r>
            <a:r>
              <a:rPr lang="es-ES" sz="2000" dirty="0">
                <a:solidFill>
                  <a:schemeClr val="bg1"/>
                </a:solidFill>
              </a:rPr>
              <a:t>.\n", </a:t>
            </a:r>
            <a:r>
              <a:rPr lang="es-ES" sz="2000" dirty="0" err="1">
                <a:solidFill>
                  <a:schemeClr val="bg1"/>
                </a:solidFill>
              </a:rPr>
              <a:t>days</a:t>
            </a:r>
            <a:r>
              <a:rPr lang="es-ES" sz="2000" dirty="0">
                <a:solidFill>
                  <a:schemeClr val="bg1"/>
                </a:solidFill>
              </a:rPr>
              <a:t>, 100.0*(</a:t>
            </a:r>
            <a:r>
              <a:rPr lang="es-ES" sz="2000" dirty="0" err="1">
                <a:solidFill>
                  <a:schemeClr val="bg1"/>
                </a:solidFill>
              </a:rPr>
              <a:t>float</a:t>
            </a:r>
            <a:r>
              <a:rPr lang="es-ES" sz="2000" dirty="0">
                <a:solidFill>
                  <a:schemeClr val="bg1"/>
                </a:solidFill>
              </a:rPr>
              <a:t>) </a:t>
            </a:r>
            <a:r>
              <a:rPr lang="es-ES" sz="2000" dirty="0" err="1">
                <a:solidFill>
                  <a:schemeClr val="bg1"/>
                </a:solidFill>
              </a:rPr>
              <a:t>freezing</a:t>
            </a:r>
            <a:r>
              <a:rPr lang="es-ES" sz="2000" dirty="0">
                <a:solidFill>
                  <a:schemeClr val="bg1"/>
                </a:solidFill>
              </a:rPr>
              <a:t>/</a:t>
            </a:r>
            <a:r>
              <a:rPr lang="es-ES" sz="2000" dirty="0" err="1">
                <a:solidFill>
                  <a:schemeClr val="bg1"/>
                </a:solidFill>
              </a:rPr>
              <a:t>days</a:t>
            </a:r>
            <a:r>
              <a:rPr lang="es-ES" sz="2000" dirty="0">
                <a:solidFill>
                  <a:schemeClr val="bg1"/>
                </a:solidFill>
              </a:rPr>
              <a:t>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if</a:t>
            </a:r>
            <a:r>
              <a:rPr lang="es-ES" sz="2000" dirty="0">
                <a:solidFill>
                  <a:schemeClr val="bg1"/>
                </a:solidFill>
              </a:rPr>
              <a:t> (</a:t>
            </a:r>
            <a:r>
              <a:rPr lang="es-ES" sz="2000" dirty="0" err="1">
                <a:solidFill>
                  <a:schemeClr val="bg1"/>
                </a:solidFill>
              </a:rPr>
              <a:t>days</a:t>
            </a:r>
            <a:r>
              <a:rPr lang="es-ES" sz="2000" dirty="0">
                <a:solidFill>
                  <a:schemeClr val="bg1"/>
                </a:solidFill>
              </a:rPr>
              <a:t>==0)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("No data </a:t>
            </a:r>
            <a:r>
              <a:rPr lang="es-ES" sz="2000" dirty="0" err="1">
                <a:solidFill>
                  <a:schemeClr val="bg1"/>
                </a:solidFill>
              </a:rPr>
              <a:t>entered</a:t>
            </a:r>
            <a:r>
              <a:rPr lang="es-ES" sz="2000" dirty="0">
                <a:solidFill>
                  <a:schemeClr val="bg1"/>
                </a:solidFill>
              </a:rPr>
              <a:t>!\n");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return</a:t>
            </a:r>
            <a:r>
              <a:rPr lang="es-ES" sz="2000" dirty="0">
                <a:solidFill>
                  <a:schemeClr val="bg1"/>
                </a:solidFill>
              </a:rPr>
              <a:t> 0;	/* </a:t>
            </a:r>
            <a:r>
              <a:rPr lang="es-ES" sz="2000" dirty="0" err="1">
                <a:solidFill>
                  <a:schemeClr val="bg1"/>
                </a:solidFill>
              </a:rPr>
              <a:t>program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terminates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succesfully</a:t>
            </a:r>
            <a:r>
              <a:rPr lang="es-ES" sz="2000" dirty="0">
                <a:solidFill>
                  <a:schemeClr val="bg1"/>
                </a:solidFill>
              </a:rPr>
              <a:t>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}</a:t>
            </a: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93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Agregar </a:t>
            </a:r>
            <a:r>
              <a:rPr lang="es-ES" sz="2000" b="1" spc="300" dirty="0" err="1" smtClean="0">
                <a:solidFill>
                  <a:schemeClr val="accent3">
                    <a:lumMod val="75000"/>
                  </a:schemeClr>
                </a:solidFill>
              </a:rPr>
              <a:t>else</a:t>
            </a:r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 a la función </a:t>
            </a:r>
            <a:r>
              <a:rPr lang="es-ES" sz="2000" b="1" spc="300" dirty="0" err="1" smtClean="0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La manera más sencilla de una sentencia </a:t>
            </a:r>
            <a:r>
              <a:rPr lang="es-ES" sz="2000" i="1" dirty="0" err="1" smtClean="0">
                <a:solidFill>
                  <a:schemeClr val="bg1"/>
                </a:solidFill>
              </a:rPr>
              <a:t>if</a:t>
            </a:r>
            <a:r>
              <a:rPr lang="es-ES" sz="2000" dirty="0" smtClean="0">
                <a:solidFill>
                  <a:schemeClr val="bg1"/>
                </a:solidFill>
              </a:rPr>
              <a:t> te da la elección de ejecutar una sentencia (posiblemente compuesta) u omitirla. 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Pero C, también te permite elegir entre dos sentencias usando la forma </a:t>
            </a:r>
            <a:r>
              <a:rPr lang="es-ES" sz="2000" i="1" dirty="0" err="1" smtClean="0">
                <a:solidFill>
                  <a:schemeClr val="bg1"/>
                </a:solidFill>
              </a:rPr>
              <a:t>if</a:t>
            </a:r>
            <a:r>
              <a:rPr lang="es-ES" sz="2000" i="1" dirty="0" smtClean="0">
                <a:solidFill>
                  <a:schemeClr val="bg1"/>
                </a:solidFill>
              </a:rPr>
              <a:t> </a:t>
            </a:r>
            <a:r>
              <a:rPr lang="es-ES" sz="2000" i="1" dirty="0" err="1" smtClean="0">
                <a:solidFill>
                  <a:schemeClr val="bg1"/>
                </a:solidFill>
              </a:rPr>
              <a:t>else</a:t>
            </a:r>
            <a:r>
              <a:rPr lang="es-ES" sz="2000" dirty="0" smtClean="0">
                <a:solidFill>
                  <a:schemeClr val="bg1"/>
                </a:solidFill>
              </a:rPr>
              <a:t>. </a:t>
            </a: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0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spc="300" dirty="0" smtClean="0">
                <a:solidFill>
                  <a:schemeClr val="accent3">
                    <a:lumMod val="75000"/>
                  </a:schemeClr>
                </a:solidFill>
              </a:rPr>
              <a:t>Introduciendo </a:t>
            </a:r>
            <a:r>
              <a:rPr lang="es-ES" sz="2000" spc="300" dirty="0" err="1" smtClean="0">
                <a:solidFill>
                  <a:schemeClr val="accent3">
                    <a:lumMod val="75000"/>
                  </a:schemeClr>
                </a:solidFill>
              </a:rPr>
              <a:t>getchar</a:t>
            </a:r>
            <a:r>
              <a:rPr lang="es-ES" sz="2000" spc="300" dirty="0" smtClean="0">
                <a:solidFill>
                  <a:schemeClr val="accent3">
                    <a:lumMod val="75000"/>
                  </a:schemeClr>
                </a:solidFill>
              </a:rPr>
              <a:t>() y </a:t>
            </a:r>
            <a:r>
              <a:rPr lang="es-ES" sz="2000" spc="300" dirty="0" err="1" smtClean="0">
                <a:solidFill>
                  <a:schemeClr val="accent3">
                    <a:lumMod val="75000"/>
                  </a:schemeClr>
                </a:solidFill>
              </a:rPr>
              <a:t>putchar</a:t>
            </a:r>
            <a:r>
              <a:rPr lang="es-ES" sz="2000" spc="300" dirty="0" smtClean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Hasta ahora hemos trabajado con entradas numéricas. Veamos ahora una aplicación con </a:t>
            </a:r>
            <a:r>
              <a:rPr lang="es-ES" sz="2000" dirty="0" err="1" smtClean="0">
                <a:solidFill>
                  <a:schemeClr val="bg1"/>
                </a:solidFill>
              </a:rPr>
              <a:t>char</a:t>
            </a:r>
            <a:r>
              <a:rPr lang="es-ES" sz="2000" dirty="0" smtClean="0">
                <a:solidFill>
                  <a:schemeClr val="bg1"/>
                </a:solidFill>
              </a:rPr>
              <a:t>.</a:t>
            </a: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24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152400"/>
            <a:ext cx="8305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/* cypher1.c -- </a:t>
            </a:r>
            <a:r>
              <a:rPr lang="es-ES" sz="2000" dirty="0" err="1">
                <a:solidFill>
                  <a:schemeClr val="bg1"/>
                </a:solidFill>
              </a:rPr>
              <a:t>alters</a:t>
            </a:r>
            <a:r>
              <a:rPr lang="es-ES" sz="2000" dirty="0">
                <a:solidFill>
                  <a:schemeClr val="bg1"/>
                </a:solidFill>
              </a:rPr>
              <a:t> inputs, </a:t>
            </a:r>
            <a:r>
              <a:rPr lang="es-ES" sz="2000" dirty="0" err="1">
                <a:solidFill>
                  <a:schemeClr val="bg1"/>
                </a:solidFill>
              </a:rPr>
              <a:t>preserving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spaces</a:t>
            </a:r>
            <a:r>
              <a:rPr lang="es-ES" sz="2000" dirty="0">
                <a:solidFill>
                  <a:schemeClr val="bg1"/>
                </a:solidFill>
              </a:rPr>
              <a:t>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#</a:t>
            </a:r>
            <a:r>
              <a:rPr lang="es-ES" sz="2000" dirty="0" err="1">
                <a:solidFill>
                  <a:schemeClr val="bg1"/>
                </a:solidFill>
              </a:rPr>
              <a:t>include</a:t>
            </a:r>
            <a:r>
              <a:rPr lang="es-ES" sz="2000" dirty="0">
                <a:solidFill>
                  <a:schemeClr val="bg1"/>
                </a:solidFill>
              </a:rPr>
              <a:t>&lt;</a:t>
            </a:r>
            <a:r>
              <a:rPr lang="es-ES" sz="2000" dirty="0" err="1">
                <a:solidFill>
                  <a:schemeClr val="bg1"/>
                </a:solidFill>
              </a:rPr>
              <a:t>stdio.h</a:t>
            </a:r>
            <a:r>
              <a:rPr lang="es-ES" sz="2000" dirty="0">
                <a:solidFill>
                  <a:schemeClr val="bg1"/>
                </a:solidFill>
              </a:rPr>
              <a:t>&gt;</a:t>
            </a:r>
          </a:p>
          <a:p>
            <a:r>
              <a:rPr lang="es-ES" sz="2000" dirty="0">
                <a:solidFill>
                  <a:schemeClr val="bg1"/>
                </a:solidFill>
              </a:rPr>
              <a:t>#define SPACE ' '	</a:t>
            </a:r>
            <a:r>
              <a:rPr lang="es-ES" sz="2000" dirty="0" smtClean="0">
                <a:solidFill>
                  <a:schemeClr val="bg1"/>
                </a:solidFill>
              </a:rPr>
              <a:t>/* </a:t>
            </a:r>
            <a:r>
              <a:rPr lang="es-ES" sz="2000" dirty="0">
                <a:solidFill>
                  <a:schemeClr val="bg1"/>
                </a:solidFill>
              </a:rPr>
              <a:t>ESTO ES COMILLA, SPACIO, COMILLA */</a:t>
            </a:r>
          </a:p>
          <a:p>
            <a:endParaRPr lang="es-ES" sz="2000" u="sng" dirty="0">
              <a:solidFill>
                <a:schemeClr val="bg1"/>
              </a:solidFill>
            </a:endParaRPr>
          </a:p>
          <a:p>
            <a:r>
              <a:rPr lang="es-ES" sz="2000" dirty="0" err="1">
                <a:solidFill>
                  <a:schemeClr val="bg1"/>
                </a:solidFill>
              </a:rPr>
              <a:t>int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main</a:t>
            </a:r>
            <a:r>
              <a:rPr lang="es-ES" sz="2000" dirty="0">
                <a:solidFill>
                  <a:schemeClr val="bg1"/>
                </a:solidFill>
              </a:rPr>
              <a:t>(</a:t>
            </a:r>
            <a:r>
              <a:rPr lang="es-ES" sz="2000" dirty="0" err="1">
                <a:solidFill>
                  <a:schemeClr val="bg1"/>
                </a:solidFill>
              </a:rPr>
              <a:t>void</a:t>
            </a:r>
            <a:r>
              <a:rPr lang="es-ES" sz="2000" dirty="0">
                <a:solidFill>
                  <a:schemeClr val="bg1"/>
                </a:solidFill>
              </a:rPr>
              <a:t>)</a:t>
            </a:r>
          </a:p>
          <a:p>
            <a:r>
              <a:rPr lang="es-ES" sz="2000" dirty="0">
                <a:solidFill>
                  <a:schemeClr val="bg1"/>
                </a:solidFill>
              </a:rPr>
              <a:t>{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char</a:t>
            </a:r>
            <a:r>
              <a:rPr lang="es-ES" sz="2000" dirty="0">
                <a:solidFill>
                  <a:schemeClr val="bg1"/>
                </a:solidFill>
              </a:rPr>
              <a:t> ch;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ch=</a:t>
            </a:r>
            <a:r>
              <a:rPr lang="es-ES" sz="2000" dirty="0" err="1">
                <a:solidFill>
                  <a:schemeClr val="bg1"/>
                </a:solidFill>
              </a:rPr>
              <a:t>getchar</a:t>
            </a:r>
            <a:r>
              <a:rPr lang="es-ES" sz="2000" dirty="0">
                <a:solidFill>
                  <a:schemeClr val="bg1"/>
                </a:solidFill>
              </a:rPr>
              <a:t>();				/* lee un </a:t>
            </a:r>
            <a:r>
              <a:rPr lang="es-ES" sz="2000" dirty="0" err="1">
                <a:solidFill>
                  <a:schemeClr val="bg1"/>
                </a:solidFill>
              </a:rPr>
              <a:t>caracter</a:t>
            </a:r>
            <a:r>
              <a:rPr lang="es-ES" sz="2000" dirty="0">
                <a:solidFill>
                  <a:schemeClr val="bg1"/>
                </a:solidFill>
              </a:rPr>
              <a:t>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while</a:t>
            </a:r>
            <a:r>
              <a:rPr lang="es-ES" sz="2000" dirty="0">
                <a:solidFill>
                  <a:schemeClr val="bg1"/>
                </a:solidFill>
              </a:rPr>
              <a:t> (ch != '\n')			/* </a:t>
            </a:r>
            <a:r>
              <a:rPr lang="es-ES" sz="2000" dirty="0" err="1">
                <a:solidFill>
                  <a:schemeClr val="bg1"/>
                </a:solidFill>
              </a:rPr>
              <a:t>while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not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end</a:t>
            </a:r>
            <a:r>
              <a:rPr lang="es-ES" sz="2000" dirty="0">
                <a:solidFill>
                  <a:schemeClr val="bg1"/>
                </a:solidFill>
              </a:rPr>
              <a:t> of line 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	{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</a:t>
            </a:r>
            <a:r>
              <a:rPr lang="es-ES" sz="2000" dirty="0" err="1">
                <a:solidFill>
                  <a:schemeClr val="bg1"/>
                </a:solidFill>
              </a:rPr>
              <a:t>if</a:t>
            </a:r>
            <a:r>
              <a:rPr lang="es-ES" sz="2000" dirty="0">
                <a:solidFill>
                  <a:schemeClr val="bg1"/>
                </a:solidFill>
              </a:rPr>
              <a:t> (ch==SPACE)			/*deja un espacio*/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</a:t>
            </a:r>
            <a:r>
              <a:rPr lang="es-ES" sz="2000" dirty="0" err="1">
                <a:solidFill>
                  <a:schemeClr val="bg1"/>
                </a:solidFill>
              </a:rPr>
              <a:t>putchar</a:t>
            </a:r>
            <a:r>
              <a:rPr lang="es-ES" sz="2000" dirty="0">
                <a:solidFill>
                  <a:schemeClr val="bg1"/>
                </a:solidFill>
              </a:rPr>
              <a:t>(ch);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</a:t>
            </a:r>
            <a:r>
              <a:rPr lang="es-ES" sz="2000" dirty="0" err="1">
                <a:solidFill>
                  <a:schemeClr val="bg1"/>
                </a:solidFill>
              </a:rPr>
              <a:t>else</a:t>
            </a:r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>
                <a:solidFill>
                  <a:schemeClr val="bg1"/>
                </a:solidFill>
              </a:rPr>
              <a:t>		</a:t>
            </a:r>
            <a:r>
              <a:rPr lang="es-ES" sz="2000" dirty="0" err="1">
                <a:solidFill>
                  <a:schemeClr val="bg1"/>
                </a:solidFill>
              </a:rPr>
              <a:t>putchar</a:t>
            </a:r>
            <a:r>
              <a:rPr lang="es-ES" sz="2000" dirty="0">
                <a:solidFill>
                  <a:schemeClr val="bg1"/>
                </a:solidFill>
              </a:rPr>
              <a:t>(ch+1);			/*cambia a otros caracteres*/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ch=</a:t>
            </a:r>
            <a:r>
              <a:rPr lang="es-ES" sz="2000" dirty="0" err="1">
                <a:solidFill>
                  <a:schemeClr val="bg1"/>
                </a:solidFill>
              </a:rPr>
              <a:t>getchar</a:t>
            </a:r>
            <a:r>
              <a:rPr lang="es-ES" sz="2000" dirty="0">
                <a:solidFill>
                  <a:schemeClr val="bg1"/>
                </a:solidFill>
              </a:rPr>
              <a:t>();			/*toma el </a:t>
            </a:r>
            <a:r>
              <a:rPr lang="es-ES" sz="2000">
                <a:solidFill>
                  <a:schemeClr val="bg1"/>
                </a:solidFill>
              </a:rPr>
              <a:t>siguiente </a:t>
            </a:r>
            <a:r>
              <a:rPr lang="es-ES" sz="2000" smtClean="0">
                <a:solidFill>
                  <a:schemeClr val="bg1"/>
                </a:solidFill>
              </a:rPr>
              <a:t>carácter*/</a:t>
            </a:r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>
                <a:solidFill>
                  <a:schemeClr val="bg1"/>
                </a:solidFill>
              </a:rPr>
              <a:t>	}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return</a:t>
            </a:r>
            <a:r>
              <a:rPr lang="es-ES" sz="2000" dirty="0">
                <a:solidFill>
                  <a:schemeClr val="bg1"/>
                </a:solidFill>
              </a:rPr>
              <a:t> 0;	/* </a:t>
            </a:r>
            <a:r>
              <a:rPr lang="es-ES" sz="2000" dirty="0" err="1">
                <a:solidFill>
                  <a:schemeClr val="bg1"/>
                </a:solidFill>
              </a:rPr>
              <a:t>program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terminates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succesfully</a:t>
            </a:r>
            <a:r>
              <a:rPr lang="es-ES" sz="2000" dirty="0">
                <a:solidFill>
                  <a:schemeClr val="bg1"/>
                </a:solidFill>
              </a:rPr>
              <a:t>*/</a:t>
            </a:r>
          </a:p>
          <a:p>
            <a:r>
              <a:rPr lang="es-ES" sz="2000" dirty="0" smtClean="0">
                <a:solidFill>
                  <a:schemeClr val="bg1"/>
                </a:solidFill>
              </a:rPr>
              <a:t>}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62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4520</TotalTime>
  <Words>727</Words>
  <Application>Microsoft Office PowerPoint</Application>
  <PresentationFormat>Presentación en pantalla (4:3)</PresentationFormat>
  <Paragraphs>368</Paragraphs>
  <Slides>32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Gothic</vt:lpstr>
      <vt:lpstr>Wingdings 3</vt:lpstr>
      <vt:lpstr>Sector</vt:lpstr>
      <vt:lpstr>Picture</vt:lpstr>
      <vt:lpstr>UNIVERSIDAD NACIONAL DE INGENIERÍA </vt:lpstr>
      <vt:lpstr>Tema 6: C Control Statements: Branching and Jumping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NACIONAL DE INGENIERÍA    CENTRO DE TECNOLOGÍAS DE LA INFORMACIÓN Y COMUNICACIÓN </dc:title>
  <dc:creator/>
  <cp:lastModifiedBy>Cesar Manuel Diez Chirinos</cp:lastModifiedBy>
  <cp:revision>985</cp:revision>
  <dcterms:created xsi:type="dcterms:W3CDTF">2006-08-16T00:00:00Z</dcterms:created>
  <dcterms:modified xsi:type="dcterms:W3CDTF">2018-08-13T00:12:39Z</dcterms:modified>
</cp:coreProperties>
</file>