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61" r:id="rId2"/>
    <p:sldId id="814" r:id="rId3"/>
    <p:sldId id="266" r:id="rId4"/>
    <p:sldId id="438" r:id="rId5"/>
    <p:sldId id="439" r:id="rId6"/>
    <p:sldId id="440" r:id="rId7"/>
    <p:sldId id="441" r:id="rId8"/>
    <p:sldId id="442" r:id="rId9"/>
    <p:sldId id="825" r:id="rId10"/>
    <p:sldId id="826" r:id="rId11"/>
    <p:sldId id="448" r:id="rId12"/>
    <p:sldId id="829" r:id="rId13"/>
    <p:sldId id="447" r:id="rId14"/>
    <p:sldId id="445" r:id="rId15"/>
    <p:sldId id="281" r:id="rId16"/>
    <p:sldId id="458" r:id="rId17"/>
    <p:sldId id="459" r:id="rId18"/>
    <p:sldId id="830" r:id="rId19"/>
    <p:sldId id="460" r:id="rId20"/>
    <p:sldId id="461" r:id="rId21"/>
    <p:sldId id="468" r:id="rId22"/>
    <p:sldId id="469" r:id="rId23"/>
    <p:sldId id="470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>
      <p:cViewPr varScale="1">
        <p:scale>
          <a:sx n="109" d="100"/>
          <a:sy n="109" d="100"/>
        </p:scale>
        <p:origin x="199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BA4E5-E265-4211-A87D-BF5A3B1F9A09}" type="datetimeFigureOut">
              <a:rPr lang="es-ES" smtClean="0"/>
              <a:t>12/08/2018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E8B48-9D9D-4F38-8ABE-0D143A60D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29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8B48-9D9D-4F38-8ABE-0D143A60DDE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17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FCF5-9D47-48E9-AB66-17FD6EE520FC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3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674E-700A-4BEF-922F-C81F9B635983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8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7E9D-285A-415E-8F80-297143FE251A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2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24B-8312-41B2-9714-35C6D8E6C809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769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80B-9CC1-496F-8E50-75421CC0076F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25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35E0-1DAE-4F4D-B70A-40598B135B8C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349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C757-D281-47B8-B359-2D2FD0CC0B4B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50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4304-CCF3-4195-A71F-E40F8886008C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05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9644-20AC-467E-BF7A-49E0CD9A0E25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CF41-3829-4DE7-A3F1-CF3CD0CF2872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3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4553-E0E5-4212-9443-DB942DCF729F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7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B06-D21E-4E74-8A1F-AD94C6C49F46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8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382F-A6E5-4CB0-AF29-F963123179A1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1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F82-F6A6-49E5-8E66-33EC86970446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7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8D89-CEAF-459A-85DD-FEA3385F2D27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5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50E-8A24-400A-8161-0F706AEEF605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9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614B-75B9-4B92-A1DB-9578D65F621A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7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9">
            <a:alphaModFix amt="5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36E1CC-DA4F-423B-B3DF-9F96B254F506}" type="datetime1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12/08/2018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8569F3-CCFE-4766-98BE-6FB8867051FE}" type="slidenum">
              <a:rPr lang="es-PE" smtClean="0">
                <a:solidFill>
                  <a:srgbClr val="146194">
                    <a:lumMod val="50000"/>
                  </a:srgbClr>
                </a:solidFill>
              </a:rPr>
              <a:pPr/>
              <a:t>‹Nº›</a:t>
            </a:fld>
            <a:endParaRPr lang="es-PE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59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-1390648"/>
            <a:ext cx="7162801" cy="2666999"/>
          </a:xfrm>
        </p:spPr>
        <p:txBody>
          <a:bodyPr>
            <a:normAutofit/>
          </a:bodyPr>
          <a:lstStyle/>
          <a:p>
            <a:pPr algn="ctr"/>
            <a:r>
              <a:rPr lang="es-E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 </a:t>
            </a:r>
            <a:r>
              <a:rPr lang="es-ES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NACIONAL DE INGENIERÍA</a:t>
            </a:r>
            <a:br>
              <a:rPr lang="es-ES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191000"/>
            <a:ext cx="8829040" cy="1676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LENGUAJE DE PROGRAMACIÓN C.</a:t>
            </a:r>
            <a:endParaRPr lang="es-ES" sz="3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Docente: </a:t>
            </a:r>
          </a:p>
          <a:p>
            <a:pPr algn="ctr"/>
            <a:r>
              <a:rPr lang="es-ES" sz="2800" b="1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r>
              <a:rPr lang="es-ES" sz="28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César Manuel Sebastián Díez </a:t>
            </a:r>
            <a:r>
              <a:rPr lang="es-ES" sz="28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Chirinos</a:t>
            </a:r>
            <a:endParaRPr lang="es-ES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35217"/>
              </p:ext>
            </p:extLst>
          </p:nvPr>
        </p:nvGraphicFramePr>
        <p:xfrm>
          <a:off x="360998" y="878606"/>
          <a:ext cx="148272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" name="Picture" r:id="rId4" imgW="982800" imgH="1371600" progId="Word.Picture.8">
                  <p:embed/>
                </p:oleObj>
              </mc:Choice>
              <mc:Fallback>
                <p:oleObj name="Picture" r:id="rId4" imgW="982800" imgH="1371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8" y="878606"/>
                        <a:ext cx="1482725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12" y="5854700"/>
            <a:ext cx="5922015" cy="819150"/>
          </a:xfrm>
          <a:prstGeom prst="rect">
            <a:avLst/>
          </a:prstGeom>
        </p:spPr>
      </p:pic>
      <p:pic>
        <p:nvPicPr>
          <p:cNvPr id="6" name="Picture 5" descr="Image result for cleverlabs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34" y="1022936"/>
            <a:ext cx="1511867" cy="151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2" name="Picture 968" descr="Image result for c language logo"/>
          <p:cNvPicPr>
            <a:picLocks noChangeAspect="1" noChangeArrowheads="1"/>
          </p:cNvPicPr>
          <p:nvPr/>
        </p:nvPicPr>
        <p:blipFill rotWithShape="1"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  <a14:imgEffect>
                      <a14:artisticCrisscrossEtching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t="12174" r="11446" b="11763"/>
          <a:stretch/>
        </p:blipFill>
        <p:spPr bwMode="auto">
          <a:xfrm>
            <a:off x="2930525" y="878606"/>
            <a:ext cx="3273425" cy="33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Si </a:t>
            </a:r>
            <a:r>
              <a:rPr lang="es-ES" sz="2000" dirty="0" err="1" smtClean="0">
                <a:solidFill>
                  <a:schemeClr val="bg1"/>
                </a:solidFill>
              </a:rPr>
              <a:t>scanf</a:t>
            </a:r>
            <a:r>
              <a:rPr lang="es-ES" sz="2000" dirty="0" smtClean="0">
                <a:solidFill>
                  <a:schemeClr val="bg1"/>
                </a:solidFill>
              </a:rPr>
              <a:t>() lee correctamente un entero, entonces lo asigna a </a:t>
            </a:r>
            <a:r>
              <a:rPr lang="es-ES" sz="2000" dirty="0" err="1" smtClean="0">
                <a:solidFill>
                  <a:schemeClr val="bg1"/>
                </a:solidFill>
              </a:rPr>
              <a:t>num</a:t>
            </a:r>
            <a:r>
              <a:rPr lang="es-ES" sz="2000" dirty="0" smtClean="0">
                <a:solidFill>
                  <a:schemeClr val="bg1"/>
                </a:solidFill>
              </a:rPr>
              <a:t> y devuelve el valor 1 , que se le asigna a status.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Si actualiza ambos correctamente, entonces el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while</a:t>
            </a:r>
            <a:r>
              <a:rPr lang="es-ES" sz="2000" dirty="0" smtClean="0">
                <a:solidFill>
                  <a:schemeClr val="bg1"/>
                </a:solidFill>
              </a:rPr>
              <a:t> sigue otro ciclo.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Si no se ingresa un entero, entonces </a:t>
            </a:r>
            <a:r>
              <a:rPr lang="es-ES" sz="2000" dirty="0" err="1" smtClean="0">
                <a:solidFill>
                  <a:schemeClr val="bg1"/>
                </a:solidFill>
              </a:rPr>
              <a:t>scanf</a:t>
            </a:r>
            <a:r>
              <a:rPr lang="es-ES" sz="2000" dirty="0" smtClean="0">
                <a:solidFill>
                  <a:schemeClr val="bg1"/>
                </a:solidFill>
              </a:rPr>
              <a:t>() asigna 0 a status y el ciclo se termina.</a:t>
            </a:r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La declaración </a:t>
            </a:r>
            <a:r>
              <a:rPr lang="es-ES" sz="2000" b="1" spc="300" dirty="0" err="1" smtClean="0">
                <a:solidFill>
                  <a:schemeClr val="accent3">
                    <a:lumMod val="75000"/>
                  </a:schemeClr>
                </a:solidFill>
              </a:rPr>
              <a:t>while</a:t>
            </a:r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La forma general de un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while</a:t>
            </a:r>
            <a:r>
              <a:rPr lang="es-ES" sz="2000" dirty="0" smtClean="0">
                <a:solidFill>
                  <a:schemeClr val="bg1"/>
                </a:solidFill>
              </a:rPr>
              <a:t> es: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err="1" smtClean="0">
                <a:solidFill>
                  <a:schemeClr val="bg1"/>
                </a:solidFill>
              </a:rPr>
              <a:t>While</a:t>
            </a:r>
            <a:r>
              <a:rPr lang="es-ES" sz="2000" dirty="0" smtClean="0">
                <a:solidFill>
                  <a:schemeClr val="bg1"/>
                </a:solidFill>
              </a:rPr>
              <a:t> (</a:t>
            </a:r>
            <a:r>
              <a:rPr lang="es-ES" sz="2000" dirty="0" err="1" smtClean="0">
                <a:solidFill>
                  <a:schemeClr val="bg1"/>
                </a:solidFill>
              </a:rPr>
              <a:t>expression</a:t>
            </a:r>
            <a:r>
              <a:rPr lang="es-ES" sz="2000" dirty="0" smtClean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 smtClean="0">
                <a:solidFill>
                  <a:schemeClr val="bg1"/>
                </a:solidFill>
              </a:rPr>
              <a:t>statement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La parte del </a:t>
            </a:r>
            <a:r>
              <a:rPr lang="es-ES" sz="2000" dirty="0" err="1" smtClean="0">
                <a:solidFill>
                  <a:schemeClr val="bg1"/>
                </a:solidFill>
              </a:rPr>
              <a:t>statement</a:t>
            </a:r>
            <a:r>
              <a:rPr lang="es-ES" sz="2000" dirty="0" smtClean="0">
                <a:solidFill>
                  <a:schemeClr val="bg1"/>
                </a:solidFill>
              </a:rPr>
              <a:t> puede ser una sentencia simple encerrado entre llaves.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Nuestros ejemplos han usado expresiones relacionales para la parte de expresiones; es decir, comparan valores.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Si la expresión es verdadera, (no nula), la sentencia se ejecuta una vez, y la expresión se evalúa otra vez. Este ciclo de evaluación y ejecución se repite hasta que la expresión hasta que la expresión sea falsa (cero). 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95337" y="1309687"/>
            <a:ext cx="7553325" cy="4743450"/>
            <a:chOff x="795337" y="1309687"/>
            <a:chExt cx="7553325" cy="474345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337" y="1309687"/>
              <a:ext cx="7553325" cy="4238625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200" y="5548312"/>
              <a:ext cx="4848225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83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spc="300" dirty="0" smtClean="0">
                <a:solidFill>
                  <a:schemeClr val="accent3">
                    <a:lumMod val="75000"/>
                  </a:schemeClr>
                </a:solidFill>
              </a:rPr>
              <a:t>Terminando un </a:t>
            </a:r>
            <a:r>
              <a:rPr lang="es-ES" sz="2000" spc="300" dirty="0" err="1" smtClean="0">
                <a:solidFill>
                  <a:schemeClr val="accent3">
                    <a:lumMod val="75000"/>
                  </a:schemeClr>
                </a:solidFill>
              </a:rPr>
              <a:t>while</a:t>
            </a:r>
            <a:r>
              <a:rPr lang="es-ES" sz="2000" spc="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2000" spc="300" dirty="0" err="1" smtClean="0">
                <a:solidFill>
                  <a:schemeClr val="accent3">
                    <a:lumMod val="75000"/>
                  </a:schemeClr>
                </a:solidFill>
              </a:rPr>
              <a:t>loop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Este es un punto crucial del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while</a:t>
            </a:r>
            <a:r>
              <a:rPr lang="es-ES" sz="2000" dirty="0" smtClean="0">
                <a:solidFill>
                  <a:schemeClr val="bg1"/>
                </a:solidFill>
              </a:rPr>
              <a:t>: cuando se construye un </a:t>
            </a:r>
            <a:r>
              <a:rPr lang="es-ES" sz="2000" dirty="0" err="1" smtClean="0">
                <a:solidFill>
                  <a:schemeClr val="bg1"/>
                </a:solidFill>
              </a:rPr>
              <a:t>while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, debe incluir algo que cambie el valor de la expresión de evaluación, así la expresión eventualmente se hace falsa. </a:t>
            </a:r>
            <a:r>
              <a:rPr lang="es-ES" sz="2000" dirty="0" err="1" smtClean="0">
                <a:solidFill>
                  <a:schemeClr val="bg1"/>
                </a:solidFill>
              </a:rPr>
              <a:t>Sinó</a:t>
            </a:r>
            <a:r>
              <a:rPr lang="es-ES" sz="2000" dirty="0" smtClean="0">
                <a:solidFill>
                  <a:schemeClr val="bg1"/>
                </a:solidFill>
              </a:rPr>
              <a:t> nunca termina.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Esta decisión de término o continuidad sólo se realiza cuando se evalúa la condición de evaluación.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chemeClr val="bg1"/>
                </a:solidFill>
              </a:rPr>
              <a:t>/* </a:t>
            </a:r>
            <a:r>
              <a:rPr lang="es-ES" sz="2000" dirty="0" err="1">
                <a:solidFill>
                  <a:schemeClr val="bg1"/>
                </a:solidFill>
              </a:rPr>
              <a:t>when.c</a:t>
            </a:r>
            <a:r>
              <a:rPr lang="es-ES" sz="2000" dirty="0">
                <a:solidFill>
                  <a:schemeClr val="bg1"/>
                </a:solidFill>
              </a:rPr>
              <a:t> -- cuando un </a:t>
            </a:r>
            <a:r>
              <a:rPr lang="es-ES" sz="2000" dirty="0" err="1">
                <a:solidFill>
                  <a:schemeClr val="bg1"/>
                </a:solidFill>
              </a:rPr>
              <a:t>loop</a:t>
            </a:r>
            <a:r>
              <a:rPr lang="es-ES" sz="2000" dirty="0">
                <a:solidFill>
                  <a:schemeClr val="bg1"/>
                </a:solidFill>
              </a:rPr>
              <a:t> termina */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#</a:t>
            </a:r>
            <a:r>
              <a:rPr lang="es-ES" sz="2000" dirty="0" err="1">
                <a:solidFill>
                  <a:schemeClr val="bg1"/>
                </a:solidFill>
              </a:rPr>
              <a:t>include</a:t>
            </a:r>
            <a:r>
              <a:rPr lang="es-ES" sz="2000" dirty="0">
                <a:solidFill>
                  <a:schemeClr val="bg1"/>
                </a:solidFill>
              </a:rPr>
              <a:t>&lt;</a:t>
            </a:r>
            <a:r>
              <a:rPr lang="es-ES" sz="2000" dirty="0" err="1">
                <a:solidFill>
                  <a:schemeClr val="bg1"/>
                </a:solidFill>
              </a:rPr>
              <a:t>stdio.h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pPr algn="just"/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()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n=5;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while</a:t>
            </a:r>
            <a:r>
              <a:rPr lang="es-ES" sz="2000" dirty="0">
                <a:solidFill>
                  <a:schemeClr val="bg1"/>
                </a:solidFill>
              </a:rPr>
              <a:t> (n&lt;9)							/* line 7*/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{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("n=%d\</a:t>
            </a:r>
            <a:r>
              <a:rPr lang="es-ES" sz="2000" dirty="0" err="1">
                <a:solidFill>
                  <a:schemeClr val="bg1"/>
                </a:solidFill>
              </a:rPr>
              <a:t>n",n</a:t>
            </a:r>
            <a:r>
              <a:rPr lang="es-ES" sz="2000" dirty="0">
                <a:solidFill>
                  <a:schemeClr val="bg1"/>
                </a:solidFill>
              </a:rPr>
              <a:t>);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	n++;							/* line 10*/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("Ahora n = %d\</a:t>
            </a:r>
            <a:r>
              <a:rPr lang="es-ES" sz="2000" dirty="0" err="1">
                <a:solidFill>
                  <a:schemeClr val="bg1"/>
                </a:solidFill>
              </a:rPr>
              <a:t>n",n</a:t>
            </a:r>
            <a:r>
              <a:rPr lang="es-ES" sz="2000" dirty="0">
                <a:solidFill>
                  <a:schemeClr val="bg1"/>
                </a:solidFill>
              </a:rPr>
              <a:t>);		/* line 11*/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}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}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n=5</a:t>
            </a:r>
          </a:p>
          <a:p>
            <a:r>
              <a:rPr lang="pt-BR" sz="2000" dirty="0" err="1">
                <a:solidFill>
                  <a:schemeClr val="bg1"/>
                </a:solidFill>
              </a:rPr>
              <a:t>Ahora</a:t>
            </a:r>
            <a:r>
              <a:rPr lang="pt-BR" sz="2000" dirty="0">
                <a:solidFill>
                  <a:schemeClr val="bg1"/>
                </a:solidFill>
              </a:rPr>
              <a:t> n = 6</a:t>
            </a:r>
          </a:p>
          <a:p>
            <a:r>
              <a:rPr lang="pt-BR" sz="2000" dirty="0">
                <a:solidFill>
                  <a:schemeClr val="bg1"/>
                </a:solidFill>
              </a:rPr>
              <a:t>n=6</a:t>
            </a:r>
          </a:p>
          <a:p>
            <a:r>
              <a:rPr lang="pt-BR" sz="2000" dirty="0" err="1">
                <a:solidFill>
                  <a:schemeClr val="bg1"/>
                </a:solidFill>
              </a:rPr>
              <a:t>Ahora</a:t>
            </a:r>
            <a:r>
              <a:rPr lang="pt-BR" sz="2000" dirty="0">
                <a:solidFill>
                  <a:schemeClr val="bg1"/>
                </a:solidFill>
              </a:rPr>
              <a:t> n = 7</a:t>
            </a:r>
          </a:p>
          <a:p>
            <a:r>
              <a:rPr lang="pt-BR" sz="2000" dirty="0">
                <a:solidFill>
                  <a:schemeClr val="bg1"/>
                </a:solidFill>
              </a:rPr>
              <a:t>n=7</a:t>
            </a:r>
          </a:p>
          <a:p>
            <a:r>
              <a:rPr lang="pt-BR" sz="2000" dirty="0" err="1">
                <a:solidFill>
                  <a:schemeClr val="bg1"/>
                </a:solidFill>
              </a:rPr>
              <a:t>Ahora</a:t>
            </a:r>
            <a:r>
              <a:rPr lang="pt-BR" sz="2000" dirty="0">
                <a:solidFill>
                  <a:schemeClr val="bg1"/>
                </a:solidFill>
              </a:rPr>
              <a:t> n = 8</a:t>
            </a:r>
          </a:p>
          <a:p>
            <a:r>
              <a:rPr lang="pt-BR" sz="2000" dirty="0">
                <a:solidFill>
                  <a:schemeClr val="bg1"/>
                </a:solidFill>
              </a:rPr>
              <a:t>n=8</a:t>
            </a:r>
          </a:p>
          <a:p>
            <a:r>
              <a:rPr lang="pt-BR" sz="2000" dirty="0" err="1">
                <a:solidFill>
                  <a:schemeClr val="bg1"/>
                </a:solidFill>
              </a:rPr>
              <a:t>Ahora</a:t>
            </a:r>
            <a:r>
              <a:rPr lang="pt-BR" sz="2000" dirty="0">
                <a:solidFill>
                  <a:schemeClr val="bg1"/>
                </a:solidFill>
              </a:rPr>
              <a:t> n = 9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--------------------------------</a:t>
            </a:r>
          </a:p>
          <a:p>
            <a:r>
              <a:rPr lang="pt-BR" sz="2000" dirty="0" err="1">
                <a:solidFill>
                  <a:schemeClr val="bg1"/>
                </a:solidFill>
              </a:rPr>
              <a:t>Process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exited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after</a:t>
            </a:r>
            <a:r>
              <a:rPr lang="pt-BR" sz="2000" dirty="0">
                <a:solidFill>
                  <a:schemeClr val="bg1"/>
                </a:solidFill>
              </a:rPr>
              <a:t> 0.01006 </a:t>
            </a:r>
            <a:r>
              <a:rPr lang="pt-BR" sz="2000" dirty="0" err="1">
                <a:solidFill>
                  <a:schemeClr val="bg1"/>
                </a:solidFill>
              </a:rPr>
              <a:t>seconds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with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return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value</a:t>
            </a:r>
            <a:r>
              <a:rPr lang="pt-BR" sz="2000" dirty="0">
                <a:solidFill>
                  <a:schemeClr val="bg1"/>
                </a:solidFill>
              </a:rPr>
              <a:t> 0</a:t>
            </a:r>
          </a:p>
          <a:p>
            <a:r>
              <a:rPr lang="pt-BR" sz="2000" dirty="0" err="1">
                <a:solidFill>
                  <a:schemeClr val="bg1"/>
                </a:solidFill>
              </a:rPr>
              <a:t>Presione</a:t>
            </a:r>
            <a:r>
              <a:rPr lang="pt-BR" sz="2000" dirty="0">
                <a:solidFill>
                  <a:schemeClr val="bg1"/>
                </a:solidFill>
              </a:rPr>
              <a:t> una tecla para continuar . . .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Bucles indefinidos y bucles de conteo.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Alguno de nuestros ejemplos de </a:t>
            </a:r>
            <a:r>
              <a:rPr lang="es-ES" sz="2000" dirty="0" err="1" smtClean="0">
                <a:solidFill>
                  <a:schemeClr val="bg1"/>
                </a:solidFill>
              </a:rPr>
              <a:t>while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han sido </a:t>
            </a:r>
            <a:r>
              <a:rPr lang="es-ES" sz="2000" dirty="0" err="1" smtClean="0">
                <a:solidFill>
                  <a:schemeClr val="bg1"/>
                </a:solidFill>
              </a:rPr>
              <a:t>loops</a:t>
            </a:r>
            <a:r>
              <a:rPr lang="es-ES" sz="2000" dirty="0" smtClean="0">
                <a:solidFill>
                  <a:schemeClr val="bg1"/>
                </a:solidFill>
              </a:rPr>
              <a:t> indefinidos. Es decir, ellos no saben cuantas veces se van a ejecutar. 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Otro ejemplo ha sido el </a:t>
            </a:r>
            <a:r>
              <a:rPr lang="es-ES" sz="2000" dirty="0" err="1" smtClean="0">
                <a:solidFill>
                  <a:schemeClr val="bg1"/>
                </a:solidFill>
              </a:rPr>
              <a:t>counting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, se ejecutan un número determinado de veces.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/* sweetie1.c un loop de </a:t>
            </a:r>
            <a:r>
              <a:rPr lang="en-US" sz="2000" dirty="0" err="1">
                <a:solidFill>
                  <a:schemeClr val="bg1"/>
                </a:solidFill>
              </a:rPr>
              <a:t>conteo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usando</a:t>
            </a:r>
            <a:r>
              <a:rPr lang="en-US" sz="2000" dirty="0">
                <a:solidFill>
                  <a:schemeClr val="bg1"/>
                </a:solidFill>
              </a:rPr>
              <a:t> for */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#include &lt;</a:t>
            </a:r>
            <a:r>
              <a:rPr lang="en-US" sz="2000" dirty="0" err="1">
                <a:solidFill>
                  <a:schemeClr val="bg1"/>
                </a:solidFill>
              </a:rPr>
              <a:t>stdio.h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#define NUMBER 22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main()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count = 1;						/* initialization*/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while (count&lt;=NUMBER)				/* test*/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{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 err="1">
                <a:solidFill>
                  <a:schemeClr val="bg1"/>
                </a:solidFill>
              </a:rPr>
              <a:t>printf</a:t>
            </a:r>
            <a:r>
              <a:rPr lang="en-US" sz="2000" dirty="0">
                <a:solidFill>
                  <a:schemeClr val="bg1"/>
                </a:solidFill>
              </a:rPr>
              <a:t>("Be my Valentine!\n");	/*action*/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	count++;						/*update count*/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}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}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El </a:t>
            </a:r>
            <a:r>
              <a:rPr lang="es-ES" sz="2000" b="1" spc="300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2000" b="1" spc="300" dirty="0" err="1" smtClean="0">
                <a:solidFill>
                  <a:schemeClr val="accent3">
                    <a:lumMod val="75000"/>
                  </a:schemeClr>
                </a:solidFill>
              </a:rPr>
              <a:t>loop</a:t>
            </a:r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El </a:t>
            </a:r>
            <a:r>
              <a:rPr lang="es-ES" sz="2000" dirty="0" err="1" smtClean="0">
                <a:solidFill>
                  <a:schemeClr val="bg1"/>
                </a:solidFill>
              </a:rPr>
              <a:t>for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reúne las tres acciones en una sola. Con este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podemos reemplazar los programas precedentes con el de </a:t>
            </a:r>
            <a:r>
              <a:rPr lang="es-ES" sz="2000" dirty="0" err="1" smtClean="0">
                <a:solidFill>
                  <a:schemeClr val="bg1"/>
                </a:solidFill>
              </a:rPr>
              <a:t>Listing</a:t>
            </a:r>
            <a:r>
              <a:rPr lang="es-ES" sz="2000" dirty="0" smtClean="0">
                <a:solidFill>
                  <a:schemeClr val="bg1"/>
                </a:solidFill>
              </a:rPr>
              <a:t> 6.9.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6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chemeClr val="bg1"/>
                </a:solidFill>
              </a:rPr>
              <a:t>/* sweetie2.c un </a:t>
            </a:r>
            <a:r>
              <a:rPr lang="es-ES" sz="2000" dirty="0" err="1">
                <a:solidFill>
                  <a:schemeClr val="bg1"/>
                </a:solidFill>
              </a:rPr>
              <a:t>loop</a:t>
            </a:r>
            <a:r>
              <a:rPr lang="es-ES" sz="2000" dirty="0">
                <a:solidFill>
                  <a:schemeClr val="bg1"/>
                </a:solidFill>
              </a:rPr>
              <a:t> de conteo usando 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#</a:t>
            </a:r>
            <a:r>
              <a:rPr lang="es-ES" sz="2000" dirty="0" err="1">
                <a:solidFill>
                  <a:schemeClr val="bg1"/>
                </a:solidFill>
              </a:rPr>
              <a:t>include</a:t>
            </a:r>
            <a:r>
              <a:rPr lang="es-ES" sz="2000" dirty="0">
                <a:solidFill>
                  <a:schemeClr val="bg1"/>
                </a:solidFill>
              </a:rPr>
              <a:t> &lt;</a:t>
            </a:r>
            <a:r>
              <a:rPr lang="es-ES" sz="2000" dirty="0" err="1">
                <a:solidFill>
                  <a:schemeClr val="bg1"/>
                </a:solidFill>
              </a:rPr>
              <a:t>stdio.h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#define NUMBER 22</a:t>
            </a:r>
          </a:p>
          <a:p>
            <a:pPr algn="just"/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()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count</a:t>
            </a:r>
            <a:r>
              <a:rPr lang="es-ES" sz="2000" dirty="0">
                <a:solidFill>
                  <a:schemeClr val="bg1"/>
                </a:solidFill>
              </a:rPr>
              <a:t> = 1;						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count</a:t>
            </a:r>
            <a:r>
              <a:rPr lang="es-ES" sz="2000" dirty="0">
                <a:solidFill>
                  <a:schemeClr val="bg1"/>
                </a:solidFill>
              </a:rPr>
              <a:t>=1; </a:t>
            </a:r>
            <a:r>
              <a:rPr lang="es-ES" sz="2000" dirty="0" err="1">
                <a:solidFill>
                  <a:schemeClr val="bg1"/>
                </a:solidFill>
              </a:rPr>
              <a:t>count</a:t>
            </a:r>
            <a:r>
              <a:rPr lang="es-ES" sz="2000" dirty="0">
                <a:solidFill>
                  <a:schemeClr val="bg1"/>
                </a:solidFill>
              </a:rPr>
              <a:t>&lt;=</a:t>
            </a:r>
            <a:r>
              <a:rPr lang="es-ES" sz="2000" dirty="0" err="1">
                <a:solidFill>
                  <a:schemeClr val="bg1"/>
                </a:solidFill>
              </a:rPr>
              <a:t>NUMBER;count</a:t>
            </a:r>
            <a:r>
              <a:rPr lang="es-ES" sz="2000" dirty="0">
                <a:solidFill>
                  <a:schemeClr val="bg1"/>
                </a:solidFill>
              </a:rPr>
              <a:t>++)				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{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("Be </a:t>
            </a:r>
            <a:r>
              <a:rPr lang="es-ES" sz="2000" dirty="0" err="1">
                <a:solidFill>
                  <a:schemeClr val="bg1"/>
                </a:solidFill>
              </a:rPr>
              <a:t>my</a:t>
            </a:r>
            <a:r>
              <a:rPr lang="es-ES" sz="2000" dirty="0">
                <a:solidFill>
                  <a:schemeClr val="bg1"/>
                </a:solidFill>
              </a:rPr>
              <a:t> Valentine!\n");	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							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}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}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 language logo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400" y="4724400"/>
            <a:ext cx="8915400" cy="2666999"/>
          </a:xfrm>
        </p:spPr>
        <p:txBody>
          <a:bodyPr>
            <a:normAutofit/>
          </a:bodyPr>
          <a:lstStyle/>
          <a:p>
            <a:pPr algn="ctr"/>
            <a:r>
              <a:rPr lang="es-E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 5: </a:t>
            </a:r>
            <a:r>
              <a:rPr lang="en-US" dirty="0">
                <a:solidFill>
                  <a:schemeClr val="accent5"/>
                </a:solidFill>
              </a:rPr>
              <a:t>C control Statement: </a:t>
            </a:r>
            <a:r>
              <a:rPr lang="en-US" dirty="0" err="1">
                <a:solidFill>
                  <a:schemeClr val="accent5"/>
                </a:solidFill>
              </a:rPr>
              <a:t>Loopings</a:t>
            </a:r>
            <a:r>
              <a:rPr lang="es-ES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3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423862" y="923925"/>
            <a:ext cx="8296275" cy="5362575"/>
            <a:chOff x="423862" y="923925"/>
            <a:chExt cx="8296275" cy="536257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862" y="923925"/>
              <a:ext cx="8296275" cy="5010150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8400" y="5934075"/>
              <a:ext cx="4124325" cy="352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02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El operador coma.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Extiende la flexibilidad del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for</a:t>
            </a:r>
            <a:r>
              <a:rPr lang="es-ES" sz="2000" dirty="0" smtClean="0">
                <a:solidFill>
                  <a:schemeClr val="bg1"/>
                </a:solidFill>
              </a:rPr>
              <a:t> permitiendo introducir más de una inicialización o actualizar una </a:t>
            </a:r>
            <a:r>
              <a:rPr lang="es-ES" sz="2000" dirty="0" err="1" smtClean="0">
                <a:solidFill>
                  <a:schemeClr val="bg1"/>
                </a:solidFill>
              </a:rPr>
              <a:t>especificacón</a:t>
            </a:r>
            <a:r>
              <a:rPr lang="es-ES" sz="2000" dirty="0" smtClean="0">
                <a:solidFill>
                  <a:schemeClr val="bg1"/>
                </a:solidFill>
              </a:rPr>
              <a:t> del </a:t>
            </a:r>
            <a:r>
              <a:rPr lang="es-ES" sz="2000" dirty="0" err="1" smtClean="0">
                <a:solidFill>
                  <a:schemeClr val="bg1"/>
                </a:solidFill>
              </a:rPr>
              <a:t>for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expresión.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chemeClr val="bg1"/>
                </a:solidFill>
              </a:rPr>
              <a:t>/* </a:t>
            </a:r>
            <a:r>
              <a:rPr lang="es-ES" sz="2000" dirty="0" err="1">
                <a:solidFill>
                  <a:schemeClr val="bg1"/>
                </a:solidFill>
              </a:rPr>
              <a:t>postage.c</a:t>
            </a:r>
            <a:r>
              <a:rPr lang="es-ES" sz="2000" dirty="0">
                <a:solidFill>
                  <a:schemeClr val="bg1"/>
                </a:solidFill>
              </a:rPr>
              <a:t> tarifa postales de primera clase*/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#</a:t>
            </a:r>
            <a:r>
              <a:rPr lang="es-ES" sz="2000" dirty="0" err="1">
                <a:solidFill>
                  <a:schemeClr val="bg1"/>
                </a:solidFill>
              </a:rPr>
              <a:t>include</a:t>
            </a:r>
            <a:r>
              <a:rPr lang="es-ES" sz="2000" dirty="0">
                <a:solidFill>
                  <a:schemeClr val="bg1"/>
                </a:solidFill>
              </a:rPr>
              <a:t> &lt;</a:t>
            </a:r>
            <a:r>
              <a:rPr lang="es-ES" sz="2000" dirty="0" err="1">
                <a:solidFill>
                  <a:schemeClr val="bg1"/>
                </a:solidFill>
              </a:rPr>
              <a:t>stdio.h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#define FIRST 25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#define NEXT 20</a:t>
            </a:r>
          </a:p>
          <a:p>
            <a:pPr algn="just"/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()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ounces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cost</a:t>
            </a:r>
            <a:r>
              <a:rPr lang="es-ES" sz="2000" dirty="0">
                <a:solidFill>
                  <a:schemeClr val="bg1"/>
                </a:solidFill>
              </a:rPr>
              <a:t>;				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		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 </a:t>
            </a:r>
            <a:r>
              <a:rPr lang="es-ES" sz="2000" dirty="0" err="1">
                <a:solidFill>
                  <a:schemeClr val="bg1"/>
                </a:solidFill>
              </a:rPr>
              <a:t>ounces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cost</a:t>
            </a:r>
            <a:r>
              <a:rPr lang="es-ES" sz="2000" dirty="0">
                <a:solidFill>
                  <a:schemeClr val="bg1"/>
                </a:solidFill>
              </a:rPr>
              <a:t>\n");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ounces</a:t>
            </a:r>
            <a:r>
              <a:rPr lang="es-ES" sz="2000" dirty="0">
                <a:solidFill>
                  <a:schemeClr val="bg1"/>
                </a:solidFill>
              </a:rPr>
              <a:t>=1, </a:t>
            </a:r>
            <a:r>
              <a:rPr lang="es-ES" sz="2000" dirty="0" err="1">
                <a:solidFill>
                  <a:schemeClr val="bg1"/>
                </a:solidFill>
              </a:rPr>
              <a:t>cost</a:t>
            </a:r>
            <a:r>
              <a:rPr lang="es-ES" sz="2000" dirty="0">
                <a:solidFill>
                  <a:schemeClr val="bg1"/>
                </a:solidFill>
              </a:rPr>
              <a:t>=FIRST; </a:t>
            </a:r>
            <a:r>
              <a:rPr lang="es-ES" sz="2000" dirty="0" err="1">
                <a:solidFill>
                  <a:schemeClr val="bg1"/>
                </a:solidFill>
              </a:rPr>
              <a:t>ounces</a:t>
            </a:r>
            <a:r>
              <a:rPr lang="es-ES" sz="2000" dirty="0">
                <a:solidFill>
                  <a:schemeClr val="bg1"/>
                </a:solidFill>
              </a:rPr>
              <a:t>&lt;=16;ounces++, </a:t>
            </a:r>
            <a:r>
              <a:rPr lang="es-ES" sz="2000" dirty="0" err="1">
                <a:solidFill>
                  <a:schemeClr val="bg1"/>
                </a:solidFill>
              </a:rPr>
              <a:t>cost</a:t>
            </a:r>
            <a:r>
              <a:rPr lang="es-ES" sz="2000" dirty="0">
                <a:solidFill>
                  <a:schemeClr val="bg1"/>
                </a:solidFill>
              </a:rPr>
              <a:t>+=NEXT)				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("%5d %7d\n", </a:t>
            </a:r>
            <a:r>
              <a:rPr lang="es-ES" sz="2000" dirty="0" err="1">
                <a:solidFill>
                  <a:schemeClr val="bg1"/>
                </a:solidFill>
              </a:rPr>
              <a:t>ounces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cost</a:t>
            </a:r>
            <a:r>
              <a:rPr lang="es-ES" sz="2000" dirty="0">
                <a:solidFill>
                  <a:schemeClr val="bg1"/>
                </a:solidFill>
              </a:rPr>
              <a:t>);	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}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23887" y="750277"/>
            <a:ext cx="7972425" cy="5413984"/>
            <a:chOff x="623887" y="750277"/>
            <a:chExt cx="7972425" cy="541398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887" y="750277"/>
              <a:ext cx="7972425" cy="4829175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5564186"/>
              <a:ext cx="6010275" cy="600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00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Bucles anidados.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Este es un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dentro de otro. Una manera clásica es visualizar datos en columnas y filas. Un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puede soportar una columna en una fila, y el segundo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todas las filas.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9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/* </a:t>
            </a:r>
            <a:r>
              <a:rPr lang="es-ES" sz="2000" dirty="0" err="1">
                <a:solidFill>
                  <a:schemeClr val="bg1"/>
                </a:solidFill>
              </a:rPr>
              <a:t>rows.c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using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dependent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nested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loops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</a:t>
            </a:r>
            <a:r>
              <a:rPr lang="es-ES" sz="2000" dirty="0" err="1">
                <a:solidFill>
                  <a:schemeClr val="bg1"/>
                </a:solidFill>
              </a:rPr>
              <a:t>include</a:t>
            </a:r>
            <a:r>
              <a:rPr lang="es-ES" sz="2000" dirty="0">
                <a:solidFill>
                  <a:schemeClr val="bg1"/>
                </a:solidFill>
              </a:rPr>
              <a:t> &lt;</a:t>
            </a:r>
            <a:r>
              <a:rPr lang="es-ES" sz="2000" dirty="0" err="1">
                <a:solidFill>
                  <a:schemeClr val="bg1"/>
                </a:solidFill>
              </a:rPr>
              <a:t>stdio.h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ROWS 6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CHARS 6</a:t>
            </a:r>
          </a:p>
          <a:p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()</a:t>
            </a:r>
          </a:p>
          <a:p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row</a:t>
            </a:r>
            <a:r>
              <a:rPr lang="es-ES" sz="2000" dirty="0">
                <a:solidFill>
                  <a:schemeClr val="bg1"/>
                </a:solidFill>
              </a:rPr>
              <a:t>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char</a:t>
            </a:r>
            <a:r>
              <a:rPr lang="es-ES" sz="2000" dirty="0">
                <a:solidFill>
                  <a:schemeClr val="bg1"/>
                </a:solidFill>
              </a:rPr>
              <a:t> ch;			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row</a:t>
            </a:r>
            <a:r>
              <a:rPr lang="es-ES" sz="2000" dirty="0">
                <a:solidFill>
                  <a:schemeClr val="bg1"/>
                </a:solidFill>
              </a:rPr>
              <a:t>=0;row&lt; ROWS; </a:t>
            </a:r>
            <a:r>
              <a:rPr lang="es-ES" sz="2000" dirty="0" err="1">
                <a:solidFill>
                  <a:schemeClr val="bg1"/>
                </a:solidFill>
              </a:rPr>
              <a:t>row</a:t>
            </a:r>
            <a:r>
              <a:rPr lang="es-ES" sz="2000" dirty="0">
                <a:solidFill>
                  <a:schemeClr val="bg1"/>
                </a:solidFill>
              </a:rPr>
              <a:t>++)				/* line 10*/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(ch='</a:t>
            </a:r>
            <a:r>
              <a:rPr lang="es-ES" sz="2000" dirty="0" err="1">
                <a:solidFill>
                  <a:schemeClr val="bg1"/>
                </a:solidFill>
              </a:rPr>
              <a:t>A';ch</a:t>
            </a:r>
            <a:r>
              <a:rPr lang="es-ES" sz="2000" dirty="0">
                <a:solidFill>
                  <a:schemeClr val="bg1"/>
                </a:solidFill>
              </a:rPr>
              <a:t>&lt;('A'+CHARS); ch++)				/* line 12*/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("%c", ch);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("\n");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	}</a:t>
            </a:r>
          </a:p>
          <a:p>
            <a:r>
              <a:rPr lang="es-ES" sz="2000" dirty="0">
                <a:solidFill>
                  <a:schemeClr val="bg1"/>
                </a:solidFill>
              </a:rPr>
              <a:t>}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4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spc="300" dirty="0" smtClean="0">
                <a:solidFill>
                  <a:schemeClr val="accent3">
                    <a:lumMod val="75000"/>
                  </a:schemeClr>
                </a:solidFill>
              </a:rPr>
              <a:t>Variación anidada.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En el ejemplo previo, el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interno hizo lo mismo en cada ciclo que el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externo.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Pero podemos hacer el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interior diferente al exterior, haciéndole una variación.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/* rows2.c </a:t>
            </a:r>
            <a:r>
              <a:rPr lang="es-ES" sz="2000" dirty="0" err="1">
                <a:solidFill>
                  <a:schemeClr val="bg1"/>
                </a:solidFill>
              </a:rPr>
              <a:t>using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dependent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nested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loops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</a:t>
            </a:r>
            <a:r>
              <a:rPr lang="es-ES" sz="2000" dirty="0" err="1">
                <a:solidFill>
                  <a:schemeClr val="bg1"/>
                </a:solidFill>
              </a:rPr>
              <a:t>include</a:t>
            </a:r>
            <a:r>
              <a:rPr lang="es-ES" sz="2000" dirty="0">
                <a:solidFill>
                  <a:schemeClr val="bg1"/>
                </a:solidFill>
              </a:rPr>
              <a:t> &lt;</a:t>
            </a:r>
            <a:r>
              <a:rPr lang="es-ES" sz="2000" dirty="0" err="1">
                <a:solidFill>
                  <a:schemeClr val="bg1"/>
                </a:solidFill>
              </a:rPr>
              <a:t>stdio.h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ROWS 6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CHARS 6</a:t>
            </a:r>
          </a:p>
          <a:p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()</a:t>
            </a:r>
          </a:p>
          <a:p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row</a:t>
            </a:r>
            <a:r>
              <a:rPr lang="es-ES" sz="2000" dirty="0">
                <a:solidFill>
                  <a:schemeClr val="bg1"/>
                </a:solidFill>
              </a:rPr>
              <a:t>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char</a:t>
            </a:r>
            <a:r>
              <a:rPr lang="es-ES" sz="2000" dirty="0">
                <a:solidFill>
                  <a:schemeClr val="bg1"/>
                </a:solidFill>
              </a:rPr>
              <a:t> ch;			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row</a:t>
            </a:r>
            <a:r>
              <a:rPr lang="es-ES" sz="2000" dirty="0">
                <a:solidFill>
                  <a:schemeClr val="bg1"/>
                </a:solidFill>
              </a:rPr>
              <a:t>=0;row&lt; ROWS; </a:t>
            </a:r>
            <a:r>
              <a:rPr lang="es-ES" sz="2000" dirty="0" err="1">
                <a:solidFill>
                  <a:schemeClr val="bg1"/>
                </a:solidFill>
              </a:rPr>
              <a:t>row</a:t>
            </a:r>
            <a:r>
              <a:rPr lang="es-ES" sz="2000" dirty="0">
                <a:solidFill>
                  <a:schemeClr val="bg1"/>
                </a:solidFill>
              </a:rPr>
              <a:t>++)				/* line 10*/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(ch=('A'+</a:t>
            </a:r>
            <a:r>
              <a:rPr lang="es-ES" sz="2000" dirty="0" err="1">
                <a:solidFill>
                  <a:schemeClr val="bg1"/>
                </a:solidFill>
              </a:rPr>
              <a:t>row</a:t>
            </a:r>
            <a:r>
              <a:rPr lang="es-ES" sz="2000" dirty="0">
                <a:solidFill>
                  <a:schemeClr val="bg1"/>
                </a:solidFill>
              </a:rPr>
              <a:t>);ch&lt;('A'+CHARS); ch++)				/* line 12*/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("%c", ch);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("\n");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	}</a:t>
            </a:r>
          </a:p>
          <a:p>
            <a:r>
              <a:rPr lang="es-ES" sz="2000" dirty="0">
                <a:solidFill>
                  <a:schemeClr val="bg1"/>
                </a:solidFill>
              </a:rPr>
              <a:t>}</a:t>
            </a: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Matrices.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Son una característica importante en muchos programas. Permiten almacenar alguno ítems de información relacionada en una moda conveniente.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Ahora introduciremos una matriz sencilla.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Una matriz es una serie de valores del mismo tipo, como 10 </a:t>
            </a:r>
            <a:r>
              <a:rPr lang="es-ES" sz="2000" dirty="0" err="1" smtClean="0">
                <a:solidFill>
                  <a:schemeClr val="bg1"/>
                </a:solidFill>
              </a:rPr>
              <a:t>chars</a:t>
            </a:r>
            <a:r>
              <a:rPr lang="es-ES" sz="2000" dirty="0" smtClean="0">
                <a:solidFill>
                  <a:schemeClr val="bg1"/>
                </a:solidFill>
              </a:rPr>
              <a:t> o 15 </a:t>
            </a:r>
            <a:r>
              <a:rPr lang="es-ES" sz="2000" dirty="0" err="1" smtClean="0">
                <a:solidFill>
                  <a:schemeClr val="bg1"/>
                </a:solidFill>
              </a:rPr>
              <a:t>ints</a:t>
            </a:r>
            <a:r>
              <a:rPr lang="es-ES" sz="2000" dirty="0" smtClean="0">
                <a:solidFill>
                  <a:schemeClr val="bg1"/>
                </a:solidFill>
              </a:rPr>
              <a:t>, almacenados secuencialmente. Toda la matriz lleva el mismo nombre, y sus ítems individuales, o elementos, son accesibles usando índices enteros.  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err="1" smtClean="0">
                <a:solidFill>
                  <a:schemeClr val="bg1"/>
                </a:solidFill>
              </a:rPr>
              <a:t>float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debts</a:t>
            </a:r>
            <a:r>
              <a:rPr lang="es-ES" sz="2000" dirty="0" smtClean="0">
                <a:solidFill>
                  <a:schemeClr val="bg1"/>
                </a:solidFill>
              </a:rPr>
              <a:t>[20];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Anuncia que </a:t>
            </a:r>
            <a:r>
              <a:rPr lang="es-ES" sz="2000" dirty="0" err="1" smtClean="0">
                <a:solidFill>
                  <a:schemeClr val="bg1"/>
                </a:solidFill>
              </a:rPr>
              <a:t>debts</a:t>
            </a:r>
            <a:r>
              <a:rPr lang="es-ES" sz="2000" dirty="0" smtClean="0">
                <a:solidFill>
                  <a:schemeClr val="bg1"/>
                </a:solidFill>
              </a:rPr>
              <a:t> es una matriz de 20 elementos, los cuales pueden soportar un valor de tipo flotante. </a:t>
            </a: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El primer elemento de la matriz se llama </a:t>
            </a:r>
            <a:r>
              <a:rPr lang="es-ES" sz="2000" dirty="0" err="1" smtClean="0">
                <a:solidFill>
                  <a:schemeClr val="bg1"/>
                </a:solidFill>
              </a:rPr>
              <a:t>debts</a:t>
            </a:r>
            <a:r>
              <a:rPr lang="es-ES" sz="2000" dirty="0" smtClean="0">
                <a:solidFill>
                  <a:schemeClr val="bg1"/>
                </a:solidFill>
              </a:rPr>
              <a:t>[0].</a:t>
            </a:r>
          </a:p>
          <a:p>
            <a:endParaRPr lang="es-ES" sz="200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5. </a:t>
            </a:r>
            <a:r>
              <a:rPr lang="es-ES" sz="2000" dirty="0" smtClean="0">
                <a:solidFill>
                  <a:srgbClr val="FF0000"/>
                </a:solidFill>
              </a:rPr>
              <a:t>Declaración de control C: Bucle</a:t>
            </a:r>
          </a:p>
          <a:p>
            <a:pPr marL="457200" indent="-457200">
              <a:buAutoNum type="arabicPeriod"/>
            </a:pP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Controlar el flujo de un programa es muy ventajoso. Un buen lenguaje debe proveer estas de formas de flujo de programas: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dirty="0" smtClean="0">
                <a:solidFill>
                  <a:schemeClr val="bg1"/>
                </a:solidFill>
              </a:rPr>
              <a:t>Ejecutar una secuencia de sentencias.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dirty="0" smtClean="0">
                <a:solidFill>
                  <a:schemeClr val="bg1"/>
                </a:solidFill>
              </a:rPr>
              <a:t>Repetir una secuencia de sentencias hasta encontrar alguna condición.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dirty="0" smtClean="0">
                <a:solidFill>
                  <a:schemeClr val="bg1"/>
                </a:solidFill>
              </a:rPr>
              <a:t>Usar un test para decidir entre secuencias alternativas.</a:t>
            </a: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8305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/* </a:t>
            </a:r>
            <a:r>
              <a:rPr lang="es-ES" sz="2000" dirty="0" err="1">
                <a:solidFill>
                  <a:schemeClr val="bg1"/>
                </a:solidFill>
              </a:rPr>
              <a:t>scores_in.c</a:t>
            </a:r>
            <a:r>
              <a:rPr lang="es-ES" sz="2000" dirty="0">
                <a:solidFill>
                  <a:schemeClr val="bg1"/>
                </a:solidFill>
              </a:rPr>
              <a:t> uses </a:t>
            </a:r>
            <a:r>
              <a:rPr lang="es-ES" sz="2000" dirty="0" err="1">
                <a:solidFill>
                  <a:schemeClr val="bg1"/>
                </a:solidFill>
              </a:rPr>
              <a:t>loops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arrays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processing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#</a:t>
            </a:r>
            <a:r>
              <a:rPr lang="es-ES" sz="2000" dirty="0" err="1">
                <a:solidFill>
                  <a:schemeClr val="bg1"/>
                </a:solidFill>
              </a:rPr>
              <a:t>include</a:t>
            </a:r>
            <a:r>
              <a:rPr lang="es-ES" sz="2000" dirty="0">
                <a:solidFill>
                  <a:schemeClr val="bg1"/>
                </a:solidFill>
              </a:rPr>
              <a:t> &lt;</a:t>
            </a:r>
            <a:r>
              <a:rPr lang="es-ES" sz="2000" dirty="0" err="1">
                <a:solidFill>
                  <a:schemeClr val="bg1"/>
                </a:solidFill>
              </a:rPr>
              <a:t>stdio.h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r>
              <a:rPr lang="es-ES" sz="2000" dirty="0">
                <a:solidFill>
                  <a:schemeClr val="bg1"/>
                </a:solidFill>
              </a:rPr>
              <a:t>#define SIZE 10</a:t>
            </a:r>
          </a:p>
          <a:p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()</a:t>
            </a:r>
          </a:p>
          <a:p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index</a:t>
            </a:r>
            <a:r>
              <a:rPr lang="es-ES" sz="2000" dirty="0">
                <a:solidFill>
                  <a:schemeClr val="bg1"/>
                </a:solidFill>
              </a:rPr>
              <a:t>, score[SIZE];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sum=0;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float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average</a:t>
            </a:r>
            <a:r>
              <a:rPr lang="es-ES" sz="2000" dirty="0">
                <a:solidFill>
                  <a:schemeClr val="bg1"/>
                </a:solidFill>
              </a:rPr>
              <a:t>;	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Enter</a:t>
            </a:r>
            <a:r>
              <a:rPr lang="es-ES" sz="2000" dirty="0">
                <a:solidFill>
                  <a:schemeClr val="bg1"/>
                </a:solidFill>
              </a:rPr>
              <a:t> %d scores:", SIZE);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index</a:t>
            </a:r>
            <a:r>
              <a:rPr lang="es-ES" sz="2000" dirty="0">
                <a:solidFill>
                  <a:schemeClr val="bg1"/>
                </a:solidFill>
              </a:rPr>
              <a:t>=0;index&lt; SIZE; </a:t>
            </a:r>
            <a:r>
              <a:rPr lang="es-ES" sz="2000" dirty="0" err="1">
                <a:solidFill>
                  <a:schemeClr val="bg1"/>
                </a:solidFill>
              </a:rPr>
              <a:t>index</a:t>
            </a:r>
            <a:r>
              <a:rPr lang="es-ES" sz="2000" dirty="0">
                <a:solidFill>
                  <a:schemeClr val="bg1"/>
                </a:solidFill>
              </a:rPr>
              <a:t>++)			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scanf</a:t>
            </a:r>
            <a:r>
              <a:rPr lang="es-ES" sz="2000" dirty="0">
                <a:solidFill>
                  <a:schemeClr val="bg1"/>
                </a:solidFill>
              </a:rPr>
              <a:t>("%d", &amp;score[</a:t>
            </a:r>
            <a:r>
              <a:rPr lang="es-ES" sz="2000" dirty="0" err="1">
                <a:solidFill>
                  <a:schemeClr val="bg1"/>
                </a:solidFill>
              </a:rPr>
              <a:t>index</a:t>
            </a:r>
            <a:r>
              <a:rPr lang="es-ES" sz="2000" dirty="0">
                <a:solidFill>
                  <a:schemeClr val="bg1"/>
                </a:solidFill>
              </a:rPr>
              <a:t>]);			/*</a:t>
            </a:r>
            <a:r>
              <a:rPr lang="es-ES" sz="2000" dirty="0" err="1">
                <a:solidFill>
                  <a:schemeClr val="bg1"/>
                </a:solidFill>
              </a:rPr>
              <a:t>read</a:t>
            </a:r>
            <a:r>
              <a:rPr lang="es-ES" sz="2000" dirty="0">
                <a:solidFill>
                  <a:schemeClr val="bg1"/>
                </a:solidFill>
              </a:rPr>
              <a:t> in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ten scores 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scores </a:t>
            </a:r>
            <a:r>
              <a:rPr lang="es-ES" sz="2000" dirty="0" err="1">
                <a:solidFill>
                  <a:schemeClr val="bg1"/>
                </a:solidFill>
              </a:rPr>
              <a:t>read</a:t>
            </a:r>
            <a:r>
              <a:rPr lang="es-ES" sz="2000" dirty="0">
                <a:solidFill>
                  <a:schemeClr val="bg1"/>
                </a:solidFill>
              </a:rPr>
              <a:t> in are as </a:t>
            </a:r>
            <a:r>
              <a:rPr lang="es-ES" sz="2000" dirty="0" err="1">
                <a:solidFill>
                  <a:schemeClr val="bg1"/>
                </a:solidFill>
              </a:rPr>
              <a:t>follows</a:t>
            </a:r>
            <a:r>
              <a:rPr lang="es-ES" sz="2000" dirty="0">
                <a:solidFill>
                  <a:schemeClr val="bg1"/>
                </a:solidFill>
              </a:rPr>
              <a:t>:\n");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index</a:t>
            </a:r>
            <a:r>
              <a:rPr lang="es-ES" sz="2000" dirty="0">
                <a:solidFill>
                  <a:schemeClr val="bg1"/>
                </a:solidFill>
              </a:rPr>
              <a:t>=0;index&lt; SIZE; </a:t>
            </a:r>
            <a:r>
              <a:rPr lang="es-ES" sz="2000" dirty="0" err="1">
                <a:solidFill>
                  <a:schemeClr val="bg1"/>
                </a:solidFill>
              </a:rPr>
              <a:t>index</a:t>
            </a:r>
            <a:r>
              <a:rPr lang="es-ES" sz="2000" dirty="0">
                <a:solidFill>
                  <a:schemeClr val="bg1"/>
                </a:solidFill>
              </a:rPr>
              <a:t>++)			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("%5d\n", score[</a:t>
            </a:r>
            <a:r>
              <a:rPr lang="es-ES" sz="2000" dirty="0" err="1">
                <a:solidFill>
                  <a:schemeClr val="bg1"/>
                </a:solidFill>
              </a:rPr>
              <a:t>index</a:t>
            </a:r>
            <a:r>
              <a:rPr lang="es-ES" sz="2000" dirty="0">
                <a:solidFill>
                  <a:schemeClr val="bg1"/>
                </a:solidFill>
              </a:rPr>
              <a:t>]);		/*</a:t>
            </a:r>
            <a:r>
              <a:rPr lang="es-ES" sz="2000" dirty="0" err="1">
                <a:solidFill>
                  <a:schemeClr val="bg1"/>
                </a:solidFill>
              </a:rPr>
              <a:t>verify</a:t>
            </a:r>
            <a:r>
              <a:rPr lang="es-ES" sz="2000" dirty="0">
                <a:solidFill>
                  <a:schemeClr val="bg1"/>
                </a:solidFill>
              </a:rPr>
              <a:t> input*/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("\n");	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index</a:t>
            </a:r>
            <a:r>
              <a:rPr lang="es-ES" sz="2000" dirty="0">
                <a:solidFill>
                  <a:schemeClr val="bg1"/>
                </a:solidFill>
              </a:rPr>
              <a:t>=0;index&lt; SIZE; </a:t>
            </a:r>
            <a:r>
              <a:rPr lang="es-ES" sz="2000" dirty="0" err="1">
                <a:solidFill>
                  <a:schemeClr val="bg1"/>
                </a:solidFill>
              </a:rPr>
              <a:t>index</a:t>
            </a:r>
            <a:r>
              <a:rPr lang="es-ES" sz="2000" dirty="0">
                <a:solidFill>
                  <a:schemeClr val="bg1"/>
                </a:solidFill>
              </a:rPr>
              <a:t>++)				</a:t>
            </a:r>
          </a:p>
        </p:txBody>
      </p:sp>
    </p:spTree>
    <p:extLst>
      <p:ext uri="{BB962C8B-B14F-4D97-AF65-F5344CB8AC3E}">
        <p14:creationId xmlns:p14="http://schemas.microsoft.com/office/powerpoint/2010/main" val="5580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	sum +=score[</a:t>
            </a:r>
            <a:r>
              <a:rPr lang="es-ES" sz="2000" dirty="0" err="1">
                <a:solidFill>
                  <a:schemeClr val="bg1"/>
                </a:solidFill>
              </a:rPr>
              <a:t>index</a:t>
            </a:r>
            <a:r>
              <a:rPr lang="es-ES" sz="2000" dirty="0">
                <a:solidFill>
                  <a:schemeClr val="bg1"/>
                </a:solidFill>
              </a:rPr>
              <a:t>];					/*</a:t>
            </a:r>
            <a:r>
              <a:rPr lang="es-ES" sz="2000" dirty="0" err="1">
                <a:solidFill>
                  <a:schemeClr val="bg1"/>
                </a:solidFill>
              </a:rPr>
              <a:t>add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them</a:t>
            </a:r>
            <a:r>
              <a:rPr lang="es-ES" sz="2000" dirty="0">
                <a:solidFill>
                  <a:schemeClr val="bg1"/>
                </a:solidFill>
              </a:rPr>
              <a:t> up*/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average</a:t>
            </a:r>
            <a:r>
              <a:rPr lang="es-ES" sz="2000" dirty="0">
                <a:solidFill>
                  <a:schemeClr val="bg1"/>
                </a:solidFill>
              </a:rPr>
              <a:t> = (</a:t>
            </a:r>
            <a:r>
              <a:rPr lang="es-ES" sz="2000" dirty="0" err="1">
                <a:solidFill>
                  <a:schemeClr val="bg1"/>
                </a:solidFill>
              </a:rPr>
              <a:t>float</a:t>
            </a:r>
            <a:r>
              <a:rPr lang="es-ES" sz="2000" dirty="0">
                <a:solidFill>
                  <a:schemeClr val="bg1"/>
                </a:solidFill>
              </a:rPr>
              <a:t>) sum/SIZE;			/* time-</a:t>
            </a:r>
            <a:r>
              <a:rPr lang="es-ES" sz="2000" dirty="0" err="1">
                <a:solidFill>
                  <a:schemeClr val="bg1"/>
                </a:solidFill>
              </a:rPr>
              <a:t>honored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method</a:t>
            </a:r>
            <a:r>
              <a:rPr lang="es-ES" sz="2000" dirty="0">
                <a:solidFill>
                  <a:schemeClr val="bg1"/>
                </a:solidFill>
              </a:rPr>
              <a:t>*/</a:t>
            </a:r>
          </a:p>
          <a:p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("Sum of scores = %d, </a:t>
            </a:r>
            <a:r>
              <a:rPr lang="es-ES" sz="2000" dirty="0" err="1">
                <a:solidFill>
                  <a:schemeClr val="bg1"/>
                </a:solidFill>
              </a:rPr>
              <a:t>average</a:t>
            </a:r>
            <a:r>
              <a:rPr lang="es-ES" sz="2000" dirty="0">
                <a:solidFill>
                  <a:schemeClr val="bg1"/>
                </a:solidFill>
              </a:rPr>
              <a:t>=%.2f\n", sum, </a:t>
            </a:r>
            <a:r>
              <a:rPr lang="es-ES" sz="2000" dirty="0" err="1">
                <a:solidFill>
                  <a:schemeClr val="bg1"/>
                </a:solidFill>
              </a:rPr>
              <a:t>average</a:t>
            </a:r>
            <a:r>
              <a:rPr lang="es-ES" sz="2000" dirty="0">
                <a:solidFill>
                  <a:schemeClr val="bg1"/>
                </a:solidFill>
              </a:rPr>
              <a:t>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}</a:t>
            </a:r>
          </a:p>
          <a:p>
            <a:endParaRPr lang="es-ES" sz="2000">
              <a:solidFill>
                <a:schemeClr val="bg1"/>
              </a:solidFill>
            </a:endParaRP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spc="300" dirty="0" smtClean="0">
                <a:solidFill>
                  <a:schemeClr val="accent3">
                    <a:lumMod val="75000"/>
                  </a:schemeClr>
                </a:solidFill>
              </a:rPr>
              <a:t>Un ejemplo inicial.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Ya conocemos el </a:t>
            </a:r>
            <a:r>
              <a:rPr lang="es-ES" sz="2000" dirty="0" err="1" smtClean="0">
                <a:solidFill>
                  <a:schemeClr val="bg1"/>
                </a:solidFill>
              </a:rPr>
              <a:t>while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, revisémoslo ahora con un programa que suma enteros entrados por teclado.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Ahora usaremos el valor de </a:t>
            </a:r>
            <a:r>
              <a:rPr lang="es-ES" sz="2000" dirty="0" err="1" smtClean="0">
                <a:solidFill>
                  <a:schemeClr val="bg1"/>
                </a:solidFill>
              </a:rPr>
              <a:t>scanf</a:t>
            </a:r>
            <a:r>
              <a:rPr lang="es-ES" sz="2000" dirty="0" smtClean="0">
                <a:solidFill>
                  <a:schemeClr val="bg1"/>
                </a:solidFill>
              </a:rPr>
              <a:t>() para terminar la entrada.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381000"/>
            <a:ext cx="8305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chemeClr val="bg1"/>
                </a:solidFill>
              </a:rPr>
              <a:t>/* </a:t>
            </a:r>
            <a:r>
              <a:rPr lang="es-ES" sz="2000" dirty="0" err="1">
                <a:solidFill>
                  <a:schemeClr val="bg1"/>
                </a:solidFill>
              </a:rPr>
              <a:t>suming.c</a:t>
            </a:r>
            <a:r>
              <a:rPr lang="es-ES" sz="2000" dirty="0">
                <a:solidFill>
                  <a:schemeClr val="bg1"/>
                </a:solidFill>
              </a:rPr>
              <a:t> -- suma enteros entrados de forma interactiva */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#</a:t>
            </a:r>
            <a:r>
              <a:rPr lang="es-ES" sz="2000" dirty="0" err="1">
                <a:solidFill>
                  <a:schemeClr val="bg1"/>
                </a:solidFill>
              </a:rPr>
              <a:t>include</a:t>
            </a:r>
            <a:r>
              <a:rPr lang="es-ES" sz="2000" dirty="0">
                <a:solidFill>
                  <a:schemeClr val="bg1"/>
                </a:solidFill>
              </a:rPr>
              <a:t> &lt;</a:t>
            </a:r>
            <a:r>
              <a:rPr lang="es-ES" sz="2000" dirty="0" err="1">
                <a:solidFill>
                  <a:schemeClr val="bg1"/>
                </a:solidFill>
              </a:rPr>
              <a:t>stdio.h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pPr algn="just"/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()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{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long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num</a:t>
            </a:r>
            <a:r>
              <a:rPr lang="es-ES" sz="2000" dirty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long</a:t>
            </a:r>
            <a:r>
              <a:rPr lang="es-ES" sz="2000" dirty="0">
                <a:solidFill>
                  <a:schemeClr val="bg1"/>
                </a:solidFill>
              </a:rPr>
              <a:t> sum;		/* inicializa sum a cero*/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int</a:t>
            </a:r>
            <a:r>
              <a:rPr lang="es-ES" sz="2000" dirty="0">
                <a:solidFill>
                  <a:schemeClr val="bg1"/>
                </a:solidFill>
              </a:rPr>
              <a:t> status;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("Ingrese un número a ser sumado.");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("Ingrese q para terminar.\n");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status=</a:t>
            </a:r>
            <a:r>
              <a:rPr lang="es-ES" sz="2000" dirty="0" err="1">
                <a:solidFill>
                  <a:schemeClr val="bg1"/>
                </a:solidFill>
              </a:rPr>
              <a:t>scanf</a:t>
            </a:r>
            <a:r>
              <a:rPr lang="es-ES" sz="2000" dirty="0">
                <a:solidFill>
                  <a:schemeClr val="bg1"/>
                </a:solidFill>
              </a:rPr>
              <a:t>("%</a:t>
            </a:r>
            <a:r>
              <a:rPr lang="es-ES" sz="2000" dirty="0" err="1">
                <a:solidFill>
                  <a:schemeClr val="bg1"/>
                </a:solidFill>
              </a:rPr>
              <a:t>ld</a:t>
            </a:r>
            <a:r>
              <a:rPr lang="es-ES" sz="2000" dirty="0">
                <a:solidFill>
                  <a:schemeClr val="bg1"/>
                </a:solidFill>
              </a:rPr>
              <a:t>", &amp;</a:t>
            </a:r>
            <a:r>
              <a:rPr lang="es-ES" sz="2000" dirty="0" err="1">
                <a:solidFill>
                  <a:schemeClr val="bg1"/>
                </a:solidFill>
              </a:rPr>
              <a:t>num</a:t>
            </a:r>
            <a:r>
              <a:rPr lang="es-ES" sz="2000" dirty="0">
                <a:solidFill>
                  <a:schemeClr val="bg1"/>
                </a:solidFill>
              </a:rPr>
              <a:t>);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while</a:t>
            </a:r>
            <a:r>
              <a:rPr lang="es-ES" sz="2000" dirty="0">
                <a:solidFill>
                  <a:schemeClr val="bg1"/>
                </a:solidFill>
              </a:rPr>
              <a:t> (status==1)	/* es decir, "es igual a"*/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{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	sum=</a:t>
            </a:r>
            <a:r>
              <a:rPr lang="es-ES" sz="2000" dirty="0" err="1">
                <a:solidFill>
                  <a:schemeClr val="bg1"/>
                </a:solidFill>
              </a:rPr>
              <a:t>sum+num</a:t>
            </a:r>
            <a:r>
              <a:rPr lang="es-ES" sz="2000" dirty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("Ingrese el siguiente entero a sumar.");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("Ingrese q para terminar.\n");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	status=</a:t>
            </a:r>
            <a:r>
              <a:rPr lang="es-ES" sz="2000" dirty="0" err="1">
                <a:solidFill>
                  <a:schemeClr val="bg1"/>
                </a:solidFill>
              </a:rPr>
              <a:t>scanf</a:t>
            </a:r>
            <a:r>
              <a:rPr lang="es-ES" sz="2000" dirty="0">
                <a:solidFill>
                  <a:schemeClr val="bg1"/>
                </a:solidFill>
              </a:rPr>
              <a:t>("%</a:t>
            </a:r>
            <a:r>
              <a:rPr lang="es-ES" sz="2000" dirty="0" err="1">
                <a:solidFill>
                  <a:schemeClr val="bg1"/>
                </a:solidFill>
              </a:rPr>
              <a:t>ld</a:t>
            </a:r>
            <a:r>
              <a:rPr lang="es-ES" sz="2000" dirty="0">
                <a:solidFill>
                  <a:schemeClr val="bg1"/>
                </a:solidFill>
              </a:rPr>
              <a:t>",&amp;</a:t>
            </a:r>
            <a:r>
              <a:rPr lang="es-ES" sz="2000" dirty="0" err="1">
                <a:solidFill>
                  <a:schemeClr val="bg1"/>
                </a:solidFill>
              </a:rPr>
              <a:t>num</a:t>
            </a:r>
            <a:r>
              <a:rPr lang="es-ES" sz="2000" dirty="0">
                <a:solidFill>
                  <a:schemeClr val="bg1"/>
                </a:solidFill>
              </a:rPr>
              <a:t>);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}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	</a:t>
            </a:r>
            <a:r>
              <a:rPr lang="es-ES" sz="2000" dirty="0" err="1">
                <a:solidFill>
                  <a:schemeClr val="bg1"/>
                </a:solidFill>
              </a:rPr>
              <a:t>printf</a:t>
            </a:r>
            <a:r>
              <a:rPr lang="es-ES" sz="2000" dirty="0">
                <a:solidFill>
                  <a:schemeClr val="bg1"/>
                </a:solidFill>
              </a:rPr>
              <a:t>("Estos enteros suman %</a:t>
            </a:r>
            <a:r>
              <a:rPr lang="es-ES" sz="2000" dirty="0" err="1">
                <a:solidFill>
                  <a:schemeClr val="bg1"/>
                </a:solidFill>
              </a:rPr>
              <a:t>ld</a:t>
            </a:r>
            <a:r>
              <a:rPr lang="es-ES" sz="2000" dirty="0">
                <a:solidFill>
                  <a:schemeClr val="bg1"/>
                </a:solidFill>
              </a:rPr>
              <a:t>.\n", sum);</a:t>
            </a: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}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Hemos empleado el tipo </a:t>
            </a:r>
            <a:r>
              <a:rPr lang="es-ES" sz="2000" dirty="0" err="1" smtClean="0">
                <a:solidFill>
                  <a:schemeClr val="bg1"/>
                </a:solidFill>
              </a:rPr>
              <a:t>long</a:t>
            </a:r>
            <a:r>
              <a:rPr lang="es-ES" sz="2000" dirty="0" smtClean="0">
                <a:solidFill>
                  <a:schemeClr val="bg1"/>
                </a:solidFill>
              </a:rPr>
              <a:t> para permitir la entrada de números grandes. Para hacerlo consistente se inicializo sum a 0L (tipo cero de </a:t>
            </a:r>
            <a:r>
              <a:rPr lang="es-ES" sz="2000" dirty="0" err="1" smtClean="0">
                <a:solidFill>
                  <a:schemeClr val="bg1"/>
                </a:solidFill>
              </a:rPr>
              <a:t>long</a:t>
            </a:r>
            <a:r>
              <a:rPr lang="es-ES" sz="2000" dirty="0" smtClean="0">
                <a:solidFill>
                  <a:schemeClr val="bg1"/>
                </a:solidFill>
              </a:rPr>
              <a:t>) en vez de 0 (tipo cero de </a:t>
            </a:r>
            <a:r>
              <a:rPr lang="es-ES" sz="2000" dirty="0" err="1" smtClean="0">
                <a:solidFill>
                  <a:schemeClr val="bg1"/>
                </a:solidFill>
              </a:rPr>
              <a:t>int</a:t>
            </a:r>
            <a:r>
              <a:rPr lang="es-ES" sz="2000" dirty="0" smtClean="0">
                <a:solidFill>
                  <a:schemeClr val="bg1"/>
                </a:solidFill>
              </a:rPr>
              <a:t>), aunque las conversiones automáticas de C nos permiten usar un 0.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Esta es una salida: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Ingrese </a:t>
            </a:r>
            <a:r>
              <a:rPr lang="es-ES" sz="2000" dirty="0">
                <a:solidFill>
                  <a:schemeClr val="bg1"/>
                </a:solidFill>
              </a:rPr>
              <a:t>un </a:t>
            </a:r>
            <a:r>
              <a:rPr lang="es-ES" sz="2000" dirty="0" smtClean="0">
                <a:solidFill>
                  <a:schemeClr val="bg1"/>
                </a:solidFill>
              </a:rPr>
              <a:t>numero </a:t>
            </a:r>
            <a:r>
              <a:rPr lang="es-ES" sz="2000" dirty="0">
                <a:solidFill>
                  <a:schemeClr val="bg1"/>
                </a:solidFill>
              </a:rPr>
              <a:t>a ser sumado</a:t>
            </a:r>
            <a:r>
              <a:rPr lang="es-ES" sz="2000" dirty="0" smtClean="0">
                <a:solidFill>
                  <a:schemeClr val="bg1"/>
                </a:solidFill>
              </a:rPr>
              <a:t>. Ingrese </a:t>
            </a:r>
            <a:r>
              <a:rPr lang="es-ES" sz="2000" dirty="0">
                <a:solidFill>
                  <a:schemeClr val="bg1"/>
                </a:solidFill>
              </a:rPr>
              <a:t>q para terminar.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20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Ingrese el siguiente entero a sumar</a:t>
            </a:r>
            <a:r>
              <a:rPr lang="es-ES" sz="2000" dirty="0" smtClean="0">
                <a:solidFill>
                  <a:schemeClr val="bg1"/>
                </a:solidFill>
              </a:rPr>
              <a:t>. Ingrese </a:t>
            </a:r>
            <a:r>
              <a:rPr lang="es-ES" sz="2000" dirty="0">
                <a:solidFill>
                  <a:schemeClr val="bg1"/>
                </a:solidFill>
              </a:rPr>
              <a:t>q para terminar.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5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Ingrese el siguiente entero a sumar</a:t>
            </a:r>
            <a:r>
              <a:rPr lang="es-ES" sz="2000" dirty="0" smtClean="0">
                <a:solidFill>
                  <a:schemeClr val="bg1"/>
                </a:solidFill>
              </a:rPr>
              <a:t>. Ingrese </a:t>
            </a:r>
            <a:r>
              <a:rPr lang="es-ES" sz="2000" dirty="0">
                <a:solidFill>
                  <a:schemeClr val="bg1"/>
                </a:solidFill>
              </a:rPr>
              <a:t>q para terminar.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30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Ingrese el siguiente entero a sumar</a:t>
            </a:r>
            <a:r>
              <a:rPr lang="es-ES" sz="2000" dirty="0" smtClean="0">
                <a:solidFill>
                  <a:schemeClr val="bg1"/>
                </a:solidFill>
              </a:rPr>
              <a:t>. Ingrese </a:t>
            </a:r>
            <a:r>
              <a:rPr lang="es-ES" sz="2000" dirty="0">
                <a:solidFill>
                  <a:schemeClr val="bg1"/>
                </a:solidFill>
              </a:rPr>
              <a:t>q para terminar.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q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Estos enteros suman 55.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--------------------------------</a:t>
            </a:r>
          </a:p>
          <a:p>
            <a:pPr algn="just"/>
            <a:r>
              <a:rPr lang="es-ES" sz="2000" dirty="0" err="1">
                <a:solidFill>
                  <a:schemeClr val="bg1"/>
                </a:solidFill>
              </a:rPr>
              <a:t>Process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exited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after</a:t>
            </a:r>
            <a:r>
              <a:rPr lang="es-ES" sz="2000" dirty="0">
                <a:solidFill>
                  <a:schemeClr val="bg1"/>
                </a:solidFill>
              </a:rPr>
              <a:t> 6.663 </a:t>
            </a:r>
            <a:r>
              <a:rPr lang="es-ES" sz="2000" dirty="0" err="1">
                <a:solidFill>
                  <a:schemeClr val="bg1"/>
                </a:solidFill>
              </a:rPr>
              <a:t>seconds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with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return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value</a:t>
            </a:r>
            <a:r>
              <a:rPr lang="es-ES" sz="2000" dirty="0">
                <a:solidFill>
                  <a:schemeClr val="bg1"/>
                </a:solidFill>
              </a:rPr>
              <a:t> 0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Presione una tecla para continuar . . .</a:t>
            </a:r>
          </a:p>
        </p:txBody>
      </p:sp>
    </p:spTree>
    <p:extLst>
      <p:ext uri="{BB962C8B-B14F-4D97-AF65-F5344CB8AC3E}">
        <p14:creationId xmlns:p14="http://schemas.microsoft.com/office/powerpoint/2010/main" val="31841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La condición de prueba para este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es la siguiente expresión: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status == 1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El operador == es el operador igualdad de C, es decir, esta expresión prueba para ver si status es igual a 1.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No confunda con status=1, que asigna 1 a status. 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Con la prueba de condición status==1, el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repetirá mientras status=1.</a:t>
            </a:r>
          </a:p>
          <a:p>
            <a:endParaRPr lang="es-ES" sz="2000" dirty="0" smtClean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762000"/>
            <a:ext cx="8305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Para cada ciclo, el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añade el valor actual de </a:t>
            </a:r>
            <a:r>
              <a:rPr lang="es-ES" sz="2000" dirty="0" err="1" smtClean="0">
                <a:solidFill>
                  <a:schemeClr val="bg1"/>
                </a:solidFill>
              </a:rPr>
              <a:t>num</a:t>
            </a:r>
            <a:r>
              <a:rPr lang="es-ES" sz="2000" dirty="0" smtClean="0">
                <a:solidFill>
                  <a:schemeClr val="bg1"/>
                </a:solidFill>
              </a:rPr>
              <a:t> a sum, manteniendo sum corriendo. Cuando status obtiene un valor diferente de 1, el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 termina y el programa reporta el valor de sum.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Para que el programa trabaje correctamente, se debe obtener un valor nuevo para </a:t>
            </a:r>
            <a:r>
              <a:rPr lang="es-ES" sz="2000" dirty="0" err="1" smtClean="0">
                <a:solidFill>
                  <a:schemeClr val="bg1"/>
                </a:solidFill>
              </a:rPr>
              <a:t>num</a:t>
            </a:r>
            <a:r>
              <a:rPr lang="es-ES" sz="2000" dirty="0" smtClean="0">
                <a:solidFill>
                  <a:schemeClr val="bg1"/>
                </a:solidFill>
              </a:rPr>
              <a:t> en cada ciclo del </a:t>
            </a:r>
            <a:r>
              <a:rPr lang="es-ES" sz="2000" dirty="0" err="1" smtClean="0">
                <a:solidFill>
                  <a:schemeClr val="bg1"/>
                </a:solidFill>
              </a:rPr>
              <a:t>loop</a:t>
            </a:r>
            <a:r>
              <a:rPr lang="es-ES" sz="2000" dirty="0" smtClean="0">
                <a:solidFill>
                  <a:schemeClr val="bg1"/>
                </a:solidFill>
              </a:rPr>
              <a:t>, y debe resetear status en cada ciclo.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Para complementarlo, usamos </a:t>
            </a:r>
            <a:r>
              <a:rPr lang="es-ES" sz="2000" dirty="0" err="1" smtClean="0">
                <a:solidFill>
                  <a:schemeClr val="bg1"/>
                </a:solidFill>
              </a:rPr>
              <a:t>scanf</a:t>
            </a:r>
            <a:r>
              <a:rPr lang="es-ES" sz="2000" dirty="0" smtClean="0">
                <a:solidFill>
                  <a:schemeClr val="bg1"/>
                </a:solidFill>
              </a:rPr>
              <a:t>().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Primero, usamos </a:t>
            </a:r>
            <a:r>
              <a:rPr lang="es-ES" sz="2000" dirty="0" err="1" smtClean="0">
                <a:solidFill>
                  <a:schemeClr val="bg1"/>
                </a:solidFill>
              </a:rPr>
              <a:t>scanf</a:t>
            </a:r>
            <a:r>
              <a:rPr lang="es-ES" sz="2000" dirty="0" smtClean="0">
                <a:solidFill>
                  <a:schemeClr val="bg1"/>
                </a:solidFill>
              </a:rPr>
              <a:t>() para leer un nuevo valor de </a:t>
            </a:r>
            <a:r>
              <a:rPr lang="es-ES" sz="2000" dirty="0" err="1" smtClean="0">
                <a:solidFill>
                  <a:schemeClr val="bg1"/>
                </a:solidFill>
              </a:rPr>
              <a:t>num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  <a:endParaRPr lang="es-E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Segundo, usamos el valor de retorno de </a:t>
            </a:r>
            <a:r>
              <a:rPr lang="es-ES" sz="2000" dirty="0" err="1" smtClean="0">
                <a:solidFill>
                  <a:schemeClr val="bg1"/>
                </a:solidFill>
              </a:rPr>
              <a:t>scanf</a:t>
            </a:r>
            <a:r>
              <a:rPr lang="es-ES" sz="2000" dirty="0" smtClean="0">
                <a:solidFill>
                  <a:schemeClr val="bg1"/>
                </a:solidFill>
              </a:rPr>
              <a:t>() para indicar la conformidad del programa en ese intento.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</TotalTime>
  <Words>1042</Words>
  <Application>Microsoft Office PowerPoint</Application>
  <PresentationFormat>Presentación en pantalla (4:3)</PresentationFormat>
  <Paragraphs>276</Paragraphs>
  <Slides>31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Wingdings</vt:lpstr>
      <vt:lpstr>Wingdings 3</vt:lpstr>
      <vt:lpstr>Sector</vt:lpstr>
      <vt:lpstr>Picture</vt:lpstr>
      <vt:lpstr>UNIVERSIDAD NACIONAL DE INGENIERÍA </vt:lpstr>
      <vt:lpstr>Tema 5: C control Statement: Loopings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NACIONAL DE INGENIERÍA    CENTRO DE TECNOLOGÍAS DE LA INFORMACIÓN Y COMUNICACIÓN </dc:title>
  <dc:creator/>
  <cp:lastModifiedBy>Cesar Manuel Diez Chirinos</cp:lastModifiedBy>
  <cp:revision>985</cp:revision>
  <dcterms:created xsi:type="dcterms:W3CDTF">2006-08-16T00:00:00Z</dcterms:created>
  <dcterms:modified xsi:type="dcterms:W3CDTF">2018-08-13T00:10:30Z</dcterms:modified>
</cp:coreProperties>
</file>