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61" r:id="rId2"/>
    <p:sldId id="805" r:id="rId3"/>
    <p:sldId id="264" r:id="rId4"/>
    <p:sldId id="351" r:id="rId5"/>
    <p:sldId id="387" r:id="rId6"/>
    <p:sldId id="349" r:id="rId7"/>
    <p:sldId id="352" r:id="rId8"/>
    <p:sldId id="354" r:id="rId9"/>
    <p:sldId id="353" r:id="rId10"/>
    <p:sldId id="475" r:id="rId11"/>
    <p:sldId id="476" r:id="rId12"/>
    <p:sldId id="355" r:id="rId13"/>
    <p:sldId id="356" r:id="rId14"/>
    <p:sldId id="278" r:id="rId15"/>
    <p:sldId id="473" r:id="rId16"/>
    <p:sldId id="474" r:id="rId17"/>
    <p:sldId id="477" r:id="rId18"/>
    <p:sldId id="388" r:id="rId19"/>
    <p:sldId id="481" r:id="rId20"/>
    <p:sldId id="482" r:id="rId21"/>
    <p:sldId id="479" r:id="rId22"/>
    <p:sldId id="483" r:id="rId23"/>
    <p:sldId id="480" r:id="rId24"/>
    <p:sldId id="393" r:id="rId25"/>
    <p:sldId id="398" r:id="rId26"/>
    <p:sldId id="478" r:id="rId27"/>
    <p:sldId id="389" r:id="rId28"/>
    <p:sldId id="484" r:id="rId29"/>
    <p:sldId id="390" r:id="rId30"/>
    <p:sldId id="391" r:id="rId31"/>
    <p:sldId id="485" r:id="rId32"/>
    <p:sldId id="392" r:id="rId33"/>
    <p:sldId id="403" r:id="rId34"/>
    <p:sldId id="486" r:id="rId35"/>
    <p:sldId id="487" r:id="rId36"/>
    <p:sldId id="488" r:id="rId37"/>
    <p:sldId id="489" r:id="rId38"/>
    <p:sldId id="490" r:id="rId39"/>
    <p:sldId id="491" r:id="rId40"/>
    <p:sldId id="279" r:id="rId41"/>
    <p:sldId id="394" r:id="rId42"/>
    <p:sldId id="492" r:id="rId43"/>
    <p:sldId id="493" r:id="rId44"/>
    <p:sldId id="395" r:id="rId45"/>
    <p:sldId id="494" r:id="rId46"/>
    <p:sldId id="495" r:id="rId47"/>
    <p:sldId id="396" r:id="rId48"/>
    <p:sldId id="496" r:id="rId49"/>
    <p:sldId id="497" r:id="rId50"/>
    <p:sldId id="433" r:id="rId51"/>
    <p:sldId id="498" r:id="rId52"/>
    <p:sldId id="500" r:id="rId53"/>
    <p:sldId id="49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p:cViewPr varScale="1">
        <p:scale>
          <a:sx n="109" d="100"/>
          <a:sy n="109" d="100"/>
        </p:scale>
        <p:origin x="199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BA4E5-E265-4211-A87D-BF5A3B1F9A09}" type="datetimeFigureOut">
              <a:rPr lang="es-ES" smtClean="0"/>
              <a:t>12/08/2018</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E8B48-9D9D-4F38-8ABE-0D143A60DDEA}" type="slidenum">
              <a:rPr lang="es-ES" smtClean="0"/>
              <a:t>‹Nº›</a:t>
            </a:fld>
            <a:endParaRPr lang="es-ES"/>
          </a:p>
        </p:txBody>
      </p:sp>
    </p:spTree>
    <p:extLst>
      <p:ext uri="{BB962C8B-B14F-4D97-AF65-F5344CB8AC3E}">
        <p14:creationId xmlns:p14="http://schemas.microsoft.com/office/powerpoint/2010/main" val="130229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F6E8B48-9D9D-4F38-8ABE-0D143A60DDEA}" type="slidenum">
              <a:rPr lang="es-ES" smtClean="0"/>
              <a:t>1</a:t>
            </a:fld>
            <a:endParaRPr lang="es-ES"/>
          </a:p>
        </p:txBody>
      </p:sp>
    </p:spTree>
    <p:extLst>
      <p:ext uri="{BB962C8B-B14F-4D97-AF65-F5344CB8AC3E}">
        <p14:creationId xmlns:p14="http://schemas.microsoft.com/office/powerpoint/2010/main" val="160917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BFCF5-9D47-48E9-AB66-17FD6EE520F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33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943674E-700A-4BEF-922F-C81F9B635983}"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65468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BD7E9D-285A-415E-8F80-297143FE251A}"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87022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8B424B-8312-41B2-9714-35C6D8E6C809}"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94176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15D80B-9CC1-496F-8E50-75421CC0076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95192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2D35E0-1DAE-4F4D-B70A-40598B135B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111349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982C757-D281-47B8-B359-2D2FD0CC0B4B}"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10485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994304-CCF3-4195-A71F-E40F888600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47390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919644-20AC-467E-BF7A-49E0CD9A0E25}"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4832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3C4CF41-3829-4DE7-A3F1-CF3CD0CF2872}"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97103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F74553-E0E5-4212-9443-DB942DCF729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2834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1D5B06-D21E-4E74-8A1F-AD94C6C49F46}"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24918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D6382F-A6E5-4CB0-AF29-F963123179A1}" type="datetime1">
              <a:rPr lang="es-PE" smtClean="0">
                <a:solidFill>
                  <a:srgbClr val="146194">
                    <a:lumMod val="50000"/>
                  </a:srgbClr>
                </a:solidFill>
              </a:rPr>
              <a:pPr/>
              <a:t>12/08/2018</a:t>
            </a:fld>
            <a:endParaRPr lang="es-PE">
              <a:solidFill>
                <a:srgbClr val="146194">
                  <a:lumMod val="50000"/>
                </a:srgbClr>
              </a:solidFill>
            </a:endParaRPr>
          </a:p>
        </p:txBody>
      </p:sp>
      <p:sp>
        <p:nvSpPr>
          <p:cNvPr id="8" name="Footer Placeholder 7"/>
          <p:cNvSpPr>
            <a:spLocks noGrp="1"/>
          </p:cNvSpPr>
          <p:nvPr>
            <p:ph type="ftr" sz="quarter" idx="11"/>
          </p:nvPr>
        </p:nvSpPr>
        <p:spPr/>
        <p:txBody>
          <a:bodyPr/>
          <a:lstStyle/>
          <a:p>
            <a:endParaRPr lang="es-PE">
              <a:solidFill>
                <a:srgbClr val="146194">
                  <a:lumMod val="50000"/>
                </a:srgbClr>
              </a:solidFill>
            </a:endParaRPr>
          </a:p>
        </p:txBody>
      </p:sp>
      <p:sp>
        <p:nvSpPr>
          <p:cNvPr id="9" name="Slide Number Placeholder 8"/>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50701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4CA0F82-F6A6-49E5-8E66-33EC86970446}"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5671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E8D89-CEAF-459A-85DD-FEA3385F2D27}" type="datetime1">
              <a:rPr lang="es-PE" smtClean="0">
                <a:solidFill>
                  <a:srgbClr val="146194">
                    <a:lumMod val="50000"/>
                  </a:srgbClr>
                </a:solidFill>
              </a:rPr>
              <a:pPr/>
              <a:t>12/08/2018</a:t>
            </a:fld>
            <a:endParaRPr lang="es-PE">
              <a:solidFill>
                <a:srgbClr val="146194">
                  <a:lumMod val="50000"/>
                </a:srgbClr>
              </a:solidFill>
            </a:endParaRPr>
          </a:p>
        </p:txBody>
      </p:sp>
      <p:sp>
        <p:nvSpPr>
          <p:cNvPr id="3" name="Footer Placeholder 2"/>
          <p:cNvSpPr>
            <a:spLocks noGrp="1"/>
          </p:cNvSpPr>
          <p:nvPr>
            <p:ph type="ftr" sz="quarter" idx="11"/>
          </p:nvPr>
        </p:nvSpPr>
        <p:spPr/>
        <p:txBody>
          <a:bodyPr/>
          <a:lstStyle/>
          <a:p>
            <a:endParaRPr lang="es-PE">
              <a:solidFill>
                <a:srgbClr val="146194">
                  <a:lumMod val="50000"/>
                </a:srgbClr>
              </a:solidFill>
            </a:endParaRPr>
          </a:p>
        </p:txBody>
      </p:sp>
      <p:sp>
        <p:nvSpPr>
          <p:cNvPr id="4" name="Slide Number Placeholder 3"/>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81065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4FF50E-8A24-400A-8161-0F706AEEF605}"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83369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D3614B-75B9-4B92-A1DB-9578D65F621A}"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4687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9">
            <a:alphaModFix amt="53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36E1CC-DA4F-423B-B3DF-9F96B254F506}"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solidFill>
                <a:srgbClr val="146194">
                  <a:lumMod val="50000"/>
                </a:srgbClr>
              </a:solidFill>
            </a:endParaRPr>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629859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90648"/>
            <a:ext cx="7162801" cy="2666999"/>
          </a:xfrm>
        </p:spPr>
        <p:txBody>
          <a:bodyPr>
            <a:normAutofit/>
          </a:bodyPr>
          <a:lstStyle/>
          <a:p>
            <a:pPr algn="ctr"/>
            <a:r>
              <a:rPr lang="es-ES" sz="2700" b="1" dirty="0" smtClean="0">
                <a:solidFill>
                  <a:schemeClr val="bg1"/>
                </a:solidFill>
                <a:latin typeface="Arial" panose="020B0604020202020204" pitchFamily="34" charset="0"/>
                <a:cs typeface="Arial" panose="020B0604020202020204" pitchFamily="34" charset="0"/>
              </a:rPr>
              <a:t>UNIVERSIDAD </a:t>
            </a:r>
            <a:r>
              <a:rPr lang="es-ES" sz="2700" b="1" dirty="0">
                <a:solidFill>
                  <a:schemeClr val="bg1"/>
                </a:solidFill>
                <a:latin typeface="Arial" panose="020B0604020202020204" pitchFamily="34" charset="0"/>
                <a:cs typeface="Arial" panose="020B0604020202020204" pitchFamily="34" charset="0"/>
              </a:rPr>
              <a:t>NACIONAL DE INGENIERÍA</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 y="4191000"/>
            <a:ext cx="8829040" cy="1676400"/>
          </a:xfrm>
        </p:spPr>
        <p:txBody>
          <a:bodyPr>
            <a:normAutofit lnSpcReduction="10000"/>
          </a:bodyPr>
          <a:lstStyle/>
          <a:p>
            <a:pPr algn="ctr"/>
            <a:r>
              <a:rPr lang="en-US" sz="2800" b="1" dirty="0" smtClean="0">
                <a:solidFill>
                  <a:srgbClr val="FF0000"/>
                </a:solidFill>
              </a:rPr>
              <a:t>LENGUAJE DE PROGRAMACIÓN C.</a:t>
            </a:r>
            <a:endParaRPr lang="es-ES" sz="3000" dirty="0">
              <a:solidFill>
                <a:srgbClr val="FF0000"/>
              </a:solidFill>
              <a:latin typeface="Arial" panose="020B0604020202020204" pitchFamily="34" charset="0"/>
              <a:cs typeface="Arial" panose="020B0604020202020204" pitchFamily="34" charset="0"/>
            </a:endParaRPr>
          </a:p>
          <a:p>
            <a:pPr algn="ctr"/>
            <a:r>
              <a:rPr lang="es-ES" sz="2800" b="1" dirty="0" smtClean="0">
                <a:solidFill>
                  <a:schemeClr val="bg2"/>
                </a:solidFill>
                <a:latin typeface="Arial" panose="020B0604020202020204" pitchFamily="34" charset="0"/>
                <a:cs typeface="Arial" panose="020B0604020202020204" pitchFamily="34" charset="0"/>
              </a:rPr>
              <a:t>Docente: </a:t>
            </a:r>
          </a:p>
          <a:p>
            <a:pPr algn="ctr"/>
            <a:r>
              <a:rPr lang="es-ES" sz="2800" b="1" dirty="0" err="1" smtClean="0">
                <a:solidFill>
                  <a:schemeClr val="bg2"/>
                </a:solidFill>
                <a:latin typeface="Arial" panose="020B0604020202020204" pitchFamily="34" charset="0"/>
                <a:cs typeface="Arial" panose="020B0604020202020204" pitchFamily="34" charset="0"/>
              </a:rPr>
              <a:t>MSc</a:t>
            </a:r>
            <a:r>
              <a:rPr lang="es-ES" sz="2800" b="1" dirty="0" smtClean="0">
                <a:solidFill>
                  <a:schemeClr val="bg2"/>
                </a:solidFill>
                <a:latin typeface="Arial" panose="020B0604020202020204" pitchFamily="34" charset="0"/>
                <a:cs typeface="Arial" panose="020B0604020202020204" pitchFamily="34" charset="0"/>
              </a:rPr>
              <a:t>. </a:t>
            </a:r>
            <a:r>
              <a:rPr lang="es-ES" sz="2800" b="1" dirty="0">
                <a:solidFill>
                  <a:schemeClr val="bg2"/>
                </a:solidFill>
                <a:latin typeface="Arial" panose="020B0604020202020204" pitchFamily="34" charset="0"/>
                <a:cs typeface="Arial" panose="020B0604020202020204" pitchFamily="34" charset="0"/>
              </a:rPr>
              <a:t>César Manuel Sebastián Díez </a:t>
            </a:r>
            <a:r>
              <a:rPr lang="es-ES" sz="2800" b="1" dirty="0" smtClean="0">
                <a:solidFill>
                  <a:schemeClr val="bg2"/>
                </a:solidFill>
                <a:latin typeface="Arial" panose="020B0604020202020204" pitchFamily="34" charset="0"/>
                <a:cs typeface="Arial" panose="020B0604020202020204" pitchFamily="34" charset="0"/>
              </a:rPr>
              <a:t>Chirinos</a:t>
            </a:r>
            <a:endParaRPr lang="es-ES" sz="2800" b="1" dirty="0">
              <a:solidFill>
                <a:schemeClr val="bg2"/>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85435217"/>
              </p:ext>
            </p:extLst>
          </p:nvPr>
        </p:nvGraphicFramePr>
        <p:xfrm>
          <a:off x="360998" y="878606"/>
          <a:ext cx="1482725" cy="2305050"/>
        </p:xfrm>
        <a:graphic>
          <a:graphicData uri="http://schemas.openxmlformats.org/presentationml/2006/ole">
            <mc:AlternateContent xmlns:mc="http://schemas.openxmlformats.org/markup-compatibility/2006">
              <mc:Choice xmlns:v="urn:schemas-microsoft-com:vml" Requires="v">
                <p:oleObj spid="_x0000_s2010" name="Picture" r:id="rId4" imgW="982800" imgH="1371600" progId="Word.Picture.8">
                  <p:embed/>
                </p:oleObj>
              </mc:Choice>
              <mc:Fallback>
                <p:oleObj name="Picture" r:id="rId4" imgW="982800" imgH="1371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8" y="878606"/>
                        <a:ext cx="1482725" cy="2305050"/>
                      </a:xfrm>
                      <a:prstGeom prst="rect">
                        <a:avLst/>
                      </a:prstGeom>
                      <a:noFill/>
                      <a:ln>
                        <a:noFill/>
                      </a:ln>
                    </p:spPr>
                  </p:pic>
                </p:oleObj>
              </mc:Fallback>
            </mc:AlternateContent>
          </a:graphicData>
        </a:graphic>
      </p:graphicFrame>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5912" y="5854700"/>
            <a:ext cx="5922015" cy="819150"/>
          </a:xfrm>
          <a:prstGeom prst="rect">
            <a:avLst/>
          </a:prstGeom>
        </p:spPr>
      </p:pic>
      <p:pic>
        <p:nvPicPr>
          <p:cNvPr id="6" name="Picture 5" descr="Image result for cleverlabs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4134" y="1022936"/>
            <a:ext cx="1511867" cy="1511867"/>
          </a:xfrm>
          <a:prstGeom prst="rect">
            <a:avLst/>
          </a:prstGeom>
          <a:noFill/>
          <a:extLst>
            <a:ext uri="{909E8E84-426E-40DD-AFC4-6F175D3DCCD1}">
              <a14:hiddenFill xmlns:a14="http://schemas.microsoft.com/office/drawing/2010/main">
                <a:solidFill>
                  <a:srgbClr val="FFFFFF"/>
                </a:solidFill>
              </a14:hiddenFill>
            </a:ext>
          </a:extLst>
        </p:spPr>
      </p:pic>
      <p:pic>
        <p:nvPicPr>
          <p:cNvPr id="1992" name="Picture 968" descr="Image result for c language logo"/>
          <p:cNvPicPr>
            <a:picLocks noChangeAspect="1" noChangeArrowheads="1"/>
          </p:cNvPicPr>
          <p:nvPr/>
        </p:nvPicPr>
        <p:blipFill rotWithShape="1">
          <a:blip r:embed="rId8">
            <a:duotone>
              <a:prstClr val="black"/>
              <a:srgbClr val="D9C3A5">
                <a:tint val="50000"/>
                <a:satMod val="180000"/>
              </a:srgbClr>
            </a:duotone>
            <a:extLst>
              <a:ext uri="{BEBA8EAE-BF5A-486C-A8C5-ECC9F3942E4B}">
                <a14:imgProps xmlns:a14="http://schemas.microsoft.com/office/drawing/2010/main">
                  <a14:imgLayer r:embed="rId9">
                    <a14:imgEffect>
                      <a14:backgroundRemoval t="10000" b="90000" l="10000" r="90000"/>
                    </a14:imgEffect>
                    <a14:imgEffect>
                      <a14:artisticCrisscrossEtching/>
                    </a14:imgEffect>
                    <a14:imgEffect>
                      <a14:brightnessContrast bright="40000" contrast="-40000"/>
                    </a14:imgEffect>
                  </a14:imgLayer>
                </a14:imgProps>
              </a:ext>
              <a:ext uri="{28A0092B-C50C-407E-A947-70E740481C1C}">
                <a14:useLocalDpi xmlns:a14="http://schemas.microsoft.com/office/drawing/2010/main" val="0"/>
              </a:ext>
            </a:extLst>
          </a:blip>
          <a:srcRect l="13385" t="12174" r="11446" b="11763"/>
          <a:stretch/>
        </p:blipFill>
        <p:spPr bwMode="auto">
          <a:xfrm>
            <a:off x="2930525" y="878606"/>
            <a:ext cx="3273425" cy="331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dirty="0" smtClean="0">
                <a:solidFill>
                  <a:schemeClr val="bg1"/>
                </a:solidFill>
              </a:rPr>
              <a:t>La figura 4.1 muestra el carácter \0 en la última posición. Es el carácter </a:t>
            </a:r>
            <a:r>
              <a:rPr lang="es-ES" sz="2000" dirty="0" err="1" smtClean="0">
                <a:solidFill>
                  <a:schemeClr val="bg1"/>
                </a:solidFill>
              </a:rPr>
              <a:t>null</a:t>
            </a:r>
            <a:r>
              <a:rPr lang="es-ES" sz="2000" dirty="0" smtClean="0">
                <a:solidFill>
                  <a:schemeClr val="bg1"/>
                </a:solidFill>
              </a:rPr>
              <a:t> y C lo usa para indicar el final de un </a:t>
            </a:r>
            <a:r>
              <a:rPr lang="es-ES" sz="2000" dirty="0" err="1" smtClean="0">
                <a:solidFill>
                  <a:schemeClr val="bg1"/>
                </a:solidFill>
              </a:rPr>
              <a:t>string</a:t>
            </a:r>
            <a:r>
              <a:rPr lang="es-ES" sz="2000" dirty="0" smtClean="0">
                <a:solidFill>
                  <a:schemeClr val="bg1"/>
                </a:solidFill>
              </a:rPr>
              <a:t>. Pero no es el digito cero; es el carácter no imprimible cuyo código ASCII es 0. La presencia de un carácter nulo significa que el </a:t>
            </a:r>
            <a:r>
              <a:rPr lang="es-ES" sz="2000" dirty="0" err="1" smtClean="0">
                <a:solidFill>
                  <a:schemeClr val="bg1"/>
                </a:solidFill>
              </a:rPr>
              <a:t>array</a:t>
            </a:r>
            <a:r>
              <a:rPr lang="es-ES" sz="2000" dirty="0" smtClean="0">
                <a:solidFill>
                  <a:schemeClr val="bg1"/>
                </a:solidFill>
              </a:rPr>
              <a:t> deber tener mínimo una celda más que el número de caracteres a ser almacenados.  </a:t>
            </a:r>
          </a:p>
          <a:p>
            <a:endParaRPr lang="es-ES" sz="2000" dirty="0">
              <a:solidFill>
                <a:schemeClr val="bg1"/>
              </a:solidFill>
            </a:endParaRPr>
          </a:p>
          <a:p>
            <a:r>
              <a:rPr lang="es-ES" sz="2000" dirty="0" smtClean="0">
                <a:solidFill>
                  <a:schemeClr val="bg1"/>
                </a:solidFill>
              </a:rPr>
              <a:t>¿Qué es u </a:t>
            </a:r>
            <a:r>
              <a:rPr lang="es-ES" sz="2000" dirty="0" err="1" smtClean="0">
                <a:solidFill>
                  <a:schemeClr val="bg1"/>
                </a:solidFill>
              </a:rPr>
              <a:t>array</a:t>
            </a:r>
            <a:r>
              <a:rPr lang="es-ES" sz="2000" dirty="0" smtClean="0">
                <a:solidFill>
                  <a:schemeClr val="bg1"/>
                </a:solidFill>
              </a:rPr>
              <a:t>?</a:t>
            </a:r>
            <a:endParaRPr lang="es-ES" sz="2000" dirty="0">
              <a:solidFill>
                <a:schemeClr val="bg1"/>
              </a:solidFill>
            </a:endParaRPr>
          </a:p>
          <a:p>
            <a:endParaRPr lang="es-ES" sz="2000" dirty="0" smtClean="0">
              <a:solidFill>
                <a:schemeClr val="bg1"/>
              </a:solidFill>
            </a:endParaRPr>
          </a:p>
          <a:p>
            <a:pPr algn="just"/>
            <a:r>
              <a:rPr lang="es-ES" sz="2000" dirty="0" smtClean="0">
                <a:solidFill>
                  <a:schemeClr val="bg1"/>
                </a:solidFill>
              </a:rPr>
              <a:t>Podría ser algunas celdas de memoria en una fila. O una secuencia ordenada de elementos de datos de cierto tipo. </a:t>
            </a:r>
            <a:endParaRPr lang="es-ES" sz="2000" dirty="0">
              <a:solidFill>
                <a:schemeClr val="bg1"/>
              </a:solidFill>
            </a:endParaRPr>
          </a:p>
        </p:txBody>
      </p:sp>
    </p:spTree>
    <p:extLst>
      <p:ext uri="{BB962C8B-B14F-4D97-AF65-F5344CB8AC3E}">
        <p14:creationId xmlns:p14="http://schemas.microsoft.com/office/powerpoint/2010/main" val="1949822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dirty="0">
                <a:solidFill>
                  <a:schemeClr val="bg1"/>
                </a:solidFill>
              </a:rPr>
              <a:t>En nuestro ejemplo, se creó un </a:t>
            </a:r>
            <a:r>
              <a:rPr lang="es-ES" sz="2000" dirty="0" err="1">
                <a:solidFill>
                  <a:schemeClr val="bg1"/>
                </a:solidFill>
              </a:rPr>
              <a:t>array</a:t>
            </a:r>
            <a:r>
              <a:rPr lang="es-ES" sz="2000" dirty="0">
                <a:solidFill>
                  <a:schemeClr val="bg1"/>
                </a:solidFill>
              </a:rPr>
              <a:t> de 40 celdas de memoria, o elementos; cada uno de los cuales puede almacenar un valor tipo </a:t>
            </a:r>
            <a:r>
              <a:rPr lang="es-ES" sz="2000" dirty="0" err="1">
                <a:solidFill>
                  <a:schemeClr val="bg1"/>
                </a:solidFill>
              </a:rPr>
              <a:t>char</a:t>
            </a:r>
            <a:r>
              <a:rPr lang="es-ES" sz="2000" dirty="0">
                <a:solidFill>
                  <a:schemeClr val="bg1"/>
                </a:solidFill>
              </a:rPr>
              <a:t>. </a:t>
            </a:r>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Lo complementamos con</a:t>
            </a:r>
          </a:p>
          <a:p>
            <a:pPr algn="just"/>
            <a:endParaRPr lang="es-ES" sz="2000" dirty="0">
              <a:solidFill>
                <a:schemeClr val="bg1"/>
              </a:solidFill>
            </a:endParaRPr>
          </a:p>
          <a:p>
            <a:pPr algn="just"/>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 [40];</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Los corchetes después de </a:t>
            </a:r>
            <a:r>
              <a:rPr lang="es-ES" sz="2000" b="1" i="1" dirty="0" err="1">
                <a:solidFill>
                  <a:schemeClr val="accent2">
                    <a:lumMod val="60000"/>
                    <a:lumOff val="40000"/>
                  </a:schemeClr>
                </a:solidFill>
              </a:rPr>
              <a:t>name</a:t>
            </a:r>
            <a:r>
              <a:rPr lang="es-ES" sz="2000" dirty="0" smtClean="0">
                <a:solidFill>
                  <a:schemeClr val="bg1"/>
                </a:solidFill>
              </a:rPr>
              <a:t> lo identifican como un </a:t>
            </a:r>
            <a:r>
              <a:rPr lang="es-ES" sz="2000" dirty="0" err="1" smtClean="0">
                <a:solidFill>
                  <a:schemeClr val="bg1"/>
                </a:solidFill>
              </a:rPr>
              <a:t>array</a:t>
            </a:r>
            <a:r>
              <a:rPr lang="es-ES" sz="2000" dirty="0" smtClean="0">
                <a:solidFill>
                  <a:schemeClr val="bg1"/>
                </a:solidFill>
              </a:rPr>
              <a:t>. El número </a:t>
            </a:r>
            <a:r>
              <a:rPr lang="es-ES" sz="2000" b="1" i="1" dirty="0">
                <a:solidFill>
                  <a:schemeClr val="accent2">
                    <a:lumMod val="60000"/>
                    <a:lumOff val="40000"/>
                  </a:schemeClr>
                </a:solidFill>
              </a:rPr>
              <a:t>40</a:t>
            </a:r>
            <a:r>
              <a:rPr lang="es-ES" sz="2000" dirty="0" smtClean="0">
                <a:solidFill>
                  <a:schemeClr val="bg1"/>
                </a:solidFill>
              </a:rPr>
              <a:t> indica el número de elementos en el </a:t>
            </a:r>
            <a:r>
              <a:rPr lang="es-ES" sz="2000" dirty="0" err="1" smtClean="0">
                <a:solidFill>
                  <a:schemeClr val="bg1"/>
                </a:solidFill>
              </a:rPr>
              <a:t>array</a:t>
            </a:r>
            <a:r>
              <a:rPr lang="es-ES" sz="2000" dirty="0" smtClean="0">
                <a:solidFill>
                  <a:schemeClr val="bg1"/>
                </a:solidFill>
              </a:rPr>
              <a:t>. El </a:t>
            </a:r>
            <a:r>
              <a:rPr lang="es-ES" sz="2000" b="1" i="1" dirty="0" err="1" smtClean="0">
                <a:solidFill>
                  <a:schemeClr val="accent2">
                    <a:lumMod val="60000"/>
                    <a:lumOff val="40000"/>
                  </a:schemeClr>
                </a:solidFill>
              </a:rPr>
              <a:t>char</a:t>
            </a:r>
            <a:r>
              <a:rPr lang="es-ES" sz="2000" dirty="0" smtClean="0">
                <a:solidFill>
                  <a:schemeClr val="bg1"/>
                </a:solidFill>
              </a:rPr>
              <a:t> identifica el tipo de cada elemento.</a:t>
            </a:r>
            <a:endParaRPr lang="es-ES" sz="2000" dirty="0">
              <a:solidFill>
                <a:schemeClr val="bg1"/>
              </a:solidFill>
            </a:endParaRPr>
          </a:p>
        </p:txBody>
      </p:sp>
    </p:spTree>
    <p:extLst>
      <p:ext uri="{BB962C8B-B14F-4D97-AF65-F5344CB8AC3E}">
        <p14:creationId xmlns:p14="http://schemas.microsoft.com/office/powerpoint/2010/main" val="2333470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5632311"/>
          </a:xfrm>
          <a:prstGeom prst="rect">
            <a:avLst/>
          </a:prstGeom>
        </p:spPr>
        <p:txBody>
          <a:bodyPr wrap="square">
            <a:spAutoFit/>
          </a:bodyPr>
          <a:lstStyle/>
          <a:p>
            <a:pPr algn="just"/>
            <a:r>
              <a:rPr lang="es-ES" sz="2000" dirty="0" smtClean="0">
                <a:solidFill>
                  <a:schemeClr val="accent4">
                    <a:lumMod val="75000"/>
                  </a:schemeClr>
                </a:solidFill>
              </a:rPr>
              <a:t>Usando </a:t>
            </a:r>
            <a:r>
              <a:rPr lang="es-ES" sz="2000" dirty="0" err="1" smtClean="0">
                <a:solidFill>
                  <a:schemeClr val="accent4">
                    <a:lumMod val="75000"/>
                  </a:schemeClr>
                </a:solidFill>
              </a:rPr>
              <a:t>strings</a:t>
            </a:r>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Veamos como usar </a:t>
            </a:r>
            <a:r>
              <a:rPr lang="es-ES" sz="2000" dirty="0" err="1" smtClean="0">
                <a:solidFill>
                  <a:schemeClr val="bg1"/>
                </a:solidFill>
              </a:rPr>
              <a:t>strings</a:t>
            </a:r>
            <a:r>
              <a:rPr lang="es-ES" sz="2000" dirty="0" smtClean="0">
                <a:solidFill>
                  <a:schemeClr val="bg1"/>
                </a:solidFill>
              </a:rPr>
              <a:t> con un ejercicio.</a:t>
            </a:r>
          </a:p>
          <a:p>
            <a:endParaRPr lang="es-ES" sz="2000" dirty="0">
              <a:solidFill>
                <a:schemeClr val="bg1"/>
              </a:solidFill>
            </a:endParaRPr>
          </a:p>
          <a:p>
            <a:r>
              <a:rPr lang="es-ES" sz="2000" dirty="0" err="1">
                <a:solidFill>
                  <a:schemeClr val="bg1"/>
                </a:solidFill>
              </a:rPr>
              <a:t>Listing</a:t>
            </a:r>
            <a:r>
              <a:rPr lang="es-ES" sz="2000" dirty="0">
                <a:solidFill>
                  <a:schemeClr val="bg1"/>
                </a:solidFill>
              </a:rPr>
              <a:t> 4.1 </a:t>
            </a:r>
            <a:r>
              <a:rPr lang="es-ES" sz="2000" dirty="0" smtClean="0">
                <a:solidFill>
                  <a:schemeClr val="bg1"/>
                </a:solidFill>
              </a:rPr>
              <a:t>praise1.c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smtClean="0">
                <a:solidFill>
                  <a:srgbClr val="FF0000"/>
                </a:solidFill>
              </a:rPr>
              <a:t>praise1.c </a:t>
            </a:r>
            <a:r>
              <a:rPr lang="es-ES" sz="2000" i="1" dirty="0">
                <a:solidFill>
                  <a:srgbClr val="FF0000"/>
                </a:solidFill>
              </a:rPr>
              <a:t>- - </a:t>
            </a:r>
            <a:r>
              <a:rPr lang="es-ES" sz="2000" i="1" dirty="0" smtClean="0">
                <a:solidFill>
                  <a:srgbClr val="FF0000"/>
                </a:solidFill>
              </a:rPr>
              <a:t>usa un surtido de </a:t>
            </a:r>
            <a:r>
              <a:rPr lang="es-ES" sz="2000" i="1" dirty="0" err="1" smtClean="0">
                <a:solidFill>
                  <a:srgbClr val="FF0000"/>
                </a:solidFill>
              </a:rPr>
              <a:t>strings</a:t>
            </a:r>
            <a:r>
              <a:rPr lang="es-ES" sz="2000" i="1" dirty="0" smtClean="0">
                <a:solidFill>
                  <a:srgbClr val="FF0000"/>
                </a:solidFill>
              </a:rPr>
              <a:t> </a:t>
            </a:r>
            <a:r>
              <a:rPr lang="es-ES" sz="2000" i="1" dirty="0">
                <a:solidFill>
                  <a:srgbClr val="FF0000"/>
                </a:solidFill>
              </a:rPr>
              <a:t>*/</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PRIASE “Por mi bien, es un gran nombre!”</a:t>
            </a:r>
            <a:r>
              <a:rPr lang="es-ES" sz="2000" b="1" i="1" dirty="0">
                <a:solidFill>
                  <a:schemeClr val="accent2">
                    <a:lumMod val="60000"/>
                    <a:lumOff val="40000"/>
                  </a:schemeClr>
                </a:solidFill>
              </a:rPr>
              <a:t>	</a:t>
            </a: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a:solidFill>
                  <a:schemeClr val="accent2">
                    <a:lumMod val="60000"/>
                    <a:lumOff val="40000"/>
                  </a:schemeClr>
                </a:solidFill>
              </a:rPr>
              <a:t>name</a:t>
            </a:r>
            <a:r>
              <a:rPr lang="es-ES" sz="2000" b="1" i="1" dirty="0">
                <a:solidFill>
                  <a:schemeClr val="accent2">
                    <a:lumMod val="60000"/>
                    <a:lumOff val="40000"/>
                  </a:schemeClr>
                </a:solidFill>
              </a:rPr>
              <a:t>[40];</a:t>
            </a: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(“Hola, ¿Cuál es su nombre? \n”);	</a:t>
            </a:r>
          </a:p>
          <a:p>
            <a:r>
              <a:rPr lang="es-ES" sz="2000" b="1" i="1" dirty="0" err="1">
                <a:solidFill>
                  <a:schemeClr val="accent2">
                    <a:lumMod val="60000"/>
                    <a:lumOff val="40000"/>
                  </a:schemeClr>
                </a:solidFill>
              </a:rPr>
              <a:t>scanf</a:t>
            </a:r>
            <a:r>
              <a:rPr lang="es-ES" sz="2000" b="1" i="1" dirty="0">
                <a:solidFill>
                  <a:schemeClr val="accent2">
                    <a:lumMod val="60000"/>
                    <a:lumOff val="40000"/>
                  </a:schemeClr>
                </a:solidFill>
              </a:rPr>
              <a:t>(“%s”, </a:t>
            </a:r>
            <a:r>
              <a:rPr lang="es-ES" sz="2000" b="1" i="1" dirty="0" err="1">
                <a:solidFill>
                  <a:schemeClr val="accent2">
                    <a:lumMod val="60000"/>
                    <a:lumOff val="40000"/>
                  </a:schemeClr>
                </a:solidFill>
              </a:rPr>
              <a:t>name</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Hola </a:t>
            </a:r>
            <a:r>
              <a:rPr lang="es-ES" sz="2000" b="1" i="1" dirty="0" smtClean="0">
                <a:solidFill>
                  <a:schemeClr val="accent2">
                    <a:lumMod val="60000"/>
                    <a:lumOff val="40000"/>
                  </a:schemeClr>
                </a:solidFill>
              </a:rPr>
              <a:t>, %s. %s </a:t>
            </a:r>
            <a:r>
              <a:rPr lang="es-ES" sz="2000" b="1" i="1" dirty="0">
                <a:solidFill>
                  <a:schemeClr val="accent2">
                    <a:lumMod val="60000"/>
                    <a:lumOff val="40000"/>
                  </a:schemeClr>
                </a:solidFill>
              </a:rPr>
              <a:t>\n”,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 PRAISE);</a:t>
            </a:r>
            <a:r>
              <a:rPr lang="es-ES" sz="2000" b="1" i="1" dirty="0">
                <a:solidFill>
                  <a:schemeClr val="accent2">
                    <a:lumMod val="60000"/>
                    <a:lumOff val="40000"/>
                  </a:schemeClr>
                </a:solidFill>
              </a:rPr>
              <a:t>	</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3139563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dirty="0" smtClean="0">
                <a:solidFill>
                  <a:schemeClr val="bg1"/>
                </a:solidFill>
              </a:rPr>
              <a:t>El </a:t>
            </a:r>
            <a:r>
              <a:rPr lang="es-ES" sz="2000" b="1" i="1" dirty="0">
                <a:solidFill>
                  <a:schemeClr val="accent2">
                    <a:lumMod val="60000"/>
                    <a:lumOff val="40000"/>
                  </a:schemeClr>
                </a:solidFill>
              </a:rPr>
              <a:t>%s</a:t>
            </a:r>
            <a:r>
              <a:rPr lang="es-ES" sz="2000" dirty="0" smtClean="0">
                <a:solidFill>
                  <a:schemeClr val="bg1"/>
                </a:solidFill>
              </a:rPr>
              <a:t> le dice al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que imprima un </a:t>
            </a:r>
            <a:r>
              <a:rPr lang="es-ES" sz="2000" dirty="0" err="1" smtClean="0">
                <a:solidFill>
                  <a:schemeClr val="bg1"/>
                </a:solidFill>
              </a:rPr>
              <a:t>string</a:t>
            </a:r>
            <a:r>
              <a:rPr lang="es-ES" sz="2000" dirty="0" smtClean="0">
                <a:solidFill>
                  <a:schemeClr val="bg1"/>
                </a:solidFill>
              </a:rPr>
              <a:t>. El primero es el almacenado en el </a:t>
            </a:r>
            <a:r>
              <a:rPr lang="es-ES" sz="2000" dirty="0" err="1" smtClean="0">
                <a:solidFill>
                  <a:schemeClr val="bg1"/>
                </a:solidFill>
              </a:rPr>
              <a:t>array</a:t>
            </a:r>
            <a:r>
              <a:rPr lang="es-ES" sz="2000" dirty="0" smtClean="0">
                <a:solidFill>
                  <a:schemeClr val="bg1"/>
                </a:solidFill>
              </a:rPr>
              <a:t> </a:t>
            </a:r>
            <a:r>
              <a:rPr lang="es-ES" sz="2000" b="1" i="1" dirty="0" err="1" smtClean="0">
                <a:solidFill>
                  <a:schemeClr val="accent2">
                    <a:lumMod val="60000"/>
                    <a:lumOff val="40000"/>
                  </a:schemeClr>
                </a:solidFill>
              </a:rPr>
              <a:t>name</a:t>
            </a:r>
            <a:r>
              <a:rPr lang="es-ES" sz="2000" dirty="0" smtClean="0">
                <a:solidFill>
                  <a:schemeClr val="bg1"/>
                </a:solidFill>
              </a:rPr>
              <a:t> y el otro es el representado por </a:t>
            </a:r>
            <a:r>
              <a:rPr lang="es-ES" sz="2000" b="1" i="1" dirty="0" smtClean="0">
                <a:solidFill>
                  <a:schemeClr val="accent2">
                    <a:lumMod val="60000"/>
                    <a:lumOff val="40000"/>
                  </a:schemeClr>
                </a:solidFill>
              </a:rPr>
              <a:t>PRAISE</a:t>
            </a:r>
            <a:r>
              <a:rPr lang="es-ES" sz="2000" dirty="0" smtClean="0">
                <a:solidFill>
                  <a:schemeClr val="bg1"/>
                </a:solidFill>
              </a:rPr>
              <a:t>. La salida debe ser:</a:t>
            </a:r>
          </a:p>
          <a:p>
            <a:endParaRPr lang="es-ES" sz="2000" dirty="0">
              <a:solidFill>
                <a:schemeClr val="bg1"/>
              </a:solidFill>
            </a:endParaRPr>
          </a:p>
          <a:p>
            <a:r>
              <a:rPr lang="es-ES" sz="2000" b="1" i="1" dirty="0">
                <a:solidFill>
                  <a:schemeClr val="accent2">
                    <a:lumMod val="60000"/>
                    <a:lumOff val="40000"/>
                  </a:schemeClr>
                </a:solidFill>
              </a:rPr>
              <a:t>Hola, ¿Cuál es su nombre?</a:t>
            </a:r>
            <a:endParaRPr lang="es-ES" sz="2000" dirty="0">
              <a:solidFill>
                <a:schemeClr val="bg1"/>
              </a:solidFill>
            </a:endParaRPr>
          </a:p>
          <a:p>
            <a:r>
              <a:rPr lang="es-ES" sz="2000" dirty="0" err="1" smtClean="0">
                <a:solidFill>
                  <a:schemeClr val="bg1"/>
                </a:solidFill>
              </a:rPr>
              <a:t>Porcilla</a:t>
            </a:r>
            <a:r>
              <a:rPr lang="es-ES" sz="2000" dirty="0" smtClean="0">
                <a:solidFill>
                  <a:schemeClr val="bg1"/>
                </a:solidFill>
              </a:rPr>
              <a:t> </a:t>
            </a:r>
            <a:r>
              <a:rPr lang="es-ES" sz="2000" dirty="0" err="1" smtClean="0">
                <a:solidFill>
                  <a:schemeClr val="bg1"/>
                </a:solidFill>
              </a:rPr>
              <a:t>Tusker</a:t>
            </a:r>
            <a:endParaRPr lang="es-ES" sz="2000" dirty="0" smtClean="0">
              <a:solidFill>
                <a:schemeClr val="bg1"/>
              </a:solidFill>
            </a:endParaRPr>
          </a:p>
          <a:p>
            <a:r>
              <a:rPr lang="es-ES" sz="2000" b="1" i="1" dirty="0" smtClean="0">
                <a:solidFill>
                  <a:schemeClr val="accent2">
                    <a:lumMod val="60000"/>
                    <a:lumOff val="40000"/>
                  </a:schemeClr>
                </a:solidFill>
              </a:rPr>
              <a:t>Hola, </a:t>
            </a:r>
            <a:r>
              <a:rPr lang="es-ES" sz="2000" b="1" i="1" dirty="0" err="1" smtClean="0">
                <a:solidFill>
                  <a:schemeClr val="accent2">
                    <a:lumMod val="60000"/>
                    <a:lumOff val="40000"/>
                  </a:schemeClr>
                </a:solidFill>
              </a:rPr>
              <a:t>Porcilla</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Por mi bien, es un gran </a:t>
            </a:r>
            <a:r>
              <a:rPr lang="es-ES" sz="2000" b="1" i="1" dirty="0" smtClean="0">
                <a:solidFill>
                  <a:schemeClr val="accent2">
                    <a:lumMod val="60000"/>
                    <a:lumOff val="40000"/>
                  </a:schemeClr>
                </a:solidFill>
              </a:rPr>
              <a:t>nombre!</a:t>
            </a:r>
            <a:endParaRPr lang="es-ES" sz="2000" dirty="0" smtClean="0">
              <a:solidFill>
                <a:schemeClr val="bg1"/>
              </a:solidFill>
            </a:endParaRPr>
          </a:p>
          <a:p>
            <a:endParaRPr lang="es-ES" sz="2000" dirty="0" smtClean="0">
              <a:solidFill>
                <a:schemeClr val="bg1"/>
              </a:solidFill>
            </a:endParaRPr>
          </a:p>
          <a:p>
            <a:pPr algn="just"/>
            <a:r>
              <a:rPr lang="es-ES" sz="2000" dirty="0" smtClean="0">
                <a:solidFill>
                  <a:schemeClr val="bg1"/>
                </a:solidFill>
              </a:rPr>
              <a:t>En general, </a:t>
            </a:r>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a:t>
            </a:r>
            <a:r>
              <a:rPr lang="es-ES" sz="2000" dirty="0" smtClean="0">
                <a:solidFill>
                  <a:schemeClr val="bg1"/>
                </a:solidFill>
              </a:rPr>
              <a:t> sólo lee una palabra simple, las funciones de lectura de entrada como </a:t>
            </a:r>
            <a:r>
              <a:rPr lang="es-ES" sz="2000" b="1" i="1" dirty="0" err="1" smtClean="0">
                <a:solidFill>
                  <a:schemeClr val="accent2">
                    <a:lumMod val="60000"/>
                    <a:lumOff val="40000"/>
                  </a:schemeClr>
                </a:solidFill>
              </a:rPr>
              <a:t>gets</a:t>
            </a:r>
            <a:r>
              <a:rPr lang="es-ES" sz="2000" b="1" i="1" dirty="0" smtClean="0">
                <a:solidFill>
                  <a:schemeClr val="accent2">
                    <a:lumMod val="60000"/>
                    <a:lumOff val="40000"/>
                  </a:schemeClr>
                </a:solidFill>
              </a:rPr>
              <a:t>()</a:t>
            </a:r>
            <a:r>
              <a:rPr lang="es-ES" sz="2000" dirty="0" smtClean="0">
                <a:solidFill>
                  <a:schemeClr val="bg1"/>
                </a:solidFill>
              </a:rPr>
              <a:t>, puede leer todo completo.</a:t>
            </a:r>
          </a:p>
          <a:p>
            <a:endParaRPr lang="es-ES" sz="2000" dirty="0">
              <a:solidFill>
                <a:schemeClr val="bg1"/>
              </a:solidFill>
            </a:endParaRPr>
          </a:p>
        </p:txBody>
      </p:sp>
    </p:spTree>
    <p:extLst>
      <p:ext uri="{BB962C8B-B14F-4D97-AF65-F5344CB8AC3E}">
        <p14:creationId xmlns:p14="http://schemas.microsoft.com/office/powerpoint/2010/main" val="4153824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r>
              <a:rPr lang="es-ES" sz="2000" dirty="0" err="1" smtClean="0">
                <a:solidFill>
                  <a:schemeClr val="accent4">
                    <a:lumMod val="75000"/>
                  </a:schemeClr>
                </a:solidFill>
              </a:rPr>
              <a:t>String</a:t>
            </a:r>
            <a:r>
              <a:rPr lang="es-ES" sz="2000" dirty="0" smtClean="0">
                <a:solidFill>
                  <a:schemeClr val="accent4">
                    <a:lumMod val="75000"/>
                  </a:schemeClr>
                </a:solidFill>
              </a:rPr>
              <a:t> </a:t>
            </a:r>
            <a:r>
              <a:rPr lang="es-ES" sz="2000" dirty="0" err="1" smtClean="0">
                <a:solidFill>
                  <a:schemeClr val="accent4">
                    <a:lumMod val="75000"/>
                  </a:schemeClr>
                </a:solidFill>
              </a:rPr>
              <a:t>length</a:t>
            </a:r>
            <a:r>
              <a:rPr lang="es-ES" sz="2000" dirty="0" smtClean="0">
                <a:solidFill>
                  <a:schemeClr val="accent4">
                    <a:lumMod val="75000"/>
                  </a:schemeClr>
                </a:solidFill>
              </a:rPr>
              <a:t> – </a:t>
            </a:r>
            <a:r>
              <a:rPr lang="es-ES" sz="2000" dirty="0" err="1" smtClean="0">
                <a:solidFill>
                  <a:schemeClr val="accent4">
                    <a:lumMod val="75000"/>
                  </a:schemeClr>
                </a:solidFill>
              </a:rPr>
              <a:t>strln</a:t>
            </a:r>
            <a:r>
              <a:rPr lang="es-ES" sz="2000" dirty="0" smtClean="0">
                <a:solidFill>
                  <a:schemeClr val="accent4">
                    <a:lumMod val="75000"/>
                  </a:schemeClr>
                </a:solidFill>
              </a:rPr>
              <a:t>()</a:t>
            </a:r>
            <a:endParaRPr lang="es-ES" sz="2000" dirty="0" smtClean="0">
              <a:solidFill>
                <a:schemeClr val="bg1"/>
              </a:solidFill>
            </a:endParaRPr>
          </a:p>
          <a:p>
            <a:endParaRPr lang="es-ES" sz="2000" dirty="0">
              <a:solidFill>
                <a:schemeClr val="bg1"/>
              </a:solidFill>
            </a:endParaRPr>
          </a:p>
          <a:p>
            <a:pPr algn="just"/>
            <a:r>
              <a:rPr lang="es-ES" sz="2000" dirty="0" smtClean="0">
                <a:solidFill>
                  <a:schemeClr val="bg1"/>
                </a:solidFill>
              </a:rPr>
              <a:t>El operador </a:t>
            </a:r>
            <a:r>
              <a:rPr lang="es-ES" sz="2000" dirty="0" err="1" smtClean="0">
                <a:solidFill>
                  <a:schemeClr val="accent4">
                    <a:lumMod val="75000"/>
                  </a:schemeClr>
                </a:solidFill>
              </a:rPr>
              <a:t>sizeof</a:t>
            </a:r>
            <a:r>
              <a:rPr lang="es-ES" sz="2000" dirty="0" smtClean="0">
                <a:solidFill>
                  <a:schemeClr val="bg1"/>
                </a:solidFill>
              </a:rPr>
              <a:t> nos </a:t>
            </a:r>
            <a:r>
              <a:rPr lang="es-ES" sz="2000" dirty="0" err="1" smtClean="0">
                <a:solidFill>
                  <a:schemeClr val="bg1"/>
                </a:solidFill>
              </a:rPr>
              <a:t>dá</a:t>
            </a:r>
            <a:r>
              <a:rPr lang="es-ES" sz="2000" dirty="0" smtClean="0">
                <a:solidFill>
                  <a:schemeClr val="bg1"/>
                </a:solidFill>
              </a:rPr>
              <a:t> el tamaño de cosas en bytes y </a:t>
            </a:r>
            <a:r>
              <a:rPr lang="es-ES" sz="2000" dirty="0" err="1" smtClean="0">
                <a:solidFill>
                  <a:schemeClr val="accent4">
                    <a:lumMod val="75000"/>
                  </a:schemeClr>
                </a:solidFill>
              </a:rPr>
              <a:t>strlen</a:t>
            </a:r>
            <a:r>
              <a:rPr lang="es-ES" sz="2000" dirty="0" smtClean="0">
                <a:solidFill>
                  <a:schemeClr val="accent4">
                    <a:lumMod val="75000"/>
                  </a:schemeClr>
                </a:solidFill>
              </a:rPr>
              <a:t>()</a:t>
            </a:r>
            <a:r>
              <a:rPr lang="es-ES" sz="2000" dirty="0" smtClean="0">
                <a:solidFill>
                  <a:schemeClr val="bg1"/>
                </a:solidFill>
              </a:rPr>
              <a:t> nos informa de la longitud de un </a:t>
            </a:r>
            <a:r>
              <a:rPr lang="es-ES" sz="2000" dirty="0" err="1" smtClean="0">
                <a:solidFill>
                  <a:schemeClr val="bg1"/>
                </a:solidFill>
              </a:rPr>
              <a:t>string</a:t>
            </a:r>
            <a:r>
              <a:rPr lang="es-ES" sz="2000" dirty="0" smtClean="0">
                <a:solidFill>
                  <a:schemeClr val="bg1"/>
                </a:solidFill>
              </a:rPr>
              <a:t> en carácter. Como le toma un byte por carácter, se podría pensar que ambos brindan la misma información, pero la respuesta es no.</a:t>
            </a:r>
          </a:p>
          <a:p>
            <a:endParaRPr lang="es-ES" sz="2000" dirty="0">
              <a:solidFill>
                <a:schemeClr val="bg1"/>
              </a:solidFill>
            </a:endParaRPr>
          </a:p>
          <a:p>
            <a:r>
              <a:rPr lang="es-ES" sz="2000" dirty="0" smtClean="0">
                <a:solidFill>
                  <a:schemeClr val="bg1"/>
                </a:solidFill>
              </a:rPr>
              <a:t>Veamos un ejercicio:</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722886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594008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4.2 praise2.c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smtClean="0">
                <a:solidFill>
                  <a:srgbClr val="FF0000"/>
                </a:solidFill>
              </a:rPr>
              <a:t>praise2.c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PRIASE “Por mi bien, es un gran nombre!”</a:t>
            </a:r>
            <a:r>
              <a:rPr lang="es-ES" sz="2000" b="1" i="1" dirty="0">
                <a:solidFill>
                  <a:schemeClr val="accent2">
                    <a:lumMod val="60000"/>
                    <a:lumOff val="40000"/>
                  </a:schemeClr>
                </a:solidFill>
              </a:rPr>
              <a:t>	</a:t>
            </a: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a:solidFill>
                  <a:schemeClr val="accent2">
                    <a:lumMod val="60000"/>
                    <a:lumOff val="40000"/>
                  </a:schemeClr>
                </a:solidFill>
              </a:rPr>
              <a:t>name</a:t>
            </a:r>
            <a:r>
              <a:rPr lang="es-ES" sz="2000" b="1" i="1" dirty="0">
                <a:solidFill>
                  <a:schemeClr val="accent2">
                    <a:lumMod val="60000"/>
                    <a:lumOff val="40000"/>
                  </a:schemeClr>
                </a:solidFill>
              </a:rPr>
              <a:t>[40];</a:t>
            </a: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(“Hola, ¿Cuál es su nombre? \n”);	</a:t>
            </a:r>
          </a:p>
          <a:p>
            <a:r>
              <a:rPr lang="es-ES" sz="2000" b="1" i="1" dirty="0" err="1">
                <a:solidFill>
                  <a:schemeClr val="accent2">
                    <a:lumMod val="60000"/>
                    <a:lumOff val="40000"/>
                  </a:schemeClr>
                </a:solidFill>
              </a:rPr>
              <a:t>scanf</a:t>
            </a:r>
            <a:r>
              <a:rPr lang="es-ES" sz="2000" b="1" i="1" dirty="0">
                <a:solidFill>
                  <a:schemeClr val="accent2">
                    <a:lumMod val="60000"/>
                    <a:lumOff val="40000"/>
                  </a:schemeClr>
                </a:solidFill>
              </a:rPr>
              <a:t>(“%s”, </a:t>
            </a:r>
            <a:r>
              <a:rPr lang="es-ES" sz="2000" b="1" i="1" dirty="0" err="1">
                <a:solidFill>
                  <a:schemeClr val="accent2">
                    <a:lumMod val="60000"/>
                    <a:lumOff val="40000"/>
                  </a:schemeClr>
                </a:solidFill>
              </a:rPr>
              <a:t>name</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(“Hola, %s. %s </a:t>
            </a:r>
            <a:r>
              <a:rPr lang="es-ES" sz="2000" b="1" i="1" dirty="0">
                <a:solidFill>
                  <a:schemeClr val="accent2">
                    <a:lumMod val="60000"/>
                    <a:lumOff val="40000"/>
                  </a:schemeClr>
                </a:solidFill>
              </a:rPr>
              <a:t>\n”,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 PRAISE);</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(“Su nombre de %d letras ocupa %d celdas de memoria.\n”,</a:t>
            </a:r>
          </a:p>
          <a:p>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sizeof</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(“La frase de </a:t>
            </a:r>
            <a:r>
              <a:rPr lang="es-ES" sz="2000" b="1" i="1" dirty="0" err="1" smtClean="0">
                <a:solidFill>
                  <a:schemeClr val="accent2">
                    <a:lumMod val="60000"/>
                    <a:lumOff val="40000"/>
                  </a:schemeClr>
                </a:solidFill>
              </a:rPr>
              <a:t>praise</a:t>
            </a:r>
            <a:r>
              <a:rPr lang="es-ES" sz="2000" b="1" i="1" dirty="0" smtClean="0">
                <a:solidFill>
                  <a:schemeClr val="accent2">
                    <a:lumMod val="60000"/>
                    <a:lumOff val="40000"/>
                  </a:schemeClr>
                </a:solidFill>
              </a:rPr>
              <a:t> tiene %d letras ”,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(PRAISE));</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(“y ocupa %d de celdas de memoria. \n”, </a:t>
            </a:r>
            <a:r>
              <a:rPr lang="es-ES" sz="2000" b="1" i="1" dirty="0" err="1" smtClean="0">
                <a:solidFill>
                  <a:schemeClr val="accent2">
                    <a:lumMod val="60000"/>
                    <a:lumOff val="40000"/>
                  </a:schemeClr>
                </a:solidFill>
              </a:rPr>
              <a:t>sizeof</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PRAISE);</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2645049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dirty="0" smtClean="0">
                <a:solidFill>
                  <a:schemeClr val="bg1"/>
                </a:solidFill>
              </a:rPr>
              <a:t>Para un compilador ASCII necesitamos la línea:</a:t>
            </a:r>
          </a:p>
          <a:p>
            <a:pPr algn="just"/>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smtClean="0">
                <a:solidFill>
                  <a:schemeClr val="accent2">
                    <a:lumMod val="60000"/>
                    <a:lumOff val="40000"/>
                  </a:schemeClr>
                </a:solidFill>
              </a:rPr>
              <a:t>string.h</a:t>
            </a:r>
            <a:r>
              <a:rPr lang="es-ES" sz="2000" b="1" i="1" dirty="0">
                <a:solidFill>
                  <a:schemeClr val="accent2">
                    <a:lumMod val="60000"/>
                    <a:lumOff val="40000"/>
                  </a:schemeClr>
                </a:solidFill>
              </a:rPr>
              <a:t>&gt;</a:t>
            </a:r>
            <a:endParaRPr lang="es-ES" sz="2000" dirty="0">
              <a:solidFill>
                <a:schemeClr val="bg1"/>
              </a:solidFill>
            </a:endParaRPr>
          </a:p>
          <a:p>
            <a:pPr algn="just"/>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El programa nos </a:t>
            </a:r>
            <a:r>
              <a:rPr lang="es-ES" sz="2000" dirty="0" err="1" smtClean="0">
                <a:solidFill>
                  <a:schemeClr val="bg1"/>
                </a:solidFill>
              </a:rPr>
              <a:t>dá</a:t>
            </a:r>
            <a:r>
              <a:rPr lang="es-ES" sz="2000" dirty="0" smtClean="0">
                <a:solidFill>
                  <a:schemeClr val="bg1"/>
                </a:solidFill>
              </a:rPr>
              <a:t>:</a:t>
            </a:r>
          </a:p>
          <a:p>
            <a:pPr algn="just"/>
            <a:endParaRPr lang="es-ES" sz="2000" dirty="0" smtClean="0">
              <a:solidFill>
                <a:schemeClr val="bg1"/>
              </a:solidFill>
            </a:endParaRPr>
          </a:p>
          <a:p>
            <a:r>
              <a:rPr lang="es-ES" sz="2000" b="1" i="1" dirty="0">
                <a:solidFill>
                  <a:schemeClr val="accent2">
                    <a:lumMod val="60000"/>
                    <a:lumOff val="40000"/>
                  </a:schemeClr>
                </a:solidFill>
              </a:rPr>
              <a:t>Hola, ¿Cuál es su nombre?</a:t>
            </a:r>
            <a:endParaRPr lang="es-ES" sz="2000" dirty="0" smtClean="0">
              <a:solidFill>
                <a:schemeClr val="bg1"/>
              </a:solidFill>
            </a:endParaRPr>
          </a:p>
          <a:p>
            <a:r>
              <a:rPr lang="es-ES" sz="2000" dirty="0" err="1" smtClean="0">
                <a:solidFill>
                  <a:schemeClr val="bg1"/>
                </a:solidFill>
              </a:rPr>
              <a:t>Tuffy</a:t>
            </a:r>
            <a:endParaRPr lang="es-ES" sz="2000" dirty="0">
              <a:solidFill>
                <a:schemeClr val="bg1"/>
              </a:solidFill>
            </a:endParaRPr>
          </a:p>
          <a:p>
            <a:r>
              <a:rPr lang="es-ES" sz="2000" b="1" i="1" dirty="0">
                <a:solidFill>
                  <a:schemeClr val="accent2">
                    <a:lumMod val="60000"/>
                    <a:lumOff val="40000"/>
                  </a:schemeClr>
                </a:solidFill>
              </a:rPr>
              <a:t>Hola</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Tuffy</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Por mi bien, es un gran </a:t>
            </a:r>
            <a:r>
              <a:rPr lang="es-ES" sz="2000" b="1" i="1" dirty="0" smtClean="0">
                <a:solidFill>
                  <a:schemeClr val="accent2">
                    <a:lumMod val="60000"/>
                    <a:lumOff val="40000"/>
                  </a:schemeClr>
                </a:solidFill>
              </a:rPr>
              <a:t>nombre!</a:t>
            </a:r>
            <a:endParaRPr lang="es-ES" sz="2000" dirty="0">
              <a:solidFill>
                <a:schemeClr val="bg1"/>
              </a:solidFill>
            </a:endParaRPr>
          </a:p>
          <a:p>
            <a:r>
              <a:rPr lang="es-ES" sz="2000" b="1" i="1" dirty="0">
                <a:solidFill>
                  <a:schemeClr val="accent2">
                    <a:lumMod val="60000"/>
                    <a:lumOff val="40000"/>
                  </a:schemeClr>
                </a:solidFill>
              </a:rPr>
              <a:t>Su nombre de </a:t>
            </a:r>
            <a:r>
              <a:rPr lang="es-ES" sz="2000" b="1" i="1" dirty="0" smtClean="0">
                <a:solidFill>
                  <a:schemeClr val="accent2">
                    <a:lumMod val="60000"/>
                    <a:lumOff val="40000"/>
                  </a:schemeClr>
                </a:solidFill>
              </a:rPr>
              <a:t>5 </a:t>
            </a:r>
            <a:r>
              <a:rPr lang="es-ES" sz="2000" b="1" i="1" dirty="0">
                <a:solidFill>
                  <a:schemeClr val="accent2">
                    <a:lumMod val="60000"/>
                    <a:lumOff val="40000"/>
                  </a:schemeClr>
                </a:solidFill>
              </a:rPr>
              <a:t>letras ocupa </a:t>
            </a:r>
            <a:r>
              <a:rPr lang="es-ES" sz="2000" b="1" i="1" dirty="0" smtClean="0">
                <a:solidFill>
                  <a:schemeClr val="accent2">
                    <a:lumMod val="60000"/>
                    <a:lumOff val="40000"/>
                  </a:schemeClr>
                </a:solidFill>
              </a:rPr>
              <a:t>40 </a:t>
            </a:r>
            <a:r>
              <a:rPr lang="es-ES" sz="2000" b="1" i="1" dirty="0">
                <a:solidFill>
                  <a:schemeClr val="accent2">
                    <a:lumMod val="60000"/>
                    <a:lumOff val="40000"/>
                  </a:schemeClr>
                </a:solidFill>
              </a:rPr>
              <a:t>celdas de memoria.</a:t>
            </a:r>
            <a:endParaRPr lang="es-ES" sz="2000" dirty="0" smtClean="0">
              <a:solidFill>
                <a:schemeClr val="bg1"/>
              </a:solidFill>
            </a:endParaRPr>
          </a:p>
          <a:p>
            <a:r>
              <a:rPr lang="es-ES" sz="2000" b="1" i="1" dirty="0">
                <a:solidFill>
                  <a:schemeClr val="accent2">
                    <a:lumMod val="60000"/>
                    <a:lumOff val="40000"/>
                  </a:schemeClr>
                </a:solidFill>
              </a:rPr>
              <a:t>La frase de </a:t>
            </a:r>
            <a:r>
              <a:rPr lang="es-ES" sz="2000" b="1" i="1" dirty="0" err="1">
                <a:solidFill>
                  <a:schemeClr val="accent2">
                    <a:lumMod val="60000"/>
                    <a:lumOff val="40000"/>
                  </a:schemeClr>
                </a:solidFill>
              </a:rPr>
              <a:t>praise</a:t>
            </a:r>
            <a:r>
              <a:rPr lang="es-ES" sz="2000" b="1" i="1" dirty="0">
                <a:solidFill>
                  <a:schemeClr val="accent2">
                    <a:lumMod val="60000"/>
                    <a:lumOff val="40000"/>
                  </a:schemeClr>
                </a:solidFill>
              </a:rPr>
              <a:t> tiene </a:t>
            </a:r>
            <a:r>
              <a:rPr lang="es-ES" sz="2000" b="1" i="1" dirty="0" smtClean="0">
                <a:solidFill>
                  <a:schemeClr val="accent2">
                    <a:lumMod val="60000"/>
                    <a:lumOff val="40000"/>
                  </a:schemeClr>
                </a:solidFill>
              </a:rPr>
              <a:t>30 letras </a:t>
            </a:r>
            <a:r>
              <a:rPr lang="es-ES" sz="2000" b="1" i="1" dirty="0">
                <a:solidFill>
                  <a:schemeClr val="accent2">
                    <a:lumMod val="60000"/>
                    <a:lumOff val="40000"/>
                  </a:schemeClr>
                </a:solidFill>
              </a:rPr>
              <a:t>y ocupa </a:t>
            </a:r>
            <a:r>
              <a:rPr lang="es-ES" sz="2000" b="1" i="1" dirty="0" smtClean="0">
                <a:solidFill>
                  <a:schemeClr val="accent2">
                    <a:lumMod val="60000"/>
                    <a:lumOff val="40000"/>
                  </a:schemeClr>
                </a:solidFill>
              </a:rPr>
              <a:t>31 </a:t>
            </a:r>
            <a:r>
              <a:rPr lang="es-ES" sz="2000" b="1" i="1" dirty="0">
                <a:solidFill>
                  <a:schemeClr val="accent2">
                    <a:lumMod val="60000"/>
                    <a:lumOff val="40000"/>
                  </a:schemeClr>
                </a:solidFill>
              </a:rPr>
              <a:t>de celdas de memoria.</a:t>
            </a:r>
            <a:endParaRPr lang="es-ES" sz="2000" dirty="0" smtClean="0">
              <a:solidFill>
                <a:schemeClr val="bg1"/>
              </a:solidFill>
            </a:endParaRPr>
          </a:p>
          <a:p>
            <a:endParaRPr lang="es-ES" sz="2000" dirty="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778581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246769"/>
          </a:xfrm>
          <a:prstGeom prst="rect">
            <a:avLst/>
          </a:prstGeom>
        </p:spPr>
        <p:txBody>
          <a:bodyPr wrap="square">
            <a:spAutoFit/>
          </a:bodyPr>
          <a:lstStyle/>
          <a:p>
            <a:pPr algn="just"/>
            <a:r>
              <a:rPr lang="es-ES" sz="2000" dirty="0" smtClean="0">
                <a:solidFill>
                  <a:schemeClr val="bg1"/>
                </a:solidFill>
              </a:rPr>
              <a:t>La </a:t>
            </a:r>
            <a:r>
              <a:rPr lang="es-ES" sz="2000" dirty="0" err="1" smtClean="0">
                <a:solidFill>
                  <a:schemeClr val="bg1"/>
                </a:solidFill>
              </a:rPr>
              <a:t>array</a:t>
            </a:r>
            <a:r>
              <a:rPr lang="es-ES" sz="2000" dirty="0" smtClean="0">
                <a:solidFill>
                  <a:schemeClr val="bg1"/>
                </a:solidFill>
              </a:rPr>
              <a:t> </a:t>
            </a:r>
            <a:r>
              <a:rPr lang="es-ES" sz="2000" b="1" i="1" dirty="0" err="1">
                <a:solidFill>
                  <a:schemeClr val="accent2">
                    <a:lumMod val="60000"/>
                    <a:lumOff val="40000"/>
                  </a:schemeClr>
                </a:solidFill>
              </a:rPr>
              <a:t>name</a:t>
            </a:r>
            <a:r>
              <a:rPr lang="es-ES" sz="2000" dirty="0" smtClean="0">
                <a:solidFill>
                  <a:schemeClr val="bg1"/>
                </a:solidFill>
              </a:rPr>
              <a:t> tiene 40 celdas de memoria y lo sabemos por </a:t>
            </a:r>
            <a:r>
              <a:rPr lang="es-ES" sz="2000" b="1" i="1" dirty="0" err="1" smtClean="0">
                <a:solidFill>
                  <a:schemeClr val="accent2">
                    <a:lumMod val="60000"/>
                    <a:lumOff val="40000"/>
                  </a:schemeClr>
                </a:solidFill>
              </a:rPr>
              <a:t>sizeof</a:t>
            </a:r>
            <a:r>
              <a:rPr lang="es-ES" sz="2000" dirty="0" smtClean="0">
                <a:solidFill>
                  <a:schemeClr val="bg1"/>
                </a:solidFill>
              </a:rPr>
              <a:t>. Para escribir </a:t>
            </a:r>
            <a:r>
              <a:rPr lang="es-ES" sz="2000" b="1" i="1" dirty="0" err="1" smtClean="0">
                <a:solidFill>
                  <a:schemeClr val="accent2">
                    <a:lumMod val="60000"/>
                    <a:lumOff val="40000"/>
                  </a:schemeClr>
                </a:solidFill>
              </a:rPr>
              <a:t>Tuffy</a:t>
            </a:r>
            <a:r>
              <a:rPr lang="es-ES" sz="2000" dirty="0" smtClean="0">
                <a:solidFill>
                  <a:schemeClr val="bg1"/>
                </a:solidFill>
              </a:rPr>
              <a:t> necesitamos 5 celdas, según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a:t>
            </a:r>
            <a:r>
              <a:rPr lang="es-ES" sz="2000" dirty="0" smtClean="0">
                <a:solidFill>
                  <a:schemeClr val="bg1"/>
                </a:solidFill>
              </a:rPr>
              <a:t>.</a:t>
            </a:r>
          </a:p>
          <a:p>
            <a:pPr algn="just"/>
            <a:endParaRPr lang="es-ES" sz="2000" dirty="0">
              <a:solidFill>
                <a:schemeClr val="bg1"/>
              </a:solidFill>
            </a:endParaRPr>
          </a:p>
          <a:p>
            <a:pPr algn="just"/>
            <a:r>
              <a:rPr lang="es-ES" sz="2000" dirty="0" smtClean="0">
                <a:solidFill>
                  <a:schemeClr val="bg1"/>
                </a:solidFill>
              </a:rPr>
              <a:t>En el caso de </a:t>
            </a:r>
            <a:r>
              <a:rPr lang="es-ES" sz="2000" b="1" i="1" dirty="0" smtClean="0">
                <a:solidFill>
                  <a:schemeClr val="accent2">
                    <a:lumMod val="60000"/>
                    <a:lumOff val="40000"/>
                  </a:schemeClr>
                </a:solidFill>
              </a:rPr>
              <a:t>PRAISE</a:t>
            </a:r>
            <a:r>
              <a:rPr lang="es-ES" sz="2000" dirty="0" smtClean="0">
                <a:solidFill>
                  <a:schemeClr val="bg1"/>
                </a:solidFill>
              </a:rPr>
              <a:t>,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a:t>
            </a:r>
            <a:r>
              <a:rPr lang="es-ES" sz="2000" dirty="0" smtClean="0">
                <a:solidFill>
                  <a:schemeClr val="bg1"/>
                </a:solidFill>
              </a:rPr>
              <a:t> nos da exactamente el número de caracteres (incluye espacios y puntuaciones) en el </a:t>
            </a:r>
            <a:r>
              <a:rPr lang="es-ES" sz="2000" dirty="0" err="1" smtClean="0">
                <a:solidFill>
                  <a:schemeClr val="bg1"/>
                </a:solidFill>
              </a:rPr>
              <a:t>string</a:t>
            </a:r>
            <a:r>
              <a:rPr lang="es-ES" sz="2000" dirty="0" smtClean="0">
                <a:solidFill>
                  <a:schemeClr val="bg1"/>
                </a:solidFill>
              </a:rPr>
              <a:t>. El operador </a:t>
            </a:r>
            <a:r>
              <a:rPr lang="es-ES" sz="2000" b="1" i="1" dirty="0" err="1" smtClean="0">
                <a:solidFill>
                  <a:schemeClr val="accent2">
                    <a:lumMod val="60000"/>
                    <a:lumOff val="40000"/>
                  </a:schemeClr>
                </a:solidFill>
              </a:rPr>
              <a:t>sizeof</a:t>
            </a:r>
            <a:r>
              <a:rPr lang="es-ES" sz="2000" dirty="0" smtClean="0">
                <a:solidFill>
                  <a:schemeClr val="bg1"/>
                </a:solidFill>
              </a:rPr>
              <a:t> nos añade el carácter nulo en su magnitud.</a:t>
            </a:r>
          </a:p>
          <a:p>
            <a:endParaRPr lang="es-ES" sz="2000" dirty="0">
              <a:solidFill>
                <a:schemeClr val="bg1"/>
              </a:solidFill>
            </a:endParaRPr>
          </a:p>
        </p:txBody>
      </p:sp>
      <p:grpSp>
        <p:nvGrpSpPr>
          <p:cNvPr id="89" name="Grupo 88"/>
          <p:cNvGrpSpPr/>
          <p:nvPr/>
        </p:nvGrpSpPr>
        <p:grpSpPr>
          <a:xfrm>
            <a:off x="88420" y="2896810"/>
            <a:ext cx="8922377" cy="3225980"/>
            <a:chOff x="88420" y="2896810"/>
            <a:chExt cx="8922377" cy="3225980"/>
          </a:xfrm>
        </p:grpSpPr>
        <p:grpSp>
          <p:nvGrpSpPr>
            <p:cNvPr id="55" name="Grupo 54"/>
            <p:cNvGrpSpPr/>
            <p:nvPr/>
          </p:nvGrpSpPr>
          <p:grpSpPr>
            <a:xfrm>
              <a:off x="107442" y="3722147"/>
              <a:ext cx="8041481" cy="1013683"/>
              <a:chOff x="107442" y="3722147"/>
              <a:chExt cx="8041481" cy="1013683"/>
            </a:xfrm>
          </p:grpSpPr>
          <p:grpSp>
            <p:nvGrpSpPr>
              <p:cNvPr id="9" name="Grupo 8"/>
              <p:cNvGrpSpPr/>
              <p:nvPr/>
            </p:nvGrpSpPr>
            <p:grpSpPr>
              <a:xfrm>
                <a:off x="762893" y="4092285"/>
                <a:ext cx="2213507" cy="643545"/>
                <a:chOff x="731651" y="3177885"/>
                <a:chExt cx="2213507" cy="643545"/>
              </a:xfrm>
            </p:grpSpPr>
            <p:sp>
              <p:nvSpPr>
                <p:cNvPr id="13" name="CuadroTexto 12"/>
                <p:cNvSpPr txBox="1"/>
                <p:nvPr/>
              </p:nvSpPr>
              <p:spPr>
                <a:xfrm>
                  <a:off x="731651" y="3544431"/>
                  <a:ext cx="2213507"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err="1" smtClean="0">
                      <a:solidFill>
                        <a:schemeClr val="bg1"/>
                      </a:solidFill>
                    </a:rPr>
                    <a:t>Strlen</a:t>
                  </a:r>
                  <a:r>
                    <a:rPr lang="es-ES" sz="1200" dirty="0" smtClean="0">
                      <a:solidFill>
                        <a:schemeClr val="bg1"/>
                      </a:solidFill>
                    </a:rPr>
                    <a:t>() se detiene aquí</a:t>
                  </a:r>
                  <a:endParaRPr lang="es-ES" dirty="0"/>
                </a:p>
              </p:txBody>
            </p:sp>
            <p:sp>
              <p:nvSpPr>
                <p:cNvPr id="14" name="Flecha abajo 13"/>
                <p:cNvSpPr/>
                <p:nvPr/>
              </p:nvSpPr>
              <p:spPr>
                <a:xfrm flipV="1">
                  <a:off x="1371055" y="3177885"/>
                  <a:ext cx="380384"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4" name="Grupo 53"/>
              <p:cNvGrpSpPr/>
              <p:nvPr/>
            </p:nvGrpSpPr>
            <p:grpSpPr>
              <a:xfrm>
                <a:off x="107442" y="3722147"/>
                <a:ext cx="8041481" cy="299653"/>
                <a:chOff x="107442" y="3722147"/>
                <a:chExt cx="8041481" cy="299653"/>
              </a:xfrm>
            </p:grpSpPr>
            <p:grpSp>
              <p:nvGrpSpPr>
                <p:cNvPr id="20" name="Grupo 19"/>
                <p:cNvGrpSpPr/>
                <p:nvPr/>
              </p:nvGrpSpPr>
              <p:grpSpPr>
                <a:xfrm>
                  <a:off x="4248429" y="3733800"/>
                  <a:ext cx="3900494" cy="276999"/>
                  <a:chOff x="1694935" y="2974538"/>
                  <a:chExt cx="4322114" cy="276999"/>
                </a:xfrm>
              </p:grpSpPr>
              <p:sp>
                <p:nvSpPr>
                  <p:cNvPr id="21" name="CuadroTexto 20"/>
                  <p:cNvSpPr txBox="1"/>
                  <p:nvPr/>
                </p:nvSpPr>
                <p:spPr>
                  <a:xfrm>
                    <a:off x="169493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2" name="CuadroTexto 21"/>
                  <p:cNvSpPr txBox="1"/>
                  <p:nvPr/>
                </p:nvSpPr>
                <p:spPr>
                  <a:xfrm>
                    <a:off x="200454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3" name="CuadroTexto 22"/>
                  <p:cNvSpPr txBox="1"/>
                  <p:nvPr/>
                </p:nvSpPr>
                <p:spPr>
                  <a:xfrm>
                    <a:off x="226883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4" name="CuadroTexto 23"/>
                  <p:cNvSpPr txBox="1"/>
                  <p:nvPr/>
                </p:nvSpPr>
                <p:spPr>
                  <a:xfrm>
                    <a:off x="257844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5" name="CuadroTexto 24"/>
                  <p:cNvSpPr txBox="1"/>
                  <p:nvPr/>
                </p:nvSpPr>
                <p:spPr>
                  <a:xfrm>
                    <a:off x="284273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26" name="CuadroTexto 25"/>
                  <p:cNvSpPr txBox="1"/>
                  <p:nvPr/>
                </p:nvSpPr>
                <p:spPr>
                  <a:xfrm>
                    <a:off x="3152344"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7" name="CuadroTexto 26"/>
                  <p:cNvSpPr txBox="1"/>
                  <p:nvPr/>
                </p:nvSpPr>
                <p:spPr>
                  <a:xfrm>
                    <a:off x="3416641"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28" name="CuadroTexto 27"/>
                  <p:cNvSpPr txBox="1"/>
                  <p:nvPr/>
                </p:nvSpPr>
                <p:spPr>
                  <a:xfrm>
                    <a:off x="3726246"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29" name="CuadroTexto 28"/>
                  <p:cNvSpPr txBox="1"/>
                  <p:nvPr/>
                </p:nvSpPr>
                <p:spPr>
                  <a:xfrm>
                    <a:off x="3990543"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30" name="CuadroTexto 29"/>
                  <p:cNvSpPr txBox="1"/>
                  <p:nvPr/>
                </p:nvSpPr>
                <p:spPr>
                  <a:xfrm>
                    <a:off x="4300148"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31" name="CuadroTexto 30"/>
                  <p:cNvSpPr txBox="1"/>
                  <p:nvPr/>
                </p:nvSpPr>
                <p:spPr>
                  <a:xfrm>
                    <a:off x="456444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sp>
                <p:nvSpPr>
                  <p:cNvPr id="32" name="CuadroTexto 31"/>
                  <p:cNvSpPr txBox="1"/>
                  <p:nvPr/>
                </p:nvSpPr>
                <p:spPr>
                  <a:xfrm>
                    <a:off x="487405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sp>
                <p:nvSpPr>
                  <p:cNvPr id="33" name="CuadroTexto 32"/>
                  <p:cNvSpPr txBox="1"/>
                  <p:nvPr/>
                </p:nvSpPr>
                <p:spPr>
                  <a:xfrm>
                    <a:off x="513834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sp>
                <p:nvSpPr>
                  <p:cNvPr id="34" name="CuadroTexto 33"/>
                  <p:cNvSpPr txBox="1"/>
                  <p:nvPr/>
                </p:nvSpPr>
                <p:spPr>
                  <a:xfrm>
                    <a:off x="544795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sp>
                <p:nvSpPr>
                  <p:cNvPr id="35" name="CuadroTexto 34"/>
                  <p:cNvSpPr txBox="1"/>
                  <p:nvPr/>
                </p:nvSpPr>
                <p:spPr>
                  <a:xfrm>
                    <a:off x="571224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grpSp>
            <p:grpSp>
              <p:nvGrpSpPr>
                <p:cNvPr id="2" name="Grupo 1"/>
                <p:cNvGrpSpPr/>
                <p:nvPr/>
              </p:nvGrpSpPr>
              <p:grpSpPr>
                <a:xfrm>
                  <a:off x="107442" y="3722147"/>
                  <a:ext cx="4139014" cy="299653"/>
                  <a:chOff x="107442" y="3722147"/>
                  <a:chExt cx="4139014" cy="299653"/>
                </a:xfrm>
              </p:grpSpPr>
              <p:sp>
                <p:nvSpPr>
                  <p:cNvPr id="37" name="CuadroTexto 36"/>
                  <p:cNvSpPr txBox="1"/>
                  <p:nvPr/>
                </p:nvSpPr>
                <p:spPr>
                  <a:xfrm>
                    <a:off x="107442"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a:t>
                    </a:r>
                    <a:endParaRPr lang="es-ES" sz="1200" dirty="0"/>
                  </a:p>
                </p:txBody>
              </p:sp>
              <p:sp>
                <p:nvSpPr>
                  <p:cNvPr id="38" name="CuadroTexto 37"/>
                  <p:cNvSpPr txBox="1"/>
                  <p:nvPr/>
                </p:nvSpPr>
                <p:spPr>
                  <a:xfrm>
                    <a:off x="386845"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u</a:t>
                    </a:r>
                    <a:endParaRPr lang="es-ES" sz="1200" dirty="0"/>
                  </a:p>
                </p:txBody>
              </p:sp>
              <p:sp>
                <p:nvSpPr>
                  <p:cNvPr id="39" name="CuadroTexto 38"/>
                  <p:cNvSpPr txBox="1"/>
                  <p:nvPr/>
                </p:nvSpPr>
                <p:spPr>
                  <a:xfrm>
                    <a:off x="625360"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f</a:t>
                    </a:r>
                    <a:endParaRPr lang="es-ES" sz="1200" dirty="0"/>
                  </a:p>
                </p:txBody>
              </p:sp>
              <p:sp>
                <p:nvSpPr>
                  <p:cNvPr id="40" name="CuadroTexto 39"/>
                  <p:cNvSpPr txBox="1"/>
                  <p:nvPr/>
                </p:nvSpPr>
                <p:spPr>
                  <a:xfrm>
                    <a:off x="904763"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f</a:t>
                    </a:r>
                    <a:endParaRPr lang="es-ES" sz="1200" dirty="0">
                      <a:solidFill>
                        <a:schemeClr val="bg1"/>
                      </a:solidFill>
                    </a:endParaRPr>
                  </a:p>
                </p:txBody>
              </p:sp>
              <p:sp>
                <p:nvSpPr>
                  <p:cNvPr id="42" name="CuadroTexto 41"/>
                  <p:cNvSpPr txBox="1"/>
                  <p:nvPr/>
                </p:nvSpPr>
                <p:spPr>
                  <a:xfrm>
                    <a:off x="1401000" y="3733800"/>
                    <a:ext cx="504000" cy="288000"/>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a:solidFill>
                          <a:schemeClr val="bg1"/>
                        </a:solidFill>
                      </a:rPr>
                      <a:t>\0</a:t>
                    </a:r>
                    <a:endParaRPr lang="es-ES" sz="1200" dirty="0"/>
                  </a:p>
                </p:txBody>
              </p:sp>
              <p:sp>
                <p:nvSpPr>
                  <p:cNvPr id="44" name="CuadroTexto 43"/>
                  <p:cNvSpPr txBox="1"/>
                  <p:nvPr/>
                </p:nvSpPr>
                <p:spPr>
                  <a:xfrm>
                    <a:off x="1940600"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45" name="CuadroTexto 44"/>
                  <p:cNvSpPr txBox="1"/>
                  <p:nvPr/>
                </p:nvSpPr>
                <p:spPr>
                  <a:xfrm>
                    <a:off x="2179115"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46" name="CuadroTexto 45"/>
                  <p:cNvSpPr txBox="1"/>
                  <p:nvPr/>
                </p:nvSpPr>
                <p:spPr>
                  <a:xfrm>
                    <a:off x="2458518"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47" name="CuadroTexto 46"/>
                  <p:cNvSpPr txBox="1"/>
                  <p:nvPr/>
                </p:nvSpPr>
                <p:spPr>
                  <a:xfrm>
                    <a:off x="2697033"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48" name="CuadroTexto 47"/>
                  <p:cNvSpPr txBox="1"/>
                  <p:nvPr/>
                </p:nvSpPr>
                <p:spPr>
                  <a:xfrm>
                    <a:off x="2976436"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49" name="CuadroTexto 48"/>
                  <p:cNvSpPr txBox="1"/>
                  <p:nvPr/>
                </p:nvSpPr>
                <p:spPr>
                  <a:xfrm>
                    <a:off x="3214951"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50" name="CuadroTexto 49"/>
                  <p:cNvSpPr txBox="1"/>
                  <p:nvPr/>
                </p:nvSpPr>
                <p:spPr>
                  <a:xfrm>
                    <a:off x="3494355"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51" name="CuadroTexto 50"/>
                  <p:cNvSpPr txBox="1"/>
                  <p:nvPr/>
                </p:nvSpPr>
                <p:spPr>
                  <a:xfrm>
                    <a:off x="3732870" y="3733800"/>
                    <a:ext cx="275067"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52" name="CuadroTexto 51"/>
                  <p:cNvSpPr txBox="1"/>
                  <p:nvPr/>
                </p:nvSpPr>
                <p:spPr>
                  <a:xfrm>
                    <a:off x="4012277" y="3733800"/>
                    <a:ext cx="23417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endParaRPr lang="es-ES" sz="1200" dirty="0"/>
                  </a:p>
                </p:txBody>
              </p:sp>
              <p:sp>
                <p:nvSpPr>
                  <p:cNvPr id="53" name="CuadroTexto 52"/>
                  <p:cNvSpPr txBox="1"/>
                  <p:nvPr/>
                </p:nvSpPr>
                <p:spPr>
                  <a:xfrm>
                    <a:off x="1147671" y="3722147"/>
                    <a:ext cx="2520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y </a:t>
                    </a:r>
                    <a:endParaRPr lang="es-ES" sz="1200" dirty="0"/>
                  </a:p>
                </p:txBody>
              </p:sp>
            </p:grpSp>
          </p:grpSp>
        </p:grpSp>
        <p:grpSp>
          <p:nvGrpSpPr>
            <p:cNvPr id="87" name="Grupo 86"/>
            <p:cNvGrpSpPr/>
            <p:nvPr/>
          </p:nvGrpSpPr>
          <p:grpSpPr>
            <a:xfrm>
              <a:off x="88420" y="2896810"/>
              <a:ext cx="8064980" cy="784028"/>
              <a:chOff x="88420" y="2896810"/>
              <a:chExt cx="8064980" cy="784028"/>
            </a:xfrm>
          </p:grpSpPr>
          <p:grpSp>
            <p:nvGrpSpPr>
              <p:cNvPr id="65" name="Grupo 64"/>
              <p:cNvGrpSpPr/>
              <p:nvPr/>
            </p:nvGrpSpPr>
            <p:grpSpPr>
              <a:xfrm>
                <a:off x="1433975" y="2904930"/>
                <a:ext cx="2587232" cy="767670"/>
                <a:chOff x="1433975" y="2904930"/>
                <a:chExt cx="2587232" cy="767670"/>
              </a:xfrm>
            </p:grpSpPr>
            <p:sp>
              <p:nvSpPr>
                <p:cNvPr id="58" name="CuadroTexto 57"/>
                <p:cNvSpPr txBox="1"/>
                <p:nvPr/>
              </p:nvSpPr>
              <p:spPr>
                <a:xfrm>
                  <a:off x="1433975" y="2904930"/>
                  <a:ext cx="2587232"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Termino con carácter nulo</a:t>
                  </a:r>
                  <a:endParaRPr lang="es-ES" dirty="0"/>
                </a:p>
              </p:txBody>
            </p:sp>
            <p:cxnSp>
              <p:nvCxnSpPr>
                <p:cNvPr id="64" name="Conector recto 63"/>
                <p:cNvCxnSpPr/>
                <p:nvPr/>
              </p:nvCxnSpPr>
              <p:spPr>
                <a:xfrm flipV="1">
                  <a:off x="1653000" y="3276600"/>
                  <a:ext cx="0" cy="39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85" name="Grupo 84"/>
              <p:cNvGrpSpPr/>
              <p:nvPr/>
            </p:nvGrpSpPr>
            <p:grpSpPr>
              <a:xfrm>
                <a:off x="88420" y="2896810"/>
                <a:ext cx="1345555" cy="784028"/>
                <a:chOff x="88420" y="2896810"/>
                <a:chExt cx="1345555" cy="784028"/>
              </a:xfrm>
            </p:grpSpPr>
            <p:sp>
              <p:nvSpPr>
                <p:cNvPr id="57" name="CuadroTexto 56"/>
                <p:cNvSpPr txBox="1"/>
                <p:nvPr/>
              </p:nvSpPr>
              <p:spPr>
                <a:xfrm>
                  <a:off x="131993" y="2896810"/>
                  <a:ext cx="1176677" cy="28511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5 caracteres</a:t>
                  </a:r>
                  <a:endParaRPr lang="es-ES" dirty="0"/>
                </a:p>
              </p:txBody>
            </p:sp>
            <p:grpSp>
              <p:nvGrpSpPr>
                <p:cNvPr id="78" name="Grupo 77"/>
                <p:cNvGrpSpPr/>
                <p:nvPr/>
              </p:nvGrpSpPr>
              <p:grpSpPr>
                <a:xfrm>
                  <a:off x="88420" y="3212838"/>
                  <a:ext cx="1345555" cy="468000"/>
                  <a:chOff x="1021852" y="5575200"/>
                  <a:chExt cx="1564579" cy="468000"/>
                </a:xfrm>
              </p:grpSpPr>
              <p:grpSp>
                <p:nvGrpSpPr>
                  <p:cNvPr id="68" name="Grupo 67"/>
                  <p:cNvGrpSpPr/>
                  <p:nvPr/>
                </p:nvGrpSpPr>
                <p:grpSpPr>
                  <a:xfrm>
                    <a:off x="1021852" y="5791200"/>
                    <a:ext cx="1564579" cy="252000"/>
                    <a:chOff x="1021852" y="5791200"/>
                    <a:chExt cx="1564579" cy="252000"/>
                  </a:xfrm>
                </p:grpSpPr>
                <p:cxnSp>
                  <p:nvCxnSpPr>
                    <p:cNvPr id="62" name="Conector recto 61"/>
                    <p:cNvCxnSpPr/>
                    <p:nvPr/>
                  </p:nvCxnSpPr>
                  <p:spPr>
                    <a:xfrm flipV="1">
                      <a:off x="2586431"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flipV="1">
                      <a:off x="1021852"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1021852" y="5791200"/>
                      <a:ext cx="1548000"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cxnSp>
                <p:nvCxnSpPr>
                  <p:cNvPr id="77" name="Conector recto 76"/>
                  <p:cNvCxnSpPr/>
                  <p:nvPr/>
                </p:nvCxnSpPr>
                <p:spPr>
                  <a:xfrm flipV="1">
                    <a:off x="1804141" y="5575200"/>
                    <a:ext cx="0" cy="21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6" name="Grupo 85"/>
              <p:cNvGrpSpPr/>
              <p:nvPr/>
            </p:nvGrpSpPr>
            <p:grpSpPr>
              <a:xfrm>
                <a:off x="1945077" y="2904930"/>
                <a:ext cx="6208323" cy="729515"/>
                <a:chOff x="1945077" y="2904930"/>
                <a:chExt cx="6208323" cy="729515"/>
              </a:xfrm>
            </p:grpSpPr>
            <p:sp>
              <p:nvSpPr>
                <p:cNvPr id="59" name="CuadroTexto 58"/>
                <p:cNvSpPr txBox="1"/>
                <p:nvPr/>
              </p:nvSpPr>
              <p:spPr>
                <a:xfrm>
                  <a:off x="5431762" y="2904930"/>
                  <a:ext cx="182050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Restos (en general)</a:t>
                  </a:r>
                  <a:endParaRPr lang="es-ES" dirty="0"/>
                </a:p>
              </p:txBody>
            </p:sp>
            <p:grpSp>
              <p:nvGrpSpPr>
                <p:cNvPr id="79" name="Grupo 78"/>
                <p:cNvGrpSpPr/>
                <p:nvPr/>
              </p:nvGrpSpPr>
              <p:grpSpPr>
                <a:xfrm>
                  <a:off x="1945077" y="3166445"/>
                  <a:ext cx="6208323" cy="468000"/>
                  <a:chOff x="1021852" y="5575200"/>
                  <a:chExt cx="1564579" cy="468000"/>
                </a:xfrm>
              </p:grpSpPr>
              <p:grpSp>
                <p:nvGrpSpPr>
                  <p:cNvPr id="80" name="Grupo 79"/>
                  <p:cNvGrpSpPr/>
                  <p:nvPr/>
                </p:nvGrpSpPr>
                <p:grpSpPr>
                  <a:xfrm>
                    <a:off x="1021852" y="5791200"/>
                    <a:ext cx="1564579" cy="252000"/>
                    <a:chOff x="1021852" y="5791200"/>
                    <a:chExt cx="1564579" cy="252000"/>
                  </a:xfrm>
                </p:grpSpPr>
                <p:cxnSp>
                  <p:nvCxnSpPr>
                    <p:cNvPr id="82" name="Conector recto 81"/>
                    <p:cNvCxnSpPr/>
                    <p:nvPr/>
                  </p:nvCxnSpPr>
                  <p:spPr>
                    <a:xfrm flipV="1">
                      <a:off x="2586431"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3" name="Conector recto 82"/>
                    <p:cNvCxnSpPr/>
                    <p:nvPr/>
                  </p:nvCxnSpPr>
                  <p:spPr>
                    <a:xfrm flipV="1">
                      <a:off x="1021852"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p:cNvCxnSpPr/>
                    <p:nvPr/>
                  </p:nvCxnSpPr>
                  <p:spPr>
                    <a:xfrm>
                      <a:off x="1021852" y="5791200"/>
                      <a:ext cx="1548000"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cxnSp>
                <p:nvCxnSpPr>
                  <p:cNvPr id="81" name="Conector recto 80"/>
                  <p:cNvCxnSpPr/>
                  <p:nvPr/>
                </p:nvCxnSpPr>
                <p:spPr>
                  <a:xfrm flipV="1">
                    <a:off x="1804141" y="5575200"/>
                    <a:ext cx="0" cy="21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88" name="Rectangle 5"/>
            <p:cNvSpPr/>
            <p:nvPr/>
          </p:nvSpPr>
          <p:spPr>
            <a:xfrm>
              <a:off x="704997" y="5722680"/>
              <a:ext cx="8305800" cy="400110"/>
            </a:xfrm>
            <a:prstGeom prst="rect">
              <a:avLst/>
            </a:prstGeom>
          </p:spPr>
          <p:txBody>
            <a:bodyPr wrap="square">
              <a:spAutoFit/>
            </a:bodyPr>
            <a:lstStyle/>
            <a:p>
              <a:r>
                <a:rPr lang="es-ES" sz="2000" b="1" dirty="0" smtClean="0">
                  <a:solidFill>
                    <a:schemeClr val="bg1"/>
                  </a:solidFill>
                </a:rPr>
                <a:t>Figura 4.4: </a:t>
              </a:r>
              <a:r>
                <a:rPr lang="es-ES" sz="2000" dirty="0" smtClean="0">
                  <a:solidFill>
                    <a:schemeClr val="bg1"/>
                  </a:solidFill>
                </a:rPr>
                <a:t>La función </a:t>
              </a:r>
              <a:r>
                <a:rPr lang="es-ES" sz="2000" dirty="0" err="1" smtClean="0">
                  <a:solidFill>
                    <a:schemeClr val="bg1"/>
                  </a:solidFill>
                </a:rPr>
                <a:t>strlen</a:t>
              </a:r>
              <a:r>
                <a:rPr lang="es-ES" sz="2000" dirty="0" smtClean="0">
                  <a:solidFill>
                    <a:schemeClr val="bg1"/>
                  </a:solidFill>
                </a:rPr>
                <a:t>() sabe donde </a:t>
              </a:r>
              <a:r>
                <a:rPr lang="es-ES" sz="2000" dirty="0" err="1" smtClean="0">
                  <a:solidFill>
                    <a:schemeClr val="bg1"/>
                  </a:solidFill>
                </a:rPr>
                <a:t>deternerse</a:t>
              </a:r>
              <a:r>
                <a:rPr lang="es-ES" sz="2000" dirty="0" smtClean="0">
                  <a:solidFill>
                    <a:schemeClr val="bg1"/>
                  </a:solidFill>
                </a:rPr>
                <a:t>.</a:t>
              </a:r>
            </a:p>
          </p:txBody>
        </p:sp>
      </p:grpSp>
    </p:spTree>
    <p:extLst>
      <p:ext uri="{BB962C8B-B14F-4D97-AF65-F5344CB8AC3E}">
        <p14:creationId xmlns:p14="http://schemas.microsoft.com/office/powerpoint/2010/main" val="1307847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r>
              <a:rPr lang="es-ES" sz="2000" b="1" spc="300" dirty="0" smtClean="0">
                <a:solidFill>
                  <a:schemeClr val="accent3">
                    <a:lumMod val="75000"/>
                  </a:schemeClr>
                </a:solidFill>
              </a:rPr>
              <a:t>Constantes y el preprocesador C.</a:t>
            </a:r>
          </a:p>
          <a:p>
            <a:endParaRPr lang="es-ES" sz="2000" dirty="0">
              <a:solidFill>
                <a:schemeClr val="bg1"/>
              </a:solidFill>
            </a:endParaRPr>
          </a:p>
          <a:p>
            <a:pPr algn="just"/>
            <a:r>
              <a:rPr lang="es-ES" sz="2000" dirty="0" smtClean="0">
                <a:solidFill>
                  <a:schemeClr val="bg1"/>
                </a:solidFill>
              </a:rPr>
              <a:t>Algunas veces usamos constantes en programas; por ejemplo, la circunferencia de un círculo es</a:t>
            </a:r>
          </a:p>
          <a:p>
            <a:pPr algn="just"/>
            <a:endParaRPr lang="es-ES" sz="2000" dirty="0">
              <a:solidFill>
                <a:schemeClr val="bg1"/>
              </a:solidFill>
            </a:endParaRPr>
          </a:p>
          <a:p>
            <a:pPr algn="just"/>
            <a:r>
              <a:rPr lang="es-ES" sz="2000" dirty="0" err="1" smtClean="0">
                <a:solidFill>
                  <a:schemeClr val="bg1"/>
                </a:solidFill>
              </a:rPr>
              <a:t>circ</a:t>
            </a:r>
            <a:r>
              <a:rPr lang="es-ES" sz="2000" dirty="0" smtClean="0">
                <a:solidFill>
                  <a:schemeClr val="bg1"/>
                </a:solidFill>
              </a:rPr>
              <a:t> =3.141593*diámetro;</a:t>
            </a:r>
          </a:p>
          <a:p>
            <a:pPr algn="just"/>
            <a:endParaRPr lang="es-ES" sz="2000" dirty="0">
              <a:solidFill>
                <a:schemeClr val="bg1"/>
              </a:solidFill>
            </a:endParaRPr>
          </a:p>
          <a:p>
            <a:pPr algn="just"/>
            <a:r>
              <a:rPr lang="es-ES" sz="2000" dirty="0" smtClean="0">
                <a:solidFill>
                  <a:schemeClr val="bg1"/>
                </a:solidFill>
              </a:rPr>
              <a:t>Vemos que se incluye una constante, pero también podría ser:</a:t>
            </a:r>
          </a:p>
          <a:p>
            <a:pPr algn="just"/>
            <a:endParaRPr lang="es-ES" sz="2000" dirty="0">
              <a:solidFill>
                <a:schemeClr val="bg1"/>
              </a:solidFill>
            </a:endParaRPr>
          </a:p>
          <a:p>
            <a:pPr algn="just"/>
            <a:r>
              <a:rPr lang="es-ES" sz="2000" dirty="0" err="1">
                <a:solidFill>
                  <a:schemeClr val="bg1"/>
                </a:solidFill>
              </a:rPr>
              <a:t>circ</a:t>
            </a:r>
            <a:r>
              <a:rPr lang="es-ES" sz="2000" dirty="0">
                <a:solidFill>
                  <a:schemeClr val="bg1"/>
                </a:solidFill>
              </a:rPr>
              <a:t> </a:t>
            </a:r>
            <a:r>
              <a:rPr lang="es-ES" sz="2000" dirty="0" smtClean="0">
                <a:solidFill>
                  <a:schemeClr val="bg1"/>
                </a:solidFill>
              </a:rPr>
              <a:t>=pi*diámetro</a:t>
            </a:r>
            <a:r>
              <a:rPr lang="es-ES" sz="2000" dirty="0">
                <a:solidFill>
                  <a:schemeClr val="bg1"/>
                </a:solidFill>
              </a:rPr>
              <a:t>;</a:t>
            </a:r>
          </a:p>
          <a:p>
            <a:pPr algn="just"/>
            <a:endParaRPr lang="es-ES" sz="2000" dirty="0">
              <a:solidFill>
                <a:schemeClr val="bg1"/>
              </a:solidFill>
            </a:endParaRP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238672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dirty="0">
                <a:solidFill>
                  <a:schemeClr val="bg1"/>
                </a:solidFill>
              </a:rPr>
              <a:t>Para establecer una constante simbólica podemos hacerlo:</a:t>
            </a:r>
          </a:p>
          <a:p>
            <a:pPr algn="just"/>
            <a:endParaRPr lang="es-ES" sz="2000" dirty="0">
              <a:solidFill>
                <a:schemeClr val="bg1"/>
              </a:solidFill>
            </a:endParaRPr>
          </a:p>
          <a:p>
            <a:pPr algn="just"/>
            <a:r>
              <a:rPr lang="es-ES" sz="2000" dirty="0" err="1">
                <a:solidFill>
                  <a:schemeClr val="bg1"/>
                </a:solidFill>
              </a:rPr>
              <a:t>float</a:t>
            </a:r>
            <a:r>
              <a:rPr lang="es-ES" sz="2000" dirty="0">
                <a:solidFill>
                  <a:schemeClr val="bg1"/>
                </a:solidFill>
              </a:rPr>
              <a:t> </a:t>
            </a:r>
            <a:r>
              <a:rPr lang="es-ES" sz="2000" dirty="0" err="1">
                <a:solidFill>
                  <a:schemeClr val="bg1"/>
                </a:solidFill>
              </a:rPr>
              <a:t>taxrate</a:t>
            </a:r>
            <a:r>
              <a:rPr lang="es-ES" sz="2000" dirty="0">
                <a:solidFill>
                  <a:schemeClr val="bg1"/>
                </a:solidFill>
              </a:rPr>
              <a:t>;</a:t>
            </a:r>
          </a:p>
          <a:p>
            <a:pPr algn="just"/>
            <a:r>
              <a:rPr lang="es-ES" sz="2000" dirty="0" err="1">
                <a:solidFill>
                  <a:schemeClr val="bg1"/>
                </a:solidFill>
              </a:rPr>
              <a:t>taxrates</a:t>
            </a:r>
            <a:r>
              <a:rPr lang="es-ES" sz="2000" dirty="0">
                <a:solidFill>
                  <a:schemeClr val="bg1"/>
                </a:solidFill>
              </a:rPr>
              <a:t> = 0.015;</a:t>
            </a:r>
          </a:p>
          <a:p>
            <a:pPr algn="just"/>
            <a:endParaRPr lang="es-ES" sz="2000" dirty="0" smtClean="0">
              <a:solidFill>
                <a:schemeClr val="bg1"/>
              </a:solidFill>
            </a:endParaRPr>
          </a:p>
          <a:p>
            <a:r>
              <a:rPr lang="es-ES" sz="2000" dirty="0" smtClean="0">
                <a:solidFill>
                  <a:schemeClr val="bg1"/>
                </a:solidFill>
              </a:rPr>
              <a:t>o mediante la definición para el preprocesador:</a:t>
            </a:r>
            <a:endParaRPr lang="es-ES" sz="2000" dirty="0">
              <a:solidFill>
                <a:schemeClr val="bg1"/>
              </a:solidFill>
            </a:endParaRPr>
          </a:p>
          <a:p>
            <a:endParaRPr lang="es-ES" sz="2000" dirty="0">
              <a:solidFill>
                <a:schemeClr val="bg1"/>
              </a:solidFill>
            </a:endParaRPr>
          </a:p>
          <a:p>
            <a:r>
              <a:rPr lang="es-ES" sz="2000" dirty="0" smtClean="0">
                <a:solidFill>
                  <a:schemeClr val="bg1"/>
                </a:solidFill>
              </a:rPr>
              <a:t>#define TAXRATE 0.015</a:t>
            </a:r>
          </a:p>
          <a:p>
            <a:endParaRPr lang="es-ES" sz="2000" dirty="0" smtClean="0">
              <a:solidFill>
                <a:schemeClr val="bg1"/>
              </a:solidFill>
            </a:endParaRPr>
          </a:p>
          <a:p>
            <a:r>
              <a:rPr lang="es-ES" sz="2000" dirty="0" smtClean="0">
                <a:solidFill>
                  <a:schemeClr val="bg1"/>
                </a:solidFill>
              </a:rPr>
              <a:t>Valor que será sustituido donde escribamos TAXRATE.</a:t>
            </a:r>
          </a:p>
          <a:p>
            <a:endParaRPr lang="es-ES" sz="2000" dirty="0">
              <a:solidFill>
                <a:schemeClr val="bg1"/>
              </a:solidFill>
            </a:endParaRPr>
          </a:p>
          <a:p>
            <a:r>
              <a:rPr lang="es-ES" sz="2000" dirty="0" smtClean="0">
                <a:solidFill>
                  <a:schemeClr val="bg1"/>
                </a:solidFill>
              </a:rPr>
              <a:t>A este caso se le conoce como sustitución en tiempo de compilación.</a:t>
            </a:r>
            <a:endParaRPr lang="es-ES" sz="2000" dirty="0">
              <a:solidFill>
                <a:schemeClr val="bg1"/>
              </a:solidFill>
            </a:endParaRPr>
          </a:p>
        </p:txBody>
      </p:sp>
    </p:spTree>
    <p:extLst>
      <p:ext uri="{BB962C8B-B14F-4D97-AF65-F5344CB8AC3E}">
        <p14:creationId xmlns:p14="http://schemas.microsoft.com/office/powerpoint/2010/main" val="2657367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 language logo"/>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905000" y="213946"/>
            <a:ext cx="52578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ctrTitle"/>
          </p:nvPr>
        </p:nvSpPr>
        <p:spPr>
          <a:xfrm>
            <a:off x="76200" y="4724400"/>
            <a:ext cx="8915400" cy="2666999"/>
          </a:xfrm>
        </p:spPr>
        <p:txBody>
          <a:bodyPr>
            <a:normAutofit/>
          </a:bodyPr>
          <a:lstStyle/>
          <a:p>
            <a:pPr algn="ctr"/>
            <a:r>
              <a:rPr lang="es-ES" sz="2700" b="1" dirty="0" smtClean="0">
                <a:solidFill>
                  <a:schemeClr val="bg1"/>
                </a:solidFill>
                <a:latin typeface="Arial" panose="020B0604020202020204" pitchFamily="34" charset="0"/>
                <a:cs typeface="Arial" panose="020B0604020202020204" pitchFamily="34" charset="0"/>
              </a:rPr>
              <a:t>Tema 3: </a:t>
            </a:r>
            <a:r>
              <a:rPr lang="en-US" dirty="0">
                <a:solidFill>
                  <a:schemeClr val="accent5"/>
                </a:solidFill>
              </a:rPr>
              <a:t>Character strings and Formatted I/O</a:t>
            </a:r>
            <a:r>
              <a:rPr lang="es-ES" sz="2700" b="1" dirty="0">
                <a:solidFill>
                  <a:schemeClr val="bg1"/>
                </a:solidFill>
                <a:latin typeface="Arial" panose="020B0604020202020204" pitchFamily="34" charset="0"/>
                <a:cs typeface="Arial" panose="020B0604020202020204" pitchFamily="34" charset="0"/>
              </a:rPr>
              <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1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51179"/>
            <a:ext cx="8305800" cy="4708981"/>
          </a:xfrm>
          <a:prstGeom prst="rect">
            <a:avLst/>
          </a:prstGeom>
        </p:spPr>
        <p:txBody>
          <a:bodyPr wrap="square">
            <a:spAutoFit/>
          </a:bodyPr>
          <a:lstStyle/>
          <a:p>
            <a:pPr algn="just"/>
            <a:r>
              <a:rPr lang="es-ES" sz="2000" b="1" i="1" dirty="0">
                <a:solidFill>
                  <a:schemeClr val="accent2">
                    <a:lumMod val="60000"/>
                    <a:lumOff val="40000"/>
                  </a:schemeClr>
                </a:solidFill>
              </a:rPr>
              <a:t>|*                                                       *|</a:t>
            </a:r>
            <a:endParaRPr lang="es-ES" sz="2000" dirty="0">
              <a:solidFill>
                <a:schemeClr val="bg1"/>
              </a:solidFill>
            </a:endParaRPr>
          </a:p>
          <a:p>
            <a:pPr algn="just"/>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 - - - - - - - - - -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 - - - - - - </a:t>
            </a:r>
          </a:p>
          <a:p>
            <a:pPr algn="just"/>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#define </a:t>
            </a:r>
            <a:r>
              <a:rPr lang="es-ES" sz="2000" b="1" i="1" dirty="0" err="1" smtClean="0">
                <a:solidFill>
                  <a:schemeClr val="accent2">
                    <a:lumMod val="60000"/>
                    <a:lumOff val="40000"/>
                  </a:schemeClr>
                </a:solidFill>
              </a:rPr>
              <a:t>taxrate</a:t>
            </a:r>
            <a:r>
              <a:rPr lang="es-ES" sz="2000" b="1" i="1" dirty="0" smtClean="0">
                <a:solidFill>
                  <a:schemeClr val="accent2">
                    <a:lumMod val="60000"/>
                    <a:lumOff val="40000"/>
                  </a:schemeClr>
                </a:solidFill>
              </a:rPr>
              <a:t> 0.015</a:t>
            </a:r>
            <a:r>
              <a:rPr lang="es-ES" sz="2000" b="1" i="1" dirty="0">
                <a:solidFill>
                  <a:schemeClr val="accent2">
                    <a:lumMod val="60000"/>
                    <a:lumOff val="40000"/>
                  </a:schemeClr>
                </a:solidFill>
              </a:rPr>
              <a:t>	      *|</a:t>
            </a:r>
          </a:p>
          <a:p>
            <a:pPr algn="just"/>
            <a:r>
              <a:rPr lang="es-ES" sz="2000" b="1" i="1" dirty="0">
                <a:solidFill>
                  <a:schemeClr val="accent2">
                    <a:lumMod val="60000"/>
                    <a:lumOff val="40000"/>
                  </a:schemeClr>
                </a:solidFill>
              </a:rPr>
              <a:t>|*   </a:t>
            </a:r>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 			   </a:t>
            </a:r>
            <a:r>
              <a:rPr lang="es-ES" sz="2000" i="1" dirty="0">
                <a:solidFill>
                  <a:srgbClr val="FF0000"/>
                </a:solidFill>
              </a:rPr>
              <a:t>    </a:t>
            </a:r>
            <a:r>
              <a:rPr lang="es-ES" sz="2000" b="1" i="1" dirty="0">
                <a:solidFill>
                  <a:schemeClr val="accent2">
                    <a:lumMod val="60000"/>
                    <a:lumOff val="40000"/>
                  </a:schemeClr>
                </a:solidFill>
              </a:rPr>
              <a:t>*|</a:t>
            </a:r>
            <a:endParaRPr lang="es-ES" sz="2000" dirty="0">
              <a:solidFill>
                <a:srgbClr val="FF0000"/>
              </a:solidFill>
            </a:endParaRPr>
          </a:p>
          <a:p>
            <a:pPr algn="just"/>
            <a:r>
              <a:rPr lang="es-ES" sz="2000" b="1" i="1" dirty="0" smtClean="0">
                <a:solidFill>
                  <a:schemeClr val="accent2">
                    <a:lumMod val="60000"/>
                    <a:lumOff val="40000"/>
                  </a:schemeClr>
                </a:solidFill>
              </a:rPr>
              <a:t>|* {                                                    </a:t>
            </a:r>
            <a:r>
              <a:rPr lang="es-ES" sz="2000" b="1" i="1" dirty="0">
                <a:solidFill>
                  <a:schemeClr val="accent2">
                    <a:lumMod val="60000"/>
                    <a:lumOff val="40000"/>
                  </a:schemeClr>
                </a:solidFill>
              </a:rPr>
              <a:t>*|</a:t>
            </a:r>
          </a:p>
          <a:p>
            <a:pPr algn="just"/>
            <a:r>
              <a:rPr lang="es-ES" sz="2000" b="1" i="1" dirty="0" smtClean="0">
                <a:solidFill>
                  <a:schemeClr val="accent2">
                    <a:lumMod val="60000"/>
                    <a:lumOff val="40000"/>
                  </a:schemeClr>
                </a:solidFill>
              </a:rPr>
              <a:t>|* .                                                    </a:t>
            </a:r>
            <a:r>
              <a:rPr lang="es-ES" sz="2000" b="1" i="1" dirty="0">
                <a:solidFill>
                  <a:schemeClr val="accent2">
                    <a:lumMod val="60000"/>
                    <a:lumOff val="40000"/>
                  </a:schemeClr>
                </a:solidFill>
              </a:rPr>
              <a:t>*|</a:t>
            </a:r>
          </a:p>
          <a:p>
            <a:pPr algn="just"/>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 </a:t>
            </a:r>
          </a:p>
          <a:p>
            <a:pPr algn="just"/>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a:t>
            </a:r>
          </a:p>
          <a:p>
            <a:pPr algn="just"/>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bill</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taxrate</a:t>
            </a:r>
            <a:r>
              <a:rPr lang="es-ES" sz="2000" b="1" i="1" dirty="0" smtClean="0">
                <a:solidFill>
                  <a:schemeClr val="accent2">
                    <a:lumMod val="60000"/>
                    <a:lumOff val="40000"/>
                  </a:schemeClr>
                </a:solidFill>
              </a:rPr>
              <a:t>*sum;</a:t>
            </a:r>
            <a:r>
              <a:rPr lang="es-ES" sz="2000" i="1" dirty="0" smtClean="0">
                <a:solidFill>
                  <a:srgbClr val="FF0000"/>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a:t>
            </a:r>
          </a:p>
          <a:p>
            <a:pPr algn="just"/>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a:t>
            </a:r>
          </a:p>
          <a:p>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a:t>
            </a:r>
          </a:p>
          <a:p>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endParaRPr lang="es-ES" sz="2000" b="1" i="1" dirty="0">
              <a:solidFill>
                <a:schemeClr val="accent2">
                  <a:lumMod val="60000"/>
                  <a:lumOff val="40000"/>
                </a:schemeClr>
              </a:solidFill>
            </a:endParaRPr>
          </a:p>
          <a:p>
            <a:pPr algn="just"/>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endParaRPr lang="es-ES" sz="2000" b="1" i="1" dirty="0">
              <a:solidFill>
                <a:schemeClr val="accent2">
                  <a:lumMod val="60000"/>
                  <a:lumOff val="40000"/>
                </a:schemeClr>
              </a:solidFill>
            </a:endParaRPr>
          </a:p>
          <a:p>
            <a:pPr algn="just"/>
            <a:r>
              <a:rPr lang="es-ES" sz="2000" b="1" i="1" dirty="0">
                <a:solidFill>
                  <a:schemeClr val="accent2">
                    <a:lumMod val="60000"/>
                    <a:lumOff val="40000"/>
                  </a:schemeClr>
                </a:solidFill>
              </a:rPr>
              <a:t>- - - - - - - - - - - - - - - - -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 - - -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 </a:t>
            </a:r>
          </a:p>
          <a:p>
            <a:pPr algn="just"/>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endParaRPr lang="es-ES" sz="2000" dirty="0" smtClean="0">
              <a:solidFill>
                <a:schemeClr val="bg1"/>
              </a:solidFill>
            </a:endParaRPr>
          </a:p>
        </p:txBody>
      </p:sp>
      <p:grpSp>
        <p:nvGrpSpPr>
          <p:cNvPr id="8" name="Grupo 7"/>
          <p:cNvGrpSpPr/>
          <p:nvPr/>
        </p:nvGrpSpPr>
        <p:grpSpPr>
          <a:xfrm>
            <a:off x="2839915" y="2454146"/>
            <a:ext cx="5706208" cy="869916"/>
            <a:chOff x="2209800" y="2208306"/>
            <a:chExt cx="5706208" cy="869916"/>
          </a:xfrm>
        </p:grpSpPr>
        <p:pic>
          <p:nvPicPr>
            <p:cNvPr id="2050" name="Picture 2" descr="Image result for keyboard"/>
            <p:cNvPicPr>
              <a:picLocks noChangeAspect="1" noChangeArrowheads="1"/>
            </p:cNvPicPr>
            <p:nvPr/>
          </p:nvPicPr>
          <p:blipFill rotWithShape="1">
            <a:blip r:embed="rId2">
              <a:extLst>
                <a:ext uri="{28A0092B-C50C-407E-A947-70E740481C1C}">
                  <a14:useLocalDpi xmlns:a14="http://schemas.microsoft.com/office/drawing/2010/main" val="0"/>
                </a:ext>
              </a:extLst>
            </a:blip>
            <a:srcRect l="1797" t="30000" r="1200" b="30449"/>
            <a:stretch/>
          </p:blipFill>
          <p:spPr bwMode="auto">
            <a:xfrm>
              <a:off x="5782408" y="2208306"/>
              <a:ext cx="2133600" cy="869916"/>
            </a:xfrm>
            <a:prstGeom prst="rect">
              <a:avLst/>
            </a:prstGeom>
            <a:noFill/>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
          <p:nvSpPr>
            <p:cNvPr id="5" name="Triángulo isósceles 4"/>
            <p:cNvSpPr/>
            <p:nvPr/>
          </p:nvSpPr>
          <p:spPr>
            <a:xfrm rot="16200000">
              <a:off x="2247900" y="2490865"/>
              <a:ext cx="2286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2712512" y="2458598"/>
              <a:ext cx="2185214" cy="369332"/>
            </a:xfrm>
            <a:prstGeom prst="rect">
              <a:avLst/>
            </a:prstGeom>
            <a:noFill/>
          </p:spPr>
          <p:txBody>
            <a:bodyPr wrap="none" rtlCol="0">
              <a:spAutoFit/>
            </a:bodyPr>
            <a:lstStyle/>
            <a:p>
              <a:r>
                <a:rPr lang="es-ES" i="1" dirty="0" smtClean="0">
                  <a:solidFill>
                    <a:srgbClr val="FF0000"/>
                  </a:solidFill>
                </a:rPr>
                <a:t>Lo que escribimos</a:t>
              </a:r>
              <a:endParaRPr lang="es-ES" dirty="0"/>
            </a:p>
          </p:txBody>
        </p:sp>
      </p:grpSp>
      <p:sp>
        <p:nvSpPr>
          <p:cNvPr id="13" name="Rectangle 5"/>
          <p:cNvSpPr/>
          <p:nvPr/>
        </p:nvSpPr>
        <p:spPr>
          <a:xfrm>
            <a:off x="685800" y="6457890"/>
            <a:ext cx="6934200" cy="400110"/>
          </a:xfrm>
          <a:prstGeom prst="rect">
            <a:avLst/>
          </a:prstGeom>
        </p:spPr>
        <p:txBody>
          <a:bodyPr wrap="square">
            <a:spAutoFit/>
          </a:bodyPr>
          <a:lstStyle/>
          <a:p>
            <a:r>
              <a:rPr lang="es-ES" sz="2000" b="1" dirty="0" smtClean="0">
                <a:solidFill>
                  <a:schemeClr val="bg1"/>
                </a:solidFill>
              </a:rPr>
              <a:t>Figura 4.5: </a:t>
            </a:r>
            <a:r>
              <a:rPr lang="es-ES" sz="2000" dirty="0" smtClean="0">
                <a:solidFill>
                  <a:schemeClr val="bg1"/>
                </a:solidFill>
              </a:rPr>
              <a:t>Lo que se escribe versus lo que se compila.</a:t>
            </a:r>
          </a:p>
        </p:txBody>
      </p:sp>
      <p:grpSp>
        <p:nvGrpSpPr>
          <p:cNvPr id="16" name="Grupo 15"/>
          <p:cNvGrpSpPr/>
          <p:nvPr/>
        </p:nvGrpSpPr>
        <p:grpSpPr>
          <a:xfrm>
            <a:off x="485796" y="4419600"/>
            <a:ext cx="7334207" cy="1990537"/>
            <a:chOff x="485796" y="4419600"/>
            <a:chExt cx="7334207" cy="1990537"/>
          </a:xfrm>
        </p:grpSpPr>
        <p:grpSp>
          <p:nvGrpSpPr>
            <p:cNvPr id="10" name="Grupo 9"/>
            <p:cNvGrpSpPr/>
            <p:nvPr/>
          </p:nvGrpSpPr>
          <p:grpSpPr>
            <a:xfrm>
              <a:off x="485796" y="4455214"/>
              <a:ext cx="7334207" cy="1394070"/>
              <a:chOff x="5486400" y="3083560"/>
              <a:chExt cx="7334207" cy="1394070"/>
            </a:xfrm>
          </p:grpSpPr>
          <p:pic>
            <p:nvPicPr>
              <p:cNvPr id="2052" name="Picture 4" descr="Image result for computer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l="9600" t="2950" r="10400" b="18361"/>
              <a:stretch/>
            </p:blipFill>
            <p:spPr bwMode="auto">
              <a:xfrm>
                <a:off x="5486400" y="3083560"/>
                <a:ext cx="2979212" cy="1394070"/>
              </a:xfrm>
              <a:prstGeom prst="rect">
                <a:avLst/>
              </a:prstGeom>
              <a:noFill/>
              <a:extLst>
                <a:ext uri="{909E8E84-426E-40DD-AFC4-6F175D3DCCD1}">
                  <a14:hiddenFill xmlns:a14="http://schemas.microsoft.com/office/drawing/2010/main">
                    <a:solidFill>
                      <a:srgbClr val="FFFFFF"/>
                    </a:solidFill>
                  </a14:hiddenFill>
                </a:ext>
              </a:extLst>
            </p:spPr>
          </p:pic>
          <p:sp>
            <p:nvSpPr>
              <p:cNvPr id="9" name="Triángulo isósceles 8"/>
              <p:cNvSpPr/>
              <p:nvPr/>
            </p:nvSpPr>
            <p:spPr>
              <a:xfrm rot="16200000">
                <a:off x="8960912" y="3675038"/>
                <a:ext cx="228600" cy="304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9684812" y="3636834"/>
                <a:ext cx="3135795" cy="369332"/>
              </a:xfrm>
              <a:prstGeom prst="rect">
                <a:avLst/>
              </a:prstGeom>
              <a:noFill/>
            </p:spPr>
            <p:txBody>
              <a:bodyPr wrap="none" rtlCol="0">
                <a:spAutoFit/>
              </a:bodyPr>
              <a:lstStyle/>
              <a:p>
                <a:r>
                  <a:rPr lang="es-ES" i="1" dirty="0" smtClean="0">
                    <a:solidFill>
                      <a:srgbClr val="FF0000"/>
                    </a:solidFill>
                  </a:rPr>
                  <a:t>Trabajo de preprocesador</a:t>
                </a:r>
                <a:endParaRPr lang="es-ES" dirty="0"/>
              </a:p>
            </p:txBody>
          </p:sp>
        </p:grpSp>
        <p:grpSp>
          <p:nvGrpSpPr>
            <p:cNvPr id="12" name="Grupo 11"/>
            <p:cNvGrpSpPr/>
            <p:nvPr/>
          </p:nvGrpSpPr>
          <p:grpSpPr>
            <a:xfrm>
              <a:off x="485796" y="5932618"/>
              <a:ext cx="2979212" cy="477519"/>
              <a:chOff x="914400" y="5897020"/>
              <a:chExt cx="2979212" cy="477519"/>
            </a:xfrm>
          </p:grpSpPr>
          <p:pic>
            <p:nvPicPr>
              <p:cNvPr id="15" name="Picture 4" descr="Image result for computer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l="9600" t="2950" r="10400" b="18361"/>
              <a:stretch/>
            </p:blipFill>
            <p:spPr bwMode="auto">
              <a:xfrm>
                <a:off x="914400" y="5897020"/>
                <a:ext cx="2979212" cy="47751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1522194" y="5951114"/>
                <a:ext cx="1763624" cy="369332"/>
              </a:xfrm>
              <a:prstGeom prst="rect">
                <a:avLst/>
              </a:prstGeom>
              <a:noFill/>
            </p:spPr>
            <p:txBody>
              <a:bodyPr wrap="none" rtlCol="0">
                <a:spAutoFit/>
              </a:bodyPr>
              <a:lstStyle/>
              <a:p>
                <a:r>
                  <a:rPr lang="es-ES" dirty="0" smtClean="0"/>
                  <a:t>COMPILADOR</a:t>
                </a:r>
                <a:endParaRPr lang="es-ES" dirty="0"/>
              </a:p>
            </p:txBody>
          </p:sp>
        </p:grpSp>
        <p:sp>
          <p:nvSpPr>
            <p:cNvPr id="18" name="CuadroTexto 17"/>
            <p:cNvSpPr txBox="1"/>
            <p:nvPr/>
          </p:nvSpPr>
          <p:spPr>
            <a:xfrm>
              <a:off x="685800" y="4419600"/>
              <a:ext cx="1441420" cy="1384995"/>
            </a:xfrm>
            <a:prstGeom prst="rect">
              <a:avLst/>
            </a:prstGeom>
            <a:noFill/>
          </p:spPr>
          <p:txBody>
            <a:bodyPr wrap="none" rtlCol="0">
              <a:spAutoFit/>
            </a:bodyPr>
            <a:lstStyle/>
            <a:p>
              <a:r>
                <a:rPr lang="es-ES" sz="1400" dirty="0" err="1" smtClean="0"/>
                <a:t>main</a:t>
              </a:r>
              <a:r>
                <a:rPr lang="es-ES" sz="1400" dirty="0" smtClean="0"/>
                <a:t>()</a:t>
              </a:r>
            </a:p>
            <a:p>
              <a:r>
                <a:rPr lang="es-ES" sz="1400" dirty="0" smtClean="0"/>
                <a:t>{</a:t>
              </a:r>
            </a:p>
            <a:p>
              <a:r>
                <a:rPr lang="es-ES" sz="1400" dirty="0" smtClean="0"/>
                <a:t> …</a:t>
              </a:r>
            </a:p>
            <a:p>
              <a:r>
                <a:rPr lang="es-ES" sz="1400" dirty="0" err="1" smtClean="0"/>
                <a:t>bill</a:t>
              </a:r>
              <a:r>
                <a:rPr lang="es-ES" sz="1400" dirty="0" smtClean="0"/>
                <a:t>=0.015*sum;</a:t>
              </a:r>
            </a:p>
            <a:p>
              <a:r>
                <a:rPr lang="es-ES" sz="1400" dirty="0" smtClean="0"/>
                <a:t>…</a:t>
              </a:r>
            </a:p>
            <a:p>
              <a:r>
                <a:rPr lang="es-ES" sz="1400" dirty="0" smtClean="0"/>
                <a:t>}</a:t>
              </a:r>
              <a:endParaRPr lang="es-ES" sz="1400" dirty="0"/>
            </a:p>
          </p:txBody>
        </p:sp>
      </p:grpSp>
    </p:spTree>
    <p:extLst>
      <p:ext uri="{BB962C8B-B14F-4D97-AF65-F5344CB8AC3E}">
        <p14:creationId xmlns:p14="http://schemas.microsoft.com/office/powerpoint/2010/main" val="72719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631216"/>
          </a:xfrm>
          <a:prstGeom prst="rect">
            <a:avLst/>
          </a:prstGeom>
        </p:spPr>
        <p:txBody>
          <a:bodyPr wrap="square">
            <a:spAutoFit/>
          </a:bodyPr>
          <a:lstStyle/>
          <a:p>
            <a:pPr algn="just"/>
            <a:r>
              <a:rPr lang="es-ES" sz="2000" dirty="0" smtClean="0">
                <a:solidFill>
                  <a:schemeClr val="bg1"/>
                </a:solidFill>
              </a:rPr>
              <a:t>Los nombres de las constantes simbólicas debe satisfacer las mismas reglas de el nombre de variables, puede usarse letras mayúsculas, minúsculas, dígitos y guion bajo. Veamos un ejemplo.</a:t>
            </a:r>
          </a:p>
          <a:p>
            <a:endParaRPr lang="es-ES" sz="2000" dirty="0">
              <a:solidFill>
                <a:schemeClr val="bg1"/>
              </a:solidFill>
            </a:endParaRPr>
          </a:p>
        </p:txBody>
      </p:sp>
    </p:spTree>
    <p:extLst>
      <p:ext uri="{BB962C8B-B14F-4D97-AF65-F5344CB8AC3E}">
        <p14:creationId xmlns:p14="http://schemas.microsoft.com/office/powerpoint/2010/main" val="3805076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5324535"/>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4.2 </a:t>
            </a:r>
            <a:r>
              <a:rPr lang="es-ES" sz="2000" dirty="0" err="1" smtClean="0">
                <a:solidFill>
                  <a:schemeClr val="bg1"/>
                </a:solidFill>
              </a:rPr>
              <a:t>pizza.c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pizza.c</a:t>
            </a:r>
            <a:r>
              <a:rPr lang="es-ES" sz="2000" i="1" dirty="0" smtClean="0">
                <a:solidFill>
                  <a:srgbClr val="FF0000"/>
                </a:solidFill>
              </a:rPr>
              <a:t> - - usa constantes definidas en un contexto pizza*/</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PI 3.14159</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area</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circum</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radius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Cuál es </a:t>
            </a:r>
            <a:r>
              <a:rPr lang="es-ES" sz="2000" b="1" i="1" dirty="0" smtClean="0">
                <a:solidFill>
                  <a:schemeClr val="accent2">
                    <a:lumMod val="60000"/>
                    <a:lumOff val="40000"/>
                  </a:schemeClr>
                </a:solidFill>
              </a:rPr>
              <a:t>el radio de su pizza? </a:t>
            </a:r>
            <a:r>
              <a:rPr lang="es-ES" sz="2000" b="1" i="1" dirty="0">
                <a:solidFill>
                  <a:schemeClr val="accent2">
                    <a:lumMod val="60000"/>
                    <a:lumOff val="40000"/>
                  </a:schemeClr>
                </a:solidFill>
              </a:rPr>
              <a:t>\n”);	</a:t>
            </a:r>
          </a:p>
          <a:p>
            <a:r>
              <a:rPr lang="es-ES" sz="2000" b="1" i="1" dirty="0" err="1">
                <a:solidFill>
                  <a:schemeClr val="accent2">
                    <a:lumMod val="60000"/>
                    <a:lumOff val="40000"/>
                  </a:schemeClr>
                </a:solidFill>
              </a:rPr>
              <a:t>scanf</a:t>
            </a:r>
            <a:r>
              <a:rPr lang="es-ES" sz="2000" b="1" i="1" dirty="0" smtClean="0">
                <a:solidFill>
                  <a:schemeClr val="accent2">
                    <a:lumMod val="60000"/>
                    <a:lumOff val="40000"/>
                  </a:schemeClr>
                </a:solidFill>
              </a:rPr>
              <a:t>(“%f”, &amp;</a:t>
            </a:r>
            <a:r>
              <a:rPr lang="es-ES" sz="2000" b="1" i="1" dirty="0" err="1" smtClean="0">
                <a:solidFill>
                  <a:schemeClr val="accent2">
                    <a:lumMod val="60000"/>
                    <a:lumOff val="40000"/>
                  </a:schemeClr>
                </a:solidFill>
              </a:rPr>
              <a:t>radius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area</a:t>
            </a:r>
            <a:r>
              <a:rPr lang="es-ES" sz="2000" b="1" i="1" dirty="0" smtClean="0">
                <a:solidFill>
                  <a:schemeClr val="accent2">
                    <a:lumMod val="60000"/>
                    <a:lumOff val="40000"/>
                  </a:schemeClr>
                </a:solidFill>
              </a:rPr>
              <a:t> = PI*</a:t>
            </a:r>
            <a:r>
              <a:rPr lang="es-ES" sz="2000" b="1" i="1" dirty="0" err="1" smtClean="0">
                <a:solidFill>
                  <a:schemeClr val="accent2">
                    <a:lumMod val="60000"/>
                    <a:lumOff val="40000"/>
                  </a:schemeClr>
                </a:solidFill>
              </a:rPr>
              <a:t>radius</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radius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circum</a:t>
            </a:r>
            <a:r>
              <a:rPr lang="es-ES" sz="2000" b="1" i="1" dirty="0" smtClean="0">
                <a:solidFill>
                  <a:schemeClr val="accent2">
                    <a:lumMod val="60000"/>
                    <a:lumOff val="40000"/>
                  </a:schemeClr>
                </a:solidFill>
              </a:rPr>
              <a:t> = 2.0*PI*</a:t>
            </a:r>
            <a:r>
              <a:rPr lang="es-ES" sz="2000" b="1" i="1" dirty="0" err="1" smtClean="0">
                <a:solidFill>
                  <a:schemeClr val="accent2">
                    <a:lumMod val="60000"/>
                    <a:lumOff val="40000"/>
                  </a:schemeClr>
                </a:solidFill>
              </a:rPr>
              <a:t>radius</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(“Los parámetros básicos de su pizza son:\n ”);</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(“circunferencia =  %1.2f, área = %1.2f\n”, </a:t>
            </a:r>
            <a:r>
              <a:rPr lang="es-ES" sz="2000" b="1" i="1" dirty="0" err="1" smtClean="0">
                <a:solidFill>
                  <a:schemeClr val="accent2">
                    <a:lumMod val="60000"/>
                    <a:lumOff val="40000"/>
                  </a:schemeClr>
                </a:solidFill>
              </a:rPr>
              <a:t>circum</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area</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3287426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554545"/>
          </a:xfrm>
          <a:prstGeom prst="rect">
            <a:avLst/>
          </a:prstGeom>
        </p:spPr>
        <p:txBody>
          <a:bodyPr wrap="square">
            <a:spAutoFit/>
          </a:bodyPr>
          <a:lstStyle/>
          <a:p>
            <a:pPr algn="just"/>
            <a:r>
              <a:rPr lang="es-ES" sz="2000" dirty="0" smtClean="0">
                <a:solidFill>
                  <a:schemeClr val="bg1"/>
                </a:solidFill>
              </a:rPr>
              <a:t>El </a:t>
            </a:r>
            <a:r>
              <a:rPr lang="es-ES" sz="2000" b="1" i="1" dirty="0">
                <a:solidFill>
                  <a:schemeClr val="accent2">
                    <a:lumMod val="60000"/>
                    <a:lumOff val="40000"/>
                  </a:schemeClr>
                </a:solidFill>
              </a:rPr>
              <a:t>%1.2f</a:t>
            </a:r>
            <a:r>
              <a:rPr lang="es-ES" sz="2000" dirty="0" smtClean="0">
                <a:solidFill>
                  <a:schemeClr val="bg1"/>
                </a:solidFill>
              </a:rPr>
              <a:t> en la sentencia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causa una impresión redondeada a dos lugares decimales.</a:t>
            </a:r>
          </a:p>
          <a:p>
            <a:pPr algn="just"/>
            <a:endParaRPr lang="es-ES" sz="2000" dirty="0">
              <a:solidFill>
                <a:schemeClr val="bg1"/>
              </a:solidFill>
            </a:endParaRPr>
          </a:p>
          <a:p>
            <a:pPr algn="just"/>
            <a:r>
              <a:rPr lang="es-ES" sz="2000" dirty="0" smtClean="0">
                <a:solidFill>
                  <a:schemeClr val="bg1"/>
                </a:solidFill>
              </a:rPr>
              <a:t>Lo que veremos es:</a:t>
            </a:r>
          </a:p>
          <a:p>
            <a:r>
              <a:rPr lang="es-ES" sz="2000" b="1" i="1" dirty="0">
                <a:solidFill>
                  <a:schemeClr val="accent2">
                    <a:lumMod val="60000"/>
                    <a:lumOff val="40000"/>
                  </a:schemeClr>
                </a:solidFill>
              </a:rPr>
              <a:t>¿Cuál es el radio de su pizza?</a:t>
            </a:r>
            <a:endParaRPr lang="es-ES" sz="2000" dirty="0">
              <a:solidFill>
                <a:schemeClr val="bg1"/>
              </a:solidFill>
            </a:endParaRPr>
          </a:p>
          <a:p>
            <a:r>
              <a:rPr lang="es-ES" sz="2000" dirty="0" smtClean="0">
                <a:solidFill>
                  <a:schemeClr val="bg1"/>
                </a:solidFill>
              </a:rPr>
              <a:t>6.0</a:t>
            </a:r>
            <a:endParaRPr lang="es-ES" sz="2000" dirty="0">
              <a:solidFill>
                <a:schemeClr val="bg1"/>
              </a:solidFill>
            </a:endParaRPr>
          </a:p>
          <a:p>
            <a:r>
              <a:rPr lang="es-ES" sz="2000" b="1" i="1" dirty="0">
                <a:solidFill>
                  <a:schemeClr val="accent2">
                    <a:lumMod val="60000"/>
                    <a:lumOff val="40000"/>
                  </a:schemeClr>
                </a:solidFill>
              </a:rPr>
              <a:t>Los parámetros básicos de su pizza son:</a:t>
            </a:r>
            <a:endParaRPr lang="es-ES" sz="2000" dirty="0" smtClean="0">
              <a:solidFill>
                <a:schemeClr val="bg1"/>
              </a:solidFill>
            </a:endParaRPr>
          </a:p>
          <a:p>
            <a:r>
              <a:rPr lang="es-ES" sz="2000" b="1" i="1" dirty="0">
                <a:solidFill>
                  <a:schemeClr val="accent2">
                    <a:lumMod val="60000"/>
                    <a:lumOff val="40000"/>
                  </a:schemeClr>
                </a:solidFill>
              </a:rPr>
              <a:t>circunferencia =  </a:t>
            </a:r>
            <a:r>
              <a:rPr lang="es-ES" sz="2000" b="1" i="1" dirty="0" smtClean="0">
                <a:solidFill>
                  <a:schemeClr val="accent2">
                    <a:lumMod val="60000"/>
                    <a:lumOff val="40000"/>
                  </a:schemeClr>
                </a:solidFill>
              </a:rPr>
              <a:t>37.70, </a:t>
            </a:r>
            <a:r>
              <a:rPr lang="es-ES" sz="2000" b="1" i="1" dirty="0">
                <a:solidFill>
                  <a:schemeClr val="accent2">
                    <a:lumMod val="60000"/>
                    <a:lumOff val="40000"/>
                  </a:schemeClr>
                </a:solidFill>
              </a:rPr>
              <a:t>área </a:t>
            </a:r>
            <a:r>
              <a:rPr lang="es-ES" sz="2000" b="1" i="1" dirty="0" smtClean="0">
                <a:solidFill>
                  <a:schemeClr val="accent2">
                    <a:lumMod val="60000"/>
                    <a:lumOff val="40000"/>
                  </a:schemeClr>
                </a:solidFill>
              </a:rPr>
              <a:t>= 113.10</a:t>
            </a:r>
            <a:endParaRPr lang="es-ES" sz="2000" dirty="0">
              <a:solidFill>
                <a:schemeClr val="bg1"/>
              </a:solidFill>
            </a:endParaRPr>
          </a:p>
        </p:txBody>
      </p:sp>
    </p:spTree>
    <p:extLst>
      <p:ext uri="{BB962C8B-B14F-4D97-AF65-F5344CB8AC3E}">
        <p14:creationId xmlns:p14="http://schemas.microsoft.com/office/powerpoint/2010/main" val="2673298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r>
              <a:rPr lang="es-ES" sz="2000" b="1" spc="300" dirty="0" smtClean="0">
                <a:solidFill>
                  <a:schemeClr val="accent3">
                    <a:lumMod val="75000"/>
                  </a:schemeClr>
                </a:solidFill>
              </a:rPr>
              <a:t>Explorando y explotando </a:t>
            </a:r>
            <a:r>
              <a:rPr lang="es-ES" sz="2000" b="1" spc="300" dirty="0" err="1" smtClean="0">
                <a:solidFill>
                  <a:schemeClr val="accent3">
                    <a:lumMod val="75000"/>
                  </a:schemeClr>
                </a:solidFill>
              </a:rPr>
              <a:t>prinft</a:t>
            </a:r>
            <a:r>
              <a:rPr lang="es-ES" sz="2000" b="1"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Las funciones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dirty="0" smtClean="0">
                <a:solidFill>
                  <a:schemeClr val="bg1"/>
                </a:solidFill>
              </a:rPr>
              <a:t> y </a:t>
            </a:r>
            <a:r>
              <a:rPr lang="es-ES" sz="2000" b="1" i="1" dirty="0" err="1" smtClean="0">
                <a:solidFill>
                  <a:schemeClr val="accent2">
                    <a:lumMod val="60000"/>
                    <a:lumOff val="40000"/>
                  </a:schemeClr>
                </a:solidFill>
              </a:rPr>
              <a:t>scanf</a:t>
            </a:r>
            <a:r>
              <a:rPr lang="es-ES" sz="2000" b="1" i="1" dirty="0">
                <a:solidFill>
                  <a:schemeClr val="accent2">
                    <a:lumMod val="60000"/>
                    <a:lumOff val="40000"/>
                  </a:schemeClr>
                </a:solidFill>
              </a:rPr>
              <a:t>()</a:t>
            </a:r>
            <a:r>
              <a:rPr lang="es-ES" sz="2000" dirty="0" smtClean="0">
                <a:solidFill>
                  <a:schemeClr val="bg1"/>
                </a:solidFill>
              </a:rPr>
              <a:t> nos permiten comunicarnos con un programa. Se les conoce como funciones de entrada/salida para simplificar. Inicialmente no pertenecían al programa C, pero poco a poco se han ido acoplando a la librería C.</a:t>
            </a:r>
          </a:p>
          <a:p>
            <a:pPr algn="just"/>
            <a:endParaRPr lang="es-ES" sz="2000" dirty="0">
              <a:solidFill>
                <a:schemeClr val="bg1"/>
              </a:solidFill>
            </a:endParaRPr>
          </a:p>
          <a:p>
            <a:pPr algn="just"/>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80806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r>
              <a:rPr lang="es-ES" sz="2000" spc="300" dirty="0" smtClean="0">
                <a:solidFill>
                  <a:schemeClr val="accent3">
                    <a:lumMod val="75000"/>
                  </a:schemeClr>
                </a:solidFill>
              </a:rPr>
              <a:t>La función </a:t>
            </a:r>
            <a:r>
              <a:rPr lang="es-ES" sz="2000" spc="300" dirty="0" err="1" smtClean="0">
                <a:solidFill>
                  <a:schemeClr val="accent3">
                    <a:lumMod val="75000"/>
                  </a:schemeClr>
                </a:solidFill>
              </a:rPr>
              <a:t>printf</a:t>
            </a:r>
            <a:r>
              <a:rPr lang="es-ES" sz="2000"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Las instrucciones que le asignamos 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cuando se le pregunta para imprimir una variable va a depender del tipo de variable. Por ejemplo, hemos empleado </a:t>
            </a:r>
            <a:r>
              <a:rPr lang="es-ES" sz="2000" b="1" i="1" dirty="0" smtClean="0">
                <a:solidFill>
                  <a:schemeClr val="accent2">
                    <a:lumMod val="60000"/>
                    <a:lumOff val="40000"/>
                  </a:schemeClr>
                </a:solidFill>
              </a:rPr>
              <a:t>%d</a:t>
            </a:r>
            <a:r>
              <a:rPr lang="es-ES" sz="2000" dirty="0" smtClean="0">
                <a:solidFill>
                  <a:schemeClr val="bg1"/>
                </a:solidFill>
              </a:rPr>
              <a:t> para imprimir un entero y la notación </a:t>
            </a:r>
            <a:r>
              <a:rPr lang="es-ES" sz="2000" b="1" i="1" dirty="0" smtClean="0">
                <a:solidFill>
                  <a:schemeClr val="accent2">
                    <a:lumMod val="60000"/>
                    <a:lumOff val="40000"/>
                  </a:schemeClr>
                </a:solidFill>
              </a:rPr>
              <a:t>%c</a:t>
            </a:r>
            <a:r>
              <a:rPr lang="es-ES" sz="2000" dirty="0" smtClean="0">
                <a:solidFill>
                  <a:schemeClr val="bg1"/>
                </a:solidFill>
              </a:rPr>
              <a:t> para imprimir un carácter. A estas notaciones se les llama especificaciones de conversión, ya que especifican como convertir en forma </a:t>
            </a:r>
            <a:r>
              <a:rPr lang="es-ES" sz="2000" dirty="0" err="1" smtClean="0">
                <a:solidFill>
                  <a:schemeClr val="bg1"/>
                </a:solidFill>
              </a:rPr>
              <a:t>visualizable</a:t>
            </a:r>
            <a:r>
              <a:rPr lang="es-ES" sz="2000" dirty="0" smtClean="0">
                <a:solidFill>
                  <a:schemeClr val="bg1"/>
                </a:solidFill>
              </a:rPr>
              <a:t>. </a:t>
            </a:r>
          </a:p>
          <a:p>
            <a:pPr algn="just"/>
            <a:endParaRPr lang="es-ES" sz="2000" dirty="0">
              <a:solidFill>
                <a:schemeClr val="bg1"/>
              </a:solidFill>
            </a:endParaRPr>
          </a:p>
          <a:p>
            <a:pPr algn="just"/>
            <a:r>
              <a:rPr lang="es-ES" sz="2000" dirty="0" smtClean="0">
                <a:solidFill>
                  <a:schemeClr val="bg1"/>
                </a:solidFill>
              </a:rPr>
              <a:t>Veremos una lista que el standard ANSI C provee para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y mostraremos como utilizar las más comunes.</a:t>
            </a:r>
            <a:endParaRPr lang="es-ES" sz="2000" dirty="0">
              <a:solidFill>
                <a:schemeClr val="bg1"/>
              </a:solidFill>
            </a:endParaRPr>
          </a:p>
        </p:txBody>
      </p:sp>
    </p:spTree>
    <p:extLst>
      <p:ext uri="{BB962C8B-B14F-4D97-AF65-F5344CB8AC3E}">
        <p14:creationId xmlns:p14="http://schemas.microsoft.com/office/powerpoint/2010/main" val="2422891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152400"/>
            <a:ext cx="8686800" cy="1631216"/>
          </a:xfrm>
          <a:prstGeom prst="rect">
            <a:avLst/>
          </a:prstGeom>
        </p:spPr>
        <p:txBody>
          <a:bodyPr wrap="square">
            <a:spAutoFit/>
          </a:bodyPr>
          <a:lstStyle/>
          <a:p>
            <a:pPr algn="just"/>
            <a:r>
              <a:rPr lang="es-ES" sz="2000" b="1" dirty="0" smtClean="0">
                <a:solidFill>
                  <a:schemeClr val="accent4">
                    <a:lumMod val="75000"/>
                  </a:schemeClr>
                </a:solidFill>
              </a:rPr>
              <a:t>Tabla 4.1:</a:t>
            </a:r>
            <a:r>
              <a:rPr lang="es-ES" sz="2000" dirty="0" smtClean="0">
                <a:solidFill>
                  <a:schemeClr val="accent4">
                    <a:lumMod val="75000"/>
                  </a:schemeClr>
                </a:solidFill>
              </a:rPr>
              <a:t> Especificadores de conversión y el resultado de salida</a:t>
            </a:r>
            <a:endParaRPr lang="es-ES" sz="2000" b="1"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972241405"/>
              </p:ext>
            </p:extLst>
          </p:nvPr>
        </p:nvGraphicFramePr>
        <p:xfrm>
          <a:off x="76200" y="655320"/>
          <a:ext cx="8458200" cy="620268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687854062"/>
                    </a:ext>
                  </a:extLst>
                </a:gridCol>
                <a:gridCol w="6321392">
                  <a:extLst>
                    <a:ext uri="{9D8B030D-6E8A-4147-A177-3AD203B41FA5}">
                      <a16:colId xmlns:a16="http://schemas.microsoft.com/office/drawing/2014/main" val="3435777505"/>
                    </a:ext>
                  </a:extLst>
                </a:gridCol>
              </a:tblGrid>
              <a:tr h="370840">
                <a:tc>
                  <a:txBody>
                    <a:bodyPr/>
                    <a:lstStyle/>
                    <a:p>
                      <a:r>
                        <a:rPr lang="es-ES" dirty="0" smtClean="0"/>
                        <a:t>Especificación de conversión</a:t>
                      </a:r>
                      <a:endParaRPr lang="es-ES" dirty="0"/>
                    </a:p>
                  </a:txBody>
                  <a:tcPr/>
                </a:tc>
                <a:tc>
                  <a:txBody>
                    <a:bodyPr/>
                    <a:lstStyle/>
                    <a:p>
                      <a:r>
                        <a:rPr lang="es-ES" dirty="0" smtClean="0"/>
                        <a:t>Salida</a:t>
                      </a:r>
                      <a:endParaRPr lang="es-ES" dirty="0"/>
                    </a:p>
                  </a:txBody>
                  <a:tcPr/>
                </a:tc>
                <a:extLst>
                  <a:ext uri="{0D108BD9-81ED-4DB2-BD59-A6C34878D82A}">
                    <a16:rowId xmlns:a16="http://schemas.microsoft.com/office/drawing/2014/main" val="1374142582"/>
                  </a:ext>
                </a:extLst>
              </a:tr>
              <a:tr h="370840">
                <a:tc>
                  <a:txBody>
                    <a:bodyPr/>
                    <a:lstStyle/>
                    <a:p>
                      <a:pPr algn="ctr"/>
                      <a:r>
                        <a:rPr lang="es-ES" dirty="0" smtClean="0"/>
                        <a:t>%c</a:t>
                      </a:r>
                      <a:endParaRPr lang="es-ES" dirty="0"/>
                    </a:p>
                  </a:txBody>
                  <a:tcPr/>
                </a:tc>
                <a:tc>
                  <a:txBody>
                    <a:bodyPr/>
                    <a:lstStyle/>
                    <a:p>
                      <a:r>
                        <a:rPr lang="es-ES" dirty="0" smtClean="0"/>
                        <a:t>Carácter</a:t>
                      </a:r>
                      <a:r>
                        <a:rPr lang="es-ES" baseline="0" dirty="0" smtClean="0"/>
                        <a:t> simple</a:t>
                      </a:r>
                      <a:endParaRPr lang="es-ES" dirty="0"/>
                    </a:p>
                  </a:txBody>
                  <a:tcPr/>
                </a:tc>
                <a:extLst>
                  <a:ext uri="{0D108BD9-81ED-4DB2-BD59-A6C34878D82A}">
                    <a16:rowId xmlns:a16="http://schemas.microsoft.com/office/drawing/2014/main" val="4262264069"/>
                  </a:ext>
                </a:extLst>
              </a:tr>
              <a:tr h="370840">
                <a:tc>
                  <a:txBody>
                    <a:bodyPr/>
                    <a:lstStyle/>
                    <a:p>
                      <a:pPr algn="ctr"/>
                      <a:r>
                        <a:rPr lang="es-ES" dirty="0" smtClean="0"/>
                        <a:t>%d</a:t>
                      </a:r>
                      <a:endParaRPr lang="es-ES" dirty="0"/>
                    </a:p>
                  </a:txBody>
                  <a:tcPr/>
                </a:tc>
                <a:tc>
                  <a:txBody>
                    <a:bodyPr/>
                    <a:lstStyle/>
                    <a:p>
                      <a:r>
                        <a:rPr lang="es-ES" dirty="0" smtClean="0"/>
                        <a:t>Entero decimal con signo</a:t>
                      </a:r>
                      <a:endParaRPr lang="es-ES" dirty="0"/>
                    </a:p>
                  </a:txBody>
                  <a:tcPr/>
                </a:tc>
                <a:extLst>
                  <a:ext uri="{0D108BD9-81ED-4DB2-BD59-A6C34878D82A}">
                    <a16:rowId xmlns:a16="http://schemas.microsoft.com/office/drawing/2014/main" val="3168179767"/>
                  </a:ext>
                </a:extLst>
              </a:tr>
              <a:tr h="370840">
                <a:tc>
                  <a:txBody>
                    <a:bodyPr/>
                    <a:lstStyle/>
                    <a:p>
                      <a:pPr algn="ctr"/>
                      <a:r>
                        <a:rPr lang="es-ES" dirty="0" smtClean="0"/>
                        <a:t>%e</a:t>
                      </a:r>
                      <a:endParaRPr lang="es-ES" dirty="0"/>
                    </a:p>
                  </a:txBody>
                  <a:tcPr/>
                </a:tc>
                <a:tc>
                  <a:txBody>
                    <a:bodyPr/>
                    <a:lstStyle/>
                    <a:p>
                      <a:r>
                        <a:rPr lang="es-ES" dirty="0" smtClean="0"/>
                        <a:t>Número punto flotante, notación e</a:t>
                      </a:r>
                      <a:endParaRPr lang="es-ES" dirty="0"/>
                    </a:p>
                  </a:txBody>
                  <a:tcPr/>
                </a:tc>
                <a:extLst>
                  <a:ext uri="{0D108BD9-81ED-4DB2-BD59-A6C34878D82A}">
                    <a16:rowId xmlns:a16="http://schemas.microsoft.com/office/drawing/2014/main" val="1345913146"/>
                  </a:ext>
                </a:extLst>
              </a:tr>
              <a:tr h="370840">
                <a:tc>
                  <a:txBody>
                    <a:bodyPr/>
                    <a:lstStyle/>
                    <a:p>
                      <a:pPr algn="ctr"/>
                      <a:r>
                        <a:rPr lang="es-ES" dirty="0" smtClean="0"/>
                        <a:t>%E</a:t>
                      </a:r>
                      <a:endParaRPr lang="es-ES" dirty="0"/>
                    </a:p>
                  </a:txBody>
                  <a:tcPr/>
                </a:tc>
                <a:tc>
                  <a:txBody>
                    <a:bodyPr/>
                    <a:lstStyle/>
                    <a:p>
                      <a:r>
                        <a:rPr lang="es-ES" dirty="0" smtClean="0"/>
                        <a:t>Número punto flotante, notación E</a:t>
                      </a:r>
                      <a:endParaRPr lang="es-ES" dirty="0"/>
                    </a:p>
                  </a:txBody>
                  <a:tcPr/>
                </a:tc>
                <a:extLst>
                  <a:ext uri="{0D108BD9-81ED-4DB2-BD59-A6C34878D82A}">
                    <a16:rowId xmlns:a16="http://schemas.microsoft.com/office/drawing/2014/main" val="2285471792"/>
                  </a:ext>
                </a:extLst>
              </a:tr>
              <a:tr h="370840">
                <a:tc>
                  <a:txBody>
                    <a:bodyPr/>
                    <a:lstStyle/>
                    <a:p>
                      <a:pPr algn="ctr"/>
                      <a:r>
                        <a:rPr lang="es-ES" dirty="0" smtClean="0"/>
                        <a:t>%f</a:t>
                      </a:r>
                      <a:endParaRPr lang="es-ES" dirty="0"/>
                    </a:p>
                  </a:txBody>
                  <a:tcPr/>
                </a:tc>
                <a:tc>
                  <a:txBody>
                    <a:bodyPr/>
                    <a:lstStyle/>
                    <a:p>
                      <a:r>
                        <a:rPr lang="es-ES" dirty="0" smtClean="0"/>
                        <a:t>Número punto flotante, notación decimal</a:t>
                      </a:r>
                      <a:endParaRPr lang="es-ES" dirty="0"/>
                    </a:p>
                  </a:txBody>
                  <a:tcPr/>
                </a:tc>
                <a:extLst>
                  <a:ext uri="{0D108BD9-81ED-4DB2-BD59-A6C34878D82A}">
                    <a16:rowId xmlns:a16="http://schemas.microsoft.com/office/drawing/2014/main" val="1461119244"/>
                  </a:ext>
                </a:extLst>
              </a:tr>
              <a:tr h="370840">
                <a:tc>
                  <a:txBody>
                    <a:bodyPr/>
                    <a:lstStyle/>
                    <a:p>
                      <a:pPr algn="ctr"/>
                      <a:r>
                        <a:rPr lang="es-ES" dirty="0" smtClean="0"/>
                        <a:t>%g</a:t>
                      </a:r>
                      <a:endParaRPr lang="es-ES" dirty="0"/>
                    </a:p>
                  </a:txBody>
                  <a:tcPr/>
                </a:tc>
                <a:tc>
                  <a:txBody>
                    <a:bodyPr/>
                    <a:lstStyle/>
                    <a:p>
                      <a:r>
                        <a:rPr lang="es-ES" dirty="0" smtClean="0"/>
                        <a:t>Usa el más corto de %f o %e </a:t>
                      </a:r>
                      <a:endParaRPr lang="es-ES" dirty="0"/>
                    </a:p>
                  </a:txBody>
                  <a:tcPr/>
                </a:tc>
                <a:extLst>
                  <a:ext uri="{0D108BD9-81ED-4DB2-BD59-A6C34878D82A}">
                    <a16:rowId xmlns:a16="http://schemas.microsoft.com/office/drawing/2014/main" val="2977898710"/>
                  </a:ext>
                </a:extLst>
              </a:tr>
              <a:tr h="370840">
                <a:tc>
                  <a:txBody>
                    <a:bodyPr/>
                    <a:lstStyle/>
                    <a:p>
                      <a:pPr algn="ctr"/>
                      <a:r>
                        <a:rPr lang="es-ES" dirty="0" smtClean="0"/>
                        <a:t>%G</a:t>
                      </a:r>
                      <a:endParaRPr lang="es-ES" dirty="0"/>
                    </a:p>
                  </a:txBody>
                  <a:tcPr/>
                </a:tc>
                <a:tc>
                  <a:txBody>
                    <a:bodyPr/>
                    <a:lstStyle/>
                    <a:p>
                      <a:r>
                        <a:rPr lang="es-ES" dirty="0" smtClean="0"/>
                        <a:t>Usa el más corto de %f o %E</a:t>
                      </a:r>
                      <a:endParaRPr lang="es-ES" dirty="0"/>
                    </a:p>
                  </a:txBody>
                  <a:tcPr/>
                </a:tc>
                <a:extLst>
                  <a:ext uri="{0D108BD9-81ED-4DB2-BD59-A6C34878D82A}">
                    <a16:rowId xmlns:a16="http://schemas.microsoft.com/office/drawing/2014/main" val="3964612621"/>
                  </a:ext>
                </a:extLst>
              </a:tr>
              <a:tr h="370840">
                <a:tc>
                  <a:txBody>
                    <a:bodyPr/>
                    <a:lstStyle/>
                    <a:p>
                      <a:pPr algn="ctr"/>
                      <a:r>
                        <a:rPr lang="es-ES" dirty="0" smtClean="0"/>
                        <a:t>%i</a:t>
                      </a:r>
                      <a:endParaRPr lang="es-ES" dirty="0"/>
                    </a:p>
                  </a:txBody>
                  <a:tcPr/>
                </a:tc>
                <a:tc>
                  <a:txBody>
                    <a:bodyPr/>
                    <a:lstStyle/>
                    <a:p>
                      <a:r>
                        <a:rPr lang="es-ES" dirty="0" smtClean="0"/>
                        <a:t>Entero decimal con signo</a:t>
                      </a:r>
                      <a:endParaRPr lang="es-ES" dirty="0"/>
                    </a:p>
                  </a:txBody>
                  <a:tcPr/>
                </a:tc>
                <a:extLst>
                  <a:ext uri="{0D108BD9-81ED-4DB2-BD59-A6C34878D82A}">
                    <a16:rowId xmlns:a16="http://schemas.microsoft.com/office/drawing/2014/main" val="403405317"/>
                  </a:ext>
                </a:extLst>
              </a:tr>
              <a:tr h="370840">
                <a:tc>
                  <a:txBody>
                    <a:bodyPr/>
                    <a:lstStyle/>
                    <a:p>
                      <a:pPr algn="ctr"/>
                      <a:r>
                        <a:rPr lang="es-ES" dirty="0" smtClean="0"/>
                        <a:t>%o</a:t>
                      </a:r>
                      <a:endParaRPr lang="es-ES" dirty="0"/>
                    </a:p>
                  </a:txBody>
                  <a:tcPr/>
                </a:tc>
                <a:tc>
                  <a:txBody>
                    <a:bodyPr/>
                    <a:lstStyle/>
                    <a:p>
                      <a:r>
                        <a:rPr lang="es-ES" dirty="0" smtClean="0"/>
                        <a:t>Entero octal sin signo</a:t>
                      </a:r>
                      <a:endParaRPr lang="es-ES" dirty="0"/>
                    </a:p>
                  </a:txBody>
                  <a:tcPr/>
                </a:tc>
                <a:extLst>
                  <a:ext uri="{0D108BD9-81ED-4DB2-BD59-A6C34878D82A}">
                    <a16:rowId xmlns:a16="http://schemas.microsoft.com/office/drawing/2014/main" val="2811630337"/>
                  </a:ext>
                </a:extLst>
              </a:tr>
              <a:tr h="370840">
                <a:tc>
                  <a:txBody>
                    <a:bodyPr/>
                    <a:lstStyle/>
                    <a:p>
                      <a:pPr algn="ctr"/>
                      <a:r>
                        <a:rPr lang="es-ES" dirty="0" smtClean="0"/>
                        <a:t>%p</a:t>
                      </a:r>
                      <a:endParaRPr lang="es-ES" dirty="0"/>
                    </a:p>
                  </a:txBody>
                  <a:tcPr/>
                </a:tc>
                <a:tc>
                  <a:txBody>
                    <a:bodyPr/>
                    <a:lstStyle/>
                    <a:p>
                      <a:r>
                        <a:rPr lang="es-ES" dirty="0" smtClean="0"/>
                        <a:t>Un puntero</a:t>
                      </a:r>
                      <a:endParaRPr lang="es-ES" dirty="0"/>
                    </a:p>
                  </a:txBody>
                  <a:tcPr/>
                </a:tc>
                <a:extLst>
                  <a:ext uri="{0D108BD9-81ED-4DB2-BD59-A6C34878D82A}">
                    <a16:rowId xmlns:a16="http://schemas.microsoft.com/office/drawing/2014/main" val="1833547127"/>
                  </a:ext>
                </a:extLst>
              </a:tr>
              <a:tr h="370840">
                <a:tc>
                  <a:txBody>
                    <a:bodyPr/>
                    <a:lstStyle/>
                    <a:p>
                      <a:pPr algn="ctr"/>
                      <a:r>
                        <a:rPr lang="es-ES" dirty="0" smtClean="0"/>
                        <a:t>%s</a:t>
                      </a:r>
                      <a:endParaRPr lang="es-ES" dirty="0"/>
                    </a:p>
                  </a:txBody>
                  <a:tcPr/>
                </a:tc>
                <a:tc>
                  <a:txBody>
                    <a:bodyPr/>
                    <a:lstStyle/>
                    <a:p>
                      <a:r>
                        <a:rPr lang="es-ES" dirty="0" smtClean="0"/>
                        <a:t>Carácter </a:t>
                      </a:r>
                      <a:r>
                        <a:rPr lang="es-ES" dirty="0" err="1" smtClean="0"/>
                        <a:t>string</a:t>
                      </a:r>
                      <a:endParaRPr lang="es-ES" dirty="0"/>
                    </a:p>
                  </a:txBody>
                  <a:tcPr/>
                </a:tc>
                <a:extLst>
                  <a:ext uri="{0D108BD9-81ED-4DB2-BD59-A6C34878D82A}">
                    <a16:rowId xmlns:a16="http://schemas.microsoft.com/office/drawing/2014/main" val="4054040747"/>
                  </a:ext>
                </a:extLst>
              </a:tr>
              <a:tr h="370840">
                <a:tc>
                  <a:txBody>
                    <a:bodyPr/>
                    <a:lstStyle/>
                    <a:p>
                      <a:pPr algn="ctr"/>
                      <a:r>
                        <a:rPr lang="es-ES" dirty="0" smtClean="0"/>
                        <a:t>%u</a:t>
                      </a:r>
                      <a:endParaRPr lang="es-ES" dirty="0"/>
                    </a:p>
                  </a:txBody>
                  <a:tcPr/>
                </a:tc>
                <a:tc>
                  <a:txBody>
                    <a:bodyPr/>
                    <a:lstStyle/>
                    <a:p>
                      <a:r>
                        <a:rPr lang="es-ES" dirty="0" smtClean="0"/>
                        <a:t>Entero decimal sin signo</a:t>
                      </a:r>
                      <a:endParaRPr lang="es-ES" dirty="0"/>
                    </a:p>
                  </a:txBody>
                  <a:tcPr/>
                </a:tc>
                <a:extLst>
                  <a:ext uri="{0D108BD9-81ED-4DB2-BD59-A6C34878D82A}">
                    <a16:rowId xmlns:a16="http://schemas.microsoft.com/office/drawing/2014/main" val="1028178870"/>
                  </a:ext>
                </a:extLst>
              </a:tr>
              <a:tr h="370840">
                <a:tc>
                  <a:txBody>
                    <a:bodyPr/>
                    <a:lstStyle/>
                    <a:p>
                      <a:pPr algn="ctr"/>
                      <a:r>
                        <a:rPr lang="es-ES" dirty="0" smtClean="0"/>
                        <a:t>%x</a:t>
                      </a:r>
                      <a:endParaRPr lang="es-ES" dirty="0"/>
                    </a:p>
                  </a:txBody>
                  <a:tcPr/>
                </a:tc>
                <a:tc>
                  <a:txBody>
                    <a:bodyPr/>
                    <a:lstStyle/>
                    <a:p>
                      <a:r>
                        <a:rPr lang="es-ES" dirty="0" smtClean="0"/>
                        <a:t>Entero </a:t>
                      </a:r>
                      <a:r>
                        <a:rPr lang="es-ES" dirty="0" err="1" smtClean="0"/>
                        <a:t>haxagésimal</a:t>
                      </a:r>
                      <a:r>
                        <a:rPr lang="es-ES" dirty="0" smtClean="0"/>
                        <a:t> sin signo, usa dígitos</a:t>
                      </a:r>
                      <a:r>
                        <a:rPr lang="es-ES" baseline="0" dirty="0" smtClean="0"/>
                        <a:t> </a:t>
                      </a:r>
                      <a:r>
                        <a:rPr lang="es-ES" baseline="0" dirty="0" err="1" smtClean="0"/>
                        <a:t>hax</a:t>
                      </a:r>
                      <a:r>
                        <a:rPr lang="es-ES" baseline="0" dirty="0" smtClean="0"/>
                        <a:t> 0-f</a:t>
                      </a:r>
                      <a:endParaRPr lang="es-ES" dirty="0"/>
                    </a:p>
                  </a:txBody>
                  <a:tcPr/>
                </a:tc>
                <a:extLst>
                  <a:ext uri="{0D108BD9-81ED-4DB2-BD59-A6C34878D82A}">
                    <a16:rowId xmlns:a16="http://schemas.microsoft.com/office/drawing/2014/main" val="3582906908"/>
                  </a:ext>
                </a:extLst>
              </a:tr>
              <a:tr h="370840">
                <a:tc>
                  <a:txBody>
                    <a:bodyPr/>
                    <a:lstStyle/>
                    <a:p>
                      <a:pPr algn="ctr"/>
                      <a:r>
                        <a:rPr lang="es-ES" dirty="0" smtClean="0"/>
                        <a:t>%X</a:t>
                      </a:r>
                      <a:endParaRPr lang="es-E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Entero </a:t>
                      </a:r>
                      <a:r>
                        <a:rPr lang="es-ES" dirty="0" err="1" smtClean="0"/>
                        <a:t>haxagésimal</a:t>
                      </a:r>
                      <a:r>
                        <a:rPr lang="es-ES" dirty="0" smtClean="0"/>
                        <a:t> sin signo, usa dígitos</a:t>
                      </a:r>
                      <a:r>
                        <a:rPr lang="es-ES" baseline="0" dirty="0" smtClean="0"/>
                        <a:t> </a:t>
                      </a:r>
                      <a:r>
                        <a:rPr lang="es-ES" baseline="0" dirty="0" err="1" smtClean="0"/>
                        <a:t>hax</a:t>
                      </a:r>
                      <a:r>
                        <a:rPr lang="es-ES" baseline="0" dirty="0" smtClean="0"/>
                        <a:t> 0-F</a:t>
                      </a:r>
                      <a:endParaRPr lang="es-ES" dirty="0" smtClean="0"/>
                    </a:p>
                  </a:txBody>
                  <a:tcPr/>
                </a:tc>
                <a:extLst>
                  <a:ext uri="{0D108BD9-81ED-4DB2-BD59-A6C34878D82A}">
                    <a16:rowId xmlns:a16="http://schemas.microsoft.com/office/drawing/2014/main" val="1075748691"/>
                  </a:ext>
                </a:extLst>
              </a:tr>
              <a:tr h="370840">
                <a:tc>
                  <a:txBody>
                    <a:bodyPr/>
                    <a:lstStyle/>
                    <a:p>
                      <a:pPr algn="ctr"/>
                      <a:r>
                        <a:rPr lang="es-ES" dirty="0" smtClean="0"/>
                        <a:t>%%</a:t>
                      </a:r>
                      <a:endParaRPr lang="es-ES" dirty="0"/>
                    </a:p>
                  </a:txBody>
                  <a:tcPr/>
                </a:tc>
                <a:tc>
                  <a:txBody>
                    <a:bodyPr/>
                    <a:lstStyle/>
                    <a:p>
                      <a:r>
                        <a:rPr lang="es-ES" dirty="0" smtClean="0"/>
                        <a:t>Imprime el signo de porcentaje</a:t>
                      </a:r>
                      <a:endParaRPr lang="es-ES" dirty="0"/>
                    </a:p>
                  </a:txBody>
                  <a:tcPr/>
                </a:tc>
                <a:extLst>
                  <a:ext uri="{0D108BD9-81ED-4DB2-BD59-A6C34878D82A}">
                    <a16:rowId xmlns:a16="http://schemas.microsoft.com/office/drawing/2014/main" val="3454924093"/>
                  </a:ext>
                </a:extLst>
              </a:tr>
            </a:tbl>
          </a:graphicData>
        </a:graphic>
      </p:graphicFrame>
    </p:spTree>
    <p:extLst>
      <p:ext uri="{BB962C8B-B14F-4D97-AF65-F5344CB8AC3E}">
        <p14:creationId xmlns:p14="http://schemas.microsoft.com/office/powerpoint/2010/main" val="301917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554545"/>
          </a:xfrm>
          <a:prstGeom prst="rect">
            <a:avLst/>
          </a:prstGeom>
        </p:spPr>
        <p:txBody>
          <a:bodyPr wrap="square">
            <a:spAutoFit/>
          </a:bodyPr>
          <a:lstStyle/>
          <a:p>
            <a:pPr algn="just"/>
            <a:r>
              <a:rPr lang="es-ES" sz="2000" spc="300" dirty="0" smtClean="0">
                <a:solidFill>
                  <a:schemeClr val="accent3">
                    <a:lumMod val="75000"/>
                  </a:schemeClr>
                </a:solidFill>
              </a:rPr>
              <a:t>Usando </a:t>
            </a:r>
            <a:r>
              <a:rPr lang="es-ES" sz="2000" spc="300" dirty="0" err="1" smtClean="0">
                <a:solidFill>
                  <a:schemeClr val="accent3">
                    <a:lumMod val="75000"/>
                  </a:schemeClr>
                </a:solidFill>
              </a:rPr>
              <a:t>printf</a:t>
            </a:r>
            <a:r>
              <a:rPr lang="es-ES" sz="2000" spc="300" dirty="0" smtClean="0">
                <a:solidFill>
                  <a:schemeClr val="accent3">
                    <a:lumMod val="75000"/>
                  </a:schemeClr>
                </a:solidFill>
              </a:rPr>
              <a:t>()</a:t>
            </a:r>
            <a:endParaRPr lang="es-ES" sz="2000" dirty="0" smtClean="0">
              <a:solidFill>
                <a:schemeClr val="bg1"/>
              </a:solidFill>
            </a:endParaRPr>
          </a:p>
          <a:p>
            <a:pPr algn="just"/>
            <a:endParaRPr lang="es-ES" sz="2000" dirty="0">
              <a:solidFill>
                <a:schemeClr val="bg1"/>
              </a:solidFill>
            </a:endParaRPr>
          </a:p>
          <a:p>
            <a:pPr algn="just"/>
            <a:r>
              <a:rPr lang="es-ES" sz="2000" dirty="0" err="1" smtClean="0">
                <a:solidFill>
                  <a:schemeClr val="bg1"/>
                </a:solidFill>
              </a:rPr>
              <a:t>Listing</a:t>
            </a:r>
            <a:r>
              <a:rPr lang="es-ES" sz="2000" dirty="0" smtClean="0">
                <a:solidFill>
                  <a:schemeClr val="bg1"/>
                </a:solidFill>
              </a:rPr>
              <a:t> 4.6 contiene un programa que usa algunos ejemplos que veremos ahora.</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077362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5324535"/>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4.6 </a:t>
            </a:r>
            <a:r>
              <a:rPr lang="es-ES" sz="2000" dirty="0" err="1" smtClean="0">
                <a:solidFill>
                  <a:schemeClr val="bg1"/>
                </a:solidFill>
              </a:rPr>
              <a:t>printout.c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printout.c</a:t>
            </a:r>
            <a:r>
              <a:rPr lang="es-ES" sz="2000" i="1" dirty="0" smtClean="0">
                <a:solidFill>
                  <a:srgbClr val="FF0000"/>
                </a:solidFill>
              </a:rPr>
              <a:t> - - usa especificadores de conversión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PI 3.14159</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number</a:t>
            </a:r>
            <a:r>
              <a:rPr lang="es-ES" sz="2000" b="1" i="1" dirty="0" smtClean="0">
                <a:solidFill>
                  <a:schemeClr val="accent2">
                    <a:lumMod val="60000"/>
                    <a:lumOff val="40000"/>
                  </a:schemeClr>
                </a:solidFill>
              </a:rPr>
              <a:t> = 5;</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ouzo = 13.5;</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cost</a:t>
            </a:r>
            <a:r>
              <a:rPr lang="es-ES" sz="2000" b="1" i="1" dirty="0" smtClean="0">
                <a:solidFill>
                  <a:schemeClr val="accent2">
                    <a:lumMod val="60000"/>
                    <a:lumOff val="40000"/>
                  </a:schemeClr>
                </a:solidFill>
              </a:rPr>
              <a:t> = 3100;</a:t>
            </a:r>
            <a:endParaRPr lang="es-ES" sz="2000" b="1" i="1" dirty="0">
              <a:solidFill>
                <a:schemeClr val="accent2">
                  <a:lumMod val="60000"/>
                  <a:lumOff val="40000"/>
                </a:schemeClr>
              </a:solidFill>
            </a:endParaRP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(“Las %d mujeres beben %f tazas de ouzo.\</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number,ouzo</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(“El valor de pi es %f.\n”, PI);</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Adios</a:t>
            </a:r>
            <a:r>
              <a:rPr lang="es-ES" sz="2000" b="1" i="1" dirty="0" smtClean="0">
                <a:solidFill>
                  <a:schemeClr val="accent2">
                    <a:lumMod val="60000"/>
                    <a:lumOff val="40000"/>
                  </a:schemeClr>
                </a:solidFill>
              </a:rPr>
              <a:t>, tu eres demasiado querido para mi posición,\</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c%d</a:t>
            </a:r>
            <a:r>
              <a:rPr lang="es-ES" sz="2000" b="1" i="1" dirty="0" smtClean="0">
                <a:solidFill>
                  <a:schemeClr val="accent2">
                    <a:lumMod val="60000"/>
                    <a:lumOff val="40000"/>
                  </a:schemeClr>
                </a:solidFill>
              </a:rPr>
              <a:t>\n”, ‘$’, 2*</a:t>
            </a:r>
            <a:r>
              <a:rPr lang="es-ES" sz="2000" b="1" i="1" dirty="0" err="1" smtClean="0">
                <a:solidFill>
                  <a:schemeClr val="accent2">
                    <a:lumMod val="60000"/>
                    <a:lumOff val="40000"/>
                  </a:schemeClr>
                </a:solidFill>
              </a:rPr>
              <a:t>cost</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205321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La salida es:</a:t>
            </a:r>
          </a:p>
          <a:p>
            <a:pPr algn="just"/>
            <a:endParaRPr lang="es-ES" sz="2000" dirty="0">
              <a:solidFill>
                <a:schemeClr val="bg1"/>
              </a:solidFill>
            </a:endParaRPr>
          </a:p>
          <a:p>
            <a:r>
              <a:rPr lang="es-ES" sz="2000" b="1" i="1" dirty="0">
                <a:solidFill>
                  <a:schemeClr val="accent2">
                    <a:lumMod val="60000"/>
                    <a:lumOff val="40000"/>
                  </a:schemeClr>
                </a:solidFill>
              </a:rPr>
              <a:t>Las </a:t>
            </a:r>
            <a:r>
              <a:rPr lang="es-ES" sz="2000" b="1" i="1" dirty="0" smtClean="0">
                <a:solidFill>
                  <a:schemeClr val="accent2">
                    <a:lumMod val="60000"/>
                    <a:lumOff val="40000"/>
                  </a:schemeClr>
                </a:solidFill>
              </a:rPr>
              <a:t>5 </a:t>
            </a:r>
            <a:r>
              <a:rPr lang="es-ES" sz="2000" b="1" i="1" dirty="0">
                <a:solidFill>
                  <a:schemeClr val="accent2">
                    <a:lumMod val="60000"/>
                    <a:lumOff val="40000"/>
                  </a:schemeClr>
                </a:solidFill>
              </a:rPr>
              <a:t>mujeres beben </a:t>
            </a:r>
            <a:r>
              <a:rPr lang="es-ES" sz="2000" b="1" i="1" dirty="0" smtClean="0">
                <a:solidFill>
                  <a:schemeClr val="accent2">
                    <a:lumMod val="60000"/>
                    <a:lumOff val="40000"/>
                  </a:schemeClr>
                </a:solidFill>
              </a:rPr>
              <a:t>13.500000 </a:t>
            </a:r>
            <a:r>
              <a:rPr lang="es-ES" sz="2000" b="1" i="1" dirty="0">
                <a:solidFill>
                  <a:schemeClr val="accent2">
                    <a:lumMod val="60000"/>
                    <a:lumOff val="40000"/>
                  </a:schemeClr>
                </a:solidFill>
              </a:rPr>
              <a:t>tazas de ouzo</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El </a:t>
            </a:r>
            <a:r>
              <a:rPr lang="es-ES" sz="2000" b="1" i="1" dirty="0">
                <a:solidFill>
                  <a:schemeClr val="accent2">
                    <a:lumMod val="60000"/>
                    <a:lumOff val="40000"/>
                  </a:schemeClr>
                </a:solidFill>
              </a:rPr>
              <a:t>valor de pi es </a:t>
            </a:r>
            <a:r>
              <a:rPr lang="es-ES" sz="2000" b="1" i="1" dirty="0" smtClean="0">
                <a:solidFill>
                  <a:schemeClr val="accent2">
                    <a:lumMod val="60000"/>
                    <a:lumOff val="40000"/>
                  </a:schemeClr>
                </a:solidFill>
              </a:rPr>
              <a:t>3.14159</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Adios</a:t>
            </a:r>
            <a:r>
              <a:rPr lang="es-ES" sz="2000" b="1" i="1" dirty="0">
                <a:solidFill>
                  <a:schemeClr val="accent2">
                    <a:lumMod val="60000"/>
                    <a:lumOff val="40000"/>
                  </a:schemeClr>
                </a:solidFill>
              </a:rPr>
              <a:t>, tu eres demasiado querido para mi </a:t>
            </a:r>
            <a:r>
              <a:rPr lang="es-ES" sz="2000" b="1" i="1" dirty="0" smtClean="0">
                <a:solidFill>
                  <a:schemeClr val="accent2">
                    <a:lumMod val="60000"/>
                    <a:lumOff val="40000"/>
                  </a:schemeClr>
                </a:solidFill>
              </a:rPr>
              <a:t>posición</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$6200</a:t>
            </a:r>
            <a:endParaRPr lang="es-ES" sz="2000" dirty="0" smtClean="0">
              <a:solidFill>
                <a:schemeClr val="bg1"/>
              </a:solidFill>
            </a:endParaRPr>
          </a:p>
          <a:p>
            <a:pPr algn="just"/>
            <a:endParaRPr lang="es-ES" sz="2000" dirty="0" smtClean="0">
              <a:solidFill>
                <a:schemeClr val="bg1"/>
              </a:solidFill>
            </a:endParaRPr>
          </a:p>
          <a:p>
            <a:r>
              <a:rPr lang="es-ES" sz="2000" dirty="0" smtClean="0">
                <a:solidFill>
                  <a:schemeClr val="bg1"/>
                </a:solidFill>
              </a:rPr>
              <a:t>El formato para usar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es:</a:t>
            </a:r>
            <a:endParaRPr lang="es-ES" sz="2000" dirty="0">
              <a:solidFill>
                <a:schemeClr val="bg1"/>
              </a:solidFill>
            </a:endParaRPr>
          </a:p>
          <a:p>
            <a:endParaRPr lang="es-ES" sz="2000" dirty="0">
              <a:solidFill>
                <a:schemeClr val="bg1"/>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(Control-</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item1, item2,…);</a:t>
            </a:r>
            <a:endParaRPr lang="es-ES" sz="2000" dirty="0" smtClean="0">
              <a:solidFill>
                <a:schemeClr val="bg1"/>
              </a:solidFill>
            </a:endParaRPr>
          </a:p>
          <a:p>
            <a:endParaRPr lang="es-ES" sz="2000" dirty="0" smtClean="0">
              <a:solidFill>
                <a:schemeClr val="bg1"/>
              </a:solidFill>
            </a:endParaRPr>
          </a:p>
          <a:p>
            <a:pPr algn="just"/>
            <a:r>
              <a:rPr lang="es-ES" sz="2000" b="1" i="1" dirty="0" smtClean="0">
                <a:solidFill>
                  <a:schemeClr val="accent2">
                    <a:lumMod val="60000"/>
                    <a:lumOff val="40000"/>
                  </a:schemeClr>
                </a:solidFill>
              </a:rPr>
              <a:t>Item1</a:t>
            </a:r>
            <a:r>
              <a:rPr lang="es-ES" sz="2000" dirty="0" smtClean="0">
                <a:solidFill>
                  <a:schemeClr val="bg1"/>
                </a:solidFill>
              </a:rPr>
              <a:t>,</a:t>
            </a:r>
            <a:r>
              <a:rPr lang="es-ES" sz="2000" b="1" i="1" dirty="0" smtClean="0">
                <a:solidFill>
                  <a:schemeClr val="accent2">
                    <a:lumMod val="60000"/>
                    <a:lumOff val="40000"/>
                  </a:schemeClr>
                </a:solidFill>
              </a:rPr>
              <a:t> item2</a:t>
            </a:r>
            <a:r>
              <a:rPr lang="es-ES" sz="2000" dirty="0" smtClean="0">
                <a:solidFill>
                  <a:schemeClr val="bg1"/>
                </a:solidFill>
              </a:rPr>
              <a:t>, y así, son los ítem a imprimir. Pueden ser variables o constantes, o expresiones que son evaluadas antes de impresas. Control-</a:t>
            </a:r>
            <a:r>
              <a:rPr lang="es-ES" sz="2000" dirty="0" err="1" smtClean="0">
                <a:solidFill>
                  <a:schemeClr val="bg1"/>
                </a:solidFill>
              </a:rPr>
              <a:t>string</a:t>
            </a:r>
            <a:r>
              <a:rPr lang="es-ES" sz="2000" dirty="0" smtClean="0">
                <a:solidFill>
                  <a:schemeClr val="bg1"/>
                </a:solidFill>
              </a:rPr>
              <a:t> es un carácter </a:t>
            </a:r>
            <a:r>
              <a:rPr lang="es-ES" sz="2000" dirty="0" err="1" smtClean="0">
                <a:solidFill>
                  <a:schemeClr val="bg1"/>
                </a:solidFill>
              </a:rPr>
              <a:t>string</a:t>
            </a:r>
            <a:r>
              <a:rPr lang="es-ES" sz="2000" dirty="0" smtClean="0">
                <a:solidFill>
                  <a:schemeClr val="bg1"/>
                </a:solidFill>
              </a:rPr>
              <a:t> que describe como se va a imprimir los ítems. </a:t>
            </a:r>
            <a:endParaRPr lang="es-ES" sz="2000" dirty="0">
              <a:solidFill>
                <a:schemeClr val="bg1"/>
              </a:solidFill>
            </a:endParaRPr>
          </a:p>
        </p:txBody>
      </p:sp>
    </p:spTree>
    <p:extLst>
      <p:ext uri="{BB962C8B-B14F-4D97-AF65-F5344CB8AC3E}">
        <p14:creationId xmlns:p14="http://schemas.microsoft.com/office/powerpoint/2010/main" val="2189219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r>
              <a:rPr lang="es-ES" sz="2000" dirty="0" smtClean="0">
                <a:solidFill>
                  <a:schemeClr val="bg1"/>
                </a:solidFill>
              </a:rPr>
              <a:t>3. </a:t>
            </a:r>
            <a:r>
              <a:rPr lang="es-ES" sz="2000" dirty="0" smtClean="0">
                <a:solidFill>
                  <a:srgbClr val="FF0000"/>
                </a:solidFill>
              </a:rPr>
              <a:t>Cadena de caracteres y E/S formateadas</a:t>
            </a:r>
          </a:p>
          <a:p>
            <a:pPr marL="457200" indent="-457200">
              <a:buAutoNum type="arabicPeriod"/>
            </a:pPr>
            <a:endParaRPr lang="es-ES" sz="2000" dirty="0">
              <a:solidFill>
                <a:schemeClr val="bg1"/>
              </a:solidFill>
            </a:endParaRPr>
          </a:p>
          <a:p>
            <a:pPr algn="just"/>
            <a:r>
              <a:rPr lang="es-ES" sz="2000" dirty="0" smtClean="0">
                <a:solidFill>
                  <a:schemeClr val="bg1"/>
                </a:solidFill>
              </a:rPr>
              <a:t>Ahora nos concentraremos en entrada y salida. Añadiremos personalidad a nuestros programas haciéndolos interactivos y usaremos caracteres </a:t>
            </a:r>
            <a:r>
              <a:rPr lang="es-ES" sz="2000" dirty="0" err="1" smtClean="0">
                <a:solidFill>
                  <a:schemeClr val="bg1"/>
                </a:solidFill>
              </a:rPr>
              <a:t>string</a:t>
            </a:r>
            <a:r>
              <a:rPr lang="es-ES" sz="2000" dirty="0" smtClean="0">
                <a:solidFill>
                  <a:schemeClr val="bg1"/>
                </a:solidFill>
              </a:rPr>
              <a:t>. Se detallará más las dos funciones portátiles de entrada/salida de C,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 y </a:t>
            </a:r>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a:t>
            </a:r>
            <a:r>
              <a:rPr lang="es-ES" sz="2000" dirty="0" smtClean="0">
                <a:solidFill>
                  <a:schemeClr val="bg1"/>
                </a:solidFill>
              </a:rPr>
              <a:t>. También veremos una utilidad importante en C, el preprocesador C y también veremos como definir y usar constantes simbólicas.</a:t>
            </a:r>
          </a:p>
          <a:p>
            <a:endParaRPr lang="es-ES" sz="2000" dirty="0">
              <a:solidFill>
                <a:schemeClr val="bg1"/>
              </a:solidFill>
            </a:endParaRPr>
          </a:p>
        </p:txBody>
      </p:sp>
    </p:spTree>
    <p:extLst>
      <p:ext uri="{BB962C8B-B14F-4D97-AF65-F5344CB8AC3E}">
        <p14:creationId xmlns:p14="http://schemas.microsoft.com/office/powerpoint/2010/main" val="34090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246769"/>
          </a:xfrm>
          <a:prstGeom prst="rect">
            <a:avLst/>
          </a:prstGeom>
        </p:spPr>
        <p:txBody>
          <a:bodyPr wrap="square">
            <a:spAutoFit/>
          </a:bodyPr>
          <a:lstStyle/>
          <a:p>
            <a:pPr algn="just"/>
            <a:r>
              <a:rPr lang="es-ES" sz="2000" dirty="0" smtClean="0">
                <a:solidFill>
                  <a:schemeClr val="bg1"/>
                </a:solidFill>
              </a:rPr>
              <a:t>Por ejemplo, </a:t>
            </a:r>
          </a:p>
          <a:p>
            <a:endParaRPr lang="es-ES" sz="2000" dirty="0">
              <a:solidFill>
                <a:schemeClr val="bg1"/>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(“Las %d mujeres beben %f tazas de ouzo.\n”,</a:t>
            </a:r>
            <a:r>
              <a:rPr lang="es-ES" sz="2000" b="1" i="1" dirty="0" err="1">
                <a:solidFill>
                  <a:schemeClr val="accent2">
                    <a:lumMod val="60000"/>
                    <a:lumOff val="40000"/>
                  </a:schemeClr>
                </a:solidFill>
              </a:rPr>
              <a:t>number,ouzo</a:t>
            </a:r>
            <a:r>
              <a:rPr lang="es-ES" sz="2000" b="1" i="1" dirty="0">
                <a:solidFill>
                  <a:schemeClr val="accent2">
                    <a:lumMod val="60000"/>
                    <a:lumOff val="40000"/>
                  </a:schemeClr>
                </a:solidFill>
              </a:rPr>
              <a:t>);</a:t>
            </a:r>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El control-</a:t>
            </a:r>
            <a:r>
              <a:rPr lang="es-ES" sz="2000" dirty="0" err="1" smtClean="0">
                <a:solidFill>
                  <a:schemeClr val="bg1"/>
                </a:solidFill>
              </a:rPr>
              <a:t>string</a:t>
            </a:r>
            <a:r>
              <a:rPr lang="es-ES" sz="2000" dirty="0" smtClean="0">
                <a:solidFill>
                  <a:schemeClr val="bg1"/>
                </a:solidFill>
              </a:rPr>
              <a:t> es la frase que está dentro de la doble comilla. Contiene dos especificadores de conversión correspondientes a </a:t>
            </a:r>
            <a:r>
              <a:rPr lang="es-ES" sz="2000" b="1" i="1" dirty="0" err="1">
                <a:solidFill>
                  <a:schemeClr val="accent2">
                    <a:lumMod val="60000"/>
                    <a:lumOff val="40000"/>
                  </a:schemeClr>
                </a:solidFill>
              </a:rPr>
              <a:t>number</a:t>
            </a:r>
            <a:r>
              <a:rPr lang="es-ES" sz="2000" dirty="0" smtClean="0">
                <a:solidFill>
                  <a:schemeClr val="bg1"/>
                </a:solidFill>
              </a:rPr>
              <a:t> y </a:t>
            </a:r>
            <a:r>
              <a:rPr lang="es-ES" sz="2000" b="1" i="1" dirty="0">
                <a:solidFill>
                  <a:schemeClr val="accent2">
                    <a:lumMod val="60000"/>
                    <a:lumOff val="40000"/>
                  </a:schemeClr>
                </a:solidFill>
              </a:rPr>
              <a:t>ouzo</a:t>
            </a:r>
            <a:r>
              <a:rPr lang="es-ES" sz="2000" dirty="0" smtClean="0">
                <a:solidFill>
                  <a:schemeClr val="bg1"/>
                </a:solidFill>
              </a:rPr>
              <a:t> - los dos ítems a visualizar. Veamos la figura 4.6.</a:t>
            </a:r>
            <a:endParaRPr lang="es-ES" sz="2000" dirty="0">
              <a:solidFill>
                <a:schemeClr val="bg1"/>
              </a:solidFill>
            </a:endParaRPr>
          </a:p>
        </p:txBody>
      </p:sp>
      <p:grpSp>
        <p:nvGrpSpPr>
          <p:cNvPr id="136" name="Grupo 135"/>
          <p:cNvGrpSpPr/>
          <p:nvPr/>
        </p:nvGrpSpPr>
        <p:grpSpPr>
          <a:xfrm>
            <a:off x="1447800" y="3429000"/>
            <a:ext cx="5663628" cy="1959805"/>
            <a:chOff x="1447800" y="3429000"/>
            <a:chExt cx="5663628" cy="1959805"/>
          </a:xfrm>
        </p:grpSpPr>
        <p:grpSp>
          <p:nvGrpSpPr>
            <p:cNvPr id="134" name="Grupo 133"/>
            <p:cNvGrpSpPr/>
            <p:nvPr/>
          </p:nvGrpSpPr>
          <p:grpSpPr>
            <a:xfrm>
              <a:off x="1447800" y="3429000"/>
              <a:ext cx="5663628" cy="1252867"/>
              <a:chOff x="2590800" y="3497338"/>
              <a:chExt cx="5663628" cy="1252867"/>
            </a:xfrm>
          </p:grpSpPr>
          <p:grpSp>
            <p:nvGrpSpPr>
              <p:cNvPr id="2" name="Grupo 1"/>
              <p:cNvGrpSpPr/>
              <p:nvPr/>
            </p:nvGrpSpPr>
            <p:grpSpPr>
              <a:xfrm>
                <a:off x="6022543" y="3497338"/>
                <a:ext cx="2231885" cy="971982"/>
                <a:chOff x="6119717" y="4951767"/>
                <a:chExt cx="1991939" cy="971982"/>
              </a:xfrm>
            </p:grpSpPr>
            <p:sp>
              <p:nvSpPr>
                <p:cNvPr id="124" name="Flecha abajo 123"/>
                <p:cNvSpPr/>
                <p:nvPr/>
              </p:nvSpPr>
              <p:spPr>
                <a:xfrm rot="2700000" flipV="1">
                  <a:off x="6005725" y="5657357"/>
                  <a:ext cx="380384"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5" name="CuadroTexto 124"/>
                <p:cNvSpPr txBox="1"/>
                <p:nvPr/>
              </p:nvSpPr>
              <p:spPr>
                <a:xfrm>
                  <a:off x="6291148" y="4951767"/>
                  <a:ext cx="1820508" cy="646331"/>
                </a:xfrm>
                <a:prstGeom prst="rect">
                  <a:avLst/>
                </a:prstGeom>
                <a:noFill/>
                <a:ln>
                  <a:noFill/>
                </a:ln>
                <a:effectLst>
                  <a:innerShdw blurRad="63500" dist="50800" dir="8100000">
                    <a:prstClr val="black">
                      <a:alpha val="50000"/>
                    </a:prstClr>
                  </a:innerShdw>
                </a:effectLst>
              </p:spPr>
              <p:txBody>
                <a:bodyPr wrap="square" rtlCol="0">
                  <a:spAutoFit/>
                </a:bodyPr>
                <a:lstStyle/>
                <a:p>
                  <a:r>
                    <a:rPr lang="es-ES" dirty="0" smtClean="0">
                      <a:solidFill>
                        <a:schemeClr val="bg1"/>
                      </a:solidFill>
                    </a:rPr>
                    <a:t>Lista de variables</a:t>
                  </a:r>
                  <a:endParaRPr lang="es-ES" dirty="0">
                    <a:solidFill>
                      <a:schemeClr val="bg1"/>
                    </a:solidFill>
                  </a:endParaRPr>
                </a:p>
              </p:txBody>
            </p:sp>
          </p:grpSp>
          <p:grpSp>
            <p:nvGrpSpPr>
              <p:cNvPr id="126" name="Grupo 125"/>
              <p:cNvGrpSpPr/>
              <p:nvPr/>
            </p:nvGrpSpPr>
            <p:grpSpPr>
              <a:xfrm>
                <a:off x="4256297" y="3501223"/>
                <a:ext cx="2231885" cy="971982"/>
                <a:chOff x="6119717" y="4951767"/>
                <a:chExt cx="1991939" cy="971982"/>
              </a:xfrm>
            </p:grpSpPr>
            <p:sp>
              <p:nvSpPr>
                <p:cNvPr id="127" name="Flecha abajo 126"/>
                <p:cNvSpPr/>
                <p:nvPr/>
              </p:nvSpPr>
              <p:spPr>
                <a:xfrm rot="2700000" flipV="1">
                  <a:off x="6005725" y="5657357"/>
                  <a:ext cx="380384"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CuadroTexto 127"/>
                <p:cNvSpPr txBox="1"/>
                <p:nvPr/>
              </p:nvSpPr>
              <p:spPr>
                <a:xfrm>
                  <a:off x="6291148" y="4951767"/>
                  <a:ext cx="1820508" cy="646331"/>
                </a:xfrm>
                <a:prstGeom prst="rect">
                  <a:avLst/>
                </a:prstGeom>
                <a:noFill/>
                <a:ln>
                  <a:noFill/>
                </a:ln>
                <a:effectLst>
                  <a:innerShdw blurRad="63500" dist="50800" dir="8100000">
                    <a:prstClr val="black">
                      <a:alpha val="50000"/>
                    </a:prstClr>
                  </a:innerShdw>
                </a:effectLst>
              </p:spPr>
              <p:txBody>
                <a:bodyPr wrap="square" rtlCol="0">
                  <a:spAutoFit/>
                </a:bodyPr>
                <a:lstStyle/>
                <a:p>
                  <a:r>
                    <a:rPr lang="es-ES" dirty="0" smtClean="0">
                      <a:solidFill>
                        <a:schemeClr val="bg1"/>
                      </a:solidFill>
                    </a:rPr>
                    <a:t>Sentencia de control</a:t>
                  </a:r>
                  <a:endParaRPr lang="es-ES" dirty="0">
                    <a:solidFill>
                      <a:schemeClr val="bg1"/>
                    </a:solidFill>
                  </a:endParaRPr>
                </a:p>
              </p:txBody>
            </p:sp>
          </p:grpSp>
          <p:grpSp>
            <p:nvGrpSpPr>
              <p:cNvPr id="133" name="Grupo 132"/>
              <p:cNvGrpSpPr/>
              <p:nvPr/>
            </p:nvGrpSpPr>
            <p:grpSpPr>
              <a:xfrm>
                <a:off x="2590800" y="4473204"/>
                <a:ext cx="3893310" cy="277001"/>
                <a:chOff x="3577916" y="5294043"/>
                <a:chExt cx="3893310" cy="277001"/>
              </a:xfrm>
            </p:grpSpPr>
            <p:sp>
              <p:nvSpPr>
                <p:cNvPr id="122" name="CuadroTexto 121"/>
                <p:cNvSpPr txBox="1"/>
                <p:nvPr/>
              </p:nvSpPr>
              <p:spPr>
                <a:xfrm>
                  <a:off x="3577916" y="5294045"/>
                  <a:ext cx="765484"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err="1" smtClean="0">
                      <a:solidFill>
                        <a:schemeClr val="bg1"/>
                      </a:solidFill>
                    </a:rPr>
                    <a:t>Printf</a:t>
                  </a:r>
                  <a:r>
                    <a:rPr lang="es-ES" sz="1200" dirty="0" smtClean="0">
                      <a:solidFill>
                        <a:schemeClr val="bg1"/>
                      </a:solidFill>
                    </a:rPr>
                    <a:t>( </a:t>
                  </a:r>
                  <a:endParaRPr lang="es-ES" sz="1200" dirty="0"/>
                </a:p>
              </p:txBody>
            </p:sp>
            <p:sp>
              <p:nvSpPr>
                <p:cNvPr id="129" name="CuadroTexto 128"/>
                <p:cNvSpPr txBox="1"/>
                <p:nvPr/>
              </p:nvSpPr>
              <p:spPr>
                <a:xfrm>
                  <a:off x="4343400" y="5294045"/>
                  <a:ext cx="194582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“Luces bien de %s\n”” </a:t>
                  </a:r>
                  <a:endParaRPr lang="es-ES" sz="1200" dirty="0"/>
                </a:p>
              </p:txBody>
            </p:sp>
            <p:sp>
              <p:nvSpPr>
                <p:cNvPr id="130" name="CuadroTexto 129"/>
                <p:cNvSpPr txBox="1"/>
                <p:nvPr/>
              </p:nvSpPr>
              <p:spPr>
                <a:xfrm>
                  <a:off x="6289229" y="5294044"/>
                  <a:ext cx="28619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131" name="CuadroTexto 130"/>
                <p:cNvSpPr txBox="1"/>
                <p:nvPr/>
              </p:nvSpPr>
              <p:spPr>
                <a:xfrm>
                  <a:off x="7185027" y="5294043"/>
                  <a:ext cx="28619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132" name="CuadroTexto 131"/>
                <p:cNvSpPr txBox="1"/>
                <p:nvPr/>
              </p:nvSpPr>
              <p:spPr>
                <a:xfrm>
                  <a:off x="6575428" y="5294043"/>
                  <a:ext cx="609599"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color </a:t>
                  </a:r>
                  <a:endParaRPr lang="es-ES" sz="1200" dirty="0"/>
                </a:p>
              </p:txBody>
            </p:sp>
          </p:grpSp>
        </p:grpSp>
        <p:sp>
          <p:nvSpPr>
            <p:cNvPr id="135" name="Rectangle 5"/>
            <p:cNvSpPr/>
            <p:nvPr/>
          </p:nvSpPr>
          <p:spPr>
            <a:xfrm>
              <a:off x="2069814" y="4988695"/>
              <a:ext cx="4419600" cy="400110"/>
            </a:xfrm>
            <a:prstGeom prst="rect">
              <a:avLst/>
            </a:prstGeom>
          </p:spPr>
          <p:txBody>
            <a:bodyPr wrap="square">
              <a:spAutoFit/>
            </a:bodyPr>
            <a:lstStyle/>
            <a:p>
              <a:r>
                <a:rPr lang="es-ES" sz="2000" b="1" dirty="0" smtClean="0">
                  <a:solidFill>
                    <a:schemeClr val="bg1"/>
                  </a:solidFill>
                </a:rPr>
                <a:t>Figura 4.6: </a:t>
              </a:r>
              <a:r>
                <a:rPr lang="es-ES" sz="2000" dirty="0" smtClean="0">
                  <a:solidFill>
                    <a:schemeClr val="bg1"/>
                  </a:solidFill>
                </a:rPr>
                <a:t>Argumentos de </a:t>
              </a:r>
              <a:r>
                <a:rPr lang="es-ES" sz="2000" dirty="0" err="1" smtClean="0">
                  <a:solidFill>
                    <a:schemeClr val="bg1"/>
                  </a:solidFill>
                </a:rPr>
                <a:t>printf</a:t>
              </a:r>
              <a:r>
                <a:rPr lang="es-ES" sz="2000" dirty="0" smtClean="0">
                  <a:solidFill>
                    <a:schemeClr val="bg1"/>
                  </a:solidFill>
                </a:rPr>
                <a:t>().</a:t>
              </a:r>
            </a:p>
          </p:txBody>
        </p:sp>
      </p:grpSp>
    </p:spTree>
    <p:extLst>
      <p:ext uri="{BB962C8B-B14F-4D97-AF65-F5344CB8AC3E}">
        <p14:creationId xmlns:p14="http://schemas.microsoft.com/office/powerpoint/2010/main" val="3994235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dirty="0" smtClean="0">
                <a:solidFill>
                  <a:schemeClr val="bg1"/>
                </a:solidFill>
              </a:rPr>
              <a:t>Veamos otro ejemplo, </a:t>
            </a:r>
          </a:p>
          <a:p>
            <a:endParaRPr lang="es-ES" sz="2000" dirty="0">
              <a:solidFill>
                <a:schemeClr val="bg1"/>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(“El valor de pi es %f.\n”, PI);</a:t>
            </a:r>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Esta vez la lista de nombres sólo tiene un número, la constante simbólica pi. Como veremos en la figura 4.7, control-</a:t>
            </a:r>
            <a:r>
              <a:rPr lang="es-ES" sz="2000" dirty="0" err="1" smtClean="0">
                <a:solidFill>
                  <a:schemeClr val="bg1"/>
                </a:solidFill>
              </a:rPr>
              <a:t>string</a:t>
            </a:r>
            <a:r>
              <a:rPr lang="es-ES" sz="2000" dirty="0" smtClean="0">
                <a:solidFill>
                  <a:schemeClr val="bg1"/>
                </a:solidFill>
              </a:rPr>
              <a:t> tiene dos formas distintas de información:</a:t>
            </a:r>
          </a:p>
          <a:p>
            <a:pPr marL="457200" indent="-457200" algn="just">
              <a:buAutoNum type="arabicPeriod"/>
            </a:pPr>
            <a:r>
              <a:rPr lang="es-ES" sz="2000" dirty="0" smtClean="0">
                <a:solidFill>
                  <a:schemeClr val="bg1"/>
                </a:solidFill>
              </a:rPr>
              <a:t>Caracteres que son impresos.</a:t>
            </a:r>
          </a:p>
          <a:p>
            <a:pPr marL="457200" indent="-457200" algn="just">
              <a:buAutoNum type="arabicPeriod"/>
            </a:pPr>
            <a:r>
              <a:rPr lang="es-ES" sz="2000" dirty="0" smtClean="0">
                <a:solidFill>
                  <a:schemeClr val="bg1"/>
                </a:solidFill>
              </a:rPr>
              <a:t>Especificaciones de conversión.</a:t>
            </a:r>
            <a:endParaRPr lang="es-ES" sz="2000" dirty="0">
              <a:solidFill>
                <a:schemeClr val="bg1"/>
              </a:solidFill>
            </a:endParaRPr>
          </a:p>
        </p:txBody>
      </p:sp>
      <p:grpSp>
        <p:nvGrpSpPr>
          <p:cNvPr id="10" name="Grupo 9"/>
          <p:cNvGrpSpPr/>
          <p:nvPr/>
        </p:nvGrpSpPr>
        <p:grpSpPr>
          <a:xfrm>
            <a:off x="1559965" y="3935903"/>
            <a:ext cx="5820297" cy="2291102"/>
            <a:chOff x="1559965" y="3935903"/>
            <a:chExt cx="5820297" cy="2291102"/>
          </a:xfrm>
        </p:grpSpPr>
        <p:sp>
          <p:nvSpPr>
            <p:cNvPr id="135" name="Rectangle 5"/>
            <p:cNvSpPr/>
            <p:nvPr/>
          </p:nvSpPr>
          <p:spPr>
            <a:xfrm>
              <a:off x="1828800" y="5826895"/>
              <a:ext cx="5282628" cy="400110"/>
            </a:xfrm>
            <a:prstGeom prst="rect">
              <a:avLst/>
            </a:prstGeom>
          </p:spPr>
          <p:txBody>
            <a:bodyPr wrap="square">
              <a:spAutoFit/>
            </a:bodyPr>
            <a:lstStyle/>
            <a:p>
              <a:r>
                <a:rPr lang="es-ES" sz="2000" b="1" dirty="0" smtClean="0">
                  <a:solidFill>
                    <a:schemeClr val="bg1"/>
                  </a:solidFill>
                </a:rPr>
                <a:t>Figura 4.7: </a:t>
              </a:r>
              <a:r>
                <a:rPr lang="es-ES" sz="2000" dirty="0" smtClean="0">
                  <a:solidFill>
                    <a:schemeClr val="bg1"/>
                  </a:solidFill>
                </a:rPr>
                <a:t>Anatomía de un </a:t>
              </a:r>
              <a:r>
                <a:rPr lang="es-ES" sz="2000" dirty="0" err="1" smtClean="0">
                  <a:solidFill>
                    <a:schemeClr val="bg1"/>
                  </a:solidFill>
                </a:rPr>
                <a:t>cotrol-string</a:t>
              </a:r>
              <a:r>
                <a:rPr lang="es-ES" sz="2000" dirty="0" smtClean="0">
                  <a:solidFill>
                    <a:schemeClr val="bg1"/>
                  </a:solidFill>
                </a:rPr>
                <a:t>.</a:t>
              </a:r>
            </a:p>
          </p:txBody>
        </p:sp>
        <p:grpSp>
          <p:nvGrpSpPr>
            <p:cNvPr id="9" name="Grupo 8"/>
            <p:cNvGrpSpPr/>
            <p:nvPr/>
          </p:nvGrpSpPr>
          <p:grpSpPr>
            <a:xfrm>
              <a:off x="1559965" y="3935903"/>
              <a:ext cx="5820297" cy="1301521"/>
              <a:chOff x="1559965" y="3935903"/>
              <a:chExt cx="5820297" cy="1301521"/>
            </a:xfrm>
          </p:grpSpPr>
          <p:grpSp>
            <p:nvGrpSpPr>
              <p:cNvPr id="8" name="Grupo 7"/>
              <p:cNvGrpSpPr/>
              <p:nvPr/>
            </p:nvGrpSpPr>
            <p:grpSpPr>
              <a:xfrm>
                <a:off x="1559965" y="4265607"/>
                <a:ext cx="5820297" cy="971817"/>
                <a:chOff x="1600273" y="3901164"/>
                <a:chExt cx="5820297" cy="971817"/>
              </a:xfrm>
            </p:grpSpPr>
            <p:grpSp>
              <p:nvGrpSpPr>
                <p:cNvPr id="7" name="Grupo 6"/>
                <p:cNvGrpSpPr/>
                <p:nvPr/>
              </p:nvGrpSpPr>
              <p:grpSpPr>
                <a:xfrm>
                  <a:off x="1600273" y="3901164"/>
                  <a:ext cx="3564000" cy="874061"/>
                  <a:chOff x="1600273" y="3901164"/>
                  <a:chExt cx="3564000" cy="874061"/>
                </a:xfrm>
              </p:grpSpPr>
              <p:sp>
                <p:nvSpPr>
                  <p:cNvPr id="39" name="CuadroTexto 38"/>
                  <p:cNvSpPr txBox="1"/>
                  <p:nvPr/>
                </p:nvSpPr>
                <p:spPr>
                  <a:xfrm>
                    <a:off x="2353226" y="4498226"/>
                    <a:ext cx="1805887"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Caracteres literales</a:t>
                    </a:r>
                    <a:endParaRPr lang="es-ES" dirty="0"/>
                  </a:p>
                </p:txBody>
              </p:sp>
              <p:grpSp>
                <p:nvGrpSpPr>
                  <p:cNvPr id="3" name="Grupo 2"/>
                  <p:cNvGrpSpPr/>
                  <p:nvPr/>
                </p:nvGrpSpPr>
                <p:grpSpPr>
                  <a:xfrm>
                    <a:off x="1600273" y="3901164"/>
                    <a:ext cx="3564000" cy="468000"/>
                    <a:chOff x="2362200" y="3743188"/>
                    <a:chExt cx="6208323" cy="468000"/>
                  </a:xfrm>
                </p:grpSpPr>
                <p:grpSp>
                  <p:nvGrpSpPr>
                    <p:cNvPr id="27" name="Grupo 26"/>
                    <p:cNvGrpSpPr/>
                    <p:nvPr/>
                  </p:nvGrpSpPr>
                  <p:grpSpPr>
                    <a:xfrm flipV="1">
                      <a:off x="2362200" y="3743188"/>
                      <a:ext cx="6208323" cy="252000"/>
                      <a:chOff x="1021852" y="5791200"/>
                      <a:chExt cx="1564579" cy="252000"/>
                    </a:xfrm>
                  </p:grpSpPr>
                  <p:cxnSp>
                    <p:nvCxnSpPr>
                      <p:cNvPr id="29" name="Conector recto 28"/>
                      <p:cNvCxnSpPr/>
                      <p:nvPr/>
                    </p:nvCxnSpPr>
                    <p:spPr>
                      <a:xfrm flipV="1">
                        <a:off x="2586431"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flipV="1">
                        <a:off x="1021852"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cto 30"/>
                      <p:cNvCxnSpPr/>
                      <p:nvPr/>
                    </p:nvCxnSpPr>
                    <p:spPr>
                      <a:xfrm>
                        <a:off x="1021852" y="5791200"/>
                        <a:ext cx="1548000"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cxnSp>
                  <p:nvCxnSpPr>
                    <p:cNvPr id="28" name="Conector recto 27"/>
                    <p:cNvCxnSpPr/>
                    <p:nvPr/>
                  </p:nvCxnSpPr>
                  <p:spPr>
                    <a:xfrm flipV="1">
                      <a:off x="5398441" y="3995188"/>
                      <a:ext cx="0" cy="21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 name="Grupo 3"/>
                <p:cNvGrpSpPr/>
                <p:nvPr/>
              </p:nvGrpSpPr>
              <p:grpSpPr>
                <a:xfrm>
                  <a:off x="4323706" y="3901164"/>
                  <a:ext cx="1290977" cy="971817"/>
                  <a:chOff x="4323706" y="3901164"/>
                  <a:chExt cx="1290977" cy="971817"/>
                </a:xfrm>
              </p:grpSpPr>
              <p:sp>
                <p:nvSpPr>
                  <p:cNvPr id="32" name="CuadroTexto 31"/>
                  <p:cNvSpPr txBox="1"/>
                  <p:nvPr/>
                </p:nvSpPr>
                <p:spPr>
                  <a:xfrm>
                    <a:off x="4323706" y="4411316"/>
                    <a:ext cx="1290977" cy="461665"/>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Especificación de conversión</a:t>
                    </a:r>
                    <a:endParaRPr lang="es-ES" dirty="0"/>
                  </a:p>
                </p:txBody>
              </p:sp>
              <p:grpSp>
                <p:nvGrpSpPr>
                  <p:cNvPr id="78" name="Grupo 77"/>
                  <p:cNvGrpSpPr/>
                  <p:nvPr/>
                </p:nvGrpSpPr>
                <p:grpSpPr>
                  <a:xfrm flipV="1">
                    <a:off x="5229195" y="3901164"/>
                    <a:ext cx="324000" cy="468000"/>
                    <a:chOff x="1021852" y="5575200"/>
                    <a:chExt cx="1564579" cy="468000"/>
                  </a:xfrm>
                </p:grpSpPr>
                <p:grpSp>
                  <p:nvGrpSpPr>
                    <p:cNvPr id="79" name="Grupo 78"/>
                    <p:cNvGrpSpPr/>
                    <p:nvPr/>
                  </p:nvGrpSpPr>
                  <p:grpSpPr>
                    <a:xfrm>
                      <a:off x="1021852" y="5791200"/>
                      <a:ext cx="1564579" cy="252000"/>
                      <a:chOff x="1021852" y="5791200"/>
                      <a:chExt cx="1564579" cy="252000"/>
                    </a:xfrm>
                  </p:grpSpPr>
                  <p:cxnSp>
                    <p:nvCxnSpPr>
                      <p:cNvPr id="81" name="Conector recto 80"/>
                      <p:cNvCxnSpPr/>
                      <p:nvPr/>
                    </p:nvCxnSpPr>
                    <p:spPr>
                      <a:xfrm flipV="1">
                        <a:off x="2586431"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flipV="1">
                        <a:off x="1021852"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3" name="Conector recto 82"/>
                      <p:cNvCxnSpPr/>
                      <p:nvPr/>
                    </p:nvCxnSpPr>
                    <p:spPr>
                      <a:xfrm>
                        <a:off x="1021852" y="5791200"/>
                        <a:ext cx="1548000"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cxnSp>
                  <p:nvCxnSpPr>
                    <p:cNvPr id="80" name="Conector recto 79"/>
                    <p:cNvCxnSpPr/>
                    <p:nvPr/>
                  </p:nvCxnSpPr>
                  <p:spPr>
                    <a:xfrm flipV="1">
                      <a:off x="1804141" y="5575200"/>
                      <a:ext cx="0" cy="21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upo 4"/>
                <p:cNvGrpSpPr/>
                <p:nvPr/>
              </p:nvGrpSpPr>
              <p:grpSpPr>
                <a:xfrm>
                  <a:off x="5614683" y="3910811"/>
                  <a:ext cx="1805887" cy="901874"/>
                  <a:chOff x="5614683" y="3910811"/>
                  <a:chExt cx="1805887" cy="901874"/>
                </a:xfrm>
              </p:grpSpPr>
              <p:grpSp>
                <p:nvGrpSpPr>
                  <p:cNvPr id="33" name="Grupo 32"/>
                  <p:cNvGrpSpPr/>
                  <p:nvPr/>
                </p:nvGrpSpPr>
                <p:grpSpPr>
                  <a:xfrm flipV="1">
                    <a:off x="5614683" y="3910811"/>
                    <a:ext cx="576000" cy="468000"/>
                    <a:chOff x="1021852" y="5575200"/>
                    <a:chExt cx="1564579" cy="468000"/>
                  </a:xfrm>
                </p:grpSpPr>
                <p:grpSp>
                  <p:nvGrpSpPr>
                    <p:cNvPr id="34" name="Grupo 33"/>
                    <p:cNvGrpSpPr/>
                    <p:nvPr/>
                  </p:nvGrpSpPr>
                  <p:grpSpPr>
                    <a:xfrm>
                      <a:off x="1021852" y="5791200"/>
                      <a:ext cx="1564579" cy="252000"/>
                      <a:chOff x="1021852" y="5791200"/>
                      <a:chExt cx="1564579" cy="252000"/>
                    </a:xfrm>
                  </p:grpSpPr>
                  <p:cxnSp>
                    <p:nvCxnSpPr>
                      <p:cNvPr id="36" name="Conector recto 35"/>
                      <p:cNvCxnSpPr/>
                      <p:nvPr/>
                    </p:nvCxnSpPr>
                    <p:spPr>
                      <a:xfrm flipV="1">
                        <a:off x="2586431"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flipV="1">
                        <a:off x="1021852" y="57912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a:off x="1021852" y="5791200"/>
                        <a:ext cx="1548000"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p:cNvCxnSpPr/>
                    <p:nvPr/>
                  </p:nvCxnSpPr>
                  <p:spPr>
                    <a:xfrm flipV="1">
                      <a:off x="1804141" y="5575200"/>
                      <a:ext cx="0" cy="216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sp>
                <p:nvSpPr>
                  <p:cNvPr id="84" name="CuadroTexto 83"/>
                  <p:cNvSpPr txBox="1"/>
                  <p:nvPr/>
                </p:nvSpPr>
                <p:spPr>
                  <a:xfrm>
                    <a:off x="5614683" y="4535686"/>
                    <a:ext cx="1805887"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Caracteres literales</a:t>
                    </a:r>
                    <a:endParaRPr lang="es-ES" dirty="0"/>
                  </a:p>
                </p:txBody>
              </p:sp>
            </p:grpSp>
          </p:grpSp>
          <p:sp>
            <p:nvSpPr>
              <p:cNvPr id="89" name="CuadroTexto 88"/>
              <p:cNvSpPr txBox="1"/>
              <p:nvPr/>
            </p:nvSpPr>
            <p:spPr>
              <a:xfrm>
                <a:off x="3733801" y="3935903"/>
                <a:ext cx="22270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“El valor de pi es    %f.    \n”</a:t>
                </a:r>
                <a:endParaRPr lang="es-ES" sz="1200" dirty="0"/>
              </a:p>
            </p:txBody>
          </p:sp>
        </p:grpSp>
      </p:grpSp>
    </p:spTree>
    <p:extLst>
      <p:ext uri="{BB962C8B-B14F-4D97-AF65-F5344CB8AC3E}">
        <p14:creationId xmlns:p14="http://schemas.microsoft.com/office/powerpoint/2010/main" val="1087546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dirty="0" smtClean="0">
                <a:solidFill>
                  <a:schemeClr val="bg1"/>
                </a:solidFill>
              </a:rPr>
              <a:t>Para imprimir frases, no se necesita especificación de conversión. Si se quiere imprimir datos, se puede dispensar con el comentario en ejecución. Así, las sentencias de </a:t>
            </a:r>
            <a:r>
              <a:rPr lang="es-ES" sz="2000" dirty="0" err="1" smtClean="0">
                <a:solidFill>
                  <a:schemeClr val="bg1"/>
                </a:solidFill>
              </a:rPr>
              <a:t>Listing</a:t>
            </a:r>
            <a:r>
              <a:rPr lang="es-ES" sz="2000" dirty="0" smtClean="0">
                <a:solidFill>
                  <a:schemeClr val="bg1"/>
                </a:solidFill>
              </a:rPr>
              <a:t> 4.6 son totalmente aceptables:</a:t>
            </a:r>
          </a:p>
          <a:p>
            <a:pPr algn="just"/>
            <a:endParaRPr lang="es-ES" sz="2000" dirty="0">
              <a:solidFill>
                <a:schemeClr val="bg1"/>
              </a:solidFill>
            </a:endParaRPr>
          </a:p>
          <a:p>
            <a:pPr algn="just"/>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Adios</a:t>
            </a:r>
            <a:r>
              <a:rPr lang="es-ES" sz="2000" b="1" i="1" dirty="0">
                <a:solidFill>
                  <a:schemeClr val="accent2">
                    <a:lumMod val="60000"/>
                    <a:lumOff val="40000"/>
                  </a:schemeClr>
                </a:solidFill>
              </a:rPr>
              <a:t>, tu eres demasiado querido para mi posición,\n”);</a:t>
            </a:r>
            <a:endParaRPr lang="es-ES" sz="2000" dirty="0" smtClean="0">
              <a:solidFill>
                <a:schemeClr val="bg1"/>
              </a:solidFill>
            </a:endParaRPr>
          </a:p>
          <a:p>
            <a:pPr algn="just"/>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err="1">
                <a:solidFill>
                  <a:schemeClr val="accent2">
                    <a:lumMod val="60000"/>
                    <a:lumOff val="40000"/>
                  </a:schemeClr>
                </a:solidFill>
              </a:rPr>
              <a:t>c%d</a:t>
            </a:r>
            <a:r>
              <a:rPr lang="es-ES" sz="2000" b="1" i="1" dirty="0">
                <a:solidFill>
                  <a:schemeClr val="accent2">
                    <a:lumMod val="60000"/>
                    <a:lumOff val="40000"/>
                  </a:schemeClr>
                </a:solidFill>
              </a:rPr>
              <a:t>\n”, ‘$’, 2*</a:t>
            </a:r>
            <a:r>
              <a:rPr lang="es-ES" sz="2000" b="1" i="1" dirty="0" err="1">
                <a:solidFill>
                  <a:schemeClr val="accent2">
                    <a:lumMod val="60000"/>
                    <a:lumOff val="40000"/>
                  </a:schemeClr>
                </a:solidFill>
              </a:rPr>
              <a:t>cost</a:t>
            </a:r>
            <a:r>
              <a:rPr lang="es-ES" sz="2000" b="1" i="1" dirty="0">
                <a:solidFill>
                  <a:schemeClr val="accent2">
                    <a:lumMod val="60000"/>
                    <a:lumOff val="40000"/>
                  </a:schemeClr>
                </a:solidFill>
              </a:rPr>
              <a:t>);</a:t>
            </a:r>
            <a:endParaRPr lang="es-ES" sz="2000" dirty="0" smtClean="0">
              <a:solidFill>
                <a:schemeClr val="bg1"/>
              </a:solidFill>
            </a:endParaRPr>
          </a:p>
          <a:p>
            <a:endParaRPr lang="es-ES" sz="2000" dirty="0">
              <a:solidFill>
                <a:schemeClr val="bg1"/>
              </a:solidFill>
            </a:endParaRPr>
          </a:p>
          <a:p>
            <a:pPr algn="just"/>
            <a:r>
              <a:rPr lang="es-ES" sz="2000" dirty="0" smtClean="0">
                <a:solidFill>
                  <a:schemeClr val="bg1"/>
                </a:solidFill>
              </a:rPr>
              <a:t>En la segunda sentencia, note que el primer ítem en la lista era un carácter constante en lugar de una variable, y el segundo ítem es una multiplicación.</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196373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r>
              <a:rPr lang="es-ES" sz="2000" b="1" spc="300" dirty="0" smtClean="0">
                <a:solidFill>
                  <a:schemeClr val="accent3">
                    <a:lumMod val="75000"/>
                  </a:schemeClr>
                </a:solidFill>
              </a:rPr>
              <a:t>Modificadores de especificación de conversión para </a:t>
            </a:r>
            <a:r>
              <a:rPr lang="es-ES" sz="2000" b="1" spc="300" dirty="0" err="1" smtClean="0">
                <a:solidFill>
                  <a:schemeClr val="accent3">
                    <a:lumMod val="75000"/>
                  </a:schemeClr>
                </a:solidFill>
              </a:rPr>
              <a:t>printf</a:t>
            </a:r>
            <a:r>
              <a:rPr lang="es-ES" sz="2000" b="1" spc="300" dirty="0" smtClean="0">
                <a:solidFill>
                  <a:schemeClr val="accent3">
                    <a:lumMod val="75000"/>
                  </a:schemeClr>
                </a:solidFill>
              </a:rPr>
              <a:t>().  </a:t>
            </a:r>
          </a:p>
          <a:p>
            <a:endParaRPr lang="es-ES" sz="2000" dirty="0">
              <a:solidFill>
                <a:schemeClr val="bg1"/>
              </a:solidFill>
            </a:endParaRPr>
          </a:p>
          <a:p>
            <a:pPr algn="just"/>
            <a:r>
              <a:rPr lang="es-ES" sz="2000" dirty="0" smtClean="0">
                <a:solidFill>
                  <a:schemeClr val="bg1"/>
                </a:solidFill>
              </a:rPr>
              <a:t>Podemos modificar una especificación de conversión básica insertando modificadores entre </a:t>
            </a:r>
            <a:r>
              <a:rPr lang="es-ES" sz="2000" b="1" i="1" dirty="0" smtClean="0">
                <a:solidFill>
                  <a:schemeClr val="accent2">
                    <a:lumMod val="60000"/>
                    <a:lumOff val="40000"/>
                  </a:schemeClr>
                </a:solidFill>
              </a:rPr>
              <a:t>%</a:t>
            </a:r>
            <a:r>
              <a:rPr lang="es-ES" sz="2000" dirty="0" smtClean="0">
                <a:solidFill>
                  <a:schemeClr val="bg1"/>
                </a:solidFill>
              </a:rPr>
              <a:t> y el carácter de conversión definido. Las tablas 4.2 y 4.3 listan los caracteres que pueden usarse legalmente. En caso de usar más de uno, debe seguirse el orden de la </a:t>
            </a:r>
            <a:r>
              <a:rPr lang="es-ES" sz="2000" dirty="0" err="1" smtClean="0">
                <a:solidFill>
                  <a:schemeClr val="bg1"/>
                </a:solidFill>
              </a:rPr>
              <a:t>table</a:t>
            </a:r>
            <a:r>
              <a:rPr lang="es-ES" sz="2000" dirty="0" smtClean="0">
                <a:solidFill>
                  <a:schemeClr val="bg1"/>
                </a:solidFill>
              </a:rPr>
              <a:t> 4.2.</a:t>
            </a:r>
          </a:p>
          <a:p>
            <a:endParaRPr lang="es-ES" sz="2000" dirty="0">
              <a:solidFill>
                <a:schemeClr val="bg1"/>
              </a:solidFill>
            </a:endParaRPr>
          </a:p>
        </p:txBody>
      </p:sp>
    </p:spTree>
    <p:extLst>
      <p:ext uri="{BB962C8B-B14F-4D97-AF65-F5344CB8AC3E}">
        <p14:creationId xmlns:p14="http://schemas.microsoft.com/office/powerpoint/2010/main" val="889782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 y="381000"/>
            <a:ext cx="8686800" cy="1631216"/>
          </a:xfrm>
          <a:prstGeom prst="rect">
            <a:avLst/>
          </a:prstGeom>
        </p:spPr>
        <p:txBody>
          <a:bodyPr wrap="square">
            <a:spAutoFit/>
          </a:bodyPr>
          <a:lstStyle/>
          <a:p>
            <a:pPr algn="just"/>
            <a:r>
              <a:rPr lang="es-ES" sz="2000" b="1" dirty="0" smtClean="0">
                <a:solidFill>
                  <a:schemeClr val="accent4">
                    <a:lumMod val="75000"/>
                  </a:schemeClr>
                </a:solidFill>
              </a:rPr>
              <a:t>Tabla 4.2:</a:t>
            </a:r>
            <a:r>
              <a:rPr lang="es-ES" sz="2000" dirty="0" smtClean="0">
                <a:solidFill>
                  <a:schemeClr val="accent4">
                    <a:lumMod val="75000"/>
                  </a:schemeClr>
                </a:solidFill>
              </a:rPr>
              <a:t> Modificadores para </a:t>
            </a:r>
            <a:r>
              <a:rPr lang="es-ES" sz="2000" dirty="0" err="1" smtClean="0">
                <a:solidFill>
                  <a:schemeClr val="accent4">
                    <a:lumMod val="75000"/>
                  </a:schemeClr>
                </a:solidFill>
              </a:rPr>
              <a:t>printf</a:t>
            </a:r>
            <a:r>
              <a:rPr lang="es-ES" sz="2000" dirty="0" smtClean="0">
                <a:solidFill>
                  <a:schemeClr val="accent4">
                    <a:lumMod val="75000"/>
                  </a:schemeClr>
                </a:solidFill>
              </a:rPr>
              <a:t>()</a:t>
            </a:r>
            <a:endParaRPr lang="es-ES" sz="2000" b="1"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2285655603"/>
              </p:ext>
            </p:extLst>
          </p:nvPr>
        </p:nvGraphicFramePr>
        <p:xfrm>
          <a:off x="190500" y="1371600"/>
          <a:ext cx="8458200" cy="449580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687854062"/>
                    </a:ext>
                  </a:extLst>
                </a:gridCol>
                <a:gridCol w="6321392">
                  <a:extLst>
                    <a:ext uri="{9D8B030D-6E8A-4147-A177-3AD203B41FA5}">
                      <a16:colId xmlns:a16="http://schemas.microsoft.com/office/drawing/2014/main" val="3435777505"/>
                    </a:ext>
                  </a:extLst>
                </a:gridCol>
              </a:tblGrid>
              <a:tr h="370840">
                <a:tc>
                  <a:txBody>
                    <a:bodyPr/>
                    <a:lstStyle/>
                    <a:p>
                      <a:r>
                        <a:rPr lang="es-ES" dirty="0" smtClean="0"/>
                        <a:t>Modificador</a:t>
                      </a:r>
                      <a:endParaRPr lang="es-ES" dirty="0"/>
                    </a:p>
                  </a:txBody>
                  <a:tcPr/>
                </a:tc>
                <a:tc>
                  <a:txBody>
                    <a:bodyPr/>
                    <a:lstStyle/>
                    <a:p>
                      <a:r>
                        <a:rPr lang="es-ES" dirty="0" smtClean="0"/>
                        <a:t>Significado</a:t>
                      </a:r>
                      <a:endParaRPr lang="es-ES" dirty="0"/>
                    </a:p>
                  </a:txBody>
                  <a:tcPr/>
                </a:tc>
                <a:extLst>
                  <a:ext uri="{0D108BD9-81ED-4DB2-BD59-A6C34878D82A}">
                    <a16:rowId xmlns:a16="http://schemas.microsoft.com/office/drawing/2014/main" val="1374142582"/>
                  </a:ext>
                </a:extLst>
              </a:tr>
              <a:tr h="370840">
                <a:tc>
                  <a:txBody>
                    <a:bodyPr/>
                    <a:lstStyle/>
                    <a:p>
                      <a:pPr algn="ctr"/>
                      <a:r>
                        <a:rPr lang="es-ES" dirty="0" err="1" smtClean="0"/>
                        <a:t>flag</a:t>
                      </a:r>
                      <a:endParaRPr lang="es-ES" dirty="0"/>
                    </a:p>
                  </a:txBody>
                  <a:tcPr/>
                </a:tc>
                <a:tc>
                  <a:txBody>
                    <a:bodyPr/>
                    <a:lstStyle/>
                    <a:p>
                      <a:r>
                        <a:rPr lang="es-ES" dirty="0" smtClean="0"/>
                        <a:t>Son cinco: -, +, espacio, #, 0. Ejemplo: “%-10d”</a:t>
                      </a:r>
                      <a:endParaRPr lang="es-ES" dirty="0"/>
                    </a:p>
                  </a:txBody>
                  <a:tcPr/>
                </a:tc>
                <a:extLst>
                  <a:ext uri="{0D108BD9-81ED-4DB2-BD59-A6C34878D82A}">
                    <a16:rowId xmlns:a16="http://schemas.microsoft.com/office/drawing/2014/main" val="4262264069"/>
                  </a:ext>
                </a:extLst>
              </a:tr>
              <a:tr h="370840">
                <a:tc>
                  <a:txBody>
                    <a:bodyPr/>
                    <a:lstStyle/>
                    <a:p>
                      <a:pPr algn="ctr"/>
                      <a:r>
                        <a:rPr lang="es-ES" dirty="0" smtClean="0"/>
                        <a:t>digito(s)</a:t>
                      </a:r>
                      <a:endParaRPr lang="es-ES" dirty="0"/>
                    </a:p>
                  </a:txBody>
                  <a:tcPr/>
                </a:tc>
                <a:tc>
                  <a:txBody>
                    <a:bodyPr/>
                    <a:lstStyle/>
                    <a:p>
                      <a:r>
                        <a:rPr lang="es-ES" dirty="0" smtClean="0"/>
                        <a:t>La amplitud mínima del campo. Ejemplo “%4d”</a:t>
                      </a:r>
                      <a:endParaRPr lang="es-ES" dirty="0"/>
                    </a:p>
                  </a:txBody>
                  <a:tcPr/>
                </a:tc>
                <a:extLst>
                  <a:ext uri="{0D108BD9-81ED-4DB2-BD59-A6C34878D82A}">
                    <a16:rowId xmlns:a16="http://schemas.microsoft.com/office/drawing/2014/main" val="3168179767"/>
                  </a:ext>
                </a:extLst>
              </a:tr>
              <a:tr h="370840">
                <a:tc>
                  <a:txBody>
                    <a:bodyPr/>
                    <a:lstStyle/>
                    <a:p>
                      <a:pPr algn="ctr"/>
                      <a:r>
                        <a:rPr lang="es-ES" dirty="0" smtClean="0"/>
                        <a:t>.digito(s)</a:t>
                      </a:r>
                      <a:endParaRPr lang="es-ES" dirty="0"/>
                    </a:p>
                  </a:txBody>
                  <a:tcPr/>
                </a:tc>
                <a:tc>
                  <a:txBody>
                    <a:bodyPr/>
                    <a:lstStyle/>
                    <a:p>
                      <a:r>
                        <a:rPr lang="es-ES" dirty="0" smtClean="0"/>
                        <a:t>Precisión. Para conversiones %e, %E y %f, el número de dígitos a imprimir a la derecha de un decimal. Para conversiones %g</a:t>
                      </a:r>
                      <a:r>
                        <a:rPr lang="es-ES" baseline="0" dirty="0" smtClean="0"/>
                        <a:t> y</a:t>
                      </a:r>
                      <a:r>
                        <a:rPr lang="es-ES" dirty="0" smtClean="0"/>
                        <a:t> %G, el número máximo de dígitos significativos. Ejemplo: “%5.2f”</a:t>
                      </a:r>
                      <a:endParaRPr lang="es-ES" dirty="0"/>
                    </a:p>
                  </a:txBody>
                  <a:tcPr/>
                </a:tc>
                <a:extLst>
                  <a:ext uri="{0D108BD9-81ED-4DB2-BD59-A6C34878D82A}">
                    <a16:rowId xmlns:a16="http://schemas.microsoft.com/office/drawing/2014/main" val="1345913146"/>
                  </a:ext>
                </a:extLst>
              </a:tr>
              <a:tr h="370840">
                <a:tc>
                  <a:txBody>
                    <a:bodyPr/>
                    <a:lstStyle/>
                    <a:p>
                      <a:pPr algn="ctr"/>
                      <a:r>
                        <a:rPr lang="es-ES" dirty="0" smtClean="0"/>
                        <a:t>h</a:t>
                      </a:r>
                      <a:endParaRPr lang="es-ES" dirty="0"/>
                    </a:p>
                  </a:txBody>
                  <a:tcPr/>
                </a:tc>
                <a:tc>
                  <a:txBody>
                    <a:bodyPr/>
                    <a:lstStyle/>
                    <a:p>
                      <a:r>
                        <a:rPr lang="es-ES" dirty="0" smtClean="0"/>
                        <a:t>Se usa con un entero para indicar un valor short </a:t>
                      </a:r>
                      <a:r>
                        <a:rPr lang="es-ES" dirty="0" err="1" smtClean="0"/>
                        <a:t>int</a:t>
                      </a:r>
                      <a:r>
                        <a:rPr lang="es-ES" dirty="0" smtClean="0"/>
                        <a:t> o </a:t>
                      </a:r>
                      <a:r>
                        <a:rPr lang="es-ES" dirty="0" err="1" smtClean="0"/>
                        <a:t>unsigned</a:t>
                      </a:r>
                      <a:r>
                        <a:rPr lang="es-ES" dirty="0" smtClean="0"/>
                        <a:t> short </a:t>
                      </a:r>
                      <a:r>
                        <a:rPr lang="es-ES" dirty="0" err="1" smtClean="0"/>
                        <a:t>int</a:t>
                      </a:r>
                      <a:r>
                        <a:rPr lang="es-ES" dirty="0" smtClean="0"/>
                        <a:t>. Ejemplo: “%</a:t>
                      </a:r>
                      <a:r>
                        <a:rPr lang="es-ES" dirty="0" err="1" smtClean="0"/>
                        <a:t>hu</a:t>
                      </a:r>
                      <a:r>
                        <a:rPr lang="es-ES" dirty="0" smtClean="0"/>
                        <a:t>”  “%</a:t>
                      </a:r>
                      <a:r>
                        <a:rPr lang="es-ES" dirty="0" err="1" smtClean="0"/>
                        <a:t>hx</a:t>
                      </a:r>
                      <a:r>
                        <a:rPr lang="es-ES" dirty="0" smtClean="0"/>
                        <a:t>”  “%6.4hd”</a:t>
                      </a:r>
                      <a:endParaRPr lang="es-ES" dirty="0"/>
                    </a:p>
                  </a:txBody>
                  <a:tcPr/>
                </a:tc>
                <a:extLst>
                  <a:ext uri="{0D108BD9-81ED-4DB2-BD59-A6C34878D82A}">
                    <a16:rowId xmlns:a16="http://schemas.microsoft.com/office/drawing/2014/main" val="2285471792"/>
                  </a:ext>
                </a:extLst>
              </a:tr>
              <a:tr h="370840">
                <a:tc>
                  <a:txBody>
                    <a:bodyPr/>
                    <a:lstStyle/>
                    <a:p>
                      <a:pPr algn="ctr"/>
                      <a:r>
                        <a:rPr lang="es-ES" dirty="0" smtClean="0"/>
                        <a:t>l</a:t>
                      </a:r>
                      <a:endParaRPr lang="es-E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Se usa con un entero para indicar un valor </a:t>
                      </a:r>
                      <a:r>
                        <a:rPr lang="es-ES" dirty="0" err="1" smtClean="0"/>
                        <a:t>long</a:t>
                      </a:r>
                      <a:r>
                        <a:rPr lang="es-ES" dirty="0" smtClean="0"/>
                        <a:t> </a:t>
                      </a:r>
                      <a:r>
                        <a:rPr lang="es-ES" dirty="0" err="1" smtClean="0"/>
                        <a:t>int</a:t>
                      </a:r>
                      <a:r>
                        <a:rPr lang="es-ES" dirty="0" smtClean="0"/>
                        <a:t> o </a:t>
                      </a:r>
                      <a:r>
                        <a:rPr lang="es-ES" dirty="0" err="1" smtClean="0"/>
                        <a:t>unsigned</a:t>
                      </a:r>
                      <a:r>
                        <a:rPr lang="es-ES" dirty="0" smtClean="0"/>
                        <a:t> </a:t>
                      </a:r>
                      <a:r>
                        <a:rPr lang="es-ES" dirty="0" err="1" smtClean="0"/>
                        <a:t>long</a:t>
                      </a:r>
                      <a:r>
                        <a:rPr lang="es-ES" dirty="0" smtClean="0"/>
                        <a:t> </a:t>
                      </a:r>
                      <a:r>
                        <a:rPr lang="es-ES" dirty="0" err="1" smtClean="0"/>
                        <a:t>int</a:t>
                      </a:r>
                      <a:r>
                        <a:rPr lang="es-ES" dirty="0" smtClean="0"/>
                        <a:t>. Ejemplo: “%8lu”  “%</a:t>
                      </a:r>
                      <a:r>
                        <a:rPr lang="es-ES" dirty="0" err="1" smtClean="0"/>
                        <a:t>ld</a:t>
                      </a:r>
                      <a:r>
                        <a:rPr lang="es-ES" dirty="0" smtClean="0"/>
                        <a:t>”</a:t>
                      </a:r>
                    </a:p>
                    <a:p>
                      <a:endParaRPr lang="es-ES" dirty="0"/>
                    </a:p>
                  </a:txBody>
                  <a:tcPr/>
                </a:tc>
                <a:extLst>
                  <a:ext uri="{0D108BD9-81ED-4DB2-BD59-A6C34878D82A}">
                    <a16:rowId xmlns:a16="http://schemas.microsoft.com/office/drawing/2014/main" val="1461119244"/>
                  </a:ext>
                </a:extLst>
              </a:tr>
              <a:tr h="370840">
                <a:tc>
                  <a:txBody>
                    <a:bodyPr/>
                    <a:lstStyle/>
                    <a:p>
                      <a:pPr algn="ctr"/>
                      <a:r>
                        <a:rPr lang="es-ES" dirty="0" smtClean="0"/>
                        <a:t>L</a:t>
                      </a:r>
                      <a:endParaRPr lang="es-ES" dirty="0"/>
                    </a:p>
                  </a:txBody>
                  <a:tcPr/>
                </a:tc>
                <a:tc>
                  <a:txBody>
                    <a:bodyPr/>
                    <a:lstStyle/>
                    <a:p>
                      <a:r>
                        <a:rPr lang="es-ES" dirty="0" smtClean="0"/>
                        <a:t>Usado con una conversión de punto flotante para indicar un valor </a:t>
                      </a:r>
                      <a:r>
                        <a:rPr lang="es-ES" dirty="0" err="1" smtClean="0"/>
                        <a:t>long</a:t>
                      </a:r>
                      <a:r>
                        <a:rPr lang="es-ES" dirty="0" smtClean="0"/>
                        <a:t> doublé. Ejemplo: %</a:t>
                      </a:r>
                      <a:r>
                        <a:rPr lang="es-ES" dirty="0" err="1" smtClean="0"/>
                        <a:t>Lf</a:t>
                      </a:r>
                      <a:r>
                        <a:rPr lang="es-ES" dirty="0" smtClean="0"/>
                        <a:t> o %10.4Le </a:t>
                      </a:r>
                      <a:endParaRPr lang="es-ES" dirty="0"/>
                    </a:p>
                  </a:txBody>
                  <a:tcPr/>
                </a:tc>
                <a:extLst>
                  <a:ext uri="{0D108BD9-81ED-4DB2-BD59-A6C34878D82A}">
                    <a16:rowId xmlns:a16="http://schemas.microsoft.com/office/drawing/2014/main" val="2977898710"/>
                  </a:ext>
                </a:extLst>
              </a:tr>
            </a:tbl>
          </a:graphicData>
        </a:graphic>
      </p:graphicFrame>
    </p:spTree>
    <p:extLst>
      <p:ext uri="{BB962C8B-B14F-4D97-AF65-F5344CB8AC3E}">
        <p14:creationId xmlns:p14="http://schemas.microsoft.com/office/powerpoint/2010/main" val="4253762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667" y="291282"/>
            <a:ext cx="8686800" cy="1631216"/>
          </a:xfrm>
          <a:prstGeom prst="rect">
            <a:avLst/>
          </a:prstGeom>
        </p:spPr>
        <p:txBody>
          <a:bodyPr wrap="square">
            <a:spAutoFit/>
          </a:bodyPr>
          <a:lstStyle/>
          <a:p>
            <a:pPr algn="just"/>
            <a:r>
              <a:rPr lang="es-ES" sz="2000" b="1" dirty="0" smtClean="0">
                <a:solidFill>
                  <a:schemeClr val="accent4">
                    <a:lumMod val="75000"/>
                  </a:schemeClr>
                </a:solidFill>
              </a:rPr>
              <a:t>Tabla 4.3:</a:t>
            </a:r>
            <a:r>
              <a:rPr lang="es-ES" sz="2000" dirty="0" smtClean="0">
                <a:solidFill>
                  <a:schemeClr val="accent4">
                    <a:lumMod val="75000"/>
                  </a:schemeClr>
                </a:solidFill>
              </a:rPr>
              <a:t> </a:t>
            </a:r>
            <a:r>
              <a:rPr lang="es-ES" sz="2000" dirty="0" err="1" smtClean="0">
                <a:solidFill>
                  <a:schemeClr val="accent4">
                    <a:lumMod val="75000"/>
                  </a:schemeClr>
                </a:solidFill>
              </a:rPr>
              <a:t>printf</a:t>
            </a:r>
            <a:r>
              <a:rPr lang="es-ES" sz="2000" dirty="0" smtClean="0">
                <a:solidFill>
                  <a:schemeClr val="accent4">
                    <a:lumMod val="75000"/>
                  </a:schemeClr>
                </a:solidFill>
              </a:rPr>
              <a:t>() </a:t>
            </a:r>
            <a:r>
              <a:rPr lang="es-ES" sz="2000" dirty="0" err="1" smtClean="0">
                <a:solidFill>
                  <a:schemeClr val="accent4">
                    <a:lumMod val="75000"/>
                  </a:schemeClr>
                </a:solidFill>
              </a:rPr>
              <a:t>Flags</a:t>
            </a:r>
            <a:endParaRPr lang="es-ES" sz="2000" b="1"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311753525"/>
              </p:ext>
            </p:extLst>
          </p:nvPr>
        </p:nvGraphicFramePr>
        <p:xfrm>
          <a:off x="84667" y="990600"/>
          <a:ext cx="8458200" cy="494284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687854062"/>
                    </a:ext>
                  </a:extLst>
                </a:gridCol>
                <a:gridCol w="6321392">
                  <a:extLst>
                    <a:ext uri="{9D8B030D-6E8A-4147-A177-3AD203B41FA5}">
                      <a16:colId xmlns:a16="http://schemas.microsoft.com/office/drawing/2014/main" val="3435777505"/>
                    </a:ext>
                  </a:extLst>
                </a:gridCol>
              </a:tblGrid>
              <a:tr h="370840">
                <a:tc>
                  <a:txBody>
                    <a:bodyPr/>
                    <a:lstStyle/>
                    <a:p>
                      <a:r>
                        <a:rPr lang="es-ES" dirty="0" err="1" smtClean="0"/>
                        <a:t>Flag</a:t>
                      </a:r>
                      <a:endParaRPr lang="es-ES" dirty="0"/>
                    </a:p>
                  </a:txBody>
                  <a:tcPr/>
                </a:tc>
                <a:tc>
                  <a:txBody>
                    <a:bodyPr/>
                    <a:lstStyle/>
                    <a:p>
                      <a:r>
                        <a:rPr lang="es-ES" dirty="0" smtClean="0"/>
                        <a:t>Significado</a:t>
                      </a:r>
                      <a:endParaRPr lang="es-ES" dirty="0"/>
                    </a:p>
                  </a:txBody>
                  <a:tcPr/>
                </a:tc>
                <a:extLst>
                  <a:ext uri="{0D108BD9-81ED-4DB2-BD59-A6C34878D82A}">
                    <a16:rowId xmlns:a16="http://schemas.microsoft.com/office/drawing/2014/main" val="1374142582"/>
                  </a:ext>
                </a:extLst>
              </a:tr>
              <a:tr h="370840">
                <a:tc>
                  <a:txBody>
                    <a:bodyPr/>
                    <a:lstStyle/>
                    <a:p>
                      <a:pPr algn="ctr"/>
                      <a:r>
                        <a:rPr lang="es-ES" dirty="0" smtClean="0"/>
                        <a:t>-</a:t>
                      </a:r>
                      <a:endParaRPr lang="es-ES" dirty="0"/>
                    </a:p>
                  </a:txBody>
                  <a:tcPr/>
                </a:tc>
                <a:tc>
                  <a:txBody>
                    <a:bodyPr/>
                    <a:lstStyle/>
                    <a:p>
                      <a:r>
                        <a:rPr lang="es-ES" dirty="0" smtClean="0"/>
                        <a:t>Es ítem significa justificado a la izquierda, es decir, se imprime al extremo izquierdo. Ejemplo:</a:t>
                      </a:r>
                      <a:r>
                        <a:rPr lang="es-ES" baseline="0" dirty="0" smtClean="0"/>
                        <a:t> “%-20s”</a:t>
                      </a:r>
                      <a:r>
                        <a:rPr lang="es-ES" dirty="0" smtClean="0"/>
                        <a:t> </a:t>
                      </a:r>
                      <a:endParaRPr lang="es-ES" dirty="0"/>
                    </a:p>
                  </a:txBody>
                  <a:tcPr/>
                </a:tc>
                <a:extLst>
                  <a:ext uri="{0D108BD9-81ED-4DB2-BD59-A6C34878D82A}">
                    <a16:rowId xmlns:a16="http://schemas.microsoft.com/office/drawing/2014/main" val="4262264069"/>
                  </a:ext>
                </a:extLst>
              </a:tr>
              <a:tr h="370840">
                <a:tc>
                  <a:txBody>
                    <a:bodyPr/>
                    <a:lstStyle/>
                    <a:p>
                      <a:pPr algn="ctr"/>
                      <a:r>
                        <a:rPr lang="es-ES" dirty="0" smtClean="0"/>
                        <a:t>+</a:t>
                      </a:r>
                      <a:endParaRPr lang="es-ES" dirty="0"/>
                    </a:p>
                  </a:txBody>
                  <a:tcPr/>
                </a:tc>
                <a:tc>
                  <a:txBody>
                    <a:bodyPr/>
                    <a:lstStyle/>
                    <a:p>
                      <a:r>
                        <a:rPr lang="es-ES" dirty="0" smtClean="0"/>
                        <a:t>Visualiza</a:t>
                      </a:r>
                      <a:r>
                        <a:rPr lang="es-ES" baseline="0" dirty="0" smtClean="0"/>
                        <a:t> v</a:t>
                      </a:r>
                      <a:r>
                        <a:rPr lang="es-ES" dirty="0" smtClean="0"/>
                        <a:t>alores con signo más si son positivos y con signe menos si son negativos. Ejemplo: “+6.2f”</a:t>
                      </a:r>
                      <a:endParaRPr lang="es-ES" dirty="0"/>
                    </a:p>
                  </a:txBody>
                  <a:tcPr/>
                </a:tc>
                <a:extLst>
                  <a:ext uri="{0D108BD9-81ED-4DB2-BD59-A6C34878D82A}">
                    <a16:rowId xmlns:a16="http://schemas.microsoft.com/office/drawing/2014/main" val="3168179767"/>
                  </a:ext>
                </a:extLst>
              </a:tr>
              <a:tr h="370840">
                <a:tc>
                  <a:txBody>
                    <a:bodyPr/>
                    <a:lstStyle/>
                    <a:p>
                      <a:pPr algn="ctr"/>
                      <a:r>
                        <a:rPr lang="es-ES" dirty="0" err="1" smtClean="0"/>
                        <a:t>space</a:t>
                      </a:r>
                      <a:endParaRPr lang="es-ES" dirty="0"/>
                    </a:p>
                  </a:txBody>
                  <a:tcPr/>
                </a:tc>
                <a:tc>
                  <a:txBody>
                    <a:bodyPr/>
                    <a:lstStyle/>
                    <a:p>
                      <a:r>
                        <a:rPr lang="es-ES" dirty="0" smtClean="0"/>
                        <a:t>Se visualiza valores con signo dejando un espacio principal ( pero no signo) si es positivo y con signo menos si es negativo. Ejemplo: “% 6.2f”</a:t>
                      </a:r>
                      <a:endParaRPr lang="es-ES" dirty="0"/>
                    </a:p>
                  </a:txBody>
                  <a:tcPr/>
                </a:tc>
                <a:extLst>
                  <a:ext uri="{0D108BD9-81ED-4DB2-BD59-A6C34878D82A}">
                    <a16:rowId xmlns:a16="http://schemas.microsoft.com/office/drawing/2014/main" val="1345913146"/>
                  </a:ext>
                </a:extLst>
              </a:tr>
              <a:tr h="370840">
                <a:tc>
                  <a:txBody>
                    <a:bodyPr/>
                    <a:lstStyle/>
                    <a:p>
                      <a:pPr algn="ctr"/>
                      <a:r>
                        <a:rPr lang="es-ES" dirty="0" smtClean="0"/>
                        <a:t>#</a:t>
                      </a:r>
                      <a:endParaRPr lang="es-ES" dirty="0"/>
                    </a:p>
                  </a:txBody>
                  <a:tcPr/>
                </a:tc>
                <a:tc>
                  <a:txBody>
                    <a:bodyPr/>
                    <a:lstStyle/>
                    <a:p>
                      <a:r>
                        <a:rPr lang="es-ES" dirty="0" smtClean="0"/>
                        <a:t>Usa una forma alternativa para la especificación de conversión.</a:t>
                      </a:r>
                      <a:r>
                        <a:rPr lang="es-ES" baseline="0" dirty="0" smtClean="0"/>
                        <a:t> Produce un 0 inicial para la forma %o y un 0x o 0X inicial para las formas %x y %X. En los puntos flotantes, # garantiza el punto decimal. Ejemplo: “%#o”    “%#8.0f”     “%#10.3E”</a:t>
                      </a:r>
                      <a:endParaRPr lang="es-ES" dirty="0"/>
                    </a:p>
                  </a:txBody>
                  <a:tcPr/>
                </a:tc>
                <a:extLst>
                  <a:ext uri="{0D108BD9-81ED-4DB2-BD59-A6C34878D82A}">
                    <a16:rowId xmlns:a16="http://schemas.microsoft.com/office/drawing/2014/main" val="2285471792"/>
                  </a:ext>
                </a:extLst>
              </a:tr>
              <a:tr h="370840">
                <a:tc>
                  <a:txBody>
                    <a:bodyPr/>
                    <a:lstStyle/>
                    <a:p>
                      <a:pPr algn="ctr"/>
                      <a:r>
                        <a:rPr lang="es-ES" dirty="0" smtClean="0"/>
                        <a:t>0</a:t>
                      </a:r>
                      <a:endParaRPr lang="es-ES" dirty="0"/>
                    </a:p>
                  </a:txBody>
                  <a:tcPr/>
                </a:tc>
                <a:tc>
                  <a:txBody>
                    <a:bodyPr/>
                    <a:lstStyle/>
                    <a:p>
                      <a:r>
                        <a:rPr lang="es-ES" dirty="0" smtClean="0"/>
                        <a:t>Para formas numéricas, rellena el ancho del</a:t>
                      </a:r>
                      <a:r>
                        <a:rPr lang="es-ES" baseline="0" dirty="0" smtClean="0"/>
                        <a:t> </a:t>
                      </a:r>
                      <a:r>
                        <a:rPr lang="es-ES" dirty="0" smtClean="0"/>
                        <a:t>campo con ceros en lugar de espacios. Se ignora si aparece el </a:t>
                      </a:r>
                      <a:r>
                        <a:rPr lang="es-ES" dirty="0" err="1" smtClean="0"/>
                        <a:t>flag</a:t>
                      </a:r>
                      <a:r>
                        <a:rPr lang="es-ES" dirty="0" smtClean="0"/>
                        <a:t> – o </a:t>
                      </a:r>
                      <a:r>
                        <a:rPr lang="es-ES" dirty="0" err="1" smtClean="0"/>
                        <a:t>if</a:t>
                      </a:r>
                      <a:r>
                        <a:rPr lang="es-ES" dirty="0" smtClean="0"/>
                        <a:t>, </a:t>
                      </a:r>
                      <a:r>
                        <a:rPr lang="es-ES" dirty="0" err="1" smtClean="0"/>
                        <a:t>for</a:t>
                      </a:r>
                      <a:r>
                        <a:rPr lang="es-ES" dirty="0" smtClean="0"/>
                        <a:t>. Ejemplos: </a:t>
                      </a:r>
                      <a:r>
                        <a:rPr lang="es-ES" baseline="0" dirty="0" smtClean="0"/>
                        <a:t>“%010d” “%08.3f”</a:t>
                      </a:r>
                      <a:endParaRPr lang="es-ES" dirty="0"/>
                    </a:p>
                  </a:txBody>
                  <a:tcPr/>
                </a:tc>
                <a:extLst>
                  <a:ext uri="{0D108BD9-81ED-4DB2-BD59-A6C34878D82A}">
                    <a16:rowId xmlns:a16="http://schemas.microsoft.com/office/drawing/2014/main" val="1461119244"/>
                  </a:ext>
                </a:extLst>
              </a:tr>
            </a:tbl>
          </a:graphicData>
        </a:graphic>
      </p:graphicFrame>
    </p:spTree>
    <p:extLst>
      <p:ext uri="{BB962C8B-B14F-4D97-AF65-F5344CB8AC3E}">
        <p14:creationId xmlns:p14="http://schemas.microsoft.com/office/powerpoint/2010/main" val="1549329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4401205"/>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4.7 </a:t>
            </a:r>
            <a:r>
              <a:rPr lang="es-ES" sz="2000" dirty="0" err="1" smtClean="0">
                <a:solidFill>
                  <a:schemeClr val="bg1"/>
                </a:solidFill>
              </a:rPr>
              <a:t>width.c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width.c</a:t>
            </a:r>
            <a:r>
              <a:rPr lang="es-ES" sz="2000" i="1" dirty="0" smtClean="0">
                <a:solidFill>
                  <a:srgbClr val="FF0000"/>
                </a:solidFill>
              </a:rPr>
              <a:t> - - campos </a:t>
            </a:r>
            <a:r>
              <a:rPr lang="es-ES" sz="2000" i="1" dirty="0" err="1" smtClean="0">
                <a:solidFill>
                  <a:srgbClr val="FF0000"/>
                </a:solidFill>
              </a:rPr>
              <a:t>width</a:t>
            </a:r>
            <a:r>
              <a:rPr lang="es-ES" sz="2000" i="1" dirty="0" smtClean="0">
                <a:solidFill>
                  <a:srgbClr val="FF0000"/>
                </a:solidFill>
              </a:rPr>
              <a:t>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PAGES 336</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(“/%d/\n”, PAGES);</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(“/%2d</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 PAGES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(“/%10d</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 PAGES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(“/%-10d</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 PAGES</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1447821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3785652"/>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4.7 </a:t>
            </a:r>
            <a:r>
              <a:rPr lang="es-ES" sz="2000" dirty="0" err="1" smtClean="0">
                <a:solidFill>
                  <a:schemeClr val="bg1"/>
                </a:solidFill>
              </a:rPr>
              <a:t>flags.c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flags.c</a:t>
            </a:r>
            <a:r>
              <a:rPr lang="es-ES" sz="2000" i="1" dirty="0" smtClean="0">
                <a:solidFill>
                  <a:srgbClr val="FF0000"/>
                </a:solidFill>
              </a:rPr>
              <a:t> - - ilustra algunos formatos </a:t>
            </a:r>
            <a:r>
              <a:rPr lang="es-ES" sz="2000" i="1" dirty="0" err="1" smtClean="0">
                <a:solidFill>
                  <a:srgbClr val="FF0000"/>
                </a:solidFill>
              </a:rPr>
              <a:t>flags</a:t>
            </a:r>
            <a:r>
              <a:rPr lang="es-ES" sz="2000" i="1" dirty="0" smtClean="0">
                <a:solidFill>
                  <a:srgbClr val="FF0000"/>
                </a:solidFill>
              </a:rPr>
              <a:t>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(“%x %X %#x/\</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31, 31, 31);</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(“**%d**% d**% d**\n”</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42, 42, -42);</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(“**%5d**%5.3d**%05d**%05.3d**\n”</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6, 6, 6, 6);</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368779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4401205"/>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4.13 </a:t>
            </a:r>
            <a:r>
              <a:rPr lang="es-ES" sz="2000" dirty="0" err="1" smtClean="0">
                <a:solidFill>
                  <a:schemeClr val="bg1"/>
                </a:solidFill>
              </a:rPr>
              <a:t>prntval.c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prntval.c</a:t>
            </a:r>
            <a:r>
              <a:rPr lang="es-ES" sz="2000" i="1" dirty="0" smtClean="0">
                <a:solidFill>
                  <a:srgbClr val="FF0000"/>
                </a:solidFill>
              </a:rPr>
              <a:t> - - encontrando el valor de </a:t>
            </a:r>
            <a:r>
              <a:rPr lang="es-ES" sz="2000" i="1" dirty="0" err="1" smtClean="0">
                <a:solidFill>
                  <a:srgbClr val="FF0000"/>
                </a:solidFill>
              </a:rPr>
              <a:t>return</a:t>
            </a:r>
            <a:r>
              <a:rPr lang="es-ES" sz="2000" i="1" dirty="0" smtClean="0">
                <a:solidFill>
                  <a:srgbClr val="FF0000"/>
                </a:solidFill>
              </a:rPr>
              <a:t> de </a:t>
            </a:r>
            <a:r>
              <a:rPr lang="es-ES" sz="2000" i="1" dirty="0" err="1" smtClean="0">
                <a:solidFill>
                  <a:srgbClr val="FF0000"/>
                </a:solidFill>
              </a:rPr>
              <a:t>printf</a:t>
            </a:r>
            <a:r>
              <a:rPr lang="es-ES" sz="2000" i="1" dirty="0" smtClean="0">
                <a:solidFill>
                  <a:srgbClr val="FF0000"/>
                </a:solidFill>
              </a:rPr>
              <a:t>()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n=212;</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rv</a:t>
            </a:r>
            <a:r>
              <a:rPr lang="es-ES" sz="2000" b="1" i="1" dirty="0">
                <a:solidFill>
                  <a:schemeClr val="accent2">
                    <a:lumMod val="60000"/>
                    <a:lumOff val="40000"/>
                  </a:schemeClr>
                </a:solidFill>
              </a:rPr>
              <a:t>;</a:t>
            </a:r>
          </a:p>
          <a:p>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rv</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F es el punto de ebullición del agua.\n”</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n);</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(“La función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imprimió %d caracteres\n” , </a:t>
            </a:r>
            <a:r>
              <a:rPr lang="es-ES" sz="2000" b="1" i="1" dirty="0" err="1" smtClean="0">
                <a:solidFill>
                  <a:schemeClr val="accent2">
                    <a:lumMod val="60000"/>
                    <a:lumOff val="40000"/>
                  </a:schemeClr>
                </a:solidFill>
              </a:rPr>
              <a:t>rv</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178505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563231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4.13 </a:t>
            </a:r>
            <a:r>
              <a:rPr lang="es-ES" sz="2000" dirty="0" err="1" smtClean="0">
                <a:solidFill>
                  <a:schemeClr val="bg1"/>
                </a:solidFill>
              </a:rPr>
              <a:t>prntval.c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prntval.c</a:t>
            </a:r>
            <a:r>
              <a:rPr lang="es-ES" sz="2000" i="1" dirty="0" smtClean="0">
                <a:solidFill>
                  <a:srgbClr val="FF0000"/>
                </a:solidFill>
              </a:rPr>
              <a:t> - - encontrando el valor de </a:t>
            </a:r>
            <a:r>
              <a:rPr lang="es-ES" sz="2000" i="1" dirty="0" err="1" smtClean="0">
                <a:solidFill>
                  <a:srgbClr val="FF0000"/>
                </a:solidFill>
              </a:rPr>
              <a:t>return</a:t>
            </a:r>
            <a:r>
              <a:rPr lang="es-ES" sz="2000" i="1" dirty="0" smtClean="0">
                <a:solidFill>
                  <a:srgbClr val="FF0000"/>
                </a:solidFill>
              </a:rPr>
              <a:t> de </a:t>
            </a:r>
            <a:r>
              <a:rPr lang="es-ES" sz="2000" i="1" dirty="0" err="1" smtClean="0">
                <a:solidFill>
                  <a:srgbClr val="FF0000"/>
                </a:solidFill>
              </a:rPr>
              <a:t>printf</a:t>
            </a:r>
            <a:r>
              <a:rPr lang="es-ES" sz="2000" i="1" dirty="0" smtClean="0">
                <a:solidFill>
                  <a:srgbClr val="FF0000"/>
                </a:solidFill>
              </a:rPr>
              <a:t>()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n=212;</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rv</a:t>
            </a:r>
            <a:r>
              <a:rPr lang="es-ES" sz="2000" b="1" i="1" dirty="0">
                <a:solidFill>
                  <a:schemeClr val="accent2">
                    <a:lumMod val="60000"/>
                    <a:lumOff val="40000"/>
                  </a:schemeClr>
                </a:solidFill>
              </a:rPr>
              <a:t>;</a:t>
            </a:r>
          </a:p>
          <a:p>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rv</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F es el punto de ebullición del agua.\n”</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n);</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(“La función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imprimió %d caracteres\n” , </a:t>
            </a:r>
            <a:r>
              <a:rPr lang="es-ES" sz="2000" b="1" i="1" dirty="0" err="1" smtClean="0">
                <a:solidFill>
                  <a:schemeClr val="accent2">
                    <a:lumMod val="60000"/>
                    <a:lumOff val="40000"/>
                  </a:schemeClr>
                </a:solidFill>
              </a:rPr>
              <a:t>rv</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smtClean="0">
              <a:solidFill>
                <a:schemeClr val="bg1"/>
              </a:solidFill>
            </a:endParaRPr>
          </a:p>
          <a:p>
            <a:r>
              <a:rPr lang="es-ES" sz="2000" dirty="0" smtClean="0">
                <a:solidFill>
                  <a:schemeClr val="bg1"/>
                </a:solidFill>
              </a:rPr>
              <a:t>La salida es:</a:t>
            </a:r>
          </a:p>
          <a:p>
            <a:endParaRPr lang="es-ES" sz="2000" dirty="0">
              <a:solidFill>
                <a:schemeClr val="bg1"/>
              </a:solidFill>
            </a:endParaRPr>
          </a:p>
          <a:p>
            <a:r>
              <a:rPr lang="es-ES" sz="2000" b="1" i="1" dirty="0" smtClean="0">
                <a:solidFill>
                  <a:schemeClr val="accent2">
                    <a:lumMod val="60000"/>
                    <a:lumOff val="40000"/>
                  </a:schemeClr>
                </a:solidFill>
              </a:rPr>
              <a:t>212 </a:t>
            </a:r>
            <a:r>
              <a:rPr lang="es-ES" sz="2000" b="1" i="1" dirty="0">
                <a:solidFill>
                  <a:schemeClr val="accent2">
                    <a:lumMod val="60000"/>
                    <a:lumOff val="40000"/>
                  </a:schemeClr>
                </a:solidFill>
              </a:rPr>
              <a:t>F es el punto de ebullición del agua</a:t>
            </a:r>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La función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imprimió </a:t>
            </a:r>
            <a:r>
              <a:rPr lang="es-ES" sz="2000" b="1" i="1" dirty="0" smtClean="0">
                <a:solidFill>
                  <a:schemeClr val="accent2">
                    <a:lumMod val="60000"/>
                    <a:lumOff val="40000"/>
                  </a:schemeClr>
                </a:solidFill>
              </a:rPr>
              <a:t>32 </a:t>
            </a:r>
            <a:r>
              <a:rPr lang="es-ES" sz="2000" b="1" i="1" dirty="0">
                <a:solidFill>
                  <a:schemeClr val="accent2">
                    <a:lumMod val="60000"/>
                    <a:lumOff val="40000"/>
                  </a:schemeClr>
                </a:solidFill>
              </a:rPr>
              <a:t>caracteres</a:t>
            </a:r>
            <a:endParaRPr lang="es-ES" sz="2000" dirty="0">
              <a:solidFill>
                <a:schemeClr val="bg1"/>
              </a:solidFill>
            </a:endParaRPr>
          </a:p>
        </p:txBody>
      </p:sp>
    </p:spTree>
    <p:extLst>
      <p:ext uri="{BB962C8B-B14F-4D97-AF65-F5344CB8AC3E}">
        <p14:creationId xmlns:p14="http://schemas.microsoft.com/office/powerpoint/2010/main" val="27759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81000"/>
            <a:ext cx="8305800" cy="5940088"/>
          </a:xfrm>
          <a:prstGeom prst="rect">
            <a:avLst/>
          </a:prstGeom>
        </p:spPr>
        <p:txBody>
          <a:bodyPr wrap="square">
            <a:spAutoFit/>
          </a:bodyPr>
          <a:lstStyle/>
          <a:p>
            <a:r>
              <a:rPr lang="es-ES" sz="2000" b="1" spc="300" dirty="0" smtClean="0">
                <a:solidFill>
                  <a:schemeClr val="accent3">
                    <a:lumMod val="75000"/>
                  </a:schemeClr>
                </a:solidFill>
              </a:rPr>
              <a:t>Programa introductorio.</a:t>
            </a:r>
          </a:p>
          <a:p>
            <a:endParaRPr lang="es-ES" sz="2000" dirty="0">
              <a:solidFill>
                <a:schemeClr val="bg1"/>
              </a:solidFill>
            </a:endParaRPr>
          </a:p>
          <a:p>
            <a:r>
              <a:rPr lang="es-ES" sz="2000" dirty="0" err="1">
                <a:solidFill>
                  <a:schemeClr val="bg1"/>
                </a:solidFill>
              </a:rPr>
              <a:t>Listing</a:t>
            </a:r>
            <a:r>
              <a:rPr lang="es-ES" sz="2000" dirty="0">
                <a:solidFill>
                  <a:schemeClr val="bg1"/>
                </a:solidFill>
              </a:rPr>
              <a:t> </a:t>
            </a:r>
            <a:r>
              <a:rPr lang="es-ES" sz="2000" dirty="0" smtClean="0">
                <a:solidFill>
                  <a:schemeClr val="bg1"/>
                </a:solidFill>
              </a:rPr>
              <a:t>4.1 </a:t>
            </a:r>
            <a:r>
              <a:rPr lang="es-ES" sz="2000" dirty="0" err="1" smtClean="0">
                <a:solidFill>
                  <a:schemeClr val="bg1"/>
                </a:solidFill>
              </a:rPr>
              <a:t>talkback.c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talkback.c</a:t>
            </a:r>
            <a:r>
              <a:rPr lang="es-ES" sz="2000" i="1" dirty="0" smtClean="0">
                <a:solidFill>
                  <a:srgbClr val="FF0000"/>
                </a:solidFill>
              </a:rPr>
              <a:t> </a:t>
            </a:r>
            <a:r>
              <a:rPr lang="es-ES" sz="2000" i="1" dirty="0">
                <a:solidFill>
                  <a:srgbClr val="FF0000"/>
                </a:solidFill>
              </a:rPr>
              <a:t>- - </a:t>
            </a:r>
            <a:r>
              <a:rPr lang="es-ES" sz="2000" i="1" dirty="0" smtClean="0">
                <a:solidFill>
                  <a:srgbClr val="FF0000"/>
                </a:solidFill>
              </a:rPr>
              <a:t>curioso, programa informativo </a:t>
            </a:r>
            <a:r>
              <a:rPr lang="es-ES" sz="2000" i="1" dirty="0">
                <a:solidFill>
                  <a:srgbClr val="FF0000"/>
                </a:solidFill>
              </a:rPr>
              <a:t>*/</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smtClean="0">
                <a:solidFill>
                  <a:schemeClr val="accent2">
                    <a:lumMod val="60000"/>
                    <a:lumOff val="40000"/>
                  </a:schemeClr>
                </a:solidFill>
              </a:rPr>
              <a:t>#define DENSITY 62.4	</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weight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volume</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int</a:t>
            </a:r>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size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letters</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[40];</a:t>
            </a:r>
            <a:endParaRPr lang="es-ES" sz="2000" b="1" i="1" dirty="0">
              <a:solidFill>
                <a:schemeClr val="accent2">
                  <a:lumMod val="60000"/>
                  <a:lumOff val="40000"/>
                </a:schemeClr>
              </a:solidFill>
            </a:endParaRP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(“Hola, ¿Cuál es su nombre? </a:t>
            </a:r>
            <a:r>
              <a:rPr lang="es-ES" sz="2000" b="1" i="1" dirty="0">
                <a:solidFill>
                  <a:schemeClr val="accent2">
                    <a:lumMod val="60000"/>
                    <a:lumOff val="40000"/>
                  </a:schemeClr>
                </a:solidFill>
              </a:rPr>
              <a:t>\</a:t>
            </a:r>
            <a:r>
              <a:rPr lang="es-ES" sz="2000" b="1" i="1" dirty="0" smtClean="0">
                <a:solidFill>
                  <a:schemeClr val="accent2">
                    <a:lumMod val="60000"/>
                    <a:lumOff val="40000"/>
                  </a:schemeClr>
                </a:solidFill>
              </a:rPr>
              <a:t>n”);</a:t>
            </a:r>
            <a:r>
              <a:rPr lang="es-ES" sz="2000" b="1" i="1" dirty="0">
                <a:solidFill>
                  <a:schemeClr val="accent2">
                    <a:lumMod val="60000"/>
                    <a:lumOff val="40000"/>
                  </a:schemeClr>
                </a:solidFill>
              </a:rPr>
              <a:t>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(“%s”,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(“%s, ¿Cuál es su peso en libras? </a:t>
            </a:r>
            <a:r>
              <a:rPr lang="es-ES" sz="2000" b="1" i="1" dirty="0">
                <a:solidFill>
                  <a:schemeClr val="accent2">
                    <a:lumMod val="60000"/>
                    <a:lumOff val="40000"/>
                  </a:schemeClr>
                </a:solidFill>
              </a:rPr>
              <a:t>\n”,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scanf</a:t>
            </a:r>
            <a:r>
              <a:rPr lang="es-ES" sz="2000" b="1" i="1" dirty="0" smtClean="0">
                <a:solidFill>
                  <a:schemeClr val="accent2">
                    <a:lumMod val="60000"/>
                    <a:lumOff val="40000"/>
                  </a:schemeClr>
                </a:solidFill>
              </a:rPr>
              <a:t>(“%f”, &amp;</a:t>
            </a:r>
            <a:r>
              <a:rPr lang="es-ES" sz="2000" b="1" i="1" dirty="0" err="1" smtClean="0">
                <a:solidFill>
                  <a:schemeClr val="accent2">
                    <a:lumMod val="60000"/>
                    <a:lumOff val="40000"/>
                  </a:schemeClr>
                </a:solidFill>
              </a:rPr>
              <a:t>weight</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(continua)</a:t>
            </a:r>
            <a:endParaRPr lang="es-ES" sz="2000" dirty="0" smtClean="0">
              <a:solidFill>
                <a:schemeClr val="bg1"/>
              </a:solidFill>
            </a:endParaRPr>
          </a:p>
        </p:txBody>
      </p:sp>
    </p:spTree>
    <p:extLst>
      <p:ext uri="{BB962C8B-B14F-4D97-AF65-F5344CB8AC3E}">
        <p14:creationId xmlns:p14="http://schemas.microsoft.com/office/powerpoint/2010/main" val="21824788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r>
              <a:rPr lang="es-ES" sz="2000" spc="300" dirty="0" smtClean="0">
                <a:solidFill>
                  <a:schemeClr val="accent3">
                    <a:lumMod val="75000"/>
                  </a:schemeClr>
                </a:solidFill>
              </a:rPr>
              <a:t>El valor de </a:t>
            </a:r>
            <a:r>
              <a:rPr lang="es-ES" sz="2000" spc="300" dirty="0" err="1" smtClean="0">
                <a:solidFill>
                  <a:schemeClr val="accent3">
                    <a:lumMod val="75000"/>
                  </a:schemeClr>
                </a:solidFill>
              </a:rPr>
              <a:t>Return</a:t>
            </a:r>
            <a:r>
              <a:rPr lang="es-ES" sz="2000" spc="300" dirty="0" smtClean="0">
                <a:solidFill>
                  <a:schemeClr val="accent3">
                    <a:lumMod val="75000"/>
                  </a:schemeClr>
                </a:solidFill>
              </a:rPr>
              <a:t> de </a:t>
            </a:r>
            <a:r>
              <a:rPr lang="es-ES" sz="2000" spc="300" dirty="0" err="1" smtClean="0">
                <a:solidFill>
                  <a:schemeClr val="accent3">
                    <a:lumMod val="75000"/>
                  </a:schemeClr>
                </a:solidFill>
              </a:rPr>
              <a:t>printf</a:t>
            </a:r>
            <a:r>
              <a:rPr lang="es-ES" sz="2000" spc="300" dirty="0" smtClean="0">
                <a:solidFill>
                  <a:schemeClr val="accent3">
                    <a:lumMod val="75000"/>
                  </a:schemeClr>
                </a:solidFill>
              </a:rPr>
              <a:t>() </a:t>
            </a:r>
          </a:p>
          <a:p>
            <a:endParaRPr lang="es-ES" sz="2000" b="1" spc="300" dirty="0">
              <a:solidFill>
                <a:schemeClr val="accent3">
                  <a:lumMod val="75000"/>
                </a:schemeClr>
              </a:solidFill>
            </a:endParaRPr>
          </a:p>
          <a:p>
            <a:pPr algn="just"/>
            <a:r>
              <a:rPr lang="es-ES" sz="2000" dirty="0" smtClean="0">
                <a:solidFill>
                  <a:schemeClr val="bg1"/>
                </a:solidFill>
              </a:rPr>
              <a:t>Normalmente, </a:t>
            </a:r>
            <a:r>
              <a:rPr lang="es-ES" sz="2000" dirty="0" err="1" smtClean="0">
                <a:solidFill>
                  <a:schemeClr val="bg1"/>
                </a:solidFill>
              </a:rPr>
              <a:t>printf</a:t>
            </a:r>
            <a:r>
              <a:rPr lang="es-ES" sz="2000" dirty="0" smtClean="0">
                <a:solidFill>
                  <a:schemeClr val="bg1"/>
                </a:solidFill>
              </a:rPr>
              <a:t>() tiene un valor </a:t>
            </a:r>
            <a:r>
              <a:rPr lang="es-ES" sz="2000" dirty="0" err="1" smtClean="0">
                <a:solidFill>
                  <a:schemeClr val="bg1"/>
                </a:solidFill>
              </a:rPr>
              <a:t>Return</a:t>
            </a:r>
            <a:r>
              <a:rPr lang="es-ES" sz="2000" dirty="0" smtClean="0">
                <a:solidFill>
                  <a:schemeClr val="bg1"/>
                </a:solidFill>
              </a:rPr>
              <a:t>, que puede ser calculado y devuelto. Por ejemplo, la librería C contiene una función </a:t>
            </a:r>
            <a:r>
              <a:rPr lang="es-ES" sz="2000" b="1" i="1" dirty="0" err="1" smtClean="0">
                <a:solidFill>
                  <a:schemeClr val="accent2">
                    <a:lumMod val="60000"/>
                    <a:lumOff val="40000"/>
                  </a:schemeClr>
                </a:solidFill>
              </a:rPr>
              <a:t>sqrt</a:t>
            </a:r>
            <a:r>
              <a:rPr lang="es-ES" sz="2000" b="1" i="1" dirty="0" smtClean="0">
                <a:solidFill>
                  <a:schemeClr val="accent2">
                    <a:lumMod val="60000"/>
                    <a:lumOff val="40000"/>
                  </a:schemeClr>
                </a:solidFill>
              </a:rPr>
              <a:t>()</a:t>
            </a:r>
            <a:r>
              <a:rPr lang="es-ES" sz="2000" dirty="0" smtClean="0">
                <a:solidFill>
                  <a:schemeClr val="bg1"/>
                </a:solidFill>
              </a:rPr>
              <a:t> que toma un número como argumento y devuelve su raíz cuadrada. </a:t>
            </a:r>
          </a:p>
          <a:p>
            <a:endParaRPr lang="es-ES" sz="2000" dirty="0">
              <a:solidFill>
                <a:schemeClr val="bg1"/>
              </a:solidFill>
            </a:endParaRPr>
          </a:p>
          <a:p>
            <a:r>
              <a:rPr lang="es-ES" sz="2000" dirty="0" smtClean="0">
                <a:solidFill>
                  <a:schemeClr val="bg1"/>
                </a:solidFill>
              </a:rPr>
              <a:t>El valor devuelto puede asignarse a una variable, puede usarse en alguna computación o puede pasarse como argumento. Es decir, puede usarse como cualquier otra variable.</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79159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spc="300" dirty="0" smtClean="0">
                <a:solidFill>
                  <a:schemeClr val="accent3">
                    <a:lumMod val="75000"/>
                  </a:schemeClr>
                </a:solidFill>
              </a:rPr>
              <a:t>Imprimiendo </a:t>
            </a:r>
            <a:r>
              <a:rPr lang="es-ES" sz="2000" spc="300" dirty="0" err="1" smtClean="0">
                <a:solidFill>
                  <a:schemeClr val="accent3">
                    <a:lumMod val="75000"/>
                  </a:schemeClr>
                </a:solidFill>
              </a:rPr>
              <a:t>string</a:t>
            </a:r>
            <a:r>
              <a:rPr lang="es-ES" sz="2000" spc="300" dirty="0" smtClean="0">
                <a:solidFill>
                  <a:schemeClr val="accent3">
                    <a:lumMod val="75000"/>
                  </a:schemeClr>
                </a:solidFill>
              </a:rPr>
              <a:t> largos:</a:t>
            </a:r>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A menudo, las sentencias  son muy largas para escribirlas en una línea. Como C ignora espacios en blanco (espacio, </a:t>
            </a:r>
            <a:r>
              <a:rPr lang="es-ES" sz="2000" dirty="0" err="1" smtClean="0">
                <a:solidFill>
                  <a:schemeClr val="bg1"/>
                </a:solidFill>
              </a:rPr>
              <a:t>tabs</a:t>
            </a:r>
            <a:r>
              <a:rPr lang="es-ES" sz="2000" dirty="0" smtClean="0">
                <a:solidFill>
                  <a:schemeClr val="bg1"/>
                </a:solidFill>
              </a:rPr>
              <a:t>, nueva línea) excepto cuando se usen para separar elementos, podemos esparcir una sentencia sobre algunas líneas, mientras se indique ruptura de líneas entre estos elementos, como podemos observar en </a:t>
            </a:r>
            <a:r>
              <a:rPr lang="es-ES" sz="2000" dirty="0" err="1" smtClean="0">
                <a:solidFill>
                  <a:schemeClr val="bg1"/>
                </a:solidFill>
              </a:rPr>
              <a:t>listing</a:t>
            </a:r>
            <a:r>
              <a:rPr lang="es-ES" sz="2000" dirty="0" smtClean="0">
                <a:solidFill>
                  <a:schemeClr val="bg1"/>
                </a:solidFill>
              </a:rPr>
              <a:t> 4.13. </a:t>
            </a:r>
          </a:p>
          <a:p>
            <a:endParaRPr lang="es-ES" sz="2000" dirty="0">
              <a:solidFill>
                <a:schemeClr val="bg1"/>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(“La función </a:t>
            </a:r>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imprimió %d caracteres\n” , </a:t>
            </a:r>
            <a:r>
              <a:rPr lang="es-ES" sz="2000" b="1" i="1" dirty="0" err="1">
                <a:solidFill>
                  <a:schemeClr val="accent2">
                    <a:lumMod val="60000"/>
                    <a:lumOff val="40000"/>
                  </a:schemeClr>
                </a:solidFill>
              </a:rPr>
              <a:t>rv</a:t>
            </a:r>
            <a:r>
              <a:rPr lang="es-ES" sz="2000" b="1" i="1" dirty="0">
                <a:solidFill>
                  <a:schemeClr val="accent2">
                    <a:lumMod val="60000"/>
                    <a:lumOff val="40000"/>
                  </a:schemeClr>
                </a:solidFill>
              </a:rPr>
              <a:t>);</a:t>
            </a:r>
            <a:endParaRPr lang="es-ES" sz="2000" dirty="0">
              <a:solidFill>
                <a:schemeClr val="bg1"/>
              </a:solidFill>
            </a:endParaRPr>
          </a:p>
          <a:p>
            <a:endParaRPr lang="es-ES" sz="2000" dirty="0" smtClean="0">
              <a:solidFill>
                <a:schemeClr val="bg1"/>
              </a:solidFill>
            </a:endParaRPr>
          </a:p>
          <a:p>
            <a:pPr algn="just"/>
            <a:r>
              <a:rPr lang="es-ES" sz="2000" dirty="0" smtClean="0">
                <a:solidFill>
                  <a:schemeClr val="bg1"/>
                </a:solidFill>
              </a:rPr>
              <a:t>Se rompió la línea entre el elemento de la coma y </a:t>
            </a:r>
            <a:r>
              <a:rPr lang="es-ES" sz="2000" b="1" i="1" dirty="0" err="1">
                <a:solidFill>
                  <a:schemeClr val="accent2">
                    <a:lumMod val="60000"/>
                    <a:lumOff val="40000"/>
                  </a:schemeClr>
                </a:solidFill>
              </a:rPr>
              <a:t>rv</a:t>
            </a:r>
            <a:r>
              <a:rPr lang="es-ES" sz="2000" dirty="0" smtClean="0">
                <a:solidFill>
                  <a:schemeClr val="bg1"/>
                </a:solidFill>
              </a:rPr>
              <a:t>. Pero, esto no puede hacerse en medio de un </a:t>
            </a:r>
            <a:r>
              <a:rPr lang="es-ES" sz="2000" dirty="0" err="1" smtClean="0">
                <a:solidFill>
                  <a:schemeClr val="bg1"/>
                </a:solidFill>
              </a:rPr>
              <a:t>string</a:t>
            </a:r>
            <a:r>
              <a:rPr lang="es-ES" sz="2000" dirty="0" smtClean="0">
                <a:solidFill>
                  <a:schemeClr val="bg1"/>
                </a:solidFill>
              </a:rPr>
              <a:t> entre comillas. </a:t>
            </a:r>
          </a:p>
          <a:p>
            <a:pPr algn="just"/>
            <a:endParaRPr lang="es-ES" sz="2000" dirty="0">
              <a:solidFill>
                <a:schemeClr val="bg1"/>
              </a:solidFill>
            </a:endParaRPr>
          </a:p>
          <a:p>
            <a:pPr algn="just"/>
            <a:r>
              <a:rPr lang="es-ES" sz="2000" dirty="0" smtClean="0">
                <a:solidFill>
                  <a:schemeClr val="bg1"/>
                </a:solidFill>
              </a:rPr>
              <a:t>En el siguiente ejemplo, veremos como espaciar un </a:t>
            </a:r>
            <a:r>
              <a:rPr lang="es-ES" sz="2000" dirty="0" err="1" smtClean="0">
                <a:solidFill>
                  <a:schemeClr val="bg1"/>
                </a:solidFill>
              </a:rPr>
              <a:t>string</a:t>
            </a:r>
            <a:r>
              <a:rPr lang="es-ES" sz="2000" dirty="0" smtClean="0">
                <a:solidFill>
                  <a:schemeClr val="bg1"/>
                </a:solidFill>
              </a:rPr>
              <a:t> entre más de una línea.</a:t>
            </a:r>
            <a:endParaRPr lang="es-ES" sz="2000" dirty="0">
              <a:solidFill>
                <a:schemeClr val="bg1"/>
              </a:solidFill>
            </a:endParaRPr>
          </a:p>
        </p:txBody>
      </p:sp>
    </p:spTree>
    <p:extLst>
      <p:ext uri="{BB962C8B-B14F-4D97-AF65-F5344CB8AC3E}">
        <p14:creationId xmlns:p14="http://schemas.microsoft.com/office/powerpoint/2010/main" val="2315215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02359"/>
            <a:ext cx="8305800" cy="470898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4.13 </a:t>
            </a:r>
            <a:r>
              <a:rPr lang="es-ES" sz="2000" dirty="0" err="1" smtClean="0">
                <a:solidFill>
                  <a:schemeClr val="bg1"/>
                </a:solidFill>
              </a:rPr>
              <a:t>longstrg.c</a:t>
            </a:r>
            <a:endParaRPr lang="es-ES" sz="2000" dirty="0">
              <a:solidFill>
                <a:schemeClr val="bg1"/>
              </a:solidFill>
            </a:endParaRPr>
          </a:p>
          <a:p>
            <a:endParaRPr lang="es-ES" sz="2000" dirty="0">
              <a:solidFill>
                <a:schemeClr val="bg1"/>
              </a:solidFill>
            </a:endParaRPr>
          </a:p>
          <a:p>
            <a:r>
              <a:rPr lang="es-ES" sz="2000" i="1" dirty="0">
                <a:solidFill>
                  <a:srgbClr val="FF0000"/>
                </a:solidFill>
              </a:rPr>
              <a:t>/* </a:t>
            </a:r>
            <a:r>
              <a:rPr lang="es-ES" sz="2000" i="1" dirty="0" err="1" smtClean="0">
                <a:solidFill>
                  <a:srgbClr val="FF0000"/>
                </a:solidFill>
              </a:rPr>
              <a:t>longstr.c</a:t>
            </a:r>
            <a:r>
              <a:rPr lang="es-ES" sz="2000" i="1" dirty="0" smtClean="0">
                <a:solidFill>
                  <a:srgbClr val="FF0000"/>
                </a:solidFill>
              </a:rPr>
              <a:t> - - imprimiendo </a:t>
            </a:r>
            <a:r>
              <a:rPr lang="es-ES" sz="2000" i="1" dirty="0" err="1" smtClean="0">
                <a:solidFill>
                  <a:srgbClr val="FF0000"/>
                </a:solidFill>
              </a:rPr>
              <a:t>string</a:t>
            </a:r>
            <a:r>
              <a:rPr lang="es-ES" sz="2000" i="1" dirty="0" smtClean="0">
                <a:solidFill>
                  <a:srgbClr val="FF0000"/>
                </a:solidFill>
              </a:rPr>
              <a:t> largos */</a:t>
            </a:r>
            <a:endParaRPr lang="es-ES" sz="2000" dirty="0">
              <a:solidFill>
                <a:srgbClr val="FF0000"/>
              </a:solidFill>
            </a:endParaRPr>
          </a:p>
          <a:p>
            <a:r>
              <a:rPr lang="es-ES" sz="2000" b="1" i="1" dirty="0">
                <a:solidFill>
                  <a:schemeClr val="accent2">
                    <a:lumMod val="60000"/>
                    <a:lumOff val="40000"/>
                  </a:schemeClr>
                </a:solidFill>
              </a:rPr>
              <a:t>#</a:t>
            </a:r>
            <a:r>
              <a:rPr lang="es-ES" sz="2000" b="1" i="1" dirty="0" err="1">
                <a:solidFill>
                  <a:schemeClr val="accent2">
                    <a:lumMod val="60000"/>
                    <a:lumOff val="40000"/>
                  </a:schemeClr>
                </a:solidFill>
              </a:rPr>
              <a:t>include</a:t>
            </a:r>
            <a:r>
              <a:rPr lang="es-ES" sz="2000" b="1" i="1" dirty="0">
                <a:solidFill>
                  <a:schemeClr val="accent2">
                    <a:lumMod val="60000"/>
                    <a:lumOff val="40000"/>
                  </a:schemeClr>
                </a:solidFill>
              </a:rPr>
              <a:t> &lt;</a:t>
            </a:r>
            <a:r>
              <a:rPr lang="es-ES" sz="2000" b="1" i="1" dirty="0" err="1">
                <a:solidFill>
                  <a:schemeClr val="accent2">
                    <a:lumMod val="60000"/>
                    <a:lumOff val="40000"/>
                  </a:schemeClr>
                </a:solidFill>
              </a:rPr>
              <a:t>stdio.h</a:t>
            </a:r>
            <a:r>
              <a:rPr lang="es-ES" sz="2000" b="1" i="1" dirty="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a:solidFill>
                  <a:schemeClr val="accent2">
                    <a:lumMod val="60000"/>
                    <a:lumOff val="40000"/>
                  </a:schemeClr>
                </a:solidFill>
              </a:rPr>
              <a:t>()</a:t>
            </a:r>
          </a:p>
          <a:p>
            <a:r>
              <a:rPr lang="es-ES" sz="2000" i="1" dirty="0">
                <a:solidFill>
                  <a:srgbClr val="FF0000"/>
                </a:solidFill>
              </a:rPr>
              <a:t> </a:t>
            </a:r>
            <a:r>
              <a:rPr lang="es-ES" sz="2000" b="1" i="1" dirty="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(“Esta es una manera de imprimir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largos\n”);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(“Aquí tenemos otra manera de imprimir un \</a:t>
            </a:r>
          </a:p>
          <a:p>
            <a:r>
              <a:rPr lang="es-ES" sz="2000" b="1" i="1" dirty="0" err="1">
                <a:solidFill>
                  <a:schemeClr val="accent2">
                    <a:lumMod val="60000"/>
                    <a:lumOff val="40000"/>
                  </a:schemeClr>
                </a:solidFill>
              </a:rPr>
              <a:t>s</a:t>
            </a:r>
            <a:r>
              <a:rPr lang="es-ES" sz="2000" b="1" i="1" dirty="0" err="1" smtClean="0">
                <a:solidFill>
                  <a:schemeClr val="accent2">
                    <a:lumMod val="60000"/>
                    <a:lumOff val="40000"/>
                  </a:schemeClr>
                </a:solidFill>
              </a:rPr>
              <a:t>tring</a:t>
            </a:r>
            <a:r>
              <a:rPr lang="es-ES" sz="2000" b="1" i="1" dirty="0" smtClean="0">
                <a:solidFill>
                  <a:schemeClr val="accent2">
                    <a:lumMod val="60000"/>
                    <a:lumOff val="40000"/>
                  </a:schemeClr>
                </a:solidFill>
              </a:rPr>
              <a:t> largo.\n”);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(“Esta es la manera más actual de imprimir un “</a:t>
            </a:r>
          </a:p>
          <a:p>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largo” );		</a:t>
            </a:r>
            <a:r>
              <a:rPr lang="es-ES" sz="2000" i="1" dirty="0">
                <a:solidFill>
                  <a:srgbClr val="FF0000"/>
                </a:solidFill>
              </a:rPr>
              <a:t> /* </a:t>
            </a:r>
            <a:r>
              <a:rPr lang="es-ES" sz="2000" i="1" dirty="0" smtClean="0">
                <a:solidFill>
                  <a:srgbClr val="FF0000"/>
                </a:solidFill>
              </a:rPr>
              <a:t>ANSI C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smtClean="0">
              <a:solidFill>
                <a:schemeClr val="bg1"/>
              </a:solidFill>
            </a:endParaRPr>
          </a:p>
        </p:txBody>
      </p:sp>
    </p:spTree>
    <p:extLst>
      <p:ext uri="{BB962C8B-B14F-4D97-AF65-F5344CB8AC3E}">
        <p14:creationId xmlns:p14="http://schemas.microsoft.com/office/powerpoint/2010/main" val="45277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04800"/>
            <a:ext cx="8305800" cy="6247864"/>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4.14 </a:t>
            </a:r>
            <a:r>
              <a:rPr lang="es-ES" sz="2000" dirty="0" err="1" smtClean="0">
                <a:solidFill>
                  <a:schemeClr val="bg1"/>
                </a:solidFill>
              </a:rPr>
              <a:t>longstrg.c</a:t>
            </a:r>
            <a:endParaRPr lang="es-ES" sz="2000" dirty="0" smtClean="0">
              <a:solidFill>
                <a:schemeClr val="bg1"/>
              </a:solidFill>
            </a:endParaRPr>
          </a:p>
          <a:p>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longstr.c</a:t>
            </a:r>
            <a:r>
              <a:rPr lang="es-ES" sz="2000" i="1" dirty="0" smtClean="0">
                <a:solidFill>
                  <a:srgbClr val="FF0000"/>
                </a:solidFill>
              </a:rPr>
              <a:t> - - imprimiendo </a:t>
            </a:r>
            <a:r>
              <a:rPr lang="es-ES" sz="2000" i="1" dirty="0" err="1" smtClean="0">
                <a:solidFill>
                  <a:srgbClr val="FF0000"/>
                </a:solidFill>
              </a:rPr>
              <a:t>string</a:t>
            </a:r>
            <a:r>
              <a:rPr lang="es-ES" sz="2000" i="1" dirty="0" smtClean="0">
                <a:solidFill>
                  <a:srgbClr val="FF0000"/>
                </a:solidFill>
              </a:rPr>
              <a:t> largos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(“Esta es una manera de imprimir  ”);</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largos.\n”);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(“Aquí tenemos otra manera de imprimir un \</a:t>
            </a:r>
          </a:p>
          <a:p>
            <a:r>
              <a:rPr lang="es-ES" sz="2000" b="1" i="1" dirty="0" err="1">
                <a:solidFill>
                  <a:schemeClr val="accent2">
                    <a:lumMod val="60000"/>
                    <a:lumOff val="40000"/>
                  </a:schemeClr>
                </a:solidFill>
              </a:rPr>
              <a:t>s</a:t>
            </a:r>
            <a:r>
              <a:rPr lang="es-ES" sz="2000" b="1" i="1" dirty="0" err="1" smtClean="0">
                <a:solidFill>
                  <a:schemeClr val="accent2">
                    <a:lumMod val="60000"/>
                    <a:lumOff val="40000"/>
                  </a:schemeClr>
                </a:solidFill>
              </a:rPr>
              <a:t>tring</a:t>
            </a:r>
            <a:r>
              <a:rPr lang="es-ES" sz="2000" b="1" i="1" dirty="0" smtClean="0">
                <a:solidFill>
                  <a:schemeClr val="accent2">
                    <a:lumMod val="60000"/>
                    <a:lumOff val="40000"/>
                  </a:schemeClr>
                </a:solidFill>
              </a:rPr>
              <a:t> largo.\n”);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(“Esta es la manera más actual de imprimir un “</a:t>
            </a:r>
          </a:p>
          <a:p>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largo” );		</a:t>
            </a:r>
            <a:r>
              <a:rPr lang="es-ES" sz="2000" i="1" dirty="0" smtClean="0">
                <a:solidFill>
                  <a:srgbClr val="FF0000"/>
                </a:solidFill>
              </a:rPr>
              <a:t> /* ANSI C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a:t>
            </a:r>
          </a:p>
          <a:p>
            <a:endParaRPr lang="es-ES" sz="2000" dirty="0" smtClean="0">
              <a:solidFill>
                <a:schemeClr val="bg1"/>
              </a:solidFill>
            </a:endParaRPr>
          </a:p>
          <a:p>
            <a:r>
              <a:rPr lang="es-ES" sz="2000" dirty="0" smtClean="0">
                <a:solidFill>
                  <a:schemeClr val="bg1"/>
                </a:solidFill>
              </a:rPr>
              <a:t>La salida es:</a:t>
            </a:r>
          </a:p>
          <a:p>
            <a:endParaRPr lang="es-ES" sz="2000" dirty="0">
              <a:solidFill>
                <a:schemeClr val="bg1"/>
              </a:solidFill>
            </a:endParaRPr>
          </a:p>
          <a:p>
            <a:r>
              <a:rPr lang="es-ES" sz="2000" b="1" i="1" dirty="0">
                <a:solidFill>
                  <a:schemeClr val="accent2">
                    <a:lumMod val="60000"/>
                    <a:lumOff val="40000"/>
                  </a:schemeClr>
                </a:solidFill>
              </a:rPr>
              <a:t>Esta es una manera de imprimir </a:t>
            </a:r>
            <a:r>
              <a:rPr lang="es-ES" sz="2000" b="1" i="1" dirty="0" err="1">
                <a:solidFill>
                  <a:schemeClr val="accent2">
                    <a:lumMod val="60000"/>
                    <a:lumOff val="40000"/>
                  </a:schemeClr>
                </a:solidFill>
              </a:rPr>
              <a:t>string</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largos.</a:t>
            </a:r>
          </a:p>
          <a:p>
            <a:r>
              <a:rPr lang="es-ES" sz="2000" b="1" i="1" dirty="0">
                <a:solidFill>
                  <a:schemeClr val="accent2">
                    <a:lumMod val="60000"/>
                    <a:lumOff val="40000"/>
                  </a:schemeClr>
                </a:solidFill>
              </a:rPr>
              <a:t>Aquí tenemos otra manera de imprimir un</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string</a:t>
            </a:r>
            <a:r>
              <a:rPr lang="es-ES" sz="2000" b="1" i="1" dirty="0" smtClean="0">
                <a:solidFill>
                  <a:schemeClr val="accent2">
                    <a:lumMod val="60000"/>
                    <a:lumOff val="40000"/>
                  </a:schemeClr>
                </a:solidFill>
              </a:rPr>
              <a:t> largo.</a:t>
            </a:r>
          </a:p>
          <a:p>
            <a:r>
              <a:rPr lang="es-ES" sz="2000" b="1" i="1" dirty="0">
                <a:solidFill>
                  <a:schemeClr val="accent2">
                    <a:lumMod val="60000"/>
                    <a:lumOff val="40000"/>
                  </a:schemeClr>
                </a:solidFill>
              </a:rPr>
              <a:t>Esta es la manera más actual de imprimir </a:t>
            </a:r>
            <a:r>
              <a:rPr lang="es-ES" sz="2000" b="1" i="1" dirty="0" smtClean="0">
                <a:solidFill>
                  <a:schemeClr val="accent2">
                    <a:lumMod val="60000"/>
                    <a:lumOff val="40000"/>
                  </a:schemeClr>
                </a:solidFill>
              </a:rPr>
              <a:t>un </a:t>
            </a:r>
            <a:r>
              <a:rPr lang="es-ES" sz="2000" b="1" i="1" dirty="0" err="1">
                <a:solidFill>
                  <a:schemeClr val="accent2">
                    <a:lumMod val="60000"/>
                    <a:lumOff val="40000"/>
                  </a:schemeClr>
                </a:solidFill>
              </a:rPr>
              <a:t>string</a:t>
            </a:r>
            <a:r>
              <a:rPr lang="es-ES" sz="2000" b="1" i="1" dirty="0">
                <a:solidFill>
                  <a:schemeClr val="accent2">
                    <a:lumMod val="60000"/>
                    <a:lumOff val="40000"/>
                  </a:schemeClr>
                </a:solidFill>
              </a:rPr>
              <a:t> largo.</a:t>
            </a:r>
            <a:endParaRPr lang="es-ES" sz="2000" dirty="0">
              <a:solidFill>
                <a:schemeClr val="bg1"/>
              </a:solidFill>
            </a:endParaRPr>
          </a:p>
        </p:txBody>
      </p:sp>
    </p:spTree>
    <p:extLst>
      <p:ext uri="{BB962C8B-B14F-4D97-AF65-F5344CB8AC3E}">
        <p14:creationId xmlns:p14="http://schemas.microsoft.com/office/powerpoint/2010/main" val="123654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81000"/>
            <a:ext cx="8305800" cy="6247864"/>
          </a:xfrm>
          <a:prstGeom prst="rect">
            <a:avLst/>
          </a:prstGeom>
        </p:spPr>
        <p:txBody>
          <a:bodyPr wrap="square">
            <a:spAutoFit/>
          </a:bodyPr>
          <a:lstStyle/>
          <a:p>
            <a:pPr algn="just"/>
            <a:r>
              <a:rPr lang="es-ES" sz="2000" b="1" spc="300" dirty="0" smtClean="0">
                <a:solidFill>
                  <a:schemeClr val="accent3">
                    <a:lumMod val="75000"/>
                  </a:schemeClr>
                </a:solidFill>
              </a:rPr>
              <a:t>Usando </a:t>
            </a:r>
            <a:r>
              <a:rPr lang="es-ES" sz="2000" b="1" spc="300" dirty="0" err="1" smtClean="0">
                <a:solidFill>
                  <a:schemeClr val="accent3">
                    <a:lumMod val="75000"/>
                  </a:schemeClr>
                </a:solidFill>
              </a:rPr>
              <a:t>scanf</a:t>
            </a:r>
            <a:r>
              <a:rPr lang="es-ES" sz="2000" b="1" spc="300" dirty="0" smtClean="0">
                <a:solidFill>
                  <a:schemeClr val="accent3">
                    <a:lumMod val="75000"/>
                  </a:schemeClr>
                </a:solidFill>
              </a:rPr>
              <a:t>():</a:t>
            </a:r>
            <a:endParaRPr lang="es-ES" sz="2000" b="1"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Ahora pasemos de salida a entrada y veamos la función </a:t>
            </a:r>
            <a:r>
              <a:rPr lang="es-ES" sz="2000" dirty="0" err="1" smtClean="0">
                <a:solidFill>
                  <a:schemeClr val="bg1"/>
                </a:solidFill>
              </a:rPr>
              <a:t>scanf</a:t>
            </a:r>
            <a:r>
              <a:rPr lang="es-ES" sz="2000" dirty="0" smtClean="0">
                <a:solidFill>
                  <a:schemeClr val="bg1"/>
                </a:solidFill>
              </a:rPr>
              <a:t>(), ya que es la más general de la librería C, que lee una variedad de formatos. Sabemos que la entrada por teclado es texto, ya que las teclas generan texto de caracteres: letras, dígitos y puntuación. Si tecleamos un valor numérico, su programa convierte al </a:t>
            </a:r>
            <a:r>
              <a:rPr lang="es-ES" sz="2000" dirty="0" err="1" smtClean="0">
                <a:solidFill>
                  <a:schemeClr val="bg1"/>
                </a:solidFill>
              </a:rPr>
              <a:t>string</a:t>
            </a:r>
            <a:r>
              <a:rPr lang="es-ES" sz="2000" dirty="0" smtClean="0">
                <a:solidFill>
                  <a:schemeClr val="bg1"/>
                </a:solidFill>
              </a:rPr>
              <a:t> en un valor numérico.</a:t>
            </a:r>
          </a:p>
          <a:p>
            <a:endParaRPr lang="es-ES" sz="2000" dirty="0">
              <a:solidFill>
                <a:schemeClr val="bg1"/>
              </a:solidFill>
            </a:endParaRPr>
          </a:p>
          <a:p>
            <a:pPr algn="just"/>
            <a:r>
              <a:rPr lang="es-ES" sz="2000" dirty="0" err="1" smtClean="0">
                <a:solidFill>
                  <a:schemeClr val="bg1"/>
                </a:solidFill>
              </a:rPr>
              <a:t>Scanf</a:t>
            </a:r>
            <a:r>
              <a:rPr lang="es-ES" sz="2000" dirty="0" smtClean="0">
                <a:solidFill>
                  <a:schemeClr val="bg1"/>
                </a:solidFill>
              </a:rPr>
              <a:t>() usa un control-</a:t>
            </a:r>
            <a:r>
              <a:rPr lang="es-ES" sz="2000" dirty="0" err="1" smtClean="0">
                <a:solidFill>
                  <a:schemeClr val="bg1"/>
                </a:solidFill>
              </a:rPr>
              <a:t>string</a:t>
            </a:r>
            <a:r>
              <a:rPr lang="es-ES" sz="2000" dirty="0" smtClean="0">
                <a:solidFill>
                  <a:schemeClr val="bg1"/>
                </a:solidFill>
              </a:rPr>
              <a:t> seguido por una lista de argumentos. El </a:t>
            </a:r>
            <a:r>
              <a:rPr lang="es-ES" sz="2000" dirty="0" err="1" smtClean="0">
                <a:solidFill>
                  <a:schemeClr val="bg1"/>
                </a:solidFill>
              </a:rPr>
              <a:t>string</a:t>
            </a:r>
            <a:r>
              <a:rPr lang="es-ES" sz="2000" dirty="0" smtClean="0">
                <a:solidFill>
                  <a:schemeClr val="bg1"/>
                </a:solidFill>
              </a:rPr>
              <a:t> de control indica el formato a convertir. Mientras </a:t>
            </a:r>
            <a:r>
              <a:rPr lang="es-ES" sz="2000" dirty="0" err="1" smtClean="0">
                <a:solidFill>
                  <a:schemeClr val="bg1"/>
                </a:solidFill>
              </a:rPr>
              <a:t>printf</a:t>
            </a:r>
            <a:r>
              <a:rPr lang="es-ES" sz="2000" dirty="0" smtClean="0">
                <a:solidFill>
                  <a:schemeClr val="bg1"/>
                </a:solidFill>
              </a:rPr>
              <a:t>() usa nombre de variable, constante y expresiones, </a:t>
            </a:r>
            <a:r>
              <a:rPr lang="es-ES" sz="2000" dirty="0" err="1" smtClean="0">
                <a:solidFill>
                  <a:schemeClr val="bg1"/>
                </a:solidFill>
              </a:rPr>
              <a:t>scanf</a:t>
            </a:r>
            <a:r>
              <a:rPr lang="es-ES" sz="2000" dirty="0" smtClean="0">
                <a:solidFill>
                  <a:schemeClr val="bg1"/>
                </a:solidFill>
              </a:rPr>
              <a:t>() usa de punteros a variables. De momento, podemos recordar dos reglas simples, que se ilustraran en </a:t>
            </a:r>
            <a:r>
              <a:rPr lang="es-ES" sz="2000" dirty="0" err="1" smtClean="0">
                <a:solidFill>
                  <a:schemeClr val="bg1"/>
                </a:solidFill>
              </a:rPr>
              <a:t>Listing</a:t>
            </a:r>
            <a:r>
              <a:rPr lang="es-ES" sz="2000" dirty="0" smtClean="0">
                <a:solidFill>
                  <a:schemeClr val="bg1"/>
                </a:solidFill>
              </a:rPr>
              <a:t> 4.15:</a:t>
            </a:r>
          </a:p>
          <a:p>
            <a:pPr algn="just"/>
            <a:endParaRPr lang="es-ES" sz="2000" dirty="0">
              <a:solidFill>
                <a:schemeClr val="bg1"/>
              </a:solidFill>
            </a:endParaRPr>
          </a:p>
          <a:p>
            <a:pPr marL="457200" indent="-457200" algn="just">
              <a:buAutoNum type="arabicPeriod"/>
            </a:pPr>
            <a:r>
              <a:rPr lang="es-ES" sz="2000" dirty="0" smtClean="0">
                <a:solidFill>
                  <a:schemeClr val="bg1"/>
                </a:solidFill>
              </a:rPr>
              <a:t>Si usas </a:t>
            </a:r>
            <a:r>
              <a:rPr lang="es-ES" sz="2000" dirty="0" err="1" smtClean="0">
                <a:solidFill>
                  <a:schemeClr val="bg1"/>
                </a:solidFill>
              </a:rPr>
              <a:t>scanf</a:t>
            </a:r>
            <a:r>
              <a:rPr lang="es-ES" sz="2000" dirty="0" smtClean="0">
                <a:solidFill>
                  <a:schemeClr val="bg1"/>
                </a:solidFill>
              </a:rPr>
              <a:t>() para leer un valor de un tipo de variable básica, preceda el nombre de la variable con un &amp;.</a:t>
            </a:r>
          </a:p>
          <a:p>
            <a:pPr marL="457200" indent="-457200" algn="just">
              <a:buAutoNum type="arabicPeriod"/>
            </a:pPr>
            <a:r>
              <a:rPr lang="es-ES" sz="2000" dirty="0" smtClean="0">
                <a:solidFill>
                  <a:schemeClr val="bg1"/>
                </a:solidFill>
              </a:rPr>
              <a:t>Si usa </a:t>
            </a:r>
            <a:r>
              <a:rPr lang="es-ES" sz="2000" dirty="0" err="1" smtClean="0">
                <a:solidFill>
                  <a:schemeClr val="bg1"/>
                </a:solidFill>
              </a:rPr>
              <a:t>scanf</a:t>
            </a:r>
            <a:r>
              <a:rPr lang="es-ES" sz="2000" dirty="0" smtClean="0">
                <a:solidFill>
                  <a:schemeClr val="bg1"/>
                </a:solidFill>
              </a:rPr>
              <a:t>() para leer un </a:t>
            </a:r>
            <a:r>
              <a:rPr lang="es-ES" sz="2000" dirty="0" err="1" smtClean="0">
                <a:solidFill>
                  <a:schemeClr val="bg1"/>
                </a:solidFill>
              </a:rPr>
              <a:t>string</a:t>
            </a:r>
            <a:r>
              <a:rPr lang="es-ES" sz="2000" dirty="0" smtClean="0">
                <a:solidFill>
                  <a:schemeClr val="bg1"/>
                </a:solidFill>
              </a:rPr>
              <a:t> en una </a:t>
            </a:r>
            <a:r>
              <a:rPr lang="es-ES" sz="2000" dirty="0" err="1" smtClean="0">
                <a:solidFill>
                  <a:schemeClr val="bg1"/>
                </a:solidFill>
              </a:rPr>
              <a:t>array</a:t>
            </a:r>
            <a:r>
              <a:rPr lang="es-ES" sz="2000" dirty="0" smtClean="0">
                <a:solidFill>
                  <a:schemeClr val="bg1"/>
                </a:solidFill>
              </a:rPr>
              <a:t> de caracteres, no use &amp;.</a:t>
            </a:r>
          </a:p>
          <a:p>
            <a:endParaRPr lang="es-ES" sz="2000" dirty="0">
              <a:solidFill>
                <a:schemeClr val="bg1"/>
              </a:solidFill>
            </a:endParaRPr>
          </a:p>
        </p:txBody>
      </p:sp>
    </p:spTree>
    <p:extLst>
      <p:ext uri="{BB962C8B-B14F-4D97-AF65-F5344CB8AC3E}">
        <p14:creationId xmlns:p14="http://schemas.microsoft.com/office/powerpoint/2010/main" val="2862922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04800"/>
            <a:ext cx="8305800" cy="470898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4.15 </a:t>
            </a:r>
            <a:r>
              <a:rPr lang="es-ES" sz="2000" dirty="0" err="1" smtClean="0">
                <a:solidFill>
                  <a:schemeClr val="bg1"/>
                </a:solidFill>
              </a:rPr>
              <a:t>input.c</a:t>
            </a:r>
            <a:endParaRPr lang="es-ES" sz="2000" dirty="0" smtClean="0">
              <a:solidFill>
                <a:schemeClr val="bg1"/>
              </a:solidFill>
            </a:endParaRPr>
          </a:p>
          <a:p>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input.c</a:t>
            </a:r>
            <a:r>
              <a:rPr lang="es-ES" sz="2000" i="1" dirty="0" smtClean="0">
                <a:solidFill>
                  <a:srgbClr val="FF0000"/>
                </a:solidFill>
              </a:rPr>
              <a:t> - - cuando usar &amp;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a:t>
            </a:r>
            <a:r>
              <a:rPr lang="es-ES" sz="2000" i="1" dirty="0" smtClean="0">
                <a:solidFill>
                  <a:srgbClr val="FF0000"/>
                </a:solidFill>
              </a:rPr>
              <a:t>variable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bienes;</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variable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[30];</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variable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(“Ingrese su edad, bienes y mascota favorita.\n”);</a:t>
            </a: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%f, &amp;</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&amp;bienes”);	</a:t>
            </a:r>
            <a:r>
              <a:rPr lang="es-ES" sz="2000" i="1" dirty="0">
                <a:solidFill>
                  <a:srgbClr val="FF0000"/>
                </a:solidFill>
              </a:rPr>
              <a:t> /* </a:t>
            </a:r>
            <a:r>
              <a:rPr lang="es-ES" sz="2000" i="1" dirty="0" smtClean="0">
                <a:solidFill>
                  <a:srgbClr val="FF0000"/>
                </a:solidFill>
              </a:rPr>
              <a:t>aquí se usa &amp; </a:t>
            </a:r>
            <a:r>
              <a:rPr lang="es-ES" sz="2000" i="1" dirty="0">
                <a:solidFill>
                  <a:srgbClr val="FF0000"/>
                </a:solidFill>
              </a:rPr>
              <a:t>*/</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scanf</a:t>
            </a:r>
            <a:r>
              <a:rPr lang="es-ES" sz="2000" b="1" i="1" dirty="0" smtClean="0">
                <a:solidFill>
                  <a:schemeClr val="accent2">
                    <a:lumMod val="60000"/>
                    <a:lumOff val="40000"/>
                  </a:schemeClr>
                </a:solidFill>
              </a:rPr>
              <a:t>(“%s,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i="1" dirty="0">
                <a:solidFill>
                  <a:srgbClr val="FF0000"/>
                </a:solidFill>
              </a:rPr>
              <a:t> /* aquí </a:t>
            </a:r>
            <a:r>
              <a:rPr lang="es-ES" sz="2000" i="1" dirty="0" smtClean="0">
                <a:solidFill>
                  <a:srgbClr val="FF0000"/>
                </a:solidFill>
              </a:rPr>
              <a:t>no se </a:t>
            </a:r>
            <a:r>
              <a:rPr lang="es-ES" sz="2000" i="1" dirty="0">
                <a:solidFill>
                  <a:srgbClr val="FF0000"/>
                </a:solidFill>
              </a:rPr>
              <a:t>usa &amp;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$%.0f %s”, </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bienes,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smtClean="0">
              <a:solidFill>
                <a:schemeClr val="bg1"/>
              </a:solidFill>
            </a:endParaRPr>
          </a:p>
        </p:txBody>
      </p:sp>
    </p:spTree>
    <p:extLst>
      <p:ext uri="{BB962C8B-B14F-4D97-AF65-F5344CB8AC3E}">
        <p14:creationId xmlns:p14="http://schemas.microsoft.com/office/powerpoint/2010/main" val="769726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655564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4.15 </a:t>
            </a:r>
            <a:r>
              <a:rPr lang="es-ES" sz="2000" dirty="0" err="1" smtClean="0">
                <a:solidFill>
                  <a:schemeClr val="bg1"/>
                </a:solidFill>
              </a:rPr>
              <a:t>input.c</a:t>
            </a:r>
            <a:endParaRPr lang="es-ES" sz="2000" dirty="0" smtClean="0">
              <a:solidFill>
                <a:schemeClr val="bg1"/>
              </a:solidFill>
            </a:endParaRPr>
          </a:p>
          <a:p>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input.c</a:t>
            </a:r>
            <a:r>
              <a:rPr lang="es-ES" sz="2000" i="1" dirty="0" smtClean="0">
                <a:solidFill>
                  <a:srgbClr val="FF0000"/>
                </a:solidFill>
              </a:rPr>
              <a:t> - - cuando usar &amp;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a:t>
            </a:r>
            <a:r>
              <a:rPr lang="es-ES" sz="2000" i="1" dirty="0" smtClean="0">
                <a:solidFill>
                  <a:srgbClr val="FF0000"/>
                </a:solidFill>
              </a:rPr>
              <a:t>variable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bienes;</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variable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[30];</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variable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(“Ingrese su edad, bienes y mascota favorita.\n”);</a:t>
            </a: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%f, &amp;</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&amp;bienes”);	</a:t>
            </a:r>
            <a:r>
              <a:rPr lang="es-ES" sz="2000" i="1" dirty="0">
                <a:solidFill>
                  <a:srgbClr val="FF0000"/>
                </a:solidFill>
              </a:rPr>
              <a:t> /* </a:t>
            </a:r>
            <a:r>
              <a:rPr lang="es-ES" sz="2000" i="1" dirty="0" smtClean="0">
                <a:solidFill>
                  <a:srgbClr val="FF0000"/>
                </a:solidFill>
              </a:rPr>
              <a:t>aquí se usa &amp; </a:t>
            </a:r>
            <a:r>
              <a:rPr lang="es-ES" sz="2000" i="1" dirty="0">
                <a:solidFill>
                  <a:srgbClr val="FF0000"/>
                </a:solidFill>
              </a:rPr>
              <a:t>*/</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scanf</a:t>
            </a:r>
            <a:r>
              <a:rPr lang="es-ES" sz="2000" b="1" i="1" dirty="0" smtClean="0">
                <a:solidFill>
                  <a:schemeClr val="accent2">
                    <a:lumMod val="60000"/>
                    <a:lumOff val="40000"/>
                  </a:schemeClr>
                </a:solidFill>
              </a:rPr>
              <a:t>(“%s,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i="1" dirty="0">
                <a:solidFill>
                  <a:srgbClr val="FF0000"/>
                </a:solidFill>
              </a:rPr>
              <a:t> /* aquí </a:t>
            </a:r>
            <a:r>
              <a:rPr lang="es-ES" sz="2000" i="1" dirty="0" smtClean="0">
                <a:solidFill>
                  <a:srgbClr val="FF0000"/>
                </a:solidFill>
              </a:rPr>
              <a:t>no se </a:t>
            </a:r>
            <a:r>
              <a:rPr lang="es-ES" sz="2000" i="1" dirty="0">
                <a:solidFill>
                  <a:srgbClr val="FF0000"/>
                </a:solidFill>
              </a:rPr>
              <a:t>usa &amp;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$%.0f %s”, </a:t>
            </a:r>
            <a:r>
              <a:rPr lang="es-ES" sz="2000" b="1" i="1" dirty="0" err="1" smtClean="0">
                <a:solidFill>
                  <a:schemeClr val="accent2">
                    <a:lumMod val="60000"/>
                    <a:lumOff val="40000"/>
                  </a:schemeClr>
                </a:solidFill>
              </a:rPr>
              <a:t>age</a:t>
            </a:r>
            <a:r>
              <a:rPr lang="es-ES" sz="2000" b="1" i="1" dirty="0" smtClean="0">
                <a:solidFill>
                  <a:schemeClr val="accent2">
                    <a:lumMod val="60000"/>
                    <a:lumOff val="40000"/>
                  </a:schemeClr>
                </a:solidFill>
              </a:rPr>
              <a:t>, bienes, </a:t>
            </a:r>
            <a:r>
              <a:rPr lang="es-ES" sz="2000" b="1" i="1" dirty="0" err="1" smtClean="0">
                <a:solidFill>
                  <a:schemeClr val="accent2">
                    <a:lumMod val="60000"/>
                    <a:lumOff val="40000"/>
                  </a:schemeClr>
                </a:solidFill>
              </a:rPr>
              <a:t>pet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smtClean="0">
              <a:solidFill>
                <a:schemeClr val="bg1"/>
              </a:solidFill>
            </a:endParaRPr>
          </a:p>
          <a:p>
            <a:r>
              <a:rPr lang="es-ES" sz="2000" dirty="0" smtClean="0">
                <a:solidFill>
                  <a:schemeClr val="bg1"/>
                </a:solidFill>
              </a:rPr>
              <a:t>La salida de la muestra de intercambio es:</a:t>
            </a:r>
          </a:p>
          <a:p>
            <a:endParaRPr lang="es-ES" sz="2000" dirty="0">
              <a:solidFill>
                <a:schemeClr val="bg1"/>
              </a:solidFill>
            </a:endParaRPr>
          </a:p>
          <a:p>
            <a:r>
              <a:rPr lang="es-ES" sz="2000" b="1" i="1" dirty="0">
                <a:solidFill>
                  <a:schemeClr val="accent2">
                    <a:lumMod val="60000"/>
                    <a:lumOff val="40000"/>
                  </a:schemeClr>
                </a:solidFill>
              </a:rPr>
              <a:t>Ingrese su edad, bienes y mascota favorita.</a:t>
            </a:r>
            <a:endParaRPr lang="es-ES" sz="2000" b="1" i="1" dirty="0" smtClean="0">
              <a:solidFill>
                <a:schemeClr val="accent2">
                  <a:lumMod val="60000"/>
                  <a:lumOff val="40000"/>
                </a:schemeClr>
              </a:solidFill>
            </a:endParaRPr>
          </a:p>
          <a:p>
            <a:r>
              <a:rPr lang="es-ES" sz="2000" dirty="0" smtClean="0">
                <a:solidFill>
                  <a:schemeClr val="bg1"/>
                </a:solidFill>
              </a:rPr>
              <a:t>82</a:t>
            </a:r>
          </a:p>
          <a:p>
            <a:r>
              <a:rPr lang="es-ES" sz="2000" i="1" dirty="0" smtClean="0">
                <a:solidFill>
                  <a:schemeClr val="bg1"/>
                </a:solidFill>
              </a:rPr>
              <a:t>834525 </a:t>
            </a:r>
            <a:r>
              <a:rPr lang="es-ES" sz="2000" i="1" dirty="0" err="1" smtClean="0">
                <a:solidFill>
                  <a:schemeClr val="bg1"/>
                </a:solidFill>
              </a:rPr>
              <a:t>rhino</a:t>
            </a:r>
            <a:endParaRPr lang="es-ES" sz="2000" i="1" dirty="0" smtClean="0">
              <a:solidFill>
                <a:schemeClr val="accent2">
                  <a:lumMod val="60000"/>
                  <a:lumOff val="40000"/>
                </a:schemeClr>
              </a:solidFill>
            </a:endParaRPr>
          </a:p>
          <a:p>
            <a:r>
              <a:rPr lang="es-ES" sz="2000" b="1" i="1" dirty="0" smtClean="0">
                <a:solidFill>
                  <a:schemeClr val="accent2">
                    <a:lumMod val="60000"/>
                    <a:lumOff val="40000"/>
                  </a:schemeClr>
                </a:solidFill>
              </a:rPr>
              <a:t>82 $8345245 </a:t>
            </a:r>
            <a:r>
              <a:rPr lang="es-ES" sz="2000" b="1" i="1" dirty="0" err="1" smtClean="0">
                <a:solidFill>
                  <a:schemeClr val="accent2">
                    <a:lumMod val="60000"/>
                    <a:lumOff val="40000"/>
                  </a:schemeClr>
                </a:solidFill>
              </a:rPr>
              <a:t>rhino</a:t>
            </a:r>
            <a:endParaRPr lang="es-ES" sz="2000" dirty="0">
              <a:solidFill>
                <a:schemeClr val="bg1"/>
              </a:solidFill>
            </a:endParaRPr>
          </a:p>
        </p:txBody>
      </p:sp>
    </p:spTree>
    <p:extLst>
      <p:ext uri="{BB962C8B-B14F-4D97-AF65-F5344CB8AC3E}">
        <p14:creationId xmlns:p14="http://schemas.microsoft.com/office/powerpoint/2010/main" val="208928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dirty="0" smtClean="0">
                <a:solidFill>
                  <a:schemeClr val="bg1"/>
                </a:solidFill>
              </a:rPr>
              <a:t>La función </a:t>
            </a:r>
            <a:r>
              <a:rPr lang="es-ES" sz="2000" dirty="0" err="1" smtClean="0">
                <a:solidFill>
                  <a:schemeClr val="bg1"/>
                </a:solidFill>
              </a:rPr>
              <a:t>scanf</a:t>
            </a:r>
            <a:r>
              <a:rPr lang="es-ES" sz="2000" dirty="0" smtClean="0">
                <a:solidFill>
                  <a:schemeClr val="bg1"/>
                </a:solidFill>
              </a:rPr>
              <a:t>() usa un espacio en blanco (línea nueva, </a:t>
            </a:r>
            <a:r>
              <a:rPr lang="es-ES" sz="2000" dirty="0" err="1" smtClean="0">
                <a:solidFill>
                  <a:schemeClr val="bg1"/>
                </a:solidFill>
              </a:rPr>
              <a:t>tab</a:t>
            </a:r>
            <a:r>
              <a:rPr lang="es-ES" sz="2000" dirty="0" smtClean="0">
                <a:solidFill>
                  <a:schemeClr val="bg1"/>
                </a:solidFill>
              </a:rPr>
              <a:t> y espacio) para dividir el input en campos separados.</a:t>
            </a:r>
          </a:p>
          <a:p>
            <a:pPr algn="just"/>
            <a:endParaRPr lang="es-ES" sz="2000" dirty="0">
              <a:solidFill>
                <a:schemeClr val="bg1"/>
              </a:solidFill>
            </a:endParaRPr>
          </a:p>
          <a:p>
            <a:pPr algn="just"/>
            <a:r>
              <a:rPr lang="es-ES" sz="2000" dirty="0" smtClean="0">
                <a:solidFill>
                  <a:schemeClr val="bg1"/>
                </a:solidFill>
              </a:rPr>
              <a:t>La función </a:t>
            </a:r>
            <a:r>
              <a:rPr lang="es-ES" sz="2000" dirty="0" err="1" smtClean="0">
                <a:solidFill>
                  <a:schemeClr val="bg1"/>
                </a:solidFill>
              </a:rPr>
              <a:t>scanf</a:t>
            </a:r>
            <a:r>
              <a:rPr lang="es-ES" sz="2000" dirty="0" smtClean="0">
                <a:solidFill>
                  <a:schemeClr val="bg1"/>
                </a:solidFill>
              </a:rPr>
              <a:t>() emplea los mismos caracteres de especificación de conversión que </a:t>
            </a:r>
            <a:r>
              <a:rPr lang="es-ES" sz="2000" dirty="0" err="1" smtClean="0">
                <a:solidFill>
                  <a:schemeClr val="bg1"/>
                </a:solidFill>
              </a:rPr>
              <a:t>printf</a:t>
            </a:r>
            <a:r>
              <a:rPr lang="es-ES" sz="2000" dirty="0" smtClean="0">
                <a:solidFill>
                  <a:schemeClr val="bg1"/>
                </a:solidFill>
              </a:rPr>
              <a:t>(). (%c, %d, %e, %f, %s, </a:t>
            </a:r>
            <a:r>
              <a:rPr lang="es-ES" sz="2000" dirty="0" err="1" smtClean="0">
                <a:solidFill>
                  <a:schemeClr val="bg1"/>
                </a:solidFill>
              </a:rPr>
              <a:t>etc</a:t>
            </a:r>
            <a:r>
              <a:rPr lang="es-ES" sz="2000" dirty="0" smtClean="0">
                <a:solidFill>
                  <a:schemeClr val="bg1"/>
                </a:solidFill>
              </a:rPr>
              <a:t>). Ver tablas 4.4 y 4.5.</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89105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0500" y="381000"/>
            <a:ext cx="8686800" cy="1631216"/>
          </a:xfrm>
          <a:prstGeom prst="rect">
            <a:avLst/>
          </a:prstGeom>
        </p:spPr>
        <p:txBody>
          <a:bodyPr wrap="square">
            <a:spAutoFit/>
          </a:bodyPr>
          <a:lstStyle/>
          <a:p>
            <a:pPr algn="just"/>
            <a:r>
              <a:rPr lang="es-ES" sz="2000" b="1" dirty="0" smtClean="0">
                <a:solidFill>
                  <a:schemeClr val="accent4">
                    <a:lumMod val="75000"/>
                  </a:schemeClr>
                </a:solidFill>
              </a:rPr>
              <a:t>Tabla 4.4:</a:t>
            </a:r>
            <a:r>
              <a:rPr lang="es-ES" sz="2000" dirty="0" smtClean="0">
                <a:solidFill>
                  <a:schemeClr val="accent4">
                    <a:lumMod val="75000"/>
                  </a:schemeClr>
                </a:solidFill>
              </a:rPr>
              <a:t> Especificadores de conversión de ANSI C para </a:t>
            </a:r>
            <a:r>
              <a:rPr lang="es-ES" sz="2000" dirty="0" err="1" smtClean="0">
                <a:solidFill>
                  <a:schemeClr val="accent4">
                    <a:lumMod val="75000"/>
                  </a:schemeClr>
                </a:solidFill>
              </a:rPr>
              <a:t>scanf</a:t>
            </a:r>
            <a:r>
              <a:rPr lang="es-ES" sz="2000" dirty="0" smtClean="0">
                <a:solidFill>
                  <a:schemeClr val="accent4">
                    <a:lumMod val="75000"/>
                  </a:schemeClr>
                </a:solidFill>
              </a:rPr>
              <a:t>()</a:t>
            </a:r>
            <a:endParaRPr lang="es-ES" sz="2000" b="1"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1923110093"/>
              </p:ext>
            </p:extLst>
          </p:nvPr>
        </p:nvGraphicFramePr>
        <p:xfrm>
          <a:off x="218722" y="990600"/>
          <a:ext cx="8458200" cy="516128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687854062"/>
                    </a:ext>
                  </a:extLst>
                </a:gridCol>
                <a:gridCol w="6321392">
                  <a:extLst>
                    <a:ext uri="{9D8B030D-6E8A-4147-A177-3AD203B41FA5}">
                      <a16:colId xmlns:a16="http://schemas.microsoft.com/office/drawing/2014/main" val="3435777505"/>
                    </a:ext>
                  </a:extLst>
                </a:gridCol>
              </a:tblGrid>
              <a:tr h="370840">
                <a:tc>
                  <a:txBody>
                    <a:bodyPr/>
                    <a:lstStyle/>
                    <a:p>
                      <a:r>
                        <a:rPr lang="es-ES" dirty="0" smtClean="0"/>
                        <a:t>Especificador de conversión</a:t>
                      </a:r>
                      <a:endParaRPr lang="es-ES" dirty="0"/>
                    </a:p>
                  </a:txBody>
                  <a:tcPr/>
                </a:tc>
                <a:tc>
                  <a:txBody>
                    <a:bodyPr/>
                    <a:lstStyle/>
                    <a:p>
                      <a:r>
                        <a:rPr lang="es-ES" dirty="0" smtClean="0"/>
                        <a:t>Significado</a:t>
                      </a:r>
                      <a:endParaRPr lang="es-ES" dirty="0"/>
                    </a:p>
                  </a:txBody>
                  <a:tcPr/>
                </a:tc>
                <a:extLst>
                  <a:ext uri="{0D108BD9-81ED-4DB2-BD59-A6C34878D82A}">
                    <a16:rowId xmlns:a16="http://schemas.microsoft.com/office/drawing/2014/main" val="1374142582"/>
                  </a:ext>
                </a:extLst>
              </a:tr>
              <a:tr h="370840">
                <a:tc>
                  <a:txBody>
                    <a:bodyPr/>
                    <a:lstStyle/>
                    <a:p>
                      <a:pPr algn="ctr"/>
                      <a:r>
                        <a:rPr lang="es-ES" dirty="0" smtClean="0"/>
                        <a:t>%c</a:t>
                      </a:r>
                      <a:endParaRPr lang="es-ES" dirty="0"/>
                    </a:p>
                  </a:txBody>
                  <a:tcPr/>
                </a:tc>
                <a:tc>
                  <a:txBody>
                    <a:bodyPr/>
                    <a:lstStyle/>
                    <a:p>
                      <a:r>
                        <a:rPr lang="es-ES" dirty="0" smtClean="0"/>
                        <a:t>Interpreta input como un carácter.</a:t>
                      </a:r>
                      <a:endParaRPr lang="es-ES" dirty="0"/>
                    </a:p>
                  </a:txBody>
                  <a:tcPr/>
                </a:tc>
                <a:extLst>
                  <a:ext uri="{0D108BD9-81ED-4DB2-BD59-A6C34878D82A}">
                    <a16:rowId xmlns:a16="http://schemas.microsoft.com/office/drawing/2014/main" val="4262264069"/>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%d</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entero decimal con signo.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3168179767"/>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a:t>
                      </a:r>
                      <a:r>
                        <a:rPr kumimoji="0" lang="es-E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e,%f</a:t>
                      </a: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a:t>
                      </a:r>
                      <a:r>
                        <a:rPr lang="es-ES" dirty="0" smtClean="0"/>
                        <a:t>%g</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número de punto flotante.</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345913146"/>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%E, </a:t>
                      </a:r>
                      <a:r>
                        <a:rPr lang="es-ES" dirty="0" smtClean="0"/>
                        <a:t>%G</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número de punto flotante.</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2285471792"/>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entero decimal con signo.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461119244"/>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%o</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entero octal con signo.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2977898710"/>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%p</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puntero.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2574584354"/>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%s</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a:t>
                      </a:r>
                      <a:r>
                        <a:rPr kumimoji="0" lang="es-E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string</a:t>
                      </a: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la entrada empieza con el primer carácter no blanco e incluye todo los siguiente.</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3950780957"/>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%u</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entero decimal sin signo.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2053387565"/>
                  </a:ext>
                </a:extLst>
              </a:tr>
              <a:tr h="370840">
                <a:tc>
                  <a:txBody>
                    <a:bodyPr/>
                    <a:lstStyle/>
                    <a:p>
                      <a:pPr algn="ct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%x, %X</a:t>
                      </a:r>
                      <a:endParaRPr lang="es-E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Interpreta input como un entero </a:t>
                      </a:r>
                      <a:r>
                        <a:rPr kumimoji="0" lang="es-ES" sz="1800" b="0" i="0" u="none" strike="noStrike" kern="1200" cap="none" spc="0" normalizeH="0" baseline="0" noProof="0" dirty="0" err="1" smtClean="0">
                          <a:ln>
                            <a:noFill/>
                          </a:ln>
                          <a:solidFill>
                            <a:prstClr val="black"/>
                          </a:solidFill>
                          <a:effectLst/>
                          <a:uLnTx/>
                          <a:uFillTx/>
                          <a:latin typeface="Century Gothic" panose="020B0502020202020204"/>
                          <a:ea typeface="+mn-ea"/>
                          <a:cs typeface="+mn-cs"/>
                        </a:rPr>
                        <a:t>hexagésimal</a:t>
                      </a:r>
                      <a:r>
                        <a:rPr kumimoji="0" lang="es-E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 con signo.</a:t>
                      </a:r>
                      <a:endParaRPr kumimoji="0" lang="es-E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284567629"/>
                  </a:ext>
                </a:extLst>
              </a:tr>
            </a:tbl>
          </a:graphicData>
        </a:graphic>
      </p:graphicFrame>
    </p:spTree>
    <p:extLst>
      <p:ext uri="{BB962C8B-B14F-4D97-AF65-F5344CB8AC3E}">
        <p14:creationId xmlns:p14="http://schemas.microsoft.com/office/powerpoint/2010/main" val="2415610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667" y="291282"/>
            <a:ext cx="8686800" cy="1631216"/>
          </a:xfrm>
          <a:prstGeom prst="rect">
            <a:avLst/>
          </a:prstGeom>
        </p:spPr>
        <p:txBody>
          <a:bodyPr wrap="square">
            <a:spAutoFit/>
          </a:bodyPr>
          <a:lstStyle/>
          <a:p>
            <a:pPr algn="just"/>
            <a:r>
              <a:rPr lang="es-ES" sz="2000" b="1" dirty="0" smtClean="0">
                <a:solidFill>
                  <a:schemeClr val="accent4">
                    <a:lumMod val="75000"/>
                  </a:schemeClr>
                </a:solidFill>
              </a:rPr>
              <a:t>Tabla 4.3:</a:t>
            </a:r>
            <a:r>
              <a:rPr lang="es-ES" sz="2000" dirty="0" smtClean="0">
                <a:solidFill>
                  <a:schemeClr val="accent4">
                    <a:lumMod val="75000"/>
                  </a:schemeClr>
                </a:solidFill>
              </a:rPr>
              <a:t> Modificadores de conversión para </a:t>
            </a:r>
            <a:r>
              <a:rPr lang="es-ES" sz="2000" dirty="0" err="1" smtClean="0">
                <a:solidFill>
                  <a:schemeClr val="accent4">
                    <a:lumMod val="75000"/>
                  </a:schemeClr>
                </a:solidFill>
              </a:rPr>
              <a:t>scanf</a:t>
            </a:r>
            <a:r>
              <a:rPr lang="es-ES" sz="2000" smtClean="0">
                <a:solidFill>
                  <a:schemeClr val="accent4">
                    <a:lumMod val="75000"/>
                  </a:schemeClr>
                </a:solidFill>
              </a:rPr>
              <a:t>()</a:t>
            </a:r>
            <a:endParaRPr lang="es-ES" sz="2000" b="1"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1659222493"/>
              </p:ext>
            </p:extLst>
          </p:nvPr>
        </p:nvGraphicFramePr>
        <p:xfrm>
          <a:off x="84667" y="990600"/>
          <a:ext cx="8458200" cy="5313680"/>
        </p:xfrm>
        <a:graphic>
          <a:graphicData uri="http://schemas.openxmlformats.org/drawingml/2006/table">
            <a:tbl>
              <a:tblPr firstRow="1" bandRow="1">
                <a:tableStyleId>{5C22544A-7EE6-4342-B048-85BDC9FD1C3A}</a:tableStyleId>
              </a:tblPr>
              <a:tblGrid>
                <a:gridCol w="2136808">
                  <a:extLst>
                    <a:ext uri="{9D8B030D-6E8A-4147-A177-3AD203B41FA5}">
                      <a16:colId xmlns:a16="http://schemas.microsoft.com/office/drawing/2014/main" val="687854062"/>
                    </a:ext>
                  </a:extLst>
                </a:gridCol>
                <a:gridCol w="6321392">
                  <a:extLst>
                    <a:ext uri="{9D8B030D-6E8A-4147-A177-3AD203B41FA5}">
                      <a16:colId xmlns:a16="http://schemas.microsoft.com/office/drawing/2014/main" val="3435777505"/>
                    </a:ext>
                  </a:extLst>
                </a:gridCol>
              </a:tblGrid>
              <a:tr h="370840">
                <a:tc>
                  <a:txBody>
                    <a:bodyPr/>
                    <a:lstStyle/>
                    <a:p>
                      <a:r>
                        <a:rPr lang="es-ES" dirty="0" smtClean="0"/>
                        <a:t>Modificador</a:t>
                      </a:r>
                      <a:endParaRPr lang="es-ES" dirty="0"/>
                    </a:p>
                  </a:txBody>
                  <a:tcPr/>
                </a:tc>
                <a:tc>
                  <a:txBody>
                    <a:bodyPr/>
                    <a:lstStyle/>
                    <a:p>
                      <a:r>
                        <a:rPr lang="es-ES" dirty="0" smtClean="0"/>
                        <a:t>Significado</a:t>
                      </a:r>
                      <a:endParaRPr lang="es-ES" dirty="0"/>
                    </a:p>
                  </a:txBody>
                  <a:tcPr/>
                </a:tc>
                <a:extLst>
                  <a:ext uri="{0D108BD9-81ED-4DB2-BD59-A6C34878D82A}">
                    <a16:rowId xmlns:a16="http://schemas.microsoft.com/office/drawing/2014/main" val="1374142582"/>
                  </a:ext>
                </a:extLst>
              </a:tr>
              <a:tr h="370840">
                <a:tc>
                  <a:txBody>
                    <a:bodyPr/>
                    <a:lstStyle/>
                    <a:p>
                      <a:pPr algn="ctr"/>
                      <a:r>
                        <a:rPr lang="es-ES" dirty="0" smtClean="0"/>
                        <a:t>*</a:t>
                      </a:r>
                      <a:endParaRPr lang="es-ES" dirty="0"/>
                    </a:p>
                  </a:txBody>
                  <a:tcPr/>
                </a:tc>
                <a:tc>
                  <a:txBody>
                    <a:bodyPr/>
                    <a:lstStyle/>
                    <a:p>
                      <a:r>
                        <a:rPr lang="es-ES" dirty="0" smtClean="0"/>
                        <a:t>Suprime asignación.</a:t>
                      </a:r>
                      <a:r>
                        <a:rPr lang="es-ES" baseline="0" dirty="0" smtClean="0"/>
                        <a:t> Ejemplo: “%*d”</a:t>
                      </a:r>
                      <a:endParaRPr lang="es-ES" dirty="0"/>
                    </a:p>
                  </a:txBody>
                  <a:tcPr/>
                </a:tc>
                <a:extLst>
                  <a:ext uri="{0D108BD9-81ED-4DB2-BD59-A6C34878D82A}">
                    <a16:rowId xmlns:a16="http://schemas.microsoft.com/office/drawing/2014/main" val="4262264069"/>
                  </a:ext>
                </a:extLst>
              </a:tr>
              <a:tr h="370840">
                <a:tc>
                  <a:txBody>
                    <a:bodyPr/>
                    <a:lstStyle/>
                    <a:p>
                      <a:pPr algn="ctr"/>
                      <a:r>
                        <a:rPr lang="es-ES" dirty="0" smtClean="0"/>
                        <a:t>digito(s)</a:t>
                      </a:r>
                      <a:endParaRPr lang="es-ES" dirty="0"/>
                    </a:p>
                  </a:txBody>
                  <a:tcPr/>
                </a:tc>
                <a:tc>
                  <a:txBody>
                    <a:bodyPr/>
                    <a:lstStyle/>
                    <a:p>
                      <a:r>
                        <a:rPr lang="es-ES" dirty="0" smtClean="0"/>
                        <a:t>Máximo ancho de campo; la entrada se detiene cuando el ancho máximo de campo se alcana o cuando se encuentra el primer espacio</a:t>
                      </a:r>
                      <a:r>
                        <a:rPr lang="es-ES" baseline="0" dirty="0" smtClean="0"/>
                        <a:t> en blanco.</a:t>
                      </a:r>
                      <a:endParaRPr lang="es-ES" dirty="0"/>
                    </a:p>
                  </a:txBody>
                  <a:tcPr/>
                </a:tc>
                <a:extLst>
                  <a:ext uri="{0D108BD9-81ED-4DB2-BD59-A6C34878D82A}">
                    <a16:rowId xmlns:a16="http://schemas.microsoft.com/office/drawing/2014/main" val="3168179767"/>
                  </a:ext>
                </a:extLst>
              </a:tr>
              <a:tr h="370840">
                <a:tc>
                  <a:txBody>
                    <a:bodyPr/>
                    <a:lstStyle/>
                    <a:p>
                      <a:pPr algn="ctr"/>
                      <a:r>
                        <a:rPr lang="es-ES" dirty="0" smtClean="0"/>
                        <a:t>h, l o L</a:t>
                      </a:r>
                      <a:endParaRPr lang="es-ES"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s-ES" dirty="0" smtClean="0"/>
                        <a:t>“%</a:t>
                      </a:r>
                      <a:r>
                        <a:rPr lang="es-ES" dirty="0" err="1" smtClean="0"/>
                        <a:t>hd</a:t>
                      </a:r>
                      <a:r>
                        <a:rPr lang="es-ES" dirty="0" smtClean="0"/>
                        <a:t>” y “%hi” indican que el valor se almacenará en un short </a:t>
                      </a:r>
                      <a:r>
                        <a:rPr lang="es-ES" dirty="0" err="1" smtClean="0"/>
                        <a:t>int</a:t>
                      </a:r>
                      <a:r>
                        <a:rPr lang="es-ES" dirty="0" smtClean="0"/>
                        <a:t>. “%</a:t>
                      </a:r>
                      <a:r>
                        <a:rPr lang="es-ES" dirty="0" err="1" smtClean="0"/>
                        <a:t>ho</a:t>
                      </a:r>
                      <a:r>
                        <a:rPr lang="es-ES" dirty="0" smtClean="0"/>
                        <a:t>”, “%</a:t>
                      </a:r>
                      <a:r>
                        <a:rPr lang="es-ES" dirty="0" err="1" smtClean="0"/>
                        <a:t>hx</a:t>
                      </a:r>
                      <a:r>
                        <a:rPr lang="es-ES" dirty="0" smtClean="0"/>
                        <a:t>” y “%</a:t>
                      </a:r>
                      <a:r>
                        <a:rPr lang="es-ES" dirty="0" err="1" smtClean="0"/>
                        <a:t>hu</a:t>
                      </a:r>
                      <a:r>
                        <a:rPr lang="es-ES" dirty="0" smtClean="0"/>
                        <a:t>” indican que el valor se almacenará en un short </a:t>
                      </a:r>
                      <a:r>
                        <a:rPr lang="es-ES" dirty="0" err="1" smtClean="0"/>
                        <a:t>int</a:t>
                      </a:r>
                      <a:r>
                        <a:rPr lang="es-ES" dirty="0" smtClean="0"/>
                        <a:t> sin signo. “%</a:t>
                      </a:r>
                      <a:r>
                        <a:rPr lang="es-ES" dirty="0" err="1" smtClean="0"/>
                        <a:t>ld</a:t>
                      </a:r>
                      <a:r>
                        <a:rPr lang="es-ES" dirty="0" smtClean="0"/>
                        <a:t>” y “%li” indican que el valor se almacenará en un </a:t>
                      </a:r>
                      <a:r>
                        <a:rPr lang="es-ES" dirty="0" err="1" smtClean="0"/>
                        <a:t>long</a:t>
                      </a:r>
                      <a:r>
                        <a:rPr lang="es-ES" dirty="0" smtClean="0"/>
                        <a:t> </a:t>
                      </a:r>
                      <a:r>
                        <a:rPr lang="es-ES" dirty="0" err="1" smtClean="0"/>
                        <a:t>int</a:t>
                      </a:r>
                      <a:r>
                        <a:rPr lang="es-ES" dirty="0" smtClean="0"/>
                        <a:t>. “%lo”, “%lx” y “%</a:t>
                      </a:r>
                      <a:r>
                        <a:rPr lang="es-ES" dirty="0" err="1" smtClean="0"/>
                        <a:t>lu</a:t>
                      </a:r>
                      <a:r>
                        <a:rPr lang="es-ES" dirty="0" smtClean="0"/>
                        <a:t>” indican que el valor se almacenará en un </a:t>
                      </a:r>
                      <a:r>
                        <a:rPr lang="es-ES" dirty="0" err="1" smtClean="0"/>
                        <a:t>long</a:t>
                      </a:r>
                      <a:r>
                        <a:rPr lang="es-ES" dirty="0" smtClean="0"/>
                        <a:t> </a:t>
                      </a:r>
                      <a:r>
                        <a:rPr lang="es-ES" dirty="0" err="1" smtClean="0"/>
                        <a:t>int</a:t>
                      </a:r>
                      <a:r>
                        <a:rPr lang="es-ES" dirty="0" smtClean="0"/>
                        <a:t> sin signo. “%le”, “%</a:t>
                      </a:r>
                      <a:r>
                        <a:rPr lang="es-ES" dirty="0" err="1" smtClean="0"/>
                        <a:t>lf</a:t>
                      </a:r>
                      <a:r>
                        <a:rPr lang="es-ES" dirty="0" smtClean="0"/>
                        <a:t>” y “%</a:t>
                      </a:r>
                      <a:r>
                        <a:rPr lang="es-ES" dirty="0" err="1" smtClean="0"/>
                        <a:t>lg</a:t>
                      </a:r>
                      <a:r>
                        <a:rPr lang="es-ES" dirty="0" smtClean="0"/>
                        <a:t>” indican que el valor se almacenará en un tipo </a:t>
                      </a:r>
                      <a:r>
                        <a:rPr lang="es-ES" dirty="0" err="1" smtClean="0"/>
                        <a:t>double</a:t>
                      </a:r>
                      <a:r>
                        <a:rPr lang="es-ES" dirty="0" smtClean="0"/>
                        <a:t>. Si sustituimos l por L, será</a:t>
                      </a:r>
                      <a:r>
                        <a:rPr lang="es-ES" baseline="0" dirty="0" smtClean="0"/>
                        <a:t> un </a:t>
                      </a:r>
                      <a:r>
                        <a:rPr lang="es-ES" baseline="0" dirty="0" err="1" smtClean="0"/>
                        <a:t>long</a:t>
                      </a:r>
                      <a:r>
                        <a:rPr lang="es-ES" baseline="0" dirty="0" smtClean="0"/>
                        <a:t> doublé y en ausencia de especificador indicará un </a:t>
                      </a:r>
                      <a:r>
                        <a:rPr lang="es-ES" baseline="0" dirty="0" err="1" smtClean="0"/>
                        <a:t>tipoint</a:t>
                      </a:r>
                      <a:r>
                        <a:rPr lang="es-ES" baseline="0" dirty="0" smtClean="0"/>
                        <a:t> para entero o tipo </a:t>
                      </a:r>
                      <a:r>
                        <a:rPr lang="es-ES" baseline="0" dirty="0" err="1" smtClean="0"/>
                        <a:t>float</a:t>
                      </a:r>
                      <a:r>
                        <a:rPr lang="es-ES" baseline="0" dirty="0" smtClean="0"/>
                        <a:t> para punto flotante.</a:t>
                      </a:r>
                      <a:r>
                        <a:rPr lang="es-ES" dirty="0" smtClean="0"/>
                        <a:t> </a:t>
                      </a:r>
                    </a:p>
                    <a:p>
                      <a:endParaRPr lang="es-E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s-ES" dirty="0" smtClean="0"/>
                    </a:p>
                    <a:p>
                      <a:endParaRPr lang="es-ES" dirty="0"/>
                    </a:p>
                  </a:txBody>
                  <a:tcPr/>
                </a:tc>
                <a:extLst>
                  <a:ext uri="{0D108BD9-81ED-4DB2-BD59-A6C34878D82A}">
                    <a16:rowId xmlns:a16="http://schemas.microsoft.com/office/drawing/2014/main" val="1345913146"/>
                  </a:ext>
                </a:extLst>
              </a:tr>
            </a:tbl>
          </a:graphicData>
        </a:graphic>
      </p:graphicFrame>
    </p:spTree>
    <p:extLst>
      <p:ext uri="{BB962C8B-B14F-4D97-AF65-F5344CB8AC3E}">
        <p14:creationId xmlns:p14="http://schemas.microsoft.com/office/powerpoint/2010/main" val="370361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381000"/>
            <a:ext cx="8305800" cy="3785652"/>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 (continuación)</a:t>
            </a:r>
          </a:p>
          <a:p>
            <a:endParaRPr lang="es-ES" sz="2000" dirty="0" smtClean="0">
              <a:solidFill>
                <a:schemeClr val="bg1"/>
              </a:solidFill>
            </a:endParaRPr>
          </a:p>
          <a:p>
            <a:r>
              <a:rPr lang="es-ES" sz="2000" b="1" i="1" dirty="0" err="1" smtClean="0">
                <a:solidFill>
                  <a:schemeClr val="accent2">
                    <a:lumMod val="60000"/>
                    <a:lumOff val="40000"/>
                  </a:schemeClr>
                </a:solidFill>
              </a:rPr>
              <a:t>size</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sizeof</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letters</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volume</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weight</a:t>
            </a:r>
            <a:r>
              <a:rPr lang="es-ES" sz="2000" b="1" i="1" dirty="0" smtClean="0">
                <a:solidFill>
                  <a:schemeClr val="accent2">
                    <a:lumMod val="60000"/>
                    <a:lumOff val="40000"/>
                  </a:schemeClr>
                </a:solidFill>
              </a:rPr>
              <a:t>/DENSITY;</a:t>
            </a:r>
            <a:endParaRPr lang="es-ES" sz="2000" b="1" i="1" dirty="0">
              <a:solidFill>
                <a:schemeClr val="accent2">
                  <a:lumMod val="60000"/>
                  <a:lumOff val="40000"/>
                </a:schemeClr>
              </a:solidFill>
            </a:endParaRPr>
          </a:p>
          <a:p>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(“Bueno, %s, su volumen es %2.2f pies cúbicos. </a:t>
            </a:r>
            <a:r>
              <a:rPr lang="es-ES" sz="2000" b="1" i="1" dirty="0">
                <a:solidFill>
                  <a:schemeClr val="accent2">
                    <a:lumMod val="60000"/>
                    <a:lumOff val="40000"/>
                  </a:schemeClr>
                </a:solidFill>
              </a:rPr>
              <a:t>\</a:t>
            </a:r>
            <a:r>
              <a:rPr lang="es-ES" sz="2000" b="1" i="1" dirty="0" smtClean="0">
                <a:solidFill>
                  <a:schemeClr val="accent2">
                    <a:lumMod val="60000"/>
                    <a:lumOff val="40000"/>
                  </a:schemeClr>
                </a:solidFill>
              </a:rPr>
              <a:t>n”, </a:t>
            </a:r>
            <a:r>
              <a:rPr lang="es-ES" sz="2000" b="1" i="1" dirty="0" err="1" smtClean="0">
                <a:solidFill>
                  <a:schemeClr val="accent2">
                    <a:lumMod val="60000"/>
                    <a:lumOff val="40000"/>
                  </a:schemeClr>
                </a:solidFill>
              </a:rPr>
              <a:t>name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volume</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(“También, su primer nombre tiene %d letras, </a:t>
            </a:r>
            <a:r>
              <a:rPr lang="es-ES" sz="2000" b="1" i="1" dirty="0">
                <a:solidFill>
                  <a:schemeClr val="accent2">
                    <a:lumMod val="60000"/>
                    <a:lumOff val="40000"/>
                  </a:schemeClr>
                </a:solidFill>
              </a:rPr>
              <a:t>\n”, </a:t>
            </a:r>
            <a:r>
              <a:rPr lang="es-ES" sz="2000" b="1" i="1" dirty="0" err="1" smtClean="0">
                <a:solidFill>
                  <a:schemeClr val="accent2">
                    <a:lumMod val="60000"/>
                    <a:lumOff val="40000"/>
                  </a:schemeClr>
                </a:solidFill>
              </a:rPr>
              <a:t>letter</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(“y tenemos %d bytes para almacenarlos.\n”, </a:t>
            </a:r>
            <a:r>
              <a:rPr lang="es-ES" sz="2000" b="1" i="1" dirty="0" err="1" smtClean="0">
                <a:solidFill>
                  <a:schemeClr val="accent2">
                    <a:lumMod val="60000"/>
                    <a:lumOff val="40000"/>
                  </a:schemeClr>
                </a:solidFill>
              </a:rPr>
              <a:t>size</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a:p>
            <a:endParaRPr lang="es-ES" sz="2000" b="1" i="1" dirty="0">
              <a:solidFill>
                <a:schemeClr val="accent2">
                  <a:lumMod val="60000"/>
                  <a:lumOff val="40000"/>
                </a:schemeClr>
              </a:solidFill>
            </a:endParaRPr>
          </a:p>
        </p:txBody>
      </p:sp>
    </p:spTree>
    <p:extLst>
      <p:ext uri="{BB962C8B-B14F-4D97-AF65-F5344CB8AC3E}">
        <p14:creationId xmlns:p14="http://schemas.microsoft.com/office/powerpoint/2010/main" val="556409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r>
              <a:rPr lang="es-ES" sz="2000" b="1" spc="300" dirty="0" smtClean="0">
                <a:solidFill>
                  <a:schemeClr val="accent3">
                    <a:lumMod val="75000"/>
                  </a:schemeClr>
                </a:solidFill>
              </a:rPr>
              <a:t>El modificador * con </a:t>
            </a:r>
            <a:r>
              <a:rPr lang="es-ES" sz="2000" b="1" spc="300" dirty="0" err="1" smtClean="0">
                <a:solidFill>
                  <a:schemeClr val="accent3">
                    <a:lumMod val="75000"/>
                  </a:schemeClr>
                </a:solidFill>
              </a:rPr>
              <a:t>printf</a:t>
            </a:r>
            <a:r>
              <a:rPr lang="es-ES" sz="2000" b="1" spc="300" dirty="0" smtClean="0">
                <a:solidFill>
                  <a:schemeClr val="accent3">
                    <a:lumMod val="75000"/>
                  </a:schemeClr>
                </a:solidFill>
              </a:rPr>
              <a:t>() y </a:t>
            </a:r>
            <a:r>
              <a:rPr lang="es-ES" sz="2000" b="1" spc="300" dirty="0" err="1" smtClean="0">
                <a:solidFill>
                  <a:schemeClr val="accent3">
                    <a:lumMod val="75000"/>
                  </a:schemeClr>
                </a:solidFill>
              </a:rPr>
              <a:t>scanf</a:t>
            </a:r>
            <a:r>
              <a:rPr lang="es-ES" sz="2000" b="1"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Este modificador modifica el significado de un especificador, pero lo hacen de forma distintas en cada caso.</a:t>
            </a:r>
          </a:p>
          <a:p>
            <a:pPr algn="just"/>
            <a:endParaRPr lang="es-ES" sz="2000" dirty="0">
              <a:solidFill>
                <a:schemeClr val="bg1"/>
              </a:solidFill>
            </a:endParaRPr>
          </a:p>
          <a:p>
            <a:pPr algn="just"/>
            <a:r>
              <a:rPr lang="es-ES" sz="2000" dirty="0" smtClean="0">
                <a:solidFill>
                  <a:schemeClr val="bg1"/>
                </a:solidFill>
              </a:rPr>
              <a:t>Si en la función </a:t>
            </a:r>
            <a:r>
              <a:rPr lang="es-ES" sz="2000" dirty="0" err="1" smtClean="0">
                <a:solidFill>
                  <a:schemeClr val="bg1"/>
                </a:solidFill>
              </a:rPr>
              <a:t>prinft</a:t>
            </a:r>
            <a:r>
              <a:rPr lang="es-ES" sz="2000" dirty="0" smtClean="0">
                <a:solidFill>
                  <a:schemeClr val="bg1"/>
                </a:solidFill>
              </a:rPr>
              <a:t>() queremos especificar el tamaño de un campo con la computadora, se puede hacer usando * en lugar de poner un nombre en el tamaño del campo.</a:t>
            </a:r>
          </a:p>
          <a:p>
            <a:pPr algn="just"/>
            <a:endParaRPr lang="es-ES" sz="2000" dirty="0">
              <a:solidFill>
                <a:schemeClr val="bg1"/>
              </a:solidFill>
            </a:endParaRPr>
          </a:p>
          <a:p>
            <a:pPr algn="just"/>
            <a:r>
              <a:rPr lang="es-ES" sz="2000" dirty="0" smtClean="0">
                <a:solidFill>
                  <a:schemeClr val="bg1"/>
                </a:solidFill>
              </a:rPr>
              <a:t>En el caso de </a:t>
            </a:r>
            <a:r>
              <a:rPr lang="es-ES" sz="2000" dirty="0" err="1" smtClean="0">
                <a:solidFill>
                  <a:schemeClr val="bg1"/>
                </a:solidFill>
              </a:rPr>
              <a:t>scanf</a:t>
            </a:r>
            <a:r>
              <a:rPr lang="es-ES" sz="2000" dirty="0" smtClean="0">
                <a:solidFill>
                  <a:schemeClr val="bg1"/>
                </a:solidFill>
              </a:rPr>
              <a:t>(), si lo ponemos entre % y la letra especificadora, hace que la función omita esa entrada.</a:t>
            </a:r>
          </a:p>
          <a:p>
            <a:endParaRPr lang="es-ES" sz="2000" dirty="0">
              <a:solidFill>
                <a:schemeClr val="bg1"/>
              </a:solidFill>
            </a:endParaRPr>
          </a:p>
        </p:txBody>
      </p:sp>
    </p:spTree>
    <p:extLst>
      <p:ext uri="{BB962C8B-B14F-4D97-AF65-F5344CB8AC3E}">
        <p14:creationId xmlns:p14="http://schemas.microsoft.com/office/powerpoint/2010/main" val="36294516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563231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4.16 </a:t>
            </a:r>
            <a:r>
              <a:rPr lang="es-ES" sz="2000" dirty="0" err="1" smtClean="0">
                <a:solidFill>
                  <a:schemeClr val="bg1"/>
                </a:solidFill>
              </a:rPr>
              <a:t>varwid.c</a:t>
            </a:r>
            <a:endParaRPr lang="es-ES" sz="2000" dirty="0" smtClean="0">
              <a:solidFill>
                <a:schemeClr val="bg1"/>
              </a:solidFill>
            </a:endParaRPr>
          </a:p>
          <a:p>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varwid.c</a:t>
            </a:r>
            <a:r>
              <a:rPr lang="es-ES" sz="2000" i="1" dirty="0" smtClean="0">
                <a:solidFill>
                  <a:srgbClr val="FF0000"/>
                </a:solidFill>
              </a:rPr>
              <a:t> - - utiliza campo de salida de anchura variable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number</a:t>
            </a:r>
            <a:r>
              <a:rPr lang="es-ES" sz="2000" b="1" i="1" dirty="0" smtClean="0">
                <a:solidFill>
                  <a:schemeClr val="accent2">
                    <a:lumMod val="60000"/>
                    <a:lumOff val="40000"/>
                  </a:schemeClr>
                </a:solidFill>
              </a:rPr>
              <a:t> = 256;</a:t>
            </a:r>
          </a:p>
          <a:p>
            <a:r>
              <a:rPr lang="es-ES" sz="2000" b="1" i="1" dirty="0" err="1" smtClean="0">
                <a:solidFill>
                  <a:schemeClr val="accent2">
                    <a:lumMod val="60000"/>
                    <a:lumOff val="40000"/>
                  </a:schemeClr>
                </a:solidFill>
              </a:rPr>
              <a:t>unsigned</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width</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precision</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double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weight</a:t>
            </a:r>
            <a:r>
              <a:rPr lang="es-ES" sz="2000" b="1" i="1" dirty="0" smtClean="0">
                <a:solidFill>
                  <a:schemeClr val="accent2">
                    <a:lumMod val="60000"/>
                    <a:lumOff val="40000"/>
                  </a:schemeClr>
                </a:solidFill>
              </a:rPr>
              <a:t> =  242.5;</a:t>
            </a:r>
            <a:endParaRPr lang="es-ES" sz="2000" b="1" i="1" dirty="0">
              <a:solidFill>
                <a:schemeClr val="accent2">
                  <a:lumMod val="60000"/>
                  <a:lumOff val="40000"/>
                </a:schemeClr>
              </a:solidFill>
            </a:endParaRP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(“Ingrese el ancho del campo.\n”);</a:t>
            </a: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&amp;</a:t>
            </a:r>
            <a:r>
              <a:rPr lang="es-ES" sz="2000" b="1" i="1" dirty="0" err="1" smtClean="0">
                <a:solidFill>
                  <a:schemeClr val="accent2">
                    <a:lumMod val="60000"/>
                    <a:lumOff val="40000"/>
                  </a:schemeClr>
                </a:solidFill>
              </a:rPr>
              <a:t>width</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(“El número es :%*d: \n“, </a:t>
            </a:r>
            <a:r>
              <a:rPr lang="es-ES" sz="2000" b="1" i="1" dirty="0" err="1" smtClean="0">
                <a:solidFill>
                  <a:schemeClr val="accent2">
                    <a:lumMod val="60000"/>
                    <a:lumOff val="40000"/>
                  </a:schemeClr>
                </a:solidFill>
              </a:rPr>
              <a:t>width</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(“Ahora ingrese un ancho y precisión: \n”);</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%d,&amp;</a:t>
            </a:r>
            <a:r>
              <a:rPr lang="es-ES" sz="2000" b="1" i="1" dirty="0" err="1" smtClean="0">
                <a:solidFill>
                  <a:schemeClr val="accent2">
                    <a:lumMod val="60000"/>
                    <a:lumOff val="40000"/>
                  </a:schemeClr>
                </a:solidFill>
              </a:rPr>
              <a:t>width</a:t>
            </a:r>
            <a:r>
              <a:rPr lang="es-ES" sz="2000" b="1" i="1" dirty="0" smtClean="0">
                <a:solidFill>
                  <a:schemeClr val="accent2">
                    <a:lumMod val="60000"/>
                    <a:lumOff val="40000"/>
                  </a:schemeClr>
                </a:solidFill>
              </a:rPr>
              <a:t>, &amp;</a:t>
            </a:r>
            <a:r>
              <a:rPr lang="es-ES" sz="2000" b="1" i="1" dirty="0" err="1" smtClean="0">
                <a:solidFill>
                  <a:schemeClr val="accent2">
                    <a:lumMod val="60000"/>
                    <a:lumOff val="40000"/>
                  </a:schemeClr>
                </a:solidFill>
              </a:rPr>
              <a:t>precision</a:t>
            </a:r>
            <a:r>
              <a:rPr lang="es-ES" sz="2000" b="1" i="1" dirty="0" smtClean="0">
                <a:solidFill>
                  <a:schemeClr val="accent2">
                    <a:lumMod val="60000"/>
                    <a:lumOff val="40000"/>
                  </a:schemeClr>
                </a:solidFill>
              </a:rPr>
              <a:t>”);</a:t>
            </a:r>
            <a:endParaRPr lang="es-ES" sz="2000" i="1" dirty="0">
              <a:solidFill>
                <a:srgbClr val="FF0000"/>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(“Peso = %*.*f\n”, </a:t>
            </a:r>
            <a:r>
              <a:rPr lang="es-ES" sz="2000" b="1" i="1" dirty="0" err="1" smtClean="0">
                <a:solidFill>
                  <a:schemeClr val="accent2">
                    <a:lumMod val="60000"/>
                    <a:lumOff val="40000"/>
                  </a:schemeClr>
                </a:solidFill>
              </a:rPr>
              <a:t>width</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precision</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weight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smtClean="0">
              <a:solidFill>
                <a:schemeClr val="bg1"/>
              </a:solidFill>
            </a:endParaRPr>
          </a:p>
        </p:txBody>
      </p:sp>
    </p:spTree>
    <p:extLst>
      <p:ext uri="{BB962C8B-B14F-4D97-AF65-F5344CB8AC3E}">
        <p14:creationId xmlns:p14="http://schemas.microsoft.com/office/powerpoint/2010/main" val="220593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2862322"/>
          </a:xfrm>
          <a:prstGeom prst="rect">
            <a:avLst/>
          </a:prstGeom>
        </p:spPr>
        <p:txBody>
          <a:bodyPr wrap="square">
            <a:spAutoFit/>
          </a:bodyPr>
          <a:lstStyle/>
          <a:p>
            <a:endParaRPr lang="es-ES" sz="2000" dirty="0" smtClean="0">
              <a:solidFill>
                <a:schemeClr val="bg1"/>
              </a:solidFill>
            </a:endParaRPr>
          </a:p>
          <a:p>
            <a:r>
              <a:rPr lang="es-ES" sz="2000" dirty="0" smtClean="0">
                <a:solidFill>
                  <a:schemeClr val="bg1"/>
                </a:solidFill>
              </a:rPr>
              <a:t>La salida de la muestra de intercambio es:</a:t>
            </a:r>
          </a:p>
          <a:p>
            <a:endParaRPr lang="es-ES" sz="2000" dirty="0">
              <a:solidFill>
                <a:schemeClr val="bg1"/>
              </a:solidFill>
            </a:endParaRPr>
          </a:p>
          <a:p>
            <a:r>
              <a:rPr lang="es-ES" sz="2000" b="1" i="1" dirty="0">
                <a:solidFill>
                  <a:schemeClr val="accent2">
                    <a:lumMod val="60000"/>
                    <a:lumOff val="40000"/>
                  </a:schemeClr>
                </a:solidFill>
              </a:rPr>
              <a:t>Ingrese el ancho del campo.</a:t>
            </a:r>
            <a:endParaRPr lang="es-ES" sz="2000" b="1" i="1" dirty="0" smtClean="0">
              <a:solidFill>
                <a:schemeClr val="accent2">
                  <a:lumMod val="60000"/>
                  <a:lumOff val="40000"/>
                </a:schemeClr>
              </a:solidFill>
            </a:endParaRPr>
          </a:p>
          <a:p>
            <a:r>
              <a:rPr lang="es-ES" sz="2000" dirty="0" smtClean="0">
                <a:solidFill>
                  <a:schemeClr val="bg1"/>
                </a:solidFill>
              </a:rPr>
              <a:t>6</a:t>
            </a:r>
          </a:p>
          <a:p>
            <a:r>
              <a:rPr lang="es-ES" sz="2000" b="1" i="1" dirty="0" smtClean="0">
                <a:solidFill>
                  <a:schemeClr val="accent2">
                    <a:lumMod val="60000"/>
                    <a:lumOff val="40000"/>
                  </a:schemeClr>
                </a:solidFill>
              </a:rPr>
              <a:t>El número es:	256:</a:t>
            </a:r>
          </a:p>
          <a:p>
            <a:r>
              <a:rPr lang="es-ES" sz="2000" b="1" i="1" dirty="0">
                <a:solidFill>
                  <a:schemeClr val="accent2">
                    <a:lumMod val="60000"/>
                    <a:lumOff val="40000"/>
                  </a:schemeClr>
                </a:solidFill>
              </a:rPr>
              <a:t>Ahora ingrese un ancho y precisión:</a:t>
            </a:r>
            <a:endParaRPr lang="es-ES" sz="2000" i="1" dirty="0" smtClean="0">
              <a:solidFill>
                <a:schemeClr val="bg1"/>
              </a:solidFill>
            </a:endParaRPr>
          </a:p>
          <a:p>
            <a:r>
              <a:rPr lang="es-ES" sz="2000" i="1" dirty="0" smtClean="0">
                <a:solidFill>
                  <a:schemeClr val="bg1"/>
                </a:solidFill>
              </a:rPr>
              <a:t>8 3</a:t>
            </a:r>
            <a:endParaRPr lang="es-ES" sz="2000" i="1" dirty="0" smtClean="0">
              <a:solidFill>
                <a:schemeClr val="accent2">
                  <a:lumMod val="60000"/>
                  <a:lumOff val="40000"/>
                </a:schemeClr>
              </a:solidFill>
            </a:endParaRPr>
          </a:p>
          <a:p>
            <a:r>
              <a:rPr lang="es-ES" sz="2000" b="1" i="1" dirty="0" smtClean="0">
                <a:solidFill>
                  <a:schemeClr val="accent2">
                    <a:lumMod val="60000"/>
                    <a:lumOff val="40000"/>
                  </a:schemeClr>
                </a:solidFill>
              </a:rPr>
              <a:t>Peso = 242.500</a:t>
            </a:r>
            <a:endParaRPr lang="es-ES" sz="2000" dirty="0">
              <a:solidFill>
                <a:schemeClr val="bg1"/>
              </a:solidFill>
            </a:endParaRPr>
          </a:p>
        </p:txBody>
      </p:sp>
    </p:spTree>
    <p:extLst>
      <p:ext uri="{BB962C8B-B14F-4D97-AF65-F5344CB8AC3E}">
        <p14:creationId xmlns:p14="http://schemas.microsoft.com/office/powerpoint/2010/main" val="132521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563231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4.15 skip2.c</a:t>
            </a:r>
          </a:p>
          <a:p>
            <a:endParaRPr lang="es-ES" sz="2000" dirty="0" smtClean="0">
              <a:solidFill>
                <a:schemeClr val="bg1"/>
              </a:solidFill>
            </a:endParaRPr>
          </a:p>
          <a:p>
            <a:r>
              <a:rPr lang="es-ES" sz="2000" i="1" dirty="0" smtClean="0">
                <a:solidFill>
                  <a:srgbClr val="FF0000"/>
                </a:solidFill>
              </a:rPr>
              <a:t>/* skip2.c - - omite los dos primeros enteros de una entrada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(“Ingrese tres enteros:\n”);</a:t>
            </a: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%*d %*d, &amp;n”);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(“El último entero </a:t>
            </a:r>
            <a:r>
              <a:rPr lang="es-ES" sz="2000" b="1" i="1" dirty="0" err="1" smtClean="0">
                <a:solidFill>
                  <a:schemeClr val="accent2">
                    <a:lumMod val="60000"/>
                    <a:lumOff val="40000"/>
                  </a:schemeClr>
                </a:solidFill>
              </a:rPr>
              <a:t>fué</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d”,n</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smtClean="0">
              <a:solidFill>
                <a:schemeClr val="bg1"/>
              </a:solidFill>
            </a:endParaRPr>
          </a:p>
          <a:p>
            <a:r>
              <a:rPr lang="es-ES" sz="2000" dirty="0" smtClean="0">
                <a:solidFill>
                  <a:schemeClr val="bg1"/>
                </a:solidFill>
              </a:rPr>
              <a:t>La salida de la muestra de intercambio es:</a:t>
            </a:r>
          </a:p>
          <a:p>
            <a:endParaRPr lang="es-ES" sz="2000" dirty="0">
              <a:solidFill>
                <a:schemeClr val="bg1"/>
              </a:solidFill>
            </a:endParaRPr>
          </a:p>
          <a:p>
            <a:r>
              <a:rPr lang="es-ES" sz="2000" b="1" i="1" dirty="0">
                <a:solidFill>
                  <a:schemeClr val="accent2">
                    <a:lumMod val="60000"/>
                    <a:lumOff val="40000"/>
                  </a:schemeClr>
                </a:solidFill>
              </a:rPr>
              <a:t>Ingrese tres enteros:</a:t>
            </a:r>
            <a:endParaRPr lang="es-ES" sz="2000" b="1" i="1" dirty="0" smtClean="0">
              <a:solidFill>
                <a:schemeClr val="accent2">
                  <a:lumMod val="60000"/>
                  <a:lumOff val="40000"/>
                </a:schemeClr>
              </a:solidFill>
            </a:endParaRPr>
          </a:p>
          <a:p>
            <a:r>
              <a:rPr lang="es-ES" sz="2000" dirty="0" smtClean="0">
                <a:solidFill>
                  <a:schemeClr val="bg1"/>
                </a:solidFill>
              </a:rPr>
              <a:t>445 345 1212</a:t>
            </a:r>
          </a:p>
          <a:p>
            <a:r>
              <a:rPr lang="es-ES" sz="2000" b="1" i="1" dirty="0">
                <a:solidFill>
                  <a:schemeClr val="accent2">
                    <a:lumMod val="60000"/>
                    <a:lumOff val="40000"/>
                  </a:schemeClr>
                </a:solidFill>
              </a:rPr>
              <a:t>El último entero </a:t>
            </a:r>
            <a:r>
              <a:rPr lang="es-ES" sz="2000" b="1" i="1" dirty="0" smtClean="0">
                <a:solidFill>
                  <a:schemeClr val="accent2">
                    <a:lumMod val="60000"/>
                    <a:lumOff val="40000"/>
                  </a:schemeClr>
                </a:solidFill>
              </a:rPr>
              <a:t>fue 1212</a:t>
            </a:r>
            <a:endParaRPr lang="es-ES" sz="2000" dirty="0">
              <a:solidFill>
                <a:schemeClr val="bg1"/>
              </a:solidFill>
            </a:endParaRPr>
          </a:p>
        </p:txBody>
      </p:sp>
    </p:spTree>
    <p:extLst>
      <p:ext uri="{BB962C8B-B14F-4D97-AF65-F5344CB8AC3E}">
        <p14:creationId xmlns:p14="http://schemas.microsoft.com/office/powerpoint/2010/main" val="4054053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dirty="0" smtClean="0">
                <a:solidFill>
                  <a:schemeClr val="bg1"/>
                </a:solidFill>
              </a:rPr>
              <a:t>Al ejecutar el programa tenemos:</a:t>
            </a:r>
          </a:p>
          <a:p>
            <a:endParaRPr lang="es-ES" sz="2000" dirty="0">
              <a:solidFill>
                <a:schemeClr val="bg1"/>
              </a:solidFill>
            </a:endParaRPr>
          </a:p>
          <a:p>
            <a:r>
              <a:rPr lang="es-ES" sz="2000" b="1" i="1" dirty="0">
                <a:solidFill>
                  <a:schemeClr val="accent2">
                    <a:lumMod val="60000"/>
                    <a:lumOff val="40000"/>
                  </a:schemeClr>
                </a:solidFill>
              </a:rPr>
              <a:t>Hola, ¿Cuál es su nombre?</a:t>
            </a:r>
            <a:endParaRPr lang="es-ES" sz="2000" dirty="0">
              <a:solidFill>
                <a:schemeClr val="bg1"/>
              </a:solidFill>
            </a:endParaRPr>
          </a:p>
          <a:p>
            <a:r>
              <a:rPr lang="es-ES" sz="2000" dirty="0" smtClean="0">
                <a:solidFill>
                  <a:schemeClr val="bg1"/>
                </a:solidFill>
              </a:rPr>
              <a:t>Angélica</a:t>
            </a:r>
          </a:p>
          <a:p>
            <a:r>
              <a:rPr lang="es-ES" sz="2000" b="1" i="1" dirty="0" smtClean="0">
                <a:solidFill>
                  <a:schemeClr val="accent2">
                    <a:lumMod val="60000"/>
                    <a:lumOff val="40000"/>
                  </a:schemeClr>
                </a:solidFill>
              </a:rPr>
              <a:t>Angélica, ¿</a:t>
            </a:r>
            <a:r>
              <a:rPr lang="es-ES" sz="2000" b="1" i="1" dirty="0">
                <a:solidFill>
                  <a:schemeClr val="accent2">
                    <a:lumMod val="60000"/>
                    <a:lumOff val="40000"/>
                  </a:schemeClr>
                </a:solidFill>
              </a:rPr>
              <a:t>Cuál es su peso en libras</a:t>
            </a:r>
            <a:r>
              <a:rPr lang="es-ES" sz="2000" b="1" i="1" dirty="0" smtClean="0">
                <a:solidFill>
                  <a:schemeClr val="accent2">
                    <a:lumMod val="60000"/>
                    <a:lumOff val="40000"/>
                  </a:schemeClr>
                </a:solidFill>
              </a:rPr>
              <a:t>?</a:t>
            </a:r>
          </a:p>
          <a:p>
            <a:r>
              <a:rPr lang="es-ES" sz="2000" dirty="0" smtClean="0">
                <a:solidFill>
                  <a:schemeClr val="bg1"/>
                </a:solidFill>
              </a:rPr>
              <a:t>102.5</a:t>
            </a:r>
          </a:p>
          <a:p>
            <a:r>
              <a:rPr lang="es-ES" sz="2000" b="1" i="1" dirty="0">
                <a:solidFill>
                  <a:schemeClr val="accent2">
                    <a:lumMod val="60000"/>
                    <a:lumOff val="40000"/>
                  </a:schemeClr>
                </a:solidFill>
              </a:rPr>
              <a:t>Bueno, </a:t>
            </a:r>
            <a:r>
              <a:rPr lang="es-ES" sz="2000" b="1" i="1" dirty="0" smtClean="0">
                <a:solidFill>
                  <a:schemeClr val="accent2">
                    <a:lumMod val="60000"/>
                    <a:lumOff val="40000"/>
                  </a:schemeClr>
                </a:solidFill>
              </a:rPr>
              <a:t>Angélica, </a:t>
            </a:r>
            <a:r>
              <a:rPr lang="es-ES" sz="2000" b="1" i="1" dirty="0">
                <a:solidFill>
                  <a:schemeClr val="accent2">
                    <a:lumMod val="60000"/>
                    <a:lumOff val="40000"/>
                  </a:schemeClr>
                </a:solidFill>
              </a:rPr>
              <a:t>su volumen es </a:t>
            </a:r>
            <a:r>
              <a:rPr lang="es-ES" sz="2000" b="1" i="1" dirty="0" smtClean="0">
                <a:solidFill>
                  <a:schemeClr val="accent2">
                    <a:lumMod val="60000"/>
                    <a:lumOff val="40000"/>
                  </a:schemeClr>
                </a:solidFill>
              </a:rPr>
              <a:t>1.64 </a:t>
            </a:r>
            <a:r>
              <a:rPr lang="es-ES" sz="2000" b="1" i="1" dirty="0">
                <a:solidFill>
                  <a:schemeClr val="accent2">
                    <a:lumMod val="60000"/>
                    <a:lumOff val="40000"/>
                  </a:schemeClr>
                </a:solidFill>
              </a:rPr>
              <a:t>pies </a:t>
            </a:r>
            <a:r>
              <a:rPr lang="es-ES" sz="2000" b="1" i="1" dirty="0" smtClean="0">
                <a:solidFill>
                  <a:schemeClr val="accent2">
                    <a:lumMod val="60000"/>
                    <a:lumOff val="40000"/>
                  </a:schemeClr>
                </a:solidFill>
              </a:rPr>
              <a:t>cúbicos.</a:t>
            </a:r>
            <a:endParaRPr lang="es-ES" sz="2000" dirty="0">
              <a:solidFill>
                <a:schemeClr val="bg1"/>
              </a:solidFill>
            </a:endParaRPr>
          </a:p>
          <a:p>
            <a:r>
              <a:rPr lang="es-ES" sz="2000" b="1" i="1" dirty="0">
                <a:solidFill>
                  <a:schemeClr val="accent2">
                    <a:lumMod val="60000"/>
                    <a:lumOff val="40000"/>
                  </a:schemeClr>
                </a:solidFill>
              </a:rPr>
              <a:t>También, su primer nombre tiene </a:t>
            </a:r>
            <a:r>
              <a:rPr lang="es-ES" sz="2000" b="1" i="1" dirty="0" smtClean="0">
                <a:solidFill>
                  <a:schemeClr val="accent2">
                    <a:lumMod val="60000"/>
                    <a:lumOff val="40000"/>
                  </a:schemeClr>
                </a:solidFill>
              </a:rPr>
              <a:t>8 letras,</a:t>
            </a:r>
            <a:endParaRPr lang="es-ES" sz="2000" dirty="0" smtClean="0">
              <a:solidFill>
                <a:schemeClr val="bg1"/>
              </a:solidFill>
            </a:endParaRPr>
          </a:p>
          <a:p>
            <a:r>
              <a:rPr lang="es-ES" sz="2000" b="1" i="1" dirty="0">
                <a:solidFill>
                  <a:schemeClr val="accent2">
                    <a:lumMod val="60000"/>
                    <a:lumOff val="40000"/>
                  </a:schemeClr>
                </a:solidFill>
              </a:rPr>
              <a:t>y tenemos </a:t>
            </a:r>
            <a:r>
              <a:rPr lang="es-ES" sz="2000" b="1" i="1" dirty="0" smtClean="0">
                <a:solidFill>
                  <a:schemeClr val="accent2">
                    <a:lumMod val="60000"/>
                    <a:lumOff val="40000"/>
                  </a:schemeClr>
                </a:solidFill>
              </a:rPr>
              <a:t>40 </a:t>
            </a:r>
            <a:r>
              <a:rPr lang="es-ES" sz="2000" b="1" i="1" dirty="0">
                <a:solidFill>
                  <a:schemeClr val="accent2">
                    <a:lumMod val="60000"/>
                    <a:lumOff val="40000"/>
                  </a:schemeClr>
                </a:solidFill>
              </a:rPr>
              <a:t>bytes para almacenarlos.</a:t>
            </a:r>
            <a:endParaRPr lang="es-ES" sz="2000" dirty="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139563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Veamos las características nuevas  principales de este programa:</a:t>
            </a:r>
          </a:p>
          <a:p>
            <a:pPr algn="just"/>
            <a:endParaRPr lang="es-ES" sz="2000" dirty="0">
              <a:solidFill>
                <a:schemeClr val="bg1"/>
              </a:solidFill>
            </a:endParaRPr>
          </a:p>
          <a:p>
            <a:pPr marL="342900" indent="-342900" algn="just">
              <a:buFont typeface="Wingdings" panose="05000000000000000000" pitchFamily="2" charset="2"/>
              <a:buChar char="Ø"/>
            </a:pPr>
            <a:r>
              <a:rPr lang="es-ES" sz="2000" dirty="0" smtClean="0">
                <a:solidFill>
                  <a:schemeClr val="bg1"/>
                </a:solidFill>
              </a:rPr>
              <a:t>Necesitamos un </a:t>
            </a:r>
            <a:r>
              <a:rPr lang="es-ES" sz="2000" dirty="0" err="1" smtClean="0">
                <a:solidFill>
                  <a:schemeClr val="bg1"/>
                </a:solidFill>
              </a:rPr>
              <a:t>array</a:t>
            </a:r>
            <a:r>
              <a:rPr lang="es-ES" sz="2000" dirty="0" smtClean="0">
                <a:solidFill>
                  <a:schemeClr val="bg1"/>
                </a:solidFill>
              </a:rPr>
              <a:t> para mantener un carácter </a:t>
            </a:r>
            <a:r>
              <a:rPr lang="es-ES" sz="2000" dirty="0" err="1" smtClean="0">
                <a:solidFill>
                  <a:schemeClr val="bg1"/>
                </a:solidFill>
              </a:rPr>
              <a:t>string</a:t>
            </a:r>
            <a:r>
              <a:rPr lang="es-ES" sz="2000" dirty="0" smtClean="0">
                <a:solidFill>
                  <a:schemeClr val="bg1"/>
                </a:solidFill>
              </a:rPr>
              <a:t>. Aquí, el nombre de alguien se añade al </a:t>
            </a:r>
            <a:r>
              <a:rPr lang="es-ES" sz="2000" dirty="0" err="1" smtClean="0">
                <a:solidFill>
                  <a:schemeClr val="bg1"/>
                </a:solidFill>
              </a:rPr>
              <a:t>string</a:t>
            </a:r>
            <a:r>
              <a:rPr lang="es-ES" sz="2000" dirty="0" smtClean="0">
                <a:solidFill>
                  <a:schemeClr val="bg1"/>
                </a:solidFill>
              </a:rPr>
              <a:t>.</a:t>
            </a:r>
          </a:p>
          <a:p>
            <a:pPr marL="342900" indent="-342900" algn="just">
              <a:buFont typeface="Wingdings" panose="05000000000000000000" pitchFamily="2" charset="2"/>
              <a:buChar char="Ø"/>
            </a:pPr>
            <a:r>
              <a:rPr lang="es-ES" sz="2000" dirty="0" smtClean="0">
                <a:solidFill>
                  <a:schemeClr val="bg1"/>
                </a:solidFill>
              </a:rPr>
              <a:t>Usamos la especificación de conversión </a:t>
            </a:r>
            <a:r>
              <a:rPr lang="es-ES" sz="2000" b="1" i="1" dirty="0">
                <a:solidFill>
                  <a:schemeClr val="accent2">
                    <a:lumMod val="60000"/>
                    <a:lumOff val="40000"/>
                  </a:schemeClr>
                </a:solidFill>
              </a:rPr>
              <a:t>%s</a:t>
            </a:r>
            <a:r>
              <a:rPr lang="es-ES" sz="2000" dirty="0" smtClean="0">
                <a:solidFill>
                  <a:schemeClr val="bg1"/>
                </a:solidFill>
              </a:rPr>
              <a:t> para manejar la entrada y salida del </a:t>
            </a:r>
            <a:r>
              <a:rPr lang="es-ES" sz="2000" dirty="0" err="1" smtClean="0">
                <a:solidFill>
                  <a:schemeClr val="bg1"/>
                </a:solidFill>
              </a:rPr>
              <a:t>string</a:t>
            </a:r>
            <a:r>
              <a:rPr lang="es-ES" sz="2000" dirty="0" smtClean="0">
                <a:solidFill>
                  <a:schemeClr val="bg1"/>
                </a:solidFill>
              </a:rPr>
              <a:t>. Note que </a:t>
            </a:r>
            <a:r>
              <a:rPr lang="es-ES" sz="2000" b="1" i="1" dirty="0" err="1" smtClean="0">
                <a:solidFill>
                  <a:schemeClr val="accent2">
                    <a:lumMod val="60000"/>
                    <a:lumOff val="40000"/>
                  </a:schemeClr>
                </a:solidFill>
              </a:rPr>
              <a:t>name</a:t>
            </a:r>
            <a:r>
              <a:rPr lang="es-ES" sz="2000" dirty="0" smtClean="0">
                <a:solidFill>
                  <a:schemeClr val="bg1"/>
                </a:solidFill>
              </a:rPr>
              <a:t> más no </a:t>
            </a:r>
            <a:r>
              <a:rPr lang="es-ES" sz="2000" b="1" i="1" dirty="0" err="1" smtClean="0">
                <a:solidFill>
                  <a:schemeClr val="accent2">
                    <a:lumMod val="60000"/>
                    <a:lumOff val="40000"/>
                  </a:schemeClr>
                </a:solidFill>
              </a:rPr>
              <a:t>weight</a:t>
            </a:r>
            <a:r>
              <a:rPr lang="es-ES" sz="2000" dirty="0" smtClean="0">
                <a:solidFill>
                  <a:schemeClr val="bg1"/>
                </a:solidFill>
              </a:rPr>
              <a:t>, no usa el prefijo </a:t>
            </a:r>
            <a:r>
              <a:rPr lang="es-ES" sz="2000" b="1" i="1" dirty="0" smtClean="0">
                <a:solidFill>
                  <a:schemeClr val="accent2">
                    <a:lumMod val="60000"/>
                    <a:lumOff val="40000"/>
                  </a:schemeClr>
                </a:solidFill>
              </a:rPr>
              <a:t>&amp;</a:t>
            </a:r>
            <a:r>
              <a:rPr lang="es-ES" sz="2000" dirty="0" smtClean="0">
                <a:solidFill>
                  <a:schemeClr val="bg1"/>
                </a:solidFill>
              </a:rPr>
              <a:t> al usar </a:t>
            </a:r>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a:t>
            </a:r>
            <a:r>
              <a:rPr lang="es-ES" sz="2000" dirty="0" smtClean="0">
                <a:solidFill>
                  <a:schemeClr val="bg1"/>
                </a:solidFill>
              </a:rPr>
              <a:t>. Ambas son direcciones.</a:t>
            </a:r>
          </a:p>
          <a:p>
            <a:pPr marL="342900" indent="-342900" algn="just">
              <a:buFont typeface="Wingdings" panose="05000000000000000000" pitchFamily="2" charset="2"/>
              <a:buChar char="Ø"/>
            </a:pPr>
            <a:r>
              <a:rPr lang="es-ES" sz="2000" dirty="0" smtClean="0">
                <a:solidFill>
                  <a:schemeClr val="bg1"/>
                </a:solidFill>
              </a:rPr>
              <a:t>Se usa el preprocesador C para definir la constante simbólica </a:t>
            </a:r>
            <a:r>
              <a:rPr lang="es-ES" sz="2000" b="1" i="1" dirty="0" smtClean="0">
                <a:solidFill>
                  <a:schemeClr val="accent2">
                    <a:lumMod val="60000"/>
                    <a:lumOff val="40000"/>
                  </a:schemeClr>
                </a:solidFill>
              </a:rPr>
              <a:t>DENSITY</a:t>
            </a:r>
            <a:r>
              <a:rPr lang="es-ES" sz="2000" dirty="0" smtClean="0">
                <a:solidFill>
                  <a:schemeClr val="bg1"/>
                </a:solidFill>
              </a:rPr>
              <a:t>.</a:t>
            </a:r>
          </a:p>
          <a:p>
            <a:pPr marL="342900" indent="-342900" algn="just">
              <a:buFont typeface="Wingdings" panose="05000000000000000000" pitchFamily="2" charset="2"/>
              <a:buChar char="Ø"/>
            </a:pPr>
            <a:r>
              <a:rPr lang="es-ES" sz="2000" dirty="0" smtClean="0">
                <a:solidFill>
                  <a:schemeClr val="bg1"/>
                </a:solidFill>
              </a:rPr>
              <a:t> Usamos la función C </a:t>
            </a:r>
            <a:r>
              <a:rPr lang="es-ES" sz="2000" b="1" i="1" dirty="0" err="1" smtClean="0">
                <a:solidFill>
                  <a:schemeClr val="accent2">
                    <a:lumMod val="60000"/>
                    <a:lumOff val="40000"/>
                  </a:schemeClr>
                </a:solidFill>
              </a:rPr>
              <a:t>strlen</a:t>
            </a:r>
            <a:r>
              <a:rPr lang="es-ES" sz="2000" b="1" i="1" dirty="0" smtClean="0">
                <a:solidFill>
                  <a:schemeClr val="accent2">
                    <a:lumMod val="60000"/>
                    <a:lumOff val="40000"/>
                  </a:schemeClr>
                </a:solidFill>
              </a:rPr>
              <a:t>()</a:t>
            </a:r>
            <a:r>
              <a:rPr lang="es-ES" sz="2000" dirty="0" smtClean="0">
                <a:solidFill>
                  <a:schemeClr val="bg1"/>
                </a:solidFill>
              </a:rPr>
              <a:t> para encontrar la longitud del </a:t>
            </a:r>
            <a:r>
              <a:rPr lang="es-ES" sz="2000" dirty="0" err="1" smtClean="0">
                <a:solidFill>
                  <a:schemeClr val="bg1"/>
                </a:solidFill>
              </a:rPr>
              <a:t>String</a:t>
            </a:r>
            <a:r>
              <a:rPr lang="es-ES" sz="2000" dirty="0" smtClean="0">
                <a:solidFill>
                  <a:schemeClr val="bg1"/>
                </a:solidFill>
              </a:rPr>
              <a:t>.</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139563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r>
              <a:rPr lang="es-ES" sz="2000" b="1" spc="300" dirty="0" smtClean="0">
                <a:solidFill>
                  <a:schemeClr val="accent3">
                    <a:lumMod val="75000"/>
                  </a:schemeClr>
                </a:solidFill>
              </a:rPr>
              <a:t>Caracteres </a:t>
            </a:r>
            <a:r>
              <a:rPr lang="es-ES" sz="2000" b="1" spc="300" dirty="0" err="1" smtClean="0">
                <a:solidFill>
                  <a:schemeClr val="accent3">
                    <a:lumMod val="75000"/>
                  </a:schemeClr>
                </a:solidFill>
              </a:rPr>
              <a:t>String</a:t>
            </a:r>
            <a:r>
              <a:rPr lang="es-ES" sz="2000" b="1" spc="300" dirty="0" smtClean="0">
                <a:solidFill>
                  <a:schemeClr val="accent3">
                    <a:lumMod val="75000"/>
                  </a:schemeClr>
                </a:solidFill>
              </a:rPr>
              <a:t> – Una introducción.</a:t>
            </a:r>
          </a:p>
          <a:p>
            <a:endParaRPr lang="es-ES" sz="2000" dirty="0">
              <a:solidFill>
                <a:schemeClr val="bg1"/>
              </a:solidFill>
            </a:endParaRPr>
          </a:p>
          <a:p>
            <a:pPr algn="just"/>
            <a:r>
              <a:rPr lang="es-ES" sz="2000" dirty="0" smtClean="0">
                <a:solidFill>
                  <a:schemeClr val="bg1"/>
                </a:solidFill>
              </a:rPr>
              <a:t>Un carácter </a:t>
            </a:r>
            <a:r>
              <a:rPr lang="es-ES" sz="2000" dirty="0" err="1" smtClean="0">
                <a:solidFill>
                  <a:schemeClr val="bg1"/>
                </a:solidFill>
              </a:rPr>
              <a:t>string</a:t>
            </a:r>
            <a:r>
              <a:rPr lang="es-ES" sz="2000" dirty="0" smtClean="0">
                <a:solidFill>
                  <a:schemeClr val="bg1"/>
                </a:solidFill>
              </a:rPr>
              <a:t> es una serie de uno o más caracteres. Un ejemplo es:</a:t>
            </a:r>
          </a:p>
          <a:p>
            <a:pPr algn="just"/>
            <a:endParaRPr lang="es-ES" sz="2000" dirty="0">
              <a:solidFill>
                <a:schemeClr val="bg1"/>
              </a:solidFill>
            </a:endParaRPr>
          </a:p>
          <a:p>
            <a:pPr algn="just"/>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Zing</a:t>
            </a:r>
            <a:r>
              <a:rPr lang="es-ES" sz="2000" b="1" i="1" dirty="0" smtClean="0">
                <a:solidFill>
                  <a:schemeClr val="accent2">
                    <a:lumMod val="60000"/>
                    <a:lumOff val="40000"/>
                  </a:schemeClr>
                </a:solidFill>
              </a:rPr>
              <a:t> fue una de las cuerdas de mi corazón”</a:t>
            </a:r>
            <a:endParaRPr lang="es-ES" sz="2000" dirty="0" smtClean="0">
              <a:solidFill>
                <a:schemeClr val="bg1"/>
              </a:solidFill>
            </a:endParaRPr>
          </a:p>
          <a:p>
            <a:endParaRPr lang="es-ES" sz="2000" dirty="0" smtClean="0">
              <a:solidFill>
                <a:schemeClr val="bg1"/>
              </a:solidFill>
            </a:endParaRPr>
          </a:p>
          <a:p>
            <a:pPr algn="just"/>
            <a:r>
              <a:rPr lang="es-ES" sz="2000" dirty="0" smtClean="0">
                <a:solidFill>
                  <a:schemeClr val="bg1"/>
                </a:solidFill>
              </a:rPr>
              <a:t>Las dobles comillas no son parte del </a:t>
            </a:r>
            <a:r>
              <a:rPr lang="es-ES" sz="2000" dirty="0" err="1" smtClean="0">
                <a:solidFill>
                  <a:schemeClr val="bg1"/>
                </a:solidFill>
              </a:rPr>
              <a:t>string</a:t>
            </a:r>
            <a:r>
              <a:rPr lang="es-ES" sz="2000" dirty="0" smtClean="0">
                <a:solidFill>
                  <a:schemeClr val="bg1"/>
                </a:solidFill>
              </a:rPr>
              <a:t>. Sólo informan al compilador que engloban un </a:t>
            </a:r>
            <a:r>
              <a:rPr lang="es-ES" sz="2000" dirty="0" err="1" smtClean="0">
                <a:solidFill>
                  <a:schemeClr val="bg1"/>
                </a:solidFill>
              </a:rPr>
              <a:t>string</a:t>
            </a:r>
            <a:r>
              <a:rPr lang="es-ES" sz="2000" dirty="0" smtClean="0">
                <a:solidFill>
                  <a:schemeClr val="bg1"/>
                </a:solidFill>
              </a:rPr>
              <a:t>, y comillas simple identifican un carácter.</a:t>
            </a:r>
          </a:p>
          <a:p>
            <a:pPr algn="just"/>
            <a:endParaRPr lang="es-ES" sz="2000" dirty="0">
              <a:solidFill>
                <a:schemeClr val="bg1"/>
              </a:solidFill>
            </a:endParaRPr>
          </a:p>
          <a:p>
            <a:pPr algn="just"/>
            <a:endParaRPr lang="es-ES" sz="2000" dirty="0">
              <a:solidFill>
                <a:schemeClr val="bg1"/>
              </a:solidFill>
            </a:endParaRPr>
          </a:p>
        </p:txBody>
      </p:sp>
    </p:spTree>
    <p:extLst>
      <p:ext uri="{BB962C8B-B14F-4D97-AF65-F5344CB8AC3E}">
        <p14:creationId xmlns:p14="http://schemas.microsoft.com/office/powerpoint/2010/main" val="21824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938992"/>
          </a:xfrm>
          <a:prstGeom prst="rect">
            <a:avLst/>
          </a:prstGeom>
        </p:spPr>
        <p:txBody>
          <a:bodyPr wrap="square">
            <a:spAutoFit/>
          </a:bodyPr>
          <a:lstStyle/>
          <a:p>
            <a:pPr algn="just"/>
            <a:r>
              <a:rPr lang="es-ES" sz="2000" dirty="0" err="1" smtClean="0">
                <a:solidFill>
                  <a:schemeClr val="accent4">
                    <a:lumMod val="75000"/>
                  </a:schemeClr>
                </a:solidFill>
              </a:rPr>
              <a:t>Arrays</a:t>
            </a:r>
            <a:r>
              <a:rPr lang="es-ES" sz="2000" dirty="0" smtClean="0">
                <a:solidFill>
                  <a:schemeClr val="accent4">
                    <a:lumMod val="75000"/>
                  </a:schemeClr>
                </a:solidFill>
              </a:rPr>
              <a:t> tipo </a:t>
            </a:r>
            <a:r>
              <a:rPr lang="es-ES" sz="2000" dirty="0" err="1" smtClean="0">
                <a:solidFill>
                  <a:schemeClr val="accent4">
                    <a:lumMod val="75000"/>
                  </a:schemeClr>
                </a:solidFill>
              </a:rPr>
              <a:t>char</a:t>
            </a:r>
            <a:r>
              <a:rPr lang="es-ES" sz="2000" dirty="0" smtClean="0">
                <a:solidFill>
                  <a:schemeClr val="accent4">
                    <a:lumMod val="75000"/>
                  </a:schemeClr>
                </a:solidFill>
              </a:rPr>
              <a:t> y el carácter </a:t>
            </a:r>
            <a:r>
              <a:rPr lang="es-ES" sz="2000" dirty="0" err="1" smtClean="0">
                <a:solidFill>
                  <a:schemeClr val="accent4">
                    <a:lumMod val="75000"/>
                  </a:schemeClr>
                </a:solidFill>
              </a:rPr>
              <a:t>Null</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C no tiene un tipo variable especial para </a:t>
            </a:r>
            <a:r>
              <a:rPr lang="es-ES" sz="2000" dirty="0" err="1" smtClean="0">
                <a:solidFill>
                  <a:schemeClr val="bg1"/>
                </a:solidFill>
              </a:rPr>
              <a:t>strings</a:t>
            </a:r>
            <a:r>
              <a:rPr lang="es-ES" sz="2000" dirty="0" smtClean="0">
                <a:solidFill>
                  <a:schemeClr val="bg1"/>
                </a:solidFill>
              </a:rPr>
              <a:t>. Sin embargo, </a:t>
            </a:r>
            <a:r>
              <a:rPr lang="es-ES" sz="2000" dirty="0" err="1" smtClean="0">
                <a:solidFill>
                  <a:schemeClr val="bg1"/>
                </a:solidFill>
              </a:rPr>
              <a:t>strings</a:t>
            </a:r>
            <a:r>
              <a:rPr lang="es-ES" sz="2000" dirty="0" smtClean="0">
                <a:solidFill>
                  <a:schemeClr val="bg1"/>
                </a:solidFill>
              </a:rPr>
              <a:t> son almacenados en un </a:t>
            </a:r>
            <a:r>
              <a:rPr lang="es-ES" sz="2000" dirty="0" err="1" smtClean="0">
                <a:solidFill>
                  <a:schemeClr val="bg1"/>
                </a:solidFill>
              </a:rPr>
              <a:t>array</a:t>
            </a:r>
            <a:r>
              <a:rPr lang="es-ES" sz="2000" dirty="0" smtClean="0">
                <a:solidFill>
                  <a:schemeClr val="bg1"/>
                </a:solidFill>
              </a:rPr>
              <a:t> de </a:t>
            </a:r>
            <a:r>
              <a:rPr lang="es-ES" sz="2000" dirty="0">
                <a:solidFill>
                  <a:schemeClr val="bg1"/>
                </a:solidFill>
              </a:rPr>
              <a:t>tipo </a:t>
            </a:r>
            <a:r>
              <a:rPr lang="es-ES" sz="2000" b="1" i="1" dirty="0" err="1" smtClean="0">
                <a:solidFill>
                  <a:schemeClr val="accent2">
                    <a:lumMod val="60000"/>
                    <a:lumOff val="40000"/>
                  </a:schemeClr>
                </a:solidFill>
              </a:rPr>
              <a:t>char</a:t>
            </a:r>
            <a:r>
              <a:rPr lang="es-ES" sz="2000" dirty="0" smtClean="0">
                <a:solidFill>
                  <a:schemeClr val="bg1"/>
                </a:solidFill>
              </a:rPr>
              <a:t>. Por simplicidad, un carácter se almacena en una celda.</a:t>
            </a:r>
          </a:p>
          <a:p>
            <a:endParaRPr lang="es-ES" sz="2000" dirty="0">
              <a:solidFill>
                <a:schemeClr val="bg1"/>
              </a:solidFill>
            </a:endParaRPr>
          </a:p>
        </p:txBody>
      </p:sp>
      <p:grpSp>
        <p:nvGrpSpPr>
          <p:cNvPr id="166" name="Grupo 165"/>
          <p:cNvGrpSpPr/>
          <p:nvPr/>
        </p:nvGrpSpPr>
        <p:grpSpPr>
          <a:xfrm>
            <a:off x="107442" y="4114800"/>
            <a:ext cx="9005316" cy="1543110"/>
            <a:chOff x="107442" y="4114800"/>
            <a:chExt cx="9005316" cy="1543110"/>
          </a:xfrm>
        </p:grpSpPr>
        <p:grpSp>
          <p:nvGrpSpPr>
            <p:cNvPr id="163" name="Grupo 162"/>
            <p:cNvGrpSpPr/>
            <p:nvPr/>
          </p:nvGrpSpPr>
          <p:grpSpPr>
            <a:xfrm>
              <a:off x="107442" y="4114800"/>
              <a:ext cx="9005316" cy="899993"/>
              <a:chOff x="76200" y="2819400"/>
              <a:chExt cx="9005316" cy="899993"/>
            </a:xfrm>
          </p:grpSpPr>
          <p:grpSp>
            <p:nvGrpSpPr>
              <p:cNvPr id="137" name="Grupo 136"/>
              <p:cNvGrpSpPr/>
              <p:nvPr/>
            </p:nvGrpSpPr>
            <p:grpSpPr>
              <a:xfrm>
                <a:off x="76200" y="2819400"/>
                <a:ext cx="8966301" cy="276999"/>
                <a:chOff x="289070" y="3200400"/>
                <a:chExt cx="8966301" cy="276999"/>
              </a:xfrm>
            </p:grpSpPr>
            <p:grpSp>
              <p:nvGrpSpPr>
                <p:cNvPr id="84" name="Grupo 83"/>
                <p:cNvGrpSpPr/>
                <p:nvPr/>
              </p:nvGrpSpPr>
              <p:grpSpPr>
                <a:xfrm>
                  <a:off x="289070" y="3200400"/>
                  <a:ext cx="8280000" cy="276999"/>
                  <a:chOff x="352147" y="3318912"/>
                  <a:chExt cx="8642059" cy="276999"/>
                </a:xfrm>
              </p:grpSpPr>
              <p:grpSp>
                <p:nvGrpSpPr>
                  <p:cNvPr id="66" name="Grupo 65"/>
                  <p:cNvGrpSpPr/>
                  <p:nvPr/>
                </p:nvGrpSpPr>
                <p:grpSpPr>
                  <a:xfrm>
                    <a:off x="352147" y="3318912"/>
                    <a:ext cx="4320000" cy="276999"/>
                    <a:chOff x="1694935" y="2974538"/>
                    <a:chExt cx="4586416" cy="276999"/>
                  </a:xfrm>
                </p:grpSpPr>
                <p:sp>
                  <p:nvSpPr>
                    <p:cNvPr id="64" name="CuadroTexto 63"/>
                    <p:cNvSpPr txBox="1"/>
                    <p:nvPr/>
                  </p:nvSpPr>
                  <p:spPr>
                    <a:xfrm>
                      <a:off x="169493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Z</a:t>
                      </a:r>
                      <a:endParaRPr lang="es-ES" sz="1200" dirty="0"/>
                    </a:p>
                  </p:txBody>
                </p:sp>
                <p:sp>
                  <p:nvSpPr>
                    <p:cNvPr id="65" name="CuadroTexto 64"/>
                    <p:cNvSpPr txBox="1"/>
                    <p:nvPr/>
                  </p:nvSpPr>
                  <p:spPr>
                    <a:xfrm>
                      <a:off x="200454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i</a:t>
                      </a:r>
                      <a:endParaRPr lang="es-ES" sz="1200" dirty="0"/>
                    </a:p>
                  </p:txBody>
                </p:sp>
                <p:sp>
                  <p:nvSpPr>
                    <p:cNvPr id="62" name="CuadroTexto 61"/>
                    <p:cNvSpPr txBox="1"/>
                    <p:nvPr/>
                  </p:nvSpPr>
                  <p:spPr>
                    <a:xfrm>
                      <a:off x="226883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n</a:t>
                      </a:r>
                      <a:endParaRPr lang="es-ES" sz="1200" dirty="0"/>
                    </a:p>
                  </p:txBody>
                </p:sp>
                <p:sp>
                  <p:nvSpPr>
                    <p:cNvPr id="63" name="CuadroTexto 62"/>
                    <p:cNvSpPr txBox="1"/>
                    <p:nvPr/>
                  </p:nvSpPr>
                  <p:spPr>
                    <a:xfrm>
                      <a:off x="257844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g</a:t>
                      </a:r>
                      <a:endParaRPr lang="es-ES" sz="1200" dirty="0"/>
                    </a:p>
                  </p:txBody>
                </p:sp>
                <p:sp>
                  <p:nvSpPr>
                    <p:cNvPr id="58" name="CuadroTexto 57"/>
                    <p:cNvSpPr txBox="1"/>
                    <p:nvPr/>
                  </p:nvSpPr>
                  <p:spPr>
                    <a:xfrm>
                      <a:off x="284273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59" name="CuadroTexto 58"/>
                    <p:cNvSpPr txBox="1"/>
                    <p:nvPr/>
                  </p:nvSpPr>
                  <p:spPr>
                    <a:xfrm>
                      <a:off x="3152344"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w</a:t>
                      </a:r>
                      <a:endParaRPr lang="es-ES" sz="1200" dirty="0"/>
                    </a:p>
                  </p:txBody>
                </p:sp>
                <p:sp>
                  <p:nvSpPr>
                    <p:cNvPr id="56" name="CuadroTexto 55"/>
                    <p:cNvSpPr txBox="1"/>
                    <p:nvPr/>
                  </p:nvSpPr>
                  <p:spPr>
                    <a:xfrm>
                      <a:off x="3416641"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e</a:t>
                      </a:r>
                      <a:endParaRPr lang="es-ES" sz="1200" dirty="0"/>
                    </a:p>
                  </p:txBody>
                </p:sp>
                <p:sp>
                  <p:nvSpPr>
                    <p:cNvPr id="57" name="CuadroTexto 56"/>
                    <p:cNvSpPr txBox="1"/>
                    <p:nvPr/>
                  </p:nvSpPr>
                  <p:spPr>
                    <a:xfrm>
                      <a:off x="3726246"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n</a:t>
                      </a:r>
                      <a:endParaRPr lang="es-ES" sz="1200" dirty="0"/>
                    </a:p>
                  </p:txBody>
                </p:sp>
                <p:sp>
                  <p:nvSpPr>
                    <p:cNvPr id="50" name="CuadroTexto 49"/>
                    <p:cNvSpPr txBox="1"/>
                    <p:nvPr/>
                  </p:nvSpPr>
                  <p:spPr>
                    <a:xfrm>
                      <a:off x="3990543"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a:t>
                      </a:r>
                      <a:endParaRPr lang="es-ES" sz="1200" dirty="0"/>
                    </a:p>
                  </p:txBody>
                </p:sp>
                <p:sp>
                  <p:nvSpPr>
                    <p:cNvPr id="51" name="CuadroTexto 50"/>
                    <p:cNvSpPr txBox="1"/>
                    <p:nvPr/>
                  </p:nvSpPr>
                  <p:spPr>
                    <a:xfrm>
                      <a:off x="4300148"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48" name="CuadroTexto 47"/>
                    <p:cNvSpPr txBox="1"/>
                    <p:nvPr/>
                  </p:nvSpPr>
                  <p:spPr>
                    <a:xfrm>
                      <a:off x="456444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a:t>
                      </a:r>
                      <a:endParaRPr lang="es-ES" sz="1200" dirty="0"/>
                    </a:p>
                  </p:txBody>
                </p:sp>
                <p:sp>
                  <p:nvSpPr>
                    <p:cNvPr id="49" name="CuadroTexto 48"/>
                    <p:cNvSpPr txBox="1"/>
                    <p:nvPr/>
                  </p:nvSpPr>
                  <p:spPr>
                    <a:xfrm>
                      <a:off x="487405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h</a:t>
                      </a:r>
                      <a:endParaRPr lang="es-ES" sz="1200" dirty="0"/>
                    </a:p>
                  </p:txBody>
                </p:sp>
                <p:sp>
                  <p:nvSpPr>
                    <p:cNvPr id="44" name="CuadroTexto 43"/>
                    <p:cNvSpPr txBox="1"/>
                    <p:nvPr/>
                  </p:nvSpPr>
                  <p:spPr>
                    <a:xfrm>
                      <a:off x="513834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e</a:t>
                      </a:r>
                      <a:endParaRPr lang="es-ES" sz="1200" dirty="0"/>
                    </a:p>
                  </p:txBody>
                </p:sp>
                <p:sp>
                  <p:nvSpPr>
                    <p:cNvPr id="45" name="CuadroTexto 44"/>
                    <p:cNvSpPr txBox="1"/>
                    <p:nvPr/>
                  </p:nvSpPr>
                  <p:spPr>
                    <a:xfrm>
                      <a:off x="544795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42" name="CuadroTexto 41"/>
                    <p:cNvSpPr txBox="1"/>
                    <p:nvPr/>
                  </p:nvSpPr>
                  <p:spPr>
                    <a:xfrm>
                      <a:off x="571224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s</a:t>
                      </a:r>
                      <a:endParaRPr lang="es-ES" sz="1200" dirty="0"/>
                    </a:p>
                  </p:txBody>
                </p:sp>
                <p:sp>
                  <p:nvSpPr>
                    <p:cNvPr id="43" name="CuadroTexto 42"/>
                    <p:cNvSpPr txBox="1"/>
                    <p:nvPr/>
                  </p:nvSpPr>
                  <p:spPr>
                    <a:xfrm>
                      <a:off x="6021859"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a:t>
                      </a:r>
                      <a:endParaRPr lang="es-ES" sz="1200" dirty="0"/>
                    </a:p>
                  </p:txBody>
                </p:sp>
              </p:grpSp>
              <p:grpSp>
                <p:nvGrpSpPr>
                  <p:cNvPr id="67" name="Grupo 66"/>
                  <p:cNvGrpSpPr/>
                  <p:nvPr/>
                </p:nvGrpSpPr>
                <p:grpSpPr>
                  <a:xfrm>
                    <a:off x="4674206" y="3318912"/>
                    <a:ext cx="4320000" cy="276999"/>
                    <a:chOff x="1694935" y="2974538"/>
                    <a:chExt cx="4586416" cy="276999"/>
                  </a:xfrm>
                </p:grpSpPr>
                <p:sp>
                  <p:nvSpPr>
                    <p:cNvPr id="68" name="CuadroTexto 67"/>
                    <p:cNvSpPr txBox="1"/>
                    <p:nvPr/>
                  </p:nvSpPr>
                  <p:spPr>
                    <a:xfrm>
                      <a:off x="169493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r</a:t>
                      </a:r>
                      <a:endParaRPr lang="es-ES" sz="1200" dirty="0"/>
                    </a:p>
                  </p:txBody>
                </p:sp>
                <p:sp>
                  <p:nvSpPr>
                    <p:cNvPr id="69" name="CuadroTexto 68"/>
                    <p:cNvSpPr txBox="1"/>
                    <p:nvPr/>
                  </p:nvSpPr>
                  <p:spPr>
                    <a:xfrm>
                      <a:off x="200454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i</a:t>
                      </a:r>
                      <a:endParaRPr lang="es-ES" sz="1200" dirty="0"/>
                    </a:p>
                  </p:txBody>
                </p:sp>
                <p:sp>
                  <p:nvSpPr>
                    <p:cNvPr id="70" name="CuadroTexto 69"/>
                    <p:cNvSpPr txBox="1"/>
                    <p:nvPr/>
                  </p:nvSpPr>
                  <p:spPr>
                    <a:xfrm>
                      <a:off x="226883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n</a:t>
                      </a:r>
                      <a:endParaRPr lang="es-ES" sz="1200" dirty="0"/>
                    </a:p>
                  </p:txBody>
                </p:sp>
                <p:sp>
                  <p:nvSpPr>
                    <p:cNvPr id="71" name="CuadroTexto 70"/>
                    <p:cNvSpPr txBox="1"/>
                    <p:nvPr/>
                  </p:nvSpPr>
                  <p:spPr>
                    <a:xfrm>
                      <a:off x="257844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g</a:t>
                      </a:r>
                      <a:endParaRPr lang="es-ES" sz="1200" dirty="0"/>
                    </a:p>
                  </p:txBody>
                </p:sp>
                <p:sp>
                  <p:nvSpPr>
                    <p:cNvPr id="72" name="CuadroTexto 71"/>
                    <p:cNvSpPr txBox="1"/>
                    <p:nvPr/>
                  </p:nvSpPr>
                  <p:spPr>
                    <a:xfrm>
                      <a:off x="284273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73" name="CuadroTexto 72"/>
                    <p:cNvSpPr txBox="1"/>
                    <p:nvPr/>
                  </p:nvSpPr>
                  <p:spPr>
                    <a:xfrm>
                      <a:off x="3152344"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o</a:t>
                      </a:r>
                      <a:endParaRPr lang="es-ES" sz="1200" dirty="0"/>
                    </a:p>
                  </p:txBody>
                </p:sp>
                <p:sp>
                  <p:nvSpPr>
                    <p:cNvPr id="74" name="CuadroTexto 73"/>
                    <p:cNvSpPr txBox="1"/>
                    <p:nvPr/>
                  </p:nvSpPr>
                  <p:spPr>
                    <a:xfrm>
                      <a:off x="3416641"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f</a:t>
                      </a:r>
                      <a:endParaRPr lang="es-ES" sz="1200" dirty="0"/>
                    </a:p>
                  </p:txBody>
                </p:sp>
                <p:sp>
                  <p:nvSpPr>
                    <p:cNvPr id="75" name="CuadroTexto 74"/>
                    <p:cNvSpPr txBox="1"/>
                    <p:nvPr/>
                  </p:nvSpPr>
                  <p:spPr>
                    <a:xfrm>
                      <a:off x="3726246"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endParaRPr lang="es-ES" sz="1200" dirty="0"/>
                    </a:p>
                  </p:txBody>
                </p:sp>
                <p:sp>
                  <p:nvSpPr>
                    <p:cNvPr id="76" name="CuadroTexto 75"/>
                    <p:cNvSpPr txBox="1"/>
                    <p:nvPr/>
                  </p:nvSpPr>
                  <p:spPr>
                    <a:xfrm>
                      <a:off x="3990543"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m</a:t>
                      </a:r>
                      <a:endParaRPr lang="es-ES" sz="1200" dirty="0"/>
                    </a:p>
                  </p:txBody>
                </p:sp>
                <p:sp>
                  <p:nvSpPr>
                    <p:cNvPr id="77" name="CuadroTexto 76"/>
                    <p:cNvSpPr txBox="1"/>
                    <p:nvPr/>
                  </p:nvSpPr>
                  <p:spPr>
                    <a:xfrm>
                      <a:off x="4300148"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y</a:t>
                      </a:r>
                      <a:endParaRPr lang="es-ES" sz="1200" dirty="0"/>
                    </a:p>
                  </p:txBody>
                </p:sp>
                <p:sp>
                  <p:nvSpPr>
                    <p:cNvPr id="78" name="CuadroTexto 77"/>
                    <p:cNvSpPr txBox="1"/>
                    <p:nvPr/>
                  </p:nvSpPr>
                  <p:spPr>
                    <a:xfrm>
                      <a:off x="4564445"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t> </a:t>
                      </a:r>
                      <a:endParaRPr lang="es-ES" sz="1200" dirty="0"/>
                    </a:p>
                  </p:txBody>
                </p:sp>
                <p:sp>
                  <p:nvSpPr>
                    <p:cNvPr id="79" name="CuadroTexto 78"/>
                    <p:cNvSpPr txBox="1"/>
                    <p:nvPr/>
                  </p:nvSpPr>
                  <p:spPr>
                    <a:xfrm>
                      <a:off x="4874050"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h</a:t>
                      </a:r>
                      <a:endParaRPr lang="es-ES" sz="1200" dirty="0"/>
                    </a:p>
                  </p:txBody>
                </p:sp>
                <p:sp>
                  <p:nvSpPr>
                    <p:cNvPr id="80" name="CuadroTexto 79"/>
                    <p:cNvSpPr txBox="1"/>
                    <p:nvPr/>
                  </p:nvSpPr>
                  <p:spPr>
                    <a:xfrm>
                      <a:off x="5138347"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e</a:t>
                      </a:r>
                      <a:endParaRPr lang="es-ES" sz="1200" dirty="0"/>
                    </a:p>
                  </p:txBody>
                </p:sp>
                <p:sp>
                  <p:nvSpPr>
                    <p:cNvPr id="81" name="CuadroTexto 80"/>
                    <p:cNvSpPr txBox="1"/>
                    <p:nvPr/>
                  </p:nvSpPr>
                  <p:spPr>
                    <a:xfrm>
                      <a:off x="5447952"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a</a:t>
                      </a:r>
                      <a:endParaRPr lang="es-ES" sz="1200" dirty="0"/>
                    </a:p>
                  </p:txBody>
                </p:sp>
                <p:sp>
                  <p:nvSpPr>
                    <p:cNvPr id="82" name="CuadroTexto 81"/>
                    <p:cNvSpPr txBox="1"/>
                    <p:nvPr/>
                  </p:nvSpPr>
                  <p:spPr>
                    <a:xfrm>
                      <a:off x="5712249" y="2974538"/>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r</a:t>
                      </a:r>
                      <a:endParaRPr lang="es-ES" sz="1200" dirty="0"/>
                    </a:p>
                  </p:txBody>
                </p:sp>
                <p:sp>
                  <p:nvSpPr>
                    <p:cNvPr id="83" name="CuadroTexto 82"/>
                    <p:cNvSpPr txBox="1"/>
                    <p:nvPr/>
                  </p:nvSpPr>
                  <p:spPr>
                    <a:xfrm>
                      <a:off x="6021859" y="2974538"/>
                      <a:ext cx="259492"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t</a:t>
                      </a:r>
                      <a:endParaRPr lang="es-ES" sz="1200" dirty="0"/>
                    </a:p>
                  </p:txBody>
                </p:sp>
              </p:grpSp>
            </p:grpSp>
            <p:grpSp>
              <p:nvGrpSpPr>
                <p:cNvPr id="136" name="Grupo 135"/>
                <p:cNvGrpSpPr/>
                <p:nvPr/>
              </p:nvGrpSpPr>
              <p:grpSpPr>
                <a:xfrm>
                  <a:off x="8561600" y="3200400"/>
                  <a:ext cx="693771" cy="276999"/>
                  <a:chOff x="1516029" y="4259133"/>
                  <a:chExt cx="693771" cy="276999"/>
                </a:xfrm>
              </p:grpSpPr>
              <p:sp>
                <p:nvSpPr>
                  <p:cNvPr id="120" name="CuadroTexto 119"/>
                  <p:cNvSpPr txBox="1"/>
                  <p:nvPr/>
                </p:nvSpPr>
                <p:spPr>
                  <a:xfrm>
                    <a:off x="1516029" y="4259133"/>
                    <a:ext cx="304800"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a:t>
                    </a:r>
                    <a:endParaRPr lang="es-ES" sz="1200" dirty="0"/>
                  </a:p>
                </p:txBody>
              </p:sp>
              <p:sp>
                <p:nvSpPr>
                  <p:cNvPr id="121" name="CuadroTexto 120"/>
                  <p:cNvSpPr txBox="1"/>
                  <p:nvPr/>
                </p:nvSpPr>
                <p:spPr>
                  <a:xfrm>
                    <a:off x="1825634" y="4259133"/>
                    <a:ext cx="384166" cy="276999"/>
                  </a:xfrm>
                  <a:prstGeom prst="rect">
                    <a:avLst/>
                  </a:prstGeom>
                  <a:no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\0</a:t>
                    </a:r>
                    <a:endParaRPr lang="es-ES" dirty="0"/>
                  </a:p>
                </p:txBody>
              </p:sp>
            </p:grpSp>
          </p:grpSp>
          <p:grpSp>
            <p:nvGrpSpPr>
              <p:cNvPr id="162" name="Grupo 161"/>
              <p:cNvGrpSpPr/>
              <p:nvPr/>
            </p:nvGrpSpPr>
            <p:grpSpPr>
              <a:xfrm>
                <a:off x="254658" y="3193196"/>
                <a:ext cx="8826858" cy="526197"/>
                <a:chOff x="254658" y="3193196"/>
                <a:chExt cx="8826858" cy="526197"/>
              </a:xfrm>
            </p:grpSpPr>
            <p:grpSp>
              <p:nvGrpSpPr>
                <p:cNvPr id="161" name="Grupo 160"/>
                <p:cNvGrpSpPr/>
                <p:nvPr/>
              </p:nvGrpSpPr>
              <p:grpSpPr>
                <a:xfrm>
                  <a:off x="254658" y="3193196"/>
                  <a:ext cx="2213507" cy="526197"/>
                  <a:chOff x="254658" y="3193196"/>
                  <a:chExt cx="2213507" cy="526197"/>
                </a:xfrm>
              </p:grpSpPr>
              <p:sp>
                <p:nvSpPr>
                  <p:cNvPr id="155" name="CuadroTexto 154"/>
                  <p:cNvSpPr txBox="1"/>
                  <p:nvPr/>
                </p:nvSpPr>
                <p:spPr>
                  <a:xfrm>
                    <a:off x="254658" y="3442394"/>
                    <a:ext cx="2213507"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Cada carácter es un byte</a:t>
                    </a:r>
                    <a:endParaRPr lang="es-ES" dirty="0"/>
                  </a:p>
                </p:txBody>
              </p:sp>
              <p:sp>
                <p:nvSpPr>
                  <p:cNvPr id="157" name="Flecha abajo 156"/>
                  <p:cNvSpPr/>
                  <p:nvPr/>
                </p:nvSpPr>
                <p:spPr>
                  <a:xfrm flipV="1">
                    <a:off x="1050669" y="3193196"/>
                    <a:ext cx="380384"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60" name="Grupo 159"/>
                <p:cNvGrpSpPr/>
                <p:nvPr/>
              </p:nvGrpSpPr>
              <p:grpSpPr>
                <a:xfrm>
                  <a:off x="7736247" y="3193196"/>
                  <a:ext cx="1345269" cy="526197"/>
                  <a:chOff x="7736247" y="3193196"/>
                  <a:chExt cx="1345269" cy="526197"/>
                </a:xfrm>
              </p:grpSpPr>
              <p:sp>
                <p:nvSpPr>
                  <p:cNvPr id="156" name="CuadroTexto 155"/>
                  <p:cNvSpPr txBox="1"/>
                  <p:nvPr/>
                </p:nvSpPr>
                <p:spPr>
                  <a:xfrm>
                    <a:off x="7736247" y="3442394"/>
                    <a:ext cx="134526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Carácter nulo</a:t>
                    </a:r>
                    <a:endParaRPr lang="es-ES" dirty="0"/>
                  </a:p>
                </p:txBody>
              </p:sp>
              <p:sp>
                <p:nvSpPr>
                  <p:cNvPr id="158" name="Flecha abajo 157"/>
                  <p:cNvSpPr/>
                  <p:nvPr/>
                </p:nvSpPr>
                <p:spPr>
                  <a:xfrm flipV="1">
                    <a:off x="8653530" y="3193196"/>
                    <a:ext cx="380384"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sp>
          <p:nvSpPr>
            <p:cNvPr id="165" name="Rectangle 5"/>
            <p:cNvSpPr/>
            <p:nvPr/>
          </p:nvSpPr>
          <p:spPr>
            <a:xfrm>
              <a:off x="2266634" y="5257800"/>
              <a:ext cx="4191000" cy="400110"/>
            </a:xfrm>
            <a:prstGeom prst="rect">
              <a:avLst/>
            </a:prstGeom>
          </p:spPr>
          <p:txBody>
            <a:bodyPr wrap="square">
              <a:spAutoFit/>
            </a:bodyPr>
            <a:lstStyle/>
            <a:p>
              <a:r>
                <a:rPr lang="es-ES" sz="2000" b="1" dirty="0" smtClean="0">
                  <a:solidFill>
                    <a:schemeClr val="bg1"/>
                  </a:solidFill>
                </a:rPr>
                <a:t>Figura 4.1: </a:t>
              </a:r>
              <a:r>
                <a:rPr lang="es-ES" sz="2000" dirty="0" smtClean="0">
                  <a:solidFill>
                    <a:schemeClr val="bg1"/>
                  </a:solidFill>
                </a:rPr>
                <a:t>Un </a:t>
              </a:r>
              <a:r>
                <a:rPr lang="es-ES" sz="2000" dirty="0" err="1" smtClean="0">
                  <a:solidFill>
                    <a:schemeClr val="bg1"/>
                  </a:solidFill>
                </a:rPr>
                <a:t>string</a:t>
              </a:r>
              <a:r>
                <a:rPr lang="es-ES" sz="2000" dirty="0" smtClean="0">
                  <a:solidFill>
                    <a:schemeClr val="bg1"/>
                  </a:solidFill>
                </a:rPr>
                <a:t> en un </a:t>
              </a:r>
              <a:r>
                <a:rPr lang="es-ES" sz="2000" dirty="0" err="1" smtClean="0">
                  <a:solidFill>
                    <a:schemeClr val="bg1"/>
                  </a:solidFill>
                </a:rPr>
                <a:t>array</a:t>
              </a:r>
              <a:r>
                <a:rPr lang="es-ES" sz="2000" dirty="0" smtClean="0">
                  <a:solidFill>
                    <a:schemeClr val="bg1"/>
                  </a:solidFill>
                </a:rPr>
                <a:t>.</a:t>
              </a:r>
            </a:p>
          </p:txBody>
        </p:sp>
      </p:grpSp>
    </p:spTree>
    <p:extLst>
      <p:ext uri="{BB962C8B-B14F-4D97-AF65-F5344CB8AC3E}">
        <p14:creationId xmlns:p14="http://schemas.microsoft.com/office/powerpoint/2010/main" val="415382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4521</TotalTime>
  <Words>3885</Words>
  <Application>Microsoft Office PowerPoint</Application>
  <PresentationFormat>Presentación en pantalla (4:3)</PresentationFormat>
  <Paragraphs>647</Paragraphs>
  <Slides>53</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60" baseType="lpstr">
      <vt:lpstr>Arial</vt:lpstr>
      <vt:lpstr>Calibri</vt:lpstr>
      <vt:lpstr>Century Gothic</vt:lpstr>
      <vt:lpstr>Wingdings</vt:lpstr>
      <vt:lpstr>Wingdings 3</vt:lpstr>
      <vt:lpstr>Sector</vt:lpstr>
      <vt:lpstr>Picture</vt:lpstr>
      <vt:lpstr>UNIVERSIDAD NACIONAL DE INGENIERÍA </vt:lpstr>
      <vt:lpstr>Tema 3: Character strings and Formatted 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INGENIERÍA    CENTRO DE TECNOLOGÍAS DE LA INFORMACIÓN Y COMUNICACIÓN </dc:title>
  <dc:creator/>
  <cp:lastModifiedBy>Cesar Manuel Diez Chirinos</cp:lastModifiedBy>
  <cp:revision>985</cp:revision>
  <dcterms:created xsi:type="dcterms:W3CDTF">2006-08-16T00:00:00Z</dcterms:created>
  <dcterms:modified xsi:type="dcterms:W3CDTF">2018-08-13T00:08:35Z</dcterms:modified>
</cp:coreProperties>
</file>