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handoutMasterIdLst>
    <p:handoutMasterId r:id="rId55"/>
  </p:handoutMasterIdLst>
  <p:sldIdLst>
    <p:sldId id="256" r:id="rId2"/>
    <p:sldId id="278" r:id="rId3"/>
    <p:sldId id="313" r:id="rId4"/>
    <p:sldId id="314" r:id="rId5"/>
    <p:sldId id="340" r:id="rId6"/>
    <p:sldId id="279" r:id="rId7"/>
    <p:sldId id="280" r:id="rId8"/>
    <p:sldId id="281" r:id="rId9"/>
    <p:sldId id="327" r:id="rId10"/>
    <p:sldId id="282" r:id="rId11"/>
    <p:sldId id="329" r:id="rId12"/>
    <p:sldId id="283" r:id="rId13"/>
    <p:sldId id="284" r:id="rId14"/>
    <p:sldId id="285" r:id="rId15"/>
    <p:sldId id="286" r:id="rId16"/>
    <p:sldId id="287" r:id="rId17"/>
    <p:sldId id="288" r:id="rId18"/>
    <p:sldId id="289" r:id="rId19"/>
    <p:sldId id="290" r:id="rId20"/>
    <p:sldId id="291" r:id="rId21"/>
    <p:sldId id="292" r:id="rId22"/>
    <p:sldId id="330" r:id="rId23"/>
    <p:sldId id="331" r:id="rId24"/>
    <p:sldId id="332" r:id="rId25"/>
    <p:sldId id="333" r:id="rId26"/>
    <p:sldId id="334" r:id="rId27"/>
    <p:sldId id="293" r:id="rId28"/>
    <p:sldId id="294" r:id="rId29"/>
    <p:sldId id="295" r:id="rId30"/>
    <p:sldId id="296" r:id="rId31"/>
    <p:sldId id="297" r:id="rId32"/>
    <p:sldId id="298" r:id="rId33"/>
    <p:sldId id="299" r:id="rId34"/>
    <p:sldId id="300" r:id="rId35"/>
    <p:sldId id="301" r:id="rId36"/>
    <p:sldId id="337" r:id="rId37"/>
    <p:sldId id="302" r:id="rId38"/>
    <p:sldId id="335" r:id="rId39"/>
    <p:sldId id="336" r:id="rId40"/>
    <p:sldId id="303" r:id="rId41"/>
    <p:sldId id="304" r:id="rId42"/>
    <p:sldId id="305" r:id="rId43"/>
    <p:sldId id="306" r:id="rId44"/>
    <p:sldId id="307" r:id="rId45"/>
    <p:sldId id="308" r:id="rId46"/>
    <p:sldId id="309" r:id="rId47"/>
    <p:sldId id="310" r:id="rId48"/>
    <p:sldId id="311" r:id="rId49"/>
    <p:sldId id="339" r:id="rId50"/>
    <p:sldId id="341" r:id="rId51"/>
    <p:sldId id="342" r:id="rId52"/>
    <p:sldId id="343" r:id="rId53"/>
  </p:sldIdLst>
  <p:sldSz cx="9144000" cy="6858000" type="screen4x3"/>
  <p:notesSz cx="7102475" cy="9388475"/>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55" autoAdjust="0"/>
    <p:restoredTop sz="81705" autoAdjust="0"/>
  </p:normalViewPr>
  <p:slideViewPr>
    <p:cSldViewPr>
      <p:cViewPr>
        <p:scale>
          <a:sx n="70" d="100"/>
          <a:sy n="70" d="100"/>
        </p:scale>
        <p:origin x="-1410"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image" Target="../media/image35.wmf"/><Relationship Id="rId7" Type="http://schemas.openxmlformats.org/officeDocument/2006/relationships/image" Target="../media/image40.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39.wmf"/><Relationship Id="rId11" Type="http://schemas.openxmlformats.org/officeDocument/2006/relationships/image" Target="../media/image33.wmf"/><Relationship Id="rId5" Type="http://schemas.openxmlformats.org/officeDocument/2006/relationships/image" Target="../media/image38.wmf"/><Relationship Id="rId10" Type="http://schemas.openxmlformats.org/officeDocument/2006/relationships/image" Target="../media/image43.wmf"/><Relationship Id="rId4" Type="http://schemas.openxmlformats.org/officeDocument/2006/relationships/image" Target="../media/image34.wmf"/><Relationship Id="rId9"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s-PE"/>
          </a:p>
        </p:txBody>
      </p:sp>
      <p:sp>
        <p:nvSpPr>
          <p:cNvPr id="3" name="2 Marcador de fecha"/>
          <p:cNvSpPr>
            <a:spLocks noGrp="1"/>
          </p:cNvSpPr>
          <p:nvPr>
            <p:ph type="dt" sz="quarter" idx="1"/>
          </p:nvPr>
        </p:nvSpPr>
        <p:spPr>
          <a:xfrm>
            <a:off x="4023092" y="0"/>
            <a:ext cx="3077739" cy="469424"/>
          </a:xfrm>
          <a:prstGeom prst="rect">
            <a:avLst/>
          </a:prstGeom>
        </p:spPr>
        <p:txBody>
          <a:bodyPr vert="horz" lIns="94229" tIns="47114" rIns="94229" bIns="47114" rtlCol="0"/>
          <a:lstStyle>
            <a:lvl1pPr algn="r">
              <a:defRPr sz="1200"/>
            </a:lvl1pPr>
          </a:lstStyle>
          <a:p>
            <a:fld id="{384399ED-5204-4FD8-812C-009241FB8826}" type="datetimeFigureOut">
              <a:rPr lang="es-PE" smtClean="0"/>
              <a:pPr/>
              <a:t>26/04/2016</a:t>
            </a:fld>
            <a:endParaRPr lang="es-PE"/>
          </a:p>
        </p:txBody>
      </p:sp>
      <p:sp>
        <p:nvSpPr>
          <p:cNvPr id="4" name="3 Marcador de pie de página"/>
          <p:cNvSpPr>
            <a:spLocks noGrp="1"/>
          </p:cNvSpPr>
          <p:nvPr>
            <p:ph type="ftr" sz="quarter" idx="2"/>
          </p:nvPr>
        </p:nvSpPr>
        <p:spPr>
          <a:xfrm>
            <a:off x="0" y="8917422"/>
            <a:ext cx="3077739" cy="469424"/>
          </a:xfrm>
          <a:prstGeom prst="rect">
            <a:avLst/>
          </a:prstGeom>
        </p:spPr>
        <p:txBody>
          <a:bodyPr vert="horz" lIns="94229" tIns="47114" rIns="94229" bIns="47114"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4023092" y="8917422"/>
            <a:ext cx="3077739" cy="469424"/>
          </a:xfrm>
          <a:prstGeom prst="rect">
            <a:avLst/>
          </a:prstGeom>
        </p:spPr>
        <p:txBody>
          <a:bodyPr vert="horz" lIns="94229" tIns="47114" rIns="94229" bIns="47114" rtlCol="0" anchor="b"/>
          <a:lstStyle>
            <a:lvl1pPr algn="r">
              <a:defRPr sz="1200"/>
            </a:lvl1pPr>
          </a:lstStyle>
          <a:p>
            <a:fld id="{CDCDF9E3-5F07-4125-B6BA-194BA96B7B72}" type="slidenum">
              <a:rPr lang="es-PE" smtClean="0"/>
              <a:pPr/>
              <a:t>‹Nº›</a:t>
            </a:fld>
            <a:endParaRPr lang="es-PE"/>
          </a:p>
        </p:txBody>
      </p:sp>
    </p:spTree>
    <p:extLst>
      <p:ext uri="{BB962C8B-B14F-4D97-AF65-F5344CB8AC3E}">
        <p14:creationId xmlns:p14="http://schemas.microsoft.com/office/powerpoint/2010/main" xmlns="" val="3268321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s-PE"/>
          </a:p>
        </p:txBody>
      </p:sp>
      <p:sp>
        <p:nvSpPr>
          <p:cNvPr id="3" name="2 Marcador de fecha"/>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vl1pPr>
          </a:lstStyle>
          <a:p>
            <a:fld id="{EB1831E1-0115-408A-BA93-FFD2FA88B66F}" type="datetimeFigureOut">
              <a:rPr lang="es-PE" smtClean="0"/>
              <a:pPr/>
              <a:t>26/04/2016</a:t>
            </a:fld>
            <a:endParaRPr lang="es-PE"/>
          </a:p>
        </p:txBody>
      </p:sp>
      <p:sp>
        <p:nvSpPr>
          <p:cNvPr id="4" name="3 Marcador de imagen de diapositiva"/>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4229" tIns="47114" rIns="94229" bIns="47114" rtlCol="0" anchor="ctr"/>
          <a:lstStyle/>
          <a:p>
            <a:endParaRPr lang="es-PE"/>
          </a:p>
        </p:txBody>
      </p:sp>
      <p:sp>
        <p:nvSpPr>
          <p:cNvPr id="5" name="4 Marcador de notas"/>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vl1pPr>
          </a:lstStyle>
          <a:p>
            <a:fld id="{3B128497-3B14-452B-9FC7-67ECA9587175}" type="slidenum">
              <a:rPr lang="es-PE" smtClean="0"/>
              <a:pPr/>
              <a:t>‹Nº›</a:t>
            </a:fld>
            <a:endParaRPr lang="es-PE"/>
          </a:p>
        </p:txBody>
      </p:sp>
    </p:spTree>
    <p:extLst>
      <p:ext uri="{BB962C8B-B14F-4D97-AF65-F5344CB8AC3E}">
        <p14:creationId xmlns:p14="http://schemas.microsoft.com/office/powerpoint/2010/main" xmlns="" val="483347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1323A8B8-7DA5-4C49-B452-305B7CE82F62}" type="slidenum">
              <a:rPr lang="es-ES" smtClean="0"/>
              <a:pPr eaLnBrk="1" hangingPunct="1"/>
              <a:t>2</a:t>
            </a:fld>
            <a:endParaRPr lang="es-E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017506D9-EC67-4F84-846C-F06414BD218C}" type="slidenum">
              <a:rPr lang="es-ES" smtClean="0"/>
              <a:pPr eaLnBrk="1" hangingPunct="1"/>
              <a:t>18</a:t>
            </a:fld>
            <a:endParaRPr lang="es-E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904887C9-90AE-42C2-BFA6-99CE68BCCA11}" type="slidenum">
              <a:rPr lang="es-ES" smtClean="0"/>
              <a:pPr eaLnBrk="1" hangingPunct="1"/>
              <a:t>19</a:t>
            </a:fld>
            <a:endParaRPr lang="es-E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8CA7D574-00DC-4FA2-B528-C8EE1A94A23B}" type="slidenum">
              <a:rPr lang="es-ES" smtClean="0"/>
              <a:pPr eaLnBrk="1" hangingPunct="1"/>
              <a:t>20</a:t>
            </a:fld>
            <a:endParaRPr lang="es-E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C23C87-8D0A-48D0-9D6D-E2D187986EED}" type="slidenum">
              <a:rPr lang="es-ES_tradnl"/>
              <a:pPr/>
              <a:t>22</a:t>
            </a:fld>
            <a:endParaRPr lang="es-ES_tradnl"/>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C0B4FD-8D07-4996-908A-3E338B0CB3FA}" type="slidenum">
              <a:rPr lang="es-ES_tradnl"/>
              <a:pPr/>
              <a:t>23</a:t>
            </a:fld>
            <a:endParaRPr lang="es-ES_tradnl"/>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pPr algn="just">
              <a:lnSpc>
                <a:spcPct val="90000"/>
              </a:lnSpc>
              <a:spcBef>
                <a:spcPct val="50000"/>
              </a:spcBef>
            </a:pPr>
            <a:r>
              <a:rPr lang="en-US" altLang="en-US">
                <a:solidFill>
                  <a:schemeClr val="accent2"/>
                </a:solidFill>
                <a:effectLst>
                  <a:outerShdw blurRad="38100" dist="38100" dir="2700000" algn="tl">
                    <a:srgbClr val="C0C0C0"/>
                  </a:outerShdw>
                </a:effectLst>
              </a:rPr>
              <a:t>Figure 6.17 </a:t>
            </a:r>
          </a:p>
          <a:p>
            <a:pPr algn="just">
              <a:lnSpc>
                <a:spcPct val="90000"/>
              </a:lnSpc>
              <a:spcBef>
                <a:spcPct val="50000"/>
              </a:spcBef>
            </a:pPr>
            <a:r>
              <a:rPr lang="en-US" altLang="en-US"/>
              <a:t>The thermite reaction is another highly exothermic reaction—one that can melt the metal it produces. In this reaction, aluminum metal is reacting with iron(III) oxide, Fe2O3, causing a shower of molten iron sparks. In an exothermic reaction, energy is lost as heat, the amount lost depending on the amount of reactants available.</a:t>
            </a:r>
          </a:p>
          <a:p>
            <a:pPr algn="just">
              <a:lnSpc>
                <a:spcPct val="90000"/>
              </a:lnSpc>
              <a:spcBef>
                <a:spcPct val="50000"/>
              </a:spcBef>
            </a:pPr>
            <a:r>
              <a:rPr lang="es-ES_tradnl"/>
              <a:t>Al calentar la termita se produce una reacción fuertemente exotérmica. El aluminio reacciona con óxido de hierro (III), produciendo una lluvia de chispas de hierro fundido. En una reacción exotérmica, la energía se pierde en forma de calor, la cantidad de calor perdida depende de la cantidad de reactivos disponible.</a:t>
            </a:r>
          </a:p>
          <a:p>
            <a:pPr>
              <a:lnSpc>
                <a:spcPct val="90000"/>
              </a:lnSpc>
              <a:spcBef>
                <a:spcPct val="50000"/>
              </a:spcBef>
            </a:pPr>
            <a:endParaRPr lang="es-ES_tradnl"/>
          </a:p>
          <a:p>
            <a:pPr>
              <a:lnSpc>
                <a:spcPct val="90000"/>
              </a:lnSpc>
            </a:pPr>
            <a:r>
              <a:rPr lang="en-US" altLang="en-US">
                <a:solidFill>
                  <a:srgbClr val="000066"/>
                </a:solidFill>
                <a:effectLst>
                  <a:outerShdw blurRad="38100" dist="38100" dir="2700000" algn="tl">
                    <a:srgbClr val="C0C0C0"/>
                  </a:outerShdw>
                </a:effectLst>
                <a:latin typeface="Eras Bold" charset="0"/>
              </a:rPr>
              <a:t>Figure 6.18</a:t>
            </a:r>
            <a:r>
              <a:rPr lang="en-US" altLang="en-US">
                <a:solidFill>
                  <a:srgbClr val="000066"/>
                </a:solidFill>
                <a:latin typeface="Eras Bold" charset="0"/>
              </a:rPr>
              <a:t> </a:t>
            </a:r>
            <a:br>
              <a:rPr lang="en-US" altLang="en-US">
                <a:solidFill>
                  <a:srgbClr val="000066"/>
                </a:solidFill>
                <a:latin typeface="Eras Bold" charset="0"/>
              </a:rPr>
            </a:br>
            <a:r>
              <a:rPr lang="en-US" altLang="en-US">
                <a:latin typeface="Stone Serif" charset="0"/>
              </a:rPr>
              <a:t>The reaction between ammonium thiocyanate, NH</a:t>
            </a:r>
            <a:r>
              <a:rPr lang="en-US" altLang="en-US" baseline="-25000">
                <a:latin typeface="Stone Serif" charset="0"/>
              </a:rPr>
              <a:t>4</a:t>
            </a:r>
            <a:r>
              <a:rPr lang="en-US" altLang="en-US">
                <a:latin typeface="Stone Serif" charset="0"/>
              </a:rPr>
              <a:t>SCN, and barium hydroxide octahydrate, Ba(OH)</a:t>
            </a:r>
            <a:r>
              <a:rPr lang="en-US" altLang="en-US" baseline="-25000">
                <a:latin typeface="Stone Serif" charset="0"/>
              </a:rPr>
              <a:t>2</a:t>
            </a:r>
            <a:r>
              <a:rPr lang="en-US" altLang="en-US">
                <a:latin typeface="Stone Serif" charset="0"/>
              </a:rPr>
              <a:t>•8H</a:t>
            </a:r>
            <a:r>
              <a:rPr lang="en-US" altLang="en-US" baseline="-25000">
                <a:latin typeface="Stone Serif" charset="0"/>
              </a:rPr>
              <a:t>2</a:t>
            </a:r>
            <a:r>
              <a:rPr lang="en-US" altLang="en-US">
                <a:latin typeface="Stone Serif" charset="0"/>
              </a:rPr>
              <a:t>O, absorbs a lot of heat and can cause water vapor in the air to freeze on the outside of the beaker. </a:t>
            </a:r>
            <a:br>
              <a:rPr lang="en-US" altLang="en-US">
                <a:latin typeface="Stone Serif" charset="0"/>
              </a:rPr>
            </a:br>
            <a:r>
              <a:rPr lang="en-US" altLang="en-US">
                <a:latin typeface="Stone Serif" charset="0"/>
              </a:rPr>
              <a:t>In an endothermic reaction, energy is absorbed as heat.</a:t>
            </a:r>
          </a:p>
          <a:p>
            <a:pPr>
              <a:lnSpc>
                <a:spcPct val="90000"/>
              </a:lnSpc>
            </a:pPr>
            <a:r>
              <a:rPr lang="es-ES_tradnl">
                <a:latin typeface="Stone Serif" charset="0"/>
              </a:rPr>
              <a:t>La reacción entre sulfocianuro amónico e hidróxido de bario octahidratado es una reacción endotérmica. Absorbe una cantidad de calor del exterior del recipiente que produce la congelación del vapor de agua del aire.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5DF1EF-3DF3-46B1-B1E2-6FC06FB7DC5B}" type="slidenum">
              <a:rPr lang="es-ES_tradnl"/>
              <a:pPr/>
              <a:t>24</a:t>
            </a:fld>
            <a:endParaRPr lang="es-ES_tradnl"/>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FA9E7A-D051-4054-B3DB-CC7517FEEADA}" type="slidenum">
              <a:rPr lang="es-ES_tradnl"/>
              <a:pPr/>
              <a:t>25</a:t>
            </a:fld>
            <a:endParaRPr lang="es-ES_tradnl"/>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59F979A3-550E-476C-88C9-03964DD18C22}" type="slidenum">
              <a:rPr lang="es-ES" smtClean="0"/>
              <a:pPr eaLnBrk="1" hangingPunct="1"/>
              <a:t>27</a:t>
            </a:fld>
            <a:endParaRPr lang="es-E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4A189498-1ABE-4CEA-8583-D036E2A81BFE}" type="slidenum">
              <a:rPr lang="es-ES" smtClean="0"/>
              <a:pPr eaLnBrk="1" hangingPunct="1"/>
              <a:t>29</a:t>
            </a:fld>
            <a:endParaRPr lang="es-E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4023092" y="8917422"/>
            <a:ext cx="3077739" cy="469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A0B20C13-BD87-4182-A703-960C836691E8}" type="slidenum">
              <a:rPr lang="es-ES" sz="1200"/>
              <a:pPr algn="r" eaLnBrk="1" hangingPunct="1"/>
              <a:t>31</a:t>
            </a:fld>
            <a:endParaRPr lang="es-E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D70B2988-9F10-4F84-8B91-BC123DC0770E}" type="slidenum">
              <a:rPr lang="es-ES" smtClean="0"/>
              <a:pPr eaLnBrk="1" hangingPunct="1"/>
              <a:t>6</a:t>
            </a:fld>
            <a:endParaRPr lang="es-E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4023092" y="8917422"/>
            <a:ext cx="3077739" cy="469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7B1A16E6-D7C5-4B9D-8310-DA57886B613E}" type="slidenum">
              <a:rPr lang="es-ES" sz="1200"/>
              <a:pPr algn="r" eaLnBrk="1" hangingPunct="1"/>
              <a:t>32</a:t>
            </a:fld>
            <a:endParaRPr lang="es-E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4023092" y="8917422"/>
            <a:ext cx="3077739" cy="469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A6C13D65-4C3A-465E-BF61-09E7A6DF18EB}" type="slidenum">
              <a:rPr lang="es-ES" sz="1200"/>
              <a:pPr algn="r" eaLnBrk="1" hangingPunct="1"/>
              <a:t>33</a:t>
            </a:fld>
            <a:endParaRPr lang="es-E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5533B740-67F5-4092-AE88-71167E84DC41}" type="slidenum">
              <a:rPr lang="es-ES" smtClean="0"/>
              <a:pPr eaLnBrk="1" hangingPunct="1"/>
              <a:t>34</a:t>
            </a:fld>
            <a:endParaRPr lang="es-E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DDD7CB4D-F03A-4769-A5B6-2AE0BA011532}" type="slidenum">
              <a:rPr lang="es-ES" smtClean="0"/>
              <a:pPr eaLnBrk="1" hangingPunct="1"/>
              <a:t>36</a:t>
            </a:fld>
            <a:endParaRPr lang="es-E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B4B189FD-8FB3-4F74-9F60-A7E5A9F2E157}" type="slidenum">
              <a:rPr lang="es-ES" smtClean="0"/>
              <a:pPr eaLnBrk="1" hangingPunct="1"/>
              <a:t>37</a:t>
            </a:fld>
            <a:endParaRPr lang="es-E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4023092" y="8917422"/>
            <a:ext cx="3077739" cy="469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E014A6A5-703F-4EC3-99D8-2E0B057B6110}" type="slidenum">
              <a:rPr lang="es-ES" sz="1200"/>
              <a:pPr algn="r" eaLnBrk="1" hangingPunct="1"/>
              <a:t>40</a:t>
            </a:fld>
            <a:endParaRPr lang="es-E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4023092" y="8917422"/>
            <a:ext cx="3077739" cy="469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BDB7CAC2-662C-4B43-9893-B8E80279CA86}" type="slidenum">
              <a:rPr lang="es-ES" sz="1200"/>
              <a:pPr algn="r" eaLnBrk="1" hangingPunct="1"/>
              <a:t>41</a:t>
            </a:fld>
            <a:endParaRPr lang="es-E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4023092" y="8917422"/>
            <a:ext cx="3077739" cy="469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63B9E8A0-FA14-441A-95A4-97E9614A82E2}" type="slidenum">
              <a:rPr lang="es-ES" sz="1200"/>
              <a:pPr algn="r" eaLnBrk="1" hangingPunct="1"/>
              <a:t>42</a:t>
            </a:fld>
            <a:endParaRPr lang="es-E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C32434B4-03F5-496A-B01B-E456F6B7D3AC}" type="slidenum">
              <a:rPr lang="es-ES" smtClean="0"/>
              <a:pPr eaLnBrk="1" hangingPunct="1"/>
              <a:t>43</a:t>
            </a:fld>
            <a:endParaRPr lang="es-E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65B835D1-D9BB-4F7E-8D85-B480FCD67304}" type="slidenum">
              <a:rPr lang="es-ES" smtClean="0"/>
              <a:pPr eaLnBrk="1" hangingPunct="1"/>
              <a:t>7</a:t>
            </a:fld>
            <a:endParaRPr lang="es-E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E2C4E987-5E10-4890-9118-7E710717D2D7}" type="slidenum">
              <a:rPr lang="es-ES" smtClean="0"/>
              <a:pPr eaLnBrk="1" hangingPunct="1"/>
              <a:t>10</a:t>
            </a:fld>
            <a:endParaRPr lang="es-E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EFC8319C-22CA-493F-A4D2-E199684F7B3B}" type="slidenum">
              <a:rPr lang="es-ES" smtClean="0"/>
              <a:pPr eaLnBrk="1" hangingPunct="1"/>
              <a:t>12</a:t>
            </a:fld>
            <a:endParaRPr lang="es-E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4023092" y="8917422"/>
            <a:ext cx="3077739" cy="469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60ABA360-9736-4010-81E3-706468B9F073}" type="slidenum">
              <a:rPr lang="es-ES" sz="1200"/>
              <a:pPr algn="r" eaLnBrk="1" hangingPunct="1"/>
              <a:t>14</a:t>
            </a:fld>
            <a:endParaRPr lang="es-E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4023092" y="8917422"/>
            <a:ext cx="3077739" cy="469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EFDF90AF-2755-4A77-A973-02193766321D}" type="slidenum">
              <a:rPr lang="es-ES" sz="1200"/>
              <a:pPr algn="r" eaLnBrk="1" hangingPunct="1"/>
              <a:t>15</a:t>
            </a:fld>
            <a:endParaRPr lang="es-E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4023092" y="8917422"/>
            <a:ext cx="3077739" cy="469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35790E16-C6DF-48A9-AA6F-97F9CE9CE093}" type="slidenum">
              <a:rPr lang="es-ES" sz="1200"/>
              <a:pPr algn="r" eaLnBrk="1" hangingPunct="1"/>
              <a:t>16</a:t>
            </a:fld>
            <a:endParaRPr lang="es-E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19FACBEB-ED88-40BC-B85F-E1B8604B9659}" type="slidenum">
              <a:rPr lang="es-ES" smtClean="0"/>
              <a:pPr eaLnBrk="1" hangingPunct="1"/>
              <a:t>17</a:t>
            </a:fld>
            <a:endParaRPr lang="es-E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E025F01-9C1C-4691-AD0C-E2B1EDCAFE15}" type="datetimeFigureOut">
              <a:rPr lang="es-PE" smtClean="0"/>
              <a:pPr/>
              <a:t>26/04/2016</a:t>
            </a:fld>
            <a:endParaRPr lang="es-PE"/>
          </a:p>
        </p:txBody>
      </p:sp>
      <p:sp>
        <p:nvSpPr>
          <p:cNvPr id="5" name="Footer Placeholder 4"/>
          <p:cNvSpPr>
            <a:spLocks noGrp="1"/>
          </p:cNvSpPr>
          <p:nvPr>
            <p:ph type="ftr" sz="quarter" idx="11"/>
          </p:nvPr>
        </p:nvSpPr>
        <p:spPr/>
        <p:txBody>
          <a:bodyPr/>
          <a:lstStyle/>
          <a:p>
            <a:endParaRPr lang="es-PE"/>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75395AB-4622-4D7F-A5A9-099F7BF0D77E}" type="slidenum">
              <a:rPr lang="es-PE" smtClean="0"/>
              <a:pPr/>
              <a:t>‹Nº›</a:t>
            </a:fld>
            <a:endParaRPr lang="es-PE"/>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E025F01-9C1C-4691-AD0C-E2B1EDCAFE15}" type="datetimeFigureOut">
              <a:rPr lang="es-PE" smtClean="0"/>
              <a:pPr/>
              <a:t>26/04/2016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5395AB-4622-4D7F-A5A9-099F7BF0D77E}"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E025F01-9C1C-4691-AD0C-E2B1EDCAFE15}" type="datetimeFigureOut">
              <a:rPr lang="es-PE" smtClean="0"/>
              <a:pPr/>
              <a:t>26/04/2016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5395AB-4622-4D7F-A5A9-099F7BF0D77E}" type="slidenum">
              <a:rPr lang="es-PE" smtClean="0"/>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Rectangle 4"/>
          <p:cNvSpPr>
            <a:spLocks noGrp="1" noChangeArrowheads="1"/>
          </p:cNvSpPr>
          <p:nvPr>
            <p:ph type="dt" sz="half" idx="10"/>
          </p:nvPr>
        </p:nvSpPr>
        <p:spPr>
          <a:ln/>
        </p:spPr>
        <p:txBody>
          <a:bodyPr/>
          <a:lstStyle>
            <a:lvl1pPr>
              <a:defRPr/>
            </a:lvl1pPr>
          </a:lstStyle>
          <a:p>
            <a:pPr>
              <a:defRPr/>
            </a:pPr>
            <a:fld id="{5167C7FC-5A59-4503-B708-B2DC56D6B605}" type="datetime1">
              <a:rPr lang="es-ES"/>
              <a:pPr>
                <a:defRPr/>
              </a:pPr>
              <a:t>26/04/2016</a:t>
            </a:fld>
            <a:endParaRPr lang="es-ES"/>
          </a:p>
        </p:txBody>
      </p:sp>
      <p:sp>
        <p:nvSpPr>
          <p:cNvPr id="4" name="Rectangle 5"/>
          <p:cNvSpPr>
            <a:spLocks noGrp="1" noChangeArrowheads="1"/>
          </p:cNvSpPr>
          <p:nvPr>
            <p:ph type="ftr" sz="quarter" idx="11"/>
          </p:nvPr>
        </p:nvSpPr>
        <p:spPr>
          <a:ln/>
        </p:spPr>
        <p:txBody>
          <a:bodyPr/>
          <a:lstStyle>
            <a:lvl1pPr>
              <a:defRPr/>
            </a:lvl1pPr>
          </a:lstStyle>
          <a:p>
            <a:pPr>
              <a:defRPr/>
            </a:pPr>
            <a:r>
              <a:rPr lang="es-ES"/>
              <a:t>Departamento de Física y Química - IPEP Cádiz</a:t>
            </a:r>
          </a:p>
        </p:txBody>
      </p:sp>
      <p:sp>
        <p:nvSpPr>
          <p:cNvPr id="5" name="Rectangle 6"/>
          <p:cNvSpPr>
            <a:spLocks noGrp="1" noChangeArrowheads="1"/>
          </p:cNvSpPr>
          <p:nvPr>
            <p:ph type="sldNum" sz="quarter" idx="12"/>
          </p:nvPr>
        </p:nvSpPr>
        <p:spPr>
          <a:ln/>
        </p:spPr>
        <p:txBody>
          <a:bodyPr/>
          <a:lstStyle>
            <a:lvl1pPr>
              <a:defRPr/>
            </a:lvl1pPr>
          </a:lstStyle>
          <a:p>
            <a:pPr>
              <a:defRPr/>
            </a:pPr>
            <a:fld id="{1BBC3E31-491F-4B9B-8B93-D62B773F70EA}" type="slidenum">
              <a:rPr lang="es-ES"/>
              <a:pPr>
                <a:defRPr/>
              </a:pPr>
              <a:t>‹Nº›</a:t>
            </a:fld>
            <a:endParaRPr lang="es-ES"/>
          </a:p>
        </p:txBody>
      </p:sp>
    </p:spTree>
    <p:extLst>
      <p:ext uri="{BB962C8B-B14F-4D97-AF65-F5344CB8AC3E}">
        <p14:creationId xmlns:p14="http://schemas.microsoft.com/office/powerpoint/2010/main" xmlns="" val="857198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quarter" idx="2"/>
          </p:nvPr>
        </p:nvSpPr>
        <p:spPr>
          <a:xfrm>
            <a:off x="4648200" y="1600200"/>
            <a:ext cx="40386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contenido"/>
          <p:cNvSpPr>
            <a:spLocks noGrp="1"/>
          </p:cNvSpPr>
          <p:nvPr>
            <p:ph sz="quarter" idx="3"/>
          </p:nvPr>
        </p:nvSpPr>
        <p:spPr>
          <a:xfrm>
            <a:off x="4648200" y="3938588"/>
            <a:ext cx="4038600" cy="21875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fecha"/>
          <p:cNvSpPr>
            <a:spLocks noGrp="1"/>
          </p:cNvSpPr>
          <p:nvPr>
            <p:ph type="dt" sz="half" idx="10"/>
          </p:nvPr>
        </p:nvSpPr>
        <p:spPr>
          <a:xfrm>
            <a:off x="457200" y="6245225"/>
            <a:ext cx="2133600" cy="476250"/>
          </a:xfrm>
        </p:spPr>
        <p:txBody>
          <a:bodyPr/>
          <a:lstStyle>
            <a:lvl1pPr>
              <a:defRPr/>
            </a:lvl1pPr>
          </a:lstStyle>
          <a:p>
            <a:endParaRPr lang="es-ES_tradnl"/>
          </a:p>
        </p:txBody>
      </p:sp>
      <p:sp>
        <p:nvSpPr>
          <p:cNvPr id="7" name="6 Marcador de pie de página"/>
          <p:cNvSpPr>
            <a:spLocks noGrp="1"/>
          </p:cNvSpPr>
          <p:nvPr>
            <p:ph type="ftr" sz="quarter" idx="11"/>
          </p:nvPr>
        </p:nvSpPr>
        <p:spPr>
          <a:xfrm>
            <a:off x="3124200" y="6245225"/>
            <a:ext cx="2895600" cy="476250"/>
          </a:xfrm>
        </p:spPr>
        <p:txBody>
          <a:bodyPr/>
          <a:lstStyle>
            <a:lvl1pPr>
              <a:defRPr/>
            </a:lvl1pPr>
          </a:lstStyle>
          <a:p>
            <a:endParaRPr lang="es-ES_tradnl"/>
          </a:p>
        </p:txBody>
      </p:sp>
      <p:sp>
        <p:nvSpPr>
          <p:cNvPr id="8" name="7 Marcador de número de diapositiva"/>
          <p:cNvSpPr>
            <a:spLocks noGrp="1"/>
          </p:cNvSpPr>
          <p:nvPr>
            <p:ph type="sldNum" sz="quarter" idx="12"/>
          </p:nvPr>
        </p:nvSpPr>
        <p:spPr>
          <a:xfrm>
            <a:off x="6553200" y="6245225"/>
            <a:ext cx="2133600" cy="476250"/>
          </a:xfrm>
        </p:spPr>
        <p:txBody>
          <a:bodyPr/>
          <a:lstStyle>
            <a:lvl1pPr>
              <a:defRPr/>
            </a:lvl1pPr>
          </a:lstStyle>
          <a:p>
            <a:fld id="{F19AD6F8-31C2-445B-9070-324462FF449E}" type="slidenum">
              <a:rPr lang="es-ES_tradnl"/>
              <a:pPr/>
              <a:t>‹Nº›</a:t>
            </a:fld>
            <a:endParaRPr lang="es-ES_tradnl"/>
          </a:p>
        </p:txBody>
      </p:sp>
    </p:spTree>
    <p:extLst>
      <p:ext uri="{BB962C8B-B14F-4D97-AF65-F5344CB8AC3E}">
        <p14:creationId xmlns:p14="http://schemas.microsoft.com/office/powerpoint/2010/main" xmlns="" val="928421920"/>
      </p:ext>
    </p:extLst>
  </p:cSld>
  <p:clrMapOvr>
    <a:masterClrMapping/>
  </p:clrMapOvr>
  <p:transition spd="med">
    <p:cover dir="r"/>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CE025F01-9C1C-4691-AD0C-E2B1EDCAFE15}" type="datetimeFigureOut">
              <a:rPr lang="es-PE" smtClean="0"/>
              <a:pPr/>
              <a:t>26/04/2016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5395AB-4622-4D7F-A5A9-099F7BF0D77E}"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E025F01-9C1C-4691-AD0C-E2B1EDCAFE15}" type="datetimeFigureOut">
              <a:rPr lang="es-PE" smtClean="0"/>
              <a:pPr/>
              <a:t>26/04/2016</a:t>
            </a:fld>
            <a:endParaRPr lang="es-PE"/>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B75395AB-4622-4D7F-A5A9-099F7BF0D77E}" type="slidenum">
              <a:rPr lang="es-PE" smtClean="0"/>
              <a:pPr/>
              <a:t>‹Nº›</a:t>
            </a:fld>
            <a:endParaRPr lang="es-PE"/>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s-ES" smtClean="0"/>
              <a:t>Haga clic para modificar el estilo de título del patrón</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E025F01-9C1C-4691-AD0C-E2B1EDCAFE15}" type="datetimeFigureOut">
              <a:rPr lang="es-PE" smtClean="0"/>
              <a:pPr/>
              <a:t>26/04/2016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75395AB-4622-4D7F-A5A9-099F7BF0D77E}"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E025F01-9C1C-4691-AD0C-E2B1EDCAFE15}" type="datetimeFigureOut">
              <a:rPr lang="es-PE" smtClean="0"/>
              <a:pPr/>
              <a:t>26/04/2016</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B75395AB-4622-4D7F-A5A9-099F7BF0D77E}"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CE025F01-9C1C-4691-AD0C-E2B1EDCAFE15}" type="datetimeFigureOut">
              <a:rPr lang="es-PE" smtClean="0"/>
              <a:pPr/>
              <a:t>26/04/2016</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B75395AB-4622-4D7F-A5A9-099F7BF0D77E}"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E025F01-9C1C-4691-AD0C-E2B1EDCAFE15}" type="datetimeFigureOut">
              <a:rPr lang="es-PE" smtClean="0"/>
              <a:pPr/>
              <a:t>26/04/2016</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B75395AB-4622-4D7F-A5A9-099F7BF0D77E}"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E025F01-9C1C-4691-AD0C-E2B1EDCAFE15}" type="datetimeFigureOut">
              <a:rPr lang="es-PE" smtClean="0"/>
              <a:pPr/>
              <a:t>26/04/2016</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B75395AB-4622-4D7F-A5A9-099F7BF0D77E}" type="slidenum">
              <a:rPr lang="es-PE" smtClean="0"/>
              <a:pPr/>
              <a:t>‹Nº›</a:t>
            </a:fld>
            <a:endParaRPr lang="es-PE"/>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s-ES" smtClean="0"/>
              <a:t>Haga clic para modificar el estilo de título del patrón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5" name="Date Placeholder 4"/>
          <p:cNvSpPr>
            <a:spLocks noGrp="1"/>
          </p:cNvSpPr>
          <p:nvPr>
            <p:ph type="dt" sz="half" idx="10"/>
          </p:nvPr>
        </p:nvSpPr>
        <p:spPr/>
        <p:txBody>
          <a:bodyPr/>
          <a:lstStyle/>
          <a:p>
            <a:fld id="{CE025F01-9C1C-4691-AD0C-E2B1EDCAFE15}" type="datetimeFigureOut">
              <a:rPr lang="es-PE" smtClean="0"/>
              <a:pPr/>
              <a:t>26/04/2016</a:t>
            </a:fld>
            <a:endParaRPr lang="es-PE"/>
          </a:p>
        </p:txBody>
      </p:sp>
      <p:sp>
        <p:nvSpPr>
          <p:cNvPr id="7" name="Slide Number Placeholder 6"/>
          <p:cNvSpPr>
            <a:spLocks noGrp="1"/>
          </p:cNvSpPr>
          <p:nvPr>
            <p:ph type="sldNum" sz="quarter" idx="12"/>
          </p:nvPr>
        </p:nvSpPr>
        <p:spPr/>
        <p:txBody>
          <a:bodyPr/>
          <a:lstStyle/>
          <a:p>
            <a:fld id="{B75395AB-4622-4D7F-A5A9-099F7BF0D77E}" type="slidenum">
              <a:rPr lang="es-PE" smtClean="0"/>
              <a:pPr/>
              <a:t>‹Nº›</a:t>
            </a:fld>
            <a:endParaRPr lang="es-PE"/>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s-PE"/>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s-ES" smtClean="0"/>
              <a:t>Haga clic para modificar el estilo de título del patrón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CE025F01-9C1C-4691-AD0C-E2B1EDCAFE15}" type="datetimeFigureOut">
              <a:rPr lang="es-PE" smtClean="0"/>
              <a:pPr/>
              <a:t>26/04/2016</a:t>
            </a:fld>
            <a:endParaRPr lang="es-P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s-P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75395AB-4622-4D7F-A5A9-099F7BF0D77E}" type="slidenum">
              <a:rPr lang="es-PE" smtClean="0"/>
              <a:pPr/>
              <a:t>‹Nº›</a:t>
            </a:fld>
            <a:endParaRPr lang="es-PE"/>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8" Type="http://schemas.openxmlformats.org/officeDocument/2006/relationships/hyperlink" Target="videos_reacciones/activa2.swf" TargetMode="External"/><Relationship Id="rId3" Type="http://schemas.openxmlformats.org/officeDocument/2006/relationships/audio" Target="../media/audio1.wav"/><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 Id="rId9"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20.xml"/><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1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7.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9.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oleObject" Target="../embeddings/oleObject29.bin"/><Relationship Id="rId3" Type="http://schemas.openxmlformats.org/officeDocument/2006/relationships/notesSlide" Target="../notesSlides/notesSlide23.xml"/><Relationship Id="rId7" Type="http://schemas.openxmlformats.org/officeDocument/2006/relationships/oleObject" Target="../embeddings/oleObject23.bin"/><Relationship Id="rId12" Type="http://schemas.openxmlformats.org/officeDocument/2006/relationships/oleObject" Target="../embeddings/oleObject28.bin"/><Relationship Id="rId2" Type="http://schemas.openxmlformats.org/officeDocument/2006/relationships/slideLayout" Target="../slideLayouts/slideLayout2.xml"/><Relationship Id="rId16" Type="http://schemas.openxmlformats.org/officeDocument/2006/relationships/oleObject" Target="../embeddings/oleObject32.bin"/><Relationship Id="rId1" Type="http://schemas.openxmlformats.org/officeDocument/2006/relationships/vmlDrawing" Target="../drawings/vmlDrawing8.vml"/><Relationship Id="rId6" Type="http://schemas.openxmlformats.org/officeDocument/2006/relationships/oleObject" Target="../embeddings/oleObject22.bin"/><Relationship Id="rId11" Type="http://schemas.openxmlformats.org/officeDocument/2006/relationships/oleObject" Target="../embeddings/oleObject27.bin"/><Relationship Id="rId5" Type="http://schemas.openxmlformats.org/officeDocument/2006/relationships/oleObject" Target="../embeddings/oleObject21.bin"/><Relationship Id="rId15" Type="http://schemas.openxmlformats.org/officeDocument/2006/relationships/oleObject" Target="../embeddings/oleObject31.bin"/><Relationship Id="rId10" Type="http://schemas.openxmlformats.org/officeDocument/2006/relationships/oleObject" Target="../embeddings/oleObject26.bin"/><Relationship Id="rId4" Type="http://schemas.openxmlformats.org/officeDocument/2006/relationships/oleObject" Target="../embeddings/oleObject20.bin"/><Relationship Id="rId9" Type="http://schemas.openxmlformats.org/officeDocument/2006/relationships/oleObject" Target="../embeddings/oleObject25.bin"/><Relationship Id="rId14" Type="http://schemas.openxmlformats.org/officeDocument/2006/relationships/oleObject" Target="../embeddings/oleObject30.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33.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34.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28.xml"/><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7.bin"/><Relationship Id="rId5" Type="http://schemas.openxmlformats.org/officeDocument/2006/relationships/oleObject" Target="../embeddings/oleObject36.bin"/><Relationship Id="rId10" Type="http://schemas.openxmlformats.org/officeDocument/2006/relationships/oleObject" Target="../embeddings/oleObject41.bin"/><Relationship Id="rId4" Type="http://schemas.openxmlformats.org/officeDocument/2006/relationships/oleObject" Target="../embeddings/oleObject35.bin"/><Relationship Id="rId9" Type="http://schemas.openxmlformats.org/officeDocument/2006/relationships/oleObject" Target="../embeddings/oleObject40.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5.g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p:txBody>
          <a:bodyPr/>
          <a:lstStyle/>
          <a:p>
            <a:endParaRPr lang="es-PE"/>
          </a:p>
        </p:txBody>
      </p:sp>
      <p:sp>
        <p:nvSpPr>
          <p:cNvPr id="2" name="1 Título"/>
          <p:cNvSpPr>
            <a:spLocks noGrp="1"/>
          </p:cNvSpPr>
          <p:nvPr>
            <p:ph type="ctrTitle"/>
          </p:nvPr>
        </p:nvSpPr>
        <p:spPr/>
        <p:txBody>
          <a:bodyPr/>
          <a:lstStyle/>
          <a:p>
            <a:r>
              <a:rPr lang="es-PE" sz="3200" dirty="0" smtClean="0"/>
              <a:t>Enlace químico y fuerzas intermoleculares</a:t>
            </a:r>
            <a:endParaRPr lang="es-PE" sz="3200" dirty="0"/>
          </a:p>
        </p:txBody>
      </p:sp>
    </p:spTree>
    <p:extLst>
      <p:ext uri="{BB962C8B-B14F-4D97-AF65-F5344CB8AC3E}">
        <p14:creationId xmlns:p14="http://schemas.microsoft.com/office/powerpoint/2010/main" xmlns="" val="945595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5" name="Rectangle 9"/>
          <p:cNvSpPr>
            <a:spLocks noChangeArrowheads="1"/>
          </p:cNvSpPr>
          <p:nvPr/>
        </p:nvSpPr>
        <p:spPr bwMode="auto">
          <a:xfrm>
            <a:off x="3319463" y="3178175"/>
            <a:ext cx="2286000" cy="1473200"/>
          </a:xfrm>
          <a:prstGeom prst="rect">
            <a:avLst/>
          </a:prstGeom>
          <a:solidFill>
            <a:schemeClr val="accent1"/>
          </a:solidFill>
          <a:ln w="12700">
            <a:solidFill>
              <a:schemeClr val="tx1"/>
            </a:solidFill>
            <a:miter lim="800000"/>
            <a:headEnd/>
            <a:tailEnd/>
          </a:ln>
        </p:spPr>
        <p:txBody>
          <a:bodyPr wrap="none" anchor="ctr"/>
          <a:lstStyle/>
          <a:p>
            <a:endParaRPr lang="es-PE"/>
          </a:p>
        </p:txBody>
      </p:sp>
      <p:sp>
        <p:nvSpPr>
          <p:cNvPr id="480266" name="Line 10"/>
          <p:cNvSpPr>
            <a:spLocks noChangeShapeType="1"/>
          </p:cNvSpPr>
          <p:nvPr/>
        </p:nvSpPr>
        <p:spPr bwMode="auto">
          <a:xfrm>
            <a:off x="2733675" y="3028950"/>
            <a:ext cx="862013" cy="434975"/>
          </a:xfrm>
          <a:prstGeom prst="line">
            <a:avLst/>
          </a:prstGeom>
          <a:noFill/>
          <a:ln w="57150">
            <a:solidFill>
              <a:schemeClr val="fo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s-PE"/>
          </a:p>
        </p:txBody>
      </p:sp>
      <p:sp>
        <p:nvSpPr>
          <p:cNvPr id="480267" name="Line 11"/>
          <p:cNvSpPr>
            <a:spLocks noChangeShapeType="1"/>
          </p:cNvSpPr>
          <p:nvPr/>
        </p:nvSpPr>
        <p:spPr bwMode="auto">
          <a:xfrm flipV="1">
            <a:off x="5470525" y="2984500"/>
            <a:ext cx="860425" cy="450850"/>
          </a:xfrm>
          <a:prstGeom prst="line">
            <a:avLst/>
          </a:prstGeom>
          <a:noFill/>
          <a:ln w="5715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s-PE"/>
          </a:p>
        </p:txBody>
      </p:sp>
      <p:sp>
        <p:nvSpPr>
          <p:cNvPr id="480270" name="WordArt 14"/>
          <p:cNvSpPr>
            <a:spLocks noChangeArrowheads="1" noChangeShapeType="1" noTextEdit="1"/>
          </p:cNvSpPr>
          <p:nvPr/>
        </p:nvSpPr>
        <p:spPr bwMode="auto">
          <a:xfrm>
            <a:off x="3382963" y="3673475"/>
            <a:ext cx="2066925" cy="4191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s-PE" sz="3600" kern="10">
                <a:ln w="9525">
                  <a:round/>
                  <a:headEnd/>
                  <a:tailEnd/>
                </a:ln>
                <a:gradFill rotWithShape="1">
                  <a:gsLst>
                    <a:gs pos="0">
                      <a:srgbClr val="FF66CC"/>
                    </a:gs>
                    <a:gs pos="100000">
                      <a:srgbClr val="762F5E"/>
                    </a:gs>
                  </a:gsLst>
                  <a:lin ang="5400000" scaled="1"/>
                </a:gradFill>
                <a:latin typeface="Arial Black"/>
              </a:rPr>
              <a:t>SISTEMA</a:t>
            </a:r>
          </a:p>
        </p:txBody>
      </p:sp>
      <p:sp>
        <p:nvSpPr>
          <p:cNvPr id="480271" name="Text Box 15"/>
          <p:cNvSpPr txBox="1">
            <a:spLocks noChangeArrowheads="1"/>
          </p:cNvSpPr>
          <p:nvPr/>
        </p:nvSpPr>
        <p:spPr bwMode="auto">
          <a:xfrm>
            <a:off x="117475" y="2703513"/>
            <a:ext cx="2701925" cy="396875"/>
          </a:xfrm>
          <a:prstGeom prst="rect">
            <a:avLst/>
          </a:prstGeom>
          <a:noFill/>
          <a:ln w="12700">
            <a:noFill/>
            <a:miter lim="800000"/>
            <a:headEnd/>
            <a:tailEnd/>
          </a:ln>
          <a:effectLst/>
        </p:spPr>
        <p:txBody>
          <a:bodyPr>
            <a:spAutoFit/>
          </a:bodyPr>
          <a:lstStyle/>
          <a:p>
            <a:pPr eaLnBrk="0" hangingPunct="0">
              <a:spcBef>
                <a:spcPct val="50000"/>
              </a:spcBef>
              <a:defRPr/>
            </a:pPr>
            <a:r>
              <a:rPr lang="es-ES_tradnl" sz="2000" b="1">
                <a:solidFill>
                  <a:srgbClr val="FF0000"/>
                </a:solidFill>
                <a:effectLst>
                  <a:outerShdw blurRad="38100" dist="38100" dir="2700000" algn="tl">
                    <a:srgbClr val="000000"/>
                  </a:outerShdw>
                </a:effectLst>
                <a:latin typeface="Times New Roman" pitchFamily="18" charset="0"/>
              </a:rPr>
              <a:t>CALOR ABSORBIDO</a:t>
            </a:r>
            <a:endParaRPr lang="es-ES_tradnl" sz="2600" b="1">
              <a:effectLst>
                <a:outerShdw blurRad="38100" dist="38100" dir="2700000" algn="tl">
                  <a:srgbClr val="FFFFFF"/>
                </a:outerShdw>
              </a:effectLst>
              <a:latin typeface="Times New Roman" pitchFamily="18" charset="0"/>
            </a:endParaRPr>
          </a:p>
        </p:txBody>
      </p:sp>
      <p:sp>
        <p:nvSpPr>
          <p:cNvPr id="480272" name="Text Box 16"/>
          <p:cNvSpPr txBox="1">
            <a:spLocks noChangeArrowheads="1"/>
          </p:cNvSpPr>
          <p:nvPr/>
        </p:nvSpPr>
        <p:spPr bwMode="auto">
          <a:xfrm>
            <a:off x="6538913" y="2695575"/>
            <a:ext cx="2259012" cy="396875"/>
          </a:xfrm>
          <a:prstGeom prst="rect">
            <a:avLst/>
          </a:prstGeom>
          <a:noFill/>
          <a:ln w="12700">
            <a:noFill/>
            <a:miter lim="800000"/>
            <a:headEnd/>
            <a:tailEnd/>
          </a:ln>
          <a:effectLst/>
        </p:spPr>
        <p:txBody>
          <a:bodyPr>
            <a:spAutoFit/>
          </a:bodyPr>
          <a:lstStyle/>
          <a:p>
            <a:pPr eaLnBrk="0" hangingPunct="0">
              <a:spcBef>
                <a:spcPct val="50000"/>
              </a:spcBef>
              <a:defRPr/>
            </a:pPr>
            <a:r>
              <a:rPr lang="es-ES_tradnl" sz="2000" b="1">
                <a:solidFill>
                  <a:schemeClr val="hlink"/>
                </a:solidFill>
                <a:effectLst>
                  <a:outerShdw blurRad="38100" dist="38100" dir="2700000" algn="tl">
                    <a:srgbClr val="000000"/>
                  </a:outerShdw>
                </a:effectLst>
                <a:latin typeface="Times New Roman" pitchFamily="18" charset="0"/>
              </a:rPr>
              <a:t>CALOR CEDIDO</a:t>
            </a:r>
            <a:endParaRPr lang="es-ES_tradnl" sz="2000" b="1">
              <a:effectLst>
                <a:outerShdw blurRad="38100" dist="38100" dir="2700000" algn="tl">
                  <a:srgbClr val="FFFFFF"/>
                </a:outerShdw>
              </a:effectLst>
              <a:latin typeface="Times New Roman" pitchFamily="18" charset="0"/>
            </a:endParaRPr>
          </a:p>
        </p:txBody>
      </p:sp>
      <p:sp>
        <p:nvSpPr>
          <p:cNvPr id="480273" name="Text Box 17"/>
          <p:cNvSpPr txBox="1">
            <a:spLocks noChangeArrowheads="1"/>
          </p:cNvSpPr>
          <p:nvPr/>
        </p:nvSpPr>
        <p:spPr bwMode="auto">
          <a:xfrm>
            <a:off x="6769100" y="4640263"/>
            <a:ext cx="1447800" cy="396875"/>
          </a:xfrm>
          <a:prstGeom prst="rect">
            <a:avLst/>
          </a:prstGeom>
          <a:noFill/>
          <a:ln w="12700">
            <a:noFill/>
            <a:miter lim="800000"/>
            <a:headEnd/>
            <a:tailEnd/>
          </a:ln>
          <a:effectLst/>
        </p:spPr>
        <p:txBody>
          <a:bodyPr>
            <a:spAutoFit/>
          </a:bodyPr>
          <a:lstStyle/>
          <a:p>
            <a:pPr eaLnBrk="0" hangingPunct="0">
              <a:spcBef>
                <a:spcPct val="50000"/>
              </a:spcBef>
              <a:defRPr/>
            </a:pPr>
            <a:r>
              <a:rPr lang="es-ES_tradnl" sz="2000" b="1">
                <a:solidFill>
                  <a:schemeClr val="hlink"/>
                </a:solidFill>
                <a:effectLst>
                  <a:outerShdw blurRad="38100" dist="38100" dir="2700000" algn="tl">
                    <a:srgbClr val="000000"/>
                  </a:outerShdw>
                </a:effectLst>
                <a:latin typeface="Times New Roman" pitchFamily="18" charset="0"/>
              </a:rPr>
              <a:t>TRABAJO</a:t>
            </a:r>
            <a:endParaRPr lang="es-ES_tradnl" sz="2000" b="1">
              <a:effectLst>
                <a:outerShdw blurRad="38100" dist="38100" dir="2700000" algn="tl">
                  <a:srgbClr val="FFFFFF"/>
                </a:outerShdw>
              </a:effectLst>
              <a:latin typeface="Times New Roman" pitchFamily="18" charset="0"/>
            </a:endParaRPr>
          </a:p>
        </p:txBody>
      </p:sp>
      <p:sp>
        <p:nvSpPr>
          <p:cNvPr id="480274" name="Text Box 18"/>
          <p:cNvSpPr txBox="1">
            <a:spLocks noChangeArrowheads="1"/>
          </p:cNvSpPr>
          <p:nvPr/>
        </p:nvSpPr>
        <p:spPr bwMode="auto">
          <a:xfrm>
            <a:off x="841375" y="4683125"/>
            <a:ext cx="1447800" cy="396875"/>
          </a:xfrm>
          <a:prstGeom prst="rect">
            <a:avLst/>
          </a:prstGeom>
          <a:noFill/>
          <a:ln w="12700">
            <a:noFill/>
            <a:miter lim="800000"/>
            <a:headEnd/>
            <a:tailEnd/>
          </a:ln>
          <a:effectLst/>
        </p:spPr>
        <p:txBody>
          <a:bodyPr>
            <a:spAutoFit/>
          </a:bodyPr>
          <a:lstStyle/>
          <a:p>
            <a:pPr eaLnBrk="0" hangingPunct="0">
              <a:spcBef>
                <a:spcPct val="50000"/>
              </a:spcBef>
              <a:defRPr/>
            </a:pPr>
            <a:r>
              <a:rPr lang="es-ES_tradnl" sz="2000" b="1">
                <a:solidFill>
                  <a:srgbClr val="FF0000"/>
                </a:solidFill>
                <a:effectLst>
                  <a:outerShdw blurRad="38100" dist="38100" dir="2700000" algn="tl">
                    <a:srgbClr val="000000"/>
                  </a:outerShdw>
                </a:effectLst>
                <a:latin typeface="Times New Roman" pitchFamily="18" charset="0"/>
              </a:rPr>
              <a:t>TRABAJO</a:t>
            </a:r>
            <a:endParaRPr lang="es-ES_tradnl" sz="2000" b="1">
              <a:latin typeface="Times New Roman" pitchFamily="18" charset="0"/>
            </a:endParaRPr>
          </a:p>
        </p:txBody>
      </p:sp>
      <p:sp>
        <p:nvSpPr>
          <p:cNvPr id="480282" name="Rectangle 26"/>
          <p:cNvSpPr>
            <a:spLocks noChangeArrowheads="1"/>
          </p:cNvSpPr>
          <p:nvPr/>
        </p:nvSpPr>
        <p:spPr bwMode="auto">
          <a:xfrm>
            <a:off x="0" y="557213"/>
            <a:ext cx="75438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20000"/>
              </a:spcBef>
              <a:buFontTx/>
              <a:buChar char="•"/>
            </a:pPr>
            <a:r>
              <a:rPr lang="es-ES_tradnl" sz="1600" dirty="0">
                <a:solidFill>
                  <a:srgbClr val="006600"/>
                </a:solidFill>
              </a:rPr>
              <a:t>  Es el principio de conservación de la energía de la Termoquímica</a:t>
            </a:r>
            <a:r>
              <a:rPr lang="es-ES_tradnl" sz="1600" dirty="0"/>
              <a:t>	</a:t>
            </a:r>
          </a:p>
        </p:txBody>
      </p:sp>
      <p:sp>
        <p:nvSpPr>
          <p:cNvPr id="480283" name="Rectangle 27"/>
          <p:cNvSpPr>
            <a:spLocks noChangeArrowheads="1"/>
          </p:cNvSpPr>
          <p:nvPr/>
        </p:nvSpPr>
        <p:spPr bwMode="auto">
          <a:xfrm>
            <a:off x="0" y="860425"/>
            <a:ext cx="88534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20000"/>
              </a:spcBef>
              <a:buFontTx/>
              <a:buChar char="•"/>
            </a:pPr>
            <a:r>
              <a:rPr lang="es-ES_tradnl" sz="1600">
                <a:solidFill>
                  <a:srgbClr val="006600"/>
                </a:solidFill>
              </a:rPr>
              <a:t>  ENERGÍA INTERNA (</a:t>
            </a:r>
            <a:r>
              <a:rPr lang="es-ES_tradnl" sz="1600" b="1">
                <a:solidFill>
                  <a:srgbClr val="006600"/>
                </a:solidFill>
              </a:rPr>
              <a:t>U</a:t>
            </a:r>
            <a:r>
              <a:rPr lang="es-ES_tradnl" sz="1600">
                <a:solidFill>
                  <a:srgbClr val="006600"/>
                </a:solidFill>
              </a:rPr>
              <a:t>) es la energía total del sistema. Es una función de estado</a:t>
            </a:r>
            <a:endParaRPr lang="es-ES_tradnl" sz="1600"/>
          </a:p>
        </p:txBody>
      </p:sp>
      <p:sp>
        <p:nvSpPr>
          <p:cNvPr id="480284" name="Text Box 28"/>
          <p:cNvSpPr txBox="1">
            <a:spLocks noChangeArrowheads="1"/>
          </p:cNvSpPr>
          <p:nvPr/>
        </p:nvSpPr>
        <p:spPr bwMode="auto">
          <a:xfrm>
            <a:off x="1071563" y="1270000"/>
            <a:ext cx="7272337" cy="669925"/>
          </a:xfrm>
          <a:prstGeom prst="rect">
            <a:avLst/>
          </a:prstGeom>
          <a:solidFill>
            <a:srgbClr val="D9FFD9"/>
          </a:solidFill>
          <a:ln w="28575">
            <a:solidFill>
              <a:srgbClr val="006600"/>
            </a:solidFill>
            <a:miter lim="800000"/>
            <a:headEnd/>
            <a:tailEnd/>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La variación de energía </a:t>
            </a:r>
            <a:r>
              <a:rPr lang="es-ES_tradnl" b="1">
                <a:sym typeface="Symbol" pitchFamily="18" charset="2"/>
              </a:rPr>
              <a:t></a:t>
            </a:r>
            <a:r>
              <a:rPr lang="es-ES_tradnl" b="1"/>
              <a:t>U</a:t>
            </a:r>
            <a:r>
              <a:rPr lang="es-ES"/>
              <a:t> interna de un sistema es igual a la suma del calor </a:t>
            </a:r>
            <a:r>
              <a:rPr lang="es-ES" b="1"/>
              <a:t>Q</a:t>
            </a:r>
            <a:r>
              <a:rPr lang="es-ES"/>
              <a:t> y el trabajo </a:t>
            </a:r>
            <a:r>
              <a:rPr lang="es-ES" b="1"/>
              <a:t>W</a:t>
            </a:r>
            <a:r>
              <a:rPr lang="es-ES"/>
              <a:t> intercambiados con el exterior (medio)</a:t>
            </a:r>
          </a:p>
        </p:txBody>
      </p:sp>
      <p:sp>
        <p:nvSpPr>
          <p:cNvPr id="480285" name="Line 29"/>
          <p:cNvSpPr>
            <a:spLocks noChangeShapeType="1"/>
          </p:cNvSpPr>
          <p:nvPr/>
        </p:nvSpPr>
        <p:spPr bwMode="auto">
          <a:xfrm flipH="1">
            <a:off x="2541588" y="4435475"/>
            <a:ext cx="1022350" cy="392113"/>
          </a:xfrm>
          <a:prstGeom prst="line">
            <a:avLst/>
          </a:prstGeom>
          <a:noFill/>
          <a:ln w="57150">
            <a:solidFill>
              <a:schemeClr val="folHlink"/>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s-PE"/>
          </a:p>
        </p:txBody>
      </p:sp>
      <p:sp>
        <p:nvSpPr>
          <p:cNvPr id="480286" name="Line 30"/>
          <p:cNvSpPr>
            <a:spLocks noChangeShapeType="1"/>
          </p:cNvSpPr>
          <p:nvPr/>
        </p:nvSpPr>
        <p:spPr bwMode="auto">
          <a:xfrm flipH="1" flipV="1">
            <a:off x="5381625" y="4481513"/>
            <a:ext cx="1108075" cy="333375"/>
          </a:xfrm>
          <a:prstGeom prst="line">
            <a:avLst/>
          </a:prstGeom>
          <a:noFill/>
          <a:ln w="57150">
            <a:solidFill>
              <a:schemeClr val="hlink"/>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es-PE"/>
          </a:p>
        </p:txBody>
      </p:sp>
      <p:sp>
        <p:nvSpPr>
          <p:cNvPr id="480287" name="Text Box 31"/>
          <p:cNvSpPr txBox="1">
            <a:spLocks noChangeArrowheads="1"/>
          </p:cNvSpPr>
          <p:nvPr/>
        </p:nvSpPr>
        <p:spPr bwMode="auto">
          <a:xfrm>
            <a:off x="174625" y="3397250"/>
            <a:ext cx="3019425"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El </a:t>
            </a:r>
            <a:r>
              <a:rPr lang="es-ES" sz="1400" b="1">
                <a:solidFill>
                  <a:srgbClr val="FF0000"/>
                </a:solidFill>
              </a:rPr>
              <a:t>calor absorbido</a:t>
            </a:r>
            <a:r>
              <a:rPr lang="es-ES" sz="1400"/>
              <a:t> por el sistema y el </a:t>
            </a:r>
            <a:r>
              <a:rPr lang="es-ES" sz="1400" b="1">
                <a:solidFill>
                  <a:srgbClr val="FF0000"/>
                </a:solidFill>
              </a:rPr>
              <a:t>trabajo</a:t>
            </a:r>
            <a:r>
              <a:rPr lang="es-ES" sz="1400">
                <a:solidFill>
                  <a:srgbClr val="FF0000"/>
                </a:solidFill>
              </a:rPr>
              <a:t> </a:t>
            </a:r>
            <a:r>
              <a:rPr lang="es-ES" sz="1400" b="1">
                <a:solidFill>
                  <a:srgbClr val="FF0000"/>
                </a:solidFill>
              </a:rPr>
              <a:t>realizado sobre el sistema</a:t>
            </a:r>
            <a:r>
              <a:rPr lang="es-ES" sz="1400"/>
              <a:t> provocan un </a:t>
            </a:r>
            <a:r>
              <a:rPr lang="es-ES" sz="1400" b="1"/>
              <a:t>aumento de la energía interna</a:t>
            </a:r>
            <a:r>
              <a:rPr lang="es-ES" sz="1400"/>
              <a:t> de éste, por lo que se consideran </a:t>
            </a:r>
            <a:r>
              <a:rPr lang="es-ES" sz="1400" b="1"/>
              <a:t>positivos</a:t>
            </a:r>
          </a:p>
        </p:txBody>
      </p:sp>
      <p:sp>
        <p:nvSpPr>
          <p:cNvPr id="480288" name="Text Box 32"/>
          <p:cNvSpPr txBox="1">
            <a:spLocks noChangeArrowheads="1"/>
          </p:cNvSpPr>
          <p:nvPr/>
        </p:nvSpPr>
        <p:spPr bwMode="auto">
          <a:xfrm>
            <a:off x="5791200" y="3455988"/>
            <a:ext cx="3208338" cy="1169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dirty="0"/>
              <a:t>El </a:t>
            </a:r>
            <a:r>
              <a:rPr lang="es-ES" sz="1400" b="1" dirty="0">
                <a:solidFill>
                  <a:schemeClr val="accent2">
                    <a:lumMod val="75000"/>
                  </a:schemeClr>
                </a:solidFill>
              </a:rPr>
              <a:t>calor cedido</a:t>
            </a:r>
            <a:r>
              <a:rPr lang="es-ES" sz="1400" dirty="0">
                <a:solidFill>
                  <a:schemeClr val="accent2">
                    <a:lumMod val="75000"/>
                  </a:schemeClr>
                </a:solidFill>
              </a:rPr>
              <a:t> </a:t>
            </a:r>
            <a:r>
              <a:rPr lang="es-ES" sz="1400" dirty="0"/>
              <a:t>por el sistema y el </a:t>
            </a:r>
            <a:r>
              <a:rPr lang="es-ES" sz="1400" b="1" dirty="0">
                <a:solidFill>
                  <a:schemeClr val="accent2">
                    <a:lumMod val="75000"/>
                  </a:schemeClr>
                </a:solidFill>
              </a:rPr>
              <a:t>trabajo</a:t>
            </a:r>
            <a:r>
              <a:rPr lang="es-ES" sz="1400" dirty="0">
                <a:solidFill>
                  <a:schemeClr val="accent2">
                    <a:lumMod val="75000"/>
                  </a:schemeClr>
                </a:solidFill>
              </a:rPr>
              <a:t> </a:t>
            </a:r>
            <a:r>
              <a:rPr lang="es-ES" sz="1400" b="1" dirty="0">
                <a:solidFill>
                  <a:schemeClr val="accent2">
                    <a:lumMod val="75000"/>
                  </a:schemeClr>
                </a:solidFill>
              </a:rPr>
              <a:t>realizado por el sistema</a:t>
            </a:r>
            <a:r>
              <a:rPr lang="es-ES" sz="1400" dirty="0">
                <a:solidFill>
                  <a:schemeClr val="accent2">
                    <a:lumMod val="75000"/>
                  </a:schemeClr>
                </a:solidFill>
              </a:rPr>
              <a:t> </a:t>
            </a:r>
            <a:r>
              <a:rPr lang="es-ES" sz="1400" dirty="0"/>
              <a:t>provocan una </a:t>
            </a:r>
            <a:r>
              <a:rPr lang="es-ES" sz="1400" b="1" dirty="0"/>
              <a:t>disminución de la energía interna</a:t>
            </a:r>
            <a:r>
              <a:rPr lang="es-ES" sz="1400" dirty="0"/>
              <a:t> de éste, por lo que se consideran </a:t>
            </a:r>
            <a:r>
              <a:rPr lang="es-ES" sz="1400" b="1" dirty="0"/>
              <a:t>negativos</a:t>
            </a:r>
          </a:p>
        </p:txBody>
      </p:sp>
      <p:sp>
        <p:nvSpPr>
          <p:cNvPr id="480290" name="Rectangle 34"/>
          <p:cNvSpPr>
            <a:spLocks noChangeArrowheads="1"/>
          </p:cNvSpPr>
          <p:nvPr/>
        </p:nvSpPr>
        <p:spPr bwMode="auto">
          <a:xfrm>
            <a:off x="0" y="2430463"/>
            <a:ext cx="27828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20000"/>
              </a:spcBef>
              <a:buFontTx/>
              <a:buChar char="•"/>
            </a:pPr>
            <a:r>
              <a:rPr lang="es-ES_tradnl" sz="1600">
                <a:solidFill>
                  <a:srgbClr val="006600"/>
                </a:solidFill>
              </a:rPr>
              <a:t>  Criterio de signos:</a:t>
            </a:r>
            <a:endParaRPr lang="es-ES_tradnl" sz="1600"/>
          </a:p>
        </p:txBody>
      </p:sp>
      <p:sp>
        <p:nvSpPr>
          <p:cNvPr id="11289" name="Text Box 25"/>
          <p:cNvSpPr txBox="1">
            <a:spLocks noChangeArrowheads="1"/>
          </p:cNvSpPr>
          <p:nvPr/>
        </p:nvSpPr>
        <p:spPr bwMode="auto">
          <a:xfrm>
            <a:off x="5224463" y="2017713"/>
            <a:ext cx="16097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sym typeface="Symbol" pitchFamily="18" charset="2"/>
              </a:rPr>
              <a:t></a:t>
            </a:r>
            <a:r>
              <a:rPr lang="es-ES_tradnl" b="1"/>
              <a:t> U = Q + W</a:t>
            </a:r>
            <a:endParaRPr lang="es-ES" b="1"/>
          </a:p>
        </p:txBody>
      </p:sp>
      <p:sp>
        <p:nvSpPr>
          <p:cNvPr id="11290" name="Text Box 26"/>
          <p:cNvSpPr txBox="1">
            <a:spLocks noChangeArrowheads="1"/>
          </p:cNvSpPr>
          <p:nvPr/>
        </p:nvSpPr>
        <p:spPr bwMode="auto">
          <a:xfrm>
            <a:off x="0" y="2032000"/>
            <a:ext cx="59070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1600">
                <a:sym typeface="Symbol" pitchFamily="18" charset="2"/>
              </a:rPr>
              <a:t>Matemáticamente lo expresamos mediante la fórmula:</a:t>
            </a:r>
            <a:endParaRPr lang="es-ES" sz="1600"/>
          </a:p>
        </p:txBody>
      </p:sp>
      <p:sp>
        <p:nvSpPr>
          <p:cNvPr id="11291" name="Text Box 27"/>
          <p:cNvSpPr txBox="1">
            <a:spLocks noChangeArrowheads="1"/>
          </p:cNvSpPr>
          <p:nvPr/>
        </p:nvSpPr>
        <p:spPr bwMode="auto">
          <a:xfrm>
            <a:off x="1931988" y="142875"/>
            <a:ext cx="5634037" cy="457200"/>
          </a:xfrm>
          <a:prstGeom prst="rect">
            <a:avLst/>
          </a:prstGeom>
          <a:noFill/>
          <a:ln w="9525">
            <a:noFill/>
            <a:miter lim="800000"/>
            <a:headEnd/>
            <a:tailEnd/>
          </a:ln>
          <a:effectLst/>
        </p:spPr>
        <p:txBody>
          <a:bodyPr wrap="none">
            <a:spAutoFit/>
          </a:bodyPr>
          <a:lstStyle/>
          <a:p>
            <a:pPr>
              <a:defRPr/>
            </a:pPr>
            <a:r>
              <a:rPr lang="es-ES_tradnl" sz="2400" b="1" dirty="0">
                <a:solidFill>
                  <a:srgbClr val="FF66CC"/>
                </a:solidFill>
                <a:effectLst>
                  <a:outerShdw blurRad="38100" dist="38100" dir="2700000" algn="tl">
                    <a:srgbClr val="000000"/>
                  </a:outerShdw>
                </a:effectLst>
                <a:latin typeface="Arial" charset="0"/>
              </a:rPr>
              <a:t>Primer principio de la Termodinámica</a:t>
            </a:r>
            <a:endParaRPr lang="es-ES" sz="2400" b="1" dirty="0">
              <a:solidFill>
                <a:srgbClr val="FF66CC"/>
              </a:solidFill>
              <a:effectLst>
                <a:outerShdw blurRad="38100" dist="38100" dir="2700000" algn="tl">
                  <a:srgbClr val="000000"/>
                </a:outerShdw>
              </a:effectLst>
              <a:latin typeface="Arial" charset="0"/>
            </a:endParaRPr>
          </a:p>
        </p:txBody>
      </p:sp>
      <p:sp>
        <p:nvSpPr>
          <p:cNvPr id="11293" name="Text Box 29"/>
          <p:cNvSpPr txBox="1">
            <a:spLocks noChangeArrowheads="1"/>
          </p:cNvSpPr>
          <p:nvPr/>
        </p:nvSpPr>
        <p:spPr bwMode="auto">
          <a:xfrm>
            <a:off x="1212850" y="3070225"/>
            <a:ext cx="749300" cy="366713"/>
          </a:xfrm>
          <a:prstGeom prst="rect">
            <a:avLst/>
          </a:prstGeom>
          <a:noFill/>
          <a:ln w="9525">
            <a:noFill/>
            <a:miter lim="800000"/>
            <a:headEnd/>
            <a:tailEnd/>
          </a:ln>
          <a:effectLst/>
        </p:spPr>
        <p:txBody>
          <a:bodyPr>
            <a:spAutoFit/>
          </a:bodyPr>
          <a:lstStyle/>
          <a:p>
            <a:pPr>
              <a:defRPr/>
            </a:pPr>
            <a:r>
              <a:rPr lang="es-ES_tradnl" b="1">
                <a:effectLst>
                  <a:outerShdw blurRad="38100" dist="38100" dir="2700000" algn="tl">
                    <a:srgbClr val="FFFFFF"/>
                  </a:outerShdw>
                </a:effectLst>
                <a:latin typeface="Arial" charset="0"/>
              </a:rPr>
              <a:t>Q &gt; 0</a:t>
            </a:r>
            <a:endParaRPr lang="es-ES" b="1">
              <a:effectLst>
                <a:outerShdw blurRad="38100" dist="38100" dir="2700000" algn="tl">
                  <a:srgbClr val="FFFFFF"/>
                </a:outerShdw>
              </a:effectLst>
              <a:latin typeface="Arial" charset="0"/>
            </a:endParaRPr>
          </a:p>
        </p:txBody>
      </p:sp>
      <p:sp>
        <p:nvSpPr>
          <p:cNvPr id="11294" name="Text Box 30"/>
          <p:cNvSpPr txBox="1">
            <a:spLocks noChangeArrowheads="1"/>
          </p:cNvSpPr>
          <p:nvPr/>
        </p:nvSpPr>
        <p:spPr bwMode="auto">
          <a:xfrm>
            <a:off x="7151688" y="3114675"/>
            <a:ext cx="749300" cy="366713"/>
          </a:xfrm>
          <a:prstGeom prst="rect">
            <a:avLst/>
          </a:prstGeom>
          <a:noFill/>
          <a:ln w="9525">
            <a:noFill/>
            <a:miter lim="800000"/>
            <a:headEnd/>
            <a:tailEnd/>
          </a:ln>
          <a:effectLst/>
        </p:spPr>
        <p:txBody>
          <a:bodyPr>
            <a:spAutoFit/>
          </a:bodyPr>
          <a:lstStyle/>
          <a:p>
            <a:pPr>
              <a:defRPr/>
            </a:pPr>
            <a:r>
              <a:rPr lang="es-ES_tradnl" b="1">
                <a:effectLst>
                  <a:outerShdw blurRad="38100" dist="38100" dir="2700000" algn="tl">
                    <a:srgbClr val="FFFFFF"/>
                  </a:outerShdw>
                </a:effectLst>
                <a:latin typeface="Arial" charset="0"/>
              </a:rPr>
              <a:t>Q &lt; 0</a:t>
            </a:r>
            <a:endParaRPr lang="es-ES" b="1">
              <a:effectLst>
                <a:outerShdw blurRad="38100" dist="38100" dir="2700000" algn="tl">
                  <a:srgbClr val="FFFFFF"/>
                </a:outerShdw>
              </a:effectLst>
              <a:latin typeface="Arial" charset="0"/>
            </a:endParaRPr>
          </a:p>
        </p:txBody>
      </p:sp>
      <p:sp>
        <p:nvSpPr>
          <p:cNvPr id="11295" name="Text Box 31"/>
          <p:cNvSpPr txBox="1">
            <a:spLocks noChangeArrowheads="1"/>
          </p:cNvSpPr>
          <p:nvPr/>
        </p:nvSpPr>
        <p:spPr bwMode="auto">
          <a:xfrm>
            <a:off x="1293813" y="5053013"/>
            <a:ext cx="895350" cy="366712"/>
          </a:xfrm>
          <a:prstGeom prst="rect">
            <a:avLst/>
          </a:prstGeom>
          <a:noFill/>
          <a:ln w="9525">
            <a:noFill/>
            <a:miter lim="800000"/>
            <a:headEnd/>
            <a:tailEnd/>
          </a:ln>
          <a:effectLst/>
        </p:spPr>
        <p:txBody>
          <a:bodyPr>
            <a:spAutoFit/>
          </a:bodyPr>
          <a:lstStyle/>
          <a:p>
            <a:pPr>
              <a:spcBef>
                <a:spcPct val="50000"/>
              </a:spcBef>
              <a:defRPr/>
            </a:pPr>
            <a:r>
              <a:rPr lang="es-ES_tradnl" b="1">
                <a:effectLst>
                  <a:outerShdw blurRad="38100" dist="38100" dir="2700000" algn="tl">
                    <a:srgbClr val="FFFFFF"/>
                  </a:outerShdw>
                </a:effectLst>
                <a:latin typeface="Arial" charset="0"/>
              </a:rPr>
              <a:t>W &gt; 0</a:t>
            </a:r>
            <a:endParaRPr lang="es-ES" b="1">
              <a:effectLst>
                <a:outerShdw blurRad="38100" dist="38100" dir="2700000" algn="tl">
                  <a:srgbClr val="FFFFFF"/>
                </a:outerShdw>
              </a:effectLst>
              <a:latin typeface="Arial" charset="0"/>
            </a:endParaRPr>
          </a:p>
        </p:txBody>
      </p:sp>
      <p:sp>
        <p:nvSpPr>
          <p:cNvPr id="11296" name="Text Box 32"/>
          <p:cNvSpPr txBox="1">
            <a:spLocks noChangeArrowheads="1"/>
          </p:cNvSpPr>
          <p:nvPr/>
        </p:nvSpPr>
        <p:spPr bwMode="auto">
          <a:xfrm>
            <a:off x="7135813" y="4981575"/>
            <a:ext cx="895350" cy="366713"/>
          </a:xfrm>
          <a:prstGeom prst="rect">
            <a:avLst/>
          </a:prstGeom>
          <a:noFill/>
          <a:ln w="9525">
            <a:noFill/>
            <a:miter lim="800000"/>
            <a:headEnd/>
            <a:tailEnd/>
          </a:ln>
          <a:effectLst/>
        </p:spPr>
        <p:txBody>
          <a:bodyPr>
            <a:spAutoFit/>
          </a:bodyPr>
          <a:lstStyle/>
          <a:p>
            <a:pPr>
              <a:spcBef>
                <a:spcPct val="50000"/>
              </a:spcBef>
              <a:defRPr/>
            </a:pPr>
            <a:r>
              <a:rPr lang="es-ES_tradnl" b="1">
                <a:effectLst>
                  <a:outerShdw blurRad="38100" dist="38100" dir="2700000" algn="tl">
                    <a:srgbClr val="FFFFFF"/>
                  </a:outerShdw>
                </a:effectLst>
                <a:latin typeface="Arial" charset="0"/>
              </a:rPr>
              <a:t>W &lt; 0</a:t>
            </a:r>
            <a:endParaRPr lang="es-ES" b="1">
              <a:effectLst>
                <a:outerShdw blurRad="38100" dist="38100" dir="2700000" algn="tl">
                  <a:srgbClr val="FFFFFF"/>
                </a:outerShdw>
              </a:effectLst>
              <a:latin typeface="Arial" charset="0"/>
            </a:endParaRPr>
          </a:p>
        </p:txBody>
      </p:sp>
      <p:sp>
        <p:nvSpPr>
          <p:cNvPr id="11297" name="Text Box 33"/>
          <p:cNvSpPr txBox="1">
            <a:spLocks noChangeArrowheads="1"/>
          </p:cNvSpPr>
          <p:nvPr/>
        </p:nvSpPr>
        <p:spPr bwMode="auto">
          <a:xfrm>
            <a:off x="34925" y="5646738"/>
            <a:ext cx="31908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Variación de energía interna</a:t>
            </a:r>
          </a:p>
        </p:txBody>
      </p:sp>
      <p:sp>
        <p:nvSpPr>
          <p:cNvPr id="11298" name="Text Box 34"/>
          <p:cNvSpPr txBox="1">
            <a:spLocks noChangeArrowheads="1"/>
          </p:cNvSpPr>
          <p:nvPr/>
        </p:nvSpPr>
        <p:spPr bwMode="auto">
          <a:xfrm>
            <a:off x="2701925" y="5632450"/>
            <a:ext cx="609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sym typeface="Symbol" pitchFamily="18" charset="2"/>
              </a:rPr>
              <a:t></a:t>
            </a:r>
            <a:r>
              <a:rPr lang="es-ES_tradnl" b="1"/>
              <a:t>U</a:t>
            </a:r>
            <a:endParaRPr lang="es-ES" b="1"/>
          </a:p>
        </p:txBody>
      </p:sp>
      <p:sp>
        <p:nvSpPr>
          <p:cNvPr id="11304" name="Text Box 40"/>
          <p:cNvSpPr txBox="1">
            <a:spLocks noChangeArrowheads="1"/>
          </p:cNvSpPr>
          <p:nvPr/>
        </p:nvSpPr>
        <p:spPr bwMode="auto">
          <a:xfrm>
            <a:off x="2241550" y="5953125"/>
            <a:ext cx="8112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Calor </a:t>
            </a:r>
          </a:p>
        </p:txBody>
      </p:sp>
      <p:sp>
        <p:nvSpPr>
          <p:cNvPr id="11305" name="Text Box 41"/>
          <p:cNvSpPr txBox="1">
            <a:spLocks noChangeArrowheads="1"/>
          </p:cNvSpPr>
          <p:nvPr/>
        </p:nvSpPr>
        <p:spPr bwMode="auto">
          <a:xfrm>
            <a:off x="2816225" y="5949950"/>
            <a:ext cx="609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Q</a:t>
            </a:r>
          </a:p>
        </p:txBody>
      </p:sp>
      <p:sp>
        <p:nvSpPr>
          <p:cNvPr id="11306" name="Text Box 42"/>
          <p:cNvSpPr txBox="1">
            <a:spLocks noChangeArrowheads="1"/>
          </p:cNvSpPr>
          <p:nvPr/>
        </p:nvSpPr>
        <p:spPr bwMode="auto">
          <a:xfrm>
            <a:off x="2012950" y="6235700"/>
            <a:ext cx="1058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Trabajo </a:t>
            </a:r>
          </a:p>
        </p:txBody>
      </p:sp>
      <p:sp>
        <p:nvSpPr>
          <p:cNvPr id="11307" name="Text Box 43"/>
          <p:cNvSpPr txBox="1">
            <a:spLocks noChangeArrowheads="1"/>
          </p:cNvSpPr>
          <p:nvPr/>
        </p:nvSpPr>
        <p:spPr bwMode="auto">
          <a:xfrm>
            <a:off x="2814638" y="6227763"/>
            <a:ext cx="6096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W</a:t>
            </a:r>
          </a:p>
        </p:txBody>
      </p:sp>
      <p:graphicFrame>
        <p:nvGraphicFramePr>
          <p:cNvPr id="11338" name="Group 74"/>
          <p:cNvGraphicFramePr>
            <a:graphicFrameLocks noGrp="1"/>
          </p:cNvGraphicFramePr>
          <p:nvPr/>
        </p:nvGraphicFramePr>
        <p:xfrm>
          <a:off x="3195638" y="5357813"/>
          <a:ext cx="5021262" cy="1247776"/>
        </p:xfrm>
        <a:graphic>
          <a:graphicData uri="http://schemas.openxmlformats.org/drawingml/2006/table">
            <a:tbl>
              <a:tblPr/>
              <a:tblGrid>
                <a:gridCol w="2511425"/>
                <a:gridCol w="2509837"/>
              </a:tblGrid>
              <a:tr h="312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FD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FD9"/>
                    </a:solidFill>
                  </a:tcPr>
                </a:tc>
              </a:tr>
              <a:tr h="311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EC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EC1"/>
                    </a:solidFill>
                  </a:tcPr>
                </a:tc>
              </a:tr>
              <a:tr h="312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DFF5"/>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DFF5"/>
                    </a:solidFill>
                  </a:tcPr>
                </a:tc>
              </a:tr>
              <a:tr h="311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3E4D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3E4D1"/>
                    </a:solidFill>
                  </a:tcPr>
                </a:tc>
              </a:tr>
            </a:tbl>
          </a:graphicData>
        </a:graphic>
      </p:graphicFrame>
      <p:sp>
        <p:nvSpPr>
          <p:cNvPr id="11311" name="Text Box 47"/>
          <p:cNvSpPr txBox="1">
            <a:spLocks noChangeArrowheads="1"/>
          </p:cNvSpPr>
          <p:nvPr/>
        </p:nvSpPr>
        <p:spPr bwMode="auto">
          <a:xfrm>
            <a:off x="4219575" y="5329238"/>
            <a:ext cx="6096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sym typeface="Symbol" pitchFamily="18" charset="2"/>
              </a:rPr>
              <a:t>+</a:t>
            </a:r>
            <a:endParaRPr lang="es-ES" b="1"/>
          </a:p>
        </p:txBody>
      </p:sp>
      <p:sp>
        <p:nvSpPr>
          <p:cNvPr id="11312" name="Text Box 48"/>
          <p:cNvSpPr txBox="1">
            <a:spLocks noChangeArrowheads="1"/>
          </p:cNvSpPr>
          <p:nvPr/>
        </p:nvSpPr>
        <p:spPr bwMode="auto">
          <a:xfrm>
            <a:off x="6653213" y="5299075"/>
            <a:ext cx="609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cs typeface="Arial" pitchFamily="34" charset="0"/>
                <a:sym typeface="Symbol" pitchFamily="18" charset="2"/>
              </a:rPr>
              <a:t>–</a:t>
            </a:r>
            <a:endParaRPr lang="es-ES_tradnl" b="1">
              <a:cs typeface="Arial" pitchFamily="34" charset="0"/>
            </a:endParaRPr>
          </a:p>
        </p:txBody>
      </p:sp>
      <p:sp>
        <p:nvSpPr>
          <p:cNvPr id="11339" name="Text Box 75"/>
          <p:cNvSpPr txBox="1">
            <a:spLocks noChangeArrowheads="1"/>
          </p:cNvSpPr>
          <p:nvPr/>
        </p:nvSpPr>
        <p:spPr bwMode="auto">
          <a:xfrm>
            <a:off x="3898900" y="5648325"/>
            <a:ext cx="19018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1400" b="1">
                <a:sym typeface="Symbol" pitchFamily="18" charset="2"/>
              </a:rPr>
              <a:t>Aumenta U</a:t>
            </a:r>
            <a:endParaRPr lang="es-ES" sz="1400" b="1"/>
          </a:p>
        </p:txBody>
      </p:sp>
      <p:sp>
        <p:nvSpPr>
          <p:cNvPr id="11340" name="Text Box 76"/>
          <p:cNvSpPr txBox="1">
            <a:spLocks noChangeArrowheads="1"/>
          </p:cNvSpPr>
          <p:nvPr/>
        </p:nvSpPr>
        <p:spPr bwMode="auto">
          <a:xfrm>
            <a:off x="6302375" y="5648325"/>
            <a:ext cx="19018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1400" b="1">
                <a:sym typeface="Symbol" pitchFamily="18" charset="2"/>
              </a:rPr>
              <a:t>Disminuye U</a:t>
            </a:r>
            <a:endParaRPr lang="es-ES" sz="1400" b="1"/>
          </a:p>
        </p:txBody>
      </p:sp>
      <p:sp>
        <p:nvSpPr>
          <p:cNvPr id="11341" name="Text Box 77"/>
          <p:cNvSpPr txBox="1">
            <a:spLocks noChangeArrowheads="1"/>
          </p:cNvSpPr>
          <p:nvPr/>
        </p:nvSpPr>
        <p:spPr bwMode="auto">
          <a:xfrm>
            <a:off x="3630613" y="5995988"/>
            <a:ext cx="194627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1400" b="1">
                <a:sym typeface="Symbol" pitchFamily="18" charset="2"/>
              </a:rPr>
              <a:t>Dado al sistema</a:t>
            </a:r>
            <a:endParaRPr lang="es-ES" sz="1400" b="1"/>
          </a:p>
        </p:txBody>
      </p:sp>
      <p:sp>
        <p:nvSpPr>
          <p:cNvPr id="11342" name="Text Box 78"/>
          <p:cNvSpPr txBox="1">
            <a:spLocks noChangeArrowheads="1"/>
          </p:cNvSpPr>
          <p:nvPr/>
        </p:nvSpPr>
        <p:spPr bwMode="auto">
          <a:xfrm>
            <a:off x="3311525" y="6300788"/>
            <a:ext cx="23812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1400" b="1">
                <a:sym typeface="Symbol" pitchFamily="18" charset="2"/>
              </a:rPr>
              <a:t>Hecho sobre el sistema</a:t>
            </a:r>
            <a:endParaRPr lang="es-ES" sz="1400" b="1"/>
          </a:p>
        </p:txBody>
      </p:sp>
      <p:sp>
        <p:nvSpPr>
          <p:cNvPr id="11343" name="Text Box 79"/>
          <p:cNvSpPr txBox="1">
            <a:spLocks noChangeArrowheads="1"/>
          </p:cNvSpPr>
          <p:nvPr/>
        </p:nvSpPr>
        <p:spPr bwMode="auto">
          <a:xfrm>
            <a:off x="5857875" y="5997575"/>
            <a:ext cx="216217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1400" b="1">
                <a:sym typeface="Symbol" pitchFamily="18" charset="2"/>
              </a:rPr>
              <a:t>Cedido por el  sistema</a:t>
            </a:r>
            <a:endParaRPr lang="es-ES" sz="1400" b="1"/>
          </a:p>
        </p:txBody>
      </p:sp>
      <p:sp>
        <p:nvSpPr>
          <p:cNvPr id="11344" name="Text Box 80"/>
          <p:cNvSpPr txBox="1">
            <a:spLocks noChangeArrowheads="1"/>
          </p:cNvSpPr>
          <p:nvPr/>
        </p:nvSpPr>
        <p:spPr bwMode="auto">
          <a:xfrm>
            <a:off x="5897563" y="6286500"/>
            <a:ext cx="23812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1400" b="1">
                <a:sym typeface="Symbol" pitchFamily="18" charset="2"/>
              </a:rPr>
              <a:t>Hecho por el sistema</a:t>
            </a:r>
            <a:endParaRPr lang="es-ES" sz="1400" b="1"/>
          </a:p>
        </p:txBody>
      </p:sp>
    </p:spTree>
    <p:extLst>
      <p:ext uri="{BB962C8B-B14F-4D97-AF65-F5344CB8AC3E}">
        <p14:creationId xmlns:p14="http://schemas.microsoft.com/office/powerpoint/2010/main" xmlns="" val="78697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0282"/>
                                        </p:tgtEl>
                                        <p:attrNameLst>
                                          <p:attrName>style.visibility</p:attrName>
                                        </p:attrNameLst>
                                      </p:cBhvr>
                                      <p:to>
                                        <p:strVal val="visible"/>
                                      </p:to>
                                    </p:set>
                                    <p:animEffect transition="in" filter="dissolve">
                                      <p:cBhvr>
                                        <p:cTn id="7" dur="500"/>
                                        <p:tgtEl>
                                          <p:spTgt spid="480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0283"/>
                                        </p:tgtEl>
                                        <p:attrNameLst>
                                          <p:attrName>style.visibility</p:attrName>
                                        </p:attrNameLst>
                                      </p:cBhvr>
                                      <p:to>
                                        <p:strVal val="visible"/>
                                      </p:to>
                                    </p:set>
                                    <p:animEffect transition="in" filter="dissolve">
                                      <p:cBhvr>
                                        <p:cTn id="12" dur="500"/>
                                        <p:tgtEl>
                                          <p:spTgt spid="4802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1" presetClass="entr" presetSubtype="0" fill="hold" grpId="0" nodeType="clickEffect">
                                  <p:stCondLst>
                                    <p:cond delay="0"/>
                                  </p:stCondLst>
                                  <p:iterate type="lt">
                                    <p:tmPct val="5000"/>
                                  </p:iterate>
                                  <p:childTnLst>
                                    <p:set>
                                      <p:cBhvr>
                                        <p:cTn id="16" dur="1" fill="hold">
                                          <p:stCondLst>
                                            <p:cond delay="0"/>
                                          </p:stCondLst>
                                        </p:cTn>
                                        <p:tgtEl>
                                          <p:spTgt spid="480284"/>
                                        </p:tgtEl>
                                        <p:attrNameLst>
                                          <p:attrName>style.visibility</p:attrName>
                                        </p:attrNameLst>
                                      </p:cBhvr>
                                      <p:to>
                                        <p:strVal val="visible"/>
                                      </p:to>
                                    </p:set>
                                    <p:anim calcmode="lin" valueType="num">
                                      <p:cBhvr>
                                        <p:cTn id="17" dur="1000" fill="hold"/>
                                        <p:tgtEl>
                                          <p:spTgt spid="480284"/>
                                        </p:tgtEl>
                                        <p:attrNameLst>
                                          <p:attrName>ppt_w</p:attrName>
                                        </p:attrNameLst>
                                      </p:cBhvr>
                                      <p:tavLst>
                                        <p:tav tm="0">
                                          <p:val>
                                            <p:fltVal val="0"/>
                                          </p:val>
                                        </p:tav>
                                        <p:tav tm="100000">
                                          <p:val>
                                            <p:strVal val="#ppt_w"/>
                                          </p:val>
                                        </p:tav>
                                      </p:tavLst>
                                    </p:anim>
                                    <p:anim calcmode="lin" valueType="num">
                                      <p:cBhvr>
                                        <p:cTn id="18" dur="1000" fill="hold"/>
                                        <p:tgtEl>
                                          <p:spTgt spid="480284"/>
                                        </p:tgtEl>
                                        <p:attrNameLst>
                                          <p:attrName>ppt_h</p:attrName>
                                        </p:attrNameLst>
                                      </p:cBhvr>
                                      <p:tavLst>
                                        <p:tav tm="0">
                                          <p:val>
                                            <p:fltVal val="0"/>
                                          </p:val>
                                        </p:tav>
                                        <p:tav tm="100000">
                                          <p:val>
                                            <p:strVal val="#ppt_h"/>
                                          </p:val>
                                        </p:tav>
                                      </p:tavLst>
                                    </p:anim>
                                    <p:anim calcmode="lin" valueType="num">
                                      <p:cBhvr>
                                        <p:cTn id="19" dur="1000" fill="hold"/>
                                        <p:tgtEl>
                                          <p:spTgt spid="480284"/>
                                        </p:tgtEl>
                                        <p:attrNameLst>
                                          <p:attrName>style.rotation</p:attrName>
                                        </p:attrNameLst>
                                      </p:cBhvr>
                                      <p:tavLst>
                                        <p:tav tm="0">
                                          <p:val>
                                            <p:fltVal val="90"/>
                                          </p:val>
                                        </p:tav>
                                        <p:tav tm="100000">
                                          <p:val>
                                            <p:fltVal val="0"/>
                                          </p:val>
                                        </p:tav>
                                      </p:tavLst>
                                    </p:anim>
                                    <p:animEffect transition="in" filter="fade">
                                      <p:cBhvr>
                                        <p:cTn id="20" dur="1000"/>
                                        <p:tgtEl>
                                          <p:spTgt spid="4802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1290"/>
                                        </p:tgtEl>
                                        <p:attrNameLst>
                                          <p:attrName>style.visibility</p:attrName>
                                        </p:attrNameLst>
                                      </p:cBhvr>
                                      <p:to>
                                        <p:strVal val="visible"/>
                                      </p:to>
                                    </p:set>
                                    <p:animEffect transition="in" filter="dissolve">
                                      <p:cBhvr>
                                        <p:cTn id="25" dur="500"/>
                                        <p:tgtEl>
                                          <p:spTgt spid="1129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1289"/>
                                        </p:tgtEl>
                                        <p:attrNameLst>
                                          <p:attrName>style.visibility</p:attrName>
                                        </p:attrNameLst>
                                      </p:cBhvr>
                                      <p:to>
                                        <p:strVal val="visible"/>
                                      </p:to>
                                    </p:set>
                                    <p:animEffect transition="in" filter="strips(downRight)">
                                      <p:cBhvr>
                                        <p:cTn id="30" dur="500"/>
                                        <p:tgtEl>
                                          <p:spTgt spid="1128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80290"/>
                                        </p:tgtEl>
                                        <p:attrNameLst>
                                          <p:attrName>style.visibility</p:attrName>
                                        </p:attrNameLst>
                                      </p:cBhvr>
                                      <p:to>
                                        <p:strVal val="visible"/>
                                      </p:to>
                                    </p:set>
                                    <p:animEffect transition="in" filter="dissolve">
                                      <p:cBhvr>
                                        <p:cTn id="35" dur="500"/>
                                        <p:tgtEl>
                                          <p:spTgt spid="48029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80265"/>
                                        </p:tgtEl>
                                        <p:attrNameLst>
                                          <p:attrName>style.visibility</p:attrName>
                                        </p:attrNameLst>
                                      </p:cBhvr>
                                      <p:to>
                                        <p:strVal val="visible"/>
                                      </p:to>
                                    </p:set>
                                    <p:animEffect transition="in" filter="dissolve">
                                      <p:cBhvr>
                                        <p:cTn id="40" dur="500"/>
                                        <p:tgtEl>
                                          <p:spTgt spid="48026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80270"/>
                                        </p:tgtEl>
                                        <p:attrNameLst>
                                          <p:attrName>style.visibility</p:attrName>
                                        </p:attrNameLst>
                                      </p:cBhvr>
                                      <p:to>
                                        <p:strVal val="visible"/>
                                      </p:to>
                                    </p:set>
                                    <p:animEffect transition="in" filter="dissolve">
                                      <p:cBhvr>
                                        <p:cTn id="43" dur="500"/>
                                        <p:tgtEl>
                                          <p:spTgt spid="48027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480266"/>
                                        </p:tgtEl>
                                        <p:attrNameLst>
                                          <p:attrName>style.visibility</p:attrName>
                                        </p:attrNameLst>
                                      </p:cBhvr>
                                      <p:to>
                                        <p:strVal val="visible"/>
                                      </p:to>
                                    </p:set>
                                    <p:animEffect transition="in" filter="strips(downRight)">
                                      <p:cBhvr>
                                        <p:cTn id="48" dur="500"/>
                                        <p:tgtEl>
                                          <p:spTgt spid="48026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293"/>
                                        </p:tgtEl>
                                        <p:attrNameLst>
                                          <p:attrName>style.visibility</p:attrName>
                                        </p:attrNameLst>
                                      </p:cBhvr>
                                      <p:to>
                                        <p:strVal val="visible"/>
                                      </p:to>
                                    </p:set>
                                    <p:animEffect transition="in" filter="dissolve">
                                      <p:cBhvr>
                                        <p:cTn id="53" dur="500"/>
                                        <p:tgtEl>
                                          <p:spTgt spid="11293"/>
                                        </p:tgtEl>
                                      </p:cBhvr>
                                    </p:animEffect>
                                  </p:childTnLst>
                                </p:cTn>
                              </p:par>
                              <p:par>
                                <p:cTn id="54" presetID="18" presetClass="entr" presetSubtype="3" fill="hold" grpId="0" nodeType="withEffect">
                                  <p:stCondLst>
                                    <p:cond delay="0"/>
                                  </p:stCondLst>
                                  <p:childTnLst>
                                    <p:set>
                                      <p:cBhvr>
                                        <p:cTn id="55" dur="1" fill="hold">
                                          <p:stCondLst>
                                            <p:cond delay="0"/>
                                          </p:stCondLst>
                                        </p:cTn>
                                        <p:tgtEl>
                                          <p:spTgt spid="480285"/>
                                        </p:tgtEl>
                                        <p:attrNameLst>
                                          <p:attrName>style.visibility</p:attrName>
                                        </p:attrNameLst>
                                      </p:cBhvr>
                                      <p:to>
                                        <p:strVal val="visible"/>
                                      </p:to>
                                    </p:set>
                                    <p:animEffect transition="in" filter="strips(upRight)">
                                      <p:cBhvr>
                                        <p:cTn id="56" dur="500"/>
                                        <p:tgtEl>
                                          <p:spTgt spid="480285"/>
                                        </p:tgtEl>
                                      </p:cBhvr>
                                    </p:animEffect>
                                  </p:childTnLst>
                                </p:cTn>
                              </p:par>
                              <p:par>
                                <p:cTn id="57" presetID="47" presetClass="entr" presetSubtype="0" fill="hold" grpId="0" nodeType="withEffect">
                                  <p:stCondLst>
                                    <p:cond delay="0"/>
                                  </p:stCondLst>
                                  <p:childTnLst>
                                    <p:set>
                                      <p:cBhvr>
                                        <p:cTn id="58" dur="1" fill="hold">
                                          <p:stCondLst>
                                            <p:cond delay="0"/>
                                          </p:stCondLst>
                                        </p:cTn>
                                        <p:tgtEl>
                                          <p:spTgt spid="480271"/>
                                        </p:tgtEl>
                                        <p:attrNameLst>
                                          <p:attrName>style.visibility</p:attrName>
                                        </p:attrNameLst>
                                      </p:cBhvr>
                                      <p:to>
                                        <p:strVal val="visible"/>
                                      </p:to>
                                    </p:set>
                                    <p:animEffect transition="in" filter="fade">
                                      <p:cBhvr>
                                        <p:cTn id="59" dur="1000"/>
                                        <p:tgtEl>
                                          <p:spTgt spid="480271"/>
                                        </p:tgtEl>
                                      </p:cBhvr>
                                    </p:animEffect>
                                    <p:anim calcmode="lin" valueType="num">
                                      <p:cBhvr>
                                        <p:cTn id="60" dur="1000" fill="hold"/>
                                        <p:tgtEl>
                                          <p:spTgt spid="480271"/>
                                        </p:tgtEl>
                                        <p:attrNameLst>
                                          <p:attrName>ppt_x</p:attrName>
                                        </p:attrNameLst>
                                      </p:cBhvr>
                                      <p:tavLst>
                                        <p:tav tm="0">
                                          <p:val>
                                            <p:strVal val="#ppt_x"/>
                                          </p:val>
                                        </p:tav>
                                        <p:tav tm="100000">
                                          <p:val>
                                            <p:strVal val="#ppt_x"/>
                                          </p:val>
                                        </p:tav>
                                      </p:tavLst>
                                    </p:anim>
                                    <p:anim calcmode="lin" valueType="num">
                                      <p:cBhvr>
                                        <p:cTn id="61" dur="1000" fill="hold"/>
                                        <p:tgtEl>
                                          <p:spTgt spid="480271"/>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480287"/>
                                        </p:tgtEl>
                                        <p:attrNameLst>
                                          <p:attrName>style.visibility</p:attrName>
                                        </p:attrNameLst>
                                      </p:cBhvr>
                                      <p:to>
                                        <p:strVal val="visible"/>
                                      </p:to>
                                    </p:set>
                                    <p:animEffect transition="in" filter="fade">
                                      <p:cBhvr>
                                        <p:cTn id="64" dur="1000"/>
                                        <p:tgtEl>
                                          <p:spTgt spid="480287"/>
                                        </p:tgtEl>
                                      </p:cBhvr>
                                    </p:animEffect>
                                    <p:anim calcmode="lin" valueType="num">
                                      <p:cBhvr>
                                        <p:cTn id="65" dur="1000" fill="hold"/>
                                        <p:tgtEl>
                                          <p:spTgt spid="480287"/>
                                        </p:tgtEl>
                                        <p:attrNameLst>
                                          <p:attrName>ppt_x</p:attrName>
                                        </p:attrNameLst>
                                      </p:cBhvr>
                                      <p:tavLst>
                                        <p:tav tm="0">
                                          <p:val>
                                            <p:strVal val="#ppt_x"/>
                                          </p:val>
                                        </p:tav>
                                        <p:tav tm="100000">
                                          <p:val>
                                            <p:strVal val="#ppt_x"/>
                                          </p:val>
                                        </p:tav>
                                      </p:tavLst>
                                    </p:anim>
                                    <p:anim calcmode="lin" valueType="num">
                                      <p:cBhvr>
                                        <p:cTn id="66" dur="1000" fill="hold"/>
                                        <p:tgtEl>
                                          <p:spTgt spid="480287"/>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480274"/>
                                        </p:tgtEl>
                                        <p:attrNameLst>
                                          <p:attrName>style.visibility</p:attrName>
                                        </p:attrNameLst>
                                      </p:cBhvr>
                                      <p:to>
                                        <p:strVal val="visible"/>
                                      </p:to>
                                    </p:set>
                                    <p:animEffect transition="in" filter="fade">
                                      <p:cBhvr>
                                        <p:cTn id="69" dur="1000"/>
                                        <p:tgtEl>
                                          <p:spTgt spid="480274"/>
                                        </p:tgtEl>
                                      </p:cBhvr>
                                    </p:animEffect>
                                    <p:anim calcmode="lin" valueType="num">
                                      <p:cBhvr>
                                        <p:cTn id="70" dur="1000" fill="hold"/>
                                        <p:tgtEl>
                                          <p:spTgt spid="480274"/>
                                        </p:tgtEl>
                                        <p:attrNameLst>
                                          <p:attrName>ppt_x</p:attrName>
                                        </p:attrNameLst>
                                      </p:cBhvr>
                                      <p:tavLst>
                                        <p:tav tm="0">
                                          <p:val>
                                            <p:strVal val="#ppt_x"/>
                                          </p:val>
                                        </p:tav>
                                        <p:tav tm="100000">
                                          <p:val>
                                            <p:strVal val="#ppt_x"/>
                                          </p:val>
                                        </p:tav>
                                      </p:tavLst>
                                    </p:anim>
                                    <p:anim calcmode="lin" valueType="num">
                                      <p:cBhvr>
                                        <p:cTn id="71" dur="1000" fill="hold"/>
                                        <p:tgtEl>
                                          <p:spTgt spid="480274"/>
                                        </p:tgtEl>
                                        <p:attrNameLst>
                                          <p:attrName>ppt_y</p:attrName>
                                        </p:attrNameLst>
                                      </p:cBhvr>
                                      <p:tavLst>
                                        <p:tav tm="0">
                                          <p:val>
                                            <p:strVal val="#ppt_y-.1"/>
                                          </p:val>
                                        </p:tav>
                                        <p:tav tm="100000">
                                          <p:val>
                                            <p:strVal val="#ppt_y"/>
                                          </p:val>
                                        </p:tav>
                                      </p:tavLst>
                                    </p:anim>
                                  </p:childTnLst>
                                </p:cTn>
                              </p:par>
                              <p:par>
                                <p:cTn id="72" presetID="9" presetClass="entr" presetSubtype="0" fill="hold" grpId="0" nodeType="withEffect">
                                  <p:stCondLst>
                                    <p:cond delay="0"/>
                                  </p:stCondLst>
                                  <p:childTnLst>
                                    <p:set>
                                      <p:cBhvr>
                                        <p:cTn id="73" dur="1" fill="hold">
                                          <p:stCondLst>
                                            <p:cond delay="0"/>
                                          </p:stCondLst>
                                        </p:cTn>
                                        <p:tgtEl>
                                          <p:spTgt spid="11295"/>
                                        </p:tgtEl>
                                        <p:attrNameLst>
                                          <p:attrName>style.visibility</p:attrName>
                                        </p:attrNameLst>
                                      </p:cBhvr>
                                      <p:to>
                                        <p:strVal val="visible"/>
                                      </p:to>
                                    </p:set>
                                    <p:animEffect transition="in" filter="dissolve">
                                      <p:cBhvr>
                                        <p:cTn id="74" dur="500"/>
                                        <p:tgtEl>
                                          <p:spTgt spid="1129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8" presetClass="entr" presetSubtype="3" fill="hold" grpId="0" nodeType="clickEffect">
                                  <p:stCondLst>
                                    <p:cond delay="0"/>
                                  </p:stCondLst>
                                  <p:childTnLst>
                                    <p:set>
                                      <p:cBhvr>
                                        <p:cTn id="78" dur="1" fill="hold">
                                          <p:stCondLst>
                                            <p:cond delay="0"/>
                                          </p:stCondLst>
                                        </p:cTn>
                                        <p:tgtEl>
                                          <p:spTgt spid="480267"/>
                                        </p:tgtEl>
                                        <p:attrNameLst>
                                          <p:attrName>style.visibility</p:attrName>
                                        </p:attrNameLst>
                                      </p:cBhvr>
                                      <p:to>
                                        <p:strVal val="visible"/>
                                      </p:to>
                                    </p:set>
                                    <p:animEffect transition="in" filter="strips(upRight)">
                                      <p:cBhvr>
                                        <p:cTn id="79" dur="500"/>
                                        <p:tgtEl>
                                          <p:spTgt spid="480267"/>
                                        </p:tgtEl>
                                      </p:cBhvr>
                                    </p:animEffect>
                                  </p:childTnLst>
                                </p:cTn>
                              </p:par>
                              <p:par>
                                <p:cTn id="80" presetID="18" presetClass="entr" presetSubtype="6" fill="hold" grpId="0" nodeType="withEffect">
                                  <p:stCondLst>
                                    <p:cond delay="0"/>
                                  </p:stCondLst>
                                  <p:childTnLst>
                                    <p:set>
                                      <p:cBhvr>
                                        <p:cTn id="81" dur="1" fill="hold">
                                          <p:stCondLst>
                                            <p:cond delay="0"/>
                                          </p:stCondLst>
                                        </p:cTn>
                                        <p:tgtEl>
                                          <p:spTgt spid="480286"/>
                                        </p:tgtEl>
                                        <p:attrNameLst>
                                          <p:attrName>style.visibility</p:attrName>
                                        </p:attrNameLst>
                                      </p:cBhvr>
                                      <p:to>
                                        <p:strVal val="visible"/>
                                      </p:to>
                                    </p:set>
                                    <p:animEffect transition="in" filter="strips(downRight)">
                                      <p:cBhvr>
                                        <p:cTn id="82" dur="500"/>
                                        <p:tgtEl>
                                          <p:spTgt spid="480286"/>
                                        </p:tgtEl>
                                      </p:cBhvr>
                                    </p:animEffect>
                                  </p:childTnLst>
                                </p:cTn>
                              </p:par>
                              <p:par>
                                <p:cTn id="83" presetID="42" presetClass="entr" presetSubtype="0" fill="hold" grpId="0" nodeType="withEffect">
                                  <p:stCondLst>
                                    <p:cond delay="0"/>
                                  </p:stCondLst>
                                  <p:childTnLst>
                                    <p:set>
                                      <p:cBhvr>
                                        <p:cTn id="84" dur="1" fill="hold">
                                          <p:stCondLst>
                                            <p:cond delay="0"/>
                                          </p:stCondLst>
                                        </p:cTn>
                                        <p:tgtEl>
                                          <p:spTgt spid="480272"/>
                                        </p:tgtEl>
                                        <p:attrNameLst>
                                          <p:attrName>style.visibility</p:attrName>
                                        </p:attrNameLst>
                                      </p:cBhvr>
                                      <p:to>
                                        <p:strVal val="visible"/>
                                      </p:to>
                                    </p:set>
                                    <p:animEffect transition="in" filter="fade">
                                      <p:cBhvr>
                                        <p:cTn id="85" dur="1000"/>
                                        <p:tgtEl>
                                          <p:spTgt spid="480272"/>
                                        </p:tgtEl>
                                      </p:cBhvr>
                                    </p:animEffect>
                                    <p:anim calcmode="lin" valueType="num">
                                      <p:cBhvr>
                                        <p:cTn id="86" dur="1000" fill="hold"/>
                                        <p:tgtEl>
                                          <p:spTgt spid="480272"/>
                                        </p:tgtEl>
                                        <p:attrNameLst>
                                          <p:attrName>ppt_x</p:attrName>
                                        </p:attrNameLst>
                                      </p:cBhvr>
                                      <p:tavLst>
                                        <p:tav tm="0">
                                          <p:val>
                                            <p:strVal val="#ppt_x"/>
                                          </p:val>
                                        </p:tav>
                                        <p:tav tm="100000">
                                          <p:val>
                                            <p:strVal val="#ppt_x"/>
                                          </p:val>
                                        </p:tav>
                                      </p:tavLst>
                                    </p:anim>
                                    <p:anim calcmode="lin" valueType="num">
                                      <p:cBhvr>
                                        <p:cTn id="87" dur="1000" fill="hold"/>
                                        <p:tgtEl>
                                          <p:spTgt spid="480272"/>
                                        </p:tgtEl>
                                        <p:attrNameLst>
                                          <p:attrName>ppt_y</p:attrName>
                                        </p:attrNameLst>
                                      </p:cBhvr>
                                      <p:tavLst>
                                        <p:tav tm="0">
                                          <p:val>
                                            <p:strVal val="#ppt_y+.1"/>
                                          </p:val>
                                        </p:tav>
                                        <p:tav tm="100000">
                                          <p:val>
                                            <p:strVal val="#ppt_y"/>
                                          </p:val>
                                        </p:tav>
                                      </p:tavLst>
                                    </p:anim>
                                  </p:childTnLst>
                                </p:cTn>
                              </p:par>
                              <p:par>
                                <p:cTn id="88" presetID="9" presetClass="entr" presetSubtype="0" fill="hold" grpId="0" nodeType="withEffect">
                                  <p:stCondLst>
                                    <p:cond delay="0"/>
                                  </p:stCondLst>
                                  <p:childTnLst>
                                    <p:set>
                                      <p:cBhvr>
                                        <p:cTn id="89" dur="1" fill="hold">
                                          <p:stCondLst>
                                            <p:cond delay="0"/>
                                          </p:stCondLst>
                                        </p:cTn>
                                        <p:tgtEl>
                                          <p:spTgt spid="11294"/>
                                        </p:tgtEl>
                                        <p:attrNameLst>
                                          <p:attrName>style.visibility</p:attrName>
                                        </p:attrNameLst>
                                      </p:cBhvr>
                                      <p:to>
                                        <p:strVal val="visible"/>
                                      </p:to>
                                    </p:set>
                                    <p:animEffect transition="in" filter="dissolve">
                                      <p:cBhvr>
                                        <p:cTn id="90" dur="500"/>
                                        <p:tgtEl>
                                          <p:spTgt spid="11294"/>
                                        </p:tgtEl>
                                      </p:cBhvr>
                                    </p:animEffect>
                                  </p:childTnLst>
                                </p:cTn>
                              </p:par>
                              <p:par>
                                <p:cTn id="91" presetID="42" presetClass="entr" presetSubtype="0" fill="hold" grpId="0" nodeType="withEffect">
                                  <p:stCondLst>
                                    <p:cond delay="0"/>
                                  </p:stCondLst>
                                  <p:childTnLst>
                                    <p:set>
                                      <p:cBhvr>
                                        <p:cTn id="92" dur="1" fill="hold">
                                          <p:stCondLst>
                                            <p:cond delay="0"/>
                                          </p:stCondLst>
                                        </p:cTn>
                                        <p:tgtEl>
                                          <p:spTgt spid="480288"/>
                                        </p:tgtEl>
                                        <p:attrNameLst>
                                          <p:attrName>style.visibility</p:attrName>
                                        </p:attrNameLst>
                                      </p:cBhvr>
                                      <p:to>
                                        <p:strVal val="visible"/>
                                      </p:to>
                                    </p:set>
                                    <p:animEffect transition="in" filter="fade">
                                      <p:cBhvr>
                                        <p:cTn id="93" dur="1000"/>
                                        <p:tgtEl>
                                          <p:spTgt spid="480288"/>
                                        </p:tgtEl>
                                      </p:cBhvr>
                                    </p:animEffect>
                                    <p:anim calcmode="lin" valueType="num">
                                      <p:cBhvr>
                                        <p:cTn id="94" dur="1000" fill="hold"/>
                                        <p:tgtEl>
                                          <p:spTgt spid="480288"/>
                                        </p:tgtEl>
                                        <p:attrNameLst>
                                          <p:attrName>ppt_x</p:attrName>
                                        </p:attrNameLst>
                                      </p:cBhvr>
                                      <p:tavLst>
                                        <p:tav tm="0">
                                          <p:val>
                                            <p:strVal val="#ppt_x"/>
                                          </p:val>
                                        </p:tav>
                                        <p:tav tm="100000">
                                          <p:val>
                                            <p:strVal val="#ppt_x"/>
                                          </p:val>
                                        </p:tav>
                                      </p:tavLst>
                                    </p:anim>
                                    <p:anim calcmode="lin" valueType="num">
                                      <p:cBhvr>
                                        <p:cTn id="95" dur="1000" fill="hold"/>
                                        <p:tgtEl>
                                          <p:spTgt spid="480288"/>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480273"/>
                                        </p:tgtEl>
                                        <p:attrNameLst>
                                          <p:attrName>style.visibility</p:attrName>
                                        </p:attrNameLst>
                                      </p:cBhvr>
                                      <p:to>
                                        <p:strVal val="visible"/>
                                      </p:to>
                                    </p:set>
                                    <p:animEffect transition="in" filter="fade">
                                      <p:cBhvr>
                                        <p:cTn id="98" dur="1000"/>
                                        <p:tgtEl>
                                          <p:spTgt spid="480273"/>
                                        </p:tgtEl>
                                      </p:cBhvr>
                                    </p:animEffect>
                                    <p:anim calcmode="lin" valueType="num">
                                      <p:cBhvr>
                                        <p:cTn id="99" dur="1000" fill="hold"/>
                                        <p:tgtEl>
                                          <p:spTgt spid="480273"/>
                                        </p:tgtEl>
                                        <p:attrNameLst>
                                          <p:attrName>ppt_x</p:attrName>
                                        </p:attrNameLst>
                                      </p:cBhvr>
                                      <p:tavLst>
                                        <p:tav tm="0">
                                          <p:val>
                                            <p:strVal val="#ppt_x"/>
                                          </p:val>
                                        </p:tav>
                                        <p:tav tm="100000">
                                          <p:val>
                                            <p:strVal val="#ppt_x"/>
                                          </p:val>
                                        </p:tav>
                                      </p:tavLst>
                                    </p:anim>
                                    <p:anim calcmode="lin" valueType="num">
                                      <p:cBhvr>
                                        <p:cTn id="100" dur="1000" fill="hold"/>
                                        <p:tgtEl>
                                          <p:spTgt spid="480273"/>
                                        </p:tgtEl>
                                        <p:attrNameLst>
                                          <p:attrName>ppt_y</p:attrName>
                                        </p:attrNameLst>
                                      </p:cBhvr>
                                      <p:tavLst>
                                        <p:tav tm="0">
                                          <p:val>
                                            <p:strVal val="#ppt_y+.1"/>
                                          </p:val>
                                        </p:tav>
                                        <p:tav tm="100000">
                                          <p:val>
                                            <p:strVal val="#ppt_y"/>
                                          </p:val>
                                        </p:tav>
                                      </p:tavLst>
                                    </p:anim>
                                  </p:childTnLst>
                                </p:cTn>
                              </p:par>
                              <p:par>
                                <p:cTn id="101" presetID="9" presetClass="entr" presetSubtype="0" fill="hold" grpId="0" nodeType="withEffect">
                                  <p:stCondLst>
                                    <p:cond delay="0"/>
                                  </p:stCondLst>
                                  <p:childTnLst>
                                    <p:set>
                                      <p:cBhvr>
                                        <p:cTn id="102" dur="1" fill="hold">
                                          <p:stCondLst>
                                            <p:cond delay="0"/>
                                          </p:stCondLst>
                                        </p:cTn>
                                        <p:tgtEl>
                                          <p:spTgt spid="11296"/>
                                        </p:tgtEl>
                                        <p:attrNameLst>
                                          <p:attrName>style.visibility</p:attrName>
                                        </p:attrNameLst>
                                      </p:cBhvr>
                                      <p:to>
                                        <p:strVal val="visible"/>
                                      </p:to>
                                    </p:set>
                                    <p:animEffect transition="in" filter="dissolve">
                                      <p:cBhvr>
                                        <p:cTn id="103" dur="500"/>
                                        <p:tgtEl>
                                          <p:spTgt spid="11296"/>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11297"/>
                                        </p:tgtEl>
                                        <p:attrNameLst>
                                          <p:attrName>style.visibility</p:attrName>
                                        </p:attrNameLst>
                                      </p:cBhvr>
                                      <p:to>
                                        <p:strVal val="visible"/>
                                      </p:to>
                                    </p:set>
                                    <p:animEffect transition="in" filter="dissolve">
                                      <p:cBhvr>
                                        <p:cTn id="108" dur="500"/>
                                        <p:tgtEl>
                                          <p:spTgt spid="11297"/>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11298"/>
                                        </p:tgtEl>
                                        <p:attrNameLst>
                                          <p:attrName>style.visibility</p:attrName>
                                        </p:attrNameLst>
                                      </p:cBhvr>
                                      <p:to>
                                        <p:strVal val="visible"/>
                                      </p:to>
                                    </p:set>
                                    <p:animEffect transition="in" filter="dissolve">
                                      <p:cBhvr>
                                        <p:cTn id="111" dur="500"/>
                                        <p:tgtEl>
                                          <p:spTgt spid="1129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11304"/>
                                        </p:tgtEl>
                                        <p:attrNameLst>
                                          <p:attrName>style.visibility</p:attrName>
                                        </p:attrNameLst>
                                      </p:cBhvr>
                                      <p:to>
                                        <p:strVal val="visible"/>
                                      </p:to>
                                    </p:set>
                                    <p:animEffect transition="in" filter="dissolve">
                                      <p:cBhvr>
                                        <p:cTn id="116" dur="500"/>
                                        <p:tgtEl>
                                          <p:spTgt spid="11304"/>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1305"/>
                                        </p:tgtEl>
                                        <p:attrNameLst>
                                          <p:attrName>style.visibility</p:attrName>
                                        </p:attrNameLst>
                                      </p:cBhvr>
                                      <p:to>
                                        <p:strVal val="visible"/>
                                      </p:to>
                                    </p:set>
                                    <p:animEffect transition="in" filter="dissolve">
                                      <p:cBhvr>
                                        <p:cTn id="119" dur="500"/>
                                        <p:tgtEl>
                                          <p:spTgt spid="11305"/>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11306"/>
                                        </p:tgtEl>
                                        <p:attrNameLst>
                                          <p:attrName>style.visibility</p:attrName>
                                        </p:attrNameLst>
                                      </p:cBhvr>
                                      <p:to>
                                        <p:strVal val="visible"/>
                                      </p:to>
                                    </p:set>
                                    <p:animEffect transition="in" filter="dissolve">
                                      <p:cBhvr>
                                        <p:cTn id="124" dur="500"/>
                                        <p:tgtEl>
                                          <p:spTgt spid="11306"/>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11307"/>
                                        </p:tgtEl>
                                        <p:attrNameLst>
                                          <p:attrName>style.visibility</p:attrName>
                                        </p:attrNameLst>
                                      </p:cBhvr>
                                      <p:to>
                                        <p:strVal val="visible"/>
                                      </p:to>
                                    </p:set>
                                    <p:animEffect transition="in" filter="dissolve">
                                      <p:cBhvr>
                                        <p:cTn id="127" dur="500"/>
                                        <p:tgtEl>
                                          <p:spTgt spid="1130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9" presetClass="entr" presetSubtype="0" fill="hold" nodeType="clickEffect">
                                  <p:stCondLst>
                                    <p:cond delay="0"/>
                                  </p:stCondLst>
                                  <p:childTnLst>
                                    <p:set>
                                      <p:cBhvr>
                                        <p:cTn id="131" dur="1" fill="hold">
                                          <p:stCondLst>
                                            <p:cond delay="0"/>
                                          </p:stCondLst>
                                        </p:cTn>
                                        <p:tgtEl>
                                          <p:spTgt spid="11338"/>
                                        </p:tgtEl>
                                        <p:attrNameLst>
                                          <p:attrName>style.visibility</p:attrName>
                                        </p:attrNameLst>
                                      </p:cBhvr>
                                      <p:to>
                                        <p:strVal val="visible"/>
                                      </p:to>
                                    </p:set>
                                    <p:animEffect transition="in" filter="dissolve">
                                      <p:cBhvr>
                                        <p:cTn id="132" dur="500"/>
                                        <p:tgtEl>
                                          <p:spTgt spid="11338"/>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11311"/>
                                        </p:tgtEl>
                                        <p:attrNameLst>
                                          <p:attrName>style.visibility</p:attrName>
                                        </p:attrNameLst>
                                      </p:cBhvr>
                                      <p:to>
                                        <p:strVal val="visible"/>
                                      </p:to>
                                    </p:set>
                                    <p:animEffect transition="in" filter="dissolve">
                                      <p:cBhvr>
                                        <p:cTn id="135" dur="500"/>
                                        <p:tgtEl>
                                          <p:spTgt spid="11311"/>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1312"/>
                                        </p:tgtEl>
                                        <p:attrNameLst>
                                          <p:attrName>style.visibility</p:attrName>
                                        </p:attrNameLst>
                                      </p:cBhvr>
                                      <p:to>
                                        <p:strVal val="visible"/>
                                      </p:to>
                                    </p:set>
                                    <p:animEffect transition="in" filter="dissolve">
                                      <p:cBhvr>
                                        <p:cTn id="138" dur="500"/>
                                        <p:tgtEl>
                                          <p:spTgt spid="11312"/>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11339"/>
                                        </p:tgtEl>
                                        <p:attrNameLst>
                                          <p:attrName>style.visibility</p:attrName>
                                        </p:attrNameLst>
                                      </p:cBhvr>
                                      <p:to>
                                        <p:strVal val="visible"/>
                                      </p:to>
                                    </p:set>
                                    <p:animEffect transition="in" filter="dissolve">
                                      <p:cBhvr>
                                        <p:cTn id="143" dur="500"/>
                                        <p:tgtEl>
                                          <p:spTgt spid="11339"/>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1340"/>
                                        </p:tgtEl>
                                        <p:attrNameLst>
                                          <p:attrName>style.visibility</p:attrName>
                                        </p:attrNameLst>
                                      </p:cBhvr>
                                      <p:to>
                                        <p:strVal val="visible"/>
                                      </p:to>
                                    </p:set>
                                    <p:animEffect transition="in" filter="dissolve">
                                      <p:cBhvr>
                                        <p:cTn id="148" dur="500"/>
                                        <p:tgtEl>
                                          <p:spTgt spid="11340"/>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1341"/>
                                        </p:tgtEl>
                                        <p:attrNameLst>
                                          <p:attrName>style.visibility</p:attrName>
                                        </p:attrNameLst>
                                      </p:cBhvr>
                                      <p:to>
                                        <p:strVal val="visible"/>
                                      </p:to>
                                    </p:set>
                                    <p:animEffect transition="in" filter="dissolve">
                                      <p:cBhvr>
                                        <p:cTn id="153" dur="500"/>
                                        <p:tgtEl>
                                          <p:spTgt spid="11341"/>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11342"/>
                                        </p:tgtEl>
                                        <p:attrNameLst>
                                          <p:attrName>style.visibility</p:attrName>
                                        </p:attrNameLst>
                                      </p:cBhvr>
                                      <p:to>
                                        <p:strVal val="visible"/>
                                      </p:to>
                                    </p:set>
                                    <p:animEffect transition="in" filter="dissolve">
                                      <p:cBhvr>
                                        <p:cTn id="158" dur="500"/>
                                        <p:tgtEl>
                                          <p:spTgt spid="11342"/>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11343"/>
                                        </p:tgtEl>
                                        <p:attrNameLst>
                                          <p:attrName>style.visibility</p:attrName>
                                        </p:attrNameLst>
                                      </p:cBhvr>
                                      <p:to>
                                        <p:strVal val="visible"/>
                                      </p:to>
                                    </p:set>
                                    <p:animEffect transition="in" filter="dissolve">
                                      <p:cBhvr>
                                        <p:cTn id="163" dur="500"/>
                                        <p:tgtEl>
                                          <p:spTgt spid="11343"/>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11344"/>
                                        </p:tgtEl>
                                        <p:attrNameLst>
                                          <p:attrName>style.visibility</p:attrName>
                                        </p:attrNameLst>
                                      </p:cBhvr>
                                      <p:to>
                                        <p:strVal val="visible"/>
                                      </p:to>
                                    </p:set>
                                    <p:animEffect transition="in" filter="dissolve">
                                      <p:cBhvr>
                                        <p:cTn id="168" dur="500"/>
                                        <p:tgtEl>
                                          <p:spTgt spid="11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5" grpId="0" animBg="1"/>
      <p:bldP spid="480266" grpId="0" animBg="1"/>
      <p:bldP spid="480267" grpId="0" animBg="1"/>
      <p:bldP spid="480270" grpId="0" animBg="1"/>
      <p:bldP spid="480271" grpId="0"/>
      <p:bldP spid="480272" grpId="0"/>
      <p:bldP spid="480273" grpId="0"/>
      <p:bldP spid="480274" grpId="0"/>
      <p:bldP spid="480282" grpId="0"/>
      <p:bldP spid="480283" grpId="0"/>
      <p:bldP spid="480284" grpId="0" animBg="1"/>
      <p:bldP spid="480285" grpId="0" animBg="1"/>
      <p:bldP spid="480286" grpId="0" animBg="1"/>
      <p:bldP spid="480287" grpId="0"/>
      <p:bldP spid="480288" grpId="0"/>
      <p:bldP spid="480290" grpId="0"/>
      <p:bldP spid="11289" grpId="0"/>
      <p:bldP spid="11290" grpId="0"/>
      <p:bldP spid="11293" grpId="0"/>
      <p:bldP spid="11294" grpId="0"/>
      <p:bldP spid="11295" grpId="0"/>
      <p:bldP spid="11296" grpId="0"/>
      <p:bldP spid="11297" grpId="0"/>
      <p:bldP spid="11298" grpId="0"/>
      <p:bldP spid="11304" grpId="0"/>
      <p:bldP spid="11305" grpId="0"/>
      <p:bldP spid="11306" grpId="0"/>
      <p:bldP spid="11307" grpId="0"/>
      <p:bldP spid="11311" grpId="0"/>
      <p:bldP spid="11312" grpId="0"/>
      <p:bldP spid="11339" grpId="0"/>
      <p:bldP spid="11340" grpId="0"/>
      <p:bldP spid="11341" grpId="0"/>
      <p:bldP spid="11342" grpId="0"/>
      <p:bldP spid="11343" grpId="0"/>
      <p:bldP spid="113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b="1"/>
              <a:t>Unidades de energía</a:t>
            </a:r>
            <a:r>
              <a:rPr lang="es-PE"/>
              <a:t/>
            </a:r>
            <a:br>
              <a:rPr lang="es-PE"/>
            </a:br>
            <a:endParaRPr lang="es-PE"/>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980728"/>
            <a:ext cx="8905535" cy="540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42722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2"/>
          <p:cNvSpPr txBox="1">
            <a:spLocks noChangeArrowheads="1"/>
          </p:cNvSpPr>
          <p:nvPr/>
        </p:nvSpPr>
        <p:spPr bwMode="auto">
          <a:xfrm>
            <a:off x="285720" y="357166"/>
            <a:ext cx="7812088" cy="492443"/>
          </a:xfrm>
          <a:prstGeom prst="rect">
            <a:avLst/>
          </a:prstGeom>
          <a:solidFill>
            <a:srgbClr val="BBE0E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2600" dirty="0" smtClean="0">
                <a:solidFill>
                  <a:srgbClr val="000000"/>
                </a:solidFill>
                <a:latin typeface="Times New Roman" pitchFamily="18" charset="0"/>
              </a:rPr>
              <a:t>1. </a:t>
            </a:r>
            <a:r>
              <a:rPr lang="es-ES_tradnl" sz="2600" dirty="0">
                <a:solidFill>
                  <a:srgbClr val="000000"/>
                </a:solidFill>
                <a:latin typeface="Times New Roman" pitchFamily="18" charset="0"/>
              </a:rPr>
              <a:t>Intercambio de energía en las  reacciones  químicas</a:t>
            </a:r>
            <a:endParaRPr lang="es-ES" sz="2600" dirty="0">
              <a:solidFill>
                <a:srgbClr val="000000"/>
              </a:solidFill>
              <a:latin typeface="Times New Roman" pitchFamily="18" charset="0"/>
            </a:endParaRPr>
          </a:p>
        </p:txBody>
      </p:sp>
      <p:sp>
        <p:nvSpPr>
          <p:cNvPr id="458757" name="Rectangle 5"/>
          <p:cNvSpPr>
            <a:spLocks noChangeArrowheads="1"/>
          </p:cNvSpPr>
          <p:nvPr/>
        </p:nvSpPr>
        <p:spPr bwMode="auto">
          <a:xfrm>
            <a:off x="357158" y="857232"/>
            <a:ext cx="8501122" cy="37856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s-ES" sz="2400" dirty="0" smtClean="0"/>
              <a:t>Todas las reacciones químicas están acompañadas por un cambio de energía.</a:t>
            </a:r>
          </a:p>
          <a:p>
            <a:pPr algn="just"/>
            <a:r>
              <a:rPr lang="es-ES" sz="2400" dirty="0" smtClean="0"/>
              <a:t>Esto </a:t>
            </a:r>
            <a:r>
              <a:rPr lang="es-ES" sz="2400" dirty="0"/>
              <a:t>es debido a que cada sustancia  tiene su propia energía y por tanto las sustancias </a:t>
            </a:r>
            <a:r>
              <a:rPr lang="es-ES" sz="2400" dirty="0" smtClean="0"/>
              <a:t>iníciales </a:t>
            </a:r>
            <a:r>
              <a:rPr lang="es-ES" sz="2400" dirty="0"/>
              <a:t>(</a:t>
            </a:r>
            <a:r>
              <a:rPr lang="es-ES" sz="2400" b="1" dirty="0">
                <a:solidFill>
                  <a:srgbClr val="FF0000"/>
                </a:solidFill>
              </a:rPr>
              <a:t>LOS REACTIVOS</a:t>
            </a:r>
            <a:r>
              <a:rPr lang="es-ES" sz="2400" dirty="0"/>
              <a:t>) tienen una energía determinada, suma de las energías de cada una de las sustancias </a:t>
            </a:r>
            <a:r>
              <a:rPr lang="es-ES" sz="2400" dirty="0" smtClean="0"/>
              <a:t>iníciales. </a:t>
            </a:r>
            <a:r>
              <a:rPr lang="es-ES" sz="2400" dirty="0"/>
              <a:t>Al producirse la reacción desaparecen estas sustancias y se forman otras nuevas (</a:t>
            </a:r>
            <a:r>
              <a:rPr lang="es-ES" sz="2400" b="1" dirty="0">
                <a:solidFill>
                  <a:schemeClr val="accent2">
                    <a:lumMod val="75000"/>
                  </a:schemeClr>
                </a:solidFill>
              </a:rPr>
              <a:t>LOS PRODUCTOS</a:t>
            </a:r>
            <a:r>
              <a:rPr lang="es-ES" sz="2400" dirty="0"/>
              <a:t>) que igualmente tendrán otra determinada energía, suma de las energías de las nuevas sustancias formadas.</a:t>
            </a:r>
          </a:p>
        </p:txBody>
      </p:sp>
      <p:grpSp>
        <p:nvGrpSpPr>
          <p:cNvPr id="27" name="26 Grupo"/>
          <p:cNvGrpSpPr/>
          <p:nvPr/>
        </p:nvGrpSpPr>
        <p:grpSpPr>
          <a:xfrm>
            <a:off x="1857356" y="5214950"/>
            <a:ext cx="5884862" cy="1350963"/>
            <a:chOff x="1608138" y="2232025"/>
            <a:chExt cx="5884862" cy="1350963"/>
          </a:xfrm>
        </p:grpSpPr>
        <p:sp>
          <p:nvSpPr>
            <p:cNvPr id="458758" name="Rectangle 6"/>
            <p:cNvSpPr>
              <a:spLocks noChangeArrowheads="1"/>
            </p:cNvSpPr>
            <p:nvPr/>
          </p:nvSpPr>
          <p:spPr bwMode="auto">
            <a:xfrm>
              <a:off x="5337175" y="2232025"/>
              <a:ext cx="15192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b="1">
                  <a:solidFill>
                    <a:schemeClr val="accent2">
                      <a:lumMod val="75000"/>
                    </a:schemeClr>
                  </a:solidFill>
                  <a:cs typeface="Arial" pitchFamily="34" charset="0"/>
                </a:rPr>
                <a:t>C   +   D</a:t>
              </a:r>
            </a:p>
          </p:txBody>
        </p:sp>
        <p:sp>
          <p:nvSpPr>
            <p:cNvPr id="458759" name="AutoShape 7"/>
            <p:cNvSpPr>
              <a:spLocks/>
            </p:cNvSpPr>
            <p:nvPr/>
          </p:nvSpPr>
          <p:spPr bwMode="auto">
            <a:xfrm rot="5400000">
              <a:off x="2686050" y="2127250"/>
              <a:ext cx="131763" cy="1103313"/>
            </a:xfrm>
            <a:prstGeom prst="rightBrace">
              <a:avLst>
                <a:gd name="adj1" fmla="val 69779"/>
                <a:gd name="adj2" fmla="val 50000"/>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s-PE"/>
            </a:p>
          </p:txBody>
        </p:sp>
        <p:sp>
          <p:nvSpPr>
            <p:cNvPr id="458760" name="AutoShape 8"/>
            <p:cNvSpPr>
              <a:spLocks/>
            </p:cNvSpPr>
            <p:nvPr/>
          </p:nvSpPr>
          <p:spPr bwMode="auto">
            <a:xfrm rot="5400000">
              <a:off x="5776912" y="2127251"/>
              <a:ext cx="131763" cy="1103312"/>
            </a:xfrm>
            <a:prstGeom prst="rightBrace">
              <a:avLst>
                <a:gd name="adj1" fmla="val 69779"/>
                <a:gd name="adj2" fmla="val 50000"/>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s-PE"/>
            </a:p>
          </p:txBody>
        </p:sp>
        <p:sp>
          <p:nvSpPr>
            <p:cNvPr id="458761" name="Text Box 9"/>
            <p:cNvSpPr txBox="1">
              <a:spLocks noChangeArrowheads="1"/>
            </p:cNvSpPr>
            <p:nvPr/>
          </p:nvSpPr>
          <p:spPr bwMode="auto">
            <a:xfrm>
              <a:off x="2276475" y="2709863"/>
              <a:ext cx="1320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E</a:t>
              </a:r>
              <a:r>
                <a:rPr lang="es-ES" baseline="-25000"/>
                <a:t>reactivos </a:t>
              </a:r>
              <a:endParaRPr lang="es-ES" sz="1400"/>
            </a:p>
          </p:txBody>
        </p:sp>
        <p:sp>
          <p:nvSpPr>
            <p:cNvPr id="458762" name="Text Box 10"/>
            <p:cNvSpPr txBox="1">
              <a:spLocks noChangeArrowheads="1"/>
            </p:cNvSpPr>
            <p:nvPr/>
          </p:nvSpPr>
          <p:spPr bwMode="auto">
            <a:xfrm>
              <a:off x="1608138" y="3278188"/>
              <a:ext cx="277336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Energía total de los reactivos</a:t>
              </a:r>
            </a:p>
          </p:txBody>
        </p:sp>
        <p:sp>
          <p:nvSpPr>
            <p:cNvPr id="458763" name="Text Box 11"/>
            <p:cNvSpPr txBox="1">
              <a:spLocks noChangeArrowheads="1"/>
            </p:cNvSpPr>
            <p:nvPr/>
          </p:nvSpPr>
          <p:spPr bwMode="auto">
            <a:xfrm rot="-5400000">
              <a:off x="2594769" y="2931319"/>
              <a:ext cx="4064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a:t>
              </a:r>
            </a:p>
          </p:txBody>
        </p:sp>
        <p:sp>
          <p:nvSpPr>
            <p:cNvPr id="458764" name="Text Box 12"/>
            <p:cNvSpPr txBox="1">
              <a:spLocks noChangeArrowheads="1"/>
            </p:cNvSpPr>
            <p:nvPr/>
          </p:nvSpPr>
          <p:spPr bwMode="auto">
            <a:xfrm>
              <a:off x="5387975" y="2709863"/>
              <a:ext cx="1320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E</a:t>
              </a:r>
              <a:r>
                <a:rPr lang="es-ES" baseline="-25000"/>
                <a:t>productos </a:t>
              </a:r>
              <a:endParaRPr lang="es-ES" sz="1400"/>
            </a:p>
          </p:txBody>
        </p:sp>
        <p:sp>
          <p:nvSpPr>
            <p:cNvPr id="458765" name="Text Box 13"/>
            <p:cNvSpPr txBox="1">
              <a:spLocks noChangeArrowheads="1"/>
            </p:cNvSpPr>
            <p:nvPr/>
          </p:nvSpPr>
          <p:spPr bwMode="auto">
            <a:xfrm>
              <a:off x="4719638" y="3263900"/>
              <a:ext cx="277336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dirty="0"/>
                <a:t>Energía total de los productos</a:t>
              </a:r>
            </a:p>
          </p:txBody>
        </p:sp>
        <p:sp>
          <p:nvSpPr>
            <p:cNvPr id="458766" name="Text Box 14"/>
            <p:cNvSpPr txBox="1">
              <a:spLocks noChangeArrowheads="1"/>
            </p:cNvSpPr>
            <p:nvPr/>
          </p:nvSpPr>
          <p:spPr bwMode="auto">
            <a:xfrm rot="-5400000">
              <a:off x="5706269" y="2917032"/>
              <a:ext cx="4064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dirty="0"/>
                <a:t>=</a:t>
              </a:r>
            </a:p>
          </p:txBody>
        </p:sp>
        <p:sp>
          <p:nvSpPr>
            <p:cNvPr id="458767" name="Line 15"/>
            <p:cNvSpPr>
              <a:spLocks noChangeShapeType="1"/>
            </p:cNvSpPr>
            <p:nvPr/>
          </p:nvSpPr>
          <p:spPr bwMode="auto">
            <a:xfrm>
              <a:off x="3714750" y="2474913"/>
              <a:ext cx="1176338" cy="0"/>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s-PE"/>
            </a:p>
          </p:txBody>
        </p:sp>
        <p:sp>
          <p:nvSpPr>
            <p:cNvPr id="458768" name="Rectangle 16"/>
            <p:cNvSpPr>
              <a:spLocks noChangeArrowheads="1"/>
            </p:cNvSpPr>
            <p:nvPr/>
          </p:nvSpPr>
          <p:spPr bwMode="auto">
            <a:xfrm>
              <a:off x="2163763" y="2232025"/>
              <a:ext cx="16922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solidFill>
                    <a:srgbClr val="FF0000"/>
                  </a:solidFill>
                </a:rPr>
                <a:t>A   +   B</a:t>
              </a:r>
              <a:endParaRPr lang="es-ES" sz="2000">
                <a:solidFill>
                  <a:schemeClr val="hlink"/>
                </a:solidFill>
                <a:cs typeface="Arial" pitchFamily="34" charset="0"/>
              </a:endParaRPr>
            </a:p>
          </p:txBody>
        </p:sp>
      </p:grpSp>
    </p:spTree>
    <p:extLst>
      <p:ext uri="{BB962C8B-B14F-4D97-AF65-F5344CB8AC3E}">
        <p14:creationId xmlns:p14="http://schemas.microsoft.com/office/powerpoint/2010/main" xmlns="" val="3769426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8757"/>
                                        </p:tgtEl>
                                        <p:attrNameLst>
                                          <p:attrName>style.visibility</p:attrName>
                                        </p:attrNameLst>
                                      </p:cBhvr>
                                      <p:to>
                                        <p:strVal val="visible"/>
                                      </p:to>
                                    </p:set>
                                    <p:animEffect transition="in" filter="dissolve">
                                      <p:cBhvr>
                                        <p:cTn id="7" dur="500"/>
                                        <p:tgtEl>
                                          <p:spTgt spid="458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7"/>
          <p:cNvSpPr txBox="1">
            <a:spLocks noChangeArrowheads="1"/>
          </p:cNvSpPr>
          <p:nvPr/>
        </p:nvSpPr>
        <p:spPr bwMode="auto">
          <a:xfrm>
            <a:off x="74613" y="2143116"/>
            <a:ext cx="8710612" cy="861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2698750" indent="-2698750" eaLnBrk="1" hangingPunct="1">
              <a:spcBef>
                <a:spcPct val="50000"/>
              </a:spcBef>
            </a:pPr>
            <a:r>
              <a:rPr lang="es-ES" sz="2000" dirty="0"/>
              <a:t>Si </a:t>
            </a:r>
            <a:r>
              <a:rPr lang="es-ES" sz="2000" b="1" dirty="0"/>
              <a:t> </a:t>
            </a:r>
            <a:r>
              <a:rPr lang="es-ES" sz="2000" b="1" dirty="0" err="1"/>
              <a:t>E</a:t>
            </a:r>
            <a:r>
              <a:rPr lang="es-ES" sz="2000" baseline="-25000" dirty="0" err="1"/>
              <a:t>reactivos</a:t>
            </a:r>
            <a:r>
              <a:rPr lang="es-ES" sz="2000" baseline="-25000" dirty="0"/>
              <a:t> </a:t>
            </a:r>
            <a:r>
              <a:rPr lang="es-ES" sz="2000" dirty="0"/>
              <a:t> </a:t>
            </a:r>
            <a:r>
              <a:rPr lang="es-ES" sz="2000" b="1" dirty="0"/>
              <a:t>&gt; </a:t>
            </a:r>
            <a:r>
              <a:rPr lang="es-ES" sz="2000" b="1" dirty="0" err="1"/>
              <a:t>E</a:t>
            </a:r>
            <a:r>
              <a:rPr lang="es-ES" sz="2000" baseline="-25000" dirty="0" err="1"/>
              <a:t>productos</a:t>
            </a:r>
            <a:r>
              <a:rPr lang="es-ES" sz="2000" baseline="-25000" dirty="0"/>
              <a:t> </a:t>
            </a:r>
            <a:r>
              <a:rPr lang="es-ES" sz="2000" b="1" dirty="0"/>
              <a:t>:</a:t>
            </a:r>
            <a:r>
              <a:rPr lang="es-ES" sz="2000" dirty="0"/>
              <a:t> hay cesión de energía al medio </a:t>
            </a:r>
            <a:endParaRPr lang="es-ES" sz="2000" dirty="0" smtClean="0"/>
          </a:p>
          <a:p>
            <a:pPr marL="2698750" indent="-2698750" algn="ctr" eaLnBrk="1" hangingPunct="1">
              <a:spcBef>
                <a:spcPct val="50000"/>
              </a:spcBef>
            </a:pPr>
            <a:r>
              <a:rPr lang="es-ES" sz="2000" dirty="0" smtClean="0"/>
              <a:t>(</a:t>
            </a:r>
            <a:r>
              <a:rPr lang="es-ES" sz="2000" b="1" dirty="0"/>
              <a:t>Reacción </a:t>
            </a:r>
            <a:r>
              <a:rPr lang="es-ES" sz="2000" b="1" dirty="0" smtClean="0"/>
              <a:t>     exotérmica</a:t>
            </a:r>
            <a:r>
              <a:rPr lang="es-ES" sz="2000" dirty="0"/>
              <a:t>)</a:t>
            </a:r>
            <a:endParaRPr lang="es-ES" sz="2000" b="1" baseline="-25000" dirty="0"/>
          </a:p>
        </p:txBody>
      </p:sp>
      <p:sp>
        <p:nvSpPr>
          <p:cNvPr id="5" name="Text Box 18"/>
          <p:cNvSpPr txBox="1">
            <a:spLocks noChangeArrowheads="1"/>
          </p:cNvSpPr>
          <p:nvPr/>
        </p:nvSpPr>
        <p:spPr bwMode="auto">
          <a:xfrm>
            <a:off x="0" y="4143380"/>
            <a:ext cx="8969375" cy="8617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000" dirty="0"/>
              <a:t>Si </a:t>
            </a:r>
            <a:r>
              <a:rPr lang="es-ES" sz="2000" b="1" dirty="0"/>
              <a:t> </a:t>
            </a:r>
            <a:r>
              <a:rPr lang="es-ES" sz="2000" b="1" dirty="0" err="1"/>
              <a:t>E</a:t>
            </a:r>
            <a:r>
              <a:rPr lang="es-ES" sz="2000" baseline="-25000" dirty="0" err="1"/>
              <a:t>reactivos</a:t>
            </a:r>
            <a:r>
              <a:rPr lang="es-ES" sz="2000" baseline="-25000" dirty="0"/>
              <a:t> </a:t>
            </a:r>
            <a:r>
              <a:rPr lang="es-ES" sz="2000" dirty="0"/>
              <a:t> </a:t>
            </a:r>
            <a:r>
              <a:rPr lang="es-ES" sz="2000" b="1" dirty="0"/>
              <a:t>&lt; </a:t>
            </a:r>
            <a:r>
              <a:rPr lang="es-ES" sz="2000" b="1" dirty="0" err="1"/>
              <a:t>E</a:t>
            </a:r>
            <a:r>
              <a:rPr lang="es-ES" sz="2000" baseline="-25000" dirty="0" err="1"/>
              <a:t>productos</a:t>
            </a:r>
            <a:r>
              <a:rPr lang="es-ES" sz="2000" baseline="-25000" dirty="0"/>
              <a:t> </a:t>
            </a:r>
            <a:r>
              <a:rPr lang="es-ES" sz="2000" b="1" dirty="0"/>
              <a:t>:</a:t>
            </a:r>
            <a:r>
              <a:rPr lang="es-ES" sz="2000" dirty="0"/>
              <a:t> hay absorción de energía del </a:t>
            </a:r>
            <a:r>
              <a:rPr lang="es-ES" sz="2000" dirty="0" smtClean="0"/>
              <a:t>medio</a:t>
            </a:r>
          </a:p>
          <a:p>
            <a:pPr algn="ctr" eaLnBrk="1" hangingPunct="1">
              <a:spcBef>
                <a:spcPct val="50000"/>
              </a:spcBef>
            </a:pPr>
            <a:r>
              <a:rPr lang="es-ES" sz="2000" dirty="0" smtClean="0"/>
              <a:t> </a:t>
            </a:r>
            <a:r>
              <a:rPr lang="es-ES" sz="2000" dirty="0"/>
              <a:t>(</a:t>
            </a:r>
            <a:r>
              <a:rPr lang="es-ES" sz="2000" b="1" dirty="0"/>
              <a:t>Reacción endotérmica</a:t>
            </a:r>
            <a:r>
              <a:rPr lang="es-ES" sz="2000" dirty="0"/>
              <a:t>)</a:t>
            </a:r>
            <a:endParaRPr lang="es-ES" sz="2000" b="1" baseline="-25000" dirty="0"/>
          </a:p>
        </p:txBody>
      </p:sp>
      <p:grpSp>
        <p:nvGrpSpPr>
          <p:cNvPr id="12" name="11 Grupo"/>
          <p:cNvGrpSpPr/>
          <p:nvPr/>
        </p:nvGrpSpPr>
        <p:grpSpPr>
          <a:xfrm>
            <a:off x="2285984" y="3214686"/>
            <a:ext cx="6216650" cy="396875"/>
            <a:chOff x="2087563" y="2671753"/>
            <a:chExt cx="6216650" cy="396875"/>
          </a:xfrm>
        </p:grpSpPr>
        <p:sp>
          <p:nvSpPr>
            <p:cNvPr id="6" name="Rectangle 19"/>
            <p:cNvSpPr>
              <a:spLocks noChangeArrowheads="1"/>
            </p:cNvSpPr>
            <p:nvPr/>
          </p:nvSpPr>
          <p:spPr bwMode="auto">
            <a:xfrm>
              <a:off x="5260975" y="2671753"/>
              <a:ext cx="30432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b="1" dirty="0">
                  <a:solidFill>
                    <a:schemeClr val="accent2">
                      <a:lumMod val="75000"/>
                    </a:schemeClr>
                  </a:solidFill>
                  <a:cs typeface="Arial" pitchFamily="34" charset="0"/>
                </a:rPr>
                <a:t>C   +   D    +   Energía</a:t>
              </a:r>
            </a:p>
          </p:txBody>
        </p:sp>
        <p:sp>
          <p:nvSpPr>
            <p:cNvPr id="7" name="Line 20"/>
            <p:cNvSpPr>
              <a:spLocks noChangeShapeType="1"/>
            </p:cNvSpPr>
            <p:nvPr/>
          </p:nvSpPr>
          <p:spPr bwMode="auto">
            <a:xfrm>
              <a:off x="3638550" y="2886066"/>
              <a:ext cx="1220788" cy="1587"/>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s-PE"/>
            </a:p>
          </p:txBody>
        </p:sp>
        <p:sp>
          <p:nvSpPr>
            <p:cNvPr id="8" name="Rectangle 21"/>
            <p:cNvSpPr>
              <a:spLocks noChangeArrowheads="1"/>
            </p:cNvSpPr>
            <p:nvPr/>
          </p:nvSpPr>
          <p:spPr bwMode="auto">
            <a:xfrm>
              <a:off x="2087563" y="2671753"/>
              <a:ext cx="17557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solidFill>
                    <a:srgbClr val="FF0000"/>
                  </a:solidFill>
                </a:rPr>
                <a:t>A   +   B</a:t>
              </a:r>
              <a:endParaRPr lang="es-ES" sz="2000">
                <a:solidFill>
                  <a:schemeClr val="hlink"/>
                </a:solidFill>
                <a:cs typeface="Arial" pitchFamily="34" charset="0"/>
              </a:endParaRPr>
            </a:p>
          </p:txBody>
        </p:sp>
      </p:grpSp>
      <p:grpSp>
        <p:nvGrpSpPr>
          <p:cNvPr id="13" name="12 Grupo"/>
          <p:cNvGrpSpPr/>
          <p:nvPr/>
        </p:nvGrpSpPr>
        <p:grpSpPr>
          <a:xfrm>
            <a:off x="1643042" y="5357826"/>
            <a:ext cx="5851525" cy="396875"/>
            <a:chOff x="969963" y="4448166"/>
            <a:chExt cx="5851525" cy="396875"/>
          </a:xfrm>
        </p:grpSpPr>
        <p:sp>
          <p:nvSpPr>
            <p:cNvPr id="9" name="Rectangle 22"/>
            <p:cNvSpPr>
              <a:spLocks noChangeArrowheads="1"/>
            </p:cNvSpPr>
            <p:nvPr/>
          </p:nvSpPr>
          <p:spPr bwMode="auto">
            <a:xfrm>
              <a:off x="5286375" y="4448166"/>
              <a:ext cx="15351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b="1">
                  <a:solidFill>
                    <a:schemeClr val="accent2">
                      <a:lumMod val="75000"/>
                    </a:schemeClr>
                  </a:solidFill>
                  <a:cs typeface="Arial" pitchFamily="34" charset="0"/>
                </a:rPr>
                <a:t>C   +   D   </a:t>
              </a:r>
            </a:p>
          </p:txBody>
        </p:sp>
        <p:sp>
          <p:nvSpPr>
            <p:cNvPr id="10" name="Line 23"/>
            <p:cNvSpPr>
              <a:spLocks noChangeShapeType="1"/>
            </p:cNvSpPr>
            <p:nvPr/>
          </p:nvSpPr>
          <p:spPr bwMode="auto">
            <a:xfrm>
              <a:off x="3735388" y="4662478"/>
              <a:ext cx="1220787" cy="1588"/>
            </a:xfrm>
            <a:prstGeom prst="line">
              <a:avLst/>
            </a:prstGeom>
            <a:noFill/>
            <a:ln w="38100" cmpd="dbl">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s-PE"/>
            </a:p>
          </p:txBody>
        </p:sp>
        <p:sp>
          <p:nvSpPr>
            <p:cNvPr id="11" name="Rectangle 24"/>
            <p:cNvSpPr>
              <a:spLocks noChangeArrowheads="1"/>
            </p:cNvSpPr>
            <p:nvPr/>
          </p:nvSpPr>
          <p:spPr bwMode="auto">
            <a:xfrm>
              <a:off x="969963" y="4448166"/>
              <a:ext cx="25987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solidFill>
                    <a:srgbClr val="FF0000"/>
                  </a:solidFill>
                </a:rPr>
                <a:t>A   +   B   +   Energía</a:t>
              </a:r>
              <a:endParaRPr lang="es-ES" sz="2000">
                <a:solidFill>
                  <a:schemeClr val="hlink"/>
                </a:solidFill>
                <a:cs typeface="Arial" pitchFamily="34" charset="0"/>
              </a:endParaRPr>
            </a:p>
          </p:txBody>
        </p:sp>
      </p:grpSp>
      <p:sp>
        <p:nvSpPr>
          <p:cNvPr id="14" name="Text Box 2"/>
          <p:cNvSpPr txBox="1">
            <a:spLocks noChangeArrowheads="1"/>
          </p:cNvSpPr>
          <p:nvPr/>
        </p:nvSpPr>
        <p:spPr bwMode="auto">
          <a:xfrm>
            <a:off x="285720" y="357166"/>
            <a:ext cx="7812088" cy="492443"/>
          </a:xfrm>
          <a:prstGeom prst="rect">
            <a:avLst/>
          </a:prstGeom>
          <a:solidFill>
            <a:srgbClr val="BBE0E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2600" dirty="0" smtClean="0">
                <a:solidFill>
                  <a:srgbClr val="000000"/>
                </a:solidFill>
                <a:latin typeface="Times New Roman" pitchFamily="18" charset="0"/>
              </a:rPr>
              <a:t>1. </a:t>
            </a:r>
            <a:r>
              <a:rPr lang="es-ES_tradnl" sz="2600" dirty="0">
                <a:solidFill>
                  <a:srgbClr val="000000"/>
                </a:solidFill>
                <a:latin typeface="Times New Roman" pitchFamily="18" charset="0"/>
              </a:rPr>
              <a:t>Intercambio de energía en las  reacciones  químicas</a:t>
            </a:r>
            <a:endParaRPr lang="es-ES" sz="2600" dirty="0">
              <a:solidFill>
                <a:srgbClr val="000000"/>
              </a:solidFill>
              <a:latin typeface="Times New Roman" pitchFamily="18" charset="0"/>
            </a:endParaRPr>
          </a:p>
        </p:txBody>
      </p:sp>
    </p:spTree>
    <p:extLst>
      <p:ext uri="{BB962C8B-B14F-4D97-AF65-F5344CB8AC3E}">
        <p14:creationId xmlns:p14="http://schemas.microsoft.com/office/powerpoint/2010/main" xmlns="" val="419815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5"/>
          <p:cNvSpPr txBox="1">
            <a:spLocks noChangeArrowheads="1"/>
          </p:cNvSpPr>
          <p:nvPr/>
        </p:nvSpPr>
        <p:spPr bwMode="auto">
          <a:xfrm>
            <a:off x="0" y="28575"/>
            <a:ext cx="15113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dirty="0" smtClean="0">
                <a:solidFill>
                  <a:srgbClr val="FF0000"/>
                </a:solidFill>
              </a:rPr>
              <a:t>Ejercicio </a:t>
            </a:r>
            <a:r>
              <a:rPr lang="es-ES" b="1" dirty="0">
                <a:solidFill>
                  <a:srgbClr val="FF0000"/>
                </a:solidFill>
              </a:rPr>
              <a:t>1</a:t>
            </a:r>
          </a:p>
        </p:txBody>
      </p:sp>
      <p:sp>
        <p:nvSpPr>
          <p:cNvPr id="8198" name="Text Box 6"/>
          <p:cNvSpPr txBox="1">
            <a:spLocks noChangeArrowheads="1"/>
          </p:cNvSpPr>
          <p:nvPr/>
        </p:nvSpPr>
        <p:spPr bwMode="auto">
          <a:xfrm>
            <a:off x="1349375" y="0"/>
            <a:ext cx="7343775"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Una reacción química desprende 2000 kJ en forma de calor y produce 1400 kJ en forma de trabajo. Calcular:</a:t>
            </a:r>
          </a:p>
        </p:txBody>
      </p:sp>
      <p:sp>
        <p:nvSpPr>
          <p:cNvPr id="54279" name="Text Box 7"/>
          <p:cNvSpPr txBox="1">
            <a:spLocks noChangeArrowheads="1"/>
          </p:cNvSpPr>
          <p:nvPr/>
        </p:nvSpPr>
        <p:spPr bwMode="auto">
          <a:xfrm>
            <a:off x="217488" y="581025"/>
            <a:ext cx="804068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a)</a:t>
            </a:r>
            <a:r>
              <a:rPr lang="es-ES" sz="1600"/>
              <a:t> La variación que experimenta la energía interna del sistema reactivos-productos:</a:t>
            </a:r>
          </a:p>
        </p:txBody>
      </p:sp>
      <p:sp>
        <p:nvSpPr>
          <p:cNvPr id="54280" name="Text Box 8"/>
          <p:cNvSpPr txBox="1">
            <a:spLocks noChangeArrowheads="1"/>
          </p:cNvSpPr>
          <p:nvPr/>
        </p:nvSpPr>
        <p:spPr bwMode="auto">
          <a:xfrm>
            <a:off x="0" y="1016000"/>
            <a:ext cx="28892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Según el criterio de signos:</a:t>
            </a:r>
          </a:p>
        </p:txBody>
      </p:sp>
      <p:sp>
        <p:nvSpPr>
          <p:cNvPr id="54281" name="Text Box 9"/>
          <p:cNvSpPr txBox="1">
            <a:spLocks noChangeArrowheads="1"/>
          </p:cNvSpPr>
          <p:nvPr/>
        </p:nvSpPr>
        <p:spPr bwMode="auto">
          <a:xfrm>
            <a:off x="2632075" y="1028700"/>
            <a:ext cx="22494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cs typeface="Arial" pitchFamily="34" charset="0"/>
              </a:rPr>
              <a:t>Q = – 2000 kJ</a:t>
            </a:r>
          </a:p>
        </p:txBody>
      </p:sp>
      <p:sp>
        <p:nvSpPr>
          <p:cNvPr id="54282" name="Text Box 10"/>
          <p:cNvSpPr txBox="1">
            <a:spLocks noChangeArrowheads="1"/>
          </p:cNvSpPr>
          <p:nvPr/>
        </p:nvSpPr>
        <p:spPr bwMode="auto">
          <a:xfrm>
            <a:off x="4456113" y="1030288"/>
            <a:ext cx="415131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ya que es calor cedido por el sistema</a:t>
            </a:r>
          </a:p>
        </p:txBody>
      </p:sp>
      <p:sp>
        <p:nvSpPr>
          <p:cNvPr id="54283" name="Text Box 11"/>
          <p:cNvSpPr txBox="1">
            <a:spLocks noChangeArrowheads="1"/>
          </p:cNvSpPr>
          <p:nvPr/>
        </p:nvSpPr>
        <p:spPr bwMode="auto">
          <a:xfrm>
            <a:off x="2632075" y="1406525"/>
            <a:ext cx="22494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cs typeface="Arial" pitchFamily="34" charset="0"/>
              </a:rPr>
              <a:t>W = – 1400 kJ</a:t>
            </a:r>
          </a:p>
        </p:txBody>
      </p:sp>
      <p:sp>
        <p:nvSpPr>
          <p:cNvPr id="54284" name="Text Box 12"/>
          <p:cNvSpPr txBox="1">
            <a:spLocks noChangeArrowheads="1"/>
          </p:cNvSpPr>
          <p:nvPr/>
        </p:nvSpPr>
        <p:spPr bwMode="auto">
          <a:xfrm>
            <a:off x="4456113" y="1408113"/>
            <a:ext cx="415131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ya que es trabajo realizado por el sistema</a:t>
            </a:r>
          </a:p>
        </p:txBody>
      </p:sp>
      <p:sp>
        <p:nvSpPr>
          <p:cNvPr id="54285" name="Text Box 13"/>
          <p:cNvSpPr txBox="1">
            <a:spLocks noChangeArrowheads="1"/>
          </p:cNvSpPr>
          <p:nvPr/>
        </p:nvSpPr>
        <p:spPr bwMode="auto">
          <a:xfrm>
            <a:off x="203200" y="1828800"/>
            <a:ext cx="30194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Aplicamos el primer principio :</a:t>
            </a:r>
          </a:p>
        </p:txBody>
      </p:sp>
      <p:sp>
        <p:nvSpPr>
          <p:cNvPr id="54286" name="Text Box 14"/>
          <p:cNvSpPr txBox="1">
            <a:spLocks noChangeArrowheads="1"/>
          </p:cNvSpPr>
          <p:nvPr/>
        </p:nvSpPr>
        <p:spPr bwMode="auto">
          <a:xfrm>
            <a:off x="1436688" y="2178050"/>
            <a:ext cx="162718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sym typeface="Symbol" pitchFamily="18" charset="2"/>
              </a:rPr>
              <a:t></a:t>
            </a:r>
            <a:r>
              <a:rPr lang="es-ES_tradnl" b="1"/>
              <a:t> U = Q + W </a:t>
            </a:r>
            <a:endParaRPr lang="es-ES" b="1"/>
          </a:p>
        </p:txBody>
      </p:sp>
      <p:sp>
        <p:nvSpPr>
          <p:cNvPr id="54287" name="Text Box 15"/>
          <p:cNvSpPr txBox="1">
            <a:spLocks noChangeArrowheads="1"/>
          </p:cNvSpPr>
          <p:nvPr/>
        </p:nvSpPr>
        <p:spPr bwMode="auto">
          <a:xfrm>
            <a:off x="2806700" y="2190750"/>
            <a:ext cx="16398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t>= </a:t>
            </a:r>
            <a:r>
              <a:rPr lang="es-ES" b="1"/>
              <a:t>– 2000 kJ</a:t>
            </a:r>
          </a:p>
        </p:txBody>
      </p:sp>
      <p:sp>
        <p:nvSpPr>
          <p:cNvPr id="54288" name="Text Box 16"/>
          <p:cNvSpPr txBox="1">
            <a:spLocks noChangeArrowheads="1"/>
          </p:cNvSpPr>
          <p:nvPr/>
        </p:nvSpPr>
        <p:spPr bwMode="auto">
          <a:xfrm>
            <a:off x="4090988" y="2189163"/>
            <a:ext cx="19462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 (– 1400 kJ)</a:t>
            </a:r>
          </a:p>
        </p:txBody>
      </p:sp>
      <p:sp>
        <p:nvSpPr>
          <p:cNvPr id="54289" name="Text Box 17"/>
          <p:cNvSpPr txBox="1">
            <a:spLocks noChangeArrowheads="1"/>
          </p:cNvSpPr>
          <p:nvPr/>
        </p:nvSpPr>
        <p:spPr bwMode="auto">
          <a:xfrm>
            <a:off x="5489575" y="2190750"/>
            <a:ext cx="16398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t>= </a:t>
            </a:r>
            <a:r>
              <a:rPr lang="es-ES" b="1"/>
              <a:t>– 3400 kJ </a:t>
            </a:r>
          </a:p>
        </p:txBody>
      </p:sp>
      <p:sp>
        <p:nvSpPr>
          <p:cNvPr id="54290" name="Freeform 18"/>
          <p:cNvSpPr>
            <a:spLocks/>
          </p:cNvSpPr>
          <p:nvPr/>
        </p:nvSpPr>
        <p:spPr bwMode="auto">
          <a:xfrm>
            <a:off x="5792788" y="2162175"/>
            <a:ext cx="1160462" cy="392113"/>
          </a:xfrm>
          <a:custGeom>
            <a:avLst/>
            <a:gdLst>
              <a:gd name="T0" fmla="*/ 0 w 731"/>
              <a:gd name="T1" fmla="*/ 2147483647 h 247"/>
              <a:gd name="T2" fmla="*/ 2147483647 w 731"/>
              <a:gd name="T3" fmla="*/ 2147483647 h 247"/>
              <a:gd name="T4" fmla="*/ 2147483647 w 731"/>
              <a:gd name="T5" fmla="*/ 0 h 247"/>
              <a:gd name="T6" fmla="*/ 0 60000 65536"/>
              <a:gd name="T7" fmla="*/ 0 60000 65536"/>
              <a:gd name="T8" fmla="*/ 0 60000 65536"/>
              <a:gd name="T9" fmla="*/ 0 w 731"/>
              <a:gd name="T10" fmla="*/ 0 h 247"/>
              <a:gd name="T11" fmla="*/ 731 w 731"/>
              <a:gd name="T12" fmla="*/ 247 h 247"/>
            </a:gdLst>
            <a:ahLst/>
            <a:cxnLst>
              <a:cxn ang="T6">
                <a:pos x="T0" y="T1"/>
              </a:cxn>
              <a:cxn ang="T7">
                <a:pos x="T2" y="T3"/>
              </a:cxn>
              <a:cxn ang="T8">
                <a:pos x="T4" y="T5"/>
              </a:cxn>
            </a:cxnLst>
            <a:rect l="T9" t="T10" r="T11" b="T12"/>
            <a:pathLst>
              <a:path w="731" h="247">
                <a:moveTo>
                  <a:pt x="0" y="247"/>
                </a:moveTo>
                <a:lnTo>
                  <a:pt x="731" y="247"/>
                </a:lnTo>
                <a:lnTo>
                  <a:pt x="731" y="0"/>
                </a:lnTo>
              </a:path>
            </a:pathLst>
          </a:custGeom>
          <a:noFill/>
          <a:ln w="28575" cmpd="sng">
            <a:solidFill>
              <a:srgbClr val="0066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s-PE"/>
          </a:p>
        </p:txBody>
      </p:sp>
      <p:sp>
        <p:nvSpPr>
          <p:cNvPr id="54291" name="Text Box 19"/>
          <p:cNvSpPr txBox="1">
            <a:spLocks noChangeArrowheads="1"/>
          </p:cNvSpPr>
          <p:nvPr/>
        </p:nvSpPr>
        <p:spPr bwMode="auto">
          <a:xfrm>
            <a:off x="174625" y="3186113"/>
            <a:ext cx="8040688"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b)</a:t>
            </a:r>
            <a:r>
              <a:rPr lang="es-ES" sz="1600"/>
              <a:t> Determina si la energía total de los productos formados será mayor o menor que la energía total de los reactivos:</a:t>
            </a:r>
          </a:p>
        </p:txBody>
      </p:sp>
      <p:sp>
        <p:nvSpPr>
          <p:cNvPr id="54292" name="Text Box 20"/>
          <p:cNvSpPr txBox="1">
            <a:spLocks noChangeArrowheads="1"/>
          </p:cNvSpPr>
          <p:nvPr/>
        </p:nvSpPr>
        <p:spPr bwMode="auto">
          <a:xfrm>
            <a:off x="304800" y="3711575"/>
            <a:ext cx="8347075"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Como el sistema cede energía tanto en forma de calor Q como de trabajo W, la energía total de los productos será menor que la energía total de los reactivos :</a:t>
            </a:r>
          </a:p>
        </p:txBody>
      </p:sp>
      <p:sp>
        <p:nvSpPr>
          <p:cNvPr id="458761" name="Text Box 9"/>
          <p:cNvSpPr txBox="1">
            <a:spLocks noChangeArrowheads="1"/>
          </p:cNvSpPr>
          <p:nvPr/>
        </p:nvSpPr>
        <p:spPr bwMode="auto">
          <a:xfrm>
            <a:off x="4113213" y="4386263"/>
            <a:ext cx="1320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E</a:t>
            </a:r>
            <a:r>
              <a:rPr lang="es-ES" baseline="-25000"/>
              <a:t>reactivos </a:t>
            </a:r>
            <a:endParaRPr lang="es-ES" sz="1400"/>
          </a:p>
        </p:txBody>
      </p:sp>
      <p:sp>
        <p:nvSpPr>
          <p:cNvPr id="458764" name="Text Box 12"/>
          <p:cNvSpPr txBox="1">
            <a:spLocks noChangeArrowheads="1"/>
          </p:cNvSpPr>
          <p:nvPr/>
        </p:nvSpPr>
        <p:spPr bwMode="auto">
          <a:xfrm>
            <a:off x="2557463" y="4400550"/>
            <a:ext cx="132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E</a:t>
            </a:r>
            <a:r>
              <a:rPr lang="es-ES" baseline="-25000"/>
              <a:t>productos </a:t>
            </a:r>
            <a:endParaRPr lang="es-ES" sz="1400"/>
          </a:p>
        </p:txBody>
      </p:sp>
      <p:sp>
        <p:nvSpPr>
          <p:cNvPr id="54295" name="Text Box 23"/>
          <p:cNvSpPr txBox="1">
            <a:spLocks noChangeArrowheads="1"/>
          </p:cNvSpPr>
          <p:nvPr/>
        </p:nvSpPr>
        <p:spPr bwMode="auto">
          <a:xfrm>
            <a:off x="3587750" y="4408488"/>
            <a:ext cx="59531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sym typeface="Symbol" pitchFamily="18" charset="2"/>
              </a:rPr>
              <a:t>&lt;</a:t>
            </a:r>
            <a:endParaRPr lang="es-ES" b="1"/>
          </a:p>
        </p:txBody>
      </p:sp>
      <p:sp>
        <p:nvSpPr>
          <p:cNvPr id="54301" name="Text Box 29"/>
          <p:cNvSpPr txBox="1">
            <a:spLocks noChangeArrowheads="1"/>
          </p:cNvSpPr>
          <p:nvPr/>
        </p:nvSpPr>
        <p:spPr bwMode="auto">
          <a:xfrm>
            <a:off x="1446213" y="2724150"/>
            <a:ext cx="6256337"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b="1">
                <a:solidFill>
                  <a:srgbClr val="0000FF"/>
                </a:solidFill>
              </a:rPr>
              <a:t> (El signo menos nos indica que la energía interna del sistema ha disminuido )</a:t>
            </a:r>
          </a:p>
        </p:txBody>
      </p:sp>
      <p:sp>
        <p:nvSpPr>
          <p:cNvPr id="54302" name="Text Box 30"/>
          <p:cNvSpPr txBox="1">
            <a:spLocks noChangeArrowheads="1"/>
          </p:cNvSpPr>
          <p:nvPr/>
        </p:nvSpPr>
        <p:spPr bwMode="auto">
          <a:xfrm>
            <a:off x="204788" y="4929188"/>
            <a:ext cx="804068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c)</a:t>
            </a:r>
            <a:r>
              <a:rPr lang="es-ES" sz="1600"/>
              <a:t> ¿Cómo será este proceso químico: exotérmico o endotérmico? :</a:t>
            </a:r>
          </a:p>
        </p:txBody>
      </p:sp>
      <p:sp>
        <p:nvSpPr>
          <p:cNvPr id="54303" name="Text Box 31"/>
          <p:cNvSpPr txBox="1">
            <a:spLocks noChangeArrowheads="1"/>
          </p:cNvSpPr>
          <p:nvPr/>
        </p:nvSpPr>
        <p:spPr bwMode="auto">
          <a:xfrm>
            <a:off x="1363663" y="5422900"/>
            <a:ext cx="49069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Exotérmico , ya que se desprende energía</a:t>
            </a:r>
          </a:p>
        </p:txBody>
      </p:sp>
    </p:spTree>
    <p:extLst>
      <p:ext uri="{BB962C8B-B14F-4D97-AF65-F5344CB8AC3E}">
        <p14:creationId xmlns:p14="http://schemas.microsoft.com/office/powerpoint/2010/main" xmlns="" val="2851427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dissolve">
                                      <p:cBhvr>
                                        <p:cTn id="7" dur="500"/>
                                        <p:tgtEl>
                                          <p:spTgt spid="542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dissolve">
                                      <p:cBhvr>
                                        <p:cTn id="12" dur="500"/>
                                        <p:tgtEl>
                                          <p:spTgt spid="5428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4281"/>
                                        </p:tgtEl>
                                        <p:attrNameLst>
                                          <p:attrName>style.visibility</p:attrName>
                                        </p:attrNameLst>
                                      </p:cBhvr>
                                      <p:to>
                                        <p:strVal val="visible"/>
                                      </p:to>
                                    </p:set>
                                    <p:animEffect transition="in" filter="dissolve">
                                      <p:cBhvr>
                                        <p:cTn id="15" dur="500"/>
                                        <p:tgtEl>
                                          <p:spTgt spid="5428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4282"/>
                                        </p:tgtEl>
                                        <p:attrNameLst>
                                          <p:attrName>style.visibility</p:attrName>
                                        </p:attrNameLst>
                                      </p:cBhvr>
                                      <p:to>
                                        <p:strVal val="visible"/>
                                      </p:to>
                                    </p:set>
                                    <p:animEffect transition="in" filter="dissolve">
                                      <p:cBhvr>
                                        <p:cTn id="20" dur="500"/>
                                        <p:tgtEl>
                                          <p:spTgt spid="5428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4283"/>
                                        </p:tgtEl>
                                        <p:attrNameLst>
                                          <p:attrName>style.visibility</p:attrName>
                                        </p:attrNameLst>
                                      </p:cBhvr>
                                      <p:to>
                                        <p:strVal val="visible"/>
                                      </p:to>
                                    </p:set>
                                    <p:animEffect transition="in" filter="dissolve">
                                      <p:cBhvr>
                                        <p:cTn id="23" dur="500"/>
                                        <p:tgtEl>
                                          <p:spTgt spid="5428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4284"/>
                                        </p:tgtEl>
                                        <p:attrNameLst>
                                          <p:attrName>style.visibility</p:attrName>
                                        </p:attrNameLst>
                                      </p:cBhvr>
                                      <p:to>
                                        <p:strVal val="visible"/>
                                      </p:to>
                                    </p:set>
                                    <p:animEffect transition="in" filter="dissolve">
                                      <p:cBhvr>
                                        <p:cTn id="28" dur="500"/>
                                        <p:tgtEl>
                                          <p:spTgt spid="5428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4285"/>
                                        </p:tgtEl>
                                        <p:attrNameLst>
                                          <p:attrName>style.visibility</p:attrName>
                                        </p:attrNameLst>
                                      </p:cBhvr>
                                      <p:to>
                                        <p:strVal val="visible"/>
                                      </p:to>
                                    </p:set>
                                    <p:animEffect transition="in" filter="dissolve">
                                      <p:cBhvr>
                                        <p:cTn id="33" dur="500"/>
                                        <p:tgtEl>
                                          <p:spTgt spid="5428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54286"/>
                                        </p:tgtEl>
                                        <p:attrNameLst>
                                          <p:attrName>style.visibility</p:attrName>
                                        </p:attrNameLst>
                                      </p:cBhvr>
                                      <p:to>
                                        <p:strVal val="visible"/>
                                      </p:to>
                                    </p:set>
                                    <p:animEffect transition="in" filter="strips(downRight)">
                                      <p:cBhvr>
                                        <p:cTn id="38" dur="500"/>
                                        <p:tgtEl>
                                          <p:spTgt spid="5428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54287"/>
                                        </p:tgtEl>
                                        <p:attrNameLst>
                                          <p:attrName>style.visibility</p:attrName>
                                        </p:attrNameLst>
                                      </p:cBhvr>
                                      <p:to>
                                        <p:strVal val="visible"/>
                                      </p:to>
                                    </p:set>
                                    <p:animEffect transition="in" filter="strips(downRight)">
                                      <p:cBhvr>
                                        <p:cTn id="43" dur="500"/>
                                        <p:tgtEl>
                                          <p:spTgt spid="5428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54288"/>
                                        </p:tgtEl>
                                        <p:attrNameLst>
                                          <p:attrName>style.visibility</p:attrName>
                                        </p:attrNameLst>
                                      </p:cBhvr>
                                      <p:to>
                                        <p:strVal val="visible"/>
                                      </p:to>
                                    </p:set>
                                    <p:animEffect transition="in" filter="strips(downRight)">
                                      <p:cBhvr>
                                        <p:cTn id="48" dur="500"/>
                                        <p:tgtEl>
                                          <p:spTgt spid="5428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54289"/>
                                        </p:tgtEl>
                                        <p:attrNameLst>
                                          <p:attrName>style.visibility</p:attrName>
                                        </p:attrNameLst>
                                      </p:cBhvr>
                                      <p:to>
                                        <p:strVal val="visible"/>
                                      </p:to>
                                    </p:set>
                                    <p:animEffect transition="in" filter="strips(downRight)">
                                      <p:cBhvr>
                                        <p:cTn id="53" dur="500"/>
                                        <p:tgtEl>
                                          <p:spTgt spid="5428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54290"/>
                                        </p:tgtEl>
                                        <p:attrNameLst>
                                          <p:attrName>style.visibility</p:attrName>
                                        </p:attrNameLst>
                                      </p:cBhvr>
                                      <p:to>
                                        <p:strVal val="visible"/>
                                      </p:to>
                                    </p:set>
                                    <p:anim calcmode="lin" valueType="num">
                                      <p:cBhvr additive="base">
                                        <p:cTn id="58" dur="500" fill="hold"/>
                                        <p:tgtEl>
                                          <p:spTgt spid="54290"/>
                                        </p:tgtEl>
                                        <p:attrNameLst>
                                          <p:attrName>ppt_x</p:attrName>
                                        </p:attrNameLst>
                                      </p:cBhvr>
                                      <p:tavLst>
                                        <p:tav tm="0">
                                          <p:val>
                                            <p:strVal val="#ppt_x"/>
                                          </p:val>
                                        </p:tav>
                                        <p:tav tm="100000">
                                          <p:val>
                                            <p:strVal val="#ppt_x"/>
                                          </p:val>
                                        </p:tav>
                                      </p:tavLst>
                                    </p:anim>
                                    <p:anim calcmode="lin" valueType="num">
                                      <p:cBhvr additive="base">
                                        <p:cTn id="59" dur="500" fill="hold"/>
                                        <p:tgtEl>
                                          <p:spTgt spid="54290"/>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4301"/>
                                        </p:tgtEl>
                                        <p:attrNameLst>
                                          <p:attrName>style.visibility</p:attrName>
                                        </p:attrNameLst>
                                      </p:cBhvr>
                                      <p:to>
                                        <p:strVal val="visible"/>
                                      </p:to>
                                    </p:set>
                                    <p:animEffect transition="in" filter="dissolve">
                                      <p:cBhvr>
                                        <p:cTn id="64" dur="500"/>
                                        <p:tgtEl>
                                          <p:spTgt spid="5430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4291"/>
                                        </p:tgtEl>
                                        <p:attrNameLst>
                                          <p:attrName>style.visibility</p:attrName>
                                        </p:attrNameLst>
                                      </p:cBhvr>
                                      <p:to>
                                        <p:strVal val="visible"/>
                                      </p:to>
                                    </p:set>
                                    <p:animEffect transition="in" filter="dissolve">
                                      <p:cBhvr>
                                        <p:cTn id="69" dur="500"/>
                                        <p:tgtEl>
                                          <p:spTgt spid="5429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54292"/>
                                        </p:tgtEl>
                                        <p:attrNameLst>
                                          <p:attrName>style.visibility</p:attrName>
                                        </p:attrNameLst>
                                      </p:cBhvr>
                                      <p:to>
                                        <p:strVal val="visible"/>
                                      </p:to>
                                    </p:set>
                                    <p:animEffect transition="in" filter="dissolve">
                                      <p:cBhvr>
                                        <p:cTn id="74" dur="500"/>
                                        <p:tgtEl>
                                          <p:spTgt spid="5429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58764"/>
                                        </p:tgtEl>
                                        <p:attrNameLst>
                                          <p:attrName>style.visibility</p:attrName>
                                        </p:attrNameLst>
                                      </p:cBhvr>
                                      <p:to>
                                        <p:strVal val="visible"/>
                                      </p:to>
                                    </p:set>
                                    <p:animEffect transition="in" filter="dissolve">
                                      <p:cBhvr>
                                        <p:cTn id="79" dur="500"/>
                                        <p:tgtEl>
                                          <p:spTgt spid="45876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8" presetClass="entr" presetSubtype="6" fill="hold" grpId="0" nodeType="clickEffect">
                                  <p:stCondLst>
                                    <p:cond delay="0"/>
                                  </p:stCondLst>
                                  <p:childTnLst>
                                    <p:set>
                                      <p:cBhvr>
                                        <p:cTn id="83" dur="1" fill="hold">
                                          <p:stCondLst>
                                            <p:cond delay="0"/>
                                          </p:stCondLst>
                                        </p:cTn>
                                        <p:tgtEl>
                                          <p:spTgt spid="54295"/>
                                        </p:tgtEl>
                                        <p:attrNameLst>
                                          <p:attrName>style.visibility</p:attrName>
                                        </p:attrNameLst>
                                      </p:cBhvr>
                                      <p:to>
                                        <p:strVal val="visible"/>
                                      </p:to>
                                    </p:set>
                                    <p:animEffect transition="in" filter="strips(downRight)">
                                      <p:cBhvr>
                                        <p:cTn id="84" dur="500"/>
                                        <p:tgtEl>
                                          <p:spTgt spid="5429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58761"/>
                                        </p:tgtEl>
                                        <p:attrNameLst>
                                          <p:attrName>style.visibility</p:attrName>
                                        </p:attrNameLst>
                                      </p:cBhvr>
                                      <p:to>
                                        <p:strVal val="visible"/>
                                      </p:to>
                                    </p:set>
                                    <p:animEffect transition="in" filter="dissolve">
                                      <p:cBhvr>
                                        <p:cTn id="89" dur="500"/>
                                        <p:tgtEl>
                                          <p:spTgt spid="45876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4302"/>
                                        </p:tgtEl>
                                        <p:attrNameLst>
                                          <p:attrName>style.visibility</p:attrName>
                                        </p:attrNameLst>
                                      </p:cBhvr>
                                      <p:to>
                                        <p:strVal val="visible"/>
                                      </p:to>
                                    </p:set>
                                    <p:animEffect transition="in" filter="dissolve">
                                      <p:cBhvr>
                                        <p:cTn id="94" dur="500"/>
                                        <p:tgtEl>
                                          <p:spTgt spid="5430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54303"/>
                                        </p:tgtEl>
                                        <p:attrNameLst>
                                          <p:attrName>style.visibility</p:attrName>
                                        </p:attrNameLst>
                                      </p:cBhvr>
                                      <p:to>
                                        <p:strVal val="visible"/>
                                      </p:to>
                                    </p:set>
                                    <p:animEffect transition="in" filter="dissolve">
                                      <p:cBhvr>
                                        <p:cTn id="99" dur="500"/>
                                        <p:tgtEl>
                                          <p:spTgt spid="54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p:bldP spid="54280" grpId="0"/>
      <p:bldP spid="54281" grpId="0"/>
      <p:bldP spid="54282" grpId="0"/>
      <p:bldP spid="54283" grpId="0"/>
      <p:bldP spid="54284" grpId="0"/>
      <p:bldP spid="54285" grpId="0"/>
      <p:bldP spid="54286" grpId="0"/>
      <p:bldP spid="54287" grpId="0"/>
      <p:bldP spid="54288" grpId="0"/>
      <p:bldP spid="54289" grpId="0"/>
      <p:bldP spid="54290" grpId="0" animBg="1"/>
      <p:bldP spid="54291" grpId="0"/>
      <p:bldP spid="54292" grpId="0"/>
      <p:bldP spid="458761" grpId="0"/>
      <p:bldP spid="458764" grpId="0"/>
      <p:bldP spid="54295" grpId="0"/>
      <p:bldP spid="54301" grpId="0"/>
      <p:bldP spid="54302" grpId="0"/>
      <p:bldP spid="5430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ext Box 5"/>
          <p:cNvSpPr txBox="1">
            <a:spLocks noChangeArrowheads="1"/>
          </p:cNvSpPr>
          <p:nvPr/>
        </p:nvSpPr>
        <p:spPr bwMode="auto">
          <a:xfrm>
            <a:off x="0" y="28575"/>
            <a:ext cx="15113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solidFill>
                  <a:srgbClr val="FF0000"/>
                </a:solidFill>
              </a:rPr>
              <a:t>Actividad 2</a:t>
            </a:r>
          </a:p>
        </p:txBody>
      </p:sp>
      <p:sp>
        <p:nvSpPr>
          <p:cNvPr id="9222" name="Text Box 6"/>
          <p:cNvSpPr txBox="1">
            <a:spLocks noChangeArrowheads="1"/>
          </p:cNvSpPr>
          <p:nvPr/>
        </p:nvSpPr>
        <p:spPr bwMode="auto">
          <a:xfrm>
            <a:off x="1349375" y="0"/>
            <a:ext cx="7343775"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Una reacción química absorbe 800 kJ en forma de calor y produce 1300 kJ en forma de trabajo. Calcular:</a:t>
            </a:r>
          </a:p>
        </p:txBody>
      </p:sp>
      <p:sp>
        <p:nvSpPr>
          <p:cNvPr id="56327" name="Text Box 7"/>
          <p:cNvSpPr txBox="1">
            <a:spLocks noChangeArrowheads="1"/>
          </p:cNvSpPr>
          <p:nvPr/>
        </p:nvSpPr>
        <p:spPr bwMode="auto">
          <a:xfrm>
            <a:off x="217488" y="581025"/>
            <a:ext cx="804068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a)</a:t>
            </a:r>
            <a:r>
              <a:rPr lang="es-ES" sz="1600"/>
              <a:t> La variación que experimenta la energía interna del sistema reactivos-productos:</a:t>
            </a:r>
          </a:p>
        </p:txBody>
      </p:sp>
      <p:sp>
        <p:nvSpPr>
          <p:cNvPr id="56328" name="Text Box 8"/>
          <p:cNvSpPr txBox="1">
            <a:spLocks noChangeArrowheads="1"/>
          </p:cNvSpPr>
          <p:nvPr/>
        </p:nvSpPr>
        <p:spPr bwMode="auto">
          <a:xfrm>
            <a:off x="0" y="1016000"/>
            <a:ext cx="28892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Según el criterio de signos:</a:t>
            </a:r>
          </a:p>
        </p:txBody>
      </p:sp>
      <p:sp>
        <p:nvSpPr>
          <p:cNvPr id="56329" name="Text Box 9"/>
          <p:cNvSpPr txBox="1">
            <a:spLocks noChangeArrowheads="1"/>
          </p:cNvSpPr>
          <p:nvPr/>
        </p:nvSpPr>
        <p:spPr bwMode="auto">
          <a:xfrm>
            <a:off x="2632075" y="1028700"/>
            <a:ext cx="22494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cs typeface="Arial" pitchFamily="34" charset="0"/>
              </a:rPr>
              <a:t>Q = 800 kJ</a:t>
            </a:r>
          </a:p>
        </p:txBody>
      </p:sp>
      <p:sp>
        <p:nvSpPr>
          <p:cNvPr id="56330" name="Text Box 10"/>
          <p:cNvSpPr txBox="1">
            <a:spLocks noChangeArrowheads="1"/>
          </p:cNvSpPr>
          <p:nvPr/>
        </p:nvSpPr>
        <p:spPr bwMode="auto">
          <a:xfrm>
            <a:off x="4456113" y="1030288"/>
            <a:ext cx="415131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ya que es calor ganado por el sistema</a:t>
            </a:r>
          </a:p>
        </p:txBody>
      </p:sp>
      <p:sp>
        <p:nvSpPr>
          <p:cNvPr id="56331" name="Text Box 11"/>
          <p:cNvSpPr txBox="1">
            <a:spLocks noChangeArrowheads="1"/>
          </p:cNvSpPr>
          <p:nvPr/>
        </p:nvSpPr>
        <p:spPr bwMode="auto">
          <a:xfrm>
            <a:off x="2632075" y="1406525"/>
            <a:ext cx="22494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cs typeface="Arial" pitchFamily="34" charset="0"/>
              </a:rPr>
              <a:t>W = – 1300 kJ</a:t>
            </a:r>
          </a:p>
        </p:txBody>
      </p:sp>
      <p:sp>
        <p:nvSpPr>
          <p:cNvPr id="56332" name="Text Box 12"/>
          <p:cNvSpPr txBox="1">
            <a:spLocks noChangeArrowheads="1"/>
          </p:cNvSpPr>
          <p:nvPr/>
        </p:nvSpPr>
        <p:spPr bwMode="auto">
          <a:xfrm>
            <a:off x="4456113" y="1408113"/>
            <a:ext cx="415131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ya que es trabajo realizado por el sistema</a:t>
            </a:r>
          </a:p>
        </p:txBody>
      </p:sp>
      <p:sp>
        <p:nvSpPr>
          <p:cNvPr id="56333" name="Text Box 13"/>
          <p:cNvSpPr txBox="1">
            <a:spLocks noChangeArrowheads="1"/>
          </p:cNvSpPr>
          <p:nvPr/>
        </p:nvSpPr>
        <p:spPr bwMode="auto">
          <a:xfrm>
            <a:off x="203200" y="1828800"/>
            <a:ext cx="30194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Aplicamos el primer principio :</a:t>
            </a:r>
          </a:p>
        </p:txBody>
      </p:sp>
      <p:sp>
        <p:nvSpPr>
          <p:cNvPr id="56334" name="Text Box 14"/>
          <p:cNvSpPr txBox="1">
            <a:spLocks noChangeArrowheads="1"/>
          </p:cNvSpPr>
          <p:nvPr/>
        </p:nvSpPr>
        <p:spPr bwMode="auto">
          <a:xfrm>
            <a:off x="1436688" y="2178050"/>
            <a:ext cx="162718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sym typeface="Symbol" pitchFamily="18" charset="2"/>
              </a:rPr>
              <a:t></a:t>
            </a:r>
            <a:r>
              <a:rPr lang="es-ES_tradnl" b="1"/>
              <a:t> U = Q + W </a:t>
            </a:r>
            <a:endParaRPr lang="es-ES" b="1"/>
          </a:p>
        </p:txBody>
      </p:sp>
      <p:sp>
        <p:nvSpPr>
          <p:cNvPr id="56335" name="Text Box 15"/>
          <p:cNvSpPr txBox="1">
            <a:spLocks noChangeArrowheads="1"/>
          </p:cNvSpPr>
          <p:nvPr/>
        </p:nvSpPr>
        <p:spPr bwMode="auto">
          <a:xfrm>
            <a:off x="2806700" y="2190750"/>
            <a:ext cx="16398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t>= </a:t>
            </a:r>
            <a:r>
              <a:rPr lang="es-ES" b="1"/>
              <a:t>800 kJ</a:t>
            </a:r>
          </a:p>
        </p:txBody>
      </p:sp>
      <p:sp>
        <p:nvSpPr>
          <p:cNvPr id="56336" name="Text Box 16"/>
          <p:cNvSpPr txBox="1">
            <a:spLocks noChangeArrowheads="1"/>
          </p:cNvSpPr>
          <p:nvPr/>
        </p:nvSpPr>
        <p:spPr bwMode="auto">
          <a:xfrm>
            <a:off x="3819525" y="2189163"/>
            <a:ext cx="19462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 (– 1300 kJ)</a:t>
            </a:r>
          </a:p>
        </p:txBody>
      </p:sp>
      <p:sp>
        <p:nvSpPr>
          <p:cNvPr id="56337" name="Text Box 17"/>
          <p:cNvSpPr txBox="1">
            <a:spLocks noChangeArrowheads="1"/>
          </p:cNvSpPr>
          <p:nvPr/>
        </p:nvSpPr>
        <p:spPr bwMode="auto">
          <a:xfrm>
            <a:off x="5218113" y="2190750"/>
            <a:ext cx="163988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t>= </a:t>
            </a:r>
            <a:r>
              <a:rPr lang="es-ES" b="1"/>
              <a:t>– 500 kJ </a:t>
            </a:r>
          </a:p>
        </p:txBody>
      </p:sp>
      <p:sp>
        <p:nvSpPr>
          <p:cNvPr id="56338" name="Freeform 18"/>
          <p:cNvSpPr>
            <a:spLocks/>
          </p:cNvSpPr>
          <p:nvPr/>
        </p:nvSpPr>
        <p:spPr bwMode="auto">
          <a:xfrm>
            <a:off x="5521325" y="2162175"/>
            <a:ext cx="1044575" cy="392113"/>
          </a:xfrm>
          <a:custGeom>
            <a:avLst/>
            <a:gdLst>
              <a:gd name="T0" fmla="*/ 0 w 731"/>
              <a:gd name="T1" fmla="*/ 2147483647 h 247"/>
              <a:gd name="T2" fmla="*/ 2147483647 w 731"/>
              <a:gd name="T3" fmla="*/ 2147483647 h 247"/>
              <a:gd name="T4" fmla="*/ 2147483647 w 731"/>
              <a:gd name="T5" fmla="*/ 0 h 247"/>
              <a:gd name="T6" fmla="*/ 0 60000 65536"/>
              <a:gd name="T7" fmla="*/ 0 60000 65536"/>
              <a:gd name="T8" fmla="*/ 0 60000 65536"/>
              <a:gd name="T9" fmla="*/ 0 w 731"/>
              <a:gd name="T10" fmla="*/ 0 h 247"/>
              <a:gd name="T11" fmla="*/ 731 w 731"/>
              <a:gd name="T12" fmla="*/ 247 h 247"/>
            </a:gdLst>
            <a:ahLst/>
            <a:cxnLst>
              <a:cxn ang="T6">
                <a:pos x="T0" y="T1"/>
              </a:cxn>
              <a:cxn ang="T7">
                <a:pos x="T2" y="T3"/>
              </a:cxn>
              <a:cxn ang="T8">
                <a:pos x="T4" y="T5"/>
              </a:cxn>
            </a:cxnLst>
            <a:rect l="T9" t="T10" r="T11" b="T12"/>
            <a:pathLst>
              <a:path w="731" h="247">
                <a:moveTo>
                  <a:pt x="0" y="247"/>
                </a:moveTo>
                <a:lnTo>
                  <a:pt x="731" y="247"/>
                </a:lnTo>
                <a:lnTo>
                  <a:pt x="731" y="0"/>
                </a:lnTo>
              </a:path>
            </a:pathLst>
          </a:custGeom>
          <a:noFill/>
          <a:ln w="28575" cmpd="sng">
            <a:solidFill>
              <a:srgbClr val="0066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s-PE"/>
          </a:p>
        </p:txBody>
      </p:sp>
      <p:sp>
        <p:nvSpPr>
          <p:cNvPr id="56339" name="Text Box 19"/>
          <p:cNvSpPr txBox="1">
            <a:spLocks noChangeArrowheads="1"/>
          </p:cNvSpPr>
          <p:nvPr/>
        </p:nvSpPr>
        <p:spPr bwMode="auto">
          <a:xfrm>
            <a:off x="174625" y="3186113"/>
            <a:ext cx="8040688"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b)</a:t>
            </a:r>
            <a:r>
              <a:rPr lang="es-ES" sz="1600"/>
              <a:t> Determina si la energía total de los productos formados será mayor o menor que la energía total de los reactivos:</a:t>
            </a:r>
          </a:p>
        </p:txBody>
      </p:sp>
      <p:sp>
        <p:nvSpPr>
          <p:cNvPr id="56340" name="Text Box 20"/>
          <p:cNvSpPr txBox="1">
            <a:spLocks noChangeArrowheads="1"/>
          </p:cNvSpPr>
          <p:nvPr/>
        </p:nvSpPr>
        <p:spPr bwMode="auto">
          <a:xfrm>
            <a:off x="304800" y="3711575"/>
            <a:ext cx="8347075"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Como el sistema gana menos energía  en forma de calor Q que la que pierde en forma de  trabajo W, la energía total de los productos será menor que la energía total de los reactivos :</a:t>
            </a:r>
          </a:p>
        </p:txBody>
      </p:sp>
      <p:sp>
        <p:nvSpPr>
          <p:cNvPr id="458761" name="Text Box 9"/>
          <p:cNvSpPr txBox="1">
            <a:spLocks noChangeArrowheads="1"/>
          </p:cNvSpPr>
          <p:nvPr/>
        </p:nvSpPr>
        <p:spPr bwMode="auto">
          <a:xfrm>
            <a:off x="4113213" y="4386263"/>
            <a:ext cx="1320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E</a:t>
            </a:r>
            <a:r>
              <a:rPr lang="es-ES" baseline="-25000"/>
              <a:t>reactivos </a:t>
            </a:r>
            <a:endParaRPr lang="es-ES" sz="1400"/>
          </a:p>
        </p:txBody>
      </p:sp>
      <p:sp>
        <p:nvSpPr>
          <p:cNvPr id="458764" name="Text Box 12"/>
          <p:cNvSpPr txBox="1">
            <a:spLocks noChangeArrowheads="1"/>
          </p:cNvSpPr>
          <p:nvPr/>
        </p:nvSpPr>
        <p:spPr bwMode="auto">
          <a:xfrm>
            <a:off x="2557463" y="4400550"/>
            <a:ext cx="132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E</a:t>
            </a:r>
            <a:r>
              <a:rPr lang="es-ES" baseline="-25000"/>
              <a:t>productos </a:t>
            </a:r>
            <a:endParaRPr lang="es-ES" sz="1400"/>
          </a:p>
        </p:txBody>
      </p:sp>
      <p:sp>
        <p:nvSpPr>
          <p:cNvPr id="56343" name="Text Box 23"/>
          <p:cNvSpPr txBox="1">
            <a:spLocks noChangeArrowheads="1"/>
          </p:cNvSpPr>
          <p:nvPr/>
        </p:nvSpPr>
        <p:spPr bwMode="auto">
          <a:xfrm>
            <a:off x="3587750" y="4408488"/>
            <a:ext cx="59531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sym typeface="Symbol" pitchFamily="18" charset="2"/>
              </a:rPr>
              <a:t>&lt;</a:t>
            </a:r>
            <a:endParaRPr lang="es-ES" b="1"/>
          </a:p>
        </p:txBody>
      </p:sp>
      <p:sp>
        <p:nvSpPr>
          <p:cNvPr id="56344" name="Text Box 24"/>
          <p:cNvSpPr txBox="1">
            <a:spLocks noChangeArrowheads="1"/>
          </p:cNvSpPr>
          <p:nvPr/>
        </p:nvSpPr>
        <p:spPr bwMode="auto">
          <a:xfrm>
            <a:off x="1446213" y="2724150"/>
            <a:ext cx="6256337"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b="1">
                <a:solidFill>
                  <a:srgbClr val="0000FF"/>
                </a:solidFill>
              </a:rPr>
              <a:t> (El signo menos nos indica que la energía interna del sistema ha disminuido )</a:t>
            </a:r>
          </a:p>
        </p:txBody>
      </p:sp>
      <p:sp>
        <p:nvSpPr>
          <p:cNvPr id="56345" name="Text Box 25"/>
          <p:cNvSpPr txBox="1">
            <a:spLocks noChangeArrowheads="1"/>
          </p:cNvSpPr>
          <p:nvPr/>
        </p:nvSpPr>
        <p:spPr bwMode="auto">
          <a:xfrm>
            <a:off x="204788" y="4929188"/>
            <a:ext cx="804068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c)</a:t>
            </a:r>
            <a:r>
              <a:rPr lang="es-ES" sz="1600"/>
              <a:t> ¿Cómo será este proceso químico: exotérmico o endotérmico? :</a:t>
            </a:r>
          </a:p>
        </p:txBody>
      </p:sp>
      <p:sp>
        <p:nvSpPr>
          <p:cNvPr id="56346" name="Text Box 26"/>
          <p:cNvSpPr txBox="1">
            <a:spLocks noChangeArrowheads="1"/>
          </p:cNvSpPr>
          <p:nvPr/>
        </p:nvSpPr>
        <p:spPr bwMode="auto">
          <a:xfrm>
            <a:off x="1363663" y="5422900"/>
            <a:ext cx="49069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Exotérmico , ya que se desprende energía</a:t>
            </a:r>
          </a:p>
        </p:txBody>
      </p:sp>
    </p:spTree>
    <p:extLst>
      <p:ext uri="{BB962C8B-B14F-4D97-AF65-F5344CB8AC3E}">
        <p14:creationId xmlns:p14="http://schemas.microsoft.com/office/powerpoint/2010/main" xmlns="" val="2110726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27"/>
                                        </p:tgtEl>
                                        <p:attrNameLst>
                                          <p:attrName>style.visibility</p:attrName>
                                        </p:attrNameLst>
                                      </p:cBhvr>
                                      <p:to>
                                        <p:strVal val="visible"/>
                                      </p:to>
                                    </p:set>
                                    <p:animEffect transition="in" filter="dissolve">
                                      <p:cBhvr>
                                        <p:cTn id="7" dur="500"/>
                                        <p:tgtEl>
                                          <p:spTgt spid="563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6328"/>
                                        </p:tgtEl>
                                        <p:attrNameLst>
                                          <p:attrName>style.visibility</p:attrName>
                                        </p:attrNameLst>
                                      </p:cBhvr>
                                      <p:to>
                                        <p:strVal val="visible"/>
                                      </p:to>
                                    </p:set>
                                    <p:animEffect transition="in" filter="dissolve">
                                      <p:cBhvr>
                                        <p:cTn id="12" dur="500"/>
                                        <p:tgtEl>
                                          <p:spTgt spid="5632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6329"/>
                                        </p:tgtEl>
                                        <p:attrNameLst>
                                          <p:attrName>style.visibility</p:attrName>
                                        </p:attrNameLst>
                                      </p:cBhvr>
                                      <p:to>
                                        <p:strVal val="visible"/>
                                      </p:to>
                                    </p:set>
                                    <p:animEffect transition="in" filter="dissolve">
                                      <p:cBhvr>
                                        <p:cTn id="15" dur="500"/>
                                        <p:tgtEl>
                                          <p:spTgt spid="5632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6330"/>
                                        </p:tgtEl>
                                        <p:attrNameLst>
                                          <p:attrName>style.visibility</p:attrName>
                                        </p:attrNameLst>
                                      </p:cBhvr>
                                      <p:to>
                                        <p:strVal val="visible"/>
                                      </p:to>
                                    </p:set>
                                    <p:animEffect transition="in" filter="dissolve">
                                      <p:cBhvr>
                                        <p:cTn id="20" dur="500"/>
                                        <p:tgtEl>
                                          <p:spTgt spid="56330"/>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6331"/>
                                        </p:tgtEl>
                                        <p:attrNameLst>
                                          <p:attrName>style.visibility</p:attrName>
                                        </p:attrNameLst>
                                      </p:cBhvr>
                                      <p:to>
                                        <p:strVal val="visible"/>
                                      </p:to>
                                    </p:set>
                                    <p:animEffect transition="in" filter="dissolve">
                                      <p:cBhvr>
                                        <p:cTn id="23" dur="500"/>
                                        <p:tgtEl>
                                          <p:spTgt spid="5633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6332"/>
                                        </p:tgtEl>
                                        <p:attrNameLst>
                                          <p:attrName>style.visibility</p:attrName>
                                        </p:attrNameLst>
                                      </p:cBhvr>
                                      <p:to>
                                        <p:strVal val="visible"/>
                                      </p:to>
                                    </p:set>
                                    <p:animEffect transition="in" filter="dissolve">
                                      <p:cBhvr>
                                        <p:cTn id="28" dur="500"/>
                                        <p:tgtEl>
                                          <p:spTgt spid="5633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6333"/>
                                        </p:tgtEl>
                                        <p:attrNameLst>
                                          <p:attrName>style.visibility</p:attrName>
                                        </p:attrNameLst>
                                      </p:cBhvr>
                                      <p:to>
                                        <p:strVal val="visible"/>
                                      </p:to>
                                    </p:set>
                                    <p:animEffect transition="in" filter="dissolve">
                                      <p:cBhvr>
                                        <p:cTn id="33" dur="500"/>
                                        <p:tgtEl>
                                          <p:spTgt spid="5633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56334"/>
                                        </p:tgtEl>
                                        <p:attrNameLst>
                                          <p:attrName>style.visibility</p:attrName>
                                        </p:attrNameLst>
                                      </p:cBhvr>
                                      <p:to>
                                        <p:strVal val="visible"/>
                                      </p:to>
                                    </p:set>
                                    <p:animEffect transition="in" filter="strips(downRight)">
                                      <p:cBhvr>
                                        <p:cTn id="38" dur="500"/>
                                        <p:tgtEl>
                                          <p:spTgt spid="5633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56335"/>
                                        </p:tgtEl>
                                        <p:attrNameLst>
                                          <p:attrName>style.visibility</p:attrName>
                                        </p:attrNameLst>
                                      </p:cBhvr>
                                      <p:to>
                                        <p:strVal val="visible"/>
                                      </p:to>
                                    </p:set>
                                    <p:animEffect transition="in" filter="strips(downRight)">
                                      <p:cBhvr>
                                        <p:cTn id="43" dur="500"/>
                                        <p:tgtEl>
                                          <p:spTgt spid="5633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56336"/>
                                        </p:tgtEl>
                                        <p:attrNameLst>
                                          <p:attrName>style.visibility</p:attrName>
                                        </p:attrNameLst>
                                      </p:cBhvr>
                                      <p:to>
                                        <p:strVal val="visible"/>
                                      </p:to>
                                    </p:set>
                                    <p:animEffect transition="in" filter="strips(downRight)">
                                      <p:cBhvr>
                                        <p:cTn id="48" dur="500"/>
                                        <p:tgtEl>
                                          <p:spTgt spid="5633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56337"/>
                                        </p:tgtEl>
                                        <p:attrNameLst>
                                          <p:attrName>style.visibility</p:attrName>
                                        </p:attrNameLst>
                                      </p:cBhvr>
                                      <p:to>
                                        <p:strVal val="visible"/>
                                      </p:to>
                                    </p:set>
                                    <p:animEffect transition="in" filter="strips(downRight)">
                                      <p:cBhvr>
                                        <p:cTn id="53" dur="500"/>
                                        <p:tgtEl>
                                          <p:spTgt spid="5633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56338"/>
                                        </p:tgtEl>
                                        <p:attrNameLst>
                                          <p:attrName>style.visibility</p:attrName>
                                        </p:attrNameLst>
                                      </p:cBhvr>
                                      <p:to>
                                        <p:strVal val="visible"/>
                                      </p:to>
                                    </p:set>
                                    <p:anim calcmode="lin" valueType="num">
                                      <p:cBhvr additive="base">
                                        <p:cTn id="58" dur="500" fill="hold"/>
                                        <p:tgtEl>
                                          <p:spTgt spid="56338"/>
                                        </p:tgtEl>
                                        <p:attrNameLst>
                                          <p:attrName>ppt_x</p:attrName>
                                        </p:attrNameLst>
                                      </p:cBhvr>
                                      <p:tavLst>
                                        <p:tav tm="0">
                                          <p:val>
                                            <p:strVal val="#ppt_x"/>
                                          </p:val>
                                        </p:tav>
                                        <p:tav tm="100000">
                                          <p:val>
                                            <p:strVal val="#ppt_x"/>
                                          </p:val>
                                        </p:tav>
                                      </p:tavLst>
                                    </p:anim>
                                    <p:anim calcmode="lin" valueType="num">
                                      <p:cBhvr additive="base">
                                        <p:cTn id="59" dur="500" fill="hold"/>
                                        <p:tgtEl>
                                          <p:spTgt spid="56338"/>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6344"/>
                                        </p:tgtEl>
                                        <p:attrNameLst>
                                          <p:attrName>style.visibility</p:attrName>
                                        </p:attrNameLst>
                                      </p:cBhvr>
                                      <p:to>
                                        <p:strVal val="visible"/>
                                      </p:to>
                                    </p:set>
                                    <p:animEffect transition="in" filter="dissolve">
                                      <p:cBhvr>
                                        <p:cTn id="64" dur="500"/>
                                        <p:tgtEl>
                                          <p:spTgt spid="5634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6339"/>
                                        </p:tgtEl>
                                        <p:attrNameLst>
                                          <p:attrName>style.visibility</p:attrName>
                                        </p:attrNameLst>
                                      </p:cBhvr>
                                      <p:to>
                                        <p:strVal val="visible"/>
                                      </p:to>
                                    </p:set>
                                    <p:animEffect transition="in" filter="dissolve">
                                      <p:cBhvr>
                                        <p:cTn id="69" dur="500"/>
                                        <p:tgtEl>
                                          <p:spTgt spid="5633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56340"/>
                                        </p:tgtEl>
                                        <p:attrNameLst>
                                          <p:attrName>style.visibility</p:attrName>
                                        </p:attrNameLst>
                                      </p:cBhvr>
                                      <p:to>
                                        <p:strVal val="visible"/>
                                      </p:to>
                                    </p:set>
                                    <p:animEffect transition="in" filter="dissolve">
                                      <p:cBhvr>
                                        <p:cTn id="74" dur="500"/>
                                        <p:tgtEl>
                                          <p:spTgt spid="5634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58764"/>
                                        </p:tgtEl>
                                        <p:attrNameLst>
                                          <p:attrName>style.visibility</p:attrName>
                                        </p:attrNameLst>
                                      </p:cBhvr>
                                      <p:to>
                                        <p:strVal val="visible"/>
                                      </p:to>
                                    </p:set>
                                    <p:animEffect transition="in" filter="dissolve">
                                      <p:cBhvr>
                                        <p:cTn id="79" dur="500"/>
                                        <p:tgtEl>
                                          <p:spTgt spid="45876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8" presetClass="entr" presetSubtype="6" fill="hold" grpId="0" nodeType="clickEffect">
                                  <p:stCondLst>
                                    <p:cond delay="0"/>
                                  </p:stCondLst>
                                  <p:childTnLst>
                                    <p:set>
                                      <p:cBhvr>
                                        <p:cTn id="83" dur="1" fill="hold">
                                          <p:stCondLst>
                                            <p:cond delay="0"/>
                                          </p:stCondLst>
                                        </p:cTn>
                                        <p:tgtEl>
                                          <p:spTgt spid="56343"/>
                                        </p:tgtEl>
                                        <p:attrNameLst>
                                          <p:attrName>style.visibility</p:attrName>
                                        </p:attrNameLst>
                                      </p:cBhvr>
                                      <p:to>
                                        <p:strVal val="visible"/>
                                      </p:to>
                                    </p:set>
                                    <p:animEffect transition="in" filter="strips(downRight)">
                                      <p:cBhvr>
                                        <p:cTn id="84" dur="500"/>
                                        <p:tgtEl>
                                          <p:spTgt spid="56343"/>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58761"/>
                                        </p:tgtEl>
                                        <p:attrNameLst>
                                          <p:attrName>style.visibility</p:attrName>
                                        </p:attrNameLst>
                                      </p:cBhvr>
                                      <p:to>
                                        <p:strVal val="visible"/>
                                      </p:to>
                                    </p:set>
                                    <p:animEffect transition="in" filter="dissolve">
                                      <p:cBhvr>
                                        <p:cTn id="89" dur="500"/>
                                        <p:tgtEl>
                                          <p:spTgt spid="45876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6345"/>
                                        </p:tgtEl>
                                        <p:attrNameLst>
                                          <p:attrName>style.visibility</p:attrName>
                                        </p:attrNameLst>
                                      </p:cBhvr>
                                      <p:to>
                                        <p:strVal val="visible"/>
                                      </p:to>
                                    </p:set>
                                    <p:animEffect transition="in" filter="dissolve">
                                      <p:cBhvr>
                                        <p:cTn id="94" dur="500"/>
                                        <p:tgtEl>
                                          <p:spTgt spid="5634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56346"/>
                                        </p:tgtEl>
                                        <p:attrNameLst>
                                          <p:attrName>style.visibility</p:attrName>
                                        </p:attrNameLst>
                                      </p:cBhvr>
                                      <p:to>
                                        <p:strVal val="visible"/>
                                      </p:to>
                                    </p:set>
                                    <p:animEffect transition="in" filter="dissolve">
                                      <p:cBhvr>
                                        <p:cTn id="99" dur="500"/>
                                        <p:tgtEl>
                                          <p:spTgt spid="56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p:bldP spid="56328" grpId="0"/>
      <p:bldP spid="56329" grpId="0"/>
      <p:bldP spid="56330" grpId="0"/>
      <p:bldP spid="56331" grpId="0"/>
      <p:bldP spid="56332" grpId="0"/>
      <p:bldP spid="56333" grpId="0"/>
      <p:bldP spid="56334" grpId="0"/>
      <p:bldP spid="56335" grpId="0"/>
      <p:bldP spid="56336" grpId="0"/>
      <p:bldP spid="56337" grpId="0"/>
      <p:bldP spid="56338" grpId="0" animBg="1"/>
      <p:bldP spid="56339" grpId="0"/>
      <p:bldP spid="56340" grpId="0"/>
      <p:bldP spid="458761" grpId="0"/>
      <p:bldP spid="458764" grpId="0"/>
      <p:bldP spid="56343" grpId="0"/>
      <p:bldP spid="56344" grpId="0"/>
      <p:bldP spid="56345" grpId="0"/>
      <p:bldP spid="5634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ext Box 5"/>
          <p:cNvSpPr txBox="1">
            <a:spLocks noChangeArrowheads="1"/>
          </p:cNvSpPr>
          <p:nvPr/>
        </p:nvSpPr>
        <p:spPr bwMode="auto">
          <a:xfrm>
            <a:off x="0" y="28575"/>
            <a:ext cx="15113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solidFill>
                  <a:srgbClr val="FF0000"/>
                </a:solidFill>
              </a:rPr>
              <a:t>Actividad 3</a:t>
            </a:r>
          </a:p>
        </p:txBody>
      </p:sp>
      <p:sp>
        <p:nvSpPr>
          <p:cNvPr id="10246" name="Text Box 6"/>
          <p:cNvSpPr txBox="1">
            <a:spLocks noChangeArrowheads="1"/>
          </p:cNvSpPr>
          <p:nvPr/>
        </p:nvSpPr>
        <p:spPr bwMode="auto">
          <a:xfrm>
            <a:off x="1349375" y="0"/>
            <a:ext cx="7343775"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Una reacción química absorbe 1700 kJ en forma de calor y produce 900 kJ en forma de trabajo. Calcular:</a:t>
            </a:r>
          </a:p>
        </p:txBody>
      </p:sp>
      <p:sp>
        <p:nvSpPr>
          <p:cNvPr id="58375" name="Text Box 7"/>
          <p:cNvSpPr txBox="1">
            <a:spLocks noChangeArrowheads="1"/>
          </p:cNvSpPr>
          <p:nvPr/>
        </p:nvSpPr>
        <p:spPr bwMode="auto">
          <a:xfrm>
            <a:off x="217488" y="581025"/>
            <a:ext cx="804068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a)</a:t>
            </a:r>
            <a:r>
              <a:rPr lang="es-ES" sz="1600"/>
              <a:t> La variación que experimenta la energía interna del sistema reactivos-productos:</a:t>
            </a:r>
          </a:p>
        </p:txBody>
      </p:sp>
      <p:sp>
        <p:nvSpPr>
          <p:cNvPr id="58376" name="Text Box 8"/>
          <p:cNvSpPr txBox="1">
            <a:spLocks noChangeArrowheads="1"/>
          </p:cNvSpPr>
          <p:nvPr/>
        </p:nvSpPr>
        <p:spPr bwMode="auto">
          <a:xfrm>
            <a:off x="0" y="1016000"/>
            <a:ext cx="28892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Según el criterio de signos:</a:t>
            </a:r>
          </a:p>
        </p:txBody>
      </p:sp>
      <p:sp>
        <p:nvSpPr>
          <p:cNvPr id="58377" name="Text Box 9"/>
          <p:cNvSpPr txBox="1">
            <a:spLocks noChangeArrowheads="1"/>
          </p:cNvSpPr>
          <p:nvPr/>
        </p:nvSpPr>
        <p:spPr bwMode="auto">
          <a:xfrm>
            <a:off x="2632075" y="1028700"/>
            <a:ext cx="22494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cs typeface="Arial" pitchFamily="34" charset="0"/>
              </a:rPr>
              <a:t>Q = 1700 kJ</a:t>
            </a:r>
          </a:p>
        </p:txBody>
      </p:sp>
      <p:sp>
        <p:nvSpPr>
          <p:cNvPr id="58378" name="Text Box 10"/>
          <p:cNvSpPr txBox="1">
            <a:spLocks noChangeArrowheads="1"/>
          </p:cNvSpPr>
          <p:nvPr/>
        </p:nvSpPr>
        <p:spPr bwMode="auto">
          <a:xfrm>
            <a:off x="4456113" y="1030288"/>
            <a:ext cx="415131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ya que es calor ganado por el sistema</a:t>
            </a:r>
          </a:p>
        </p:txBody>
      </p:sp>
      <p:sp>
        <p:nvSpPr>
          <p:cNvPr id="58379" name="Text Box 11"/>
          <p:cNvSpPr txBox="1">
            <a:spLocks noChangeArrowheads="1"/>
          </p:cNvSpPr>
          <p:nvPr/>
        </p:nvSpPr>
        <p:spPr bwMode="auto">
          <a:xfrm>
            <a:off x="2632075" y="1406525"/>
            <a:ext cx="22494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cs typeface="Arial" pitchFamily="34" charset="0"/>
              </a:rPr>
              <a:t>W = –900 kJ</a:t>
            </a:r>
          </a:p>
        </p:txBody>
      </p:sp>
      <p:sp>
        <p:nvSpPr>
          <p:cNvPr id="58380" name="Text Box 12"/>
          <p:cNvSpPr txBox="1">
            <a:spLocks noChangeArrowheads="1"/>
          </p:cNvSpPr>
          <p:nvPr/>
        </p:nvSpPr>
        <p:spPr bwMode="auto">
          <a:xfrm>
            <a:off x="4456113" y="1408113"/>
            <a:ext cx="415131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ya que es trabajo realizado por el sistema</a:t>
            </a:r>
          </a:p>
        </p:txBody>
      </p:sp>
      <p:sp>
        <p:nvSpPr>
          <p:cNvPr id="58381" name="Text Box 13"/>
          <p:cNvSpPr txBox="1">
            <a:spLocks noChangeArrowheads="1"/>
          </p:cNvSpPr>
          <p:nvPr/>
        </p:nvSpPr>
        <p:spPr bwMode="auto">
          <a:xfrm>
            <a:off x="203200" y="1828800"/>
            <a:ext cx="30194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Aplicamos el primer principio :</a:t>
            </a:r>
          </a:p>
        </p:txBody>
      </p:sp>
      <p:sp>
        <p:nvSpPr>
          <p:cNvPr id="58382" name="Text Box 14"/>
          <p:cNvSpPr txBox="1">
            <a:spLocks noChangeArrowheads="1"/>
          </p:cNvSpPr>
          <p:nvPr/>
        </p:nvSpPr>
        <p:spPr bwMode="auto">
          <a:xfrm>
            <a:off x="1436688" y="2178050"/>
            <a:ext cx="162718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sym typeface="Symbol" pitchFamily="18" charset="2"/>
              </a:rPr>
              <a:t></a:t>
            </a:r>
            <a:r>
              <a:rPr lang="es-ES_tradnl" b="1"/>
              <a:t> U = Q + W </a:t>
            </a:r>
            <a:endParaRPr lang="es-ES" b="1"/>
          </a:p>
        </p:txBody>
      </p:sp>
      <p:sp>
        <p:nvSpPr>
          <p:cNvPr id="58383" name="Text Box 15"/>
          <p:cNvSpPr txBox="1">
            <a:spLocks noChangeArrowheads="1"/>
          </p:cNvSpPr>
          <p:nvPr/>
        </p:nvSpPr>
        <p:spPr bwMode="auto">
          <a:xfrm>
            <a:off x="2806700" y="2190750"/>
            <a:ext cx="16398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t>= </a:t>
            </a:r>
            <a:r>
              <a:rPr lang="es-ES" b="1"/>
              <a:t>1700 kJ</a:t>
            </a:r>
          </a:p>
        </p:txBody>
      </p:sp>
      <p:sp>
        <p:nvSpPr>
          <p:cNvPr id="58384" name="Text Box 16"/>
          <p:cNvSpPr txBox="1">
            <a:spLocks noChangeArrowheads="1"/>
          </p:cNvSpPr>
          <p:nvPr/>
        </p:nvSpPr>
        <p:spPr bwMode="auto">
          <a:xfrm>
            <a:off x="3905250" y="2189163"/>
            <a:ext cx="19462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 (– 900 kJ)</a:t>
            </a:r>
          </a:p>
        </p:txBody>
      </p:sp>
      <p:sp>
        <p:nvSpPr>
          <p:cNvPr id="58385" name="Text Box 17"/>
          <p:cNvSpPr txBox="1">
            <a:spLocks noChangeArrowheads="1"/>
          </p:cNvSpPr>
          <p:nvPr/>
        </p:nvSpPr>
        <p:spPr bwMode="auto">
          <a:xfrm>
            <a:off x="5303838" y="2190750"/>
            <a:ext cx="163988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t>= </a:t>
            </a:r>
            <a:r>
              <a:rPr lang="es-ES" b="1"/>
              <a:t>800 kJ </a:t>
            </a:r>
          </a:p>
        </p:txBody>
      </p:sp>
      <p:sp>
        <p:nvSpPr>
          <p:cNvPr id="58386" name="Freeform 18"/>
          <p:cNvSpPr>
            <a:spLocks/>
          </p:cNvSpPr>
          <p:nvPr/>
        </p:nvSpPr>
        <p:spPr bwMode="auto">
          <a:xfrm>
            <a:off x="5564188" y="2162175"/>
            <a:ext cx="900112" cy="392113"/>
          </a:xfrm>
          <a:custGeom>
            <a:avLst/>
            <a:gdLst>
              <a:gd name="T0" fmla="*/ 0 w 731"/>
              <a:gd name="T1" fmla="*/ 2147483647 h 247"/>
              <a:gd name="T2" fmla="*/ 2147483647 w 731"/>
              <a:gd name="T3" fmla="*/ 2147483647 h 247"/>
              <a:gd name="T4" fmla="*/ 2147483647 w 731"/>
              <a:gd name="T5" fmla="*/ 0 h 247"/>
              <a:gd name="T6" fmla="*/ 0 60000 65536"/>
              <a:gd name="T7" fmla="*/ 0 60000 65536"/>
              <a:gd name="T8" fmla="*/ 0 60000 65536"/>
              <a:gd name="T9" fmla="*/ 0 w 731"/>
              <a:gd name="T10" fmla="*/ 0 h 247"/>
              <a:gd name="T11" fmla="*/ 731 w 731"/>
              <a:gd name="T12" fmla="*/ 247 h 247"/>
            </a:gdLst>
            <a:ahLst/>
            <a:cxnLst>
              <a:cxn ang="T6">
                <a:pos x="T0" y="T1"/>
              </a:cxn>
              <a:cxn ang="T7">
                <a:pos x="T2" y="T3"/>
              </a:cxn>
              <a:cxn ang="T8">
                <a:pos x="T4" y="T5"/>
              </a:cxn>
            </a:cxnLst>
            <a:rect l="T9" t="T10" r="T11" b="T12"/>
            <a:pathLst>
              <a:path w="731" h="247">
                <a:moveTo>
                  <a:pt x="0" y="247"/>
                </a:moveTo>
                <a:lnTo>
                  <a:pt x="731" y="247"/>
                </a:lnTo>
                <a:lnTo>
                  <a:pt x="731" y="0"/>
                </a:lnTo>
              </a:path>
            </a:pathLst>
          </a:custGeom>
          <a:noFill/>
          <a:ln w="28575" cmpd="sng">
            <a:solidFill>
              <a:srgbClr val="0066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s-PE"/>
          </a:p>
        </p:txBody>
      </p:sp>
      <p:sp>
        <p:nvSpPr>
          <p:cNvPr id="58387" name="Text Box 19"/>
          <p:cNvSpPr txBox="1">
            <a:spLocks noChangeArrowheads="1"/>
          </p:cNvSpPr>
          <p:nvPr/>
        </p:nvSpPr>
        <p:spPr bwMode="auto">
          <a:xfrm>
            <a:off x="174625" y="3186113"/>
            <a:ext cx="8040688"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b)</a:t>
            </a:r>
            <a:r>
              <a:rPr lang="es-ES" sz="1600"/>
              <a:t> Determina si la energía total de los productos formados será mayor o menor que la energía total de los reactivos:</a:t>
            </a:r>
          </a:p>
        </p:txBody>
      </p:sp>
      <p:sp>
        <p:nvSpPr>
          <p:cNvPr id="58388" name="Text Box 20"/>
          <p:cNvSpPr txBox="1">
            <a:spLocks noChangeArrowheads="1"/>
          </p:cNvSpPr>
          <p:nvPr/>
        </p:nvSpPr>
        <p:spPr bwMode="auto">
          <a:xfrm>
            <a:off x="304800" y="3711575"/>
            <a:ext cx="8347075"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Como el sistema gana más energía  en forma de calor Q que la que pierde en forma de trabajo W, la energía total de los productos será mayor que la energía total de los reactivos :</a:t>
            </a:r>
          </a:p>
        </p:txBody>
      </p:sp>
      <p:sp>
        <p:nvSpPr>
          <p:cNvPr id="458761" name="Text Box 9"/>
          <p:cNvSpPr txBox="1">
            <a:spLocks noChangeArrowheads="1"/>
          </p:cNvSpPr>
          <p:nvPr/>
        </p:nvSpPr>
        <p:spPr bwMode="auto">
          <a:xfrm>
            <a:off x="4113213" y="4386263"/>
            <a:ext cx="13208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E</a:t>
            </a:r>
            <a:r>
              <a:rPr lang="es-ES" baseline="-25000"/>
              <a:t>reactivos </a:t>
            </a:r>
            <a:endParaRPr lang="es-ES" sz="1400"/>
          </a:p>
        </p:txBody>
      </p:sp>
      <p:sp>
        <p:nvSpPr>
          <p:cNvPr id="458764" name="Text Box 12"/>
          <p:cNvSpPr txBox="1">
            <a:spLocks noChangeArrowheads="1"/>
          </p:cNvSpPr>
          <p:nvPr/>
        </p:nvSpPr>
        <p:spPr bwMode="auto">
          <a:xfrm>
            <a:off x="2557463" y="4400550"/>
            <a:ext cx="132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E</a:t>
            </a:r>
            <a:r>
              <a:rPr lang="es-ES" baseline="-25000"/>
              <a:t>productos </a:t>
            </a:r>
            <a:endParaRPr lang="es-ES" sz="1400"/>
          </a:p>
        </p:txBody>
      </p:sp>
      <p:sp>
        <p:nvSpPr>
          <p:cNvPr id="58391" name="Text Box 23"/>
          <p:cNvSpPr txBox="1">
            <a:spLocks noChangeArrowheads="1"/>
          </p:cNvSpPr>
          <p:nvPr/>
        </p:nvSpPr>
        <p:spPr bwMode="auto">
          <a:xfrm>
            <a:off x="3587750" y="4408488"/>
            <a:ext cx="59531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sym typeface="Symbol" pitchFamily="18" charset="2"/>
              </a:rPr>
              <a:t>&gt;</a:t>
            </a:r>
            <a:endParaRPr lang="es-ES" b="1"/>
          </a:p>
        </p:txBody>
      </p:sp>
      <p:sp>
        <p:nvSpPr>
          <p:cNvPr id="58392" name="Text Box 24"/>
          <p:cNvSpPr txBox="1">
            <a:spLocks noChangeArrowheads="1"/>
          </p:cNvSpPr>
          <p:nvPr/>
        </p:nvSpPr>
        <p:spPr bwMode="auto">
          <a:xfrm>
            <a:off x="1446213" y="2724150"/>
            <a:ext cx="6256337"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b="1">
                <a:solidFill>
                  <a:srgbClr val="0000FF"/>
                </a:solidFill>
              </a:rPr>
              <a:t> (El signo positivo nos indica que la energía interna del sistema ha aumentado )</a:t>
            </a:r>
          </a:p>
        </p:txBody>
      </p:sp>
      <p:sp>
        <p:nvSpPr>
          <p:cNvPr id="58393" name="Text Box 25"/>
          <p:cNvSpPr txBox="1">
            <a:spLocks noChangeArrowheads="1"/>
          </p:cNvSpPr>
          <p:nvPr/>
        </p:nvSpPr>
        <p:spPr bwMode="auto">
          <a:xfrm>
            <a:off x="204788" y="4929188"/>
            <a:ext cx="804068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c)</a:t>
            </a:r>
            <a:r>
              <a:rPr lang="es-ES" sz="1600"/>
              <a:t> ¿Cómo será este proceso químico: exotérmico o endotérmico? :</a:t>
            </a:r>
          </a:p>
        </p:txBody>
      </p:sp>
      <p:sp>
        <p:nvSpPr>
          <p:cNvPr id="58394" name="Text Box 26"/>
          <p:cNvSpPr txBox="1">
            <a:spLocks noChangeArrowheads="1"/>
          </p:cNvSpPr>
          <p:nvPr/>
        </p:nvSpPr>
        <p:spPr bwMode="auto">
          <a:xfrm>
            <a:off x="1363663" y="5422900"/>
            <a:ext cx="49069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Endotérmico , ya que se absorbe energía</a:t>
            </a:r>
          </a:p>
        </p:txBody>
      </p:sp>
    </p:spTree>
    <p:extLst>
      <p:ext uri="{BB962C8B-B14F-4D97-AF65-F5344CB8AC3E}">
        <p14:creationId xmlns:p14="http://schemas.microsoft.com/office/powerpoint/2010/main" xmlns="" val="3187733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75"/>
                                        </p:tgtEl>
                                        <p:attrNameLst>
                                          <p:attrName>style.visibility</p:attrName>
                                        </p:attrNameLst>
                                      </p:cBhvr>
                                      <p:to>
                                        <p:strVal val="visible"/>
                                      </p:to>
                                    </p:set>
                                    <p:animEffect transition="in" filter="dissolve">
                                      <p:cBhvr>
                                        <p:cTn id="7" dur="500"/>
                                        <p:tgtEl>
                                          <p:spTgt spid="583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376"/>
                                        </p:tgtEl>
                                        <p:attrNameLst>
                                          <p:attrName>style.visibility</p:attrName>
                                        </p:attrNameLst>
                                      </p:cBhvr>
                                      <p:to>
                                        <p:strVal val="visible"/>
                                      </p:to>
                                    </p:set>
                                    <p:animEffect transition="in" filter="dissolve">
                                      <p:cBhvr>
                                        <p:cTn id="12" dur="500"/>
                                        <p:tgtEl>
                                          <p:spTgt spid="5837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8377"/>
                                        </p:tgtEl>
                                        <p:attrNameLst>
                                          <p:attrName>style.visibility</p:attrName>
                                        </p:attrNameLst>
                                      </p:cBhvr>
                                      <p:to>
                                        <p:strVal val="visible"/>
                                      </p:to>
                                    </p:set>
                                    <p:animEffect transition="in" filter="dissolve">
                                      <p:cBhvr>
                                        <p:cTn id="15" dur="500"/>
                                        <p:tgtEl>
                                          <p:spTgt spid="5837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8378"/>
                                        </p:tgtEl>
                                        <p:attrNameLst>
                                          <p:attrName>style.visibility</p:attrName>
                                        </p:attrNameLst>
                                      </p:cBhvr>
                                      <p:to>
                                        <p:strVal val="visible"/>
                                      </p:to>
                                    </p:set>
                                    <p:animEffect transition="in" filter="dissolve">
                                      <p:cBhvr>
                                        <p:cTn id="20" dur="500"/>
                                        <p:tgtEl>
                                          <p:spTgt spid="5837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8379"/>
                                        </p:tgtEl>
                                        <p:attrNameLst>
                                          <p:attrName>style.visibility</p:attrName>
                                        </p:attrNameLst>
                                      </p:cBhvr>
                                      <p:to>
                                        <p:strVal val="visible"/>
                                      </p:to>
                                    </p:set>
                                    <p:animEffect transition="in" filter="dissolve">
                                      <p:cBhvr>
                                        <p:cTn id="23" dur="500"/>
                                        <p:tgtEl>
                                          <p:spTgt spid="583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8380"/>
                                        </p:tgtEl>
                                        <p:attrNameLst>
                                          <p:attrName>style.visibility</p:attrName>
                                        </p:attrNameLst>
                                      </p:cBhvr>
                                      <p:to>
                                        <p:strVal val="visible"/>
                                      </p:to>
                                    </p:set>
                                    <p:animEffect transition="in" filter="dissolve">
                                      <p:cBhvr>
                                        <p:cTn id="28" dur="500"/>
                                        <p:tgtEl>
                                          <p:spTgt spid="583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8381"/>
                                        </p:tgtEl>
                                        <p:attrNameLst>
                                          <p:attrName>style.visibility</p:attrName>
                                        </p:attrNameLst>
                                      </p:cBhvr>
                                      <p:to>
                                        <p:strVal val="visible"/>
                                      </p:to>
                                    </p:set>
                                    <p:animEffect transition="in" filter="dissolve">
                                      <p:cBhvr>
                                        <p:cTn id="33" dur="500"/>
                                        <p:tgtEl>
                                          <p:spTgt spid="5838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58382"/>
                                        </p:tgtEl>
                                        <p:attrNameLst>
                                          <p:attrName>style.visibility</p:attrName>
                                        </p:attrNameLst>
                                      </p:cBhvr>
                                      <p:to>
                                        <p:strVal val="visible"/>
                                      </p:to>
                                    </p:set>
                                    <p:animEffect transition="in" filter="strips(downRight)">
                                      <p:cBhvr>
                                        <p:cTn id="38" dur="500"/>
                                        <p:tgtEl>
                                          <p:spTgt spid="5838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58383"/>
                                        </p:tgtEl>
                                        <p:attrNameLst>
                                          <p:attrName>style.visibility</p:attrName>
                                        </p:attrNameLst>
                                      </p:cBhvr>
                                      <p:to>
                                        <p:strVal val="visible"/>
                                      </p:to>
                                    </p:set>
                                    <p:animEffect transition="in" filter="strips(downRight)">
                                      <p:cBhvr>
                                        <p:cTn id="43" dur="500"/>
                                        <p:tgtEl>
                                          <p:spTgt spid="5838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58384"/>
                                        </p:tgtEl>
                                        <p:attrNameLst>
                                          <p:attrName>style.visibility</p:attrName>
                                        </p:attrNameLst>
                                      </p:cBhvr>
                                      <p:to>
                                        <p:strVal val="visible"/>
                                      </p:to>
                                    </p:set>
                                    <p:animEffect transition="in" filter="strips(downRight)">
                                      <p:cBhvr>
                                        <p:cTn id="48" dur="500"/>
                                        <p:tgtEl>
                                          <p:spTgt spid="5838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58385"/>
                                        </p:tgtEl>
                                        <p:attrNameLst>
                                          <p:attrName>style.visibility</p:attrName>
                                        </p:attrNameLst>
                                      </p:cBhvr>
                                      <p:to>
                                        <p:strVal val="visible"/>
                                      </p:to>
                                    </p:set>
                                    <p:animEffect transition="in" filter="strips(downRight)">
                                      <p:cBhvr>
                                        <p:cTn id="53" dur="500"/>
                                        <p:tgtEl>
                                          <p:spTgt spid="5838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58386"/>
                                        </p:tgtEl>
                                        <p:attrNameLst>
                                          <p:attrName>style.visibility</p:attrName>
                                        </p:attrNameLst>
                                      </p:cBhvr>
                                      <p:to>
                                        <p:strVal val="visible"/>
                                      </p:to>
                                    </p:set>
                                    <p:anim calcmode="lin" valueType="num">
                                      <p:cBhvr additive="base">
                                        <p:cTn id="58" dur="500" fill="hold"/>
                                        <p:tgtEl>
                                          <p:spTgt spid="58386"/>
                                        </p:tgtEl>
                                        <p:attrNameLst>
                                          <p:attrName>ppt_x</p:attrName>
                                        </p:attrNameLst>
                                      </p:cBhvr>
                                      <p:tavLst>
                                        <p:tav tm="0">
                                          <p:val>
                                            <p:strVal val="#ppt_x"/>
                                          </p:val>
                                        </p:tav>
                                        <p:tav tm="100000">
                                          <p:val>
                                            <p:strVal val="#ppt_x"/>
                                          </p:val>
                                        </p:tav>
                                      </p:tavLst>
                                    </p:anim>
                                    <p:anim calcmode="lin" valueType="num">
                                      <p:cBhvr additive="base">
                                        <p:cTn id="59" dur="500" fill="hold"/>
                                        <p:tgtEl>
                                          <p:spTgt spid="58386"/>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8392"/>
                                        </p:tgtEl>
                                        <p:attrNameLst>
                                          <p:attrName>style.visibility</p:attrName>
                                        </p:attrNameLst>
                                      </p:cBhvr>
                                      <p:to>
                                        <p:strVal val="visible"/>
                                      </p:to>
                                    </p:set>
                                    <p:animEffect transition="in" filter="dissolve">
                                      <p:cBhvr>
                                        <p:cTn id="64" dur="500"/>
                                        <p:tgtEl>
                                          <p:spTgt spid="5839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8387"/>
                                        </p:tgtEl>
                                        <p:attrNameLst>
                                          <p:attrName>style.visibility</p:attrName>
                                        </p:attrNameLst>
                                      </p:cBhvr>
                                      <p:to>
                                        <p:strVal val="visible"/>
                                      </p:to>
                                    </p:set>
                                    <p:animEffect transition="in" filter="dissolve">
                                      <p:cBhvr>
                                        <p:cTn id="69" dur="500"/>
                                        <p:tgtEl>
                                          <p:spTgt spid="5838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58388"/>
                                        </p:tgtEl>
                                        <p:attrNameLst>
                                          <p:attrName>style.visibility</p:attrName>
                                        </p:attrNameLst>
                                      </p:cBhvr>
                                      <p:to>
                                        <p:strVal val="visible"/>
                                      </p:to>
                                    </p:set>
                                    <p:animEffect transition="in" filter="dissolve">
                                      <p:cBhvr>
                                        <p:cTn id="74" dur="500"/>
                                        <p:tgtEl>
                                          <p:spTgt spid="5838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58764"/>
                                        </p:tgtEl>
                                        <p:attrNameLst>
                                          <p:attrName>style.visibility</p:attrName>
                                        </p:attrNameLst>
                                      </p:cBhvr>
                                      <p:to>
                                        <p:strVal val="visible"/>
                                      </p:to>
                                    </p:set>
                                    <p:animEffect transition="in" filter="dissolve">
                                      <p:cBhvr>
                                        <p:cTn id="79" dur="500"/>
                                        <p:tgtEl>
                                          <p:spTgt spid="45876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8" presetClass="entr" presetSubtype="6" fill="hold" grpId="0" nodeType="clickEffect">
                                  <p:stCondLst>
                                    <p:cond delay="0"/>
                                  </p:stCondLst>
                                  <p:childTnLst>
                                    <p:set>
                                      <p:cBhvr>
                                        <p:cTn id="83" dur="1" fill="hold">
                                          <p:stCondLst>
                                            <p:cond delay="0"/>
                                          </p:stCondLst>
                                        </p:cTn>
                                        <p:tgtEl>
                                          <p:spTgt spid="58391"/>
                                        </p:tgtEl>
                                        <p:attrNameLst>
                                          <p:attrName>style.visibility</p:attrName>
                                        </p:attrNameLst>
                                      </p:cBhvr>
                                      <p:to>
                                        <p:strVal val="visible"/>
                                      </p:to>
                                    </p:set>
                                    <p:animEffect transition="in" filter="strips(downRight)">
                                      <p:cBhvr>
                                        <p:cTn id="84" dur="500"/>
                                        <p:tgtEl>
                                          <p:spTgt spid="5839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58761"/>
                                        </p:tgtEl>
                                        <p:attrNameLst>
                                          <p:attrName>style.visibility</p:attrName>
                                        </p:attrNameLst>
                                      </p:cBhvr>
                                      <p:to>
                                        <p:strVal val="visible"/>
                                      </p:to>
                                    </p:set>
                                    <p:animEffect transition="in" filter="dissolve">
                                      <p:cBhvr>
                                        <p:cTn id="89" dur="500"/>
                                        <p:tgtEl>
                                          <p:spTgt spid="45876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8393"/>
                                        </p:tgtEl>
                                        <p:attrNameLst>
                                          <p:attrName>style.visibility</p:attrName>
                                        </p:attrNameLst>
                                      </p:cBhvr>
                                      <p:to>
                                        <p:strVal val="visible"/>
                                      </p:to>
                                    </p:set>
                                    <p:animEffect transition="in" filter="dissolve">
                                      <p:cBhvr>
                                        <p:cTn id="94" dur="500"/>
                                        <p:tgtEl>
                                          <p:spTgt spid="5839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58394"/>
                                        </p:tgtEl>
                                        <p:attrNameLst>
                                          <p:attrName>style.visibility</p:attrName>
                                        </p:attrNameLst>
                                      </p:cBhvr>
                                      <p:to>
                                        <p:strVal val="visible"/>
                                      </p:to>
                                    </p:set>
                                    <p:animEffect transition="in" filter="dissolve">
                                      <p:cBhvr>
                                        <p:cTn id="99" dur="500"/>
                                        <p:tgtEl>
                                          <p:spTgt spid="58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p:bldP spid="58376" grpId="0"/>
      <p:bldP spid="58377" grpId="0"/>
      <p:bldP spid="58378" grpId="0"/>
      <p:bldP spid="58379" grpId="0"/>
      <p:bldP spid="58380" grpId="0"/>
      <p:bldP spid="58381" grpId="0"/>
      <p:bldP spid="58382" grpId="0"/>
      <p:bldP spid="58383" grpId="0"/>
      <p:bldP spid="58384" grpId="0"/>
      <p:bldP spid="58385" grpId="0"/>
      <p:bldP spid="58386" grpId="0" animBg="1"/>
      <p:bldP spid="58387" grpId="0"/>
      <p:bldP spid="58388" grpId="0"/>
      <p:bldP spid="458761" grpId="0"/>
      <p:bldP spid="458764" grpId="0"/>
      <p:bldP spid="58391" grpId="0"/>
      <p:bldP spid="58392" grpId="0"/>
      <p:bldP spid="58393" grpId="0"/>
      <p:bldP spid="5839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ext Box 2"/>
          <p:cNvSpPr txBox="1">
            <a:spLocks noChangeArrowheads="1"/>
          </p:cNvSpPr>
          <p:nvPr/>
        </p:nvSpPr>
        <p:spPr bwMode="auto">
          <a:xfrm>
            <a:off x="187325" y="0"/>
            <a:ext cx="7812088" cy="396875"/>
          </a:xfrm>
          <a:prstGeom prst="rect">
            <a:avLst/>
          </a:prstGeom>
          <a:solidFill>
            <a:srgbClr val="BBE0E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2000" dirty="0">
                <a:solidFill>
                  <a:srgbClr val="000000"/>
                </a:solidFill>
                <a:latin typeface="Times New Roman" pitchFamily="18" charset="0"/>
              </a:rPr>
              <a:t>1.. Intercambio de energía en las  reacciones  </a:t>
            </a:r>
            <a:r>
              <a:rPr lang="es-ES_tradnl" sz="2000" dirty="0" smtClean="0">
                <a:solidFill>
                  <a:srgbClr val="000000"/>
                </a:solidFill>
                <a:latin typeface="Times New Roman" pitchFamily="18" charset="0"/>
              </a:rPr>
              <a:t>químicas</a:t>
            </a:r>
            <a:endParaRPr lang="es-ES" sz="2000" dirty="0">
              <a:solidFill>
                <a:srgbClr val="000000"/>
              </a:solidFill>
              <a:latin typeface="Times New Roman" pitchFamily="18" charset="0"/>
            </a:endParaRPr>
          </a:p>
        </p:txBody>
      </p:sp>
      <p:pic>
        <p:nvPicPr>
          <p:cNvPr id="11270" name="Picture 3" descr="reacciones quimicas1"/>
          <p:cNvPicPr>
            <a:picLocks noChangeAspect="1" noChangeArrowheads="1"/>
          </p:cNvPicPr>
          <p:nvPr/>
        </p:nvPicPr>
        <p:blipFill>
          <a:blip r:embed="rId3" cstate="print">
            <a:extLst>
              <a:ext uri="{28A0092B-C50C-407E-A947-70E740481C1C}">
                <a14:useLocalDpi xmlns:a14="http://schemas.microsoft.com/office/drawing/2010/main" xmlns="" val="0"/>
              </a:ext>
            </a:extLst>
          </a:blip>
          <a:srcRect l="60451" t="64503" r="12119" b="19392"/>
          <a:stretch>
            <a:fillRect/>
          </a:stretch>
        </p:blipFill>
        <p:spPr bwMode="auto">
          <a:xfrm>
            <a:off x="3559175" y="3895725"/>
            <a:ext cx="2605088" cy="2163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71" name="Picture 4" descr="reacciones quimicas1"/>
          <p:cNvPicPr>
            <a:picLocks noChangeAspect="1" noChangeArrowheads="1"/>
          </p:cNvPicPr>
          <p:nvPr/>
        </p:nvPicPr>
        <p:blipFill>
          <a:blip r:embed="rId3" cstate="print">
            <a:extLst>
              <a:ext uri="{28A0092B-C50C-407E-A947-70E740481C1C}">
                <a14:useLocalDpi xmlns:a14="http://schemas.microsoft.com/office/drawing/2010/main" xmlns="" val="0"/>
              </a:ext>
            </a:extLst>
          </a:blip>
          <a:srcRect l="34642" t="64397" r="39333" b="20906"/>
          <a:stretch>
            <a:fillRect/>
          </a:stretch>
        </p:blipFill>
        <p:spPr bwMode="auto">
          <a:xfrm>
            <a:off x="596900" y="3836988"/>
            <a:ext cx="2471738" cy="197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72" name="Picture 5" descr="reacciones quimicas1"/>
          <p:cNvPicPr>
            <a:picLocks noChangeAspect="1" noChangeArrowheads="1"/>
          </p:cNvPicPr>
          <p:nvPr/>
        </p:nvPicPr>
        <p:blipFill>
          <a:blip r:embed="rId3" cstate="print">
            <a:extLst>
              <a:ext uri="{28A0092B-C50C-407E-A947-70E740481C1C}">
                <a14:useLocalDpi xmlns:a14="http://schemas.microsoft.com/office/drawing/2010/main" xmlns="" val="0"/>
              </a:ext>
            </a:extLst>
          </a:blip>
          <a:srcRect l="34642" t="45493" r="39333" b="39691"/>
          <a:stretch>
            <a:fillRect/>
          </a:stretch>
        </p:blipFill>
        <p:spPr bwMode="auto">
          <a:xfrm>
            <a:off x="377825" y="957263"/>
            <a:ext cx="2471738" cy="1990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73" name="Picture 6" descr="reacciones quimicas1"/>
          <p:cNvPicPr>
            <a:picLocks noChangeAspect="1" noChangeArrowheads="1"/>
          </p:cNvPicPr>
          <p:nvPr/>
        </p:nvPicPr>
        <p:blipFill>
          <a:blip r:embed="rId3" cstate="print">
            <a:extLst>
              <a:ext uri="{28A0092B-C50C-407E-A947-70E740481C1C}">
                <a14:useLocalDpi xmlns:a14="http://schemas.microsoft.com/office/drawing/2010/main" xmlns="" val="0"/>
              </a:ext>
            </a:extLst>
          </a:blip>
          <a:srcRect l="61052" t="46355" r="13623" b="39160"/>
          <a:stretch>
            <a:fillRect/>
          </a:stretch>
        </p:blipFill>
        <p:spPr bwMode="auto">
          <a:xfrm>
            <a:off x="3297238" y="1004888"/>
            <a:ext cx="2405062" cy="1946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274" name="Text Box 7"/>
          <p:cNvSpPr txBox="1">
            <a:spLocks noChangeArrowheads="1"/>
          </p:cNvSpPr>
          <p:nvPr/>
        </p:nvSpPr>
        <p:spPr bwMode="auto">
          <a:xfrm>
            <a:off x="1304925" y="725488"/>
            <a:ext cx="14954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Pila</a:t>
            </a:r>
          </a:p>
        </p:txBody>
      </p:sp>
      <p:sp>
        <p:nvSpPr>
          <p:cNvPr id="11275" name="Text Box 8"/>
          <p:cNvSpPr txBox="1">
            <a:spLocks noChangeArrowheads="1"/>
          </p:cNvSpPr>
          <p:nvPr/>
        </p:nvSpPr>
        <p:spPr bwMode="auto">
          <a:xfrm>
            <a:off x="3702050" y="581025"/>
            <a:ext cx="14954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Electrolísis</a:t>
            </a:r>
          </a:p>
        </p:txBody>
      </p:sp>
      <p:sp>
        <p:nvSpPr>
          <p:cNvPr id="11276" name="Text Box 9"/>
          <p:cNvSpPr txBox="1">
            <a:spLocks noChangeArrowheads="1"/>
          </p:cNvSpPr>
          <p:nvPr/>
        </p:nvSpPr>
        <p:spPr bwMode="auto">
          <a:xfrm>
            <a:off x="520700" y="3541713"/>
            <a:ext cx="31210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Combustión del magnesio</a:t>
            </a:r>
          </a:p>
        </p:txBody>
      </p:sp>
      <p:sp>
        <p:nvSpPr>
          <p:cNvPr id="11277" name="Text Box 10"/>
          <p:cNvSpPr txBox="1">
            <a:spLocks noChangeArrowheads="1"/>
          </p:cNvSpPr>
          <p:nvPr/>
        </p:nvSpPr>
        <p:spPr bwMode="auto">
          <a:xfrm>
            <a:off x="3948113" y="3570288"/>
            <a:ext cx="137953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Levadura</a:t>
            </a:r>
          </a:p>
        </p:txBody>
      </p:sp>
      <p:sp>
        <p:nvSpPr>
          <p:cNvPr id="11278" name="Text Box 11"/>
          <p:cNvSpPr txBox="1">
            <a:spLocks noChangeArrowheads="1"/>
          </p:cNvSpPr>
          <p:nvPr/>
        </p:nvSpPr>
        <p:spPr bwMode="auto">
          <a:xfrm>
            <a:off x="304800" y="3017838"/>
            <a:ext cx="28305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b="1"/>
              <a:t>La energía química se transforma en energía eléctrica</a:t>
            </a:r>
          </a:p>
        </p:txBody>
      </p:sp>
      <p:sp>
        <p:nvSpPr>
          <p:cNvPr id="11279" name="Text Box 12"/>
          <p:cNvSpPr txBox="1">
            <a:spLocks noChangeArrowheads="1"/>
          </p:cNvSpPr>
          <p:nvPr/>
        </p:nvSpPr>
        <p:spPr bwMode="auto">
          <a:xfrm>
            <a:off x="3454400" y="3033713"/>
            <a:ext cx="28289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b="1"/>
              <a:t>La energía eléctrica se transforma en energía química</a:t>
            </a:r>
          </a:p>
        </p:txBody>
      </p:sp>
      <p:sp>
        <p:nvSpPr>
          <p:cNvPr id="11280" name="Text Box 13"/>
          <p:cNvSpPr txBox="1">
            <a:spLocks noChangeArrowheads="1"/>
          </p:cNvSpPr>
          <p:nvPr/>
        </p:nvSpPr>
        <p:spPr bwMode="auto">
          <a:xfrm>
            <a:off x="392113" y="5935663"/>
            <a:ext cx="27559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b="1"/>
              <a:t>La energía química se transforma en luz y calor</a:t>
            </a:r>
          </a:p>
        </p:txBody>
      </p:sp>
      <p:sp>
        <p:nvSpPr>
          <p:cNvPr id="11281" name="Text Box 14"/>
          <p:cNvSpPr txBox="1">
            <a:spLocks noChangeArrowheads="1"/>
          </p:cNvSpPr>
          <p:nvPr/>
        </p:nvSpPr>
        <p:spPr bwMode="auto">
          <a:xfrm>
            <a:off x="3730625" y="5892800"/>
            <a:ext cx="26558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b="1"/>
              <a:t>La energía química se transforma en energía mecánica</a:t>
            </a:r>
          </a:p>
        </p:txBody>
      </p:sp>
      <p:sp>
        <p:nvSpPr>
          <p:cNvPr id="197647" name="Text Box 15"/>
          <p:cNvSpPr txBox="1">
            <a:spLocks noChangeArrowheads="1"/>
          </p:cNvSpPr>
          <p:nvPr/>
        </p:nvSpPr>
        <p:spPr bwMode="auto">
          <a:xfrm>
            <a:off x="6297613" y="3076575"/>
            <a:ext cx="2570162" cy="2289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Aunque vemos en estas imágenes que hay diversas formas de intercambiar energía con el medio, en esta unidad </a:t>
            </a:r>
            <a:r>
              <a:rPr lang="es-ES" smtClean="0"/>
              <a:t>nos centraremos </a:t>
            </a:r>
            <a:r>
              <a:rPr lang="es-ES"/>
              <a:t>en la más común: el calor</a:t>
            </a:r>
          </a:p>
        </p:txBody>
      </p:sp>
    </p:spTree>
    <p:extLst>
      <p:ext uri="{BB962C8B-B14F-4D97-AF65-F5344CB8AC3E}">
        <p14:creationId xmlns:p14="http://schemas.microsoft.com/office/powerpoint/2010/main" xmlns="" val="250600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47"/>
                                        </p:tgtEl>
                                        <p:attrNameLst>
                                          <p:attrName>style.visibility</p:attrName>
                                        </p:attrNameLst>
                                      </p:cBhvr>
                                      <p:to>
                                        <p:strVal val="visible"/>
                                      </p:to>
                                    </p:set>
                                    <p:animEffect transition="in" filter="dissolve">
                                      <p:cBhvr>
                                        <p:cTn id="7" dur="500"/>
                                        <p:tgtEl>
                                          <p:spTgt spid="197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 Box 2"/>
          <p:cNvSpPr txBox="1">
            <a:spLocks noChangeArrowheads="1"/>
          </p:cNvSpPr>
          <p:nvPr/>
        </p:nvSpPr>
        <p:spPr bwMode="auto">
          <a:xfrm>
            <a:off x="0" y="0"/>
            <a:ext cx="5665788" cy="492443"/>
          </a:xfrm>
          <a:prstGeom prst="rect">
            <a:avLst/>
          </a:prstGeom>
          <a:solidFill>
            <a:srgbClr val="BBE0E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2600" dirty="0" smtClean="0">
                <a:solidFill>
                  <a:srgbClr val="000000"/>
                </a:solidFill>
                <a:latin typeface="Times New Roman" pitchFamily="18" charset="0"/>
              </a:rPr>
              <a:t>Calor </a:t>
            </a:r>
            <a:r>
              <a:rPr lang="es-ES_tradnl" sz="2600" dirty="0">
                <a:solidFill>
                  <a:srgbClr val="000000"/>
                </a:solidFill>
                <a:latin typeface="Times New Roman" pitchFamily="18" charset="0"/>
              </a:rPr>
              <a:t>de reacción</a:t>
            </a:r>
            <a:endParaRPr lang="es-ES" sz="2600" dirty="0">
              <a:solidFill>
                <a:srgbClr val="000000"/>
              </a:solidFill>
              <a:latin typeface="Times New Roman" pitchFamily="18" charset="0"/>
            </a:endParaRPr>
          </a:p>
        </p:txBody>
      </p:sp>
      <p:sp>
        <p:nvSpPr>
          <p:cNvPr id="471045" name="Text Box 5"/>
          <p:cNvSpPr txBox="1">
            <a:spLocks noChangeArrowheads="1"/>
          </p:cNvSpPr>
          <p:nvPr/>
        </p:nvSpPr>
        <p:spPr bwMode="auto">
          <a:xfrm>
            <a:off x="214282" y="500042"/>
            <a:ext cx="8643998" cy="19543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ct val="50000"/>
              </a:spcBef>
            </a:pPr>
            <a:r>
              <a:rPr lang="es-ES" sz="2200" dirty="0" smtClean="0"/>
              <a:t>Llamamos </a:t>
            </a:r>
            <a:r>
              <a:rPr lang="es-ES" sz="2200" b="1" dirty="0" smtClean="0"/>
              <a:t>calor de reacción</a:t>
            </a:r>
            <a:r>
              <a:rPr lang="es-ES" sz="2200" dirty="0" smtClean="0"/>
              <a:t> </a:t>
            </a:r>
            <a:r>
              <a:rPr lang="es-ES" sz="2200" b="1" dirty="0" smtClean="0"/>
              <a:t>Q</a:t>
            </a:r>
            <a:r>
              <a:rPr lang="es-ES" sz="2200" dirty="0" smtClean="0"/>
              <a:t>  a la cantidad de calor absorbido o cedido durante la reacción, referido a una cierta cantidad de reactivo o de producto.</a:t>
            </a:r>
          </a:p>
          <a:p>
            <a:pPr eaLnBrk="1" hangingPunct="1">
              <a:spcBef>
                <a:spcPct val="50000"/>
              </a:spcBef>
            </a:pPr>
            <a:r>
              <a:rPr lang="es-ES" sz="2200" dirty="0" smtClean="0"/>
              <a:t>Es </a:t>
            </a:r>
            <a:r>
              <a:rPr lang="es-ES" sz="2200" dirty="0"/>
              <a:t>una magnitud característica de cada reacción química para una presión, una temperatura y una cantidad de sustancia determinada.</a:t>
            </a:r>
          </a:p>
        </p:txBody>
      </p:sp>
      <p:sp>
        <p:nvSpPr>
          <p:cNvPr id="471046" name="Text Box 6"/>
          <p:cNvSpPr txBox="1">
            <a:spLocks noChangeArrowheads="1"/>
          </p:cNvSpPr>
          <p:nvPr/>
        </p:nvSpPr>
        <p:spPr bwMode="auto">
          <a:xfrm>
            <a:off x="357158" y="2643182"/>
            <a:ext cx="8288338"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200" dirty="0"/>
              <a:t>Respecto al calor de reacción clasificamos a las reacciones químicas en exotérmicas y endotérmicas:</a:t>
            </a:r>
          </a:p>
        </p:txBody>
      </p:sp>
      <p:grpSp>
        <p:nvGrpSpPr>
          <p:cNvPr id="35" name="34 Grupo"/>
          <p:cNvGrpSpPr/>
          <p:nvPr/>
        </p:nvGrpSpPr>
        <p:grpSpPr>
          <a:xfrm>
            <a:off x="500034" y="3571876"/>
            <a:ext cx="8286808" cy="3117852"/>
            <a:chOff x="500034" y="3927478"/>
            <a:chExt cx="7907338" cy="2762250"/>
          </a:xfrm>
        </p:grpSpPr>
        <p:sp>
          <p:nvSpPr>
            <p:cNvPr id="471047" name="Text Box 7"/>
            <p:cNvSpPr txBox="1">
              <a:spLocks noChangeArrowheads="1"/>
            </p:cNvSpPr>
            <p:nvPr/>
          </p:nvSpPr>
          <p:spPr bwMode="auto">
            <a:xfrm>
              <a:off x="500034" y="3929066"/>
              <a:ext cx="3267075" cy="738187"/>
            </a:xfrm>
            <a:prstGeom prst="rect">
              <a:avLst/>
            </a:prstGeom>
            <a:solidFill>
              <a:srgbClr val="D5D2FE"/>
            </a:solidFill>
            <a:ln w="28575">
              <a:solidFill>
                <a:srgbClr val="006600"/>
              </a:solidFill>
              <a:miter lim="800000"/>
              <a:headEnd/>
              <a:tailEnd/>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dirty="0"/>
                <a:t>Las reacciones exotérmicas van acompañadas de desprendimiento de energía en forma de calor</a:t>
              </a:r>
            </a:p>
          </p:txBody>
        </p:sp>
        <p:sp>
          <p:nvSpPr>
            <p:cNvPr id="471048" name="Text Box 8"/>
            <p:cNvSpPr txBox="1">
              <a:spLocks noChangeArrowheads="1"/>
            </p:cNvSpPr>
            <p:nvPr/>
          </p:nvSpPr>
          <p:spPr bwMode="auto">
            <a:xfrm>
              <a:off x="5059334" y="3927478"/>
              <a:ext cx="3252788" cy="738188"/>
            </a:xfrm>
            <a:prstGeom prst="rect">
              <a:avLst/>
            </a:prstGeom>
            <a:solidFill>
              <a:srgbClr val="D5D2FE"/>
            </a:solidFill>
            <a:ln w="28575">
              <a:solidFill>
                <a:srgbClr val="006600"/>
              </a:solidFill>
              <a:miter lim="800000"/>
              <a:headEnd/>
              <a:tailEnd/>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dirty="0"/>
                <a:t>Las reacciones endotérmicas se producen con absorción de energía en forma de calor</a:t>
              </a:r>
            </a:p>
          </p:txBody>
        </p:sp>
        <p:grpSp>
          <p:nvGrpSpPr>
            <p:cNvPr id="2" name="Group 33"/>
            <p:cNvGrpSpPr>
              <a:grpSpLocks/>
            </p:cNvGrpSpPr>
            <p:nvPr/>
          </p:nvGrpSpPr>
          <p:grpSpPr bwMode="auto">
            <a:xfrm>
              <a:off x="627034" y="4908553"/>
              <a:ext cx="3322638" cy="1781175"/>
              <a:chOff x="384" y="2244"/>
              <a:chExt cx="2093" cy="1122"/>
            </a:xfrm>
          </p:grpSpPr>
          <p:sp>
            <p:nvSpPr>
              <p:cNvPr id="12312" name="Text Box 10"/>
              <p:cNvSpPr txBox="1">
                <a:spLocks noChangeArrowheads="1"/>
              </p:cNvSpPr>
              <p:nvPr/>
            </p:nvSpPr>
            <p:spPr bwMode="auto">
              <a:xfrm rot="-5400000">
                <a:off x="213" y="2415"/>
                <a:ext cx="516"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a:t>Energía</a:t>
                </a:r>
              </a:p>
            </p:txBody>
          </p:sp>
          <p:grpSp>
            <p:nvGrpSpPr>
              <p:cNvPr id="12313" name="Group 11"/>
              <p:cNvGrpSpPr>
                <a:grpSpLocks/>
              </p:cNvGrpSpPr>
              <p:nvPr/>
            </p:nvGrpSpPr>
            <p:grpSpPr bwMode="auto">
              <a:xfrm>
                <a:off x="529" y="2438"/>
                <a:ext cx="1948" cy="928"/>
                <a:chOff x="384" y="1462"/>
                <a:chExt cx="1948" cy="928"/>
              </a:xfrm>
            </p:grpSpPr>
            <p:grpSp>
              <p:nvGrpSpPr>
                <p:cNvPr id="12314" name="Group 12"/>
                <p:cNvGrpSpPr>
                  <a:grpSpLocks/>
                </p:cNvGrpSpPr>
                <p:nvPr/>
              </p:nvGrpSpPr>
              <p:grpSpPr bwMode="auto">
                <a:xfrm>
                  <a:off x="384" y="1462"/>
                  <a:ext cx="1679" cy="755"/>
                  <a:chOff x="421" y="1143"/>
                  <a:chExt cx="2112" cy="942"/>
                </a:xfrm>
              </p:grpSpPr>
              <p:sp>
                <p:nvSpPr>
                  <p:cNvPr id="12321" name="Line 13"/>
                  <p:cNvSpPr>
                    <a:spLocks noChangeShapeType="1"/>
                  </p:cNvSpPr>
                  <p:nvPr/>
                </p:nvSpPr>
                <p:spPr bwMode="auto">
                  <a:xfrm>
                    <a:off x="485" y="1143"/>
                    <a:ext cx="0" cy="942"/>
                  </a:xfrm>
                  <a:prstGeom prst="line">
                    <a:avLst/>
                  </a:prstGeom>
                  <a:noFill/>
                  <a:ln w="19050">
                    <a:solidFill>
                      <a:srgbClr val="996633"/>
                    </a:solidFill>
                    <a:round/>
                    <a:headEnd type="triangle" w="med" len="med"/>
                    <a:tailEnd/>
                  </a:ln>
                  <a:extLst>
                    <a:ext uri="{909E8E84-426E-40DD-AFC4-6F175D3DCCD1}">
                      <a14:hiddenFill xmlns:a14="http://schemas.microsoft.com/office/drawing/2010/main" xmlns="">
                        <a:noFill/>
                      </a14:hiddenFill>
                    </a:ext>
                  </a:extLst>
                </p:spPr>
                <p:txBody>
                  <a:bodyPr/>
                  <a:lstStyle/>
                  <a:p>
                    <a:endParaRPr lang="es-PE"/>
                  </a:p>
                </p:txBody>
              </p:sp>
              <p:sp>
                <p:nvSpPr>
                  <p:cNvPr id="12322" name="Line 14"/>
                  <p:cNvSpPr>
                    <a:spLocks noChangeShapeType="1"/>
                  </p:cNvSpPr>
                  <p:nvPr/>
                </p:nvSpPr>
                <p:spPr bwMode="auto">
                  <a:xfrm>
                    <a:off x="421" y="2066"/>
                    <a:ext cx="2112" cy="0"/>
                  </a:xfrm>
                  <a:prstGeom prst="line">
                    <a:avLst/>
                  </a:prstGeom>
                  <a:noFill/>
                  <a:ln w="19050">
                    <a:solidFill>
                      <a:srgbClr val="996633"/>
                    </a:solidFill>
                    <a:round/>
                    <a:headEnd/>
                    <a:tailEnd type="triangle" w="med" len="med"/>
                  </a:ln>
                  <a:extLst>
                    <a:ext uri="{909E8E84-426E-40DD-AFC4-6F175D3DCCD1}">
                      <a14:hiddenFill xmlns:a14="http://schemas.microsoft.com/office/drawing/2010/main" xmlns="">
                        <a:noFill/>
                      </a14:hiddenFill>
                    </a:ext>
                  </a:extLst>
                </p:spPr>
                <p:txBody>
                  <a:bodyPr/>
                  <a:lstStyle/>
                  <a:p>
                    <a:endParaRPr lang="es-PE"/>
                  </a:p>
                </p:txBody>
              </p:sp>
            </p:grpSp>
            <p:sp>
              <p:nvSpPr>
                <p:cNvPr id="12315" name="Line 15"/>
                <p:cNvSpPr>
                  <a:spLocks noChangeShapeType="1"/>
                </p:cNvSpPr>
                <p:nvPr/>
              </p:nvSpPr>
              <p:spPr bwMode="auto">
                <a:xfrm flipV="1">
                  <a:off x="455" y="1711"/>
                  <a:ext cx="749"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12316" name="Text Box 16"/>
                <p:cNvSpPr txBox="1">
                  <a:spLocks noChangeArrowheads="1"/>
                </p:cNvSpPr>
                <p:nvPr/>
              </p:nvSpPr>
              <p:spPr bwMode="auto">
                <a:xfrm>
                  <a:off x="484" y="1535"/>
                  <a:ext cx="65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a:t>Reactivos</a:t>
                  </a:r>
                </a:p>
              </p:txBody>
            </p:sp>
            <p:sp>
              <p:nvSpPr>
                <p:cNvPr id="12317" name="Line 17"/>
                <p:cNvSpPr>
                  <a:spLocks noChangeShapeType="1"/>
                </p:cNvSpPr>
                <p:nvPr/>
              </p:nvSpPr>
              <p:spPr bwMode="auto">
                <a:xfrm>
                  <a:off x="1070" y="2008"/>
                  <a:ext cx="865"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12318" name="Text Box 18"/>
                <p:cNvSpPr txBox="1">
                  <a:spLocks noChangeArrowheads="1"/>
                </p:cNvSpPr>
                <p:nvPr/>
              </p:nvSpPr>
              <p:spPr bwMode="auto">
                <a:xfrm>
                  <a:off x="1210" y="1843"/>
                  <a:ext cx="73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a:t>Productos</a:t>
                  </a:r>
                </a:p>
              </p:txBody>
            </p:sp>
            <p:sp>
              <p:nvSpPr>
                <p:cNvPr id="12319" name="Line 19"/>
                <p:cNvSpPr>
                  <a:spLocks noChangeShapeType="1"/>
                </p:cNvSpPr>
                <p:nvPr/>
              </p:nvSpPr>
              <p:spPr bwMode="auto">
                <a:xfrm>
                  <a:off x="1124" y="1710"/>
                  <a:ext cx="0" cy="296"/>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s-PE"/>
                </a:p>
              </p:txBody>
            </p:sp>
            <p:sp>
              <p:nvSpPr>
                <p:cNvPr id="12320" name="Text Box 20"/>
                <p:cNvSpPr txBox="1">
                  <a:spLocks noChangeArrowheads="1"/>
                </p:cNvSpPr>
                <p:nvPr/>
              </p:nvSpPr>
              <p:spPr bwMode="auto">
                <a:xfrm>
                  <a:off x="857" y="2217"/>
                  <a:ext cx="1475"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a:t>Desarrollo de la reacción</a:t>
                  </a:r>
                </a:p>
              </p:txBody>
            </p:sp>
          </p:grpSp>
        </p:grpSp>
        <p:grpSp>
          <p:nvGrpSpPr>
            <p:cNvPr id="5" name="Group 21"/>
            <p:cNvGrpSpPr>
              <a:grpSpLocks/>
            </p:cNvGrpSpPr>
            <p:nvPr/>
          </p:nvGrpSpPr>
          <p:grpSpPr bwMode="auto">
            <a:xfrm>
              <a:off x="5086322" y="4584703"/>
              <a:ext cx="3321050" cy="2066925"/>
              <a:chOff x="3004" y="1012"/>
              <a:chExt cx="2092" cy="1302"/>
            </a:xfrm>
          </p:grpSpPr>
          <p:grpSp>
            <p:nvGrpSpPr>
              <p:cNvPr id="12302" name="Group 22"/>
              <p:cNvGrpSpPr>
                <a:grpSpLocks/>
              </p:cNvGrpSpPr>
              <p:nvPr/>
            </p:nvGrpSpPr>
            <p:grpSpPr bwMode="auto">
              <a:xfrm>
                <a:off x="3141" y="1407"/>
                <a:ext cx="1685" cy="734"/>
                <a:chOff x="421" y="1143"/>
                <a:chExt cx="2112" cy="942"/>
              </a:xfrm>
            </p:grpSpPr>
            <p:sp>
              <p:nvSpPr>
                <p:cNvPr id="12310" name="Line 23"/>
                <p:cNvSpPr>
                  <a:spLocks noChangeShapeType="1"/>
                </p:cNvSpPr>
                <p:nvPr/>
              </p:nvSpPr>
              <p:spPr bwMode="auto">
                <a:xfrm>
                  <a:off x="485" y="1143"/>
                  <a:ext cx="0" cy="942"/>
                </a:xfrm>
                <a:prstGeom prst="line">
                  <a:avLst/>
                </a:prstGeom>
                <a:noFill/>
                <a:ln w="19050">
                  <a:solidFill>
                    <a:srgbClr val="996633"/>
                  </a:solidFill>
                  <a:round/>
                  <a:headEnd type="triangle" w="med" len="med"/>
                  <a:tailEnd/>
                </a:ln>
                <a:extLst>
                  <a:ext uri="{909E8E84-426E-40DD-AFC4-6F175D3DCCD1}">
                    <a14:hiddenFill xmlns:a14="http://schemas.microsoft.com/office/drawing/2010/main" xmlns="">
                      <a:noFill/>
                    </a14:hiddenFill>
                  </a:ext>
                </a:extLst>
              </p:spPr>
              <p:txBody>
                <a:bodyPr/>
                <a:lstStyle/>
                <a:p>
                  <a:endParaRPr lang="es-PE"/>
                </a:p>
              </p:txBody>
            </p:sp>
            <p:sp>
              <p:nvSpPr>
                <p:cNvPr id="12311" name="Line 24"/>
                <p:cNvSpPr>
                  <a:spLocks noChangeShapeType="1"/>
                </p:cNvSpPr>
                <p:nvPr/>
              </p:nvSpPr>
              <p:spPr bwMode="auto">
                <a:xfrm>
                  <a:off x="421" y="2066"/>
                  <a:ext cx="2112" cy="0"/>
                </a:xfrm>
                <a:prstGeom prst="line">
                  <a:avLst/>
                </a:prstGeom>
                <a:noFill/>
                <a:ln w="19050">
                  <a:solidFill>
                    <a:srgbClr val="996633"/>
                  </a:solidFill>
                  <a:round/>
                  <a:headEnd/>
                  <a:tailEnd type="triangle" w="med" len="med"/>
                </a:ln>
                <a:extLst>
                  <a:ext uri="{909E8E84-426E-40DD-AFC4-6F175D3DCCD1}">
                    <a14:hiddenFill xmlns:a14="http://schemas.microsoft.com/office/drawing/2010/main" xmlns="">
                      <a:noFill/>
                    </a14:hiddenFill>
                  </a:ext>
                </a:extLst>
              </p:spPr>
              <p:txBody>
                <a:bodyPr/>
                <a:lstStyle/>
                <a:p>
                  <a:endParaRPr lang="es-PE"/>
                </a:p>
              </p:txBody>
            </p:sp>
          </p:grpSp>
          <p:sp>
            <p:nvSpPr>
              <p:cNvPr id="12303" name="Line 25"/>
              <p:cNvSpPr>
                <a:spLocks noChangeShapeType="1"/>
              </p:cNvSpPr>
              <p:nvPr/>
            </p:nvSpPr>
            <p:spPr bwMode="auto">
              <a:xfrm flipV="1">
                <a:off x="3213" y="1971"/>
                <a:ext cx="751"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12304" name="Text Box 26"/>
              <p:cNvSpPr txBox="1">
                <a:spLocks noChangeArrowheads="1"/>
              </p:cNvSpPr>
              <p:nvPr/>
            </p:nvSpPr>
            <p:spPr bwMode="auto">
              <a:xfrm>
                <a:off x="3242" y="1809"/>
                <a:ext cx="656"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a:t>Reactivos</a:t>
                </a:r>
              </a:p>
            </p:txBody>
          </p:sp>
          <p:sp>
            <p:nvSpPr>
              <p:cNvPr id="12305" name="Line 27"/>
              <p:cNvSpPr>
                <a:spLocks noChangeShapeType="1"/>
              </p:cNvSpPr>
              <p:nvPr/>
            </p:nvSpPr>
            <p:spPr bwMode="auto">
              <a:xfrm>
                <a:off x="3830" y="1673"/>
                <a:ext cx="868"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12306" name="Text Box 28"/>
              <p:cNvSpPr txBox="1">
                <a:spLocks noChangeArrowheads="1"/>
              </p:cNvSpPr>
              <p:nvPr/>
            </p:nvSpPr>
            <p:spPr bwMode="auto">
              <a:xfrm>
                <a:off x="3970" y="1512"/>
                <a:ext cx="73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a:t>Productos</a:t>
                </a:r>
              </a:p>
            </p:txBody>
          </p:sp>
          <p:sp>
            <p:nvSpPr>
              <p:cNvPr id="12307" name="Line 29"/>
              <p:cNvSpPr>
                <a:spLocks noChangeShapeType="1"/>
              </p:cNvSpPr>
              <p:nvPr/>
            </p:nvSpPr>
            <p:spPr bwMode="auto">
              <a:xfrm>
                <a:off x="3884" y="1673"/>
                <a:ext cx="0" cy="288"/>
              </a:xfrm>
              <a:prstGeom prst="line">
                <a:avLst/>
              </a:prstGeom>
              <a:noFill/>
              <a:ln w="28575">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es-PE"/>
              </a:p>
            </p:txBody>
          </p:sp>
          <p:sp>
            <p:nvSpPr>
              <p:cNvPr id="12308" name="Text Box 30"/>
              <p:cNvSpPr txBox="1">
                <a:spLocks noChangeArrowheads="1"/>
              </p:cNvSpPr>
              <p:nvPr/>
            </p:nvSpPr>
            <p:spPr bwMode="auto">
              <a:xfrm>
                <a:off x="3616" y="2141"/>
                <a:ext cx="148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a:t>Desarrollo de la reacción</a:t>
                </a:r>
              </a:p>
            </p:txBody>
          </p:sp>
          <p:sp>
            <p:nvSpPr>
              <p:cNvPr id="12309" name="Text Box 31"/>
              <p:cNvSpPr txBox="1">
                <a:spLocks noChangeArrowheads="1"/>
              </p:cNvSpPr>
              <p:nvPr/>
            </p:nvSpPr>
            <p:spPr bwMode="auto">
              <a:xfrm rot="-5400000">
                <a:off x="2734" y="1282"/>
                <a:ext cx="71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a:t>Energía</a:t>
                </a:r>
              </a:p>
            </p:txBody>
          </p:sp>
        </p:grpSp>
      </p:grpSp>
    </p:spTree>
    <p:extLst>
      <p:ext uri="{BB962C8B-B14F-4D97-AF65-F5344CB8AC3E}">
        <p14:creationId xmlns:p14="http://schemas.microsoft.com/office/powerpoint/2010/main" xmlns="" val="211198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045"/>
                                        </p:tgtEl>
                                        <p:attrNameLst>
                                          <p:attrName>style.visibility</p:attrName>
                                        </p:attrNameLst>
                                      </p:cBhvr>
                                      <p:to>
                                        <p:strVal val="visible"/>
                                      </p:to>
                                    </p:set>
                                    <p:animEffect transition="in" filter="dissolve">
                                      <p:cBhvr>
                                        <p:cTn id="7" dur="500"/>
                                        <p:tgtEl>
                                          <p:spTgt spid="4710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1046"/>
                                        </p:tgtEl>
                                        <p:attrNameLst>
                                          <p:attrName>style.visibility</p:attrName>
                                        </p:attrNameLst>
                                      </p:cBhvr>
                                      <p:to>
                                        <p:strVal val="visible"/>
                                      </p:to>
                                    </p:set>
                                    <p:animEffect transition="in" filter="dissolve">
                                      <p:cBhvr>
                                        <p:cTn id="12" dur="500"/>
                                        <p:tgtEl>
                                          <p:spTgt spid="471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5" grpId="0"/>
      <p:bldP spid="4710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2"/>
          <p:cNvSpPr txBox="1">
            <a:spLocks noChangeArrowheads="1"/>
          </p:cNvSpPr>
          <p:nvPr/>
        </p:nvSpPr>
        <p:spPr bwMode="auto">
          <a:xfrm>
            <a:off x="0" y="0"/>
            <a:ext cx="5665788" cy="461665"/>
          </a:xfrm>
          <a:prstGeom prst="rect">
            <a:avLst/>
          </a:prstGeom>
          <a:solidFill>
            <a:srgbClr val="BBE0E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2400" dirty="0">
                <a:solidFill>
                  <a:srgbClr val="000000"/>
                </a:solidFill>
                <a:latin typeface="Times New Roman" pitchFamily="18" charset="0"/>
              </a:rPr>
              <a:t>1.1. Calor de reacción   (Cont.)</a:t>
            </a:r>
            <a:endParaRPr lang="es-ES" sz="2400" dirty="0">
              <a:solidFill>
                <a:srgbClr val="000000"/>
              </a:solidFill>
              <a:latin typeface="Times New Roman" pitchFamily="18" charset="0"/>
            </a:endParaRPr>
          </a:p>
        </p:txBody>
      </p:sp>
      <p:grpSp>
        <p:nvGrpSpPr>
          <p:cNvPr id="2" name="Group 26"/>
          <p:cNvGrpSpPr>
            <a:grpSpLocks/>
          </p:cNvGrpSpPr>
          <p:nvPr/>
        </p:nvGrpSpPr>
        <p:grpSpPr bwMode="auto">
          <a:xfrm>
            <a:off x="255588" y="1500188"/>
            <a:ext cx="3630612" cy="2252662"/>
            <a:chOff x="350" y="1053"/>
            <a:chExt cx="2287" cy="1419"/>
          </a:xfrm>
        </p:grpSpPr>
        <p:grpSp>
          <p:nvGrpSpPr>
            <p:cNvPr id="13356" name="Group 3"/>
            <p:cNvGrpSpPr>
              <a:grpSpLocks/>
            </p:cNvGrpSpPr>
            <p:nvPr/>
          </p:nvGrpSpPr>
          <p:grpSpPr bwMode="auto">
            <a:xfrm>
              <a:off x="525" y="1256"/>
              <a:ext cx="2112" cy="1024"/>
              <a:chOff x="421" y="1143"/>
              <a:chExt cx="2112" cy="942"/>
            </a:xfrm>
          </p:grpSpPr>
          <p:sp>
            <p:nvSpPr>
              <p:cNvPr id="13364" name="Line 4"/>
              <p:cNvSpPr>
                <a:spLocks noChangeShapeType="1"/>
              </p:cNvSpPr>
              <p:nvPr/>
            </p:nvSpPr>
            <p:spPr bwMode="auto">
              <a:xfrm>
                <a:off x="485" y="1143"/>
                <a:ext cx="0" cy="942"/>
              </a:xfrm>
              <a:prstGeom prst="line">
                <a:avLst/>
              </a:prstGeom>
              <a:noFill/>
              <a:ln w="19050">
                <a:solidFill>
                  <a:srgbClr val="996633"/>
                </a:solidFill>
                <a:round/>
                <a:headEnd type="triangle" w="med" len="med"/>
                <a:tailEnd/>
              </a:ln>
              <a:extLst>
                <a:ext uri="{909E8E84-426E-40DD-AFC4-6F175D3DCCD1}">
                  <a14:hiddenFill xmlns:a14="http://schemas.microsoft.com/office/drawing/2010/main" xmlns="">
                    <a:noFill/>
                  </a14:hiddenFill>
                </a:ext>
              </a:extLst>
            </p:spPr>
            <p:txBody>
              <a:bodyPr/>
              <a:lstStyle/>
              <a:p>
                <a:endParaRPr lang="es-PE"/>
              </a:p>
            </p:txBody>
          </p:sp>
          <p:sp>
            <p:nvSpPr>
              <p:cNvPr id="13365" name="Line 5"/>
              <p:cNvSpPr>
                <a:spLocks noChangeShapeType="1"/>
              </p:cNvSpPr>
              <p:nvPr/>
            </p:nvSpPr>
            <p:spPr bwMode="auto">
              <a:xfrm>
                <a:off x="421" y="2066"/>
                <a:ext cx="2112" cy="0"/>
              </a:xfrm>
              <a:prstGeom prst="line">
                <a:avLst/>
              </a:prstGeom>
              <a:noFill/>
              <a:ln w="19050">
                <a:solidFill>
                  <a:srgbClr val="996633"/>
                </a:solidFill>
                <a:round/>
                <a:headEnd/>
                <a:tailEnd type="triangle" w="med" len="med"/>
              </a:ln>
              <a:extLst>
                <a:ext uri="{909E8E84-426E-40DD-AFC4-6F175D3DCCD1}">
                  <a14:hiddenFill xmlns:a14="http://schemas.microsoft.com/office/drawing/2010/main" xmlns="">
                    <a:noFill/>
                  </a14:hiddenFill>
                </a:ext>
              </a:extLst>
            </p:spPr>
            <p:txBody>
              <a:bodyPr/>
              <a:lstStyle/>
              <a:p>
                <a:endParaRPr lang="es-PE"/>
              </a:p>
            </p:txBody>
          </p:sp>
        </p:grpSp>
        <p:sp>
          <p:nvSpPr>
            <p:cNvPr id="13357" name="Line 6"/>
            <p:cNvSpPr>
              <a:spLocks noChangeShapeType="1"/>
            </p:cNvSpPr>
            <p:nvPr/>
          </p:nvSpPr>
          <p:spPr bwMode="auto">
            <a:xfrm flipV="1">
              <a:off x="615" y="1593"/>
              <a:ext cx="942"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13358" name="Text Box 7"/>
            <p:cNvSpPr txBox="1">
              <a:spLocks noChangeArrowheads="1"/>
            </p:cNvSpPr>
            <p:nvPr/>
          </p:nvSpPr>
          <p:spPr bwMode="auto">
            <a:xfrm>
              <a:off x="651" y="1562"/>
              <a:ext cx="824"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Reactivos</a:t>
              </a:r>
            </a:p>
          </p:txBody>
        </p:sp>
        <p:sp>
          <p:nvSpPr>
            <p:cNvPr id="13359" name="Line 8"/>
            <p:cNvSpPr>
              <a:spLocks noChangeShapeType="1"/>
            </p:cNvSpPr>
            <p:nvPr/>
          </p:nvSpPr>
          <p:spPr bwMode="auto">
            <a:xfrm>
              <a:off x="1389" y="1996"/>
              <a:ext cx="1088"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13360" name="Text Box 9"/>
            <p:cNvSpPr txBox="1">
              <a:spLocks noChangeArrowheads="1"/>
            </p:cNvSpPr>
            <p:nvPr/>
          </p:nvSpPr>
          <p:spPr bwMode="auto">
            <a:xfrm>
              <a:off x="1564" y="1974"/>
              <a:ext cx="834"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Productos</a:t>
              </a:r>
            </a:p>
          </p:txBody>
        </p:sp>
        <p:sp>
          <p:nvSpPr>
            <p:cNvPr id="13361" name="Line 10"/>
            <p:cNvSpPr>
              <a:spLocks noChangeShapeType="1"/>
            </p:cNvSpPr>
            <p:nvPr/>
          </p:nvSpPr>
          <p:spPr bwMode="auto">
            <a:xfrm>
              <a:off x="1456" y="1592"/>
              <a:ext cx="0" cy="402"/>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s-PE"/>
            </a:p>
          </p:txBody>
        </p:sp>
        <p:sp>
          <p:nvSpPr>
            <p:cNvPr id="13362" name="Text Box 11"/>
            <p:cNvSpPr txBox="1">
              <a:spLocks noChangeArrowheads="1"/>
            </p:cNvSpPr>
            <p:nvPr/>
          </p:nvSpPr>
          <p:spPr bwMode="auto">
            <a:xfrm rot="-5400000">
              <a:off x="126" y="1277"/>
              <a:ext cx="640"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Energía</a:t>
              </a:r>
            </a:p>
          </p:txBody>
        </p:sp>
        <p:sp>
          <p:nvSpPr>
            <p:cNvPr id="13363" name="Text Box 12"/>
            <p:cNvSpPr txBox="1">
              <a:spLocks noChangeArrowheads="1"/>
            </p:cNvSpPr>
            <p:nvPr/>
          </p:nvSpPr>
          <p:spPr bwMode="auto">
            <a:xfrm>
              <a:off x="1129" y="2280"/>
              <a:ext cx="1500"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Desarrollo de la reacción</a:t>
              </a:r>
            </a:p>
          </p:txBody>
        </p:sp>
      </p:grpSp>
      <p:grpSp>
        <p:nvGrpSpPr>
          <p:cNvPr id="4" name="Group 27"/>
          <p:cNvGrpSpPr>
            <a:grpSpLocks/>
          </p:cNvGrpSpPr>
          <p:nvPr/>
        </p:nvGrpSpPr>
        <p:grpSpPr bwMode="auto">
          <a:xfrm>
            <a:off x="4819650" y="1558925"/>
            <a:ext cx="3629025" cy="2260600"/>
            <a:chOff x="2856" y="1036"/>
            <a:chExt cx="2286" cy="1424"/>
          </a:xfrm>
        </p:grpSpPr>
        <p:grpSp>
          <p:nvGrpSpPr>
            <p:cNvPr id="13346" name="Group 13"/>
            <p:cNvGrpSpPr>
              <a:grpSpLocks/>
            </p:cNvGrpSpPr>
            <p:nvPr/>
          </p:nvGrpSpPr>
          <p:grpSpPr bwMode="auto">
            <a:xfrm>
              <a:off x="3030" y="1244"/>
              <a:ext cx="2112" cy="1024"/>
              <a:chOff x="421" y="1143"/>
              <a:chExt cx="2112" cy="942"/>
            </a:xfrm>
          </p:grpSpPr>
          <p:sp>
            <p:nvSpPr>
              <p:cNvPr id="13354" name="Line 14"/>
              <p:cNvSpPr>
                <a:spLocks noChangeShapeType="1"/>
              </p:cNvSpPr>
              <p:nvPr/>
            </p:nvSpPr>
            <p:spPr bwMode="auto">
              <a:xfrm>
                <a:off x="485" y="1143"/>
                <a:ext cx="0" cy="942"/>
              </a:xfrm>
              <a:prstGeom prst="line">
                <a:avLst/>
              </a:prstGeom>
              <a:noFill/>
              <a:ln w="19050">
                <a:solidFill>
                  <a:srgbClr val="996633"/>
                </a:solidFill>
                <a:round/>
                <a:headEnd type="triangle" w="med" len="med"/>
                <a:tailEnd/>
              </a:ln>
              <a:extLst>
                <a:ext uri="{909E8E84-426E-40DD-AFC4-6F175D3DCCD1}">
                  <a14:hiddenFill xmlns:a14="http://schemas.microsoft.com/office/drawing/2010/main" xmlns="">
                    <a:noFill/>
                  </a14:hiddenFill>
                </a:ext>
              </a:extLst>
            </p:spPr>
            <p:txBody>
              <a:bodyPr/>
              <a:lstStyle/>
              <a:p>
                <a:endParaRPr lang="es-PE"/>
              </a:p>
            </p:txBody>
          </p:sp>
          <p:sp>
            <p:nvSpPr>
              <p:cNvPr id="13355" name="Line 15"/>
              <p:cNvSpPr>
                <a:spLocks noChangeShapeType="1"/>
              </p:cNvSpPr>
              <p:nvPr/>
            </p:nvSpPr>
            <p:spPr bwMode="auto">
              <a:xfrm>
                <a:off x="421" y="2066"/>
                <a:ext cx="2112" cy="0"/>
              </a:xfrm>
              <a:prstGeom prst="line">
                <a:avLst/>
              </a:prstGeom>
              <a:noFill/>
              <a:ln w="19050">
                <a:solidFill>
                  <a:srgbClr val="996633"/>
                </a:solidFill>
                <a:round/>
                <a:headEnd/>
                <a:tailEnd type="triangle" w="med" len="med"/>
              </a:ln>
              <a:extLst>
                <a:ext uri="{909E8E84-426E-40DD-AFC4-6F175D3DCCD1}">
                  <a14:hiddenFill xmlns:a14="http://schemas.microsoft.com/office/drawing/2010/main" xmlns="">
                    <a:noFill/>
                  </a14:hiddenFill>
                </a:ext>
              </a:extLst>
            </p:spPr>
            <p:txBody>
              <a:bodyPr/>
              <a:lstStyle/>
              <a:p>
                <a:endParaRPr lang="es-PE"/>
              </a:p>
            </p:txBody>
          </p:sp>
        </p:grpSp>
        <p:sp>
          <p:nvSpPr>
            <p:cNvPr id="13347" name="Line 16"/>
            <p:cNvSpPr>
              <a:spLocks noChangeShapeType="1"/>
            </p:cNvSpPr>
            <p:nvPr/>
          </p:nvSpPr>
          <p:spPr bwMode="auto">
            <a:xfrm flipV="1">
              <a:off x="3120" y="2031"/>
              <a:ext cx="942"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13348" name="Text Box 17"/>
            <p:cNvSpPr txBox="1">
              <a:spLocks noChangeArrowheads="1"/>
            </p:cNvSpPr>
            <p:nvPr/>
          </p:nvSpPr>
          <p:spPr bwMode="auto">
            <a:xfrm>
              <a:off x="3156" y="1982"/>
              <a:ext cx="824"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Reactivos</a:t>
              </a:r>
            </a:p>
          </p:txBody>
        </p:sp>
        <p:sp>
          <p:nvSpPr>
            <p:cNvPr id="13349" name="Line 18"/>
            <p:cNvSpPr>
              <a:spLocks noChangeShapeType="1"/>
            </p:cNvSpPr>
            <p:nvPr/>
          </p:nvSpPr>
          <p:spPr bwMode="auto">
            <a:xfrm>
              <a:off x="3894" y="1615"/>
              <a:ext cx="1088"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13350" name="Text Box 19"/>
            <p:cNvSpPr txBox="1">
              <a:spLocks noChangeArrowheads="1"/>
            </p:cNvSpPr>
            <p:nvPr/>
          </p:nvSpPr>
          <p:spPr bwMode="auto">
            <a:xfrm>
              <a:off x="4069" y="1602"/>
              <a:ext cx="834" cy="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Productos</a:t>
              </a:r>
            </a:p>
          </p:txBody>
        </p:sp>
        <p:sp>
          <p:nvSpPr>
            <p:cNvPr id="13351" name="Line 20"/>
            <p:cNvSpPr>
              <a:spLocks noChangeShapeType="1"/>
            </p:cNvSpPr>
            <p:nvPr/>
          </p:nvSpPr>
          <p:spPr bwMode="auto">
            <a:xfrm>
              <a:off x="3961" y="1616"/>
              <a:ext cx="0" cy="402"/>
            </a:xfrm>
            <a:prstGeom prst="line">
              <a:avLst/>
            </a:prstGeom>
            <a:noFill/>
            <a:ln w="28575">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es-PE"/>
            </a:p>
          </p:txBody>
        </p:sp>
        <p:sp>
          <p:nvSpPr>
            <p:cNvPr id="13352" name="Text Box 21"/>
            <p:cNvSpPr txBox="1">
              <a:spLocks noChangeArrowheads="1"/>
            </p:cNvSpPr>
            <p:nvPr/>
          </p:nvSpPr>
          <p:spPr bwMode="auto">
            <a:xfrm>
              <a:off x="3625" y="2268"/>
              <a:ext cx="1454"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Desarrollo de la reacción</a:t>
              </a:r>
            </a:p>
          </p:txBody>
        </p:sp>
        <p:sp>
          <p:nvSpPr>
            <p:cNvPr id="13353" name="Text Box 22"/>
            <p:cNvSpPr txBox="1">
              <a:spLocks noChangeArrowheads="1"/>
            </p:cNvSpPr>
            <p:nvPr/>
          </p:nvSpPr>
          <p:spPr bwMode="auto">
            <a:xfrm rot="-5400000">
              <a:off x="2623" y="1269"/>
              <a:ext cx="658"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Energía</a:t>
              </a:r>
            </a:p>
          </p:txBody>
        </p:sp>
      </p:grpSp>
      <p:sp>
        <p:nvSpPr>
          <p:cNvPr id="460823" name="Text Box 23"/>
          <p:cNvSpPr txBox="1">
            <a:spLocks noChangeArrowheads="1"/>
          </p:cNvSpPr>
          <p:nvPr/>
        </p:nvSpPr>
        <p:spPr bwMode="auto">
          <a:xfrm>
            <a:off x="723900" y="425450"/>
            <a:ext cx="1930400" cy="333375"/>
          </a:xfrm>
          <a:prstGeom prst="rect">
            <a:avLst/>
          </a:prstGeom>
          <a:noFill/>
          <a:ln w="28575">
            <a:solidFill>
              <a:srgbClr val="0066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Reacción exotérmica</a:t>
            </a:r>
          </a:p>
        </p:txBody>
      </p:sp>
      <p:sp>
        <p:nvSpPr>
          <p:cNvPr id="460824" name="Text Box 24"/>
          <p:cNvSpPr txBox="1">
            <a:spLocks noChangeArrowheads="1"/>
          </p:cNvSpPr>
          <p:nvPr/>
        </p:nvSpPr>
        <p:spPr bwMode="auto">
          <a:xfrm>
            <a:off x="5149850" y="425450"/>
            <a:ext cx="2074863" cy="333375"/>
          </a:xfrm>
          <a:prstGeom prst="rect">
            <a:avLst/>
          </a:prstGeom>
          <a:noFill/>
          <a:ln w="28575">
            <a:solidFill>
              <a:srgbClr val="0066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Reacción endotérmica</a:t>
            </a:r>
          </a:p>
        </p:txBody>
      </p:sp>
      <p:sp>
        <p:nvSpPr>
          <p:cNvPr id="460825" name="Rectangle 25"/>
          <p:cNvSpPr>
            <a:spLocks noChangeArrowheads="1"/>
          </p:cNvSpPr>
          <p:nvPr/>
        </p:nvSpPr>
        <p:spPr bwMode="auto">
          <a:xfrm>
            <a:off x="231775" y="1181100"/>
            <a:ext cx="44767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1400">
                <a:solidFill>
                  <a:srgbClr val="FF0000"/>
                </a:solidFill>
              </a:rPr>
              <a:t>C</a:t>
            </a:r>
            <a:r>
              <a:rPr lang="es-ES" sz="1400" baseline="-25000">
                <a:solidFill>
                  <a:srgbClr val="FF0000"/>
                </a:solidFill>
              </a:rPr>
              <a:t>3</a:t>
            </a:r>
            <a:r>
              <a:rPr lang="es-ES" sz="1400">
                <a:solidFill>
                  <a:srgbClr val="FF0000"/>
                </a:solidFill>
              </a:rPr>
              <a:t>H</a:t>
            </a:r>
            <a:r>
              <a:rPr lang="es-ES" sz="1400" baseline="-25000">
                <a:solidFill>
                  <a:srgbClr val="FF0000"/>
                </a:solidFill>
              </a:rPr>
              <a:t>8</a:t>
            </a:r>
            <a:r>
              <a:rPr lang="es-ES" sz="1400">
                <a:solidFill>
                  <a:srgbClr val="FF0000"/>
                </a:solidFill>
              </a:rPr>
              <a:t>   (g) +  5 O</a:t>
            </a:r>
            <a:r>
              <a:rPr lang="es-ES" sz="1400" baseline="-25000">
                <a:solidFill>
                  <a:srgbClr val="FF0000"/>
                </a:solidFill>
              </a:rPr>
              <a:t>2</a:t>
            </a:r>
            <a:r>
              <a:rPr lang="es-ES" sz="1400">
                <a:solidFill>
                  <a:srgbClr val="FF0000"/>
                </a:solidFill>
              </a:rPr>
              <a:t>  (g)</a:t>
            </a:r>
            <a:r>
              <a:rPr lang="es-ES" sz="1400"/>
              <a:t> </a:t>
            </a:r>
            <a:r>
              <a:rPr lang="es-ES" sz="1400">
                <a:cs typeface="Arial" pitchFamily="34" charset="0"/>
              </a:rPr>
              <a:t>→</a:t>
            </a:r>
            <a:r>
              <a:rPr lang="es-ES" sz="1400"/>
              <a:t>  </a:t>
            </a:r>
            <a:r>
              <a:rPr lang="es-ES" sz="1400" b="1">
                <a:solidFill>
                  <a:schemeClr val="bg2">
                    <a:lumMod val="50000"/>
                  </a:schemeClr>
                </a:solidFill>
              </a:rPr>
              <a:t> 4 H</a:t>
            </a:r>
            <a:r>
              <a:rPr lang="es-ES" sz="1400" b="1" baseline="-25000">
                <a:solidFill>
                  <a:schemeClr val="bg2">
                    <a:lumMod val="50000"/>
                  </a:schemeClr>
                </a:solidFill>
              </a:rPr>
              <a:t>2</a:t>
            </a:r>
            <a:r>
              <a:rPr lang="es-ES" sz="1400" b="1">
                <a:solidFill>
                  <a:schemeClr val="bg2">
                    <a:lumMod val="50000"/>
                  </a:schemeClr>
                </a:solidFill>
              </a:rPr>
              <a:t>O   (g)  +  3 CO</a:t>
            </a:r>
            <a:r>
              <a:rPr lang="es-ES" sz="1400" b="1" baseline="-25000">
                <a:solidFill>
                  <a:schemeClr val="bg2">
                    <a:lumMod val="50000"/>
                  </a:schemeClr>
                </a:solidFill>
              </a:rPr>
              <a:t>2</a:t>
            </a:r>
            <a:r>
              <a:rPr lang="es-ES" sz="1400" b="1">
                <a:solidFill>
                  <a:schemeClr val="bg2">
                    <a:lumMod val="50000"/>
                  </a:schemeClr>
                </a:solidFill>
              </a:rPr>
              <a:t>  (g)</a:t>
            </a:r>
          </a:p>
        </p:txBody>
      </p:sp>
      <p:sp>
        <p:nvSpPr>
          <p:cNvPr id="460828" name="Rectangle 28"/>
          <p:cNvSpPr>
            <a:spLocks noChangeArrowheads="1"/>
          </p:cNvSpPr>
          <p:nvPr/>
        </p:nvSpPr>
        <p:spPr bwMode="auto">
          <a:xfrm>
            <a:off x="231775" y="1181100"/>
            <a:ext cx="2082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1400">
                <a:solidFill>
                  <a:srgbClr val="FF0000"/>
                </a:solidFill>
              </a:rPr>
              <a:t>C</a:t>
            </a:r>
            <a:r>
              <a:rPr lang="es-ES" sz="1400" baseline="-25000">
                <a:solidFill>
                  <a:srgbClr val="FF0000"/>
                </a:solidFill>
              </a:rPr>
              <a:t>3</a:t>
            </a:r>
            <a:r>
              <a:rPr lang="es-ES" sz="1400">
                <a:solidFill>
                  <a:srgbClr val="FF0000"/>
                </a:solidFill>
              </a:rPr>
              <a:t>H</a:t>
            </a:r>
            <a:r>
              <a:rPr lang="es-ES" sz="1400" baseline="-25000">
                <a:solidFill>
                  <a:srgbClr val="FF0000"/>
                </a:solidFill>
              </a:rPr>
              <a:t>8</a:t>
            </a:r>
            <a:r>
              <a:rPr lang="es-ES" sz="1400">
                <a:solidFill>
                  <a:srgbClr val="FF0000"/>
                </a:solidFill>
              </a:rPr>
              <a:t>   (g) +  5 O</a:t>
            </a:r>
            <a:r>
              <a:rPr lang="es-ES" sz="1400" baseline="-25000">
                <a:solidFill>
                  <a:srgbClr val="FF0000"/>
                </a:solidFill>
              </a:rPr>
              <a:t>2</a:t>
            </a:r>
            <a:r>
              <a:rPr lang="es-ES" sz="1400">
                <a:solidFill>
                  <a:srgbClr val="FF0000"/>
                </a:solidFill>
              </a:rPr>
              <a:t>  (g)</a:t>
            </a:r>
          </a:p>
        </p:txBody>
      </p:sp>
      <p:sp>
        <p:nvSpPr>
          <p:cNvPr id="460830" name="Text Box 30"/>
          <p:cNvSpPr txBox="1">
            <a:spLocks noChangeArrowheads="1"/>
          </p:cNvSpPr>
          <p:nvPr/>
        </p:nvSpPr>
        <p:spPr bwMode="auto">
          <a:xfrm>
            <a:off x="349250" y="3890963"/>
            <a:ext cx="4283075" cy="1100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Como los productos tienen menos energía que los reactivos, se desprende calor al medio, en concreto</a:t>
            </a:r>
            <a:r>
              <a:rPr lang="es-ES"/>
              <a:t> </a:t>
            </a:r>
            <a:r>
              <a:rPr lang="es-ES" sz="1600"/>
              <a:t>2044 kJ por cada mol de propano quemado</a:t>
            </a:r>
          </a:p>
        </p:txBody>
      </p:sp>
      <p:sp>
        <p:nvSpPr>
          <p:cNvPr id="460831" name="Text Box 31"/>
          <p:cNvSpPr txBox="1">
            <a:spLocks noChangeArrowheads="1"/>
          </p:cNvSpPr>
          <p:nvPr/>
        </p:nvSpPr>
        <p:spPr bwMode="auto">
          <a:xfrm>
            <a:off x="34925" y="5094288"/>
            <a:ext cx="43291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Q </a:t>
            </a:r>
            <a:r>
              <a:rPr lang="es-ES"/>
              <a:t>= </a:t>
            </a:r>
            <a:r>
              <a:rPr lang="es-ES" b="1"/>
              <a:t>E</a:t>
            </a:r>
            <a:r>
              <a:rPr lang="es-ES" baseline="-25000"/>
              <a:t>productos </a:t>
            </a:r>
            <a:r>
              <a:rPr lang="es-ES" sz="2000" b="1">
                <a:cs typeface="Arial" pitchFamily="34" charset="0"/>
              </a:rPr>
              <a:t>–</a:t>
            </a:r>
            <a:r>
              <a:rPr lang="es-ES" baseline="-25000"/>
              <a:t>   </a:t>
            </a:r>
            <a:r>
              <a:rPr lang="es-ES" b="1"/>
              <a:t>E</a:t>
            </a:r>
            <a:r>
              <a:rPr lang="es-ES" baseline="-25000"/>
              <a:t>reactivos </a:t>
            </a:r>
            <a:r>
              <a:rPr lang="es-ES"/>
              <a:t> = </a:t>
            </a:r>
            <a:r>
              <a:rPr lang="es-ES">
                <a:cs typeface="Arial" pitchFamily="34" charset="0"/>
              </a:rPr>
              <a:t>– 2044  kJ/mol</a:t>
            </a:r>
            <a:endParaRPr lang="es-ES" baseline="-25000">
              <a:cs typeface="Arial" pitchFamily="34" charset="0"/>
            </a:endParaRPr>
          </a:p>
        </p:txBody>
      </p:sp>
      <p:sp>
        <p:nvSpPr>
          <p:cNvPr id="460832" name="Rectangle 32"/>
          <p:cNvSpPr>
            <a:spLocks noChangeArrowheads="1"/>
          </p:cNvSpPr>
          <p:nvPr/>
        </p:nvSpPr>
        <p:spPr bwMode="auto">
          <a:xfrm>
            <a:off x="5045075" y="1181100"/>
            <a:ext cx="31845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1400">
                <a:solidFill>
                  <a:srgbClr val="FF0000"/>
                </a:solidFill>
              </a:rPr>
              <a:t>N</a:t>
            </a:r>
            <a:r>
              <a:rPr lang="es-ES" sz="1400" baseline="-25000">
                <a:solidFill>
                  <a:srgbClr val="FF0000"/>
                </a:solidFill>
              </a:rPr>
              <a:t>2</a:t>
            </a:r>
            <a:r>
              <a:rPr lang="es-ES" sz="1400">
                <a:solidFill>
                  <a:srgbClr val="FF0000"/>
                </a:solidFill>
              </a:rPr>
              <a:t>  (g) +  O</a:t>
            </a:r>
            <a:r>
              <a:rPr lang="es-ES" sz="1400" baseline="-25000">
                <a:solidFill>
                  <a:srgbClr val="FF0000"/>
                </a:solidFill>
              </a:rPr>
              <a:t>2</a:t>
            </a:r>
            <a:r>
              <a:rPr lang="es-ES" sz="1400">
                <a:solidFill>
                  <a:srgbClr val="FF0000"/>
                </a:solidFill>
              </a:rPr>
              <a:t> (g)</a:t>
            </a:r>
            <a:r>
              <a:rPr lang="es-ES" sz="1400"/>
              <a:t> </a:t>
            </a:r>
            <a:r>
              <a:rPr lang="es-ES" sz="1400">
                <a:cs typeface="Arial" pitchFamily="34" charset="0"/>
              </a:rPr>
              <a:t>→</a:t>
            </a:r>
            <a:r>
              <a:rPr lang="es-ES" sz="1400"/>
              <a:t>   </a:t>
            </a:r>
            <a:r>
              <a:rPr lang="es-ES" sz="1400" b="1">
                <a:solidFill>
                  <a:schemeClr val="bg2">
                    <a:lumMod val="50000"/>
                  </a:schemeClr>
                </a:solidFill>
              </a:rPr>
              <a:t>2 NO   (g) </a:t>
            </a:r>
          </a:p>
        </p:txBody>
      </p:sp>
      <p:sp>
        <p:nvSpPr>
          <p:cNvPr id="460833" name="Rectangle 33"/>
          <p:cNvSpPr>
            <a:spLocks noChangeArrowheads="1"/>
          </p:cNvSpPr>
          <p:nvPr/>
        </p:nvSpPr>
        <p:spPr bwMode="auto">
          <a:xfrm>
            <a:off x="5046663" y="1181100"/>
            <a:ext cx="2082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1400">
                <a:solidFill>
                  <a:srgbClr val="FF0000"/>
                </a:solidFill>
              </a:rPr>
              <a:t>N</a:t>
            </a:r>
            <a:r>
              <a:rPr lang="es-ES" sz="1400" baseline="-25000">
                <a:solidFill>
                  <a:srgbClr val="FF0000"/>
                </a:solidFill>
              </a:rPr>
              <a:t>2</a:t>
            </a:r>
            <a:r>
              <a:rPr lang="es-ES" sz="1400">
                <a:solidFill>
                  <a:srgbClr val="FF0000"/>
                </a:solidFill>
              </a:rPr>
              <a:t>  (g) +  O</a:t>
            </a:r>
            <a:r>
              <a:rPr lang="es-ES" sz="1400" baseline="-25000">
                <a:solidFill>
                  <a:srgbClr val="FF0000"/>
                </a:solidFill>
              </a:rPr>
              <a:t>2</a:t>
            </a:r>
            <a:r>
              <a:rPr lang="es-ES" sz="1400">
                <a:solidFill>
                  <a:srgbClr val="FF0000"/>
                </a:solidFill>
              </a:rPr>
              <a:t> (g)</a:t>
            </a:r>
          </a:p>
        </p:txBody>
      </p:sp>
      <p:sp>
        <p:nvSpPr>
          <p:cNvPr id="460836" name="Text Box 36"/>
          <p:cNvSpPr txBox="1">
            <a:spLocks noChangeArrowheads="1"/>
          </p:cNvSpPr>
          <p:nvPr/>
        </p:nvSpPr>
        <p:spPr bwMode="auto">
          <a:xfrm>
            <a:off x="4746625" y="3890963"/>
            <a:ext cx="4283075" cy="1100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Como los productos tienen más energía que los reactivos, es necesario absorber calor del medio, en concreto</a:t>
            </a:r>
            <a:r>
              <a:rPr lang="es-ES"/>
              <a:t> </a:t>
            </a:r>
            <a:r>
              <a:rPr lang="es-ES" sz="1600"/>
              <a:t>181 kJ por cada mol de nitrógeno</a:t>
            </a:r>
          </a:p>
        </p:txBody>
      </p:sp>
      <p:sp>
        <p:nvSpPr>
          <p:cNvPr id="460837" name="Text Box 37"/>
          <p:cNvSpPr txBox="1">
            <a:spLocks noChangeArrowheads="1"/>
          </p:cNvSpPr>
          <p:nvPr/>
        </p:nvSpPr>
        <p:spPr bwMode="auto">
          <a:xfrm>
            <a:off x="4905375" y="5065713"/>
            <a:ext cx="40528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Q </a:t>
            </a:r>
            <a:r>
              <a:rPr lang="es-ES"/>
              <a:t>=</a:t>
            </a:r>
            <a:r>
              <a:rPr lang="es-ES" b="1"/>
              <a:t> E</a:t>
            </a:r>
            <a:r>
              <a:rPr lang="es-ES" baseline="-25000"/>
              <a:t>productos </a:t>
            </a:r>
            <a:r>
              <a:rPr lang="es-ES" sz="2000" b="1">
                <a:cs typeface="Arial" pitchFamily="34" charset="0"/>
              </a:rPr>
              <a:t>–</a:t>
            </a:r>
            <a:r>
              <a:rPr lang="es-ES" baseline="-25000"/>
              <a:t>   </a:t>
            </a:r>
            <a:r>
              <a:rPr lang="es-ES" b="1"/>
              <a:t>E</a:t>
            </a:r>
            <a:r>
              <a:rPr lang="es-ES" baseline="-25000"/>
              <a:t>reactivos </a:t>
            </a:r>
            <a:r>
              <a:rPr lang="es-ES"/>
              <a:t> = </a:t>
            </a:r>
            <a:r>
              <a:rPr lang="es-ES">
                <a:cs typeface="Arial" pitchFamily="34" charset="0"/>
              </a:rPr>
              <a:t>181  kJ/mol</a:t>
            </a:r>
            <a:endParaRPr lang="es-ES" baseline="-25000">
              <a:cs typeface="Arial" pitchFamily="34" charset="0"/>
            </a:endParaRPr>
          </a:p>
        </p:txBody>
      </p:sp>
      <p:sp>
        <p:nvSpPr>
          <p:cNvPr id="460839" name="Rectangle 39"/>
          <p:cNvSpPr>
            <a:spLocks noChangeArrowheads="1"/>
          </p:cNvSpPr>
          <p:nvPr/>
        </p:nvSpPr>
        <p:spPr bwMode="auto">
          <a:xfrm>
            <a:off x="971550" y="820738"/>
            <a:ext cx="25304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1400" i="1">
                <a:solidFill>
                  <a:srgbClr val="006600"/>
                </a:solidFill>
                <a:latin typeface="Verdana" pitchFamily="34" charset="0"/>
              </a:rPr>
              <a:t>Combustión del propano</a:t>
            </a:r>
            <a:endParaRPr lang="es-ES" sz="1600" i="1">
              <a:solidFill>
                <a:srgbClr val="006600"/>
              </a:solidFill>
              <a:latin typeface="Verdana" pitchFamily="34" charset="0"/>
            </a:endParaRPr>
          </a:p>
        </p:txBody>
      </p:sp>
      <p:sp>
        <p:nvSpPr>
          <p:cNvPr id="460840" name="Rectangle 40"/>
          <p:cNvSpPr>
            <a:spLocks noChangeArrowheads="1"/>
          </p:cNvSpPr>
          <p:nvPr/>
        </p:nvSpPr>
        <p:spPr bwMode="auto">
          <a:xfrm>
            <a:off x="5019675" y="820738"/>
            <a:ext cx="34591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1400" i="1">
                <a:solidFill>
                  <a:srgbClr val="006600"/>
                </a:solidFill>
                <a:latin typeface="Verdana" pitchFamily="34" charset="0"/>
              </a:rPr>
              <a:t>Formación del óxido de nitrógeno</a:t>
            </a:r>
            <a:endParaRPr lang="es-ES" sz="1600" i="1">
              <a:solidFill>
                <a:srgbClr val="006600"/>
              </a:solidFill>
              <a:latin typeface="Verdana" pitchFamily="34" charset="0"/>
            </a:endParaRPr>
          </a:p>
        </p:txBody>
      </p:sp>
      <p:sp>
        <p:nvSpPr>
          <p:cNvPr id="460842" name="Line 42"/>
          <p:cNvSpPr>
            <a:spLocks noChangeShapeType="1"/>
          </p:cNvSpPr>
          <p:nvPr/>
        </p:nvSpPr>
        <p:spPr bwMode="auto">
          <a:xfrm flipH="1">
            <a:off x="654050" y="3003550"/>
            <a:ext cx="1233488"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60843" name="Line 43"/>
          <p:cNvSpPr>
            <a:spLocks noChangeShapeType="1"/>
          </p:cNvSpPr>
          <p:nvPr/>
        </p:nvSpPr>
        <p:spPr bwMode="auto">
          <a:xfrm flipH="1">
            <a:off x="5254625" y="2481263"/>
            <a:ext cx="1233488" cy="0"/>
          </a:xfrm>
          <a:prstGeom prst="line">
            <a:avLst/>
          </a:prstGeom>
          <a:noFill/>
          <a:ln w="9525">
            <a:solidFill>
              <a:schemeClr val="tx1"/>
            </a:solidFill>
            <a:prstDash val="dash"/>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60844" name="AutoShape 44"/>
          <p:cNvSpPr>
            <a:spLocks/>
          </p:cNvSpPr>
          <p:nvPr/>
        </p:nvSpPr>
        <p:spPr bwMode="auto">
          <a:xfrm>
            <a:off x="522288" y="3005138"/>
            <a:ext cx="88900" cy="406400"/>
          </a:xfrm>
          <a:prstGeom prst="leftBrace">
            <a:avLst>
              <a:gd name="adj1" fmla="val 38095"/>
              <a:gd name="adj2" fmla="val 50000"/>
            </a:avLst>
          </a:pr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s-PE"/>
          </a:p>
        </p:txBody>
      </p:sp>
      <p:sp>
        <p:nvSpPr>
          <p:cNvPr id="460845" name="AutoShape 45"/>
          <p:cNvSpPr>
            <a:spLocks/>
          </p:cNvSpPr>
          <p:nvPr/>
        </p:nvSpPr>
        <p:spPr bwMode="auto">
          <a:xfrm>
            <a:off x="436563" y="2365375"/>
            <a:ext cx="88900" cy="1060450"/>
          </a:xfrm>
          <a:prstGeom prst="leftBrace">
            <a:avLst>
              <a:gd name="adj1" fmla="val 99405"/>
              <a:gd name="adj2" fmla="val 50000"/>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s-PE"/>
          </a:p>
        </p:txBody>
      </p:sp>
      <p:sp>
        <p:nvSpPr>
          <p:cNvPr id="460846" name="AutoShape 46"/>
          <p:cNvSpPr>
            <a:spLocks/>
          </p:cNvSpPr>
          <p:nvPr/>
        </p:nvSpPr>
        <p:spPr bwMode="auto">
          <a:xfrm>
            <a:off x="5073650" y="3100388"/>
            <a:ext cx="88900" cy="361950"/>
          </a:xfrm>
          <a:prstGeom prst="leftBrace">
            <a:avLst>
              <a:gd name="adj1" fmla="val 33929"/>
              <a:gd name="adj2" fmla="val 50000"/>
            </a:avLst>
          </a:prstGeom>
          <a:noFill/>
          <a:ln w="952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s-PE"/>
          </a:p>
        </p:txBody>
      </p:sp>
      <p:sp>
        <p:nvSpPr>
          <p:cNvPr id="460847" name="AutoShape 47"/>
          <p:cNvSpPr>
            <a:spLocks/>
          </p:cNvSpPr>
          <p:nvPr/>
        </p:nvSpPr>
        <p:spPr bwMode="auto">
          <a:xfrm>
            <a:off x="4973638" y="2473325"/>
            <a:ext cx="88900" cy="1017588"/>
          </a:xfrm>
          <a:prstGeom prst="leftBrace">
            <a:avLst>
              <a:gd name="adj1" fmla="val 95387"/>
              <a:gd name="adj2" fmla="val 50000"/>
            </a:avLst>
          </a:pr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s-PE"/>
          </a:p>
        </p:txBody>
      </p:sp>
      <p:sp>
        <p:nvSpPr>
          <p:cNvPr id="460835" name="Rectangle 35"/>
          <p:cNvSpPr>
            <a:spLocks noChangeArrowheads="1"/>
          </p:cNvSpPr>
          <p:nvPr/>
        </p:nvSpPr>
        <p:spPr bwMode="auto">
          <a:xfrm>
            <a:off x="-40026" y="5733518"/>
            <a:ext cx="53826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r"/>
            <a:r>
              <a:rPr lang="es-ES" sz="1400" dirty="0">
                <a:solidFill>
                  <a:srgbClr val="FF0000"/>
                </a:solidFill>
              </a:rPr>
              <a:t>C</a:t>
            </a:r>
            <a:r>
              <a:rPr lang="es-ES" sz="1400" baseline="-25000" dirty="0">
                <a:solidFill>
                  <a:srgbClr val="FF0000"/>
                </a:solidFill>
              </a:rPr>
              <a:t>3</a:t>
            </a:r>
            <a:r>
              <a:rPr lang="es-ES" sz="1400" dirty="0">
                <a:solidFill>
                  <a:srgbClr val="FF0000"/>
                </a:solidFill>
              </a:rPr>
              <a:t>H</a:t>
            </a:r>
            <a:r>
              <a:rPr lang="es-ES" sz="1400" baseline="-25000" dirty="0">
                <a:solidFill>
                  <a:srgbClr val="FF0000"/>
                </a:solidFill>
              </a:rPr>
              <a:t>8</a:t>
            </a:r>
            <a:r>
              <a:rPr lang="es-ES" sz="1400" dirty="0">
                <a:solidFill>
                  <a:srgbClr val="FF0000"/>
                </a:solidFill>
              </a:rPr>
              <a:t>   (g) +  5 O</a:t>
            </a:r>
            <a:r>
              <a:rPr lang="es-ES" sz="1400" baseline="-25000" dirty="0">
                <a:solidFill>
                  <a:srgbClr val="FF0000"/>
                </a:solidFill>
              </a:rPr>
              <a:t>2</a:t>
            </a:r>
            <a:r>
              <a:rPr lang="es-ES" sz="1400" dirty="0">
                <a:solidFill>
                  <a:srgbClr val="FF0000"/>
                </a:solidFill>
              </a:rPr>
              <a:t>  (g)</a:t>
            </a:r>
            <a:r>
              <a:rPr lang="es-ES" sz="1400" dirty="0"/>
              <a:t> </a:t>
            </a:r>
            <a:r>
              <a:rPr lang="es-ES" sz="1400" dirty="0">
                <a:cs typeface="Arial" pitchFamily="34" charset="0"/>
              </a:rPr>
              <a:t>→</a:t>
            </a:r>
            <a:r>
              <a:rPr lang="es-ES" sz="1400" dirty="0"/>
              <a:t>   4 H</a:t>
            </a:r>
            <a:r>
              <a:rPr lang="es-ES" sz="1400" baseline="-25000" dirty="0"/>
              <a:t>2</a:t>
            </a:r>
            <a:r>
              <a:rPr lang="es-ES" sz="1400" dirty="0"/>
              <a:t>O   (g)  +  3 CO</a:t>
            </a:r>
            <a:r>
              <a:rPr lang="es-ES" sz="1400" baseline="-25000" dirty="0"/>
              <a:t>2</a:t>
            </a:r>
            <a:r>
              <a:rPr lang="es-ES" sz="1400" dirty="0"/>
              <a:t>  (g) </a:t>
            </a:r>
            <a:r>
              <a:rPr lang="es-ES" sz="1600" dirty="0"/>
              <a:t>+ 2044 </a:t>
            </a:r>
            <a:r>
              <a:rPr lang="es-ES" sz="1600" b="1" dirty="0" err="1">
                <a:solidFill>
                  <a:schemeClr val="accent2"/>
                </a:solidFill>
              </a:rPr>
              <a:t>kJ</a:t>
            </a:r>
            <a:endParaRPr lang="es-ES" sz="1600" b="1" dirty="0">
              <a:solidFill>
                <a:schemeClr val="accent2"/>
              </a:solidFill>
            </a:endParaRPr>
          </a:p>
        </p:txBody>
      </p:sp>
      <p:sp>
        <p:nvSpPr>
          <p:cNvPr id="460849" name="Rectangle 49"/>
          <p:cNvSpPr>
            <a:spLocks noChangeArrowheads="1"/>
          </p:cNvSpPr>
          <p:nvPr/>
        </p:nvSpPr>
        <p:spPr bwMode="auto">
          <a:xfrm>
            <a:off x="6813550" y="5737225"/>
            <a:ext cx="784225" cy="349250"/>
          </a:xfrm>
          <a:prstGeom prst="rect">
            <a:avLst/>
          </a:prstGeom>
          <a:solidFill>
            <a:srgbClr val="FEFA5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PE"/>
          </a:p>
        </p:txBody>
      </p:sp>
      <p:sp>
        <p:nvSpPr>
          <p:cNvPr id="460838" name="Rectangle 38"/>
          <p:cNvSpPr>
            <a:spLocks noChangeArrowheads="1"/>
          </p:cNvSpPr>
          <p:nvPr/>
        </p:nvSpPr>
        <p:spPr bwMode="auto">
          <a:xfrm>
            <a:off x="5417590" y="5715000"/>
            <a:ext cx="381635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s-ES" sz="1400" dirty="0">
                <a:solidFill>
                  <a:srgbClr val="FF0000"/>
                </a:solidFill>
              </a:rPr>
              <a:t>N</a:t>
            </a:r>
            <a:r>
              <a:rPr lang="es-ES" sz="1400" baseline="-25000" dirty="0">
                <a:solidFill>
                  <a:srgbClr val="FF0000"/>
                </a:solidFill>
              </a:rPr>
              <a:t>2</a:t>
            </a:r>
            <a:r>
              <a:rPr lang="es-ES" sz="1400" dirty="0">
                <a:solidFill>
                  <a:srgbClr val="FF0000"/>
                </a:solidFill>
              </a:rPr>
              <a:t>   (g) +   O</a:t>
            </a:r>
            <a:r>
              <a:rPr lang="es-ES" sz="1400" baseline="-25000" dirty="0">
                <a:solidFill>
                  <a:srgbClr val="FF0000"/>
                </a:solidFill>
              </a:rPr>
              <a:t>2</a:t>
            </a:r>
            <a:r>
              <a:rPr lang="es-ES" sz="1400" dirty="0">
                <a:solidFill>
                  <a:srgbClr val="FF0000"/>
                </a:solidFill>
              </a:rPr>
              <a:t>  (g) + </a:t>
            </a:r>
            <a:r>
              <a:rPr lang="es-ES" sz="1600" dirty="0">
                <a:solidFill>
                  <a:srgbClr val="FF0000"/>
                </a:solidFill>
              </a:rPr>
              <a:t>181 </a:t>
            </a:r>
            <a:r>
              <a:rPr lang="es-ES" sz="1600" dirty="0" err="1">
                <a:solidFill>
                  <a:srgbClr val="FF0000"/>
                </a:solidFill>
              </a:rPr>
              <a:t>kJ</a:t>
            </a:r>
            <a:r>
              <a:rPr lang="es-ES" sz="1600" dirty="0"/>
              <a:t>  </a:t>
            </a:r>
            <a:r>
              <a:rPr lang="es-ES" sz="1400" dirty="0">
                <a:cs typeface="Arial" pitchFamily="34" charset="0"/>
              </a:rPr>
              <a:t>→</a:t>
            </a:r>
            <a:r>
              <a:rPr lang="es-ES" sz="1400" dirty="0"/>
              <a:t>   2 NO   (g) </a:t>
            </a:r>
          </a:p>
        </p:txBody>
      </p:sp>
      <p:sp>
        <p:nvSpPr>
          <p:cNvPr id="460850" name="Text Box 50"/>
          <p:cNvSpPr txBox="1">
            <a:spLocks noChangeArrowheads="1"/>
          </p:cNvSpPr>
          <p:nvPr/>
        </p:nvSpPr>
        <p:spPr bwMode="auto">
          <a:xfrm>
            <a:off x="214282" y="6430303"/>
            <a:ext cx="3830637" cy="307777"/>
          </a:xfrm>
          <a:prstGeom prst="rect">
            <a:avLst/>
          </a:prstGeom>
          <a:noFill/>
          <a:ln w="28575">
            <a:solidFill>
              <a:srgbClr val="0066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dirty="0"/>
              <a:t>El calor es un</a:t>
            </a:r>
            <a:r>
              <a:rPr lang="es-ES" sz="1400" b="1" dirty="0">
                <a:solidFill>
                  <a:schemeClr val="accent2"/>
                </a:solidFill>
              </a:rPr>
              <a:t> producto </a:t>
            </a:r>
            <a:r>
              <a:rPr lang="es-ES" sz="1400" b="1" dirty="0"/>
              <a:t>más de la reacción</a:t>
            </a:r>
          </a:p>
        </p:txBody>
      </p:sp>
      <p:sp>
        <p:nvSpPr>
          <p:cNvPr id="460851" name="Text Box 51"/>
          <p:cNvSpPr txBox="1">
            <a:spLocks noChangeArrowheads="1"/>
          </p:cNvSpPr>
          <p:nvPr/>
        </p:nvSpPr>
        <p:spPr bwMode="auto">
          <a:xfrm>
            <a:off x="5000628" y="6357958"/>
            <a:ext cx="3890962" cy="333375"/>
          </a:xfrm>
          <a:prstGeom prst="rect">
            <a:avLst/>
          </a:prstGeom>
          <a:noFill/>
          <a:ln w="28575">
            <a:solidFill>
              <a:srgbClr val="0066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a:t>El calor es un</a:t>
            </a:r>
            <a:r>
              <a:rPr lang="es-ES" sz="1400" b="1">
                <a:solidFill>
                  <a:schemeClr val="hlink"/>
                </a:solidFill>
              </a:rPr>
              <a:t> </a:t>
            </a:r>
            <a:r>
              <a:rPr lang="es-ES" sz="1400" b="1">
                <a:solidFill>
                  <a:srgbClr val="FF0000"/>
                </a:solidFill>
              </a:rPr>
              <a:t>reactivo</a:t>
            </a:r>
            <a:r>
              <a:rPr lang="es-ES" sz="1400" b="1"/>
              <a:t> más de la reacción</a:t>
            </a:r>
          </a:p>
        </p:txBody>
      </p:sp>
    </p:spTree>
    <p:extLst>
      <p:ext uri="{BB962C8B-B14F-4D97-AF65-F5344CB8AC3E}">
        <p14:creationId xmlns:p14="http://schemas.microsoft.com/office/powerpoint/2010/main" xmlns="" val="230778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23"/>
                                        </p:tgtEl>
                                        <p:attrNameLst>
                                          <p:attrName>style.visibility</p:attrName>
                                        </p:attrNameLst>
                                      </p:cBhvr>
                                      <p:to>
                                        <p:strVal val="visible"/>
                                      </p:to>
                                    </p:set>
                                    <p:animEffect transition="in" filter="dissolve">
                                      <p:cBhvr>
                                        <p:cTn id="7" dur="500"/>
                                        <p:tgtEl>
                                          <p:spTgt spid="4608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0824"/>
                                        </p:tgtEl>
                                        <p:attrNameLst>
                                          <p:attrName>style.visibility</p:attrName>
                                        </p:attrNameLst>
                                      </p:cBhvr>
                                      <p:to>
                                        <p:strVal val="visible"/>
                                      </p:to>
                                    </p:set>
                                    <p:animEffect transition="in" filter="dissolve">
                                      <p:cBhvr>
                                        <p:cTn id="12" dur="500"/>
                                        <p:tgtEl>
                                          <p:spTgt spid="4608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60839"/>
                                        </p:tgtEl>
                                        <p:attrNameLst>
                                          <p:attrName>style.visibility</p:attrName>
                                        </p:attrNameLst>
                                      </p:cBhvr>
                                      <p:to>
                                        <p:strVal val="visible"/>
                                      </p:to>
                                    </p:set>
                                    <p:animEffect transition="in" filter="strips(downRight)">
                                      <p:cBhvr>
                                        <p:cTn id="17" dur="500"/>
                                        <p:tgtEl>
                                          <p:spTgt spid="4608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60825"/>
                                        </p:tgtEl>
                                        <p:attrNameLst>
                                          <p:attrName>style.visibility</p:attrName>
                                        </p:attrNameLst>
                                      </p:cBhvr>
                                      <p:to>
                                        <p:strVal val="visible"/>
                                      </p:to>
                                    </p:set>
                                    <p:animEffect transition="in" filter="strips(downRight)">
                                      <p:cBhvr>
                                        <p:cTn id="22" dur="500"/>
                                        <p:tgtEl>
                                          <p:spTgt spid="4608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60828"/>
                                        </p:tgtEl>
                                        <p:attrNameLst>
                                          <p:attrName>style.visibility</p:attrName>
                                        </p:attrNameLst>
                                      </p:cBhvr>
                                      <p:to>
                                        <p:strVal val="visible"/>
                                      </p:to>
                                    </p:set>
                                    <p:animEffect transition="in" filter="strips(downRight)">
                                      <p:cBhvr>
                                        <p:cTn id="32" dur="500"/>
                                        <p:tgtEl>
                                          <p:spTgt spid="460828"/>
                                        </p:tgtEl>
                                      </p:cBhvr>
                                    </p:animEffect>
                                  </p:childTnLst>
                                </p:cTn>
                              </p:par>
                              <p:par>
                                <p:cTn id="33" presetID="49" presetClass="path" presetSubtype="0" accel="50000" decel="50000" fill="hold" grpId="1" nodeType="withEffect">
                                  <p:stCondLst>
                                    <p:cond delay="0"/>
                                  </p:stCondLst>
                                  <p:childTnLst>
                                    <p:animMotion origin="layout" path="M 3.88889E-6 3.46821E-7 L 0.03889 0.12578 " pathEditMode="relative" rAng="0" ptsTypes="AA">
                                      <p:cBhvr>
                                        <p:cTn id="34" dur="2000" fill="hold"/>
                                        <p:tgtEl>
                                          <p:spTgt spid="460828"/>
                                        </p:tgtEl>
                                        <p:attrNameLst>
                                          <p:attrName>ppt_x</p:attrName>
                                          <p:attrName>ppt_y</p:attrName>
                                        </p:attrNameLst>
                                      </p:cBhvr>
                                      <p:rCtr x="1944" y="6289"/>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460830"/>
                                        </p:tgtEl>
                                        <p:attrNameLst>
                                          <p:attrName>style.visibility</p:attrName>
                                        </p:attrNameLst>
                                      </p:cBhvr>
                                      <p:to>
                                        <p:strVal val="visible"/>
                                      </p:to>
                                    </p:set>
                                    <p:animEffect transition="in" filter="dissolve">
                                      <p:cBhvr>
                                        <p:cTn id="39" dur="500"/>
                                        <p:tgtEl>
                                          <p:spTgt spid="460830"/>
                                        </p:tgtEl>
                                      </p:cBhvr>
                                    </p:animEffect>
                                  </p:childTnLst>
                                </p:cTn>
                              </p:par>
                              <p:par>
                                <p:cTn id="40" presetID="54" presetClass="entr" presetSubtype="0" accel="100000" fill="hold" grpId="0" nodeType="withEffect">
                                  <p:stCondLst>
                                    <p:cond delay="0"/>
                                  </p:stCondLst>
                                  <p:childTnLst>
                                    <p:set>
                                      <p:cBhvr>
                                        <p:cTn id="41" dur="1" fill="hold">
                                          <p:stCondLst>
                                            <p:cond delay="0"/>
                                          </p:stCondLst>
                                        </p:cTn>
                                        <p:tgtEl>
                                          <p:spTgt spid="460842"/>
                                        </p:tgtEl>
                                        <p:attrNameLst>
                                          <p:attrName>style.visibility</p:attrName>
                                        </p:attrNameLst>
                                      </p:cBhvr>
                                      <p:to>
                                        <p:strVal val="visible"/>
                                      </p:to>
                                    </p:set>
                                    <p:anim calcmode="lin" valueType="num">
                                      <p:cBhvr>
                                        <p:cTn id="42" dur="500" fill="hold"/>
                                        <p:tgtEl>
                                          <p:spTgt spid="460842"/>
                                        </p:tgtEl>
                                        <p:attrNameLst>
                                          <p:attrName>ppt_w</p:attrName>
                                        </p:attrNameLst>
                                      </p:cBhvr>
                                      <p:tavLst>
                                        <p:tav tm="0">
                                          <p:val>
                                            <p:strVal val="#ppt_w*0.05"/>
                                          </p:val>
                                        </p:tav>
                                        <p:tav tm="100000">
                                          <p:val>
                                            <p:strVal val="#ppt_w"/>
                                          </p:val>
                                        </p:tav>
                                      </p:tavLst>
                                    </p:anim>
                                    <p:anim calcmode="lin" valueType="num">
                                      <p:cBhvr>
                                        <p:cTn id="43" dur="500" fill="hold"/>
                                        <p:tgtEl>
                                          <p:spTgt spid="460842"/>
                                        </p:tgtEl>
                                        <p:attrNameLst>
                                          <p:attrName>ppt_h</p:attrName>
                                        </p:attrNameLst>
                                      </p:cBhvr>
                                      <p:tavLst>
                                        <p:tav tm="0">
                                          <p:val>
                                            <p:strVal val="#ppt_h"/>
                                          </p:val>
                                        </p:tav>
                                        <p:tav tm="100000">
                                          <p:val>
                                            <p:strVal val="#ppt_h"/>
                                          </p:val>
                                        </p:tav>
                                      </p:tavLst>
                                    </p:anim>
                                    <p:anim calcmode="lin" valueType="num">
                                      <p:cBhvr>
                                        <p:cTn id="44" dur="500" fill="hold"/>
                                        <p:tgtEl>
                                          <p:spTgt spid="460842"/>
                                        </p:tgtEl>
                                        <p:attrNameLst>
                                          <p:attrName>ppt_x</p:attrName>
                                        </p:attrNameLst>
                                      </p:cBhvr>
                                      <p:tavLst>
                                        <p:tav tm="0">
                                          <p:val>
                                            <p:strVal val="#ppt_x-.2"/>
                                          </p:val>
                                        </p:tav>
                                        <p:tav tm="100000">
                                          <p:val>
                                            <p:strVal val="#ppt_x"/>
                                          </p:val>
                                        </p:tav>
                                      </p:tavLst>
                                    </p:anim>
                                    <p:anim calcmode="lin" valueType="num">
                                      <p:cBhvr>
                                        <p:cTn id="45" dur="500" fill="hold"/>
                                        <p:tgtEl>
                                          <p:spTgt spid="460842"/>
                                        </p:tgtEl>
                                        <p:attrNameLst>
                                          <p:attrName>ppt_y</p:attrName>
                                        </p:attrNameLst>
                                      </p:cBhvr>
                                      <p:tavLst>
                                        <p:tav tm="0">
                                          <p:val>
                                            <p:strVal val="#ppt_y"/>
                                          </p:val>
                                        </p:tav>
                                        <p:tav tm="100000">
                                          <p:val>
                                            <p:strVal val="#ppt_y"/>
                                          </p:val>
                                        </p:tav>
                                      </p:tavLst>
                                    </p:anim>
                                    <p:animEffect transition="in" filter="fade">
                                      <p:cBhvr>
                                        <p:cTn id="46" dur="500"/>
                                        <p:tgtEl>
                                          <p:spTgt spid="460842"/>
                                        </p:tgtEl>
                                      </p:cBhvr>
                                    </p:animEffect>
                                  </p:childTnLst>
                                </p:cTn>
                              </p:par>
                              <p:par>
                                <p:cTn id="47" presetID="35" presetClass="emph" presetSubtype="0" repeatCount="indefinite" fill="hold" grpId="1" nodeType="withEffect">
                                  <p:stCondLst>
                                    <p:cond delay="0"/>
                                  </p:stCondLst>
                                  <p:childTnLst>
                                    <p:anim calcmode="discrete" valueType="str">
                                      <p:cBhvr>
                                        <p:cTn id="48" dur="1000" fill="hold"/>
                                        <p:tgtEl>
                                          <p:spTgt spid="460842"/>
                                        </p:tgtEl>
                                        <p:attrNameLst>
                                          <p:attrName>style.visibility</p:attrName>
                                        </p:attrNameLst>
                                      </p:cBhvr>
                                      <p:tavLst>
                                        <p:tav tm="0">
                                          <p:val>
                                            <p:strVal val="hidden"/>
                                          </p:val>
                                        </p:tav>
                                        <p:tav tm="50000">
                                          <p:val>
                                            <p:strVal val="visible"/>
                                          </p:val>
                                        </p:tav>
                                      </p:tavLst>
                                    </p:anim>
                                  </p:childTnLst>
                                </p:cTn>
                              </p:par>
                              <p:par>
                                <p:cTn id="49" presetID="9" presetClass="entr" presetSubtype="0" fill="hold" grpId="0" nodeType="withEffect">
                                  <p:stCondLst>
                                    <p:cond delay="0"/>
                                  </p:stCondLst>
                                  <p:childTnLst>
                                    <p:set>
                                      <p:cBhvr>
                                        <p:cTn id="50" dur="1" fill="hold">
                                          <p:stCondLst>
                                            <p:cond delay="0"/>
                                          </p:stCondLst>
                                        </p:cTn>
                                        <p:tgtEl>
                                          <p:spTgt spid="460844"/>
                                        </p:tgtEl>
                                        <p:attrNameLst>
                                          <p:attrName>style.visibility</p:attrName>
                                        </p:attrNameLst>
                                      </p:cBhvr>
                                      <p:to>
                                        <p:strVal val="visible"/>
                                      </p:to>
                                    </p:set>
                                    <p:animEffect transition="in" filter="dissolve">
                                      <p:cBhvr>
                                        <p:cTn id="51" dur="500"/>
                                        <p:tgtEl>
                                          <p:spTgt spid="46084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460845"/>
                                        </p:tgtEl>
                                        <p:attrNameLst>
                                          <p:attrName>style.visibility</p:attrName>
                                        </p:attrNameLst>
                                      </p:cBhvr>
                                      <p:to>
                                        <p:strVal val="visible"/>
                                      </p:to>
                                    </p:set>
                                    <p:animEffect transition="in" filter="dissolve">
                                      <p:cBhvr>
                                        <p:cTn id="54" dur="500"/>
                                        <p:tgtEl>
                                          <p:spTgt spid="460845"/>
                                        </p:tgtEl>
                                      </p:cBhvr>
                                    </p:animEffect>
                                  </p:childTnLst>
                                </p:cTn>
                              </p:par>
                              <p:par>
                                <p:cTn id="55" presetID="35" presetClass="emph" presetSubtype="0" repeatCount="indefinite" fill="hold" grpId="1" nodeType="withEffect">
                                  <p:stCondLst>
                                    <p:cond delay="0"/>
                                  </p:stCondLst>
                                  <p:childTnLst>
                                    <p:anim calcmode="discrete" valueType="str">
                                      <p:cBhvr>
                                        <p:cTn id="56" dur="1000" fill="hold"/>
                                        <p:tgtEl>
                                          <p:spTgt spid="460844"/>
                                        </p:tgtEl>
                                        <p:attrNameLst>
                                          <p:attrName>style.visibility</p:attrName>
                                        </p:attrNameLst>
                                      </p:cBhvr>
                                      <p:tavLst>
                                        <p:tav tm="0">
                                          <p:val>
                                            <p:strVal val="hidden"/>
                                          </p:val>
                                        </p:tav>
                                        <p:tav tm="50000">
                                          <p:val>
                                            <p:strVal val="visible"/>
                                          </p:val>
                                        </p:tav>
                                      </p:tavLst>
                                    </p:anim>
                                  </p:childTnLst>
                                </p:cTn>
                              </p:par>
                              <p:par>
                                <p:cTn id="57" presetID="35" presetClass="emph" presetSubtype="0" repeatCount="indefinite" fill="hold" grpId="1" nodeType="withEffect">
                                  <p:stCondLst>
                                    <p:cond delay="0"/>
                                  </p:stCondLst>
                                  <p:childTnLst>
                                    <p:anim calcmode="discrete" valueType="str">
                                      <p:cBhvr>
                                        <p:cTn id="58" dur="1000" fill="hold"/>
                                        <p:tgtEl>
                                          <p:spTgt spid="460845"/>
                                        </p:tgtEl>
                                        <p:attrNameLst>
                                          <p:attrName>style.visibility</p:attrName>
                                        </p:attrNameLst>
                                      </p:cBhvr>
                                      <p:tavLst>
                                        <p:tav tm="0">
                                          <p:val>
                                            <p:strVal val="hidden"/>
                                          </p:val>
                                        </p:tav>
                                        <p:tav tm="50000">
                                          <p:val>
                                            <p:strVal val="visible"/>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60831"/>
                                        </p:tgtEl>
                                        <p:attrNameLst>
                                          <p:attrName>style.visibility</p:attrName>
                                        </p:attrNameLst>
                                      </p:cBhvr>
                                      <p:to>
                                        <p:strVal val="visible"/>
                                      </p:to>
                                    </p:set>
                                    <p:animEffect transition="in" filter="dissolve">
                                      <p:cBhvr>
                                        <p:cTn id="63" dur="500"/>
                                        <p:tgtEl>
                                          <p:spTgt spid="46083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8" presetClass="entr" presetSubtype="6" fill="hold" grpId="0" nodeType="clickEffect">
                                  <p:stCondLst>
                                    <p:cond delay="0"/>
                                  </p:stCondLst>
                                  <p:childTnLst>
                                    <p:set>
                                      <p:cBhvr>
                                        <p:cTn id="67" dur="1" fill="hold">
                                          <p:stCondLst>
                                            <p:cond delay="0"/>
                                          </p:stCondLst>
                                        </p:cTn>
                                        <p:tgtEl>
                                          <p:spTgt spid="460835"/>
                                        </p:tgtEl>
                                        <p:attrNameLst>
                                          <p:attrName>style.visibility</p:attrName>
                                        </p:attrNameLst>
                                      </p:cBhvr>
                                      <p:to>
                                        <p:strVal val="visible"/>
                                      </p:to>
                                    </p:set>
                                    <p:animEffect transition="in" filter="strips(downRight)">
                                      <p:cBhvr>
                                        <p:cTn id="68" dur="500"/>
                                        <p:tgtEl>
                                          <p:spTgt spid="46083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60850"/>
                                        </p:tgtEl>
                                        <p:attrNameLst>
                                          <p:attrName>style.visibility</p:attrName>
                                        </p:attrNameLst>
                                      </p:cBhvr>
                                      <p:to>
                                        <p:strVal val="visible"/>
                                      </p:to>
                                    </p:set>
                                    <p:animEffect transition="in" filter="dissolve">
                                      <p:cBhvr>
                                        <p:cTn id="73" dur="500"/>
                                        <p:tgtEl>
                                          <p:spTgt spid="46085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8" presetClass="entr" presetSubtype="6" fill="hold" grpId="0" nodeType="clickEffect">
                                  <p:stCondLst>
                                    <p:cond delay="0"/>
                                  </p:stCondLst>
                                  <p:childTnLst>
                                    <p:set>
                                      <p:cBhvr>
                                        <p:cTn id="77" dur="1" fill="hold">
                                          <p:stCondLst>
                                            <p:cond delay="0"/>
                                          </p:stCondLst>
                                        </p:cTn>
                                        <p:tgtEl>
                                          <p:spTgt spid="460840"/>
                                        </p:tgtEl>
                                        <p:attrNameLst>
                                          <p:attrName>style.visibility</p:attrName>
                                        </p:attrNameLst>
                                      </p:cBhvr>
                                      <p:to>
                                        <p:strVal val="visible"/>
                                      </p:to>
                                    </p:set>
                                    <p:animEffect transition="in" filter="strips(downRight)">
                                      <p:cBhvr>
                                        <p:cTn id="78" dur="500"/>
                                        <p:tgtEl>
                                          <p:spTgt spid="46084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8" presetClass="entr" presetSubtype="6" fill="hold" grpId="0" nodeType="clickEffect">
                                  <p:stCondLst>
                                    <p:cond delay="0"/>
                                  </p:stCondLst>
                                  <p:childTnLst>
                                    <p:set>
                                      <p:cBhvr>
                                        <p:cTn id="82" dur="1" fill="hold">
                                          <p:stCondLst>
                                            <p:cond delay="0"/>
                                          </p:stCondLst>
                                        </p:cTn>
                                        <p:tgtEl>
                                          <p:spTgt spid="460832"/>
                                        </p:tgtEl>
                                        <p:attrNameLst>
                                          <p:attrName>style.visibility</p:attrName>
                                        </p:attrNameLst>
                                      </p:cBhvr>
                                      <p:to>
                                        <p:strVal val="visible"/>
                                      </p:to>
                                    </p:set>
                                    <p:animEffect transition="in" filter="strips(downRight)">
                                      <p:cBhvr>
                                        <p:cTn id="83" dur="500"/>
                                        <p:tgtEl>
                                          <p:spTgt spid="46083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nodeType="click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dissolve">
                                      <p:cBhvr>
                                        <p:cTn id="88" dur="500"/>
                                        <p:tgtEl>
                                          <p:spTgt spid="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8" presetClass="entr" presetSubtype="6" fill="hold" grpId="0" nodeType="clickEffect">
                                  <p:stCondLst>
                                    <p:cond delay="0"/>
                                  </p:stCondLst>
                                  <p:childTnLst>
                                    <p:set>
                                      <p:cBhvr>
                                        <p:cTn id="92" dur="1" fill="hold">
                                          <p:stCondLst>
                                            <p:cond delay="0"/>
                                          </p:stCondLst>
                                        </p:cTn>
                                        <p:tgtEl>
                                          <p:spTgt spid="460833"/>
                                        </p:tgtEl>
                                        <p:attrNameLst>
                                          <p:attrName>style.visibility</p:attrName>
                                        </p:attrNameLst>
                                      </p:cBhvr>
                                      <p:to>
                                        <p:strVal val="visible"/>
                                      </p:to>
                                    </p:set>
                                    <p:animEffect transition="in" filter="strips(downRight)">
                                      <p:cBhvr>
                                        <p:cTn id="93" dur="500"/>
                                        <p:tgtEl>
                                          <p:spTgt spid="460833"/>
                                        </p:tgtEl>
                                      </p:cBhvr>
                                    </p:animEffect>
                                  </p:childTnLst>
                                </p:cTn>
                              </p:par>
                              <p:par>
                                <p:cTn id="94" presetID="49" presetClass="path" presetSubtype="0" accel="50000" decel="50000" fill="hold" grpId="1" nodeType="withEffect">
                                  <p:stCondLst>
                                    <p:cond delay="0"/>
                                  </p:stCondLst>
                                  <p:childTnLst>
                                    <p:animMotion origin="layout" path="M 1.38889E-6 3.46821E-7 L 0.02153 0.23977 " pathEditMode="relative" rAng="0" ptsTypes="AA">
                                      <p:cBhvr>
                                        <p:cTn id="95" dur="2000" fill="hold"/>
                                        <p:tgtEl>
                                          <p:spTgt spid="460833"/>
                                        </p:tgtEl>
                                        <p:attrNameLst>
                                          <p:attrName>ppt_x</p:attrName>
                                          <p:attrName>ppt_y</p:attrName>
                                        </p:attrNameLst>
                                      </p:cBhvr>
                                      <p:rCtr x="1076" y="11977"/>
                                    </p:animMotion>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460836"/>
                                        </p:tgtEl>
                                        <p:attrNameLst>
                                          <p:attrName>style.visibility</p:attrName>
                                        </p:attrNameLst>
                                      </p:cBhvr>
                                      <p:to>
                                        <p:strVal val="visible"/>
                                      </p:to>
                                    </p:set>
                                    <p:animEffect transition="in" filter="dissolve">
                                      <p:cBhvr>
                                        <p:cTn id="100" dur="500"/>
                                        <p:tgtEl>
                                          <p:spTgt spid="460836"/>
                                        </p:tgtEl>
                                      </p:cBhvr>
                                    </p:animEffect>
                                  </p:childTnLst>
                                </p:cTn>
                              </p:par>
                              <p:par>
                                <p:cTn id="101" presetID="54" presetClass="entr" presetSubtype="0" accel="100000" fill="hold" grpId="0" nodeType="withEffect">
                                  <p:stCondLst>
                                    <p:cond delay="0"/>
                                  </p:stCondLst>
                                  <p:childTnLst>
                                    <p:set>
                                      <p:cBhvr>
                                        <p:cTn id="102" dur="1" fill="hold">
                                          <p:stCondLst>
                                            <p:cond delay="0"/>
                                          </p:stCondLst>
                                        </p:cTn>
                                        <p:tgtEl>
                                          <p:spTgt spid="460843"/>
                                        </p:tgtEl>
                                        <p:attrNameLst>
                                          <p:attrName>style.visibility</p:attrName>
                                        </p:attrNameLst>
                                      </p:cBhvr>
                                      <p:to>
                                        <p:strVal val="visible"/>
                                      </p:to>
                                    </p:set>
                                    <p:anim calcmode="lin" valueType="num">
                                      <p:cBhvr>
                                        <p:cTn id="103" dur="500" fill="hold"/>
                                        <p:tgtEl>
                                          <p:spTgt spid="460843"/>
                                        </p:tgtEl>
                                        <p:attrNameLst>
                                          <p:attrName>ppt_w</p:attrName>
                                        </p:attrNameLst>
                                      </p:cBhvr>
                                      <p:tavLst>
                                        <p:tav tm="0">
                                          <p:val>
                                            <p:strVal val="#ppt_w*0.05"/>
                                          </p:val>
                                        </p:tav>
                                        <p:tav tm="100000">
                                          <p:val>
                                            <p:strVal val="#ppt_w"/>
                                          </p:val>
                                        </p:tav>
                                      </p:tavLst>
                                    </p:anim>
                                    <p:anim calcmode="lin" valueType="num">
                                      <p:cBhvr>
                                        <p:cTn id="104" dur="500" fill="hold"/>
                                        <p:tgtEl>
                                          <p:spTgt spid="460843"/>
                                        </p:tgtEl>
                                        <p:attrNameLst>
                                          <p:attrName>ppt_h</p:attrName>
                                        </p:attrNameLst>
                                      </p:cBhvr>
                                      <p:tavLst>
                                        <p:tav tm="0">
                                          <p:val>
                                            <p:strVal val="#ppt_h"/>
                                          </p:val>
                                        </p:tav>
                                        <p:tav tm="100000">
                                          <p:val>
                                            <p:strVal val="#ppt_h"/>
                                          </p:val>
                                        </p:tav>
                                      </p:tavLst>
                                    </p:anim>
                                    <p:anim calcmode="lin" valueType="num">
                                      <p:cBhvr>
                                        <p:cTn id="105" dur="500" fill="hold"/>
                                        <p:tgtEl>
                                          <p:spTgt spid="460843"/>
                                        </p:tgtEl>
                                        <p:attrNameLst>
                                          <p:attrName>ppt_x</p:attrName>
                                        </p:attrNameLst>
                                      </p:cBhvr>
                                      <p:tavLst>
                                        <p:tav tm="0">
                                          <p:val>
                                            <p:strVal val="#ppt_x-.2"/>
                                          </p:val>
                                        </p:tav>
                                        <p:tav tm="100000">
                                          <p:val>
                                            <p:strVal val="#ppt_x"/>
                                          </p:val>
                                        </p:tav>
                                      </p:tavLst>
                                    </p:anim>
                                    <p:anim calcmode="lin" valueType="num">
                                      <p:cBhvr>
                                        <p:cTn id="106" dur="500" fill="hold"/>
                                        <p:tgtEl>
                                          <p:spTgt spid="460843"/>
                                        </p:tgtEl>
                                        <p:attrNameLst>
                                          <p:attrName>ppt_y</p:attrName>
                                        </p:attrNameLst>
                                      </p:cBhvr>
                                      <p:tavLst>
                                        <p:tav tm="0">
                                          <p:val>
                                            <p:strVal val="#ppt_y"/>
                                          </p:val>
                                        </p:tav>
                                        <p:tav tm="100000">
                                          <p:val>
                                            <p:strVal val="#ppt_y"/>
                                          </p:val>
                                        </p:tav>
                                      </p:tavLst>
                                    </p:anim>
                                    <p:animEffect transition="in" filter="fade">
                                      <p:cBhvr>
                                        <p:cTn id="107" dur="500"/>
                                        <p:tgtEl>
                                          <p:spTgt spid="460843"/>
                                        </p:tgtEl>
                                      </p:cBhvr>
                                    </p:animEffect>
                                  </p:childTnLst>
                                </p:cTn>
                              </p:par>
                              <p:par>
                                <p:cTn id="108" presetID="35" presetClass="emph" presetSubtype="0" repeatCount="indefinite" fill="hold" grpId="1" nodeType="withEffect">
                                  <p:stCondLst>
                                    <p:cond delay="0"/>
                                  </p:stCondLst>
                                  <p:childTnLst>
                                    <p:anim calcmode="discrete" valueType="str">
                                      <p:cBhvr>
                                        <p:cTn id="109" dur="1000" fill="hold"/>
                                        <p:tgtEl>
                                          <p:spTgt spid="460843"/>
                                        </p:tgtEl>
                                        <p:attrNameLst>
                                          <p:attrName>style.visibility</p:attrName>
                                        </p:attrNameLst>
                                      </p:cBhvr>
                                      <p:tavLst>
                                        <p:tav tm="0">
                                          <p:val>
                                            <p:strVal val="hidden"/>
                                          </p:val>
                                        </p:tav>
                                        <p:tav tm="50000">
                                          <p:val>
                                            <p:strVal val="visible"/>
                                          </p:val>
                                        </p:tav>
                                      </p:tavLst>
                                    </p:anim>
                                  </p:childTnLst>
                                </p:cTn>
                              </p:par>
                              <p:par>
                                <p:cTn id="110" presetID="9" presetClass="entr" presetSubtype="0" fill="hold" grpId="0" nodeType="withEffect">
                                  <p:stCondLst>
                                    <p:cond delay="0"/>
                                  </p:stCondLst>
                                  <p:childTnLst>
                                    <p:set>
                                      <p:cBhvr>
                                        <p:cTn id="111" dur="1" fill="hold">
                                          <p:stCondLst>
                                            <p:cond delay="0"/>
                                          </p:stCondLst>
                                        </p:cTn>
                                        <p:tgtEl>
                                          <p:spTgt spid="460846"/>
                                        </p:tgtEl>
                                        <p:attrNameLst>
                                          <p:attrName>style.visibility</p:attrName>
                                        </p:attrNameLst>
                                      </p:cBhvr>
                                      <p:to>
                                        <p:strVal val="visible"/>
                                      </p:to>
                                    </p:set>
                                    <p:animEffect transition="in" filter="dissolve">
                                      <p:cBhvr>
                                        <p:cTn id="112" dur="500"/>
                                        <p:tgtEl>
                                          <p:spTgt spid="460846"/>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60847"/>
                                        </p:tgtEl>
                                        <p:attrNameLst>
                                          <p:attrName>style.visibility</p:attrName>
                                        </p:attrNameLst>
                                      </p:cBhvr>
                                      <p:to>
                                        <p:strVal val="visible"/>
                                      </p:to>
                                    </p:set>
                                    <p:animEffect transition="in" filter="dissolve">
                                      <p:cBhvr>
                                        <p:cTn id="115" dur="500"/>
                                        <p:tgtEl>
                                          <p:spTgt spid="460847"/>
                                        </p:tgtEl>
                                      </p:cBhvr>
                                    </p:animEffect>
                                  </p:childTnLst>
                                </p:cTn>
                              </p:par>
                              <p:par>
                                <p:cTn id="116" presetID="35" presetClass="emph" presetSubtype="0" repeatCount="indefinite" fill="hold" grpId="1" nodeType="withEffect">
                                  <p:stCondLst>
                                    <p:cond delay="0"/>
                                  </p:stCondLst>
                                  <p:childTnLst>
                                    <p:anim calcmode="discrete" valueType="str">
                                      <p:cBhvr>
                                        <p:cTn id="117" dur="1000" fill="hold"/>
                                        <p:tgtEl>
                                          <p:spTgt spid="460846"/>
                                        </p:tgtEl>
                                        <p:attrNameLst>
                                          <p:attrName>style.visibility</p:attrName>
                                        </p:attrNameLst>
                                      </p:cBhvr>
                                      <p:tavLst>
                                        <p:tav tm="0">
                                          <p:val>
                                            <p:strVal val="hidden"/>
                                          </p:val>
                                        </p:tav>
                                        <p:tav tm="50000">
                                          <p:val>
                                            <p:strVal val="visible"/>
                                          </p:val>
                                        </p:tav>
                                      </p:tavLst>
                                    </p:anim>
                                  </p:childTnLst>
                                </p:cTn>
                              </p:par>
                              <p:par>
                                <p:cTn id="118" presetID="35" presetClass="emph" presetSubtype="0" repeatCount="indefinite" fill="hold" grpId="1" nodeType="withEffect">
                                  <p:stCondLst>
                                    <p:cond delay="0"/>
                                  </p:stCondLst>
                                  <p:childTnLst>
                                    <p:anim calcmode="discrete" valueType="str">
                                      <p:cBhvr>
                                        <p:cTn id="119" dur="1000" fill="hold"/>
                                        <p:tgtEl>
                                          <p:spTgt spid="460847"/>
                                        </p:tgtEl>
                                        <p:attrNameLst>
                                          <p:attrName>style.visibility</p:attrName>
                                        </p:attrNameLst>
                                      </p:cBhvr>
                                      <p:tavLst>
                                        <p:tav tm="0">
                                          <p:val>
                                            <p:strVal val="hidden"/>
                                          </p:val>
                                        </p:tav>
                                        <p:tav tm="50000">
                                          <p:val>
                                            <p:strVal val="visible"/>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460837"/>
                                        </p:tgtEl>
                                        <p:attrNameLst>
                                          <p:attrName>style.visibility</p:attrName>
                                        </p:attrNameLst>
                                      </p:cBhvr>
                                      <p:to>
                                        <p:strVal val="visible"/>
                                      </p:to>
                                    </p:set>
                                    <p:animEffect transition="in" filter="dissolve">
                                      <p:cBhvr>
                                        <p:cTn id="124" dur="500"/>
                                        <p:tgtEl>
                                          <p:spTgt spid="460837"/>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8" presetClass="entr" presetSubtype="6" fill="hold" grpId="0" nodeType="clickEffect">
                                  <p:stCondLst>
                                    <p:cond delay="0"/>
                                  </p:stCondLst>
                                  <p:childTnLst>
                                    <p:set>
                                      <p:cBhvr>
                                        <p:cTn id="128" dur="1" fill="hold">
                                          <p:stCondLst>
                                            <p:cond delay="0"/>
                                          </p:stCondLst>
                                        </p:cTn>
                                        <p:tgtEl>
                                          <p:spTgt spid="460838"/>
                                        </p:tgtEl>
                                        <p:attrNameLst>
                                          <p:attrName>style.visibility</p:attrName>
                                        </p:attrNameLst>
                                      </p:cBhvr>
                                      <p:to>
                                        <p:strVal val="visible"/>
                                      </p:to>
                                    </p:set>
                                    <p:animEffect transition="in" filter="strips(downRight)">
                                      <p:cBhvr>
                                        <p:cTn id="129" dur="500"/>
                                        <p:tgtEl>
                                          <p:spTgt spid="46083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60849"/>
                                        </p:tgtEl>
                                        <p:attrNameLst>
                                          <p:attrName>style.visibility</p:attrName>
                                        </p:attrNameLst>
                                      </p:cBhvr>
                                      <p:to>
                                        <p:strVal val="visible"/>
                                      </p:to>
                                    </p:set>
                                    <p:animEffect transition="in" filter="dissolve">
                                      <p:cBhvr>
                                        <p:cTn id="132" dur="500"/>
                                        <p:tgtEl>
                                          <p:spTgt spid="460849"/>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60851"/>
                                        </p:tgtEl>
                                        <p:attrNameLst>
                                          <p:attrName>style.visibility</p:attrName>
                                        </p:attrNameLst>
                                      </p:cBhvr>
                                      <p:to>
                                        <p:strVal val="visible"/>
                                      </p:to>
                                    </p:set>
                                    <p:animEffect transition="in" filter="dissolve">
                                      <p:cBhvr>
                                        <p:cTn id="137" dur="500"/>
                                        <p:tgtEl>
                                          <p:spTgt spid="460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3" grpId="0" animBg="1"/>
      <p:bldP spid="460824" grpId="0" animBg="1"/>
      <p:bldP spid="460825" grpId="0"/>
      <p:bldP spid="460828" grpId="0"/>
      <p:bldP spid="460828" grpId="1"/>
      <p:bldP spid="460830" grpId="0"/>
      <p:bldP spid="460831" grpId="0"/>
      <p:bldP spid="460832" grpId="0"/>
      <p:bldP spid="460833" grpId="0"/>
      <p:bldP spid="460833" grpId="1"/>
      <p:bldP spid="460836" grpId="0"/>
      <p:bldP spid="460837" grpId="0"/>
      <p:bldP spid="460839" grpId="0"/>
      <p:bldP spid="460840" grpId="0"/>
      <p:bldP spid="460842" grpId="0" animBg="1"/>
      <p:bldP spid="460842" grpId="1" animBg="1"/>
      <p:bldP spid="460843" grpId="0" animBg="1"/>
      <p:bldP spid="460843" grpId="1" animBg="1"/>
      <p:bldP spid="460844" grpId="0" animBg="1"/>
      <p:bldP spid="460844" grpId="1" animBg="1"/>
      <p:bldP spid="460845" grpId="0" animBg="1"/>
      <p:bldP spid="460845" grpId="1" animBg="1"/>
      <p:bldP spid="460846" grpId="0" animBg="1"/>
      <p:bldP spid="460846" grpId="1" animBg="1"/>
      <p:bldP spid="460847" grpId="0" animBg="1"/>
      <p:bldP spid="460847" grpId="1" animBg="1"/>
      <p:bldP spid="460835" grpId="0"/>
      <p:bldP spid="460849" grpId="0" animBg="1"/>
      <p:bldP spid="460838" grpId="0"/>
      <p:bldP spid="460850" grpId="0" animBg="1"/>
      <p:bldP spid="46085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80" name="Rectangle 4"/>
          <p:cNvSpPr>
            <a:spLocks noChangeArrowheads="1"/>
          </p:cNvSpPr>
          <p:nvPr/>
        </p:nvSpPr>
        <p:spPr bwMode="auto">
          <a:xfrm>
            <a:off x="971600" y="332656"/>
            <a:ext cx="7258718" cy="830997"/>
          </a:xfrm>
          <a:prstGeom prst="rect">
            <a:avLst/>
          </a:prstGeom>
          <a:noFill/>
          <a:ln w="9525">
            <a:noFill/>
            <a:miter lim="800000"/>
            <a:headEnd/>
            <a:tailEnd/>
          </a:ln>
          <a:effectLst/>
        </p:spPr>
        <p:txBody>
          <a:bodyPr wrap="none">
            <a:spAutoFit/>
          </a:bodyPr>
          <a:lstStyle/>
          <a:p>
            <a:pPr algn="ctr">
              <a:defRPr/>
            </a:pPr>
            <a:r>
              <a:rPr lang="es-ES_tradnl" sz="4800" dirty="0" smtClean="0">
                <a:solidFill>
                  <a:srgbClr val="FF66CC"/>
                </a:solidFill>
                <a:effectLst>
                  <a:outerShdw blurRad="38100" dist="38100" dir="2700000" algn="tl">
                    <a:srgbClr val="000000"/>
                  </a:outerShdw>
                </a:effectLst>
                <a:latin typeface="Times New Roman" pitchFamily="18" charset="0"/>
              </a:rPr>
              <a:t>Conceptos básicos: Sistemas</a:t>
            </a:r>
            <a:endParaRPr lang="es-ES" sz="4800" dirty="0">
              <a:solidFill>
                <a:srgbClr val="FF66CC"/>
              </a:solidFill>
              <a:effectLst>
                <a:outerShdw blurRad="38100" dist="38100" dir="2700000" algn="tl">
                  <a:srgbClr val="000000"/>
                </a:outerShdw>
              </a:effectLst>
              <a:latin typeface="Times New Roman" pitchFamily="18" charset="0"/>
            </a:endParaRPr>
          </a:p>
        </p:txBody>
      </p:sp>
      <p:sp>
        <p:nvSpPr>
          <p:cNvPr id="459783" name="Rectangle 7"/>
          <p:cNvSpPr>
            <a:spLocks noChangeArrowheads="1"/>
          </p:cNvSpPr>
          <p:nvPr/>
        </p:nvSpPr>
        <p:spPr bwMode="auto">
          <a:xfrm>
            <a:off x="22552" y="4163124"/>
            <a:ext cx="8596312"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pPr algn="just"/>
            <a:r>
              <a:rPr lang="es-ES" sz="2200" b="1" dirty="0">
                <a:solidFill>
                  <a:srgbClr val="FF0000"/>
                </a:solidFill>
                <a:cs typeface="Times New Roman" pitchFamily="18" charset="0"/>
              </a:rPr>
              <a:t>SISTEMA = Conjunto de Sustancias </a:t>
            </a:r>
            <a:r>
              <a:rPr lang="es-ES" sz="2000" b="1" dirty="0">
                <a:solidFill>
                  <a:srgbClr val="FF0000"/>
                </a:solidFill>
                <a:cs typeface="Times New Roman" pitchFamily="18" charset="0"/>
              </a:rPr>
              <a:t>químicas</a:t>
            </a:r>
            <a:r>
              <a:rPr lang="es-ES" sz="2200" b="1" dirty="0">
                <a:solidFill>
                  <a:srgbClr val="FF0000"/>
                </a:solidFill>
                <a:cs typeface="Times New Roman" pitchFamily="18" charset="0"/>
              </a:rPr>
              <a:t> (reactivos y productos)</a:t>
            </a:r>
            <a:r>
              <a:rPr lang="es-ES" sz="2200" dirty="0">
                <a:solidFill>
                  <a:srgbClr val="FF0000"/>
                </a:solidFill>
              </a:rPr>
              <a:t> </a:t>
            </a:r>
          </a:p>
        </p:txBody>
      </p:sp>
      <p:sp>
        <p:nvSpPr>
          <p:cNvPr id="459784" name="Rectangle 8"/>
          <p:cNvSpPr>
            <a:spLocks noChangeArrowheads="1"/>
          </p:cNvSpPr>
          <p:nvPr/>
        </p:nvSpPr>
        <p:spPr bwMode="auto">
          <a:xfrm>
            <a:off x="-35745" y="1092225"/>
            <a:ext cx="9333004"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20000"/>
              </a:spcBef>
              <a:buFontTx/>
              <a:buChar char="•"/>
            </a:pPr>
            <a:r>
              <a:rPr lang="es-ES_tradnl" sz="2200" dirty="0">
                <a:solidFill>
                  <a:srgbClr val="006600"/>
                </a:solidFill>
              </a:rPr>
              <a:t>  Parte pequeña del universo que se aísla para someter a estudio.</a:t>
            </a:r>
          </a:p>
        </p:txBody>
      </p:sp>
      <p:sp>
        <p:nvSpPr>
          <p:cNvPr id="459785" name="Rectangle 9"/>
          <p:cNvSpPr>
            <a:spLocks noChangeArrowheads="1"/>
          </p:cNvSpPr>
          <p:nvPr/>
        </p:nvSpPr>
        <p:spPr bwMode="auto">
          <a:xfrm>
            <a:off x="-35745" y="1592291"/>
            <a:ext cx="840743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spcBef>
                <a:spcPct val="20000"/>
              </a:spcBef>
              <a:buFontTx/>
              <a:buChar char="•"/>
            </a:pPr>
            <a:r>
              <a:rPr lang="es-ES_tradnl" sz="2200" dirty="0">
                <a:solidFill>
                  <a:srgbClr val="006600"/>
                </a:solidFill>
              </a:rPr>
              <a:t> El resto se denomina </a:t>
            </a:r>
            <a:r>
              <a:rPr lang="es-ES_tradnl" sz="2200" b="1" dirty="0">
                <a:solidFill>
                  <a:srgbClr val="006600"/>
                </a:solidFill>
              </a:rPr>
              <a:t>ENTORNO, MEDIO o ALREDEDORES.</a:t>
            </a:r>
          </a:p>
        </p:txBody>
      </p:sp>
      <p:sp>
        <p:nvSpPr>
          <p:cNvPr id="459787" name="Rectangle 11"/>
          <p:cNvSpPr>
            <a:spLocks noChangeArrowheads="1"/>
          </p:cNvSpPr>
          <p:nvPr/>
        </p:nvSpPr>
        <p:spPr bwMode="auto">
          <a:xfrm>
            <a:off x="-35745" y="2092357"/>
            <a:ext cx="7364404"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spcBef>
                <a:spcPct val="20000"/>
              </a:spcBef>
              <a:buFontTx/>
              <a:buChar char="•"/>
            </a:pPr>
            <a:r>
              <a:rPr lang="es-ES_tradnl" sz="2200" dirty="0">
                <a:solidFill>
                  <a:srgbClr val="006600"/>
                </a:solidFill>
              </a:rPr>
              <a:t> Pueden ser:</a:t>
            </a:r>
          </a:p>
        </p:txBody>
      </p:sp>
      <p:sp>
        <p:nvSpPr>
          <p:cNvPr id="459789" name="Rectangle 13"/>
          <p:cNvSpPr>
            <a:spLocks noChangeArrowheads="1"/>
          </p:cNvSpPr>
          <p:nvPr/>
        </p:nvSpPr>
        <p:spPr bwMode="auto">
          <a:xfrm>
            <a:off x="-7170" y="2879744"/>
            <a:ext cx="7397127"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lvl="1">
              <a:spcBef>
                <a:spcPct val="20000"/>
              </a:spcBef>
              <a:buFontTx/>
              <a:buChar char="–"/>
            </a:pPr>
            <a:r>
              <a:rPr lang="es-ES_tradnl" sz="2200" dirty="0">
                <a:solidFill>
                  <a:srgbClr val="666633"/>
                </a:solidFill>
              </a:rPr>
              <a:t> Cerrados (no intercambia materia y sí energía).</a:t>
            </a:r>
          </a:p>
        </p:txBody>
      </p:sp>
      <p:sp>
        <p:nvSpPr>
          <p:cNvPr id="459790" name="Rectangle 14"/>
          <p:cNvSpPr>
            <a:spLocks noChangeArrowheads="1"/>
          </p:cNvSpPr>
          <p:nvPr/>
        </p:nvSpPr>
        <p:spPr bwMode="auto">
          <a:xfrm>
            <a:off x="-35745" y="3286144"/>
            <a:ext cx="7386585"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lvl="1">
              <a:spcBef>
                <a:spcPct val="20000"/>
              </a:spcBef>
              <a:buFontTx/>
              <a:buChar char="–"/>
            </a:pPr>
            <a:r>
              <a:rPr lang="es-ES_tradnl" sz="2200" dirty="0">
                <a:solidFill>
                  <a:srgbClr val="666633"/>
                </a:solidFill>
              </a:rPr>
              <a:t> Aislados (no intercambia ni materia ni energía).</a:t>
            </a:r>
          </a:p>
        </p:txBody>
      </p:sp>
      <p:sp>
        <p:nvSpPr>
          <p:cNvPr id="459792" name="Rectangle 16"/>
          <p:cNvSpPr>
            <a:spLocks noChangeArrowheads="1"/>
          </p:cNvSpPr>
          <p:nvPr/>
        </p:nvSpPr>
        <p:spPr bwMode="auto">
          <a:xfrm>
            <a:off x="21404" y="2532082"/>
            <a:ext cx="8786842"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lvl="1">
              <a:spcBef>
                <a:spcPct val="20000"/>
              </a:spcBef>
              <a:buFontTx/>
              <a:buChar char="–"/>
            </a:pPr>
            <a:r>
              <a:rPr lang="es-ES_tradnl" sz="2200" dirty="0">
                <a:solidFill>
                  <a:srgbClr val="666633"/>
                </a:solidFill>
              </a:rPr>
              <a:t> Abiertos ( intercambia materia y energía con el medio).</a:t>
            </a:r>
          </a:p>
        </p:txBody>
      </p:sp>
      <p:sp>
        <p:nvSpPr>
          <p:cNvPr id="459793" name="Rectangle 17"/>
          <p:cNvSpPr>
            <a:spLocks noChangeArrowheads="1"/>
          </p:cNvSpPr>
          <p:nvPr/>
        </p:nvSpPr>
        <p:spPr bwMode="auto">
          <a:xfrm>
            <a:off x="70646" y="3732237"/>
            <a:ext cx="8094690"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spcBef>
                <a:spcPct val="20000"/>
              </a:spcBef>
              <a:buFontTx/>
              <a:buChar char="•"/>
            </a:pPr>
            <a:r>
              <a:rPr lang="es-ES_tradnl" sz="2200" dirty="0">
                <a:solidFill>
                  <a:srgbClr val="006600"/>
                </a:solidFill>
              </a:rPr>
              <a:t> En las reacciones químicas:</a:t>
            </a:r>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21328" y="4677532"/>
            <a:ext cx="5444007" cy="21804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37108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59784"/>
                                        </p:tgtEl>
                                        <p:attrNameLst>
                                          <p:attrName>style.visibility</p:attrName>
                                        </p:attrNameLst>
                                      </p:cBhvr>
                                      <p:to>
                                        <p:strVal val="visible"/>
                                      </p:to>
                                    </p:set>
                                    <p:anim to="" calcmode="lin" valueType="num">
                                      <p:cBhvr>
                                        <p:cTn id="7" dur="1" fill="hold"/>
                                        <p:tgtEl>
                                          <p:spTgt spid="459784"/>
                                        </p:tgtEl>
                                        <p:attrNameLst>
                                          <p:attrName/>
                                        </p:attrNameLst>
                                      </p:cBhvr>
                                    </p:anim>
                                  </p:childTnLst>
                                </p:cTn>
                              </p:par>
                            </p:childTnLst>
                          </p:cTn>
                        </p:par>
                        <p:par>
                          <p:cTn id="8" fill="hold" nodeType="afterGroup">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459785"/>
                                        </p:tgtEl>
                                        <p:attrNameLst>
                                          <p:attrName>style.visibility</p:attrName>
                                        </p:attrNameLst>
                                      </p:cBhvr>
                                      <p:to>
                                        <p:strVal val="visible"/>
                                      </p:to>
                                    </p:set>
                                    <p:anim to="" calcmode="lin" valueType="num">
                                      <p:cBhvr>
                                        <p:cTn id="11" dur="1" fill="hold"/>
                                        <p:tgtEl>
                                          <p:spTgt spid="459785"/>
                                        </p:tgtEl>
                                        <p:attrNameLst>
                                          <p:attrName/>
                                        </p:attrNameLst>
                                      </p:cBhvr>
                                    </p:anim>
                                  </p:childTnLst>
                                </p:cTn>
                              </p:par>
                            </p:childTnLst>
                          </p:cTn>
                        </p:par>
                        <p:par>
                          <p:cTn id="12" fill="hold" nodeType="afterGroup">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459787"/>
                                        </p:tgtEl>
                                        <p:attrNameLst>
                                          <p:attrName>style.visibility</p:attrName>
                                        </p:attrNameLst>
                                      </p:cBhvr>
                                      <p:to>
                                        <p:strVal val="visible"/>
                                      </p:to>
                                    </p:set>
                                    <p:anim to="" calcmode="lin" valueType="num">
                                      <p:cBhvr>
                                        <p:cTn id="15" dur="1" fill="hold"/>
                                        <p:tgtEl>
                                          <p:spTgt spid="459787"/>
                                        </p:tgtEl>
                                        <p:attrNameLst>
                                          <p:attrName/>
                                        </p:attrNameLst>
                                      </p:cBhvr>
                                    </p:anim>
                                  </p:childTnLst>
                                </p:cTn>
                              </p:par>
                              <p:par>
                                <p:cTn id="16" presetID="24" presetClass="entr" presetSubtype="0" fill="hold" grpId="0" nodeType="withEffect">
                                  <p:stCondLst>
                                    <p:cond delay="0"/>
                                  </p:stCondLst>
                                  <p:childTnLst>
                                    <p:set>
                                      <p:cBhvr>
                                        <p:cTn id="17" dur="1" fill="hold">
                                          <p:stCondLst>
                                            <p:cond delay="0"/>
                                          </p:stCondLst>
                                        </p:cTn>
                                        <p:tgtEl>
                                          <p:spTgt spid="459789"/>
                                        </p:tgtEl>
                                        <p:attrNameLst>
                                          <p:attrName>style.visibility</p:attrName>
                                        </p:attrNameLst>
                                      </p:cBhvr>
                                      <p:to>
                                        <p:strVal val="visible"/>
                                      </p:to>
                                    </p:set>
                                    <p:anim to="" calcmode="lin" valueType="num">
                                      <p:cBhvr>
                                        <p:cTn id="18" dur="1" fill="hold"/>
                                        <p:tgtEl>
                                          <p:spTgt spid="459789"/>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459790"/>
                                        </p:tgtEl>
                                        <p:attrNameLst>
                                          <p:attrName>style.visibility</p:attrName>
                                        </p:attrNameLst>
                                      </p:cBhvr>
                                      <p:to>
                                        <p:strVal val="visible"/>
                                      </p:to>
                                    </p:set>
                                    <p:anim to="" calcmode="lin" valueType="num">
                                      <p:cBhvr>
                                        <p:cTn id="21" dur="1" fill="hold"/>
                                        <p:tgtEl>
                                          <p:spTgt spid="459790"/>
                                        </p:tgtEl>
                                        <p:attrNameLst>
                                          <p:attrName/>
                                        </p:attrNameLst>
                                      </p:cBhvr>
                                    </p:anim>
                                  </p:childTnLst>
                                </p:cTn>
                              </p:par>
                              <p:par>
                                <p:cTn id="22" presetID="24" presetClass="entr" presetSubtype="0" fill="hold" grpId="0" nodeType="withEffect">
                                  <p:stCondLst>
                                    <p:cond delay="0"/>
                                  </p:stCondLst>
                                  <p:childTnLst>
                                    <p:set>
                                      <p:cBhvr>
                                        <p:cTn id="23" dur="1" fill="hold">
                                          <p:stCondLst>
                                            <p:cond delay="0"/>
                                          </p:stCondLst>
                                        </p:cTn>
                                        <p:tgtEl>
                                          <p:spTgt spid="459792"/>
                                        </p:tgtEl>
                                        <p:attrNameLst>
                                          <p:attrName>style.visibility</p:attrName>
                                        </p:attrNameLst>
                                      </p:cBhvr>
                                      <p:to>
                                        <p:strVal val="visible"/>
                                      </p:to>
                                    </p:set>
                                    <p:anim to="" calcmode="lin" valueType="num">
                                      <p:cBhvr>
                                        <p:cTn id="24" dur="1" fill="hold"/>
                                        <p:tgtEl>
                                          <p:spTgt spid="459792"/>
                                        </p:tgtEl>
                                        <p:attrNameLst>
                                          <p:attrName/>
                                        </p:attrNameLst>
                                      </p:cBhvr>
                                    </p:anim>
                                  </p:childTnLst>
                                </p:cTn>
                              </p:par>
                              <p:par>
                                <p:cTn id="25" presetID="24" presetClass="entr" presetSubtype="0" fill="hold" grpId="0" nodeType="withEffect">
                                  <p:stCondLst>
                                    <p:cond delay="0"/>
                                  </p:stCondLst>
                                  <p:childTnLst>
                                    <p:set>
                                      <p:cBhvr>
                                        <p:cTn id="26" dur="1" fill="hold">
                                          <p:stCondLst>
                                            <p:cond delay="0"/>
                                          </p:stCondLst>
                                        </p:cTn>
                                        <p:tgtEl>
                                          <p:spTgt spid="459793"/>
                                        </p:tgtEl>
                                        <p:attrNameLst>
                                          <p:attrName>style.visibility</p:attrName>
                                        </p:attrNameLst>
                                      </p:cBhvr>
                                      <p:to>
                                        <p:strVal val="visible"/>
                                      </p:to>
                                    </p:set>
                                    <p:anim to="" calcmode="lin" valueType="num">
                                      <p:cBhvr>
                                        <p:cTn id="27" dur="1" fill="hold"/>
                                        <p:tgtEl>
                                          <p:spTgt spid="459793"/>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nodeType="clickEffect">
                                  <p:stCondLst>
                                    <p:cond delay="0"/>
                                  </p:stCondLst>
                                  <p:childTnLst>
                                    <p:set>
                                      <p:cBhvr>
                                        <p:cTn id="31" dur="1" fill="hold">
                                          <p:stCondLst>
                                            <p:cond delay="0"/>
                                          </p:stCondLst>
                                        </p:cTn>
                                        <p:tgtEl>
                                          <p:spTgt spid="459783">
                                            <p:txEl>
                                              <p:pRg st="0" end="0"/>
                                            </p:txEl>
                                          </p:spTgt>
                                        </p:tgtEl>
                                        <p:attrNameLst>
                                          <p:attrName>style.visibility</p:attrName>
                                        </p:attrNameLst>
                                      </p:cBhvr>
                                      <p:to>
                                        <p:strVal val="visible"/>
                                      </p:to>
                                    </p:set>
                                    <p:anim to="" calcmode="lin" valueType="num">
                                      <p:cBhvr>
                                        <p:cTn id="32" dur="1" fill="hold"/>
                                        <p:tgtEl>
                                          <p:spTgt spid="459783">
                                            <p:txEl>
                                              <p:pRg st="0" end="0"/>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4" grpId="0"/>
      <p:bldP spid="459785" grpId="0"/>
      <p:bldP spid="459787" grpId="0"/>
      <p:bldP spid="459789" grpId="0"/>
      <p:bldP spid="459790" grpId="0"/>
      <p:bldP spid="459792" grpId="0"/>
      <p:bldP spid="45979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2"/>
          <p:cNvSpPr txBox="1">
            <a:spLocks noChangeArrowheads="1"/>
          </p:cNvSpPr>
          <p:nvPr/>
        </p:nvSpPr>
        <p:spPr bwMode="auto">
          <a:xfrm>
            <a:off x="266700" y="103188"/>
            <a:ext cx="5665788" cy="492443"/>
          </a:xfrm>
          <a:prstGeom prst="rect">
            <a:avLst/>
          </a:prstGeom>
          <a:solidFill>
            <a:srgbClr val="BBE0E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2600" dirty="0">
                <a:solidFill>
                  <a:srgbClr val="000000"/>
                </a:solidFill>
                <a:latin typeface="Times New Roman" pitchFamily="18" charset="0"/>
              </a:rPr>
              <a:t>1.2. Entalpía de reacción</a:t>
            </a:r>
            <a:endParaRPr lang="es-ES" sz="2600" dirty="0">
              <a:solidFill>
                <a:srgbClr val="000000"/>
              </a:solidFill>
              <a:latin typeface="Times New Roman" pitchFamily="18" charset="0"/>
            </a:endParaRPr>
          </a:p>
        </p:txBody>
      </p:sp>
      <p:sp>
        <p:nvSpPr>
          <p:cNvPr id="472067" name="Text Box 3"/>
          <p:cNvSpPr txBox="1">
            <a:spLocks noChangeArrowheads="1"/>
          </p:cNvSpPr>
          <p:nvPr/>
        </p:nvSpPr>
        <p:spPr bwMode="auto">
          <a:xfrm>
            <a:off x="215900" y="714356"/>
            <a:ext cx="8642380" cy="56015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ct val="50000"/>
              </a:spcBef>
            </a:pPr>
            <a:r>
              <a:rPr lang="es-ES" sz="2300" dirty="0"/>
              <a:t>El calor no es una función de estado y esto implica que el calor absorbido o desprendido en una reacción es diferente según </a:t>
            </a:r>
            <a:r>
              <a:rPr lang="es-ES" sz="2300"/>
              <a:t>se </a:t>
            </a:r>
            <a:r>
              <a:rPr lang="es-ES" sz="2300" smtClean="0"/>
              <a:t>realice </a:t>
            </a:r>
            <a:r>
              <a:rPr lang="es-ES" sz="2300" dirty="0"/>
              <a:t>a volumen constante  </a:t>
            </a:r>
            <a:r>
              <a:rPr lang="es-ES" sz="2300" b="1" dirty="0" err="1"/>
              <a:t>Q</a:t>
            </a:r>
            <a:r>
              <a:rPr lang="es-ES" sz="2300" b="1" baseline="-25000" dirty="0" err="1"/>
              <a:t>v</a:t>
            </a:r>
            <a:r>
              <a:rPr lang="es-ES" sz="2300" dirty="0"/>
              <a:t> ( recipiente cerrado ) o a presión constante  </a:t>
            </a:r>
            <a:r>
              <a:rPr lang="es-ES" sz="2300" b="1" dirty="0" err="1"/>
              <a:t>Q</a:t>
            </a:r>
            <a:r>
              <a:rPr lang="es-ES" sz="2300" b="1" baseline="-25000" dirty="0" err="1"/>
              <a:t>p</a:t>
            </a:r>
            <a:r>
              <a:rPr lang="es-ES" sz="2300" b="1" dirty="0"/>
              <a:t> </a:t>
            </a:r>
            <a:r>
              <a:rPr lang="es-ES" sz="2300" dirty="0"/>
              <a:t>(recipiente abierto a la atmósfera</a:t>
            </a:r>
            <a:r>
              <a:rPr lang="es-ES" sz="2300" dirty="0" smtClean="0"/>
              <a:t>).</a:t>
            </a:r>
          </a:p>
          <a:p>
            <a:pPr algn="just" eaLnBrk="1" hangingPunct="1">
              <a:spcBef>
                <a:spcPct val="50000"/>
              </a:spcBef>
            </a:pPr>
            <a:r>
              <a:rPr lang="es-ES" sz="2300" dirty="0" smtClean="0"/>
              <a:t>Se hizo necesario introducir una nueva magnitud, la función de estado llamada  entalpía, </a:t>
            </a:r>
            <a:r>
              <a:rPr lang="es-ES" sz="2300" b="1" dirty="0" smtClean="0"/>
              <a:t>H</a:t>
            </a:r>
            <a:r>
              <a:rPr lang="es-ES" sz="2300" dirty="0" smtClean="0"/>
              <a:t> que mida el intercambio de energía sin depender del desarrollo de la misma, sólo de los estados inicial y final de la reacción.</a:t>
            </a:r>
          </a:p>
          <a:p>
            <a:pPr algn="just" eaLnBrk="1" hangingPunct="1">
              <a:spcBef>
                <a:spcPct val="50000"/>
              </a:spcBef>
            </a:pPr>
            <a:r>
              <a:rPr lang="es-ES" sz="2300" dirty="0" smtClean="0"/>
              <a:t>La Entalpía es la cantidad de energía de un sistema termodinámico que éste puede intercambiar con su entorno. Por ejemplo, en una reacción química a presión constante, el cambio de entalpía del sistema es el calor absorbido o desprendido en la reacción. </a:t>
            </a:r>
          </a:p>
          <a:p>
            <a:pPr algn="just" eaLnBrk="1" hangingPunct="1">
              <a:spcBef>
                <a:spcPct val="50000"/>
              </a:spcBef>
            </a:pPr>
            <a:endParaRPr lang="es-ES" sz="2400" dirty="0"/>
          </a:p>
        </p:txBody>
      </p:sp>
      <p:graphicFrame>
        <p:nvGraphicFramePr>
          <p:cNvPr id="472070" name="Object 6"/>
          <p:cNvGraphicFramePr>
            <a:graphicFrameLocks noChangeAspect="1"/>
          </p:cNvGraphicFramePr>
          <p:nvPr/>
        </p:nvGraphicFramePr>
        <p:xfrm>
          <a:off x="2428860" y="5715016"/>
          <a:ext cx="5271186" cy="785818"/>
        </p:xfrm>
        <a:graphic>
          <a:graphicData uri="http://schemas.openxmlformats.org/presentationml/2006/ole">
            <p:oleObj spid="_x0000_s1040" name="Equation" r:id="rId4" imgW="1459866" imgH="241195" progId="">
              <p:embed/>
            </p:oleObj>
          </a:graphicData>
        </a:graphic>
      </p:graphicFrame>
    </p:spTree>
    <p:extLst>
      <p:ext uri="{BB962C8B-B14F-4D97-AF65-F5344CB8AC3E}">
        <p14:creationId xmlns:p14="http://schemas.microsoft.com/office/powerpoint/2010/main" xmlns="" val="2807743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2067"/>
                                        </p:tgtEl>
                                        <p:attrNameLst>
                                          <p:attrName>style.visibility</p:attrName>
                                        </p:attrNameLst>
                                      </p:cBhvr>
                                      <p:to>
                                        <p:strVal val="visible"/>
                                      </p:to>
                                    </p:set>
                                    <p:animEffect transition="in" filter="dissolve">
                                      <p:cBhvr>
                                        <p:cTn id="7" dur="500"/>
                                        <p:tgtEl>
                                          <p:spTgt spid="4720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72070"/>
                                        </p:tgtEl>
                                        <p:attrNameLst>
                                          <p:attrName>style.visibility</p:attrName>
                                        </p:attrNameLst>
                                      </p:cBhvr>
                                      <p:to>
                                        <p:strVal val="visible"/>
                                      </p:to>
                                    </p:set>
                                    <p:animEffect transition="in" filter="strips(downRight)">
                                      <p:cBhvr>
                                        <p:cTn id="12" dur="500"/>
                                        <p:tgtEl>
                                          <p:spTgt spid="472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4288" y="285728"/>
            <a:ext cx="9129712"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400" dirty="0"/>
              <a:t>Llamamos </a:t>
            </a:r>
            <a:r>
              <a:rPr lang="es-ES" sz="2400" b="1" dirty="0"/>
              <a:t>entalpía de reacción</a:t>
            </a:r>
            <a:r>
              <a:rPr lang="es-ES" sz="2400" dirty="0"/>
              <a:t>  </a:t>
            </a:r>
            <a:r>
              <a:rPr lang="el-GR" sz="2400" b="1" dirty="0">
                <a:latin typeface="Times New Roman" pitchFamily="18" charset="0"/>
                <a:cs typeface="Times New Roman" pitchFamily="18" charset="0"/>
              </a:rPr>
              <a:t>Δ</a:t>
            </a:r>
            <a:r>
              <a:rPr lang="es-ES" sz="2400" b="1" dirty="0">
                <a:latin typeface="Times New Roman" pitchFamily="18" charset="0"/>
                <a:cs typeface="Times New Roman" pitchFamily="18" charset="0"/>
              </a:rPr>
              <a:t>H</a:t>
            </a:r>
            <a:r>
              <a:rPr lang="es-ES" sz="2400" dirty="0">
                <a:latin typeface="Times New Roman" pitchFamily="18" charset="0"/>
                <a:cs typeface="Times New Roman" pitchFamily="18" charset="0"/>
              </a:rPr>
              <a:t> </a:t>
            </a:r>
            <a:r>
              <a:rPr lang="es-ES" sz="2400" dirty="0"/>
              <a:t>a la cantidad de calor absorbido o cedido durante la reacción, a presión constante, referido a una cierta cantidad de reactivo o de producto.</a:t>
            </a:r>
          </a:p>
        </p:txBody>
      </p:sp>
      <p:grpSp>
        <p:nvGrpSpPr>
          <p:cNvPr id="36" name="35 Grupo"/>
          <p:cNvGrpSpPr/>
          <p:nvPr/>
        </p:nvGrpSpPr>
        <p:grpSpPr>
          <a:xfrm>
            <a:off x="282575" y="1717656"/>
            <a:ext cx="8539163" cy="3640170"/>
            <a:chOff x="282575" y="1717657"/>
            <a:chExt cx="8539163" cy="2370138"/>
          </a:xfrm>
        </p:grpSpPr>
        <p:sp>
          <p:nvSpPr>
            <p:cNvPr id="8" name="Text Box 7"/>
            <p:cNvSpPr txBox="1">
              <a:spLocks noChangeArrowheads="1"/>
            </p:cNvSpPr>
            <p:nvPr/>
          </p:nvSpPr>
          <p:spPr bwMode="auto">
            <a:xfrm>
              <a:off x="1338263" y="1760520"/>
              <a:ext cx="1944687" cy="333375"/>
            </a:xfrm>
            <a:prstGeom prst="rect">
              <a:avLst/>
            </a:prstGeom>
            <a:noFill/>
            <a:ln w="28575">
              <a:solidFill>
                <a:srgbClr val="0066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Reacción exotérmica</a:t>
              </a:r>
            </a:p>
          </p:txBody>
        </p:sp>
        <p:sp>
          <p:nvSpPr>
            <p:cNvPr id="9" name="Text Box 8"/>
            <p:cNvSpPr txBox="1">
              <a:spLocks noChangeArrowheads="1"/>
            </p:cNvSpPr>
            <p:nvPr/>
          </p:nvSpPr>
          <p:spPr bwMode="auto">
            <a:xfrm>
              <a:off x="6284913" y="1717657"/>
              <a:ext cx="2074862" cy="333375"/>
            </a:xfrm>
            <a:prstGeom prst="rect">
              <a:avLst/>
            </a:prstGeom>
            <a:noFill/>
            <a:ln w="28575">
              <a:solidFill>
                <a:srgbClr val="006600"/>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Reacción endotérmica</a:t>
              </a:r>
            </a:p>
          </p:txBody>
        </p:sp>
        <p:grpSp>
          <p:nvGrpSpPr>
            <p:cNvPr id="10" name="Group 61"/>
            <p:cNvGrpSpPr>
              <a:grpSpLocks/>
            </p:cNvGrpSpPr>
            <p:nvPr/>
          </p:nvGrpSpPr>
          <p:grpSpPr bwMode="auto">
            <a:xfrm>
              <a:off x="282575" y="1949432"/>
              <a:ext cx="3906838" cy="2138363"/>
              <a:chOff x="178" y="2508"/>
              <a:chExt cx="2461" cy="1347"/>
            </a:xfrm>
          </p:grpSpPr>
          <p:sp>
            <p:nvSpPr>
              <p:cNvPr id="11" name="Text Box 51"/>
              <p:cNvSpPr txBox="1">
                <a:spLocks noChangeArrowheads="1"/>
              </p:cNvSpPr>
              <p:nvPr/>
            </p:nvSpPr>
            <p:spPr bwMode="auto">
              <a:xfrm rot="-5400000">
                <a:off x="-56" y="2742"/>
                <a:ext cx="686"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sz="1200" b="1">
                    <a:solidFill>
                      <a:srgbClr val="993366"/>
                    </a:solidFill>
                  </a:rPr>
                  <a:t>Entalpia (H)</a:t>
                </a:r>
                <a:endParaRPr lang="es-ES"/>
              </a:p>
            </p:txBody>
          </p:sp>
          <p:grpSp>
            <p:nvGrpSpPr>
              <p:cNvPr id="12" name="Group 57"/>
              <p:cNvGrpSpPr>
                <a:grpSpLocks/>
              </p:cNvGrpSpPr>
              <p:nvPr/>
            </p:nvGrpSpPr>
            <p:grpSpPr bwMode="auto">
              <a:xfrm>
                <a:off x="363" y="2597"/>
                <a:ext cx="2276" cy="1258"/>
                <a:chOff x="363" y="2750"/>
                <a:chExt cx="2276" cy="1258"/>
              </a:xfrm>
            </p:grpSpPr>
            <p:sp>
              <p:nvSpPr>
                <p:cNvPr id="13" name="Text Box 32"/>
                <p:cNvSpPr txBox="1">
                  <a:spLocks noChangeArrowheads="1"/>
                </p:cNvSpPr>
                <p:nvPr/>
              </p:nvSpPr>
              <p:spPr bwMode="auto">
                <a:xfrm>
                  <a:off x="1195" y="3835"/>
                  <a:ext cx="144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 sz="1200" b="1">
                      <a:solidFill>
                        <a:srgbClr val="993366"/>
                      </a:solidFill>
                    </a:rPr>
                    <a:t>Desarrollo de la reacción</a:t>
                  </a:r>
                </a:p>
              </p:txBody>
            </p:sp>
            <p:grpSp>
              <p:nvGrpSpPr>
                <p:cNvPr id="14" name="Group 33"/>
                <p:cNvGrpSpPr>
                  <a:grpSpLocks/>
                </p:cNvGrpSpPr>
                <p:nvPr/>
              </p:nvGrpSpPr>
              <p:grpSpPr bwMode="auto">
                <a:xfrm>
                  <a:off x="363" y="2795"/>
                  <a:ext cx="2112" cy="1024"/>
                  <a:chOff x="421" y="1143"/>
                  <a:chExt cx="2112" cy="942"/>
                </a:xfrm>
              </p:grpSpPr>
              <p:sp>
                <p:nvSpPr>
                  <p:cNvPr id="21" name="Line 34"/>
                  <p:cNvSpPr>
                    <a:spLocks noChangeShapeType="1"/>
                  </p:cNvSpPr>
                  <p:nvPr/>
                </p:nvSpPr>
                <p:spPr bwMode="auto">
                  <a:xfrm>
                    <a:off x="485" y="1143"/>
                    <a:ext cx="0" cy="942"/>
                  </a:xfrm>
                  <a:prstGeom prst="line">
                    <a:avLst/>
                  </a:prstGeom>
                  <a:noFill/>
                  <a:ln w="19050">
                    <a:solidFill>
                      <a:srgbClr val="996633"/>
                    </a:solidFill>
                    <a:round/>
                    <a:headEnd type="triangle" w="med" len="med"/>
                    <a:tailEnd/>
                  </a:ln>
                  <a:extLst>
                    <a:ext uri="{909E8E84-426E-40DD-AFC4-6F175D3DCCD1}">
                      <a14:hiddenFill xmlns:a14="http://schemas.microsoft.com/office/drawing/2010/main" xmlns="">
                        <a:noFill/>
                      </a14:hiddenFill>
                    </a:ext>
                  </a:extLst>
                </p:spPr>
                <p:txBody>
                  <a:bodyPr/>
                  <a:lstStyle/>
                  <a:p>
                    <a:endParaRPr lang="es-PE"/>
                  </a:p>
                </p:txBody>
              </p:sp>
              <p:sp>
                <p:nvSpPr>
                  <p:cNvPr id="22" name="Line 35"/>
                  <p:cNvSpPr>
                    <a:spLocks noChangeShapeType="1"/>
                  </p:cNvSpPr>
                  <p:nvPr/>
                </p:nvSpPr>
                <p:spPr bwMode="auto">
                  <a:xfrm>
                    <a:off x="421" y="2066"/>
                    <a:ext cx="2112" cy="0"/>
                  </a:xfrm>
                  <a:prstGeom prst="line">
                    <a:avLst/>
                  </a:prstGeom>
                  <a:noFill/>
                  <a:ln w="19050">
                    <a:solidFill>
                      <a:srgbClr val="996633"/>
                    </a:solidFill>
                    <a:round/>
                    <a:headEnd/>
                    <a:tailEnd type="triangle" w="med" len="med"/>
                  </a:ln>
                  <a:extLst>
                    <a:ext uri="{909E8E84-426E-40DD-AFC4-6F175D3DCCD1}">
                      <a14:hiddenFill xmlns:a14="http://schemas.microsoft.com/office/drawing/2010/main" xmlns="">
                        <a:noFill/>
                      </a14:hiddenFill>
                    </a:ext>
                  </a:extLst>
                </p:spPr>
                <p:txBody>
                  <a:bodyPr/>
                  <a:lstStyle/>
                  <a:p>
                    <a:endParaRPr lang="es-PE"/>
                  </a:p>
                </p:txBody>
              </p:sp>
            </p:grpSp>
            <p:sp>
              <p:nvSpPr>
                <p:cNvPr id="15" name="Line 36"/>
                <p:cNvSpPr>
                  <a:spLocks noChangeShapeType="1"/>
                </p:cNvSpPr>
                <p:nvPr/>
              </p:nvSpPr>
              <p:spPr bwMode="auto">
                <a:xfrm flipV="1">
                  <a:off x="453" y="2952"/>
                  <a:ext cx="942"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16" name="Text Box 37"/>
                <p:cNvSpPr txBox="1">
                  <a:spLocks noChangeArrowheads="1"/>
                </p:cNvSpPr>
                <p:nvPr/>
              </p:nvSpPr>
              <p:spPr bwMode="auto">
                <a:xfrm>
                  <a:off x="516" y="2750"/>
                  <a:ext cx="82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Reactivos</a:t>
                  </a:r>
                </a:p>
              </p:txBody>
            </p:sp>
            <p:sp>
              <p:nvSpPr>
                <p:cNvPr id="17" name="Line 38"/>
                <p:cNvSpPr>
                  <a:spLocks noChangeShapeType="1"/>
                </p:cNvSpPr>
                <p:nvPr/>
              </p:nvSpPr>
              <p:spPr bwMode="auto">
                <a:xfrm>
                  <a:off x="1227" y="3580"/>
                  <a:ext cx="1088"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18" name="Text Box 39"/>
                <p:cNvSpPr txBox="1">
                  <a:spLocks noChangeArrowheads="1"/>
                </p:cNvSpPr>
                <p:nvPr/>
              </p:nvSpPr>
              <p:spPr bwMode="auto">
                <a:xfrm>
                  <a:off x="1490" y="3379"/>
                  <a:ext cx="8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dirty="0"/>
                    <a:t>Productos</a:t>
                  </a:r>
                </a:p>
              </p:txBody>
            </p:sp>
            <p:sp>
              <p:nvSpPr>
                <p:cNvPr id="19" name="Line 40"/>
                <p:cNvSpPr>
                  <a:spLocks noChangeShapeType="1"/>
                </p:cNvSpPr>
                <p:nvPr/>
              </p:nvSpPr>
              <p:spPr bwMode="auto">
                <a:xfrm>
                  <a:off x="1294" y="2948"/>
                  <a:ext cx="0" cy="631"/>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s-PE"/>
                </a:p>
              </p:txBody>
            </p:sp>
            <p:graphicFrame>
              <p:nvGraphicFramePr>
                <p:cNvPr id="20" name="Object 53"/>
                <p:cNvGraphicFramePr>
                  <a:graphicFrameLocks noChangeAspect="1"/>
                </p:cNvGraphicFramePr>
                <p:nvPr/>
              </p:nvGraphicFramePr>
              <p:xfrm>
                <a:off x="1376" y="3098"/>
                <a:ext cx="626" cy="255"/>
              </p:xfrm>
              <a:graphic>
                <a:graphicData uri="http://schemas.openxmlformats.org/presentationml/2006/ole">
                  <p:oleObj spid="_x0000_s2076" name="Equation" r:id="rId3" imgW="494870" imgH="203024" progId="">
                    <p:embed/>
                  </p:oleObj>
                </a:graphicData>
              </a:graphic>
            </p:graphicFrame>
          </p:grpSp>
        </p:grpSp>
        <p:grpSp>
          <p:nvGrpSpPr>
            <p:cNvPr id="23" name="Group 58"/>
            <p:cNvGrpSpPr>
              <a:grpSpLocks/>
            </p:cNvGrpSpPr>
            <p:nvPr/>
          </p:nvGrpSpPr>
          <p:grpSpPr bwMode="auto">
            <a:xfrm>
              <a:off x="4810125" y="1906570"/>
              <a:ext cx="4011613" cy="2165350"/>
              <a:chOff x="3030" y="2634"/>
              <a:chExt cx="2527" cy="1364"/>
            </a:xfrm>
          </p:grpSpPr>
          <p:sp>
            <p:nvSpPr>
              <p:cNvPr id="24" name="Text Box 31"/>
              <p:cNvSpPr txBox="1">
                <a:spLocks noChangeArrowheads="1"/>
              </p:cNvSpPr>
              <p:nvPr/>
            </p:nvSpPr>
            <p:spPr bwMode="auto">
              <a:xfrm>
                <a:off x="4113" y="3825"/>
                <a:ext cx="144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 sz="1200" b="1">
                    <a:solidFill>
                      <a:srgbClr val="993366"/>
                    </a:solidFill>
                  </a:rPr>
                  <a:t>Desarrollo de la reacción</a:t>
                </a:r>
              </a:p>
            </p:txBody>
          </p:sp>
          <p:grpSp>
            <p:nvGrpSpPr>
              <p:cNvPr id="25" name="Group 42"/>
              <p:cNvGrpSpPr>
                <a:grpSpLocks/>
              </p:cNvGrpSpPr>
              <p:nvPr/>
            </p:nvGrpSpPr>
            <p:grpSpPr bwMode="auto">
              <a:xfrm>
                <a:off x="3210" y="2792"/>
                <a:ext cx="2112" cy="1024"/>
                <a:chOff x="421" y="1143"/>
                <a:chExt cx="2112" cy="942"/>
              </a:xfrm>
            </p:grpSpPr>
            <p:sp>
              <p:nvSpPr>
                <p:cNvPr id="33" name="Line 43"/>
                <p:cNvSpPr>
                  <a:spLocks noChangeShapeType="1"/>
                </p:cNvSpPr>
                <p:nvPr/>
              </p:nvSpPr>
              <p:spPr bwMode="auto">
                <a:xfrm>
                  <a:off x="485" y="1143"/>
                  <a:ext cx="0" cy="942"/>
                </a:xfrm>
                <a:prstGeom prst="line">
                  <a:avLst/>
                </a:prstGeom>
                <a:noFill/>
                <a:ln w="19050">
                  <a:solidFill>
                    <a:srgbClr val="996633"/>
                  </a:solidFill>
                  <a:round/>
                  <a:headEnd type="triangle" w="med" len="med"/>
                  <a:tailEnd/>
                </a:ln>
                <a:extLst>
                  <a:ext uri="{909E8E84-426E-40DD-AFC4-6F175D3DCCD1}">
                    <a14:hiddenFill xmlns:a14="http://schemas.microsoft.com/office/drawing/2010/main" xmlns="">
                      <a:noFill/>
                    </a14:hiddenFill>
                  </a:ext>
                </a:extLst>
              </p:spPr>
              <p:txBody>
                <a:bodyPr/>
                <a:lstStyle/>
                <a:p>
                  <a:endParaRPr lang="es-PE"/>
                </a:p>
              </p:txBody>
            </p:sp>
            <p:sp>
              <p:nvSpPr>
                <p:cNvPr id="34" name="Line 44"/>
                <p:cNvSpPr>
                  <a:spLocks noChangeShapeType="1"/>
                </p:cNvSpPr>
                <p:nvPr/>
              </p:nvSpPr>
              <p:spPr bwMode="auto">
                <a:xfrm>
                  <a:off x="421" y="2066"/>
                  <a:ext cx="2112" cy="0"/>
                </a:xfrm>
                <a:prstGeom prst="line">
                  <a:avLst/>
                </a:prstGeom>
                <a:noFill/>
                <a:ln w="19050">
                  <a:solidFill>
                    <a:srgbClr val="996633"/>
                  </a:solidFill>
                  <a:round/>
                  <a:headEnd/>
                  <a:tailEnd type="triangle" w="med" len="med"/>
                </a:ln>
                <a:extLst>
                  <a:ext uri="{909E8E84-426E-40DD-AFC4-6F175D3DCCD1}">
                    <a14:hiddenFill xmlns:a14="http://schemas.microsoft.com/office/drawing/2010/main" xmlns="">
                      <a:noFill/>
                    </a14:hiddenFill>
                  </a:ext>
                </a:extLst>
              </p:spPr>
              <p:txBody>
                <a:bodyPr/>
                <a:lstStyle/>
                <a:p>
                  <a:endParaRPr lang="es-PE"/>
                </a:p>
              </p:txBody>
            </p:sp>
          </p:grpSp>
          <p:sp>
            <p:nvSpPr>
              <p:cNvPr id="26" name="Line 45"/>
              <p:cNvSpPr>
                <a:spLocks noChangeShapeType="1"/>
              </p:cNvSpPr>
              <p:nvPr/>
            </p:nvSpPr>
            <p:spPr bwMode="auto">
              <a:xfrm flipV="1">
                <a:off x="3300" y="3642"/>
                <a:ext cx="942"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27" name="Text Box 46"/>
              <p:cNvSpPr txBox="1">
                <a:spLocks noChangeArrowheads="1"/>
              </p:cNvSpPr>
              <p:nvPr/>
            </p:nvSpPr>
            <p:spPr bwMode="auto">
              <a:xfrm>
                <a:off x="3336" y="3377"/>
                <a:ext cx="82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Reactivos</a:t>
                </a:r>
              </a:p>
            </p:txBody>
          </p:sp>
          <p:sp>
            <p:nvSpPr>
              <p:cNvPr id="28" name="Line 47"/>
              <p:cNvSpPr>
                <a:spLocks noChangeShapeType="1"/>
              </p:cNvSpPr>
              <p:nvPr/>
            </p:nvSpPr>
            <p:spPr bwMode="auto">
              <a:xfrm>
                <a:off x="4074" y="2965"/>
                <a:ext cx="1088"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29" name="Text Box 48"/>
              <p:cNvSpPr txBox="1">
                <a:spLocks noChangeArrowheads="1"/>
              </p:cNvSpPr>
              <p:nvPr/>
            </p:nvSpPr>
            <p:spPr bwMode="auto">
              <a:xfrm>
                <a:off x="4221" y="2763"/>
                <a:ext cx="83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Productos</a:t>
                </a:r>
              </a:p>
            </p:txBody>
          </p:sp>
          <p:sp>
            <p:nvSpPr>
              <p:cNvPr id="30" name="Line 49"/>
              <p:cNvSpPr>
                <a:spLocks noChangeShapeType="1"/>
              </p:cNvSpPr>
              <p:nvPr/>
            </p:nvSpPr>
            <p:spPr bwMode="auto">
              <a:xfrm>
                <a:off x="4141" y="2961"/>
                <a:ext cx="0" cy="668"/>
              </a:xfrm>
              <a:prstGeom prst="line">
                <a:avLst/>
              </a:prstGeom>
              <a:noFill/>
              <a:ln w="28575">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es-PE"/>
              </a:p>
            </p:txBody>
          </p:sp>
          <p:graphicFrame>
            <p:nvGraphicFramePr>
              <p:cNvPr id="31" name="Object 54"/>
              <p:cNvGraphicFramePr>
                <a:graphicFrameLocks noChangeAspect="1"/>
              </p:cNvGraphicFramePr>
              <p:nvPr/>
            </p:nvGraphicFramePr>
            <p:xfrm>
              <a:off x="4210" y="3155"/>
              <a:ext cx="690" cy="281"/>
            </p:xfrm>
            <a:graphic>
              <a:graphicData uri="http://schemas.openxmlformats.org/presentationml/2006/ole">
                <p:oleObj spid="_x0000_s2077" name="Equation" r:id="rId4" imgW="494870" imgH="203024" progId="">
                  <p:embed/>
                </p:oleObj>
              </a:graphicData>
            </a:graphic>
          </p:graphicFrame>
          <p:sp>
            <p:nvSpPr>
              <p:cNvPr id="32" name="Text Box 55"/>
              <p:cNvSpPr txBox="1">
                <a:spLocks noChangeArrowheads="1"/>
              </p:cNvSpPr>
              <p:nvPr/>
            </p:nvSpPr>
            <p:spPr bwMode="auto">
              <a:xfrm rot="-5400000">
                <a:off x="2777" y="2887"/>
                <a:ext cx="723" cy="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sz="1200" b="1">
                    <a:solidFill>
                      <a:srgbClr val="993366"/>
                    </a:solidFill>
                  </a:rPr>
                  <a:t>Entalpia (H)</a:t>
                </a:r>
                <a:endParaRPr lang="es-ES"/>
              </a:p>
            </p:txBody>
          </p:sp>
        </p:grpSp>
      </p:grpSp>
      <p:sp>
        <p:nvSpPr>
          <p:cNvPr id="35" name="Text Box 59"/>
          <p:cNvSpPr txBox="1">
            <a:spLocks noChangeArrowheads="1"/>
          </p:cNvSpPr>
          <p:nvPr/>
        </p:nvSpPr>
        <p:spPr bwMode="auto">
          <a:xfrm>
            <a:off x="0" y="5715016"/>
            <a:ext cx="889793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400" dirty="0">
                <a:cs typeface="Arial" pitchFamily="34" charset="0"/>
              </a:rPr>
              <a:t>•  Conociendo el signo de la entalpía de reacción </a:t>
            </a:r>
            <a:r>
              <a:rPr lang="el-GR" sz="2400" b="1" dirty="0"/>
              <a:t>Δ</a:t>
            </a:r>
            <a:r>
              <a:rPr lang="es-ES" sz="2400" b="1" dirty="0"/>
              <a:t>H</a:t>
            </a:r>
            <a:r>
              <a:rPr lang="es-ES" sz="2400" dirty="0">
                <a:cs typeface="Arial" pitchFamily="34" charset="0"/>
              </a:rPr>
              <a:t> sabemos si la reacción es exotérmica o endotérmica.</a:t>
            </a:r>
          </a:p>
        </p:txBody>
      </p:sp>
    </p:spTree>
    <p:extLst>
      <p:ext uri="{BB962C8B-B14F-4D97-AF65-F5344CB8AC3E}">
        <p14:creationId xmlns:p14="http://schemas.microsoft.com/office/powerpoint/2010/main" xmlns="" val="259630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ChangeArrowheads="1"/>
          </p:cNvSpPr>
          <p:nvPr>
            <p:ph type="title"/>
          </p:nvPr>
        </p:nvSpPr>
        <p:spPr>
          <a:xfrm>
            <a:off x="457200" y="-26988"/>
            <a:ext cx="8229600" cy="1143001"/>
          </a:xfrm>
          <a:noFill/>
          <a:ln/>
        </p:spPr>
        <p:txBody>
          <a:bodyPr>
            <a:normAutofit/>
          </a:bodyPr>
          <a:lstStyle/>
          <a:p>
            <a:r>
              <a:rPr lang="es-ES_tradnl" sz="3000"/>
              <a:t>Energía en las Reacciones Químicas</a:t>
            </a:r>
          </a:p>
        </p:txBody>
      </p:sp>
      <p:sp>
        <p:nvSpPr>
          <p:cNvPr id="177156" name="Rectangle 4"/>
          <p:cNvSpPr>
            <a:spLocks noGrp="1" noChangeArrowheads="1"/>
          </p:cNvSpPr>
          <p:nvPr>
            <p:ph type="body" sz="half" idx="1"/>
          </p:nvPr>
        </p:nvSpPr>
        <p:spPr>
          <a:xfrm>
            <a:off x="4572000" y="2247900"/>
            <a:ext cx="3822700" cy="460375"/>
          </a:xfrm>
        </p:spPr>
        <p:txBody>
          <a:bodyPr>
            <a:noAutofit/>
          </a:bodyPr>
          <a:lstStyle/>
          <a:p>
            <a:pPr marL="0" indent="0" algn="ctr">
              <a:spcBef>
                <a:spcPct val="0"/>
              </a:spcBef>
              <a:buFontTx/>
              <a:buNone/>
            </a:pPr>
            <a:r>
              <a:rPr lang="es-ES_tradnl" sz="1600"/>
              <a:t>Reacción </a:t>
            </a:r>
            <a:r>
              <a:rPr lang="es-ES_tradnl" sz="1600" b="1"/>
              <a:t>endotérmica: </a:t>
            </a:r>
            <a:r>
              <a:rPr lang="es-ES_tradnl" sz="1600"/>
              <a:t>Absorbe calor</a:t>
            </a:r>
          </a:p>
          <a:p>
            <a:pPr marL="0" indent="0" algn="ctr">
              <a:spcBef>
                <a:spcPct val="0"/>
              </a:spcBef>
              <a:buFontTx/>
              <a:buNone/>
            </a:pPr>
            <a:r>
              <a:rPr lang="es-ES_tradnl" sz="1600"/>
              <a:t>∑Hproductos &gt; ∑Hreactivos	</a:t>
            </a:r>
          </a:p>
        </p:txBody>
      </p:sp>
      <p:sp>
        <p:nvSpPr>
          <p:cNvPr id="177159" name="Rectangle 7"/>
          <p:cNvSpPr>
            <a:spLocks noChangeArrowheads="1"/>
          </p:cNvSpPr>
          <p:nvPr/>
        </p:nvSpPr>
        <p:spPr bwMode="auto">
          <a:xfrm>
            <a:off x="755650" y="2060575"/>
            <a:ext cx="3671888"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es-ES_tradnl" sz="1600" b="0" i="0"/>
              <a:t>Reacción </a:t>
            </a:r>
            <a:r>
              <a:rPr lang="es-ES_tradnl" sz="1600" i="0"/>
              <a:t>exotérmica:</a:t>
            </a:r>
            <a:r>
              <a:rPr lang="es-ES_tradnl" sz="1600" b="0" i="0"/>
              <a:t> Desprende calor</a:t>
            </a:r>
          </a:p>
          <a:p>
            <a:pPr algn="ctr"/>
            <a:r>
              <a:rPr lang="es-ES_tradnl" sz="1600" b="0" i="0"/>
              <a:t>∑Hproductos</a:t>
            </a:r>
            <a:r>
              <a:rPr lang="es-ES_tradnl" sz="2000" b="0" i="0"/>
              <a:t> &lt; </a:t>
            </a:r>
            <a:r>
              <a:rPr lang="es-ES_tradnl" sz="1600" b="0" i="0"/>
              <a:t>∑Hreactivos</a:t>
            </a:r>
          </a:p>
        </p:txBody>
      </p:sp>
      <p:sp>
        <p:nvSpPr>
          <p:cNvPr id="177161" name="Rectangle 9"/>
          <p:cNvSpPr>
            <a:spLocks noChangeArrowheads="1"/>
          </p:cNvSpPr>
          <p:nvPr/>
        </p:nvSpPr>
        <p:spPr bwMode="auto">
          <a:xfrm>
            <a:off x="250825" y="908050"/>
            <a:ext cx="864235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r>
              <a:rPr lang="es-ES_tradnl" b="1" i="0" dirty="0">
                <a:solidFill>
                  <a:schemeClr val="accent2"/>
                </a:solidFill>
              </a:rPr>
              <a:t>Se denomina entalpía de reacción (</a:t>
            </a:r>
            <a:r>
              <a:rPr lang="es-ES_tradnl" b="1" i="0" dirty="0">
                <a:solidFill>
                  <a:schemeClr val="accent2"/>
                </a:solidFill>
                <a:sym typeface="Symbol" pitchFamily="18" charset="2"/>
              </a:rPr>
              <a:t></a:t>
            </a:r>
            <a:r>
              <a:rPr lang="es-ES_tradnl" b="1" i="0" dirty="0">
                <a:solidFill>
                  <a:schemeClr val="accent2"/>
                </a:solidFill>
              </a:rPr>
              <a:t>H) al calor absorbido o desprendido en una reacción química a presión constante. </a:t>
            </a:r>
          </a:p>
          <a:p>
            <a:pPr algn="just"/>
            <a:r>
              <a:rPr lang="es-ES_tradnl" b="1" i="0" dirty="0">
                <a:solidFill>
                  <a:schemeClr val="accent2"/>
                </a:solidFill>
              </a:rPr>
              <a:t>Es la diferencia entre la suma de las entalpías de los productos y la suma de las entalpías de los reactivos: ∑</a:t>
            </a:r>
            <a:r>
              <a:rPr lang="es-ES_tradnl" b="1" i="0" dirty="0" err="1">
                <a:solidFill>
                  <a:schemeClr val="accent2"/>
                </a:solidFill>
              </a:rPr>
              <a:t>Hproductos</a:t>
            </a:r>
            <a:r>
              <a:rPr lang="es-ES_tradnl" b="1" i="0" dirty="0">
                <a:solidFill>
                  <a:schemeClr val="accent2"/>
                </a:solidFill>
              </a:rPr>
              <a:t> - ∑</a:t>
            </a:r>
            <a:r>
              <a:rPr lang="es-ES_tradnl" b="1" i="0" dirty="0" err="1">
                <a:solidFill>
                  <a:schemeClr val="accent2"/>
                </a:solidFill>
              </a:rPr>
              <a:t>Hreactivos</a:t>
            </a:r>
            <a:r>
              <a:rPr lang="es-ES_tradnl" b="1" i="0" dirty="0">
                <a:solidFill>
                  <a:schemeClr val="accent2"/>
                </a:solidFill>
              </a:rPr>
              <a:t>.</a:t>
            </a:r>
          </a:p>
        </p:txBody>
      </p:sp>
      <p:pic>
        <p:nvPicPr>
          <p:cNvPr id="177169" name="Picture 17" descr="FG06_15"/>
          <p:cNvPicPr>
            <a:picLocks noChangeAspect="1" noChangeArrowheads="1"/>
          </p:cNvPicPr>
          <p:nvPr/>
        </p:nvPicPr>
        <p:blipFill>
          <a:blip r:embed="rId4" cstate="print">
            <a:extLst>
              <a:ext uri="{28A0092B-C50C-407E-A947-70E740481C1C}">
                <a14:useLocalDpi xmlns:a14="http://schemas.microsoft.com/office/drawing/2010/main" xmlns="" val="0"/>
              </a:ext>
            </a:extLst>
          </a:blip>
          <a:srcRect r="48985"/>
          <a:stretch>
            <a:fillRect/>
          </a:stretch>
        </p:blipFill>
        <p:spPr bwMode="auto">
          <a:xfrm>
            <a:off x="395289" y="3098700"/>
            <a:ext cx="2376512" cy="3494187"/>
          </a:xfrm>
          <a:prstGeom prst="rect">
            <a:avLst/>
          </a:prstGeom>
          <a:noFill/>
          <a:ln w="9525">
            <a:solidFill>
              <a:schemeClr val="accent2"/>
            </a:solidFill>
            <a:miter lim="800000"/>
            <a:headEnd/>
            <a:tailEnd/>
          </a:ln>
          <a:effectLst>
            <a:outerShdw dist="89803" dir="18900000" algn="ctr" rotWithShape="0">
              <a:srgbClr val="808080">
                <a:alpha val="50000"/>
              </a:srgbClr>
            </a:outerShdw>
          </a:effectLst>
          <a:extLst>
            <a:ext uri="{909E8E84-426E-40DD-AFC4-6F175D3DCCD1}">
              <a14:hiddenFill xmlns:a14="http://schemas.microsoft.com/office/drawing/2010/main" xmlns="">
                <a:solidFill>
                  <a:srgbClr val="FFFFFF"/>
                </a:solidFill>
              </a14:hiddenFill>
            </a:ext>
          </a:extLst>
        </p:spPr>
      </p:pic>
      <p:pic>
        <p:nvPicPr>
          <p:cNvPr id="177174" name="Picture 22" descr="FG06_15"/>
          <p:cNvPicPr>
            <a:picLocks noChangeAspect="1" noChangeArrowheads="1"/>
          </p:cNvPicPr>
          <p:nvPr/>
        </p:nvPicPr>
        <p:blipFill>
          <a:blip r:embed="rId4" cstate="print">
            <a:extLst>
              <a:ext uri="{28A0092B-C50C-407E-A947-70E740481C1C}">
                <a14:useLocalDpi xmlns:a14="http://schemas.microsoft.com/office/drawing/2010/main" xmlns="" val="0"/>
              </a:ext>
            </a:extLst>
          </a:blip>
          <a:srcRect l="49579"/>
          <a:stretch>
            <a:fillRect/>
          </a:stretch>
        </p:blipFill>
        <p:spPr bwMode="auto">
          <a:xfrm>
            <a:off x="4859339" y="3212976"/>
            <a:ext cx="2272044" cy="3379912"/>
          </a:xfrm>
          <a:prstGeom prst="rect">
            <a:avLst/>
          </a:prstGeom>
          <a:noFill/>
          <a:ln w="9525">
            <a:solidFill>
              <a:schemeClr val="accent2"/>
            </a:solidFill>
            <a:miter lim="800000"/>
            <a:headEnd/>
            <a:tailEnd/>
          </a:ln>
          <a:effectLst>
            <a:outerShdw dist="89803" dir="18900000" algn="ctr" rotWithShape="0">
              <a:srgbClr val="808080">
                <a:alpha val="50000"/>
              </a:srgbClr>
            </a:outerShdw>
          </a:effectLst>
          <a:extLst>
            <a:ext uri="{909E8E84-426E-40DD-AFC4-6F175D3DCCD1}">
              <a14:hiddenFill xmlns:a14="http://schemas.microsoft.com/office/drawing/2010/main" xmlns="">
                <a:solidFill>
                  <a:srgbClr val="FFFFFF"/>
                </a:solidFill>
              </a14:hiddenFill>
            </a:ext>
          </a:extLst>
        </p:spPr>
      </p:pic>
      <p:pic>
        <p:nvPicPr>
          <p:cNvPr id="177178" name="Picture 26" descr="unidad3_imagoteca1"/>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3132138" y="4005263"/>
            <a:ext cx="1438275" cy="1206500"/>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pic>
      <p:pic>
        <p:nvPicPr>
          <p:cNvPr id="177179" name="Picture 27" descr="unidad3_imagoteca2"/>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524750" y="3933825"/>
            <a:ext cx="1500188" cy="1727423"/>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953487096"/>
      </p:ext>
    </p:extLst>
  </p:cSld>
  <p:clrMapOvr>
    <a:masterClrMapping/>
  </p:clrMapOvr>
  <p:transition spd="med" advClick="0">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nodeType="afterEffect">
                                  <p:stCondLst>
                                    <p:cond delay="0"/>
                                  </p:stCondLst>
                                  <p:childTnLst>
                                    <p:set>
                                      <p:cBhvr>
                                        <p:cTn id="6" dur="1" fill="hold">
                                          <p:stCondLst>
                                            <p:cond delay="0"/>
                                          </p:stCondLst>
                                        </p:cTn>
                                        <p:tgtEl>
                                          <p:spTgt spid="177161">
                                            <p:txEl>
                                              <p:pRg st="0" end="0"/>
                                            </p:txEl>
                                          </p:spTgt>
                                        </p:tgtEl>
                                        <p:attrNameLst>
                                          <p:attrName>style.visibility</p:attrName>
                                        </p:attrNameLst>
                                      </p:cBhvr>
                                      <p:to>
                                        <p:strVal val="visible"/>
                                      </p:to>
                                    </p:set>
                                    <p:animEffect transition="in" filter="slide(fromRight)">
                                      <p:cBhvr>
                                        <p:cTn id="7" dur="3000"/>
                                        <p:tgtEl>
                                          <p:spTgt spid="177161">
                                            <p:txEl>
                                              <p:pRg st="0" end="0"/>
                                            </p:txEl>
                                          </p:spTgt>
                                        </p:tgtEl>
                                      </p:cBhvr>
                                    </p:animEffect>
                                  </p:childTnLst>
                                </p:cTn>
                              </p:par>
                            </p:childTnLst>
                          </p:cTn>
                        </p:par>
                        <p:par>
                          <p:cTn id="8" fill="hold" nodeType="afterGroup">
                            <p:stCondLst>
                              <p:cond delay="3000"/>
                            </p:stCondLst>
                            <p:childTnLst>
                              <p:par>
                                <p:cTn id="9" presetID="12" presetClass="entr" presetSubtype="2" fill="hold" nodeType="afterEffect">
                                  <p:stCondLst>
                                    <p:cond delay="0"/>
                                  </p:stCondLst>
                                  <p:childTnLst>
                                    <p:set>
                                      <p:cBhvr>
                                        <p:cTn id="10" dur="1" fill="hold">
                                          <p:stCondLst>
                                            <p:cond delay="0"/>
                                          </p:stCondLst>
                                        </p:cTn>
                                        <p:tgtEl>
                                          <p:spTgt spid="177161">
                                            <p:txEl>
                                              <p:pRg st="1" end="1"/>
                                            </p:txEl>
                                          </p:spTgt>
                                        </p:tgtEl>
                                        <p:attrNameLst>
                                          <p:attrName>style.visibility</p:attrName>
                                        </p:attrNameLst>
                                      </p:cBhvr>
                                      <p:to>
                                        <p:strVal val="visible"/>
                                      </p:to>
                                    </p:set>
                                    <p:animEffect transition="in" filter="slide(fromRight)">
                                      <p:cBhvr>
                                        <p:cTn id="11" dur="3000"/>
                                        <p:tgtEl>
                                          <p:spTgt spid="177161">
                                            <p:txEl>
                                              <p:pRg st="1" end="1"/>
                                            </p:txEl>
                                          </p:spTgt>
                                        </p:tgtEl>
                                      </p:cBhvr>
                                    </p:animEffect>
                                  </p:childTnLst>
                                </p:cTn>
                              </p:par>
                            </p:childTnLst>
                          </p:cTn>
                        </p:par>
                        <p:par>
                          <p:cTn id="12" fill="hold" nodeType="afterGroup">
                            <p:stCondLst>
                              <p:cond delay="6000"/>
                            </p:stCondLst>
                            <p:childTnLst>
                              <p:par>
                                <p:cTn id="13" presetID="12" presetClass="entr" presetSubtype="4" fill="hold" grpId="0" nodeType="afterEffect">
                                  <p:stCondLst>
                                    <p:cond delay="0"/>
                                  </p:stCondLst>
                                  <p:childTnLst>
                                    <p:set>
                                      <p:cBhvr>
                                        <p:cTn id="14" dur="1" fill="hold">
                                          <p:stCondLst>
                                            <p:cond delay="0"/>
                                          </p:stCondLst>
                                        </p:cTn>
                                        <p:tgtEl>
                                          <p:spTgt spid="177159"/>
                                        </p:tgtEl>
                                        <p:attrNameLst>
                                          <p:attrName>style.visibility</p:attrName>
                                        </p:attrNameLst>
                                      </p:cBhvr>
                                      <p:to>
                                        <p:strVal val="visible"/>
                                      </p:to>
                                    </p:set>
                                    <p:animEffect transition="in" filter="slide(fromBottom)">
                                      <p:cBhvr>
                                        <p:cTn id="15" dur="2000"/>
                                        <p:tgtEl>
                                          <p:spTgt spid="177159"/>
                                        </p:tgtEl>
                                      </p:cBhvr>
                                    </p:animEffect>
                                  </p:childTnLst>
                                </p:cTn>
                              </p:par>
                            </p:childTnLst>
                          </p:cTn>
                        </p:par>
                        <p:par>
                          <p:cTn id="16" fill="hold" nodeType="afterGroup">
                            <p:stCondLst>
                              <p:cond delay="8000"/>
                            </p:stCondLst>
                            <p:childTnLst>
                              <p:par>
                                <p:cTn id="17" presetID="12" presetClass="entr" presetSubtype="4" fill="hold" grpId="0" nodeType="afterEffect">
                                  <p:stCondLst>
                                    <p:cond delay="0"/>
                                  </p:stCondLst>
                                  <p:childTnLst>
                                    <p:set>
                                      <p:cBhvr>
                                        <p:cTn id="18" dur="1" fill="hold">
                                          <p:stCondLst>
                                            <p:cond delay="0"/>
                                          </p:stCondLst>
                                        </p:cTn>
                                        <p:tgtEl>
                                          <p:spTgt spid="177156">
                                            <p:txEl>
                                              <p:pRg st="0" end="0"/>
                                            </p:txEl>
                                          </p:spTgt>
                                        </p:tgtEl>
                                        <p:attrNameLst>
                                          <p:attrName>style.visibility</p:attrName>
                                        </p:attrNameLst>
                                      </p:cBhvr>
                                      <p:to>
                                        <p:strVal val="visible"/>
                                      </p:to>
                                    </p:set>
                                    <p:animEffect transition="in" filter="slide(fromBottom)">
                                      <p:cBhvr>
                                        <p:cTn id="19" dur="2000"/>
                                        <p:tgtEl>
                                          <p:spTgt spid="177156">
                                            <p:txEl>
                                              <p:pRg st="0" end="0"/>
                                            </p:txEl>
                                          </p:spTgt>
                                        </p:tgtEl>
                                      </p:cBhvr>
                                    </p:animEffect>
                                  </p:childTnLst>
                                </p:cTn>
                              </p:par>
                            </p:childTnLst>
                          </p:cTn>
                        </p:par>
                        <p:par>
                          <p:cTn id="20" fill="hold" nodeType="afterGroup">
                            <p:stCondLst>
                              <p:cond delay="10000"/>
                            </p:stCondLst>
                            <p:childTnLst>
                              <p:par>
                                <p:cTn id="21" presetID="12" presetClass="entr" presetSubtype="4" fill="hold" grpId="0" nodeType="afterEffect">
                                  <p:stCondLst>
                                    <p:cond delay="0"/>
                                  </p:stCondLst>
                                  <p:childTnLst>
                                    <p:set>
                                      <p:cBhvr>
                                        <p:cTn id="22" dur="1" fill="hold">
                                          <p:stCondLst>
                                            <p:cond delay="0"/>
                                          </p:stCondLst>
                                        </p:cTn>
                                        <p:tgtEl>
                                          <p:spTgt spid="177156">
                                            <p:txEl>
                                              <p:pRg st="1" end="1"/>
                                            </p:txEl>
                                          </p:spTgt>
                                        </p:tgtEl>
                                        <p:attrNameLst>
                                          <p:attrName>style.visibility</p:attrName>
                                        </p:attrNameLst>
                                      </p:cBhvr>
                                      <p:to>
                                        <p:strVal val="visible"/>
                                      </p:to>
                                    </p:set>
                                    <p:animEffect transition="in" filter="slide(fromBottom)">
                                      <p:cBhvr>
                                        <p:cTn id="23" dur="2000"/>
                                        <p:tgtEl>
                                          <p:spTgt spid="177156">
                                            <p:txEl>
                                              <p:pRg st="1" end="1"/>
                                            </p:txEl>
                                          </p:spTgt>
                                        </p:tgtEl>
                                      </p:cBhvr>
                                    </p:animEffect>
                                  </p:childTnLst>
                                </p:cTn>
                              </p:par>
                            </p:childTnLst>
                          </p:cTn>
                        </p:par>
                        <p:par>
                          <p:cTn id="24" fill="hold" nodeType="afterGroup">
                            <p:stCondLst>
                              <p:cond delay="12000"/>
                            </p:stCondLst>
                            <p:childTnLst>
                              <p:par>
                                <p:cTn id="25" presetID="12" presetClass="entr" presetSubtype="1" fill="hold" nodeType="afterEffect">
                                  <p:stCondLst>
                                    <p:cond delay="0"/>
                                  </p:stCondLst>
                                  <p:childTnLst>
                                    <p:set>
                                      <p:cBhvr>
                                        <p:cTn id="26" dur="1" fill="hold">
                                          <p:stCondLst>
                                            <p:cond delay="0"/>
                                          </p:stCondLst>
                                        </p:cTn>
                                        <p:tgtEl>
                                          <p:spTgt spid="177169"/>
                                        </p:tgtEl>
                                        <p:attrNameLst>
                                          <p:attrName>style.visibility</p:attrName>
                                        </p:attrNameLst>
                                      </p:cBhvr>
                                      <p:to>
                                        <p:strVal val="visible"/>
                                      </p:to>
                                    </p:set>
                                    <p:animEffect transition="in" filter="slide(fromTop)">
                                      <p:cBhvr>
                                        <p:cTn id="27" dur="3000"/>
                                        <p:tgtEl>
                                          <p:spTgt spid="177169"/>
                                        </p:tgtEl>
                                      </p:cBhvr>
                                    </p:animEffect>
                                  </p:childTnLst>
                                </p:cTn>
                              </p:par>
                            </p:childTnLst>
                          </p:cTn>
                        </p:par>
                        <p:par>
                          <p:cTn id="28" fill="hold" nodeType="afterGroup">
                            <p:stCondLst>
                              <p:cond delay="15000"/>
                            </p:stCondLst>
                            <p:childTnLst>
                              <p:par>
                                <p:cTn id="29" presetID="12" presetClass="entr" presetSubtype="4" fill="hold" nodeType="afterEffect">
                                  <p:stCondLst>
                                    <p:cond delay="0"/>
                                  </p:stCondLst>
                                  <p:childTnLst>
                                    <p:set>
                                      <p:cBhvr>
                                        <p:cTn id="30" dur="1" fill="hold">
                                          <p:stCondLst>
                                            <p:cond delay="0"/>
                                          </p:stCondLst>
                                        </p:cTn>
                                        <p:tgtEl>
                                          <p:spTgt spid="177178"/>
                                        </p:tgtEl>
                                        <p:attrNameLst>
                                          <p:attrName>style.visibility</p:attrName>
                                        </p:attrNameLst>
                                      </p:cBhvr>
                                      <p:to>
                                        <p:strVal val="visible"/>
                                      </p:to>
                                    </p:set>
                                    <p:animEffect transition="in" filter="slide(fromBottom)">
                                      <p:cBhvr>
                                        <p:cTn id="31" dur="3000"/>
                                        <p:tgtEl>
                                          <p:spTgt spid="177178"/>
                                        </p:tgtEl>
                                      </p:cBhvr>
                                    </p:animEffect>
                                  </p:childTnLst>
                                </p:cTn>
                              </p:par>
                            </p:childTnLst>
                          </p:cTn>
                        </p:par>
                        <p:par>
                          <p:cTn id="32" fill="hold" nodeType="afterGroup">
                            <p:stCondLst>
                              <p:cond delay="18000"/>
                            </p:stCondLst>
                            <p:childTnLst>
                              <p:par>
                                <p:cTn id="33" presetID="12" presetClass="entr" presetSubtype="1" fill="hold" nodeType="afterEffect">
                                  <p:stCondLst>
                                    <p:cond delay="0"/>
                                  </p:stCondLst>
                                  <p:childTnLst>
                                    <p:set>
                                      <p:cBhvr>
                                        <p:cTn id="34" dur="1" fill="hold">
                                          <p:stCondLst>
                                            <p:cond delay="0"/>
                                          </p:stCondLst>
                                        </p:cTn>
                                        <p:tgtEl>
                                          <p:spTgt spid="177174"/>
                                        </p:tgtEl>
                                        <p:attrNameLst>
                                          <p:attrName>style.visibility</p:attrName>
                                        </p:attrNameLst>
                                      </p:cBhvr>
                                      <p:to>
                                        <p:strVal val="visible"/>
                                      </p:to>
                                    </p:set>
                                    <p:animEffect transition="in" filter="slide(fromTop)">
                                      <p:cBhvr>
                                        <p:cTn id="35" dur="3000"/>
                                        <p:tgtEl>
                                          <p:spTgt spid="177174"/>
                                        </p:tgtEl>
                                      </p:cBhvr>
                                    </p:animEffect>
                                  </p:childTnLst>
                                </p:cTn>
                              </p:par>
                            </p:childTnLst>
                          </p:cTn>
                        </p:par>
                        <p:par>
                          <p:cTn id="36" fill="hold" nodeType="afterGroup">
                            <p:stCondLst>
                              <p:cond delay="21000"/>
                            </p:stCondLst>
                            <p:childTnLst>
                              <p:par>
                                <p:cTn id="37" presetID="12" presetClass="entr" presetSubtype="4" fill="hold" nodeType="afterEffect">
                                  <p:stCondLst>
                                    <p:cond delay="0"/>
                                  </p:stCondLst>
                                  <p:childTnLst>
                                    <p:set>
                                      <p:cBhvr>
                                        <p:cTn id="38" dur="1" fill="hold">
                                          <p:stCondLst>
                                            <p:cond delay="0"/>
                                          </p:stCondLst>
                                        </p:cTn>
                                        <p:tgtEl>
                                          <p:spTgt spid="177179"/>
                                        </p:tgtEl>
                                        <p:attrNameLst>
                                          <p:attrName>style.visibility</p:attrName>
                                        </p:attrNameLst>
                                      </p:cBhvr>
                                      <p:to>
                                        <p:strVal val="visible"/>
                                      </p:to>
                                    </p:set>
                                    <p:animEffect transition="in" filter="slide(fromBottom)">
                                      <p:cBhvr>
                                        <p:cTn id="39" dur="3000"/>
                                        <p:tgtEl>
                                          <p:spTgt spid="17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build="p"/>
      <p:bldP spid="1771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57" name="Rectangle 17"/>
          <p:cNvSpPr>
            <a:spLocks noChangeArrowheads="1"/>
          </p:cNvSpPr>
          <p:nvPr/>
        </p:nvSpPr>
        <p:spPr bwMode="auto">
          <a:xfrm>
            <a:off x="611188" y="1773238"/>
            <a:ext cx="1081087" cy="20161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grpSp>
        <p:nvGrpSpPr>
          <p:cNvPr id="138254" name="Group 14"/>
          <p:cNvGrpSpPr>
            <a:grpSpLocks/>
          </p:cNvGrpSpPr>
          <p:nvPr/>
        </p:nvGrpSpPr>
        <p:grpSpPr bwMode="auto">
          <a:xfrm>
            <a:off x="486042" y="831639"/>
            <a:ext cx="4032002" cy="3610630"/>
            <a:chOff x="68" y="663"/>
            <a:chExt cx="2812" cy="2579"/>
          </a:xfrm>
        </p:grpSpPr>
        <p:pic>
          <p:nvPicPr>
            <p:cNvPr id="138243" name="Picture 3"/>
            <p:cNvPicPr>
              <a:picLocks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173" y="663"/>
              <a:ext cx="2707" cy="25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8252" name="Text Box 12"/>
            <p:cNvSpPr txBox="1">
              <a:spLocks noChangeArrowheads="1"/>
            </p:cNvSpPr>
            <p:nvPr/>
          </p:nvSpPr>
          <p:spPr bwMode="auto">
            <a:xfrm>
              <a:off x="68" y="2750"/>
              <a:ext cx="1179"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es-ES" sz="1800">
                  <a:solidFill>
                    <a:srgbClr val="800000"/>
                  </a:solidFill>
                </a:rPr>
                <a:t>EXOTÉRMICA</a:t>
              </a:r>
              <a:endParaRPr lang="es-ES_tradnl" sz="1800">
                <a:solidFill>
                  <a:srgbClr val="800000"/>
                </a:solidFill>
              </a:endParaRPr>
            </a:p>
          </p:txBody>
        </p:sp>
      </p:grpSp>
      <p:sp>
        <p:nvSpPr>
          <p:cNvPr id="138249" name="Rectangle 9"/>
          <p:cNvSpPr>
            <a:spLocks noGrp="1" noChangeArrowheads="1"/>
          </p:cNvSpPr>
          <p:nvPr>
            <p:ph type="title"/>
          </p:nvPr>
        </p:nvSpPr>
        <p:spPr>
          <a:xfrm>
            <a:off x="457200" y="-26988"/>
            <a:ext cx="8229600" cy="1143001"/>
          </a:xfrm>
        </p:spPr>
        <p:txBody>
          <a:bodyPr>
            <a:normAutofit/>
          </a:bodyPr>
          <a:lstStyle/>
          <a:p>
            <a:r>
              <a:rPr lang="es-ES_tradnl" sz="3000"/>
              <a:t>Energía en las Reacciones Químicas</a:t>
            </a:r>
          </a:p>
        </p:txBody>
      </p:sp>
      <p:sp>
        <p:nvSpPr>
          <p:cNvPr id="138248" name="Text Box 8"/>
          <p:cNvSpPr txBox="1">
            <a:spLocks noChangeArrowheads="1"/>
          </p:cNvSpPr>
          <p:nvPr/>
        </p:nvSpPr>
        <p:spPr bwMode="auto">
          <a:xfrm>
            <a:off x="229944" y="4431261"/>
            <a:ext cx="4105275" cy="21390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just">
              <a:spcBef>
                <a:spcPct val="50000"/>
              </a:spcBef>
            </a:pPr>
            <a:r>
              <a:rPr lang="es-ES_tradnl" sz="1400" b="0">
                <a:solidFill>
                  <a:schemeClr val="accent2"/>
                </a:solidFill>
              </a:rPr>
              <a:t>Al calentar la termita se produce una reacción fuertemente exotérmica. El aluminio </a:t>
            </a:r>
            <a:r>
              <a:rPr lang="es-ES_tradnl" sz="1400" b="0">
                <a:solidFill>
                  <a:srgbClr val="333399"/>
                </a:solidFill>
              </a:rPr>
              <a:t>reacciona</a:t>
            </a:r>
            <a:r>
              <a:rPr lang="es-ES_tradnl" sz="1400" b="0">
                <a:solidFill>
                  <a:schemeClr val="accent2"/>
                </a:solidFill>
              </a:rPr>
              <a:t> con óxido de hierro (III), produciendo una lluvia de chispas de hierro fundido. </a:t>
            </a:r>
          </a:p>
          <a:p>
            <a:pPr algn="just">
              <a:spcBef>
                <a:spcPct val="50000"/>
              </a:spcBef>
            </a:pPr>
            <a:r>
              <a:rPr lang="es-ES_tradnl" sz="1400" b="0">
                <a:solidFill>
                  <a:schemeClr val="accent2"/>
                </a:solidFill>
              </a:rPr>
              <a:t>En una reacción exotérmica, la energía se pierde en forma de calor, la cantidad de calor perdida depende de la cantidad de reactivos disponible</a:t>
            </a:r>
            <a:r>
              <a:rPr lang="es-ES_tradnl" sz="1400"/>
              <a:t>.</a:t>
            </a:r>
          </a:p>
        </p:txBody>
      </p:sp>
      <p:grpSp>
        <p:nvGrpSpPr>
          <p:cNvPr id="138255" name="Group 15"/>
          <p:cNvGrpSpPr>
            <a:grpSpLocks/>
          </p:cNvGrpSpPr>
          <p:nvPr/>
        </p:nvGrpSpPr>
        <p:grpSpPr bwMode="auto">
          <a:xfrm>
            <a:off x="4681538" y="914529"/>
            <a:ext cx="4175125" cy="3444850"/>
            <a:chOff x="2835" y="709"/>
            <a:chExt cx="2808" cy="2487"/>
          </a:xfrm>
        </p:grpSpPr>
        <p:pic>
          <p:nvPicPr>
            <p:cNvPr id="138244" name="Picture 4"/>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2880" y="709"/>
              <a:ext cx="2763" cy="24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38253" name="Text Box 13"/>
            <p:cNvSpPr txBox="1">
              <a:spLocks noChangeArrowheads="1"/>
            </p:cNvSpPr>
            <p:nvPr/>
          </p:nvSpPr>
          <p:spPr bwMode="auto">
            <a:xfrm>
              <a:off x="2835" y="2745"/>
              <a:ext cx="1179"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es-ES" sz="1800">
                  <a:solidFill>
                    <a:srgbClr val="800000"/>
                  </a:solidFill>
                </a:rPr>
                <a:t>ENDOTÉRMICA</a:t>
              </a:r>
              <a:endParaRPr lang="es-ES_tradnl" sz="1800">
                <a:solidFill>
                  <a:srgbClr val="800000"/>
                </a:solidFill>
              </a:endParaRPr>
            </a:p>
          </p:txBody>
        </p:sp>
      </p:grpSp>
      <p:sp>
        <p:nvSpPr>
          <p:cNvPr id="138256" name="Text Box 16"/>
          <p:cNvSpPr txBox="1">
            <a:spLocks noChangeArrowheads="1"/>
          </p:cNvSpPr>
          <p:nvPr/>
        </p:nvSpPr>
        <p:spPr bwMode="auto">
          <a:xfrm>
            <a:off x="4767839" y="4376430"/>
            <a:ext cx="4105275" cy="19236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s-ES_tradnl" sz="1400" b="0">
                <a:solidFill>
                  <a:srgbClr val="333399"/>
                </a:solidFill>
              </a:rPr>
              <a:t>La reacción entre sulfocianuro amónico e hidróxido de bario octahidratado es una reacción endotérmica. Absorbe una cantidad de calor del exterior del recipiente que produce la congelación del vapor de agua del aire.</a:t>
            </a:r>
          </a:p>
          <a:p>
            <a:pPr>
              <a:spcBef>
                <a:spcPct val="50000"/>
              </a:spcBef>
            </a:pPr>
            <a:r>
              <a:rPr lang="es-ES_tradnl" sz="1400" b="0">
                <a:solidFill>
                  <a:schemeClr val="accent2"/>
                </a:solidFill>
              </a:rPr>
              <a:t>En una reacción endotérmica, la energía se absorbe en forma de calor.</a:t>
            </a:r>
            <a:endParaRPr lang="es-ES_tradnl" sz="1400"/>
          </a:p>
        </p:txBody>
      </p:sp>
    </p:spTree>
    <p:extLst>
      <p:ext uri="{BB962C8B-B14F-4D97-AF65-F5344CB8AC3E}">
        <p14:creationId xmlns:p14="http://schemas.microsoft.com/office/powerpoint/2010/main" xmlns="" val="94019025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nodeType="afterEffect">
                                  <p:stCondLst>
                                    <p:cond delay="0"/>
                                  </p:stCondLst>
                                  <p:childTnLst>
                                    <p:set>
                                      <p:cBhvr>
                                        <p:cTn id="6" dur="1" fill="hold">
                                          <p:stCondLst>
                                            <p:cond delay="0"/>
                                          </p:stCondLst>
                                        </p:cTn>
                                        <p:tgtEl>
                                          <p:spTgt spid="138254"/>
                                        </p:tgtEl>
                                        <p:attrNameLst>
                                          <p:attrName>style.visibility</p:attrName>
                                        </p:attrNameLst>
                                      </p:cBhvr>
                                      <p:to>
                                        <p:strVal val="visible"/>
                                      </p:to>
                                    </p:set>
                                    <p:animEffect transition="in" filter="fade">
                                      <p:cBhvr>
                                        <p:cTn id="7" dur="2000"/>
                                        <p:tgtEl>
                                          <p:spTgt spid="138254"/>
                                        </p:tgtEl>
                                      </p:cBhvr>
                                    </p:animEffect>
                                    <p:anim calcmode="lin" valueType="num">
                                      <p:cBhvr>
                                        <p:cTn id="8" dur="2000" fill="hold"/>
                                        <p:tgtEl>
                                          <p:spTgt spid="138254"/>
                                        </p:tgtEl>
                                        <p:attrNameLst>
                                          <p:attrName>style.rotation</p:attrName>
                                        </p:attrNameLst>
                                      </p:cBhvr>
                                      <p:tavLst>
                                        <p:tav tm="0">
                                          <p:val>
                                            <p:fltVal val="720"/>
                                          </p:val>
                                        </p:tav>
                                        <p:tav tm="100000">
                                          <p:val>
                                            <p:fltVal val="0"/>
                                          </p:val>
                                        </p:tav>
                                      </p:tavLst>
                                    </p:anim>
                                    <p:anim calcmode="lin" valueType="num">
                                      <p:cBhvr>
                                        <p:cTn id="9" dur="2000" fill="hold"/>
                                        <p:tgtEl>
                                          <p:spTgt spid="138254"/>
                                        </p:tgtEl>
                                        <p:attrNameLst>
                                          <p:attrName>ppt_h</p:attrName>
                                        </p:attrNameLst>
                                      </p:cBhvr>
                                      <p:tavLst>
                                        <p:tav tm="0">
                                          <p:val>
                                            <p:fltVal val="0"/>
                                          </p:val>
                                        </p:tav>
                                        <p:tav tm="100000">
                                          <p:val>
                                            <p:strVal val="#ppt_h"/>
                                          </p:val>
                                        </p:tav>
                                      </p:tavLst>
                                    </p:anim>
                                    <p:anim calcmode="lin" valueType="num">
                                      <p:cBhvr>
                                        <p:cTn id="10" dur="2000" fill="hold"/>
                                        <p:tgtEl>
                                          <p:spTgt spid="138254"/>
                                        </p:tgtEl>
                                        <p:attrNameLst>
                                          <p:attrName>ppt_w</p:attrName>
                                        </p:attrNameLst>
                                      </p:cBhvr>
                                      <p:tavLst>
                                        <p:tav tm="0">
                                          <p:val>
                                            <p:fltVal val="0"/>
                                          </p:val>
                                        </p:tav>
                                        <p:tav tm="100000">
                                          <p:val>
                                            <p:strVal val="#ppt_w"/>
                                          </p:val>
                                        </p:tav>
                                      </p:tavLst>
                                    </p:anim>
                                  </p:childTnLst>
                                </p:cTn>
                              </p:par>
                            </p:childTnLst>
                          </p:cTn>
                        </p:par>
                        <p:par>
                          <p:cTn id="11" fill="hold" nodeType="afterGroup">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138248"/>
                                        </p:tgtEl>
                                        <p:attrNameLst>
                                          <p:attrName>style.visibility</p:attrName>
                                        </p:attrNameLst>
                                      </p:cBhvr>
                                      <p:to>
                                        <p:strVal val="visible"/>
                                      </p:to>
                                    </p:set>
                                    <p:anim calcmode="lin" valueType="num">
                                      <p:cBhvr additive="base">
                                        <p:cTn id="14" dur="3000" fill="hold"/>
                                        <p:tgtEl>
                                          <p:spTgt spid="138248"/>
                                        </p:tgtEl>
                                        <p:attrNameLst>
                                          <p:attrName>ppt_x</p:attrName>
                                        </p:attrNameLst>
                                      </p:cBhvr>
                                      <p:tavLst>
                                        <p:tav tm="0">
                                          <p:val>
                                            <p:strVal val="#ppt_x"/>
                                          </p:val>
                                        </p:tav>
                                        <p:tav tm="100000">
                                          <p:val>
                                            <p:strVal val="#ppt_x"/>
                                          </p:val>
                                        </p:tav>
                                      </p:tavLst>
                                    </p:anim>
                                    <p:anim calcmode="lin" valueType="num">
                                      <p:cBhvr additive="base">
                                        <p:cTn id="15" dur="3000" fill="hold"/>
                                        <p:tgtEl>
                                          <p:spTgt spid="138248"/>
                                        </p:tgtEl>
                                        <p:attrNameLst>
                                          <p:attrName>ppt_y</p:attrName>
                                        </p:attrNameLst>
                                      </p:cBhvr>
                                      <p:tavLst>
                                        <p:tav tm="0">
                                          <p:val>
                                            <p:strVal val="1+#ppt_h/2"/>
                                          </p:val>
                                        </p:tav>
                                        <p:tav tm="100000">
                                          <p:val>
                                            <p:strVal val="#ppt_y"/>
                                          </p:val>
                                        </p:tav>
                                      </p:tavLst>
                                    </p:anim>
                                  </p:childTnLst>
                                </p:cTn>
                              </p:par>
                            </p:childTnLst>
                          </p:cTn>
                        </p:par>
                        <p:par>
                          <p:cTn id="16" fill="hold" nodeType="afterGroup">
                            <p:stCondLst>
                              <p:cond delay="5000"/>
                            </p:stCondLst>
                            <p:childTnLst>
                              <p:par>
                                <p:cTn id="17" presetID="35" presetClass="entr" presetSubtype="0" fill="hold" nodeType="afterEffect">
                                  <p:stCondLst>
                                    <p:cond delay="0"/>
                                  </p:stCondLst>
                                  <p:childTnLst>
                                    <p:set>
                                      <p:cBhvr>
                                        <p:cTn id="18" dur="1" fill="hold">
                                          <p:stCondLst>
                                            <p:cond delay="0"/>
                                          </p:stCondLst>
                                        </p:cTn>
                                        <p:tgtEl>
                                          <p:spTgt spid="138255"/>
                                        </p:tgtEl>
                                        <p:attrNameLst>
                                          <p:attrName>style.visibility</p:attrName>
                                        </p:attrNameLst>
                                      </p:cBhvr>
                                      <p:to>
                                        <p:strVal val="visible"/>
                                      </p:to>
                                    </p:set>
                                    <p:animEffect transition="in" filter="fade">
                                      <p:cBhvr>
                                        <p:cTn id="19" dur="2000"/>
                                        <p:tgtEl>
                                          <p:spTgt spid="138255"/>
                                        </p:tgtEl>
                                      </p:cBhvr>
                                    </p:animEffect>
                                    <p:anim calcmode="lin" valueType="num">
                                      <p:cBhvr>
                                        <p:cTn id="20" dur="2000" fill="hold"/>
                                        <p:tgtEl>
                                          <p:spTgt spid="138255"/>
                                        </p:tgtEl>
                                        <p:attrNameLst>
                                          <p:attrName>style.rotation</p:attrName>
                                        </p:attrNameLst>
                                      </p:cBhvr>
                                      <p:tavLst>
                                        <p:tav tm="0">
                                          <p:val>
                                            <p:fltVal val="720"/>
                                          </p:val>
                                        </p:tav>
                                        <p:tav tm="100000">
                                          <p:val>
                                            <p:fltVal val="0"/>
                                          </p:val>
                                        </p:tav>
                                      </p:tavLst>
                                    </p:anim>
                                    <p:anim calcmode="lin" valueType="num">
                                      <p:cBhvr>
                                        <p:cTn id="21" dur="2000" fill="hold"/>
                                        <p:tgtEl>
                                          <p:spTgt spid="138255"/>
                                        </p:tgtEl>
                                        <p:attrNameLst>
                                          <p:attrName>ppt_h</p:attrName>
                                        </p:attrNameLst>
                                      </p:cBhvr>
                                      <p:tavLst>
                                        <p:tav tm="0">
                                          <p:val>
                                            <p:fltVal val="0"/>
                                          </p:val>
                                        </p:tav>
                                        <p:tav tm="100000">
                                          <p:val>
                                            <p:strVal val="#ppt_h"/>
                                          </p:val>
                                        </p:tav>
                                      </p:tavLst>
                                    </p:anim>
                                    <p:anim calcmode="lin" valueType="num">
                                      <p:cBhvr>
                                        <p:cTn id="22" dur="2000" fill="hold"/>
                                        <p:tgtEl>
                                          <p:spTgt spid="138255"/>
                                        </p:tgtEl>
                                        <p:attrNameLst>
                                          <p:attrName>ppt_w</p:attrName>
                                        </p:attrNameLst>
                                      </p:cBhvr>
                                      <p:tavLst>
                                        <p:tav tm="0">
                                          <p:val>
                                            <p:fltVal val="0"/>
                                          </p:val>
                                        </p:tav>
                                        <p:tav tm="100000">
                                          <p:val>
                                            <p:strVal val="#ppt_w"/>
                                          </p:val>
                                        </p:tav>
                                      </p:tavLst>
                                    </p:anim>
                                  </p:childTnLst>
                                </p:cTn>
                              </p:par>
                            </p:childTnLst>
                          </p:cTn>
                        </p:par>
                        <p:par>
                          <p:cTn id="23" fill="hold" nodeType="afterGroup">
                            <p:stCondLst>
                              <p:cond delay="7000"/>
                            </p:stCondLst>
                            <p:childTnLst>
                              <p:par>
                                <p:cTn id="24" presetID="2" presetClass="entr" presetSubtype="4" fill="hold" grpId="0" nodeType="afterEffect">
                                  <p:stCondLst>
                                    <p:cond delay="0"/>
                                  </p:stCondLst>
                                  <p:childTnLst>
                                    <p:set>
                                      <p:cBhvr>
                                        <p:cTn id="25" dur="1" fill="hold">
                                          <p:stCondLst>
                                            <p:cond delay="0"/>
                                          </p:stCondLst>
                                        </p:cTn>
                                        <p:tgtEl>
                                          <p:spTgt spid="138256"/>
                                        </p:tgtEl>
                                        <p:attrNameLst>
                                          <p:attrName>style.visibility</p:attrName>
                                        </p:attrNameLst>
                                      </p:cBhvr>
                                      <p:to>
                                        <p:strVal val="visible"/>
                                      </p:to>
                                    </p:set>
                                    <p:anim calcmode="lin" valueType="num">
                                      <p:cBhvr additive="base">
                                        <p:cTn id="26" dur="3000" fill="hold"/>
                                        <p:tgtEl>
                                          <p:spTgt spid="138256"/>
                                        </p:tgtEl>
                                        <p:attrNameLst>
                                          <p:attrName>ppt_x</p:attrName>
                                        </p:attrNameLst>
                                      </p:cBhvr>
                                      <p:tavLst>
                                        <p:tav tm="0">
                                          <p:val>
                                            <p:strVal val="#ppt_x"/>
                                          </p:val>
                                        </p:tav>
                                        <p:tav tm="100000">
                                          <p:val>
                                            <p:strVal val="#ppt_x"/>
                                          </p:val>
                                        </p:tav>
                                      </p:tavLst>
                                    </p:anim>
                                    <p:anim calcmode="lin" valueType="num">
                                      <p:cBhvr additive="base">
                                        <p:cTn id="27" dur="3000" fill="hold"/>
                                        <p:tgtEl>
                                          <p:spTgt spid="1382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8" grpId="0"/>
      <p:bldP spid="1382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14" name="Picture 10" descr="exotermica"/>
          <p:cNvPicPr>
            <a:picLocks noGrp="1" noChangeAspect="1" noChangeArrowheads="1"/>
          </p:cNvPicPr>
          <p:nvPr>
            <p:ph sz="quarter" idx="3"/>
          </p:nvPr>
        </p:nvPicPr>
        <p:blipFill>
          <a:blip r:embed="rId4" cstate="print">
            <a:extLst>
              <a:ext uri="{28A0092B-C50C-407E-A947-70E740481C1C}">
                <a14:useLocalDpi xmlns:a14="http://schemas.microsoft.com/office/drawing/2010/main" xmlns="" val="0"/>
              </a:ext>
            </a:extLst>
          </a:blip>
          <a:srcRect l="4478" r="10661"/>
          <a:stretch>
            <a:fillRect/>
          </a:stretch>
        </p:blipFill>
        <p:spPr>
          <a:xfrm>
            <a:off x="4932363" y="2492375"/>
            <a:ext cx="3998912" cy="3200400"/>
          </a:xfrm>
          <a:noFill/>
          <a:ln>
            <a:solidFill>
              <a:schemeClr val="accent2"/>
            </a:solidFill>
            <a:miter lim="800000"/>
            <a:headEnd/>
            <a:tailEnd/>
          </a:ln>
          <a:effectLst>
            <a:outerShdw dist="107763" dir="18900000" algn="ctr" rotWithShape="0">
              <a:srgbClr val="808080">
                <a:alpha val="50000"/>
              </a:srgbClr>
            </a:outerShdw>
          </a:effectLst>
          <a:extLst>
            <a:ext uri="{909E8E84-426E-40DD-AFC4-6F175D3DCCD1}">
              <a14:hiddenFill xmlns:a14="http://schemas.microsoft.com/office/drawing/2010/main" xmlns="">
                <a:solidFill>
                  <a:srgbClr val="FFFFFF"/>
                </a:solidFill>
              </a14:hiddenFill>
            </a:ext>
          </a:extLst>
        </p:spPr>
      </p:pic>
      <p:sp>
        <p:nvSpPr>
          <p:cNvPr id="98308" name="Rectangle 4"/>
          <p:cNvSpPr>
            <a:spLocks noGrp="1" noChangeArrowheads="1"/>
          </p:cNvSpPr>
          <p:nvPr>
            <p:ph type="title"/>
          </p:nvPr>
        </p:nvSpPr>
        <p:spPr>
          <a:xfrm>
            <a:off x="457200" y="-26988"/>
            <a:ext cx="8229600" cy="1143001"/>
          </a:xfrm>
          <a:noFill/>
          <a:ln/>
        </p:spPr>
        <p:txBody>
          <a:bodyPr>
            <a:normAutofit/>
          </a:bodyPr>
          <a:lstStyle/>
          <a:p>
            <a:r>
              <a:rPr lang="es-ES_tradnl" sz="3000"/>
              <a:t>Energía en las Reacciones Químicas</a:t>
            </a:r>
          </a:p>
        </p:txBody>
      </p:sp>
      <p:sp>
        <p:nvSpPr>
          <p:cNvPr id="98307" name="Rectangle 3"/>
          <p:cNvSpPr>
            <a:spLocks noGrp="1" noChangeArrowheads="1"/>
          </p:cNvSpPr>
          <p:nvPr>
            <p:ph type="body" sz="half" idx="1"/>
          </p:nvPr>
        </p:nvSpPr>
        <p:spPr>
          <a:xfrm>
            <a:off x="461963" y="1700213"/>
            <a:ext cx="3822700" cy="460375"/>
          </a:xfrm>
        </p:spPr>
        <p:txBody>
          <a:bodyPr>
            <a:normAutofit fontScale="85000" lnSpcReduction="20000"/>
          </a:bodyPr>
          <a:lstStyle/>
          <a:p>
            <a:pPr marL="0" indent="0" algn="ctr">
              <a:spcBef>
                <a:spcPct val="0"/>
              </a:spcBef>
              <a:buFontTx/>
              <a:buNone/>
            </a:pPr>
            <a:r>
              <a:rPr lang="es-ES_tradnl" sz="1800" dirty="0"/>
              <a:t>Reacción </a:t>
            </a:r>
            <a:r>
              <a:rPr lang="es-ES_tradnl" sz="1800" b="1" dirty="0"/>
              <a:t>endotérmica: </a:t>
            </a:r>
            <a:r>
              <a:rPr lang="es-ES_tradnl" sz="1800" dirty="0"/>
              <a:t>Absorbe calor</a:t>
            </a:r>
          </a:p>
          <a:p>
            <a:pPr marL="0" indent="0" algn="ctr">
              <a:spcBef>
                <a:spcPct val="0"/>
              </a:spcBef>
              <a:buFontTx/>
              <a:buNone/>
            </a:pPr>
            <a:r>
              <a:rPr lang="es-ES_tradnl" sz="1800" dirty="0"/>
              <a:t>∑</a:t>
            </a:r>
            <a:r>
              <a:rPr lang="es-ES_tradnl" sz="1800" dirty="0" err="1"/>
              <a:t>Hproductos</a:t>
            </a:r>
            <a:r>
              <a:rPr lang="es-ES_tradnl" sz="1800" dirty="0"/>
              <a:t> &gt; ∑</a:t>
            </a:r>
            <a:r>
              <a:rPr lang="es-ES_tradnl" sz="1800" dirty="0" err="1"/>
              <a:t>Hreactivos</a:t>
            </a:r>
            <a:r>
              <a:rPr lang="es-ES_tradnl" sz="1800" dirty="0"/>
              <a:t>	</a:t>
            </a:r>
          </a:p>
        </p:txBody>
      </p:sp>
      <p:pic>
        <p:nvPicPr>
          <p:cNvPr id="98312" name="Picture 8" descr="endotermica"/>
          <p:cNvPicPr>
            <a:picLocks noGrp="1" noChangeAspect="1" noChangeArrowheads="1"/>
          </p:cNvPicPr>
          <p:nvPr>
            <p:ph sz="quarter" idx="2"/>
          </p:nvPr>
        </p:nvPicPr>
        <p:blipFill>
          <a:blip r:embed="rId5" cstate="print">
            <a:extLst>
              <a:ext uri="{28A0092B-C50C-407E-A947-70E740481C1C}">
                <a14:useLocalDpi xmlns:a14="http://schemas.microsoft.com/office/drawing/2010/main" xmlns="" val="0"/>
              </a:ext>
            </a:extLst>
          </a:blip>
          <a:srcRect l="5331" t="2672" r="19777"/>
          <a:stretch>
            <a:fillRect/>
          </a:stretch>
        </p:blipFill>
        <p:spPr>
          <a:xfrm>
            <a:off x="323850" y="2493963"/>
            <a:ext cx="4084638" cy="3101975"/>
          </a:xfrm>
          <a:noFill/>
          <a:ln>
            <a:solidFill>
              <a:schemeClr val="accent2"/>
            </a:solidFill>
            <a:miter lim="800000"/>
            <a:headEnd/>
            <a:tailEnd/>
          </a:ln>
          <a:effectLst>
            <a:outerShdw dist="107763" dir="18900000" algn="ctr" rotWithShape="0">
              <a:srgbClr val="808080">
                <a:alpha val="50000"/>
              </a:srgbClr>
            </a:outerShdw>
          </a:effectLst>
          <a:extLst>
            <a:ext uri="{909E8E84-426E-40DD-AFC4-6F175D3DCCD1}">
              <a14:hiddenFill xmlns:a14="http://schemas.microsoft.com/office/drawing/2010/main" xmlns="">
                <a:solidFill>
                  <a:srgbClr val="FFFFFF"/>
                </a:solidFill>
              </a14:hiddenFill>
            </a:ext>
          </a:extLst>
        </p:spPr>
      </p:pic>
      <p:sp>
        <p:nvSpPr>
          <p:cNvPr id="98316" name="Rectangle 12"/>
          <p:cNvSpPr>
            <a:spLocks noChangeArrowheads="1"/>
          </p:cNvSpPr>
          <p:nvPr/>
        </p:nvSpPr>
        <p:spPr bwMode="auto">
          <a:xfrm>
            <a:off x="323850" y="981075"/>
            <a:ext cx="8496300" cy="360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lnSpc>
                <a:spcPct val="80000"/>
              </a:lnSpc>
              <a:spcBef>
                <a:spcPct val="20000"/>
              </a:spcBef>
            </a:pPr>
            <a:r>
              <a:rPr lang="es-ES_tradnl" i="0">
                <a:solidFill>
                  <a:schemeClr val="accent2"/>
                </a:solidFill>
                <a:effectLst>
                  <a:outerShdw blurRad="38100" dist="38100" dir="2700000" algn="tl">
                    <a:srgbClr val="000000"/>
                  </a:outerShdw>
                </a:effectLst>
              </a:rPr>
              <a:t>Diagramas entálpicos (Diagramas de energía)</a:t>
            </a:r>
            <a:endParaRPr lang="es-ES_tradnl" b="0" i="0">
              <a:solidFill>
                <a:schemeClr val="accent2"/>
              </a:solidFill>
              <a:effectLst>
                <a:outerShdw blurRad="38100" dist="38100" dir="2700000" algn="tl">
                  <a:srgbClr val="000000"/>
                </a:outerShdw>
              </a:effectLst>
            </a:endParaRPr>
          </a:p>
        </p:txBody>
      </p:sp>
      <p:sp>
        <p:nvSpPr>
          <p:cNvPr id="98317" name="Rectangle 13"/>
          <p:cNvSpPr>
            <a:spLocks noChangeArrowheads="1"/>
          </p:cNvSpPr>
          <p:nvPr/>
        </p:nvSpPr>
        <p:spPr bwMode="auto">
          <a:xfrm>
            <a:off x="5004048" y="1556792"/>
            <a:ext cx="3960812" cy="647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r>
              <a:rPr lang="es-ES_tradnl" sz="1800" b="0" i="0" dirty="0">
                <a:solidFill>
                  <a:schemeClr val="accent2"/>
                </a:solidFill>
              </a:rPr>
              <a:t>Reacción </a:t>
            </a:r>
            <a:r>
              <a:rPr lang="es-ES_tradnl" sz="1800" i="0" dirty="0">
                <a:solidFill>
                  <a:schemeClr val="accent2"/>
                </a:solidFill>
              </a:rPr>
              <a:t>exotérmica:</a:t>
            </a:r>
            <a:r>
              <a:rPr lang="es-ES_tradnl" sz="1800" b="0" i="0" dirty="0">
                <a:solidFill>
                  <a:schemeClr val="accent2"/>
                </a:solidFill>
              </a:rPr>
              <a:t> Desprende calor</a:t>
            </a:r>
          </a:p>
          <a:p>
            <a:pPr algn="ctr"/>
            <a:r>
              <a:rPr lang="es-ES_tradnl" sz="1800" b="0" i="0" dirty="0">
                <a:solidFill>
                  <a:schemeClr val="accent2"/>
                </a:solidFill>
              </a:rPr>
              <a:t>∑</a:t>
            </a:r>
            <a:r>
              <a:rPr lang="es-ES_tradnl" sz="1800" b="0" i="0" dirty="0" err="1">
                <a:solidFill>
                  <a:schemeClr val="accent2"/>
                </a:solidFill>
              </a:rPr>
              <a:t>Hproductos</a:t>
            </a:r>
            <a:r>
              <a:rPr lang="es-ES_tradnl" sz="1800" b="0" i="0" dirty="0">
                <a:solidFill>
                  <a:schemeClr val="accent2"/>
                </a:solidFill>
              </a:rPr>
              <a:t> &lt; ∑</a:t>
            </a:r>
            <a:r>
              <a:rPr lang="es-ES_tradnl" sz="1800" b="0" i="0" dirty="0" err="1">
                <a:solidFill>
                  <a:schemeClr val="accent2"/>
                </a:solidFill>
              </a:rPr>
              <a:t>Hreactivos</a:t>
            </a:r>
            <a:endParaRPr lang="es-ES_tradnl" sz="1800" b="0" i="0" dirty="0">
              <a:solidFill>
                <a:schemeClr val="accent2"/>
              </a:solidFill>
            </a:endParaRPr>
          </a:p>
        </p:txBody>
      </p:sp>
      <p:pic>
        <p:nvPicPr>
          <p:cNvPr id="98318" name="Picture 14" descr="reaccion_endotermica"/>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323850" y="5589588"/>
            <a:ext cx="4067175" cy="1019175"/>
          </a:xfrm>
          <a:prstGeom prst="rect">
            <a:avLst/>
          </a:prstGeom>
          <a:noFill/>
          <a:extLst>
            <a:ext uri="{909E8E84-426E-40DD-AFC4-6F175D3DCCD1}">
              <a14:hiddenFill xmlns:a14="http://schemas.microsoft.com/office/drawing/2010/main" xmlns="">
                <a:solidFill>
                  <a:srgbClr val="FFFFFF"/>
                </a:solidFill>
              </a14:hiddenFill>
            </a:ext>
          </a:extLst>
        </p:spPr>
      </p:pic>
      <p:pic>
        <p:nvPicPr>
          <p:cNvPr id="98324" name="Picture 20" descr="reaccion_exotermica"/>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xmlns="" val="0"/>
              </a:ext>
            </a:extLst>
          </a:blip>
          <a:srcRect/>
          <a:stretch>
            <a:fillRect/>
          </a:stretch>
        </p:blipFill>
        <p:spPr bwMode="auto">
          <a:xfrm>
            <a:off x="4987925" y="5734050"/>
            <a:ext cx="3652838" cy="781050"/>
          </a:xfrm>
          <a:prstGeom prst="rect">
            <a:avLst/>
          </a:prstGeom>
          <a:noFill/>
          <a:extLst>
            <a:ext uri="{909E8E84-426E-40DD-AFC4-6F175D3DCCD1}">
              <a14:hiddenFill xmlns:a14="http://schemas.microsoft.com/office/drawing/2010/main" xmlns="">
                <a:solidFill>
                  <a:srgbClr val="FFFFFF"/>
                </a:solidFill>
              </a14:hiddenFill>
            </a:ext>
          </a:extLst>
        </p:spPr>
      </p:pic>
      <p:sp>
        <p:nvSpPr>
          <p:cNvPr id="98325" name="AutoShape 21">
            <a:hlinkClick r:id="rId8" action="ppaction://hlinkfile" highlightClick="1">
              <a:snd r:embed="rId3" name="click.wav"/>
            </a:hlinkClick>
          </p:cNvPr>
          <p:cNvSpPr>
            <a:spLocks noChangeArrowheads="1"/>
          </p:cNvSpPr>
          <p:nvPr/>
        </p:nvSpPr>
        <p:spPr bwMode="auto">
          <a:xfrm>
            <a:off x="4356100" y="6381750"/>
            <a:ext cx="360363" cy="287338"/>
          </a:xfrm>
          <a:prstGeom prst="actionButtonMovie">
            <a:avLst/>
          </a:prstGeom>
          <a:solidFill>
            <a:schemeClr val="accent1"/>
          </a:solidFill>
          <a:ln>
            <a:noFill/>
          </a:ln>
          <a:effectLst/>
          <a:extLst>
            <a:ext uri="{91240B29-F687-4F45-9708-019B960494DF}">
              <a14:hiddenLine xmlns:a14="http://schemas.microsoft.com/office/drawing/2010/main" xmlns="" w="9525">
                <a:solidFill>
                  <a:srgbClr val="808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s-PE"/>
          </a:p>
        </p:txBody>
      </p:sp>
    </p:spTree>
    <p:extLst>
      <p:ext uri="{BB962C8B-B14F-4D97-AF65-F5344CB8AC3E}">
        <p14:creationId xmlns:p14="http://schemas.microsoft.com/office/powerpoint/2010/main" xmlns="" val="2504727929"/>
      </p:ext>
    </p:extLst>
  </p:cSld>
  <p:clrMapOvr>
    <a:masterClrMapping/>
  </p:clrMapOvr>
  <p:transition spd="med" advClick="0">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98316"/>
                                        </p:tgtEl>
                                        <p:attrNameLst>
                                          <p:attrName>style.visibility</p:attrName>
                                        </p:attrNameLst>
                                      </p:cBhvr>
                                      <p:to>
                                        <p:strVal val="visible"/>
                                      </p:to>
                                    </p:set>
                                    <p:anim calcmode="lin" valueType="num">
                                      <p:cBhvr>
                                        <p:cTn id="7" dur="2000" fill="hold"/>
                                        <p:tgtEl>
                                          <p:spTgt spid="98316"/>
                                        </p:tgtEl>
                                        <p:attrNameLst>
                                          <p:attrName>ppt_w</p:attrName>
                                        </p:attrNameLst>
                                      </p:cBhvr>
                                      <p:tavLst>
                                        <p:tav tm="0">
                                          <p:val>
                                            <p:fltVal val="0"/>
                                          </p:val>
                                        </p:tav>
                                        <p:tav tm="100000">
                                          <p:val>
                                            <p:strVal val="#ppt_w"/>
                                          </p:val>
                                        </p:tav>
                                      </p:tavLst>
                                    </p:anim>
                                    <p:anim calcmode="lin" valueType="num">
                                      <p:cBhvr>
                                        <p:cTn id="8" dur="2000" fill="hold"/>
                                        <p:tgtEl>
                                          <p:spTgt spid="98316"/>
                                        </p:tgtEl>
                                        <p:attrNameLst>
                                          <p:attrName>ppt_h</p:attrName>
                                        </p:attrNameLst>
                                      </p:cBhvr>
                                      <p:tavLst>
                                        <p:tav tm="0">
                                          <p:val>
                                            <p:fltVal val="0"/>
                                          </p:val>
                                        </p:tav>
                                        <p:tav tm="100000">
                                          <p:val>
                                            <p:strVal val="#ppt_h"/>
                                          </p:val>
                                        </p:tav>
                                      </p:tavLst>
                                    </p:anim>
                                  </p:childTnLst>
                                </p:cTn>
                              </p:par>
                            </p:childTnLst>
                          </p:cTn>
                        </p:par>
                        <p:par>
                          <p:cTn id="9" fill="hold" nodeType="afterGroup">
                            <p:stCondLst>
                              <p:cond delay="2000"/>
                            </p:stCondLst>
                            <p:childTnLst>
                              <p:par>
                                <p:cTn id="10" presetID="12" presetClass="entr" presetSubtype="4" fill="hold" grpId="0" nodeType="afterEffect">
                                  <p:stCondLst>
                                    <p:cond delay="0"/>
                                  </p:stCondLst>
                                  <p:childTnLst>
                                    <p:set>
                                      <p:cBhvr>
                                        <p:cTn id="11" dur="1" fill="hold">
                                          <p:stCondLst>
                                            <p:cond delay="0"/>
                                          </p:stCondLst>
                                        </p:cTn>
                                        <p:tgtEl>
                                          <p:spTgt spid="98307">
                                            <p:txEl>
                                              <p:pRg st="0" end="0"/>
                                            </p:txEl>
                                          </p:spTgt>
                                        </p:tgtEl>
                                        <p:attrNameLst>
                                          <p:attrName>style.visibility</p:attrName>
                                        </p:attrNameLst>
                                      </p:cBhvr>
                                      <p:to>
                                        <p:strVal val="visible"/>
                                      </p:to>
                                    </p:set>
                                    <p:animEffect transition="in" filter="slide(fromBottom)">
                                      <p:cBhvr>
                                        <p:cTn id="12" dur="2000"/>
                                        <p:tgtEl>
                                          <p:spTgt spid="98307">
                                            <p:txEl>
                                              <p:pRg st="0" end="0"/>
                                            </p:txEl>
                                          </p:spTgt>
                                        </p:tgtEl>
                                      </p:cBhvr>
                                    </p:animEffect>
                                  </p:childTnLst>
                                </p:cTn>
                              </p:par>
                            </p:childTnLst>
                          </p:cTn>
                        </p:par>
                        <p:par>
                          <p:cTn id="13" fill="hold" nodeType="afterGroup">
                            <p:stCondLst>
                              <p:cond delay="4000"/>
                            </p:stCondLst>
                            <p:childTnLst>
                              <p:par>
                                <p:cTn id="14" presetID="12" presetClass="entr" presetSubtype="4" fill="hold" grpId="0" nodeType="afterEffect">
                                  <p:stCondLst>
                                    <p:cond delay="0"/>
                                  </p:stCondLst>
                                  <p:childTnLst>
                                    <p:set>
                                      <p:cBhvr>
                                        <p:cTn id="15" dur="1" fill="hold">
                                          <p:stCondLst>
                                            <p:cond delay="0"/>
                                          </p:stCondLst>
                                        </p:cTn>
                                        <p:tgtEl>
                                          <p:spTgt spid="98307">
                                            <p:txEl>
                                              <p:pRg st="1" end="1"/>
                                            </p:txEl>
                                          </p:spTgt>
                                        </p:tgtEl>
                                        <p:attrNameLst>
                                          <p:attrName>style.visibility</p:attrName>
                                        </p:attrNameLst>
                                      </p:cBhvr>
                                      <p:to>
                                        <p:strVal val="visible"/>
                                      </p:to>
                                    </p:set>
                                    <p:animEffect transition="in" filter="slide(fromBottom)">
                                      <p:cBhvr>
                                        <p:cTn id="16" dur="2000"/>
                                        <p:tgtEl>
                                          <p:spTgt spid="98307">
                                            <p:txEl>
                                              <p:pRg st="1" end="1"/>
                                            </p:txEl>
                                          </p:spTgt>
                                        </p:tgtEl>
                                      </p:cBhvr>
                                    </p:animEffect>
                                  </p:childTnLst>
                                </p:cTn>
                              </p:par>
                            </p:childTnLst>
                          </p:cTn>
                        </p:par>
                        <p:par>
                          <p:cTn id="17" fill="hold" nodeType="afterGroup">
                            <p:stCondLst>
                              <p:cond delay="6000"/>
                            </p:stCondLst>
                            <p:childTnLst>
                              <p:par>
                                <p:cTn id="18" presetID="22" presetClass="entr" presetSubtype="1" fill="hold" nodeType="afterEffect">
                                  <p:stCondLst>
                                    <p:cond delay="0"/>
                                  </p:stCondLst>
                                  <p:childTnLst>
                                    <p:set>
                                      <p:cBhvr>
                                        <p:cTn id="19" dur="1" fill="hold">
                                          <p:stCondLst>
                                            <p:cond delay="0"/>
                                          </p:stCondLst>
                                        </p:cTn>
                                        <p:tgtEl>
                                          <p:spTgt spid="98312"/>
                                        </p:tgtEl>
                                        <p:attrNameLst>
                                          <p:attrName>style.visibility</p:attrName>
                                        </p:attrNameLst>
                                      </p:cBhvr>
                                      <p:to>
                                        <p:strVal val="visible"/>
                                      </p:to>
                                    </p:set>
                                    <p:animEffect transition="in" filter="wipe(up)">
                                      <p:cBhvr>
                                        <p:cTn id="20" dur="3000"/>
                                        <p:tgtEl>
                                          <p:spTgt spid="98312"/>
                                        </p:tgtEl>
                                      </p:cBhvr>
                                    </p:animEffect>
                                  </p:childTnLst>
                                </p:cTn>
                              </p:par>
                            </p:childTnLst>
                          </p:cTn>
                        </p:par>
                        <p:par>
                          <p:cTn id="21" fill="hold" nodeType="afterGroup">
                            <p:stCondLst>
                              <p:cond delay="9000"/>
                            </p:stCondLst>
                            <p:childTnLst>
                              <p:par>
                                <p:cTn id="22" presetID="18" presetClass="entr" presetSubtype="3" fill="hold" nodeType="afterEffect">
                                  <p:stCondLst>
                                    <p:cond delay="0"/>
                                  </p:stCondLst>
                                  <p:childTnLst>
                                    <p:set>
                                      <p:cBhvr>
                                        <p:cTn id="23" dur="1" fill="hold">
                                          <p:stCondLst>
                                            <p:cond delay="0"/>
                                          </p:stCondLst>
                                        </p:cTn>
                                        <p:tgtEl>
                                          <p:spTgt spid="98318"/>
                                        </p:tgtEl>
                                        <p:attrNameLst>
                                          <p:attrName>style.visibility</p:attrName>
                                        </p:attrNameLst>
                                      </p:cBhvr>
                                      <p:to>
                                        <p:strVal val="visible"/>
                                      </p:to>
                                    </p:set>
                                    <p:animEffect transition="in" filter="strips(upRight)">
                                      <p:cBhvr>
                                        <p:cTn id="24" dur="2000"/>
                                        <p:tgtEl>
                                          <p:spTgt spid="98318"/>
                                        </p:tgtEl>
                                      </p:cBhvr>
                                    </p:animEffect>
                                  </p:childTnLst>
                                </p:cTn>
                              </p:par>
                            </p:childTnLst>
                          </p:cTn>
                        </p:par>
                        <p:par>
                          <p:cTn id="25" fill="hold" nodeType="afterGroup">
                            <p:stCondLst>
                              <p:cond delay="11000"/>
                            </p:stCondLst>
                            <p:childTnLst>
                              <p:par>
                                <p:cTn id="26" presetID="12" presetClass="entr" presetSubtype="4" fill="hold" nodeType="afterEffect">
                                  <p:stCondLst>
                                    <p:cond delay="0"/>
                                  </p:stCondLst>
                                  <p:childTnLst>
                                    <p:set>
                                      <p:cBhvr>
                                        <p:cTn id="27" dur="1" fill="hold">
                                          <p:stCondLst>
                                            <p:cond delay="0"/>
                                          </p:stCondLst>
                                        </p:cTn>
                                        <p:tgtEl>
                                          <p:spTgt spid="98317">
                                            <p:txEl>
                                              <p:pRg st="0" end="0"/>
                                            </p:txEl>
                                          </p:spTgt>
                                        </p:tgtEl>
                                        <p:attrNameLst>
                                          <p:attrName>style.visibility</p:attrName>
                                        </p:attrNameLst>
                                      </p:cBhvr>
                                      <p:to>
                                        <p:strVal val="visible"/>
                                      </p:to>
                                    </p:set>
                                    <p:animEffect transition="in" filter="slide(fromBottom)">
                                      <p:cBhvr>
                                        <p:cTn id="28" dur="2000"/>
                                        <p:tgtEl>
                                          <p:spTgt spid="98317">
                                            <p:txEl>
                                              <p:pRg st="0" end="0"/>
                                            </p:txEl>
                                          </p:spTgt>
                                        </p:tgtEl>
                                      </p:cBhvr>
                                    </p:animEffect>
                                  </p:childTnLst>
                                </p:cTn>
                              </p:par>
                            </p:childTnLst>
                          </p:cTn>
                        </p:par>
                        <p:par>
                          <p:cTn id="29" fill="hold" nodeType="afterGroup">
                            <p:stCondLst>
                              <p:cond delay="13000"/>
                            </p:stCondLst>
                            <p:childTnLst>
                              <p:par>
                                <p:cTn id="30" presetID="12" presetClass="entr" presetSubtype="4" fill="hold" nodeType="afterEffect">
                                  <p:stCondLst>
                                    <p:cond delay="0"/>
                                  </p:stCondLst>
                                  <p:childTnLst>
                                    <p:set>
                                      <p:cBhvr>
                                        <p:cTn id="31" dur="1" fill="hold">
                                          <p:stCondLst>
                                            <p:cond delay="0"/>
                                          </p:stCondLst>
                                        </p:cTn>
                                        <p:tgtEl>
                                          <p:spTgt spid="98317">
                                            <p:txEl>
                                              <p:pRg st="1" end="1"/>
                                            </p:txEl>
                                          </p:spTgt>
                                        </p:tgtEl>
                                        <p:attrNameLst>
                                          <p:attrName>style.visibility</p:attrName>
                                        </p:attrNameLst>
                                      </p:cBhvr>
                                      <p:to>
                                        <p:strVal val="visible"/>
                                      </p:to>
                                    </p:set>
                                    <p:animEffect transition="in" filter="slide(fromBottom)">
                                      <p:cBhvr>
                                        <p:cTn id="32" dur="2000"/>
                                        <p:tgtEl>
                                          <p:spTgt spid="98317">
                                            <p:txEl>
                                              <p:pRg st="1" end="1"/>
                                            </p:txEl>
                                          </p:spTgt>
                                        </p:tgtEl>
                                      </p:cBhvr>
                                    </p:animEffect>
                                  </p:childTnLst>
                                </p:cTn>
                              </p:par>
                            </p:childTnLst>
                          </p:cTn>
                        </p:par>
                        <p:par>
                          <p:cTn id="33" fill="hold" nodeType="afterGroup">
                            <p:stCondLst>
                              <p:cond delay="15000"/>
                            </p:stCondLst>
                            <p:childTnLst>
                              <p:par>
                                <p:cTn id="34" presetID="22" presetClass="entr" presetSubtype="1" fill="hold" nodeType="afterEffect">
                                  <p:stCondLst>
                                    <p:cond delay="0"/>
                                  </p:stCondLst>
                                  <p:childTnLst>
                                    <p:set>
                                      <p:cBhvr>
                                        <p:cTn id="35" dur="1" fill="hold">
                                          <p:stCondLst>
                                            <p:cond delay="0"/>
                                          </p:stCondLst>
                                        </p:cTn>
                                        <p:tgtEl>
                                          <p:spTgt spid="98314"/>
                                        </p:tgtEl>
                                        <p:attrNameLst>
                                          <p:attrName>style.visibility</p:attrName>
                                        </p:attrNameLst>
                                      </p:cBhvr>
                                      <p:to>
                                        <p:strVal val="visible"/>
                                      </p:to>
                                    </p:set>
                                    <p:animEffect transition="in" filter="wipe(up)">
                                      <p:cBhvr>
                                        <p:cTn id="36" dur="3000"/>
                                        <p:tgtEl>
                                          <p:spTgt spid="98314"/>
                                        </p:tgtEl>
                                      </p:cBhvr>
                                    </p:animEffect>
                                  </p:childTnLst>
                                </p:cTn>
                              </p:par>
                            </p:childTnLst>
                          </p:cTn>
                        </p:par>
                        <p:par>
                          <p:cTn id="37" fill="hold" nodeType="afterGroup">
                            <p:stCondLst>
                              <p:cond delay="18000"/>
                            </p:stCondLst>
                            <p:childTnLst>
                              <p:par>
                                <p:cTn id="38" presetID="18" presetClass="entr" presetSubtype="3" fill="hold" nodeType="afterEffect">
                                  <p:stCondLst>
                                    <p:cond delay="0"/>
                                  </p:stCondLst>
                                  <p:childTnLst>
                                    <p:set>
                                      <p:cBhvr>
                                        <p:cTn id="39" dur="1" fill="hold">
                                          <p:stCondLst>
                                            <p:cond delay="0"/>
                                          </p:stCondLst>
                                        </p:cTn>
                                        <p:tgtEl>
                                          <p:spTgt spid="98324"/>
                                        </p:tgtEl>
                                        <p:attrNameLst>
                                          <p:attrName>style.visibility</p:attrName>
                                        </p:attrNameLst>
                                      </p:cBhvr>
                                      <p:to>
                                        <p:strVal val="visible"/>
                                      </p:to>
                                    </p:set>
                                    <p:animEffect transition="in" filter="strips(upRight)">
                                      <p:cBhvr>
                                        <p:cTn id="40" dur="2000"/>
                                        <p:tgtEl>
                                          <p:spTgt spid="98324"/>
                                        </p:tgtEl>
                                      </p:cBhvr>
                                    </p:animEffect>
                                  </p:childTnLst>
                                </p:cTn>
                              </p:par>
                            </p:childTnLst>
                          </p:cTn>
                        </p:par>
                        <p:par>
                          <p:cTn id="41" fill="hold" nodeType="afterGroup">
                            <p:stCondLst>
                              <p:cond delay="20000"/>
                            </p:stCondLst>
                            <p:childTnLst>
                              <p:par>
                                <p:cTn id="42" presetID="19" presetClass="entr" presetSubtype="10" fill="hold" grpId="0" nodeType="afterEffect">
                                  <p:stCondLst>
                                    <p:cond delay="0"/>
                                  </p:stCondLst>
                                  <p:childTnLst>
                                    <p:set>
                                      <p:cBhvr>
                                        <p:cTn id="43" dur="1" fill="hold">
                                          <p:stCondLst>
                                            <p:cond delay="0"/>
                                          </p:stCondLst>
                                        </p:cTn>
                                        <p:tgtEl>
                                          <p:spTgt spid="98325"/>
                                        </p:tgtEl>
                                        <p:attrNameLst>
                                          <p:attrName>style.visibility</p:attrName>
                                        </p:attrNameLst>
                                      </p:cBhvr>
                                      <p:to>
                                        <p:strVal val="visible"/>
                                      </p:to>
                                    </p:set>
                                    <p:anim calcmode="lin" valueType="num">
                                      <p:cBhvr>
                                        <p:cTn id="44" dur="5000" fill="hold"/>
                                        <p:tgtEl>
                                          <p:spTgt spid="98325"/>
                                        </p:tgtEl>
                                        <p:attrNameLst>
                                          <p:attrName>ppt_w</p:attrName>
                                        </p:attrNameLst>
                                      </p:cBhvr>
                                      <p:tavLst>
                                        <p:tav tm="0" fmla="#ppt_w*sin(2.5*pi*$)">
                                          <p:val>
                                            <p:fltVal val="0"/>
                                          </p:val>
                                        </p:tav>
                                        <p:tav tm="100000">
                                          <p:val>
                                            <p:fltVal val="1"/>
                                          </p:val>
                                        </p:tav>
                                      </p:tavLst>
                                    </p:anim>
                                    <p:anim calcmode="lin" valueType="num">
                                      <p:cBhvr>
                                        <p:cTn id="45" dur="5000" fill="hold"/>
                                        <p:tgtEl>
                                          <p:spTgt spid="983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P spid="98316" grpId="0"/>
      <p:bldP spid="983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Grp="1" noChangeArrowheads="1"/>
          </p:cNvSpPr>
          <p:nvPr>
            <p:ph type="title"/>
          </p:nvPr>
        </p:nvSpPr>
        <p:spPr>
          <a:xfrm>
            <a:off x="590550" y="44450"/>
            <a:ext cx="8229600" cy="782638"/>
          </a:xfrm>
          <a:noFill/>
          <a:ln/>
        </p:spPr>
        <p:txBody>
          <a:bodyPr>
            <a:normAutofit/>
          </a:bodyPr>
          <a:lstStyle/>
          <a:p>
            <a:r>
              <a:rPr lang="es-ES_tradnl" sz="3000"/>
              <a:t>Energía en las Reacciones Químicas</a:t>
            </a:r>
          </a:p>
        </p:txBody>
      </p:sp>
      <p:sp>
        <p:nvSpPr>
          <p:cNvPr id="225286" name="Rectangle 6"/>
          <p:cNvSpPr>
            <a:spLocks noChangeArrowheads="1"/>
          </p:cNvSpPr>
          <p:nvPr/>
        </p:nvSpPr>
        <p:spPr bwMode="auto">
          <a:xfrm>
            <a:off x="1042988" y="692150"/>
            <a:ext cx="6769100" cy="360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gn="ctr">
              <a:lnSpc>
                <a:spcPct val="80000"/>
              </a:lnSpc>
              <a:spcBef>
                <a:spcPct val="20000"/>
              </a:spcBef>
            </a:pPr>
            <a:r>
              <a:rPr lang="es-ES_tradnl" i="0">
                <a:solidFill>
                  <a:schemeClr val="accent2"/>
                </a:solidFill>
                <a:effectLst>
                  <a:outerShdw blurRad="38100" dist="38100" dir="2700000" algn="tl">
                    <a:srgbClr val="000000"/>
                  </a:outerShdw>
                </a:effectLst>
              </a:rPr>
              <a:t>Diagramas entálpicos (Diagramas de energía)</a:t>
            </a:r>
            <a:endParaRPr lang="es-ES_tradnl" b="0" i="0">
              <a:solidFill>
                <a:schemeClr val="accent2"/>
              </a:solidFill>
              <a:effectLst>
                <a:outerShdw blurRad="38100" dist="38100" dir="2700000" algn="tl">
                  <a:srgbClr val="000000"/>
                </a:outerShdw>
              </a:effectLst>
            </a:endParaRPr>
          </a:p>
        </p:txBody>
      </p:sp>
      <p:pic>
        <p:nvPicPr>
          <p:cNvPr id="225296" name="Picture 16" descr="unidad4_imagoteca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276600" y="1196975"/>
            <a:ext cx="2536825" cy="5473700"/>
          </a:xfrm>
          <a:prstGeom prst="rect">
            <a:avLst/>
          </a:prstGeom>
          <a:noFill/>
          <a:ln w="9525">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57331830"/>
      </p:ext>
    </p:extLst>
  </p:cSld>
  <p:clrMapOvr>
    <a:masterClrMapping/>
  </p:clrMapOvr>
  <p:transition spd="med" advClick="0">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25286"/>
                                        </p:tgtEl>
                                        <p:attrNameLst>
                                          <p:attrName>style.visibility</p:attrName>
                                        </p:attrNameLst>
                                      </p:cBhvr>
                                      <p:to>
                                        <p:strVal val="visible"/>
                                      </p:to>
                                    </p:set>
                                    <p:anim calcmode="lin" valueType="num">
                                      <p:cBhvr>
                                        <p:cTn id="7" dur="2000" fill="hold"/>
                                        <p:tgtEl>
                                          <p:spTgt spid="225286"/>
                                        </p:tgtEl>
                                        <p:attrNameLst>
                                          <p:attrName>ppt_w</p:attrName>
                                        </p:attrNameLst>
                                      </p:cBhvr>
                                      <p:tavLst>
                                        <p:tav tm="0">
                                          <p:val>
                                            <p:fltVal val="0"/>
                                          </p:val>
                                        </p:tav>
                                        <p:tav tm="100000">
                                          <p:val>
                                            <p:strVal val="#ppt_w"/>
                                          </p:val>
                                        </p:tav>
                                      </p:tavLst>
                                    </p:anim>
                                    <p:anim calcmode="lin" valueType="num">
                                      <p:cBhvr>
                                        <p:cTn id="8" dur="2000" fill="hold"/>
                                        <p:tgtEl>
                                          <p:spTgt spid="225286"/>
                                        </p:tgtEl>
                                        <p:attrNameLst>
                                          <p:attrName>ppt_h</p:attrName>
                                        </p:attrNameLst>
                                      </p:cBhvr>
                                      <p:tavLst>
                                        <p:tav tm="0">
                                          <p:val>
                                            <p:fltVal val="0"/>
                                          </p:val>
                                        </p:tav>
                                        <p:tav tm="100000">
                                          <p:val>
                                            <p:strVal val="#ppt_h"/>
                                          </p:val>
                                        </p:tav>
                                      </p:tavLst>
                                    </p:anim>
                                  </p:childTnLst>
                                </p:cTn>
                              </p:par>
                            </p:childTnLst>
                          </p:cTn>
                        </p:par>
                        <p:par>
                          <p:cTn id="9" fill="hold" nodeType="afterGroup">
                            <p:stCondLst>
                              <p:cond delay="2000"/>
                            </p:stCondLst>
                            <p:childTnLst>
                              <p:par>
                                <p:cTn id="10" presetID="15" presetClass="entr" presetSubtype="0" fill="hold" nodeType="afterEffect">
                                  <p:stCondLst>
                                    <p:cond delay="0"/>
                                  </p:stCondLst>
                                  <p:childTnLst>
                                    <p:set>
                                      <p:cBhvr>
                                        <p:cTn id="11" dur="1" fill="hold">
                                          <p:stCondLst>
                                            <p:cond delay="0"/>
                                          </p:stCondLst>
                                        </p:cTn>
                                        <p:tgtEl>
                                          <p:spTgt spid="225296"/>
                                        </p:tgtEl>
                                        <p:attrNameLst>
                                          <p:attrName>style.visibility</p:attrName>
                                        </p:attrNameLst>
                                      </p:cBhvr>
                                      <p:to>
                                        <p:strVal val="visible"/>
                                      </p:to>
                                    </p:set>
                                    <p:anim calcmode="lin" valueType="num">
                                      <p:cBhvr>
                                        <p:cTn id="12" dur="3000" fill="hold"/>
                                        <p:tgtEl>
                                          <p:spTgt spid="225296"/>
                                        </p:tgtEl>
                                        <p:attrNameLst>
                                          <p:attrName>ppt_w</p:attrName>
                                        </p:attrNameLst>
                                      </p:cBhvr>
                                      <p:tavLst>
                                        <p:tav tm="0">
                                          <p:val>
                                            <p:fltVal val="0"/>
                                          </p:val>
                                        </p:tav>
                                        <p:tav tm="100000">
                                          <p:val>
                                            <p:strVal val="#ppt_w"/>
                                          </p:val>
                                        </p:tav>
                                      </p:tavLst>
                                    </p:anim>
                                    <p:anim calcmode="lin" valueType="num">
                                      <p:cBhvr>
                                        <p:cTn id="13" dur="3000" fill="hold"/>
                                        <p:tgtEl>
                                          <p:spTgt spid="225296"/>
                                        </p:tgtEl>
                                        <p:attrNameLst>
                                          <p:attrName>ppt_h</p:attrName>
                                        </p:attrNameLst>
                                      </p:cBhvr>
                                      <p:tavLst>
                                        <p:tav tm="0">
                                          <p:val>
                                            <p:fltVal val="0"/>
                                          </p:val>
                                        </p:tav>
                                        <p:tav tm="100000">
                                          <p:val>
                                            <p:strVal val="#ppt_h"/>
                                          </p:val>
                                        </p:tav>
                                      </p:tavLst>
                                    </p:anim>
                                    <p:anim calcmode="lin" valueType="num">
                                      <p:cBhvr>
                                        <p:cTn id="14" dur="3000" fill="hold"/>
                                        <p:tgtEl>
                                          <p:spTgt spid="225296"/>
                                        </p:tgtEl>
                                        <p:attrNameLst>
                                          <p:attrName>ppt_x</p:attrName>
                                        </p:attrNameLst>
                                      </p:cBhvr>
                                      <p:tavLst>
                                        <p:tav tm="0" fmla="#ppt_x+(cos(-2*pi*(1-$))*-#ppt_x-sin(-2*pi*(1-$))*(1-#ppt_y))*(1-$)">
                                          <p:val>
                                            <p:fltVal val="0"/>
                                          </p:val>
                                        </p:tav>
                                        <p:tav tm="100000">
                                          <p:val>
                                            <p:fltVal val="1"/>
                                          </p:val>
                                        </p:tav>
                                      </p:tavLst>
                                    </p:anim>
                                    <p:anim calcmode="lin" valueType="num">
                                      <p:cBhvr>
                                        <p:cTn id="15" dur="3000" fill="hold"/>
                                        <p:tgtEl>
                                          <p:spTgt spid="22529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79388" y="333375"/>
            <a:ext cx="7643812" cy="863600"/>
          </a:xfrm>
        </p:spPr>
        <p:txBody>
          <a:bodyPr>
            <a:normAutofit/>
          </a:bodyPr>
          <a:lstStyle/>
          <a:p>
            <a:pPr eaLnBrk="1" hangingPunct="1"/>
            <a:r>
              <a:rPr lang="es-ES" sz="3000" smtClean="0">
                <a:latin typeface="Verdana" pitchFamily="34" charset="0"/>
              </a:rPr>
              <a:t>Identificación de reacciones</a:t>
            </a:r>
            <a:r>
              <a:rPr lang="es-ES" sz="3000" b="1" smtClean="0">
                <a:latin typeface="Verdana" pitchFamily="34" charset="0"/>
              </a:rPr>
              <a:t> </a:t>
            </a:r>
            <a:endParaRPr lang="el-GR" sz="3000" b="1" smtClean="0">
              <a:latin typeface="Verdana" pitchFamily="34" charset="0"/>
            </a:endParaRPr>
          </a:p>
        </p:txBody>
      </p:sp>
      <p:sp>
        <p:nvSpPr>
          <p:cNvPr id="16387" name="Text Box 4"/>
          <p:cNvSpPr txBox="1">
            <a:spLocks noChangeArrowheads="1"/>
          </p:cNvSpPr>
          <p:nvPr/>
        </p:nvSpPr>
        <p:spPr bwMode="auto">
          <a:xfrm>
            <a:off x="179388" y="1412875"/>
            <a:ext cx="871378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ct val="50000"/>
              </a:spcBef>
              <a:buClr>
                <a:srgbClr val="FF3300"/>
              </a:buClr>
              <a:buFont typeface="Wingdings" pitchFamily="2" charset="2"/>
              <a:buNone/>
            </a:pPr>
            <a:r>
              <a:rPr lang="es-ES_tradnl" sz="3600"/>
              <a:t> </a:t>
            </a:r>
            <a:endParaRPr lang="es-ES" sz="3600"/>
          </a:p>
        </p:txBody>
      </p:sp>
      <p:sp>
        <p:nvSpPr>
          <p:cNvPr id="25605" name="Text Box 5"/>
          <p:cNvSpPr txBox="1">
            <a:spLocks noChangeArrowheads="1"/>
          </p:cNvSpPr>
          <p:nvPr/>
        </p:nvSpPr>
        <p:spPr bwMode="auto">
          <a:xfrm>
            <a:off x="323850" y="1484313"/>
            <a:ext cx="8497888"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3600"/>
              <a:t>C </a:t>
            </a:r>
            <a:r>
              <a:rPr lang="es-CL" sz="3600" baseline="-25000"/>
              <a:t>(grafito) </a:t>
            </a:r>
            <a:r>
              <a:rPr lang="es-CL" sz="3600"/>
              <a:t>+ ½ O</a:t>
            </a:r>
            <a:r>
              <a:rPr lang="es-CL" sz="3600" baseline="-25000"/>
              <a:t>2(g)  </a:t>
            </a:r>
            <a:r>
              <a:rPr lang="es-CL" sz="3600">
                <a:cs typeface="Arial" pitchFamily="34" charset="0"/>
              </a:rPr>
              <a:t>→ CO           </a:t>
            </a:r>
            <a:r>
              <a:rPr lang="el-GR" sz="2400" i="1">
                <a:solidFill>
                  <a:schemeClr val="accent2"/>
                </a:solidFill>
                <a:cs typeface="Arial" pitchFamily="34" charset="0"/>
              </a:rPr>
              <a:t>Δ</a:t>
            </a:r>
            <a:r>
              <a:rPr lang="es-CL" sz="2400" i="1">
                <a:solidFill>
                  <a:schemeClr val="accent2"/>
                </a:solidFill>
                <a:cs typeface="Arial" pitchFamily="34" charset="0"/>
              </a:rPr>
              <a:t>H</a:t>
            </a:r>
            <a:r>
              <a:rPr lang="es-CL" sz="2400">
                <a:solidFill>
                  <a:schemeClr val="accent2"/>
                </a:solidFill>
                <a:cs typeface="Arial" pitchFamily="34" charset="0"/>
              </a:rPr>
              <a:t>= -110,3 Kj</a:t>
            </a:r>
            <a:endParaRPr lang="el-GR" sz="2400">
              <a:solidFill>
                <a:schemeClr val="accent2"/>
              </a:solidFill>
              <a:cs typeface="Arial" pitchFamily="34" charset="0"/>
            </a:endParaRPr>
          </a:p>
        </p:txBody>
      </p:sp>
      <p:sp>
        <p:nvSpPr>
          <p:cNvPr id="25607" name="Text Box 7"/>
          <p:cNvSpPr txBox="1">
            <a:spLocks noChangeArrowheads="1"/>
          </p:cNvSpPr>
          <p:nvPr/>
        </p:nvSpPr>
        <p:spPr bwMode="auto">
          <a:xfrm>
            <a:off x="900113" y="2276475"/>
            <a:ext cx="6696075"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l-GR" sz="3600">
                <a:solidFill>
                  <a:schemeClr val="accent2"/>
                </a:solidFill>
                <a:cs typeface="Arial" pitchFamily="34" charset="0"/>
              </a:rPr>
              <a:t>Δ</a:t>
            </a:r>
            <a:r>
              <a:rPr lang="es-CL" sz="3600">
                <a:solidFill>
                  <a:schemeClr val="accent2"/>
                </a:solidFill>
                <a:cs typeface="Arial" pitchFamily="34" charset="0"/>
              </a:rPr>
              <a:t>H </a:t>
            </a:r>
            <a:r>
              <a:rPr lang="en-US" sz="3600">
                <a:solidFill>
                  <a:schemeClr val="accent2"/>
                </a:solidFill>
                <a:cs typeface="Arial" pitchFamily="34" charset="0"/>
              </a:rPr>
              <a:t>&lt; 0</a:t>
            </a:r>
            <a:r>
              <a:rPr lang="en-US" sz="3600">
                <a:cs typeface="Arial" pitchFamily="34" charset="0"/>
              </a:rPr>
              <a:t>   		</a:t>
            </a:r>
            <a:r>
              <a:rPr lang="en-US" sz="3600">
                <a:solidFill>
                  <a:srgbClr val="CC3300"/>
                </a:solidFill>
                <a:cs typeface="Arial" pitchFamily="34" charset="0"/>
              </a:rPr>
              <a:t>Exotérmica</a:t>
            </a:r>
          </a:p>
        </p:txBody>
      </p:sp>
      <p:sp>
        <p:nvSpPr>
          <p:cNvPr id="25609" name="Text Box 9"/>
          <p:cNvSpPr txBox="1">
            <a:spLocks noChangeArrowheads="1"/>
          </p:cNvSpPr>
          <p:nvPr/>
        </p:nvSpPr>
        <p:spPr bwMode="auto">
          <a:xfrm>
            <a:off x="179388" y="3141663"/>
            <a:ext cx="871378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3600"/>
              <a:t>N</a:t>
            </a:r>
            <a:r>
              <a:rPr lang="es-CL" sz="3600" baseline="-25000"/>
              <a:t>2</a:t>
            </a:r>
            <a:r>
              <a:rPr lang="es-CL" sz="3600"/>
              <a:t>H</a:t>
            </a:r>
            <a:r>
              <a:rPr lang="es-CL" sz="3600" baseline="-25000"/>
              <a:t>4(l)</a:t>
            </a:r>
            <a:r>
              <a:rPr lang="es-CL" sz="3600"/>
              <a:t>+2H</a:t>
            </a:r>
            <a:r>
              <a:rPr lang="es-CL" sz="3600" baseline="-25000"/>
              <a:t>2</a:t>
            </a:r>
            <a:r>
              <a:rPr lang="es-CL" sz="3600"/>
              <a:t>O</a:t>
            </a:r>
            <a:r>
              <a:rPr lang="es-CL" sz="3600" baseline="-25000"/>
              <a:t>2 (l)</a:t>
            </a:r>
            <a:r>
              <a:rPr lang="es-CL" sz="3600"/>
              <a:t>→N</a:t>
            </a:r>
            <a:r>
              <a:rPr lang="es-CL" sz="3600" baseline="-25000"/>
              <a:t>2(g)</a:t>
            </a:r>
            <a:r>
              <a:rPr lang="es-CL" sz="3600"/>
              <a:t>+4H</a:t>
            </a:r>
            <a:r>
              <a:rPr lang="es-CL" sz="3600" baseline="-25000"/>
              <a:t>2</a:t>
            </a:r>
            <a:r>
              <a:rPr lang="es-CL" sz="3600"/>
              <a:t>O</a:t>
            </a:r>
            <a:r>
              <a:rPr lang="es-CL" sz="3600" baseline="-25000"/>
              <a:t>(g)</a:t>
            </a:r>
            <a:r>
              <a:rPr lang="es-CL" sz="3600"/>
              <a:t> </a:t>
            </a:r>
            <a:r>
              <a:rPr lang="el-GR" sz="2400" i="1">
                <a:solidFill>
                  <a:schemeClr val="accent2"/>
                </a:solidFill>
              </a:rPr>
              <a:t>Δ</a:t>
            </a:r>
            <a:r>
              <a:rPr lang="es-CL" sz="2400" i="1">
                <a:solidFill>
                  <a:schemeClr val="accent2"/>
                </a:solidFill>
              </a:rPr>
              <a:t>H</a:t>
            </a:r>
            <a:r>
              <a:rPr lang="es-CL" sz="2400">
                <a:solidFill>
                  <a:schemeClr val="accent2"/>
                </a:solidFill>
              </a:rPr>
              <a:t>= + 154 Kcal</a:t>
            </a:r>
            <a:endParaRPr lang="es-ES" sz="2400"/>
          </a:p>
        </p:txBody>
      </p:sp>
      <p:sp>
        <p:nvSpPr>
          <p:cNvPr id="25610" name="Text Box 10"/>
          <p:cNvSpPr txBox="1">
            <a:spLocks noChangeArrowheads="1"/>
          </p:cNvSpPr>
          <p:nvPr/>
        </p:nvSpPr>
        <p:spPr bwMode="auto">
          <a:xfrm>
            <a:off x="900113" y="3933825"/>
            <a:ext cx="684053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l-GR" sz="3600">
                <a:solidFill>
                  <a:schemeClr val="accent2"/>
                </a:solidFill>
              </a:rPr>
              <a:t>Δ</a:t>
            </a:r>
            <a:r>
              <a:rPr lang="es-CL" sz="3600">
                <a:solidFill>
                  <a:schemeClr val="accent2"/>
                </a:solidFill>
              </a:rPr>
              <a:t>H </a:t>
            </a:r>
            <a:r>
              <a:rPr lang="en-US" sz="3600">
                <a:solidFill>
                  <a:schemeClr val="accent2"/>
                </a:solidFill>
                <a:cs typeface="Arial" pitchFamily="34" charset="0"/>
              </a:rPr>
              <a:t>&gt;</a:t>
            </a:r>
            <a:r>
              <a:rPr lang="en-US" sz="3600">
                <a:solidFill>
                  <a:schemeClr val="accent2"/>
                </a:solidFill>
              </a:rPr>
              <a:t> 0</a:t>
            </a:r>
            <a:r>
              <a:rPr lang="en-US" sz="3600"/>
              <a:t>   		</a:t>
            </a:r>
            <a:r>
              <a:rPr lang="en-US" sz="3600">
                <a:solidFill>
                  <a:srgbClr val="CC3300"/>
                </a:solidFill>
              </a:rPr>
              <a:t>Endotérmica</a:t>
            </a:r>
            <a:endParaRPr lang="es-ES" sz="3600">
              <a:solidFill>
                <a:srgbClr val="CC3300"/>
              </a:solidFill>
            </a:endParaRPr>
          </a:p>
        </p:txBody>
      </p:sp>
      <p:sp>
        <p:nvSpPr>
          <p:cNvPr id="25611" name="Text Box 11"/>
          <p:cNvSpPr txBox="1">
            <a:spLocks noChangeArrowheads="1"/>
          </p:cNvSpPr>
          <p:nvPr/>
        </p:nvSpPr>
        <p:spPr bwMode="auto">
          <a:xfrm>
            <a:off x="250825" y="4797425"/>
            <a:ext cx="8497888"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3600"/>
              <a:t>3O</a:t>
            </a:r>
            <a:r>
              <a:rPr lang="es-CL" sz="3600" baseline="-25000"/>
              <a:t>2(g)  </a:t>
            </a:r>
            <a:r>
              <a:rPr lang="es-CL" sz="3600"/>
              <a:t>→  2O</a:t>
            </a:r>
            <a:r>
              <a:rPr lang="es-CL" sz="3600" baseline="-25000"/>
              <a:t>3 (g)</a:t>
            </a:r>
            <a:r>
              <a:rPr lang="es-CL" sz="3600"/>
              <a:t>                       </a:t>
            </a:r>
            <a:r>
              <a:rPr lang="el-GR" sz="2400" i="1">
                <a:solidFill>
                  <a:schemeClr val="accent2"/>
                </a:solidFill>
              </a:rPr>
              <a:t>Δ</a:t>
            </a:r>
            <a:r>
              <a:rPr lang="es-CL" sz="2400" i="1">
                <a:solidFill>
                  <a:schemeClr val="accent2"/>
                </a:solidFill>
              </a:rPr>
              <a:t>H</a:t>
            </a:r>
            <a:r>
              <a:rPr lang="es-CL" sz="2400">
                <a:solidFill>
                  <a:schemeClr val="accent2"/>
                </a:solidFill>
              </a:rPr>
              <a:t>=  +462,9 Kj</a:t>
            </a:r>
            <a:endParaRPr lang="es-ES" sz="2400">
              <a:solidFill>
                <a:schemeClr val="accent2"/>
              </a:solidFill>
            </a:endParaRPr>
          </a:p>
        </p:txBody>
      </p:sp>
      <p:sp>
        <p:nvSpPr>
          <p:cNvPr id="25612" name="Text Box 12"/>
          <p:cNvSpPr txBox="1">
            <a:spLocks noChangeArrowheads="1"/>
          </p:cNvSpPr>
          <p:nvPr/>
        </p:nvSpPr>
        <p:spPr bwMode="auto">
          <a:xfrm>
            <a:off x="900113" y="5589588"/>
            <a:ext cx="6840537"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l-GR" sz="3600">
                <a:solidFill>
                  <a:schemeClr val="accent2"/>
                </a:solidFill>
              </a:rPr>
              <a:t>Δ</a:t>
            </a:r>
            <a:r>
              <a:rPr lang="es-CL" sz="3600">
                <a:solidFill>
                  <a:schemeClr val="accent2"/>
                </a:solidFill>
              </a:rPr>
              <a:t>H </a:t>
            </a:r>
            <a:r>
              <a:rPr lang="en-US" sz="3600">
                <a:solidFill>
                  <a:schemeClr val="accent2"/>
                </a:solidFill>
              </a:rPr>
              <a:t>&gt; 0</a:t>
            </a:r>
            <a:r>
              <a:rPr lang="en-US" sz="3600"/>
              <a:t>   		</a:t>
            </a:r>
            <a:r>
              <a:rPr lang="en-US" sz="3600">
                <a:solidFill>
                  <a:srgbClr val="CC3300"/>
                </a:solidFill>
              </a:rPr>
              <a:t>Endotérmica</a:t>
            </a:r>
            <a:endParaRPr lang="es-ES" sz="3600">
              <a:solidFill>
                <a:srgbClr val="CC3300"/>
              </a:solidFill>
            </a:endParaRPr>
          </a:p>
        </p:txBody>
      </p:sp>
    </p:spTree>
    <p:extLst>
      <p:ext uri="{BB962C8B-B14F-4D97-AF65-F5344CB8AC3E}">
        <p14:creationId xmlns:p14="http://schemas.microsoft.com/office/powerpoint/2010/main" xmlns="" val="246545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5607">
                                            <p:txEl>
                                              <p:pRg st="0" end="0"/>
                                            </p:txEl>
                                          </p:spTgt>
                                        </p:tgtEl>
                                        <p:attrNameLst>
                                          <p:attrName>style.visibility</p:attrName>
                                        </p:attrNameLst>
                                      </p:cBhvr>
                                      <p:to>
                                        <p:strVal val="visible"/>
                                      </p:to>
                                    </p:set>
                                    <p:animEffect transition="in" filter="blinds(horizontal)">
                                      <p:cBhvr>
                                        <p:cTn id="11" dur="500"/>
                                        <p:tgtEl>
                                          <p:spTgt spid="25607">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5609">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5610">
                                            <p:txEl>
                                              <p:pRg st="0" end="0"/>
                                            </p:txEl>
                                          </p:spTgt>
                                        </p:tgtEl>
                                        <p:attrNameLst>
                                          <p:attrName>style.visibility</p:attrName>
                                        </p:attrNameLst>
                                      </p:cBhvr>
                                      <p:to>
                                        <p:strVal val="visible"/>
                                      </p:to>
                                    </p:set>
                                    <p:animEffect transition="in" filter="blinds(horizontal)">
                                      <p:cBhvr>
                                        <p:cTn id="20" dur="500"/>
                                        <p:tgtEl>
                                          <p:spTgt spid="25610">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5611">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5612">
                                            <p:txEl>
                                              <p:pRg st="0" end="0"/>
                                            </p:txEl>
                                          </p:spTgt>
                                        </p:tgtEl>
                                        <p:attrNameLst>
                                          <p:attrName>style.visibility</p:attrName>
                                        </p:attrNameLst>
                                      </p:cBhvr>
                                      <p:to>
                                        <p:strVal val="visible"/>
                                      </p:to>
                                    </p:set>
                                    <p:animEffect transition="in" filter="blinds(horizontal)">
                                      <p:cBhvr>
                                        <p:cTn id="29" dur="500"/>
                                        <p:tgtEl>
                                          <p:spTgt spid="256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
          <p:cNvSpPr txBox="1">
            <a:spLocks noChangeArrowheads="1"/>
          </p:cNvSpPr>
          <p:nvPr/>
        </p:nvSpPr>
        <p:spPr bwMode="auto">
          <a:xfrm>
            <a:off x="266700" y="103188"/>
            <a:ext cx="5665788" cy="492443"/>
          </a:xfrm>
          <a:prstGeom prst="rect">
            <a:avLst/>
          </a:prstGeom>
          <a:solidFill>
            <a:srgbClr val="BBE0E3"/>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2600" dirty="0">
                <a:solidFill>
                  <a:srgbClr val="000000"/>
                </a:solidFill>
                <a:latin typeface="Times New Roman" pitchFamily="18" charset="0"/>
              </a:rPr>
              <a:t>1.2. Entalpía de reacción  (Cont.)</a:t>
            </a:r>
            <a:endParaRPr lang="es-ES" sz="2600" dirty="0">
              <a:solidFill>
                <a:srgbClr val="000000"/>
              </a:solidFill>
              <a:latin typeface="Times New Roman" pitchFamily="18" charset="0"/>
            </a:endParaRPr>
          </a:p>
        </p:txBody>
      </p:sp>
      <p:sp>
        <p:nvSpPr>
          <p:cNvPr id="485406" name="Text Box 30"/>
          <p:cNvSpPr txBox="1">
            <a:spLocks noChangeArrowheads="1"/>
          </p:cNvSpPr>
          <p:nvPr/>
        </p:nvSpPr>
        <p:spPr bwMode="auto">
          <a:xfrm>
            <a:off x="46038" y="974490"/>
            <a:ext cx="9144000"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200">
                <a:cs typeface="Arial" pitchFamily="34" charset="0"/>
              </a:rPr>
              <a:t>•  La entalpía, como la energía, es una magnitud extensiva: varía proporcionalmente con la masa</a:t>
            </a:r>
          </a:p>
        </p:txBody>
      </p:sp>
      <p:sp>
        <p:nvSpPr>
          <p:cNvPr id="485412" name="Text Box 36"/>
          <p:cNvSpPr txBox="1">
            <a:spLocks noChangeArrowheads="1"/>
          </p:cNvSpPr>
          <p:nvPr/>
        </p:nvSpPr>
        <p:spPr bwMode="auto">
          <a:xfrm>
            <a:off x="203200" y="4653136"/>
            <a:ext cx="87376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400" dirty="0">
                <a:cs typeface="Arial" pitchFamily="34" charset="0"/>
              </a:rPr>
              <a:t>•  Como es una función de estado, la entalpía de reacción de una reacción tiene el mismo valor pero signo contrario para la reacción inversa.</a:t>
            </a:r>
          </a:p>
        </p:txBody>
      </p:sp>
      <p:grpSp>
        <p:nvGrpSpPr>
          <p:cNvPr id="2" name="1 Grupo"/>
          <p:cNvGrpSpPr/>
          <p:nvPr/>
        </p:nvGrpSpPr>
        <p:grpSpPr>
          <a:xfrm>
            <a:off x="496888" y="2246793"/>
            <a:ext cx="7727956" cy="2087592"/>
            <a:chOff x="450850" y="979458"/>
            <a:chExt cx="7727956" cy="2087592"/>
          </a:xfrm>
        </p:grpSpPr>
        <p:sp>
          <p:nvSpPr>
            <p:cNvPr id="485407" name="Rectangle 31"/>
            <p:cNvSpPr>
              <a:spLocks noChangeArrowheads="1"/>
            </p:cNvSpPr>
            <p:nvPr/>
          </p:nvSpPr>
          <p:spPr bwMode="auto">
            <a:xfrm>
              <a:off x="496888" y="979458"/>
              <a:ext cx="43891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r>
                <a:rPr lang="es-ES" sz="2000"/>
                <a:t>C  (s)   +   O</a:t>
              </a:r>
              <a:r>
                <a:rPr lang="es-ES" sz="2000" baseline="-25000"/>
                <a:t>2</a:t>
              </a:r>
              <a:r>
                <a:rPr lang="es-ES" sz="2000"/>
                <a:t>  (g)  </a:t>
              </a:r>
              <a:r>
                <a:rPr lang="es-ES" sz="2000">
                  <a:cs typeface="Arial" pitchFamily="34" charset="0"/>
                </a:rPr>
                <a:t>→</a:t>
              </a:r>
              <a:r>
                <a:rPr lang="es-ES" sz="2000"/>
                <a:t>     CO</a:t>
              </a:r>
              <a:r>
                <a:rPr lang="es-ES" sz="2000" baseline="-25000"/>
                <a:t>2</a:t>
              </a:r>
              <a:r>
                <a:rPr lang="es-ES" sz="2000"/>
                <a:t>    (g)</a:t>
              </a:r>
            </a:p>
          </p:txBody>
        </p:sp>
        <p:sp>
          <p:nvSpPr>
            <p:cNvPr id="485408" name="Rectangle 32"/>
            <p:cNvSpPr>
              <a:spLocks noChangeArrowheads="1"/>
            </p:cNvSpPr>
            <p:nvPr/>
          </p:nvSpPr>
          <p:spPr bwMode="auto">
            <a:xfrm>
              <a:off x="5399088" y="1003300"/>
              <a:ext cx="24161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 </a:t>
              </a:r>
              <a:r>
                <a:rPr lang="en-US" b="1">
                  <a:cs typeface="Arial" pitchFamily="34" charset="0"/>
                </a:rPr>
                <a:t>− 393,5  kJ</a:t>
              </a:r>
            </a:p>
          </p:txBody>
        </p:sp>
        <p:sp>
          <p:nvSpPr>
            <p:cNvPr id="485409" name="Rectangle 33"/>
            <p:cNvSpPr>
              <a:spLocks noChangeArrowheads="1"/>
            </p:cNvSpPr>
            <p:nvPr/>
          </p:nvSpPr>
          <p:spPr bwMode="auto">
            <a:xfrm>
              <a:off x="450850" y="1522413"/>
              <a:ext cx="479519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r>
                <a:rPr lang="es-ES" sz="2000" dirty="0">
                  <a:solidFill>
                    <a:srgbClr val="0000FF"/>
                  </a:solidFill>
                </a:rPr>
                <a:t>3</a:t>
              </a:r>
              <a:r>
                <a:rPr lang="es-ES" sz="2000" dirty="0"/>
                <a:t>  C  (s)   +  </a:t>
              </a:r>
              <a:r>
                <a:rPr lang="es-ES" sz="2000" dirty="0">
                  <a:solidFill>
                    <a:srgbClr val="0000FF"/>
                  </a:solidFill>
                </a:rPr>
                <a:t>3</a:t>
              </a:r>
              <a:r>
                <a:rPr lang="es-ES" sz="2000" dirty="0"/>
                <a:t> O</a:t>
              </a:r>
              <a:r>
                <a:rPr lang="es-ES" sz="2000" baseline="-25000" dirty="0"/>
                <a:t>2</a:t>
              </a:r>
              <a:r>
                <a:rPr lang="es-ES" sz="2000" dirty="0"/>
                <a:t>  (g)  </a:t>
              </a:r>
              <a:r>
                <a:rPr lang="es-ES" sz="2000" dirty="0">
                  <a:cs typeface="Arial" pitchFamily="34" charset="0"/>
                </a:rPr>
                <a:t>→</a:t>
              </a:r>
              <a:r>
                <a:rPr lang="es-ES" sz="2000" dirty="0"/>
                <a:t>    </a:t>
              </a:r>
              <a:r>
                <a:rPr lang="es-ES" sz="2000" dirty="0">
                  <a:solidFill>
                    <a:srgbClr val="0000FF"/>
                  </a:solidFill>
                </a:rPr>
                <a:t>3</a:t>
              </a:r>
              <a:r>
                <a:rPr lang="es-ES" sz="2000" dirty="0"/>
                <a:t> CO</a:t>
              </a:r>
              <a:r>
                <a:rPr lang="es-ES" sz="2000" baseline="-25000" dirty="0"/>
                <a:t>2</a:t>
              </a:r>
              <a:r>
                <a:rPr lang="es-ES" sz="2000" dirty="0"/>
                <a:t>    (g)</a:t>
              </a:r>
            </a:p>
          </p:txBody>
        </p:sp>
        <p:sp>
          <p:nvSpPr>
            <p:cNvPr id="485410" name="Rectangle 34"/>
            <p:cNvSpPr>
              <a:spLocks noChangeArrowheads="1"/>
            </p:cNvSpPr>
            <p:nvPr/>
          </p:nvSpPr>
          <p:spPr bwMode="auto">
            <a:xfrm>
              <a:off x="5381625" y="1511300"/>
              <a:ext cx="24161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dirty="0"/>
                <a:t>Δ</a:t>
              </a:r>
              <a:r>
                <a:rPr lang="es-ES" b="1" dirty="0"/>
                <a:t>H = </a:t>
              </a:r>
              <a:r>
                <a:rPr lang="en-US" b="1" dirty="0">
                  <a:cs typeface="Arial" pitchFamily="34" charset="0"/>
                </a:rPr>
                <a:t>− 393,5 · </a:t>
              </a:r>
              <a:r>
                <a:rPr lang="en-US" b="1" dirty="0">
                  <a:solidFill>
                    <a:srgbClr val="0000FF"/>
                  </a:solidFill>
                  <a:cs typeface="Arial" pitchFamily="34" charset="0"/>
                </a:rPr>
                <a:t>3</a:t>
              </a:r>
            </a:p>
          </p:txBody>
        </p:sp>
        <p:sp>
          <p:nvSpPr>
            <p:cNvPr id="485411" name="Rectangle 35"/>
            <p:cNvSpPr>
              <a:spLocks noChangeArrowheads="1"/>
            </p:cNvSpPr>
            <p:nvPr/>
          </p:nvSpPr>
          <p:spPr bwMode="auto">
            <a:xfrm>
              <a:off x="5429256" y="1857364"/>
              <a:ext cx="2749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dirty="0"/>
                <a:t>Δ</a:t>
              </a:r>
              <a:r>
                <a:rPr lang="es-ES" b="1" dirty="0"/>
                <a:t>H = </a:t>
              </a:r>
              <a:r>
                <a:rPr lang="en-US" b="1" dirty="0">
                  <a:cs typeface="Arial" pitchFamily="34" charset="0"/>
                </a:rPr>
                <a:t>− 1180,5  kJ</a:t>
              </a:r>
            </a:p>
          </p:txBody>
        </p:sp>
        <p:sp>
          <p:nvSpPr>
            <p:cNvPr id="485414" name="Rectangle 38"/>
            <p:cNvSpPr>
              <a:spLocks noChangeArrowheads="1"/>
            </p:cNvSpPr>
            <p:nvPr/>
          </p:nvSpPr>
          <p:spPr bwMode="auto">
            <a:xfrm>
              <a:off x="496888" y="2185988"/>
              <a:ext cx="65849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t>C  (s)   +   O</a:t>
              </a:r>
              <a:r>
                <a:rPr lang="es-ES" sz="2000" baseline="-25000"/>
                <a:t>2</a:t>
              </a:r>
              <a:r>
                <a:rPr lang="es-ES" sz="2000"/>
                <a:t>  (g)  </a:t>
              </a:r>
              <a:r>
                <a:rPr lang="es-ES" sz="2000">
                  <a:cs typeface="Arial" pitchFamily="34" charset="0"/>
                </a:rPr>
                <a:t>→</a:t>
              </a:r>
              <a:r>
                <a:rPr lang="es-ES" sz="2000"/>
                <a:t>     CO</a:t>
              </a:r>
              <a:r>
                <a:rPr lang="es-ES" sz="2000" baseline="-25000"/>
                <a:t>2</a:t>
              </a:r>
              <a:r>
                <a:rPr lang="es-ES" sz="2000"/>
                <a:t>    (g)    +   393,5  kJ</a:t>
              </a:r>
            </a:p>
          </p:txBody>
        </p:sp>
        <p:sp>
          <p:nvSpPr>
            <p:cNvPr id="485416" name="Rectangle 40"/>
            <p:cNvSpPr>
              <a:spLocks noChangeArrowheads="1"/>
            </p:cNvSpPr>
            <p:nvPr/>
          </p:nvSpPr>
          <p:spPr bwMode="auto">
            <a:xfrm>
              <a:off x="465138" y="2670175"/>
              <a:ext cx="67437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solidFill>
                    <a:srgbClr val="0000FF"/>
                  </a:solidFill>
                </a:rPr>
                <a:t>3</a:t>
              </a:r>
              <a:r>
                <a:rPr lang="es-ES" sz="2000"/>
                <a:t>  C  (s)   +  </a:t>
              </a:r>
              <a:r>
                <a:rPr lang="es-ES" sz="2000">
                  <a:solidFill>
                    <a:srgbClr val="0000FF"/>
                  </a:solidFill>
                </a:rPr>
                <a:t>3</a:t>
              </a:r>
              <a:r>
                <a:rPr lang="es-ES" sz="2000"/>
                <a:t> O</a:t>
              </a:r>
              <a:r>
                <a:rPr lang="es-ES" sz="2000" baseline="-25000"/>
                <a:t>2</a:t>
              </a:r>
              <a:r>
                <a:rPr lang="es-ES" sz="2000"/>
                <a:t>  (g)  </a:t>
              </a:r>
              <a:r>
                <a:rPr lang="es-ES" sz="2000">
                  <a:cs typeface="Arial" pitchFamily="34" charset="0"/>
                </a:rPr>
                <a:t>→</a:t>
              </a:r>
              <a:r>
                <a:rPr lang="es-ES" sz="2000"/>
                <a:t>    </a:t>
              </a:r>
              <a:r>
                <a:rPr lang="es-ES" sz="2000">
                  <a:solidFill>
                    <a:srgbClr val="0000FF"/>
                  </a:solidFill>
                </a:rPr>
                <a:t>3</a:t>
              </a:r>
              <a:r>
                <a:rPr lang="es-ES" sz="2000"/>
                <a:t> CO</a:t>
              </a:r>
              <a:r>
                <a:rPr lang="es-ES" sz="2000" baseline="-25000"/>
                <a:t>2</a:t>
              </a:r>
              <a:r>
                <a:rPr lang="es-ES" sz="2000"/>
                <a:t>    (g)   + 1180,5   kJ</a:t>
              </a:r>
            </a:p>
          </p:txBody>
        </p:sp>
      </p:grpSp>
    </p:spTree>
    <p:extLst>
      <p:ext uri="{BB962C8B-B14F-4D97-AF65-F5344CB8AC3E}">
        <p14:creationId xmlns:p14="http://schemas.microsoft.com/office/powerpoint/2010/main" xmlns="" val="1774485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5406"/>
                                        </p:tgtEl>
                                        <p:attrNameLst>
                                          <p:attrName>style.visibility</p:attrName>
                                        </p:attrNameLst>
                                      </p:cBhvr>
                                      <p:to>
                                        <p:strVal val="visible"/>
                                      </p:to>
                                    </p:set>
                                    <p:animEffect transition="in" filter="dissolve">
                                      <p:cBhvr>
                                        <p:cTn id="7" dur="500"/>
                                        <p:tgtEl>
                                          <p:spTgt spid="4854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5412"/>
                                        </p:tgtEl>
                                        <p:attrNameLst>
                                          <p:attrName>style.visibility</p:attrName>
                                        </p:attrNameLst>
                                      </p:cBhvr>
                                      <p:to>
                                        <p:strVal val="visible"/>
                                      </p:to>
                                    </p:set>
                                    <p:animEffect transition="in" filter="dissolve">
                                      <p:cBhvr>
                                        <p:cTn id="12" dur="500"/>
                                        <p:tgtEl>
                                          <p:spTgt spid="48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06" grpId="0"/>
      <p:bldP spid="4854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7"/>
          <p:cNvSpPr>
            <a:spLocks noChangeArrowheads="1"/>
          </p:cNvSpPr>
          <p:nvPr/>
        </p:nvSpPr>
        <p:spPr bwMode="auto">
          <a:xfrm>
            <a:off x="500034" y="857232"/>
            <a:ext cx="56483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dirty="0">
                <a:solidFill>
                  <a:srgbClr val="0000FF"/>
                </a:solidFill>
              </a:rPr>
              <a:t>2</a:t>
            </a:r>
            <a:r>
              <a:rPr lang="es-ES" sz="2000" dirty="0"/>
              <a:t>  </a:t>
            </a:r>
            <a:r>
              <a:rPr lang="es-ES" sz="2000" dirty="0">
                <a:solidFill>
                  <a:srgbClr val="0000FF"/>
                </a:solidFill>
              </a:rPr>
              <a:t>H</a:t>
            </a:r>
            <a:r>
              <a:rPr lang="es-ES" sz="2000" baseline="-25000" dirty="0">
                <a:solidFill>
                  <a:srgbClr val="0000FF"/>
                </a:solidFill>
              </a:rPr>
              <a:t>2</a:t>
            </a:r>
            <a:r>
              <a:rPr lang="es-ES" sz="2000" dirty="0"/>
              <a:t>  ( g )  +   </a:t>
            </a:r>
            <a:r>
              <a:rPr lang="es-ES" sz="2000" dirty="0">
                <a:solidFill>
                  <a:srgbClr val="0000FF"/>
                </a:solidFill>
              </a:rPr>
              <a:t>O</a:t>
            </a:r>
            <a:r>
              <a:rPr lang="es-ES" sz="2000" baseline="-25000" dirty="0">
                <a:solidFill>
                  <a:srgbClr val="0000FF"/>
                </a:solidFill>
              </a:rPr>
              <a:t>2</a:t>
            </a:r>
            <a:r>
              <a:rPr lang="es-ES" sz="2000" dirty="0"/>
              <a:t>   ( g )  </a:t>
            </a:r>
            <a:r>
              <a:rPr lang="es-ES" sz="2000" dirty="0">
                <a:cs typeface="Arial" pitchFamily="34" charset="0"/>
              </a:rPr>
              <a:t> </a:t>
            </a:r>
            <a:r>
              <a:rPr lang="ru-RU" sz="2000" dirty="0">
                <a:cs typeface="Arial" pitchFamily="34" charset="0"/>
              </a:rPr>
              <a:t>→</a:t>
            </a:r>
            <a:r>
              <a:rPr lang="es-ES" sz="2000" dirty="0"/>
              <a:t>    </a:t>
            </a:r>
            <a:r>
              <a:rPr lang="es-ES" sz="2000" dirty="0">
                <a:solidFill>
                  <a:srgbClr val="0000FF"/>
                </a:solidFill>
              </a:rPr>
              <a:t>2  H</a:t>
            </a:r>
            <a:r>
              <a:rPr lang="es-ES" sz="2000" baseline="-25000" dirty="0">
                <a:solidFill>
                  <a:srgbClr val="0000FF"/>
                </a:solidFill>
              </a:rPr>
              <a:t>2</a:t>
            </a:r>
            <a:r>
              <a:rPr lang="es-ES" sz="2000" dirty="0">
                <a:solidFill>
                  <a:srgbClr val="0000FF"/>
                </a:solidFill>
              </a:rPr>
              <a:t>O</a:t>
            </a:r>
            <a:r>
              <a:rPr lang="es-ES" sz="1600" dirty="0"/>
              <a:t>    </a:t>
            </a:r>
            <a:r>
              <a:rPr lang="es-ES" sz="2000" dirty="0"/>
              <a:t>( g )</a:t>
            </a:r>
            <a:r>
              <a:rPr lang="es-ES" sz="1600" dirty="0"/>
              <a:t>        </a:t>
            </a:r>
          </a:p>
        </p:txBody>
      </p:sp>
      <p:sp>
        <p:nvSpPr>
          <p:cNvPr id="5" name="Rectangle 41"/>
          <p:cNvSpPr>
            <a:spLocks noChangeArrowheads="1"/>
          </p:cNvSpPr>
          <p:nvPr/>
        </p:nvSpPr>
        <p:spPr bwMode="auto">
          <a:xfrm>
            <a:off x="5783234" y="855644"/>
            <a:ext cx="24161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 </a:t>
            </a:r>
            <a:r>
              <a:rPr lang="en-US" b="1">
                <a:cs typeface="Arial" pitchFamily="34" charset="0"/>
              </a:rPr>
              <a:t>− 241,8  kJ</a:t>
            </a:r>
          </a:p>
        </p:txBody>
      </p:sp>
      <p:sp>
        <p:nvSpPr>
          <p:cNvPr id="6" name="Text Box 42"/>
          <p:cNvSpPr txBox="1">
            <a:spLocks noChangeArrowheads="1"/>
          </p:cNvSpPr>
          <p:nvPr/>
        </p:nvSpPr>
        <p:spPr bwMode="auto">
          <a:xfrm>
            <a:off x="256500" y="1428736"/>
            <a:ext cx="87376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s-ES" sz="2000" b="1" dirty="0">
                <a:solidFill>
                  <a:srgbClr val="FF0000"/>
                </a:solidFill>
                <a:cs typeface="Arial" pitchFamily="34" charset="0"/>
              </a:rPr>
              <a:t>Al formarse 2 moles de agua (gas) a partir de hidrógeno y oxígeno se desprenden 241,8 </a:t>
            </a:r>
            <a:r>
              <a:rPr lang="es-ES" sz="2000" b="1" dirty="0" err="1">
                <a:solidFill>
                  <a:srgbClr val="FF0000"/>
                </a:solidFill>
                <a:cs typeface="Arial" pitchFamily="34" charset="0"/>
              </a:rPr>
              <a:t>kJ</a:t>
            </a:r>
            <a:r>
              <a:rPr lang="es-ES" sz="2000" b="1" dirty="0">
                <a:solidFill>
                  <a:srgbClr val="FF0000"/>
                </a:solidFill>
                <a:cs typeface="Arial" pitchFamily="34" charset="0"/>
              </a:rPr>
              <a:t> de calor</a:t>
            </a:r>
          </a:p>
        </p:txBody>
      </p:sp>
      <p:sp>
        <p:nvSpPr>
          <p:cNvPr id="7" name="Rectangle 43"/>
          <p:cNvSpPr>
            <a:spLocks noChangeArrowheads="1"/>
          </p:cNvSpPr>
          <p:nvPr/>
        </p:nvSpPr>
        <p:spPr bwMode="auto">
          <a:xfrm>
            <a:off x="739775" y="2614600"/>
            <a:ext cx="56483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dirty="0">
                <a:solidFill>
                  <a:srgbClr val="0000FF"/>
                </a:solidFill>
              </a:rPr>
              <a:t>2  H</a:t>
            </a:r>
            <a:r>
              <a:rPr lang="es-ES" sz="2000" baseline="-25000" dirty="0">
                <a:solidFill>
                  <a:srgbClr val="0000FF"/>
                </a:solidFill>
              </a:rPr>
              <a:t>2</a:t>
            </a:r>
            <a:r>
              <a:rPr lang="es-ES" sz="2000" dirty="0">
                <a:solidFill>
                  <a:srgbClr val="0000FF"/>
                </a:solidFill>
              </a:rPr>
              <a:t>O</a:t>
            </a:r>
            <a:r>
              <a:rPr lang="es-ES" sz="1600" dirty="0"/>
              <a:t>    </a:t>
            </a:r>
            <a:r>
              <a:rPr lang="es-ES" sz="2000" dirty="0"/>
              <a:t>( g )</a:t>
            </a:r>
            <a:r>
              <a:rPr lang="es-ES" sz="1600" dirty="0"/>
              <a:t> </a:t>
            </a:r>
            <a:r>
              <a:rPr lang="ru-RU" sz="2000" dirty="0">
                <a:cs typeface="Arial" pitchFamily="34" charset="0"/>
              </a:rPr>
              <a:t>→</a:t>
            </a:r>
            <a:r>
              <a:rPr lang="es-ES" sz="2000" dirty="0"/>
              <a:t>    </a:t>
            </a:r>
            <a:r>
              <a:rPr lang="es-ES" sz="2000" dirty="0">
                <a:solidFill>
                  <a:srgbClr val="0000FF"/>
                </a:solidFill>
              </a:rPr>
              <a:t>2</a:t>
            </a:r>
            <a:r>
              <a:rPr lang="es-ES" sz="2000" dirty="0"/>
              <a:t>  </a:t>
            </a:r>
            <a:r>
              <a:rPr lang="es-ES" sz="2000" dirty="0">
                <a:solidFill>
                  <a:srgbClr val="0000FF"/>
                </a:solidFill>
              </a:rPr>
              <a:t>H</a:t>
            </a:r>
            <a:r>
              <a:rPr lang="es-ES" sz="2000" baseline="-25000" dirty="0">
                <a:solidFill>
                  <a:srgbClr val="0000FF"/>
                </a:solidFill>
              </a:rPr>
              <a:t>2</a:t>
            </a:r>
            <a:r>
              <a:rPr lang="es-ES" sz="2000" dirty="0"/>
              <a:t>  ( g )  +   </a:t>
            </a:r>
            <a:r>
              <a:rPr lang="es-ES" sz="2000" dirty="0">
                <a:solidFill>
                  <a:srgbClr val="0000FF"/>
                </a:solidFill>
              </a:rPr>
              <a:t>O</a:t>
            </a:r>
            <a:r>
              <a:rPr lang="es-ES" sz="2000" baseline="-25000" dirty="0">
                <a:solidFill>
                  <a:srgbClr val="0000FF"/>
                </a:solidFill>
              </a:rPr>
              <a:t>2</a:t>
            </a:r>
            <a:r>
              <a:rPr lang="es-ES" sz="2000" dirty="0"/>
              <a:t>   ( g ) </a:t>
            </a:r>
          </a:p>
        </p:txBody>
      </p:sp>
      <p:sp>
        <p:nvSpPr>
          <p:cNvPr id="8" name="Rectangle 44"/>
          <p:cNvSpPr>
            <a:spLocks noChangeArrowheads="1"/>
          </p:cNvSpPr>
          <p:nvPr/>
        </p:nvSpPr>
        <p:spPr bwMode="auto">
          <a:xfrm>
            <a:off x="6151562" y="2627300"/>
            <a:ext cx="24161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 </a:t>
            </a:r>
            <a:r>
              <a:rPr lang="en-US" b="1">
                <a:cs typeface="Arial" pitchFamily="34" charset="0"/>
              </a:rPr>
              <a:t>+ 241,8  kJ</a:t>
            </a:r>
          </a:p>
        </p:txBody>
      </p:sp>
      <p:sp>
        <p:nvSpPr>
          <p:cNvPr id="9" name="Text Box 45"/>
          <p:cNvSpPr txBox="1">
            <a:spLocks noChangeArrowheads="1"/>
          </p:cNvSpPr>
          <p:nvPr/>
        </p:nvSpPr>
        <p:spPr bwMode="auto">
          <a:xfrm>
            <a:off x="214282" y="3357562"/>
            <a:ext cx="87376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s-ES" sz="2000" b="1" dirty="0">
                <a:solidFill>
                  <a:srgbClr val="FF0000"/>
                </a:solidFill>
                <a:cs typeface="Arial" pitchFamily="34" charset="0"/>
              </a:rPr>
              <a:t>Al descomponerse 2 moles de agua (gas) en hidrógeno y oxígeno se absorben 241,8 </a:t>
            </a:r>
            <a:r>
              <a:rPr lang="es-ES" sz="2000" b="1" dirty="0" err="1">
                <a:solidFill>
                  <a:srgbClr val="FF0000"/>
                </a:solidFill>
                <a:cs typeface="Arial" pitchFamily="34" charset="0"/>
              </a:rPr>
              <a:t>kJ</a:t>
            </a:r>
            <a:r>
              <a:rPr lang="es-ES" sz="2000" b="1" dirty="0">
                <a:solidFill>
                  <a:srgbClr val="FF0000"/>
                </a:solidFill>
                <a:cs typeface="Arial" pitchFamily="34" charset="0"/>
              </a:rPr>
              <a:t> de calor</a:t>
            </a:r>
          </a:p>
        </p:txBody>
      </p:sp>
      <p:sp>
        <p:nvSpPr>
          <p:cNvPr id="10" name="Text Box 46"/>
          <p:cNvSpPr txBox="1">
            <a:spLocks noChangeArrowheads="1"/>
          </p:cNvSpPr>
          <p:nvPr/>
        </p:nvSpPr>
        <p:spPr bwMode="auto">
          <a:xfrm>
            <a:off x="0" y="4357694"/>
            <a:ext cx="87376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400" dirty="0" smtClean="0">
                <a:cs typeface="Arial" pitchFamily="34" charset="0"/>
              </a:rPr>
              <a:t>Como </a:t>
            </a:r>
            <a:r>
              <a:rPr lang="es-ES" sz="2400" dirty="0">
                <a:cs typeface="Arial" pitchFamily="34" charset="0"/>
              </a:rPr>
              <a:t>es una función de estado, la entalpía de reacción de una reacción varía con el estado de agregación de reactivos y/o productos.</a:t>
            </a:r>
          </a:p>
        </p:txBody>
      </p:sp>
      <p:grpSp>
        <p:nvGrpSpPr>
          <p:cNvPr id="15" name="14 Grupo"/>
          <p:cNvGrpSpPr/>
          <p:nvPr/>
        </p:nvGrpSpPr>
        <p:grpSpPr>
          <a:xfrm>
            <a:off x="642910" y="5929330"/>
            <a:ext cx="7810500" cy="407988"/>
            <a:chOff x="714348" y="5857892"/>
            <a:chExt cx="7810500" cy="407988"/>
          </a:xfrm>
        </p:grpSpPr>
        <p:sp>
          <p:nvSpPr>
            <p:cNvPr id="11" name="Rectangle 48"/>
            <p:cNvSpPr>
              <a:spLocks noChangeArrowheads="1"/>
            </p:cNvSpPr>
            <p:nvPr/>
          </p:nvSpPr>
          <p:spPr bwMode="auto">
            <a:xfrm>
              <a:off x="714348" y="5857892"/>
              <a:ext cx="56483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dirty="0">
                  <a:solidFill>
                    <a:srgbClr val="0000FF"/>
                  </a:solidFill>
                </a:rPr>
                <a:t>2  H</a:t>
              </a:r>
              <a:r>
                <a:rPr lang="es-ES" sz="2000" baseline="-25000" dirty="0">
                  <a:solidFill>
                    <a:srgbClr val="0000FF"/>
                  </a:solidFill>
                </a:rPr>
                <a:t>2</a:t>
              </a:r>
              <a:r>
                <a:rPr lang="es-ES" sz="2000" dirty="0">
                  <a:solidFill>
                    <a:srgbClr val="0000FF"/>
                  </a:solidFill>
                </a:rPr>
                <a:t>O</a:t>
              </a:r>
              <a:r>
                <a:rPr lang="es-ES" sz="1600" dirty="0"/>
                <a:t>    </a:t>
              </a:r>
              <a:r>
                <a:rPr lang="es-ES" sz="2000" dirty="0"/>
                <a:t>( </a:t>
              </a:r>
              <a:r>
                <a:rPr lang="es-ES" sz="2000" dirty="0">
                  <a:latin typeface="Times New Roman" pitchFamily="18" charset="0"/>
                  <a:cs typeface="Times New Roman" pitchFamily="18" charset="0"/>
                </a:rPr>
                <a:t>ℓ</a:t>
              </a:r>
              <a:r>
                <a:rPr lang="es-ES" sz="2000" dirty="0"/>
                <a:t> )</a:t>
              </a:r>
              <a:r>
                <a:rPr lang="es-ES" sz="1600" dirty="0"/>
                <a:t> </a:t>
              </a:r>
              <a:r>
                <a:rPr lang="ru-RU" sz="2000" dirty="0">
                  <a:cs typeface="Arial" pitchFamily="34" charset="0"/>
                </a:rPr>
                <a:t>→</a:t>
              </a:r>
              <a:r>
                <a:rPr lang="es-ES" sz="2000" dirty="0"/>
                <a:t>    </a:t>
              </a:r>
              <a:r>
                <a:rPr lang="es-ES" sz="2000" dirty="0">
                  <a:solidFill>
                    <a:srgbClr val="0000FF"/>
                  </a:solidFill>
                </a:rPr>
                <a:t>2</a:t>
              </a:r>
              <a:r>
                <a:rPr lang="es-ES" sz="2000" dirty="0"/>
                <a:t>  </a:t>
              </a:r>
              <a:r>
                <a:rPr lang="es-ES" sz="2000" dirty="0">
                  <a:solidFill>
                    <a:srgbClr val="0000FF"/>
                  </a:solidFill>
                </a:rPr>
                <a:t>H</a:t>
              </a:r>
              <a:r>
                <a:rPr lang="es-ES" sz="2000" baseline="-25000" dirty="0">
                  <a:solidFill>
                    <a:srgbClr val="0000FF"/>
                  </a:solidFill>
                </a:rPr>
                <a:t>2</a:t>
              </a:r>
              <a:r>
                <a:rPr lang="es-ES" sz="2000" dirty="0"/>
                <a:t>  ( g )  +   </a:t>
              </a:r>
              <a:r>
                <a:rPr lang="es-ES" sz="2000" dirty="0">
                  <a:solidFill>
                    <a:srgbClr val="0000FF"/>
                  </a:solidFill>
                </a:rPr>
                <a:t>O</a:t>
              </a:r>
              <a:r>
                <a:rPr lang="es-ES" sz="2000" baseline="-25000" dirty="0">
                  <a:solidFill>
                    <a:srgbClr val="0000FF"/>
                  </a:solidFill>
                </a:rPr>
                <a:t>2</a:t>
              </a:r>
              <a:r>
                <a:rPr lang="es-ES" sz="2000" dirty="0"/>
                <a:t>   ( g ) </a:t>
              </a:r>
            </a:p>
          </p:txBody>
        </p:sp>
        <p:sp>
          <p:nvSpPr>
            <p:cNvPr id="12" name="Rectangle 49"/>
            <p:cNvSpPr>
              <a:spLocks noChangeArrowheads="1"/>
            </p:cNvSpPr>
            <p:nvPr/>
          </p:nvSpPr>
          <p:spPr bwMode="auto">
            <a:xfrm>
              <a:off x="6108673" y="5899167"/>
              <a:ext cx="24161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 </a:t>
              </a:r>
              <a:r>
                <a:rPr lang="en-US" b="1">
                  <a:cs typeface="Arial" pitchFamily="34" charset="0"/>
                </a:rPr>
                <a:t>+ 285,8  kJ</a:t>
              </a:r>
            </a:p>
          </p:txBody>
        </p:sp>
      </p:grpSp>
    </p:spTree>
    <p:extLst>
      <p:ext uri="{BB962C8B-B14F-4D97-AF65-F5344CB8AC3E}">
        <p14:creationId xmlns:p14="http://schemas.microsoft.com/office/powerpoint/2010/main" xmlns="" val="298682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ext Box 2"/>
          <p:cNvSpPr txBox="1">
            <a:spLocks noChangeArrowheads="1"/>
          </p:cNvSpPr>
          <p:nvPr/>
        </p:nvSpPr>
        <p:spPr bwMode="auto">
          <a:xfrm>
            <a:off x="231775" y="28575"/>
            <a:ext cx="561816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800" b="1">
                <a:solidFill>
                  <a:srgbClr val="000000"/>
                </a:solidFill>
                <a:latin typeface="Times New Roman" pitchFamily="18" charset="0"/>
              </a:rPr>
              <a:t>Entalpía estándar</a:t>
            </a:r>
          </a:p>
        </p:txBody>
      </p:sp>
      <p:sp>
        <p:nvSpPr>
          <p:cNvPr id="493571" name="Text Box 3"/>
          <p:cNvSpPr txBox="1">
            <a:spLocks noChangeArrowheads="1"/>
          </p:cNvSpPr>
          <p:nvPr/>
        </p:nvSpPr>
        <p:spPr bwMode="auto">
          <a:xfrm>
            <a:off x="208865" y="442254"/>
            <a:ext cx="8882063" cy="1938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400">
                <a:cs typeface="Arial" pitchFamily="34" charset="0"/>
              </a:rPr>
              <a:t>Como el estado de agregación de las sustancias y por tanto las condiciones de presión y temperatura influyen en el valor de la entalpía de reacción, se hace necesario elegir unas condiciones estándar a las que podamos referir siempre las entalpías de reacción.</a:t>
            </a:r>
          </a:p>
        </p:txBody>
      </p:sp>
      <p:sp>
        <p:nvSpPr>
          <p:cNvPr id="493572" name="Text Box 4"/>
          <p:cNvSpPr txBox="1">
            <a:spLocks noChangeArrowheads="1"/>
          </p:cNvSpPr>
          <p:nvPr/>
        </p:nvSpPr>
        <p:spPr bwMode="auto">
          <a:xfrm>
            <a:off x="150743" y="2293954"/>
            <a:ext cx="885348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400">
                <a:cs typeface="Arial" pitchFamily="34" charset="0"/>
              </a:rPr>
              <a:t>El </a:t>
            </a:r>
            <a:r>
              <a:rPr lang="es-ES" sz="2400" b="1">
                <a:cs typeface="Arial" pitchFamily="34" charset="0"/>
              </a:rPr>
              <a:t>estado estándar</a:t>
            </a:r>
            <a:r>
              <a:rPr lang="es-ES" sz="2400">
                <a:cs typeface="Arial" pitchFamily="34" charset="0"/>
              </a:rPr>
              <a:t> de una sustancia es la forma más estable de esa sustancia a 1 atm de presión y a 25 °C (298 K).</a:t>
            </a:r>
          </a:p>
        </p:txBody>
      </p:sp>
      <p:sp>
        <p:nvSpPr>
          <p:cNvPr id="493573" name="Text Box 5"/>
          <p:cNvSpPr txBox="1">
            <a:spLocks noChangeArrowheads="1"/>
          </p:cNvSpPr>
          <p:nvPr/>
        </p:nvSpPr>
        <p:spPr bwMode="auto">
          <a:xfrm>
            <a:off x="120863" y="3124951"/>
            <a:ext cx="8853487"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400" dirty="0">
                <a:cs typeface="Arial" pitchFamily="34" charset="0"/>
              </a:rPr>
              <a:t>Cuando los reactivos en estado estándar se convierten en productos en estado estándar el calor de reacción para un mol de sustancia, según está escrita la ecuación termoquímica, se denomina </a:t>
            </a:r>
            <a:r>
              <a:rPr lang="es-ES" sz="2400" b="1" dirty="0"/>
              <a:t>entalpía estándar de reacción</a:t>
            </a:r>
            <a:r>
              <a:rPr lang="es-ES" sz="2400" dirty="0"/>
              <a:t>  </a:t>
            </a:r>
            <a:r>
              <a:rPr lang="el-GR" sz="2400" b="1" dirty="0"/>
              <a:t>Δ</a:t>
            </a:r>
            <a:r>
              <a:rPr lang="es-ES" sz="2400" b="1" dirty="0"/>
              <a:t>H</a:t>
            </a:r>
            <a:r>
              <a:rPr lang="es-ES" sz="2400" b="1" baseline="30000" dirty="0"/>
              <a:t>0</a:t>
            </a:r>
            <a:r>
              <a:rPr lang="es-ES" sz="2400" dirty="0"/>
              <a:t> </a:t>
            </a:r>
            <a:r>
              <a:rPr lang="es-ES" sz="2400" dirty="0">
                <a:cs typeface="Arial" pitchFamily="34" charset="0"/>
              </a:rPr>
              <a:t>:</a:t>
            </a:r>
          </a:p>
        </p:txBody>
      </p:sp>
      <p:sp>
        <p:nvSpPr>
          <p:cNvPr id="493577" name="Text Box 9"/>
          <p:cNvSpPr txBox="1">
            <a:spLocks noChangeArrowheads="1"/>
          </p:cNvSpPr>
          <p:nvPr/>
        </p:nvSpPr>
        <p:spPr bwMode="auto">
          <a:xfrm>
            <a:off x="179895" y="5445224"/>
            <a:ext cx="87376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000" b="1">
                <a:solidFill>
                  <a:srgbClr val="FF0000"/>
                </a:solidFill>
                <a:cs typeface="Arial" pitchFamily="34" charset="0"/>
              </a:rPr>
              <a:t>Cuando 1 mol de carbono (grafito) reacciona con 1 mol de oxígeno (gas) para convertirse completamente en 1 mol de dióxido de carbono (gas), con los reactivos y los productos a 1 atm y 298 K, se desprenden 393,5 kJ de energía calorífica</a:t>
            </a:r>
          </a:p>
        </p:txBody>
      </p:sp>
      <p:grpSp>
        <p:nvGrpSpPr>
          <p:cNvPr id="2" name="1 Grupo"/>
          <p:cNvGrpSpPr/>
          <p:nvPr/>
        </p:nvGrpSpPr>
        <p:grpSpPr>
          <a:xfrm>
            <a:off x="539551" y="4684812"/>
            <a:ext cx="7245351" cy="760412"/>
            <a:chOff x="539551" y="4077072"/>
            <a:chExt cx="7245351" cy="760412"/>
          </a:xfrm>
        </p:grpSpPr>
        <p:sp>
          <p:nvSpPr>
            <p:cNvPr id="493575" name="Rectangle 7"/>
            <p:cNvSpPr>
              <a:spLocks noChangeArrowheads="1"/>
            </p:cNvSpPr>
            <p:nvPr/>
          </p:nvSpPr>
          <p:spPr bwMode="auto">
            <a:xfrm>
              <a:off x="539551" y="4077072"/>
              <a:ext cx="48291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r>
                <a:rPr lang="es-ES" sz="2000"/>
                <a:t>C  (grafito)   +   O</a:t>
              </a:r>
              <a:r>
                <a:rPr lang="es-ES" sz="2000" baseline="-25000"/>
                <a:t>2</a:t>
              </a:r>
              <a:r>
                <a:rPr lang="es-ES" sz="2000"/>
                <a:t>  (g)  </a:t>
              </a:r>
              <a:r>
                <a:rPr lang="es-ES" sz="2000">
                  <a:cs typeface="Arial" pitchFamily="34" charset="0"/>
                </a:rPr>
                <a:t>→</a:t>
              </a:r>
              <a:r>
                <a:rPr lang="es-ES" sz="2000"/>
                <a:t>     CO</a:t>
              </a:r>
              <a:r>
                <a:rPr lang="es-ES" sz="2000" baseline="-25000"/>
                <a:t>2</a:t>
              </a:r>
              <a:r>
                <a:rPr lang="es-ES" sz="2000"/>
                <a:t>    (g)</a:t>
              </a:r>
            </a:p>
          </p:txBody>
        </p:sp>
        <p:sp>
          <p:nvSpPr>
            <p:cNvPr id="493576" name="Rectangle 8"/>
            <p:cNvSpPr>
              <a:spLocks noChangeArrowheads="1"/>
            </p:cNvSpPr>
            <p:nvPr/>
          </p:nvSpPr>
          <p:spPr bwMode="auto">
            <a:xfrm>
              <a:off x="5368727" y="4085009"/>
              <a:ext cx="24161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a:t>
              </a:r>
              <a:r>
                <a:rPr lang="es-ES" b="1" baseline="30000"/>
                <a:t>0</a:t>
              </a:r>
              <a:r>
                <a:rPr lang="es-ES" b="1"/>
                <a:t> = </a:t>
              </a:r>
              <a:r>
                <a:rPr lang="en-US" b="1">
                  <a:cs typeface="Arial" pitchFamily="34" charset="0"/>
                </a:rPr>
                <a:t>− 393,5  kJ</a:t>
              </a:r>
            </a:p>
          </p:txBody>
        </p:sp>
        <p:sp>
          <p:nvSpPr>
            <p:cNvPr id="7" name="Rectangle 7"/>
            <p:cNvSpPr>
              <a:spLocks noChangeArrowheads="1"/>
            </p:cNvSpPr>
            <p:nvPr/>
          </p:nvSpPr>
          <p:spPr bwMode="auto">
            <a:xfrm>
              <a:off x="568127" y="4440609"/>
              <a:ext cx="68468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t>C  (grafito)   +   O</a:t>
              </a:r>
              <a:r>
                <a:rPr lang="es-ES" sz="2000" baseline="-25000"/>
                <a:t>2</a:t>
              </a:r>
              <a:r>
                <a:rPr lang="es-ES" sz="2000"/>
                <a:t>  (g)  </a:t>
              </a:r>
              <a:r>
                <a:rPr lang="es-ES" sz="2000">
                  <a:cs typeface="Arial" pitchFamily="34" charset="0"/>
                </a:rPr>
                <a:t>→</a:t>
              </a:r>
              <a:r>
                <a:rPr lang="es-ES" sz="2000"/>
                <a:t>     CO</a:t>
              </a:r>
              <a:r>
                <a:rPr lang="es-ES" sz="2000" baseline="-25000"/>
                <a:t>2</a:t>
              </a:r>
              <a:r>
                <a:rPr lang="es-ES" sz="2000"/>
                <a:t>    (g) +  </a:t>
              </a:r>
              <a:r>
                <a:rPr lang="en-US" b="1"/>
                <a:t>393,5  kJ</a:t>
              </a:r>
              <a:endParaRPr lang="es-ES" sz="2000"/>
            </a:p>
          </p:txBody>
        </p:sp>
        <p:sp>
          <p:nvSpPr>
            <p:cNvPr id="2077" name="Rectangle 29"/>
            <p:cNvSpPr>
              <a:spLocks noChangeArrowheads="1"/>
            </p:cNvSpPr>
            <p:nvPr/>
          </p:nvSpPr>
          <p:spPr bwMode="auto">
            <a:xfrm>
              <a:off x="623690" y="4439022"/>
              <a:ext cx="5848350" cy="377825"/>
            </a:xfrm>
            <a:prstGeom prst="rect">
              <a:avLst/>
            </a:prstGeom>
            <a:solidFill>
              <a:srgbClr val="C6C2FE">
                <a:alpha val="32156"/>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PE"/>
            </a:p>
          </p:txBody>
        </p:sp>
      </p:grpSp>
    </p:spTree>
    <p:extLst>
      <p:ext uri="{BB962C8B-B14F-4D97-AF65-F5344CB8AC3E}">
        <p14:creationId xmlns:p14="http://schemas.microsoft.com/office/powerpoint/2010/main" xmlns="" val="3956129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3571"/>
                                        </p:tgtEl>
                                        <p:attrNameLst>
                                          <p:attrName>style.visibility</p:attrName>
                                        </p:attrNameLst>
                                      </p:cBhvr>
                                      <p:to>
                                        <p:strVal val="visible"/>
                                      </p:to>
                                    </p:set>
                                    <p:animEffect transition="in" filter="dissolve">
                                      <p:cBhvr>
                                        <p:cTn id="7" dur="500"/>
                                        <p:tgtEl>
                                          <p:spTgt spid="4935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3572"/>
                                        </p:tgtEl>
                                        <p:attrNameLst>
                                          <p:attrName>style.visibility</p:attrName>
                                        </p:attrNameLst>
                                      </p:cBhvr>
                                      <p:to>
                                        <p:strVal val="visible"/>
                                      </p:to>
                                    </p:set>
                                    <p:animEffect transition="in" filter="dissolve">
                                      <p:cBhvr>
                                        <p:cTn id="12" dur="500"/>
                                        <p:tgtEl>
                                          <p:spTgt spid="4935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3573"/>
                                        </p:tgtEl>
                                        <p:attrNameLst>
                                          <p:attrName>style.visibility</p:attrName>
                                        </p:attrNameLst>
                                      </p:cBhvr>
                                      <p:to>
                                        <p:strVal val="visible"/>
                                      </p:to>
                                    </p:set>
                                    <p:animEffect transition="in" filter="dissolve">
                                      <p:cBhvr>
                                        <p:cTn id="17" dur="500"/>
                                        <p:tgtEl>
                                          <p:spTgt spid="4935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3577"/>
                                        </p:tgtEl>
                                        <p:attrNameLst>
                                          <p:attrName>style.visibility</p:attrName>
                                        </p:attrNameLst>
                                      </p:cBhvr>
                                      <p:to>
                                        <p:strVal val="visible"/>
                                      </p:to>
                                    </p:set>
                                    <p:animEffect transition="in" filter="dissolve">
                                      <p:cBhvr>
                                        <p:cTn id="22" dur="500"/>
                                        <p:tgtEl>
                                          <p:spTgt spid="493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p:bldP spid="493572" grpId="0"/>
      <p:bldP spid="493573" grpId="0"/>
      <p:bldP spid="49357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899592" y="188640"/>
            <a:ext cx="731001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sz="2000" b="1" dirty="0">
                <a:solidFill>
                  <a:srgbClr val="FF7C80"/>
                </a:solidFill>
                <a:effectLst>
                  <a:outerShdw blurRad="38100" dist="38100" dir="2700000" algn="tl">
                    <a:srgbClr val="000000"/>
                  </a:outerShdw>
                </a:effectLst>
              </a:rPr>
              <a:t>CONCEPTOS BÁSICOS</a:t>
            </a:r>
            <a:r>
              <a:rPr lang="es-ES_tradnl" sz="2000" b="1" dirty="0" smtClean="0">
                <a:solidFill>
                  <a:srgbClr val="FF7C80"/>
                </a:solidFill>
                <a:effectLst>
                  <a:outerShdw blurRad="38100" dist="38100" dir="2700000" algn="tl">
                    <a:srgbClr val="000000"/>
                  </a:outerShdw>
                </a:effectLst>
              </a:rPr>
              <a:t>. SISTEMAS</a:t>
            </a:r>
            <a:r>
              <a:rPr lang="es-ES_tradnl" sz="2000" b="1" dirty="0">
                <a:solidFill>
                  <a:srgbClr val="FF7C80"/>
                </a:solidFill>
                <a:effectLst>
                  <a:outerShdw blurRad="38100" dist="38100" dir="2700000" algn="tl">
                    <a:srgbClr val="000000"/>
                  </a:outerShdw>
                </a:effectLst>
              </a:rPr>
              <a:t>, VARIABLES Y PROCESOS.</a:t>
            </a:r>
            <a:endParaRPr lang="es-ES" sz="2000" b="1" dirty="0">
              <a:solidFill>
                <a:srgbClr val="FF7C80"/>
              </a:solidFill>
              <a:effectLst>
                <a:outerShdw blurRad="38100" dist="38100" dir="2700000" algn="tl">
                  <a:srgbClr val="000000"/>
                </a:outerShdw>
              </a:effectLst>
            </a:endParaRPr>
          </a:p>
        </p:txBody>
      </p:sp>
      <p:sp>
        <p:nvSpPr>
          <p:cNvPr id="7189" name="Text Box 21"/>
          <p:cNvSpPr txBox="1">
            <a:spLocks noChangeArrowheads="1"/>
          </p:cNvSpPr>
          <p:nvPr/>
        </p:nvSpPr>
        <p:spPr bwMode="auto">
          <a:xfrm>
            <a:off x="285720" y="642918"/>
            <a:ext cx="8828058"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sz="2400" dirty="0">
                <a:solidFill>
                  <a:srgbClr val="FF0000"/>
                </a:solidFill>
              </a:rPr>
              <a:t>Sistema:</a:t>
            </a:r>
            <a:r>
              <a:rPr lang="es-ES_tradnl" sz="2400" dirty="0"/>
              <a:t> Parte del universo que es objeto de estudio.</a:t>
            </a:r>
            <a:endParaRPr lang="es-ES_tradnl" sz="2400" dirty="0">
              <a:solidFill>
                <a:srgbClr val="FFFF00"/>
              </a:solidFill>
            </a:endParaRPr>
          </a:p>
          <a:p>
            <a:r>
              <a:rPr lang="es-ES_tradnl" sz="2400" dirty="0">
                <a:solidFill>
                  <a:srgbClr val="FF0000"/>
                </a:solidFill>
              </a:rPr>
              <a:t>Entorno, alrededores, medio ambiente</a:t>
            </a:r>
            <a:r>
              <a:rPr lang="es-ES_tradnl" sz="2400" dirty="0"/>
              <a:t>:</a:t>
            </a:r>
            <a:r>
              <a:rPr lang="es-ES_tradnl" sz="2400" dirty="0">
                <a:solidFill>
                  <a:srgbClr val="FFFF00"/>
                </a:solidFill>
              </a:rPr>
              <a:t> </a:t>
            </a:r>
            <a:r>
              <a:rPr lang="es-ES_tradnl" sz="2400" dirty="0"/>
              <a:t>Resto del universo</a:t>
            </a:r>
            <a:endParaRPr lang="es-ES" sz="2400" dirty="0"/>
          </a:p>
        </p:txBody>
      </p:sp>
      <p:pic>
        <p:nvPicPr>
          <p:cNvPr id="7207" name="Picture 39" descr="D:\Piloto\Imágenes\Termo2.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858125" y="4876800"/>
            <a:ext cx="904875" cy="1828800"/>
          </a:xfrm>
          <a:prstGeom prst="rect">
            <a:avLst/>
          </a:prstGeom>
          <a:noFill/>
          <a:extLst>
            <a:ext uri="{909E8E84-426E-40DD-AFC4-6F175D3DCCD1}">
              <a14:hiddenFill xmlns:a14="http://schemas.microsoft.com/office/drawing/2010/main" xmlns="">
                <a:solidFill>
                  <a:srgbClr val="FFFFFF"/>
                </a:solidFill>
              </a14:hiddenFill>
            </a:ext>
          </a:extLst>
        </p:spPr>
      </p:pic>
      <p:pic>
        <p:nvPicPr>
          <p:cNvPr id="7213" name="Picture 45" descr="D:\Piloto\Imágenes\brik.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806950" y="5029200"/>
            <a:ext cx="1193800" cy="1600200"/>
          </a:xfrm>
          <a:prstGeom prst="rect">
            <a:avLst/>
          </a:prstGeom>
          <a:noFill/>
          <a:extLst>
            <a:ext uri="{909E8E84-426E-40DD-AFC4-6F175D3DCCD1}">
              <a14:hiddenFill xmlns:a14="http://schemas.microsoft.com/office/drawing/2010/main" xmlns="">
                <a:solidFill>
                  <a:srgbClr val="FFFFFF"/>
                </a:solidFill>
              </a14:hiddenFill>
            </a:ext>
          </a:extLst>
        </p:spPr>
      </p:pic>
      <p:pic>
        <p:nvPicPr>
          <p:cNvPr id="7203" name="Picture 35" descr="D:\Piloto\Imágenes\Copa.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976438" y="5029200"/>
            <a:ext cx="1062037" cy="160020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7225" name="Group 57"/>
          <p:cNvGrpSpPr>
            <a:grpSpLocks/>
          </p:cNvGrpSpPr>
          <p:nvPr/>
        </p:nvGrpSpPr>
        <p:grpSpPr bwMode="auto">
          <a:xfrm>
            <a:off x="98425" y="2514600"/>
            <a:ext cx="8740775" cy="2317750"/>
            <a:chOff x="62" y="1584"/>
            <a:chExt cx="5506" cy="1460"/>
          </a:xfrm>
        </p:grpSpPr>
        <p:sp>
          <p:nvSpPr>
            <p:cNvPr id="7200" name="Text Box 32"/>
            <p:cNvSpPr txBox="1">
              <a:spLocks noChangeArrowheads="1"/>
            </p:cNvSpPr>
            <p:nvPr/>
          </p:nvSpPr>
          <p:spPr bwMode="auto">
            <a:xfrm>
              <a:off x="1172" y="2256"/>
              <a:ext cx="635"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dirty="0">
                  <a:solidFill>
                    <a:srgbClr val="FF0000"/>
                  </a:solidFill>
                </a:rPr>
                <a:t>Abierto</a:t>
              </a:r>
              <a:endParaRPr lang="es-ES" dirty="0">
                <a:solidFill>
                  <a:srgbClr val="FF0000"/>
                </a:solidFill>
              </a:endParaRPr>
            </a:p>
          </p:txBody>
        </p:sp>
        <p:sp>
          <p:nvSpPr>
            <p:cNvPr id="7201" name="Text Box 33"/>
            <p:cNvSpPr txBox="1">
              <a:spLocks noChangeArrowheads="1"/>
            </p:cNvSpPr>
            <p:nvPr/>
          </p:nvSpPr>
          <p:spPr bwMode="auto">
            <a:xfrm>
              <a:off x="2984" y="2256"/>
              <a:ext cx="710"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dirty="0">
                  <a:solidFill>
                    <a:srgbClr val="FF0000"/>
                  </a:solidFill>
                </a:rPr>
                <a:t>Cerrado</a:t>
              </a:r>
              <a:endParaRPr lang="es-ES" dirty="0">
                <a:solidFill>
                  <a:srgbClr val="FF0000"/>
                </a:solidFill>
              </a:endParaRPr>
            </a:p>
          </p:txBody>
        </p:sp>
        <p:sp>
          <p:nvSpPr>
            <p:cNvPr id="7202" name="Text Box 34"/>
            <p:cNvSpPr txBox="1">
              <a:spLocks noChangeArrowheads="1"/>
            </p:cNvSpPr>
            <p:nvPr/>
          </p:nvSpPr>
          <p:spPr bwMode="auto">
            <a:xfrm>
              <a:off x="4804" y="2256"/>
              <a:ext cx="633"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dirty="0">
                  <a:solidFill>
                    <a:srgbClr val="FF0000"/>
                  </a:solidFill>
                </a:rPr>
                <a:t>Aislado</a:t>
              </a:r>
              <a:endParaRPr lang="es-ES" dirty="0">
                <a:solidFill>
                  <a:srgbClr val="FF0000"/>
                </a:solidFill>
              </a:endParaRPr>
            </a:p>
          </p:txBody>
        </p:sp>
        <p:sp>
          <p:nvSpPr>
            <p:cNvPr id="7210" name="Line 42"/>
            <p:cNvSpPr>
              <a:spLocks noChangeShapeType="1"/>
            </p:cNvSpPr>
            <p:nvPr/>
          </p:nvSpPr>
          <p:spPr bwMode="auto">
            <a:xfrm>
              <a:off x="3352" y="2112"/>
              <a:ext cx="0" cy="204"/>
            </a:xfrm>
            <a:prstGeom prst="line">
              <a:avLst/>
            </a:prstGeom>
            <a:noFill/>
            <a:ln w="25400">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7211" name="Line 43"/>
            <p:cNvSpPr>
              <a:spLocks noChangeShapeType="1"/>
            </p:cNvSpPr>
            <p:nvPr/>
          </p:nvSpPr>
          <p:spPr bwMode="auto">
            <a:xfrm>
              <a:off x="3496" y="2112"/>
              <a:ext cx="1304" cy="192"/>
            </a:xfrm>
            <a:prstGeom prst="line">
              <a:avLst/>
            </a:prstGeom>
            <a:noFill/>
            <a:ln w="25400">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7212" name="Line 44"/>
            <p:cNvSpPr>
              <a:spLocks noChangeShapeType="1"/>
            </p:cNvSpPr>
            <p:nvPr/>
          </p:nvSpPr>
          <p:spPr bwMode="auto">
            <a:xfrm flipH="1">
              <a:off x="1968" y="2112"/>
              <a:ext cx="1240" cy="144"/>
            </a:xfrm>
            <a:prstGeom prst="line">
              <a:avLst/>
            </a:prstGeom>
            <a:noFill/>
            <a:ln w="25400">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7214" name="Rectangle 46"/>
            <p:cNvSpPr>
              <a:spLocks noChangeArrowheads="1"/>
            </p:cNvSpPr>
            <p:nvPr/>
          </p:nvSpPr>
          <p:spPr bwMode="auto">
            <a:xfrm>
              <a:off x="2452" y="1584"/>
              <a:ext cx="1824" cy="432"/>
            </a:xfrm>
            <a:prstGeom prst="rect">
              <a:avLst/>
            </a:prstGeom>
            <a:solidFill>
              <a:schemeClr val="accent2">
                <a:lumMod val="20000"/>
                <a:lumOff val="80000"/>
              </a:schemeClr>
            </a:solidFill>
            <a:ln w="22225">
              <a:solidFill>
                <a:schemeClr val="bg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_tradnl" dirty="0"/>
                <a:t>Tipos de sistemas</a:t>
              </a:r>
              <a:endParaRPr lang="es-ES" dirty="0"/>
            </a:p>
          </p:txBody>
        </p:sp>
        <p:sp>
          <p:nvSpPr>
            <p:cNvPr id="7215" name="Text Box 47"/>
            <p:cNvSpPr txBox="1">
              <a:spLocks noChangeArrowheads="1"/>
            </p:cNvSpPr>
            <p:nvPr/>
          </p:nvSpPr>
          <p:spPr bwMode="auto">
            <a:xfrm>
              <a:off x="62" y="2602"/>
              <a:ext cx="1012"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s-ES_tradnl" sz="2000" b="1"/>
                <a:t>Puede</a:t>
              </a:r>
            </a:p>
            <a:p>
              <a:pPr algn="ctr"/>
              <a:r>
                <a:rPr lang="es-ES_tradnl" sz="2000" b="1"/>
                <a:t>intercambiar</a:t>
              </a:r>
              <a:endParaRPr lang="es-ES" sz="2000" b="1"/>
            </a:p>
          </p:txBody>
        </p:sp>
        <p:sp>
          <p:nvSpPr>
            <p:cNvPr id="7216" name="Text Box 48"/>
            <p:cNvSpPr txBox="1">
              <a:spLocks noChangeArrowheads="1"/>
            </p:cNvSpPr>
            <p:nvPr/>
          </p:nvSpPr>
          <p:spPr bwMode="auto">
            <a:xfrm>
              <a:off x="1290" y="2602"/>
              <a:ext cx="613"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s-ES_tradnl" sz="2000" dirty="0"/>
                <a:t>Materia</a:t>
              </a:r>
            </a:p>
            <a:p>
              <a:pPr algn="ctr"/>
              <a:r>
                <a:rPr lang="es-ES_tradnl" sz="2000" dirty="0"/>
                <a:t>Energía</a:t>
              </a:r>
              <a:endParaRPr lang="es-ES" sz="2000" dirty="0"/>
            </a:p>
          </p:txBody>
        </p:sp>
        <p:sp>
          <p:nvSpPr>
            <p:cNvPr id="7217" name="Text Box 49"/>
            <p:cNvSpPr txBox="1">
              <a:spLocks noChangeArrowheads="1"/>
            </p:cNvSpPr>
            <p:nvPr/>
          </p:nvSpPr>
          <p:spPr bwMode="auto">
            <a:xfrm>
              <a:off x="3088" y="2592"/>
              <a:ext cx="612"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s-ES_tradnl" sz="2000"/>
                <a:t>Materia</a:t>
              </a:r>
              <a:endParaRPr lang="es-ES" sz="2000"/>
            </a:p>
          </p:txBody>
        </p:sp>
        <p:sp>
          <p:nvSpPr>
            <p:cNvPr id="7218" name="Text Box 50"/>
            <p:cNvSpPr txBox="1">
              <a:spLocks noChangeArrowheads="1"/>
            </p:cNvSpPr>
            <p:nvPr/>
          </p:nvSpPr>
          <p:spPr bwMode="auto">
            <a:xfrm>
              <a:off x="4908" y="2592"/>
              <a:ext cx="612" cy="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lgn="ctr"/>
              <a:r>
                <a:rPr lang="es-ES_tradnl" sz="2000"/>
                <a:t>Materia</a:t>
              </a:r>
            </a:p>
            <a:p>
              <a:pPr algn="ctr"/>
              <a:r>
                <a:rPr lang="es-ES_tradnl" sz="2000"/>
                <a:t>Energía</a:t>
              </a:r>
              <a:endParaRPr lang="es-ES" sz="2000"/>
            </a:p>
          </p:txBody>
        </p:sp>
        <p:sp>
          <p:nvSpPr>
            <p:cNvPr id="7219" name="Line 51"/>
            <p:cNvSpPr>
              <a:spLocks noChangeShapeType="1"/>
            </p:cNvSpPr>
            <p:nvPr/>
          </p:nvSpPr>
          <p:spPr bwMode="auto">
            <a:xfrm>
              <a:off x="3024" y="2592"/>
              <a:ext cx="720" cy="240"/>
            </a:xfrm>
            <a:prstGeom prst="line">
              <a:avLst/>
            </a:prstGeom>
            <a:noFill/>
            <a:ln w="222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7220" name="Line 52"/>
            <p:cNvSpPr>
              <a:spLocks noChangeShapeType="1"/>
            </p:cNvSpPr>
            <p:nvPr/>
          </p:nvSpPr>
          <p:spPr bwMode="auto">
            <a:xfrm flipV="1">
              <a:off x="3024" y="2592"/>
              <a:ext cx="672" cy="240"/>
            </a:xfrm>
            <a:prstGeom prst="line">
              <a:avLst/>
            </a:prstGeom>
            <a:noFill/>
            <a:ln w="222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7221" name="Line 53"/>
            <p:cNvSpPr>
              <a:spLocks noChangeShapeType="1"/>
            </p:cNvSpPr>
            <p:nvPr/>
          </p:nvSpPr>
          <p:spPr bwMode="auto">
            <a:xfrm>
              <a:off x="4848" y="2592"/>
              <a:ext cx="720" cy="432"/>
            </a:xfrm>
            <a:prstGeom prst="line">
              <a:avLst/>
            </a:prstGeom>
            <a:noFill/>
            <a:ln w="222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7222" name="Line 54"/>
            <p:cNvSpPr>
              <a:spLocks noChangeShapeType="1"/>
            </p:cNvSpPr>
            <p:nvPr/>
          </p:nvSpPr>
          <p:spPr bwMode="auto">
            <a:xfrm flipV="1">
              <a:off x="4848" y="2592"/>
              <a:ext cx="720" cy="432"/>
            </a:xfrm>
            <a:prstGeom prst="line">
              <a:avLst/>
            </a:prstGeom>
            <a:noFill/>
            <a:ln w="222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grpSp>
    </p:spTree>
    <p:extLst>
      <p:ext uri="{BB962C8B-B14F-4D97-AF65-F5344CB8AC3E}">
        <p14:creationId xmlns:p14="http://schemas.microsoft.com/office/powerpoint/2010/main" xmlns="" val="137385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189"/>
                                        </p:tgtEl>
                                        <p:attrNameLst>
                                          <p:attrName>style.visibility</p:attrName>
                                        </p:attrNameLst>
                                      </p:cBhvr>
                                      <p:to>
                                        <p:strVal val="visible"/>
                                      </p:to>
                                    </p:set>
                                    <p:animEffect transition="in" filter="dissolve">
                                      <p:cBhvr>
                                        <p:cTn id="7" dur="500"/>
                                        <p:tgtEl>
                                          <p:spTgt spid="7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225"/>
                                        </p:tgtEl>
                                        <p:attrNameLst>
                                          <p:attrName>style.visibility</p:attrName>
                                        </p:attrNameLst>
                                      </p:cBhvr>
                                      <p:to>
                                        <p:strVal val="visible"/>
                                      </p:to>
                                    </p:set>
                                    <p:animEffect transition="in" filter="dissolve">
                                      <p:cBhvr>
                                        <p:cTn id="12" dur="500"/>
                                        <p:tgtEl>
                                          <p:spTgt spid="72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203"/>
                                        </p:tgtEl>
                                        <p:attrNameLst>
                                          <p:attrName>style.visibility</p:attrName>
                                        </p:attrNameLst>
                                      </p:cBhvr>
                                      <p:to>
                                        <p:strVal val="visible"/>
                                      </p:to>
                                    </p:set>
                                    <p:animEffect transition="in" filter="dissolve">
                                      <p:cBhvr>
                                        <p:cTn id="17" dur="500"/>
                                        <p:tgtEl>
                                          <p:spTgt spid="72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213"/>
                                        </p:tgtEl>
                                        <p:attrNameLst>
                                          <p:attrName>style.visibility</p:attrName>
                                        </p:attrNameLst>
                                      </p:cBhvr>
                                      <p:to>
                                        <p:strVal val="visible"/>
                                      </p:to>
                                    </p:set>
                                    <p:animEffect transition="in" filter="dissolve">
                                      <p:cBhvr>
                                        <p:cTn id="22" dur="500"/>
                                        <p:tgtEl>
                                          <p:spTgt spid="72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207"/>
                                        </p:tgtEl>
                                        <p:attrNameLst>
                                          <p:attrName>style.visibility</p:attrName>
                                        </p:attrNameLst>
                                      </p:cBhvr>
                                      <p:to>
                                        <p:strVal val="visible"/>
                                      </p:to>
                                    </p:set>
                                    <p:animEffect transition="in" filter="dissolve">
                                      <p:cBhvr>
                                        <p:cTn id="27" dur="500"/>
                                        <p:tgtEl>
                                          <p:spTgt spid="7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9"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
          <p:cNvSpPr txBox="1">
            <a:spLocks noChangeArrowheads="1"/>
          </p:cNvSpPr>
          <p:nvPr/>
        </p:nvSpPr>
        <p:spPr bwMode="auto">
          <a:xfrm>
            <a:off x="290512" y="571480"/>
            <a:ext cx="835345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ct val="50000"/>
              </a:spcBef>
            </a:pPr>
            <a:r>
              <a:rPr lang="es-ES" sz="2400" dirty="0">
                <a:cs typeface="Arial" pitchFamily="34" charset="0"/>
              </a:rPr>
              <a:t>Frecuentemente se especifica la  </a:t>
            </a:r>
            <a:r>
              <a:rPr lang="es-ES" sz="2400" b="1" dirty="0"/>
              <a:t>entalpía  estándar de formación </a:t>
            </a:r>
            <a:r>
              <a:rPr lang="es-ES" sz="2400" dirty="0"/>
              <a:t>  </a:t>
            </a:r>
            <a:endParaRPr lang="es-ES" sz="2400" dirty="0">
              <a:cs typeface="Arial" pitchFamily="34" charset="0"/>
            </a:endParaRPr>
          </a:p>
        </p:txBody>
      </p:sp>
      <p:graphicFrame>
        <p:nvGraphicFramePr>
          <p:cNvPr id="7" name="Object 11"/>
          <p:cNvGraphicFramePr>
            <a:graphicFrameLocks noGrp="1" noChangeAspect="1"/>
          </p:cNvGraphicFramePr>
          <p:nvPr>
            <p:ph/>
          </p:nvPr>
        </p:nvGraphicFramePr>
        <p:xfrm>
          <a:off x="2000232" y="1000108"/>
          <a:ext cx="508000" cy="419100"/>
        </p:xfrm>
        <a:graphic>
          <a:graphicData uri="http://schemas.openxmlformats.org/presentationml/2006/ole">
            <p:oleObj spid="_x0000_s3165" name="Equation" r:id="rId3" imgW="291973" imgH="241195" progId="">
              <p:embed/>
            </p:oleObj>
          </a:graphicData>
        </a:graphic>
      </p:graphicFrame>
      <p:sp>
        <p:nvSpPr>
          <p:cNvPr id="9" name="Text Box 18"/>
          <p:cNvSpPr txBox="1">
            <a:spLocks noChangeArrowheads="1"/>
          </p:cNvSpPr>
          <p:nvPr/>
        </p:nvSpPr>
        <p:spPr bwMode="auto">
          <a:xfrm>
            <a:off x="276225" y="1428736"/>
            <a:ext cx="886777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400" dirty="0" smtClean="0">
                <a:cs typeface="Arial" pitchFamily="34" charset="0"/>
              </a:rPr>
              <a:t>Como la entalpía </a:t>
            </a:r>
            <a:r>
              <a:rPr lang="es-ES" sz="2400" dirty="0">
                <a:cs typeface="Arial" pitchFamily="34" charset="0"/>
              </a:rPr>
              <a:t>estándar de la reacción de formación de </a:t>
            </a:r>
            <a:r>
              <a:rPr lang="es-ES" sz="2400" b="1" dirty="0">
                <a:solidFill>
                  <a:srgbClr val="0000FF"/>
                </a:solidFill>
                <a:cs typeface="Arial" pitchFamily="34" charset="0"/>
              </a:rPr>
              <a:t>un mol</a:t>
            </a:r>
            <a:r>
              <a:rPr lang="es-ES" sz="2400" dirty="0">
                <a:cs typeface="Arial" pitchFamily="34" charset="0"/>
              </a:rPr>
              <a:t> de sustancia a partir de sus elementos constituyentes: </a:t>
            </a:r>
          </a:p>
        </p:txBody>
      </p:sp>
      <p:grpSp>
        <p:nvGrpSpPr>
          <p:cNvPr id="18" name="17 Grupo"/>
          <p:cNvGrpSpPr/>
          <p:nvPr/>
        </p:nvGrpSpPr>
        <p:grpSpPr>
          <a:xfrm>
            <a:off x="1142976" y="3143248"/>
            <a:ext cx="7026275" cy="2228850"/>
            <a:chOff x="1484293" y="3714752"/>
            <a:chExt cx="7026275" cy="2228850"/>
          </a:xfrm>
        </p:grpSpPr>
        <p:graphicFrame>
          <p:nvGraphicFramePr>
            <p:cNvPr id="10" name="Object 19"/>
            <p:cNvGraphicFramePr>
              <a:graphicFrameLocks noChangeAspect="1"/>
            </p:cNvGraphicFramePr>
            <p:nvPr/>
          </p:nvGraphicFramePr>
          <p:xfrm>
            <a:off x="1714480" y="3714752"/>
            <a:ext cx="4064000" cy="684213"/>
          </p:xfrm>
          <a:graphic>
            <a:graphicData uri="http://schemas.openxmlformats.org/presentationml/2006/ole">
              <p:oleObj spid="_x0000_s3166" name="Equation" r:id="rId4" imgW="2336800" imgH="393700" progId="">
                <p:embed/>
              </p:oleObj>
            </a:graphicData>
          </a:graphic>
        </p:graphicFrame>
        <p:graphicFrame>
          <p:nvGraphicFramePr>
            <p:cNvPr id="11" name="Object 4"/>
            <p:cNvGraphicFramePr>
              <a:graphicFrameLocks noChangeAspect="1"/>
            </p:cNvGraphicFramePr>
            <p:nvPr/>
          </p:nvGraphicFramePr>
          <p:xfrm>
            <a:off x="6102330" y="3862390"/>
            <a:ext cx="2408238" cy="419100"/>
          </p:xfrm>
          <a:graphic>
            <a:graphicData uri="http://schemas.openxmlformats.org/presentationml/2006/ole">
              <p:oleObj spid="_x0000_s3167" name="Equation" r:id="rId5" imgW="1384300" imgH="241300" progId="">
                <p:embed/>
              </p:oleObj>
            </a:graphicData>
          </a:graphic>
        </p:graphicFrame>
        <p:graphicFrame>
          <p:nvGraphicFramePr>
            <p:cNvPr id="12" name="Object 5"/>
            <p:cNvGraphicFramePr>
              <a:graphicFrameLocks noChangeAspect="1"/>
            </p:cNvGraphicFramePr>
            <p:nvPr/>
          </p:nvGraphicFramePr>
          <p:xfrm>
            <a:off x="1755755" y="5129215"/>
            <a:ext cx="3865563" cy="396875"/>
          </p:xfrm>
          <a:graphic>
            <a:graphicData uri="http://schemas.openxmlformats.org/presentationml/2006/ole">
              <p:oleObj spid="_x0000_s3168" name="Equation" r:id="rId6" imgW="2222500" imgH="228600" progId="">
                <p:embed/>
              </p:oleObj>
            </a:graphicData>
          </a:graphic>
        </p:graphicFrame>
        <p:graphicFrame>
          <p:nvGraphicFramePr>
            <p:cNvPr id="13" name="Object 6"/>
            <p:cNvGraphicFramePr>
              <a:graphicFrameLocks noChangeAspect="1"/>
            </p:cNvGraphicFramePr>
            <p:nvPr/>
          </p:nvGraphicFramePr>
          <p:xfrm>
            <a:off x="6094393" y="5105402"/>
            <a:ext cx="1770062" cy="419100"/>
          </p:xfrm>
          <a:graphic>
            <a:graphicData uri="http://schemas.openxmlformats.org/presentationml/2006/ole">
              <p:oleObj spid="_x0000_s3169" name="Equation" r:id="rId7" imgW="1016000" imgH="241300" progId="">
                <p:embed/>
              </p:oleObj>
            </a:graphicData>
          </a:graphic>
        </p:graphicFrame>
        <p:graphicFrame>
          <p:nvGraphicFramePr>
            <p:cNvPr id="14" name="Object 7"/>
            <p:cNvGraphicFramePr>
              <a:graphicFrameLocks noChangeAspect="1"/>
            </p:cNvGraphicFramePr>
            <p:nvPr/>
          </p:nvGraphicFramePr>
          <p:xfrm>
            <a:off x="1727180" y="4368802"/>
            <a:ext cx="5168900" cy="698500"/>
          </p:xfrm>
          <a:graphic>
            <a:graphicData uri="http://schemas.openxmlformats.org/presentationml/2006/ole">
              <p:oleObj spid="_x0000_s3170" name="Equation" r:id="rId8" imgW="2971800" imgH="393700" progId="">
                <p:embed/>
              </p:oleObj>
            </a:graphicData>
          </a:graphic>
        </p:graphicFrame>
        <p:graphicFrame>
          <p:nvGraphicFramePr>
            <p:cNvPr id="15" name="Object 8"/>
            <p:cNvGraphicFramePr>
              <a:graphicFrameLocks noChangeAspect="1"/>
            </p:cNvGraphicFramePr>
            <p:nvPr/>
          </p:nvGraphicFramePr>
          <p:xfrm>
            <a:off x="1800205" y="5546727"/>
            <a:ext cx="4970463" cy="396875"/>
          </p:xfrm>
          <a:graphic>
            <a:graphicData uri="http://schemas.openxmlformats.org/presentationml/2006/ole">
              <p:oleObj spid="_x0000_s3171" name="Equation" r:id="rId9" imgW="2857500" imgH="228600" progId="">
                <p:embed/>
              </p:oleObj>
            </a:graphicData>
          </a:graphic>
        </p:graphicFrame>
        <p:sp>
          <p:nvSpPr>
            <p:cNvPr id="16" name="Rectangle 26"/>
            <p:cNvSpPr>
              <a:spLocks noChangeArrowheads="1"/>
            </p:cNvSpPr>
            <p:nvPr/>
          </p:nvSpPr>
          <p:spPr bwMode="auto">
            <a:xfrm>
              <a:off x="1484293" y="4405315"/>
              <a:ext cx="5689600" cy="652462"/>
            </a:xfrm>
            <a:prstGeom prst="rect">
              <a:avLst/>
            </a:prstGeom>
            <a:solidFill>
              <a:srgbClr val="C6C2FE">
                <a:alpha val="32156"/>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PE"/>
            </a:p>
          </p:txBody>
        </p:sp>
        <p:sp>
          <p:nvSpPr>
            <p:cNvPr id="17" name="Rectangle 27"/>
            <p:cNvSpPr>
              <a:spLocks noChangeArrowheads="1"/>
            </p:cNvSpPr>
            <p:nvPr/>
          </p:nvSpPr>
          <p:spPr bwMode="auto">
            <a:xfrm>
              <a:off x="1541443" y="5538790"/>
              <a:ext cx="5689600" cy="390525"/>
            </a:xfrm>
            <a:prstGeom prst="rect">
              <a:avLst/>
            </a:prstGeom>
            <a:solidFill>
              <a:srgbClr val="C6C2FE">
                <a:alpha val="32156"/>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PE"/>
            </a:p>
          </p:txBody>
        </p:sp>
      </p:grpSp>
    </p:spTree>
    <p:extLst>
      <p:ext uri="{BB962C8B-B14F-4D97-AF65-F5344CB8AC3E}">
        <p14:creationId xmlns:p14="http://schemas.microsoft.com/office/powerpoint/2010/main" xmlns="" val="391565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ext Box 5"/>
          <p:cNvSpPr txBox="1">
            <a:spLocks noChangeArrowheads="1"/>
          </p:cNvSpPr>
          <p:nvPr/>
        </p:nvSpPr>
        <p:spPr bwMode="auto">
          <a:xfrm>
            <a:off x="0" y="28575"/>
            <a:ext cx="15113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solidFill>
                  <a:srgbClr val="FF0000"/>
                </a:solidFill>
              </a:rPr>
              <a:t>Actividad 4</a:t>
            </a:r>
          </a:p>
        </p:txBody>
      </p:sp>
      <p:sp>
        <p:nvSpPr>
          <p:cNvPr id="17414" name="Text Box 6"/>
          <p:cNvSpPr txBox="1">
            <a:spLocks noChangeArrowheads="1"/>
          </p:cNvSpPr>
          <p:nvPr/>
        </p:nvSpPr>
        <p:spPr bwMode="auto">
          <a:xfrm>
            <a:off x="1349375" y="0"/>
            <a:ext cx="7343775"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Escribe la ecuación termoquímica de las siguientes reacciones, indicando si se trata de un proceso  exotérmico o endotérmico:</a:t>
            </a:r>
          </a:p>
        </p:txBody>
      </p:sp>
      <p:sp>
        <p:nvSpPr>
          <p:cNvPr id="17415" name="Text Box 7"/>
          <p:cNvSpPr txBox="1">
            <a:spLocks noChangeArrowheads="1"/>
          </p:cNvSpPr>
          <p:nvPr/>
        </p:nvSpPr>
        <p:spPr bwMode="auto">
          <a:xfrm>
            <a:off x="260350" y="709613"/>
            <a:ext cx="4635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a)</a:t>
            </a:r>
            <a:endParaRPr lang="es-ES" sz="1600"/>
          </a:p>
        </p:txBody>
      </p:sp>
      <p:sp>
        <p:nvSpPr>
          <p:cNvPr id="17416" name="Rectangle 7"/>
          <p:cNvSpPr>
            <a:spLocks noChangeArrowheads="1"/>
          </p:cNvSpPr>
          <p:nvPr/>
        </p:nvSpPr>
        <p:spPr bwMode="auto">
          <a:xfrm>
            <a:off x="627063" y="723900"/>
            <a:ext cx="51038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t>C  (grafito)   +  2 H</a:t>
            </a:r>
            <a:r>
              <a:rPr lang="es-ES" sz="2000" baseline="-25000"/>
              <a:t>2</a:t>
            </a:r>
            <a:r>
              <a:rPr lang="es-ES" sz="2000"/>
              <a:t>  (g)  </a:t>
            </a:r>
            <a:r>
              <a:rPr lang="es-ES" sz="2000">
                <a:cs typeface="Arial" pitchFamily="34" charset="0"/>
              </a:rPr>
              <a:t>→</a:t>
            </a:r>
            <a:r>
              <a:rPr lang="es-ES" sz="2000"/>
              <a:t>   CH</a:t>
            </a:r>
            <a:r>
              <a:rPr lang="es-ES" sz="2000" baseline="-25000"/>
              <a:t>4</a:t>
            </a:r>
            <a:r>
              <a:rPr lang="es-ES" sz="2000"/>
              <a:t>    (g)</a:t>
            </a:r>
          </a:p>
        </p:txBody>
      </p:sp>
      <p:sp>
        <p:nvSpPr>
          <p:cNvPr id="17417" name="Rectangle 8"/>
          <p:cNvSpPr>
            <a:spLocks noChangeArrowheads="1"/>
          </p:cNvSpPr>
          <p:nvPr/>
        </p:nvSpPr>
        <p:spPr bwMode="auto">
          <a:xfrm>
            <a:off x="5194300" y="760413"/>
            <a:ext cx="24161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a:t>
            </a:r>
            <a:r>
              <a:rPr lang="es-ES" b="1" baseline="30000"/>
              <a:t>0</a:t>
            </a:r>
            <a:r>
              <a:rPr lang="es-ES" b="1"/>
              <a:t> = </a:t>
            </a:r>
            <a:r>
              <a:rPr lang="en-US" b="1">
                <a:cs typeface="Arial" pitchFamily="34" charset="0"/>
              </a:rPr>
              <a:t>− 74,8  kJ</a:t>
            </a:r>
          </a:p>
        </p:txBody>
      </p:sp>
      <p:sp>
        <p:nvSpPr>
          <p:cNvPr id="2" name="Rectangle 7"/>
          <p:cNvSpPr>
            <a:spLocks noChangeArrowheads="1"/>
          </p:cNvSpPr>
          <p:nvPr/>
        </p:nvSpPr>
        <p:spPr bwMode="auto">
          <a:xfrm>
            <a:off x="614363" y="1347788"/>
            <a:ext cx="690403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solidFill>
                  <a:srgbClr val="0000FF"/>
                </a:solidFill>
              </a:rPr>
              <a:t>C  (grafito)   +  2 H</a:t>
            </a:r>
            <a:r>
              <a:rPr lang="es-ES" sz="2000" baseline="-25000">
                <a:solidFill>
                  <a:srgbClr val="0000FF"/>
                </a:solidFill>
              </a:rPr>
              <a:t>2</a:t>
            </a:r>
            <a:r>
              <a:rPr lang="es-ES" sz="2000">
                <a:solidFill>
                  <a:srgbClr val="0000FF"/>
                </a:solidFill>
              </a:rPr>
              <a:t>  (g)  </a:t>
            </a:r>
            <a:r>
              <a:rPr lang="es-ES" sz="2000">
                <a:solidFill>
                  <a:srgbClr val="0000FF"/>
                </a:solidFill>
                <a:cs typeface="Arial" pitchFamily="34" charset="0"/>
              </a:rPr>
              <a:t>→</a:t>
            </a:r>
            <a:r>
              <a:rPr lang="es-ES" sz="2000">
                <a:solidFill>
                  <a:srgbClr val="0000FF"/>
                </a:solidFill>
              </a:rPr>
              <a:t>   CH</a:t>
            </a:r>
            <a:r>
              <a:rPr lang="es-ES" sz="2000" baseline="-25000">
                <a:solidFill>
                  <a:srgbClr val="0000FF"/>
                </a:solidFill>
              </a:rPr>
              <a:t>4</a:t>
            </a:r>
            <a:r>
              <a:rPr lang="es-ES" sz="2000">
                <a:solidFill>
                  <a:srgbClr val="0000FF"/>
                </a:solidFill>
              </a:rPr>
              <a:t>    (g)   +   74,8  kJ </a:t>
            </a:r>
          </a:p>
        </p:txBody>
      </p:sp>
      <p:sp>
        <p:nvSpPr>
          <p:cNvPr id="60448" name="Text Box 32"/>
          <p:cNvSpPr txBox="1">
            <a:spLocks noChangeArrowheads="1"/>
          </p:cNvSpPr>
          <p:nvPr/>
        </p:nvSpPr>
        <p:spPr bwMode="auto">
          <a:xfrm>
            <a:off x="944563" y="2293938"/>
            <a:ext cx="25828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Reacción exotérmica </a:t>
            </a:r>
          </a:p>
        </p:txBody>
      </p:sp>
      <p:sp>
        <p:nvSpPr>
          <p:cNvPr id="60449" name="Line 33"/>
          <p:cNvSpPr>
            <a:spLocks noChangeShapeType="1"/>
          </p:cNvSpPr>
          <p:nvPr/>
        </p:nvSpPr>
        <p:spPr bwMode="auto">
          <a:xfrm flipV="1">
            <a:off x="3001963" y="2239963"/>
            <a:ext cx="565150" cy="261937"/>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s-PE"/>
          </a:p>
        </p:txBody>
      </p:sp>
      <p:sp>
        <p:nvSpPr>
          <p:cNvPr id="60450" name="Line 34"/>
          <p:cNvSpPr>
            <a:spLocks noChangeShapeType="1"/>
          </p:cNvSpPr>
          <p:nvPr/>
        </p:nvSpPr>
        <p:spPr bwMode="auto">
          <a:xfrm flipH="1" flipV="1">
            <a:off x="3009900" y="2497138"/>
            <a:ext cx="565150" cy="261937"/>
          </a:xfrm>
          <a:prstGeom prst="line">
            <a:avLst/>
          </a:prstGeom>
          <a:noFill/>
          <a:ln w="28575">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es-PE"/>
          </a:p>
        </p:txBody>
      </p:sp>
      <p:sp>
        <p:nvSpPr>
          <p:cNvPr id="60451" name="Text Box 35"/>
          <p:cNvSpPr txBox="1">
            <a:spLocks noChangeArrowheads="1"/>
          </p:cNvSpPr>
          <p:nvPr/>
        </p:nvSpPr>
        <p:spPr bwMode="auto">
          <a:xfrm>
            <a:off x="3622675" y="2062163"/>
            <a:ext cx="53117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dirty="0">
                <a:solidFill>
                  <a:srgbClr val="660066"/>
                </a:solidFill>
              </a:rPr>
              <a:t>La variación de entalpía es negativa</a:t>
            </a:r>
          </a:p>
        </p:txBody>
      </p:sp>
      <p:sp>
        <p:nvSpPr>
          <p:cNvPr id="60452" name="Text Box 36"/>
          <p:cNvSpPr txBox="1">
            <a:spLocks noChangeArrowheads="1"/>
          </p:cNvSpPr>
          <p:nvPr/>
        </p:nvSpPr>
        <p:spPr bwMode="auto">
          <a:xfrm>
            <a:off x="3622675" y="2570163"/>
            <a:ext cx="53117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dirty="0">
                <a:solidFill>
                  <a:srgbClr val="660066"/>
                </a:solidFill>
              </a:rPr>
              <a:t>El término de energía es un producto</a:t>
            </a:r>
          </a:p>
        </p:txBody>
      </p:sp>
      <p:sp>
        <p:nvSpPr>
          <p:cNvPr id="17424" name="Text Box 37"/>
          <p:cNvSpPr txBox="1">
            <a:spLocks noChangeArrowheads="1"/>
          </p:cNvSpPr>
          <p:nvPr/>
        </p:nvSpPr>
        <p:spPr bwMode="auto">
          <a:xfrm>
            <a:off x="300038" y="3300413"/>
            <a:ext cx="4635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b)</a:t>
            </a:r>
            <a:endParaRPr lang="es-ES" sz="1600"/>
          </a:p>
        </p:txBody>
      </p:sp>
      <p:sp>
        <p:nvSpPr>
          <p:cNvPr id="17425" name="Rectangle 7"/>
          <p:cNvSpPr>
            <a:spLocks noChangeArrowheads="1"/>
          </p:cNvSpPr>
          <p:nvPr/>
        </p:nvSpPr>
        <p:spPr bwMode="auto">
          <a:xfrm>
            <a:off x="666750" y="3314700"/>
            <a:ext cx="51038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t>Si  (s)   +  2 H</a:t>
            </a:r>
            <a:r>
              <a:rPr lang="es-ES" sz="2000" baseline="-25000"/>
              <a:t>2</a:t>
            </a:r>
            <a:r>
              <a:rPr lang="es-ES" sz="2000"/>
              <a:t>  (g)  </a:t>
            </a:r>
            <a:r>
              <a:rPr lang="es-ES" sz="2000">
                <a:cs typeface="Arial" pitchFamily="34" charset="0"/>
              </a:rPr>
              <a:t>→</a:t>
            </a:r>
            <a:r>
              <a:rPr lang="es-ES" sz="2000"/>
              <a:t>   SiH</a:t>
            </a:r>
            <a:r>
              <a:rPr lang="es-ES" sz="2000" baseline="-25000"/>
              <a:t>4</a:t>
            </a:r>
            <a:r>
              <a:rPr lang="es-ES" sz="2000"/>
              <a:t>    (g)</a:t>
            </a:r>
          </a:p>
        </p:txBody>
      </p:sp>
      <p:sp>
        <p:nvSpPr>
          <p:cNvPr id="17426" name="Rectangle 8"/>
          <p:cNvSpPr>
            <a:spLocks noChangeArrowheads="1"/>
          </p:cNvSpPr>
          <p:nvPr/>
        </p:nvSpPr>
        <p:spPr bwMode="auto">
          <a:xfrm>
            <a:off x="5233988" y="3351213"/>
            <a:ext cx="24161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a:t>
            </a:r>
            <a:r>
              <a:rPr lang="es-ES" b="1" baseline="30000"/>
              <a:t>0</a:t>
            </a:r>
            <a:r>
              <a:rPr lang="es-ES" b="1"/>
              <a:t> = </a:t>
            </a:r>
            <a:r>
              <a:rPr lang="en-US" b="1">
                <a:cs typeface="Arial" pitchFamily="34" charset="0"/>
              </a:rPr>
              <a:t> 34  kJ</a:t>
            </a:r>
          </a:p>
        </p:txBody>
      </p:sp>
      <p:sp>
        <p:nvSpPr>
          <p:cNvPr id="5" name="Rectangle 7"/>
          <p:cNvSpPr>
            <a:spLocks noChangeArrowheads="1"/>
          </p:cNvSpPr>
          <p:nvPr/>
        </p:nvSpPr>
        <p:spPr bwMode="auto">
          <a:xfrm>
            <a:off x="654050" y="3895725"/>
            <a:ext cx="59039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solidFill>
                  <a:srgbClr val="0000FF"/>
                </a:solidFill>
              </a:rPr>
              <a:t>C  (s)   +  2 H</a:t>
            </a:r>
            <a:r>
              <a:rPr lang="es-ES" sz="2000" baseline="-25000">
                <a:solidFill>
                  <a:srgbClr val="0000FF"/>
                </a:solidFill>
              </a:rPr>
              <a:t>2</a:t>
            </a:r>
            <a:r>
              <a:rPr lang="es-ES" sz="2000">
                <a:solidFill>
                  <a:srgbClr val="0000FF"/>
                </a:solidFill>
              </a:rPr>
              <a:t>  (g)   +  34  kJ   </a:t>
            </a:r>
            <a:r>
              <a:rPr lang="es-ES" sz="2000">
                <a:solidFill>
                  <a:srgbClr val="0000FF"/>
                </a:solidFill>
                <a:cs typeface="Arial" pitchFamily="34" charset="0"/>
              </a:rPr>
              <a:t>→</a:t>
            </a:r>
            <a:r>
              <a:rPr lang="es-ES" sz="2000">
                <a:solidFill>
                  <a:srgbClr val="0000FF"/>
                </a:solidFill>
              </a:rPr>
              <a:t>   SiH</a:t>
            </a:r>
            <a:r>
              <a:rPr lang="es-ES" sz="2000" baseline="-25000">
                <a:solidFill>
                  <a:srgbClr val="0000FF"/>
                </a:solidFill>
              </a:rPr>
              <a:t>4</a:t>
            </a:r>
            <a:r>
              <a:rPr lang="es-ES" sz="2000">
                <a:solidFill>
                  <a:srgbClr val="0000FF"/>
                </a:solidFill>
              </a:rPr>
              <a:t>    (g)    </a:t>
            </a:r>
          </a:p>
        </p:txBody>
      </p:sp>
      <p:sp>
        <p:nvSpPr>
          <p:cNvPr id="60457" name="Text Box 41"/>
          <p:cNvSpPr txBox="1">
            <a:spLocks noChangeArrowheads="1"/>
          </p:cNvSpPr>
          <p:nvPr/>
        </p:nvSpPr>
        <p:spPr bwMode="auto">
          <a:xfrm>
            <a:off x="857250" y="4827588"/>
            <a:ext cx="24526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Reacción endotérmica </a:t>
            </a:r>
          </a:p>
        </p:txBody>
      </p:sp>
      <p:sp>
        <p:nvSpPr>
          <p:cNvPr id="60458" name="Line 42"/>
          <p:cNvSpPr>
            <a:spLocks noChangeShapeType="1"/>
          </p:cNvSpPr>
          <p:nvPr/>
        </p:nvSpPr>
        <p:spPr bwMode="auto">
          <a:xfrm flipV="1">
            <a:off x="3041650" y="4773613"/>
            <a:ext cx="565150" cy="261937"/>
          </a:xfrm>
          <a:prstGeom prst="line">
            <a:avLst/>
          </a:prstGeom>
          <a:noFill/>
          <a:ln w="2857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s-PE"/>
          </a:p>
        </p:txBody>
      </p:sp>
      <p:sp>
        <p:nvSpPr>
          <p:cNvPr id="60459" name="Line 43"/>
          <p:cNvSpPr>
            <a:spLocks noChangeShapeType="1"/>
          </p:cNvSpPr>
          <p:nvPr/>
        </p:nvSpPr>
        <p:spPr bwMode="auto">
          <a:xfrm flipH="1" flipV="1">
            <a:off x="3049588" y="5030788"/>
            <a:ext cx="565150" cy="261937"/>
          </a:xfrm>
          <a:prstGeom prst="line">
            <a:avLst/>
          </a:prstGeom>
          <a:noFill/>
          <a:ln w="28575">
            <a:solidFill>
              <a:srgbClr val="FF0000"/>
            </a:solidFill>
            <a:round/>
            <a:headEnd type="triangle" w="med" len="med"/>
            <a:tailEnd/>
          </a:ln>
          <a:extLst>
            <a:ext uri="{909E8E84-426E-40DD-AFC4-6F175D3DCCD1}">
              <a14:hiddenFill xmlns:a14="http://schemas.microsoft.com/office/drawing/2010/main" xmlns="">
                <a:noFill/>
              </a14:hiddenFill>
            </a:ext>
          </a:extLst>
        </p:spPr>
        <p:txBody>
          <a:bodyPr/>
          <a:lstStyle/>
          <a:p>
            <a:endParaRPr lang="es-PE"/>
          </a:p>
        </p:txBody>
      </p:sp>
      <p:sp>
        <p:nvSpPr>
          <p:cNvPr id="60460" name="Text Box 44"/>
          <p:cNvSpPr txBox="1">
            <a:spLocks noChangeArrowheads="1"/>
          </p:cNvSpPr>
          <p:nvPr/>
        </p:nvSpPr>
        <p:spPr bwMode="auto">
          <a:xfrm>
            <a:off x="3662363" y="4595813"/>
            <a:ext cx="53117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a:solidFill>
                  <a:srgbClr val="660066"/>
                </a:solidFill>
              </a:rPr>
              <a:t>La variación de entalpía es positiva</a:t>
            </a:r>
          </a:p>
        </p:txBody>
      </p:sp>
      <p:sp>
        <p:nvSpPr>
          <p:cNvPr id="60461" name="Text Box 45"/>
          <p:cNvSpPr txBox="1">
            <a:spLocks noChangeArrowheads="1"/>
          </p:cNvSpPr>
          <p:nvPr/>
        </p:nvSpPr>
        <p:spPr bwMode="auto">
          <a:xfrm>
            <a:off x="3662363" y="5103813"/>
            <a:ext cx="53117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dirty="0">
                <a:solidFill>
                  <a:srgbClr val="660066"/>
                </a:solidFill>
              </a:rPr>
              <a:t>El término de energía es un reactivo</a:t>
            </a:r>
          </a:p>
        </p:txBody>
      </p:sp>
    </p:spTree>
    <p:extLst>
      <p:ext uri="{BB962C8B-B14F-4D97-AF65-F5344CB8AC3E}">
        <p14:creationId xmlns:p14="http://schemas.microsoft.com/office/powerpoint/2010/main" xmlns="" val="3488293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448"/>
                                        </p:tgtEl>
                                        <p:attrNameLst>
                                          <p:attrName>style.visibility</p:attrName>
                                        </p:attrNameLst>
                                      </p:cBhvr>
                                      <p:to>
                                        <p:strVal val="visible"/>
                                      </p:to>
                                    </p:set>
                                    <p:animEffect transition="in" filter="dissolve">
                                      <p:cBhvr>
                                        <p:cTn id="12" dur="500"/>
                                        <p:tgtEl>
                                          <p:spTgt spid="604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60449"/>
                                        </p:tgtEl>
                                        <p:attrNameLst>
                                          <p:attrName>style.visibility</p:attrName>
                                        </p:attrNameLst>
                                      </p:cBhvr>
                                      <p:to>
                                        <p:strVal val="visible"/>
                                      </p:to>
                                    </p:set>
                                    <p:animEffect transition="in" filter="strips(upRight)">
                                      <p:cBhvr>
                                        <p:cTn id="17" dur="500"/>
                                        <p:tgtEl>
                                          <p:spTgt spid="604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0451"/>
                                        </p:tgtEl>
                                        <p:attrNameLst>
                                          <p:attrName>style.visibility</p:attrName>
                                        </p:attrNameLst>
                                      </p:cBhvr>
                                      <p:to>
                                        <p:strVal val="visible"/>
                                      </p:to>
                                    </p:set>
                                    <p:animEffect transition="in" filter="dissolve">
                                      <p:cBhvr>
                                        <p:cTn id="22" dur="500"/>
                                        <p:tgtEl>
                                          <p:spTgt spid="604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0450"/>
                                        </p:tgtEl>
                                        <p:attrNameLst>
                                          <p:attrName>style.visibility</p:attrName>
                                        </p:attrNameLst>
                                      </p:cBhvr>
                                      <p:to>
                                        <p:strVal val="visible"/>
                                      </p:to>
                                    </p:set>
                                    <p:animEffect transition="in" filter="strips(downRight)">
                                      <p:cBhvr>
                                        <p:cTn id="27" dur="500"/>
                                        <p:tgtEl>
                                          <p:spTgt spid="604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0452"/>
                                        </p:tgtEl>
                                        <p:attrNameLst>
                                          <p:attrName>style.visibility</p:attrName>
                                        </p:attrNameLst>
                                      </p:cBhvr>
                                      <p:to>
                                        <p:strVal val="visible"/>
                                      </p:to>
                                    </p:set>
                                    <p:animEffect transition="in" filter="dissolve">
                                      <p:cBhvr>
                                        <p:cTn id="32" dur="500"/>
                                        <p:tgtEl>
                                          <p:spTgt spid="604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trips(downRight)">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0457"/>
                                        </p:tgtEl>
                                        <p:attrNameLst>
                                          <p:attrName>style.visibility</p:attrName>
                                        </p:attrNameLst>
                                      </p:cBhvr>
                                      <p:to>
                                        <p:strVal val="visible"/>
                                      </p:to>
                                    </p:set>
                                    <p:animEffect transition="in" filter="dissolve">
                                      <p:cBhvr>
                                        <p:cTn id="42" dur="500"/>
                                        <p:tgtEl>
                                          <p:spTgt spid="604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3" fill="hold" grpId="0" nodeType="clickEffect">
                                  <p:stCondLst>
                                    <p:cond delay="0"/>
                                  </p:stCondLst>
                                  <p:childTnLst>
                                    <p:set>
                                      <p:cBhvr>
                                        <p:cTn id="46" dur="1" fill="hold">
                                          <p:stCondLst>
                                            <p:cond delay="0"/>
                                          </p:stCondLst>
                                        </p:cTn>
                                        <p:tgtEl>
                                          <p:spTgt spid="60458"/>
                                        </p:tgtEl>
                                        <p:attrNameLst>
                                          <p:attrName>style.visibility</p:attrName>
                                        </p:attrNameLst>
                                      </p:cBhvr>
                                      <p:to>
                                        <p:strVal val="visible"/>
                                      </p:to>
                                    </p:set>
                                    <p:animEffect transition="in" filter="strips(upRight)">
                                      <p:cBhvr>
                                        <p:cTn id="47" dur="500"/>
                                        <p:tgtEl>
                                          <p:spTgt spid="6045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0460"/>
                                        </p:tgtEl>
                                        <p:attrNameLst>
                                          <p:attrName>style.visibility</p:attrName>
                                        </p:attrNameLst>
                                      </p:cBhvr>
                                      <p:to>
                                        <p:strVal val="visible"/>
                                      </p:to>
                                    </p:set>
                                    <p:animEffect transition="in" filter="dissolve">
                                      <p:cBhvr>
                                        <p:cTn id="52" dur="500"/>
                                        <p:tgtEl>
                                          <p:spTgt spid="6046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60459"/>
                                        </p:tgtEl>
                                        <p:attrNameLst>
                                          <p:attrName>style.visibility</p:attrName>
                                        </p:attrNameLst>
                                      </p:cBhvr>
                                      <p:to>
                                        <p:strVal val="visible"/>
                                      </p:to>
                                    </p:set>
                                    <p:animEffect transition="in" filter="strips(downRight)">
                                      <p:cBhvr>
                                        <p:cTn id="57" dur="500"/>
                                        <p:tgtEl>
                                          <p:spTgt spid="6045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0461"/>
                                        </p:tgtEl>
                                        <p:attrNameLst>
                                          <p:attrName>style.visibility</p:attrName>
                                        </p:attrNameLst>
                                      </p:cBhvr>
                                      <p:to>
                                        <p:strVal val="visible"/>
                                      </p:to>
                                    </p:set>
                                    <p:animEffect transition="in" filter="dissolve">
                                      <p:cBhvr>
                                        <p:cTn id="62" dur="500"/>
                                        <p:tgtEl>
                                          <p:spTgt spid="60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0448" grpId="0"/>
      <p:bldP spid="60449" grpId="0" animBg="1"/>
      <p:bldP spid="60450" grpId="0" animBg="1"/>
      <p:bldP spid="60451" grpId="0"/>
      <p:bldP spid="60452" grpId="0"/>
      <p:bldP spid="5" grpId="0"/>
      <p:bldP spid="60457" grpId="0"/>
      <p:bldP spid="60458" grpId="0" animBg="1"/>
      <p:bldP spid="60459" grpId="0" animBg="1"/>
      <p:bldP spid="60460" grpId="0"/>
      <p:bldP spid="604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ext Box 5"/>
          <p:cNvSpPr txBox="1">
            <a:spLocks noChangeArrowheads="1"/>
          </p:cNvSpPr>
          <p:nvPr/>
        </p:nvSpPr>
        <p:spPr bwMode="auto">
          <a:xfrm>
            <a:off x="0" y="28575"/>
            <a:ext cx="15113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solidFill>
                  <a:srgbClr val="FF0000"/>
                </a:solidFill>
              </a:rPr>
              <a:t>Actividad 5</a:t>
            </a:r>
          </a:p>
        </p:txBody>
      </p:sp>
      <p:sp>
        <p:nvSpPr>
          <p:cNvPr id="18438" name="Text Box 6"/>
          <p:cNvSpPr txBox="1">
            <a:spLocks noChangeArrowheads="1"/>
          </p:cNvSpPr>
          <p:nvPr/>
        </p:nvSpPr>
        <p:spPr bwMode="auto">
          <a:xfrm>
            <a:off x="1349375" y="0"/>
            <a:ext cx="7343775"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Escribe y ajusta las ecuaciones químicas de las reacciones de formación de las siguientes sustancias a partir de sus elementos en estado estandar:</a:t>
            </a:r>
          </a:p>
        </p:txBody>
      </p:sp>
      <p:sp>
        <p:nvSpPr>
          <p:cNvPr id="18439" name="Text Box 7"/>
          <p:cNvSpPr txBox="1">
            <a:spLocks noChangeArrowheads="1"/>
          </p:cNvSpPr>
          <p:nvPr/>
        </p:nvSpPr>
        <p:spPr bwMode="auto">
          <a:xfrm>
            <a:off x="260350" y="838200"/>
            <a:ext cx="4635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a)</a:t>
            </a:r>
            <a:endParaRPr lang="es-ES" sz="1600"/>
          </a:p>
        </p:txBody>
      </p:sp>
      <p:sp>
        <p:nvSpPr>
          <p:cNvPr id="18440" name="Rectangle 7"/>
          <p:cNvSpPr>
            <a:spLocks noChangeArrowheads="1"/>
          </p:cNvSpPr>
          <p:nvPr/>
        </p:nvSpPr>
        <p:spPr bwMode="auto">
          <a:xfrm>
            <a:off x="627063" y="852488"/>
            <a:ext cx="51038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t>Fe</a:t>
            </a:r>
            <a:r>
              <a:rPr lang="es-ES" sz="2000" baseline="-25000"/>
              <a:t>2</a:t>
            </a:r>
            <a:r>
              <a:rPr lang="es-ES" sz="2000"/>
              <a:t>O</a:t>
            </a:r>
            <a:r>
              <a:rPr lang="es-ES" sz="2000" baseline="-25000"/>
              <a:t>3</a:t>
            </a:r>
            <a:r>
              <a:rPr lang="es-ES" sz="2000"/>
              <a:t> (s)</a:t>
            </a:r>
          </a:p>
        </p:txBody>
      </p:sp>
      <p:sp>
        <p:nvSpPr>
          <p:cNvPr id="2" name="Rectangle 7"/>
          <p:cNvSpPr>
            <a:spLocks noChangeArrowheads="1"/>
          </p:cNvSpPr>
          <p:nvPr/>
        </p:nvSpPr>
        <p:spPr bwMode="auto">
          <a:xfrm>
            <a:off x="1903413" y="1389063"/>
            <a:ext cx="50466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solidFill>
                  <a:srgbClr val="0000FF"/>
                </a:solidFill>
              </a:rPr>
              <a:t> Fe  (s)   +      O</a:t>
            </a:r>
            <a:r>
              <a:rPr lang="es-ES" sz="2000" baseline="-25000">
                <a:solidFill>
                  <a:srgbClr val="0000FF"/>
                </a:solidFill>
              </a:rPr>
              <a:t>2</a:t>
            </a:r>
            <a:r>
              <a:rPr lang="es-ES" sz="2000">
                <a:solidFill>
                  <a:srgbClr val="0000FF"/>
                </a:solidFill>
              </a:rPr>
              <a:t>  (g)  </a:t>
            </a:r>
            <a:r>
              <a:rPr lang="es-ES" sz="2000">
                <a:solidFill>
                  <a:srgbClr val="0000FF"/>
                </a:solidFill>
                <a:cs typeface="Arial" pitchFamily="34" charset="0"/>
              </a:rPr>
              <a:t>→</a:t>
            </a:r>
            <a:r>
              <a:rPr lang="es-ES" sz="2000">
                <a:solidFill>
                  <a:srgbClr val="0000FF"/>
                </a:solidFill>
              </a:rPr>
              <a:t>    Fe</a:t>
            </a:r>
            <a:r>
              <a:rPr lang="es-ES" sz="2000" baseline="-25000">
                <a:solidFill>
                  <a:srgbClr val="0000FF"/>
                </a:solidFill>
              </a:rPr>
              <a:t>2</a:t>
            </a:r>
            <a:r>
              <a:rPr lang="es-ES" sz="2000">
                <a:solidFill>
                  <a:srgbClr val="0000FF"/>
                </a:solidFill>
              </a:rPr>
              <a:t>O</a:t>
            </a:r>
            <a:r>
              <a:rPr lang="es-ES" sz="2000" baseline="-25000">
                <a:solidFill>
                  <a:srgbClr val="0000FF"/>
                </a:solidFill>
              </a:rPr>
              <a:t>3</a:t>
            </a:r>
            <a:r>
              <a:rPr lang="es-ES" sz="2000">
                <a:solidFill>
                  <a:srgbClr val="0000FF"/>
                </a:solidFill>
              </a:rPr>
              <a:t> (s)</a:t>
            </a:r>
            <a:r>
              <a:rPr lang="es-ES"/>
              <a:t> </a:t>
            </a:r>
            <a:r>
              <a:rPr lang="es-ES" sz="2000">
                <a:solidFill>
                  <a:srgbClr val="0000FF"/>
                </a:solidFill>
              </a:rPr>
              <a:t> </a:t>
            </a:r>
          </a:p>
        </p:txBody>
      </p:sp>
      <p:sp>
        <p:nvSpPr>
          <p:cNvPr id="18442" name="Text Box 16"/>
          <p:cNvSpPr txBox="1">
            <a:spLocks noChangeArrowheads="1"/>
          </p:cNvSpPr>
          <p:nvPr/>
        </p:nvSpPr>
        <p:spPr bwMode="auto">
          <a:xfrm>
            <a:off x="300038" y="3429000"/>
            <a:ext cx="4635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c)</a:t>
            </a:r>
            <a:endParaRPr lang="es-ES" sz="1600"/>
          </a:p>
        </p:txBody>
      </p:sp>
      <p:sp>
        <p:nvSpPr>
          <p:cNvPr id="18443" name="Rectangle 7"/>
          <p:cNvSpPr>
            <a:spLocks noChangeArrowheads="1"/>
          </p:cNvSpPr>
          <p:nvPr/>
        </p:nvSpPr>
        <p:spPr bwMode="auto">
          <a:xfrm>
            <a:off x="666750" y="3443288"/>
            <a:ext cx="51038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t>C</a:t>
            </a:r>
            <a:r>
              <a:rPr lang="es-ES" sz="2000" baseline="-25000"/>
              <a:t>4</a:t>
            </a:r>
            <a:r>
              <a:rPr lang="es-ES" sz="2000"/>
              <a:t>H</a:t>
            </a:r>
            <a:r>
              <a:rPr lang="es-ES" sz="2000" baseline="-25000"/>
              <a:t>10</a:t>
            </a:r>
            <a:r>
              <a:rPr lang="es-ES" sz="2000"/>
              <a:t>  (g)</a:t>
            </a:r>
          </a:p>
        </p:txBody>
      </p:sp>
      <p:sp>
        <p:nvSpPr>
          <p:cNvPr id="4" name="Rectangle 7"/>
          <p:cNvSpPr>
            <a:spLocks noChangeArrowheads="1"/>
          </p:cNvSpPr>
          <p:nvPr/>
        </p:nvSpPr>
        <p:spPr bwMode="auto">
          <a:xfrm>
            <a:off x="2097088" y="3995738"/>
            <a:ext cx="59039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solidFill>
                  <a:srgbClr val="0000FF"/>
                </a:solidFill>
              </a:rPr>
              <a:t>C  (s)   +       H</a:t>
            </a:r>
            <a:r>
              <a:rPr lang="es-ES" sz="2000" baseline="-25000">
                <a:solidFill>
                  <a:srgbClr val="0000FF"/>
                </a:solidFill>
              </a:rPr>
              <a:t>2</a:t>
            </a:r>
            <a:r>
              <a:rPr lang="es-ES" sz="2000">
                <a:solidFill>
                  <a:srgbClr val="0000FF"/>
                </a:solidFill>
              </a:rPr>
              <a:t>  (g)    </a:t>
            </a:r>
            <a:r>
              <a:rPr lang="es-ES" sz="2000">
                <a:solidFill>
                  <a:srgbClr val="0000FF"/>
                </a:solidFill>
                <a:cs typeface="Arial" pitchFamily="34" charset="0"/>
              </a:rPr>
              <a:t>→</a:t>
            </a:r>
            <a:r>
              <a:rPr lang="es-ES" sz="2000">
                <a:solidFill>
                  <a:srgbClr val="0000FF"/>
                </a:solidFill>
              </a:rPr>
              <a:t>   C</a:t>
            </a:r>
            <a:r>
              <a:rPr lang="es-ES" sz="2000" baseline="-25000">
                <a:solidFill>
                  <a:srgbClr val="0000FF"/>
                </a:solidFill>
              </a:rPr>
              <a:t>4</a:t>
            </a:r>
            <a:r>
              <a:rPr lang="es-ES" sz="2000">
                <a:solidFill>
                  <a:srgbClr val="0000FF"/>
                </a:solidFill>
              </a:rPr>
              <a:t>H</a:t>
            </a:r>
            <a:r>
              <a:rPr lang="es-ES" sz="2000" baseline="-25000">
                <a:solidFill>
                  <a:srgbClr val="0000FF"/>
                </a:solidFill>
              </a:rPr>
              <a:t>10</a:t>
            </a:r>
            <a:r>
              <a:rPr lang="es-ES" sz="2000">
                <a:solidFill>
                  <a:srgbClr val="0000FF"/>
                </a:solidFill>
              </a:rPr>
              <a:t>    (g)    </a:t>
            </a:r>
          </a:p>
        </p:txBody>
      </p:sp>
      <p:graphicFrame>
        <p:nvGraphicFramePr>
          <p:cNvPr id="493587" name="Object 19"/>
          <p:cNvGraphicFramePr>
            <a:graphicFrameLocks noChangeAspect="1"/>
          </p:cNvGraphicFramePr>
          <p:nvPr/>
        </p:nvGraphicFramePr>
        <p:xfrm>
          <a:off x="3316288" y="1341438"/>
          <a:ext cx="211137" cy="546100"/>
        </p:xfrm>
        <a:graphic>
          <a:graphicData uri="http://schemas.openxmlformats.org/presentationml/2006/ole">
            <p:oleObj spid="_x0000_s4163" name="Equation" r:id="rId4" imgW="152334" imgH="393529" progId="">
              <p:embed/>
            </p:oleObj>
          </a:graphicData>
        </a:graphic>
      </p:graphicFrame>
      <p:sp>
        <p:nvSpPr>
          <p:cNvPr id="18446" name="Text Box 26"/>
          <p:cNvSpPr txBox="1">
            <a:spLocks noChangeArrowheads="1"/>
          </p:cNvSpPr>
          <p:nvPr/>
        </p:nvSpPr>
        <p:spPr bwMode="auto">
          <a:xfrm>
            <a:off x="230188" y="2071688"/>
            <a:ext cx="4635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b)</a:t>
            </a:r>
            <a:endParaRPr lang="es-ES" sz="1600"/>
          </a:p>
        </p:txBody>
      </p:sp>
      <p:sp>
        <p:nvSpPr>
          <p:cNvPr id="18447" name="Rectangle 7"/>
          <p:cNvSpPr>
            <a:spLocks noChangeArrowheads="1"/>
          </p:cNvSpPr>
          <p:nvPr/>
        </p:nvSpPr>
        <p:spPr bwMode="auto">
          <a:xfrm>
            <a:off x="596900" y="2085975"/>
            <a:ext cx="51038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t>HNO</a:t>
            </a:r>
            <a:r>
              <a:rPr lang="es-ES" sz="2000" baseline="-25000"/>
              <a:t>3</a:t>
            </a:r>
            <a:r>
              <a:rPr lang="es-ES" sz="2000"/>
              <a:t> (</a:t>
            </a:r>
            <a:r>
              <a:rPr lang="es-ES" sz="2000">
                <a:cs typeface="Arial" pitchFamily="34" charset="0"/>
              </a:rPr>
              <a:t>ℓ</a:t>
            </a:r>
            <a:r>
              <a:rPr lang="es-ES" sz="2000"/>
              <a:t>)</a:t>
            </a:r>
          </a:p>
        </p:txBody>
      </p:sp>
      <p:sp>
        <p:nvSpPr>
          <p:cNvPr id="6" name="Rectangle 7"/>
          <p:cNvSpPr>
            <a:spLocks noChangeArrowheads="1"/>
          </p:cNvSpPr>
          <p:nvPr/>
        </p:nvSpPr>
        <p:spPr bwMode="auto">
          <a:xfrm>
            <a:off x="1758950" y="2651125"/>
            <a:ext cx="60325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solidFill>
                  <a:srgbClr val="0000FF"/>
                </a:solidFill>
              </a:rPr>
              <a:t>H</a:t>
            </a:r>
            <a:r>
              <a:rPr lang="es-ES" sz="2000" baseline="-25000">
                <a:solidFill>
                  <a:srgbClr val="0000FF"/>
                </a:solidFill>
              </a:rPr>
              <a:t>2</a:t>
            </a:r>
            <a:r>
              <a:rPr lang="es-ES" sz="2000">
                <a:solidFill>
                  <a:srgbClr val="0000FF"/>
                </a:solidFill>
              </a:rPr>
              <a:t>  (g)   +     N</a:t>
            </a:r>
            <a:r>
              <a:rPr lang="es-ES" sz="2000" baseline="-25000">
                <a:solidFill>
                  <a:srgbClr val="0000FF"/>
                </a:solidFill>
              </a:rPr>
              <a:t>2</a:t>
            </a:r>
            <a:r>
              <a:rPr lang="es-ES" sz="2000">
                <a:solidFill>
                  <a:srgbClr val="0000FF"/>
                </a:solidFill>
              </a:rPr>
              <a:t>  (g)  +     O</a:t>
            </a:r>
            <a:r>
              <a:rPr lang="es-ES" sz="2000" baseline="-25000">
                <a:solidFill>
                  <a:srgbClr val="0000FF"/>
                </a:solidFill>
              </a:rPr>
              <a:t>2</a:t>
            </a:r>
            <a:r>
              <a:rPr lang="es-ES" sz="2000">
                <a:solidFill>
                  <a:srgbClr val="0000FF"/>
                </a:solidFill>
              </a:rPr>
              <a:t>  (g)  </a:t>
            </a:r>
            <a:r>
              <a:rPr lang="es-ES" sz="2000">
                <a:solidFill>
                  <a:srgbClr val="0000FF"/>
                </a:solidFill>
                <a:cs typeface="Arial" pitchFamily="34" charset="0"/>
              </a:rPr>
              <a:t>→</a:t>
            </a:r>
            <a:r>
              <a:rPr lang="es-ES" sz="2000">
                <a:solidFill>
                  <a:srgbClr val="0000FF"/>
                </a:solidFill>
              </a:rPr>
              <a:t>    HNO</a:t>
            </a:r>
            <a:r>
              <a:rPr lang="es-ES" sz="2000" baseline="-25000">
                <a:solidFill>
                  <a:srgbClr val="0000FF"/>
                </a:solidFill>
              </a:rPr>
              <a:t>3</a:t>
            </a:r>
            <a:r>
              <a:rPr lang="es-ES" sz="2000">
                <a:solidFill>
                  <a:srgbClr val="0000FF"/>
                </a:solidFill>
              </a:rPr>
              <a:t> (ℓ)</a:t>
            </a:r>
          </a:p>
        </p:txBody>
      </p:sp>
      <p:graphicFrame>
        <p:nvGraphicFramePr>
          <p:cNvPr id="7" name="Object 3"/>
          <p:cNvGraphicFramePr>
            <a:graphicFrameLocks noChangeAspect="1"/>
          </p:cNvGraphicFramePr>
          <p:nvPr/>
        </p:nvGraphicFramePr>
        <p:xfrm>
          <a:off x="4446588" y="2619375"/>
          <a:ext cx="211137" cy="546100"/>
        </p:xfrm>
        <a:graphic>
          <a:graphicData uri="http://schemas.openxmlformats.org/presentationml/2006/ole">
            <p:oleObj spid="_x0000_s4164" name="Equation" r:id="rId5" imgW="152334" imgH="393529" progId="">
              <p:embed/>
            </p:oleObj>
          </a:graphicData>
        </a:graphic>
      </p:graphicFrame>
      <p:graphicFrame>
        <p:nvGraphicFramePr>
          <p:cNvPr id="8" name="Object 4"/>
          <p:cNvGraphicFramePr>
            <a:graphicFrameLocks noChangeAspect="1"/>
          </p:cNvGraphicFramePr>
          <p:nvPr/>
        </p:nvGraphicFramePr>
        <p:xfrm>
          <a:off x="3097213" y="2606675"/>
          <a:ext cx="211137" cy="546100"/>
        </p:xfrm>
        <a:graphic>
          <a:graphicData uri="http://schemas.openxmlformats.org/presentationml/2006/ole">
            <p:oleObj spid="_x0000_s4165" name="Equation" r:id="rId6" imgW="152334" imgH="393529" progId="">
              <p:embed/>
            </p:oleObj>
          </a:graphicData>
        </a:graphic>
      </p:graphicFrame>
      <p:graphicFrame>
        <p:nvGraphicFramePr>
          <p:cNvPr id="9" name="Object 5"/>
          <p:cNvGraphicFramePr>
            <a:graphicFrameLocks noChangeAspect="1"/>
          </p:cNvGraphicFramePr>
          <p:nvPr/>
        </p:nvGraphicFramePr>
        <p:xfrm>
          <a:off x="1574800" y="2565400"/>
          <a:ext cx="211138" cy="546100"/>
        </p:xfrm>
        <a:graphic>
          <a:graphicData uri="http://schemas.openxmlformats.org/presentationml/2006/ole">
            <p:oleObj spid="_x0000_s4166" name="Equation" r:id="rId7" imgW="152334" imgH="393529" progId="">
              <p:embed/>
            </p:oleObj>
          </a:graphicData>
        </a:graphic>
      </p:graphicFrame>
      <p:sp>
        <p:nvSpPr>
          <p:cNvPr id="10" name="Rectangle 7"/>
          <p:cNvSpPr>
            <a:spLocks noChangeArrowheads="1"/>
          </p:cNvSpPr>
          <p:nvPr/>
        </p:nvSpPr>
        <p:spPr bwMode="auto">
          <a:xfrm>
            <a:off x="1671638" y="1374775"/>
            <a:ext cx="6191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solidFill>
                  <a:srgbClr val="0000FF"/>
                </a:solidFill>
              </a:rPr>
              <a:t>2</a:t>
            </a:r>
          </a:p>
        </p:txBody>
      </p:sp>
      <p:sp>
        <p:nvSpPr>
          <p:cNvPr id="11" name="Rectangle 7"/>
          <p:cNvSpPr>
            <a:spLocks noChangeArrowheads="1"/>
          </p:cNvSpPr>
          <p:nvPr/>
        </p:nvSpPr>
        <p:spPr bwMode="auto">
          <a:xfrm>
            <a:off x="1830388" y="4017963"/>
            <a:ext cx="6191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solidFill>
                  <a:srgbClr val="0000FF"/>
                </a:solidFill>
              </a:rPr>
              <a:t>4</a:t>
            </a:r>
          </a:p>
        </p:txBody>
      </p:sp>
      <p:sp>
        <p:nvSpPr>
          <p:cNvPr id="12" name="Rectangle 7"/>
          <p:cNvSpPr>
            <a:spLocks noChangeArrowheads="1"/>
          </p:cNvSpPr>
          <p:nvPr/>
        </p:nvSpPr>
        <p:spPr bwMode="auto">
          <a:xfrm>
            <a:off x="3324225" y="4003675"/>
            <a:ext cx="6191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solidFill>
                  <a:srgbClr val="0000FF"/>
                </a:solidFill>
              </a:rPr>
              <a:t>5</a:t>
            </a:r>
          </a:p>
        </p:txBody>
      </p:sp>
      <p:sp>
        <p:nvSpPr>
          <p:cNvPr id="18455" name="Text Box 36"/>
          <p:cNvSpPr txBox="1">
            <a:spLocks noChangeArrowheads="1"/>
          </p:cNvSpPr>
          <p:nvPr/>
        </p:nvSpPr>
        <p:spPr bwMode="auto">
          <a:xfrm>
            <a:off x="271463" y="4924425"/>
            <a:ext cx="4635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d)</a:t>
            </a:r>
            <a:endParaRPr lang="es-ES" sz="1600"/>
          </a:p>
        </p:txBody>
      </p:sp>
      <p:sp>
        <p:nvSpPr>
          <p:cNvPr id="18456" name="Rectangle 7"/>
          <p:cNvSpPr>
            <a:spLocks noChangeArrowheads="1"/>
          </p:cNvSpPr>
          <p:nvPr/>
        </p:nvSpPr>
        <p:spPr bwMode="auto">
          <a:xfrm>
            <a:off x="638175" y="4938713"/>
            <a:ext cx="51038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t>C</a:t>
            </a:r>
            <a:r>
              <a:rPr lang="es-ES" sz="2000" baseline="-25000"/>
              <a:t>2</a:t>
            </a:r>
            <a:r>
              <a:rPr lang="es-ES" sz="2000"/>
              <a:t>H</a:t>
            </a:r>
            <a:r>
              <a:rPr lang="es-ES" sz="2000" baseline="-25000"/>
              <a:t>6</a:t>
            </a:r>
            <a:r>
              <a:rPr lang="es-ES" sz="2000"/>
              <a:t>O (</a:t>
            </a:r>
            <a:r>
              <a:rPr lang="es-ES" sz="2000">
                <a:cs typeface="Arial" pitchFamily="34" charset="0"/>
              </a:rPr>
              <a:t>ℓ</a:t>
            </a:r>
            <a:r>
              <a:rPr lang="es-ES" sz="2000"/>
              <a:t>)</a:t>
            </a:r>
          </a:p>
        </p:txBody>
      </p:sp>
      <p:sp>
        <p:nvSpPr>
          <p:cNvPr id="14" name="Rectangle 7"/>
          <p:cNvSpPr>
            <a:spLocks noChangeArrowheads="1"/>
          </p:cNvSpPr>
          <p:nvPr/>
        </p:nvSpPr>
        <p:spPr bwMode="auto">
          <a:xfrm>
            <a:off x="2068513" y="5491163"/>
            <a:ext cx="590391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solidFill>
                  <a:srgbClr val="0000FF"/>
                </a:solidFill>
              </a:rPr>
              <a:t>C  (s)   +       H</a:t>
            </a:r>
            <a:r>
              <a:rPr lang="es-ES" sz="2000" baseline="-25000">
                <a:solidFill>
                  <a:srgbClr val="0000FF"/>
                </a:solidFill>
              </a:rPr>
              <a:t>2</a:t>
            </a:r>
            <a:r>
              <a:rPr lang="es-ES" sz="2000">
                <a:solidFill>
                  <a:srgbClr val="0000FF"/>
                </a:solidFill>
              </a:rPr>
              <a:t>  (g) +      O</a:t>
            </a:r>
            <a:r>
              <a:rPr lang="es-ES" sz="2000" baseline="-25000">
                <a:solidFill>
                  <a:srgbClr val="0000FF"/>
                </a:solidFill>
              </a:rPr>
              <a:t>2</a:t>
            </a:r>
            <a:r>
              <a:rPr lang="es-ES" sz="2000">
                <a:solidFill>
                  <a:srgbClr val="0000FF"/>
                </a:solidFill>
              </a:rPr>
              <a:t>  (g) </a:t>
            </a:r>
            <a:r>
              <a:rPr lang="es-ES" sz="2000">
                <a:solidFill>
                  <a:srgbClr val="0000FF"/>
                </a:solidFill>
                <a:cs typeface="Arial" pitchFamily="34" charset="0"/>
              </a:rPr>
              <a:t>→</a:t>
            </a:r>
            <a:r>
              <a:rPr lang="es-ES" sz="2000">
                <a:solidFill>
                  <a:srgbClr val="0000FF"/>
                </a:solidFill>
              </a:rPr>
              <a:t>   C</a:t>
            </a:r>
            <a:r>
              <a:rPr lang="es-ES" sz="2000" baseline="-25000">
                <a:solidFill>
                  <a:srgbClr val="0000FF"/>
                </a:solidFill>
              </a:rPr>
              <a:t>2</a:t>
            </a:r>
            <a:r>
              <a:rPr lang="es-ES" sz="2000">
                <a:solidFill>
                  <a:srgbClr val="0000FF"/>
                </a:solidFill>
              </a:rPr>
              <a:t>H</a:t>
            </a:r>
            <a:r>
              <a:rPr lang="es-ES" sz="2000" baseline="-25000">
                <a:solidFill>
                  <a:srgbClr val="0000FF"/>
                </a:solidFill>
              </a:rPr>
              <a:t>6</a:t>
            </a:r>
            <a:r>
              <a:rPr lang="es-ES" sz="2000">
                <a:solidFill>
                  <a:srgbClr val="0000FF"/>
                </a:solidFill>
              </a:rPr>
              <a:t>O   (ℓ)    </a:t>
            </a:r>
          </a:p>
        </p:txBody>
      </p:sp>
      <p:sp>
        <p:nvSpPr>
          <p:cNvPr id="15" name="Rectangle 7"/>
          <p:cNvSpPr>
            <a:spLocks noChangeArrowheads="1"/>
          </p:cNvSpPr>
          <p:nvPr/>
        </p:nvSpPr>
        <p:spPr bwMode="auto">
          <a:xfrm>
            <a:off x="1801813" y="5499100"/>
            <a:ext cx="6191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solidFill>
                  <a:srgbClr val="0000FF"/>
                </a:solidFill>
              </a:rPr>
              <a:t>2</a:t>
            </a:r>
          </a:p>
        </p:txBody>
      </p:sp>
      <p:sp>
        <p:nvSpPr>
          <p:cNvPr id="16" name="Rectangle 7"/>
          <p:cNvSpPr>
            <a:spLocks noChangeArrowheads="1"/>
          </p:cNvSpPr>
          <p:nvPr/>
        </p:nvSpPr>
        <p:spPr bwMode="auto">
          <a:xfrm>
            <a:off x="3295650" y="5499100"/>
            <a:ext cx="6191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solidFill>
                  <a:srgbClr val="0000FF"/>
                </a:solidFill>
              </a:rPr>
              <a:t>3</a:t>
            </a:r>
          </a:p>
        </p:txBody>
      </p:sp>
      <p:graphicFrame>
        <p:nvGraphicFramePr>
          <p:cNvPr id="17" name="Object 6"/>
          <p:cNvGraphicFramePr>
            <a:graphicFrameLocks noChangeAspect="1"/>
          </p:cNvGraphicFramePr>
          <p:nvPr/>
        </p:nvGraphicFramePr>
        <p:xfrm>
          <a:off x="4740275" y="5453063"/>
          <a:ext cx="211138" cy="546100"/>
        </p:xfrm>
        <a:graphic>
          <a:graphicData uri="http://schemas.openxmlformats.org/presentationml/2006/ole">
            <p:oleObj spid="_x0000_s4167" name="Equation" r:id="rId8" imgW="152334" imgH="393529" progId="">
              <p:embed/>
            </p:oleObj>
          </a:graphicData>
        </a:graphic>
      </p:graphicFrame>
    </p:spTree>
    <p:extLst>
      <p:ext uri="{BB962C8B-B14F-4D97-AF65-F5344CB8AC3E}">
        <p14:creationId xmlns:p14="http://schemas.microsoft.com/office/powerpoint/2010/main" xmlns="" val="4076761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downRigh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93587"/>
                                        </p:tgtEl>
                                        <p:attrNameLst>
                                          <p:attrName>style.visibility</p:attrName>
                                        </p:attrNameLst>
                                      </p:cBhvr>
                                      <p:to>
                                        <p:strVal val="visible"/>
                                      </p:to>
                                    </p:set>
                                    <p:animEffect transition="in" filter="dissolve">
                                      <p:cBhvr>
                                        <p:cTn id="17" dur="500"/>
                                        <p:tgtEl>
                                          <p:spTgt spid="4935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Righ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strips(downRight)">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strips(downRight)">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strips(downRight)">
                                      <p:cBhvr>
                                        <p:cTn id="52" dur="500"/>
                                        <p:tgtEl>
                                          <p:spTgt spid="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trips(downRight)">
                                      <p:cBhvr>
                                        <p:cTn id="57" dur="500"/>
                                        <p:tgtEl>
                                          <p:spTgt spid="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strips(downRight)">
                                      <p:cBhvr>
                                        <p:cTn id="62" dur="500"/>
                                        <p:tgtEl>
                                          <p:spTgt spid="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strips(downRight)">
                                      <p:cBhvr>
                                        <p:cTn id="67" dur="500"/>
                                        <p:tgtEl>
                                          <p:spTgt spid="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dissolve">
                                      <p:cBhvr>
                                        <p:cTn id="7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10" grpId="0"/>
      <p:bldP spid="11" grpId="0"/>
      <p:bldP spid="12" grpId="0"/>
      <p:bldP spid="14" grpId="0"/>
      <p:bldP spid="15" grpId="0"/>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ext Box 5"/>
          <p:cNvSpPr txBox="1">
            <a:spLocks noChangeArrowheads="1"/>
          </p:cNvSpPr>
          <p:nvPr/>
        </p:nvSpPr>
        <p:spPr bwMode="auto">
          <a:xfrm>
            <a:off x="0" y="28575"/>
            <a:ext cx="15113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solidFill>
                  <a:srgbClr val="FF0000"/>
                </a:solidFill>
              </a:rPr>
              <a:t>Actividad 6</a:t>
            </a:r>
          </a:p>
        </p:txBody>
      </p:sp>
      <p:sp>
        <p:nvSpPr>
          <p:cNvPr id="19462" name="Text Box 6"/>
          <p:cNvSpPr txBox="1">
            <a:spLocks noChangeArrowheads="1"/>
          </p:cNvSpPr>
          <p:nvPr/>
        </p:nvSpPr>
        <p:spPr bwMode="auto">
          <a:xfrm>
            <a:off x="1349375" y="0"/>
            <a:ext cx="7343775"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Calcular la cantidad de calor que obtendremos cuando se queman 200 g de carbono, según la reacción:</a:t>
            </a:r>
          </a:p>
        </p:txBody>
      </p:sp>
      <p:sp>
        <p:nvSpPr>
          <p:cNvPr id="19463" name="Rectangle 7"/>
          <p:cNvSpPr>
            <a:spLocks noChangeArrowheads="1"/>
          </p:cNvSpPr>
          <p:nvPr/>
        </p:nvSpPr>
        <p:spPr bwMode="auto">
          <a:xfrm>
            <a:off x="1812925" y="552450"/>
            <a:ext cx="51038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t>C  (grafito)   + O</a:t>
            </a:r>
            <a:r>
              <a:rPr lang="es-ES" sz="2000" baseline="-25000"/>
              <a:t>2</a:t>
            </a:r>
            <a:r>
              <a:rPr lang="es-ES" sz="2000"/>
              <a:t>  (g)  </a:t>
            </a:r>
            <a:r>
              <a:rPr lang="es-ES" sz="2000">
                <a:cs typeface="Arial" pitchFamily="34" charset="0"/>
              </a:rPr>
              <a:t>→</a:t>
            </a:r>
            <a:r>
              <a:rPr lang="es-ES" sz="2000"/>
              <a:t>   CO</a:t>
            </a:r>
            <a:r>
              <a:rPr lang="es-ES" sz="2000" baseline="-25000"/>
              <a:t>2</a:t>
            </a:r>
            <a:r>
              <a:rPr lang="es-ES" sz="2000"/>
              <a:t>    (g)</a:t>
            </a:r>
          </a:p>
        </p:txBody>
      </p:sp>
      <p:sp>
        <p:nvSpPr>
          <p:cNvPr id="19464" name="Rectangle 8"/>
          <p:cNvSpPr>
            <a:spLocks noChangeArrowheads="1"/>
          </p:cNvSpPr>
          <p:nvPr/>
        </p:nvSpPr>
        <p:spPr bwMode="auto">
          <a:xfrm>
            <a:off x="6380163" y="588963"/>
            <a:ext cx="24161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a:t>
            </a:r>
            <a:r>
              <a:rPr lang="es-ES" b="1" baseline="30000"/>
              <a:t>0</a:t>
            </a:r>
            <a:r>
              <a:rPr lang="es-ES" b="1"/>
              <a:t> = </a:t>
            </a:r>
            <a:r>
              <a:rPr lang="en-US" b="1">
                <a:cs typeface="Arial" pitchFamily="34" charset="0"/>
              </a:rPr>
              <a:t>− 393,5  kJ</a:t>
            </a:r>
          </a:p>
        </p:txBody>
      </p:sp>
      <p:sp>
        <p:nvSpPr>
          <p:cNvPr id="19465" name="Text Box 25"/>
          <p:cNvSpPr txBox="1">
            <a:spLocks noChangeArrowheads="1"/>
          </p:cNvSpPr>
          <p:nvPr/>
        </p:nvSpPr>
        <p:spPr bwMode="auto">
          <a:xfrm>
            <a:off x="247650" y="892175"/>
            <a:ext cx="2582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Dato: A</a:t>
            </a:r>
            <a:r>
              <a:rPr lang="es-ES" sz="1600" baseline="-25000"/>
              <a:t>r</a:t>
            </a:r>
            <a:r>
              <a:rPr lang="es-ES" sz="1600"/>
              <a:t> (C) = 12 u </a:t>
            </a:r>
          </a:p>
        </p:txBody>
      </p:sp>
      <p:sp>
        <p:nvSpPr>
          <p:cNvPr id="62490" name="Text Box 26"/>
          <p:cNvSpPr txBox="1">
            <a:spLocks noChangeArrowheads="1"/>
          </p:cNvSpPr>
          <p:nvPr/>
        </p:nvSpPr>
        <p:spPr bwMode="auto">
          <a:xfrm>
            <a:off x="290513" y="1300163"/>
            <a:ext cx="798353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Esta reacción es exotérmica : </a:t>
            </a:r>
          </a:p>
        </p:txBody>
      </p:sp>
      <p:sp>
        <p:nvSpPr>
          <p:cNvPr id="2" name="Rectangle 7"/>
          <p:cNvSpPr>
            <a:spLocks noChangeArrowheads="1"/>
          </p:cNvSpPr>
          <p:nvPr/>
        </p:nvSpPr>
        <p:spPr bwMode="auto">
          <a:xfrm>
            <a:off x="1784350" y="1633538"/>
            <a:ext cx="68468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s-ES" sz="2000">
                <a:solidFill>
                  <a:srgbClr val="0000FF"/>
                </a:solidFill>
              </a:rPr>
              <a:t>C  (grafito)   +   O</a:t>
            </a:r>
            <a:r>
              <a:rPr lang="es-ES" sz="2000" baseline="-25000">
                <a:solidFill>
                  <a:srgbClr val="0000FF"/>
                </a:solidFill>
              </a:rPr>
              <a:t>2</a:t>
            </a:r>
            <a:r>
              <a:rPr lang="es-ES" sz="2000">
                <a:solidFill>
                  <a:srgbClr val="0000FF"/>
                </a:solidFill>
              </a:rPr>
              <a:t>  (g)  </a:t>
            </a:r>
            <a:r>
              <a:rPr lang="es-ES" sz="2000">
                <a:solidFill>
                  <a:srgbClr val="0000FF"/>
                </a:solidFill>
                <a:cs typeface="Arial" pitchFamily="34" charset="0"/>
              </a:rPr>
              <a:t>→</a:t>
            </a:r>
            <a:r>
              <a:rPr lang="es-ES" sz="2000">
                <a:solidFill>
                  <a:srgbClr val="0000FF"/>
                </a:solidFill>
              </a:rPr>
              <a:t>     CO</a:t>
            </a:r>
            <a:r>
              <a:rPr lang="es-ES" sz="2000" baseline="-25000">
                <a:solidFill>
                  <a:srgbClr val="0000FF"/>
                </a:solidFill>
              </a:rPr>
              <a:t>2</a:t>
            </a:r>
            <a:r>
              <a:rPr lang="es-ES" sz="2000">
                <a:solidFill>
                  <a:srgbClr val="0000FF"/>
                </a:solidFill>
              </a:rPr>
              <a:t>    (g) +  </a:t>
            </a:r>
            <a:r>
              <a:rPr lang="en-US" b="1">
                <a:solidFill>
                  <a:srgbClr val="0000FF"/>
                </a:solidFill>
              </a:rPr>
              <a:t>393,5  kJ</a:t>
            </a:r>
            <a:endParaRPr lang="es-ES" sz="2000">
              <a:solidFill>
                <a:srgbClr val="0000FF"/>
              </a:solidFill>
            </a:endParaRPr>
          </a:p>
        </p:txBody>
      </p:sp>
      <p:graphicFrame>
        <p:nvGraphicFramePr>
          <p:cNvPr id="431139" name="Object 35"/>
          <p:cNvGraphicFramePr>
            <a:graphicFrameLocks noChangeAspect="1"/>
          </p:cNvGraphicFramePr>
          <p:nvPr/>
        </p:nvGraphicFramePr>
        <p:xfrm>
          <a:off x="1265238" y="3074988"/>
          <a:ext cx="963612" cy="307975"/>
        </p:xfrm>
        <a:graphic>
          <a:graphicData uri="http://schemas.openxmlformats.org/presentationml/2006/ole">
            <p:oleObj spid="_x0000_s5136" name="Equation" r:id="rId4" imgW="596900" imgH="190500" progId="">
              <p:embed/>
            </p:oleObj>
          </a:graphicData>
        </a:graphic>
      </p:graphicFrame>
      <p:sp>
        <p:nvSpPr>
          <p:cNvPr id="431141" name="Rectangle 37"/>
          <p:cNvSpPr>
            <a:spLocks noChangeArrowheads="1"/>
          </p:cNvSpPr>
          <p:nvPr/>
        </p:nvSpPr>
        <p:spPr bwMode="auto">
          <a:xfrm>
            <a:off x="1057275" y="2741613"/>
            <a:ext cx="1247775" cy="1481137"/>
          </a:xfrm>
          <a:prstGeom prst="rect">
            <a:avLst/>
          </a:prstGeom>
          <a:solidFill>
            <a:srgbClr val="99EF95">
              <a:alpha val="30196"/>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PE"/>
          </a:p>
        </p:txBody>
      </p:sp>
      <p:sp>
        <p:nvSpPr>
          <p:cNvPr id="431143" name="Text Box 39"/>
          <p:cNvSpPr txBox="1">
            <a:spLocks noChangeArrowheads="1"/>
          </p:cNvSpPr>
          <p:nvPr/>
        </p:nvSpPr>
        <p:spPr bwMode="auto">
          <a:xfrm>
            <a:off x="1074738" y="3659188"/>
            <a:ext cx="1423987"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100"/>
              <a:t>Dato de partida</a:t>
            </a:r>
          </a:p>
        </p:txBody>
      </p:sp>
      <p:sp>
        <p:nvSpPr>
          <p:cNvPr id="431145" name="Text Box 41"/>
          <p:cNvSpPr txBox="1">
            <a:spLocks noChangeArrowheads="1"/>
          </p:cNvSpPr>
          <p:nvPr/>
        </p:nvSpPr>
        <p:spPr bwMode="auto">
          <a:xfrm>
            <a:off x="2238375" y="3001963"/>
            <a:ext cx="3492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a:t>
            </a:r>
            <a:r>
              <a:rPr lang="es-ES" sz="1600"/>
              <a:t> </a:t>
            </a:r>
          </a:p>
        </p:txBody>
      </p:sp>
      <p:sp>
        <p:nvSpPr>
          <p:cNvPr id="431146" name="Line 42"/>
          <p:cNvSpPr>
            <a:spLocks noChangeShapeType="1"/>
          </p:cNvSpPr>
          <p:nvPr/>
        </p:nvSpPr>
        <p:spPr bwMode="auto">
          <a:xfrm>
            <a:off x="2500313" y="3233738"/>
            <a:ext cx="1320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31147" name="Text Box 43"/>
          <p:cNvSpPr txBox="1">
            <a:spLocks noChangeArrowheads="1"/>
          </p:cNvSpPr>
          <p:nvPr/>
        </p:nvSpPr>
        <p:spPr bwMode="auto">
          <a:xfrm>
            <a:off x="2555875" y="3219450"/>
            <a:ext cx="12938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latin typeface="Times New Roman" pitchFamily="18" charset="0"/>
              </a:rPr>
              <a:t>12   g  C</a:t>
            </a:r>
          </a:p>
        </p:txBody>
      </p:sp>
      <p:sp>
        <p:nvSpPr>
          <p:cNvPr id="431148" name="Text Box 44"/>
          <p:cNvSpPr txBox="1">
            <a:spLocks noChangeArrowheads="1"/>
          </p:cNvSpPr>
          <p:nvPr/>
        </p:nvSpPr>
        <p:spPr bwMode="auto">
          <a:xfrm>
            <a:off x="2541588" y="2870200"/>
            <a:ext cx="129381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latin typeface="Times New Roman" pitchFamily="18" charset="0"/>
              </a:rPr>
              <a:t>1   mol  C</a:t>
            </a:r>
          </a:p>
        </p:txBody>
      </p:sp>
      <p:sp>
        <p:nvSpPr>
          <p:cNvPr id="431149" name="Rectangle 45"/>
          <p:cNvSpPr>
            <a:spLocks noChangeArrowheads="1"/>
          </p:cNvSpPr>
          <p:nvPr/>
        </p:nvSpPr>
        <p:spPr bwMode="auto">
          <a:xfrm>
            <a:off x="2393950" y="2754313"/>
            <a:ext cx="1495425" cy="1481137"/>
          </a:xfrm>
          <a:prstGeom prst="rect">
            <a:avLst/>
          </a:prstGeom>
          <a:solidFill>
            <a:srgbClr val="FF66FF">
              <a:alpha val="30196"/>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PE"/>
          </a:p>
        </p:txBody>
      </p:sp>
      <p:sp>
        <p:nvSpPr>
          <p:cNvPr id="431150" name="Text Box 46"/>
          <p:cNvSpPr txBox="1">
            <a:spLocks noChangeArrowheads="1"/>
          </p:cNvSpPr>
          <p:nvPr/>
        </p:nvSpPr>
        <p:spPr bwMode="auto">
          <a:xfrm>
            <a:off x="2338388" y="3659188"/>
            <a:ext cx="1525587" cy="428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100"/>
              <a:t>Conversión de g de C a moles de C</a:t>
            </a:r>
          </a:p>
        </p:txBody>
      </p:sp>
      <p:sp>
        <p:nvSpPr>
          <p:cNvPr id="431151" name="Text Box 47"/>
          <p:cNvSpPr txBox="1">
            <a:spLocks noChangeArrowheads="1"/>
          </p:cNvSpPr>
          <p:nvPr/>
        </p:nvSpPr>
        <p:spPr bwMode="auto">
          <a:xfrm>
            <a:off x="3803650" y="2995613"/>
            <a:ext cx="3492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a:t>
            </a:r>
            <a:r>
              <a:rPr lang="es-ES" sz="1600"/>
              <a:t> </a:t>
            </a:r>
          </a:p>
        </p:txBody>
      </p:sp>
      <p:sp>
        <p:nvSpPr>
          <p:cNvPr id="431152" name="Line 48"/>
          <p:cNvSpPr>
            <a:spLocks noChangeShapeType="1"/>
          </p:cNvSpPr>
          <p:nvPr/>
        </p:nvSpPr>
        <p:spPr bwMode="auto">
          <a:xfrm>
            <a:off x="3979863" y="3227388"/>
            <a:ext cx="1320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31153" name="Text Box 49"/>
          <p:cNvSpPr txBox="1">
            <a:spLocks noChangeArrowheads="1"/>
          </p:cNvSpPr>
          <p:nvPr/>
        </p:nvSpPr>
        <p:spPr bwMode="auto">
          <a:xfrm>
            <a:off x="3978275" y="3213100"/>
            <a:ext cx="12938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latin typeface="Times New Roman" pitchFamily="18" charset="0"/>
              </a:rPr>
              <a:t>1   mol  C</a:t>
            </a:r>
          </a:p>
        </p:txBody>
      </p:sp>
      <p:sp>
        <p:nvSpPr>
          <p:cNvPr id="431154" name="Text Box 50"/>
          <p:cNvSpPr txBox="1">
            <a:spLocks noChangeArrowheads="1"/>
          </p:cNvSpPr>
          <p:nvPr/>
        </p:nvSpPr>
        <p:spPr bwMode="auto">
          <a:xfrm>
            <a:off x="3963988" y="2863850"/>
            <a:ext cx="146843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latin typeface="Times New Roman" pitchFamily="18" charset="0"/>
              </a:rPr>
              <a:t>393,5  kJ</a:t>
            </a:r>
          </a:p>
        </p:txBody>
      </p:sp>
      <p:sp>
        <p:nvSpPr>
          <p:cNvPr id="431155" name="Rectangle 51"/>
          <p:cNvSpPr>
            <a:spLocks noChangeArrowheads="1"/>
          </p:cNvSpPr>
          <p:nvPr/>
        </p:nvSpPr>
        <p:spPr bwMode="auto">
          <a:xfrm>
            <a:off x="3957638" y="2746375"/>
            <a:ext cx="1435100" cy="1481138"/>
          </a:xfrm>
          <a:prstGeom prst="rect">
            <a:avLst/>
          </a:prstGeom>
          <a:solidFill>
            <a:srgbClr val="0099FF">
              <a:alpha val="30196"/>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s-PE"/>
          </a:p>
        </p:txBody>
      </p:sp>
      <p:sp>
        <p:nvSpPr>
          <p:cNvPr id="431156" name="Text Box 52"/>
          <p:cNvSpPr txBox="1">
            <a:spLocks noChangeArrowheads="1"/>
          </p:cNvSpPr>
          <p:nvPr/>
        </p:nvSpPr>
        <p:spPr bwMode="auto">
          <a:xfrm>
            <a:off x="3948113" y="3652838"/>
            <a:ext cx="1525587" cy="59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100"/>
              <a:t>Relación molar entre el C y la entalpía de la reacción.</a:t>
            </a:r>
          </a:p>
        </p:txBody>
      </p:sp>
      <p:sp>
        <p:nvSpPr>
          <p:cNvPr id="431163" name="Line 59"/>
          <p:cNvSpPr>
            <a:spLocks noChangeShapeType="1"/>
          </p:cNvSpPr>
          <p:nvPr/>
        </p:nvSpPr>
        <p:spPr bwMode="auto">
          <a:xfrm flipH="1">
            <a:off x="1598613" y="3103563"/>
            <a:ext cx="579437" cy="188912"/>
          </a:xfrm>
          <a:prstGeom prst="line">
            <a:avLst/>
          </a:prstGeom>
          <a:noFill/>
          <a:ln w="28575">
            <a:solidFill>
              <a:schemeClr val="folHlink"/>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31164" name="Line 60"/>
          <p:cNvSpPr>
            <a:spLocks noChangeShapeType="1"/>
          </p:cNvSpPr>
          <p:nvPr/>
        </p:nvSpPr>
        <p:spPr bwMode="auto">
          <a:xfrm flipH="1">
            <a:off x="3049588" y="3311525"/>
            <a:ext cx="579437" cy="188913"/>
          </a:xfrm>
          <a:prstGeom prst="line">
            <a:avLst/>
          </a:prstGeom>
          <a:noFill/>
          <a:ln w="28575">
            <a:solidFill>
              <a:schemeClr val="folHlink"/>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31165" name="Line 61"/>
          <p:cNvSpPr>
            <a:spLocks noChangeShapeType="1"/>
          </p:cNvSpPr>
          <p:nvPr/>
        </p:nvSpPr>
        <p:spPr bwMode="auto">
          <a:xfrm flipH="1">
            <a:off x="3021013" y="2954338"/>
            <a:ext cx="579437" cy="188912"/>
          </a:xfrm>
          <a:prstGeom prst="line">
            <a:avLst/>
          </a:prstGeom>
          <a:noFill/>
          <a:ln w="28575">
            <a:solidFill>
              <a:schemeClr val="folHlink"/>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31166" name="Line 62"/>
          <p:cNvSpPr>
            <a:spLocks noChangeShapeType="1"/>
          </p:cNvSpPr>
          <p:nvPr/>
        </p:nvSpPr>
        <p:spPr bwMode="auto">
          <a:xfrm flipH="1">
            <a:off x="4406900" y="3297238"/>
            <a:ext cx="579438" cy="188912"/>
          </a:xfrm>
          <a:prstGeom prst="line">
            <a:avLst/>
          </a:prstGeom>
          <a:noFill/>
          <a:ln w="28575">
            <a:solidFill>
              <a:schemeClr val="folHlink"/>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31169" name="Text Box 65"/>
          <p:cNvSpPr txBox="1">
            <a:spLocks noChangeArrowheads="1"/>
          </p:cNvSpPr>
          <p:nvPr/>
        </p:nvSpPr>
        <p:spPr bwMode="auto">
          <a:xfrm>
            <a:off x="5322888" y="3062288"/>
            <a:ext cx="5222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a:t>
            </a:r>
          </a:p>
        </p:txBody>
      </p:sp>
      <p:sp>
        <p:nvSpPr>
          <p:cNvPr id="431170" name="Line 66"/>
          <p:cNvSpPr>
            <a:spLocks noChangeShapeType="1"/>
          </p:cNvSpPr>
          <p:nvPr/>
        </p:nvSpPr>
        <p:spPr bwMode="auto">
          <a:xfrm flipV="1">
            <a:off x="5572125" y="3246438"/>
            <a:ext cx="1190625" cy="15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31171" name="Text Box 67"/>
          <p:cNvSpPr txBox="1">
            <a:spLocks noChangeArrowheads="1"/>
          </p:cNvSpPr>
          <p:nvPr/>
        </p:nvSpPr>
        <p:spPr bwMode="auto">
          <a:xfrm>
            <a:off x="5500688" y="2901950"/>
            <a:ext cx="13652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latin typeface="Times New Roman" pitchFamily="18" charset="0"/>
              </a:rPr>
              <a:t>200 ·1 ·393,5</a:t>
            </a:r>
          </a:p>
        </p:txBody>
      </p:sp>
      <p:sp>
        <p:nvSpPr>
          <p:cNvPr id="431172" name="Text Box 68"/>
          <p:cNvSpPr txBox="1">
            <a:spLocks noChangeArrowheads="1"/>
          </p:cNvSpPr>
          <p:nvPr/>
        </p:nvSpPr>
        <p:spPr bwMode="auto">
          <a:xfrm>
            <a:off x="5643563" y="3244850"/>
            <a:ext cx="90011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latin typeface="Times New Roman" pitchFamily="18" charset="0"/>
              </a:rPr>
              <a:t>12 ·1 </a:t>
            </a:r>
          </a:p>
        </p:txBody>
      </p:sp>
      <p:sp>
        <p:nvSpPr>
          <p:cNvPr id="431173" name="Text Box 69"/>
          <p:cNvSpPr txBox="1">
            <a:spLocks noChangeArrowheads="1"/>
          </p:cNvSpPr>
          <p:nvPr/>
        </p:nvSpPr>
        <p:spPr bwMode="auto">
          <a:xfrm>
            <a:off x="6716713" y="3041650"/>
            <a:ext cx="165576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 </a:t>
            </a:r>
            <a:r>
              <a:rPr lang="es-ES" sz="1600">
                <a:latin typeface="Times New Roman" pitchFamily="18" charset="0"/>
              </a:rPr>
              <a:t>6558,3  kJ</a:t>
            </a:r>
            <a:endParaRPr lang="es-ES" sz="1600" baseline="-25000">
              <a:latin typeface="Times New Roman" pitchFamily="18" charset="0"/>
            </a:endParaRPr>
          </a:p>
        </p:txBody>
      </p:sp>
      <p:sp>
        <p:nvSpPr>
          <p:cNvPr id="431175" name="Freeform 71"/>
          <p:cNvSpPr>
            <a:spLocks/>
          </p:cNvSpPr>
          <p:nvPr/>
        </p:nvSpPr>
        <p:spPr bwMode="auto">
          <a:xfrm>
            <a:off x="6864350" y="3022600"/>
            <a:ext cx="1450975" cy="449263"/>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s-PE"/>
          </a:p>
        </p:txBody>
      </p:sp>
      <p:sp>
        <p:nvSpPr>
          <p:cNvPr id="62527" name="Text Box 63"/>
          <p:cNvSpPr txBox="1">
            <a:spLocks noChangeArrowheads="1"/>
          </p:cNvSpPr>
          <p:nvPr/>
        </p:nvSpPr>
        <p:spPr bwMode="auto">
          <a:xfrm>
            <a:off x="347663" y="2244725"/>
            <a:ext cx="798353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Procedemos como en los ejercicios de cálculos estequiométricos </a:t>
            </a:r>
            <a:r>
              <a:rPr lang="es-ES" sz="1600" smtClean="0">
                <a:solidFill>
                  <a:srgbClr val="0000FF"/>
                </a:solidFill>
              </a:rPr>
              <a:t>:</a:t>
            </a:r>
            <a:endParaRPr lang="es-ES" sz="1600">
              <a:solidFill>
                <a:srgbClr val="0000FF"/>
              </a:solidFill>
            </a:endParaRPr>
          </a:p>
        </p:txBody>
      </p:sp>
      <p:sp>
        <p:nvSpPr>
          <p:cNvPr id="62528" name="Text Box 64"/>
          <p:cNvSpPr txBox="1">
            <a:spLocks noChangeArrowheads="1"/>
          </p:cNvSpPr>
          <p:nvPr/>
        </p:nvSpPr>
        <p:spPr bwMode="auto">
          <a:xfrm>
            <a:off x="247650" y="4246563"/>
            <a:ext cx="798353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00FF"/>
                </a:solidFill>
              </a:rPr>
              <a:t>También podemos proceder de esta manera : </a:t>
            </a:r>
          </a:p>
        </p:txBody>
      </p:sp>
      <p:sp>
        <p:nvSpPr>
          <p:cNvPr id="62530" name="AutoShape 66"/>
          <p:cNvSpPr>
            <a:spLocks/>
          </p:cNvSpPr>
          <p:nvPr/>
        </p:nvSpPr>
        <p:spPr bwMode="auto">
          <a:xfrm>
            <a:off x="4751388" y="5584825"/>
            <a:ext cx="88900" cy="666750"/>
          </a:xfrm>
          <a:prstGeom prst="rightBrace">
            <a:avLst>
              <a:gd name="adj1" fmla="val 62500"/>
              <a:gd name="adj2" fmla="val 50000"/>
            </a:avLst>
          </a:prstGeom>
          <a:noFill/>
          <a:ln w="28575">
            <a:solidFill>
              <a:srgbClr val="0066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s-PE"/>
          </a:p>
        </p:txBody>
      </p:sp>
      <p:sp>
        <p:nvSpPr>
          <p:cNvPr id="62531" name="Line 67"/>
          <p:cNvSpPr>
            <a:spLocks noChangeShapeType="1"/>
          </p:cNvSpPr>
          <p:nvPr/>
        </p:nvSpPr>
        <p:spPr bwMode="auto">
          <a:xfrm>
            <a:off x="277813" y="5876925"/>
            <a:ext cx="169703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62532" name="Text Box 68"/>
          <p:cNvSpPr txBox="1">
            <a:spLocks noChangeArrowheads="1"/>
          </p:cNvSpPr>
          <p:nvPr/>
        </p:nvSpPr>
        <p:spPr bwMode="auto">
          <a:xfrm>
            <a:off x="290513" y="5532438"/>
            <a:ext cx="18446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Si  con  12  g  C </a:t>
            </a:r>
          </a:p>
        </p:txBody>
      </p:sp>
      <p:sp>
        <p:nvSpPr>
          <p:cNvPr id="62533" name="Text Box 69"/>
          <p:cNvSpPr txBox="1">
            <a:spLocks noChangeArrowheads="1"/>
          </p:cNvSpPr>
          <p:nvPr/>
        </p:nvSpPr>
        <p:spPr bwMode="auto">
          <a:xfrm>
            <a:off x="1984375" y="5721350"/>
            <a:ext cx="3349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 </a:t>
            </a:r>
          </a:p>
        </p:txBody>
      </p:sp>
      <p:sp>
        <p:nvSpPr>
          <p:cNvPr id="62534" name="Line 70"/>
          <p:cNvSpPr>
            <a:spLocks noChangeShapeType="1"/>
          </p:cNvSpPr>
          <p:nvPr/>
        </p:nvSpPr>
        <p:spPr bwMode="auto">
          <a:xfrm>
            <a:off x="2343150" y="5884863"/>
            <a:ext cx="2405063" cy="15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62535" name="Text Box 71"/>
          <p:cNvSpPr txBox="1">
            <a:spLocks noChangeArrowheads="1"/>
          </p:cNvSpPr>
          <p:nvPr/>
        </p:nvSpPr>
        <p:spPr bwMode="auto">
          <a:xfrm>
            <a:off x="2355850" y="5540375"/>
            <a:ext cx="25130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se producen 393,5   kJ </a:t>
            </a:r>
          </a:p>
        </p:txBody>
      </p:sp>
      <p:sp>
        <p:nvSpPr>
          <p:cNvPr id="62536" name="Text Box 72"/>
          <p:cNvSpPr txBox="1">
            <a:spLocks noChangeArrowheads="1"/>
          </p:cNvSpPr>
          <p:nvPr/>
        </p:nvSpPr>
        <p:spPr bwMode="auto">
          <a:xfrm>
            <a:off x="261938" y="5881688"/>
            <a:ext cx="18446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Con  200  g  C </a:t>
            </a:r>
          </a:p>
        </p:txBody>
      </p:sp>
      <p:sp>
        <p:nvSpPr>
          <p:cNvPr id="62537" name="Text Box 73"/>
          <p:cNvSpPr txBox="1">
            <a:spLocks noChangeArrowheads="1"/>
          </p:cNvSpPr>
          <p:nvPr/>
        </p:nvSpPr>
        <p:spPr bwMode="auto">
          <a:xfrm>
            <a:off x="2355850" y="5870575"/>
            <a:ext cx="22653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se obtendrán   x   kJ </a:t>
            </a:r>
          </a:p>
        </p:txBody>
      </p:sp>
      <p:sp>
        <p:nvSpPr>
          <p:cNvPr id="62538" name="Text Box 74"/>
          <p:cNvSpPr txBox="1">
            <a:spLocks noChangeArrowheads="1"/>
          </p:cNvSpPr>
          <p:nvPr/>
        </p:nvSpPr>
        <p:spPr bwMode="auto">
          <a:xfrm>
            <a:off x="4867275" y="5681663"/>
            <a:ext cx="4349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x </a:t>
            </a:r>
          </a:p>
        </p:txBody>
      </p:sp>
      <p:sp>
        <p:nvSpPr>
          <p:cNvPr id="62539" name="Text Box 75"/>
          <p:cNvSpPr txBox="1">
            <a:spLocks noChangeArrowheads="1"/>
          </p:cNvSpPr>
          <p:nvPr/>
        </p:nvSpPr>
        <p:spPr bwMode="auto">
          <a:xfrm>
            <a:off x="5032375" y="5705475"/>
            <a:ext cx="3349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 </a:t>
            </a:r>
          </a:p>
        </p:txBody>
      </p:sp>
      <p:sp>
        <p:nvSpPr>
          <p:cNvPr id="62540" name="Line 76"/>
          <p:cNvSpPr>
            <a:spLocks noChangeShapeType="1"/>
          </p:cNvSpPr>
          <p:nvPr/>
        </p:nvSpPr>
        <p:spPr bwMode="auto">
          <a:xfrm>
            <a:off x="5260975" y="5867400"/>
            <a:ext cx="1798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62541" name="Text Box 77"/>
          <p:cNvSpPr txBox="1">
            <a:spLocks noChangeArrowheads="1"/>
          </p:cNvSpPr>
          <p:nvPr/>
        </p:nvSpPr>
        <p:spPr bwMode="auto">
          <a:xfrm>
            <a:off x="5184775" y="5546725"/>
            <a:ext cx="8858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200  g</a:t>
            </a:r>
          </a:p>
        </p:txBody>
      </p:sp>
      <p:sp>
        <p:nvSpPr>
          <p:cNvPr id="3" name="Text Box 41"/>
          <p:cNvSpPr txBox="1">
            <a:spLocks noChangeArrowheads="1"/>
          </p:cNvSpPr>
          <p:nvPr/>
        </p:nvSpPr>
        <p:spPr bwMode="auto">
          <a:xfrm>
            <a:off x="5891213" y="5495925"/>
            <a:ext cx="3492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a:t>
            </a:r>
            <a:r>
              <a:rPr lang="es-ES" sz="1600"/>
              <a:t> </a:t>
            </a:r>
          </a:p>
        </p:txBody>
      </p:sp>
      <p:sp>
        <p:nvSpPr>
          <p:cNvPr id="62543" name="Text Box 79"/>
          <p:cNvSpPr txBox="1">
            <a:spLocks noChangeArrowheads="1"/>
          </p:cNvSpPr>
          <p:nvPr/>
        </p:nvSpPr>
        <p:spPr bwMode="auto">
          <a:xfrm>
            <a:off x="5999163" y="5540375"/>
            <a:ext cx="127793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393,5   kJ </a:t>
            </a:r>
          </a:p>
        </p:txBody>
      </p:sp>
      <p:sp>
        <p:nvSpPr>
          <p:cNvPr id="62544" name="Text Box 80"/>
          <p:cNvSpPr txBox="1">
            <a:spLocks noChangeArrowheads="1"/>
          </p:cNvSpPr>
          <p:nvPr/>
        </p:nvSpPr>
        <p:spPr bwMode="auto">
          <a:xfrm>
            <a:off x="5583238" y="5867400"/>
            <a:ext cx="18446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12  g   </a:t>
            </a:r>
          </a:p>
        </p:txBody>
      </p:sp>
      <p:sp>
        <p:nvSpPr>
          <p:cNvPr id="4" name="Line 59"/>
          <p:cNvSpPr>
            <a:spLocks noChangeShapeType="1"/>
          </p:cNvSpPr>
          <p:nvPr/>
        </p:nvSpPr>
        <p:spPr bwMode="auto">
          <a:xfrm flipH="1">
            <a:off x="5661025" y="5684838"/>
            <a:ext cx="303213" cy="130175"/>
          </a:xfrm>
          <a:prstGeom prst="line">
            <a:avLst/>
          </a:prstGeom>
          <a:noFill/>
          <a:ln w="28575">
            <a:solidFill>
              <a:schemeClr val="folHlink"/>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5" name="Line 59"/>
          <p:cNvSpPr>
            <a:spLocks noChangeShapeType="1"/>
          </p:cNvSpPr>
          <p:nvPr/>
        </p:nvSpPr>
        <p:spPr bwMode="auto">
          <a:xfrm flipH="1">
            <a:off x="5937250" y="6018213"/>
            <a:ext cx="303213" cy="130175"/>
          </a:xfrm>
          <a:prstGeom prst="line">
            <a:avLst/>
          </a:prstGeom>
          <a:noFill/>
          <a:ln w="28575">
            <a:solidFill>
              <a:schemeClr val="folHlink"/>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62547" name="Text Box 83"/>
          <p:cNvSpPr txBox="1">
            <a:spLocks noChangeArrowheads="1"/>
          </p:cNvSpPr>
          <p:nvPr/>
        </p:nvSpPr>
        <p:spPr bwMode="auto">
          <a:xfrm>
            <a:off x="7007225" y="5705475"/>
            <a:ext cx="3349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 </a:t>
            </a:r>
          </a:p>
        </p:txBody>
      </p:sp>
      <p:sp>
        <p:nvSpPr>
          <p:cNvPr id="6" name="Text Box 69"/>
          <p:cNvSpPr txBox="1">
            <a:spLocks noChangeArrowheads="1"/>
          </p:cNvSpPr>
          <p:nvPr/>
        </p:nvSpPr>
        <p:spPr bwMode="auto">
          <a:xfrm>
            <a:off x="7180263" y="5665788"/>
            <a:ext cx="16557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6558,3  kJ</a:t>
            </a:r>
          </a:p>
        </p:txBody>
      </p:sp>
      <p:sp>
        <p:nvSpPr>
          <p:cNvPr id="7" name="Freeform 71"/>
          <p:cNvSpPr>
            <a:spLocks/>
          </p:cNvSpPr>
          <p:nvPr/>
        </p:nvSpPr>
        <p:spPr bwMode="auto">
          <a:xfrm>
            <a:off x="7124700" y="5632450"/>
            <a:ext cx="1450975" cy="449263"/>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s-PE"/>
          </a:p>
        </p:txBody>
      </p:sp>
      <p:sp>
        <p:nvSpPr>
          <p:cNvPr id="59" name="Text Box 64"/>
          <p:cNvSpPr txBox="1">
            <a:spLocks noChangeArrowheads="1"/>
          </p:cNvSpPr>
          <p:nvPr/>
        </p:nvSpPr>
        <p:spPr bwMode="auto">
          <a:xfrm>
            <a:off x="260350" y="4624388"/>
            <a:ext cx="7983538" cy="585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Vemos en la ecuación química, que con 1 mol de carbono C se liberan 393,5 kJ, y como 1 mol de carbono son 12 g, podemos plantear la siguiente regla de tres:</a:t>
            </a:r>
          </a:p>
        </p:txBody>
      </p:sp>
    </p:spTree>
    <p:extLst>
      <p:ext uri="{BB962C8B-B14F-4D97-AF65-F5344CB8AC3E}">
        <p14:creationId xmlns:p14="http://schemas.microsoft.com/office/powerpoint/2010/main" xmlns="" val="3030118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490"/>
                                        </p:tgtEl>
                                        <p:attrNameLst>
                                          <p:attrName>style.visibility</p:attrName>
                                        </p:attrNameLst>
                                      </p:cBhvr>
                                      <p:to>
                                        <p:strVal val="visible"/>
                                      </p:to>
                                    </p:set>
                                    <p:animEffect transition="in" filter="dissolve">
                                      <p:cBhvr>
                                        <p:cTn id="7" dur="500"/>
                                        <p:tgtEl>
                                          <p:spTgt spid="62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2527"/>
                                        </p:tgtEl>
                                        <p:attrNameLst>
                                          <p:attrName>style.visibility</p:attrName>
                                        </p:attrNameLst>
                                      </p:cBhvr>
                                      <p:to>
                                        <p:strVal val="visible"/>
                                      </p:to>
                                    </p:set>
                                    <p:animEffect transition="in" filter="dissolve">
                                      <p:cBhvr>
                                        <p:cTn id="17" dur="500"/>
                                        <p:tgtEl>
                                          <p:spTgt spid="625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1141"/>
                                        </p:tgtEl>
                                        <p:attrNameLst>
                                          <p:attrName>style.visibility</p:attrName>
                                        </p:attrNameLst>
                                      </p:cBhvr>
                                      <p:to>
                                        <p:strVal val="visible"/>
                                      </p:to>
                                    </p:set>
                                    <p:animEffect transition="in" filter="dissolve">
                                      <p:cBhvr>
                                        <p:cTn id="22" dur="500"/>
                                        <p:tgtEl>
                                          <p:spTgt spid="4311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1143"/>
                                        </p:tgtEl>
                                        <p:attrNameLst>
                                          <p:attrName>style.visibility</p:attrName>
                                        </p:attrNameLst>
                                      </p:cBhvr>
                                      <p:to>
                                        <p:strVal val="visible"/>
                                      </p:to>
                                    </p:set>
                                    <p:animEffect transition="in" filter="dissolve">
                                      <p:cBhvr>
                                        <p:cTn id="27" dur="500"/>
                                        <p:tgtEl>
                                          <p:spTgt spid="4311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431139"/>
                                        </p:tgtEl>
                                        <p:attrNameLst>
                                          <p:attrName>style.visibility</p:attrName>
                                        </p:attrNameLst>
                                      </p:cBhvr>
                                      <p:to>
                                        <p:strVal val="visible"/>
                                      </p:to>
                                    </p:set>
                                    <p:animEffect transition="in" filter="strips(downRight)">
                                      <p:cBhvr>
                                        <p:cTn id="32" dur="500"/>
                                        <p:tgtEl>
                                          <p:spTgt spid="4311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31145"/>
                                        </p:tgtEl>
                                        <p:attrNameLst>
                                          <p:attrName>style.visibility</p:attrName>
                                        </p:attrNameLst>
                                      </p:cBhvr>
                                      <p:to>
                                        <p:strVal val="visible"/>
                                      </p:to>
                                    </p:set>
                                    <p:animEffect transition="in" filter="dissolve">
                                      <p:cBhvr>
                                        <p:cTn id="37" dur="500"/>
                                        <p:tgtEl>
                                          <p:spTgt spid="431145"/>
                                        </p:tgtEl>
                                      </p:cBhvr>
                                    </p:animEffect>
                                  </p:childTnLst>
                                </p:cTn>
                              </p:par>
                              <p:par>
                                <p:cTn id="38" presetID="18" presetClass="entr" presetSubtype="6" fill="hold" grpId="0" nodeType="withEffect">
                                  <p:stCondLst>
                                    <p:cond delay="0"/>
                                  </p:stCondLst>
                                  <p:childTnLst>
                                    <p:set>
                                      <p:cBhvr>
                                        <p:cTn id="39" dur="1" fill="hold">
                                          <p:stCondLst>
                                            <p:cond delay="0"/>
                                          </p:stCondLst>
                                        </p:cTn>
                                        <p:tgtEl>
                                          <p:spTgt spid="431146"/>
                                        </p:tgtEl>
                                        <p:attrNameLst>
                                          <p:attrName>style.visibility</p:attrName>
                                        </p:attrNameLst>
                                      </p:cBhvr>
                                      <p:to>
                                        <p:strVal val="visible"/>
                                      </p:to>
                                    </p:set>
                                    <p:animEffect transition="in" filter="strips(downRight)">
                                      <p:cBhvr>
                                        <p:cTn id="40" dur="500"/>
                                        <p:tgtEl>
                                          <p:spTgt spid="43114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31149"/>
                                        </p:tgtEl>
                                        <p:attrNameLst>
                                          <p:attrName>style.visibility</p:attrName>
                                        </p:attrNameLst>
                                      </p:cBhvr>
                                      <p:to>
                                        <p:strVal val="visible"/>
                                      </p:to>
                                    </p:set>
                                    <p:animEffect transition="in" filter="dissolve">
                                      <p:cBhvr>
                                        <p:cTn id="43" dur="500"/>
                                        <p:tgtEl>
                                          <p:spTgt spid="43114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31150"/>
                                        </p:tgtEl>
                                        <p:attrNameLst>
                                          <p:attrName>style.visibility</p:attrName>
                                        </p:attrNameLst>
                                      </p:cBhvr>
                                      <p:to>
                                        <p:strVal val="visible"/>
                                      </p:to>
                                    </p:set>
                                    <p:animEffect transition="in" filter="dissolve">
                                      <p:cBhvr>
                                        <p:cTn id="46" dur="500"/>
                                        <p:tgtEl>
                                          <p:spTgt spid="43115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31147"/>
                                        </p:tgtEl>
                                        <p:attrNameLst>
                                          <p:attrName>style.visibility</p:attrName>
                                        </p:attrNameLst>
                                      </p:cBhvr>
                                      <p:to>
                                        <p:strVal val="visible"/>
                                      </p:to>
                                    </p:set>
                                    <p:animEffect transition="in" filter="dissolve">
                                      <p:cBhvr>
                                        <p:cTn id="51" dur="500"/>
                                        <p:tgtEl>
                                          <p:spTgt spid="43114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31148"/>
                                        </p:tgtEl>
                                        <p:attrNameLst>
                                          <p:attrName>style.visibility</p:attrName>
                                        </p:attrNameLst>
                                      </p:cBhvr>
                                      <p:to>
                                        <p:strVal val="visible"/>
                                      </p:to>
                                    </p:set>
                                    <p:animEffect transition="in" filter="dissolve">
                                      <p:cBhvr>
                                        <p:cTn id="56" dur="500"/>
                                        <p:tgtEl>
                                          <p:spTgt spid="43114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8" presetClass="entr" presetSubtype="12" fill="hold" grpId="0" nodeType="clickEffect">
                                  <p:stCondLst>
                                    <p:cond delay="0"/>
                                  </p:stCondLst>
                                  <p:childTnLst>
                                    <p:set>
                                      <p:cBhvr>
                                        <p:cTn id="60" dur="1" fill="hold">
                                          <p:stCondLst>
                                            <p:cond delay="0"/>
                                          </p:stCondLst>
                                        </p:cTn>
                                        <p:tgtEl>
                                          <p:spTgt spid="431163"/>
                                        </p:tgtEl>
                                        <p:attrNameLst>
                                          <p:attrName>style.visibility</p:attrName>
                                        </p:attrNameLst>
                                      </p:cBhvr>
                                      <p:to>
                                        <p:strVal val="visible"/>
                                      </p:to>
                                    </p:set>
                                    <p:animEffect transition="in" filter="strips(downLeft)">
                                      <p:cBhvr>
                                        <p:cTn id="61" dur="500"/>
                                        <p:tgtEl>
                                          <p:spTgt spid="431163"/>
                                        </p:tgtEl>
                                      </p:cBhvr>
                                    </p:animEffect>
                                  </p:childTnLst>
                                </p:cTn>
                              </p:par>
                              <p:par>
                                <p:cTn id="62" presetID="18" presetClass="entr" presetSubtype="12" fill="hold" grpId="0" nodeType="withEffect">
                                  <p:stCondLst>
                                    <p:cond delay="0"/>
                                  </p:stCondLst>
                                  <p:childTnLst>
                                    <p:set>
                                      <p:cBhvr>
                                        <p:cTn id="63" dur="1" fill="hold">
                                          <p:stCondLst>
                                            <p:cond delay="0"/>
                                          </p:stCondLst>
                                        </p:cTn>
                                        <p:tgtEl>
                                          <p:spTgt spid="431164"/>
                                        </p:tgtEl>
                                        <p:attrNameLst>
                                          <p:attrName>style.visibility</p:attrName>
                                        </p:attrNameLst>
                                      </p:cBhvr>
                                      <p:to>
                                        <p:strVal val="visible"/>
                                      </p:to>
                                    </p:set>
                                    <p:animEffect transition="in" filter="strips(downLeft)">
                                      <p:cBhvr>
                                        <p:cTn id="64" dur="500"/>
                                        <p:tgtEl>
                                          <p:spTgt spid="43116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431151"/>
                                        </p:tgtEl>
                                        <p:attrNameLst>
                                          <p:attrName>style.visibility</p:attrName>
                                        </p:attrNameLst>
                                      </p:cBhvr>
                                      <p:to>
                                        <p:strVal val="visible"/>
                                      </p:to>
                                    </p:set>
                                    <p:animEffect transition="in" filter="dissolve">
                                      <p:cBhvr>
                                        <p:cTn id="69" dur="500"/>
                                        <p:tgtEl>
                                          <p:spTgt spid="431151"/>
                                        </p:tgtEl>
                                      </p:cBhvr>
                                    </p:animEffect>
                                  </p:childTnLst>
                                </p:cTn>
                              </p:par>
                              <p:par>
                                <p:cTn id="70" presetID="18" presetClass="entr" presetSubtype="6" fill="hold" grpId="0" nodeType="withEffect">
                                  <p:stCondLst>
                                    <p:cond delay="0"/>
                                  </p:stCondLst>
                                  <p:childTnLst>
                                    <p:set>
                                      <p:cBhvr>
                                        <p:cTn id="71" dur="1" fill="hold">
                                          <p:stCondLst>
                                            <p:cond delay="0"/>
                                          </p:stCondLst>
                                        </p:cTn>
                                        <p:tgtEl>
                                          <p:spTgt spid="431152"/>
                                        </p:tgtEl>
                                        <p:attrNameLst>
                                          <p:attrName>style.visibility</p:attrName>
                                        </p:attrNameLst>
                                      </p:cBhvr>
                                      <p:to>
                                        <p:strVal val="visible"/>
                                      </p:to>
                                    </p:set>
                                    <p:animEffect transition="in" filter="strips(downRight)">
                                      <p:cBhvr>
                                        <p:cTn id="72" dur="500"/>
                                        <p:tgtEl>
                                          <p:spTgt spid="43115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431155"/>
                                        </p:tgtEl>
                                        <p:attrNameLst>
                                          <p:attrName>style.visibility</p:attrName>
                                        </p:attrNameLst>
                                      </p:cBhvr>
                                      <p:to>
                                        <p:strVal val="visible"/>
                                      </p:to>
                                    </p:set>
                                    <p:animEffect transition="in" filter="dissolve">
                                      <p:cBhvr>
                                        <p:cTn id="77" dur="500"/>
                                        <p:tgtEl>
                                          <p:spTgt spid="431155"/>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31156"/>
                                        </p:tgtEl>
                                        <p:attrNameLst>
                                          <p:attrName>style.visibility</p:attrName>
                                        </p:attrNameLst>
                                      </p:cBhvr>
                                      <p:to>
                                        <p:strVal val="visible"/>
                                      </p:to>
                                    </p:set>
                                    <p:animEffect transition="in" filter="dissolve">
                                      <p:cBhvr>
                                        <p:cTn id="80" dur="500"/>
                                        <p:tgtEl>
                                          <p:spTgt spid="43115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431153"/>
                                        </p:tgtEl>
                                        <p:attrNameLst>
                                          <p:attrName>style.visibility</p:attrName>
                                        </p:attrNameLst>
                                      </p:cBhvr>
                                      <p:to>
                                        <p:strVal val="visible"/>
                                      </p:to>
                                    </p:set>
                                    <p:animEffect transition="in" filter="dissolve">
                                      <p:cBhvr>
                                        <p:cTn id="85" dur="500"/>
                                        <p:tgtEl>
                                          <p:spTgt spid="43115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431154"/>
                                        </p:tgtEl>
                                        <p:attrNameLst>
                                          <p:attrName>style.visibility</p:attrName>
                                        </p:attrNameLst>
                                      </p:cBhvr>
                                      <p:to>
                                        <p:strVal val="visible"/>
                                      </p:to>
                                    </p:set>
                                    <p:animEffect transition="in" filter="dissolve">
                                      <p:cBhvr>
                                        <p:cTn id="90" dur="500"/>
                                        <p:tgtEl>
                                          <p:spTgt spid="431154"/>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8" presetClass="entr" presetSubtype="12" fill="hold" grpId="0" nodeType="clickEffect">
                                  <p:stCondLst>
                                    <p:cond delay="0"/>
                                  </p:stCondLst>
                                  <p:childTnLst>
                                    <p:set>
                                      <p:cBhvr>
                                        <p:cTn id="94" dur="1" fill="hold">
                                          <p:stCondLst>
                                            <p:cond delay="0"/>
                                          </p:stCondLst>
                                        </p:cTn>
                                        <p:tgtEl>
                                          <p:spTgt spid="431165"/>
                                        </p:tgtEl>
                                        <p:attrNameLst>
                                          <p:attrName>style.visibility</p:attrName>
                                        </p:attrNameLst>
                                      </p:cBhvr>
                                      <p:to>
                                        <p:strVal val="visible"/>
                                      </p:to>
                                    </p:set>
                                    <p:animEffect transition="in" filter="strips(downLeft)">
                                      <p:cBhvr>
                                        <p:cTn id="95" dur="500"/>
                                        <p:tgtEl>
                                          <p:spTgt spid="431165"/>
                                        </p:tgtEl>
                                      </p:cBhvr>
                                    </p:animEffect>
                                  </p:childTnLst>
                                </p:cTn>
                              </p:par>
                              <p:par>
                                <p:cTn id="96" presetID="18" presetClass="entr" presetSubtype="12" fill="hold" grpId="0" nodeType="withEffect">
                                  <p:stCondLst>
                                    <p:cond delay="0"/>
                                  </p:stCondLst>
                                  <p:childTnLst>
                                    <p:set>
                                      <p:cBhvr>
                                        <p:cTn id="97" dur="1" fill="hold">
                                          <p:stCondLst>
                                            <p:cond delay="0"/>
                                          </p:stCondLst>
                                        </p:cTn>
                                        <p:tgtEl>
                                          <p:spTgt spid="431166"/>
                                        </p:tgtEl>
                                        <p:attrNameLst>
                                          <p:attrName>style.visibility</p:attrName>
                                        </p:attrNameLst>
                                      </p:cBhvr>
                                      <p:to>
                                        <p:strVal val="visible"/>
                                      </p:to>
                                    </p:set>
                                    <p:animEffect transition="in" filter="strips(downLeft)">
                                      <p:cBhvr>
                                        <p:cTn id="98" dur="500"/>
                                        <p:tgtEl>
                                          <p:spTgt spid="43116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31169"/>
                                        </p:tgtEl>
                                        <p:attrNameLst>
                                          <p:attrName>style.visibility</p:attrName>
                                        </p:attrNameLst>
                                      </p:cBhvr>
                                      <p:to>
                                        <p:strVal val="visible"/>
                                      </p:to>
                                    </p:set>
                                    <p:animEffect transition="in" filter="dissolve">
                                      <p:cBhvr>
                                        <p:cTn id="103" dur="500"/>
                                        <p:tgtEl>
                                          <p:spTgt spid="431169"/>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8" presetClass="entr" presetSubtype="6" fill="hold" grpId="0" nodeType="clickEffect">
                                  <p:stCondLst>
                                    <p:cond delay="0"/>
                                  </p:stCondLst>
                                  <p:childTnLst>
                                    <p:set>
                                      <p:cBhvr>
                                        <p:cTn id="107" dur="1" fill="hold">
                                          <p:stCondLst>
                                            <p:cond delay="0"/>
                                          </p:stCondLst>
                                        </p:cTn>
                                        <p:tgtEl>
                                          <p:spTgt spid="431170"/>
                                        </p:tgtEl>
                                        <p:attrNameLst>
                                          <p:attrName>style.visibility</p:attrName>
                                        </p:attrNameLst>
                                      </p:cBhvr>
                                      <p:to>
                                        <p:strVal val="visible"/>
                                      </p:to>
                                    </p:set>
                                    <p:animEffect transition="in" filter="strips(downRight)">
                                      <p:cBhvr>
                                        <p:cTn id="108" dur="500"/>
                                        <p:tgtEl>
                                          <p:spTgt spid="431170"/>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431171"/>
                                        </p:tgtEl>
                                        <p:attrNameLst>
                                          <p:attrName>style.visibility</p:attrName>
                                        </p:attrNameLst>
                                      </p:cBhvr>
                                      <p:to>
                                        <p:strVal val="visible"/>
                                      </p:to>
                                    </p:set>
                                    <p:animEffect transition="in" filter="dissolve">
                                      <p:cBhvr>
                                        <p:cTn id="113" dur="500"/>
                                        <p:tgtEl>
                                          <p:spTgt spid="431171"/>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31172"/>
                                        </p:tgtEl>
                                        <p:attrNameLst>
                                          <p:attrName>style.visibility</p:attrName>
                                        </p:attrNameLst>
                                      </p:cBhvr>
                                      <p:to>
                                        <p:strVal val="visible"/>
                                      </p:to>
                                    </p:set>
                                    <p:animEffect transition="in" filter="dissolve">
                                      <p:cBhvr>
                                        <p:cTn id="118" dur="500"/>
                                        <p:tgtEl>
                                          <p:spTgt spid="431172"/>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431173"/>
                                        </p:tgtEl>
                                        <p:attrNameLst>
                                          <p:attrName>style.visibility</p:attrName>
                                        </p:attrNameLst>
                                      </p:cBhvr>
                                      <p:to>
                                        <p:strVal val="visible"/>
                                      </p:to>
                                    </p:set>
                                    <p:animEffect transition="in" filter="dissolve">
                                      <p:cBhvr>
                                        <p:cTn id="123" dur="500"/>
                                        <p:tgtEl>
                                          <p:spTgt spid="43117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 presetClass="entr" presetSubtype="9" fill="hold" grpId="0" nodeType="clickEffect">
                                  <p:stCondLst>
                                    <p:cond delay="0"/>
                                  </p:stCondLst>
                                  <p:childTnLst>
                                    <p:set>
                                      <p:cBhvr>
                                        <p:cTn id="127" dur="1" fill="hold">
                                          <p:stCondLst>
                                            <p:cond delay="0"/>
                                          </p:stCondLst>
                                        </p:cTn>
                                        <p:tgtEl>
                                          <p:spTgt spid="431175"/>
                                        </p:tgtEl>
                                        <p:attrNameLst>
                                          <p:attrName>style.visibility</p:attrName>
                                        </p:attrNameLst>
                                      </p:cBhvr>
                                      <p:to>
                                        <p:strVal val="visible"/>
                                      </p:to>
                                    </p:set>
                                    <p:anim calcmode="lin" valueType="num">
                                      <p:cBhvr additive="base">
                                        <p:cTn id="128" dur="500" fill="hold"/>
                                        <p:tgtEl>
                                          <p:spTgt spid="431175"/>
                                        </p:tgtEl>
                                        <p:attrNameLst>
                                          <p:attrName>ppt_x</p:attrName>
                                        </p:attrNameLst>
                                      </p:cBhvr>
                                      <p:tavLst>
                                        <p:tav tm="0">
                                          <p:val>
                                            <p:strVal val="0-#ppt_w/2"/>
                                          </p:val>
                                        </p:tav>
                                        <p:tav tm="100000">
                                          <p:val>
                                            <p:strVal val="#ppt_x"/>
                                          </p:val>
                                        </p:tav>
                                      </p:tavLst>
                                    </p:anim>
                                    <p:anim calcmode="lin" valueType="num">
                                      <p:cBhvr additive="base">
                                        <p:cTn id="129" dur="500" fill="hold"/>
                                        <p:tgtEl>
                                          <p:spTgt spid="431175"/>
                                        </p:tgtEl>
                                        <p:attrNameLst>
                                          <p:attrName>ppt_y</p:attrName>
                                        </p:attrNameLst>
                                      </p:cBhvr>
                                      <p:tavLst>
                                        <p:tav tm="0">
                                          <p:val>
                                            <p:strVal val="0-#ppt_h/2"/>
                                          </p:val>
                                        </p:tav>
                                        <p:tav tm="100000">
                                          <p:val>
                                            <p:strVal val="#ppt_y"/>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62528"/>
                                        </p:tgtEl>
                                        <p:attrNameLst>
                                          <p:attrName>style.visibility</p:attrName>
                                        </p:attrNameLst>
                                      </p:cBhvr>
                                      <p:to>
                                        <p:strVal val="visible"/>
                                      </p:to>
                                    </p:set>
                                    <p:animEffect transition="in" filter="dissolve">
                                      <p:cBhvr>
                                        <p:cTn id="134" dur="500"/>
                                        <p:tgtEl>
                                          <p:spTgt spid="62528"/>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62532"/>
                                        </p:tgtEl>
                                        <p:attrNameLst>
                                          <p:attrName>style.visibility</p:attrName>
                                        </p:attrNameLst>
                                      </p:cBhvr>
                                      <p:to>
                                        <p:strVal val="visible"/>
                                      </p:to>
                                    </p:set>
                                    <p:animEffect transition="in" filter="dissolve">
                                      <p:cBhvr>
                                        <p:cTn id="139" dur="500"/>
                                        <p:tgtEl>
                                          <p:spTgt spid="62532"/>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8" presetClass="entr" presetSubtype="6" fill="hold" grpId="0" nodeType="clickEffect">
                                  <p:stCondLst>
                                    <p:cond delay="0"/>
                                  </p:stCondLst>
                                  <p:childTnLst>
                                    <p:set>
                                      <p:cBhvr>
                                        <p:cTn id="143" dur="1" fill="hold">
                                          <p:stCondLst>
                                            <p:cond delay="0"/>
                                          </p:stCondLst>
                                        </p:cTn>
                                        <p:tgtEl>
                                          <p:spTgt spid="62531"/>
                                        </p:tgtEl>
                                        <p:attrNameLst>
                                          <p:attrName>style.visibility</p:attrName>
                                        </p:attrNameLst>
                                      </p:cBhvr>
                                      <p:to>
                                        <p:strVal val="visible"/>
                                      </p:to>
                                    </p:set>
                                    <p:animEffect transition="in" filter="strips(downRight)">
                                      <p:cBhvr>
                                        <p:cTn id="144" dur="500"/>
                                        <p:tgtEl>
                                          <p:spTgt spid="62531"/>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62533"/>
                                        </p:tgtEl>
                                        <p:attrNameLst>
                                          <p:attrName>style.visibility</p:attrName>
                                        </p:attrNameLst>
                                      </p:cBhvr>
                                      <p:to>
                                        <p:strVal val="visible"/>
                                      </p:to>
                                    </p:set>
                                    <p:animEffect transition="in" filter="dissolve">
                                      <p:cBhvr>
                                        <p:cTn id="149" dur="500"/>
                                        <p:tgtEl>
                                          <p:spTgt spid="62533"/>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62535"/>
                                        </p:tgtEl>
                                        <p:attrNameLst>
                                          <p:attrName>style.visibility</p:attrName>
                                        </p:attrNameLst>
                                      </p:cBhvr>
                                      <p:to>
                                        <p:strVal val="visible"/>
                                      </p:to>
                                    </p:set>
                                    <p:animEffect transition="in" filter="dissolve">
                                      <p:cBhvr>
                                        <p:cTn id="154" dur="500"/>
                                        <p:tgtEl>
                                          <p:spTgt spid="62535"/>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8" presetClass="entr" presetSubtype="6" fill="hold" grpId="0" nodeType="clickEffect">
                                  <p:stCondLst>
                                    <p:cond delay="0"/>
                                  </p:stCondLst>
                                  <p:childTnLst>
                                    <p:set>
                                      <p:cBhvr>
                                        <p:cTn id="158" dur="1" fill="hold">
                                          <p:stCondLst>
                                            <p:cond delay="0"/>
                                          </p:stCondLst>
                                        </p:cTn>
                                        <p:tgtEl>
                                          <p:spTgt spid="62534"/>
                                        </p:tgtEl>
                                        <p:attrNameLst>
                                          <p:attrName>style.visibility</p:attrName>
                                        </p:attrNameLst>
                                      </p:cBhvr>
                                      <p:to>
                                        <p:strVal val="visible"/>
                                      </p:to>
                                    </p:set>
                                    <p:animEffect transition="in" filter="strips(downRight)">
                                      <p:cBhvr>
                                        <p:cTn id="159" dur="500"/>
                                        <p:tgtEl>
                                          <p:spTgt spid="62534"/>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62536"/>
                                        </p:tgtEl>
                                        <p:attrNameLst>
                                          <p:attrName>style.visibility</p:attrName>
                                        </p:attrNameLst>
                                      </p:cBhvr>
                                      <p:to>
                                        <p:strVal val="visible"/>
                                      </p:to>
                                    </p:set>
                                    <p:animEffect transition="in" filter="dissolve">
                                      <p:cBhvr>
                                        <p:cTn id="164" dur="500"/>
                                        <p:tgtEl>
                                          <p:spTgt spid="62536"/>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62537"/>
                                        </p:tgtEl>
                                        <p:attrNameLst>
                                          <p:attrName>style.visibility</p:attrName>
                                        </p:attrNameLst>
                                      </p:cBhvr>
                                      <p:to>
                                        <p:strVal val="visible"/>
                                      </p:to>
                                    </p:set>
                                    <p:animEffect transition="in" filter="dissolve">
                                      <p:cBhvr>
                                        <p:cTn id="169" dur="500"/>
                                        <p:tgtEl>
                                          <p:spTgt spid="62537"/>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3" presetClass="entr" presetSubtype="16" fill="hold" grpId="0" nodeType="clickEffect">
                                  <p:stCondLst>
                                    <p:cond delay="0"/>
                                  </p:stCondLst>
                                  <p:childTnLst>
                                    <p:set>
                                      <p:cBhvr>
                                        <p:cTn id="173" dur="1" fill="hold">
                                          <p:stCondLst>
                                            <p:cond delay="0"/>
                                          </p:stCondLst>
                                        </p:cTn>
                                        <p:tgtEl>
                                          <p:spTgt spid="62530"/>
                                        </p:tgtEl>
                                        <p:attrNameLst>
                                          <p:attrName>style.visibility</p:attrName>
                                        </p:attrNameLst>
                                      </p:cBhvr>
                                      <p:to>
                                        <p:strVal val="visible"/>
                                      </p:to>
                                    </p:set>
                                    <p:anim calcmode="lin" valueType="num">
                                      <p:cBhvr>
                                        <p:cTn id="174" dur="500" fill="hold"/>
                                        <p:tgtEl>
                                          <p:spTgt spid="62530"/>
                                        </p:tgtEl>
                                        <p:attrNameLst>
                                          <p:attrName>ppt_w</p:attrName>
                                        </p:attrNameLst>
                                      </p:cBhvr>
                                      <p:tavLst>
                                        <p:tav tm="0">
                                          <p:val>
                                            <p:fltVal val="0"/>
                                          </p:val>
                                        </p:tav>
                                        <p:tav tm="100000">
                                          <p:val>
                                            <p:strVal val="#ppt_w"/>
                                          </p:val>
                                        </p:tav>
                                      </p:tavLst>
                                    </p:anim>
                                    <p:anim calcmode="lin" valueType="num">
                                      <p:cBhvr>
                                        <p:cTn id="175" dur="500" fill="hold"/>
                                        <p:tgtEl>
                                          <p:spTgt spid="62530"/>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62538"/>
                                        </p:tgtEl>
                                        <p:attrNameLst>
                                          <p:attrName>style.visibility</p:attrName>
                                        </p:attrNameLst>
                                      </p:cBhvr>
                                      <p:to>
                                        <p:strVal val="visible"/>
                                      </p:to>
                                    </p:set>
                                    <p:animEffect transition="in" filter="dissolve">
                                      <p:cBhvr>
                                        <p:cTn id="180" dur="500"/>
                                        <p:tgtEl>
                                          <p:spTgt spid="62538"/>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62539"/>
                                        </p:tgtEl>
                                        <p:attrNameLst>
                                          <p:attrName>style.visibility</p:attrName>
                                        </p:attrNameLst>
                                      </p:cBhvr>
                                      <p:to>
                                        <p:strVal val="visible"/>
                                      </p:to>
                                    </p:set>
                                    <p:animEffect transition="in" filter="dissolve">
                                      <p:cBhvr>
                                        <p:cTn id="185" dur="500"/>
                                        <p:tgtEl>
                                          <p:spTgt spid="62539"/>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8" presetClass="entr" presetSubtype="6" fill="hold" grpId="0" nodeType="clickEffect">
                                  <p:stCondLst>
                                    <p:cond delay="0"/>
                                  </p:stCondLst>
                                  <p:childTnLst>
                                    <p:set>
                                      <p:cBhvr>
                                        <p:cTn id="189" dur="1" fill="hold">
                                          <p:stCondLst>
                                            <p:cond delay="0"/>
                                          </p:stCondLst>
                                        </p:cTn>
                                        <p:tgtEl>
                                          <p:spTgt spid="62540"/>
                                        </p:tgtEl>
                                        <p:attrNameLst>
                                          <p:attrName>style.visibility</p:attrName>
                                        </p:attrNameLst>
                                      </p:cBhvr>
                                      <p:to>
                                        <p:strVal val="visible"/>
                                      </p:to>
                                    </p:set>
                                    <p:animEffect transition="in" filter="strips(downRight)">
                                      <p:cBhvr>
                                        <p:cTn id="190" dur="500"/>
                                        <p:tgtEl>
                                          <p:spTgt spid="62540"/>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62541"/>
                                        </p:tgtEl>
                                        <p:attrNameLst>
                                          <p:attrName>style.visibility</p:attrName>
                                        </p:attrNameLst>
                                      </p:cBhvr>
                                      <p:to>
                                        <p:strVal val="visible"/>
                                      </p:to>
                                    </p:set>
                                    <p:animEffect transition="in" filter="dissolve">
                                      <p:cBhvr>
                                        <p:cTn id="195" dur="500"/>
                                        <p:tgtEl>
                                          <p:spTgt spid="62541"/>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3"/>
                                        </p:tgtEl>
                                        <p:attrNameLst>
                                          <p:attrName>style.visibility</p:attrName>
                                        </p:attrNameLst>
                                      </p:cBhvr>
                                      <p:to>
                                        <p:strVal val="visible"/>
                                      </p:to>
                                    </p:set>
                                    <p:animEffect transition="in" filter="dissolve">
                                      <p:cBhvr>
                                        <p:cTn id="200" dur="500"/>
                                        <p:tgtEl>
                                          <p:spTgt spid="3"/>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62543"/>
                                        </p:tgtEl>
                                        <p:attrNameLst>
                                          <p:attrName>style.visibility</p:attrName>
                                        </p:attrNameLst>
                                      </p:cBhvr>
                                      <p:to>
                                        <p:strVal val="visible"/>
                                      </p:to>
                                    </p:set>
                                    <p:animEffect transition="in" filter="dissolve">
                                      <p:cBhvr>
                                        <p:cTn id="205" dur="500"/>
                                        <p:tgtEl>
                                          <p:spTgt spid="62543"/>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62544"/>
                                        </p:tgtEl>
                                        <p:attrNameLst>
                                          <p:attrName>style.visibility</p:attrName>
                                        </p:attrNameLst>
                                      </p:cBhvr>
                                      <p:to>
                                        <p:strVal val="visible"/>
                                      </p:to>
                                    </p:set>
                                    <p:animEffect transition="in" filter="dissolve">
                                      <p:cBhvr>
                                        <p:cTn id="210" dur="500"/>
                                        <p:tgtEl>
                                          <p:spTgt spid="62544"/>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8" presetClass="entr" presetSubtype="12" fill="hold" grpId="0" nodeType="clickEffect">
                                  <p:stCondLst>
                                    <p:cond delay="0"/>
                                  </p:stCondLst>
                                  <p:childTnLst>
                                    <p:set>
                                      <p:cBhvr>
                                        <p:cTn id="214" dur="1" fill="hold">
                                          <p:stCondLst>
                                            <p:cond delay="0"/>
                                          </p:stCondLst>
                                        </p:cTn>
                                        <p:tgtEl>
                                          <p:spTgt spid="4"/>
                                        </p:tgtEl>
                                        <p:attrNameLst>
                                          <p:attrName>style.visibility</p:attrName>
                                        </p:attrNameLst>
                                      </p:cBhvr>
                                      <p:to>
                                        <p:strVal val="visible"/>
                                      </p:to>
                                    </p:set>
                                    <p:animEffect transition="in" filter="strips(downLeft)">
                                      <p:cBhvr>
                                        <p:cTn id="215" dur="500"/>
                                        <p:tgtEl>
                                          <p:spTgt spid="4"/>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18" presetClass="entr" presetSubtype="12" fill="hold" grpId="0" nodeType="clickEffect">
                                  <p:stCondLst>
                                    <p:cond delay="0"/>
                                  </p:stCondLst>
                                  <p:childTnLst>
                                    <p:set>
                                      <p:cBhvr>
                                        <p:cTn id="219" dur="1" fill="hold">
                                          <p:stCondLst>
                                            <p:cond delay="0"/>
                                          </p:stCondLst>
                                        </p:cTn>
                                        <p:tgtEl>
                                          <p:spTgt spid="5"/>
                                        </p:tgtEl>
                                        <p:attrNameLst>
                                          <p:attrName>style.visibility</p:attrName>
                                        </p:attrNameLst>
                                      </p:cBhvr>
                                      <p:to>
                                        <p:strVal val="visible"/>
                                      </p:to>
                                    </p:set>
                                    <p:animEffect transition="in" filter="strips(downLeft)">
                                      <p:cBhvr>
                                        <p:cTn id="220" dur="500"/>
                                        <p:tgtEl>
                                          <p:spTgt spid="5"/>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62547"/>
                                        </p:tgtEl>
                                        <p:attrNameLst>
                                          <p:attrName>style.visibility</p:attrName>
                                        </p:attrNameLst>
                                      </p:cBhvr>
                                      <p:to>
                                        <p:strVal val="visible"/>
                                      </p:to>
                                    </p:set>
                                    <p:animEffect transition="in" filter="dissolve">
                                      <p:cBhvr>
                                        <p:cTn id="225" dur="500"/>
                                        <p:tgtEl>
                                          <p:spTgt spid="62547"/>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6"/>
                                        </p:tgtEl>
                                        <p:attrNameLst>
                                          <p:attrName>style.visibility</p:attrName>
                                        </p:attrNameLst>
                                      </p:cBhvr>
                                      <p:to>
                                        <p:strVal val="visible"/>
                                      </p:to>
                                    </p:set>
                                    <p:animEffect transition="in" filter="dissolve">
                                      <p:cBhvr>
                                        <p:cTn id="230" dur="500"/>
                                        <p:tgtEl>
                                          <p:spTgt spid="6"/>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 presetClass="entr" presetSubtype="9" fill="hold" grpId="0" nodeType="clickEffect">
                                  <p:stCondLst>
                                    <p:cond delay="0"/>
                                  </p:stCondLst>
                                  <p:childTnLst>
                                    <p:set>
                                      <p:cBhvr>
                                        <p:cTn id="234" dur="1" fill="hold">
                                          <p:stCondLst>
                                            <p:cond delay="0"/>
                                          </p:stCondLst>
                                        </p:cTn>
                                        <p:tgtEl>
                                          <p:spTgt spid="7"/>
                                        </p:tgtEl>
                                        <p:attrNameLst>
                                          <p:attrName>style.visibility</p:attrName>
                                        </p:attrNameLst>
                                      </p:cBhvr>
                                      <p:to>
                                        <p:strVal val="visible"/>
                                      </p:to>
                                    </p:set>
                                    <p:anim calcmode="lin" valueType="num">
                                      <p:cBhvr additive="base">
                                        <p:cTn id="235" dur="500" fill="hold"/>
                                        <p:tgtEl>
                                          <p:spTgt spid="7"/>
                                        </p:tgtEl>
                                        <p:attrNameLst>
                                          <p:attrName>ppt_x</p:attrName>
                                        </p:attrNameLst>
                                      </p:cBhvr>
                                      <p:tavLst>
                                        <p:tav tm="0">
                                          <p:val>
                                            <p:strVal val="0-#ppt_w/2"/>
                                          </p:val>
                                        </p:tav>
                                        <p:tav tm="100000">
                                          <p:val>
                                            <p:strVal val="#ppt_x"/>
                                          </p:val>
                                        </p:tav>
                                      </p:tavLst>
                                    </p:anim>
                                    <p:anim calcmode="lin" valueType="num">
                                      <p:cBhvr additive="base">
                                        <p:cTn id="23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9" presetClass="entr" presetSubtype="0" fill="hold" grpId="0" nodeType="clickEffect">
                                  <p:stCondLst>
                                    <p:cond delay="0"/>
                                  </p:stCondLst>
                                  <p:childTnLst>
                                    <p:set>
                                      <p:cBhvr>
                                        <p:cTn id="240" dur="1" fill="hold">
                                          <p:stCondLst>
                                            <p:cond delay="0"/>
                                          </p:stCondLst>
                                        </p:cTn>
                                        <p:tgtEl>
                                          <p:spTgt spid="59"/>
                                        </p:tgtEl>
                                        <p:attrNameLst>
                                          <p:attrName>style.visibility</p:attrName>
                                        </p:attrNameLst>
                                      </p:cBhvr>
                                      <p:to>
                                        <p:strVal val="visible"/>
                                      </p:to>
                                    </p:set>
                                    <p:animEffect transition="in" filter="dissolve">
                                      <p:cBhvr>
                                        <p:cTn id="24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90" grpId="0"/>
      <p:bldP spid="2" grpId="0"/>
      <p:bldP spid="431141" grpId="0" animBg="1"/>
      <p:bldP spid="431143" grpId="0"/>
      <p:bldP spid="431145" grpId="0"/>
      <p:bldP spid="431146" grpId="0" animBg="1"/>
      <p:bldP spid="431147" grpId="0"/>
      <p:bldP spid="431148" grpId="0"/>
      <p:bldP spid="431149" grpId="0" animBg="1"/>
      <p:bldP spid="431150" grpId="0"/>
      <p:bldP spid="431151" grpId="0"/>
      <p:bldP spid="431152" grpId="0" animBg="1"/>
      <p:bldP spid="431153" grpId="0"/>
      <p:bldP spid="431154" grpId="0"/>
      <p:bldP spid="431155" grpId="0" animBg="1"/>
      <p:bldP spid="431156" grpId="0"/>
      <p:bldP spid="431163" grpId="0" animBg="1"/>
      <p:bldP spid="431164" grpId="0" animBg="1"/>
      <p:bldP spid="431165" grpId="0" animBg="1"/>
      <p:bldP spid="431166" grpId="0" animBg="1"/>
      <p:bldP spid="431169" grpId="0"/>
      <p:bldP spid="431170" grpId="0" animBg="1"/>
      <p:bldP spid="431171" grpId="0"/>
      <p:bldP spid="431172" grpId="0"/>
      <p:bldP spid="431173" grpId="0"/>
      <p:bldP spid="431175" grpId="0" animBg="1"/>
      <p:bldP spid="62527" grpId="0"/>
      <p:bldP spid="62528" grpId="0"/>
      <p:bldP spid="62530" grpId="0" animBg="1"/>
      <p:bldP spid="62531" grpId="0" animBg="1"/>
      <p:bldP spid="62532" grpId="0"/>
      <p:bldP spid="62533" grpId="0"/>
      <p:bldP spid="62534" grpId="0" animBg="1"/>
      <p:bldP spid="62535" grpId="0"/>
      <p:bldP spid="62536" grpId="0"/>
      <p:bldP spid="62537" grpId="0"/>
      <p:bldP spid="62538" grpId="0"/>
      <p:bldP spid="62539" grpId="0"/>
      <p:bldP spid="62540" grpId="0" animBg="1"/>
      <p:bldP spid="62541" grpId="0"/>
      <p:bldP spid="3" grpId="0"/>
      <p:bldP spid="62543" grpId="0"/>
      <p:bldP spid="62544" grpId="0"/>
      <p:bldP spid="4" grpId="0" animBg="1"/>
      <p:bldP spid="5" grpId="0" animBg="1"/>
      <p:bldP spid="62547" grpId="0"/>
      <p:bldP spid="6" grpId="0"/>
      <p:bldP spid="7" grpId="0" animBg="1"/>
      <p:bldP spid="5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2"/>
          <p:cNvSpPr txBox="1">
            <a:spLocks noChangeArrowheads="1"/>
          </p:cNvSpPr>
          <p:nvPr/>
        </p:nvSpPr>
        <p:spPr bwMode="auto">
          <a:xfrm>
            <a:off x="174625" y="46038"/>
            <a:ext cx="7870825" cy="492443"/>
          </a:xfrm>
          <a:prstGeom prst="rect">
            <a:avLst/>
          </a:prstGeom>
          <a:solidFill>
            <a:srgbClr val="B1EDB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2600" dirty="0">
                <a:solidFill>
                  <a:srgbClr val="000000"/>
                </a:solidFill>
                <a:latin typeface="Times New Roman" pitchFamily="18" charset="0"/>
              </a:rPr>
              <a:t>2</a:t>
            </a:r>
            <a:r>
              <a:rPr lang="es-ES_tradnl" sz="2600" dirty="0" smtClean="0">
                <a:solidFill>
                  <a:srgbClr val="000000"/>
                </a:solidFill>
                <a:latin typeface="Times New Roman" pitchFamily="18" charset="0"/>
              </a:rPr>
              <a:t>. </a:t>
            </a:r>
            <a:r>
              <a:rPr lang="es-ES_tradnl" sz="2600" dirty="0">
                <a:solidFill>
                  <a:srgbClr val="000000"/>
                </a:solidFill>
                <a:latin typeface="Times New Roman" pitchFamily="18" charset="0"/>
              </a:rPr>
              <a:t>Ley de </a:t>
            </a:r>
            <a:r>
              <a:rPr lang="es-ES_tradnl" sz="2600" dirty="0" err="1">
                <a:solidFill>
                  <a:srgbClr val="000000"/>
                </a:solidFill>
                <a:latin typeface="Times New Roman" pitchFamily="18" charset="0"/>
              </a:rPr>
              <a:t>Hess</a:t>
            </a:r>
            <a:endParaRPr lang="es-ES" sz="2600" dirty="0">
              <a:solidFill>
                <a:srgbClr val="000000"/>
              </a:solidFill>
              <a:latin typeface="Times New Roman" pitchFamily="18" charset="0"/>
            </a:endParaRPr>
          </a:p>
        </p:txBody>
      </p:sp>
      <p:sp>
        <p:nvSpPr>
          <p:cNvPr id="20486" name="Text Box 5"/>
          <p:cNvSpPr txBox="1">
            <a:spLocks noChangeArrowheads="1"/>
          </p:cNvSpPr>
          <p:nvPr/>
        </p:nvSpPr>
        <p:spPr bwMode="auto">
          <a:xfrm>
            <a:off x="668338" y="812800"/>
            <a:ext cx="804068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s-PE"/>
          </a:p>
        </p:txBody>
      </p:sp>
      <p:sp>
        <p:nvSpPr>
          <p:cNvPr id="20487" name="Text Box 6"/>
          <p:cNvSpPr txBox="1">
            <a:spLocks noChangeArrowheads="1"/>
          </p:cNvSpPr>
          <p:nvPr/>
        </p:nvSpPr>
        <p:spPr bwMode="auto">
          <a:xfrm>
            <a:off x="720725" y="1146175"/>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s-PE"/>
          </a:p>
        </p:txBody>
      </p:sp>
      <p:sp>
        <p:nvSpPr>
          <p:cNvPr id="461831" name="Text Box 7"/>
          <p:cNvSpPr txBox="1">
            <a:spLocks noChangeArrowheads="1"/>
          </p:cNvSpPr>
          <p:nvPr/>
        </p:nvSpPr>
        <p:spPr bwMode="auto">
          <a:xfrm>
            <a:off x="0" y="785794"/>
            <a:ext cx="8740775" cy="3046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s-ES" sz="2400" dirty="0"/>
              <a:t>Como la entalpía es una función de estado, la entalpía de reacción depende sólo de las sustancias </a:t>
            </a:r>
            <a:r>
              <a:rPr lang="es-ES" sz="2400" dirty="0" smtClean="0"/>
              <a:t>iníciales </a:t>
            </a:r>
            <a:r>
              <a:rPr lang="es-ES" sz="2400" dirty="0"/>
              <a:t>y finales, pero no de los pasos intermedios o caminos de la reacción. Esto tiene gran utilidad práctica, pues </a:t>
            </a:r>
            <a:r>
              <a:rPr lang="es-ES" sz="2400" dirty="0">
                <a:solidFill>
                  <a:srgbClr val="FF0000"/>
                </a:solidFill>
              </a:rPr>
              <a:t>permite medir la entalpía de muchas reacciones que no pueden medirse directamente</a:t>
            </a:r>
            <a:r>
              <a:rPr lang="es-ES" sz="2400" dirty="0" smtClean="0"/>
              <a:t>.</a:t>
            </a:r>
          </a:p>
          <a:p>
            <a:pPr algn="just" eaLnBrk="1" hangingPunct="1"/>
            <a:r>
              <a:rPr lang="es-ES" sz="2400" dirty="0" smtClean="0"/>
              <a:t>En efecto, la entalpia de reacción de la combustión del grafito a monóxido de carbono no se puede medir con un calorímetro:</a:t>
            </a:r>
          </a:p>
          <a:p>
            <a:pPr algn="just" eaLnBrk="1" hangingPunct="1"/>
            <a:endParaRPr lang="es-ES" sz="2400" dirty="0"/>
          </a:p>
        </p:txBody>
      </p:sp>
      <p:grpSp>
        <p:nvGrpSpPr>
          <p:cNvPr id="29" name="28 Grupo"/>
          <p:cNvGrpSpPr/>
          <p:nvPr/>
        </p:nvGrpSpPr>
        <p:grpSpPr>
          <a:xfrm>
            <a:off x="571472" y="4000504"/>
            <a:ext cx="7191375" cy="709613"/>
            <a:chOff x="757238" y="2009775"/>
            <a:chExt cx="7191375" cy="709613"/>
          </a:xfrm>
        </p:grpSpPr>
        <p:graphicFrame>
          <p:nvGraphicFramePr>
            <p:cNvPr id="461840" name="Object 16"/>
            <p:cNvGraphicFramePr>
              <a:graphicFrameLocks noChangeAspect="1"/>
            </p:cNvGraphicFramePr>
            <p:nvPr/>
          </p:nvGraphicFramePr>
          <p:xfrm>
            <a:off x="1524000" y="2009775"/>
            <a:ext cx="4392613" cy="709613"/>
          </p:xfrm>
          <a:graphic>
            <a:graphicData uri="http://schemas.openxmlformats.org/presentationml/2006/ole">
              <p:oleObj spid="_x0000_s6160" name="Equation" r:id="rId4" imgW="2070100" imgH="393700" progId="">
                <p:embed/>
              </p:oleObj>
            </a:graphicData>
          </a:graphic>
        </p:graphicFrame>
        <p:sp>
          <p:nvSpPr>
            <p:cNvPr id="461841" name="Rectangle 17"/>
            <p:cNvSpPr>
              <a:spLocks noChangeArrowheads="1"/>
            </p:cNvSpPr>
            <p:nvPr/>
          </p:nvSpPr>
          <p:spPr bwMode="auto">
            <a:xfrm>
              <a:off x="6664325" y="2187575"/>
              <a:ext cx="12842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solidFill>
                    <a:srgbClr val="0000FF"/>
                  </a:solidFill>
                </a:rPr>
                <a:t>Δ</a:t>
              </a:r>
              <a:r>
                <a:rPr lang="es-ES" b="1">
                  <a:solidFill>
                    <a:srgbClr val="0000FF"/>
                  </a:solidFill>
                </a:rPr>
                <a:t>H </a:t>
              </a:r>
              <a:r>
                <a:rPr lang="es-ES" b="1" baseline="-25000">
                  <a:solidFill>
                    <a:srgbClr val="0000FF"/>
                  </a:solidFill>
                </a:rPr>
                <a:t>a</a:t>
              </a:r>
              <a:r>
                <a:rPr lang="es-ES" b="1"/>
                <a:t> = </a:t>
              </a:r>
              <a:r>
                <a:rPr lang="en-US" b="1">
                  <a:cs typeface="Arial" pitchFamily="34" charset="0"/>
                </a:rPr>
                <a:t>?</a:t>
              </a:r>
            </a:p>
          </p:txBody>
        </p:sp>
        <p:sp>
          <p:nvSpPr>
            <p:cNvPr id="461848" name="Rectangle 24"/>
            <p:cNvSpPr>
              <a:spLocks noChangeArrowheads="1"/>
            </p:cNvSpPr>
            <p:nvPr/>
          </p:nvSpPr>
          <p:spPr bwMode="auto">
            <a:xfrm>
              <a:off x="757238" y="2144713"/>
              <a:ext cx="5730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cs typeface="Arial" pitchFamily="34" charset="0"/>
                </a:rPr>
                <a:t>a) </a:t>
              </a:r>
            </a:p>
          </p:txBody>
        </p:sp>
      </p:grpSp>
    </p:spTree>
    <p:extLst>
      <p:ext uri="{BB962C8B-B14F-4D97-AF65-F5344CB8AC3E}">
        <p14:creationId xmlns:p14="http://schemas.microsoft.com/office/powerpoint/2010/main" xmlns="" val="1509525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1831"/>
                                        </p:tgtEl>
                                        <p:attrNameLst>
                                          <p:attrName>style.visibility</p:attrName>
                                        </p:attrNameLst>
                                      </p:cBhvr>
                                      <p:to>
                                        <p:strVal val="visible"/>
                                      </p:to>
                                    </p:set>
                                    <p:animEffect transition="in" filter="dissolve">
                                      <p:cBhvr>
                                        <p:cTn id="7" dur="500"/>
                                        <p:tgtEl>
                                          <p:spTgt spid="461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3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22"/>
          <p:cNvGraphicFramePr>
            <a:graphicFrameLocks noChangeAspect="1"/>
          </p:cNvGraphicFramePr>
          <p:nvPr/>
        </p:nvGraphicFramePr>
        <p:xfrm>
          <a:off x="1387475" y="3000372"/>
          <a:ext cx="4581525" cy="436562"/>
        </p:xfrm>
        <a:graphic>
          <a:graphicData uri="http://schemas.openxmlformats.org/presentationml/2006/ole">
            <p:oleObj spid="_x0000_s7200" name="Equation" r:id="rId3" imgW="2159000" imgH="228600" progId="">
              <p:embed/>
            </p:oleObj>
          </a:graphicData>
        </a:graphic>
      </p:graphicFrame>
      <p:sp>
        <p:nvSpPr>
          <p:cNvPr id="10" name="Text Box 25"/>
          <p:cNvSpPr txBox="1">
            <a:spLocks noChangeArrowheads="1"/>
          </p:cNvSpPr>
          <p:nvPr/>
        </p:nvSpPr>
        <p:spPr bwMode="auto">
          <a:xfrm>
            <a:off x="403225" y="214290"/>
            <a:ext cx="8740775"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s-ES" sz="2400" dirty="0"/>
              <a:t>Pero sí puede medirse la entalpía de la reacción de combustión del monóxido de carbono:</a:t>
            </a:r>
          </a:p>
        </p:txBody>
      </p:sp>
      <p:grpSp>
        <p:nvGrpSpPr>
          <p:cNvPr id="23" name="22 Grupo"/>
          <p:cNvGrpSpPr/>
          <p:nvPr/>
        </p:nvGrpSpPr>
        <p:grpSpPr>
          <a:xfrm>
            <a:off x="1068387" y="1357298"/>
            <a:ext cx="8075613" cy="696913"/>
            <a:chOff x="973137" y="1109670"/>
            <a:chExt cx="8075613" cy="696913"/>
          </a:xfrm>
        </p:grpSpPr>
        <p:graphicFrame>
          <p:nvGraphicFramePr>
            <p:cNvPr id="7" name="Object 18"/>
            <p:cNvGraphicFramePr>
              <a:graphicFrameLocks noChangeAspect="1"/>
            </p:cNvGraphicFramePr>
            <p:nvPr/>
          </p:nvGraphicFramePr>
          <p:xfrm>
            <a:off x="1433512" y="1109670"/>
            <a:ext cx="4616450" cy="696913"/>
          </p:xfrm>
          <a:graphic>
            <a:graphicData uri="http://schemas.openxmlformats.org/presentationml/2006/ole">
              <p:oleObj spid="_x0000_s7201" name="Equation" r:id="rId4" imgW="2197100" imgH="393700" progId="">
                <p:embed/>
              </p:oleObj>
            </a:graphicData>
          </a:graphic>
        </p:graphicFrame>
        <p:sp>
          <p:nvSpPr>
            <p:cNvPr id="8" name="Rectangle 20"/>
            <p:cNvSpPr>
              <a:spLocks noChangeArrowheads="1"/>
            </p:cNvSpPr>
            <p:nvPr/>
          </p:nvSpPr>
          <p:spPr bwMode="auto">
            <a:xfrm>
              <a:off x="6632575" y="1246195"/>
              <a:ext cx="24161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a:t>
              </a:r>
              <a:r>
                <a:rPr lang="es-ES" b="1" baseline="-25000"/>
                <a:t>b</a:t>
              </a:r>
              <a:r>
                <a:rPr lang="es-ES" b="1"/>
                <a:t> = </a:t>
              </a:r>
              <a:r>
                <a:rPr lang="en-US" b="1">
                  <a:cs typeface="Arial" pitchFamily="34" charset="0"/>
                </a:rPr>
                <a:t>− 283  kJ</a:t>
              </a:r>
            </a:p>
          </p:txBody>
        </p:sp>
        <p:sp>
          <p:nvSpPr>
            <p:cNvPr id="11" name="Rectangle 26"/>
            <p:cNvSpPr>
              <a:spLocks noChangeArrowheads="1"/>
            </p:cNvSpPr>
            <p:nvPr/>
          </p:nvSpPr>
          <p:spPr bwMode="auto">
            <a:xfrm>
              <a:off x="973137" y="1249370"/>
              <a:ext cx="5730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cs typeface="Arial" pitchFamily="34" charset="0"/>
                </a:rPr>
                <a:t>b) </a:t>
              </a:r>
            </a:p>
          </p:txBody>
        </p:sp>
      </p:grpSp>
      <p:sp>
        <p:nvSpPr>
          <p:cNvPr id="12" name="Text Box 27"/>
          <p:cNvSpPr txBox="1">
            <a:spLocks noChangeArrowheads="1"/>
          </p:cNvSpPr>
          <p:nvPr/>
        </p:nvSpPr>
        <p:spPr bwMode="auto">
          <a:xfrm>
            <a:off x="403225" y="2214554"/>
            <a:ext cx="874077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 sz="2400" dirty="0"/>
              <a:t>Y también la combustión del grafito a dióxido de carbono:</a:t>
            </a:r>
          </a:p>
        </p:txBody>
      </p:sp>
      <p:sp>
        <p:nvSpPr>
          <p:cNvPr id="13" name="Rectangle 28"/>
          <p:cNvSpPr>
            <a:spLocks noChangeArrowheads="1"/>
          </p:cNvSpPr>
          <p:nvPr/>
        </p:nvSpPr>
        <p:spPr bwMode="auto">
          <a:xfrm>
            <a:off x="958850" y="3008309"/>
            <a:ext cx="57308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cs typeface="Arial" pitchFamily="34" charset="0"/>
              </a:rPr>
              <a:t>c) </a:t>
            </a:r>
          </a:p>
        </p:txBody>
      </p:sp>
      <p:sp>
        <p:nvSpPr>
          <p:cNvPr id="14" name="Rectangle 29"/>
          <p:cNvSpPr>
            <a:spLocks noChangeArrowheads="1"/>
          </p:cNvSpPr>
          <p:nvPr/>
        </p:nvSpPr>
        <p:spPr bwMode="auto">
          <a:xfrm>
            <a:off x="6502400" y="2990847"/>
            <a:ext cx="24161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a:t>
            </a:r>
            <a:r>
              <a:rPr lang="es-ES" b="1" baseline="-25000"/>
              <a:t>c</a:t>
            </a:r>
            <a:r>
              <a:rPr lang="es-ES" b="1"/>
              <a:t> = </a:t>
            </a:r>
            <a:r>
              <a:rPr lang="en-US" b="1">
                <a:cs typeface="Arial" pitchFamily="34" charset="0"/>
              </a:rPr>
              <a:t>− 393,5  kJ</a:t>
            </a:r>
          </a:p>
        </p:txBody>
      </p:sp>
      <p:sp>
        <p:nvSpPr>
          <p:cNvPr id="15" name="Text Box 30"/>
          <p:cNvSpPr txBox="1">
            <a:spLocks noChangeArrowheads="1"/>
          </p:cNvSpPr>
          <p:nvPr/>
        </p:nvSpPr>
        <p:spPr bwMode="auto">
          <a:xfrm>
            <a:off x="500034" y="3786190"/>
            <a:ext cx="758031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 sz="2400" dirty="0"/>
              <a:t>Si nos fijamos ,veremos que la ecuación </a:t>
            </a:r>
            <a:r>
              <a:rPr lang="es-ES" sz="2400" b="1" dirty="0"/>
              <a:t>a)</a:t>
            </a:r>
            <a:r>
              <a:rPr lang="es-ES" sz="2400" dirty="0"/>
              <a:t> sumada a la </a:t>
            </a:r>
            <a:r>
              <a:rPr lang="es-ES" sz="2400" b="1" dirty="0"/>
              <a:t>b)</a:t>
            </a:r>
            <a:r>
              <a:rPr lang="es-ES" sz="2400" dirty="0"/>
              <a:t> es lo mismo que la </a:t>
            </a:r>
            <a:r>
              <a:rPr lang="es-ES" sz="2400" b="1" dirty="0"/>
              <a:t>c)</a:t>
            </a:r>
            <a:r>
              <a:rPr lang="es-ES" sz="2400" dirty="0"/>
              <a:t> .</a:t>
            </a:r>
          </a:p>
        </p:txBody>
      </p:sp>
      <p:sp>
        <p:nvSpPr>
          <p:cNvPr id="16" name="Text Box 31"/>
          <p:cNvSpPr txBox="1">
            <a:spLocks noChangeArrowheads="1"/>
          </p:cNvSpPr>
          <p:nvPr/>
        </p:nvSpPr>
        <p:spPr bwMode="auto">
          <a:xfrm>
            <a:off x="403225" y="4714884"/>
            <a:ext cx="874077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 sz="2400" dirty="0"/>
              <a:t>Por tanto, debe cumplirse que:</a:t>
            </a:r>
          </a:p>
        </p:txBody>
      </p:sp>
      <p:sp>
        <p:nvSpPr>
          <p:cNvPr id="17" name="Rectangle 32"/>
          <p:cNvSpPr>
            <a:spLocks noChangeArrowheads="1"/>
          </p:cNvSpPr>
          <p:nvPr/>
        </p:nvSpPr>
        <p:spPr bwMode="auto">
          <a:xfrm>
            <a:off x="4929190" y="4786322"/>
            <a:ext cx="26479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dirty="0"/>
              <a:t>Δ</a:t>
            </a:r>
            <a:r>
              <a:rPr lang="es-ES" b="1" dirty="0"/>
              <a:t>H </a:t>
            </a:r>
            <a:r>
              <a:rPr lang="es-ES" b="1" baseline="-25000" dirty="0"/>
              <a:t>c</a:t>
            </a:r>
            <a:r>
              <a:rPr lang="es-ES" b="1" dirty="0"/>
              <a:t> =   </a:t>
            </a:r>
            <a:r>
              <a:rPr lang="el-GR" b="1" dirty="0">
                <a:solidFill>
                  <a:srgbClr val="0000FF"/>
                </a:solidFill>
              </a:rPr>
              <a:t>Δ</a:t>
            </a:r>
            <a:r>
              <a:rPr lang="es-ES" b="1" dirty="0">
                <a:solidFill>
                  <a:srgbClr val="0000FF"/>
                </a:solidFill>
              </a:rPr>
              <a:t>H </a:t>
            </a:r>
            <a:r>
              <a:rPr lang="es-ES" b="1" baseline="-25000" dirty="0">
                <a:solidFill>
                  <a:srgbClr val="0000FF"/>
                </a:solidFill>
              </a:rPr>
              <a:t>a</a:t>
            </a:r>
            <a:r>
              <a:rPr lang="es-ES" b="1" dirty="0"/>
              <a:t>  + </a:t>
            </a:r>
            <a:r>
              <a:rPr lang="el-GR" b="1" dirty="0"/>
              <a:t>Δ</a:t>
            </a:r>
            <a:r>
              <a:rPr lang="es-ES" b="1" dirty="0"/>
              <a:t>H </a:t>
            </a:r>
            <a:r>
              <a:rPr lang="es-ES" b="1" baseline="-25000" dirty="0"/>
              <a:t>b</a:t>
            </a:r>
            <a:endParaRPr lang="en-US" b="1" baseline="-25000" dirty="0"/>
          </a:p>
        </p:txBody>
      </p:sp>
      <p:sp>
        <p:nvSpPr>
          <p:cNvPr id="19" name="Text Box 34"/>
          <p:cNvSpPr txBox="1">
            <a:spLocks noChangeArrowheads="1"/>
          </p:cNvSpPr>
          <p:nvPr/>
        </p:nvSpPr>
        <p:spPr bwMode="auto">
          <a:xfrm>
            <a:off x="500034" y="5357826"/>
            <a:ext cx="235745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 sz="2400" dirty="0"/>
              <a:t>Despejamos:  </a:t>
            </a:r>
          </a:p>
        </p:txBody>
      </p:sp>
      <p:grpSp>
        <p:nvGrpSpPr>
          <p:cNvPr id="24" name="23 Grupo"/>
          <p:cNvGrpSpPr/>
          <p:nvPr/>
        </p:nvGrpSpPr>
        <p:grpSpPr>
          <a:xfrm>
            <a:off x="2214546" y="5715016"/>
            <a:ext cx="6429420" cy="714380"/>
            <a:chOff x="1939897" y="6154756"/>
            <a:chExt cx="5918200" cy="381000"/>
          </a:xfrm>
        </p:grpSpPr>
        <p:sp>
          <p:nvSpPr>
            <p:cNvPr id="20" name="Rectangle 35"/>
            <p:cNvSpPr>
              <a:spLocks noChangeArrowheads="1"/>
            </p:cNvSpPr>
            <p:nvPr/>
          </p:nvSpPr>
          <p:spPr bwMode="auto">
            <a:xfrm>
              <a:off x="1939897" y="6154756"/>
              <a:ext cx="2489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dirty="0">
                  <a:solidFill>
                    <a:srgbClr val="0000FF"/>
                  </a:solidFill>
                </a:rPr>
                <a:t>Δ</a:t>
              </a:r>
              <a:r>
                <a:rPr lang="es-ES" b="1" dirty="0">
                  <a:solidFill>
                    <a:srgbClr val="0000FF"/>
                  </a:solidFill>
                </a:rPr>
                <a:t>H </a:t>
              </a:r>
              <a:r>
                <a:rPr lang="es-ES" b="1" baseline="-25000" dirty="0">
                  <a:solidFill>
                    <a:srgbClr val="0000FF"/>
                  </a:solidFill>
                </a:rPr>
                <a:t>a</a:t>
              </a:r>
              <a:r>
                <a:rPr lang="es-ES" b="1" dirty="0"/>
                <a:t> = </a:t>
              </a:r>
              <a:r>
                <a:rPr lang="el-GR" b="1" dirty="0"/>
                <a:t>Δ</a:t>
              </a:r>
              <a:r>
                <a:rPr lang="es-ES" b="1" dirty="0"/>
                <a:t>H </a:t>
              </a:r>
              <a:r>
                <a:rPr lang="es-ES" b="1" baseline="-25000" dirty="0"/>
                <a:t>c</a:t>
              </a:r>
              <a:r>
                <a:rPr lang="es-ES" b="1" dirty="0"/>
                <a:t> </a:t>
              </a:r>
              <a:r>
                <a:rPr lang="es-ES" b="1" dirty="0">
                  <a:cs typeface="Arial" pitchFamily="34" charset="0"/>
                </a:rPr>
                <a:t>−</a:t>
              </a:r>
              <a:r>
                <a:rPr lang="es-ES" b="1" dirty="0"/>
                <a:t> </a:t>
              </a:r>
              <a:r>
                <a:rPr lang="el-GR" b="1" dirty="0"/>
                <a:t>Δ</a:t>
              </a:r>
              <a:r>
                <a:rPr lang="es-ES" b="1" dirty="0"/>
                <a:t>H </a:t>
              </a:r>
              <a:r>
                <a:rPr lang="es-ES" b="1" baseline="-25000" dirty="0"/>
                <a:t>b</a:t>
              </a:r>
              <a:endParaRPr lang="en-US" b="1" dirty="0"/>
            </a:p>
          </p:txBody>
        </p:sp>
        <p:sp>
          <p:nvSpPr>
            <p:cNvPr id="21" name="Rectangle 36"/>
            <p:cNvSpPr>
              <a:spLocks noChangeArrowheads="1"/>
            </p:cNvSpPr>
            <p:nvPr/>
          </p:nvSpPr>
          <p:spPr bwMode="auto">
            <a:xfrm>
              <a:off x="3998884" y="6169044"/>
              <a:ext cx="2300288"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dirty="0"/>
                <a:t>= </a:t>
              </a:r>
              <a:r>
                <a:rPr lang="en-US" b="1" dirty="0"/>
                <a:t>− 393,5</a:t>
              </a:r>
              <a:r>
                <a:rPr lang="en-US" dirty="0"/>
                <a:t> </a:t>
              </a:r>
              <a:r>
                <a:rPr lang="es-ES" b="1" dirty="0">
                  <a:cs typeface="Arial" pitchFamily="34" charset="0"/>
                </a:rPr>
                <a:t>−</a:t>
              </a:r>
              <a:r>
                <a:rPr lang="es-ES" b="1" dirty="0"/>
                <a:t> (</a:t>
              </a:r>
              <a:r>
                <a:rPr lang="en-US" b="1" dirty="0"/>
                <a:t>− 283)</a:t>
              </a:r>
            </a:p>
          </p:txBody>
        </p:sp>
        <p:sp>
          <p:nvSpPr>
            <p:cNvPr id="22" name="Rectangle 37"/>
            <p:cNvSpPr>
              <a:spLocks noChangeArrowheads="1"/>
            </p:cNvSpPr>
            <p:nvPr/>
          </p:nvSpPr>
          <p:spPr bwMode="auto">
            <a:xfrm>
              <a:off x="6037234" y="6169044"/>
              <a:ext cx="182086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t>=</a:t>
              </a:r>
              <a:r>
                <a:rPr lang="en-US"/>
                <a:t> </a:t>
              </a:r>
              <a:r>
                <a:rPr lang="en-US" b="1"/>
                <a:t>− 110,5   kJ </a:t>
              </a:r>
            </a:p>
          </p:txBody>
        </p:sp>
      </p:grpSp>
    </p:spTree>
    <p:extLst>
      <p:ext uri="{BB962C8B-B14F-4D97-AF65-F5344CB8AC3E}">
        <p14:creationId xmlns:p14="http://schemas.microsoft.com/office/powerpoint/2010/main" xmlns="" val="295915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5" grpId="0"/>
      <p:bldP spid="16" grpId="0"/>
      <p:bldP spid="17" grpId="0"/>
      <p:bldP spid="1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Line 7"/>
          <p:cNvSpPr>
            <a:spLocks noChangeShapeType="1"/>
          </p:cNvSpPr>
          <p:nvPr/>
        </p:nvSpPr>
        <p:spPr bwMode="auto">
          <a:xfrm>
            <a:off x="977900" y="476250"/>
            <a:ext cx="0" cy="3992563"/>
          </a:xfrm>
          <a:prstGeom prst="line">
            <a:avLst/>
          </a:prstGeom>
          <a:noFill/>
          <a:ln w="57150">
            <a:solidFill>
              <a:srgbClr val="CC3399"/>
            </a:solidFill>
            <a:round/>
            <a:headEnd type="triangle" w="med" len="med"/>
            <a:tailEnd/>
          </a:ln>
          <a:extLst>
            <a:ext uri="{909E8E84-426E-40DD-AFC4-6F175D3DCCD1}">
              <a14:hiddenFill xmlns:a14="http://schemas.microsoft.com/office/drawing/2010/main" xmlns="">
                <a:noFill/>
              </a14:hiddenFill>
            </a:ext>
          </a:extLst>
        </p:spPr>
        <p:txBody>
          <a:bodyPr/>
          <a:lstStyle/>
          <a:p>
            <a:endParaRPr lang="es-PE"/>
          </a:p>
        </p:txBody>
      </p:sp>
      <p:sp>
        <p:nvSpPr>
          <p:cNvPr id="27654" name="Text Box 15"/>
          <p:cNvSpPr txBox="1">
            <a:spLocks noChangeArrowheads="1"/>
          </p:cNvSpPr>
          <p:nvPr/>
        </p:nvSpPr>
        <p:spPr bwMode="auto">
          <a:xfrm>
            <a:off x="1144588" y="319088"/>
            <a:ext cx="2220912" cy="396875"/>
          </a:xfrm>
          <a:prstGeom prst="rect">
            <a:avLst/>
          </a:prstGeom>
          <a:solidFill>
            <a:srgbClr val="666633">
              <a:alpha val="4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000"/>
              <a:t>       C    +    O</a:t>
            </a:r>
            <a:r>
              <a:rPr lang="es-ES" sz="2000" baseline="-25000"/>
              <a:t>2</a:t>
            </a:r>
            <a:endParaRPr lang="es-ES" sz="2000"/>
          </a:p>
        </p:txBody>
      </p:sp>
      <p:sp>
        <p:nvSpPr>
          <p:cNvPr id="27655" name="AutoShape 16"/>
          <p:cNvSpPr>
            <a:spLocks noChangeArrowheads="1"/>
          </p:cNvSpPr>
          <p:nvPr/>
        </p:nvSpPr>
        <p:spPr bwMode="auto">
          <a:xfrm>
            <a:off x="1393825" y="755650"/>
            <a:ext cx="465138" cy="2944813"/>
          </a:xfrm>
          <a:prstGeom prst="downArrow">
            <a:avLst>
              <a:gd name="adj1" fmla="val 44028"/>
              <a:gd name="adj2" fmla="val 55690"/>
            </a:avLst>
          </a:prstGeom>
          <a:solidFill>
            <a:schemeClr val="accent1"/>
          </a:solidFill>
          <a:ln w="9525">
            <a:solidFill>
              <a:schemeClr val="tx1"/>
            </a:solidFill>
            <a:miter lim="800000"/>
            <a:headEnd/>
            <a:tailEnd/>
          </a:ln>
        </p:spPr>
        <p:txBody>
          <a:bodyPr wrap="none" anchor="ctr"/>
          <a:lstStyle/>
          <a:p>
            <a:endParaRPr lang="es-PE"/>
          </a:p>
        </p:txBody>
      </p:sp>
      <p:sp>
        <p:nvSpPr>
          <p:cNvPr id="27656" name="Text Box 17"/>
          <p:cNvSpPr txBox="1">
            <a:spLocks noChangeArrowheads="1"/>
          </p:cNvSpPr>
          <p:nvPr/>
        </p:nvSpPr>
        <p:spPr bwMode="auto">
          <a:xfrm>
            <a:off x="1085850" y="3686175"/>
            <a:ext cx="2759075" cy="396875"/>
          </a:xfrm>
          <a:prstGeom prst="rect">
            <a:avLst/>
          </a:prstGeom>
          <a:solidFill>
            <a:srgbClr val="666633">
              <a:alpha val="4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000"/>
              <a:t>                   CO</a:t>
            </a:r>
            <a:r>
              <a:rPr lang="es-ES" sz="2000" baseline="-25000"/>
              <a:t>2</a:t>
            </a:r>
            <a:endParaRPr lang="es-ES" sz="2000"/>
          </a:p>
        </p:txBody>
      </p:sp>
      <p:sp>
        <p:nvSpPr>
          <p:cNvPr id="27657" name="Text Box 18"/>
          <p:cNvSpPr txBox="1">
            <a:spLocks noChangeArrowheads="1"/>
          </p:cNvSpPr>
          <p:nvPr/>
        </p:nvSpPr>
        <p:spPr bwMode="auto">
          <a:xfrm rot="-5400000">
            <a:off x="-117475" y="1027113"/>
            <a:ext cx="1436687" cy="344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sz="1600" b="1">
                <a:solidFill>
                  <a:srgbClr val="993366"/>
                </a:solidFill>
              </a:rPr>
              <a:t>Entalpia   H</a:t>
            </a:r>
            <a:endParaRPr lang="es-ES" sz="1600"/>
          </a:p>
        </p:txBody>
      </p:sp>
      <p:sp>
        <p:nvSpPr>
          <p:cNvPr id="27658" name="Rectangle 19"/>
          <p:cNvSpPr>
            <a:spLocks noChangeArrowheads="1"/>
          </p:cNvSpPr>
          <p:nvPr/>
        </p:nvSpPr>
        <p:spPr bwMode="auto">
          <a:xfrm>
            <a:off x="1262063" y="1978025"/>
            <a:ext cx="920750" cy="3667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a:t>
            </a:r>
            <a:r>
              <a:rPr lang="es-ES" b="1" baseline="-25000"/>
              <a:t>c</a:t>
            </a:r>
            <a:r>
              <a:rPr lang="es-ES" b="1"/>
              <a:t> </a:t>
            </a:r>
            <a:endParaRPr lang="en-US" b="1">
              <a:cs typeface="Arial" pitchFamily="34" charset="0"/>
            </a:endParaRPr>
          </a:p>
        </p:txBody>
      </p:sp>
      <p:sp>
        <p:nvSpPr>
          <p:cNvPr id="27659" name="AutoShape 20"/>
          <p:cNvSpPr>
            <a:spLocks noChangeArrowheads="1"/>
          </p:cNvSpPr>
          <p:nvPr/>
        </p:nvSpPr>
        <p:spPr bwMode="auto">
          <a:xfrm>
            <a:off x="2855913" y="754063"/>
            <a:ext cx="465137" cy="1204912"/>
          </a:xfrm>
          <a:prstGeom prst="downArrow">
            <a:avLst>
              <a:gd name="adj1" fmla="val 44028"/>
              <a:gd name="adj2" fmla="val 58441"/>
            </a:avLst>
          </a:prstGeom>
          <a:solidFill>
            <a:schemeClr val="accent1"/>
          </a:solidFill>
          <a:ln w="9525">
            <a:solidFill>
              <a:schemeClr val="tx1"/>
            </a:solidFill>
            <a:miter lim="800000"/>
            <a:headEnd/>
            <a:tailEnd/>
          </a:ln>
        </p:spPr>
        <p:txBody>
          <a:bodyPr wrap="none" anchor="ctr"/>
          <a:lstStyle/>
          <a:p>
            <a:endParaRPr lang="es-PE"/>
          </a:p>
        </p:txBody>
      </p:sp>
      <p:sp>
        <p:nvSpPr>
          <p:cNvPr id="27660" name="Rectangle 21"/>
          <p:cNvSpPr>
            <a:spLocks noChangeArrowheads="1"/>
          </p:cNvSpPr>
          <p:nvPr/>
        </p:nvSpPr>
        <p:spPr bwMode="auto">
          <a:xfrm>
            <a:off x="2738438" y="1077913"/>
            <a:ext cx="920750" cy="36671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a:t>
            </a:r>
            <a:r>
              <a:rPr lang="es-ES" b="1" baseline="-25000"/>
              <a:t>a</a:t>
            </a:r>
            <a:r>
              <a:rPr lang="es-ES" b="1"/>
              <a:t> </a:t>
            </a:r>
            <a:endParaRPr lang="en-US" b="1">
              <a:cs typeface="Arial" pitchFamily="34" charset="0"/>
            </a:endParaRPr>
          </a:p>
        </p:txBody>
      </p:sp>
      <p:sp>
        <p:nvSpPr>
          <p:cNvPr id="27661" name="Text Box 22"/>
          <p:cNvSpPr txBox="1">
            <a:spLocks noChangeArrowheads="1"/>
          </p:cNvSpPr>
          <p:nvPr/>
        </p:nvSpPr>
        <p:spPr bwMode="auto">
          <a:xfrm>
            <a:off x="2289175" y="2003425"/>
            <a:ext cx="2220913" cy="396875"/>
          </a:xfrm>
          <a:prstGeom prst="rect">
            <a:avLst/>
          </a:prstGeom>
          <a:solidFill>
            <a:srgbClr val="666633">
              <a:alpha val="49019"/>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000"/>
              <a:t>  CO  +      O</a:t>
            </a:r>
            <a:r>
              <a:rPr lang="es-ES" sz="2000" baseline="-25000"/>
              <a:t>2</a:t>
            </a:r>
            <a:endParaRPr lang="es-ES" sz="2000"/>
          </a:p>
        </p:txBody>
      </p:sp>
      <p:graphicFrame>
        <p:nvGraphicFramePr>
          <p:cNvPr id="27662" name="Object 23"/>
          <p:cNvGraphicFramePr>
            <a:graphicFrameLocks noChangeAspect="1"/>
          </p:cNvGraphicFramePr>
          <p:nvPr/>
        </p:nvGraphicFramePr>
        <p:xfrm>
          <a:off x="3332163" y="1922463"/>
          <a:ext cx="211137" cy="533400"/>
        </p:xfrm>
        <a:graphic>
          <a:graphicData uri="http://schemas.openxmlformats.org/presentationml/2006/ole">
            <p:oleObj spid="_x0000_s12434" name="Equation" r:id="rId4" imgW="114201" imgH="291847" progId="">
              <p:embed/>
            </p:oleObj>
          </a:graphicData>
        </a:graphic>
      </p:graphicFrame>
      <p:sp>
        <p:nvSpPr>
          <p:cNvPr id="27663" name="AutoShape 25"/>
          <p:cNvSpPr>
            <a:spLocks noChangeArrowheads="1"/>
          </p:cNvSpPr>
          <p:nvPr/>
        </p:nvSpPr>
        <p:spPr bwMode="auto">
          <a:xfrm>
            <a:off x="2868613" y="2465388"/>
            <a:ext cx="465137" cy="1219200"/>
          </a:xfrm>
          <a:prstGeom prst="downArrow">
            <a:avLst>
              <a:gd name="adj1" fmla="val 44028"/>
              <a:gd name="adj2" fmla="val 59134"/>
            </a:avLst>
          </a:prstGeom>
          <a:solidFill>
            <a:schemeClr val="accent1"/>
          </a:solidFill>
          <a:ln w="9525">
            <a:solidFill>
              <a:schemeClr val="tx1"/>
            </a:solidFill>
            <a:miter lim="800000"/>
            <a:headEnd/>
            <a:tailEnd/>
          </a:ln>
        </p:spPr>
        <p:txBody>
          <a:bodyPr wrap="none" anchor="ctr"/>
          <a:lstStyle/>
          <a:p>
            <a:endParaRPr lang="es-PE"/>
          </a:p>
        </p:txBody>
      </p:sp>
      <p:sp>
        <p:nvSpPr>
          <p:cNvPr id="27664" name="Rectangle 26"/>
          <p:cNvSpPr>
            <a:spLocks noChangeArrowheads="1"/>
          </p:cNvSpPr>
          <p:nvPr/>
        </p:nvSpPr>
        <p:spPr bwMode="auto">
          <a:xfrm>
            <a:off x="2736850" y="2805113"/>
            <a:ext cx="920750" cy="36671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a:t>
            </a:r>
            <a:r>
              <a:rPr lang="es-ES" b="1" baseline="-25000"/>
              <a:t>b</a:t>
            </a:r>
            <a:r>
              <a:rPr lang="es-ES" b="1"/>
              <a:t> </a:t>
            </a:r>
            <a:endParaRPr lang="en-US" b="1">
              <a:cs typeface="Arial" pitchFamily="34" charset="0"/>
            </a:endParaRPr>
          </a:p>
        </p:txBody>
      </p:sp>
      <p:sp>
        <p:nvSpPr>
          <p:cNvPr id="27665" name="Text Box 27"/>
          <p:cNvSpPr txBox="1">
            <a:spLocks noChangeArrowheads="1"/>
          </p:cNvSpPr>
          <p:nvPr/>
        </p:nvSpPr>
        <p:spPr bwMode="auto">
          <a:xfrm>
            <a:off x="1117600" y="4151313"/>
            <a:ext cx="13652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a:solidFill>
                  <a:srgbClr val="0000FF"/>
                </a:solidFill>
              </a:rPr>
              <a:t>Camino 1</a:t>
            </a:r>
          </a:p>
        </p:txBody>
      </p:sp>
      <p:sp>
        <p:nvSpPr>
          <p:cNvPr id="27666" name="Text Box 28"/>
          <p:cNvSpPr txBox="1">
            <a:spLocks noChangeArrowheads="1"/>
          </p:cNvSpPr>
          <p:nvPr/>
        </p:nvSpPr>
        <p:spPr bwMode="auto">
          <a:xfrm>
            <a:off x="2627313" y="4179888"/>
            <a:ext cx="136525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a:solidFill>
                  <a:srgbClr val="0000FF"/>
                </a:solidFill>
              </a:rPr>
              <a:t>Camino 2</a:t>
            </a:r>
          </a:p>
        </p:txBody>
      </p:sp>
      <p:graphicFrame>
        <p:nvGraphicFramePr>
          <p:cNvPr id="198685" name="Object 29"/>
          <p:cNvGraphicFramePr>
            <a:graphicFrameLocks noChangeAspect="1"/>
          </p:cNvGraphicFramePr>
          <p:nvPr/>
        </p:nvGraphicFramePr>
        <p:xfrm>
          <a:off x="3716338" y="933450"/>
          <a:ext cx="4392612" cy="754063"/>
        </p:xfrm>
        <a:graphic>
          <a:graphicData uri="http://schemas.openxmlformats.org/presentationml/2006/ole">
            <p:oleObj spid="_x0000_s12435" name="Equation" r:id="rId5" imgW="2070100" imgH="393700" progId="">
              <p:embed/>
            </p:oleObj>
          </a:graphicData>
        </a:graphic>
      </p:graphicFrame>
      <p:graphicFrame>
        <p:nvGraphicFramePr>
          <p:cNvPr id="198686" name="Object 30"/>
          <p:cNvGraphicFramePr>
            <a:graphicFrameLocks noChangeAspect="1"/>
          </p:cNvGraphicFramePr>
          <p:nvPr/>
        </p:nvGraphicFramePr>
        <p:xfrm>
          <a:off x="3813175" y="2641600"/>
          <a:ext cx="4660900" cy="754063"/>
        </p:xfrm>
        <a:graphic>
          <a:graphicData uri="http://schemas.openxmlformats.org/presentationml/2006/ole">
            <p:oleObj spid="_x0000_s12436" name="Equation" r:id="rId6" imgW="2197100" imgH="393700" progId="">
              <p:embed/>
            </p:oleObj>
          </a:graphicData>
        </a:graphic>
      </p:graphicFrame>
      <p:graphicFrame>
        <p:nvGraphicFramePr>
          <p:cNvPr id="198687" name="Object 31"/>
          <p:cNvGraphicFramePr>
            <a:graphicFrameLocks noChangeAspect="1"/>
          </p:cNvGraphicFramePr>
          <p:nvPr/>
        </p:nvGraphicFramePr>
        <p:xfrm>
          <a:off x="3767138" y="231775"/>
          <a:ext cx="4581525" cy="436563"/>
        </p:xfrm>
        <a:graphic>
          <a:graphicData uri="http://schemas.openxmlformats.org/presentationml/2006/ole">
            <p:oleObj spid="_x0000_s12437" name="Equation" r:id="rId7" imgW="2159000" imgH="228600" progId="">
              <p:embed/>
            </p:oleObj>
          </a:graphicData>
        </a:graphic>
      </p:graphicFrame>
      <p:graphicFrame>
        <p:nvGraphicFramePr>
          <p:cNvPr id="198688" name="Object 32"/>
          <p:cNvGraphicFramePr>
            <a:graphicFrameLocks noChangeAspect="1"/>
          </p:cNvGraphicFramePr>
          <p:nvPr/>
        </p:nvGraphicFramePr>
        <p:xfrm>
          <a:off x="3713163" y="1117600"/>
          <a:ext cx="942975" cy="388938"/>
        </p:xfrm>
        <a:graphic>
          <a:graphicData uri="http://schemas.openxmlformats.org/presentationml/2006/ole">
            <p:oleObj spid="_x0000_s12438" name="Equation" r:id="rId8" imgW="444307" imgH="203112" progId="">
              <p:embed/>
            </p:oleObj>
          </a:graphicData>
        </a:graphic>
      </p:graphicFrame>
      <p:graphicFrame>
        <p:nvGraphicFramePr>
          <p:cNvPr id="198689" name="Object 33"/>
          <p:cNvGraphicFramePr>
            <a:graphicFrameLocks noChangeAspect="1"/>
          </p:cNvGraphicFramePr>
          <p:nvPr/>
        </p:nvGraphicFramePr>
        <p:xfrm>
          <a:off x="4821238" y="935038"/>
          <a:ext cx="1509712" cy="754062"/>
        </p:xfrm>
        <a:graphic>
          <a:graphicData uri="http://schemas.openxmlformats.org/presentationml/2006/ole">
            <p:oleObj spid="_x0000_s12439" name="Equation" r:id="rId9" imgW="710891" imgH="393529" progId="">
              <p:embed/>
            </p:oleObj>
          </a:graphicData>
        </a:graphic>
      </p:graphicFrame>
      <p:graphicFrame>
        <p:nvGraphicFramePr>
          <p:cNvPr id="198690" name="Object 34"/>
          <p:cNvGraphicFramePr>
            <a:graphicFrameLocks noChangeAspect="1"/>
          </p:cNvGraphicFramePr>
          <p:nvPr/>
        </p:nvGraphicFramePr>
        <p:xfrm>
          <a:off x="6999288" y="1119188"/>
          <a:ext cx="1104900" cy="388937"/>
        </p:xfrm>
        <a:graphic>
          <a:graphicData uri="http://schemas.openxmlformats.org/presentationml/2006/ole">
            <p:oleObj spid="_x0000_s12440" name="Equation" r:id="rId10" imgW="520474" imgH="203112" progId="">
              <p:embed/>
            </p:oleObj>
          </a:graphicData>
        </a:graphic>
      </p:graphicFrame>
      <p:graphicFrame>
        <p:nvGraphicFramePr>
          <p:cNvPr id="198691" name="Object 35"/>
          <p:cNvGraphicFramePr>
            <a:graphicFrameLocks noChangeAspect="1"/>
          </p:cNvGraphicFramePr>
          <p:nvPr/>
        </p:nvGraphicFramePr>
        <p:xfrm>
          <a:off x="3805238" y="2824163"/>
          <a:ext cx="1185862" cy="390525"/>
        </p:xfrm>
        <a:graphic>
          <a:graphicData uri="http://schemas.openxmlformats.org/presentationml/2006/ole">
            <p:oleObj spid="_x0000_s12441" name="Equation" r:id="rId11" imgW="558558" imgH="203112" progId="">
              <p:embed/>
            </p:oleObj>
          </a:graphicData>
        </a:graphic>
      </p:graphicFrame>
      <p:graphicFrame>
        <p:nvGraphicFramePr>
          <p:cNvPr id="198692" name="Object 36"/>
          <p:cNvGraphicFramePr>
            <a:graphicFrameLocks noChangeAspect="1"/>
          </p:cNvGraphicFramePr>
          <p:nvPr/>
        </p:nvGraphicFramePr>
        <p:xfrm>
          <a:off x="5114925" y="2647950"/>
          <a:ext cx="1590675" cy="754063"/>
        </p:xfrm>
        <a:graphic>
          <a:graphicData uri="http://schemas.openxmlformats.org/presentationml/2006/ole">
            <p:oleObj spid="_x0000_s12442" name="Equation" r:id="rId12" imgW="748975" imgH="393529" progId="">
              <p:embed/>
            </p:oleObj>
          </a:graphicData>
        </a:graphic>
      </p:graphicFrame>
      <p:graphicFrame>
        <p:nvGraphicFramePr>
          <p:cNvPr id="198693" name="Object 37"/>
          <p:cNvGraphicFramePr>
            <a:graphicFrameLocks noChangeAspect="1"/>
          </p:cNvGraphicFramePr>
          <p:nvPr/>
        </p:nvGraphicFramePr>
        <p:xfrm>
          <a:off x="7277100" y="2817813"/>
          <a:ext cx="1185863" cy="438150"/>
        </p:xfrm>
        <a:graphic>
          <a:graphicData uri="http://schemas.openxmlformats.org/presentationml/2006/ole">
            <p:oleObj spid="_x0000_s12443" name="Equation" r:id="rId13" imgW="558800" imgH="228600" progId="">
              <p:embed/>
            </p:oleObj>
          </a:graphicData>
        </a:graphic>
      </p:graphicFrame>
      <p:sp>
        <p:nvSpPr>
          <p:cNvPr id="41" name="Text Box 28"/>
          <p:cNvSpPr txBox="1">
            <a:spLocks noChangeArrowheads="1"/>
          </p:cNvSpPr>
          <p:nvPr/>
        </p:nvSpPr>
        <p:spPr bwMode="auto">
          <a:xfrm>
            <a:off x="4116388" y="3552825"/>
            <a:ext cx="45307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a:t>Vamos a comprobar que la ecuación c equivale a la suma a+b :</a:t>
            </a:r>
          </a:p>
        </p:txBody>
      </p:sp>
      <p:graphicFrame>
        <p:nvGraphicFramePr>
          <p:cNvPr id="2" name="1 Objeto"/>
          <p:cNvGraphicFramePr>
            <a:graphicFrameLocks noChangeAspect="1"/>
          </p:cNvGraphicFramePr>
          <p:nvPr>
            <p:extLst>
              <p:ext uri="{D42A27DB-BD31-4B8C-83A1-F6EECF244321}">
                <p14:modId xmlns:p14="http://schemas.microsoft.com/office/powerpoint/2010/main" xmlns="" val="1245931996"/>
              </p:ext>
            </p:extLst>
          </p:nvPr>
        </p:nvGraphicFramePr>
        <p:xfrm>
          <a:off x="1858963" y="6309320"/>
          <a:ext cx="4581525" cy="436563"/>
        </p:xfrm>
        <a:graphic>
          <a:graphicData uri="http://schemas.openxmlformats.org/presentationml/2006/ole">
            <p:oleObj spid="_x0000_s12444" name="Equation" r:id="rId14" imgW="2159000" imgH="228600" progId="">
              <p:embed/>
            </p:oleObj>
          </a:graphicData>
        </a:graphic>
      </p:graphicFrame>
      <p:graphicFrame>
        <p:nvGraphicFramePr>
          <p:cNvPr id="39" name="Object 18"/>
          <p:cNvGraphicFramePr>
            <a:graphicFrameLocks noChangeAspect="1"/>
          </p:cNvGraphicFramePr>
          <p:nvPr>
            <p:extLst>
              <p:ext uri="{D42A27DB-BD31-4B8C-83A1-F6EECF244321}">
                <p14:modId xmlns:p14="http://schemas.microsoft.com/office/powerpoint/2010/main" xmlns="" val="885227842"/>
              </p:ext>
            </p:extLst>
          </p:nvPr>
        </p:nvGraphicFramePr>
        <p:xfrm>
          <a:off x="1858963" y="5445224"/>
          <a:ext cx="4616450" cy="696913"/>
        </p:xfrm>
        <a:graphic>
          <a:graphicData uri="http://schemas.openxmlformats.org/presentationml/2006/ole">
            <p:oleObj spid="_x0000_s12445" name="Equation" r:id="rId15" imgW="2197100" imgH="393700" progId="">
              <p:embed/>
            </p:oleObj>
          </a:graphicData>
        </a:graphic>
      </p:graphicFrame>
      <p:graphicFrame>
        <p:nvGraphicFramePr>
          <p:cNvPr id="42" name="Object 16"/>
          <p:cNvGraphicFramePr>
            <a:graphicFrameLocks noChangeAspect="1"/>
          </p:cNvGraphicFramePr>
          <p:nvPr>
            <p:extLst>
              <p:ext uri="{D42A27DB-BD31-4B8C-83A1-F6EECF244321}">
                <p14:modId xmlns:p14="http://schemas.microsoft.com/office/powerpoint/2010/main" xmlns="" val="2832948507"/>
              </p:ext>
            </p:extLst>
          </p:nvPr>
        </p:nvGraphicFramePr>
        <p:xfrm>
          <a:off x="1739462" y="4653136"/>
          <a:ext cx="4392613" cy="709613"/>
        </p:xfrm>
        <a:graphic>
          <a:graphicData uri="http://schemas.openxmlformats.org/presentationml/2006/ole">
            <p:oleObj spid="_x0000_s12446" name="Equation" r:id="rId16" imgW="2070100" imgH="393700" progId="">
              <p:embed/>
            </p:oleObj>
          </a:graphicData>
        </a:graphic>
      </p:graphicFrame>
      <p:cxnSp>
        <p:nvCxnSpPr>
          <p:cNvPr id="5" name="4 Conector recto"/>
          <p:cNvCxnSpPr/>
          <p:nvPr/>
        </p:nvCxnSpPr>
        <p:spPr>
          <a:xfrm>
            <a:off x="1393825" y="6165304"/>
            <a:ext cx="5266407"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46 Conector recto"/>
          <p:cNvCxnSpPr/>
          <p:nvPr/>
        </p:nvCxnSpPr>
        <p:spPr>
          <a:xfrm>
            <a:off x="1860301" y="5587578"/>
            <a:ext cx="695275"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47 Conector recto"/>
          <p:cNvCxnSpPr/>
          <p:nvPr/>
        </p:nvCxnSpPr>
        <p:spPr>
          <a:xfrm>
            <a:off x="5076056" y="4729592"/>
            <a:ext cx="695275" cy="5760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8562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98687"/>
                                        </p:tgtEl>
                                        <p:attrNameLst>
                                          <p:attrName>style.visibility</p:attrName>
                                        </p:attrNameLst>
                                      </p:cBhvr>
                                      <p:to>
                                        <p:strVal val="visible"/>
                                      </p:to>
                                    </p:set>
                                    <p:animEffect transition="in" filter="strips(downRight)">
                                      <p:cBhvr>
                                        <p:cTn id="7" dur="500"/>
                                        <p:tgtEl>
                                          <p:spTgt spid="1986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98685"/>
                                        </p:tgtEl>
                                        <p:attrNameLst>
                                          <p:attrName>style.visibility</p:attrName>
                                        </p:attrNameLst>
                                      </p:cBhvr>
                                      <p:to>
                                        <p:strVal val="visible"/>
                                      </p:to>
                                    </p:set>
                                    <p:animEffect transition="in" filter="strips(downRight)">
                                      <p:cBhvr>
                                        <p:cTn id="12" dur="500"/>
                                        <p:tgtEl>
                                          <p:spTgt spid="1986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98686"/>
                                        </p:tgtEl>
                                        <p:attrNameLst>
                                          <p:attrName>style.visibility</p:attrName>
                                        </p:attrNameLst>
                                      </p:cBhvr>
                                      <p:to>
                                        <p:strVal val="visible"/>
                                      </p:to>
                                    </p:set>
                                    <p:animEffect transition="in" filter="strips(downRight)">
                                      <p:cBhvr>
                                        <p:cTn id="17" dur="500"/>
                                        <p:tgtEl>
                                          <p:spTgt spid="1986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dissolve">
                                      <p:cBhvr>
                                        <p:cTn id="22" dur="500"/>
                                        <p:tgtEl>
                                          <p:spTgt spid="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98688"/>
                                        </p:tgtEl>
                                        <p:attrNameLst>
                                          <p:attrName>style.visibility</p:attrName>
                                        </p:attrNameLst>
                                      </p:cBhvr>
                                      <p:to>
                                        <p:strVal val="visible"/>
                                      </p:to>
                                    </p:set>
                                    <p:animEffect transition="in" filter="strips(downRight)">
                                      <p:cBhvr>
                                        <p:cTn id="27" dur="500"/>
                                        <p:tgtEl>
                                          <p:spTgt spid="198688"/>
                                        </p:tgtEl>
                                      </p:cBhvr>
                                    </p:animEffect>
                                  </p:childTnLst>
                                </p:cTn>
                              </p:par>
                              <p:par>
                                <p:cTn id="28" presetID="42" presetClass="path" presetSubtype="0" accel="50000" decel="50000" fill="hold" nodeType="withEffect">
                                  <p:stCondLst>
                                    <p:cond delay="0"/>
                                  </p:stCondLst>
                                  <p:childTnLst>
                                    <p:animMotion origin="layout" path="M 1.11111E-6 -2.65896E-6 L -0.3967 0.52971 " pathEditMode="relative" rAng="0" ptsTypes="AA">
                                      <p:cBhvr>
                                        <p:cTn id="29" dur="2000" fill="hold"/>
                                        <p:tgtEl>
                                          <p:spTgt spid="198688"/>
                                        </p:tgtEl>
                                        <p:attrNameLst>
                                          <p:attrName>ppt_x</p:attrName>
                                          <p:attrName>ppt_y</p:attrName>
                                        </p:attrNameLst>
                                      </p:cBhvr>
                                      <p:rCtr x="-19844" y="26474"/>
                                    </p:animMotion>
                                  </p:childTnLst>
                                </p:cTn>
                              </p:par>
                              <p:par>
                                <p:cTn id="30" presetID="18" presetClass="entr" presetSubtype="6" fill="hold" nodeType="withEffect">
                                  <p:stCondLst>
                                    <p:cond delay="0"/>
                                  </p:stCondLst>
                                  <p:childTnLst>
                                    <p:set>
                                      <p:cBhvr>
                                        <p:cTn id="31" dur="1" fill="hold">
                                          <p:stCondLst>
                                            <p:cond delay="0"/>
                                          </p:stCondLst>
                                        </p:cTn>
                                        <p:tgtEl>
                                          <p:spTgt spid="198689"/>
                                        </p:tgtEl>
                                        <p:attrNameLst>
                                          <p:attrName>style.visibility</p:attrName>
                                        </p:attrNameLst>
                                      </p:cBhvr>
                                      <p:to>
                                        <p:strVal val="visible"/>
                                      </p:to>
                                    </p:set>
                                    <p:animEffect transition="in" filter="strips(downRight)">
                                      <p:cBhvr>
                                        <p:cTn id="32" dur="500"/>
                                        <p:tgtEl>
                                          <p:spTgt spid="198689"/>
                                        </p:tgtEl>
                                      </p:cBhvr>
                                    </p:animEffect>
                                  </p:childTnLst>
                                </p:cTn>
                              </p:par>
                              <p:par>
                                <p:cTn id="33" presetID="42" presetClass="path" presetSubtype="0" accel="50000" decel="50000" fill="hold" nodeType="withEffect">
                                  <p:stCondLst>
                                    <p:cond delay="0"/>
                                  </p:stCondLst>
                                  <p:childTnLst>
                                    <p:animMotion origin="layout" path="M -2.22222E-6 -2.65896E-6 L -0.39687 0.52763 " pathEditMode="relative" rAng="0" ptsTypes="AA">
                                      <p:cBhvr>
                                        <p:cTn id="34" dur="2000" fill="hold"/>
                                        <p:tgtEl>
                                          <p:spTgt spid="198689"/>
                                        </p:tgtEl>
                                        <p:attrNameLst>
                                          <p:attrName>ppt_x</p:attrName>
                                          <p:attrName>ppt_y</p:attrName>
                                        </p:attrNameLst>
                                      </p:cBhvr>
                                      <p:rCtr x="-19844" y="26382"/>
                                    </p:animMotion>
                                  </p:childTnLst>
                                </p:cTn>
                              </p:par>
                              <p:par>
                                <p:cTn id="35" presetID="18" presetClass="entr" presetSubtype="6" fill="hold" nodeType="withEffect">
                                  <p:stCondLst>
                                    <p:cond delay="0"/>
                                  </p:stCondLst>
                                  <p:childTnLst>
                                    <p:set>
                                      <p:cBhvr>
                                        <p:cTn id="36" dur="1" fill="hold">
                                          <p:stCondLst>
                                            <p:cond delay="0"/>
                                          </p:stCondLst>
                                        </p:cTn>
                                        <p:tgtEl>
                                          <p:spTgt spid="198691"/>
                                        </p:tgtEl>
                                        <p:attrNameLst>
                                          <p:attrName>style.visibility</p:attrName>
                                        </p:attrNameLst>
                                      </p:cBhvr>
                                      <p:to>
                                        <p:strVal val="visible"/>
                                      </p:to>
                                    </p:set>
                                    <p:animEffect transition="in" filter="strips(downRight)">
                                      <p:cBhvr>
                                        <p:cTn id="37" dur="500"/>
                                        <p:tgtEl>
                                          <p:spTgt spid="198691"/>
                                        </p:tgtEl>
                                      </p:cBhvr>
                                    </p:animEffect>
                                  </p:childTnLst>
                                </p:cTn>
                              </p:par>
                              <p:par>
                                <p:cTn id="38" presetID="0" presetClass="path" presetSubtype="0" accel="50000" decel="50000" fill="hold" nodeType="withEffect">
                                  <p:stCondLst>
                                    <p:cond delay="0"/>
                                  </p:stCondLst>
                                  <p:childTnLst>
                                    <p:animMotion origin="layout" path="M -2.77778E-6 1.21387E-6 L -0.09357 0.28162 " pathEditMode="relative" rAng="0" ptsTypes="AA">
                                      <p:cBhvr>
                                        <p:cTn id="39" dur="2000" fill="hold"/>
                                        <p:tgtEl>
                                          <p:spTgt spid="198691"/>
                                        </p:tgtEl>
                                        <p:attrNameLst>
                                          <p:attrName>ppt_x</p:attrName>
                                          <p:attrName>ppt_y</p:attrName>
                                        </p:attrNameLst>
                                      </p:cBhvr>
                                      <p:rCtr x="-4688" y="14081"/>
                                    </p:animMotion>
                                  </p:childTnLst>
                                </p:cTn>
                              </p:par>
                              <p:par>
                                <p:cTn id="40" presetID="18" presetClass="entr" presetSubtype="6" fill="hold" nodeType="withEffect">
                                  <p:stCondLst>
                                    <p:cond delay="0"/>
                                  </p:stCondLst>
                                  <p:childTnLst>
                                    <p:set>
                                      <p:cBhvr>
                                        <p:cTn id="41" dur="1" fill="hold">
                                          <p:stCondLst>
                                            <p:cond delay="0"/>
                                          </p:stCondLst>
                                        </p:cTn>
                                        <p:tgtEl>
                                          <p:spTgt spid="198692"/>
                                        </p:tgtEl>
                                        <p:attrNameLst>
                                          <p:attrName>style.visibility</p:attrName>
                                        </p:attrNameLst>
                                      </p:cBhvr>
                                      <p:to>
                                        <p:strVal val="visible"/>
                                      </p:to>
                                    </p:set>
                                    <p:animEffect transition="in" filter="strips(downRight)">
                                      <p:cBhvr>
                                        <p:cTn id="42" dur="500"/>
                                        <p:tgtEl>
                                          <p:spTgt spid="198692"/>
                                        </p:tgtEl>
                                      </p:cBhvr>
                                    </p:animEffect>
                                  </p:childTnLst>
                                </p:cTn>
                              </p:par>
                              <p:par>
                                <p:cTn id="43" presetID="0" presetClass="path" presetSubtype="0" accel="50000" decel="50000" fill="hold" nodeType="withEffect">
                                  <p:stCondLst>
                                    <p:cond delay="0"/>
                                  </p:stCondLst>
                                  <p:childTnLst>
                                    <p:animMotion origin="layout" path="M -4.16667E-6 -2.42775E-6 L -0.08541 0.27977 " pathEditMode="relative" rAng="0" ptsTypes="AA">
                                      <p:cBhvr>
                                        <p:cTn id="44" dur="2000" fill="hold"/>
                                        <p:tgtEl>
                                          <p:spTgt spid="198692"/>
                                        </p:tgtEl>
                                        <p:attrNameLst>
                                          <p:attrName>ppt_x</p:attrName>
                                          <p:attrName>ppt_y</p:attrName>
                                        </p:attrNameLst>
                                      </p:cBhvr>
                                      <p:rCtr x="-4271" y="13988"/>
                                    </p:animMotion>
                                  </p:childTnLst>
                                </p:cTn>
                              </p:par>
                              <p:par>
                                <p:cTn id="45" presetID="18" presetClass="entr" presetSubtype="6" fill="hold" nodeType="withEffect">
                                  <p:stCondLst>
                                    <p:cond delay="0"/>
                                  </p:stCondLst>
                                  <p:childTnLst>
                                    <p:set>
                                      <p:cBhvr>
                                        <p:cTn id="46" dur="1" fill="hold">
                                          <p:stCondLst>
                                            <p:cond delay="0"/>
                                          </p:stCondLst>
                                        </p:cTn>
                                        <p:tgtEl>
                                          <p:spTgt spid="198690"/>
                                        </p:tgtEl>
                                        <p:attrNameLst>
                                          <p:attrName>style.visibility</p:attrName>
                                        </p:attrNameLst>
                                      </p:cBhvr>
                                      <p:to>
                                        <p:strVal val="visible"/>
                                      </p:to>
                                    </p:set>
                                    <p:animEffect transition="in" filter="strips(downRight)">
                                      <p:cBhvr>
                                        <p:cTn id="47" dur="500"/>
                                        <p:tgtEl>
                                          <p:spTgt spid="198690"/>
                                        </p:tgtEl>
                                      </p:cBhvr>
                                    </p:animEffect>
                                  </p:childTnLst>
                                </p:cTn>
                              </p:par>
                              <p:par>
                                <p:cTn id="48" presetID="0" presetClass="path" presetSubtype="0" accel="50000" decel="50000" fill="hold" nodeType="withEffect">
                                  <p:stCondLst>
                                    <p:cond delay="0"/>
                                  </p:stCondLst>
                                  <p:childTnLst>
                                    <p:animMotion origin="layout" path="M 1.94444E-6 -3.87283E-6 L -0.08247 0.53064 " pathEditMode="relative" rAng="0" ptsTypes="AA">
                                      <p:cBhvr>
                                        <p:cTn id="49" dur="2000" fill="hold"/>
                                        <p:tgtEl>
                                          <p:spTgt spid="198690"/>
                                        </p:tgtEl>
                                        <p:attrNameLst>
                                          <p:attrName>ppt_x</p:attrName>
                                          <p:attrName>ppt_y</p:attrName>
                                        </p:attrNameLst>
                                      </p:cBhvr>
                                      <p:rCtr x="-4132" y="26520"/>
                                    </p:animMotion>
                                  </p:childTnLst>
                                </p:cTn>
                              </p:par>
                              <p:par>
                                <p:cTn id="50" presetID="18" presetClass="entr" presetSubtype="6" fill="hold" nodeType="withEffect">
                                  <p:stCondLst>
                                    <p:cond delay="0"/>
                                  </p:stCondLst>
                                  <p:childTnLst>
                                    <p:set>
                                      <p:cBhvr>
                                        <p:cTn id="51" dur="1" fill="hold">
                                          <p:stCondLst>
                                            <p:cond delay="0"/>
                                          </p:stCondLst>
                                        </p:cTn>
                                        <p:tgtEl>
                                          <p:spTgt spid="198693"/>
                                        </p:tgtEl>
                                        <p:attrNameLst>
                                          <p:attrName>style.visibility</p:attrName>
                                        </p:attrNameLst>
                                      </p:cBhvr>
                                      <p:to>
                                        <p:strVal val="visible"/>
                                      </p:to>
                                    </p:set>
                                    <p:animEffect transition="in" filter="strips(downRight)">
                                      <p:cBhvr>
                                        <p:cTn id="52" dur="500"/>
                                        <p:tgtEl>
                                          <p:spTgt spid="198693"/>
                                        </p:tgtEl>
                                      </p:cBhvr>
                                    </p:animEffect>
                                  </p:childTnLst>
                                </p:cTn>
                              </p:par>
                              <p:par>
                                <p:cTn id="53" presetID="0" presetClass="path" presetSubtype="0" accel="50000" decel="50000" fill="hold" nodeType="withEffect">
                                  <p:stCondLst>
                                    <p:cond delay="0"/>
                                  </p:stCondLst>
                                  <p:childTnLst>
                                    <p:animMotion origin="layout" path="M -2.77778E-7 -2.13873E-6 L 0.03646 0.277 " pathEditMode="relative" rAng="0" ptsTypes="AA">
                                      <p:cBhvr>
                                        <p:cTn id="54" dur="2000" fill="hold"/>
                                        <p:tgtEl>
                                          <p:spTgt spid="198693"/>
                                        </p:tgtEl>
                                        <p:attrNameLst>
                                          <p:attrName>ppt_x</p:attrName>
                                          <p:attrName>ppt_y</p:attrName>
                                        </p:attrNameLst>
                                      </p:cBhvr>
                                      <p:rCtr x="1823" y="13850"/>
                                    </p:animMotion>
                                  </p:childTnLst>
                                </p:cTn>
                              </p:par>
                            </p:childTnLst>
                          </p:cTn>
                        </p:par>
                      </p:childTnLst>
                    </p:cTn>
                  </p:par>
                  <p:par>
                    <p:cTn id="55" fill="hold">
                      <p:stCondLst>
                        <p:cond delay="indefinite"/>
                      </p:stCondLst>
                      <p:childTnLst>
                        <p:par>
                          <p:cTn id="56" fill="hold">
                            <p:stCondLst>
                              <p:cond delay="0"/>
                            </p:stCondLst>
                            <p:childTnLst>
                              <p:par>
                                <p:cTn id="57" presetID="18" presetClass="entr" presetSubtype="6"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strips(downRight)">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62" name="Text Box 50"/>
          <p:cNvSpPr txBox="1">
            <a:spLocks noChangeArrowheads="1"/>
          </p:cNvSpPr>
          <p:nvPr/>
        </p:nvSpPr>
        <p:spPr bwMode="auto">
          <a:xfrm>
            <a:off x="84138" y="606425"/>
            <a:ext cx="8974137"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 sz="2400" dirty="0"/>
              <a:t>Lo anterior, que no es más que una consecuencia del  Principio de conservación de la energía, se conoce con el nombre de </a:t>
            </a:r>
            <a:r>
              <a:rPr lang="es-ES" sz="2400" b="1" dirty="0">
                <a:solidFill>
                  <a:srgbClr val="0000FF"/>
                </a:solidFill>
              </a:rPr>
              <a:t>ley de </a:t>
            </a:r>
            <a:r>
              <a:rPr lang="es-ES" sz="2400" b="1" dirty="0" err="1">
                <a:solidFill>
                  <a:srgbClr val="0000FF"/>
                </a:solidFill>
              </a:rPr>
              <a:t>Hess</a:t>
            </a:r>
            <a:r>
              <a:rPr lang="es-ES" sz="2400" dirty="0"/>
              <a:t>, por ser este científico suizo-ruso el primero que lo describió o </a:t>
            </a:r>
            <a:r>
              <a:rPr lang="es-ES" sz="2400" b="1" dirty="0">
                <a:solidFill>
                  <a:srgbClr val="0000FF"/>
                </a:solidFill>
              </a:rPr>
              <a:t>ley de la </a:t>
            </a:r>
            <a:r>
              <a:rPr lang="es-ES" sz="2400" b="1" dirty="0" err="1">
                <a:solidFill>
                  <a:srgbClr val="0000FF"/>
                </a:solidFill>
              </a:rPr>
              <a:t>aditividad</a:t>
            </a:r>
            <a:r>
              <a:rPr lang="es-ES" sz="2400" b="1" dirty="0">
                <a:solidFill>
                  <a:srgbClr val="0000FF"/>
                </a:solidFill>
              </a:rPr>
              <a:t> de las entalpias de reacción</a:t>
            </a:r>
            <a:r>
              <a:rPr lang="es-ES" sz="2400" dirty="0"/>
              <a:t>.</a:t>
            </a:r>
          </a:p>
        </p:txBody>
      </p:sp>
      <p:sp>
        <p:nvSpPr>
          <p:cNvPr id="21511" name="Text Box 52"/>
          <p:cNvSpPr txBox="1">
            <a:spLocks noChangeArrowheads="1"/>
          </p:cNvSpPr>
          <p:nvPr/>
        </p:nvSpPr>
        <p:spPr bwMode="auto">
          <a:xfrm>
            <a:off x="174625" y="46038"/>
            <a:ext cx="7870825" cy="492443"/>
          </a:xfrm>
          <a:prstGeom prst="rect">
            <a:avLst/>
          </a:prstGeom>
          <a:solidFill>
            <a:srgbClr val="B1EDB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2600" dirty="0">
                <a:solidFill>
                  <a:srgbClr val="000000"/>
                </a:solidFill>
                <a:latin typeface="Times New Roman" pitchFamily="18" charset="0"/>
              </a:rPr>
              <a:t>2.. Ley de </a:t>
            </a:r>
            <a:r>
              <a:rPr lang="es-ES_tradnl" sz="2600" dirty="0" err="1">
                <a:solidFill>
                  <a:srgbClr val="000000"/>
                </a:solidFill>
                <a:latin typeface="Times New Roman" pitchFamily="18" charset="0"/>
              </a:rPr>
              <a:t>Hess</a:t>
            </a:r>
            <a:r>
              <a:rPr lang="es-ES_tradnl" sz="2600" dirty="0">
                <a:solidFill>
                  <a:srgbClr val="000000"/>
                </a:solidFill>
                <a:latin typeface="Times New Roman" pitchFamily="18" charset="0"/>
              </a:rPr>
              <a:t>  (Cont.)</a:t>
            </a:r>
            <a:endParaRPr lang="es-ES" sz="2600" dirty="0">
              <a:solidFill>
                <a:srgbClr val="000000"/>
              </a:solidFill>
              <a:latin typeface="Times New Roman" pitchFamily="18" charset="0"/>
            </a:endParaRPr>
          </a:p>
        </p:txBody>
      </p:sp>
      <p:sp>
        <p:nvSpPr>
          <p:cNvPr id="474165" name="Rectangle 53"/>
          <p:cNvSpPr>
            <a:spLocks noChangeArrowheads="1"/>
          </p:cNvSpPr>
          <p:nvPr/>
        </p:nvSpPr>
        <p:spPr bwMode="auto">
          <a:xfrm>
            <a:off x="214282" y="2214554"/>
            <a:ext cx="8715436" cy="30469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p>
            <a:pPr algn="just"/>
            <a:r>
              <a:rPr lang="es-ES" sz="2400" dirty="0" smtClean="0"/>
              <a:t>El calor asociado a una reacción química es el mismo, tanto si la transformación se verifica en una etapa o en varias. </a:t>
            </a:r>
          </a:p>
          <a:p>
            <a:pPr algn="just"/>
            <a:r>
              <a:rPr lang="es-ES" sz="2400" dirty="0" smtClean="0"/>
              <a:t>Si </a:t>
            </a:r>
            <a:r>
              <a:rPr lang="es-ES" sz="2400" dirty="0"/>
              <a:t>una reacción química  (a) puede expresarse como  una suma algebraica de otras, (b) , (c) , (d) , ….  su entalpía de reacción es igual a la misma suma algebraica de las entalpías  de las reacciones parciales, a la misma presión y temperatura :</a:t>
            </a:r>
          </a:p>
        </p:txBody>
      </p:sp>
      <p:sp>
        <p:nvSpPr>
          <p:cNvPr id="474166" name="Rectangle 54"/>
          <p:cNvSpPr>
            <a:spLocks noChangeArrowheads="1"/>
          </p:cNvSpPr>
          <p:nvPr/>
        </p:nvSpPr>
        <p:spPr bwMode="auto">
          <a:xfrm>
            <a:off x="2428860" y="5643578"/>
            <a:ext cx="54292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l-GR" sz="2000" b="1" dirty="0"/>
              <a:t>Δ</a:t>
            </a:r>
            <a:r>
              <a:rPr lang="es-ES" sz="2000" b="1" dirty="0"/>
              <a:t>H </a:t>
            </a:r>
            <a:r>
              <a:rPr lang="es-ES" sz="2000" b="1" baseline="-25000" dirty="0"/>
              <a:t>a</a:t>
            </a:r>
            <a:r>
              <a:rPr lang="es-ES" sz="2000" b="1" dirty="0"/>
              <a:t> =   </a:t>
            </a:r>
            <a:r>
              <a:rPr lang="el-GR" sz="2000" b="1" dirty="0"/>
              <a:t>Δ</a:t>
            </a:r>
            <a:r>
              <a:rPr lang="es-ES" sz="2000" b="1" dirty="0"/>
              <a:t>H </a:t>
            </a:r>
            <a:r>
              <a:rPr lang="es-ES" sz="2000" b="1" baseline="-25000" dirty="0"/>
              <a:t>b</a:t>
            </a:r>
            <a:r>
              <a:rPr lang="es-ES" sz="2000" b="1" dirty="0"/>
              <a:t>  +  </a:t>
            </a:r>
            <a:r>
              <a:rPr lang="el-GR" sz="2000" b="1" dirty="0"/>
              <a:t>Δ</a:t>
            </a:r>
            <a:r>
              <a:rPr lang="es-ES" sz="2000" b="1" dirty="0"/>
              <a:t>H </a:t>
            </a:r>
            <a:r>
              <a:rPr lang="es-ES" sz="2000" b="1" baseline="-25000" dirty="0"/>
              <a:t>c</a:t>
            </a:r>
            <a:r>
              <a:rPr lang="es-ES" sz="2000" b="1" dirty="0"/>
              <a:t>  + </a:t>
            </a:r>
            <a:r>
              <a:rPr lang="el-GR" sz="2000" b="1" dirty="0"/>
              <a:t>Δ</a:t>
            </a:r>
            <a:r>
              <a:rPr lang="es-ES" sz="2000" b="1" dirty="0"/>
              <a:t>H </a:t>
            </a:r>
            <a:r>
              <a:rPr lang="es-ES" sz="2000" b="1" baseline="-25000" dirty="0"/>
              <a:t>d</a:t>
            </a:r>
            <a:r>
              <a:rPr lang="es-ES" sz="2000" b="1" dirty="0"/>
              <a:t> +  ….</a:t>
            </a:r>
            <a:endParaRPr lang="en-US" sz="2000" b="1" dirty="0"/>
          </a:p>
        </p:txBody>
      </p:sp>
    </p:spTree>
    <p:extLst>
      <p:ext uri="{BB962C8B-B14F-4D97-AF65-F5344CB8AC3E}">
        <p14:creationId xmlns:p14="http://schemas.microsoft.com/office/powerpoint/2010/main" xmlns="" val="564704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4162"/>
                                        </p:tgtEl>
                                        <p:attrNameLst>
                                          <p:attrName>style.visibility</p:attrName>
                                        </p:attrNameLst>
                                      </p:cBhvr>
                                      <p:to>
                                        <p:strVal val="visible"/>
                                      </p:to>
                                    </p:set>
                                    <p:animEffect transition="in" filter="dissolve">
                                      <p:cBhvr>
                                        <p:cTn id="7" dur="500"/>
                                        <p:tgtEl>
                                          <p:spTgt spid="4741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4165"/>
                                        </p:tgtEl>
                                        <p:attrNameLst>
                                          <p:attrName>style.visibility</p:attrName>
                                        </p:attrNameLst>
                                      </p:cBhvr>
                                      <p:to>
                                        <p:strVal val="visible"/>
                                      </p:to>
                                    </p:set>
                                    <p:animEffect transition="in" filter="dissolve">
                                      <p:cBhvr>
                                        <p:cTn id="12" dur="500"/>
                                        <p:tgtEl>
                                          <p:spTgt spid="474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4166"/>
                                        </p:tgtEl>
                                        <p:attrNameLst>
                                          <p:attrName>style.visibility</p:attrName>
                                        </p:attrNameLst>
                                      </p:cBhvr>
                                      <p:to>
                                        <p:strVal val="visible"/>
                                      </p:to>
                                    </p:set>
                                    <p:animEffect transition="in" filter="dissolve">
                                      <p:cBhvr>
                                        <p:cTn id="17" dur="500"/>
                                        <p:tgtEl>
                                          <p:spTgt spid="474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62" grpId="0"/>
      <p:bldP spid="474165" grpId="0"/>
      <p:bldP spid="47416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79388" y="188913"/>
            <a:ext cx="4619625" cy="561975"/>
          </a:xfrm>
        </p:spPr>
        <p:txBody>
          <a:bodyPr>
            <a:normAutofit fontScale="90000"/>
          </a:bodyPr>
          <a:lstStyle/>
          <a:p>
            <a:pPr eaLnBrk="1" hangingPunct="1"/>
            <a:r>
              <a:rPr lang="es-ES" sz="3200" b="1" smtClean="0">
                <a:latin typeface="Verdana" pitchFamily="34" charset="0"/>
              </a:rPr>
              <a:t>Ley de Hess</a:t>
            </a:r>
            <a:endParaRPr lang="el-GR" sz="3200" b="1" smtClean="0">
              <a:latin typeface="Verdana" pitchFamily="34" charset="0"/>
            </a:endParaRPr>
          </a:p>
        </p:txBody>
      </p:sp>
      <p:sp>
        <p:nvSpPr>
          <p:cNvPr id="33796" name="Text Box 4"/>
          <p:cNvSpPr txBox="1">
            <a:spLocks noChangeArrowheads="1"/>
          </p:cNvSpPr>
          <p:nvPr/>
        </p:nvSpPr>
        <p:spPr bwMode="auto">
          <a:xfrm>
            <a:off x="179388" y="549275"/>
            <a:ext cx="8964612" cy="5764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buClr>
                <a:srgbClr val="FF3300"/>
              </a:buClr>
              <a:buFont typeface="Wingdings" pitchFamily="2" charset="2"/>
              <a:buNone/>
            </a:pPr>
            <a:r>
              <a:rPr lang="es-ES_tradnl" sz="3600" i="1"/>
              <a:t>Propiedades</a:t>
            </a:r>
          </a:p>
          <a:p>
            <a:pPr algn="ctr" eaLnBrk="1" hangingPunct="1">
              <a:spcBef>
                <a:spcPct val="50000"/>
              </a:spcBef>
              <a:buClr>
                <a:srgbClr val="FF3300"/>
              </a:buClr>
              <a:buFont typeface="Wingdings" pitchFamily="2" charset="2"/>
              <a:buNone/>
            </a:pPr>
            <a:r>
              <a:rPr lang="es-ES_tradnl" sz="3200" b="1"/>
              <a:t> 4CO</a:t>
            </a:r>
            <a:r>
              <a:rPr lang="es-ES_tradnl" sz="3200" b="1" baseline="-25000"/>
              <a:t>(g) </a:t>
            </a:r>
            <a:r>
              <a:rPr lang="es-ES_tradnl" sz="3200" b="1"/>
              <a:t>+ 2O</a:t>
            </a:r>
            <a:r>
              <a:rPr lang="es-ES_tradnl" sz="3200" b="1" baseline="-25000"/>
              <a:t>2(g) </a:t>
            </a:r>
            <a:r>
              <a:rPr lang="es-ES_tradnl" sz="3200" b="1">
                <a:cs typeface="Arial" pitchFamily="34" charset="0"/>
              </a:rPr>
              <a:t>→ 4CO</a:t>
            </a:r>
            <a:r>
              <a:rPr lang="es-ES_tradnl" sz="3200" b="1" baseline="-25000">
                <a:cs typeface="Arial" pitchFamily="34" charset="0"/>
              </a:rPr>
              <a:t>2(g) </a:t>
            </a:r>
            <a:r>
              <a:rPr lang="es-ES_tradnl" sz="3600" baseline="-25000">
                <a:cs typeface="Arial" pitchFamily="34" charset="0"/>
              </a:rPr>
              <a:t>            </a:t>
            </a:r>
            <a:r>
              <a:rPr lang="el-GR" sz="2800" b="1" i="1">
                <a:solidFill>
                  <a:schemeClr val="accent2"/>
                </a:solidFill>
                <a:cs typeface="Arial" pitchFamily="34" charset="0"/>
              </a:rPr>
              <a:t>Δ</a:t>
            </a:r>
            <a:r>
              <a:rPr lang="es-CL" sz="2800" b="1" i="1">
                <a:solidFill>
                  <a:schemeClr val="accent2"/>
                </a:solidFill>
                <a:cs typeface="Arial" pitchFamily="34" charset="0"/>
              </a:rPr>
              <a:t>H</a:t>
            </a:r>
            <a:r>
              <a:rPr lang="es-CL" sz="2800">
                <a:solidFill>
                  <a:schemeClr val="accent2"/>
                </a:solidFill>
                <a:cs typeface="Arial" pitchFamily="34" charset="0"/>
              </a:rPr>
              <a:t>= -1131,2 Kj</a:t>
            </a:r>
            <a:endParaRPr lang="el-GR" sz="2800" i="1">
              <a:solidFill>
                <a:schemeClr val="accent2"/>
              </a:solidFill>
              <a:cs typeface="Arial" pitchFamily="34" charset="0"/>
            </a:endParaRPr>
          </a:p>
          <a:p>
            <a:pPr algn="just" eaLnBrk="1" hangingPunct="1">
              <a:spcBef>
                <a:spcPct val="50000"/>
              </a:spcBef>
              <a:buClr>
                <a:srgbClr val="FF3300"/>
              </a:buClr>
              <a:buFont typeface="Wingdings" pitchFamily="2" charset="2"/>
              <a:buChar char="Ø"/>
            </a:pPr>
            <a:r>
              <a:rPr lang="es-ES_tradnl" sz="3200">
                <a:solidFill>
                  <a:schemeClr val="accent2"/>
                </a:solidFill>
              </a:rPr>
              <a:t>Inversión de ecuación</a:t>
            </a:r>
          </a:p>
          <a:p>
            <a:pPr algn="just" eaLnBrk="1" hangingPunct="1">
              <a:spcBef>
                <a:spcPct val="50000"/>
              </a:spcBef>
              <a:buClr>
                <a:srgbClr val="FF3300"/>
              </a:buClr>
              <a:buFont typeface="Wingdings" pitchFamily="2" charset="2"/>
              <a:buNone/>
            </a:pPr>
            <a:r>
              <a:rPr lang="es-ES_tradnl" sz="3200" b="1"/>
              <a:t>    4CO</a:t>
            </a:r>
            <a:r>
              <a:rPr lang="es-ES_tradnl" sz="3200" b="1" baseline="-25000"/>
              <a:t>2(g) </a:t>
            </a:r>
            <a:r>
              <a:rPr lang="es-ES_tradnl" sz="3200" b="1"/>
              <a:t>→ 4CO</a:t>
            </a:r>
            <a:r>
              <a:rPr lang="es-ES_tradnl" sz="3200" b="1" baseline="-25000"/>
              <a:t>(g) </a:t>
            </a:r>
            <a:r>
              <a:rPr lang="es-ES_tradnl" sz="3200" b="1"/>
              <a:t>+ 2O</a:t>
            </a:r>
            <a:r>
              <a:rPr lang="es-ES_tradnl" sz="3200" b="1" baseline="-25000"/>
              <a:t>2</a:t>
            </a:r>
            <a:r>
              <a:rPr lang="es-ES_tradnl" sz="3200" b="1"/>
              <a:t> </a:t>
            </a:r>
            <a:r>
              <a:rPr lang="es-ES_tradnl" sz="3200" b="1" baseline="-25000"/>
              <a:t>(g)</a:t>
            </a:r>
            <a:r>
              <a:rPr lang="es-ES_tradnl" sz="3200" b="1"/>
              <a:t>         </a:t>
            </a:r>
            <a:r>
              <a:rPr lang="el-GR" sz="2800" b="1" i="1">
                <a:solidFill>
                  <a:schemeClr val="accent2"/>
                </a:solidFill>
              </a:rPr>
              <a:t>Δ</a:t>
            </a:r>
            <a:r>
              <a:rPr lang="es-CL" sz="2800" b="1" i="1">
                <a:solidFill>
                  <a:schemeClr val="accent2"/>
                </a:solidFill>
              </a:rPr>
              <a:t>H</a:t>
            </a:r>
            <a:r>
              <a:rPr lang="es-CL" sz="2800">
                <a:solidFill>
                  <a:schemeClr val="accent2"/>
                </a:solidFill>
              </a:rPr>
              <a:t>= +1131,2 Kj</a:t>
            </a:r>
          </a:p>
          <a:p>
            <a:pPr algn="just" eaLnBrk="1" hangingPunct="1">
              <a:spcBef>
                <a:spcPct val="50000"/>
              </a:spcBef>
              <a:buClr>
                <a:srgbClr val="FF3300"/>
              </a:buClr>
              <a:buFont typeface="Wingdings" pitchFamily="2" charset="2"/>
              <a:buChar char="Ø"/>
            </a:pPr>
            <a:r>
              <a:rPr lang="es-CL" sz="3200">
                <a:solidFill>
                  <a:schemeClr val="accent2"/>
                </a:solidFill>
              </a:rPr>
              <a:t>Amplificación de ecuación (x3)</a:t>
            </a:r>
          </a:p>
          <a:p>
            <a:pPr algn="just" eaLnBrk="1" hangingPunct="1">
              <a:spcBef>
                <a:spcPct val="50000"/>
              </a:spcBef>
              <a:buClr>
                <a:srgbClr val="FF3300"/>
              </a:buClr>
              <a:buFont typeface="Wingdings" pitchFamily="2" charset="2"/>
              <a:buNone/>
            </a:pPr>
            <a:r>
              <a:rPr lang="es-ES_tradnl" b="1"/>
              <a:t>        </a:t>
            </a:r>
            <a:r>
              <a:rPr lang="es-ES_tradnl" sz="3200" b="1"/>
              <a:t>12CO</a:t>
            </a:r>
            <a:r>
              <a:rPr lang="es-ES_tradnl" sz="3200" b="1" baseline="-25000"/>
              <a:t>(g)</a:t>
            </a:r>
            <a:r>
              <a:rPr lang="es-ES_tradnl" sz="3200" b="1"/>
              <a:t> + 6O</a:t>
            </a:r>
            <a:r>
              <a:rPr lang="es-ES_tradnl" sz="3200" b="1" baseline="-25000"/>
              <a:t>2(g)</a:t>
            </a:r>
            <a:r>
              <a:rPr lang="es-ES_tradnl" sz="3200" b="1"/>
              <a:t> → 12CO</a:t>
            </a:r>
            <a:r>
              <a:rPr lang="es-ES_tradnl" sz="3200" b="1" baseline="-25000"/>
              <a:t>2(g)</a:t>
            </a:r>
            <a:r>
              <a:rPr lang="es-ES_tradnl"/>
              <a:t>         </a:t>
            </a:r>
            <a:r>
              <a:rPr lang="el-GR" sz="2800" b="1" i="1">
                <a:solidFill>
                  <a:schemeClr val="accent2"/>
                </a:solidFill>
              </a:rPr>
              <a:t>Δ</a:t>
            </a:r>
            <a:r>
              <a:rPr lang="es-CL" sz="2800" b="1" i="1">
                <a:solidFill>
                  <a:schemeClr val="accent2"/>
                </a:solidFill>
              </a:rPr>
              <a:t>H</a:t>
            </a:r>
            <a:r>
              <a:rPr lang="es-CL" sz="2800">
                <a:solidFill>
                  <a:schemeClr val="accent2"/>
                </a:solidFill>
              </a:rPr>
              <a:t>= - 3393,6 Kj</a:t>
            </a:r>
          </a:p>
          <a:p>
            <a:pPr algn="just" eaLnBrk="1" hangingPunct="1">
              <a:spcBef>
                <a:spcPct val="50000"/>
              </a:spcBef>
              <a:buClr>
                <a:srgbClr val="FF3300"/>
              </a:buClr>
              <a:buFont typeface="Wingdings" pitchFamily="2" charset="2"/>
              <a:buChar char="Ø"/>
            </a:pPr>
            <a:r>
              <a:rPr lang="es-CL" sz="2800" i="1">
                <a:solidFill>
                  <a:schemeClr val="accent2"/>
                </a:solidFill>
              </a:rPr>
              <a:t> </a:t>
            </a:r>
            <a:r>
              <a:rPr lang="es-CL" sz="3200">
                <a:solidFill>
                  <a:schemeClr val="accent2"/>
                </a:solidFill>
              </a:rPr>
              <a:t>Simplificación de ecuación (/2)</a:t>
            </a:r>
          </a:p>
          <a:p>
            <a:pPr algn="just" eaLnBrk="1" hangingPunct="1">
              <a:spcBef>
                <a:spcPct val="50000"/>
              </a:spcBef>
              <a:buClr>
                <a:srgbClr val="FF3300"/>
              </a:buClr>
              <a:buFont typeface="Wingdings" pitchFamily="2" charset="2"/>
              <a:buNone/>
            </a:pPr>
            <a:r>
              <a:rPr lang="es-ES_tradnl" b="1"/>
              <a:t>        </a:t>
            </a:r>
            <a:r>
              <a:rPr lang="es-ES_tradnl" sz="3200" b="1"/>
              <a:t>2CO</a:t>
            </a:r>
            <a:r>
              <a:rPr lang="es-ES_tradnl" sz="3200" b="1" baseline="-25000"/>
              <a:t>(g)</a:t>
            </a:r>
            <a:r>
              <a:rPr lang="es-ES_tradnl" sz="3200" b="1"/>
              <a:t> + O</a:t>
            </a:r>
            <a:r>
              <a:rPr lang="es-ES_tradnl" sz="3200" b="1" baseline="-25000"/>
              <a:t>2(g)</a:t>
            </a:r>
            <a:r>
              <a:rPr lang="es-ES_tradnl" sz="3200" b="1"/>
              <a:t> → 2CO </a:t>
            </a:r>
            <a:r>
              <a:rPr lang="es-ES_tradnl" sz="3200" b="1" baseline="-25000"/>
              <a:t>2(g)</a:t>
            </a:r>
            <a:r>
              <a:rPr lang="es-ES_tradnl" b="1"/>
              <a:t> </a:t>
            </a:r>
            <a:r>
              <a:rPr lang="es-ES_tradnl"/>
              <a:t>                </a:t>
            </a:r>
            <a:r>
              <a:rPr lang="el-GR" sz="2800" b="1" i="1">
                <a:solidFill>
                  <a:schemeClr val="accent2"/>
                </a:solidFill>
              </a:rPr>
              <a:t>Δ</a:t>
            </a:r>
            <a:r>
              <a:rPr lang="es-CL" sz="2800" b="1" i="1">
                <a:solidFill>
                  <a:schemeClr val="accent2"/>
                </a:solidFill>
              </a:rPr>
              <a:t>H</a:t>
            </a:r>
            <a:r>
              <a:rPr lang="es-CL" sz="2800">
                <a:solidFill>
                  <a:schemeClr val="accent2"/>
                </a:solidFill>
              </a:rPr>
              <a:t>= -565,6 Kj</a:t>
            </a:r>
            <a:endParaRPr lang="es-ES_tradnl" sz="3600"/>
          </a:p>
        </p:txBody>
      </p:sp>
      <p:sp>
        <p:nvSpPr>
          <p:cNvPr id="33801" name="AutoShape 9"/>
          <p:cNvSpPr>
            <a:spLocks noChangeArrowheads="1"/>
          </p:cNvSpPr>
          <p:nvPr/>
        </p:nvSpPr>
        <p:spPr bwMode="auto">
          <a:xfrm>
            <a:off x="7380288" y="1916113"/>
            <a:ext cx="1008062" cy="1008062"/>
          </a:xfrm>
          <a:prstGeom prst="downArrow">
            <a:avLst>
              <a:gd name="adj1" fmla="val 50000"/>
              <a:gd name="adj2" fmla="val 25000"/>
            </a:avLst>
          </a:prstGeom>
          <a:noFill/>
          <a:ln w="381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s-ES_tradnl"/>
          </a:p>
        </p:txBody>
      </p:sp>
      <p:sp>
        <p:nvSpPr>
          <p:cNvPr id="33802" name="Oval 10"/>
          <p:cNvSpPr>
            <a:spLocks noChangeArrowheads="1"/>
          </p:cNvSpPr>
          <p:nvPr/>
        </p:nvSpPr>
        <p:spPr bwMode="auto">
          <a:xfrm>
            <a:off x="7092950" y="2924175"/>
            <a:ext cx="358775" cy="431800"/>
          </a:xfrm>
          <a:prstGeom prst="ellipse">
            <a:avLst/>
          </a:prstGeom>
          <a:noFill/>
          <a:ln w="38100" cap="rnd">
            <a:solidFill>
              <a:srgbClr val="FF0000"/>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3803" name="AutoShape 11"/>
          <p:cNvSpPr>
            <a:spLocks noChangeArrowheads="1"/>
          </p:cNvSpPr>
          <p:nvPr/>
        </p:nvSpPr>
        <p:spPr bwMode="auto">
          <a:xfrm>
            <a:off x="7308850" y="1916113"/>
            <a:ext cx="1439863" cy="2376487"/>
          </a:xfrm>
          <a:prstGeom prst="downArrow">
            <a:avLst>
              <a:gd name="adj1" fmla="val 50000"/>
              <a:gd name="adj2" fmla="val 41262"/>
            </a:avLst>
          </a:prstGeom>
          <a:noFill/>
          <a:ln w="381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3804" name="Oval 12"/>
          <p:cNvSpPr>
            <a:spLocks noChangeArrowheads="1"/>
          </p:cNvSpPr>
          <p:nvPr/>
        </p:nvSpPr>
        <p:spPr bwMode="auto">
          <a:xfrm>
            <a:off x="7164388" y="4292600"/>
            <a:ext cx="1800225" cy="576263"/>
          </a:xfrm>
          <a:prstGeom prst="ellipse">
            <a:avLst/>
          </a:prstGeom>
          <a:noFill/>
          <a:ln w="38100" cap="rnd">
            <a:solidFill>
              <a:srgbClr val="FF0000"/>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3805" name="AutoShape 13"/>
          <p:cNvSpPr>
            <a:spLocks noChangeArrowheads="1"/>
          </p:cNvSpPr>
          <p:nvPr/>
        </p:nvSpPr>
        <p:spPr bwMode="auto">
          <a:xfrm>
            <a:off x="7308850" y="1916113"/>
            <a:ext cx="1439863" cy="3889375"/>
          </a:xfrm>
          <a:prstGeom prst="downArrow">
            <a:avLst>
              <a:gd name="adj1" fmla="val 50000"/>
              <a:gd name="adj2" fmla="val 67530"/>
            </a:avLst>
          </a:prstGeom>
          <a:noFill/>
          <a:ln w="38100">
            <a:solidFill>
              <a:srgbClr val="FF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3807" name="Oval 15"/>
          <p:cNvSpPr>
            <a:spLocks noChangeArrowheads="1"/>
          </p:cNvSpPr>
          <p:nvPr/>
        </p:nvSpPr>
        <p:spPr bwMode="auto">
          <a:xfrm>
            <a:off x="7019925" y="5805488"/>
            <a:ext cx="1800225" cy="576262"/>
          </a:xfrm>
          <a:prstGeom prst="ellipse">
            <a:avLst/>
          </a:prstGeom>
          <a:noFill/>
          <a:ln w="38100" cap="rnd">
            <a:solidFill>
              <a:srgbClr val="FF0000"/>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xmlns="" val="1439841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3796">
                                            <p:txEl>
                                              <p:charRg st="13" end="70"/>
                                            </p:txEl>
                                          </p:spTgt>
                                        </p:tgtEl>
                                        <p:attrNameLst>
                                          <p:attrName>style.visibility</p:attrName>
                                        </p:attrNameLst>
                                      </p:cBhvr>
                                      <p:to>
                                        <p:strVal val="visible"/>
                                      </p:to>
                                    </p:set>
                                    <p:animEffect transition="in" filter="box(in)">
                                      <p:cBhvr>
                                        <p:cTn id="7" dur="500"/>
                                        <p:tgtEl>
                                          <p:spTgt spid="33796">
                                            <p:txEl>
                                              <p:charRg st="13" end="7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3796">
                                            <p:txEl>
                                              <p:charRg st="70" end="93"/>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3796">
                                            <p:txEl>
                                              <p:charRg st="93" end="147"/>
                                            </p:txEl>
                                          </p:spTgt>
                                        </p:tgtEl>
                                        <p:attrNameLst>
                                          <p:attrName>style.visibility</p:attrName>
                                        </p:attrNameLst>
                                      </p:cBhvr>
                                      <p:to>
                                        <p:strVal val="visible"/>
                                      </p:to>
                                    </p:set>
                                    <p:animEffect transition="in" filter="blinds(horizontal)">
                                      <p:cBhvr>
                                        <p:cTn id="16" dur="500"/>
                                        <p:tgtEl>
                                          <p:spTgt spid="33796">
                                            <p:txEl>
                                              <p:charRg st="93" end="14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3801"/>
                                        </p:tgtEl>
                                        <p:attrNameLst>
                                          <p:attrName>style.visibility</p:attrName>
                                        </p:attrNameLst>
                                      </p:cBhvr>
                                      <p:to>
                                        <p:strVal val="visible"/>
                                      </p:to>
                                    </p:set>
                                    <p:animEffect transition="in" filter="fade">
                                      <p:cBhvr>
                                        <p:cTn id="21" dur="1000"/>
                                        <p:tgtEl>
                                          <p:spTgt spid="33801"/>
                                        </p:tgtEl>
                                      </p:cBhvr>
                                    </p:animEffect>
                                    <p:anim calcmode="lin" valueType="num">
                                      <p:cBhvr>
                                        <p:cTn id="22" dur="1000" fill="hold"/>
                                        <p:tgtEl>
                                          <p:spTgt spid="33801"/>
                                        </p:tgtEl>
                                        <p:attrNameLst>
                                          <p:attrName>ppt_x</p:attrName>
                                        </p:attrNameLst>
                                      </p:cBhvr>
                                      <p:tavLst>
                                        <p:tav tm="0">
                                          <p:val>
                                            <p:strVal val="#ppt_x"/>
                                          </p:val>
                                        </p:tav>
                                        <p:tav tm="100000">
                                          <p:val>
                                            <p:strVal val="#ppt_x"/>
                                          </p:val>
                                        </p:tav>
                                      </p:tavLst>
                                    </p:anim>
                                    <p:anim calcmode="lin" valueType="num">
                                      <p:cBhvr>
                                        <p:cTn id="23" dur="1000" fill="hold"/>
                                        <p:tgtEl>
                                          <p:spTgt spid="33801"/>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380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grpId="1" nodeType="clickEffect">
                                  <p:stCondLst>
                                    <p:cond delay="0"/>
                                  </p:stCondLst>
                                  <p:childTnLst>
                                    <p:animEffect transition="out" filter="blinds(horizontal)">
                                      <p:cBhvr>
                                        <p:cTn id="31" dur="500"/>
                                        <p:tgtEl>
                                          <p:spTgt spid="33801"/>
                                        </p:tgtEl>
                                      </p:cBhvr>
                                    </p:animEffect>
                                    <p:set>
                                      <p:cBhvr>
                                        <p:cTn id="32" dur="1" fill="hold">
                                          <p:stCondLst>
                                            <p:cond delay="499"/>
                                          </p:stCondLst>
                                        </p:cTn>
                                        <p:tgtEl>
                                          <p:spTgt spid="33801"/>
                                        </p:tgtEl>
                                        <p:attrNameLst>
                                          <p:attrName>style.visibility</p:attrName>
                                        </p:attrNameLst>
                                      </p:cBhvr>
                                      <p:to>
                                        <p:strVal val="hidden"/>
                                      </p:to>
                                    </p:set>
                                  </p:childTnLst>
                                </p:cTn>
                              </p:par>
                              <p:par>
                                <p:cTn id="33" presetID="3" presetClass="exit" presetSubtype="10" fill="hold" grpId="1" nodeType="withEffect">
                                  <p:stCondLst>
                                    <p:cond delay="0"/>
                                  </p:stCondLst>
                                  <p:childTnLst>
                                    <p:animEffect transition="out" filter="blinds(horizontal)">
                                      <p:cBhvr>
                                        <p:cTn id="34" dur="500"/>
                                        <p:tgtEl>
                                          <p:spTgt spid="33802"/>
                                        </p:tgtEl>
                                      </p:cBhvr>
                                    </p:animEffect>
                                    <p:set>
                                      <p:cBhvr>
                                        <p:cTn id="35" dur="1" fill="hold">
                                          <p:stCondLst>
                                            <p:cond delay="499"/>
                                          </p:stCondLst>
                                        </p:cTn>
                                        <p:tgtEl>
                                          <p:spTgt spid="33802"/>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3796">
                                            <p:txEl>
                                              <p:charRg st="147" end="178"/>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33796">
                                            <p:txEl>
                                              <p:charRg st="178" end="238"/>
                                            </p:txEl>
                                          </p:spTgt>
                                        </p:tgtEl>
                                        <p:attrNameLst>
                                          <p:attrName>style.visibility</p:attrName>
                                        </p:attrNameLst>
                                      </p:cBhvr>
                                      <p:to>
                                        <p:strVal val="visible"/>
                                      </p:to>
                                    </p:set>
                                    <p:animEffect transition="in" filter="blinds(horizontal)">
                                      <p:cBhvr>
                                        <p:cTn id="44" dur="500"/>
                                        <p:tgtEl>
                                          <p:spTgt spid="33796">
                                            <p:txEl>
                                              <p:charRg st="178" end="23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80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3804"/>
                                        </p:tgtEl>
                                        <p:attrNameLst>
                                          <p:attrName>style.visibility</p:attrName>
                                        </p:attrNameLst>
                                      </p:cBhvr>
                                      <p:to>
                                        <p:strVal val="visible"/>
                                      </p:to>
                                    </p:set>
                                    <p:animEffect transition="in" filter="blinds(horizontal)">
                                      <p:cBhvr>
                                        <p:cTn id="53" dur="500"/>
                                        <p:tgtEl>
                                          <p:spTgt spid="3380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xit" presetSubtype="10" fill="hold" grpId="1" nodeType="clickEffect">
                                  <p:stCondLst>
                                    <p:cond delay="0"/>
                                  </p:stCondLst>
                                  <p:childTnLst>
                                    <p:animEffect transition="out" filter="blinds(horizontal)">
                                      <p:cBhvr>
                                        <p:cTn id="57" dur="500"/>
                                        <p:tgtEl>
                                          <p:spTgt spid="33803"/>
                                        </p:tgtEl>
                                      </p:cBhvr>
                                    </p:animEffect>
                                    <p:set>
                                      <p:cBhvr>
                                        <p:cTn id="58" dur="1" fill="hold">
                                          <p:stCondLst>
                                            <p:cond delay="499"/>
                                          </p:stCondLst>
                                        </p:cTn>
                                        <p:tgtEl>
                                          <p:spTgt spid="33803"/>
                                        </p:tgtEl>
                                        <p:attrNameLst>
                                          <p:attrName>style.visibility</p:attrName>
                                        </p:attrNameLst>
                                      </p:cBhvr>
                                      <p:to>
                                        <p:strVal val="hidden"/>
                                      </p:to>
                                    </p:set>
                                  </p:childTnLst>
                                </p:cTn>
                              </p:par>
                              <p:par>
                                <p:cTn id="59" presetID="3" presetClass="exit" presetSubtype="10" fill="hold" grpId="1" nodeType="withEffect">
                                  <p:stCondLst>
                                    <p:cond delay="0"/>
                                  </p:stCondLst>
                                  <p:childTnLst>
                                    <p:animEffect transition="out" filter="blinds(horizontal)">
                                      <p:cBhvr>
                                        <p:cTn id="60" dur="500"/>
                                        <p:tgtEl>
                                          <p:spTgt spid="33804"/>
                                        </p:tgtEl>
                                      </p:cBhvr>
                                    </p:animEffect>
                                    <p:set>
                                      <p:cBhvr>
                                        <p:cTn id="61" dur="1" fill="hold">
                                          <p:stCondLst>
                                            <p:cond delay="499"/>
                                          </p:stCondLst>
                                        </p:cTn>
                                        <p:tgtEl>
                                          <p:spTgt spid="33804"/>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33796">
                                            <p:txEl>
                                              <p:charRg st="238" end="271"/>
                                            </p:txEl>
                                          </p:spTgt>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33796">
                                            <p:txEl>
                                              <p:charRg st="271" end="330"/>
                                            </p:txEl>
                                          </p:spTgt>
                                        </p:tgtEl>
                                        <p:attrNameLst>
                                          <p:attrName>style.visibility</p:attrName>
                                        </p:attrNameLst>
                                      </p:cBhvr>
                                      <p:to>
                                        <p:strVal val="visible"/>
                                      </p:to>
                                    </p:set>
                                    <p:animEffect transition="in" filter="blinds(horizontal)">
                                      <p:cBhvr>
                                        <p:cTn id="70" dur="500"/>
                                        <p:tgtEl>
                                          <p:spTgt spid="33796">
                                            <p:txEl>
                                              <p:charRg st="271" end="330"/>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80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807"/>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xit" presetSubtype="10" fill="hold" grpId="1" nodeType="clickEffect">
                                  <p:stCondLst>
                                    <p:cond delay="0"/>
                                  </p:stCondLst>
                                  <p:childTnLst>
                                    <p:animEffect transition="out" filter="blinds(horizontal)">
                                      <p:cBhvr>
                                        <p:cTn id="82" dur="500"/>
                                        <p:tgtEl>
                                          <p:spTgt spid="33807"/>
                                        </p:tgtEl>
                                      </p:cBhvr>
                                    </p:animEffect>
                                    <p:set>
                                      <p:cBhvr>
                                        <p:cTn id="83" dur="1" fill="hold">
                                          <p:stCondLst>
                                            <p:cond delay="499"/>
                                          </p:stCondLst>
                                        </p:cTn>
                                        <p:tgtEl>
                                          <p:spTgt spid="33807"/>
                                        </p:tgtEl>
                                        <p:attrNameLst>
                                          <p:attrName>style.visibility</p:attrName>
                                        </p:attrNameLst>
                                      </p:cBhvr>
                                      <p:to>
                                        <p:strVal val="hidden"/>
                                      </p:to>
                                    </p:set>
                                  </p:childTnLst>
                                </p:cTn>
                              </p:par>
                              <p:par>
                                <p:cTn id="84" presetID="3" presetClass="exit" presetSubtype="10" fill="hold" grpId="1" nodeType="withEffect">
                                  <p:stCondLst>
                                    <p:cond delay="0"/>
                                  </p:stCondLst>
                                  <p:childTnLst>
                                    <p:animEffect transition="out" filter="blinds(horizontal)">
                                      <p:cBhvr>
                                        <p:cTn id="85" dur="500"/>
                                        <p:tgtEl>
                                          <p:spTgt spid="33805"/>
                                        </p:tgtEl>
                                      </p:cBhvr>
                                    </p:animEffect>
                                    <p:set>
                                      <p:cBhvr>
                                        <p:cTn id="86" dur="1" fill="hold">
                                          <p:stCondLst>
                                            <p:cond delay="499"/>
                                          </p:stCondLst>
                                        </p:cTn>
                                        <p:tgtEl>
                                          <p:spTgt spid="338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1" grpId="0" animBg="1"/>
      <p:bldP spid="33801" grpId="1" animBg="1"/>
      <p:bldP spid="33802" grpId="0" animBg="1"/>
      <p:bldP spid="33802" grpId="1" animBg="1"/>
      <p:bldP spid="33803" grpId="0" animBg="1"/>
      <p:bldP spid="33803" grpId="1" animBg="1"/>
      <p:bldP spid="33804" grpId="0" animBg="1"/>
      <p:bldP spid="33804" grpId="1" animBg="1"/>
      <p:bldP spid="33805" grpId="0" animBg="1"/>
      <p:bldP spid="33805" grpId="1" animBg="1"/>
      <p:bldP spid="33807" grpId="0" animBg="1"/>
      <p:bldP spid="33807"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79388" y="188913"/>
            <a:ext cx="4619625" cy="561975"/>
          </a:xfrm>
        </p:spPr>
        <p:txBody>
          <a:bodyPr>
            <a:normAutofit fontScale="90000"/>
          </a:bodyPr>
          <a:lstStyle/>
          <a:p>
            <a:pPr eaLnBrk="1" hangingPunct="1"/>
            <a:r>
              <a:rPr lang="es-ES" sz="3200" b="1" smtClean="0">
                <a:latin typeface="Verdana" pitchFamily="34" charset="0"/>
              </a:rPr>
              <a:t>Ley de Hess</a:t>
            </a:r>
            <a:endParaRPr lang="el-GR" sz="3200" b="1" smtClean="0">
              <a:latin typeface="Verdana" pitchFamily="34" charset="0"/>
            </a:endParaRPr>
          </a:p>
        </p:txBody>
      </p:sp>
      <p:sp>
        <p:nvSpPr>
          <p:cNvPr id="34820" name="Text Box 4"/>
          <p:cNvSpPr txBox="1">
            <a:spLocks noChangeArrowheads="1"/>
          </p:cNvSpPr>
          <p:nvPr/>
        </p:nvSpPr>
        <p:spPr bwMode="auto">
          <a:xfrm>
            <a:off x="179388" y="765175"/>
            <a:ext cx="8964612" cy="5551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Clr>
                <a:srgbClr val="FF3300"/>
              </a:buClr>
              <a:buFont typeface="Wingdings" pitchFamily="2" charset="2"/>
              <a:buNone/>
            </a:pPr>
            <a:r>
              <a:rPr lang="es-ES_tradnl" sz="2800" i="1" dirty="0"/>
              <a:t>Dadas las ecuaciones termodinámicas:</a:t>
            </a:r>
          </a:p>
          <a:p>
            <a:pPr algn="just" eaLnBrk="1" hangingPunct="1">
              <a:spcBef>
                <a:spcPct val="50000"/>
              </a:spcBef>
              <a:buClr>
                <a:srgbClr val="FF3300"/>
              </a:buClr>
              <a:buFont typeface="Wingdings" pitchFamily="2" charset="2"/>
              <a:buNone/>
            </a:pPr>
            <a:r>
              <a:rPr lang="es-ES_tradnl" sz="3200" b="1" dirty="0"/>
              <a:t>    C</a:t>
            </a:r>
            <a:r>
              <a:rPr lang="es-ES_tradnl" sz="3200" b="1" baseline="-25000" dirty="0"/>
              <a:t>(grafito) </a:t>
            </a:r>
            <a:r>
              <a:rPr lang="es-ES_tradnl" sz="3200" b="1" dirty="0"/>
              <a:t>+ O</a:t>
            </a:r>
            <a:r>
              <a:rPr lang="es-ES_tradnl" sz="3200" b="1" baseline="-25000" dirty="0"/>
              <a:t>2(g) </a:t>
            </a:r>
            <a:r>
              <a:rPr lang="es-ES_tradnl" sz="3200" b="1" dirty="0">
                <a:cs typeface="Arial" pitchFamily="34" charset="0"/>
              </a:rPr>
              <a:t>→ CO</a:t>
            </a:r>
            <a:r>
              <a:rPr lang="es-ES_tradnl" sz="3200" b="1" baseline="-25000" dirty="0">
                <a:cs typeface="Arial" pitchFamily="34" charset="0"/>
              </a:rPr>
              <a:t>2(g) </a:t>
            </a:r>
            <a:r>
              <a:rPr lang="es-ES_tradnl" sz="3600" baseline="-25000" dirty="0">
                <a:cs typeface="Arial" pitchFamily="34" charset="0"/>
              </a:rPr>
              <a:t>            </a:t>
            </a:r>
            <a:r>
              <a:rPr lang="el-GR" sz="2800" b="1" i="1" dirty="0">
                <a:solidFill>
                  <a:schemeClr val="accent2"/>
                </a:solidFill>
                <a:cs typeface="Arial" pitchFamily="34" charset="0"/>
              </a:rPr>
              <a:t>Δ</a:t>
            </a:r>
            <a:r>
              <a:rPr lang="es-CL" sz="2800" b="1" i="1" dirty="0">
                <a:solidFill>
                  <a:schemeClr val="accent2"/>
                </a:solidFill>
                <a:cs typeface="Arial" pitchFamily="34" charset="0"/>
              </a:rPr>
              <a:t>H</a:t>
            </a:r>
            <a:r>
              <a:rPr lang="es-CL" sz="2800" b="1" i="1" baseline="-25000" dirty="0">
                <a:solidFill>
                  <a:schemeClr val="accent2"/>
                </a:solidFill>
                <a:cs typeface="Arial" pitchFamily="34" charset="0"/>
              </a:rPr>
              <a:t>1</a:t>
            </a:r>
            <a:r>
              <a:rPr lang="es-CL" sz="2800" dirty="0">
                <a:solidFill>
                  <a:schemeClr val="accent2"/>
                </a:solidFill>
                <a:cs typeface="Arial" pitchFamily="34" charset="0"/>
              </a:rPr>
              <a:t>= -393,3 </a:t>
            </a:r>
            <a:r>
              <a:rPr lang="es-CL" sz="2800" dirty="0" err="1">
                <a:solidFill>
                  <a:schemeClr val="accent2"/>
                </a:solidFill>
                <a:cs typeface="Arial" pitchFamily="34" charset="0"/>
              </a:rPr>
              <a:t>Kj</a:t>
            </a:r>
            <a:endParaRPr lang="es-CL" sz="2800" dirty="0">
              <a:solidFill>
                <a:schemeClr val="accent2"/>
              </a:solidFill>
              <a:cs typeface="Arial" pitchFamily="34" charset="0"/>
            </a:endParaRPr>
          </a:p>
          <a:p>
            <a:pPr algn="just" eaLnBrk="1" hangingPunct="1">
              <a:spcBef>
                <a:spcPct val="50000"/>
              </a:spcBef>
              <a:buClr>
                <a:srgbClr val="FF3300"/>
              </a:buClr>
              <a:buFont typeface="Wingdings" pitchFamily="2" charset="2"/>
              <a:buNone/>
            </a:pPr>
            <a:r>
              <a:rPr lang="es-ES_tradnl" sz="3200" b="1" dirty="0"/>
              <a:t>    C</a:t>
            </a:r>
            <a:r>
              <a:rPr lang="es-ES_tradnl" sz="3200" b="1" baseline="-25000" dirty="0"/>
              <a:t>(diamante)</a:t>
            </a:r>
            <a:r>
              <a:rPr lang="es-ES_tradnl" sz="3200" b="1" dirty="0"/>
              <a:t> + O</a:t>
            </a:r>
            <a:r>
              <a:rPr lang="es-ES_tradnl" sz="3200" b="1" baseline="-25000" dirty="0"/>
              <a:t>2(g)</a:t>
            </a:r>
            <a:r>
              <a:rPr lang="es-ES_tradnl" sz="3200" b="1" dirty="0"/>
              <a:t> → CO</a:t>
            </a:r>
            <a:r>
              <a:rPr lang="es-ES_tradnl" sz="3200" b="1" baseline="-25000" dirty="0"/>
              <a:t>2(g)</a:t>
            </a:r>
            <a:r>
              <a:rPr lang="es-ES_tradnl" b="1" dirty="0"/>
              <a:t> </a:t>
            </a:r>
            <a:r>
              <a:rPr lang="es-ES_tradnl" dirty="0"/>
              <a:t>         </a:t>
            </a:r>
            <a:r>
              <a:rPr lang="el-GR" sz="2800" b="1" i="1" dirty="0">
                <a:solidFill>
                  <a:schemeClr val="accent2"/>
                </a:solidFill>
              </a:rPr>
              <a:t>Δ</a:t>
            </a:r>
            <a:r>
              <a:rPr lang="es-CL" sz="2800" b="1" i="1" dirty="0">
                <a:solidFill>
                  <a:schemeClr val="accent2"/>
                </a:solidFill>
              </a:rPr>
              <a:t>H</a:t>
            </a:r>
            <a:r>
              <a:rPr lang="es-CL" sz="2800" b="1" i="1" baseline="-25000" dirty="0">
                <a:solidFill>
                  <a:schemeClr val="accent2"/>
                </a:solidFill>
              </a:rPr>
              <a:t>2</a:t>
            </a:r>
            <a:r>
              <a:rPr lang="es-CL" sz="2800" dirty="0">
                <a:solidFill>
                  <a:schemeClr val="accent2"/>
                </a:solidFill>
              </a:rPr>
              <a:t>= -395,2 </a:t>
            </a:r>
            <a:r>
              <a:rPr lang="es-CL" sz="2800" dirty="0" err="1">
                <a:solidFill>
                  <a:schemeClr val="accent2"/>
                </a:solidFill>
              </a:rPr>
              <a:t>Kj</a:t>
            </a:r>
            <a:endParaRPr lang="es-CL" sz="2800" dirty="0">
              <a:solidFill>
                <a:schemeClr val="accent2"/>
              </a:solidFill>
            </a:endParaRPr>
          </a:p>
          <a:p>
            <a:pPr algn="just" eaLnBrk="1" hangingPunct="1">
              <a:spcBef>
                <a:spcPct val="50000"/>
              </a:spcBef>
              <a:buClr>
                <a:srgbClr val="FF3300"/>
              </a:buClr>
              <a:buFont typeface="Wingdings" pitchFamily="2" charset="2"/>
              <a:buNone/>
            </a:pPr>
            <a:r>
              <a:rPr lang="es-CL" sz="2800" dirty="0"/>
              <a:t>Calcule la variación de entalpía de transformación de</a:t>
            </a:r>
          </a:p>
          <a:p>
            <a:pPr algn="just" eaLnBrk="1" hangingPunct="1">
              <a:spcBef>
                <a:spcPct val="50000"/>
              </a:spcBef>
              <a:buClr>
                <a:srgbClr val="FF3300"/>
              </a:buClr>
              <a:buFont typeface="Wingdings" pitchFamily="2" charset="2"/>
              <a:buNone/>
            </a:pPr>
            <a:r>
              <a:rPr lang="es-CL" sz="2800" dirty="0"/>
              <a:t>  	    </a:t>
            </a:r>
            <a:r>
              <a:rPr lang="es-CL" sz="3200" b="1" dirty="0">
                <a:solidFill>
                  <a:schemeClr val="accent2"/>
                </a:solidFill>
              </a:rPr>
              <a:t>C</a:t>
            </a:r>
            <a:r>
              <a:rPr lang="es-CL" sz="3200" b="1" baseline="-25000" dirty="0">
                <a:solidFill>
                  <a:schemeClr val="accent2"/>
                </a:solidFill>
              </a:rPr>
              <a:t>(grafito) </a:t>
            </a:r>
            <a:r>
              <a:rPr lang="es-CL" sz="3200" b="1" dirty="0">
                <a:solidFill>
                  <a:schemeClr val="accent2"/>
                </a:solidFill>
                <a:cs typeface="Arial" pitchFamily="34" charset="0"/>
              </a:rPr>
              <a:t>→ C</a:t>
            </a:r>
            <a:r>
              <a:rPr lang="es-CL" sz="3200" b="1" baseline="-25000" dirty="0">
                <a:solidFill>
                  <a:schemeClr val="accent2"/>
                </a:solidFill>
                <a:cs typeface="Arial" pitchFamily="34" charset="0"/>
              </a:rPr>
              <a:t>(diamante)</a:t>
            </a:r>
            <a:r>
              <a:rPr lang="es-CL" sz="2800" b="1" baseline="-25000" dirty="0">
                <a:cs typeface="Arial" pitchFamily="34" charset="0"/>
              </a:rPr>
              <a:t>     </a:t>
            </a:r>
            <a:r>
              <a:rPr lang="el-GR" sz="2800" b="1" i="1" dirty="0">
                <a:solidFill>
                  <a:schemeClr val="accent2"/>
                </a:solidFill>
                <a:cs typeface="Arial" pitchFamily="34" charset="0"/>
              </a:rPr>
              <a:t>Δ</a:t>
            </a:r>
            <a:r>
              <a:rPr lang="es-CL" sz="2800" b="1" i="1" dirty="0">
                <a:solidFill>
                  <a:schemeClr val="accent2"/>
                </a:solidFill>
                <a:cs typeface="Arial" pitchFamily="34" charset="0"/>
              </a:rPr>
              <a:t>H</a:t>
            </a:r>
            <a:r>
              <a:rPr lang="es-CL" sz="2800" b="1" dirty="0">
                <a:solidFill>
                  <a:schemeClr val="accent2"/>
                </a:solidFill>
                <a:cs typeface="Arial" pitchFamily="34" charset="0"/>
              </a:rPr>
              <a:t> = ?</a:t>
            </a:r>
            <a:endParaRPr lang="es-CL" sz="3200" dirty="0">
              <a:solidFill>
                <a:schemeClr val="accent2"/>
              </a:solidFill>
            </a:endParaRPr>
          </a:p>
          <a:p>
            <a:pPr algn="just" eaLnBrk="1" hangingPunct="1">
              <a:spcBef>
                <a:spcPct val="50000"/>
              </a:spcBef>
              <a:buClr>
                <a:srgbClr val="FF3300"/>
              </a:buClr>
              <a:buFont typeface="Wingdings" pitchFamily="2" charset="2"/>
              <a:buNone/>
            </a:pPr>
            <a:r>
              <a:rPr lang="es-ES_tradnl" b="1" dirty="0"/>
              <a:t> </a:t>
            </a:r>
            <a:r>
              <a:rPr lang="es-ES_tradnl" sz="3200" b="1" dirty="0"/>
              <a:t>C</a:t>
            </a:r>
            <a:r>
              <a:rPr lang="es-ES_tradnl" sz="3200" b="1" baseline="-25000" dirty="0"/>
              <a:t>(grafito)</a:t>
            </a:r>
            <a:r>
              <a:rPr lang="es-ES_tradnl" sz="3200" b="1" dirty="0"/>
              <a:t> + O</a:t>
            </a:r>
            <a:r>
              <a:rPr lang="es-ES_tradnl" sz="3200" b="1" baseline="-25000" dirty="0"/>
              <a:t>2(g)</a:t>
            </a:r>
            <a:r>
              <a:rPr lang="es-ES_tradnl" sz="3200" b="1" dirty="0"/>
              <a:t> → CO</a:t>
            </a:r>
            <a:r>
              <a:rPr lang="es-ES_tradnl" sz="3200" b="1" baseline="-25000" dirty="0"/>
              <a:t>2(g)</a:t>
            </a:r>
            <a:r>
              <a:rPr lang="es-ES_tradnl" dirty="0"/>
              <a:t>                               </a:t>
            </a:r>
            <a:r>
              <a:rPr lang="el-GR" sz="2800" b="1" i="1" dirty="0">
                <a:solidFill>
                  <a:schemeClr val="accent2"/>
                </a:solidFill>
              </a:rPr>
              <a:t>Δ</a:t>
            </a:r>
            <a:r>
              <a:rPr lang="es-CL" sz="2800" b="1" i="1" dirty="0">
                <a:solidFill>
                  <a:schemeClr val="accent2"/>
                </a:solidFill>
              </a:rPr>
              <a:t>H</a:t>
            </a:r>
            <a:r>
              <a:rPr lang="es-CL" sz="2800" b="1" i="1" baseline="-25000" dirty="0">
                <a:solidFill>
                  <a:schemeClr val="accent2"/>
                </a:solidFill>
              </a:rPr>
              <a:t>1</a:t>
            </a:r>
            <a:r>
              <a:rPr lang="es-CL" sz="2800" dirty="0">
                <a:solidFill>
                  <a:schemeClr val="accent2"/>
                </a:solidFill>
              </a:rPr>
              <a:t>= -393,3 </a:t>
            </a:r>
            <a:r>
              <a:rPr lang="es-CL" sz="2800" dirty="0" err="1">
                <a:solidFill>
                  <a:schemeClr val="accent2"/>
                </a:solidFill>
              </a:rPr>
              <a:t>Kj</a:t>
            </a:r>
            <a:endParaRPr lang="es-CL" sz="2800" dirty="0">
              <a:solidFill>
                <a:schemeClr val="accent2"/>
              </a:solidFill>
            </a:endParaRPr>
          </a:p>
          <a:p>
            <a:pPr algn="just" eaLnBrk="1" hangingPunct="1">
              <a:spcBef>
                <a:spcPct val="50000"/>
              </a:spcBef>
              <a:buClr>
                <a:srgbClr val="FF3300"/>
              </a:buClr>
              <a:buFont typeface="Wingdings" pitchFamily="2" charset="2"/>
              <a:buNone/>
            </a:pPr>
            <a:r>
              <a:rPr lang="es-ES_tradnl" sz="3200" b="1" dirty="0"/>
              <a:t>             CO</a:t>
            </a:r>
            <a:r>
              <a:rPr lang="es-ES_tradnl" sz="3200" b="1" baseline="-25000" dirty="0"/>
              <a:t>2(g)</a:t>
            </a:r>
            <a:r>
              <a:rPr lang="es-ES_tradnl" sz="3200" b="1" dirty="0"/>
              <a:t>  →C</a:t>
            </a:r>
            <a:r>
              <a:rPr lang="es-ES_tradnl" sz="3200" b="1" baseline="-25000" dirty="0"/>
              <a:t>(diamante) </a:t>
            </a:r>
            <a:r>
              <a:rPr lang="es-ES_tradnl" sz="3200" b="1" dirty="0"/>
              <a:t>+ O</a:t>
            </a:r>
            <a:r>
              <a:rPr lang="es-ES_tradnl" sz="3200" b="1" baseline="-25000" dirty="0"/>
              <a:t>2(g)</a:t>
            </a:r>
            <a:r>
              <a:rPr lang="es-ES_tradnl" sz="3200" b="1" dirty="0"/>
              <a:t>  </a:t>
            </a:r>
            <a:r>
              <a:rPr lang="el-GR" sz="2800" b="1" i="1" dirty="0">
                <a:solidFill>
                  <a:schemeClr val="accent2"/>
                </a:solidFill>
              </a:rPr>
              <a:t>Δ</a:t>
            </a:r>
            <a:r>
              <a:rPr lang="es-CL" sz="2800" b="1" i="1" dirty="0">
                <a:solidFill>
                  <a:schemeClr val="accent2"/>
                </a:solidFill>
              </a:rPr>
              <a:t>H</a:t>
            </a:r>
            <a:r>
              <a:rPr lang="es-CL" sz="2800" b="1" i="1" baseline="-25000" dirty="0">
                <a:solidFill>
                  <a:schemeClr val="accent2"/>
                </a:solidFill>
              </a:rPr>
              <a:t>2</a:t>
            </a:r>
            <a:r>
              <a:rPr lang="es-CL" sz="2800" dirty="0">
                <a:solidFill>
                  <a:schemeClr val="accent2"/>
                </a:solidFill>
              </a:rPr>
              <a:t>= +395,2 </a:t>
            </a:r>
            <a:r>
              <a:rPr lang="es-CL" sz="2800" dirty="0" err="1">
                <a:solidFill>
                  <a:schemeClr val="accent2"/>
                </a:solidFill>
              </a:rPr>
              <a:t>Kj</a:t>
            </a:r>
            <a:endParaRPr lang="es-CL" sz="2800" dirty="0">
              <a:solidFill>
                <a:schemeClr val="accent2"/>
              </a:solidFill>
            </a:endParaRPr>
          </a:p>
          <a:p>
            <a:pPr algn="just" eaLnBrk="1" hangingPunct="1">
              <a:spcBef>
                <a:spcPct val="50000"/>
              </a:spcBef>
              <a:buClr>
                <a:srgbClr val="FF3300"/>
              </a:buClr>
              <a:buFont typeface="Wingdings" pitchFamily="2" charset="2"/>
              <a:buNone/>
            </a:pPr>
            <a:r>
              <a:rPr lang="es-CL" sz="2800" dirty="0">
                <a:solidFill>
                  <a:schemeClr val="accent2"/>
                </a:solidFill>
              </a:rPr>
              <a:t>	     </a:t>
            </a:r>
            <a:r>
              <a:rPr lang="es-CL" sz="3200" b="1" dirty="0"/>
              <a:t>C</a:t>
            </a:r>
            <a:r>
              <a:rPr lang="es-CL" sz="3200" b="1" baseline="-25000" dirty="0"/>
              <a:t>(grafito)</a:t>
            </a:r>
            <a:r>
              <a:rPr lang="es-CL" sz="3200" b="1" dirty="0"/>
              <a:t> </a:t>
            </a:r>
            <a:r>
              <a:rPr lang="es-CL" sz="3200" b="1" dirty="0">
                <a:cs typeface="Arial" pitchFamily="34" charset="0"/>
              </a:rPr>
              <a:t>→ C</a:t>
            </a:r>
            <a:r>
              <a:rPr lang="es-CL" sz="3200" b="1" baseline="-25000" dirty="0">
                <a:cs typeface="Arial" pitchFamily="34" charset="0"/>
              </a:rPr>
              <a:t>(diamante)</a:t>
            </a:r>
            <a:r>
              <a:rPr lang="es-CL" sz="3200" baseline="-25000" dirty="0">
                <a:solidFill>
                  <a:schemeClr val="accent2"/>
                </a:solidFill>
                <a:cs typeface="Arial" pitchFamily="34" charset="0"/>
              </a:rPr>
              <a:t>   	           </a:t>
            </a:r>
            <a:endParaRPr lang="es-ES_tradnl" sz="2800" dirty="0">
              <a:solidFill>
                <a:schemeClr val="accent2"/>
              </a:solidFill>
            </a:endParaRPr>
          </a:p>
        </p:txBody>
      </p:sp>
      <p:sp>
        <p:nvSpPr>
          <p:cNvPr id="34827" name="Line 11"/>
          <p:cNvSpPr>
            <a:spLocks noChangeShapeType="1"/>
          </p:cNvSpPr>
          <p:nvPr/>
        </p:nvSpPr>
        <p:spPr bwMode="auto">
          <a:xfrm>
            <a:off x="1042988" y="5805488"/>
            <a:ext cx="7850187"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34839" name="Line 23"/>
          <p:cNvSpPr>
            <a:spLocks noChangeShapeType="1"/>
          </p:cNvSpPr>
          <p:nvPr/>
        </p:nvSpPr>
        <p:spPr bwMode="auto">
          <a:xfrm flipV="1">
            <a:off x="1619250" y="5084763"/>
            <a:ext cx="1008063" cy="576262"/>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34840" name="Line 24"/>
          <p:cNvSpPr>
            <a:spLocks noChangeShapeType="1"/>
          </p:cNvSpPr>
          <p:nvPr/>
        </p:nvSpPr>
        <p:spPr bwMode="auto">
          <a:xfrm flipH="1">
            <a:off x="3492500" y="4221163"/>
            <a:ext cx="935038" cy="647700"/>
          </a:xfrm>
          <a:prstGeom prst="line">
            <a:avLst/>
          </a:prstGeom>
          <a:noFill/>
          <a:ln w="38100">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34841" name="Line 25"/>
          <p:cNvSpPr>
            <a:spLocks noChangeShapeType="1"/>
          </p:cNvSpPr>
          <p:nvPr/>
        </p:nvSpPr>
        <p:spPr bwMode="auto">
          <a:xfrm flipV="1">
            <a:off x="1908175" y="4292600"/>
            <a:ext cx="792163" cy="576263"/>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34842" name="Line 26"/>
          <p:cNvSpPr>
            <a:spLocks noChangeShapeType="1"/>
          </p:cNvSpPr>
          <p:nvPr/>
        </p:nvSpPr>
        <p:spPr bwMode="auto">
          <a:xfrm flipV="1">
            <a:off x="5435600" y="5084763"/>
            <a:ext cx="649288" cy="504825"/>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21517" name="Text Box 27"/>
          <p:cNvSpPr txBox="1">
            <a:spLocks noChangeArrowheads="1"/>
          </p:cNvSpPr>
          <p:nvPr/>
        </p:nvSpPr>
        <p:spPr bwMode="auto">
          <a:xfrm>
            <a:off x="6011863" y="5949950"/>
            <a:ext cx="26638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s-ES_tradnl"/>
          </a:p>
        </p:txBody>
      </p:sp>
      <p:sp>
        <p:nvSpPr>
          <p:cNvPr id="34844" name="Text Box 28"/>
          <p:cNvSpPr txBox="1">
            <a:spLocks noChangeArrowheads="1"/>
          </p:cNvSpPr>
          <p:nvPr/>
        </p:nvSpPr>
        <p:spPr bwMode="auto">
          <a:xfrm>
            <a:off x="6443663" y="5876925"/>
            <a:ext cx="230505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l-GR" sz="2800" b="1" i="1">
                <a:solidFill>
                  <a:srgbClr val="FF3300"/>
                </a:solidFill>
                <a:cs typeface="Arial" pitchFamily="34" charset="0"/>
              </a:rPr>
              <a:t>Δ</a:t>
            </a:r>
            <a:r>
              <a:rPr lang="es-CL" sz="2800" b="1" i="1">
                <a:solidFill>
                  <a:srgbClr val="FF3300"/>
                </a:solidFill>
                <a:cs typeface="Arial" pitchFamily="34" charset="0"/>
              </a:rPr>
              <a:t>H</a:t>
            </a:r>
            <a:r>
              <a:rPr lang="es-CL" sz="2800">
                <a:solidFill>
                  <a:srgbClr val="FF3300"/>
                </a:solidFill>
                <a:cs typeface="Arial" pitchFamily="34" charset="0"/>
              </a:rPr>
              <a:t> = +1,9 Kj</a:t>
            </a:r>
            <a:endParaRPr lang="el-GR" sz="2800">
              <a:solidFill>
                <a:srgbClr val="FF3300"/>
              </a:solidFill>
              <a:cs typeface="Arial" pitchFamily="34" charset="0"/>
            </a:endParaRPr>
          </a:p>
        </p:txBody>
      </p:sp>
      <p:sp>
        <p:nvSpPr>
          <p:cNvPr id="34845" name="Oval 29"/>
          <p:cNvSpPr>
            <a:spLocks noChangeArrowheads="1"/>
          </p:cNvSpPr>
          <p:nvPr/>
        </p:nvSpPr>
        <p:spPr bwMode="auto">
          <a:xfrm>
            <a:off x="7451725" y="5157788"/>
            <a:ext cx="288925" cy="358775"/>
          </a:xfrm>
          <a:prstGeom prst="ellipse">
            <a:avLst/>
          </a:prstGeom>
          <a:noFill/>
          <a:ln w="38100" cap="rnd">
            <a:solidFill>
              <a:srgbClr val="FF0000"/>
            </a:solidFill>
            <a:prstDash val="sysDot"/>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xmlns="" val="4282233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820">
                                            <p:txEl>
                                              <p:pRg st="1" end="1"/>
                                            </p:txEl>
                                          </p:spTgt>
                                        </p:tgtEl>
                                        <p:attrNameLst>
                                          <p:attrName>style.visibility</p:attrName>
                                        </p:attrNameLst>
                                      </p:cBhvr>
                                      <p:to>
                                        <p:strVal val="visible"/>
                                      </p:to>
                                    </p:set>
                                    <p:animEffect transition="in" filter="box(in)">
                                      <p:cBhvr>
                                        <p:cTn id="7" dur="500"/>
                                        <p:tgtEl>
                                          <p:spTgt spid="34820">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4820">
                                            <p:txEl>
                                              <p:pRg st="2" end="2"/>
                                            </p:txEl>
                                          </p:spTgt>
                                        </p:tgtEl>
                                        <p:attrNameLst>
                                          <p:attrName>style.visibility</p:attrName>
                                        </p:attrNameLst>
                                      </p:cBhvr>
                                      <p:to>
                                        <p:strVal val="visible"/>
                                      </p:to>
                                    </p:set>
                                    <p:animEffect transition="in" filter="box(in)">
                                      <p:cBhvr>
                                        <p:cTn id="10" dur="500"/>
                                        <p:tgtEl>
                                          <p:spTgt spid="34820">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34820">
                                            <p:txEl>
                                              <p:pRg st="4" end="4"/>
                                            </p:txEl>
                                          </p:spTgt>
                                        </p:tgtEl>
                                        <p:attrNameLst>
                                          <p:attrName>style.visibility</p:attrName>
                                        </p:attrNameLst>
                                      </p:cBhvr>
                                      <p:to>
                                        <p:strVal val="visible"/>
                                      </p:to>
                                    </p:set>
                                    <p:animEffect transition="in" filter="blinds(horizontal)">
                                      <p:cBhvr>
                                        <p:cTn id="19" dur="500"/>
                                        <p:tgtEl>
                                          <p:spTgt spid="34820">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34820">
                                            <p:txEl>
                                              <p:pRg st="5" end="5"/>
                                            </p:txEl>
                                          </p:spTgt>
                                        </p:tgtEl>
                                        <p:attrNameLst>
                                          <p:attrName>style.visibility</p:attrName>
                                        </p:attrNameLst>
                                      </p:cBhvr>
                                      <p:to>
                                        <p:strVal val="visible"/>
                                      </p:to>
                                    </p:set>
                                    <p:animEffect transition="in" filter="box(in)">
                                      <p:cBhvr>
                                        <p:cTn id="24" dur="500"/>
                                        <p:tgtEl>
                                          <p:spTgt spid="34820">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34820">
                                            <p:txEl>
                                              <p:pRg st="6" end="6"/>
                                            </p:txEl>
                                          </p:spTgt>
                                        </p:tgtEl>
                                        <p:attrNameLst>
                                          <p:attrName>style.visibility</p:attrName>
                                        </p:attrNameLst>
                                      </p:cBhvr>
                                      <p:to>
                                        <p:strVal val="visible"/>
                                      </p:to>
                                    </p:set>
                                    <p:animEffect transition="in" filter="box(in)">
                                      <p:cBhvr>
                                        <p:cTn id="29" dur="500"/>
                                        <p:tgtEl>
                                          <p:spTgt spid="34820">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484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xit" presetSubtype="10" fill="hold" grpId="1" nodeType="clickEffect">
                                  <p:stCondLst>
                                    <p:cond delay="0"/>
                                  </p:stCondLst>
                                  <p:childTnLst>
                                    <p:animEffect transition="out" filter="blinds(horizontal)">
                                      <p:cBhvr>
                                        <p:cTn id="37" dur="500"/>
                                        <p:tgtEl>
                                          <p:spTgt spid="34845"/>
                                        </p:tgtEl>
                                      </p:cBhvr>
                                    </p:animEffect>
                                    <p:set>
                                      <p:cBhvr>
                                        <p:cTn id="38" dur="1" fill="hold">
                                          <p:stCondLst>
                                            <p:cond delay="499"/>
                                          </p:stCondLst>
                                        </p:cTn>
                                        <p:tgtEl>
                                          <p:spTgt spid="34845"/>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8" presetClass="entr" presetSubtype="16" fill="hold" grpId="0" nodeType="clickEffect">
                                  <p:stCondLst>
                                    <p:cond delay="0"/>
                                  </p:stCondLst>
                                  <p:childTnLst>
                                    <p:set>
                                      <p:cBhvr>
                                        <p:cTn id="42" dur="1" fill="hold">
                                          <p:stCondLst>
                                            <p:cond delay="0"/>
                                          </p:stCondLst>
                                        </p:cTn>
                                        <p:tgtEl>
                                          <p:spTgt spid="34827"/>
                                        </p:tgtEl>
                                        <p:attrNameLst>
                                          <p:attrName>style.visibility</p:attrName>
                                        </p:attrNameLst>
                                      </p:cBhvr>
                                      <p:to>
                                        <p:strVal val="visible"/>
                                      </p:to>
                                    </p:set>
                                    <p:animEffect transition="in" filter="diamond(in)">
                                      <p:cBhvr>
                                        <p:cTn id="43" dur="2000"/>
                                        <p:tgtEl>
                                          <p:spTgt spid="3482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4839"/>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484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4841"/>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4842"/>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34820">
                                            <p:txEl>
                                              <p:pRg st="7" end="7"/>
                                            </p:txEl>
                                          </p:spTgt>
                                        </p:tgtEl>
                                        <p:attrNameLst>
                                          <p:attrName>style.visibility</p:attrName>
                                        </p:attrNameLst>
                                      </p:cBhvr>
                                      <p:to>
                                        <p:strVal val="visible"/>
                                      </p:to>
                                    </p:set>
                                    <p:animEffect transition="in" filter="blinds(horizontal)">
                                      <p:cBhvr>
                                        <p:cTn id="64" dur="500"/>
                                        <p:tgtEl>
                                          <p:spTgt spid="34820">
                                            <p:txEl>
                                              <p:pRg st="7" end="7"/>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7" presetClass="entr" presetSubtype="0" fill="hold" grpId="0" nodeType="clickEffect">
                                  <p:stCondLst>
                                    <p:cond delay="0"/>
                                  </p:stCondLst>
                                  <p:childTnLst>
                                    <p:set>
                                      <p:cBhvr>
                                        <p:cTn id="68" dur="1" fill="hold">
                                          <p:stCondLst>
                                            <p:cond delay="0"/>
                                          </p:stCondLst>
                                        </p:cTn>
                                        <p:tgtEl>
                                          <p:spTgt spid="34844"/>
                                        </p:tgtEl>
                                        <p:attrNameLst>
                                          <p:attrName>style.visibility</p:attrName>
                                        </p:attrNameLst>
                                      </p:cBhvr>
                                      <p:to>
                                        <p:strVal val="visible"/>
                                      </p:to>
                                    </p:set>
                                    <p:animEffect transition="in" filter="fade">
                                      <p:cBhvr>
                                        <p:cTn id="69" dur="1000"/>
                                        <p:tgtEl>
                                          <p:spTgt spid="34844"/>
                                        </p:tgtEl>
                                      </p:cBhvr>
                                    </p:animEffect>
                                    <p:anim calcmode="lin" valueType="num">
                                      <p:cBhvr>
                                        <p:cTn id="70" dur="1000" fill="hold"/>
                                        <p:tgtEl>
                                          <p:spTgt spid="34844"/>
                                        </p:tgtEl>
                                        <p:attrNameLst>
                                          <p:attrName>ppt_x</p:attrName>
                                        </p:attrNameLst>
                                      </p:cBhvr>
                                      <p:tavLst>
                                        <p:tav tm="0">
                                          <p:val>
                                            <p:strVal val="#ppt_x"/>
                                          </p:val>
                                        </p:tav>
                                        <p:tav tm="100000">
                                          <p:val>
                                            <p:strVal val="#ppt_x"/>
                                          </p:val>
                                        </p:tav>
                                      </p:tavLst>
                                    </p:anim>
                                    <p:anim calcmode="lin" valueType="num">
                                      <p:cBhvr>
                                        <p:cTn id="71" dur="900" decel="100000" fill="hold"/>
                                        <p:tgtEl>
                                          <p:spTgt spid="34844"/>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3484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7" grpId="0" animBg="1"/>
      <p:bldP spid="34839" grpId="0" animBg="1"/>
      <p:bldP spid="34840" grpId="0" animBg="1"/>
      <p:bldP spid="34841" grpId="0" animBg="1"/>
      <p:bldP spid="34842" grpId="0" animBg="1"/>
      <p:bldP spid="34844" grpId="0"/>
      <p:bldP spid="34845" grpId="0" animBg="1"/>
      <p:bldP spid="3484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90" name="Group 18"/>
          <p:cNvGrpSpPr>
            <a:grpSpLocks/>
          </p:cNvGrpSpPr>
          <p:nvPr/>
        </p:nvGrpSpPr>
        <p:grpSpPr bwMode="auto">
          <a:xfrm>
            <a:off x="155575" y="304800"/>
            <a:ext cx="8599492" cy="1757363"/>
            <a:chOff x="98" y="192"/>
            <a:chExt cx="5417" cy="1107"/>
          </a:xfrm>
        </p:grpSpPr>
        <p:sp>
          <p:nvSpPr>
            <p:cNvPr id="54274" name="Text Box 2"/>
            <p:cNvSpPr txBox="1">
              <a:spLocks noChangeArrowheads="1"/>
            </p:cNvSpPr>
            <p:nvPr/>
          </p:nvSpPr>
          <p:spPr bwMode="auto">
            <a:xfrm>
              <a:off x="98" y="192"/>
              <a:ext cx="4798"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sz="2400" b="1" dirty="0">
                  <a:solidFill>
                    <a:srgbClr val="0070C0"/>
                  </a:solidFill>
                </a:rPr>
                <a:t>Los sistemas se presentan </a:t>
              </a:r>
              <a:r>
                <a:rPr lang="es-ES_tradnl" sz="2400" dirty="0"/>
                <a:t>de diferentes formas </a:t>
              </a:r>
              <a:r>
                <a:rPr lang="es-ES" sz="2400" dirty="0">
                  <a:latin typeface="Symbol" pitchFamily="18" charset="2"/>
                </a:rPr>
                <a:t>Þ</a:t>
              </a:r>
              <a:r>
                <a:rPr lang="es-ES_tradnl" sz="2400" dirty="0">
                  <a:solidFill>
                    <a:srgbClr val="FFFF00"/>
                  </a:solidFill>
                  <a:latin typeface="Symbol" pitchFamily="18" charset="2"/>
                </a:rPr>
                <a:t> </a:t>
              </a:r>
              <a:endParaRPr lang="es-ES_tradnl" sz="2400" dirty="0" smtClean="0">
                <a:solidFill>
                  <a:srgbClr val="FFFF00"/>
                </a:solidFill>
                <a:latin typeface="Symbol" pitchFamily="18" charset="2"/>
              </a:endParaRPr>
            </a:p>
            <a:p>
              <a:pPr algn="ctr"/>
              <a:r>
                <a:rPr lang="es-ES_tradnl" sz="2400" cap="all" dirty="0" smtClean="0">
                  <a:solidFill>
                    <a:srgbClr val="FF0000"/>
                  </a:solidFill>
                  <a:latin typeface="Symbol" pitchFamily="18" charset="2"/>
                  <a:cs typeface="Arial" pitchFamily="34" charset="0"/>
                </a:rPr>
                <a:t> </a:t>
              </a:r>
              <a:r>
                <a:rPr lang="es-ES_tradnl" sz="2400" dirty="0" smtClean="0">
                  <a:solidFill>
                    <a:srgbClr val="FF0000"/>
                  </a:solidFill>
                </a:rPr>
                <a:t>ESTADOS</a:t>
              </a:r>
              <a:endParaRPr lang="es-ES" sz="2400" dirty="0">
                <a:solidFill>
                  <a:srgbClr val="FF0000"/>
                </a:solidFill>
              </a:endParaRPr>
            </a:p>
          </p:txBody>
        </p:sp>
        <p:sp>
          <p:nvSpPr>
            <p:cNvPr id="54275" name="Text Box 3"/>
            <p:cNvSpPr txBox="1">
              <a:spLocks noChangeArrowheads="1"/>
            </p:cNvSpPr>
            <p:nvPr/>
          </p:nvSpPr>
          <p:spPr bwMode="auto">
            <a:xfrm>
              <a:off x="113" y="704"/>
              <a:ext cx="5402"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sz="2400" dirty="0"/>
                <a:t>caracterizados por </a:t>
              </a:r>
              <a:r>
                <a:rPr lang="es-ES_tradnl" sz="2400" dirty="0">
                  <a:solidFill>
                    <a:srgbClr val="FF0000"/>
                  </a:solidFill>
                </a:rPr>
                <a:t>VARIABLES</a:t>
              </a:r>
              <a:r>
                <a:rPr lang="es-ES_tradnl" sz="2400" dirty="0"/>
                <a:t> </a:t>
              </a:r>
              <a:r>
                <a:rPr lang="es-ES_tradnl" sz="2400" dirty="0" smtClean="0"/>
                <a:t>termodinámicas o Estado</a:t>
              </a:r>
              <a:endParaRPr lang="es-ES" sz="2400" dirty="0"/>
            </a:p>
          </p:txBody>
        </p:sp>
        <p:sp>
          <p:nvSpPr>
            <p:cNvPr id="54276" name="Text Box 4"/>
            <p:cNvSpPr txBox="1">
              <a:spLocks noChangeArrowheads="1"/>
            </p:cNvSpPr>
            <p:nvPr/>
          </p:nvSpPr>
          <p:spPr bwMode="auto">
            <a:xfrm>
              <a:off x="1077" y="1008"/>
              <a:ext cx="4180"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sz="2400" i="1"/>
                <a:t>(p.ej: T, P, V, m, </a:t>
              </a:r>
              <a:r>
                <a:rPr lang="es-ES_tradnl" sz="2400" i="1">
                  <a:latin typeface="Symbol" pitchFamily="18" charset="2"/>
                </a:rPr>
                <a:t>r</a:t>
              </a:r>
              <a:r>
                <a:rPr lang="es-ES_tradnl" sz="2400" i="1"/>
                <a:t>, composición química, ...)</a:t>
              </a:r>
              <a:endParaRPr lang="es-ES" sz="2400" i="1"/>
            </a:p>
          </p:txBody>
        </p:sp>
      </p:grpSp>
      <p:grpSp>
        <p:nvGrpSpPr>
          <p:cNvPr id="54291" name="Group 19"/>
          <p:cNvGrpSpPr>
            <a:grpSpLocks/>
          </p:cNvGrpSpPr>
          <p:nvPr/>
        </p:nvGrpSpPr>
        <p:grpSpPr bwMode="auto">
          <a:xfrm>
            <a:off x="685800" y="2514600"/>
            <a:ext cx="8010525" cy="3228975"/>
            <a:chOff x="432" y="1584"/>
            <a:chExt cx="5046" cy="2034"/>
          </a:xfrm>
        </p:grpSpPr>
        <p:sp>
          <p:nvSpPr>
            <p:cNvPr id="54281" name="Text Box 9"/>
            <p:cNvSpPr txBox="1">
              <a:spLocks noChangeArrowheads="1"/>
            </p:cNvSpPr>
            <p:nvPr/>
          </p:nvSpPr>
          <p:spPr bwMode="auto">
            <a:xfrm>
              <a:off x="1089" y="2448"/>
              <a:ext cx="80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b="1">
                  <a:solidFill>
                    <a:srgbClr val="FF0000"/>
                  </a:solidFill>
                </a:rPr>
                <a:t>Intensivas</a:t>
              </a:r>
              <a:endParaRPr lang="es-ES" b="1">
                <a:solidFill>
                  <a:srgbClr val="FF0000"/>
                </a:solidFill>
              </a:endParaRPr>
            </a:p>
          </p:txBody>
        </p:sp>
        <p:sp>
          <p:nvSpPr>
            <p:cNvPr id="54283" name="Text Box 11"/>
            <p:cNvSpPr txBox="1">
              <a:spLocks noChangeArrowheads="1"/>
            </p:cNvSpPr>
            <p:nvPr/>
          </p:nvSpPr>
          <p:spPr bwMode="auto">
            <a:xfrm>
              <a:off x="3716" y="2448"/>
              <a:ext cx="837"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r>
                <a:rPr lang="es-ES_tradnl" b="1">
                  <a:solidFill>
                    <a:srgbClr val="FF0000"/>
                  </a:solidFill>
                </a:rPr>
                <a:t>Extensivas</a:t>
              </a:r>
              <a:endParaRPr lang="es-ES" b="1">
                <a:solidFill>
                  <a:srgbClr val="FF0000"/>
                </a:solidFill>
              </a:endParaRPr>
            </a:p>
          </p:txBody>
        </p:sp>
        <p:sp>
          <p:nvSpPr>
            <p:cNvPr id="54285" name="Line 13"/>
            <p:cNvSpPr>
              <a:spLocks noChangeShapeType="1"/>
            </p:cNvSpPr>
            <p:nvPr/>
          </p:nvSpPr>
          <p:spPr bwMode="auto">
            <a:xfrm>
              <a:off x="3012" y="2112"/>
              <a:ext cx="1020" cy="288"/>
            </a:xfrm>
            <a:prstGeom prst="line">
              <a:avLst/>
            </a:prstGeom>
            <a:noFill/>
            <a:ln w="25400">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4286" name="Line 14"/>
            <p:cNvSpPr>
              <a:spLocks noChangeShapeType="1"/>
            </p:cNvSpPr>
            <p:nvPr/>
          </p:nvSpPr>
          <p:spPr bwMode="auto">
            <a:xfrm flipH="1">
              <a:off x="1728" y="2112"/>
              <a:ext cx="996" cy="288"/>
            </a:xfrm>
            <a:prstGeom prst="line">
              <a:avLst/>
            </a:prstGeom>
            <a:noFill/>
            <a:ln w="25400">
              <a:solidFill>
                <a:srgbClr val="00FF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s-PE"/>
            </a:p>
          </p:txBody>
        </p:sp>
        <p:sp>
          <p:nvSpPr>
            <p:cNvPr id="54287" name="Rectangle 15"/>
            <p:cNvSpPr>
              <a:spLocks noChangeArrowheads="1"/>
            </p:cNvSpPr>
            <p:nvPr/>
          </p:nvSpPr>
          <p:spPr bwMode="auto">
            <a:xfrm>
              <a:off x="1920" y="1584"/>
              <a:ext cx="1872" cy="432"/>
            </a:xfrm>
            <a:prstGeom prst="rect">
              <a:avLst/>
            </a:prstGeom>
            <a:solidFill>
              <a:schemeClr val="accent2">
                <a:lumMod val="20000"/>
                <a:lumOff val="80000"/>
              </a:schemeClr>
            </a:solidFill>
            <a:ln w="22225">
              <a:solidFill>
                <a:schemeClr val="accent2">
                  <a:lumMod val="20000"/>
                  <a:lumOff val="80000"/>
                </a:schemeClr>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es-ES_tradnl" dirty="0"/>
                <a:t>Tipos de variables</a:t>
              </a:r>
              <a:endParaRPr lang="es-ES" dirty="0"/>
            </a:p>
          </p:txBody>
        </p:sp>
        <p:sp>
          <p:nvSpPr>
            <p:cNvPr id="54288" name="Text Box 16"/>
            <p:cNvSpPr txBox="1">
              <a:spLocks noChangeArrowheads="1"/>
            </p:cNvSpPr>
            <p:nvPr/>
          </p:nvSpPr>
          <p:spPr bwMode="auto">
            <a:xfrm>
              <a:off x="432" y="2862"/>
              <a:ext cx="2353" cy="7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buFontTx/>
                <a:buChar char="•"/>
              </a:pPr>
              <a:r>
                <a:rPr lang="es-ES_tradnl"/>
                <a:t> No dependen de la cantidad</a:t>
              </a:r>
            </a:p>
            <a:p>
              <a:r>
                <a:rPr lang="es-ES_tradnl"/>
                <a:t>  de materia del sistema</a:t>
              </a:r>
            </a:p>
            <a:p>
              <a:pPr>
                <a:buFontTx/>
                <a:buChar char="•"/>
              </a:pPr>
              <a:r>
                <a:rPr lang="es-ES_tradnl"/>
                <a:t> Ej: T, P, </a:t>
              </a:r>
              <a:r>
                <a:rPr lang="es-ES_tradnl">
                  <a:latin typeface="Symbol" pitchFamily="18" charset="2"/>
                </a:rPr>
                <a:t>r</a:t>
              </a:r>
            </a:p>
            <a:p>
              <a:pPr>
                <a:buFontTx/>
                <a:buChar char="•"/>
              </a:pPr>
              <a:r>
                <a:rPr lang="es-ES_tradnl"/>
                <a:t> No son aditivas</a:t>
              </a:r>
              <a:endParaRPr lang="es-ES" i="1">
                <a:latin typeface="Symbol" pitchFamily="18" charset="2"/>
              </a:endParaRPr>
            </a:p>
          </p:txBody>
        </p:sp>
        <p:sp>
          <p:nvSpPr>
            <p:cNvPr id="54289" name="Text Box 17"/>
            <p:cNvSpPr txBox="1">
              <a:spLocks noChangeArrowheads="1"/>
            </p:cNvSpPr>
            <p:nvPr/>
          </p:nvSpPr>
          <p:spPr bwMode="auto">
            <a:xfrm>
              <a:off x="3360" y="2862"/>
              <a:ext cx="2118" cy="7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a:buFontTx/>
                <a:buChar char="•"/>
              </a:pPr>
              <a:r>
                <a:rPr lang="es-ES_tradnl"/>
                <a:t> Dependen de la cantidad</a:t>
              </a:r>
            </a:p>
            <a:p>
              <a:r>
                <a:rPr lang="es-ES_tradnl"/>
                <a:t>  de materia del sistema</a:t>
              </a:r>
            </a:p>
            <a:p>
              <a:pPr>
                <a:buFontTx/>
                <a:buChar char="•"/>
              </a:pPr>
              <a:r>
                <a:rPr lang="es-ES_tradnl"/>
                <a:t> Ej: m, V</a:t>
              </a:r>
              <a:endParaRPr lang="es-ES_tradnl">
                <a:latin typeface="Symbol" pitchFamily="18" charset="2"/>
              </a:endParaRPr>
            </a:p>
            <a:p>
              <a:pPr>
                <a:buFontTx/>
                <a:buChar char="•"/>
              </a:pPr>
              <a:r>
                <a:rPr lang="es-ES_tradnl"/>
                <a:t> Son aditivas</a:t>
              </a:r>
              <a:endParaRPr lang="es-ES" i="1">
                <a:latin typeface="Symbol" pitchFamily="18" charset="2"/>
              </a:endParaRPr>
            </a:p>
          </p:txBody>
        </p:sp>
      </p:grpSp>
    </p:spTree>
    <p:extLst>
      <p:ext uri="{BB962C8B-B14F-4D97-AF65-F5344CB8AC3E}">
        <p14:creationId xmlns:p14="http://schemas.microsoft.com/office/powerpoint/2010/main" xmlns="" val="4266008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4291"/>
                                        </p:tgtEl>
                                        <p:attrNameLst>
                                          <p:attrName>style.visibility</p:attrName>
                                        </p:attrNameLst>
                                      </p:cBhvr>
                                      <p:to>
                                        <p:strVal val="visible"/>
                                      </p:to>
                                    </p:set>
                                    <p:animEffect transition="in" filter="dissolve">
                                      <p:cBhvr>
                                        <p:cTn id="7" dur="500"/>
                                        <p:tgtEl>
                                          <p:spTgt spid="54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2"/>
          <p:cNvSpPr txBox="1">
            <a:spLocks noChangeArrowheads="1"/>
          </p:cNvSpPr>
          <p:nvPr/>
        </p:nvSpPr>
        <p:spPr bwMode="auto">
          <a:xfrm>
            <a:off x="0" y="74613"/>
            <a:ext cx="15113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solidFill>
                  <a:srgbClr val="FF0000"/>
                </a:solidFill>
              </a:rPr>
              <a:t>Actividad 7:</a:t>
            </a:r>
          </a:p>
        </p:txBody>
      </p:sp>
      <p:sp>
        <p:nvSpPr>
          <p:cNvPr id="22534" name="Text Box 3"/>
          <p:cNvSpPr txBox="1">
            <a:spLocks noChangeArrowheads="1"/>
          </p:cNvSpPr>
          <p:nvPr/>
        </p:nvSpPr>
        <p:spPr bwMode="auto">
          <a:xfrm>
            <a:off x="1365250" y="103188"/>
            <a:ext cx="67198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Calcular la  entalpía de la reacción:</a:t>
            </a:r>
          </a:p>
        </p:txBody>
      </p:sp>
      <p:sp>
        <p:nvSpPr>
          <p:cNvPr id="488453" name="Rectangle 5"/>
          <p:cNvSpPr>
            <a:spLocks noChangeArrowheads="1"/>
          </p:cNvSpPr>
          <p:nvPr/>
        </p:nvSpPr>
        <p:spPr bwMode="auto">
          <a:xfrm>
            <a:off x="1217613" y="482600"/>
            <a:ext cx="45815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2 S (s) +   3 O</a:t>
            </a:r>
            <a:r>
              <a:rPr lang="es-ES" sz="2000" baseline="-25000"/>
              <a:t>2</a:t>
            </a:r>
            <a:r>
              <a:rPr lang="es-ES" sz="2000"/>
              <a:t>   (g)  </a:t>
            </a:r>
            <a:r>
              <a:rPr lang="es-ES" sz="2000">
                <a:cs typeface="Arial" pitchFamily="34" charset="0"/>
              </a:rPr>
              <a:t>→</a:t>
            </a:r>
            <a:r>
              <a:rPr lang="es-ES" sz="2000"/>
              <a:t>   2  SO</a:t>
            </a:r>
            <a:r>
              <a:rPr lang="es-ES" sz="2000" baseline="-25000"/>
              <a:t>3   </a:t>
            </a:r>
            <a:r>
              <a:rPr lang="es-ES" sz="2000"/>
              <a:t>(g)  </a:t>
            </a:r>
            <a:endParaRPr lang="es-ES"/>
          </a:p>
        </p:txBody>
      </p:sp>
      <p:sp>
        <p:nvSpPr>
          <p:cNvPr id="461844" name="Rectangle 20"/>
          <p:cNvSpPr>
            <a:spLocks noChangeArrowheads="1"/>
          </p:cNvSpPr>
          <p:nvPr/>
        </p:nvSpPr>
        <p:spPr bwMode="auto">
          <a:xfrm>
            <a:off x="6022975" y="517525"/>
            <a:ext cx="24161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a:t>
            </a:r>
            <a:r>
              <a:rPr lang="es-ES" b="1" baseline="-25000"/>
              <a:t>x</a:t>
            </a:r>
            <a:r>
              <a:rPr lang="es-ES" b="1"/>
              <a:t>  =</a:t>
            </a:r>
            <a:endParaRPr lang="en-US" b="1">
              <a:cs typeface="Arial" pitchFamily="34" charset="0"/>
            </a:endParaRPr>
          </a:p>
        </p:txBody>
      </p:sp>
      <p:sp>
        <p:nvSpPr>
          <p:cNvPr id="2" name="Text Box 3"/>
          <p:cNvSpPr txBox="1">
            <a:spLocks noChangeArrowheads="1"/>
          </p:cNvSpPr>
          <p:nvPr/>
        </p:nvSpPr>
        <p:spPr bwMode="auto">
          <a:xfrm>
            <a:off x="247650" y="931863"/>
            <a:ext cx="67198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A partir de las dos reacciones siguientes:</a:t>
            </a:r>
          </a:p>
        </p:txBody>
      </p:sp>
      <p:sp>
        <p:nvSpPr>
          <p:cNvPr id="3" name="Rectangle 5"/>
          <p:cNvSpPr>
            <a:spLocks noChangeArrowheads="1"/>
          </p:cNvSpPr>
          <p:nvPr/>
        </p:nvSpPr>
        <p:spPr bwMode="auto">
          <a:xfrm>
            <a:off x="623888" y="1325563"/>
            <a:ext cx="5175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a)  </a:t>
            </a:r>
            <a:endParaRPr lang="es-ES"/>
          </a:p>
        </p:txBody>
      </p:sp>
      <p:sp>
        <p:nvSpPr>
          <p:cNvPr id="4" name="Rectangle 5"/>
          <p:cNvSpPr>
            <a:spLocks noChangeArrowheads="1"/>
          </p:cNvSpPr>
          <p:nvPr/>
        </p:nvSpPr>
        <p:spPr bwMode="auto">
          <a:xfrm>
            <a:off x="1131888" y="1327150"/>
            <a:ext cx="45815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 S (s) +  O</a:t>
            </a:r>
            <a:r>
              <a:rPr lang="es-ES" sz="2000" baseline="-25000"/>
              <a:t>2</a:t>
            </a:r>
            <a:r>
              <a:rPr lang="es-ES" sz="2000"/>
              <a:t>   (g)  </a:t>
            </a:r>
            <a:r>
              <a:rPr lang="es-ES" sz="2000">
                <a:cs typeface="Arial" pitchFamily="34" charset="0"/>
              </a:rPr>
              <a:t>→</a:t>
            </a:r>
            <a:r>
              <a:rPr lang="es-ES" sz="2000"/>
              <a:t>  SO</a:t>
            </a:r>
            <a:r>
              <a:rPr lang="es-ES" sz="2000" baseline="-25000"/>
              <a:t>2   </a:t>
            </a:r>
            <a:r>
              <a:rPr lang="es-ES" sz="2000"/>
              <a:t>(g)  </a:t>
            </a:r>
            <a:endParaRPr lang="es-ES"/>
          </a:p>
        </p:txBody>
      </p:sp>
      <p:sp>
        <p:nvSpPr>
          <p:cNvPr id="5" name="Rectangle 20"/>
          <p:cNvSpPr>
            <a:spLocks noChangeArrowheads="1"/>
          </p:cNvSpPr>
          <p:nvPr/>
        </p:nvSpPr>
        <p:spPr bwMode="auto">
          <a:xfrm>
            <a:off x="5656263" y="1331913"/>
            <a:ext cx="24161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a:t>
            </a:r>
            <a:r>
              <a:rPr lang="es-ES" b="1" baseline="-25000"/>
              <a:t>a</a:t>
            </a:r>
            <a:r>
              <a:rPr lang="es-ES" b="1"/>
              <a:t> = </a:t>
            </a:r>
            <a:r>
              <a:rPr lang="en-US" b="1">
                <a:cs typeface="Arial" pitchFamily="34" charset="0"/>
              </a:rPr>
              <a:t>− 296,8   kJ</a:t>
            </a:r>
          </a:p>
        </p:txBody>
      </p:sp>
      <p:sp>
        <p:nvSpPr>
          <p:cNvPr id="6" name="Rectangle 5"/>
          <p:cNvSpPr>
            <a:spLocks noChangeArrowheads="1"/>
          </p:cNvSpPr>
          <p:nvPr/>
        </p:nvSpPr>
        <p:spPr bwMode="auto">
          <a:xfrm>
            <a:off x="595313" y="1806575"/>
            <a:ext cx="5175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b)  </a:t>
            </a:r>
            <a:endParaRPr lang="es-ES"/>
          </a:p>
        </p:txBody>
      </p:sp>
      <p:sp>
        <p:nvSpPr>
          <p:cNvPr id="7" name="Rectangle 5"/>
          <p:cNvSpPr>
            <a:spLocks noChangeArrowheads="1"/>
          </p:cNvSpPr>
          <p:nvPr/>
        </p:nvSpPr>
        <p:spPr bwMode="auto">
          <a:xfrm>
            <a:off x="1103313" y="1808163"/>
            <a:ext cx="48275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 2 SO</a:t>
            </a:r>
            <a:r>
              <a:rPr lang="es-ES" sz="2000" baseline="-25000"/>
              <a:t>2</a:t>
            </a:r>
            <a:r>
              <a:rPr lang="es-ES" sz="2000"/>
              <a:t>  (g) +   O</a:t>
            </a:r>
            <a:r>
              <a:rPr lang="es-ES" sz="2000" baseline="-25000"/>
              <a:t>2</a:t>
            </a:r>
            <a:r>
              <a:rPr lang="es-ES" sz="2000"/>
              <a:t>   (g)  </a:t>
            </a:r>
            <a:r>
              <a:rPr lang="es-ES" sz="2000">
                <a:cs typeface="Arial" pitchFamily="34" charset="0"/>
              </a:rPr>
              <a:t>→</a:t>
            </a:r>
            <a:r>
              <a:rPr lang="es-ES" sz="2000"/>
              <a:t>  2  SO</a:t>
            </a:r>
            <a:r>
              <a:rPr lang="es-ES" sz="2000" baseline="-25000"/>
              <a:t>3   </a:t>
            </a:r>
            <a:r>
              <a:rPr lang="es-ES" sz="2000"/>
              <a:t>(g)  </a:t>
            </a:r>
            <a:endParaRPr lang="es-ES"/>
          </a:p>
        </p:txBody>
      </p:sp>
      <p:sp>
        <p:nvSpPr>
          <p:cNvPr id="8" name="Rectangle 20"/>
          <p:cNvSpPr>
            <a:spLocks noChangeArrowheads="1"/>
          </p:cNvSpPr>
          <p:nvPr/>
        </p:nvSpPr>
        <p:spPr bwMode="auto">
          <a:xfrm>
            <a:off x="5670550" y="1812925"/>
            <a:ext cx="24161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a:t>
            </a:r>
            <a:r>
              <a:rPr lang="es-ES" b="1" baseline="-25000"/>
              <a:t>b</a:t>
            </a:r>
            <a:r>
              <a:rPr lang="es-ES" b="1"/>
              <a:t> = </a:t>
            </a:r>
            <a:r>
              <a:rPr lang="en-US" b="1">
                <a:cs typeface="Arial" pitchFamily="34" charset="0"/>
              </a:rPr>
              <a:t>− 198,2   kJ</a:t>
            </a:r>
          </a:p>
        </p:txBody>
      </p:sp>
      <p:sp>
        <p:nvSpPr>
          <p:cNvPr id="50198" name="Text Box 22"/>
          <p:cNvSpPr txBox="1">
            <a:spLocks noChangeArrowheads="1"/>
          </p:cNvSpPr>
          <p:nvPr/>
        </p:nvSpPr>
        <p:spPr bwMode="auto">
          <a:xfrm>
            <a:off x="188913" y="2292350"/>
            <a:ext cx="82740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Se trata de una aplicación de la ley de Hess. </a:t>
            </a:r>
          </a:p>
        </p:txBody>
      </p:sp>
      <p:sp>
        <p:nvSpPr>
          <p:cNvPr id="50199" name="Text Box 23"/>
          <p:cNvSpPr txBox="1">
            <a:spLocks noChangeArrowheads="1"/>
          </p:cNvSpPr>
          <p:nvPr/>
        </p:nvSpPr>
        <p:spPr bwMode="auto">
          <a:xfrm>
            <a:off x="174625" y="2613025"/>
            <a:ext cx="8709025"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Tenemos que encontrar una combinación lineal de las ecuaciones a) y b) que sea igual a la ecuación que nos piden. </a:t>
            </a:r>
          </a:p>
        </p:txBody>
      </p:sp>
      <p:sp>
        <p:nvSpPr>
          <p:cNvPr id="9" name="Rectangle 5"/>
          <p:cNvSpPr>
            <a:spLocks noChangeArrowheads="1"/>
          </p:cNvSpPr>
          <p:nvPr/>
        </p:nvSpPr>
        <p:spPr bwMode="auto">
          <a:xfrm>
            <a:off x="614363" y="482600"/>
            <a:ext cx="5175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x)  </a:t>
            </a:r>
            <a:endParaRPr lang="es-ES"/>
          </a:p>
        </p:txBody>
      </p:sp>
      <p:sp>
        <p:nvSpPr>
          <p:cNvPr id="50201" name="Text Box 25"/>
          <p:cNvSpPr txBox="1">
            <a:spLocks noChangeArrowheads="1"/>
          </p:cNvSpPr>
          <p:nvPr/>
        </p:nvSpPr>
        <p:spPr bwMode="auto">
          <a:xfrm>
            <a:off x="219075" y="3194050"/>
            <a:ext cx="87090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Razonamos así: </a:t>
            </a:r>
          </a:p>
        </p:txBody>
      </p:sp>
      <p:sp>
        <p:nvSpPr>
          <p:cNvPr id="50202" name="Text Box 26"/>
          <p:cNvSpPr txBox="1">
            <a:spLocks noChangeArrowheads="1"/>
          </p:cNvSpPr>
          <p:nvPr/>
        </p:nvSpPr>
        <p:spPr bwMode="auto">
          <a:xfrm>
            <a:off x="228600" y="3543300"/>
            <a:ext cx="8709025"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En la ecuación x) el S (s) está en el 1</a:t>
            </a:r>
            <a:r>
              <a:rPr lang="es-ES" sz="1600" baseline="30000">
                <a:solidFill>
                  <a:srgbClr val="0000FF"/>
                </a:solidFill>
              </a:rPr>
              <a:t>er</a:t>
            </a:r>
            <a:r>
              <a:rPr lang="es-ES" sz="1600">
                <a:solidFill>
                  <a:srgbClr val="0000FF"/>
                </a:solidFill>
              </a:rPr>
              <a:t> miembro y multiplicado por 2. En la ecuación a) el S (s) está también en el 1</a:t>
            </a:r>
            <a:r>
              <a:rPr lang="es-ES" sz="1600" baseline="30000">
                <a:solidFill>
                  <a:srgbClr val="0000FF"/>
                </a:solidFill>
              </a:rPr>
              <a:t>er</a:t>
            </a:r>
            <a:r>
              <a:rPr lang="es-ES" sz="1600">
                <a:solidFill>
                  <a:srgbClr val="0000FF"/>
                </a:solidFill>
              </a:rPr>
              <a:t> miembro pero hay 1 mol . Por tanto sumaremos la ecuación a) multiplicada por 2.</a:t>
            </a:r>
          </a:p>
        </p:txBody>
      </p:sp>
      <p:sp>
        <p:nvSpPr>
          <p:cNvPr id="50203" name="Text Box 27"/>
          <p:cNvSpPr txBox="1">
            <a:spLocks noChangeArrowheads="1"/>
          </p:cNvSpPr>
          <p:nvPr/>
        </p:nvSpPr>
        <p:spPr bwMode="auto">
          <a:xfrm>
            <a:off x="200025" y="4371975"/>
            <a:ext cx="8709025"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En la ecuación x) el SO</a:t>
            </a:r>
            <a:r>
              <a:rPr lang="es-ES" sz="1600" baseline="-25000">
                <a:solidFill>
                  <a:srgbClr val="0000FF"/>
                </a:solidFill>
              </a:rPr>
              <a:t>3</a:t>
            </a:r>
            <a:r>
              <a:rPr lang="es-ES" sz="1600">
                <a:solidFill>
                  <a:srgbClr val="0000FF"/>
                </a:solidFill>
              </a:rPr>
              <a:t> (g) está en el 2º miembro y multiplicado por 2. En la ecuación b) el SO</a:t>
            </a:r>
            <a:r>
              <a:rPr lang="es-ES" sz="1600" baseline="-25000">
                <a:solidFill>
                  <a:srgbClr val="0000FF"/>
                </a:solidFill>
              </a:rPr>
              <a:t>3</a:t>
            </a:r>
            <a:r>
              <a:rPr lang="es-ES" sz="1600">
                <a:solidFill>
                  <a:srgbClr val="0000FF"/>
                </a:solidFill>
              </a:rPr>
              <a:t> (g) está también en el 2º miembro y multiplicado por 2. Por tanto sumaremos la ecuación b) .</a:t>
            </a:r>
          </a:p>
        </p:txBody>
      </p:sp>
      <p:sp>
        <p:nvSpPr>
          <p:cNvPr id="50204" name="Text Box 28"/>
          <p:cNvSpPr txBox="1">
            <a:spLocks noChangeArrowheads="1"/>
          </p:cNvSpPr>
          <p:nvPr/>
        </p:nvSpPr>
        <p:spPr bwMode="auto">
          <a:xfrm>
            <a:off x="2940050" y="5049838"/>
            <a:ext cx="229393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x)  =   2 a)   +   b) </a:t>
            </a:r>
          </a:p>
        </p:txBody>
      </p:sp>
      <p:sp>
        <p:nvSpPr>
          <p:cNvPr id="474166" name="Rectangle 54"/>
          <p:cNvSpPr>
            <a:spLocks noChangeArrowheads="1"/>
          </p:cNvSpPr>
          <p:nvPr/>
        </p:nvSpPr>
        <p:spPr bwMode="auto">
          <a:xfrm>
            <a:off x="693738" y="5902325"/>
            <a:ext cx="200818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a:t>
            </a:r>
            <a:r>
              <a:rPr lang="es-ES" b="1" baseline="-25000"/>
              <a:t>x</a:t>
            </a:r>
            <a:r>
              <a:rPr lang="es-ES" b="1"/>
              <a:t> =  2· </a:t>
            </a:r>
            <a:r>
              <a:rPr lang="el-GR" b="1"/>
              <a:t>Δ</a:t>
            </a:r>
            <a:r>
              <a:rPr lang="es-ES" b="1"/>
              <a:t>H </a:t>
            </a:r>
            <a:r>
              <a:rPr lang="es-ES" b="1" baseline="-25000"/>
              <a:t>a</a:t>
            </a:r>
            <a:r>
              <a:rPr lang="es-ES" b="1"/>
              <a:t>  </a:t>
            </a:r>
            <a:endParaRPr lang="en-US" b="1"/>
          </a:p>
        </p:txBody>
      </p:sp>
      <p:sp>
        <p:nvSpPr>
          <p:cNvPr id="10" name="Rectangle 54"/>
          <p:cNvSpPr>
            <a:spLocks noChangeArrowheads="1"/>
          </p:cNvSpPr>
          <p:nvPr/>
        </p:nvSpPr>
        <p:spPr bwMode="auto">
          <a:xfrm>
            <a:off x="2259013" y="5903913"/>
            <a:ext cx="11684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  </a:t>
            </a:r>
            <a:r>
              <a:rPr lang="el-GR" b="1"/>
              <a:t>Δ</a:t>
            </a:r>
            <a:r>
              <a:rPr lang="es-ES" b="1"/>
              <a:t>H </a:t>
            </a:r>
            <a:r>
              <a:rPr lang="es-ES" b="1" baseline="-25000"/>
              <a:t>b</a:t>
            </a:r>
            <a:endParaRPr lang="en-US" b="1"/>
          </a:p>
        </p:txBody>
      </p:sp>
      <p:sp>
        <p:nvSpPr>
          <p:cNvPr id="11" name="Rectangle 54"/>
          <p:cNvSpPr>
            <a:spLocks noChangeArrowheads="1"/>
          </p:cNvSpPr>
          <p:nvPr/>
        </p:nvSpPr>
        <p:spPr bwMode="auto">
          <a:xfrm>
            <a:off x="3173413" y="5900738"/>
            <a:ext cx="2024062"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2·( </a:t>
            </a:r>
            <a:r>
              <a:rPr lang="en-US" b="1"/>
              <a:t>− 296,8)</a:t>
            </a:r>
          </a:p>
        </p:txBody>
      </p:sp>
      <p:sp>
        <p:nvSpPr>
          <p:cNvPr id="12" name="Rectangle 54"/>
          <p:cNvSpPr>
            <a:spLocks noChangeArrowheads="1"/>
          </p:cNvSpPr>
          <p:nvPr/>
        </p:nvSpPr>
        <p:spPr bwMode="auto">
          <a:xfrm>
            <a:off x="4614863" y="5900738"/>
            <a:ext cx="16319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 </a:t>
            </a:r>
            <a:r>
              <a:rPr lang="en-US" b="1"/>
              <a:t>− 198,2</a:t>
            </a:r>
            <a:r>
              <a:rPr lang="en-US"/>
              <a:t> </a:t>
            </a:r>
            <a:r>
              <a:rPr lang="en-US" b="1"/>
              <a:t>)</a:t>
            </a:r>
          </a:p>
        </p:txBody>
      </p:sp>
      <p:sp>
        <p:nvSpPr>
          <p:cNvPr id="13" name="Rectangle 54"/>
          <p:cNvSpPr>
            <a:spLocks noChangeArrowheads="1"/>
          </p:cNvSpPr>
          <p:nvPr/>
        </p:nvSpPr>
        <p:spPr bwMode="auto">
          <a:xfrm>
            <a:off x="5972175" y="5899150"/>
            <a:ext cx="19939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t>=</a:t>
            </a:r>
            <a:r>
              <a:rPr lang="en-US"/>
              <a:t> </a:t>
            </a:r>
            <a:r>
              <a:rPr lang="en-US" b="1"/>
              <a:t>− 791,8</a:t>
            </a:r>
            <a:r>
              <a:rPr lang="en-US"/>
              <a:t>    </a:t>
            </a:r>
            <a:r>
              <a:rPr lang="en-US" b="1"/>
              <a:t>kJ</a:t>
            </a:r>
          </a:p>
        </p:txBody>
      </p:sp>
      <p:sp>
        <p:nvSpPr>
          <p:cNvPr id="50210" name="Text Box 34"/>
          <p:cNvSpPr txBox="1">
            <a:spLocks noChangeArrowheads="1"/>
          </p:cNvSpPr>
          <p:nvPr/>
        </p:nvSpPr>
        <p:spPr bwMode="auto">
          <a:xfrm>
            <a:off x="284163" y="5427663"/>
            <a:ext cx="85502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La relación entre las entalpías es la misma que la que hay entre las ecuaciones químicas: </a:t>
            </a:r>
          </a:p>
        </p:txBody>
      </p:sp>
      <p:sp>
        <p:nvSpPr>
          <p:cNvPr id="431175" name="Freeform 71"/>
          <p:cNvSpPr>
            <a:spLocks/>
          </p:cNvSpPr>
          <p:nvPr/>
        </p:nvSpPr>
        <p:spPr bwMode="auto">
          <a:xfrm>
            <a:off x="6264275" y="5861050"/>
            <a:ext cx="1552575" cy="449263"/>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s-PE"/>
          </a:p>
        </p:txBody>
      </p:sp>
      <p:sp>
        <p:nvSpPr>
          <p:cNvPr id="50212" name="Text Box 36"/>
          <p:cNvSpPr txBox="1">
            <a:spLocks noChangeArrowheads="1"/>
          </p:cNvSpPr>
          <p:nvPr/>
        </p:nvSpPr>
        <p:spPr bwMode="auto">
          <a:xfrm>
            <a:off x="4295775" y="2292350"/>
            <a:ext cx="3556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Llamamos x a la ecuación incógnita.</a:t>
            </a:r>
          </a:p>
        </p:txBody>
      </p:sp>
      <p:sp>
        <p:nvSpPr>
          <p:cNvPr id="14" name="Rectangle 54"/>
          <p:cNvSpPr>
            <a:spLocks noChangeArrowheads="1"/>
          </p:cNvSpPr>
          <p:nvPr/>
        </p:nvSpPr>
        <p:spPr bwMode="auto">
          <a:xfrm>
            <a:off x="6172200" y="5911850"/>
            <a:ext cx="19939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t>− 791,8</a:t>
            </a:r>
            <a:r>
              <a:rPr lang="en-US"/>
              <a:t>    </a:t>
            </a:r>
            <a:r>
              <a:rPr lang="en-US" b="1"/>
              <a:t>kJ</a:t>
            </a:r>
          </a:p>
        </p:txBody>
      </p:sp>
      <p:sp>
        <p:nvSpPr>
          <p:cNvPr id="15" name="Rectangle 20"/>
          <p:cNvSpPr>
            <a:spLocks noChangeArrowheads="1"/>
          </p:cNvSpPr>
          <p:nvPr/>
        </p:nvSpPr>
        <p:spPr bwMode="auto">
          <a:xfrm>
            <a:off x="6791325" y="501650"/>
            <a:ext cx="61753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cs typeface="Arial" pitchFamily="34" charset="0"/>
              </a:rPr>
              <a:t>?</a:t>
            </a:r>
          </a:p>
        </p:txBody>
      </p:sp>
      <p:sp>
        <p:nvSpPr>
          <p:cNvPr id="33" name="32 Rectángulo redondeado"/>
          <p:cNvSpPr/>
          <p:nvPr/>
        </p:nvSpPr>
        <p:spPr>
          <a:xfrm>
            <a:off x="6021388" y="431800"/>
            <a:ext cx="2443162" cy="560388"/>
          </a:xfrm>
          <a:prstGeom prst="roundRect">
            <a:avLst/>
          </a:prstGeom>
          <a:solidFill>
            <a:srgbClr val="FF0000">
              <a:alpha val="20000"/>
            </a:srgb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Tree>
    <p:extLst>
      <p:ext uri="{BB962C8B-B14F-4D97-AF65-F5344CB8AC3E}">
        <p14:creationId xmlns:p14="http://schemas.microsoft.com/office/powerpoint/2010/main" xmlns="" val="809077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88453"/>
                                        </p:tgtEl>
                                        <p:attrNameLst>
                                          <p:attrName>style.visibility</p:attrName>
                                        </p:attrNameLst>
                                      </p:cBhvr>
                                      <p:to>
                                        <p:strVal val="visible"/>
                                      </p:to>
                                    </p:set>
                                    <p:animEffect transition="in" filter="strips(downRight)">
                                      <p:cBhvr>
                                        <p:cTn id="7" dur="500"/>
                                        <p:tgtEl>
                                          <p:spTgt spid="488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Right)">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strips(downRight)">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strips(downRight)">
                                      <p:cBhvr>
                                        <p:cTn id="35" dur="500"/>
                                        <p:tgtEl>
                                          <p:spTgt spid="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50198"/>
                                        </p:tgtEl>
                                        <p:attrNameLst>
                                          <p:attrName>style.visibility</p:attrName>
                                        </p:attrNameLst>
                                      </p:cBhvr>
                                      <p:to>
                                        <p:strVal val="visible"/>
                                      </p:to>
                                    </p:set>
                                    <p:animEffect transition="in" filter="dissolve">
                                      <p:cBhvr>
                                        <p:cTn id="43" dur="500"/>
                                        <p:tgtEl>
                                          <p:spTgt spid="5019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50212"/>
                                        </p:tgtEl>
                                        <p:attrNameLst>
                                          <p:attrName>style.visibility</p:attrName>
                                        </p:attrNameLst>
                                      </p:cBhvr>
                                      <p:to>
                                        <p:strVal val="visible"/>
                                      </p:to>
                                    </p:set>
                                    <p:animEffect transition="in" filter="dissolve">
                                      <p:cBhvr>
                                        <p:cTn id="48" dur="500"/>
                                        <p:tgtEl>
                                          <p:spTgt spid="5021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strips(downRight)">
                                      <p:cBhvr>
                                        <p:cTn id="53" dur="500"/>
                                        <p:tgtEl>
                                          <p:spTgt spid="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61844"/>
                                        </p:tgtEl>
                                        <p:attrNameLst>
                                          <p:attrName>style.visibility</p:attrName>
                                        </p:attrNameLst>
                                      </p:cBhvr>
                                      <p:to>
                                        <p:strVal val="visible"/>
                                      </p:to>
                                    </p:set>
                                    <p:animEffect transition="in" filter="dissolve">
                                      <p:cBhvr>
                                        <p:cTn id="58" dur="500"/>
                                        <p:tgtEl>
                                          <p:spTgt spid="46184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50199"/>
                                        </p:tgtEl>
                                        <p:attrNameLst>
                                          <p:attrName>style.visibility</p:attrName>
                                        </p:attrNameLst>
                                      </p:cBhvr>
                                      <p:to>
                                        <p:strVal val="visible"/>
                                      </p:to>
                                    </p:set>
                                    <p:animEffect transition="in" filter="dissolve">
                                      <p:cBhvr>
                                        <p:cTn id="66" dur="500"/>
                                        <p:tgtEl>
                                          <p:spTgt spid="5019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50201"/>
                                        </p:tgtEl>
                                        <p:attrNameLst>
                                          <p:attrName>style.visibility</p:attrName>
                                        </p:attrNameLst>
                                      </p:cBhvr>
                                      <p:to>
                                        <p:strVal val="visible"/>
                                      </p:to>
                                    </p:set>
                                    <p:animEffect transition="in" filter="dissolve">
                                      <p:cBhvr>
                                        <p:cTn id="71" dur="500"/>
                                        <p:tgtEl>
                                          <p:spTgt spid="5020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50202"/>
                                        </p:tgtEl>
                                        <p:attrNameLst>
                                          <p:attrName>style.visibility</p:attrName>
                                        </p:attrNameLst>
                                      </p:cBhvr>
                                      <p:to>
                                        <p:strVal val="visible"/>
                                      </p:to>
                                    </p:set>
                                    <p:animEffect transition="in" filter="dissolve">
                                      <p:cBhvr>
                                        <p:cTn id="76" dur="500"/>
                                        <p:tgtEl>
                                          <p:spTgt spid="5020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50203"/>
                                        </p:tgtEl>
                                        <p:attrNameLst>
                                          <p:attrName>style.visibility</p:attrName>
                                        </p:attrNameLst>
                                      </p:cBhvr>
                                      <p:to>
                                        <p:strVal val="visible"/>
                                      </p:to>
                                    </p:set>
                                    <p:animEffect transition="in" filter="dissolve">
                                      <p:cBhvr>
                                        <p:cTn id="81" dur="500"/>
                                        <p:tgtEl>
                                          <p:spTgt spid="5020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50204"/>
                                        </p:tgtEl>
                                        <p:attrNameLst>
                                          <p:attrName>style.visibility</p:attrName>
                                        </p:attrNameLst>
                                      </p:cBhvr>
                                      <p:to>
                                        <p:strVal val="visible"/>
                                      </p:to>
                                    </p:set>
                                    <p:animEffect transition="in" filter="dissolve">
                                      <p:cBhvr>
                                        <p:cTn id="86" dur="500"/>
                                        <p:tgtEl>
                                          <p:spTgt spid="5020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50210"/>
                                        </p:tgtEl>
                                        <p:attrNameLst>
                                          <p:attrName>style.visibility</p:attrName>
                                        </p:attrNameLst>
                                      </p:cBhvr>
                                      <p:to>
                                        <p:strVal val="visible"/>
                                      </p:to>
                                    </p:set>
                                    <p:animEffect transition="in" filter="dissolve">
                                      <p:cBhvr>
                                        <p:cTn id="91" dur="500"/>
                                        <p:tgtEl>
                                          <p:spTgt spid="50210"/>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74166"/>
                                        </p:tgtEl>
                                        <p:attrNameLst>
                                          <p:attrName>style.visibility</p:attrName>
                                        </p:attrNameLst>
                                      </p:cBhvr>
                                      <p:to>
                                        <p:strVal val="visible"/>
                                      </p:to>
                                    </p:set>
                                    <p:animEffect transition="in" filter="dissolve">
                                      <p:cBhvr>
                                        <p:cTn id="96" dur="500"/>
                                        <p:tgtEl>
                                          <p:spTgt spid="47416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0"/>
                                        </p:tgtEl>
                                        <p:attrNameLst>
                                          <p:attrName>style.visibility</p:attrName>
                                        </p:attrNameLst>
                                      </p:cBhvr>
                                      <p:to>
                                        <p:strVal val="visible"/>
                                      </p:to>
                                    </p:set>
                                    <p:animEffect transition="in" filter="dissolve">
                                      <p:cBhvr>
                                        <p:cTn id="101" dur="500"/>
                                        <p:tgtEl>
                                          <p:spTgt spid="10"/>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11"/>
                                        </p:tgtEl>
                                        <p:attrNameLst>
                                          <p:attrName>style.visibility</p:attrName>
                                        </p:attrNameLst>
                                      </p:cBhvr>
                                      <p:to>
                                        <p:strVal val="visible"/>
                                      </p:to>
                                    </p:set>
                                    <p:animEffect transition="in" filter="dissolve">
                                      <p:cBhvr>
                                        <p:cTn id="106" dur="500"/>
                                        <p:tgtEl>
                                          <p:spTgt spid="1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dissolve">
                                      <p:cBhvr>
                                        <p:cTn id="111" dur="500"/>
                                        <p:tgtEl>
                                          <p:spTgt spid="1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13"/>
                                        </p:tgtEl>
                                        <p:attrNameLst>
                                          <p:attrName>style.visibility</p:attrName>
                                        </p:attrNameLst>
                                      </p:cBhvr>
                                      <p:to>
                                        <p:strVal val="visible"/>
                                      </p:to>
                                    </p:set>
                                    <p:animEffect transition="in" filter="dissolve">
                                      <p:cBhvr>
                                        <p:cTn id="116" dur="500"/>
                                        <p:tgtEl>
                                          <p:spTgt spid="13"/>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9" fill="hold" grpId="0" nodeType="clickEffect">
                                  <p:stCondLst>
                                    <p:cond delay="0"/>
                                  </p:stCondLst>
                                  <p:childTnLst>
                                    <p:set>
                                      <p:cBhvr>
                                        <p:cTn id="120" dur="1" fill="hold">
                                          <p:stCondLst>
                                            <p:cond delay="0"/>
                                          </p:stCondLst>
                                        </p:cTn>
                                        <p:tgtEl>
                                          <p:spTgt spid="431175"/>
                                        </p:tgtEl>
                                        <p:attrNameLst>
                                          <p:attrName>style.visibility</p:attrName>
                                        </p:attrNameLst>
                                      </p:cBhvr>
                                      <p:to>
                                        <p:strVal val="visible"/>
                                      </p:to>
                                    </p:set>
                                    <p:anim calcmode="lin" valueType="num">
                                      <p:cBhvr additive="base">
                                        <p:cTn id="121" dur="500" fill="hold"/>
                                        <p:tgtEl>
                                          <p:spTgt spid="431175"/>
                                        </p:tgtEl>
                                        <p:attrNameLst>
                                          <p:attrName>ppt_x</p:attrName>
                                        </p:attrNameLst>
                                      </p:cBhvr>
                                      <p:tavLst>
                                        <p:tav tm="0">
                                          <p:val>
                                            <p:strVal val="0-#ppt_w/2"/>
                                          </p:val>
                                        </p:tav>
                                        <p:tav tm="100000">
                                          <p:val>
                                            <p:strVal val="#ppt_x"/>
                                          </p:val>
                                        </p:tav>
                                      </p:tavLst>
                                    </p:anim>
                                    <p:anim calcmode="lin" valueType="num">
                                      <p:cBhvr additive="base">
                                        <p:cTn id="122" dur="500" fill="hold"/>
                                        <p:tgtEl>
                                          <p:spTgt spid="431175"/>
                                        </p:tgtEl>
                                        <p:attrNameLst>
                                          <p:attrName>ppt_y</p:attrName>
                                        </p:attrNameLst>
                                      </p:cBhvr>
                                      <p:tavLst>
                                        <p:tav tm="0">
                                          <p:val>
                                            <p:strVal val="0-#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5"/>
                                        </p:tgtEl>
                                        <p:attrNameLst>
                                          <p:attrName>style.visibility</p:attrName>
                                        </p:attrNameLst>
                                      </p:cBhvr>
                                      <p:to>
                                        <p:strVal val="hidden"/>
                                      </p:to>
                                    </p:set>
                                  </p:childTnLst>
                                </p:cTn>
                              </p:par>
                              <p:par>
                                <p:cTn id="127" presetID="9" presetClass="entr" presetSubtype="0" fill="hold" grpId="0" nodeType="withEffect">
                                  <p:stCondLst>
                                    <p:cond delay="0"/>
                                  </p:stCondLst>
                                  <p:childTnLst>
                                    <p:set>
                                      <p:cBhvr>
                                        <p:cTn id="128" dur="1" fill="hold">
                                          <p:stCondLst>
                                            <p:cond delay="0"/>
                                          </p:stCondLst>
                                        </p:cTn>
                                        <p:tgtEl>
                                          <p:spTgt spid="14">
                                            <p:txEl>
                                              <p:pRg st="0" end="0"/>
                                            </p:txEl>
                                          </p:spTgt>
                                        </p:tgtEl>
                                        <p:attrNameLst>
                                          <p:attrName>style.visibility</p:attrName>
                                        </p:attrNameLst>
                                      </p:cBhvr>
                                      <p:to>
                                        <p:strVal val="visible"/>
                                      </p:to>
                                    </p:set>
                                    <p:animEffect transition="in" filter="dissolve">
                                      <p:cBhvr>
                                        <p:cTn id="129" dur="500"/>
                                        <p:tgtEl>
                                          <p:spTgt spid="14">
                                            <p:txEl>
                                              <p:pRg st="0" end="0"/>
                                            </p:txEl>
                                          </p:spTgt>
                                        </p:tgtEl>
                                      </p:cBhvr>
                                    </p:animEffect>
                                  </p:childTnLst>
                                </p:cTn>
                              </p:par>
                              <p:par>
                                <p:cTn id="130" presetID="64" presetClass="path" presetSubtype="0" accel="50000" decel="50000" fill="hold" nodeType="withEffect">
                                  <p:stCondLst>
                                    <p:cond delay="0"/>
                                  </p:stCondLst>
                                  <p:childTnLst>
                                    <p:animMotion origin="layout" path="M -1.11111E-6 -1.27168E-6 L 0.06823 -0.78543 " pathEditMode="relative" rAng="0" ptsTypes="AA">
                                      <p:cBhvr>
                                        <p:cTn id="131" dur="2000" fill="hold"/>
                                        <p:tgtEl>
                                          <p:spTgt spid="14">
                                            <p:txEl>
                                              <p:pRg st="0" end="0"/>
                                            </p:txEl>
                                          </p:spTgt>
                                        </p:tgtEl>
                                        <p:attrNameLst>
                                          <p:attrName>ppt_x</p:attrName>
                                          <p:attrName>ppt_y</p:attrName>
                                        </p:attrNameLst>
                                      </p:cBhvr>
                                      <p:rCtr x="3403" y="-39283"/>
                                    </p:animMotion>
                                  </p:childTnLst>
                                </p:cTn>
                              </p:par>
                            </p:childTnLst>
                          </p:cTn>
                        </p:par>
                        <p:par>
                          <p:cTn id="132" fill="hold" nodeType="afterGroup">
                            <p:stCondLst>
                              <p:cond delay="2000"/>
                            </p:stCondLst>
                            <p:childTnLst>
                              <p:par>
                                <p:cTn id="133" presetID="20" presetClass="entr" presetSubtype="0" fill="hold" grpId="0" nodeType="afterEffect">
                                  <p:stCondLst>
                                    <p:cond delay="0"/>
                                  </p:stCondLst>
                                  <p:childTnLst>
                                    <p:set>
                                      <p:cBhvr>
                                        <p:cTn id="134" dur="1" fill="hold">
                                          <p:stCondLst>
                                            <p:cond delay="0"/>
                                          </p:stCondLst>
                                        </p:cTn>
                                        <p:tgtEl>
                                          <p:spTgt spid="33"/>
                                        </p:tgtEl>
                                        <p:attrNameLst>
                                          <p:attrName>style.visibility</p:attrName>
                                        </p:attrNameLst>
                                      </p:cBhvr>
                                      <p:to>
                                        <p:strVal val="visible"/>
                                      </p:to>
                                    </p:set>
                                    <p:animEffect transition="in" filter="wedge">
                                      <p:cBhvr>
                                        <p:cTn id="1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3" grpId="0"/>
      <p:bldP spid="461844" grpId="0"/>
      <p:bldP spid="2" grpId="0"/>
      <p:bldP spid="3" grpId="0"/>
      <p:bldP spid="4" grpId="0"/>
      <p:bldP spid="5" grpId="0"/>
      <p:bldP spid="6" grpId="0"/>
      <p:bldP spid="7" grpId="0"/>
      <p:bldP spid="8" grpId="0"/>
      <p:bldP spid="50198" grpId="0"/>
      <p:bldP spid="50199" grpId="0"/>
      <p:bldP spid="9" grpId="0"/>
      <p:bldP spid="50201" grpId="0"/>
      <p:bldP spid="50202" grpId="0"/>
      <p:bldP spid="50203" grpId="0"/>
      <p:bldP spid="50204" grpId="0"/>
      <p:bldP spid="474166" grpId="0"/>
      <p:bldP spid="10" grpId="0"/>
      <p:bldP spid="11" grpId="0"/>
      <p:bldP spid="12" grpId="0"/>
      <p:bldP spid="13" grpId="0"/>
      <p:bldP spid="50210" grpId="0"/>
      <p:bldP spid="431175" grpId="0" animBg="1"/>
      <p:bldP spid="50212" grpId="0"/>
      <p:bldP spid="14" grpId="0" build="allAtOnce"/>
      <p:bldP spid="15" grpId="0"/>
      <p:bldP spid="15" grpId="1"/>
      <p:bldP spid="3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 Box 2"/>
          <p:cNvSpPr txBox="1">
            <a:spLocks noChangeArrowheads="1"/>
          </p:cNvSpPr>
          <p:nvPr/>
        </p:nvSpPr>
        <p:spPr bwMode="auto">
          <a:xfrm>
            <a:off x="0" y="74613"/>
            <a:ext cx="15113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solidFill>
                  <a:srgbClr val="FF0000"/>
                </a:solidFill>
              </a:rPr>
              <a:t>Actividad 8:</a:t>
            </a:r>
          </a:p>
        </p:txBody>
      </p:sp>
      <p:sp>
        <p:nvSpPr>
          <p:cNvPr id="23558" name="Text Box 3"/>
          <p:cNvSpPr txBox="1">
            <a:spLocks noChangeArrowheads="1"/>
          </p:cNvSpPr>
          <p:nvPr/>
        </p:nvSpPr>
        <p:spPr bwMode="auto">
          <a:xfrm>
            <a:off x="1365250" y="103188"/>
            <a:ext cx="67198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Calcular la  entalpía de la reacción:</a:t>
            </a:r>
          </a:p>
        </p:txBody>
      </p:sp>
      <p:sp>
        <p:nvSpPr>
          <p:cNvPr id="488453" name="Rectangle 5"/>
          <p:cNvSpPr>
            <a:spLocks noChangeArrowheads="1"/>
          </p:cNvSpPr>
          <p:nvPr/>
        </p:nvSpPr>
        <p:spPr bwMode="auto">
          <a:xfrm>
            <a:off x="1217613" y="482600"/>
            <a:ext cx="45815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CaCO</a:t>
            </a:r>
            <a:r>
              <a:rPr lang="es-ES" sz="2000" baseline="-25000"/>
              <a:t>3</a:t>
            </a:r>
            <a:r>
              <a:rPr lang="es-ES" sz="2000"/>
              <a:t>  (s)  </a:t>
            </a:r>
            <a:r>
              <a:rPr lang="es-ES" sz="2000">
                <a:cs typeface="Arial" pitchFamily="34" charset="0"/>
              </a:rPr>
              <a:t>→</a:t>
            </a:r>
            <a:r>
              <a:rPr lang="es-ES" sz="2000"/>
              <a:t>  CaO  (s)  + CO</a:t>
            </a:r>
            <a:r>
              <a:rPr lang="es-ES" sz="2000" baseline="-25000"/>
              <a:t>2   </a:t>
            </a:r>
            <a:r>
              <a:rPr lang="es-ES" sz="2000"/>
              <a:t>(g)  </a:t>
            </a:r>
            <a:endParaRPr lang="es-ES"/>
          </a:p>
        </p:txBody>
      </p:sp>
      <p:sp>
        <p:nvSpPr>
          <p:cNvPr id="461844" name="Rectangle 20"/>
          <p:cNvSpPr>
            <a:spLocks noChangeArrowheads="1"/>
          </p:cNvSpPr>
          <p:nvPr/>
        </p:nvSpPr>
        <p:spPr bwMode="auto">
          <a:xfrm>
            <a:off x="6022975" y="517525"/>
            <a:ext cx="24161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a:t>
            </a:r>
            <a:r>
              <a:rPr lang="es-ES" b="1" baseline="-25000"/>
              <a:t>x</a:t>
            </a:r>
            <a:r>
              <a:rPr lang="es-ES" b="1"/>
              <a:t>  =</a:t>
            </a:r>
            <a:endParaRPr lang="en-US" b="1">
              <a:cs typeface="Arial" pitchFamily="34" charset="0"/>
            </a:endParaRPr>
          </a:p>
        </p:txBody>
      </p:sp>
      <p:sp>
        <p:nvSpPr>
          <p:cNvPr id="2" name="Text Box 3"/>
          <p:cNvSpPr txBox="1">
            <a:spLocks noChangeArrowheads="1"/>
          </p:cNvSpPr>
          <p:nvPr/>
        </p:nvSpPr>
        <p:spPr bwMode="auto">
          <a:xfrm>
            <a:off x="247650" y="846138"/>
            <a:ext cx="67198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A partir de las tres reacciones siguientes:</a:t>
            </a:r>
          </a:p>
        </p:txBody>
      </p:sp>
      <p:sp>
        <p:nvSpPr>
          <p:cNvPr id="3" name="Rectangle 5"/>
          <p:cNvSpPr>
            <a:spLocks noChangeArrowheads="1"/>
          </p:cNvSpPr>
          <p:nvPr/>
        </p:nvSpPr>
        <p:spPr bwMode="auto">
          <a:xfrm>
            <a:off x="481013" y="1168400"/>
            <a:ext cx="5175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a)  </a:t>
            </a:r>
            <a:endParaRPr lang="es-ES"/>
          </a:p>
        </p:txBody>
      </p:sp>
      <p:sp>
        <p:nvSpPr>
          <p:cNvPr id="4" name="Rectangle 5"/>
          <p:cNvSpPr>
            <a:spLocks noChangeArrowheads="1"/>
          </p:cNvSpPr>
          <p:nvPr/>
        </p:nvSpPr>
        <p:spPr bwMode="auto">
          <a:xfrm>
            <a:off x="989013" y="1169988"/>
            <a:ext cx="57197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s-ES" sz="2000"/>
              <a:t> 2 Ca (s) + 2 C (s) + 3 O</a:t>
            </a:r>
            <a:r>
              <a:rPr lang="es-ES" sz="2000" baseline="-25000"/>
              <a:t>2</a:t>
            </a:r>
            <a:r>
              <a:rPr lang="es-ES" sz="2000"/>
              <a:t>  (g)  </a:t>
            </a:r>
            <a:r>
              <a:rPr lang="es-ES" sz="2000">
                <a:cs typeface="Arial" pitchFamily="34" charset="0"/>
              </a:rPr>
              <a:t>→</a:t>
            </a:r>
            <a:r>
              <a:rPr lang="es-ES" sz="2000"/>
              <a:t>  2 CaCO</a:t>
            </a:r>
            <a:r>
              <a:rPr lang="es-ES" sz="2000" baseline="-25000"/>
              <a:t>3   </a:t>
            </a:r>
            <a:r>
              <a:rPr lang="es-ES" sz="2000"/>
              <a:t>(s)  </a:t>
            </a:r>
            <a:endParaRPr lang="es-ES"/>
          </a:p>
        </p:txBody>
      </p:sp>
      <p:sp>
        <p:nvSpPr>
          <p:cNvPr id="5" name="Rectangle 20"/>
          <p:cNvSpPr>
            <a:spLocks noChangeArrowheads="1"/>
          </p:cNvSpPr>
          <p:nvPr/>
        </p:nvSpPr>
        <p:spPr bwMode="auto">
          <a:xfrm>
            <a:off x="6657975" y="1189038"/>
            <a:ext cx="222726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a:t>
            </a:r>
            <a:r>
              <a:rPr lang="es-ES" b="1" baseline="-25000"/>
              <a:t>a</a:t>
            </a:r>
            <a:r>
              <a:rPr lang="es-ES" b="1"/>
              <a:t> = </a:t>
            </a:r>
            <a:r>
              <a:rPr lang="en-US" b="1">
                <a:cs typeface="Arial" pitchFamily="34" charset="0"/>
              </a:rPr>
              <a:t>− 2413,8   kJ</a:t>
            </a:r>
          </a:p>
        </p:txBody>
      </p:sp>
      <p:sp>
        <p:nvSpPr>
          <p:cNvPr id="6" name="Rectangle 5"/>
          <p:cNvSpPr>
            <a:spLocks noChangeArrowheads="1"/>
          </p:cNvSpPr>
          <p:nvPr/>
        </p:nvSpPr>
        <p:spPr bwMode="auto">
          <a:xfrm>
            <a:off x="452438" y="1649413"/>
            <a:ext cx="5175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b)  </a:t>
            </a:r>
            <a:endParaRPr lang="es-ES"/>
          </a:p>
        </p:txBody>
      </p:sp>
      <p:sp>
        <p:nvSpPr>
          <p:cNvPr id="7" name="Rectangle 5"/>
          <p:cNvSpPr>
            <a:spLocks noChangeArrowheads="1"/>
          </p:cNvSpPr>
          <p:nvPr/>
        </p:nvSpPr>
        <p:spPr bwMode="auto">
          <a:xfrm>
            <a:off x="960438" y="1651000"/>
            <a:ext cx="48275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 2 Ca  (s) +   O</a:t>
            </a:r>
            <a:r>
              <a:rPr lang="es-ES" sz="2000" baseline="-25000"/>
              <a:t>2</a:t>
            </a:r>
            <a:r>
              <a:rPr lang="es-ES" sz="2000"/>
              <a:t>   (g)  </a:t>
            </a:r>
            <a:r>
              <a:rPr lang="es-ES" sz="2000">
                <a:cs typeface="Arial" pitchFamily="34" charset="0"/>
              </a:rPr>
              <a:t>→</a:t>
            </a:r>
            <a:r>
              <a:rPr lang="es-ES" sz="2000"/>
              <a:t>  2  CaO</a:t>
            </a:r>
            <a:r>
              <a:rPr lang="es-ES" sz="2000" baseline="-25000"/>
              <a:t>   </a:t>
            </a:r>
            <a:r>
              <a:rPr lang="es-ES" sz="2000"/>
              <a:t>(s)  </a:t>
            </a:r>
            <a:endParaRPr lang="es-ES"/>
          </a:p>
        </p:txBody>
      </p:sp>
      <p:sp>
        <p:nvSpPr>
          <p:cNvPr id="8" name="Rectangle 20"/>
          <p:cNvSpPr>
            <a:spLocks noChangeArrowheads="1"/>
          </p:cNvSpPr>
          <p:nvPr/>
        </p:nvSpPr>
        <p:spPr bwMode="auto">
          <a:xfrm>
            <a:off x="5500688" y="1655763"/>
            <a:ext cx="24161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a:t>
            </a:r>
            <a:r>
              <a:rPr lang="es-ES" b="1" baseline="-25000"/>
              <a:t>b</a:t>
            </a:r>
            <a:r>
              <a:rPr lang="es-ES" b="1"/>
              <a:t> = </a:t>
            </a:r>
            <a:r>
              <a:rPr lang="en-US" b="1">
                <a:cs typeface="Arial" pitchFamily="34" charset="0"/>
              </a:rPr>
              <a:t>− 1270,2   kJ</a:t>
            </a:r>
          </a:p>
        </p:txBody>
      </p:sp>
      <p:sp>
        <p:nvSpPr>
          <p:cNvPr id="66576" name="Text Box 16"/>
          <p:cNvSpPr txBox="1">
            <a:spLocks noChangeArrowheads="1"/>
          </p:cNvSpPr>
          <p:nvPr/>
        </p:nvSpPr>
        <p:spPr bwMode="auto">
          <a:xfrm>
            <a:off x="188913" y="2520950"/>
            <a:ext cx="82740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Se trata de una aplicación de la ley de Hess. </a:t>
            </a:r>
          </a:p>
        </p:txBody>
      </p:sp>
      <p:sp>
        <p:nvSpPr>
          <p:cNvPr id="66577" name="Text Box 17"/>
          <p:cNvSpPr txBox="1">
            <a:spLocks noChangeArrowheads="1"/>
          </p:cNvSpPr>
          <p:nvPr/>
        </p:nvSpPr>
        <p:spPr bwMode="auto">
          <a:xfrm>
            <a:off x="174625" y="2816225"/>
            <a:ext cx="870902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Tenemos que encontrar una combinación lineal de las ecuaciones a) , b) y c) que sea igual a la ecuación que nos piden. </a:t>
            </a:r>
          </a:p>
        </p:txBody>
      </p:sp>
      <p:sp>
        <p:nvSpPr>
          <p:cNvPr id="9" name="Rectangle 5"/>
          <p:cNvSpPr>
            <a:spLocks noChangeArrowheads="1"/>
          </p:cNvSpPr>
          <p:nvPr/>
        </p:nvSpPr>
        <p:spPr bwMode="auto">
          <a:xfrm>
            <a:off x="885825" y="455613"/>
            <a:ext cx="5175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x)  </a:t>
            </a:r>
            <a:endParaRPr lang="es-ES"/>
          </a:p>
        </p:txBody>
      </p:sp>
      <p:sp>
        <p:nvSpPr>
          <p:cNvPr id="66579" name="Text Box 19"/>
          <p:cNvSpPr txBox="1">
            <a:spLocks noChangeArrowheads="1"/>
          </p:cNvSpPr>
          <p:nvPr/>
        </p:nvSpPr>
        <p:spPr bwMode="auto">
          <a:xfrm>
            <a:off x="204788" y="3294063"/>
            <a:ext cx="25114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Razonamos así: </a:t>
            </a:r>
          </a:p>
        </p:txBody>
      </p:sp>
      <p:sp>
        <p:nvSpPr>
          <p:cNvPr id="66580" name="Text Box 20"/>
          <p:cNvSpPr txBox="1">
            <a:spLocks noChangeArrowheads="1"/>
          </p:cNvSpPr>
          <p:nvPr/>
        </p:nvSpPr>
        <p:spPr bwMode="auto">
          <a:xfrm>
            <a:off x="185738" y="3557588"/>
            <a:ext cx="870902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En la ecuación x) el CaCO</a:t>
            </a:r>
            <a:r>
              <a:rPr lang="es-ES" sz="1400" baseline="-25000">
                <a:solidFill>
                  <a:srgbClr val="0000FF"/>
                </a:solidFill>
              </a:rPr>
              <a:t>3</a:t>
            </a:r>
            <a:r>
              <a:rPr lang="es-ES" sz="1400">
                <a:solidFill>
                  <a:srgbClr val="0000FF"/>
                </a:solidFill>
              </a:rPr>
              <a:t> (s) está en el 1</a:t>
            </a:r>
            <a:r>
              <a:rPr lang="es-ES" sz="1400" baseline="30000">
                <a:solidFill>
                  <a:srgbClr val="0000FF"/>
                </a:solidFill>
              </a:rPr>
              <a:t>er</a:t>
            </a:r>
            <a:r>
              <a:rPr lang="es-ES" sz="1400">
                <a:solidFill>
                  <a:srgbClr val="0000FF"/>
                </a:solidFill>
              </a:rPr>
              <a:t> miembro y hay 1mol. En la ecuación a) el CaCO</a:t>
            </a:r>
            <a:r>
              <a:rPr lang="es-ES" sz="1400" baseline="-25000">
                <a:solidFill>
                  <a:srgbClr val="0000FF"/>
                </a:solidFill>
              </a:rPr>
              <a:t>3</a:t>
            </a:r>
            <a:r>
              <a:rPr lang="es-ES" sz="1400">
                <a:solidFill>
                  <a:srgbClr val="0000FF"/>
                </a:solidFill>
              </a:rPr>
              <a:t> (s) está en el 2</a:t>
            </a:r>
            <a:r>
              <a:rPr lang="es-ES" sz="1400" baseline="30000">
                <a:solidFill>
                  <a:srgbClr val="0000FF"/>
                </a:solidFill>
              </a:rPr>
              <a:t>º</a:t>
            </a:r>
            <a:r>
              <a:rPr lang="es-ES" sz="1400">
                <a:solidFill>
                  <a:srgbClr val="0000FF"/>
                </a:solidFill>
              </a:rPr>
              <a:t> miembro pero hay 2 mol . Por tanto restaremos la ecuación a) dividida por 2.</a:t>
            </a:r>
          </a:p>
        </p:txBody>
      </p:sp>
      <p:sp>
        <p:nvSpPr>
          <p:cNvPr id="66581" name="Text Box 21"/>
          <p:cNvSpPr txBox="1">
            <a:spLocks noChangeArrowheads="1"/>
          </p:cNvSpPr>
          <p:nvPr/>
        </p:nvSpPr>
        <p:spPr bwMode="auto">
          <a:xfrm>
            <a:off x="171450" y="4035425"/>
            <a:ext cx="870902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En la ecuación x) el CaO (s) está en el 2º miembro (1 mol). En la ecuación b) el CaO (s) está también en el 2º miembro y hay 2 mol. Por tanto sumaremos la ecuación b) dividida por 2.</a:t>
            </a:r>
          </a:p>
        </p:txBody>
      </p:sp>
      <p:sp>
        <p:nvSpPr>
          <p:cNvPr id="474166" name="Rectangle 54"/>
          <p:cNvSpPr>
            <a:spLocks noChangeArrowheads="1"/>
          </p:cNvSpPr>
          <p:nvPr/>
        </p:nvSpPr>
        <p:spPr bwMode="auto">
          <a:xfrm>
            <a:off x="531813" y="5902325"/>
            <a:ext cx="862012"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a:t>
            </a:r>
            <a:r>
              <a:rPr lang="es-ES" b="1" baseline="-25000"/>
              <a:t>x</a:t>
            </a:r>
            <a:r>
              <a:rPr lang="es-ES" b="1"/>
              <a:t> =    </a:t>
            </a:r>
            <a:endParaRPr lang="en-US" b="1"/>
          </a:p>
        </p:txBody>
      </p:sp>
      <p:sp>
        <p:nvSpPr>
          <p:cNvPr id="10" name="Rectangle 54"/>
          <p:cNvSpPr>
            <a:spLocks noChangeArrowheads="1"/>
          </p:cNvSpPr>
          <p:nvPr/>
        </p:nvSpPr>
        <p:spPr bwMode="auto">
          <a:xfrm>
            <a:off x="2870200" y="5848350"/>
            <a:ext cx="80168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a:t>
            </a:r>
            <a:r>
              <a:rPr lang="es-ES" b="1" baseline="-25000"/>
              <a:t>c</a:t>
            </a:r>
            <a:endParaRPr lang="en-US" b="1"/>
          </a:p>
        </p:txBody>
      </p:sp>
      <p:sp>
        <p:nvSpPr>
          <p:cNvPr id="11" name="Rectangle 54"/>
          <p:cNvSpPr>
            <a:spLocks noChangeArrowheads="1"/>
          </p:cNvSpPr>
          <p:nvPr/>
        </p:nvSpPr>
        <p:spPr bwMode="auto">
          <a:xfrm>
            <a:off x="3381375" y="5907088"/>
            <a:ext cx="4413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a:t>
            </a:r>
            <a:endParaRPr lang="en-US" b="1"/>
          </a:p>
        </p:txBody>
      </p:sp>
      <p:sp>
        <p:nvSpPr>
          <p:cNvPr id="13" name="Rectangle 54"/>
          <p:cNvSpPr>
            <a:spLocks noChangeArrowheads="1"/>
          </p:cNvSpPr>
          <p:nvPr/>
        </p:nvSpPr>
        <p:spPr bwMode="auto">
          <a:xfrm>
            <a:off x="7015163" y="5926138"/>
            <a:ext cx="1601787"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t>=</a:t>
            </a:r>
            <a:r>
              <a:rPr lang="en-US"/>
              <a:t> </a:t>
            </a:r>
            <a:r>
              <a:rPr lang="en-US" b="1"/>
              <a:t> 178,3</a:t>
            </a:r>
            <a:r>
              <a:rPr lang="en-US"/>
              <a:t>    </a:t>
            </a:r>
            <a:r>
              <a:rPr lang="en-US" b="1"/>
              <a:t>kJ</a:t>
            </a:r>
          </a:p>
        </p:txBody>
      </p:sp>
      <p:sp>
        <p:nvSpPr>
          <p:cNvPr id="66588" name="Text Box 28"/>
          <p:cNvSpPr txBox="1">
            <a:spLocks noChangeArrowheads="1"/>
          </p:cNvSpPr>
          <p:nvPr/>
        </p:nvSpPr>
        <p:spPr bwMode="auto">
          <a:xfrm>
            <a:off x="284163" y="5427663"/>
            <a:ext cx="85502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La relación entre las entalpías es la misma que la que hay entre las ecuaciones químicas: </a:t>
            </a:r>
          </a:p>
        </p:txBody>
      </p:sp>
      <p:sp>
        <p:nvSpPr>
          <p:cNvPr id="431175" name="Freeform 71"/>
          <p:cNvSpPr>
            <a:spLocks/>
          </p:cNvSpPr>
          <p:nvPr/>
        </p:nvSpPr>
        <p:spPr bwMode="auto">
          <a:xfrm>
            <a:off x="7300913" y="5875338"/>
            <a:ext cx="1271587" cy="449262"/>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s-PE"/>
          </a:p>
        </p:txBody>
      </p:sp>
      <p:sp>
        <p:nvSpPr>
          <p:cNvPr id="66590" name="Text Box 30"/>
          <p:cNvSpPr txBox="1">
            <a:spLocks noChangeArrowheads="1"/>
          </p:cNvSpPr>
          <p:nvPr/>
        </p:nvSpPr>
        <p:spPr bwMode="auto">
          <a:xfrm>
            <a:off x="4237038" y="2520950"/>
            <a:ext cx="3556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Llamamos x a la ecuación incógnita.</a:t>
            </a:r>
          </a:p>
        </p:txBody>
      </p:sp>
      <p:sp>
        <p:nvSpPr>
          <p:cNvPr id="14" name="Rectangle 54"/>
          <p:cNvSpPr>
            <a:spLocks noChangeArrowheads="1"/>
          </p:cNvSpPr>
          <p:nvPr/>
        </p:nvSpPr>
        <p:spPr bwMode="auto">
          <a:xfrm>
            <a:off x="7215188" y="5926138"/>
            <a:ext cx="14605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t> 178,3</a:t>
            </a:r>
            <a:r>
              <a:rPr lang="en-US"/>
              <a:t>    </a:t>
            </a:r>
            <a:r>
              <a:rPr lang="en-US" b="1"/>
              <a:t>kJ</a:t>
            </a:r>
          </a:p>
        </p:txBody>
      </p:sp>
      <p:sp>
        <p:nvSpPr>
          <p:cNvPr id="15" name="Rectangle 20"/>
          <p:cNvSpPr>
            <a:spLocks noChangeArrowheads="1"/>
          </p:cNvSpPr>
          <p:nvPr/>
        </p:nvSpPr>
        <p:spPr bwMode="auto">
          <a:xfrm>
            <a:off x="6791325" y="501650"/>
            <a:ext cx="61753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cs typeface="Arial" pitchFamily="34" charset="0"/>
              </a:rPr>
              <a:t>?</a:t>
            </a:r>
          </a:p>
        </p:txBody>
      </p:sp>
      <p:sp>
        <p:nvSpPr>
          <p:cNvPr id="16" name="Rectangle 5"/>
          <p:cNvSpPr>
            <a:spLocks noChangeArrowheads="1"/>
          </p:cNvSpPr>
          <p:nvPr/>
        </p:nvSpPr>
        <p:spPr bwMode="auto">
          <a:xfrm>
            <a:off x="452438" y="2112963"/>
            <a:ext cx="5175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c)  </a:t>
            </a:r>
            <a:endParaRPr lang="es-ES"/>
          </a:p>
        </p:txBody>
      </p:sp>
      <p:sp>
        <p:nvSpPr>
          <p:cNvPr id="17" name="Rectangle 5"/>
          <p:cNvSpPr>
            <a:spLocks noChangeArrowheads="1"/>
          </p:cNvSpPr>
          <p:nvPr/>
        </p:nvSpPr>
        <p:spPr bwMode="auto">
          <a:xfrm>
            <a:off x="960438" y="2114550"/>
            <a:ext cx="48275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  C  (s)   +   O</a:t>
            </a:r>
            <a:r>
              <a:rPr lang="es-ES" sz="2000" baseline="-25000"/>
              <a:t>2</a:t>
            </a:r>
            <a:r>
              <a:rPr lang="es-ES" sz="2000"/>
              <a:t>   (g)  </a:t>
            </a:r>
            <a:r>
              <a:rPr lang="es-ES" sz="2000">
                <a:cs typeface="Arial" pitchFamily="34" charset="0"/>
              </a:rPr>
              <a:t>→</a:t>
            </a:r>
            <a:r>
              <a:rPr lang="es-ES" sz="2000"/>
              <a:t>    CO</a:t>
            </a:r>
            <a:r>
              <a:rPr lang="es-ES" sz="2000" baseline="-25000"/>
              <a:t>2   </a:t>
            </a:r>
            <a:r>
              <a:rPr lang="es-ES" sz="2000"/>
              <a:t>(g)  </a:t>
            </a:r>
            <a:endParaRPr lang="es-ES"/>
          </a:p>
        </p:txBody>
      </p:sp>
      <p:sp>
        <p:nvSpPr>
          <p:cNvPr id="18" name="Rectangle 20"/>
          <p:cNvSpPr>
            <a:spLocks noChangeArrowheads="1"/>
          </p:cNvSpPr>
          <p:nvPr/>
        </p:nvSpPr>
        <p:spPr bwMode="auto">
          <a:xfrm>
            <a:off x="5500688" y="2119313"/>
            <a:ext cx="24161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a:t>
            </a:r>
            <a:r>
              <a:rPr lang="es-ES" b="1" baseline="-25000"/>
              <a:t>c</a:t>
            </a:r>
            <a:r>
              <a:rPr lang="es-ES" b="1"/>
              <a:t> = </a:t>
            </a:r>
            <a:r>
              <a:rPr lang="en-US" b="1">
                <a:cs typeface="Arial" pitchFamily="34" charset="0"/>
              </a:rPr>
              <a:t>− 393,5   kJ</a:t>
            </a:r>
          </a:p>
        </p:txBody>
      </p:sp>
      <p:sp>
        <p:nvSpPr>
          <p:cNvPr id="66596" name="Text Box 36"/>
          <p:cNvSpPr txBox="1">
            <a:spLocks noChangeArrowheads="1"/>
          </p:cNvSpPr>
          <p:nvPr/>
        </p:nvSpPr>
        <p:spPr bwMode="auto">
          <a:xfrm>
            <a:off x="173038" y="4511675"/>
            <a:ext cx="8709025" cy="517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Finalmente, en la ecuación x) el CO</a:t>
            </a:r>
            <a:r>
              <a:rPr lang="es-ES" sz="1400" baseline="-25000">
                <a:solidFill>
                  <a:srgbClr val="0000FF"/>
                </a:solidFill>
              </a:rPr>
              <a:t>2</a:t>
            </a:r>
            <a:r>
              <a:rPr lang="es-ES" sz="1400">
                <a:solidFill>
                  <a:srgbClr val="0000FF"/>
                </a:solidFill>
              </a:rPr>
              <a:t> (g) está en el 2º miembro (1 mol). En la ecuación c) el CO</a:t>
            </a:r>
            <a:r>
              <a:rPr lang="es-ES" sz="1400" baseline="-25000">
                <a:solidFill>
                  <a:srgbClr val="0000FF"/>
                </a:solidFill>
              </a:rPr>
              <a:t>2</a:t>
            </a:r>
            <a:r>
              <a:rPr lang="es-ES" sz="1400">
                <a:solidFill>
                  <a:srgbClr val="0000FF"/>
                </a:solidFill>
              </a:rPr>
              <a:t> (g) está también en el 2º miembro y hay 1 mol. Por tanto sumaremos la ecuación c) .</a:t>
            </a:r>
          </a:p>
        </p:txBody>
      </p:sp>
      <p:graphicFrame>
        <p:nvGraphicFramePr>
          <p:cNvPr id="66597" name="Object 37"/>
          <p:cNvGraphicFramePr>
            <a:graphicFrameLocks noChangeAspect="1"/>
          </p:cNvGraphicFramePr>
          <p:nvPr/>
        </p:nvGraphicFramePr>
        <p:xfrm>
          <a:off x="2339975" y="5011738"/>
          <a:ext cx="1970088" cy="495300"/>
        </p:xfrm>
        <a:graphic>
          <a:graphicData uri="http://schemas.openxmlformats.org/presentationml/2006/ole">
            <p:oleObj spid="_x0000_s8208" name="Equation" r:id="rId4" imgW="1345616" imgH="393529" progId="">
              <p:embed/>
            </p:oleObj>
          </a:graphicData>
        </a:graphic>
      </p:graphicFrame>
      <p:sp>
        <p:nvSpPr>
          <p:cNvPr id="19" name="Rectangle 54"/>
          <p:cNvSpPr>
            <a:spLocks noChangeArrowheads="1"/>
          </p:cNvSpPr>
          <p:nvPr/>
        </p:nvSpPr>
        <p:spPr bwMode="auto">
          <a:xfrm>
            <a:off x="1428750" y="5740400"/>
            <a:ext cx="9779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a:t>
            </a:r>
            <a:r>
              <a:rPr lang="es-ES" b="1" baseline="-25000"/>
              <a:t>a</a:t>
            </a:r>
            <a:r>
              <a:rPr lang="es-ES" b="1"/>
              <a:t>     </a:t>
            </a:r>
            <a:endParaRPr lang="en-US" b="1"/>
          </a:p>
        </p:txBody>
      </p:sp>
      <p:sp>
        <p:nvSpPr>
          <p:cNvPr id="66600" name="Line 40"/>
          <p:cNvSpPr>
            <a:spLocks noChangeShapeType="1"/>
          </p:cNvSpPr>
          <p:nvPr/>
        </p:nvSpPr>
        <p:spPr bwMode="auto">
          <a:xfrm>
            <a:off x="1485900" y="6084888"/>
            <a:ext cx="493713"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20" name="Rectangle 54"/>
          <p:cNvSpPr>
            <a:spLocks noChangeArrowheads="1"/>
          </p:cNvSpPr>
          <p:nvPr/>
        </p:nvSpPr>
        <p:spPr bwMode="auto">
          <a:xfrm>
            <a:off x="1425575" y="6045200"/>
            <a:ext cx="615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2</a:t>
            </a:r>
            <a:endParaRPr lang="en-US" b="1"/>
          </a:p>
        </p:txBody>
      </p:sp>
      <p:sp>
        <p:nvSpPr>
          <p:cNvPr id="21" name="Rectangle 54"/>
          <p:cNvSpPr>
            <a:spLocks noChangeArrowheads="1"/>
          </p:cNvSpPr>
          <p:nvPr/>
        </p:nvSpPr>
        <p:spPr bwMode="auto">
          <a:xfrm>
            <a:off x="1930400" y="5902325"/>
            <a:ext cx="501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a:t>
            </a:r>
            <a:endParaRPr lang="en-US" b="1"/>
          </a:p>
        </p:txBody>
      </p:sp>
      <p:sp>
        <p:nvSpPr>
          <p:cNvPr id="22" name="Rectangle 54"/>
          <p:cNvSpPr>
            <a:spLocks noChangeArrowheads="1"/>
          </p:cNvSpPr>
          <p:nvPr/>
        </p:nvSpPr>
        <p:spPr bwMode="auto">
          <a:xfrm>
            <a:off x="2649538" y="5892800"/>
            <a:ext cx="501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a:t>
            </a:r>
            <a:r>
              <a:rPr lang="es-ES" b="1">
                <a:cs typeface="Arial" pitchFamily="34" charset="0"/>
              </a:rPr>
              <a:t>+</a:t>
            </a:r>
            <a:r>
              <a:rPr lang="es-ES" b="1"/>
              <a:t>  </a:t>
            </a:r>
            <a:endParaRPr lang="en-US" b="1"/>
          </a:p>
        </p:txBody>
      </p:sp>
      <p:sp>
        <p:nvSpPr>
          <p:cNvPr id="23" name="Rectangle 54"/>
          <p:cNvSpPr>
            <a:spLocks noChangeArrowheads="1"/>
          </p:cNvSpPr>
          <p:nvPr/>
        </p:nvSpPr>
        <p:spPr bwMode="auto">
          <a:xfrm>
            <a:off x="2190750" y="5708650"/>
            <a:ext cx="6953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a:t>
            </a:r>
            <a:r>
              <a:rPr lang="es-ES" b="1" baseline="-25000"/>
              <a:t>b</a:t>
            </a:r>
            <a:r>
              <a:rPr lang="es-ES" b="1"/>
              <a:t>     </a:t>
            </a:r>
            <a:endParaRPr lang="en-US" b="1"/>
          </a:p>
        </p:txBody>
      </p:sp>
      <p:sp>
        <p:nvSpPr>
          <p:cNvPr id="66609" name="Line 49"/>
          <p:cNvSpPr>
            <a:spLocks noChangeShapeType="1"/>
          </p:cNvSpPr>
          <p:nvPr/>
        </p:nvSpPr>
        <p:spPr bwMode="auto">
          <a:xfrm>
            <a:off x="2247900" y="6078538"/>
            <a:ext cx="493713"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24" name="Rectangle 54"/>
          <p:cNvSpPr>
            <a:spLocks noChangeArrowheads="1"/>
          </p:cNvSpPr>
          <p:nvPr/>
        </p:nvSpPr>
        <p:spPr bwMode="auto">
          <a:xfrm>
            <a:off x="2187575" y="6045200"/>
            <a:ext cx="615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2</a:t>
            </a:r>
            <a:endParaRPr lang="en-US" b="1"/>
          </a:p>
        </p:txBody>
      </p:sp>
      <p:sp>
        <p:nvSpPr>
          <p:cNvPr id="45" name="Rectangle 54"/>
          <p:cNvSpPr>
            <a:spLocks noChangeArrowheads="1"/>
          </p:cNvSpPr>
          <p:nvPr/>
        </p:nvSpPr>
        <p:spPr bwMode="auto">
          <a:xfrm>
            <a:off x="3667125" y="5740400"/>
            <a:ext cx="113823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t>−2413,8</a:t>
            </a:r>
          </a:p>
        </p:txBody>
      </p:sp>
      <p:sp>
        <p:nvSpPr>
          <p:cNvPr id="46" name="Line 40"/>
          <p:cNvSpPr>
            <a:spLocks noChangeShapeType="1"/>
          </p:cNvSpPr>
          <p:nvPr/>
        </p:nvSpPr>
        <p:spPr bwMode="auto">
          <a:xfrm>
            <a:off x="3833813" y="6094413"/>
            <a:ext cx="801687" cy="1587"/>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7" name="Rectangle 54"/>
          <p:cNvSpPr>
            <a:spLocks noChangeArrowheads="1"/>
          </p:cNvSpPr>
          <p:nvPr/>
        </p:nvSpPr>
        <p:spPr bwMode="auto">
          <a:xfrm>
            <a:off x="4049713" y="6046788"/>
            <a:ext cx="6159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2</a:t>
            </a:r>
            <a:endParaRPr lang="en-US" b="1"/>
          </a:p>
        </p:txBody>
      </p:sp>
      <p:sp>
        <p:nvSpPr>
          <p:cNvPr id="48" name="Line 40"/>
          <p:cNvSpPr>
            <a:spLocks noChangeShapeType="1"/>
          </p:cNvSpPr>
          <p:nvPr/>
        </p:nvSpPr>
        <p:spPr bwMode="auto">
          <a:xfrm flipV="1">
            <a:off x="4908550" y="6097588"/>
            <a:ext cx="1011238" cy="3175"/>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9" name="Rectangle 54"/>
          <p:cNvSpPr>
            <a:spLocks noChangeArrowheads="1"/>
          </p:cNvSpPr>
          <p:nvPr/>
        </p:nvSpPr>
        <p:spPr bwMode="auto">
          <a:xfrm>
            <a:off x="5197475" y="6048375"/>
            <a:ext cx="615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2</a:t>
            </a:r>
            <a:endParaRPr lang="en-US" b="1"/>
          </a:p>
        </p:txBody>
      </p:sp>
      <p:sp>
        <p:nvSpPr>
          <p:cNvPr id="50" name="Rectangle 54"/>
          <p:cNvSpPr>
            <a:spLocks noChangeArrowheads="1"/>
          </p:cNvSpPr>
          <p:nvPr/>
        </p:nvSpPr>
        <p:spPr bwMode="auto">
          <a:xfrm>
            <a:off x="4568825" y="5918200"/>
            <a:ext cx="501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  </a:t>
            </a:r>
            <a:endParaRPr lang="en-US" b="1"/>
          </a:p>
        </p:txBody>
      </p:sp>
      <p:sp>
        <p:nvSpPr>
          <p:cNvPr id="51" name="Rectangle 20"/>
          <p:cNvSpPr>
            <a:spLocks noChangeArrowheads="1"/>
          </p:cNvSpPr>
          <p:nvPr/>
        </p:nvSpPr>
        <p:spPr bwMode="auto">
          <a:xfrm>
            <a:off x="6018213" y="5889625"/>
            <a:ext cx="1244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cs typeface="Arial" pitchFamily="34" charset="0"/>
              </a:rPr>
              <a:t>(− 393,5)</a:t>
            </a:r>
          </a:p>
        </p:txBody>
      </p:sp>
      <p:sp>
        <p:nvSpPr>
          <p:cNvPr id="52" name="Rectangle 20"/>
          <p:cNvSpPr>
            <a:spLocks noChangeArrowheads="1"/>
          </p:cNvSpPr>
          <p:nvPr/>
        </p:nvSpPr>
        <p:spPr bwMode="auto">
          <a:xfrm>
            <a:off x="4837113" y="5757863"/>
            <a:ext cx="14700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cs typeface="Arial" pitchFamily="34" charset="0"/>
              </a:rPr>
              <a:t>− 1270,2</a:t>
            </a:r>
          </a:p>
        </p:txBody>
      </p:sp>
      <p:sp>
        <p:nvSpPr>
          <p:cNvPr id="53" name="Rectangle 54"/>
          <p:cNvSpPr>
            <a:spLocks noChangeArrowheads="1"/>
          </p:cNvSpPr>
          <p:nvPr/>
        </p:nvSpPr>
        <p:spPr bwMode="auto">
          <a:xfrm>
            <a:off x="5822950" y="5905500"/>
            <a:ext cx="501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  </a:t>
            </a:r>
            <a:endParaRPr lang="en-US" b="1"/>
          </a:p>
        </p:txBody>
      </p:sp>
      <p:sp>
        <p:nvSpPr>
          <p:cNvPr id="54" name="Rectangle 54"/>
          <p:cNvSpPr>
            <a:spLocks noChangeArrowheads="1"/>
          </p:cNvSpPr>
          <p:nvPr/>
        </p:nvSpPr>
        <p:spPr bwMode="auto">
          <a:xfrm>
            <a:off x="1208088" y="5888038"/>
            <a:ext cx="3524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t>−</a:t>
            </a:r>
          </a:p>
        </p:txBody>
      </p:sp>
      <p:sp>
        <p:nvSpPr>
          <p:cNvPr id="55" name="Rectangle 54"/>
          <p:cNvSpPr>
            <a:spLocks noChangeArrowheads="1"/>
          </p:cNvSpPr>
          <p:nvPr/>
        </p:nvSpPr>
        <p:spPr bwMode="auto">
          <a:xfrm>
            <a:off x="3525838" y="5894388"/>
            <a:ext cx="3524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t>−</a:t>
            </a:r>
          </a:p>
        </p:txBody>
      </p:sp>
      <p:sp>
        <p:nvSpPr>
          <p:cNvPr id="56" name="55 Rectángulo redondeado"/>
          <p:cNvSpPr/>
          <p:nvPr/>
        </p:nvSpPr>
        <p:spPr>
          <a:xfrm>
            <a:off x="6021388" y="431800"/>
            <a:ext cx="2443162" cy="560388"/>
          </a:xfrm>
          <a:prstGeom prst="roundRect">
            <a:avLst/>
          </a:prstGeom>
          <a:solidFill>
            <a:srgbClr val="FF0000">
              <a:alpha val="20000"/>
            </a:srgb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Tree>
    <p:extLst>
      <p:ext uri="{BB962C8B-B14F-4D97-AF65-F5344CB8AC3E}">
        <p14:creationId xmlns:p14="http://schemas.microsoft.com/office/powerpoint/2010/main" xmlns="" val="3883869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88453"/>
                                        </p:tgtEl>
                                        <p:attrNameLst>
                                          <p:attrName>style.visibility</p:attrName>
                                        </p:attrNameLst>
                                      </p:cBhvr>
                                      <p:to>
                                        <p:strVal val="visible"/>
                                      </p:to>
                                    </p:set>
                                    <p:animEffect transition="in" filter="strips(downRight)">
                                      <p:cBhvr>
                                        <p:cTn id="7" dur="500"/>
                                        <p:tgtEl>
                                          <p:spTgt spid="488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Right)">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strips(downRight)">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strips(downRight)">
                                      <p:cBhvr>
                                        <p:cTn id="35" dur="500"/>
                                        <p:tgtEl>
                                          <p:spTgt spid="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strips(downRight)">
                                      <p:cBhvr>
                                        <p:cTn id="43" dur="500"/>
                                        <p:tgtEl>
                                          <p:spTgt spid="1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strips(downRight)">
                                      <p:cBhvr>
                                        <p:cTn id="48" dur="500"/>
                                        <p:tgtEl>
                                          <p:spTgt spid="17"/>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dissolve">
                                      <p:cBhvr>
                                        <p:cTn id="51" dur="500"/>
                                        <p:tgtEl>
                                          <p:spTgt spid="1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66576"/>
                                        </p:tgtEl>
                                        <p:attrNameLst>
                                          <p:attrName>style.visibility</p:attrName>
                                        </p:attrNameLst>
                                      </p:cBhvr>
                                      <p:to>
                                        <p:strVal val="visible"/>
                                      </p:to>
                                    </p:set>
                                    <p:animEffect transition="in" filter="dissolve">
                                      <p:cBhvr>
                                        <p:cTn id="56" dur="500"/>
                                        <p:tgtEl>
                                          <p:spTgt spid="6657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66590"/>
                                        </p:tgtEl>
                                        <p:attrNameLst>
                                          <p:attrName>style.visibility</p:attrName>
                                        </p:attrNameLst>
                                      </p:cBhvr>
                                      <p:to>
                                        <p:strVal val="visible"/>
                                      </p:to>
                                    </p:set>
                                    <p:animEffect transition="in" filter="dissolve">
                                      <p:cBhvr>
                                        <p:cTn id="61" dur="500"/>
                                        <p:tgtEl>
                                          <p:spTgt spid="6659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6"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strips(downRight)">
                                      <p:cBhvr>
                                        <p:cTn id="66" dur="500"/>
                                        <p:tgtEl>
                                          <p:spTgt spid="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461844"/>
                                        </p:tgtEl>
                                        <p:attrNameLst>
                                          <p:attrName>style.visibility</p:attrName>
                                        </p:attrNameLst>
                                      </p:cBhvr>
                                      <p:to>
                                        <p:strVal val="visible"/>
                                      </p:to>
                                    </p:set>
                                    <p:animEffect transition="in" filter="dissolve">
                                      <p:cBhvr>
                                        <p:cTn id="71" dur="500"/>
                                        <p:tgtEl>
                                          <p:spTgt spid="46184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dissolve">
                                      <p:cBhvr>
                                        <p:cTn id="74" dur="500"/>
                                        <p:tgtEl>
                                          <p:spTgt spid="1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66577"/>
                                        </p:tgtEl>
                                        <p:attrNameLst>
                                          <p:attrName>style.visibility</p:attrName>
                                        </p:attrNameLst>
                                      </p:cBhvr>
                                      <p:to>
                                        <p:strVal val="visible"/>
                                      </p:to>
                                    </p:set>
                                    <p:animEffect transition="in" filter="dissolve">
                                      <p:cBhvr>
                                        <p:cTn id="79" dur="500"/>
                                        <p:tgtEl>
                                          <p:spTgt spid="6657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66579"/>
                                        </p:tgtEl>
                                        <p:attrNameLst>
                                          <p:attrName>style.visibility</p:attrName>
                                        </p:attrNameLst>
                                      </p:cBhvr>
                                      <p:to>
                                        <p:strVal val="visible"/>
                                      </p:to>
                                    </p:set>
                                    <p:animEffect transition="in" filter="dissolve">
                                      <p:cBhvr>
                                        <p:cTn id="84" dur="500"/>
                                        <p:tgtEl>
                                          <p:spTgt spid="6657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6580"/>
                                        </p:tgtEl>
                                        <p:attrNameLst>
                                          <p:attrName>style.visibility</p:attrName>
                                        </p:attrNameLst>
                                      </p:cBhvr>
                                      <p:to>
                                        <p:strVal val="visible"/>
                                      </p:to>
                                    </p:set>
                                    <p:animEffect transition="in" filter="dissolve">
                                      <p:cBhvr>
                                        <p:cTn id="89" dur="500"/>
                                        <p:tgtEl>
                                          <p:spTgt spid="6658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66581"/>
                                        </p:tgtEl>
                                        <p:attrNameLst>
                                          <p:attrName>style.visibility</p:attrName>
                                        </p:attrNameLst>
                                      </p:cBhvr>
                                      <p:to>
                                        <p:strVal val="visible"/>
                                      </p:to>
                                    </p:set>
                                    <p:animEffect transition="in" filter="dissolve">
                                      <p:cBhvr>
                                        <p:cTn id="94" dur="500"/>
                                        <p:tgtEl>
                                          <p:spTgt spid="66581"/>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66596"/>
                                        </p:tgtEl>
                                        <p:attrNameLst>
                                          <p:attrName>style.visibility</p:attrName>
                                        </p:attrNameLst>
                                      </p:cBhvr>
                                      <p:to>
                                        <p:strVal val="visible"/>
                                      </p:to>
                                    </p:set>
                                    <p:animEffect transition="in" filter="dissolve">
                                      <p:cBhvr>
                                        <p:cTn id="99" dur="500"/>
                                        <p:tgtEl>
                                          <p:spTgt spid="66596"/>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nodeType="clickEffect">
                                  <p:stCondLst>
                                    <p:cond delay="0"/>
                                  </p:stCondLst>
                                  <p:childTnLst>
                                    <p:set>
                                      <p:cBhvr>
                                        <p:cTn id="103" dur="1" fill="hold">
                                          <p:stCondLst>
                                            <p:cond delay="0"/>
                                          </p:stCondLst>
                                        </p:cTn>
                                        <p:tgtEl>
                                          <p:spTgt spid="66597"/>
                                        </p:tgtEl>
                                        <p:attrNameLst>
                                          <p:attrName>style.visibility</p:attrName>
                                        </p:attrNameLst>
                                      </p:cBhvr>
                                      <p:to>
                                        <p:strVal val="visible"/>
                                      </p:to>
                                    </p:set>
                                    <p:animEffect transition="in" filter="dissolve">
                                      <p:cBhvr>
                                        <p:cTn id="104" dur="500"/>
                                        <p:tgtEl>
                                          <p:spTgt spid="66597"/>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66588"/>
                                        </p:tgtEl>
                                        <p:attrNameLst>
                                          <p:attrName>style.visibility</p:attrName>
                                        </p:attrNameLst>
                                      </p:cBhvr>
                                      <p:to>
                                        <p:strVal val="visible"/>
                                      </p:to>
                                    </p:set>
                                    <p:animEffect transition="in" filter="dissolve">
                                      <p:cBhvr>
                                        <p:cTn id="109" dur="500"/>
                                        <p:tgtEl>
                                          <p:spTgt spid="6658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74166"/>
                                        </p:tgtEl>
                                        <p:attrNameLst>
                                          <p:attrName>style.visibility</p:attrName>
                                        </p:attrNameLst>
                                      </p:cBhvr>
                                      <p:to>
                                        <p:strVal val="visible"/>
                                      </p:to>
                                    </p:set>
                                    <p:animEffect transition="in" filter="dissolve">
                                      <p:cBhvr>
                                        <p:cTn id="114" dur="500"/>
                                        <p:tgtEl>
                                          <p:spTgt spid="474166"/>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dissolve">
                                      <p:cBhvr>
                                        <p:cTn id="119" dur="500"/>
                                        <p:tgtEl>
                                          <p:spTgt spid="54"/>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9"/>
                                        </p:tgtEl>
                                        <p:attrNameLst>
                                          <p:attrName>style.visibility</p:attrName>
                                        </p:attrNameLst>
                                      </p:cBhvr>
                                      <p:to>
                                        <p:strVal val="visible"/>
                                      </p:to>
                                    </p:set>
                                    <p:animEffect transition="in" filter="dissolve">
                                      <p:cBhvr>
                                        <p:cTn id="122" dur="500"/>
                                        <p:tgtEl>
                                          <p:spTgt spid="19"/>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66600"/>
                                        </p:tgtEl>
                                        <p:attrNameLst>
                                          <p:attrName>style.visibility</p:attrName>
                                        </p:attrNameLst>
                                      </p:cBhvr>
                                      <p:to>
                                        <p:strVal val="visible"/>
                                      </p:to>
                                    </p:set>
                                    <p:animEffect transition="in" filter="dissolve">
                                      <p:cBhvr>
                                        <p:cTn id="125" dur="500"/>
                                        <p:tgtEl>
                                          <p:spTgt spid="66600"/>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dissolve">
                                      <p:cBhvr>
                                        <p:cTn id="128" dur="500"/>
                                        <p:tgtEl>
                                          <p:spTgt spid="20"/>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21"/>
                                        </p:tgtEl>
                                        <p:attrNameLst>
                                          <p:attrName>style.visibility</p:attrName>
                                        </p:attrNameLst>
                                      </p:cBhvr>
                                      <p:to>
                                        <p:strVal val="visible"/>
                                      </p:to>
                                    </p:set>
                                    <p:animEffect transition="in" filter="dissolve">
                                      <p:cBhvr>
                                        <p:cTn id="133" dur="500"/>
                                        <p:tgtEl>
                                          <p:spTgt spid="21"/>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23"/>
                                        </p:tgtEl>
                                        <p:attrNameLst>
                                          <p:attrName>style.visibility</p:attrName>
                                        </p:attrNameLst>
                                      </p:cBhvr>
                                      <p:to>
                                        <p:strVal val="visible"/>
                                      </p:to>
                                    </p:set>
                                    <p:animEffect transition="in" filter="dissolve">
                                      <p:cBhvr>
                                        <p:cTn id="138" dur="500"/>
                                        <p:tgtEl>
                                          <p:spTgt spid="23"/>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66609"/>
                                        </p:tgtEl>
                                        <p:attrNameLst>
                                          <p:attrName>style.visibility</p:attrName>
                                        </p:attrNameLst>
                                      </p:cBhvr>
                                      <p:to>
                                        <p:strVal val="visible"/>
                                      </p:to>
                                    </p:set>
                                    <p:animEffect transition="in" filter="dissolve">
                                      <p:cBhvr>
                                        <p:cTn id="141" dur="500"/>
                                        <p:tgtEl>
                                          <p:spTgt spid="66609"/>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24"/>
                                        </p:tgtEl>
                                        <p:attrNameLst>
                                          <p:attrName>style.visibility</p:attrName>
                                        </p:attrNameLst>
                                      </p:cBhvr>
                                      <p:to>
                                        <p:strVal val="visible"/>
                                      </p:to>
                                    </p:set>
                                    <p:animEffect transition="in" filter="dissolve">
                                      <p:cBhvr>
                                        <p:cTn id="144" dur="500"/>
                                        <p:tgtEl>
                                          <p:spTgt spid="24"/>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22"/>
                                        </p:tgtEl>
                                        <p:attrNameLst>
                                          <p:attrName>style.visibility</p:attrName>
                                        </p:attrNameLst>
                                      </p:cBhvr>
                                      <p:to>
                                        <p:strVal val="visible"/>
                                      </p:to>
                                    </p:set>
                                    <p:animEffect transition="in" filter="dissolve">
                                      <p:cBhvr>
                                        <p:cTn id="149" dur="500"/>
                                        <p:tgtEl>
                                          <p:spTgt spid="22"/>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10"/>
                                        </p:tgtEl>
                                        <p:attrNameLst>
                                          <p:attrName>style.visibility</p:attrName>
                                        </p:attrNameLst>
                                      </p:cBhvr>
                                      <p:to>
                                        <p:strVal val="visible"/>
                                      </p:to>
                                    </p:set>
                                    <p:animEffect transition="in" filter="dissolve">
                                      <p:cBhvr>
                                        <p:cTn id="154" dur="500"/>
                                        <p:tgtEl>
                                          <p:spTgt spid="10"/>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11"/>
                                        </p:tgtEl>
                                        <p:attrNameLst>
                                          <p:attrName>style.visibility</p:attrName>
                                        </p:attrNameLst>
                                      </p:cBhvr>
                                      <p:to>
                                        <p:strVal val="visible"/>
                                      </p:to>
                                    </p:set>
                                    <p:animEffect transition="in" filter="dissolve">
                                      <p:cBhvr>
                                        <p:cTn id="159" dur="500"/>
                                        <p:tgtEl>
                                          <p:spTgt spid="11"/>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55"/>
                                        </p:tgtEl>
                                        <p:attrNameLst>
                                          <p:attrName>style.visibility</p:attrName>
                                        </p:attrNameLst>
                                      </p:cBhvr>
                                      <p:to>
                                        <p:strVal val="visible"/>
                                      </p:to>
                                    </p:set>
                                    <p:animEffect transition="in" filter="dissolve">
                                      <p:cBhvr>
                                        <p:cTn id="164" dur="500"/>
                                        <p:tgtEl>
                                          <p:spTgt spid="55"/>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45"/>
                                        </p:tgtEl>
                                        <p:attrNameLst>
                                          <p:attrName>style.visibility</p:attrName>
                                        </p:attrNameLst>
                                      </p:cBhvr>
                                      <p:to>
                                        <p:strVal val="visible"/>
                                      </p:to>
                                    </p:set>
                                    <p:animEffect transition="in" filter="dissolve">
                                      <p:cBhvr>
                                        <p:cTn id="169" dur="500"/>
                                        <p:tgtEl>
                                          <p:spTgt spid="45"/>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46"/>
                                        </p:tgtEl>
                                        <p:attrNameLst>
                                          <p:attrName>style.visibility</p:attrName>
                                        </p:attrNameLst>
                                      </p:cBhvr>
                                      <p:to>
                                        <p:strVal val="visible"/>
                                      </p:to>
                                    </p:set>
                                    <p:animEffect transition="in" filter="dissolve">
                                      <p:cBhvr>
                                        <p:cTn id="172" dur="500"/>
                                        <p:tgtEl>
                                          <p:spTgt spid="46"/>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47"/>
                                        </p:tgtEl>
                                        <p:attrNameLst>
                                          <p:attrName>style.visibility</p:attrName>
                                        </p:attrNameLst>
                                      </p:cBhvr>
                                      <p:to>
                                        <p:strVal val="visible"/>
                                      </p:to>
                                    </p:set>
                                    <p:animEffect transition="in" filter="dissolve">
                                      <p:cBhvr>
                                        <p:cTn id="175" dur="500"/>
                                        <p:tgtEl>
                                          <p:spTgt spid="47"/>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50"/>
                                        </p:tgtEl>
                                        <p:attrNameLst>
                                          <p:attrName>style.visibility</p:attrName>
                                        </p:attrNameLst>
                                      </p:cBhvr>
                                      <p:to>
                                        <p:strVal val="visible"/>
                                      </p:to>
                                    </p:set>
                                    <p:animEffect transition="in" filter="dissolve">
                                      <p:cBhvr>
                                        <p:cTn id="180" dur="500"/>
                                        <p:tgtEl>
                                          <p:spTgt spid="50"/>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2"/>
                                        </p:tgtEl>
                                        <p:attrNameLst>
                                          <p:attrName>style.visibility</p:attrName>
                                        </p:attrNameLst>
                                      </p:cBhvr>
                                      <p:to>
                                        <p:strVal val="visible"/>
                                      </p:to>
                                    </p:set>
                                    <p:animEffect transition="in" filter="dissolve">
                                      <p:cBhvr>
                                        <p:cTn id="185" dur="500"/>
                                        <p:tgtEl>
                                          <p:spTgt spid="52"/>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48"/>
                                        </p:tgtEl>
                                        <p:attrNameLst>
                                          <p:attrName>style.visibility</p:attrName>
                                        </p:attrNameLst>
                                      </p:cBhvr>
                                      <p:to>
                                        <p:strVal val="visible"/>
                                      </p:to>
                                    </p:set>
                                    <p:animEffect transition="in" filter="dissolve">
                                      <p:cBhvr>
                                        <p:cTn id="188" dur="500"/>
                                        <p:tgtEl>
                                          <p:spTgt spid="4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49"/>
                                        </p:tgtEl>
                                        <p:attrNameLst>
                                          <p:attrName>style.visibility</p:attrName>
                                        </p:attrNameLst>
                                      </p:cBhvr>
                                      <p:to>
                                        <p:strVal val="visible"/>
                                      </p:to>
                                    </p:set>
                                    <p:animEffect transition="in" filter="dissolve">
                                      <p:cBhvr>
                                        <p:cTn id="191" dur="500"/>
                                        <p:tgtEl>
                                          <p:spTgt spid="49"/>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53"/>
                                        </p:tgtEl>
                                        <p:attrNameLst>
                                          <p:attrName>style.visibility</p:attrName>
                                        </p:attrNameLst>
                                      </p:cBhvr>
                                      <p:to>
                                        <p:strVal val="visible"/>
                                      </p:to>
                                    </p:set>
                                    <p:animEffect transition="in" filter="dissolve">
                                      <p:cBhvr>
                                        <p:cTn id="196" dur="500"/>
                                        <p:tgtEl>
                                          <p:spTgt spid="53"/>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51"/>
                                        </p:tgtEl>
                                        <p:attrNameLst>
                                          <p:attrName>style.visibility</p:attrName>
                                        </p:attrNameLst>
                                      </p:cBhvr>
                                      <p:to>
                                        <p:strVal val="visible"/>
                                      </p:to>
                                    </p:set>
                                    <p:animEffect transition="in" filter="dissolve">
                                      <p:cBhvr>
                                        <p:cTn id="199" dur="500"/>
                                        <p:tgtEl>
                                          <p:spTgt spid="51"/>
                                        </p:tgtEl>
                                      </p:cBhvr>
                                    </p:animEffec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13"/>
                                        </p:tgtEl>
                                        <p:attrNameLst>
                                          <p:attrName>style.visibility</p:attrName>
                                        </p:attrNameLst>
                                      </p:cBhvr>
                                      <p:to>
                                        <p:strVal val="visible"/>
                                      </p:to>
                                    </p:set>
                                    <p:animEffect transition="in" filter="dissolve">
                                      <p:cBhvr>
                                        <p:cTn id="204" dur="500"/>
                                        <p:tgtEl>
                                          <p:spTgt spid="13"/>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 presetClass="entr" presetSubtype="9" fill="hold" grpId="0" nodeType="clickEffect">
                                  <p:stCondLst>
                                    <p:cond delay="0"/>
                                  </p:stCondLst>
                                  <p:childTnLst>
                                    <p:set>
                                      <p:cBhvr>
                                        <p:cTn id="208" dur="1" fill="hold">
                                          <p:stCondLst>
                                            <p:cond delay="0"/>
                                          </p:stCondLst>
                                        </p:cTn>
                                        <p:tgtEl>
                                          <p:spTgt spid="431175"/>
                                        </p:tgtEl>
                                        <p:attrNameLst>
                                          <p:attrName>style.visibility</p:attrName>
                                        </p:attrNameLst>
                                      </p:cBhvr>
                                      <p:to>
                                        <p:strVal val="visible"/>
                                      </p:to>
                                    </p:set>
                                    <p:anim calcmode="lin" valueType="num">
                                      <p:cBhvr additive="base">
                                        <p:cTn id="209" dur="500" fill="hold"/>
                                        <p:tgtEl>
                                          <p:spTgt spid="431175"/>
                                        </p:tgtEl>
                                        <p:attrNameLst>
                                          <p:attrName>ppt_x</p:attrName>
                                        </p:attrNameLst>
                                      </p:cBhvr>
                                      <p:tavLst>
                                        <p:tav tm="0">
                                          <p:val>
                                            <p:strVal val="0-#ppt_w/2"/>
                                          </p:val>
                                        </p:tav>
                                        <p:tav tm="100000">
                                          <p:val>
                                            <p:strVal val="#ppt_x"/>
                                          </p:val>
                                        </p:tav>
                                      </p:tavLst>
                                    </p:anim>
                                    <p:anim calcmode="lin" valueType="num">
                                      <p:cBhvr additive="base">
                                        <p:cTn id="210" dur="500" fill="hold"/>
                                        <p:tgtEl>
                                          <p:spTgt spid="431175"/>
                                        </p:tgtEl>
                                        <p:attrNameLst>
                                          <p:attrName>ppt_y</p:attrName>
                                        </p:attrNameLst>
                                      </p:cBhvr>
                                      <p:tavLst>
                                        <p:tav tm="0">
                                          <p:val>
                                            <p:strVal val="0-#ppt_h/2"/>
                                          </p:val>
                                        </p:tav>
                                        <p:tav tm="100000">
                                          <p:val>
                                            <p:strVal val="#ppt_y"/>
                                          </p:val>
                                        </p:tav>
                                      </p:tavLst>
                                    </p:anim>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 presetClass="exit" presetSubtype="0" fill="hold" grpId="1" nodeType="clickEffect">
                                  <p:stCondLst>
                                    <p:cond delay="0"/>
                                  </p:stCondLst>
                                  <p:childTnLst>
                                    <p:set>
                                      <p:cBhvr>
                                        <p:cTn id="214" dur="1" fill="hold">
                                          <p:stCondLst>
                                            <p:cond delay="0"/>
                                          </p:stCondLst>
                                        </p:cTn>
                                        <p:tgtEl>
                                          <p:spTgt spid="15"/>
                                        </p:tgtEl>
                                        <p:attrNameLst>
                                          <p:attrName>style.visibility</p:attrName>
                                        </p:attrNameLst>
                                      </p:cBhvr>
                                      <p:to>
                                        <p:strVal val="hidden"/>
                                      </p:to>
                                    </p:set>
                                  </p:childTnLst>
                                </p:cTn>
                              </p:par>
                              <p:par>
                                <p:cTn id="215" presetID="9" presetClass="entr" presetSubtype="0" fill="hold" grpId="0" nodeType="withEffect">
                                  <p:stCondLst>
                                    <p:cond delay="0"/>
                                  </p:stCondLst>
                                  <p:childTnLst>
                                    <p:set>
                                      <p:cBhvr>
                                        <p:cTn id="216" dur="1" fill="hold">
                                          <p:stCondLst>
                                            <p:cond delay="0"/>
                                          </p:stCondLst>
                                        </p:cTn>
                                        <p:tgtEl>
                                          <p:spTgt spid="14">
                                            <p:txEl>
                                              <p:pRg st="0" end="0"/>
                                            </p:txEl>
                                          </p:spTgt>
                                        </p:tgtEl>
                                        <p:attrNameLst>
                                          <p:attrName>style.visibility</p:attrName>
                                        </p:attrNameLst>
                                      </p:cBhvr>
                                      <p:to>
                                        <p:strVal val="visible"/>
                                      </p:to>
                                    </p:set>
                                    <p:animEffect transition="in" filter="dissolve">
                                      <p:cBhvr>
                                        <p:cTn id="217" dur="500"/>
                                        <p:tgtEl>
                                          <p:spTgt spid="14">
                                            <p:txEl>
                                              <p:pRg st="0" end="0"/>
                                            </p:txEl>
                                          </p:spTgt>
                                        </p:tgtEl>
                                      </p:cBhvr>
                                    </p:animEffect>
                                  </p:childTnLst>
                                </p:cTn>
                              </p:par>
                              <p:par>
                                <p:cTn id="218" presetID="64" presetClass="path" presetSubtype="0" accel="50000" decel="50000" fill="hold" nodeType="withEffect">
                                  <p:stCondLst>
                                    <p:cond delay="0"/>
                                  </p:stCondLst>
                                  <p:childTnLst>
                                    <p:animMotion origin="layout" path="M -4.16667E-6 -7.40741E-7 L -0.05555 -0.78935 " pathEditMode="relative" rAng="0" ptsTypes="AA">
                                      <p:cBhvr>
                                        <p:cTn id="219" dur="2000" fill="hold"/>
                                        <p:tgtEl>
                                          <p:spTgt spid="14">
                                            <p:txEl>
                                              <p:pRg st="0" end="0"/>
                                            </p:txEl>
                                          </p:spTgt>
                                        </p:tgtEl>
                                        <p:attrNameLst>
                                          <p:attrName>ppt_x</p:attrName>
                                          <p:attrName>ppt_y</p:attrName>
                                        </p:attrNameLst>
                                      </p:cBhvr>
                                      <p:rCtr x="-2778" y="-39468"/>
                                    </p:animMotion>
                                  </p:childTnLst>
                                </p:cTn>
                              </p:par>
                            </p:childTnLst>
                          </p:cTn>
                        </p:par>
                        <p:par>
                          <p:cTn id="220" fill="hold" nodeType="afterGroup">
                            <p:stCondLst>
                              <p:cond delay="2000"/>
                            </p:stCondLst>
                            <p:childTnLst>
                              <p:par>
                                <p:cTn id="221" presetID="20" presetClass="entr" presetSubtype="0" fill="hold" grpId="0" nodeType="afterEffect">
                                  <p:stCondLst>
                                    <p:cond delay="0"/>
                                  </p:stCondLst>
                                  <p:childTnLst>
                                    <p:set>
                                      <p:cBhvr>
                                        <p:cTn id="222" dur="1" fill="hold">
                                          <p:stCondLst>
                                            <p:cond delay="0"/>
                                          </p:stCondLst>
                                        </p:cTn>
                                        <p:tgtEl>
                                          <p:spTgt spid="56"/>
                                        </p:tgtEl>
                                        <p:attrNameLst>
                                          <p:attrName>style.visibility</p:attrName>
                                        </p:attrNameLst>
                                      </p:cBhvr>
                                      <p:to>
                                        <p:strVal val="visible"/>
                                      </p:to>
                                    </p:set>
                                    <p:animEffect transition="in" filter="wedge">
                                      <p:cBhvr>
                                        <p:cTn id="223"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3" grpId="0"/>
      <p:bldP spid="461844" grpId="0"/>
      <p:bldP spid="2" grpId="0"/>
      <p:bldP spid="3" grpId="0"/>
      <p:bldP spid="4" grpId="0"/>
      <p:bldP spid="5" grpId="0"/>
      <p:bldP spid="6" grpId="0"/>
      <p:bldP spid="7" grpId="0"/>
      <p:bldP spid="8" grpId="0"/>
      <p:bldP spid="66576" grpId="0"/>
      <p:bldP spid="66577" grpId="0"/>
      <p:bldP spid="9" grpId="0"/>
      <p:bldP spid="66579" grpId="0"/>
      <p:bldP spid="66580" grpId="0"/>
      <p:bldP spid="66581" grpId="0"/>
      <p:bldP spid="474166" grpId="0"/>
      <p:bldP spid="10" grpId="0"/>
      <p:bldP spid="11" grpId="0"/>
      <p:bldP spid="13" grpId="0"/>
      <p:bldP spid="66588" grpId="0"/>
      <p:bldP spid="431175" grpId="0" animBg="1"/>
      <p:bldP spid="66590" grpId="0"/>
      <p:bldP spid="14" grpId="0" build="allAtOnce"/>
      <p:bldP spid="15" grpId="0"/>
      <p:bldP spid="15" grpId="1"/>
      <p:bldP spid="16" grpId="0"/>
      <p:bldP spid="17" grpId="0"/>
      <p:bldP spid="18" grpId="0"/>
      <p:bldP spid="66596" grpId="0"/>
      <p:bldP spid="19" grpId="0"/>
      <p:bldP spid="66600" grpId="0" animBg="1"/>
      <p:bldP spid="20" grpId="0"/>
      <p:bldP spid="21" grpId="0"/>
      <p:bldP spid="22" grpId="0"/>
      <p:bldP spid="23" grpId="0"/>
      <p:bldP spid="66609" grpId="0" animBg="1"/>
      <p:bldP spid="24" grpId="0"/>
      <p:bldP spid="45" grpId="0"/>
      <p:bldP spid="46" grpId="0" animBg="1"/>
      <p:bldP spid="47" grpId="0"/>
      <p:bldP spid="48" grpId="0" animBg="1"/>
      <p:bldP spid="49" grpId="0"/>
      <p:bldP spid="50" grpId="0"/>
      <p:bldP spid="51" grpId="0"/>
      <p:bldP spid="52" grpId="0"/>
      <p:bldP spid="53" grpId="0"/>
      <p:bldP spid="54" grpId="0"/>
      <p:bldP spid="55" grpId="0"/>
      <p:bldP spid="5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Text Box 2"/>
          <p:cNvSpPr txBox="1">
            <a:spLocks noChangeArrowheads="1"/>
          </p:cNvSpPr>
          <p:nvPr/>
        </p:nvSpPr>
        <p:spPr bwMode="auto">
          <a:xfrm>
            <a:off x="0" y="74613"/>
            <a:ext cx="15113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solidFill>
                  <a:srgbClr val="FF0000"/>
                </a:solidFill>
              </a:rPr>
              <a:t>Actividad 9:</a:t>
            </a:r>
          </a:p>
        </p:txBody>
      </p:sp>
      <p:sp>
        <p:nvSpPr>
          <p:cNvPr id="24582" name="Text Box 3"/>
          <p:cNvSpPr txBox="1">
            <a:spLocks noChangeArrowheads="1"/>
          </p:cNvSpPr>
          <p:nvPr/>
        </p:nvSpPr>
        <p:spPr bwMode="auto">
          <a:xfrm>
            <a:off x="1365250" y="103188"/>
            <a:ext cx="67198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Calcular la  entalpía de la reacción:</a:t>
            </a:r>
          </a:p>
        </p:txBody>
      </p:sp>
      <p:sp>
        <p:nvSpPr>
          <p:cNvPr id="488453" name="Rectangle 5"/>
          <p:cNvSpPr>
            <a:spLocks noChangeArrowheads="1"/>
          </p:cNvSpPr>
          <p:nvPr/>
        </p:nvSpPr>
        <p:spPr bwMode="auto">
          <a:xfrm>
            <a:off x="1217613" y="482600"/>
            <a:ext cx="458152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4 Hg (ℓ)  +  O</a:t>
            </a:r>
            <a:r>
              <a:rPr lang="es-ES" b="1" baseline="-25000"/>
              <a:t>2</a:t>
            </a:r>
            <a:r>
              <a:rPr lang="es-ES" b="1"/>
              <a:t> (g)  →  2 Hg</a:t>
            </a:r>
            <a:r>
              <a:rPr lang="es-ES" b="1" baseline="-25000"/>
              <a:t>2</a:t>
            </a:r>
            <a:r>
              <a:rPr lang="es-ES" b="1"/>
              <a:t>O (s) </a:t>
            </a:r>
            <a:endParaRPr lang="es-ES"/>
          </a:p>
        </p:txBody>
      </p:sp>
      <p:sp>
        <p:nvSpPr>
          <p:cNvPr id="461844" name="Rectangle 20"/>
          <p:cNvSpPr>
            <a:spLocks noChangeArrowheads="1"/>
          </p:cNvSpPr>
          <p:nvPr/>
        </p:nvSpPr>
        <p:spPr bwMode="auto">
          <a:xfrm>
            <a:off x="6022975" y="517525"/>
            <a:ext cx="24161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a:t>
            </a:r>
            <a:r>
              <a:rPr lang="es-ES" b="1" baseline="-25000"/>
              <a:t>x</a:t>
            </a:r>
            <a:r>
              <a:rPr lang="es-ES" b="1"/>
              <a:t>  =</a:t>
            </a:r>
            <a:endParaRPr lang="en-US" b="1">
              <a:cs typeface="Arial" pitchFamily="34" charset="0"/>
            </a:endParaRPr>
          </a:p>
        </p:txBody>
      </p:sp>
      <p:sp>
        <p:nvSpPr>
          <p:cNvPr id="2" name="Text Box 3"/>
          <p:cNvSpPr txBox="1">
            <a:spLocks noChangeArrowheads="1"/>
          </p:cNvSpPr>
          <p:nvPr/>
        </p:nvSpPr>
        <p:spPr bwMode="auto">
          <a:xfrm>
            <a:off x="247650" y="846138"/>
            <a:ext cx="671988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A partir de las dos reacciones siguientes:</a:t>
            </a:r>
          </a:p>
        </p:txBody>
      </p:sp>
      <p:sp>
        <p:nvSpPr>
          <p:cNvPr id="3" name="Rectangle 5"/>
          <p:cNvSpPr>
            <a:spLocks noChangeArrowheads="1"/>
          </p:cNvSpPr>
          <p:nvPr/>
        </p:nvSpPr>
        <p:spPr bwMode="auto">
          <a:xfrm>
            <a:off x="481013" y="1168400"/>
            <a:ext cx="5175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a)  </a:t>
            </a:r>
            <a:endParaRPr lang="es-ES"/>
          </a:p>
        </p:txBody>
      </p:sp>
      <p:sp>
        <p:nvSpPr>
          <p:cNvPr id="4" name="Rectangle 5"/>
          <p:cNvSpPr>
            <a:spLocks noChangeArrowheads="1"/>
          </p:cNvSpPr>
          <p:nvPr/>
        </p:nvSpPr>
        <p:spPr bwMode="auto">
          <a:xfrm>
            <a:off x="989013" y="1169988"/>
            <a:ext cx="54371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 </a:t>
            </a:r>
            <a:r>
              <a:rPr lang="pt-BR" sz="2000" b="1"/>
              <a:t>Hg</a:t>
            </a:r>
            <a:r>
              <a:rPr lang="pt-BR" sz="2000" b="1" baseline="-25000"/>
              <a:t>2</a:t>
            </a:r>
            <a:r>
              <a:rPr lang="pt-BR" sz="2000" b="1"/>
              <a:t>O (s)  +  ½ O</a:t>
            </a:r>
            <a:r>
              <a:rPr lang="pt-BR" sz="2000" b="1" baseline="-25000"/>
              <a:t>2</a:t>
            </a:r>
            <a:r>
              <a:rPr lang="pt-BR" sz="2000" b="1"/>
              <a:t> (g)  →  2 HgO (s)</a:t>
            </a:r>
            <a:endParaRPr lang="es-ES"/>
          </a:p>
        </p:txBody>
      </p:sp>
      <p:sp>
        <p:nvSpPr>
          <p:cNvPr id="5" name="Rectangle 20"/>
          <p:cNvSpPr>
            <a:spLocks noChangeArrowheads="1"/>
          </p:cNvSpPr>
          <p:nvPr/>
        </p:nvSpPr>
        <p:spPr bwMode="auto">
          <a:xfrm>
            <a:off x="5626100" y="1189038"/>
            <a:ext cx="2227263"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a:t>
            </a:r>
            <a:r>
              <a:rPr lang="es-ES" b="1" baseline="-25000"/>
              <a:t>a</a:t>
            </a:r>
            <a:r>
              <a:rPr lang="es-ES" b="1"/>
              <a:t> = </a:t>
            </a:r>
            <a:r>
              <a:rPr lang="en-US" b="1">
                <a:cs typeface="Arial" pitchFamily="34" charset="0"/>
              </a:rPr>
              <a:t>− 98   kJ</a:t>
            </a:r>
          </a:p>
        </p:txBody>
      </p:sp>
      <p:sp>
        <p:nvSpPr>
          <p:cNvPr id="6" name="Rectangle 5"/>
          <p:cNvSpPr>
            <a:spLocks noChangeArrowheads="1"/>
          </p:cNvSpPr>
          <p:nvPr/>
        </p:nvSpPr>
        <p:spPr bwMode="auto">
          <a:xfrm>
            <a:off x="452438" y="1649413"/>
            <a:ext cx="5175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b)  </a:t>
            </a:r>
            <a:endParaRPr lang="es-ES"/>
          </a:p>
        </p:txBody>
      </p:sp>
      <p:sp>
        <p:nvSpPr>
          <p:cNvPr id="7" name="Rectangle 5"/>
          <p:cNvSpPr>
            <a:spLocks noChangeArrowheads="1"/>
          </p:cNvSpPr>
          <p:nvPr/>
        </p:nvSpPr>
        <p:spPr bwMode="auto">
          <a:xfrm>
            <a:off x="1000125" y="1651000"/>
            <a:ext cx="48275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 </a:t>
            </a:r>
            <a:r>
              <a:rPr lang="pt-BR" sz="2000" b="1"/>
              <a:t>HgO (s)  +  Hg (ℓ)  </a:t>
            </a:r>
            <a:r>
              <a:rPr lang="es-ES" sz="2000">
                <a:cs typeface="Arial" pitchFamily="34" charset="0"/>
              </a:rPr>
              <a:t>→   </a:t>
            </a:r>
            <a:r>
              <a:rPr lang="pt-BR" sz="2000" b="1"/>
              <a:t>Hg</a:t>
            </a:r>
            <a:r>
              <a:rPr lang="pt-BR" sz="2000" b="1" baseline="-25000"/>
              <a:t>2</a:t>
            </a:r>
            <a:r>
              <a:rPr lang="pt-BR" sz="2000" b="1"/>
              <a:t>O (s) </a:t>
            </a:r>
            <a:r>
              <a:rPr lang="es-ES" sz="2000"/>
              <a:t>  </a:t>
            </a:r>
            <a:endParaRPr lang="es-ES"/>
          </a:p>
        </p:txBody>
      </p:sp>
      <p:sp>
        <p:nvSpPr>
          <p:cNvPr id="8" name="Rectangle 20"/>
          <p:cNvSpPr>
            <a:spLocks noChangeArrowheads="1"/>
          </p:cNvSpPr>
          <p:nvPr/>
        </p:nvSpPr>
        <p:spPr bwMode="auto">
          <a:xfrm>
            <a:off x="5592763" y="1655763"/>
            <a:ext cx="24161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a:t>
            </a:r>
            <a:r>
              <a:rPr lang="es-ES" b="1" baseline="-25000"/>
              <a:t>b</a:t>
            </a:r>
            <a:r>
              <a:rPr lang="es-ES" b="1"/>
              <a:t> = </a:t>
            </a:r>
            <a:r>
              <a:rPr lang="en-US" b="1">
                <a:cs typeface="Arial" pitchFamily="34" charset="0"/>
              </a:rPr>
              <a:t>− 10,7   kJ</a:t>
            </a:r>
          </a:p>
        </p:txBody>
      </p:sp>
      <p:sp>
        <p:nvSpPr>
          <p:cNvPr id="66576" name="Text Box 16"/>
          <p:cNvSpPr txBox="1">
            <a:spLocks noChangeArrowheads="1"/>
          </p:cNvSpPr>
          <p:nvPr/>
        </p:nvSpPr>
        <p:spPr bwMode="auto">
          <a:xfrm>
            <a:off x="188913" y="2193925"/>
            <a:ext cx="82740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Se trata de una aplicación de la ley de Hess. </a:t>
            </a:r>
          </a:p>
        </p:txBody>
      </p:sp>
      <p:sp>
        <p:nvSpPr>
          <p:cNvPr id="66577" name="Text Box 17"/>
          <p:cNvSpPr txBox="1">
            <a:spLocks noChangeArrowheads="1"/>
          </p:cNvSpPr>
          <p:nvPr/>
        </p:nvSpPr>
        <p:spPr bwMode="auto">
          <a:xfrm>
            <a:off x="174625" y="2554288"/>
            <a:ext cx="87090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Tenemos que encontrar una combinación lineal de las ecuaciones a)  y  b)  que sea igual a la ecuación que nos piden. </a:t>
            </a:r>
          </a:p>
        </p:txBody>
      </p:sp>
      <p:sp>
        <p:nvSpPr>
          <p:cNvPr id="9" name="Rectangle 5"/>
          <p:cNvSpPr>
            <a:spLocks noChangeArrowheads="1"/>
          </p:cNvSpPr>
          <p:nvPr/>
        </p:nvSpPr>
        <p:spPr bwMode="auto">
          <a:xfrm>
            <a:off x="885825" y="455613"/>
            <a:ext cx="5175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x)  </a:t>
            </a:r>
            <a:endParaRPr lang="es-ES"/>
          </a:p>
        </p:txBody>
      </p:sp>
      <p:sp>
        <p:nvSpPr>
          <p:cNvPr id="66579" name="Text Box 19"/>
          <p:cNvSpPr txBox="1">
            <a:spLocks noChangeArrowheads="1"/>
          </p:cNvSpPr>
          <p:nvPr/>
        </p:nvSpPr>
        <p:spPr bwMode="auto">
          <a:xfrm>
            <a:off x="204788" y="3046413"/>
            <a:ext cx="251142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Razonamos así: </a:t>
            </a:r>
          </a:p>
        </p:txBody>
      </p:sp>
      <p:sp>
        <p:nvSpPr>
          <p:cNvPr id="66580" name="Text Box 20"/>
          <p:cNvSpPr txBox="1">
            <a:spLocks noChangeArrowheads="1"/>
          </p:cNvSpPr>
          <p:nvPr/>
        </p:nvSpPr>
        <p:spPr bwMode="auto">
          <a:xfrm>
            <a:off x="185738" y="3309938"/>
            <a:ext cx="8709025" cy="522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En la ecuación x) el Hg (ℓ) está en el 1</a:t>
            </a:r>
            <a:r>
              <a:rPr lang="es-ES" sz="1400" baseline="30000">
                <a:solidFill>
                  <a:srgbClr val="0000FF"/>
                </a:solidFill>
              </a:rPr>
              <a:t>er</a:t>
            </a:r>
            <a:r>
              <a:rPr lang="es-ES" sz="1400">
                <a:solidFill>
                  <a:srgbClr val="0000FF"/>
                </a:solidFill>
              </a:rPr>
              <a:t> miembro y hay 4 mol. En la ecuación b) el Hg (ℓ) está  también en el 1</a:t>
            </a:r>
            <a:r>
              <a:rPr lang="es-ES" sz="1400" baseline="30000">
                <a:solidFill>
                  <a:srgbClr val="0000FF"/>
                </a:solidFill>
              </a:rPr>
              <a:t>er</a:t>
            </a:r>
            <a:r>
              <a:rPr lang="es-ES" sz="1400">
                <a:solidFill>
                  <a:srgbClr val="0000FF"/>
                </a:solidFill>
              </a:rPr>
              <a:t> miembro pero hay 1 mol . Por tanto sumaremos la ecuación b) multiplicada por 4.</a:t>
            </a:r>
          </a:p>
        </p:txBody>
      </p:sp>
      <p:sp>
        <p:nvSpPr>
          <p:cNvPr id="66581" name="Text Box 21"/>
          <p:cNvSpPr txBox="1">
            <a:spLocks noChangeArrowheads="1"/>
          </p:cNvSpPr>
          <p:nvPr/>
        </p:nvSpPr>
        <p:spPr bwMode="auto">
          <a:xfrm>
            <a:off x="171450" y="3865563"/>
            <a:ext cx="870902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En la ecuación x) el O</a:t>
            </a:r>
            <a:r>
              <a:rPr lang="es-ES" sz="1400" baseline="-25000">
                <a:solidFill>
                  <a:srgbClr val="0000FF"/>
                </a:solidFill>
              </a:rPr>
              <a:t>2</a:t>
            </a:r>
            <a:r>
              <a:rPr lang="es-ES" sz="1400">
                <a:solidFill>
                  <a:srgbClr val="0000FF"/>
                </a:solidFill>
              </a:rPr>
              <a:t> (g) está en el 1</a:t>
            </a:r>
            <a:r>
              <a:rPr lang="es-ES" sz="1400" baseline="30000">
                <a:solidFill>
                  <a:srgbClr val="0000FF"/>
                </a:solidFill>
              </a:rPr>
              <a:t>er</a:t>
            </a:r>
            <a:r>
              <a:rPr lang="es-ES" sz="1400">
                <a:solidFill>
                  <a:srgbClr val="0000FF"/>
                </a:solidFill>
              </a:rPr>
              <a:t> miembro y hay 1 mol. En la ecuación a) el O</a:t>
            </a:r>
            <a:r>
              <a:rPr lang="es-ES" sz="1400" baseline="-25000">
                <a:solidFill>
                  <a:srgbClr val="0000FF"/>
                </a:solidFill>
              </a:rPr>
              <a:t>2</a:t>
            </a:r>
            <a:r>
              <a:rPr lang="es-ES" sz="1400">
                <a:solidFill>
                  <a:srgbClr val="0000FF"/>
                </a:solidFill>
              </a:rPr>
              <a:t> (g) está también en el 1</a:t>
            </a:r>
            <a:r>
              <a:rPr lang="es-ES" sz="1400" baseline="30000">
                <a:solidFill>
                  <a:srgbClr val="0000FF"/>
                </a:solidFill>
              </a:rPr>
              <a:t>er</a:t>
            </a:r>
            <a:r>
              <a:rPr lang="es-ES" sz="1400">
                <a:solidFill>
                  <a:srgbClr val="0000FF"/>
                </a:solidFill>
              </a:rPr>
              <a:t> miembro y hay medio mol. Por tanto sumaremos la ecuación a) multiplicada por 2.</a:t>
            </a:r>
          </a:p>
        </p:txBody>
      </p:sp>
      <p:sp>
        <p:nvSpPr>
          <p:cNvPr id="474166" name="Rectangle 54"/>
          <p:cNvSpPr>
            <a:spLocks noChangeArrowheads="1"/>
          </p:cNvSpPr>
          <p:nvPr/>
        </p:nvSpPr>
        <p:spPr bwMode="auto">
          <a:xfrm>
            <a:off x="1616075" y="5918200"/>
            <a:ext cx="86201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a:t>
            </a:r>
            <a:r>
              <a:rPr lang="es-ES" b="1" baseline="-25000"/>
              <a:t>x</a:t>
            </a:r>
            <a:r>
              <a:rPr lang="es-ES" b="1"/>
              <a:t> =    </a:t>
            </a:r>
            <a:endParaRPr lang="en-US" b="1"/>
          </a:p>
        </p:txBody>
      </p:sp>
      <p:sp>
        <p:nvSpPr>
          <p:cNvPr id="13" name="Rectangle 54"/>
          <p:cNvSpPr>
            <a:spLocks noChangeArrowheads="1"/>
          </p:cNvSpPr>
          <p:nvPr/>
        </p:nvSpPr>
        <p:spPr bwMode="auto">
          <a:xfrm>
            <a:off x="7015163" y="5926138"/>
            <a:ext cx="1854200"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t>=</a:t>
            </a:r>
            <a:r>
              <a:rPr lang="en-US"/>
              <a:t> </a:t>
            </a:r>
            <a:r>
              <a:rPr lang="en-US" b="1">
                <a:cs typeface="Arial" pitchFamily="34" charset="0"/>
              </a:rPr>
              <a:t>− </a:t>
            </a:r>
            <a:r>
              <a:rPr lang="en-US" b="1"/>
              <a:t>238,8</a:t>
            </a:r>
            <a:r>
              <a:rPr lang="en-US"/>
              <a:t>    </a:t>
            </a:r>
            <a:r>
              <a:rPr lang="en-US" b="1"/>
              <a:t>kJ</a:t>
            </a:r>
          </a:p>
        </p:txBody>
      </p:sp>
      <p:sp>
        <p:nvSpPr>
          <p:cNvPr id="66588" name="Text Box 28"/>
          <p:cNvSpPr txBox="1">
            <a:spLocks noChangeArrowheads="1"/>
          </p:cNvSpPr>
          <p:nvPr/>
        </p:nvSpPr>
        <p:spPr bwMode="auto">
          <a:xfrm>
            <a:off x="192088" y="5310188"/>
            <a:ext cx="85502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La relación entre las entalpías es la misma que la que hay entre las ecuaciones químicas: </a:t>
            </a:r>
          </a:p>
        </p:txBody>
      </p:sp>
      <p:sp>
        <p:nvSpPr>
          <p:cNvPr id="431175" name="Freeform 71"/>
          <p:cNvSpPr>
            <a:spLocks/>
          </p:cNvSpPr>
          <p:nvPr/>
        </p:nvSpPr>
        <p:spPr bwMode="auto">
          <a:xfrm>
            <a:off x="7392988" y="5875338"/>
            <a:ext cx="1271587" cy="449262"/>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s-PE"/>
          </a:p>
        </p:txBody>
      </p:sp>
      <p:sp>
        <p:nvSpPr>
          <p:cNvPr id="66590" name="Text Box 30"/>
          <p:cNvSpPr txBox="1">
            <a:spLocks noChangeArrowheads="1"/>
          </p:cNvSpPr>
          <p:nvPr/>
        </p:nvSpPr>
        <p:spPr bwMode="auto">
          <a:xfrm>
            <a:off x="4237038" y="2193925"/>
            <a:ext cx="3556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Llamamos x a la ecuación incógnita.</a:t>
            </a:r>
          </a:p>
        </p:txBody>
      </p:sp>
      <p:sp>
        <p:nvSpPr>
          <p:cNvPr id="14" name="Rectangle 54"/>
          <p:cNvSpPr>
            <a:spLocks noChangeArrowheads="1"/>
          </p:cNvSpPr>
          <p:nvPr/>
        </p:nvSpPr>
        <p:spPr bwMode="auto">
          <a:xfrm>
            <a:off x="7215188" y="5926138"/>
            <a:ext cx="15890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cs typeface="Arial" pitchFamily="34" charset="0"/>
              </a:rPr>
              <a:t>− </a:t>
            </a:r>
            <a:r>
              <a:rPr lang="en-US" b="1"/>
              <a:t>238,8</a:t>
            </a:r>
            <a:r>
              <a:rPr lang="en-US"/>
              <a:t>    </a:t>
            </a:r>
            <a:r>
              <a:rPr lang="en-US" b="1"/>
              <a:t>kJ</a:t>
            </a:r>
          </a:p>
        </p:txBody>
      </p:sp>
      <p:sp>
        <p:nvSpPr>
          <p:cNvPr id="15" name="Rectangle 20"/>
          <p:cNvSpPr>
            <a:spLocks noChangeArrowheads="1"/>
          </p:cNvSpPr>
          <p:nvPr/>
        </p:nvSpPr>
        <p:spPr bwMode="auto">
          <a:xfrm>
            <a:off x="6791325" y="501650"/>
            <a:ext cx="617538"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cs typeface="Arial" pitchFamily="34" charset="0"/>
              </a:rPr>
              <a:t>?</a:t>
            </a:r>
          </a:p>
        </p:txBody>
      </p:sp>
      <p:sp>
        <p:nvSpPr>
          <p:cNvPr id="66596" name="Text Box 36"/>
          <p:cNvSpPr txBox="1">
            <a:spLocks noChangeArrowheads="1"/>
          </p:cNvSpPr>
          <p:nvPr/>
        </p:nvSpPr>
        <p:spPr bwMode="auto">
          <a:xfrm>
            <a:off x="147638" y="4419600"/>
            <a:ext cx="8709025"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Ya hemos encontrada la combinación lineal que relaciona a la ecuación x) con a) y b) :</a:t>
            </a:r>
          </a:p>
        </p:txBody>
      </p:sp>
      <p:graphicFrame>
        <p:nvGraphicFramePr>
          <p:cNvPr id="66597" name="Object 37"/>
          <p:cNvGraphicFramePr>
            <a:graphicFrameLocks noChangeAspect="1"/>
          </p:cNvGraphicFramePr>
          <p:nvPr/>
        </p:nvGraphicFramePr>
        <p:xfrm>
          <a:off x="3400425" y="4883150"/>
          <a:ext cx="1652588" cy="255588"/>
        </p:xfrm>
        <a:graphic>
          <a:graphicData uri="http://schemas.openxmlformats.org/presentationml/2006/ole">
            <p:oleObj spid="_x0000_s9232" name="Equation" r:id="rId4" imgW="1129810" imgH="203112" progId="">
              <p:embed/>
            </p:oleObj>
          </a:graphicData>
        </a:graphic>
      </p:graphicFrame>
      <p:sp>
        <p:nvSpPr>
          <p:cNvPr id="19" name="Rectangle 54"/>
          <p:cNvSpPr>
            <a:spLocks noChangeArrowheads="1"/>
          </p:cNvSpPr>
          <p:nvPr/>
        </p:nvSpPr>
        <p:spPr bwMode="auto">
          <a:xfrm>
            <a:off x="2682875" y="5918200"/>
            <a:ext cx="9779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a:t>
            </a:r>
            <a:r>
              <a:rPr lang="es-ES" b="1" baseline="-25000"/>
              <a:t>a</a:t>
            </a:r>
            <a:r>
              <a:rPr lang="es-ES" b="1"/>
              <a:t>     </a:t>
            </a:r>
            <a:endParaRPr lang="en-US" b="1"/>
          </a:p>
        </p:txBody>
      </p:sp>
      <p:sp>
        <p:nvSpPr>
          <p:cNvPr id="20" name="Rectangle 54"/>
          <p:cNvSpPr>
            <a:spLocks noChangeArrowheads="1"/>
          </p:cNvSpPr>
          <p:nvPr/>
        </p:nvSpPr>
        <p:spPr bwMode="auto">
          <a:xfrm>
            <a:off x="2235200" y="5918200"/>
            <a:ext cx="615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2</a:t>
            </a:r>
            <a:endParaRPr lang="en-US" b="1"/>
          </a:p>
        </p:txBody>
      </p:sp>
      <p:sp>
        <p:nvSpPr>
          <p:cNvPr id="21" name="Rectangle 54"/>
          <p:cNvSpPr>
            <a:spLocks noChangeArrowheads="1"/>
          </p:cNvSpPr>
          <p:nvPr/>
        </p:nvSpPr>
        <p:spPr bwMode="auto">
          <a:xfrm>
            <a:off x="3197225" y="5918200"/>
            <a:ext cx="501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a:t>
            </a:r>
            <a:endParaRPr lang="en-US" b="1"/>
          </a:p>
        </p:txBody>
      </p:sp>
      <p:sp>
        <p:nvSpPr>
          <p:cNvPr id="23" name="Rectangle 54"/>
          <p:cNvSpPr>
            <a:spLocks noChangeArrowheads="1"/>
          </p:cNvSpPr>
          <p:nvPr/>
        </p:nvSpPr>
        <p:spPr bwMode="auto">
          <a:xfrm>
            <a:off x="3771900" y="5918200"/>
            <a:ext cx="6953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l-GR" b="1"/>
              <a:t>Δ</a:t>
            </a:r>
            <a:r>
              <a:rPr lang="es-ES" b="1"/>
              <a:t>H </a:t>
            </a:r>
            <a:r>
              <a:rPr lang="es-ES" b="1" baseline="-25000"/>
              <a:t>b</a:t>
            </a:r>
            <a:r>
              <a:rPr lang="es-ES" b="1"/>
              <a:t>     </a:t>
            </a:r>
            <a:endParaRPr lang="en-US" b="1"/>
          </a:p>
        </p:txBody>
      </p:sp>
      <p:sp>
        <p:nvSpPr>
          <p:cNvPr id="24" name="Rectangle 54"/>
          <p:cNvSpPr>
            <a:spLocks noChangeArrowheads="1"/>
          </p:cNvSpPr>
          <p:nvPr/>
        </p:nvSpPr>
        <p:spPr bwMode="auto">
          <a:xfrm>
            <a:off x="3297238" y="5918200"/>
            <a:ext cx="615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4</a:t>
            </a:r>
            <a:endParaRPr lang="en-US" b="1"/>
          </a:p>
        </p:txBody>
      </p:sp>
      <p:sp>
        <p:nvSpPr>
          <p:cNvPr id="45" name="Rectangle 54"/>
          <p:cNvSpPr>
            <a:spLocks noChangeArrowheads="1"/>
          </p:cNvSpPr>
          <p:nvPr/>
        </p:nvSpPr>
        <p:spPr bwMode="auto">
          <a:xfrm>
            <a:off x="4986338" y="5918200"/>
            <a:ext cx="86518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t>(−98)</a:t>
            </a:r>
          </a:p>
        </p:txBody>
      </p:sp>
      <p:sp>
        <p:nvSpPr>
          <p:cNvPr id="47" name="Rectangle 54"/>
          <p:cNvSpPr>
            <a:spLocks noChangeArrowheads="1"/>
          </p:cNvSpPr>
          <p:nvPr/>
        </p:nvSpPr>
        <p:spPr bwMode="auto">
          <a:xfrm>
            <a:off x="4494213" y="5918200"/>
            <a:ext cx="615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2</a:t>
            </a:r>
            <a:endParaRPr lang="en-US" b="1"/>
          </a:p>
        </p:txBody>
      </p:sp>
      <p:sp>
        <p:nvSpPr>
          <p:cNvPr id="49" name="Rectangle 54"/>
          <p:cNvSpPr>
            <a:spLocks noChangeArrowheads="1"/>
          </p:cNvSpPr>
          <p:nvPr/>
        </p:nvSpPr>
        <p:spPr bwMode="auto">
          <a:xfrm>
            <a:off x="5732463" y="5918200"/>
            <a:ext cx="615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4</a:t>
            </a:r>
            <a:endParaRPr lang="en-US" b="1"/>
          </a:p>
        </p:txBody>
      </p:sp>
      <p:sp>
        <p:nvSpPr>
          <p:cNvPr id="50" name="Rectangle 54"/>
          <p:cNvSpPr>
            <a:spLocks noChangeArrowheads="1"/>
          </p:cNvSpPr>
          <p:nvPr/>
        </p:nvSpPr>
        <p:spPr bwMode="auto">
          <a:xfrm>
            <a:off x="4294188" y="5918200"/>
            <a:ext cx="501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  </a:t>
            </a:r>
            <a:endParaRPr lang="en-US" b="1"/>
          </a:p>
        </p:txBody>
      </p:sp>
      <p:sp>
        <p:nvSpPr>
          <p:cNvPr id="52" name="Rectangle 20"/>
          <p:cNvSpPr>
            <a:spLocks noChangeArrowheads="1"/>
          </p:cNvSpPr>
          <p:nvPr/>
        </p:nvSpPr>
        <p:spPr bwMode="auto">
          <a:xfrm>
            <a:off x="6169025" y="5918200"/>
            <a:ext cx="11461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a:cs typeface="Arial" pitchFamily="34" charset="0"/>
              </a:rPr>
              <a:t>(− 10,7)</a:t>
            </a:r>
          </a:p>
        </p:txBody>
      </p:sp>
      <p:sp>
        <p:nvSpPr>
          <p:cNvPr id="53" name="Rectangle 54"/>
          <p:cNvSpPr>
            <a:spLocks noChangeArrowheads="1"/>
          </p:cNvSpPr>
          <p:nvPr/>
        </p:nvSpPr>
        <p:spPr bwMode="auto">
          <a:xfrm>
            <a:off x="5561013" y="5918200"/>
            <a:ext cx="5016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  </a:t>
            </a:r>
            <a:endParaRPr lang="en-US" b="1"/>
          </a:p>
        </p:txBody>
      </p:sp>
      <p:sp>
        <p:nvSpPr>
          <p:cNvPr id="56" name="55 Rectángulo redondeado"/>
          <p:cNvSpPr/>
          <p:nvPr/>
        </p:nvSpPr>
        <p:spPr>
          <a:xfrm>
            <a:off x="6021388" y="431800"/>
            <a:ext cx="2443162" cy="560388"/>
          </a:xfrm>
          <a:prstGeom prst="roundRect">
            <a:avLst/>
          </a:prstGeom>
          <a:solidFill>
            <a:srgbClr val="FF0000">
              <a:alpha val="20000"/>
            </a:srgb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57" name="Rectangle 54"/>
          <p:cNvSpPr>
            <a:spLocks noChangeArrowheads="1"/>
          </p:cNvSpPr>
          <p:nvPr/>
        </p:nvSpPr>
        <p:spPr bwMode="auto">
          <a:xfrm>
            <a:off x="2428875" y="5918200"/>
            <a:ext cx="615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a:t>
            </a:r>
            <a:endParaRPr lang="en-US" b="1"/>
          </a:p>
        </p:txBody>
      </p:sp>
      <p:sp>
        <p:nvSpPr>
          <p:cNvPr id="58" name="Rectangle 54"/>
          <p:cNvSpPr>
            <a:spLocks noChangeArrowheads="1"/>
          </p:cNvSpPr>
          <p:nvPr/>
        </p:nvSpPr>
        <p:spPr bwMode="auto">
          <a:xfrm>
            <a:off x="3486150" y="5918200"/>
            <a:ext cx="3937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a:t>
            </a:r>
            <a:endParaRPr lang="en-US" b="1"/>
          </a:p>
        </p:txBody>
      </p:sp>
      <p:sp>
        <p:nvSpPr>
          <p:cNvPr id="59" name="Rectangle 54"/>
          <p:cNvSpPr>
            <a:spLocks noChangeArrowheads="1"/>
          </p:cNvSpPr>
          <p:nvPr/>
        </p:nvSpPr>
        <p:spPr bwMode="auto">
          <a:xfrm>
            <a:off x="4716463" y="5918200"/>
            <a:ext cx="522287"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a:t>
            </a:r>
            <a:endParaRPr lang="en-US" b="1"/>
          </a:p>
        </p:txBody>
      </p:sp>
      <p:sp>
        <p:nvSpPr>
          <p:cNvPr id="60" name="Rectangle 54"/>
          <p:cNvSpPr>
            <a:spLocks noChangeArrowheads="1"/>
          </p:cNvSpPr>
          <p:nvPr/>
        </p:nvSpPr>
        <p:spPr bwMode="auto">
          <a:xfrm>
            <a:off x="5929313" y="5918200"/>
            <a:ext cx="615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b="1"/>
              <a:t>  ·</a:t>
            </a:r>
            <a:endParaRPr lang="en-US" b="1"/>
          </a:p>
        </p:txBody>
      </p:sp>
    </p:spTree>
    <p:extLst>
      <p:ext uri="{BB962C8B-B14F-4D97-AF65-F5344CB8AC3E}">
        <p14:creationId xmlns:p14="http://schemas.microsoft.com/office/powerpoint/2010/main" xmlns="" val="4039604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88453"/>
                                        </p:tgtEl>
                                        <p:attrNameLst>
                                          <p:attrName>style.visibility</p:attrName>
                                        </p:attrNameLst>
                                      </p:cBhvr>
                                      <p:to>
                                        <p:strVal val="visible"/>
                                      </p:to>
                                    </p:set>
                                    <p:animEffect transition="in" filter="strips(downRight)">
                                      <p:cBhvr>
                                        <p:cTn id="7" dur="500"/>
                                        <p:tgtEl>
                                          <p:spTgt spid="488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Right)">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strips(downRight)">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strips(downRight)">
                                      <p:cBhvr>
                                        <p:cTn id="35" dur="500"/>
                                        <p:tgtEl>
                                          <p:spTgt spid="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66576"/>
                                        </p:tgtEl>
                                        <p:attrNameLst>
                                          <p:attrName>style.visibility</p:attrName>
                                        </p:attrNameLst>
                                      </p:cBhvr>
                                      <p:to>
                                        <p:strVal val="visible"/>
                                      </p:to>
                                    </p:set>
                                    <p:animEffect transition="in" filter="dissolve">
                                      <p:cBhvr>
                                        <p:cTn id="43" dur="500"/>
                                        <p:tgtEl>
                                          <p:spTgt spid="6657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66590"/>
                                        </p:tgtEl>
                                        <p:attrNameLst>
                                          <p:attrName>style.visibility</p:attrName>
                                        </p:attrNameLst>
                                      </p:cBhvr>
                                      <p:to>
                                        <p:strVal val="visible"/>
                                      </p:to>
                                    </p:set>
                                    <p:animEffect transition="in" filter="dissolve">
                                      <p:cBhvr>
                                        <p:cTn id="48" dur="500"/>
                                        <p:tgtEl>
                                          <p:spTgt spid="6659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strips(downRight)">
                                      <p:cBhvr>
                                        <p:cTn id="53" dur="500"/>
                                        <p:tgtEl>
                                          <p:spTgt spid="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61844"/>
                                        </p:tgtEl>
                                        <p:attrNameLst>
                                          <p:attrName>style.visibility</p:attrName>
                                        </p:attrNameLst>
                                      </p:cBhvr>
                                      <p:to>
                                        <p:strVal val="visible"/>
                                      </p:to>
                                    </p:set>
                                    <p:animEffect transition="in" filter="dissolve">
                                      <p:cBhvr>
                                        <p:cTn id="58" dur="500"/>
                                        <p:tgtEl>
                                          <p:spTgt spid="46184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66577"/>
                                        </p:tgtEl>
                                        <p:attrNameLst>
                                          <p:attrName>style.visibility</p:attrName>
                                        </p:attrNameLst>
                                      </p:cBhvr>
                                      <p:to>
                                        <p:strVal val="visible"/>
                                      </p:to>
                                    </p:set>
                                    <p:animEffect transition="in" filter="dissolve">
                                      <p:cBhvr>
                                        <p:cTn id="66" dur="500"/>
                                        <p:tgtEl>
                                          <p:spTgt spid="6657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66579"/>
                                        </p:tgtEl>
                                        <p:attrNameLst>
                                          <p:attrName>style.visibility</p:attrName>
                                        </p:attrNameLst>
                                      </p:cBhvr>
                                      <p:to>
                                        <p:strVal val="visible"/>
                                      </p:to>
                                    </p:set>
                                    <p:animEffect transition="in" filter="dissolve">
                                      <p:cBhvr>
                                        <p:cTn id="71" dur="500"/>
                                        <p:tgtEl>
                                          <p:spTgt spid="6657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66580"/>
                                        </p:tgtEl>
                                        <p:attrNameLst>
                                          <p:attrName>style.visibility</p:attrName>
                                        </p:attrNameLst>
                                      </p:cBhvr>
                                      <p:to>
                                        <p:strVal val="visible"/>
                                      </p:to>
                                    </p:set>
                                    <p:animEffect transition="in" filter="dissolve">
                                      <p:cBhvr>
                                        <p:cTn id="76" dur="500"/>
                                        <p:tgtEl>
                                          <p:spTgt spid="6658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66581"/>
                                        </p:tgtEl>
                                        <p:attrNameLst>
                                          <p:attrName>style.visibility</p:attrName>
                                        </p:attrNameLst>
                                      </p:cBhvr>
                                      <p:to>
                                        <p:strVal val="visible"/>
                                      </p:to>
                                    </p:set>
                                    <p:animEffect transition="in" filter="dissolve">
                                      <p:cBhvr>
                                        <p:cTn id="81" dur="500"/>
                                        <p:tgtEl>
                                          <p:spTgt spid="6658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66596"/>
                                        </p:tgtEl>
                                        <p:attrNameLst>
                                          <p:attrName>style.visibility</p:attrName>
                                        </p:attrNameLst>
                                      </p:cBhvr>
                                      <p:to>
                                        <p:strVal val="visible"/>
                                      </p:to>
                                    </p:set>
                                    <p:animEffect transition="in" filter="dissolve">
                                      <p:cBhvr>
                                        <p:cTn id="86" dur="500"/>
                                        <p:tgtEl>
                                          <p:spTgt spid="6659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nodeType="clickEffect">
                                  <p:stCondLst>
                                    <p:cond delay="0"/>
                                  </p:stCondLst>
                                  <p:childTnLst>
                                    <p:set>
                                      <p:cBhvr>
                                        <p:cTn id="90" dur="1" fill="hold">
                                          <p:stCondLst>
                                            <p:cond delay="0"/>
                                          </p:stCondLst>
                                        </p:cTn>
                                        <p:tgtEl>
                                          <p:spTgt spid="66597"/>
                                        </p:tgtEl>
                                        <p:attrNameLst>
                                          <p:attrName>style.visibility</p:attrName>
                                        </p:attrNameLst>
                                      </p:cBhvr>
                                      <p:to>
                                        <p:strVal val="visible"/>
                                      </p:to>
                                    </p:set>
                                    <p:animEffect transition="in" filter="dissolve">
                                      <p:cBhvr>
                                        <p:cTn id="91" dur="500"/>
                                        <p:tgtEl>
                                          <p:spTgt spid="6659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66588"/>
                                        </p:tgtEl>
                                        <p:attrNameLst>
                                          <p:attrName>style.visibility</p:attrName>
                                        </p:attrNameLst>
                                      </p:cBhvr>
                                      <p:to>
                                        <p:strVal val="visible"/>
                                      </p:to>
                                    </p:set>
                                    <p:animEffect transition="in" filter="dissolve">
                                      <p:cBhvr>
                                        <p:cTn id="96" dur="500"/>
                                        <p:tgtEl>
                                          <p:spTgt spid="6658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474166"/>
                                        </p:tgtEl>
                                        <p:attrNameLst>
                                          <p:attrName>style.visibility</p:attrName>
                                        </p:attrNameLst>
                                      </p:cBhvr>
                                      <p:to>
                                        <p:strVal val="visible"/>
                                      </p:to>
                                    </p:set>
                                    <p:animEffect transition="in" filter="dissolve">
                                      <p:cBhvr>
                                        <p:cTn id="101" dur="500"/>
                                        <p:tgtEl>
                                          <p:spTgt spid="474166"/>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dissolve">
                                      <p:cBhvr>
                                        <p:cTn id="106" dur="500"/>
                                        <p:tgtEl>
                                          <p:spTgt spid="20"/>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dissolve">
                                      <p:cBhvr>
                                        <p:cTn id="111" dur="500"/>
                                        <p:tgtEl>
                                          <p:spTgt spid="57"/>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dissolve">
                                      <p:cBhvr>
                                        <p:cTn id="116" dur="500"/>
                                        <p:tgtEl>
                                          <p:spTgt spid="19"/>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21"/>
                                        </p:tgtEl>
                                        <p:attrNameLst>
                                          <p:attrName>style.visibility</p:attrName>
                                        </p:attrNameLst>
                                      </p:cBhvr>
                                      <p:to>
                                        <p:strVal val="visible"/>
                                      </p:to>
                                    </p:set>
                                    <p:animEffect transition="in" filter="dissolve">
                                      <p:cBhvr>
                                        <p:cTn id="121" dur="500"/>
                                        <p:tgtEl>
                                          <p:spTgt spid="21"/>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24"/>
                                        </p:tgtEl>
                                        <p:attrNameLst>
                                          <p:attrName>style.visibility</p:attrName>
                                        </p:attrNameLst>
                                      </p:cBhvr>
                                      <p:to>
                                        <p:strVal val="visible"/>
                                      </p:to>
                                    </p:set>
                                    <p:animEffect transition="in" filter="dissolve">
                                      <p:cBhvr>
                                        <p:cTn id="126" dur="500"/>
                                        <p:tgtEl>
                                          <p:spTgt spid="24"/>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58"/>
                                        </p:tgtEl>
                                        <p:attrNameLst>
                                          <p:attrName>style.visibility</p:attrName>
                                        </p:attrNameLst>
                                      </p:cBhvr>
                                      <p:to>
                                        <p:strVal val="visible"/>
                                      </p:to>
                                    </p:set>
                                    <p:animEffect transition="in" filter="dissolve">
                                      <p:cBhvr>
                                        <p:cTn id="131" dur="500"/>
                                        <p:tgtEl>
                                          <p:spTgt spid="58"/>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23"/>
                                        </p:tgtEl>
                                        <p:attrNameLst>
                                          <p:attrName>style.visibility</p:attrName>
                                        </p:attrNameLst>
                                      </p:cBhvr>
                                      <p:to>
                                        <p:strVal val="visible"/>
                                      </p:to>
                                    </p:set>
                                    <p:animEffect transition="in" filter="dissolve">
                                      <p:cBhvr>
                                        <p:cTn id="136" dur="500"/>
                                        <p:tgtEl>
                                          <p:spTgt spid="23"/>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50"/>
                                        </p:tgtEl>
                                        <p:attrNameLst>
                                          <p:attrName>style.visibility</p:attrName>
                                        </p:attrNameLst>
                                      </p:cBhvr>
                                      <p:to>
                                        <p:strVal val="visible"/>
                                      </p:to>
                                    </p:set>
                                    <p:animEffect transition="in" filter="dissolve">
                                      <p:cBhvr>
                                        <p:cTn id="141" dur="500"/>
                                        <p:tgtEl>
                                          <p:spTgt spid="50"/>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dissolve">
                                      <p:cBhvr>
                                        <p:cTn id="146" dur="500"/>
                                        <p:tgtEl>
                                          <p:spTgt spid="47"/>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59"/>
                                        </p:tgtEl>
                                        <p:attrNameLst>
                                          <p:attrName>style.visibility</p:attrName>
                                        </p:attrNameLst>
                                      </p:cBhvr>
                                      <p:to>
                                        <p:strVal val="visible"/>
                                      </p:to>
                                    </p:set>
                                    <p:animEffect transition="in" filter="dissolve">
                                      <p:cBhvr>
                                        <p:cTn id="151" dur="500"/>
                                        <p:tgtEl>
                                          <p:spTgt spid="59"/>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45"/>
                                        </p:tgtEl>
                                        <p:attrNameLst>
                                          <p:attrName>style.visibility</p:attrName>
                                        </p:attrNameLst>
                                      </p:cBhvr>
                                      <p:to>
                                        <p:strVal val="visible"/>
                                      </p:to>
                                    </p:set>
                                    <p:animEffect transition="in" filter="dissolve">
                                      <p:cBhvr>
                                        <p:cTn id="156" dur="500"/>
                                        <p:tgtEl>
                                          <p:spTgt spid="45"/>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53"/>
                                        </p:tgtEl>
                                        <p:attrNameLst>
                                          <p:attrName>style.visibility</p:attrName>
                                        </p:attrNameLst>
                                      </p:cBhvr>
                                      <p:to>
                                        <p:strVal val="visible"/>
                                      </p:to>
                                    </p:set>
                                    <p:animEffect transition="in" filter="dissolve">
                                      <p:cBhvr>
                                        <p:cTn id="161" dur="500"/>
                                        <p:tgtEl>
                                          <p:spTgt spid="53"/>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49"/>
                                        </p:tgtEl>
                                        <p:attrNameLst>
                                          <p:attrName>style.visibility</p:attrName>
                                        </p:attrNameLst>
                                      </p:cBhvr>
                                      <p:to>
                                        <p:strVal val="visible"/>
                                      </p:to>
                                    </p:set>
                                    <p:animEffect transition="in" filter="dissolve">
                                      <p:cBhvr>
                                        <p:cTn id="166" dur="500"/>
                                        <p:tgtEl>
                                          <p:spTgt spid="49"/>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dissolve">
                                      <p:cBhvr>
                                        <p:cTn id="171" dur="500"/>
                                        <p:tgtEl>
                                          <p:spTgt spid="60"/>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52"/>
                                        </p:tgtEl>
                                        <p:attrNameLst>
                                          <p:attrName>style.visibility</p:attrName>
                                        </p:attrNameLst>
                                      </p:cBhvr>
                                      <p:to>
                                        <p:strVal val="visible"/>
                                      </p:to>
                                    </p:set>
                                    <p:animEffect transition="in" filter="dissolve">
                                      <p:cBhvr>
                                        <p:cTn id="176" dur="500"/>
                                        <p:tgtEl>
                                          <p:spTgt spid="52"/>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13"/>
                                        </p:tgtEl>
                                        <p:attrNameLst>
                                          <p:attrName>style.visibility</p:attrName>
                                        </p:attrNameLst>
                                      </p:cBhvr>
                                      <p:to>
                                        <p:strVal val="visible"/>
                                      </p:to>
                                    </p:set>
                                    <p:animEffect transition="in" filter="dissolve">
                                      <p:cBhvr>
                                        <p:cTn id="181" dur="500"/>
                                        <p:tgtEl>
                                          <p:spTgt spid="13"/>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 presetClass="entr" presetSubtype="9" fill="hold" grpId="0" nodeType="clickEffect">
                                  <p:stCondLst>
                                    <p:cond delay="0"/>
                                  </p:stCondLst>
                                  <p:childTnLst>
                                    <p:set>
                                      <p:cBhvr>
                                        <p:cTn id="185" dur="1" fill="hold">
                                          <p:stCondLst>
                                            <p:cond delay="0"/>
                                          </p:stCondLst>
                                        </p:cTn>
                                        <p:tgtEl>
                                          <p:spTgt spid="431175"/>
                                        </p:tgtEl>
                                        <p:attrNameLst>
                                          <p:attrName>style.visibility</p:attrName>
                                        </p:attrNameLst>
                                      </p:cBhvr>
                                      <p:to>
                                        <p:strVal val="visible"/>
                                      </p:to>
                                    </p:set>
                                    <p:anim calcmode="lin" valueType="num">
                                      <p:cBhvr additive="base">
                                        <p:cTn id="186" dur="500" fill="hold"/>
                                        <p:tgtEl>
                                          <p:spTgt spid="431175"/>
                                        </p:tgtEl>
                                        <p:attrNameLst>
                                          <p:attrName>ppt_x</p:attrName>
                                        </p:attrNameLst>
                                      </p:cBhvr>
                                      <p:tavLst>
                                        <p:tav tm="0">
                                          <p:val>
                                            <p:strVal val="0-#ppt_w/2"/>
                                          </p:val>
                                        </p:tav>
                                        <p:tav tm="100000">
                                          <p:val>
                                            <p:strVal val="#ppt_x"/>
                                          </p:val>
                                        </p:tav>
                                      </p:tavLst>
                                    </p:anim>
                                    <p:anim calcmode="lin" valueType="num">
                                      <p:cBhvr additive="base">
                                        <p:cTn id="187" dur="500" fill="hold"/>
                                        <p:tgtEl>
                                          <p:spTgt spid="431175"/>
                                        </p:tgtEl>
                                        <p:attrNameLst>
                                          <p:attrName>ppt_y</p:attrName>
                                        </p:attrNameLst>
                                      </p:cBhvr>
                                      <p:tavLst>
                                        <p:tav tm="0">
                                          <p:val>
                                            <p:strVal val="0-#ppt_h/2"/>
                                          </p:val>
                                        </p:tav>
                                        <p:tav tm="100000">
                                          <p:val>
                                            <p:strVal val="#ppt_y"/>
                                          </p:val>
                                        </p:tav>
                                      </p:tavLst>
                                    </p:anim>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 presetClass="exit" presetSubtype="0" fill="hold" grpId="1" nodeType="clickEffect">
                                  <p:stCondLst>
                                    <p:cond delay="0"/>
                                  </p:stCondLst>
                                  <p:childTnLst>
                                    <p:set>
                                      <p:cBhvr>
                                        <p:cTn id="191" dur="1" fill="hold">
                                          <p:stCondLst>
                                            <p:cond delay="0"/>
                                          </p:stCondLst>
                                        </p:cTn>
                                        <p:tgtEl>
                                          <p:spTgt spid="15"/>
                                        </p:tgtEl>
                                        <p:attrNameLst>
                                          <p:attrName>style.visibility</p:attrName>
                                        </p:attrNameLst>
                                      </p:cBhvr>
                                      <p:to>
                                        <p:strVal val="hidden"/>
                                      </p:to>
                                    </p:set>
                                  </p:childTnLst>
                                </p:cTn>
                              </p:par>
                              <p:par>
                                <p:cTn id="192" presetID="9" presetClass="entr" presetSubtype="0" fill="hold" grpId="0" nodeType="withEffect">
                                  <p:stCondLst>
                                    <p:cond delay="0"/>
                                  </p:stCondLst>
                                  <p:childTnLst>
                                    <p:set>
                                      <p:cBhvr>
                                        <p:cTn id="193" dur="1" fill="hold">
                                          <p:stCondLst>
                                            <p:cond delay="0"/>
                                          </p:stCondLst>
                                        </p:cTn>
                                        <p:tgtEl>
                                          <p:spTgt spid="14">
                                            <p:txEl>
                                              <p:pRg st="0" end="0"/>
                                            </p:txEl>
                                          </p:spTgt>
                                        </p:tgtEl>
                                        <p:attrNameLst>
                                          <p:attrName>style.visibility</p:attrName>
                                        </p:attrNameLst>
                                      </p:cBhvr>
                                      <p:to>
                                        <p:strVal val="visible"/>
                                      </p:to>
                                    </p:set>
                                    <p:animEffect transition="in" filter="dissolve">
                                      <p:cBhvr>
                                        <p:cTn id="194" dur="500"/>
                                        <p:tgtEl>
                                          <p:spTgt spid="14">
                                            <p:txEl>
                                              <p:pRg st="0" end="0"/>
                                            </p:txEl>
                                          </p:spTgt>
                                        </p:tgtEl>
                                      </p:cBhvr>
                                    </p:animEffect>
                                  </p:childTnLst>
                                </p:cTn>
                              </p:par>
                              <p:par>
                                <p:cTn id="195" presetID="64" presetClass="path" presetSubtype="0" accel="50000" decel="50000" fill="hold" nodeType="withEffect">
                                  <p:stCondLst>
                                    <p:cond delay="0"/>
                                  </p:stCondLst>
                                  <p:childTnLst>
                                    <p:animMotion origin="layout" path="M -4.16667E-6 -7.40741E-7 L -0.05555 -0.78935 " pathEditMode="relative" rAng="0" ptsTypes="AA">
                                      <p:cBhvr>
                                        <p:cTn id="196" dur="2000" fill="hold"/>
                                        <p:tgtEl>
                                          <p:spTgt spid="14">
                                            <p:txEl>
                                              <p:pRg st="0" end="0"/>
                                            </p:txEl>
                                          </p:spTgt>
                                        </p:tgtEl>
                                        <p:attrNameLst>
                                          <p:attrName>ppt_x</p:attrName>
                                          <p:attrName>ppt_y</p:attrName>
                                        </p:attrNameLst>
                                      </p:cBhvr>
                                      <p:rCtr x="-2778" y="-39468"/>
                                    </p:animMotion>
                                  </p:childTnLst>
                                </p:cTn>
                              </p:par>
                            </p:childTnLst>
                          </p:cTn>
                        </p:par>
                        <p:par>
                          <p:cTn id="197" fill="hold" nodeType="afterGroup">
                            <p:stCondLst>
                              <p:cond delay="2000"/>
                            </p:stCondLst>
                            <p:childTnLst>
                              <p:par>
                                <p:cTn id="198" presetID="20" presetClass="entr" presetSubtype="0" fill="hold" grpId="0" nodeType="afterEffect">
                                  <p:stCondLst>
                                    <p:cond delay="0"/>
                                  </p:stCondLst>
                                  <p:childTnLst>
                                    <p:set>
                                      <p:cBhvr>
                                        <p:cTn id="199" dur="1" fill="hold">
                                          <p:stCondLst>
                                            <p:cond delay="0"/>
                                          </p:stCondLst>
                                        </p:cTn>
                                        <p:tgtEl>
                                          <p:spTgt spid="56"/>
                                        </p:tgtEl>
                                        <p:attrNameLst>
                                          <p:attrName>style.visibility</p:attrName>
                                        </p:attrNameLst>
                                      </p:cBhvr>
                                      <p:to>
                                        <p:strVal val="visible"/>
                                      </p:to>
                                    </p:set>
                                    <p:animEffect transition="in" filter="wedge">
                                      <p:cBhvr>
                                        <p:cTn id="200"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3" grpId="0"/>
      <p:bldP spid="461844" grpId="0"/>
      <p:bldP spid="2" grpId="0"/>
      <p:bldP spid="3" grpId="0"/>
      <p:bldP spid="4" grpId="0"/>
      <p:bldP spid="5" grpId="0"/>
      <p:bldP spid="6" grpId="0"/>
      <p:bldP spid="7" grpId="0"/>
      <p:bldP spid="8" grpId="0"/>
      <p:bldP spid="66576" grpId="0"/>
      <p:bldP spid="66577" grpId="0"/>
      <p:bldP spid="9" grpId="0"/>
      <p:bldP spid="66579" grpId="0"/>
      <p:bldP spid="66580" grpId="0"/>
      <p:bldP spid="66581" grpId="0"/>
      <p:bldP spid="474166" grpId="0"/>
      <p:bldP spid="13" grpId="0"/>
      <p:bldP spid="66588" grpId="0"/>
      <p:bldP spid="431175" grpId="0" animBg="1"/>
      <p:bldP spid="66590" grpId="0"/>
      <p:bldP spid="14" grpId="0" build="allAtOnce"/>
      <p:bldP spid="15" grpId="0"/>
      <p:bldP spid="15" grpId="1"/>
      <p:bldP spid="66596" grpId="0"/>
      <p:bldP spid="19" grpId="0"/>
      <p:bldP spid="20" grpId="0"/>
      <p:bldP spid="21" grpId="0"/>
      <p:bldP spid="23" grpId="0"/>
      <p:bldP spid="24" grpId="0"/>
      <p:bldP spid="45" grpId="0"/>
      <p:bldP spid="47" grpId="0"/>
      <p:bldP spid="49" grpId="0"/>
      <p:bldP spid="50" grpId="0"/>
      <p:bldP spid="52" grpId="0"/>
      <p:bldP spid="53" grpId="0"/>
      <p:bldP spid="56" grpId="0" animBg="1"/>
      <p:bldP spid="57" grpId="0"/>
      <p:bldP spid="58" grpId="0"/>
      <p:bldP spid="59" grpId="0"/>
      <p:bldP spid="6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Text Box 2"/>
          <p:cNvSpPr txBox="1">
            <a:spLocks noChangeArrowheads="1"/>
          </p:cNvSpPr>
          <p:nvPr/>
        </p:nvSpPr>
        <p:spPr bwMode="auto">
          <a:xfrm>
            <a:off x="0" y="74613"/>
            <a:ext cx="167163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solidFill>
                  <a:srgbClr val="FF0000"/>
                </a:solidFill>
              </a:rPr>
              <a:t>Actividad 10:</a:t>
            </a:r>
          </a:p>
        </p:txBody>
      </p:sp>
      <p:sp>
        <p:nvSpPr>
          <p:cNvPr id="488451" name="Text Box 3"/>
          <p:cNvSpPr txBox="1">
            <a:spLocks noChangeArrowheads="1"/>
          </p:cNvSpPr>
          <p:nvPr/>
        </p:nvSpPr>
        <p:spPr bwMode="auto">
          <a:xfrm>
            <a:off x="1560513" y="103188"/>
            <a:ext cx="671988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a..</a:t>
            </a:r>
            <a:r>
              <a:rPr lang="es-ES" sz="1600" b="1"/>
              <a:t> </a:t>
            </a:r>
            <a:r>
              <a:rPr lang="es-ES" sz="1600"/>
              <a:t>¿Cuál es la entalpía de reacción de la reacción química:</a:t>
            </a:r>
          </a:p>
        </p:txBody>
      </p:sp>
      <p:sp>
        <p:nvSpPr>
          <p:cNvPr id="488453" name="Rectangle 5"/>
          <p:cNvSpPr>
            <a:spLocks noChangeArrowheads="1"/>
          </p:cNvSpPr>
          <p:nvPr/>
        </p:nvSpPr>
        <p:spPr bwMode="auto">
          <a:xfrm>
            <a:off x="1390650" y="525463"/>
            <a:ext cx="69183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 sz="2000"/>
              <a:t>Cu +    2AgNO</a:t>
            </a:r>
            <a:r>
              <a:rPr lang="es-ES" sz="2000" baseline="-25000"/>
              <a:t>3</a:t>
            </a:r>
            <a:r>
              <a:rPr lang="es-ES" sz="2000"/>
              <a:t> </a:t>
            </a:r>
            <a:r>
              <a:rPr lang="es-ES" sz="2000">
                <a:cs typeface="Arial" pitchFamily="34" charset="0"/>
              </a:rPr>
              <a:t>→</a:t>
            </a:r>
            <a:r>
              <a:rPr lang="es-ES" sz="2000"/>
              <a:t>    2Ag + Cu (NO</a:t>
            </a:r>
            <a:r>
              <a:rPr lang="es-ES" sz="2000" baseline="-25000"/>
              <a:t>3</a:t>
            </a:r>
            <a:r>
              <a:rPr lang="es-ES" sz="2000"/>
              <a:t>)</a:t>
            </a:r>
            <a:r>
              <a:rPr lang="es-ES" sz="2000" baseline="-25000"/>
              <a:t>2</a:t>
            </a:r>
            <a:r>
              <a:rPr lang="es-ES" sz="2000"/>
              <a:t> + 234  kJ      </a:t>
            </a:r>
            <a:r>
              <a:rPr lang="es-ES"/>
              <a:t>?</a:t>
            </a:r>
          </a:p>
        </p:txBody>
      </p:sp>
      <p:sp>
        <p:nvSpPr>
          <p:cNvPr id="488454" name="Text Box 6"/>
          <p:cNvSpPr txBox="1">
            <a:spLocks noChangeArrowheads="1"/>
          </p:cNvSpPr>
          <p:nvPr/>
        </p:nvSpPr>
        <p:spPr bwMode="auto">
          <a:xfrm>
            <a:off x="2671763" y="1004888"/>
            <a:ext cx="37734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l-GR" sz="2000">
                <a:solidFill>
                  <a:srgbClr val="0000FF"/>
                </a:solidFill>
                <a:latin typeface="Times New Roman" pitchFamily="18" charset="0"/>
                <a:cs typeface="Times New Roman" pitchFamily="18" charset="0"/>
              </a:rPr>
              <a:t>Δ</a:t>
            </a:r>
            <a:r>
              <a:rPr lang="es-ES" sz="2000">
                <a:solidFill>
                  <a:srgbClr val="0000FF"/>
                </a:solidFill>
                <a:latin typeface="Times New Roman" pitchFamily="18" charset="0"/>
                <a:cs typeface="Times New Roman" pitchFamily="18" charset="0"/>
              </a:rPr>
              <a:t>H = ─  234 kJ/mol de reacción</a:t>
            </a:r>
          </a:p>
        </p:txBody>
      </p:sp>
      <p:sp>
        <p:nvSpPr>
          <p:cNvPr id="488455" name="Text Box 7"/>
          <p:cNvSpPr txBox="1">
            <a:spLocks noChangeArrowheads="1"/>
          </p:cNvSpPr>
          <p:nvPr/>
        </p:nvSpPr>
        <p:spPr bwMode="auto">
          <a:xfrm>
            <a:off x="174625" y="1471613"/>
            <a:ext cx="8170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b..</a:t>
            </a:r>
            <a:r>
              <a:rPr lang="es-ES" sz="1600" b="1"/>
              <a:t> </a:t>
            </a:r>
            <a:r>
              <a:rPr lang="es-ES" sz="1600"/>
              <a:t>¿Cuánta energía se obtendrá si reaccionan 3 moles de cobre?</a:t>
            </a:r>
          </a:p>
        </p:txBody>
      </p:sp>
      <p:graphicFrame>
        <p:nvGraphicFramePr>
          <p:cNvPr id="488458" name="Object 10"/>
          <p:cNvGraphicFramePr>
            <a:graphicFrameLocks noChangeAspect="1"/>
          </p:cNvGraphicFramePr>
          <p:nvPr/>
        </p:nvGraphicFramePr>
        <p:xfrm>
          <a:off x="4811713" y="1811338"/>
          <a:ext cx="2887662" cy="744537"/>
        </p:xfrm>
        <a:graphic>
          <a:graphicData uri="http://schemas.openxmlformats.org/presentationml/2006/ole">
            <p:oleObj spid="_x0000_s10333" name="Equation" r:id="rId4" imgW="1511300" imgH="431800" progId="">
              <p:embed/>
            </p:oleObj>
          </a:graphicData>
        </a:graphic>
      </p:graphicFrame>
      <p:sp>
        <p:nvSpPr>
          <p:cNvPr id="488459" name="Text Box 11"/>
          <p:cNvSpPr txBox="1">
            <a:spLocks noChangeArrowheads="1"/>
          </p:cNvSpPr>
          <p:nvPr/>
        </p:nvSpPr>
        <p:spPr bwMode="auto">
          <a:xfrm>
            <a:off x="117475" y="3551238"/>
            <a:ext cx="8170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c..</a:t>
            </a:r>
            <a:r>
              <a:rPr lang="es-ES" sz="1600" b="1"/>
              <a:t> </a:t>
            </a:r>
            <a:r>
              <a:rPr lang="es-ES" sz="1600"/>
              <a:t>¿Y si se obtienen 3 moles de plata?</a:t>
            </a:r>
          </a:p>
        </p:txBody>
      </p:sp>
      <p:sp>
        <p:nvSpPr>
          <p:cNvPr id="488462" name="Text Box 14"/>
          <p:cNvSpPr txBox="1">
            <a:spLocks noChangeArrowheads="1"/>
          </p:cNvSpPr>
          <p:nvPr/>
        </p:nvSpPr>
        <p:spPr bwMode="auto">
          <a:xfrm>
            <a:off x="76200" y="5411788"/>
            <a:ext cx="8170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d..</a:t>
            </a:r>
            <a:r>
              <a:rPr lang="es-ES" sz="1600" b="1"/>
              <a:t> </a:t>
            </a:r>
            <a:r>
              <a:rPr lang="es-ES" sz="1600"/>
              <a:t>¿Y si reaccionan 317,5 g de cobre?     Dato: A</a:t>
            </a:r>
            <a:r>
              <a:rPr lang="es-ES" sz="1600" baseline="-25000"/>
              <a:t>r</a:t>
            </a:r>
            <a:r>
              <a:rPr lang="es-ES" sz="1600"/>
              <a:t> (Cu) = 63,5 u</a:t>
            </a:r>
          </a:p>
        </p:txBody>
      </p:sp>
      <p:graphicFrame>
        <p:nvGraphicFramePr>
          <p:cNvPr id="488463" name="Object 15"/>
          <p:cNvGraphicFramePr>
            <a:graphicFrameLocks noChangeAspect="1"/>
          </p:cNvGraphicFramePr>
          <p:nvPr/>
        </p:nvGraphicFramePr>
        <p:xfrm>
          <a:off x="298450" y="5888038"/>
          <a:ext cx="3081338" cy="742950"/>
        </p:xfrm>
        <a:graphic>
          <a:graphicData uri="http://schemas.openxmlformats.org/presentationml/2006/ole">
            <p:oleObj spid="_x0000_s10334" name="Equation" r:id="rId5" imgW="1612900" imgH="431800" progId="">
              <p:embed/>
            </p:oleObj>
          </a:graphicData>
        </a:graphic>
      </p:graphicFrame>
      <p:graphicFrame>
        <p:nvGraphicFramePr>
          <p:cNvPr id="488464" name="Object 16"/>
          <p:cNvGraphicFramePr>
            <a:graphicFrameLocks noChangeAspect="1"/>
          </p:cNvGraphicFramePr>
          <p:nvPr/>
        </p:nvGraphicFramePr>
        <p:xfrm>
          <a:off x="4749800" y="3714750"/>
          <a:ext cx="2962275" cy="744538"/>
        </p:xfrm>
        <a:graphic>
          <a:graphicData uri="http://schemas.openxmlformats.org/presentationml/2006/ole">
            <p:oleObj spid="_x0000_s10335" name="Equation" r:id="rId6" imgW="1548728" imgH="431613" progId="">
              <p:embed/>
            </p:oleObj>
          </a:graphicData>
        </a:graphic>
      </p:graphicFrame>
      <p:sp>
        <p:nvSpPr>
          <p:cNvPr id="4114" name="Line 18"/>
          <p:cNvSpPr>
            <a:spLocks noChangeShapeType="1"/>
          </p:cNvSpPr>
          <p:nvPr/>
        </p:nvSpPr>
        <p:spPr bwMode="auto">
          <a:xfrm flipH="1">
            <a:off x="5362575" y="1973263"/>
            <a:ext cx="814388" cy="334962"/>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115" name="Line 19"/>
          <p:cNvSpPr>
            <a:spLocks noChangeShapeType="1"/>
          </p:cNvSpPr>
          <p:nvPr/>
        </p:nvSpPr>
        <p:spPr bwMode="auto">
          <a:xfrm flipH="1">
            <a:off x="6624638" y="2205038"/>
            <a:ext cx="814387" cy="334962"/>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s-PE"/>
          </a:p>
        </p:txBody>
      </p:sp>
      <p:graphicFrame>
        <p:nvGraphicFramePr>
          <p:cNvPr id="2" name="Object 5"/>
          <p:cNvGraphicFramePr>
            <a:graphicFrameLocks noChangeAspect="1"/>
          </p:cNvGraphicFramePr>
          <p:nvPr/>
        </p:nvGraphicFramePr>
        <p:xfrm>
          <a:off x="7578725" y="2008188"/>
          <a:ext cx="1358900" cy="350837"/>
        </p:xfrm>
        <a:graphic>
          <a:graphicData uri="http://schemas.openxmlformats.org/presentationml/2006/ole">
            <p:oleObj spid="_x0000_s10336" name="Equation" r:id="rId7" imgW="710891" imgH="203112" progId="">
              <p:embed/>
            </p:oleObj>
          </a:graphicData>
        </a:graphic>
      </p:graphicFrame>
      <p:graphicFrame>
        <p:nvGraphicFramePr>
          <p:cNvPr id="3" name="Object 6"/>
          <p:cNvGraphicFramePr>
            <a:graphicFrameLocks noChangeAspect="1"/>
          </p:cNvGraphicFramePr>
          <p:nvPr/>
        </p:nvGraphicFramePr>
        <p:xfrm>
          <a:off x="7670800" y="3910013"/>
          <a:ext cx="1335088" cy="350837"/>
        </p:xfrm>
        <a:graphic>
          <a:graphicData uri="http://schemas.openxmlformats.org/presentationml/2006/ole">
            <p:oleObj spid="_x0000_s10337" name="Equation" r:id="rId8" imgW="698197" imgH="203112" progId="">
              <p:embed/>
            </p:oleObj>
          </a:graphicData>
        </a:graphic>
      </p:graphicFrame>
      <p:sp>
        <p:nvSpPr>
          <p:cNvPr id="4118" name="Line 22"/>
          <p:cNvSpPr>
            <a:spLocks noChangeShapeType="1"/>
          </p:cNvSpPr>
          <p:nvPr/>
        </p:nvSpPr>
        <p:spPr bwMode="auto">
          <a:xfrm flipH="1">
            <a:off x="5132388" y="3892550"/>
            <a:ext cx="814387" cy="334963"/>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119" name="Line 23"/>
          <p:cNvSpPr>
            <a:spLocks noChangeShapeType="1"/>
          </p:cNvSpPr>
          <p:nvPr/>
        </p:nvSpPr>
        <p:spPr bwMode="auto">
          <a:xfrm flipH="1">
            <a:off x="6584950" y="4125913"/>
            <a:ext cx="814388" cy="334962"/>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s-PE"/>
          </a:p>
        </p:txBody>
      </p:sp>
      <p:graphicFrame>
        <p:nvGraphicFramePr>
          <p:cNvPr id="4" name="Object 7"/>
          <p:cNvGraphicFramePr>
            <a:graphicFrameLocks noChangeAspect="1"/>
          </p:cNvGraphicFramePr>
          <p:nvPr/>
        </p:nvGraphicFramePr>
        <p:xfrm>
          <a:off x="3271838" y="5884863"/>
          <a:ext cx="1576387" cy="742950"/>
        </p:xfrm>
        <a:graphic>
          <a:graphicData uri="http://schemas.openxmlformats.org/presentationml/2006/ole">
            <p:oleObj spid="_x0000_s10338" name="Equation" r:id="rId9" imgW="825500" imgH="431800" progId="">
              <p:embed/>
            </p:oleObj>
          </a:graphicData>
        </a:graphic>
      </p:graphicFrame>
      <p:sp>
        <p:nvSpPr>
          <p:cNvPr id="4121" name="Line 25"/>
          <p:cNvSpPr>
            <a:spLocks noChangeShapeType="1"/>
          </p:cNvSpPr>
          <p:nvPr/>
        </p:nvSpPr>
        <p:spPr bwMode="auto">
          <a:xfrm flipH="1">
            <a:off x="1089025" y="6088063"/>
            <a:ext cx="655638" cy="261937"/>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122" name="Line 26"/>
          <p:cNvSpPr>
            <a:spLocks noChangeShapeType="1"/>
          </p:cNvSpPr>
          <p:nvPr/>
        </p:nvSpPr>
        <p:spPr bwMode="auto">
          <a:xfrm flipH="1">
            <a:off x="2498725" y="6334125"/>
            <a:ext cx="655638" cy="261938"/>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123" name="AutoShape 27"/>
          <p:cNvSpPr>
            <a:spLocks/>
          </p:cNvSpPr>
          <p:nvPr/>
        </p:nvSpPr>
        <p:spPr bwMode="auto">
          <a:xfrm>
            <a:off x="4403725" y="1939925"/>
            <a:ext cx="88900" cy="666750"/>
          </a:xfrm>
          <a:prstGeom prst="rightBrace">
            <a:avLst>
              <a:gd name="adj1" fmla="val 62500"/>
              <a:gd name="adj2" fmla="val 50000"/>
            </a:avLst>
          </a:prstGeom>
          <a:noFill/>
          <a:ln w="28575">
            <a:solidFill>
              <a:srgbClr val="0066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s-PE"/>
          </a:p>
        </p:txBody>
      </p:sp>
      <p:sp>
        <p:nvSpPr>
          <p:cNvPr id="4124" name="Line 28"/>
          <p:cNvSpPr>
            <a:spLocks noChangeShapeType="1"/>
          </p:cNvSpPr>
          <p:nvPr/>
        </p:nvSpPr>
        <p:spPr bwMode="auto">
          <a:xfrm>
            <a:off x="49213" y="2246313"/>
            <a:ext cx="1843087" cy="142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125" name="Text Box 29"/>
          <p:cNvSpPr txBox="1">
            <a:spLocks noChangeArrowheads="1"/>
          </p:cNvSpPr>
          <p:nvPr/>
        </p:nvSpPr>
        <p:spPr bwMode="auto">
          <a:xfrm>
            <a:off x="-9525" y="1916113"/>
            <a:ext cx="197643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Si  con  1  mol  Cu </a:t>
            </a:r>
          </a:p>
        </p:txBody>
      </p:sp>
      <p:sp>
        <p:nvSpPr>
          <p:cNvPr id="4126" name="Text Box 30"/>
          <p:cNvSpPr txBox="1">
            <a:spLocks noChangeArrowheads="1"/>
          </p:cNvSpPr>
          <p:nvPr/>
        </p:nvSpPr>
        <p:spPr bwMode="auto">
          <a:xfrm>
            <a:off x="1870075" y="2090738"/>
            <a:ext cx="3349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 </a:t>
            </a:r>
          </a:p>
        </p:txBody>
      </p:sp>
      <p:sp>
        <p:nvSpPr>
          <p:cNvPr id="4127" name="Line 31"/>
          <p:cNvSpPr>
            <a:spLocks noChangeShapeType="1"/>
          </p:cNvSpPr>
          <p:nvPr/>
        </p:nvSpPr>
        <p:spPr bwMode="auto">
          <a:xfrm flipV="1">
            <a:off x="2114550" y="2241550"/>
            <a:ext cx="2230438" cy="12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128" name="Text Box 32"/>
          <p:cNvSpPr txBox="1">
            <a:spLocks noChangeArrowheads="1"/>
          </p:cNvSpPr>
          <p:nvPr/>
        </p:nvSpPr>
        <p:spPr bwMode="auto">
          <a:xfrm>
            <a:off x="2127250" y="1909763"/>
            <a:ext cx="251301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se producen 234   kJ </a:t>
            </a:r>
          </a:p>
        </p:txBody>
      </p:sp>
      <p:sp>
        <p:nvSpPr>
          <p:cNvPr id="4129" name="Text Box 33"/>
          <p:cNvSpPr txBox="1">
            <a:spLocks noChangeArrowheads="1"/>
          </p:cNvSpPr>
          <p:nvPr/>
        </p:nvSpPr>
        <p:spPr bwMode="auto">
          <a:xfrm>
            <a:off x="33338" y="2251075"/>
            <a:ext cx="18446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Con  3  mol  Cu </a:t>
            </a:r>
          </a:p>
        </p:txBody>
      </p:sp>
      <p:sp>
        <p:nvSpPr>
          <p:cNvPr id="4130" name="Text Box 34"/>
          <p:cNvSpPr txBox="1">
            <a:spLocks noChangeArrowheads="1"/>
          </p:cNvSpPr>
          <p:nvPr/>
        </p:nvSpPr>
        <p:spPr bwMode="auto">
          <a:xfrm>
            <a:off x="2127250" y="2239963"/>
            <a:ext cx="22653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se obtendrán   x   kJ </a:t>
            </a:r>
          </a:p>
        </p:txBody>
      </p:sp>
      <p:sp>
        <p:nvSpPr>
          <p:cNvPr id="4131" name="Text Box 35"/>
          <p:cNvSpPr txBox="1">
            <a:spLocks noChangeArrowheads="1"/>
          </p:cNvSpPr>
          <p:nvPr/>
        </p:nvSpPr>
        <p:spPr bwMode="auto">
          <a:xfrm>
            <a:off x="295275" y="2894013"/>
            <a:ext cx="4349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x </a:t>
            </a:r>
          </a:p>
        </p:txBody>
      </p:sp>
      <p:sp>
        <p:nvSpPr>
          <p:cNvPr id="4132" name="Text Box 36"/>
          <p:cNvSpPr txBox="1">
            <a:spLocks noChangeArrowheads="1"/>
          </p:cNvSpPr>
          <p:nvPr/>
        </p:nvSpPr>
        <p:spPr bwMode="auto">
          <a:xfrm>
            <a:off x="460375" y="2917825"/>
            <a:ext cx="3349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 </a:t>
            </a:r>
          </a:p>
        </p:txBody>
      </p:sp>
      <p:sp>
        <p:nvSpPr>
          <p:cNvPr id="4133" name="Line 37"/>
          <p:cNvSpPr>
            <a:spLocks noChangeShapeType="1"/>
          </p:cNvSpPr>
          <p:nvPr/>
        </p:nvSpPr>
        <p:spPr bwMode="auto">
          <a:xfrm>
            <a:off x="688975" y="3079750"/>
            <a:ext cx="1798638"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134" name="Text Box 38"/>
          <p:cNvSpPr txBox="1">
            <a:spLocks noChangeArrowheads="1"/>
          </p:cNvSpPr>
          <p:nvPr/>
        </p:nvSpPr>
        <p:spPr bwMode="auto">
          <a:xfrm>
            <a:off x="612775" y="2759075"/>
            <a:ext cx="8858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3  mol</a:t>
            </a:r>
          </a:p>
        </p:txBody>
      </p:sp>
      <p:sp>
        <p:nvSpPr>
          <p:cNvPr id="431145" name="Text Box 41"/>
          <p:cNvSpPr txBox="1">
            <a:spLocks noChangeArrowheads="1"/>
          </p:cNvSpPr>
          <p:nvPr/>
        </p:nvSpPr>
        <p:spPr bwMode="auto">
          <a:xfrm>
            <a:off x="1319213" y="2708275"/>
            <a:ext cx="3492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a:t>
            </a:r>
            <a:r>
              <a:rPr lang="es-ES" sz="1600"/>
              <a:t> </a:t>
            </a:r>
          </a:p>
        </p:txBody>
      </p:sp>
      <p:sp>
        <p:nvSpPr>
          <p:cNvPr id="4136" name="Text Box 40"/>
          <p:cNvSpPr txBox="1">
            <a:spLocks noChangeArrowheads="1"/>
          </p:cNvSpPr>
          <p:nvPr/>
        </p:nvSpPr>
        <p:spPr bwMode="auto">
          <a:xfrm>
            <a:off x="1427163" y="2752725"/>
            <a:ext cx="127793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234   kJ </a:t>
            </a:r>
          </a:p>
        </p:txBody>
      </p:sp>
      <p:sp>
        <p:nvSpPr>
          <p:cNvPr id="4137" name="Text Box 41"/>
          <p:cNvSpPr txBox="1">
            <a:spLocks noChangeArrowheads="1"/>
          </p:cNvSpPr>
          <p:nvPr/>
        </p:nvSpPr>
        <p:spPr bwMode="auto">
          <a:xfrm>
            <a:off x="1011238" y="3079750"/>
            <a:ext cx="18446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1  mol   </a:t>
            </a:r>
          </a:p>
        </p:txBody>
      </p:sp>
      <p:sp>
        <p:nvSpPr>
          <p:cNvPr id="431163" name="Line 59"/>
          <p:cNvSpPr>
            <a:spLocks noChangeShapeType="1"/>
          </p:cNvSpPr>
          <p:nvPr/>
        </p:nvSpPr>
        <p:spPr bwMode="auto">
          <a:xfrm flipH="1">
            <a:off x="1003300" y="2868613"/>
            <a:ext cx="303213" cy="130175"/>
          </a:xfrm>
          <a:prstGeom prst="line">
            <a:avLst/>
          </a:prstGeom>
          <a:noFill/>
          <a:ln w="28575">
            <a:solidFill>
              <a:schemeClr val="folHlink"/>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5" name="Line 59"/>
          <p:cNvSpPr>
            <a:spLocks noChangeShapeType="1"/>
          </p:cNvSpPr>
          <p:nvPr/>
        </p:nvSpPr>
        <p:spPr bwMode="auto">
          <a:xfrm flipH="1">
            <a:off x="1365250" y="3201988"/>
            <a:ext cx="303213" cy="130175"/>
          </a:xfrm>
          <a:prstGeom prst="line">
            <a:avLst/>
          </a:prstGeom>
          <a:noFill/>
          <a:ln w="28575">
            <a:solidFill>
              <a:schemeClr val="folHlink"/>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140" name="Text Box 44"/>
          <p:cNvSpPr txBox="1">
            <a:spLocks noChangeArrowheads="1"/>
          </p:cNvSpPr>
          <p:nvPr/>
        </p:nvSpPr>
        <p:spPr bwMode="auto">
          <a:xfrm>
            <a:off x="2435225" y="2917825"/>
            <a:ext cx="3349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 </a:t>
            </a:r>
          </a:p>
        </p:txBody>
      </p:sp>
      <p:sp>
        <p:nvSpPr>
          <p:cNvPr id="431175" name="Freeform 71"/>
          <p:cNvSpPr>
            <a:spLocks/>
          </p:cNvSpPr>
          <p:nvPr/>
        </p:nvSpPr>
        <p:spPr bwMode="auto">
          <a:xfrm>
            <a:off x="2552700" y="2844800"/>
            <a:ext cx="1233488" cy="449263"/>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s-PE"/>
          </a:p>
        </p:txBody>
      </p:sp>
      <p:sp>
        <p:nvSpPr>
          <p:cNvPr id="4142" name="Text Box 46"/>
          <p:cNvSpPr txBox="1">
            <a:spLocks noChangeArrowheads="1"/>
          </p:cNvSpPr>
          <p:nvPr/>
        </p:nvSpPr>
        <p:spPr bwMode="auto">
          <a:xfrm>
            <a:off x="2646363" y="2882900"/>
            <a:ext cx="10318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702   kJ </a:t>
            </a:r>
          </a:p>
        </p:txBody>
      </p:sp>
      <p:sp>
        <p:nvSpPr>
          <p:cNvPr id="4143" name="AutoShape 47"/>
          <p:cNvSpPr>
            <a:spLocks/>
          </p:cNvSpPr>
          <p:nvPr/>
        </p:nvSpPr>
        <p:spPr bwMode="auto">
          <a:xfrm>
            <a:off x="4425950" y="3805238"/>
            <a:ext cx="88900" cy="666750"/>
          </a:xfrm>
          <a:prstGeom prst="rightBrace">
            <a:avLst>
              <a:gd name="adj1" fmla="val 62500"/>
              <a:gd name="adj2" fmla="val 50000"/>
            </a:avLst>
          </a:prstGeom>
          <a:noFill/>
          <a:ln w="28575">
            <a:solidFill>
              <a:srgbClr val="0066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s-PE"/>
          </a:p>
        </p:txBody>
      </p:sp>
      <p:sp>
        <p:nvSpPr>
          <p:cNvPr id="4144" name="Line 48"/>
          <p:cNvSpPr>
            <a:spLocks noChangeShapeType="1"/>
          </p:cNvSpPr>
          <p:nvPr/>
        </p:nvSpPr>
        <p:spPr bwMode="auto">
          <a:xfrm>
            <a:off x="142875" y="4154488"/>
            <a:ext cx="1827213"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145" name="Text Box 49"/>
          <p:cNvSpPr txBox="1">
            <a:spLocks noChangeArrowheads="1"/>
          </p:cNvSpPr>
          <p:nvPr/>
        </p:nvSpPr>
        <p:spPr bwMode="auto">
          <a:xfrm>
            <a:off x="84138" y="3810000"/>
            <a:ext cx="1976437"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Si  con  2  mol  Ag </a:t>
            </a:r>
          </a:p>
        </p:txBody>
      </p:sp>
      <p:sp>
        <p:nvSpPr>
          <p:cNvPr id="4146" name="Text Box 50"/>
          <p:cNvSpPr txBox="1">
            <a:spLocks noChangeArrowheads="1"/>
          </p:cNvSpPr>
          <p:nvPr/>
        </p:nvSpPr>
        <p:spPr bwMode="auto">
          <a:xfrm>
            <a:off x="1949450" y="3998913"/>
            <a:ext cx="3349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 </a:t>
            </a:r>
          </a:p>
        </p:txBody>
      </p:sp>
      <p:sp>
        <p:nvSpPr>
          <p:cNvPr id="4147" name="Line 51"/>
          <p:cNvSpPr>
            <a:spLocks noChangeShapeType="1"/>
          </p:cNvSpPr>
          <p:nvPr/>
        </p:nvSpPr>
        <p:spPr bwMode="auto">
          <a:xfrm flipV="1">
            <a:off x="2208213" y="4149725"/>
            <a:ext cx="2201862" cy="127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148" name="Text Box 52"/>
          <p:cNvSpPr txBox="1">
            <a:spLocks noChangeArrowheads="1"/>
          </p:cNvSpPr>
          <p:nvPr/>
        </p:nvSpPr>
        <p:spPr bwMode="auto">
          <a:xfrm>
            <a:off x="2220913" y="3817938"/>
            <a:ext cx="251301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se producen 234   kJ </a:t>
            </a:r>
          </a:p>
        </p:txBody>
      </p:sp>
      <p:sp>
        <p:nvSpPr>
          <p:cNvPr id="4149" name="Text Box 53"/>
          <p:cNvSpPr txBox="1">
            <a:spLocks noChangeArrowheads="1"/>
          </p:cNvSpPr>
          <p:nvPr/>
        </p:nvSpPr>
        <p:spPr bwMode="auto">
          <a:xfrm>
            <a:off x="127000" y="4159250"/>
            <a:ext cx="18446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Con  3  mol  Ag </a:t>
            </a:r>
          </a:p>
        </p:txBody>
      </p:sp>
      <p:sp>
        <p:nvSpPr>
          <p:cNvPr id="4150" name="Text Box 54"/>
          <p:cNvSpPr txBox="1">
            <a:spLocks noChangeArrowheads="1"/>
          </p:cNvSpPr>
          <p:nvPr/>
        </p:nvSpPr>
        <p:spPr bwMode="auto">
          <a:xfrm>
            <a:off x="2220913" y="4148138"/>
            <a:ext cx="22653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se obtendrán   x   kJ </a:t>
            </a:r>
          </a:p>
        </p:txBody>
      </p:sp>
      <p:sp>
        <p:nvSpPr>
          <p:cNvPr id="4151" name="Text Box 55"/>
          <p:cNvSpPr txBox="1">
            <a:spLocks noChangeArrowheads="1"/>
          </p:cNvSpPr>
          <p:nvPr/>
        </p:nvSpPr>
        <p:spPr bwMode="auto">
          <a:xfrm>
            <a:off x="303213" y="4802188"/>
            <a:ext cx="4349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x </a:t>
            </a:r>
          </a:p>
        </p:txBody>
      </p:sp>
      <p:sp>
        <p:nvSpPr>
          <p:cNvPr id="4152" name="Text Box 56"/>
          <p:cNvSpPr txBox="1">
            <a:spLocks noChangeArrowheads="1"/>
          </p:cNvSpPr>
          <p:nvPr/>
        </p:nvSpPr>
        <p:spPr bwMode="auto">
          <a:xfrm>
            <a:off x="482600" y="4826000"/>
            <a:ext cx="3349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 </a:t>
            </a:r>
          </a:p>
        </p:txBody>
      </p:sp>
      <p:sp>
        <p:nvSpPr>
          <p:cNvPr id="4153" name="Line 57"/>
          <p:cNvSpPr>
            <a:spLocks noChangeShapeType="1"/>
          </p:cNvSpPr>
          <p:nvPr/>
        </p:nvSpPr>
        <p:spPr bwMode="auto">
          <a:xfrm>
            <a:off x="754063" y="4973638"/>
            <a:ext cx="1798637"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154" name="Text Box 58"/>
          <p:cNvSpPr txBox="1">
            <a:spLocks noChangeArrowheads="1"/>
          </p:cNvSpPr>
          <p:nvPr/>
        </p:nvSpPr>
        <p:spPr bwMode="auto">
          <a:xfrm>
            <a:off x="706438" y="4667250"/>
            <a:ext cx="8858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3  mol</a:t>
            </a:r>
          </a:p>
        </p:txBody>
      </p:sp>
      <p:sp>
        <p:nvSpPr>
          <p:cNvPr id="6" name="Text Box 41"/>
          <p:cNvSpPr txBox="1">
            <a:spLocks noChangeArrowheads="1"/>
          </p:cNvSpPr>
          <p:nvPr/>
        </p:nvSpPr>
        <p:spPr bwMode="auto">
          <a:xfrm>
            <a:off x="1412875" y="4616450"/>
            <a:ext cx="34925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a:t>
            </a:r>
            <a:r>
              <a:rPr lang="es-ES" sz="1600"/>
              <a:t> </a:t>
            </a:r>
          </a:p>
        </p:txBody>
      </p:sp>
      <p:sp>
        <p:nvSpPr>
          <p:cNvPr id="4156" name="Text Box 60"/>
          <p:cNvSpPr txBox="1">
            <a:spLocks noChangeArrowheads="1"/>
          </p:cNvSpPr>
          <p:nvPr/>
        </p:nvSpPr>
        <p:spPr bwMode="auto">
          <a:xfrm>
            <a:off x="1520825" y="4660900"/>
            <a:ext cx="127793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234   kJ </a:t>
            </a:r>
          </a:p>
        </p:txBody>
      </p:sp>
      <p:sp>
        <p:nvSpPr>
          <p:cNvPr id="4157" name="Text Box 61"/>
          <p:cNvSpPr txBox="1">
            <a:spLocks noChangeArrowheads="1"/>
          </p:cNvSpPr>
          <p:nvPr/>
        </p:nvSpPr>
        <p:spPr bwMode="auto">
          <a:xfrm>
            <a:off x="1076325" y="4973638"/>
            <a:ext cx="184467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2  mol   </a:t>
            </a:r>
          </a:p>
        </p:txBody>
      </p:sp>
      <p:sp>
        <p:nvSpPr>
          <p:cNvPr id="7" name="Line 59"/>
          <p:cNvSpPr>
            <a:spLocks noChangeShapeType="1"/>
          </p:cNvSpPr>
          <p:nvPr/>
        </p:nvSpPr>
        <p:spPr bwMode="auto">
          <a:xfrm flipH="1">
            <a:off x="1096963" y="4776788"/>
            <a:ext cx="303212" cy="130175"/>
          </a:xfrm>
          <a:prstGeom prst="line">
            <a:avLst/>
          </a:prstGeom>
          <a:noFill/>
          <a:ln w="28575">
            <a:solidFill>
              <a:schemeClr val="folHlink"/>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8" name="Line 59"/>
          <p:cNvSpPr>
            <a:spLocks noChangeShapeType="1"/>
          </p:cNvSpPr>
          <p:nvPr/>
        </p:nvSpPr>
        <p:spPr bwMode="auto">
          <a:xfrm flipH="1">
            <a:off x="1430338" y="5095875"/>
            <a:ext cx="303212" cy="130175"/>
          </a:xfrm>
          <a:prstGeom prst="line">
            <a:avLst/>
          </a:prstGeom>
          <a:noFill/>
          <a:ln w="28575">
            <a:solidFill>
              <a:schemeClr val="folHlink"/>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160" name="Text Box 64"/>
          <p:cNvSpPr txBox="1">
            <a:spLocks noChangeArrowheads="1"/>
          </p:cNvSpPr>
          <p:nvPr/>
        </p:nvSpPr>
        <p:spPr bwMode="auto">
          <a:xfrm>
            <a:off x="2528888" y="4826000"/>
            <a:ext cx="3349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 </a:t>
            </a:r>
          </a:p>
        </p:txBody>
      </p:sp>
      <p:sp>
        <p:nvSpPr>
          <p:cNvPr id="9" name="Freeform 71"/>
          <p:cNvSpPr>
            <a:spLocks/>
          </p:cNvSpPr>
          <p:nvPr/>
        </p:nvSpPr>
        <p:spPr bwMode="auto">
          <a:xfrm>
            <a:off x="2646363" y="4752975"/>
            <a:ext cx="1146175" cy="449263"/>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s-PE"/>
          </a:p>
        </p:txBody>
      </p:sp>
      <p:sp>
        <p:nvSpPr>
          <p:cNvPr id="4162" name="Text Box 66"/>
          <p:cNvSpPr txBox="1">
            <a:spLocks noChangeArrowheads="1"/>
          </p:cNvSpPr>
          <p:nvPr/>
        </p:nvSpPr>
        <p:spPr bwMode="auto">
          <a:xfrm>
            <a:off x="2740025" y="4791075"/>
            <a:ext cx="1277938"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351   kJ </a:t>
            </a:r>
          </a:p>
        </p:txBody>
      </p:sp>
      <p:sp>
        <p:nvSpPr>
          <p:cNvPr id="10" name="Freeform 71"/>
          <p:cNvSpPr>
            <a:spLocks/>
          </p:cNvSpPr>
          <p:nvPr/>
        </p:nvSpPr>
        <p:spPr bwMode="auto">
          <a:xfrm>
            <a:off x="7942263" y="1930400"/>
            <a:ext cx="1101725" cy="449263"/>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s-PE"/>
          </a:p>
        </p:txBody>
      </p:sp>
      <p:sp>
        <p:nvSpPr>
          <p:cNvPr id="11" name="Freeform 71"/>
          <p:cNvSpPr>
            <a:spLocks/>
          </p:cNvSpPr>
          <p:nvPr/>
        </p:nvSpPr>
        <p:spPr bwMode="auto">
          <a:xfrm>
            <a:off x="7942263" y="3859213"/>
            <a:ext cx="1101725" cy="449262"/>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s-PE"/>
          </a:p>
        </p:txBody>
      </p:sp>
      <p:graphicFrame>
        <p:nvGraphicFramePr>
          <p:cNvPr id="12" name="Object 8"/>
          <p:cNvGraphicFramePr>
            <a:graphicFrameLocks noChangeAspect="1"/>
          </p:cNvGraphicFramePr>
          <p:nvPr/>
        </p:nvGraphicFramePr>
        <p:xfrm>
          <a:off x="4852988" y="6051550"/>
          <a:ext cx="1479550" cy="349250"/>
        </p:xfrm>
        <a:graphic>
          <a:graphicData uri="http://schemas.openxmlformats.org/presentationml/2006/ole">
            <p:oleObj spid="_x0000_s10339" name="Equation" r:id="rId10" imgW="774364" imgH="203112" progId="">
              <p:embed/>
            </p:oleObj>
          </a:graphicData>
        </a:graphic>
      </p:graphicFrame>
      <p:sp>
        <p:nvSpPr>
          <p:cNvPr id="4166" name="Line 70"/>
          <p:cNvSpPr>
            <a:spLocks noChangeShapeType="1"/>
          </p:cNvSpPr>
          <p:nvPr/>
        </p:nvSpPr>
        <p:spPr bwMode="auto">
          <a:xfrm flipH="1">
            <a:off x="2424113" y="5913438"/>
            <a:ext cx="655637" cy="261937"/>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4167" name="Line 71"/>
          <p:cNvSpPr>
            <a:spLocks noChangeShapeType="1"/>
          </p:cNvSpPr>
          <p:nvPr/>
        </p:nvSpPr>
        <p:spPr bwMode="auto">
          <a:xfrm flipH="1">
            <a:off x="4035425" y="6276975"/>
            <a:ext cx="655638" cy="261938"/>
          </a:xfrm>
          <a:prstGeom prst="line">
            <a:avLst/>
          </a:prstGeom>
          <a:noFill/>
          <a:ln w="28575">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s-PE"/>
          </a:p>
        </p:txBody>
      </p:sp>
      <p:sp>
        <p:nvSpPr>
          <p:cNvPr id="13" name="Freeform 71"/>
          <p:cNvSpPr>
            <a:spLocks/>
          </p:cNvSpPr>
          <p:nvPr/>
        </p:nvSpPr>
        <p:spPr bwMode="auto">
          <a:xfrm>
            <a:off x="5202238" y="5992813"/>
            <a:ext cx="1203325" cy="449262"/>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s-PE"/>
          </a:p>
        </p:txBody>
      </p:sp>
    </p:spTree>
    <p:extLst>
      <p:ext uri="{BB962C8B-B14F-4D97-AF65-F5344CB8AC3E}">
        <p14:creationId xmlns:p14="http://schemas.microsoft.com/office/powerpoint/2010/main" xmlns="" val="675279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8451"/>
                                        </p:tgtEl>
                                        <p:attrNameLst>
                                          <p:attrName>style.visibility</p:attrName>
                                        </p:attrNameLst>
                                      </p:cBhvr>
                                      <p:to>
                                        <p:strVal val="visible"/>
                                      </p:to>
                                    </p:set>
                                    <p:animEffect transition="in" filter="dissolve">
                                      <p:cBhvr>
                                        <p:cTn id="7" dur="500"/>
                                        <p:tgtEl>
                                          <p:spTgt spid="488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88453"/>
                                        </p:tgtEl>
                                        <p:attrNameLst>
                                          <p:attrName>style.visibility</p:attrName>
                                        </p:attrNameLst>
                                      </p:cBhvr>
                                      <p:to>
                                        <p:strVal val="visible"/>
                                      </p:to>
                                    </p:set>
                                    <p:animEffect transition="in" filter="strips(downRight)">
                                      <p:cBhvr>
                                        <p:cTn id="12" dur="500"/>
                                        <p:tgtEl>
                                          <p:spTgt spid="4884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8454"/>
                                        </p:tgtEl>
                                        <p:attrNameLst>
                                          <p:attrName>style.visibility</p:attrName>
                                        </p:attrNameLst>
                                      </p:cBhvr>
                                      <p:to>
                                        <p:strVal val="visible"/>
                                      </p:to>
                                    </p:set>
                                    <p:animEffect transition="in" filter="dissolve">
                                      <p:cBhvr>
                                        <p:cTn id="17" dur="500"/>
                                        <p:tgtEl>
                                          <p:spTgt spid="4884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8455"/>
                                        </p:tgtEl>
                                        <p:attrNameLst>
                                          <p:attrName>style.visibility</p:attrName>
                                        </p:attrNameLst>
                                      </p:cBhvr>
                                      <p:to>
                                        <p:strVal val="visible"/>
                                      </p:to>
                                    </p:set>
                                    <p:animEffect transition="in" filter="dissolve">
                                      <p:cBhvr>
                                        <p:cTn id="22" dur="500"/>
                                        <p:tgtEl>
                                          <p:spTgt spid="4884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25"/>
                                        </p:tgtEl>
                                        <p:attrNameLst>
                                          <p:attrName>style.visibility</p:attrName>
                                        </p:attrNameLst>
                                      </p:cBhvr>
                                      <p:to>
                                        <p:strVal val="visible"/>
                                      </p:to>
                                    </p:set>
                                    <p:animEffect transition="in" filter="dissolve">
                                      <p:cBhvr>
                                        <p:cTn id="27" dur="500"/>
                                        <p:tgtEl>
                                          <p:spTgt spid="41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124"/>
                                        </p:tgtEl>
                                        <p:attrNameLst>
                                          <p:attrName>style.visibility</p:attrName>
                                        </p:attrNameLst>
                                      </p:cBhvr>
                                      <p:to>
                                        <p:strVal val="visible"/>
                                      </p:to>
                                    </p:set>
                                    <p:animEffect transition="in" filter="strips(downRight)">
                                      <p:cBhvr>
                                        <p:cTn id="32" dur="500"/>
                                        <p:tgtEl>
                                          <p:spTgt spid="41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126"/>
                                        </p:tgtEl>
                                        <p:attrNameLst>
                                          <p:attrName>style.visibility</p:attrName>
                                        </p:attrNameLst>
                                      </p:cBhvr>
                                      <p:to>
                                        <p:strVal val="visible"/>
                                      </p:to>
                                    </p:set>
                                    <p:animEffect transition="in" filter="dissolve">
                                      <p:cBhvr>
                                        <p:cTn id="37" dur="500"/>
                                        <p:tgtEl>
                                          <p:spTgt spid="41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128"/>
                                        </p:tgtEl>
                                        <p:attrNameLst>
                                          <p:attrName>style.visibility</p:attrName>
                                        </p:attrNameLst>
                                      </p:cBhvr>
                                      <p:to>
                                        <p:strVal val="visible"/>
                                      </p:to>
                                    </p:set>
                                    <p:animEffect transition="in" filter="dissolve">
                                      <p:cBhvr>
                                        <p:cTn id="42" dur="500"/>
                                        <p:tgtEl>
                                          <p:spTgt spid="41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4127"/>
                                        </p:tgtEl>
                                        <p:attrNameLst>
                                          <p:attrName>style.visibility</p:attrName>
                                        </p:attrNameLst>
                                      </p:cBhvr>
                                      <p:to>
                                        <p:strVal val="visible"/>
                                      </p:to>
                                    </p:set>
                                    <p:animEffect transition="in" filter="strips(downRight)">
                                      <p:cBhvr>
                                        <p:cTn id="47" dur="500"/>
                                        <p:tgtEl>
                                          <p:spTgt spid="412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129"/>
                                        </p:tgtEl>
                                        <p:attrNameLst>
                                          <p:attrName>style.visibility</p:attrName>
                                        </p:attrNameLst>
                                      </p:cBhvr>
                                      <p:to>
                                        <p:strVal val="visible"/>
                                      </p:to>
                                    </p:set>
                                    <p:animEffect transition="in" filter="dissolve">
                                      <p:cBhvr>
                                        <p:cTn id="52" dur="500"/>
                                        <p:tgtEl>
                                          <p:spTgt spid="412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130"/>
                                        </p:tgtEl>
                                        <p:attrNameLst>
                                          <p:attrName>style.visibility</p:attrName>
                                        </p:attrNameLst>
                                      </p:cBhvr>
                                      <p:to>
                                        <p:strVal val="visible"/>
                                      </p:to>
                                    </p:set>
                                    <p:animEffect transition="in" filter="dissolve">
                                      <p:cBhvr>
                                        <p:cTn id="57" dur="500"/>
                                        <p:tgtEl>
                                          <p:spTgt spid="413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4123"/>
                                        </p:tgtEl>
                                        <p:attrNameLst>
                                          <p:attrName>style.visibility</p:attrName>
                                        </p:attrNameLst>
                                      </p:cBhvr>
                                      <p:to>
                                        <p:strVal val="visible"/>
                                      </p:to>
                                    </p:set>
                                    <p:anim calcmode="lin" valueType="num">
                                      <p:cBhvr>
                                        <p:cTn id="62" dur="500" fill="hold"/>
                                        <p:tgtEl>
                                          <p:spTgt spid="4123"/>
                                        </p:tgtEl>
                                        <p:attrNameLst>
                                          <p:attrName>ppt_w</p:attrName>
                                        </p:attrNameLst>
                                      </p:cBhvr>
                                      <p:tavLst>
                                        <p:tav tm="0">
                                          <p:val>
                                            <p:fltVal val="0"/>
                                          </p:val>
                                        </p:tav>
                                        <p:tav tm="100000">
                                          <p:val>
                                            <p:strVal val="#ppt_w"/>
                                          </p:val>
                                        </p:tav>
                                      </p:tavLst>
                                    </p:anim>
                                    <p:anim calcmode="lin" valueType="num">
                                      <p:cBhvr>
                                        <p:cTn id="63" dur="500" fill="hold"/>
                                        <p:tgtEl>
                                          <p:spTgt spid="4123"/>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131"/>
                                        </p:tgtEl>
                                        <p:attrNameLst>
                                          <p:attrName>style.visibility</p:attrName>
                                        </p:attrNameLst>
                                      </p:cBhvr>
                                      <p:to>
                                        <p:strVal val="visible"/>
                                      </p:to>
                                    </p:set>
                                    <p:animEffect transition="in" filter="dissolve">
                                      <p:cBhvr>
                                        <p:cTn id="68" dur="500"/>
                                        <p:tgtEl>
                                          <p:spTgt spid="413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132"/>
                                        </p:tgtEl>
                                        <p:attrNameLst>
                                          <p:attrName>style.visibility</p:attrName>
                                        </p:attrNameLst>
                                      </p:cBhvr>
                                      <p:to>
                                        <p:strVal val="visible"/>
                                      </p:to>
                                    </p:set>
                                    <p:animEffect transition="in" filter="dissolve">
                                      <p:cBhvr>
                                        <p:cTn id="73" dur="500"/>
                                        <p:tgtEl>
                                          <p:spTgt spid="413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8" presetClass="entr" presetSubtype="6" fill="hold" grpId="0" nodeType="clickEffect">
                                  <p:stCondLst>
                                    <p:cond delay="0"/>
                                  </p:stCondLst>
                                  <p:childTnLst>
                                    <p:set>
                                      <p:cBhvr>
                                        <p:cTn id="77" dur="1" fill="hold">
                                          <p:stCondLst>
                                            <p:cond delay="0"/>
                                          </p:stCondLst>
                                        </p:cTn>
                                        <p:tgtEl>
                                          <p:spTgt spid="4133"/>
                                        </p:tgtEl>
                                        <p:attrNameLst>
                                          <p:attrName>style.visibility</p:attrName>
                                        </p:attrNameLst>
                                      </p:cBhvr>
                                      <p:to>
                                        <p:strVal val="visible"/>
                                      </p:to>
                                    </p:set>
                                    <p:animEffect transition="in" filter="strips(downRight)">
                                      <p:cBhvr>
                                        <p:cTn id="78" dur="500"/>
                                        <p:tgtEl>
                                          <p:spTgt spid="413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4134"/>
                                        </p:tgtEl>
                                        <p:attrNameLst>
                                          <p:attrName>style.visibility</p:attrName>
                                        </p:attrNameLst>
                                      </p:cBhvr>
                                      <p:to>
                                        <p:strVal val="visible"/>
                                      </p:to>
                                    </p:set>
                                    <p:animEffect transition="in" filter="dissolve">
                                      <p:cBhvr>
                                        <p:cTn id="83" dur="500"/>
                                        <p:tgtEl>
                                          <p:spTgt spid="413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431145"/>
                                        </p:tgtEl>
                                        <p:attrNameLst>
                                          <p:attrName>style.visibility</p:attrName>
                                        </p:attrNameLst>
                                      </p:cBhvr>
                                      <p:to>
                                        <p:strVal val="visible"/>
                                      </p:to>
                                    </p:set>
                                    <p:animEffect transition="in" filter="dissolve">
                                      <p:cBhvr>
                                        <p:cTn id="88" dur="500"/>
                                        <p:tgtEl>
                                          <p:spTgt spid="43114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136"/>
                                        </p:tgtEl>
                                        <p:attrNameLst>
                                          <p:attrName>style.visibility</p:attrName>
                                        </p:attrNameLst>
                                      </p:cBhvr>
                                      <p:to>
                                        <p:strVal val="visible"/>
                                      </p:to>
                                    </p:set>
                                    <p:animEffect transition="in" filter="dissolve">
                                      <p:cBhvr>
                                        <p:cTn id="93" dur="500"/>
                                        <p:tgtEl>
                                          <p:spTgt spid="413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137"/>
                                        </p:tgtEl>
                                        <p:attrNameLst>
                                          <p:attrName>style.visibility</p:attrName>
                                        </p:attrNameLst>
                                      </p:cBhvr>
                                      <p:to>
                                        <p:strVal val="visible"/>
                                      </p:to>
                                    </p:set>
                                    <p:animEffect transition="in" filter="dissolve">
                                      <p:cBhvr>
                                        <p:cTn id="98" dur="500"/>
                                        <p:tgtEl>
                                          <p:spTgt spid="4137"/>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8" presetClass="entr" presetSubtype="12" fill="hold" grpId="0" nodeType="clickEffect">
                                  <p:stCondLst>
                                    <p:cond delay="0"/>
                                  </p:stCondLst>
                                  <p:childTnLst>
                                    <p:set>
                                      <p:cBhvr>
                                        <p:cTn id="102" dur="1" fill="hold">
                                          <p:stCondLst>
                                            <p:cond delay="0"/>
                                          </p:stCondLst>
                                        </p:cTn>
                                        <p:tgtEl>
                                          <p:spTgt spid="431163"/>
                                        </p:tgtEl>
                                        <p:attrNameLst>
                                          <p:attrName>style.visibility</p:attrName>
                                        </p:attrNameLst>
                                      </p:cBhvr>
                                      <p:to>
                                        <p:strVal val="visible"/>
                                      </p:to>
                                    </p:set>
                                    <p:animEffect transition="in" filter="strips(downLeft)">
                                      <p:cBhvr>
                                        <p:cTn id="103" dur="500"/>
                                        <p:tgtEl>
                                          <p:spTgt spid="431163"/>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8" presetClass="entr" presetSubtype="12" fill="hold" grpId="0" nodeType="clickEffect">
                                  <p:stCondLst>
                                    <p:cond delay="0"/>
                                  </p:stCondLst>
                                  <p:childTnLst>
                                    <p:set>
                                      <p:cBhvr>
                                        <p:cTn id="107" dur="1" fill="hold">
                                          <p:stCondLst>
                                            <p:cond delay="0"/>
                                          </p:stCondLst>
                                        </p:cTn>
                                        <p:tgtEl>
                                          <p:spTgt spid="5"/>
                                        </p:tgtEl>
                                        <p:attrNameLst>
                                          <p:attrName>style.visibility</p:attrName>
                                        </p:attrNameLst>
                                      </p:cBhvr>
                                      <p:to>
                                        <p:strVal val="visible"/>
                                      </p:to>
                                    </p:set>
                                    <p:animEffect transition="in" filter="strips(downLeft)">
                                      <p:cBhvr>
                                        <p:cTn id="108" dur="500"/>
                                        <p:tgtEl>
                                          <p:spTgt spid="5"/>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4140"/>
                                        </p:tgtEl>
                                        <p:attrNameLst>
                                          <p:attrName>style.visibility</p:attrName>
                                        </p:attrNameLst>
                                      </p:cBhvr>
                                      <p:to>
                                        <p:strVal val="visible"/>
                                      </p:to>
                                    </p:set>
                                    <p:animEffect transition="in" filter="dissolve">
                                      <p:cBhvr>
                                        <p:cTn id="113" dur="500"/>
                                        <p:tgtEl>
                                          <p:spTgt spid="4140"/>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 presetClass="entr" presetSubtype="9" fill="hold" grpId="0" nodeType="clickEffect">
                                  <p:stCondLst>
                                    <p:cond delay="0"/>
                                  </p:stCondLst>
                                  <p:childTnLst>
                                    <p:set>
                                      <p:cBhvr>
                                        <p:cTn id="117" dur="1" fill="hold">
                                          <p:stCondLst>
                                            <p:cond delay="0"/>
                                          </p:stCondLst>
                                        </p:cTn>
                                        <p:tgtEl>
                                          <p:spTgt spid="431175"/>
                                        </p:tgtEl>
                                        <p:attrNameLst>
                                          <p:attrName>style.visibility</p:attrName>
                                        </p:attrNameLst>
                                      </p:cBhvr>
                                      <p:to>
                                        <p:strVal val="visible"/>
                                      </p:to>
                                    </p:set>
                                    <p:anim calcmode="lin" valueType="num">
                                      <p:cBhvr additive="base">
                                        <p:cTn id="118" dur="500" fill="hold"/>
                                        <p:tgtEl>
                                          <p:spTgt spid="431175"/>
                                        </p:tgtEl>
                                        <p:attrNameLst>
                                          <p:attrName>ppt_x</p:attrName>
                                        </p:attrNameLst>
                                      </p:cBhvr>
                                      <p:tavLst>
                                        <p:tav tm="0">
                                          <p:val>
                                            <p:strVal val="0-#ppt_w/2"/>
                                          </p:val>
                                        </p:tav>
                                        <p:tav tm="100000">
                                          <p:val>
                                            <p:strVal val="#ppt_x"/>
                                          </p:val>
                                        </p:tav>
                                      </p:tavLst>
                                    </p:anim>
                                    <p:anim calcmode="lin" valueType="num">
                                      <p:cBhvr additive="base">
                                        <p:cTn id="119" dur="500" fill="hold"/>
                                        <p:tgtEl>
                                          <p:spTgt spid="431175"/>
                                        </p:tgtEl>
                                        <p:attrNameLst>
                                          <p:attrName>ppt_y</p:attrName>
                                        </p:attrNameLst>
                                      </p:cBhvr>
                                      <p:tavLst>
                                        <p:tav tm="0">
                                          <p:val>
                                            <p:strVal val="0-#ppt_h/2"/>
                                          </p:val>
                                        </p:tav>
                                        <p:tav tm="100000">
                                          <p:val>
                                            <p:strVal val="#ppt_y"/>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4142"/>
                                        </p:tgtEl>
                                        <p:attrNameLst>
                                          <p:attrName>style.visibility</p:attrName>
                                        </p:attrNameLst>
                                      </p:cBhvr>
                                      <p:to>
                                        <p:strVal val="visible"/>
                                      </p:to>
                                    </p:set>
                                    <p:animEffect transition="in" filter="dissolve">
                                      <p:cBhvr>
                                        <p:cTn id="124" dur="500"/>
                                        <p:tgtEl>
                                          <p:spTgt spid="4142"/>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8" presetClass="entr" presetSubtype="6" fill="hold" nodeType="clickEffect">
                                  <p:stCondLst>
                                    <p:cond delay="0"/>
                                  </p:stCondLst>
                                  <p:childTnLst>
                                    <p:set>
                                      <p:cBhvr>
                                        <p:cTn id="128" dur="1" fill="hold">
                                          <p:stCondLst>
                                            <p:cond delay="0"/>
                                          </p:stCondLst>
                                        </p:cTn>
                                        <p:tgtEl>
                                          <p:spTgt spid="488458"/>
                                        </p:tgtEl>
                                        <p:attrNameLst>
                                          <p:attrName>style.visibility</p:attrName>
                                        </p:attrNameLst>
                                      </p:cBhvr>
                                      <p:to>
                                        <p:strVal val="visible"/>
                                      </p:to>
                                    </p:set>
                                    <p:animEffect transition="in" filter="strips(downRight)">
                                      <p:cBhvr>
                                        <p:cTn id="129" dur="500"/>
                                        <p:tgtEl>
                                          <p:spTgt spid="488458"/>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8" presetClass="entr" presetSubtype="12" fill="hold" grpId="0" nodeType="clickEffect">
                                  <p:stCondLst>
                                    <p:cond delay="0"/>
                                  </p:stCondLst>
                                  <p:childTnLst>
                                    <p:set>
                                      <p:cBhvr>
                                        <p:cTn id="133" dur="1" fill="hold">
                                          <p:stCondLst>
                                            <p:cond delay="0"/>
                                          </p:stCondLst>
                                        </p:cTn>
                                        <p:tgtEl>
                                          <p:spTgt spid="4114"/>
                                        </p:tgtEl>
                                        <p:attrNameLst>
                                          <p:attrName>style.visibility</p:attrName>
                                        </p:attrNameLst>
                                      </p:cBhvr>
                                      <p:to>
                                        <p:strVal val="visible"/>
                                      </p:to>
                                    </p:set>
                                    <p:animEffect transition="in" filter="strips(downLeft)">
                                      <p:cBhvr>
                                        <p:cTn id="134" dur="500"/>
                                        <p:tgtEl>
                                          <p:spTgt spid="4114"/>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8" presetClass="entr" presetSubtype="12" fill="hold" grpId="0" nodeType="clickEffect">
                                  <p:stCondLst>
                                    <p:cond delay="0"/>
                                  </p:stCondLst>
                                  <p:childTnLst>
                                    <p:set>
                                      <p:cBhvr>
                                        <p:cTn id="138" dur="1" fill="hold">
                                          <p:stCondLst>
                                            <p:cond delay="0"/>
                                          </p:stCondLst>
                                        </p:cTn>
                                        <p:tgtEl>
                                          <p:spTgt spid="4115"/>
                                        </p:tgtEl>
                                        <p:attrNameLst>
                                          <p:attrName>style.visibility</p:attrName>
                                        </p:attrNameLst>
                                      </p:cBhvr>
                                      <p:to>
                                        <p:strVal val="visible"/>
                                      </p:to>
                                    </p:set>
                                    <p:animEffect transition="in" filter="strips(downLeft)">
                                      <p:cBhvr>
                                        <p:cTn id="139" dur="500"/>
                                        <p:tgtEl>
                                          <p:spTgt spid="4115"/>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8" presetClass="entr" presetSubtype="6" fill="hold" nodeType="clickEffect">
                                  <p:stCondLst>
                                    <p:cond delay="0"/>
                                  </p:stCondLst>
                                  <p:childTnLst>
                                    <p:set>
                                      <p:cBhvr>
                                        <p:cTn id="143" dur="1" fill="hold">
                                          <p:stCondLst>
                                            <p:cond delay="0"/>
                                          </p:stCondLst>
                                        </p:cTn>
                                        <p:tgtEl>
                                          <p:spTgt spid="2"/>
                                        </p:tgtEl>
                                        <p:attrNameLst>
                                          <p:attrName>style.visibility</p:attrName>
                                        </p:attrNameLst>
                                      </p:cBhvr>
                                      <p:to>
                                        <p:strVal val="visible"/>
                                      </p:to>
                                    </p:set>
                                    <p:animEffect transition="in" filter="strips(downRight)">
                                      <p:cBhvr>
                                        <p:cTn id="144" dur="500"/>
                                        <p:tgtEl>
                                          <p:spTgt spid="2"/>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9" fill="hold" grpId="0" nodeType="clickEffect">
                                  <p:stCondLst>
                                    <p:cond delay="0"/>
                                  </p:stCondLst>
                                  <p:childTnLst>
                                    <p:set>
                                      <p:cBhvr>
                                        <p:cTn id="148" dur="1" fill="hold">
                                          <p:stCondLst>
                                            <p:cond delay="0"/>
                                          </p:stCondLst>
                                        </p:cTn>
                                        <p:tgtEl>
                                          <p:spTgt spid="10"/>
                                        </p:tgtEl>
                                        <p:attrNameLst>
                                          <p:attrName>style.visibility</p:attrName>
                                        </p:attrNameLst>
                                      </p:cBhvr>
                                      <p:to>
                                        <p:strVal val="visible"/>
                                      </p:to>
                                    </p:set>
                                    <p:anim calcmode="lin" valueType="num">
                                      <p:cBhvr additive="base">
                                        <p:cTn id="149" dur="500" fill="hold"/>
                                        <p:tgtEl>
                                          <p:spTgt spid="10"/>
                                        </p:tgtEl>
                                        <p:attrNameLst>
                                          <p:attrName>ppt_x</p:attrName>
                                        </p:attrNameLst>
                                      </p:cBhvr>
                                      <p:tavLst>
                                        <p:tav tm="0">
                                          <p:val>
                                            <p:strVal val="0-#ppt_w/2"/>
                                          </p:val>
                                        </p:tav>
                                        <p:tav tm="100000">
                                          <p:val>
                                            <p:strVal val="#ppt_x"/>
                                          </p:val>
                                        </p:tav>
                                      </p:tavLst>
                                    </p:anim>
                                    <p:anim calcmode="lin" valueType="num">
                                      <p:cBhvr additive="base">
                                        <p:cTn id="15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488459"/>
                                        </p:tgtEl>
                                        <p:attrNameLst>
                                          <p:attrName>style.visibility</p:attrName>
                                        </p:attrNameLst>
                                      </p:cBhvr>
                                      <p:to>
                                        <p:strVal val="visible"/>
                                      </p:to>
                                    </p:set>
                                    <p:animEffect transition="in" filter="dissolve">
                                      <p:cBhvr>
                                        <p:cTn id="155" dur="500"/>
                                        <p:tgtEl>
                                          <p:spTgt spid="488459"/>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8" presetClass="entr" presetSubtype="6" fill="hold" nodeType="clickEffect">
                                  <p:stCondLst>
                                    <p:cond delay="0"/>
                                  </p:stCondLst>
                                  <p:childTnLst>
                                    <p:set>
                                      <p:cBhvr>
                                        <p:cTn id="159" dur="1" fill="hold">
                                          <p:stCondLst>
                                            <p:cond delay="0"/>
                                          </p:stCondLst>
                                        </p:cTn>
                                        <p:tgtEl>
                                          <p:spTgt spid="488464"/>
                                        </p:tgtEl>
                                        <p:attrNameLst>
                                          <p:attrName>style.visibility</p:attrName>
                                        </p:attrNameLst>
                                      </p:cBhvr>
                                      <p:to>
                                        <p:strVal val="visible"/>
                                      </p:to>
                                    </p:set>
                                    <p:animEffect transition="in" filter="strips(downRight)">
                                      <p:cBhvr>
                                        <p:cTn id="160" dur="500"/>
                                        <p:tgtEl>
                                          <p:spTgt spid="488464"/>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8" presetClass="entr" presetSubtype="12" fill="hold" grpId="0" nodeType="clickEffect">
                                  <p:stCondLst>
                                    <p:cond delay="0"/>
                                  </p:stCondLst>
                                  <p:childTnLst>
                                    <p:set>
                                      <p:cBhvr>
                                        <p:cTn id="164" dur="1" fill="hold">
                                          <p:stCondLst>
                                            <p:cond delay="0"/>
                                          </p:stCondLst>
                                        </p:cTn>
                                        <p:tgtEl>
                                          <p:spTgt spid="4118"/>
                                        </p:tgtEl>
                                        <p:attrNameLst>
                                          <p:attrName>style.visibility</p:attrName>
                                        </p:attrNameLst>
                                      </p:cBhvr>
                                      <p:to>
                                        <p:strVal val="visible"/>
                                      </p:to>
                                    </p:set>
                                    <p:animEffect transition="in" filter="strips(downLeft)">
                                      <p:cBhvr>
                                        <p:cTn id="165" dur="500"/>
                                        <p:tgtEl>
                                          <p:spTgt spid="4118"/>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8" presetClass="entr" presetSubtype="12" fill="hold" grpId="0" nodeType="clickEffect">
                                  <p:stCondLst>
                                    <p:cond delay="0"/>
                                  </p:stCondLst>
                                  <p:childTnLst>
                                    <p:set>
                                      <p:cBhvr>
                                        <p:cTn id="169" dur="1" fill="hold">
                                          <p:stCondLst>
                                            <p:cond delay="0"/>
                                          </p:stCondLst>
                                        </p:cTn>
                                        <p:tgtEl>
                                          <p:spTgt spid="4119"/>
                                        </p:tgtEl>
                                        <p:attrNameLst>
                                          <p:attrName>style.visibility</p:attrName>
                                        </p:attrNameLst>
                                      </p:cBhvr>
                                      <p:to>
                                        <p:strVal val="visible"/>
                                      </p:to>
                                    </p:set>
                                    <p:animEffect transition="in" filter="strips(downLeft)">
                                      <p:cBhvr>
                                        <p:cTn id="170" dur="500"/>
                                        <p:tgtEl>
                                          <p:spTgt spid="4119"/>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8" presetClass="entr" presetSubtype="6" fill="hold" nodeType="clickEffect">
                                  <p:stCondLst>
                                    <p:cond delay="0"/>
                                  </p:stCondLst>
                                  <p:childTnLst>
                                    <p:set>
                                      <p:cBhvr>
                                        <p:cTn id="174" dur="1" fill="hold">
                                          <p:stCondLst>
                                            <p:cond delay="0"/>
                                          </p:stCondLst>
                                        </p:cTn>
                                        <p:tgtEl>
                                          <p:spTgt spid="3"/>
                                        </p:tgtEl>
                                        <p:attrNameLst>
                                          <p:attrName>style.visibility</p:attrName>
                                        </p:attrNameLst>
                                      </p:cBhvr>
                                      <p:to>
                                        <p:strVal val="visible"/>
                                      </p:to>
                                    </p:set>
                                    <p:animEffect transition="in" filter="strips(downRight)">
                                      <p:cBhvr>
                                        <p:cTn id="175" dur="500"/>
                                        <p:tgtEl>
                                          <p:spTgt spid="3"/>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 presetClass="entr" presetSubtype="9" fill="hold" grpId="0" nodeType="clickEffect">
                                  <p:stCondLst>
                                    <p:cond delay="0"/>
                                  </p:stCondLst>
                                  <p:childTnLst>
                                    <p:set>
                                      <p:cBhvr>
                                        <p:cTn id="179" dur="1" fill="hold">
                                          <p:stCondLst>
                                            <p:cond delay="0"/>
                                          </p:stCondLst>
                                        </p:cTn>
                                        <p:tgtEl>
                                          <p:spTgt spid="11"/>
                                        </p:tgtEl>
                                        <p:attrNameLst>
                                          <p:attrName>style.visibility</p:attrName>
                                        </p:attrNameLst>
                                      </p:cBhvr>
                                      <p:to>
                                        <p:strVal val="visible"/>
                                      </p:to>
                                    </p:set>
                                    <p:anim calcmode="lin" valueType="num">
                                      <p:cBhvr additive="base">
                                        <p:cTn id="180" dur="500" fill="hold"/>
                                        <p:tgtEl>
                                          <p:spTgt spid="11"/>
                                        </p:tgtEl>
                                        <p:attrNameLst>
                                          <p:attrName>ppt_x</p:attrName>
                                        </p:attrNameLst>
                                      </p:cBhvr>
                                      <p:tavLst>
                                        <p:tav tm="0">
                                          <p:val>
                                            <p:strVal val="0-#ppt_w/2"/>
                                          </p:val>
                                        </p:tav>
                                        <p:tav tm="100000">
                                          <p:val>
                                            <p:strVal val="#ppt_x"/>
                                          </p:val>
                                        </p:tav>
                                      </p:tavLst>
                                    </p:anim>
                                    <p:anim calcmode="lin" valueType="num">
                                      <p:cBhvr additive="base">
                                        <p:cTn id="181"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82" fill="hold" nodeType="clickPar">
                      <p:stCondLst>
                        <p:cond delay="indefinite"/>
                      </p:stCondLst>
                      <p:childTnLst>
                        <p:par>
                          <p:cTn id="183" fill="hold" nodeType="withGroup">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4145"/>
                                        </p:tgtEl>
                                        <p:attrNameLst>
                                          <p:attrName>style.visibility</p:attrName>
                                        </p:attrNameLst>
                                      </p:cBhvr>
                                      <p:to>
                                        <p:strVal val="visible"/>
                                      </p:to>
                                    </p:set>
                                    <p:animEffect transition="in" filter="dissolve">
                                      <p:cBhvr>
                                        <p:cTn id="186" dur="500"/>
                                        <p:tgtEl>
                                          <p:spTgt spid="4145"/>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8" presetClass="entr" presetSubtype="6" fill="hold" grpId="0" nodeType="clickEffect">
                                  <p:stCondLst>
                                    <p:cond delay="0"/>
                                  </p:stCondLst>
                                  <p:childTnLst>
                                    <p:set>
                                      <p:cBhvr>
                                        <p:cTn id="190" dur="1" fill="hold">
                                          <p:stCondLst>
                                            <p:cond delay="0"/>
                                          </p:stCondLst>
                                        </p:cTn>
                                        <p:tgtEl>
                                          <p:spTgt spid="4144"/>
                                        </p:tgtEl>
                                        <p:attrNameLst>
                                          <p:attrName>style.visibility</p:attrName>
                                        </p:attrNameLst>
                                      </p:cBhvr>
                                      <p:to>
                                        <p:strVal val="visible"/>
                                      </p:to>
                                    </p:set>
                                    <p:animEffect transition="in" filter="strips(downRight)">
                                      <p:cBhvr>
                                        <p:cTn id="191" dur="500"/>
                                        <p:tgtEl>
                                          <p:spTgt spid="4144"/>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4146"/>
                                        </p:tgtEl>
                                        <p:attrNameLst>
                                          <p:attrName>style.visibility</p:attrName>
                                        </p:attrNameLst>
                                      </p:cBhvr>
                                      <p:to>
                                        <p:strVal val="visible"/>
                                      </p:to>
                                    </p:set>
                                    <p:animEffect transition="in" filter="dissolve">
                                      <p:cBhvr>
                                        <p:cTn id="196" dur="500"/>
                                        <p:tgtEl>
                                          <p:spTgt spid="4146"/>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9" presetClass="entr" presetSubtype="0" fill="hold" grpId="0" nodeType="clickEffect">
                                  <p:stCondLst>
                                    <p:cond delay="0"/>
                                  </p:stCondLst>
                                  <p:childTnLst>
                                    <p:set>
                                      <p:cBhvr>
                                        <p:cTn id="200" dur="1" fill="hold">
                                          <p:stCondLst>
                                            <p:cond delay="0"/>
                                          </p:stCondLst>
                                        </p:cTn>
                                        <p:tgtEl>
                                          <p:spTgt spid="4148"/>
                                        </p:tgtEl>
                                        <p:attrNameLst>
                                          <p:attrName>style.visibility</p:attrName>
                                        </p:attrNameLst>
                                      </p:cBhvr>
                                      <p:to>
                                        <p:strVal val="visible"/>
                                      </p:to>
                                    </p:set>
                                    <p:animEffect transition="in" filter="dissolve">
                                      <p:cBhvr>
                                        <p:cTn id="201" dur="500"/>
                                        <p:tgtEl>
                                          <p:spTgt spid="4148"/>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8" presetClass="entr" presetSubtype="6" fill="hold" grpId="0" nodeType="clickEffect">
                                  <p:stCondLst>
                                    <p:cond delay="0"/>
                                  </p:stCondLst>
                                  <p:childTnLst>
                                    <p:set>
                                      <p:cBhvr>
                                        <p:cTn id="205" dur="1" fill="hold">
                                          <p:stCondLst>
                                            <p:cond delay="0"/>
                                          </p:stCondLst>
                                        </p:cTn>
                                        <p:tgtEl>
                                          <p:spTgt spid="4147"/>
                                        </p:tgtEl>
                                        <p:attrNameLst>
                                          <p:attrName>style.visibility</p:attrName>
                                        </p:attrNameLst>
                                      </p:cBhvr>
                                      <p:to>
                                        <p:strVal val="visible"/>
                                      </p:to>
                                    </p:set>
                                    <p:animEffect transition="in" filter="strips(downRight)">
                                      <p:cBhvr>
                                        <p:cTn id="206" dur="500"/>
                                        <p:tgtEl>
                                          <p:spTgt spid="4147"/>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9" presetClass="entr" presetSubtype="0" fill="hold" grpId="0" nodeType="clickEffect">
                                  <p:stCondLst>
                                    <p:cond delay="0"/>
                                  </p:stCondLst>
                                  <p:childTnLst>
                                    <p:set>
                                      <p:cBhvr>
                                        <p:cTn id="210" dur="1" fill="hold">
                                          <p:stCondLst>
                                            <p:cond delay="0"/>
                                          </p:stCondLst>
                                        </p:cTn>
                                        <p:tgtEl>
                                          <p:spTgt spid="4149"/>
                                        </p:tgtEl>
                                        <p:attrNameLst>
                                          <p:attrName>style.visibility</p:attrName>
                                        </p:attrNameLst>
                                      </p:cBhvr>
                                      <p:to>
                                        <p:strVal val="visible"/>
                                      </p:to>
                                    </p:set>
                                    <p:animEffect transition="in" filter="dissolve">
                                      <p:cBhvr>
                                        <p:cTn id="211" dur="500"/>
                                        <p:tgtEl>
                                          <p:spTgt spid="4149"/>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9" presetClass="entr" presetSubtype="0" fill="hold" grpId="0" nodeType="clickEffect">
                                  <p:stCondLst>
                                    <p:cond delay="0"/>
                                  </p:stCondLst>
                                  <p:childTnLst>
                                    <p:set>
                                      <p:cBhvr>
                                        <p:cTn id="215" dur="1" fill="hold">
                                          <p:stCondLst>
                                            <p:cond delay="0"/>
                                          </p:stCondLst>
                                        </p:cTn>
                                        <p:tgtEl>
                                          <p:spTgt spid="4150"/>
                                        </p:tgtEl>
                                        <p:attrNameLst>
                                          <p:attrName>style.visibility</p:attrName>
                                        </p:attrNameLst>
                                      </p:cBhvr>
                                      <p:to>
                                        <p:strVal val="visible"/>
                                      </p:to>
                                    </p:set>
                                    <p:animEffect transition="in" filter="dissolve">
                                      <p:cBhvr>
                                        <p:cTn id="216" dur="500"/>
                                        <p:tgtEl>
                                          <p:spTgt spid="4150"/>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23" presetClass="entr" presetSubtype="16" fill="hold" grpId="0" nodeType="clickEffect">
                                  <p:stCondLst>
                                    <p:cond delay="0"/>
                                  </p:stCondLst>
                                  <p:childTnLst>
                                    <p:set>
                                      <p:cBhvr>
                                        <p:cTn id="220" dur="1" fill="hold">
                                          <p:stCondLst>
                                            <p:cond delay="0"/>
                                          </p:stCondLst>
                                        </p:cTn>
                                        <p:tgtEl>
                                          <p:spTgt spid="4143"/>
                                        </p:tgtEl>
                                        <p:attrNameLst>
                                          <p:attrName>style.visibility</p:attrName>
                                        </p:attrNameLst>
                                      </p:cBhvr>
                                      <p:to>
                                        <p:strVal val="visible"/>
                                      </p:to>
                                    </p:set>
                                    <p:anim calcmode="lin" valueType="num">
                                      <p:cBhvr>
                                        <p:cTn id="221" dur="500" fill="hold"/>
                                        <p:tgtEl>
                                          <p:spTgt spid="4143"/>
                                        </p:tgtEl>
                                        <p:attrNameLst>
                                          <p:attrName>ppt_w</p:attrName>
                                        </p:attrNameLst>
                                      </p:cBhvr>
                                      <p:tavLst>
                                        <p:tav tm="0">
                                          <p:val>
                                            <p:fltVal val="0"/>
                                          </p:val>
                                        </p:tav>
                                        <p:tav tm="100000">
                                          <p:val>
                                            <p:strVal val="#ppt_w"/>
                                          </p:val>
                                        </p:tav>
                                      </p:tavLst>
                                    </p:anim>
                                    <p:anim calcmode="lin" valueType="num">
                                      <p:cBhvr>
                                        <p:cTn id="222" dur="500" fill="hold"/>
                                        <p:tgtEl>
                                          <p:spTgt spid="4143"/>
                                        </p:tgtEl>
                                        <p:attrNameLst>
                                          <p:attrName>ppt_h</p:attrName>
                                        </p:attrNameLst>
                                      </p:cBhvr>
                                      <p:tavLst>
                                        <p:tav tm="0">
                                          <p:val>
                                            <p:fltVal val="0"/>
                                          </p:val>
                                        </p:tav>
                                        <p:tav tm="100000">
                                          <p:val>
                                            <p:strVal val="#ppt_h"/>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4151"/>
                                        </p:tgtEl>
                                        <p:attrNameLst>
                                          <p:attrName>style.visibility</p:attrName>
                                        </p:attrNameLst>
                                      </p:cBhvr>
                                      <p:to>
                                        <p:strVal val="visible"/>
                                      </p:to>
                                    </p:set>
                                    <p:animEffect transition="in" filter="dissolve">
                                      <p:cBhvr>
                                        <p:cTn id="227" dur="500"/>
                                        <p:tgtEl>
                                          <p:spTgt spid="4151"/>
                                        </p:tgtEl>
                                      </p:cBhvr>
                                    </p:animEffec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4152"/>
                                        </p:tgtEl>
                                        <p:attrNameLst>
                                          <p:attrName>style.visibility</p:attrName>
                                        </p:attrNameLst>
                                      </p:cBhvr>
                                      <p:to>
                                        <p:strVal val="visible"/>
                                      </p:to>
                                    </p:set>
                                    <p:animEffect transition="in" filter="dissolve">
                                      <p:cBhvr>
                                        <p:cTn id="232" dur="500"/>
                                        <p:tgtEl>
                                          <p:spTgt spid="4152"/>
                                        </p:tgtEl>
                                      </p:cBhvr>
                                    </p:animEffec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18" presetClass="entr" presetSubtype="6" fill="hold" grpId="0" nodeType="clickEffect">
                                  <p:stCondLst>
                                    <p:cond delay="0"/>
                                  </p:stCondLst>
                                  <p:childTnLst>
                                    <p:set>
                                      <p:cBhvr>
                                        <p:cTn id="236" dur="1" fill="hold">
                                          <p:stCondLst>
                                            <p:cond delay="0"/>
                                          </p:stCondLst>
                                        </p:cTn>
                                        <p:tgtEl>
                                          <p:spTgt spid="4153"/>
                                        </p:tgtEl>
                                        <p:attrNameLst>
                                          <p:attrName>style.visibility</p:attrName>
                                        </p:attrNameLst>
                                      </p:cBhvr>
                                      <p:to>
                                        <p:strVal val="visible"/>
                                      </p:to>
                                    </p:set>
                                    <p:animEffect transition="in" filter="strips(downRight)">
                                      <p:cBhvr>
                                        <p:cTn id="237" dur="500"/>
                                        <p:tgtEl>
                                          <p:spTgt spid="4153"/>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4154"/>
                                        </p:tgtEl>
                                        <p:attrNameLst>
                                          <p:attrName>style.visibility</p:attrName>
                                        </p:attrNameLst>
                                      </p:cBhvr>
                                      <p:to>
                                        <p:strVal val="visible"/>
                                      </p:to>
                                    </p:set>
                                    <p:animEffect transition="in" filter="dissolve">
                                      <p:cBhvr>
                                        <p:cTn id="242" dur="500"/>
                                        <p:tgtEl>
                                          <p:spTgt spid="4154"/>
                                        </p:tgtEl>
                                      </p:cBhvr>
                                    </p:animEffec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6"/>
                                        </p:tgtEl>
                                        <p:attrNameLst>
                                          <p:attrName>style.visibility</p:attrName>
                                        </p:attrNameLst>
                                      </p:cBhvr>
                                      <p:to>
                                        <p:strVal val="visible"/>
                                      </p:to>
                                    </p:set>
                                    <p:animEffect transition="in" filter="dissolve">
                                      <p:cBhvr>
                                        <p:cTn id="247" dur="500"/>
                                        <p:tgtEl>
                                          <p:spTgt spid="6"/>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4156"/>
                                        </p:tgtEl>
                                        <p:attrNameLst>
                                          <p:attrName>style.visibility</p:attrName>
                                        </p:attrNameLst>
                                      </p:cBhvr>
                                      <p:to>
                                        <p:strVal val="visible"/>
                                      </p:to>
                                    </p:set>
                                    <p:animEffect transition="in" filter="dissolve">
                                      <p:cBhvr>
                                        <p:cTn id="252" dur="500"/>
                                        <p:tgtEl>
                                          <p:spTgt spid="4156"/>
                                        </p:tgtEl>
                                      </p:cBhvr>
                                    </p:animEffect>
                                  </p:childTnLst>
                                </p:cTn>
                              </p:par>
                            </p:childTnLst>
                          </p:cTn>
                        </p:par>
                      </p:childTnLst>
                    </p:cTn>
                  </p:par>
                  <p:par>
                    <p:cTn id="253" fill="hold" nodeType="clickPar">
                      <p:stCondLst>
                        <p:cond delay="indefinite"/>
                      </p:stCondLst>
                      <p:childTnLst>
                        <p:par>
                          <p:cTn id="254" fill="hold" nodeType="withGroup">
                            <p:stCondLst>
                              <p:cond delay="0"/>
                            </p:stCondLst>
                            <p:childTnLst>
                              <p:par>
                                <p:cTn id="255" presetID="9" presetClass="entr" presetSubtype="0" fill="hold" grpId="0" nodeType="clickEffect">
                                  <p:stCondLst>
                                    <p:cond delay="0"/>
                                  </p:stCondLst>
                                  <p:childTnLst>
                                    <p:set>
                                      <p:cBhvr>
                                        <p:cTn id="256" dur="1" fill="hold">
                                          <p:stCondLst>
                                            <p:cond delay="0"/>
                                          </p:stCondLst>
                                        </p:cTn>
                                        <p:tgtEl>
                                          <p:spTgt spid="4157"/>
                                        </p:tgtEl>
                                        <p:attrNameLst>
                                          <p:attrName>style.visibility</p:attrName>
                                        </p:attrNameLst>
                                      </p:cBhvr>
                                      <p:to>
                                        <p:strVal val="visible"/>
                                      </p:to>
                                    </p:set>
                                    <p:animEffect transition="in" filter="dissolve">
                                      <p:cBhvr>
                                        <p:cTn id="257" dur="500"/>
                                        <p:tgtEl>
                                          <p:spTgt spid="4157"/>
                                        </p:tgtEl>
                                      </p:cBhvr>
                                    </p:animEffec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18" presetClass="entr" presetSubtype="12" fill="hold" grpId="0" nodeType="clickEffect">
                                  <p:stCondLst>
                                    <p:cond delay="0"/>
                                  </p:stCondLst>
                                  <p:childTnLst>
                                    <p:set>
                                      <p:cBhvr>
                                        <p:cTn id="261" dur="1" fill="hold">
                                          <p:stCondLst>
                                            <p:cond delay="0"/>
                                          </p:stCondLst>
                                        </p:cTn>
                                        <p:tgtEl>
                                          <p:spTgt spid="7"/>
                                        </p:tgtEl>
                                        <p:attrNameLst>
                                          <p:attrName>style.visibility</p:attrName>
                                        </p:attrNameLst>
                                      </p:cBhvr>
                                      <p:to>
                                        <p:strVal val="visible"/>
                                      </p:to>
                                    </p:set>
                                    <p:animEffect transition="in" filter="strips(downLeft)">
                                      <p:cBhvr>
                                        <p:cTn id="262" dur="500"/>
                                        <p:tgtEl>
                                          <p:spTgt spid="7"/>
                                        </p:tgtEl>
                                      </p:cBhvr>
                                    </p:animEffec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18" presetClass="entr" presetSubtype="12" fill="hold" grpId="0" nodeType="clickEffect">
                                  <p:stCondLst>
                                    <p:cond delay="0"/>
                                  </p:stCondLst>
                                  <p:childTnLst>
                                    <p:set>
                                      <p:cBhvr>
                                        <p:cTn id="266" dur="1" fill="hold">
                                          <p:stCondLst>
                                            <p:cond delay="0"/>
                                          </p:stCondLst>
                                        </p:cTn>
                                        <p:tgtEl>
                                          <p:spTgt spid="8"/>
                                        </p:tgtEl>
                                        <p:attrNameLst>
                                          <p:attrName>style.visibility</p:attrName>
                                        </p:attrNameLst>
                                      </p:cBhvr>
                                      <p:to>
                                        <p:strVal val="visible"/>
                                      </p:to>
                                    </p:set>
                                    <p:animEffect transition="in" filter="strips(downLeft)">
                                      <p:cBhvr>
                                        <p:cTn id="267" dur="500"/>
                                        <p:tgtEl>
                                          <p:spTgt spid="8"/>
                                        </p:tgtEl>
                                      </p:cBhvr>
                                    </p:animEffec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9" presetClass="entr" presetSubtype="0" fill="hold" grpId="0" nodeType="clickEffect">
                                  <p:stCondLst>
                                    <p:cond delay="0"/>
                                  </p:stCondLst>
                                  <p:childTnLst>
                                    <p:set>
                                      <p:cBhvr>
                                        <p:cTn id="271" dur="1" fill="hold">
                                          <p:stCondLst>
                                            <p:cond delay="0"/>
                                          </p:stCondLst>
                                        </p:cTn>
                                        <p:tgtEl>
                                          <p:spTgt spid="4160"/>
                                        </p:tgtEl>
                                        <p:attrNameLst>
                                          <p:attrName>style.visibility</p:attrName>
                                        </p:attrNameLst>
                                      </p:cBhvr>
                                      <p:to>
                                        <p:strVal val="visible"/>
                                      </p:to>
                                    </p:set>
                                    <p:animEffect transition="in" filter="dissolve">
                                      <p:cBhvr>
                                        <p:cTn id="272" dur="500"/>
                                        <p:tgtEl>
                                          <p:spTgt spid="4160"/>
                                        </p:tgtEl>
                                      </p:cBhvr>
                                    </p:animEffect>
                                  </p:childTnLst>
                                </p:cTn>
                              </p:par>
                            </p:childTnLst>
                          </p:cTn>
                        </p:par>
                      </p:childTnLst>
                    </p:cTn>
                  </p:par>
                  <p:par>
                    <p:cTn id="273" fill="hold" nodeType="clickPar">
                      <p:stCondLst>
                        <p:cond delay="indefinite"/>
                      </p:stCondLst>
                      <p:childTnLst>
                        <p:par>
                          <p:cTn id="274" fill="hold" nodeType="withGroup">
                            <p:stCondLst>
                              <p:cond delay="0"/>
                            </p:stCondLst>
                            <p:childTnLst>
                              <p:par>
                                <p:cTn id="275" presetID="2" presetClass="entr" presetSubtype="9" fill="hold" grpId="0" nodeType="clickEffect">
                                  <p:stCondLst>
                                    <p:cond delay="0"/>
                                  </p:stCondLst>
                                  <p:childTnLst>
                                    <p:set>
                                      <p:cBhvr>
                                        <p:cTn id="276" dur="1" fill="hold">
                                          <p:stCondLst>
                                            <p:cond delay="0"/>
                                          </p:stCondLst>
                                        </p:cTn>
                                        <p:tgtEl>
                                          <p:spTgt spid="9"/>
                                        </p:tgtEl>
                                        <p:attrNameLst>
                                          <p:attrName>style.visibility</p:attrName>
                                        </p:attrNameLst>
                                      </p:cBhvr>
                                      <p:to>
                                        <p:strVal val="visible"/>
                                      </p:to>
                                    </p:set>
                                    <p:anim calcmode="lin" valueType="num">
                                      <p:cBhvr additive="base">
                                        <p:cTn id="277" dur="500" fill="hold"/>
                                        <p:tgtEl>
                                          <p:spTgt spid="9"/>
                                        </p:tgtEl>
                                        <p:attrNameLst>
                                          <p:attrName>ppt_x</p:attrName>
                                        </p:attrNameLst>
                                      </p:cBhvr>
                                      <p:tavLst>
                                        <p:tav tm="0">
                                          <p:val>
                                            <p:strVal val="0-#ppt_w/2"/>
                                          </p:val>
                                        </p:tav>
                                        <p:tav tm="100000">
                                          <p:val>
                                            <p:strVal val="#ppt_x"/>
                                          </p:val>
                                        </p:tav>
                                      </p:tavLst>
                                    </p:anim>
                                    <p:anim calcmode="lin" valueType="num">
                                      <p:cBhvr additive="base">
                                        <p:cTn id="27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79" fill="hold" nodeType="clickPar">
                      <p:stCondLst>
                        <p:cond delay="indefinite"/>
                      </p:stCondLst>
                      <p:childTnLst>
                        <p:par>
                          <p:cTn id="280" fill="hold" nodeType="withGroup">
                            <p:stCondLst>
                              <p:cond delay="0"/>
                            </p:stCondLst>
                            <p:childTnLst>
                              <p:par>
                                <p:cTn id="281" presetID="9" presetClass="entr" presetSubtype="0" fill="hold" grpId="0" nodeType="clickEffect">
                                  <p:stCondLst>
                                    <p:cond delay="0"/>
                                  </p:stCondLst>
                                  <p:childTnLst>
                                    <p:set>
                                      <p:cBhvr>
                                        <p:cTn id="282" dur="1" fill="hold">
                                          <p:stCondLst>
                                            <p:cond delay="0"/>
                                          </p:stCondLst>
                                        </p:cTn>
                                        <p:tgtEl>
                                          <p:spTgt spid="4162"/>
                                        </p:tgtEl>
                                        <p:attrNameLst>
                                          <p:attrName>style.visibility</p:attrName>
                                        </p:attrNameLst>
                                      </p:cBhvr>
                                      <p:to>
                                        <p:strVal val="visible"/>
                                      </p:to>
                                    </p:set>
                                    <p:animEffect transition="in" filter="dissolve">
                                      <p:cBhvr>
                                        <p:cTn id="283" dur="500"/>
                                        <p:tgtEl>
                                          <p:spTgt spid="4162"/>
                                        </p:tgtEl>
                                      </p:cBhvr>
                                    </p:animEffect>
                                  </p:childTnLst>
                                </p:cTn>
                              </p:par>
                            </p:childTnLst>
                          </p:cTn>
                        </p:par>
                      </p:childTnLst>
                    </p:cTn>
                  </p:par>
                  <p:par>
                    <p:cTn id="284" fill="hold" nodeType="clickPar">
                      <p:stCondLst>
                        <p:cond delay="indefinite"/>
                      </p:stCondLst>
                      <p:childTnLst>
                        <p:par>
                          <p:cTn id="285" fill="hold" nodeType="withGroup">
                            <p:stCondLst>
                              <p:cond delay="0"/>
                            </p:stCondLst>
                            <p:childTnLst>
                              <p:par>
                                <p:cTn id="286" presetID="9" presetClass="entr" presetSubtype="0" fill="hold" grpId="0" nodeType="clickEffect">
                                  <p:stCondLst>
                                    <p:cond delay="0"/>
                                  </p:stCondLst>
                                  <p:childTnLst>
                                    <p:set>
                                      <p:cBhvr>
                                        <p:cTn id="287" dur="1" fill="hold">
                                          <p:stCondLst>
                                            <p:cond delay="0"/>
                                          </p:stCondLst>
                                        </p:cTn>
                                        <p:tgtEl>
                                          <p:spTgt spid="488462"/>
                                        </p:tgtEl>
                                        <p:attrNameLst>
                                          <p:attrName>style.visibility</p:attrName>
                                        </p:attrNameLst>
                                      </p:cBhvr>
                                      <p:to>
                                        <p:strVal val="visible"/>
                                      </p:to>
                                    </p:set>
                                    <p:animEffect transition="in" filter="dissolve">
                                      <p:cBhvr>
                                        <p:cTn id="288" dur="500"/>
                                        <p:tgtEl>
                                          <p:spTgt spid="488462"/>
                                        </p:tgtEl>
                                      </p:cBhvr>
                                    </p:animEffect>
                                  </p:childTnLst>
                                </p:cTn>
                              </p:par>
                            </p:childTnLst>
                          </p:cTn>
                        </p:par>
                      </p:childTnLst>
                    </p:cTn>
                  </p:par>
                  <p:par>
                    <p:cTn id="289" fill="hold" nodeType="clickPar">
                      <p:stCondLst>
                        <p:cond delay="indefinite"/>
                      </p:stCondLst>
                      <p:childTnLst>
                        <p:par>
                          <p:cTn id="290" fill="hold" nodeType="withGroup">
                            <p:stCondLst>
                              <p:cond delay="0"/>
                            </p:stCondLst>
                            <p:childTnLst>
                              <p:par>
                                <p:cTn id="291" presetID="18" presetClass="entr" presetSubtype="6" fill="hold" nodeType="clickEffect">
                                  <p:stCondLst>
                                    <p:cond delay="0"/>
                                  </p:stCondLst>
                                  <p:childTnLst>
                                    <p:set>
                                      <p:cBhvr>
                                        <p:cTn id="292" dur="1" fill="hold">
                                          <p:stCondLst>
                                            <p:cond delay="0"/>
                                          </p:stCondLst>
                                        </p:cTn>
                                        <p:tgtEl>
                                          <p:spTgt spid="488463"/>
                                        </p:tgtEl>
                                        <p:attrNameLst>
                                          <p:attrName>style.visibility</p:attrName>
                                        </p:attrNameLst>
                                      </p:cBhvr>
                                      <p:to>
                                        <p:strVal val="visible"/>
                                      </p:to>
                                    </p:set>
                                    <p:animEffect transition="in" filter="strips(downRight)">
                                      <p:cBhvr>
                                        <p:cTn id="293" dur="500"/>
                                        <p:tgtEl>
                                          <p:spTgt spid="488463"/>
                                        </p:tgtEl>
                                      </p:cBhvr>
                                    </p:animEffec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18" presetClass="entr" presetSubtype="12" fill="hold" grpId="0" nodeType="clickEffect">
                                  <p:stCondLst>
                                    <p:cond delay="0"/>
                                  </p:stCondLst>
                                  <p:childTnLst>
                                    <p:set>
                                      <p:cBhvr>
                                        <p:cTn id="297" dur="1" fill="hold">
                                          <p:stCondLst>
                                            <p:cond delay="0"/>
                                          </p:stCondLst>
                                        </p:cTn>
                                        <p:tgtEl>
                                          <p:spTgt spid="4121"/>
                                        </p:tgtEl>
                                        <p:attrNameLst>
                                          <p:attrName>style.visibility</p:attrName>
                                        </p:attrNameLst>
                                      </p:cBhvr>
                                      <p:to>
                                        <p:strVal val="visible"/>
                                      </p:to>
                                    </p:set>
                                    <p:animEffect transition="in" filter="strips(downLeft)">
                                      <p:cBhvr>
                                        <p:cTn id="298" dur="500"/>
                                        <p:tgtEl>
                                          <p:spTgt spid="4121"/>
                                        </p:tgtEl>
                                      </p:cBhvr>
                                    </p:animEffect>
                                  </p:childTnLst>
                                </p:cTn>
                              </p:par>
                            </p:childTnLst>
                          </p:cTn>
                        </p:par>
                      </p:childTnLst>
                    </p:cTn>
                  </p:par>
                  <p:par>
                    <p:cTn id="299" fill="hold" nodeType="clickPar">
                      <p:stCondLst>
                        <p:cond delay="indefinite"/>
                      </p:stCondLst>
                      <p:childTnLst>
                        <p:par>
                          <p:cTn id="300" fill="hold" nodeType="withGroup">
                            <p:stCondLst>
                              <p:cond delay="0"/>
                            </p:stCondLst>
                            <p:childTnLst>
                              <p:par>
                                <p:cTn id="301" presetID="18" presetClass="entr" presetSubtype="12" fill="hold" grpId="0" nodeType="clickEffect">
                                  <p:stCondLst>
                                    <p:cond delay="0"/>
                                  </p:stCondLst>
                                  <p:childTnLst>
                                    <p:set>
                                      <p:cBhvr>
                                        <p:cTn id="302" dur="1" fill="hold">
                                          <p:stCondLst>
                                            <p:cond delay="0"/>
                                          </p:stCondLst>
                                        </p:cTn>
                                        <p:tgtEl>
                                          <p:spTgt spid="4122"/>
                                        </p:tgtEl>
                                        <p:attrNameLst>
                                          <p:attrName>style.visibility</p:attrName>
                                        </p:attrNameLst>
                                      </p:cBhvr>
                                      <p:to>
                                        <p:strVal val="visible"/>
                                      </p:to>
                                    </p:set>
                                    <p:animEffect transition="in" filter="strips(downLeft)">
                                      <p:cBhvr>
                                        <p:cTn id="303" dur="500"/>
                                        <p:tgtEl>
                                          <p:spTgt spid="4122"/>
                                        </p:tgtEl>
                                      </p:cBhvr>
                                    </p:animEffec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18" presetClass="entr" presetSubtype="6" fill="hold" nodeType="clickEffect">
                                  <p:stCondLst>
                                    <p:cond delay="0"/>
                                  </p:stCondLst>
                                  <p:childTnLst>
                                    <p:set>
                                      <p:cBhvr>
                                        <p:cTn id="307" dur="1" fill="hold">
                                          <p:stCondLst>
                                            <p:cond delay="0"/>
                                          </p:stCondLst>
                                        </p:cTn>
                                        <p:tgtEl>
                                          <p:spTgt spid="4"/>
                                        </p:tgtEl>
                                        <p:attrNameLst>
                                          <p:attrName>style.visibility</p:attrName>
                                        </p:attrNameLst>
                                      </p:cBhvr>
                                      <p:to>
                                        <p:strVal val="visible"/>
                                      </p:to>
                                    </p:set>
                                    <p:animEffect transition="in" filter="strips(downRight)">
                                      <p:cBhvr>
                                        <p:cTn id="308" dur="500"/>
                                        <p:tgtEl>
                                          <p:spTgt spid="4"/>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18" presetClass="entr" presetSubtype="12" fill="hold" grpId="0" nodeType="clickEffect">
                                  <p:stCondLst>
                                    <p:cond delay="0"/>
                                  </p:stCondLst>
                                  <p:childTnLst>
                                    <p:set>
                                      <p:cBhvr>
                                        <p:cTn id="312" dur="1" fill="hold">
                                          <p:stCondLst>
                                            <p:cond delay="0"/>
                                          </p:stCondLst>
                                        </p:cTn>
                                        <p:tgtEl>
                                          <p:spTgt spid="4166"/>
                                        </p:tgtEl>
                                        <p:attrNameLst>
                                          <p:attrName>style.visibility</p:attrName>
                                        </p:attrNameLst>
                                      </p:cBhvr>
                                      <p:to>
                                        <p:strVal val="visible"/>
                                      </p:to>
                                    </p:set>
                                    <p:animEffect transition="in" filter="strips(downLeft)">
                                      <p:cBhvr>
                                        <p:cTn id="313" dur="500"/>
                                        <p:tgtEl>
                                          <p:spTgt spid="4166"/>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18" presetClass="entr" presetSubtype="12" fill="hold" grpId="0" nodeType="clickEffect">
                                  <p:stCondLst>
                                    <p:cond delay="0"/>
                                  </p:stCondLst>
                                  <p:childTnLst>
                                    <p:set>
                                      <p:cBhvr>
                                        <p:cTn id="317" dur="1" fill="hold">
                                          <p:stCondLst>
                                            <p:cond delay="0"/>
                                          </p:stCondLst>
                                        </p:cTn>
                                        <p:tgtEl>
                                          <p:spTgt spid="4167"/>
                                        </p:tgtEl>
                                        <p:attrNameLst>
                                          <p:attrName>style.visibility</p:attrName>
                                        </p:attrNameLst>
                                      </p:cBhvr>
                                      <p:to>
                                        <p:strVal val="visible"/>
                                      </p:to>
                                    </p:set>
                                    <p:animEffect transition="in" filter="strips(downLeft)">
                                      <p:cBhvr>
                                        <p:cTn id="318" dur="500"/>
                                        <p:tgtEl>
                                          <p:spTgt spid="4167"/>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18" presetClass="entr" presetSubtype="6" fill="hold" nodeType="clickEffect">
                                  <p:stCondLst>
                                    <p:cond delay="0"/>
                                  </p:stCondLst>
                                  <p:childTnLst>
                                    <p:set>
                                      <p:cBhvr>
                                        <p:cTn id="322" dur="1" fill="hold">
                                          <p:stCondLst>
                                            <p:cond delay="0"/>
                                          </p:stCondLst>
                                        </p:cTn>
                                        <p:tgtEl>
                                          <p:spTgt spid="12"/>
                                        </p:tgtEl>
                                        <p:attrNameLst>
                                          <p:attrName>style.visibility</p:attrName>
                                        </p:attrNameLst>
                                      </p:cBhvr>
                                      <p:to>
                                        <p:strVal val="visible"/>
                                      </p:to>
                                    </p:set>
                                    <p:animEffect transition="in" filter="strips(downRight)">
                                      <p:cBhvr>
                                        <p:cTn id="323" dur="500"/>
                                        <p:tgtEl>
                                          <p:spTgt spid="12"/>
                                        </p:tgtEl>
                                      </p:cBhvr>
                                    </p:animEffect>
                                  </p:childTnLst>
                                </p:cTn>
                              </p:par>
                            </p:childTnLst>
                          </p:cTn>
                        </p:par>
                      </p:childTnLst>
                    </p:cTn>
                  </p:par>
                  <p:par>
                    <p:cTn id="324" fill="hold" nodeType="clickPar">
                      <p:stCondLst>
                        <p:cond delay="indefinite"/>
                      </p:stCondLst>
                      <p:childTnLst>
                        <p:par>
                          <p:cTn id="325" fill="hold" nodeType="withGroup">
                            <p:stCondLst>
                              <p:cond delay="0"/>
                            </p:stCondLst>
                            <p:childTnLst>
                              <p:par>
                                <p:cTn id="326" presetID="2" presetClass="entr" presetSubtype="9" fill="hold" grpId="0" nodeType="clickEffect">
                                  <p:stCondLst>
                                    <p:cond delay="0"/>
                                  </p:stCondLst>
                                  <p:childTnLst>
                                    <p:set>
                                      <p:cBhvr>
                                        <p:cTn id="327" dur="1" fill="hold">
                                          <p:stCondLst>
                                            <p:cond delay="0"/>
                                          </p:stCondLst>
                                        </p:cTn>
                                        <p:tgtEl>
                                          <p:spTgt spid="13"/>
                                        </p:tgtEl>
                                        <p:attrNameLst>
                                          <p:attrName>style.visibility</p:attrName>
                                        </p:attrNameLst>
                                      </p:cBhvr>
                                      <p:to>
                                        <p:strVal val="visible"/>
                                      </p:to>
                                    </p:set>
                                    <p:anim calcmode="lin" valueType="num">
                                      <p:cBhvr additive="base">
                                        <p:cTn id="328" dur="500" fill="hold"/>
                                        <p:tgtEl>
                                          <p:spTgt spid="13"/>
                                        </p:tgtEl>
                                        <p:attrNameLst>
                                          <p:attrName>ppt_x</p:attrName>
                                        </p:attrNameLst>
                                      </p:cBhvr>
                                      <p:tavLst>
                                        <p:tav tm="0">
                                          <p:val>
                                            <p:strVal val="0-#ppt_w/2"/>
                                          </p:val>
                                        </p:tav>
                                        <p:tav tm="100000">
                                          <p:val>
                                            <p:strVal val="#ppt_x"/>
                                          </p:val>
                                        </p:tav>
                                      </p:tavLst>
                                    </p:anim>
                                    <p:anim calcmode="lin" valueType="num">
                                      <p:cBhvr additive="base">
                                        <p:cTn id="329"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p:bldP spid="488453" grpId="0"/>
      <p:bldP spid="488454" grpId="0"/>
      <p:bldP spid="488455" grpId="0"/>
      <p:bldP spid="488459" grpId="0"/>
      <p:bldP spid="488462" grpId="0"/>
      <p:bldP spid="4114" grpId="0" animBg="1"/>
      <p:bldP spid="4115" grpId="0" animBg="1"/>
      <p:bldP spid="4118" grpId="0" animBg="1"/>
      <p:bldP spid="4119" grpId="0" animBg="1"/>
      <p:bldP spid="4121" grpId="0" animBg="1"/>
      <p:bldP spid="4122" grpId="0" animBg="1"/>
      <p:bldP spid="4123" grpId="0" animBg="1"/>
      <p:bldP spid="4124" grpId="0" animBg="1"/>
      <p:bldP spid="4125" grpId="0"/>
      <p:bldP spid="4126" grpId="0"/>
      <p:bldP spid="4127" grpId="0" animBg="1"/>
      <p:bldP spid="4128" grpId="0"/>
      <p:bldP spid="4129" grpId="0"/>
      <p:bldP spid="4130" grpId="0"/>
      <p:bldP spid="4131" grpId="0"/>
      <p:bldP spid="4132" grpId="0"/>
      <p:bldP spid="4133" grpId="0" animBg="1"/>
      <p:bldP spid="4134" grpId="0"/>
      <p:bldP spid="431145" grpId="0"/>
      <p:bldP spid="4136" grpId="0"/>
      <p:bldP spid="4137" grpId="0"/>
      <p:bldP spid="431163" grpId="0" animBg="1"/>
      <p:bldP spid="5" grpId="0" animBg="1"/>
      <p:bldP spid="4140" grpId="0"/>
      <p:bldP spid="431175" grpId="0" animBg="1"/>
      <p:bldP spid="4142" grpId="0"/>
      <p:bldP spid="4143" grpId="0" animBg="1"/>
      <p:bldP spid="4144" grpId="0" animBg="1"/>
      <p:bldP spid="4145" grpId="0"/>
      <p:bldP spid="4146" grpId="0"/>
      <p:bldP spid="4147" grpId="0" animBg="1"/>
      <p:bldP spid="4148" grpId="0"/>
      <p:bldP spid="4149" grpId="0"/>
      <p:bldP spid="4150" grpId="0"/>
      <p:bldP spid="4151" grpId="0"/>
      <p:bldP spid="4152" grpId="0"/>
      <p:bldP spid="4153" grpId="0" animBg="1"/>
      <p:bldP spid="4154" grpId="0"/>
      <p:bldP spid="6" grpId="0"/>
      <p:bldP spid="4156" grpId="0"/>
      <p:bldP spid="4157" grpId="0"/>
      <p:bldP spid="7" grpId="0" animBg="1"/>
      <p:bldP spid="8" grpId="0" animBg="1"/>
      <p:bldP spid="4160" grpId="0"/>
      <p:bldP spid="9" grpId="0" animBg="1"/>
      <p:bldP spid="4162" grpId="0"/>
      <p:bldP spid="10" grpId="0" animBg="1"/>
      <p:bldP spid="11" grpId="0" animBg="1"/>
      <p:bldP spid="4166" grpId="0" animBg="1"/>
      <p:bldP spid="4167" grpId="0" animBg="1"/>
      <p:bldP spid="1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b="1" dirty="0"/>
              <a:t>Entalpías de Enlace </a:t>
            </a:r>
            <a:r>
              <a:rPr lang="es-PE" b="1" dirty="0" smtClean="0"/>
              <a:t> o ENERGÍA </a:t>
            </a:r>
            <a:r>
              <a:rPr lang="es-PE" b="1" dirty="0"/>
              <a:t>DE ENLACE.</a:t>
            </a:r>
            <a:endParaRPr lang="es-PE" dirty="0"/>
          </a:p>
        </p:txBody>
      </p:sp>
      <p:sp>
        <p:nvSpPr>
          <p:cNvPr id="3" name="2 Marcador de contenido"/>
          <p:cNvSpPr>
            <a:spLocks noGrp="1"/>
          </p:cNvSpPr>
          <p:nvPr>
            <p:ph idx="1"/>
          </p:nvPr>
        </p:nvSpPr>
        <p:spPr>
          <a:xfrm>
            <a:off x="251520" y="1752600"/>
            <a:ext cx="8712968" cy="4373563"/>
          </a:xfrm>
        </p:spPr>
        <p:txBody>
          <a:bodyPr>
            <a:normAutofit fontScale="92500" lnSpcReduction="20000"/>
          </a:bodyPr>
          <a:lstStyle/>
          <a:p>
            <a:pPr marL="114300" indent="0">
              <a:buNone/>
            </a:pPr>
            <a:r>
              <a:rPr lang="es-PE" dirty="0" smtClean="0"/>
              <a:t>“</a:t>
            </a:r>
            <a:r>
              <a:rPr lang="es-ES_tradnl" b="1" dirty="0">
                <a:solidFill>
                  <a:schemeClr val="tx1"/>
                </a:solidFill>
              </a:rPr>
              <a:t>Es la energía necesaria para romper un enlace de un mol de sustancia en estado gaseoso </a:t>
            </a:r>
            <a:r>
              <a:rPr lang="es-PE" dirty="0" smtClean="0"/>
              <a:t>”.</a:t>
            </a:r>
            <a:endParaRPr lang="es-PE" dirty="0"/>
          </a:p>
          <a:p>
            <a:pPr marL="114300" indent="0" algn="just">
              <a:buNone/>
            </a:pPr>
            <a:r>
              <a:rPr lang="es-PE" dirty="0"/>
              <a:t>En el caso de moléculas </a:t>
            </a:r>
            <a:r>
              <a:rPr lang="es-PE" dirty="0" err="1"/>
              <a:t>diatómicas</a:t>
            </a:r>
            <a:r>
              <a:rPr lang="es-PE" dirty="0"/>
              <a:t> con un solo enlace, </a:t>
            </a:r>
            <a:r>
              <a:rPr lang="es-PE" dirty="0" smtClean="0"/>
              <a:t> </a:t>
            </a:r>
            <a:r>
              <a:rPr lang="es-PE" dirty="0"/>
              <a:t>corresponde </a:t>
            </a:r>
            <a:r>
              <a:rPr lang="es-PE" dirty="0" smtClean="0"/>
              <a:t>a </a:t>
            </a:r>
            <a:r>
              <a:rPr lang="es-PE" dirty="0"/>
              <a:t>la energía necesaria para disociar 1 mol de dicha sustancia en los átomos que la constituyen.</a:t>
            </a:r>
          </a:p>
          <a:p>
            <a:pPr marL="114300" indent="0" algn="just">
              <a:buNone/>
            </a:pPr>
            <a:r>
              <a:rPr lang="es-PE" dirty="0"/>
              <a:t>Para moléculas </a:t>
            </a:r>
            <a:r>
              <a:rPr lang="es-PE" dirty="0" err="1"/>
              <a:t>poliatómicas</a:t>
            </a:r>
            <a:r>
              <a:rPr lang="es-PE" dirty="0"/>
              <a:t>, la energía de enlace se toma como el valor medio necesario para romper cada uno de los enlaces iguales. Así por ejemplo, se sabe que para romper el primer enlace H–O del H</a:t>
            </a:r>
            <a:r>
              <a:rPr lang="es-PE" baseline="-25000" dirty="0"/>
              <a:t>2</a:t>
            </a:r>
            <a:r>
              <a:rPr lang="es-PE" dirty="0"/>
              <a:t>O se precisan 495 kJ/mol mientras que sólo se precisan 425 kJ/mol para romper el segundo, por lo que se suele tomar el valor medio (460 kJ/mol) como energía del enlace H–O</a:t>
            </a:r>
            <a:r>
              <a:rPr lang="es-PE" dirty="0" smtClean="0"/>
              <a:t>.</a:t>
            </a:r>
          </a:p>
          <a:p>
            <a:pPr marL="114300" indent="0">
              <a:buNone/>
            </a:pPr>
            <a:endParaRPr lang="es-PE" dirty="0"/>
          </a:p>
          <a:p>
            <a:pPr marL="114300" indent="0" algn="ctr">
              <a:buNone/>
            </a:pPr>
            <a:r>
              <a:rPr lang="es-PE" dirty="0"/>
              <a:t>A—B</a:t>
            </a:r>
            <a:r>
              <a:rPr lang="es-PE" i="1" dirty="0"/>
              <a:t>(g)</a:t>
            </a:r>
            <a:r>
              <a:rPr lang="es-PE" dirty="0"/>
              <a:t> </a:t>
            </a:r>
            <a:r>
              <a:rPr lang="es-PE" dirty="0" smtClean="0"/>
              <a:t>→</a:t>
            </a:r>
            <a:r>
              <a:rPr lang="es-PE" dirty="0"/>
              <a:t> A</a:t>
            </a:r>
            <a:r>
              <a:rPr lang="es-PE" i="1" dirty="0"/>
              <a:t>(g)</a:t>
            </a:r>
            <a:r>
              <a:rPr lang="es-PE" dirty="0"/>
              <a:t> + B</a:t>
            </a:r>
            <a:r>
              <a:rPr lang="es-PE" i="1" dirty="0"/>
              <a:t>(g)</a:t>
            </a:r>
            <a:r>
              <a:rPr lang="es-PE" dirty="0"/>
              <a:t> </a:t>
            </a:r>
            <a:r>
              <a:rPr lang="es-PE" i="1" dirty="0"/>
              <a:t>; </a:t>
            </a:r>
            <a:r>
              <a:rPr lang="es-PE" dirty="0"/>
              <a:t>∆</a:t>
            </a:r>
            <a:r>
              <a:rPr lang="es-PE" i="1" dirty="0" smtClean="0"/>
              <a:t>H </a:t>
            </a:r>
            <a:r>
              <a:rPr lang="es-PE" i="1" dirty="0"/>
              <a:t>= </a:t>
            </a:r>
            <a:r>
              <a:rPr lang="es-PE" i="1" dirty="0" err="1"/>
              <a:t>E</a:t>
            </a:r>
            <a:r>
              <a:rPr lang="es-PE" i="1" baseline="-25000" dirty="0" err="1"/>
              <a:t>enlace</a:t>
            </a:r>
            <a:r>
              <a:rPr lang="es-PE" i="1" dirty="0"/>
              <a:t>= </a:t>
            </a:r>
            <a:r>
              <a:rPr lang="es-PE" i="1" dirty="0" err="1"/>
              <a:t>E</a:t>
            </a:r>
            <a:r>
              <a:rPr lang="es-PE" i="1" baseline="-25000" dirty="0" err="1"/>
              <a:t>e</a:t>
            </a:r>
            <a:endParaRPr lang="es-PE" dirty="0"/>
          </a:p>
          <a:p>
            <a:pPr marL="114300" indent="0">
              <a:buNone/>
            </a:pPr>
            <a:endParaRPr lang="es-PE" dirty="0"/>
          </a:p>
        </p:txBody>
      </p:sp>
    </p:spTree>
    <p:extLst>
      <p:ext uri="{BB962C8B-B14F-4D97-AF65-F5344CB8AC3E}">
        <p14:creationId xmlns:p14="http://schemas.microsoft.com/office/powerpoint/2010/main" xmlns="" val="35862886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ext uri="{D42A27DB-BD31-4B8C-83A1-F6EECF244321}">
                <p14:modId xmlns:p14="http://schemas.microsoft.com/office/powerpoint/2010/main" xmlns="" val="1052942863"/>
              </p:ext>
            </p:extLst>
          </p:nvPr>
        </p:nvGraphicFramePr>
        <p:xfrm>
          <a:off x="7164288" y="476672"/>
          <a:ext cx="1816477" cy="2573714"/>
        </p:xfrm>
        <a:graphic>
          <a:graphicData uri="http://schemas.openxmlformats.org/drawingml/2006/table">
            <a:tbl>
              <a:tblPr/>
              <a:tblGrid>
                <a:gridCol w="694291"/>
                <a:gridCol w="1122186"/>
              </a:tblGrid>
              <a:tr h="197978">
                <a:tc>
                  <a:txBody>
                    <a:bodyPr/>
                    <a:lstStyle/>
                    <a:p>
                      <a:pPr marL="0" marR="0" algn="ctr"/>
                      <a:r>
                        <a:rPr lang="es-PE" sz="1200" b="1">
                          <a:effectLst/>
                          <a:latin typeface="Arial"/>
                        </a:rPr>
                        <a:t>Enlace</a:t>
                      </a:r>
                      <a:endParaRPr lang="es-PE" sz="1200">
                        <a:effectLst/>
                        <a:latin typeface="Arial"/>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A"/>
                    </a:solidFill>
                  </a:tcPr>
                </a:tc>
                <a:tc>
                  <a:txBody>
                    <a:bodyPr/>
                    <a:lstStyle/>
                    <a:p>
                      <a:pPr marL="0" marR="0" algn="ctr"/>
                      <a:r>
                        <a:rPr lang="es-PE" sz="1200" b="1" i="1">
                          <a:effectLst/>
                          <a:latin typeface="Arial"/>
                        </a:rPr>
                        <a:t>E</a:t>
                      </a:r>
                      <a:r>
                        <a:rPr lang="es-PE" sz="1200" b="1" i="1" baseline="-25000">
                          <a:effectLst/>
                          <a:latin typeface="Arial"/>
                        </a:rPr>
                        <a:t>e</a:t>
                      </a:r>
                      <a:r>
                        <a:rPr lang="es-PE" sz="1200" b="1">
                          <a:effectLst/>
                          <a:latin typeface="Arial"/>
                        </a:rPr>
                        <a:t> (kJ/mol)</a:t>
                      </a:r>
                      <a:endParaRPr lang="es-PE" sz="1200">
                        <a:effectLst/>
                        <a:latin typeface="Arial"/>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A"/>
                    </a:solidFill>
                  </a:tcPr>
                </a:tc>
              </a:tr>
              <a:tr h="197978">
                <a:tc>
                  <a:txBody>
                    <a:bodyPr/>
                    <a:lstStyle/>
                    <a:p>
                      <a:pPr marL="0" marR="0" algn="ctr"/>
                      <a:r>
                        <a:rPr lang="en-GB" sz="1200">
                          <a:effectLst/>
                          <a:latin typeface="Arial"/>
                        </a:rPr>
                        <a:t>H–H</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n-GB" sz="1200">
                          <a:effectLst/>
                          <a:latin typeface="Arial"/>
                        </a:rPr>
                        <a:t>436</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n-GB" sz="1200">
                          <a:effectLst/>
                          <a:latin typeface="Arial"/>
                        </a:rPr>
                        <a:t>C–C</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n-GB" sz="1200">
                          <a:effectLst/>
                          <a:latin typeface="Arial"/>
                        </a:rPr>
                        <a:t>347</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n-GB" sz="1200">
                          <a:effectLst/>
                          <a:latin typeface="Arial"/>
                        </a:rPr>
                        <a:t>C=C</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n-GB" sz="1200">
                          <a:effectLst/>
                          <a:latin typeface="Arial"/>
                        </a:rPr>
                        <a:t>620</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n-GB" sz="1200">
                          <a:effectLst/>
                          <a:latin typeface="Arial"/>
                        </a:rPr>
                        <a:t>C</a:t>
                      </a:r>
                      <a:r>
                        <a:rPr lang="en-GB" sz="1200">
                          <a:effectLst/>
                          <a:latin typeface="Symbol"/>
                        </a:rPr>
                        <a:t>º</a:t>
                      </a:r>
                      <a:r>
                        <a:rPr lang="en-GB" sz="1200">
                          <a:effectLst/>
                          <a:latin typeface="Arial"/>
                        </a:rPr>
                        <a:t>C</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s-PE" sz="1200">
                          <a:effectLst/>
                          <a:latin typeface="Arial"/>
                        </a:rPr>
                        <a:t>812</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s-PE" sz="1200">
                          <a:effectLst/>
                          <a:latin typeface="Arial"/>
                        </a:rPr>
                        <a:t>O=O</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s-PE" sz="1200">
                          <a:effectLst/>
                          <a:latin typeface="Arial"/>
                        </a:rPr>
                        <a:t>499</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s-PE" sz="1200">
                          <a:effectLst/>
                          <a:latin typeface="Arial"/>
                        </a:rPr>
                        <a:t>Cl–C</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s-PE" sz="1200">
                          <a:effectLst/>
                          <a:latin typeface="Arial"/>
                        </a:rPr>
                        <a:t>243</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s-PE" sz="1200">
                          <a:effectLst/>
                          <a:latin typeface="Arial"/>
                        </a:rPr>
                        <a:t>C–H</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s-PE" sz="1200">
                          <a:effectLst/>
                          <a:latin typeface="Arial"/>
                        </a:rPr>
                        <a:t>413</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s-PE" sz="1200">
                          <a:effectLst/>
                          <a:latin typeface="Arial"/>
                        </a:rPr>
                        <a:t>C–O</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s-PE" sz="1200">
                          <a:effectLst/>
                          <a:latin typeface="Arial"/>
                        </a:rPr>
                        <a:t>315</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s-PE" sz="1200">
                          <a:effectLst/>
                          <a:latin typeface="Arial"/>
                        </a:rPr>
                        <a:t>C=O</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s-PE" sz="1200">
                          <a:effectLst/>
                          <a:latin typeface="Arial"/>
                        </a:rPr>
                        <a:t>745</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s-PE" sz="1200">
                          <a:effectLst/>
                          <a:latin typeface="Arial"/>
                        </a:rPr>
                        <a:t>O–H</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n-GB" sz="1200">
                          <a:effectLst/>
                          <a:latin typeface="Arial"/>
                        </a:rPr>
                        <a:t>460</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n-GB" sz="1200">
                          <a:effectLst/>
                          <a:latin typeface="Arial"/>
                        </a:rPr>
                        <a:t>Cl–H</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n-GB" sz="1200">
                          <a:effectLst/>
                          <a:latin typeface="Arial"/>
                        </a:rPr>
                        <a:t>432</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n-GB" sz="1200">
                          <a:effectLst/>
                          <a:latin typeface="Arial"/>
                        </a:rPr>
                        <a:t>Cl–Cl</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n-GB" sz="1200" dirty="0">
                          <a:effectLst/>
                          <a:latin typeface="Arial"/>
                        </a:rPr>
                        <a:t>243</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bl>
          </a:graphicData>
        </a:graphic>
      </p:graphicFrame>
      <p:sp>
        <p:nvSpPr>
          <p:cNvPr id="8" name="7 Rectángulo"/>
          <p:cNvSpPr/>
          <p:nvPr/>
        </p:nvSpPr>
        <p:spPr>
          <a:xfrm>
            <a:off x="395536" y="476672"/>
            <a:ext cx="6768752" cy="1938992"/>
          </a:xfrm>
          <a:prstGeom prst="rect">
            <a:avLst/>
          </a:prstGeom>
          <a:solidFill>
            <a:schemeClr val="accent2">
              <a:lumMod val="20000"/>
              <a:lumOff val="80000"/>
            </a:schemeClr>
          </a:solidFill>
        </p:spPr>
        <p:txBody>
          <a:bodyPr wrap="square">
            <a:spAutoFit/>
          </a:bodyPr>
          <a:lstStyle/>
          <a:p>
            <a:pPr lvl="0" algn="just" fontAlgn="base">
              <a:spcBef>
                <a:spcPct val="0"/>
              </a:spcBef>
              <a:spcAft>
                <a:spcPct val="0"/>
              </a:spcAft>
            </a:pPr>
            <a:r>
              <a:rPr lang="es-PE" sz="2000" u="sng" dirty="0">
                <a:solidFill>
                  <a:srgbClr val="CC0000"/>
                </a:solidFill>
                <a:latin typeface="Arial" pitchFamily="34" charset="0"/>
                <a:cs typeface="Arial" pitchFamily="34" charset="0"/>
              </a:rPr>
              <a:t>Ejemplo:</a:t>
            </a:r>
            <a:endParaRPr lang="es-PE" sz="2000" dirty="0">
              <a:solidFill>
                <a:prstClr val="black"/>
              </a:solidFill>
              <a:latin typeface="Arial" pitchFamily="34" charset="0"/>
              <a:cs typeface="Arial" pitchFamily="34" charset="0"/>
            </a:endParaRPr>
          </a:p>
          <a:p>
            <a:pPr lvl="0" algn="just" eaLnBrk="0" fontAlgn="base" hangingPunct="0">
              <a:spcBef>
                <a:spcPct val="0"/>
              </a:spcBef>
              <a:spcAft>
                <a:spcPct val="0"/>
              </a:spcAft>
            </a:pPr>
            <a:r>
              <a:rPr lang="en-GB" sz="2000" dirty="0">
                <a:solidFill>
                  <a:srgbClr val="000000"/>
                </a:solidFill>
                <a:latin typeface="Arial" pitchFamily="34" charset="0"/>
                <a:cs typeface="Arial" pitchFamily="34" charset="0"/>
              </a:rPr>
              <a:t>H</a:t>
            </a:r>
            <a:r>
              <a:rPr lang="en-GB" sz="2000" baseline="-30000" dirty="0">
                <a:solidFill>
                  <a:srgbClr val="000000"/>
                </a:solidFill>
                <a:latin typeface="Arial" pitchFamily="34" charset="0"/>
                <a:cs typeface="Arial" pitchFamily="34" charset="0"/>
              </a:rPr>
              <a:t>2</a:t>
            </a:r>
            <a:r>
              <a:rPr lang="en-GB" sz="2000" i="1" dirty="0">
                <a:solidFill>
                  <a:srgbClr val="000000"/>
                </a:solidFill>
                <a:latin typeface="Arial" pitchFamily="34" charset="0"/>
                <a:cs typeface="Arial" pitchFamily="34" charset="0"/>
              </a:rPr>
              <a:t>(g)</a:t>
            </a:r>
            <a:r>
              <a:rPr lang="en-GB" sz="2000" dirty="0">
                <a:solidFill>
                  <a:srgbClr val="000000"/>
                </a:solidFill>
                <a:latin typeface="Arial" pitchFamily="34" charset="0"/>
                <a:cs typeface="Arial" pitchFamily="34" charset="0"/>
              </a:rPr>
              <a:t> </a:t>
            </a:r>
            <a:r>
              <a:rPr lang="en-GB" sz="2000" dirty="0">
                <a:solidFill>
                  <a:srgbClr val="000000"/>
                </a:solidFill>
                <a:latin typeface="Symbol" pitchFamily="18" charset="2"/>
                <a:cs typeface="Arial" pitchFamily="34" charset="0"/>
              </a:rPr>
              <a:t>®</a:t>
            </a:r>
            <a:r>
              <a:rPr lang="en-GB" sz="2000" dirty="0">
                <a:solidFill>
                  <a:srgbClr val="000000"/>
                </a:solidFill>
                <a:latin typeface="Arial" pitchFamily="34" charset="0"/>
                <a:cs typeface="Arial" pitchFamily="34" charset="0"/>
              </a:rPr>
              <a:t> 2 H</a:t>
            </a:r>
            <a:r>
              <a:rPr lang="en-GB" sz="2000" i="1" dirty="0">
                <a:solidFill>
                  <a:srgbClr val="000000"/>
                </a:solidFill>
                <a:latin typeface="Arial" pitchFamily="34" charset="0"/>
                <a:cs typeface="Arial" pitchFamily="34" charset="0"/>
              </a:rPr>
              <a:t>(g)</a:t>
            </a:r>
            <a:r>
              <a:rPr lang="en-GB" sz="2000" dirty="0">
                <a:solidFill>
                  <a:srgbClr val="000000"/>
                </a:solidFill>
                <a:latin typeface="Arial" pitchFamily="34" charset="0"/>
                <a:cs typeface="Arial" pitchFamily="34" charset="0"/>
              </a:rPr>
              <a:t> </a:t>
            </a:r>
            <a:r>
              <a:rPr lang="en-GB" sz="2000" dirty="0">
                <a:solidFill>
                  <a:srgbClr val="000000"/>
                </a:solidFill>
                <a:latin typeface="Symbol" pitchFamily="18" charset="2"/>
                <a:cs typeface="Arial" pitchFamily="34" charset="0"/>
              </a:rPr>
              <a:t>; D</a:t>
            </a:r>
            <a:r>
              <a:rPr lang="en-GB" sz="2000" i="1" dirty="0">
                <a:solidFill>
                  <a:srgbClr val="000000"/>
                </a:solidFill>
                <a:latin typeface="Arial" pitchFamily="34" charset="0"/>
                <a:cs typeface="Arial" pitchFamily="34" charset="0"/>
              </a:rPr>
              <a:t>H </a:t>
            </a:r>
            <a:r>
              <a:rPr lang="en-GB" sz="2000" dirty="0">
                <a:solidFill>
                  <a:srgbClr val="000000"/>
                </a:solidFill>
                <a:latin typeface="Arial" pitchFamily="34" charset="0"/>
                <a:cs typeface="Arial" pitchFamily="34" charset="0"/>
              </a:rPr>
              <a:t>= 436 </a:t>
            </a:r>
            <a:r>
              <a:rPr lang="en-GB" sz="2000" i="1" dirty="0">
                <a:solidFill>
                  <a:srgbClr val="000000"/>
                </a:solidFill>
                <a:latin typeface="Arial" pitchFamily="34" charset="0"/>
                <a:cs typeface="Arial" pitchFamily="34" charset="0"/>
              </a:rPr>
              <a:t>kJ</a:t>
            </a:r>
            <a:endParaRPr lang="en-GB" sz="2000" dirty="0">
              <a:solidFill>
                <a:prstClr val="black"/>
              </a:solidFill>
              <a:latin typeface="Arial" pitchFamily="34" charset="0"/>
              <a:cs typeface="Arial" pitchFamily="34" charset="0"/>
            </a:endParaRPr>
          </a:p>
          <a:p>
            <a:pPr lvl="0" algn="just" eaLnBrk="0" fontAlgn="base" hangingPunct="0">
              <a:spcBef>
                <a:spcPct val="0"/>
              </a:spcBef>
              <a:spcAft>
                <a:spcPct val="0"/>
              </a:spcAft>
            </a:pPr>
            <a:r>
              <a:rPr lang="en-GB" sz="2000" dirty="0">
                <a:solidFill>
                  <a:srgbClr val="FF6600"/>
                </a:solidFill>
                <a:latin typeface="Symbol" pitchFamily="18" charset="2"/>
                <a:cs typeface="Arial" pitchFamily="34" charset="0"/>
              </a:rPr>
              <a:t>·</a:t>
            </a:r>
            <a:r>
              <a:rPr lang="en-GB" sz="2000" dirty="0">
                <a:solidFill>
                  <a:srgbClr val="FF6600"/>
                </a:solidFill>
                <a:latin typeface="Times New Roman" pitchFamily="18" charset="0"/>
                <a:cs typeface="Times New Roman" pitchFamily="18" charset="0"/>
              </a:rPr>
              <a:t>      </a:t>
            </a:r>
            <a:r>
              <a:rPr lang="en-GB" sz="2000" dirty="0" err="1">
                <a:solidFill>
                  <a:srgbClr val="000000"/>
                </a:solidFill>
                <a:latin typeface="Arial" pitchFamily="34" charset="0"/>
                <a:cs typeface="Arial" pitchFamily="34" charset="0"/>
              </a:rPr>
              <a:t>Es</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positiva</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es</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necesario</a:t>
            </a:r>
            <a:r>
              <a:rPr lang="en-GB" sz="2000" dirty="0">
                <a:solidFill>
                  <a:srgbClr val="000000"/>
                </a:solidFill>
                <a:latin typeface="Arial" pitchFamily="34" charset="0"/>
                <a:cs typeface="Arial" pitchFamily="34" charset="0"/>
              </a:rPr>
              <a:t> a </a:t>
            </a:r>
            <a:r>
              <a:rPr lang="en-GB" sz="2000" dirty="0" err="1">
                <a:solidFill>
                  <a:srgbClr val="000000"/>
                </a:solidFill>
                <a:latin typeface="Arial" pitchFamily="34" charset="0"/>
                <a:cs typeface="Arial" pitchFamily="34" charset="0"/>
              </a:rPr>
              <a:t>portar</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energía</a:t>
            </a:r>
            <a:r>
              <a:rPr lang="en-GB" sz="2000" dirty="0">
                <a:solidFill>
                  <a:srgbClr val="000000"/>
                </a:solidFill>
                <a:latin typeface="Arial" pitchFamily="34" charset="0"/>
                <a:cs typeface="Arial" pitchFamily="34" charset="0"/>
              </a:rPr>
              <a:t> al </a:t>
            </a:r>
            <a:r>
              <a:rPr lang="en-GB" sz="2000" dirty="0" err="1">
                <a:solidFill>
                  <a:srgbClr val="000000"/>
                </a:solidFill>
                <a:latin typeface="Arial" pitchFamily="34" charset="0"/>
                <a:cs typeface="Arial" pitchFamily="34" charset="0"/>
              </a:rPr>
              <a:t>sistema</a:t>
            </a:r>
            <a:r>
              <a:rPr lang="en-GB" sz="2000" dirty="0">
                <a:solidFill>
                  <a:srgbClr val="000000"/>
                </a:solidFill>
                <a:latin typeface="Arial" pitchFamily="34" charset="0"/>
                <a:cs typeface="Arial" pitchFamily="34" charset="0"/>
              </a:rPr>
              <a:t>)</a:t>
            </a:r>
            <a:endParaRPr lang="en-GB" sz="2000" dirty="0">
              <a:solidFill>
                <a:prstClr val="black"/>
              </a:solidFill>
              <a:latin typeface="Arial" pitchFamily="34" charset="0"/>
              <a:cs typeface="Arial" pitchFamily="34" charset="0"/>
            </a:endParaRPr>
          </a:p>
          <a:p>
            <a:pPr lvl="0" algn="just" eaLnBrk="0" fontAlgn="base" hangingPunct="0">
              <a:spcBef>
                <a:spcPct val="0"/>
              </a:spcBef>
              <a:spcAft>
                <a:spcPct val="0"/>
              </a:spcAft>
            </a:pPr>
            <a:r>
              <a:rPr lang="en-GB" sz="2000" dirty="0">
                <a:solidFill>
                  <a:srgbClr val="FF6600"/>
                </a:solidFill>
                <a:latin typeface="Symbol" pitchFamily="18" charset="2"/>
                <a:cs typeface="Arial" pitchFamily="34" charset="0"/>
              </a:rPr>
              <a:t>·</a:t>
            </a:r>
            <a:r>
              <a:rPr lang="en-GB" sz="2000" dirty="0">
                <a:solidFill>
                  <a:srgbClr val="FF6600"/>
                </a:solidFill>
                <a:latin typeface="Times New Roman" pitchFamily="18" charset="0"/>
                <a:cs typeface="Times New Roman" pitchFamily="18" charset="0"/>
              </a:rPr>
              <a:t>      </a:t>
            </a:r>
            <a:r>
              <a:rPr lang="en-GB" sz="2000" dirty="0" err="1">
                <a:solidFill>
                  <a:srgbClr val="000000"/>
                </a:solidFill>
                <a:latin typeface="Arial" pitchFamily="34" charset="0"/>
                <a:cs typeface="Arial" pitchFamily="34" charset="0"/>
              </a:rPr>
              <a:t>Es</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una</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entalpía</a:t>
            </a:r>
            <a:r>
              <a:rPr lang="en-GB" sz="2000" dirty="0">
                <a:solidFill>
                  <a:srgbClr val="000000"/>
                </a:solidFill>
                <a:latin typeface="Arial" pitchFamily="34" charset="0"/>
                <a:cs typeface="Arial" pitchFamily="34" charset="0"/>
              </a:rPr>
              <a:t> molar que se </a:t>
            </a:r>
            <a:r>
              <a:rPr lang="en-GB" sz="2000" dirty="0" err="1">
                <a:solidFill>
                  <a:srgbClr val="000000"/>
                </a:solidFill>
                <a:latin typeface="Arial" pitchFamily="34" charset="0"/>
                <a:cs typeface="Arial" pitchFamily="34" charset="0"/>
              </a:rPr>
              <a:t>mide</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en</a:t>
            </a:r>
            <a:r>
              <a:rPr lang="en-GB" sz="2000" dirty="0">
                <a:solidFill>
                  <a:srgbClr val="000000"/>
                </a:solidFill>
                <a:latin typeface="Arial" pitchFamily="34" charset="0"/>
                <a:cs typeface="Arial" pitchFamily="34" charset="0"/>
              </a:rPr>
              <a:t> kJ/mol.</a:t>
            </a:r>
            <a:endParaRPr lang="en-GB" sz="2000" dirty="0">
              <a:solidFill>
                <a:prstClr val="black"/>
              </a:solidFill>
              <a:latin typeface="Arial" pitchFamily="34" charset="0"/>
              <a:cs typeface="Arial" pitchFamily="34" charset="0"/>
            </a:endParaRPr>
          </a:p>
          <a:p>
            <a:pPr lvl="0" algn="just" eaLnBrk="0" fontAlgn="base" hangingPunct="0">
              <a:spcBef>
                <a:spcPct val="0"/>
              </a:spcBef>
              <a:spcAft>
                <a:spcPct val="0"/>
              </a:spcAft>
            </a:pPr>
            <a:r>
              <a:rPr lang="en-GB" sz="2000" dirty="0">
                <a:solidFill>
                  <a:srgbClr val="FF6600"/>
                </a:solidFill>
                <a:latin typeface="Symbol" pitchFamily="18" charset="2"/>
                <a:cs typeface="Arial" pitchFamily="34" charset="0"/>
              </a:rPr>
              <a:t>·</a:t>
            </a:r>
            <a:r>
              <a:rPr lang="en-GB" sz="2000" dirty="0">
                <a:solidFill>
                  <a:srgbClr val="FF6600"/>
                </a:solidFill>
                <a:latin typeface="Times New Roman" pitchFamily="18" charset="0"/>
                <a:cs typeface="Times New Roman" pitchFamily="18" charset="0"/>
              </a:rPr>
              <a:t>      </a:t>
            </a:r>
            <a:r>
              <a:rPr lang="en-GB" sz="2000" dirty="0" err="1">
                <a:solidFill>
                  <a:srgbClr val="000000"/>
                </a:solidFill>
                <a:latin typeface="Arial" pitchFamily="34" charset="0"/>
                <a:cs typeface="Arial" pitchFamily="34" charset="0"/>
              </a:rPr>
              <a:t>Es</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difícil</a:t>
            </a:r>
            <a:r>
              <a:rPr lang="en-GB" sz="2000" dirty="0">
                <a:solidFill>
                  <a:srgbClr val="000000"/>
                </a:solidFill>
                <a:latin typeface="Arial" pitchFamily="34" charset="0"/>
                <a:cs typeface="Arial" pitchFamily="34" charset="0"/>
              </a:rPr>
              <a:t> de </a:t>
            </a:r>
            <a:r>
              <a:rPr lang="en-GB" sz="2000" dirty="0" err="1">
                <a:solidFill>
                  <a:srgbClr val="000000"/>
                </a:solidFill>
                <a:latin typeface="Arial" pitchFamily="34" charset="0"/>
                <a:cs typeface="Arial" pitchFamily="34" charset="0"/>
              </a:rPr>
              <a:t>medir</a:t>
            </a:r>
            <a:r>
              <a:rPr lang="en-GB" sz="2000" dirty="0">
                <a:solidFill>
                  <a:srgbClr val="000000"/>
                </a:solidFill>
                <a:latin typeface="Arial" pitchFamily="34" charset="0"/>
                <a:cs typeface="Arial" pitchFamily="34" charset="0"/>
              </a:rPr>
              <a:t>.</a:t>
            </a:r>
            <a:endParaRPr lang="en-GB" sz="2000" dirty="0">
              <a:solidFill>
                <a:prstClr val="black"/>
              </a:solidFill>
              <a:latin typeface="Arial" pitchFamily="34" charset="0"/>
              <a:cs typeface="Arial" pitchFamily="34" charset="0"/>
            </a:endParaRPr>
          </a:p>
          <a:p>
            <a:pPr lvl="0" algn="just" eaLnBrk="0" fontAlgn="base" hangingPunct="0">
              <a:spcBef>
                <a:spcPct val="0"/>
              </a:spcBef>
              <a:spcAft>
                <a:spcPct val="0"/>
              </a:spcAft>
            </a:pPr>
            <a:r>
              <a:rPr lang="en-GB" sz="2000" dirty="0">
                <a:solidFill>
                  <a:srgbClr val="FF6600"/>
                </a:solidFill>
                <a:latin typeface="Symbol" pitchFamily="18" charset="2"/>
                <a:cs typeface="Arial" pitchFamily="34" charset="0"/>
              </a:rPr>
              <a:t>·</a:t>
            </a:r>
            <a:r>
              <a:rPr lang="en-GB" sz="2000" dirty="0">
                <a:solidFill>
                  <a:srgbClr val="FF6600"/>
                </a:solidFill>
                <a:latin typeface="Times New Roman" pitchFamily="18" charset="0"/>
                <a:cs typeface="Times New Roman" pitchFamily="18" charset="0"/>
              </a:rPr>
              <a:t>      </a:t>
            </a:r>
            <a:r>
              <a:rPr lang="en-GB" sz="2000" dirty="0">
                <a:solidFill>
                  <a:srgbClr val="000000"/>
                </a:solidFill>
                <a:latin typeface="Arial" pitchFamily="34" charset="0"/>
                <a:cs typeface="Arial" pitchFamily="34" charset="0"/>
              </a:rPr>
              <a:t>Se </a:t>
            </a:r>
            <a:r>
              <a:rPr lang="en-GB" sz="2000" dirty="0" err="1">
                <a:solidFill>
                  <a:srgbClr val="000000"/>
                </a:solidFill>
                <a:latin typeface="Arial" pitchFamily="34" charset="0"/>
                <a:cs typeface="Arial" pitchFamily="34" charset="0"/>
              </a:rPr>
              <a:t>suele</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calcular</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aplicando</a:t>
            </a:r>
            <a:r>
              <a:rPr lang="en-GB" sz="2000" dirty="0">
                <a:solidFill>
                  <a:srgbClr val="000000"/>
                </a:solidFill>
                <a:latin typeface="Arial" pitchFamily="34" charset="0"/>
                <a:cs typeface="Arial" pitchFamily="34" charset="0"/>
              </a:rPr>
              <a:t> la ley de Hess.</a:t>
            </a:r>
            <a:endParaRPr lang="en-GB" sz="2000" dirty="0">
              <a:solidFill>
                <a:prstClr val="black"/>
              </a:solidFill>
              <a:latin typeface="Arial" pitchFamily="34" charset="0"/>
              <a:cs typeface="Arial" pitchFamily="34" charset="0"/>
            </a:endParaRPr>
          </a:p>
        </p:txBody>
      </p:sp>
      <p:pic>
        <p:nvPicPr>
          <p:cNvPr id="13314" name="Picture 2" descr="http://corinto.pucp.edu.pe/quimicageneral/sites/corinto.pucp.edu.pe.quimicageneral/files/images/unidad1/E%20E%201.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3206" y="2564904"/>
            <a:ext cx="8756662" cy="40005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889580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88640"/>
            <a:ext cx="8229600" cy="4373563"/>
          </a:xfrm>
        </p:spPr>
        <p:txBody>
          <a:bodyPr/>
          <a:lstStyle/>
          <a:p>
            <a:pPr marL="114300" indent="0">
              <a:buNone/>
            </a:pPr>
            <a:r>
              <a:rPr lang="es-PE" u="sng" dirty="0"/>
              <a:t>Ejemplo de cálculo de energías de enlace.</a:t>
            </a:r>
          </a:p>
          <a:p>
            <a:pPr marL="114300" indent="0" algn="just">
              <a:buNone/>
            </a:pPr>
            <a:r>
              <a:rPr lang="es-PE" i="1" dirty="0"/>
              <a:t>Calcular la energía del enlace H‑Cl en el cloruro de hidrógeno conociendo </a:t>
            </a:r>
            <a:r>
              <a:rPr lang="es-PE" i="1" dirty="0" smtClean="0"/>
              <a:t>H</a:t>
            </a:r>
            <a:r>
              <a:rPr lang="es-PE" i="1" baseline="-25000" dirty="0" smtClean="0"/>
              <a:t>f</a:t>
            </a:r>
            <a:r>
              <a:rPr lang="es-PE" i="1" baseline="30000" dirty="0" smtClean="0"/>
              <a:t>0</a:t>
            </a:r>
            <a:r>
              <a:rPr lang="es-PE" i="1" dirty="0" smtClean="0"/>
              <a:t>(</a:t>
            </a:r>
            <a:r>
              <a:rPr lang="es-PE" i="1" dirty="0" err="1" smtClean="0"/>
              <a:t>HCl</a:t>
            </a:r>
            <a:r>
              <a:rPr lang="es-PE" i="1" dirty="0"/>
              <a:t>) cuyo valor es –92,3 kJ/mol y las entalpías de disociación (energías de enlace) del H</a:t>
            </a:r>
            <a:r>
              <a:rPr lang="es-PE" i="1" baseline="-25000" dirty="0"/>
              <a:t>2</a:t>
            </a:r>
            <a:r>
              <a:rPr lang="es-PE" i="1" dirty="0"/>
              <a:t> y del Cl</a:t>
            </a:r>
            <a:r>
              <a:rPr lang="es-PE" i="1" baseline="-25000" dirty="0"/>
              <a:t>2</a:t>
            </a:r>
            <a:r>
              <a:rPr lang="es-PE" i="1" dirty="0"/>
              <a:t> de la tabla adjunta.</a:t>
            </a:r>
          </a:p>
          <a:p>
            <a:pPr marL="114300" indent="0">
              <a:buNone/>
            </a:pPr>
            <a:endParaRPr lang="es-PE" dirty="0"/>
          </a:p>
        </p:txBody>
      </p:sp>
      <p:pic>
        <p:nvPicPr>
          <p:cNvPr id="22733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2132856"/>
            <a:ext cx="8568952" cy="46326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596351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408372"/>
            <a:ext cx="8507288" cy="1039427"/>
          </a:xfrm>
        </p:spPr>
        <p:txBody>
          <a:bodyPr>
            <a:normAutofit/>
          </a:bodyPr>
          <a:lstStyle/>
          <a:p>
            <a:r>
              <a:rPr lang="es-PE" sz="2200" b="1"/>
              <a:t>CÁLCULO DE </a:t>
            </a:r>
            <a:r>
              <a:rPr lang="es-PE" sz="2200" b="1" smtClean="0"/>
              <a:t>∆H</a:t>
            </a:r>
            <a:r>
              <a:rPr lang="es-PE" sz="2200" b="1" baseline="30000" smtClean="0"/>
              <a:t>0</a:t>
            </a:r>
            <a:r>
              <a:rPr lang="es-PE" sz="2200" b="1"/>
              <a:t> A PARTIR DE LAS ENERGÍA DE ENLACE.</a:t>
            </a:r>
            <a:endParaRPr lang="es-PE" sz="2200"/>
          </a:p>
        </p:txBody>
      </p:sp>
      <p:sp>
        <p:nvSpPr>
          <p:cNvPr id="3" name="2 Marcador de contenido"/>
          <p:cNvSpPr>
            <a:spLocks noGrp="1"/>
          </p:cNvSpPr>
          <p:nvPr>
            <p:ph idx="1"/>
          </p:nvPr>
        </p:nvSpPr>
        <p:spPr/>
        <p:txBody>
          <a:bodyPr/>
          <a:lstStyle/>
          <a:p>
            <a:pPr marL="114300" indent="0">
              <a:buNone/>
            </a:pPr>
            <a:r>
              <a:rPr lang="es-PE"/>
              <a:t>Aplicando la ley de Hess también puede obtenerse la energía de una reacción si sabemos qué enlaces se tienen que romper y cuáles se tienen que formar. Para ello utilizaremos la siguiente expresión:</a:t>
            </a:r>
          </a:p>
        </p:txBody>
      </p:sp>
      <p:pic>
        <p:nvPicPr>
          <p:cNvPr id="228356" name="Picture 4" descr="http://fresno.pntic.mec.es/~fgutie6/quimica2/ArchivosHTML/Teo_1_princ_archivos/image027.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568" y="3717032"/>
            <a:ext cx="7776864" cy="43204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3 Rectángulo"/>
          <p:cNvSpPr/>
          <p:nvPr/>
        </p:nvSpPr>
        <p:spPr>
          <a:xfrm>
            <a:off x="683568" y="4365104"/>
            <a:ext cx="7920880" cy="830997"/>
          </a:xfrm>
          <a:prstGeom prst="rect">
            <a:avLst/>
          </a:prstGeom>
        </p:spPr>
        <p:txBody>
          <a:bodyPr wrap="square">
            <a:spAutoFit/>
          </a:bodyPr>
          <a:lstStyle/>
          <a:p>
            <a:r>
              <a:rPr lang="es-PE" sz="2400"/>
              <a:t>en donde n</a:t>
            </a:r>
            <a:r>
              <a:rPr lang="es-PE" sz="2400" baseline="-25000"/>
              <a:t>i</a:t>
            </a:r>
            <a:r>
              <a:rPr lang="es-PE" sz="2400"/>
              <a:t>  representa el número de enlaces rotos y formados de cada tipo.</a:t>
            </a:r>
          </a:p>
        </p:txBody>
      </p:sp>
    </p:spTree>
    <p:extLst>
      <p:ext uri="{BB962C8B-B14F-4D97-AF65-F5344CB8AC3E}">
        <p14:creationId xmlns:p14="http://schemas.microsoft.com/office/powerpoint/2010/main" xmlns="" val="36486870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78"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404664"/>
            <a:ext cx="7704856" cy="56451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528377" y="1628800"/>
            <a:ext cx="1493141" cy="3195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7452547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512" y="188640"/>
            <a:ext cx="8568952" cy="720080"/>
          </a:xfrm>
        </p:spPr>
        <p:txBody>
          <a:bodyPr>
            <a:normAutofit fontScale="90000"/>
          </a:bodyPr>
          <a:lstStyle/>
          <a:p>
            <a:pPr marL="566738" indent="-566738" algn="just">
              <a:defRPr/>
            </a:pPr>
            <a:r>
              <a:rPr lang="es-ES_tradnl" sz="2800" cap="none" smtClean="0"/>
              <a:t> </a:t>
            </a:r>
            <a:r>
              <a:rPr lang="es-ES_tradnl" sz="2400" cap="none" smtClean="0"/>
              <a:t>Calcula el calor de combustión de propano </a:t>
            </a:r>
            <a:r>
              <a:rPr lang="es-ES" sz="2400" cap="none" smtClean="0"/>
              <a:t> </a:t>
            </a:r>
            <a:r>
              <a:rPr lang="es-ES_tradnl" sz="2400" cap="none" smtClean="0"/>
              <a:t>a partir de los datos de energía de enlace de la tabla</a:t>
            </a:r>
            <a:r>
              <a:rPr lang="es-ES" sz="2400" cap="none" smtClean="0"/>
              <a:t>.</a:t>
            </a:r>
            <a:endParaRPr lang="es-ES_tradnl" sz="2400" cap="none" smtClean="0"/>
          </a:p>
        </p:txBody>
      </p:sp>
      <p:sp>
        <p:nvSpPr>
          <p:cNvPr id="36867" name="Rectangle 3"/>
          <p:cNvSpPr>
            <a:spLocks noGrp="1" noChangeArrowheads="1"/>
          </p:cNvSpPr>
          <p:nvPr>
            <p:ph type="body" sz="half" idx="1"/>
          </p:nvPr>
        </p:nvSpPr>
        <p:spPr>
          <a:xfrm>
            <a:off x="179512" y="1052736"/>
            <a:ext cx="6172200" cy="4318248"/>
          </a:xfrm>
        </p:spPr>
        <p:txBody>
          <a:bodyPr>
            <a:noAutofit/>
          </a:bodyPr>
          <a:lstStyle/>
          <a:p>
            <a:pPr marL="114300" indent="0">
              <a:buNone/>
              <a:defRPr/>
            </a:pPr>
            <a:r>
              <a:rPr lang="es-ES_tradnl" sz="2000" b="1" smtClean="0"/>
              <a:t>C</a:t>
            </a:r>
            <a:r>
              <a:rPr lang="es-ES_tradnl" sz="2000" b="1" baseline="-25000" smtClean="0"/>
              <a:t>3</a:t>
            </a:r>
            <a:r>
              <a:rPr lang="es-ES_tradnl" sz="2000" b="1" smtClean="0"/>
              <a:t>H</a:t>
            </a:r>
            <a:r>
              <a:rPr lang="es-ES_tradnl" sz="2000" b="1" baseline="-25000" smtClean="0"/>
              <a:t>8 </a:t>
            </a:r>
            <a:r>
              <a:rPr lang="es-ES_tradnl" sz="2000" b="1" smtClean="0"/>
              <a:t>+ 5 O</a:t>
            </a:r>
            <a:r>
              <a:rPr lang="es-ES_tradnl" sz="2000" b="1" baseline="-25000" smtClean="0"/>
              <a:t>2</a:t>
            </a:r>
            <a:r>
              <a:rPr lang="es-ES_tradnl" sz="2000" b="1" smtClean="0"/>
              <a:t> </a:t>
            </a:r>
            <a:r>
              <a:rPr lang="es-ES_tradnl" sz="2000" b="1" smtClean="0">
                <a:sym typeface="Symbol" pitchFamily="18" charset="2"/>
              </a:rPr>
              <a:t> 3 CO</a:t>
            </a:r>
            <a:r>
              <a:rPr lang="es-ES_tradnl" sz="2000" b="1" baseline="-25000" smtClean="0">
                <a:sym typeface="Symbol" pitchFamily="18" charset="2"/>
              </a:rPr>
              <a:t>2</a:t>
            </a:r>
            <a:r>
              <a:rPr lang="es-ES_tradnl" sz="2000" b="1" smtClean="0">
                <a:sym typeface="Symbol" pitchFamily="18" charset="2"/>
              </a:rPr>
              <a:t> + 4 H</a:t>
            </a:r>
            <a:r>
              <a:rPr lang="es-ES_tradnl" sz="2000" b="1" baseline="-25000" smtClean="0">
                <a:sym typeface="Symbol" pitchFamily="18" charset="2"/>
              </a:rPr>
              <a:t>2</a:t>
            </a:r>
            <a:r>
              <a:rPr lang="es-ES_tradnl" sz="2000" b="1" smtClean="0">
                <a:sym typeface="Symbol" pitchFamily="18" charset="2"/>
              </a:rPr>
              <a:t>O</a:t>
            </a:r>
          </a:p>
          <a:p>
            <a:pPr marL="114300" indent="0">
              <a:buNone/>
              <a:defRPr/>
            </a:pPr>
            <a:r>
              <a:rPr lang="es-ES_tradnl" sz="2000" b="1" smtClean="0">
                <a:solidFill>
                  <a:srgbClr val="C00000"/>
                </a:solidFill>
                <a:sym typeface="Symbol" pitchFamily="18" charset="2"/>
              </a:rPr>
              <a:t>Enlaces rotos: </a:t>
            </a:r>
          </a:p>
          <a:p>
            <a:pPr marL="114300" indent="0">
              <a:buNone/>
              <a:defRPr/>
            </a:pPr>
            <a:r>
              <a:rPr lang="es-ES_tradnl" sz="2000" smtClean="0">
                <a:sym typeface="Symbol" pitchFamily="18" charset="2"/>
              </a:rPr>
              <a:t>8 C</a:t>
            </a:r>
            <a:r>
              <a:rPr lang="es-ES_tradnl" sz="2000" smtClean="0"/>
              <a:t>–H, 2 </a:t>
            </a:r>
            <a:r>
              <a:rPr lang="es-ES_tradnl" sz="2000" smtClean="0">
                <a:sym typeface="Symbol" pitchFamily="18" charset="2"/>
              </a:rPr>
              <a:t>C</a:t>
            </a:r>
            <a:r>
              <a:rPr lang="es-ES_tradnl" sz="2000" smtClean="0"/>
              <a:t>–C y 5 O=O</a:t>
            </a:r>
          </a:p>
          <a:p>
            <a:pPr marL="114300" indent="0">
              <a:buNone/>
              <a:defRPr/>
            </a:pPr>
            <a:r>
              <a:rPr lang="es-ES_tradnl" sz="2000" b="1" smtClean="0">
                <a:solidFill>
                  <a:srgbClr val="C00000"/>
                </a:solidFill>
              </a:rPr>
              <a:t>Enlaces formados:</a:t>
            </a:r>
          </a:p>
          <a:p>
            <a:pPr marL="114300" indent="0">
              <a:buNone/>
              <a:defRPr/>
            </a:pPr>
            <a:r>
              <a:rPr lang="es-ES_tradnl" sz="2000" smtClean="0"/>
              <a:t>6 C=O y 8 O–H</a:t>
            </a:r>
            <a:endParaRPr lang="es-ES_tradnl" sz="2000" smtClean="0">
              <a:sym typeface="Symbol" pitchFamily="18" charset="2"/>
            </a:endParaRPr>
          </a:p>
          <a:p>
            <a:pPr marL="114300" indent="0">
              <a:buNone/>
              <a:defRPr/>
            </a:pPr>
            <a:r>
              <a:rPr lang="es-ES_tradnl" sz="2000" b="1" smtClean="0">
                <a:solidFill>
                  <a:srgbClr val="C00000"/>
                </a:solidFill>
                <a:sym typeface="Symbol" pitchFamily="18" charset="2"/>
              </a:rPr>
              <a:t></a:t>
            </a:r>
            <a:r>
              <a:rPr lang="es-ES_tradnl" sz="2000" b="1" smtClean="0">
                <a:solidFill>
                  <a:srgbClr val="C00000"/>
                </a:solidFill>
              </a:rPr>
              <a:t>H</a:t>
            </a:r>
            <a:r>
              <a:rPr lang="es-ES_tradnl" sz="2000" b="1" baseline="30000" smtClean="0">
                <a:solidFill>
                  <a:srgbClr val="C00000"/>
                </a:solidFill>
              </a:rPr>
              <a:t>0 </a:t>
            </a:r>
            <a:r>
              <a:rPr lang="es-ES_tradnl" sz="2000" b="1" smtClean="0">
                <a:solidFill>
                  <a:srgbClr val="C00000"/>
                </a:solidFill>
              </a:rPr>
              <a:t>= </a:t>
            </a:r>
            <a:r>
              <a:rPr lang="es-ES_tradnl" sz="2000" b="1" smtClean="0">
                <a:solidFill>
                  <a:srgbClr val="C00000"/>
                </a:solidFill>
                <a:sym typeface="Symbol" pitchFamily="18" charset="2"/>
              </a:rPr>
              <a:t> E</a:t>
            </a:r>
            <a:r>
              <a:rPr lang="es-ES_tradnl" sz="2000" b="1" baseline="-25000" smtClean="0">
                <a:solidFill>
                  <a:srgbClr val="C00000"/>
                </a:solidFill>
              </a:rPr>
              <a:t>e</a:t>
            </a:r>
            <a:r>
              <a:rPr lang="es-ES_tradnl" sz="2000" b="1" smtClean="0">
                <a:solidFill>
                  <a:srgbClr val="C00000"/>
                </a:solidFill>
              </a:rPr>
              <a:t>(e. rotos) – </a:t>
            </a:r>
            <a:r>
              <a:rPr lang="es-ES_tradnl" sz="2000" b="1" smtClean="0">
                <a:solidFill>
                  <a:srgbClr val="C00000"/>
                </a:solidFill>
                <a:sym typeface="Symbol" pitchFamily="18" charset="2"/>
              </a:rPr>
              <a:t> E</a:t>
            </a:r>
            <a:r>
              <a:rPr lang="es-ES_tradnl" sz="2000" b="1" baseline="-25000" smtClean="0">
                <a:solidFill>
                  <a:srgbClr val="C00000"/>
                </a:solidFill>
              </a:rPr>
              <a:t>e</a:t>
            </a:r>
            <a:r>
              <a:rPr lang="es-ES_tradnl" sz="2000" b="1" smtClean="0">
                <a:solidFill>
                  <a:srgbClr val="C00000"/>
                </a:solidFill>
              </a:rPr>
              <a:t>(e. form.)</a:t>
            </a:r>
          </a:p>
          <a:p>
            <a:pPr marL="114300" indent="0">
              <a:buNone/>
              <a:defRPr/>
            </a:pPr>
            <a:r>
              <a:rPr lang="es-ES_tradnl" sz="2000" smtClean="0">
                <a:sym typeface="Symbol" pitchFamily="18" charset="2"/>
              </a:rPr>
              <a:t></a:t>
            </a:r>
            <a:r>
              <a:rPr lang="es-ES_tradnl" sz="2000" smtClean="0"/>
              <a:t>H</a:t>
            </a:r>
            <a:r>
              <a:rPr lang="es-ES_tradnl" sz="2000" baseline="30000" smtClean="0"/>
              <a:t>0 </a:t>
            </a:r>
            <a:r>
              <a:rPr lang="es-ES_tradnl" sz="2000" smtClean="0"/>
              <a:t>= 8 E</a:t>
            </a:r>
            <a:r>
              <a:rPr lang="es-ES_tradnl" sz="2000" baseline="-25000" smtClean="0"/>
              <a:t>e</a:t>
            </a:r>
            <a:r>
              <a:rPr lang="es-ES_tradnl" sz="2000" smtClean="0"/>
              <a:t>(</a:t>
            </a:r>
            <a:r>
              <a:rPr lang="es-ES_tradnl" sz="2000" smtClean="0">
                <a:sym typeface="Symbol" pitchFamily="18" charset="2"/>
              </a:rPr>
              <a:t>C</a:t>
            </a:r>
            <a:r>
              <a:rPr lang="es-ES_tradnl" sz="2000" smtClean="0"/>
              <a:t>–H</a:t>
            </a:r>
            <a:r>
              <a:rPr lang="es-ES_tradnl" sz="2000" smtClean="0">
                <a:sym typeface="Symbol" pitchFamily="18" charset="2"/>
              </a:rPr>
              <a:t>) + 2 </a:t>
            </a:r>
            <a:r>
              <a:rPr lang="es-ES_tradnl" sz="2000" smtClean="0"/>
              <a:t>E</a:t>
            </a:r>
            <a:r>
              <a:rPr lang="es-ES_tradnl" sz="2000" baseline="-25000" smtClean="0"/>
              <a:t>e</a:t>
            </a:r>
            <a:r>
              <a:rPr lang="es-ES_tradnl" sz="2000" smtClean="0"/>
              <a:t>(</a:t>
            </a:r>
            <a:r>
              <a:rPr lang="es-ES_tradnl" sz="2000" smtClean="0">
                <a:sym typeface="Symbol" pitchFamily="18" charset="2"/>
              </a:rPr>
              <a:t>C</a:t>
            </a:r>
            <a:r>
              <a:rPr lang="es-ES_tradnl" sz="2000" smtClean="0"/>
              <a:t>–C</a:t>
            </a:r>
            <a:r>
              <a:rPr lang="es-ES_tradnl" sz="2000" smtClean="0">
                <a:sym typeface="Symbol" pitchFamily="18" charset="2"/>
              </a:rPr>
              <a:t>) + </a:t>
            </a:r>
            <a:br>
              <a:rPr lang="es-ES_tradnl" sz="2000" smtClean="0">
                <a:sym typeface="Symbol" pitchFamily="18" charset="2"/>
              </a:rPr>
            </a:br>
            <a:r>
              <a:rPr lang="es-ES_tradnl" sz="2000" smtClean="0">
                <a:sym typeface="Symbol" pitchFamily="18" charset="2"/>
              </a:rPr>
              <a:t>5 </a:t>
            </a:r>
            <a:r>
              <a:rPr lang="es-ES_tradnl" sz="2000" smtClean="0"/>
              <a:t>E</a:t>
            </a:r>
            <a:r>
              <a:rPr lang="es-ES_tradnl" sz="2000" baseline="-25000" smtClean="0"/>
              <a:t>e</a:t>
            </a:r>
            <a:r>
              <a:rPr lang="es-ES_tradnl" sz="2000" smtClean="0"/>
              <a:t>(O=O</a:t>
            </a:r>
            <a:r>
              <a:rPr lang="es-ES_tradnl" sz="2000" smtClean="0">
                <a:sym typeface="Symbol" pitchFamily="18" charset="2"/>
              </a:rPr>
              <a:t>) </a:t>
            </a:r>
            <a:r>
              <a:rPr lang="es-ES_tradnl" sz="2000" smtClean="0"/>
              <a:t>–</a:t>
            </a:r>
            <a:r>
              <a:rPr lang="es-ES_tradnl" sz="2000" smtClean="0">
                <a:sym typeface="Symbol" pitchFamily="18" charset="2"/>
              </a:rPr>
              <a:t> [6 </a:t>
            </a:r>
            <a:r>
              <a:rPr lang="es-ES_tradnl" sz="2000" smtClean="0"/>
              <a:t>E</a:t>
            </a:r>
            <a:r>
              <a:rPr lang="es-ES_tradnl" sz="2000" baseline="-25000" smtClean="0"/>
              <a:t>e</a:t>
            </a:r>
            <a:r>
              <a:rPr lang="es-ES_tradnl" sz="2000" smtClean="0"/>
              <a:t>(C=O</a:t>
            </a:r>
            <a:r>
              <a:rPr lang="es-ES_tradnl" sz="2000" smtClean="0">
                <a:sym typeface="Symbol" pitchFamily="18" charset="2"/>
              </a:rPr>
              <a:t>) </a:t>
            </a:r>
            <a:r>
              <a:rPr lang="es-ES_tradnl" sz="2000" smtClean="0"/>
              <a:t>+</a:t>
            </a:r>
            <a:r>
              <a:rPr lang="es-ES_tradnl" sz="2000" smtClean="0">
                <a:sym typeface="Symbol" pitchFamily="18" charset="2"/>
              </a:rPr>
              <a:t> 8 </a:t>
            </a:r>
            <a:r>
              <a:rPr lang="es-ES_tradnl" sz="2000" smtClean="0"/>
              <a:t>E</a:t>
            </a:r>
            <a:r>
              <a:rPr lang="es-ES_tradnl" sz="2000" baseline="-25000" smtClean="0"/>
              <a:t>e</a:t>
            </a:r>
            <a:r>
              <a:rPr lang="es-ES_tradnl" sz="2000" smtClean="0"/>
              <a:t>(O</a:t>
            </a:r>
            <a:r>
              <a:rPr lang="es-ES_tradnl" sz="2000" smtClean="0">
                <a:sym typeface="Symbol" pitchFamily="18" charset="2"/>
              </a:rPr>
              <a:t>–H)] </a:t>
            </a:r>
          </a:p>
          <a:p>
            <a:pPr marL="114300" indent="0">
              <a:buNone/>
              <a:defRPr/>
            </a:pPr>
            <a:r>
              <a:rPr lang="es-ES_tradnl" sz="2000" smtClean="0">
                <a:sym typeface="Symbol" pitchFamily="18" charset="2"/>
              </a:rPr>
              <a:t></a:t>
            </a:r>
            <a:r>
              <a:rPr lang="es-ES_tradnl" sz="2000" smtClean="0"/>
              <a:t>H</a:t>
            </a:r>
            <a:r>
              <a:rPr lang="es-ES_tradnl" sz="2000" baseline="30000" smtClean="0"/>
              <a:t>0 </a:t>
            </a:r>
            <a:r>
              <a:rPr lang="es-ES_tradnl" sz="2000" smtClean="0"/>
              <a:t>= 8·413 kJ + 2·347 kJ +5·499 kJ – (6·745 kJ + 8·460 kJ) = –1657 kJ</a:t>
            </a:r>
            <a:endParaRPr lang="es-ES_tradnl" sz="2000" b="1" smtClean="0">
              <a:solidFill>
                <a:schemeClr val="tx2"/>
              </a:solidFill>
            </a:endParaRPr>
          </a:p>
          <a:p>
            <a:pPr algn="ctr">
              <a:buFont typeface="Monotype Sorts" pitchFamily="2" charset="2"/>
              <a:buNone/>
              <a:defRPr/>
            </a:pPr>
            <a:r>
              <a:rPr lang="es-ES_tradnl" sz="2000" smtClean="0">
                <a:sym typeface="Symbol" pitchFamily="18" charset="2"/>
              </a:rPr>
              <a:t>	</a:t>
            </a:r>
            <a:r>
              <a:rPr lang="es-ES_tradnl" sz="2000" smtClean="0"/>
              <a:t>H</a:t>
            </a:r>
            <a:r>
              <a:rPr lang="es-ES_tradnl" sz="2000" baseline="30000" smtClean="0"/>
              <a:t>0</a:t>
            </a:r>
            <a:r>
              <a:rPr lang="es-ES_tradnl" sz="2000" baseline="-25000" smtClean="0"/>
              <a:t>comb</a:t>
            </a:r>
            <a:r>
              <a:rPr lang="es-ES_tradnl" sz="2000" smtClean="0"/>
              <a:t>(C</a:t>
            </a:r>
            <a:r>
              <a:rPr lang="es-ES_tradnl" sz="2000" baseline="-25000" smtClean="0"/>
              <a:t>3</a:t>
            </a:r>
            <a:r>
              <a:rPr lang="es-ES_tradnl" sz="2000" smtClean="0"/>
              <a:t>H</a:t>
            </a:r>
            <a:r>
              <a:rPr lang="es-ES_tradnl" sz="2000" baseline="-25000" smtClean="0"/>
              <a:t>8</a:t>
            </a:r>
            <a:r>
              <a:rPr lang="es-ES_tradnl" sz="2000" smtClean="0"/>
              <a:t>) = </a:t>
            </a:r>
            <a:r>
              <a:rPr lang="es-ES_tradnl" sz="2000" b="1" smtClean="0">
                <a:solidFill>
                  <a:schemeClr val="tx2"/>
                </a:solidFill>
              </a:rPr>
              <a:t>–1657 kJ/mol</a:t>
            </a:r>
            <a:endParaRPr lang="es-ES_tradnl" sz="2000" baseline="-25000" smtClean="0"/>
          </a:p>
          <a:p>
            <a:pPr>
              <a:defRPr/>
            </a:pPr>
            <a:endParaRPr lang="es-ES_tradnl" sz="2000" baseline="-25000" smtClean="0">
              <a:sym typeface="Symbol" pitchFamily="18" charset="2"/>
            </a:endParaRPr>
          </a:p>
          <a:p>
            <a:pPr>
              <a:defRPr/>
            </a:pPr>
            <a:endParaRPr lang="es-ES_tradnl" sz="2000" smtClean="0">
              <a:sym typeface="Symbol" pitchFamily="18" charset="2"/>
            </a:endParaRPr>
          </a:p>
        </p:txBody>
      </p:sp>
      <p:graphicFrame>
        <p:nvGraphicFramePr>
          <p:cNvPr id="37514" name="Group 650"/>
          <p:cNvGraphicFramePr>
            <a:graphicFrameLocks noGrp="1"/>
          </p:cNvGraphicFramePr>
          <p:nvPr>
            <p:extLst>
              <p:ext uri="{D42A27DB-BD31-4B8C-83A1-F6EECF244321}">
                <p14:modId xmlns:p14="http://schemas.microsoft.com/office/powerpoint/2010/main" xmlns="" val="985982785"/>
              </p:ext>
            </p:extLst>
          </p:nvPr>
        </p:nvGraphicFramePr>
        <p:xfrm>
          <a:off x="6469979" y="1411238"/>
          <a:ext cx="2422501" cy="5059608"/>
        </p:xfrm>
        <a:graphic>
          <a:graphicData uri="http://schemas.openxmlformats.org/drawingml/2006/table">
            <a:tbl>
              <a:tblPr/>
              <a:tblGrid>
                <a:gridCol w="969000"/>
                <a:gridCol w="1453501"/>
              </a:tblGrid>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1"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Enlace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1"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E</a:t>
                      </a:r>
                      <a:r>
                        <a:rPr kumimoji="0" lang="es-ES" sz="2000" b="1" i="0" u="none" strike="noStrike" cap="none" normalizeH="0" baseline="-30000" smtClean="0">
                          <a:ln>
                            <a:noFill/>
                          </a:ln>
                          <a:solidFill>
                            <a:srgbClr val="000000"/>
                          </a:solidFill>
                          <a:effectLst>
                            <a:outerShdw blurRad="38100" dist="38100" dir="2700000" algn="tl">
                              <a:srgbClr val="FFFFFF"/>
                            </a:outerShdw>
                          </a:effectLst>
                          <a:latin typeface="Arial" pitchFamily="34" charset="0"/>
                          <a:cs typeface="Times New Roman" pitchFamily="18" charset="0"/>
                        </a:rPr>
                        <a:t>e</a:t>
                      </a:r>
                      <a:r>
                        <a:rPr kumimoji="0" lang="es-ES" sz="2000" b="1"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 (kJ/mol)</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GB"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H–H</a:t>
                      </a:r>
                      <a:endPar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GB"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436</a:t>
                      </a:r>
                      <a:endPar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GB"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C–C</a:t>
                      </a:r>
                      <a:endPar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347</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C=C</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620</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C</a:t>
                      </a: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sym typeface="Symbol" pitchFamily="18" charset="2"/>
                        </a:rPr>
                        <a:t></a:t>
                      </a: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C</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812</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O=O</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499</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Cl–C</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243</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C–H</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413</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C–O</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315</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C=O</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745</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O–H</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460</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Cl–H</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432</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extLst>
      <p:ext uri="{BB962C8B-B14F-4D97-AF65-F5344CB8AC3E}">
        <p14:creationId xmlns:p14="http://schemas.microsoft.com/office/powerpoint/2010/main" xmlns="" val="75059629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up)">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up)">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6867">
                                            <p:txEl>
                                              <p:pRg st="3" end="3"/>
                                            </p:txEl>
                                          </p:spTgt>
                                        </p:tgtEl>
                                        <p:attrNameLst>
                                          <p:attrName>style.visibility</p:attrName>
                                        </p:attrNameLst>
                                      </p:cBhvr>
                                      <p:to>
                                        <p:strVal val="visible"/>
                                      </p:to>
                                    </p:set>
                                    <p:animEffect transition="in" filter="wipe(up)">
                                      <p:cBhvr>
                                        <p:cTn id="21" dur="500"/>
                                        <p:tgtEl>
                                          <p:spTgt spid="36867">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6867">
                                            <p:txEl>
                                              <p:pRg st="4" end="4"/>
                                            </p:txEl>
                                          </p:spTgt>
                                        </p:tgtEl>
                                        <p:attrNameLst>
                                          <p:attrName>style.visibility</p:attrName>
                                        </p:attrNameLst>
                                      </p:cBhvr>
                                      <p:to>
                                        <p:strVal val="visible"/>
                                      </p:to>
                                    </p:set>
                                    <p:animEffect transition="in" filter="wipe(up)">
                                      <p:cBhvr>
                                        <p:cTn id="26" dur="500"/>
                                        <p:tgtEl>
                                          <p:spTgt spid="36867">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6867">
                                            <p:txEl>
                                              <p:pRg st="5" end="5"/>
                                            </p:txEl>
                                          </p:spTgt>
                                        </p:tgtEl>
                                        <p:attrNameLst>
                                          <p:attrName>style.visibility</p:attrName>
                                        </p:attrNameLst>
                                      </p:cBhvr>
                                      <p:to>
                                        <p:strVal val="visible"/>
                                      </p:to>
                                    </p:set>
                                    <p:animEffect transition="in" filter="wipe(up)">
                                      <p:cBhvr>
                                        <p:cTn id="31" dur="500"/>
                                        <p:tgtEl>
                                          <p:spTgt spid="36867">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6867">
                                            <p:txEl>
                                              <p:pRg st="6" end="6"/>
                                            </p:txEl>
                                          </p:spTgt>
                                        </p:tgtEl>
                                        <p:attrNameLst>
                                          <p:attrName>style.visibility</p:attrName>
                                        </p:attrNameLst>
                                      </p:cBhvr>
                                      <p:to>
                                        <p:strVal val="visible"/>
                                      </p:to>
                                    </p:set>
                                    <p:animEffect transition="in" filter="wipe(up)">
                                      <p:cBhvr>
                                        <p:cTn id="36" dur="500"/>
                                        <p:tgtEl>
                                          <p:spTgt spid="36867">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6867">
                                            <p:txEl>
                                              <p:pRg st="7" end="7"/>
                                            </p:txEl>
                                          </p:spTgt>
                                        </p:tgtEl>
                                        <p:attrNameLst>
                                          <p:attrName>style.visibility</p:attrName>
                                        </p:attrNameLst>
                                      </p:cBhvr>
                                      <p:to>
                                        <p:strVal val="visible"/>
                                      </p:to>
                                    </p:set>
                                    <p:animEffect transition="in" filter="wipe(up)">
                                      <p:cBhvr>
                                        <p:cTn id="41" dur="500"/>
                                        <p:tgtEl>
                                          <p:spTgt spid="36867">
                                            <p:txEl>
                                              <p:pRg st="7" end="7"/>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6867">
                                            <p:txEl>
                                              <p:pRg st="8" end="8"/>
                                            </p:txEl>
                                          </p:spTgt>
                                        </p:tgtEl>
                                        <p:attrNameLst>
                                          <p:attrName>style.visibility</p:attrName>
                                        </p:attrNameLst>
                                      </p:cBhvr>
                                      <p:to>
                                        <p:strVal val="visible"/>
                                      </p:to>
                                    </p:set>
                                    <p:animEffect transition="in" filter="wipe(up)">
                                      <p:cBhvr>
                                        <p:cTn id="46" dur="5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Tabla de variables termodinámicas extensivas e intensiva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3" y="1124744"/>
            <a:ext cx="8270633" cy="482453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300822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720777"/>
            <a:ext cx="8229600" cy="4373563"/>
          </a:xfrm>
        </p:spPr>
        <p:txBody>
          <a:bodyPr/>
          <a:lstStyle/>
          <a:p>
            <a:pPr marL="114300" indent="0">
              <a:buNone/>
            </a:pPr>
            <a:r>
              <a:rPr lang="es-PE" dirty="0"/>
              <a:t>CH</a:t>
            </a:r>
            <a:r>
              <a:rPr lang="es-PE" baseline="-25000" dirty="0"/>
              <a:t>4(g)</a:t>
            </a:r>
            <a:r>
              <a:rPr lang="es-PE" dirty="0"/>
              <a:t>   +   2O</a:t>
            </a:r>
            <a:r>
              <a:rPr lang="es-PE" baseline="-25000" dirty="0"/>
              <a:t>2(g)</a:t>
            </a:r>
            <a:r>
              <a:rPr lang="es-PE" dirty="0"/>
              <a:t>   →   CO</a:t>
            </a:r>
            <a:r>
              <a:rPr lang="es-PE" baseline="-25000" dirty="0"/>
              <a:t>2(g) </a:t>
            </a:r>
            <a:r>
              <a:rPr lang="es-PE" dirty="0"/>
              <a:t>  +  2H</a:t>
            </a:r>
            <a:r>
              <a:rPr lang="es-PE" baseline="-25000" dirty="0"/>
              <a:t>2</a:t>
            </a:r>
            <a:r>
              <a:rPr lang="es-PE" dirty="0"/>
              <a:t>O</a:t>
            </a:r>
            <a:r>
              <a:rPr lang="es-PE" baseline="-25000" dirty="0"/>
              <a:t>(g)</a:t>
            </a:r>
            <a:endParaRPr lang="es-PE" dirty="0"/>
          </a:p>
        </p:txBody>
      </p:sp>
      <p:pic>
        <p:nvPicPr>
          <p:cNvPr id="14338" name="Picture 2" descr="http://corinto.pucp.edu.pe/quimicageneral/sites/corinto.pucp.edu.pe.quimicageneral/files/images/unidad1/Ecuaci%c3%b3nes%20enlaces%20rotos.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4" y="2348880"/>
            <a:ext cx="4819650" cy="1790701"/>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4" name="3 Tabla"/>
          <p:cNvGraphicFramePr>
            <a:graphicFrameLocks noGrp="1"/>
          </p:cNvGraphicFramePr>
          <p:nvPr>
            <p:extLst>
              <p:ext uri="{D42A27DB-BD31-4B8C-83A1-F6EECF244321}">
                <p14:modId xmlns:p14="http://schemas.microsoft.com/office/powerpoint/2010/main" xmlns="" val="1115450677"/>
              </p:ext>
            </p:extLst>
          </p:nvPr>
        </p:nvGraphicFramePr>
        <p:xfrm>
          <a:off x="5724128" y="2436511"/>
          <a:ext cx="2809876" cy="1703070"/>
        </p:xfrm>
        <a:graphic>
          <a:graphicData uri="http://schemas.openxmlformats.org/drawingml/2006/table">
            <a:tbl>
              <a:tblPr/>
              <a:tblGrid>
                <a:gridCol w="1404938"/>
                <a:gridCol w="1404938"/>
              </a:tblGrid>
              <a:tr h="495300">
                <a:tc>
                  <a:txBody>
                    <a:bodyPr/>
                    <a:lstStyle/>
                    <a:p>
                      <a:pPr algn="ctr"/>
                      <a:r>
                        <a:rPr lang="es-PE" b="1" dirty="0">
                          <a:effectLst/>
                          <a:latin typeface="verdana"/>
                        </a:rPr>
                        <a:t>Enlaces Rotos</a:t>
                      </a:r>
                      <a:endParaRPr lang="es-PE" dirty="0">
                        <a:effectLst/>
                        <a:latin typeface="Arial"/>
                      </a:endParaRPr>
                    </a:p>
                  </a:txBody>
                  <a:tcPr marL="9525" marR="9525" marT="9525" marB="9525" anchor="ctr">
                    <a:lnL>
                      <a:noFill/>
                    </a:lnL>
                    <a:lnR>
                      <a:noFill/>
                    </a:lnR>
                    <a:lnT>
                      <a:noFill/>
                    </a:lnT>
                    <a:lnB>
                      <a:noFill/>
                    </a:lnB>
                    <a:solidFill>
                      <a:srgbClr val="FFFFFF"/>
                    </a:solidFill>
                  </a:tcPr>
                </a:tc>
                <a:tc>
                  <a:txBody>
                    <a:bodyPr/>
                    <a:lstStyle/>
                    <a:p>
                      <a:pPr algn="ctr"/>
                      <a:r>
                        <a:rPr lang="es-PE" b="1">
                          <a:effectLst/>
                          <a:latin typeface="verdana"/>
                        </a:rPr>
                        <a:t>Enlaces Formados</a:t>
                      </a:r>
                      <a:endParaRPr lang="es-PE">
                        <a:effectLst/>
                        <a:latin typeface="Arial"/>
                      </a:endParaRPr>
                    </a:p>
                  </a:txBody>
                  <a:tcPr marL="9525" marR="9525" marT="9525" marB="9525" anchor="ctr">
                    <a:lnL>
                      <a:noFill/>
                    </a:lnL>
                    <a:lnR>
                      <a:noFill/>
                    </a:lnR>
                    <a:lnT>
                      <a:noFill/>
                    </a:lnT>
                    <a:lnB>
                      <a:noFill/>
                    </a:lnB>
                    <a:solidFill>
                      <a:srgbClr val="FFFFFF"/>
                    </a:solidFill>
                  </a:tcPr>
                </a:tc>
              </a:tr>
              <a:tr h="495300">
                <a:tc>
                  <a:txBody>
                    <a:bodyPr/>
                    <a:lstStyle/>
                    <a:p>
                      <a:pPr algn="ctr"/>
                      <a:r>
                        <a:rPr lang="es-PE">
                          <a:effectLst/>
                          <a:latin typeface="verdana"/>
                        </a:rPr>
                        <a:t>4 enlaces C-H</a:t>
                      </a:r>
                      <a:endParaRPr lang="es-PE">
                        <a:effectLst/>
                        <a:latin typeface="Arial"/>
                      </a:endParaRPr>
                    </a:p>
                  </a:txBody>
                  <a:tcPr marL="9525" marR="9525" marT="9525" marB="9525" anchor="ctr">
                    <a:lnL>
                      <a:noFill/>
                    </a:lnL>
                    <a:lnR>
                      <a:noFill/>
                    </a:lnR>
                    <a:lnT>
                      <a:noFill/>
                    </a:lnT>
                    <a:lnB>
                      <a:noFill/>
                    </a:lnB>
                    <a:solidFill>
                      <a:srgbClr val="FFFFFF"/>
                    </a:solidFill>
                  </a:tcPr>
                </a:tc>
                <a:tc>
                  <a:txBody>
                    <a:bodyPr/>
                    <a:lstStyle/>
                    <a:p>
                      <a:pPr algn="ctr"/>
                      <a:r>
                        <a:rPr lang="es-PE" dirty="0">
                          <a:effectLst/>
                          <a:latin typeface="verdana"/>
                        </a:rPr>
                        <a:t>2 enlaces C=O</a:t>
                      </a:r>
                      <a:endParaRPr lang="es-PE" dirty="0">
                        <a:effectLst/>
                        <a:latin typeface="Arial"/>
                      </a:endParaRPr>
                    </a:p>
                  </a:txBody>
                  <a:tcPr marL="9525" marR="9525" marT="9525" marB="9525" anchor="ctr">
                    <a:lnL>
                      <a:noFill/>
                    </a:lnL>
                    <a:lnR>
                      <a:noFill/>
                    </a:lnR>
                    <a:lnT>
                      <a:noFill/>
                    </a:lnT>
                    <a:lnB>
                      <a:noFill/>
                    </a:lnB>
                    <a:solidFill>
                      <a:srgbClr val="FFFFFF"/>
                    </a:solidFill>
                  </a:tcPr>
                </a:tc>
              </a:tr>
              <a:tr h="495300">
                <a:tc>
                  <a:txBody>
                    <a:bodyPr/>
                    <a:lstStyle/>
                    <a:p>
                      <a:pPr algn="ctr"/>
                      <a:r>
                        <a:rPr lang="es-PE">
                          <a:effectLst/>
                          <a:latin typeface="verdana"/>
                        </a:rPr>
                        <a:t>2 enlaces O=O</a:t>
                      </a:r>
                      <a:endParaRPr lang="es-PE">
                        <a:effectLst/>
                        <a:latin typeface="Arial"/>
                      </a:endParaRPr>
                    </a:p>
                  </a:txBody>
                  <a:tcPr marL="9525" marR="9525" marT="9525" marB="9525" anchor="ctr">
                    <a:lnL>
                      <a:noFill/>
                    </a:lnL>
                    <a:lnR>
                      <a:noFill/>
                    </a:lnR>
                    <a:lnT>
                      <a:noFill/>
                    </a:lnT>
                    <a:lnB>
                      <a:noFill/>
                    </a:lnB>
                    <a:solidFill>
                      <a:srgbClr val="FFFFFF"/>
                    </a:solidFill>
                  </a:tcPr>
                </a:tc>
                <a:tc>
                  <a:txBody>
                    <a:bodyPr/>
                    <a:lstStyle/>
                    <a:p>
                      <a:pPr algn="ctr"/>
                      <a:r>
                        <a:rPr lang="es-PE" dirty="0">
                          <a:effectLst/>
                          <a:latin typeface="verdana"/>
                        </a:rPr>
                        <a:t>4 enlaces H-O</a:t>
                      </a:r>
                      <a:endParaRPr lang="es-PE" dirty="0">
                        <a:effectLst/>
                        <a:latin typeface="Arial"/>
                      </a:endParaRPr>
                    </a:p>
                  </a:txBody>
                  <a:tcPr marL="9525" marR="9525" marT="9525" marB="9525" anchor="ctr">
                    <a:lnL>
                      <a:noFill/>
                    </a:lnL>
                    <a:lnR>
                      <a:noFill/>
                    </a:lnR>
                    <a:lnT>
                      <a:noFill/>
                    </a:lnT>
                    <a:lnB>
                      <a:noFill/>
                    </a:lnB>
                    <a:solidFill>
                      <a:srgbClr val="FFFFFF"/>
                    </a:solidFill>
                  </a:tcPr>
                </a:tc>
              </a:tr>
            </a:tbl>
          </a:graphicData>
        </a:graphic>
      </p:graphicFrame>
      <p:sp>
        <p:nvSpPr>
          <p:cNvPr id="5" name="4 Rectángulo"/>
          <p:cNvSpPr/>
          <p:nvPr/>
        </p:nvSpPr>
        <p:spPr>
          <a:xfrm>
            <a:off x="467544" y="4139581"/>
            <a:ext cx="8424936" cy="2585323"/>
          </a:xfrm>
          <a:prstGeom prst="rect">
            <a:avLst/>
          </a:prstGeom>
        </p:spPr>
        <p:txBody>
          <a:bodyPr wrap="square">
            <a:spAutoFit/>
          </a:bodyPr>
          <a:lstStyle/>
          <a:p>
            <a:r>
              <a:rPr lang="es-PE" dirty="0"/>
              <a:t>El número de enlaces rotos en un mol de moléculas x Energía de enlace:</a:t>
            </a:r>
          </a:p>
          <a:p>
            <a:r>
              <a:rPr lang="es-PE" dirty="0"/>
              <a:t>4 enlaces C-H x 413 kJ = 1652 kJ           </a:t>
            </a:r>
          </a:p>
          <a:p>
            <a:r>
              <a:rPr lang="es-PE" dirty="0"/>
              <a:t>2 enlaces O=O x 494 kJ = 988 kJ</a:t>
            </a:r>
          </a:p>
          <a:p>
            <a:r>
              <a:rPr lang="es-PE" b="1" dirty="0"/>
              <a:t>Romper los enlaces requiere de una energía de 2640 kJ</a:t>
            </a:r>
            <a:endParaRPr lang="es-PE" dirty="0"/>
          </a:p>
          <a:p>
            <a:r>
              <a:rPr lang="es-PE" dirty="0"/>
              <a:t>El número de enlaces formados en un mol de moléculas x energía de enlace:</a:t>
            </a:r>
          </a:p>
          <a:p>
            <a:r>
              <a:rPr lang="es-PE" dirty="0"/>
              <a:t>2 enlaces C=O x (- 801 kJ) = (</a:t>
            </a:r>
            <a:r>
              <a:rPr lang="es-PE" b="1" dirty="0"/>
              <a:t>-</a:t>
            </a:r>
            <a:r>
              <a:rPr lang="es-PE" dirty="0"/>
              <a:t> 1602 kJ)</a:t>
            </a:r>
          </a:p>
          <a:p>
            <a:r>
              <a:rPr lang="es-PE" dirty="0"/>
              <a:t>4 enlaces H-O x (- 482 kJ) = (</a:t>
            </a:r>
            <a:r>
              <a:rPr lang="es-PE" b="1" dirty="0"/>
              <a:t>- </a:t>
            </a:r>
            <a:r>
              <a:rPr lang="es-PE" dirty="0"/>
              <a:t>1928 kJ)</a:t>
            </a:r>
          </a:p>
          <a:p>
            <a:r>
              <a:rPr lang="es-PE" b="1" dirty="0"/>
              <a:t>Formar enlaces libera una energía de  (- 3530 kJ</a:t>
            </a:r>
            <a:r>
              <a:rPr lang="es-PE" b="1" dirty="0" smtClean="0"/>
              <a:t>)</a:t>
            </a:r>
            <a:endParaRPr lang="es-PE" dirty="0"/>
          </a:p>
        </p:txBody>
      </p:sp>
    </p:spTree>
    <p:extLst>
      <p:ext uri="{BB962C8B-B14F-4D97-AF65-F5344CB8AC3E}">
        <p14:creationId xmlns:p14="http://schemas.microsoft.com/office/powerpoint/2010/main" xmlns="" val="33372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corinto.pucp.edu.pe/quimicageneral/sites/corinto.pucp.edu.pe.quimicageneral/files/images/unidad1/calculo%20energ%c3%ada%20de%20enlace-1.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9512" y="332656"/>
            <a:ext cx="7524750" cy="1838325"/>
          </a:xfrm>
          <a:prstGeom prst="rect">
            <a:avLst/>
          </a:prstGeom>
          <a:noFill/>
          <a:extLst>
            <a:ext uri="{909E8E84-426E-40DD-AFC4-6F175D3DCCD1}">
              <a14:hiddenFill xmlns:a14="http://schemas.microsoft.com/office/drawing/2010/main" xmlns="">
                <a:solidFill>
                  <a:srgbClr val="FFFFFF"/>
                </a:solidFill>
              </a14:hiddenFill>
            </a:ext>
          </a:extLst>
        </p:spPr>
      </p:pic>
      <p:pic>
        <p:nvPicPr>
          <p:cNvPr id="15363"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79512" y="2466975"/>
            <a:ext cx="7981950" cy="9620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5364"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927224" y="4240757"/>
            <a:ext cx="6486525" cy="15621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51105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35353" y="1196752"/>
            <a:ext cx="8064896" cy="252028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6388" name="Picture 4"/>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5206" y="5445224"/>
            <a:ext cx="7501539" cy="5040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31149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7" name="Rectangle 7"/>
          <p:cNvSpPr>
            <a:spLocks noGrp="1" noChangeArrowheads="1"/>
          </p:cNvSpPr>
          <p:nvPr>
            <p:ph type="title"/>
          </p:nvPr>
        </p:nvSpPr>
        <p:spPr bwMode="auto">
          <a:xfrm>
            <a:off x="685800" y="228600"/>
            <a:ext cx="7772400" cy="1219200"/>
          </a:xfrm>
          <a:ln w="12700">
            <a:miter lim="800000"/>
            <a:headEnd/>
            <a:tailEnd/>
          </a:ln>
        </p:spPr>
        <p:txBody>
          <a:bodyPr vert="horz" wrap="square" lIns="90488" tIns="44450" rIns="90488" bIns="44450" numCol="1" anchor="ctr" anchorCtr="0" compatLnSpc="1">
            <a:prstTxWarp prst="textNoShape">
              <a:avLst/>
            </a:prstTxWarp>
          </a:bodyPr>
          <a:lstStyle/>
          <a:p>
            <a:pPr eaLnBrk="1" hangingPunct="1">
              <a:defRPr/>
            </a:pPr>
            <a:r>
              <a:rPr lang="es-ES_tradnl" sz="3600" smtClean="0">
                <a:solidFill>
                  <a:srgbClr val="FF66CC"/>
                </a:solidFill>
                <a:effectLst>
                  <a:outerShdw blurRad="38100" dist="38100" dir="2700000" algn="tl">
                    <a:srgbClr val="000000"/>
                  </a:outerShdw>
                </a:effectLst>
                <a:latin typeface="Times New Roman" pitchFamily="18" charset="0"/>
              </a:rPr>
              <a:t>Variables de estado</a:t>
            </a:r>
          </a:p>
        </p:txBody>
      </p:sp>
      <p:sp>
        <p:nvSpPr>
          <p:cNvPr id="476171" name="Rectangle 11"/>
          <p:cNvSpPr>
            <a:spLocks noChangeArrowheads="1"/>
          </p:cNvSpPr>
          <p:nvPr/>
        </p:nvSpPr>
        <p:spPr bwMode="auto">
          <a:xfrm>
            <a:off x="273895" y="1556792"/>
            <a:ext cx="8572560"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s-ES_tradnl" sz="2200" dirty="0" smtClean="0">
                <a:solidFill>
                  <a:srgbClr val="006600"/>
                </a:solidFill>
              </a:rPr>
              <a:t>Magnitudes </a:t>
            </a:r>
            <a:r>
              <a:rPr lang="es-ES_tradnl" sz="2200" dirty="0">
                <a:solidFill>
                  <a:srgbClr val="006600"/>
                </a:solidFill>
              </a:rPr>
              <a:t>que pueden variar a lo largo de un proceso </a:t>
            </a:r>
            <a:r>
              <a:rPr lang="es-ES" sz="2200" dirty="0">
                <a:solidFill>
                  <a:srgbClr val="006600"/>
                </a:solidFill>
              </a:rPr>
              <a:t>(por ejemplo, en el transcurso de una reacción química)</a:t>
            </a:r>
          </a:p>
        </p:txBody>
      </p:sp>
      <p:sp>
        <p:nvSpPr>
          <p:cNvPr id="476172" name="Rectangle 12"/>
          <p:cNvSpPr>
            <a:spLocks noChangeArrowheads="1"/>
          </p:cNvSpPr>
          <p:nvPr/>
        </p:nvSpPr>
        <p:spPr bwMode="auto">
          <a:xfrm>
            <a:off x="428596" y="2643182"/>
            <a:ext cx="1724025"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ES_tradnl" sz="2200" u="sng" dirty="0" smtClean="0">
                <a:solidFill>
                  <a:srgbClr val="006600"/>
                </a:solidFill>
              </a:rPr>
              <a:t>Ejemplos</a:t>
            </a:r>
            <a:r>
              <a:rPr lang="es-ES_tradnl" sz="2200" u="sng" dirty="0">
                <a:solidFill>
                  <a:srgbClr val="006600"/>
                </a:solidFill>
              </a:rPr>
              <a:t>:</a:t>
            </a:r>
            <a:endParaRPr lang="es-ES" sz="2200" u="sng" dirty="0">
              <a:solidFill>
                <a:srgbClr val="006600"/>
              </a:solidFill>
            </a:endParaRPr>
          </a:p>
        </p:txBody>
      </p:sp>
      <p:sp>
        <p:nvSpPr>
          <p:cNvPr id="476173" name="Rectangle 13"/>
          <p:cNvSpPr>
            <a:spLocks noChangeArrowheads="1"/>
          </p:cNvSpPr>
          <p:nvPr/>
        </p:nvSpPr>
        <p:spPr bwMode="auto">
          <a:xfrm>
            <a:off x="785786" y="3786190"/>
            <a:ext cx="366078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lvl="1">
              <a:spcBef>
                <a:spcPct val="20000"/>
              </a:spcBef>
              <a:buFontTx/>
              <a:buChar char="–"/>
            </a:pPr>
            <a:r>
              <a:rPr lang="es-ES_tradnl" dirty="0">
                <a:solidFill>
                  <a:srgbClr val="666633"/>
                </a:solidFill>
              </a:rPr>
              <a:t> Presión.</a:t>
            </a:r>
          </a:p>
        </p:txBody>
      </p:sp>
      <p:sp>
        <p:nvSpPr>
          <p:cNvPr id="476174" name="Rectangle 14"/>
          <p:cNvSpPr>
            <a:spLocks noChangeArrowheads="1"/>
          </p:cNvSpPr>
          <p:nvPr/>
        </p:nvSpPr>
        <p:spPr bwMode="auto">
          <a:xfrm>
            <a:off x="1142976" y="3143248"/>
            <a:ext cx="4337063"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s-ES_tradnl" dirty="0">
                <a:solidFill>
                  <a:srgbClr val="666633"/>
                </a:solidFill>
                <a:cs typeface="Arial" pitchFamily="34" charset="0"/>
              </a:rPr>
              <a:t>–</a:t>
            </a:r>
            <a:r>
              <a:rPr lang="es-ES_tradnl" dirty="0">
                <a:solidFill>
                  <a:srgbClr val="666633"/>
                </a:solidFill>
              </a:rPr>
              <a:t> Temperatura</a:t>
            </a:r>
            <a:endParaRPr lang="es-ES" dirty="0">
              <a:solidFill>
                <a:srgbClr val="666633"/>
              </a:solidFill>
            </a:endParaRPr>
          </a:p>
        </p:txBody>
      </p:sp>
      <p:sp>
        <p:nvSpPr>
          <p:cNvPr id="476175" name="Rectangle 15"/>
          <p:cNvSpPr>
            <a:spLocks noChangeArrowheads="1"/>
          </p:cNvSpPr>
          <p:nvPr/>
        </p:nvSpPr>
        <p:spPr bwMode="auto">
          <a:xfrm>
            <a:off x="779440" y="3436935"/>
            <a:ext cx="3843344"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lvl="1">
              <a:spcBef>
                <a:spcPct val="20000"/>
              </a:spcBef>
              <a:buFontTx/>
              <a:buChar char="–"/>
            </a:pPr>
            <a:r>
              <a:rPr lang="es-ES_tradnl" dirty="0">
                <a:solidFill>
                  <a:srgbClr val="666633"/>
                </a:solidFill>
              </a:rPr>
              <a:t> Volumen.</a:t>
            </a:r>
          </a:p>
        </p:txBody>
      </p:sp>
      <p:sp>
        <p:nvSpPr>
          <p:cNvPr id="476176" name="Rectangle 16"/>
          <p:cNvSpPr>
            <a:spLocks noChangeArrowheads="1"/>
          </p:cNvSpPr>
          <p:nvPr/>
        </p:nvSpPr>
        <p:spPr bwMode="auto">
          <a:xfrm>
            <a:off x="1255690" y="4190998"/>
            <a:ext cx="3652846"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s-ES_tradnl" dirty="0">
                <a:solidFill>
                  <a:srgbClr val="666633"/>
                </a:solidFill>
              </a:rPr>
              <a:t>–</a:t>
            </a:r>
            <a:r>
              <a:rPr lang="es-ES_tradnl" dirty="0"/>
              <a:t> </a:t>
            </a:r>
            <a:r>
              <a:rPr lang="es-ES_tradnl" dirty="0">
                <a:solidFill>
                  <a:srgbClr val="666633"/>
                </a:solidFill>
              </a:rPr>
              <a:t>Concentración.</a:t>
            </a:r>
            <a:endParaRPr lang="es-ES" dirty="0">
              <a:solidFill>
                <a:srgbClr val="666633"/>
              </a:solidFill>
            </a:endParaRPr>
          </a:p>
        </p:txBody>
      </p:sp>
    </p:spTree>
    <p:extLst>
      <p:ext uri="{BB962C8B-B14F-4D97-AF65-F5344CB8AC3E}">
        <p14:creationId xmlns:p14="http://schemas.microsoft.com/office/powerpoint/2010/main" xmlns="" val="3265837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6171"/>
                                        </p:tgtEl>
                                        <p:attrNameLst>
                                          <p:attrName>style.visibility</p:attrName>
                                        </p:attrNameLst>
                                      </p:cBhvr>
                                      <p:to>
                                        <p:strVal val="visible"/>
                                      </p:to>
                                    </p:set>
                                    <p:animEffect transition="in" filter="dissolve">
                                      <p:cBhvr>
                                        <p:cTn id="7" dur="500"/>
                                        <p:tgtEl>
                                          <p:spTgt spid="476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6172"/>
                                        </p:tgtEl>
                                        <p:attrNameLst>
                                          <p:attrName>style.visibility</p:attrName>
                                        </p:attrNameLst>
                                      </p:cBhvr>
                                      <p:to>
                                        <p:strVal val="visible"/>
                                      </p:to>
                                    </p:set>
                                    <p:animEffect transition="in" filter="dissolve">
                                      <p:cBhvr>
                                        <p:cTn id="12" dur="500"/>
                                        <p:tgtEl>
                                          <p:spTgt spid="47617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76173"/>
                                        </p:tgtEl>
                                        <p:attrNameLst>
                                          <p:attrName>style.visibility</p:attrName>
                                        </p:attrNameLst>
                                      </p:cBhvr>
                                      <p:to>
                                        <p:strVal val="visible"/>
                                      </p:to>
                                    </p:set>
                                    <p:animEffect transition="in" filter="dissolve">
                                      <p:cBhvr>
                                        <p:cTn id="15" dur="500"/>
                                        <p:tgtEl>
                                          <p:spTgt spid="47617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76174"/>
                                        </p:tgtEl>
                                        <p:attrNameLst>
                                          <p:attrName>style.visibility</p:attrName>
                                        </p:attrNameLst>
                                      </p:cBhvr>
                                      <p:to>
                                        <p:strVal val="visible"/>
                                      </p:to>
                                    </p:set>
                                    <p:animEffect transition="in" filter="dissolve">
                                      <p:cBhvr>
                                        <p:cTn id="18" dur="500"/>
                                        <p:tgtEl>
                                          <p:spTgt spid="47617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76175"/>
                                        </p:tgtEl>
                                        <p:attrNameLst>
                                          <p:attrName>style.visibility</p:attrName>
                                        </p:attrNameLst>
                                      </p:cBhvr>
                                      <p:to>
                                        <p:strVal val="visible"/>
                                      </p:to>
                                    </p:set>
                                    <p:animEffect transition="in" filter="dissolve">
                                      <p:cBhvr>
                                        <p:cTn id="21" dur="500"/>
                                        <p:tgtEl>
                                          <p:spTgt spid="47617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76176"/>
                                        </p:tgtEl>
                                        <p:attrNameLst>
                                          <p:attrName>style.visibility</p:attrName>
                                        </p:attrNameLst>
                                      </p:cBhvr>
                                      <p:to>
                                        <p:strVal val="visible"/>
                                      </p:to>
                                    </p:set>
                                    <p:animEffect transition="in" filter="dissolve">
                                      <p:cBhvr>
                                        <p:cTn id="24" dur="500"/>
                                        <p:tgtEl>
                                          <p:spTgt spid="476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71" grpId="0"/>
      <p:bldP spid="476172" grpId="0"/>
      <p:bldP spid="476173" grpId="0"/>
      <p:bldP spid="476174" grpId="0"/>
      <p:bldP spid="476175" grpId="0"/>
      <p:bldP spid="47617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4" name="Rectangle 6"/>
          <p:cNvSpPr>
            <a:spLocks noGrp="1" noChangeArrowheads="1"/>
          </p:cNvSpPr>
          <p:nvPr>
            <p:ph type="title"/>
          </p:nvPr>
        </p:nvSpPr>
        <p:spPr bwMode="auto">
          <a:xfrm>
            <a:off x="685800" y="228600"/>
            <a:ext cx="7772400" cy="1219200"/>
          </a:xfrm>
          <a:ln w="12700">
            <a:miter lim="800000"/>
            <a:headEnd/>
            <a:tailEnd/>
          </a:ln>
        </p:spPr>
        <p:txBody>
          <a:bodyPr vert="horz" wrap="square" lIns="90488" tIns="44450" rIns="90488" bIns="44450" numCol="1" anchor="ctr" anchorCtr="0" compatLnSpc="1">
            <a:prstTxWarp prst="textNoShape">
              <a:avLst/>
            </a:prstTxWarp>
          </a:bodyPr>
          <a:lstStyle/>
          <a:p>
            <a:pPr eaLnBrk="1" hangingPunct="1">
              <a:defRPr/>
            </a:pPr>
            <a:r>
              <a:rPr lang="es-ES_tradnl" sz="3600" smtClean="0">
                <a:solidFill>
                  <a:srgbClr val="FF66CC"/>
                </a:solidFill>
                <a:effectLst>
                  <a:outerShdw blurRad="38100" dist="38100" dir="2700000" algn="tl">
                    <a:srgbClr val="000000"/>
                  </a:outerShdw>
                </a:effectLst>
                <a:latin typeface="Times New Roman" pitchFamily="18" charset="0"/>
              </a:rPr>
              <a:t>Funciones de estado</a:t>
            </a:r>
          </a:p>
        </p:txBody>
      </p:sp>
      <p:sp>
        <p:nvSpPr>
          <p:cNvPr id="478216" name="Rectangle 8"/>
          <p:cNvSpPr>
            <a:spLocks noChangeArrowheads="1"/>
          </p:cNvSpPr>
          <p:nvPr/>
        </p:nvSpPr>
        <p:spPr bwMode="auto">
          <a:xfrm>
            <a:off x="350838" y="1771650"/>
            <a:ext cx="843600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s-ES_tradnl" dirty="0" smtClean="0">
                <a:solidFill>
                  <a:srgbClr val="006600"/>
                </a:solidFill>
                <a:cs typeface="Arial" pitchFamily="34" charset="0"/>
              </a:rPr>
              <a:t>Magnitudes </a:t>
            </a:r>
            <a:r>
              <a:rPr lang="es-ES_tradnl" dirty="0">
                <a:solidFill>
                  <a:srgbClr val="006600"/>
                </a:solidFill>
                <a:cs typeface="Arial" pitchFamily="34" charset="0"/>
              </a:rPr>
              <a:t>que t</a:t>
            </a:r>
            <a:r>
              <a:rPr lang="es-ES_tradnl" dirty="0">
                <a:solidFill>
                  <a:srgbClr val="006600"/>
                </a:solidFill>
              </a:rPr>
              <a:t>ienen un </a:t>
            </a:r>
            <a:r>
              <a:rPr lang="es-ES_tradnl" b="1" u="sng" dirty="0">
                <a:solidFill>
                  <a:srgbClr val="006600"/>
                </a:solidFill>
              </a:rPr>
              <a:t>valor único</a:t>
            </a:r>
            <a:r>
              <a:rPr lang="es-ES_tradnl" dirty="0">
                <a:solidFill>
                  <a:srgbClr val="006600"/>
                </a:solidFill>
              </a:rPr>
              <a:t> para cada estado del sistema</a:t>
            </a:r>
            <a:endParaRPr lang="es-ES" dirty="0">
              <a:solidFill>
                <a:srgbClr val="006600"/>
              </a:solidFill>
            </a:endParaRPr>
          </a:p>
        </p:txBody>
      </p:sp>
      <p:sp>
        <p:nvSpPr>
          <p:cNvPr id="478217" name="Rectangle 9"/>
          <p:cNvSpPr>
            <a:spLocks noChangeArrowheads="1"/>
          </p:cNvSpPr>
          <p:nvPr/>
        </p:nvSpPr>
        <p:spPr bwMode="auto">
          <a:xfrm>
            <a:off x="349250" y="2239963"/>
            <a:ext cx="8580468" cy="19759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spcBef>
                <a:spcPct val="20000"/>
              </a:spcBef>
            </a:pPr>
            <a:r>
              <a:rPr lang="es-ES_tradnl" dirty="0" smtClean="0">
                <a:solidFill>
                  <a:srgbClr val="006600"/>
                </a:solidFill>
              </a:rPr>
              <a:t>Su </a:t>
            </a:r>
            <a:r>
              <a:rPr lang="es-ES_tradnl" dirty="0">
                <a:solidFill>
                  <a:srgbClr val="006600"/>
                </a:solidFill>
              </a:rPr>
              <a:t>variación solo depende </a:t>
            </a:r>
            <a:r>
              <a:rPr lang="es-ES_tradnl" u="sng" dirty="0">
                <a:solidFill>
                  <a:srgbClr val="006600"/>
                </a:solidFill>
              </a:rPr>
              <a:t>del estado inicial y final y no del camino </a:t>
            </a:r>
            <a:r>
              <a:rPr lang="es-ES_tradnl" u="sng" dirty="0" smtClean="0">
                <a:solidFill>
                  <a:srgbClr val="006600"/>
                </a:solidFill>
              </a:rPr>
              <a:t>desarrollado</a:t>
            </a:r>
            <a:r>
              <a:rPr lang="es-ES_tradnl" dirty="0" smtClean="0">
                <a:solidFill>
                  <a:srgbClr val="006600"/>
                </a:solidFill>
              </a:rPr>
              <a:t>.</a:t>
            </a:r>
          </a:p>
          <a:p>
            <a:pPr>
              <a:spcBef>
                <a:spcPct val="20000"/>
              </a:spcBef>
            </a:pPr>
            <a:endParaRPr lang="es-ES_tradnl" dirty="0" smtClean="0">
              <a:solidFill>
                <a:srgbClr val="006600"/>
              </a:solidFill>
            </a:endParaRPr>
          </a:p>
          <a:p>
            <a:pPr>
              <a:spcBef>
                <a:spcPct val="20000"/>
              </a:spcBef>
            </a:pPr>
            <a:endParaRPr lang="es-ES_tradnl" dirty="0" smtClean="0">
              <a:solidFill>
                <a:srgbClr val="006600"/>
              </a:solidFill>
            </a:endParaRPr>
          </a:p>
          <a:p>
            <a:pPr>
              <a:spcBef>
                <a:spcPct val="20000"/>
              </a:spcBef>
            </a:pPr>
            <a:endParaRPr lang="es-ES_tradnl" dirty="0" smtClean="0">
              <a:solidFill>
                <a:srgbClr val="006600"/>
              </a:solidFill>
            </a:endParaRPr>
          </a:p>
          <a:p>
            <a:pPr>
              <a:spcBef>
                <a:spcPct val="20000"/>
              </a:spcBef>
            </a:pPr>
            <a:endParaRPr lang="es-ES_tradnl" dirty="0">
              <a:solidFill>
                <a:srgbClr val="006600"/>
              </a:solidFill>
            </a:endParaRPr>
          </a:p>
        </p:txBody>
      </p:sp>
      <p:sp>
        <p:nvSpPr>
          <p:cNvPr id="478218" name="Rectangle 10"/>
          <p:cNvSpPr>
            <a:spLocks noChangeArrowheads="1"/>
          </p:cNvSpPr>
          <p:nvPr/>
        </p:nvSpPr>
        <p:spPr bwMode="auto">
          <a:xfrm>
            <a:off x="357158" y="3000372"/>
            <a:ext cx="308930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20000"/>
              </a:spcBef>
            </a:pPr>
            <a:r>
              <a:rPr lang="es-ES_tradnl" b="1" dirty="0"/>
              <a:t> </a:t>
            </a:r>
            <a:r>
              <a:rPr lang="es-ES_tradnl" b="1" u="sng" dirty="0"/>
              <a:t>Son funciones de estado</a:t>
            </a:r>
            <a:r>
              <a:rPr lang="es-ES_tradnl" b="1" dirty="0"/>
              <a:t>:</a:t>
            </a:r>
          </a:p>
        </p:txBody>
      </p:sp>
      <p:sp>
        <p:nvSpPr>
          <p:cNvPr id="478219" name="Rectangle 11"/>
          <p:cNvSpPr>
            <a:spLocks noChangeArrowheads="1"/>
          </p:cNvSpPr>
          <p:nvPr/>
        </p:nvSpPr>
        <p:spPr bwMode="auto">
          <a:xfrm>
            <a:off x="500034" y="4643446"/>
            <a:ext cx="122872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s-ES_tradnl" b="1" dirty="0" smtClean="0">
                <a:solidFill>
                  <a:srgbClr val="FF0000"/>
                </a:solidFill>
                <a:cs typeface="Arial" pitchFamily="34" charset="0"/>
              </a:rPr>
              <a:t> </a:t>
            </a:r>
            <a:r>
              <a:rPr lang="es-ES_tradnl" b="1" u="sng" dirty="0">
                <a:solidFill>
                  <a:srgbClr val="FF0000"/>
                </a:solidFill>
              </a:rPr>
              <a:t>NO son</a:t>
            </a:r>
            <a:r>
              <a:rPr lang="es-ES_tradnl" b="1" dirty="0">
                <a:solidFill>
                  <a:srgbClr val="FF0000"/>
                </a:solidFill>
              </a:rPr>
              <a:t>: </a:t>
            </a:r>
            <a:endParaRPr lang="es-ES" b="1" dirty="0">
              <a:solidFill>
                <a:srgbClr val="FF0000"/>
              </a:solidFill>
            </a:endParaRPr>
          </a:p>
        </p:txBody>
      </p:sp>
      <p:grpSp>
        <p:nvGrpSpPr>
          <p:cNvPr id="17" name="16 Grupo"/>
          <p:cNvGrpSpPr/>
          <p:nvPr/>
        </p:nvGrpSpPr>
        <p:grpSpPr>
          <a:xfrm>
            <a:off x="3214678" y="3214686"/>
            <a:ext cx="2232025" cy="1325562"/>
            <a:chOff x="3203575" y="3094038"/>
            <a:chExt cx="2232025" cy="1325562"/>
          </a:xfrm>
        </p:grpSpPr>
        <p:sp>
          <p:nvSpPr>
            <p:cNvPr id="478221" name="Rectangle 13"/>
            <p:cNvSpPr>
              <a:spLocks noChangeArrowheads="1"/>
            </p:cNvSpPr>
            <p:nvPr/>
          </p:nvSpPr>
          <p:spPr bwMode="auto">
            <a:xfrm>
              <a:off x="3203575" y="3094038"/>
              <a:ext cx="12128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20000"/>
                </a:spcBef>
              </a:pPr>
              <a:r>
                <a:rPr lang="es-ES_tradnl" dirty="0">
                  <a:solidFill>
                    <a:srgbClr val="006600"/>
                  </a:solidFill>
                  <a:cs typeface="Arial" pitchFamily="34" charset="0"/>
                </a:rPr>
                <a:t>– </a:t>
              </a:r>
              <a:r>
                <a:rPr lang="es-ES_tradnl" dirty="0">
                  <a:solidFill>
                    <a:srgbClr val="006600"/>
                  </a:solidFill>
                </a:rPr>
                <a:t>Presión.</a:t>
              </a:r>
            </a:p>
          </p:txBody>
        </p:sp>
        <p:sp>
          <p:nvSpPr>
            <p:cNvPr id="478222" name="Rectangle 14"/>
            <p:cNvSpPr>
              <a:spLocks noChangeArrowheads="1"/>
            </p:cNvSpPr>
            <p:nvPr/>
          </p:nvSpPr>
          <p:spPr bwMode="auto">
            <a:xfrm>
              <a:off x="3203575" y="3398838"/>
              <a:ext cx="223202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20000"/>
                </a:spcBef>
              </a:pPr>
              <a:r>
                <a:rPr lang="es-ES_tradnl" dirty="0">
                  <a:solidFill>
                    <a:srgbClr val="006600"/>
                  </a:solidFill>
                </a:rPr>
                <a:t>–</a:t>
              </a:r>
              <a:r>
                <a:rPr lang="es-ES_tradnl" dirty="0"/>
                <a:t> </a:t>
              </a:r>
              <a:r>
                <a:rPr lang="es-ES_tradnl" dirty="0">
                  <a:solidFill>
                    <a:srgbClr val="006600"/>
                  </a:solidFill>
                </a:rPr>
                <a:t>temperatura.</a:t>
              </a:r>
            </a:p>
          </p:txBody>
        </p:sp>
        <p:sp>
          <p:nvSpPr>
            <p:cNvPr id="478223" name="Rectangle 15"/>
            <p:cNvSpPr>
              <a:spLocks noChangeArrowheads="1"/>
            </p:cNvSpPr>
            <p:nvPr/>
          </p:nvSpPr>
          <p:spPr bwMode="auto">
            <a:xfrm>
              <a:off x="3203575" y="3719513"/>
              <a:ext cx="19748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20000"/>
                </a:spcBef>
              </a:pPr>
              <a:r>
                <a:rPr lang="es-ES_tradnl" dirty="0">
                  <a:solidFill>
                    <a:srgbClr val="006600"/>
                  </a:solidFill>
                </a:rPr>
                <a:t>– energía interna.</a:t>
              </a:r>
            </a:p>
          </p:txBody>
        </p:sp>
        <p:sp>
          <p:nvSpPr>
            <p:cNvPr id="478224" name="Rectangle 16"/>
            <p:cNvSpPr>
              <a:spLocks noChangeArrowheads="1"/>
            </p:cNvSpPr>
            <p:nvPr/>
          </p:nvSpPr>
          <p:spPr bwMode="auto">
            <a:xfrm>
              <a:off x="3203575" y="4052888"/>
              <a:ext cx="12509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20000"/>
                </a:spcBef>
              </a:pPr>
              <a:r>
                <a:rPr lang="es-ES_tradnl">
                  <a:solidFill>
                    <a:srgbClr val="006600"/>
                  </a:solidFill>
                </a:rPr>
                <a:t>–</a:t>
              </a:r>
              <a:r>
                <a:rPr lang="es-ES_tradnl"/>
                <a:t> </a:t>
              </a:r>
              <a:r>
                <a:rPr lang="es-ES_tradnl">
                  <a:solidFill>
                    <a:srgbClr val="006600"/>
                  </a:solidFill>
                </a:rPr>
                <a:t>entalpía.</a:t>
              </a:r>
            </a:p>
          </p:txBody>
        </p:sp>
      </p:grpSp>
      <p:sp>
        <p:nvSpPr>
          <p:cNvPr id="478225" name="Rectangle 17"/>
          <p:cNvSpPr>
            <a:spLocks noChangeArrowheads="1"/>
          </p:cNvSpPr>
          <p:nvPr/>
        </p:nvSpPr>
        <p:spPr bwMode="auto">
          <a:xfrm>
            <a:off x="1904972" y="4630746"/>
            <a:ext cx="9969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20000"/>
              </a:spcBef>
            </a:pPr>
            <a:r>
              <a:rPr lang="es-ES_tradnl">
                <a:solidFill>
                  <a:srgbClr val="006600"/>
                </a:solidFill>
              </a:rPr>
              <a:t> –</a:t>
            </a:r>
            <a:r>
              <a:rPr lang="es-ES_tradnl"/>
              <a:t> </a:t>
            </a:r>
            <a:r>
              <a:rPr lang="es-ES_tradnl">
                <a:solidFill>
                  <a:srgbClr val="006600"/>
                </a:solidFill>
              </a:rPr>
              <a:t>calor.</a:t>
            </a:r>
          </a:p>
        </p:txBody>
      </p:sp>
      <p:sp>
        <p:nvSpPr>
          <p:cNvPr id="478226" name="Rectangle 18"/>
          <p:cNvSpPr>
            <a:spLocks noChangeArrowheads="1"/>
          </p:cNvSpPr>
          <p:nvPr/>
        </p:nvSpPr>
        <p:spPr bwMode="auto">
          <a:xfrm>
            <a:off x="1904972" y="5006984"/>
            <a:ext cx="12001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spcBef>
                <a:spcPct val="20000"/>
              </a:spcBef>
            </a:pPr>
            <a:r>
              <a:rPr lang="es-ES_tradnl">
                <a:solidFill>
                  <a:srgbClr val="006600"/>
                </a:solidFill>
              </a:rPr>
              <a:t> –</a:t>
            </a:r>
            <a:r>
              <a:rPr lang="es-ES_tradnl"/>
              <a:t> </a:t>
            </a:r>
            <a:r>
              <a:rPr lang="es-ES_tradnl">
                <a:solidFill>
                  <a:srgbClr val="006600"/>
                </a:solidFill>
              </a:rPr>
              <a:t>trabajo.</a:t>
            </a:r>
          </a:p>
        </p:txBody>
      </p:sp>
    </p:spTree>
    <p:extLst>
      <p:ext uri="{BB962C8B-B14F-4D97-AF65-F5344CB8AC3E}">
        <p14:creationId xmlns:p14="http://schemas.microsoft.com/office/powerpoint/2010/main" xmlns="" val="2877017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8216"/>
                                        </p:tgtEl>
                                        <p:attrNameLst>
                                          <p:attrName>style.visibility</p:attrName>
                                        </p:attrNameLst>
                                      </p:cBhvr>
                                      <p:to>
                                        <p:strVal val="visible"/>
                                      </p:to>
                                    </p:set>
                                    <p:animEffect transition="in" filter="dissolve">
                                      <p:cBhvr>
                                        <p:cTn id="7" dur="500"/>
                                        <p:tgtEl>
                                          <p:spTgt spid="4782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8217"/>
                                        </p:tgtEl>
                                        <p:attrNameLst>
                                          <p:attrName>style.visibility</p:attrName>
                                        </p:attrNameLst>
                                      </p:cBhvr>
                                      <p:to>
                                        <p:strVal val="visible"/>
                                      </p:to>
                                    </p:set>
                                    <p:animEffect transition="in" filter="dissolve">
                                      <p:cBhvr>
                                        <p:cTn id="12" dur="500"/>
                                        <p:tgtEl>
                                          <p:spTgt spid="4782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8218"/>
                                        </p:tgtEl>
                                        <p:attrNameLst>
                                          <p:attrName>style.visibility</p:attrName>
                                        </p:attrNameLst>
                                      </p:cBhvr>
                                      <p:to>
                                        <p:strVal val="visible"/>
                                      </p:to>
                                    </p:set>
                                    <p:animEffect transition="in" filter="dissolve">
                                      <p:cBhvr>
                                        <p:cTn id="17" dur="500"/>
                                        <p:tgtEl>
                                          <p:spTgt spid="4782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8219"/>
                                        </p:tgtEl>
                                        <p:attrNameLst>
                                          <p:attrName>style.visibility</p:attrName>
                                        </p:attrNameLst>
                                      </p:cBhvr>
                                      <p:to>
                                        <p:strVal val="visible"/>
                                      </p:to>
                                    </p:set>
                                    <p:animEffect transition="in" filter="dissolve">
                                      <p:cBhvr>
                                        <p:cTn id="22" dur="500"/>
                                        <p:tgtEl>
                                          <p:spTgt spid="47821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78225"/>
                                        </p:tgtEl>
                                        <p:attrNameLst>
                                          <p:attrName>style.visibility</p:attrName>
                                        </p:attrNameLst>
                                      </p:cBhvr>
                                      <p:to>
                                        <p:strVal val="visible"/>
                                      </p:to>
                                    </p:set>
                                    <p:animEffect transition="in" filter="dissolve">
                                      <p:cBhvr>
                                        <p:cTn id="25" dur="500"/>
                                        <p:tgtEl>
                                          <p:spTgt spid="47822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78226"/>
                                        </p:tgtEl>
                                        <p:attrNameLst>
                                          <p:attrName>style.visibility</p:attrName>
                                        </p:attrNameLst>
                                      </p:cBhvr>
                                      <p:to>
                                        <p:strVal val="visible"/>
                                      </p:to>
                                    </p:set>
                                    <p:animEffect transition="in" filter="dissolve">
                                      <p:cBhvr>
                                        <p:cTn id="28" dur="500"/>
                                        <p:tgtEl>
                                          <p:spTgt spid="478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6" grpId="0"/>
      <p:bldP spid="478217" grpId="0"/>
      <p:bldP spid="478218" grpId="0"/>
      <p:bldP spid="478219" grpId="0"/>
      <p:bldP spid="478225" grpId="0"/>
      <p:bldP spid="4782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8260672" cy="644364"/>
          </a:xfrm>
        </p:spPr>
        <p:txBody>
          <a:bodyPr>
            <a:noAutofit/>
          </a:bodyPr>
          <a:lstStyle/>
          <a:p>
            <a:r>
              <a:rPr lang="es-PE" sz="2600" b="1"/>
              <a:t>PRIMER PRINCIPIO DE LA TERMODINÁMICA</a:t>
            </a:r>
            <a:br>
              <a:rPr lang="es-PE" sz="2600" b="1"/>
            </a:br>
            <a:endParaRPr lang="es-PE" sz="2600"/>
          </a:p>
        </p:txBody>
      </p:sp>
      <p:sp>
        <p:nvSpPr>
          <p:cNvPr id="3" name="2 Marcador de contenido"/>
          <p:cNvSpPr>
            <a:spLocks noGrp="1"/>
          </p:cNvSpPr>
          <p:nvPr>
            <p:ph idx="1"/>
          </p:nvPr>
        </p:nvSpPr>
        <p:spPr>
          <a:xfrm>
            <a:off x="457200" y="908720"/>
            <a:ext cx="8229600" cy="5217443"/>
          </a:xfrm>
        </p:spPr>
        <p:txBody>
          <a:bodyPr>
            <a:normAutofit/>
          </a:bodyPr>
          <a:lstStyle/>
          <a:p>
            <a:pPr marL="114300" indent="0" algn="just">
              <a:buNone/>
            </a:pPr>
            <a:r>
              <a:rPr lang="es-PE" b="1" dirty="0" smtClean="0"/>
              <a:t>ENERGÍA </a:t>
            </a:r>
            <a:r>
              <a:rPr lang="es-PE" b="1" dirty="0"/>
              <a:t>INTERNA (</a:t>
            </a:r>
            <a:r>
              <a:rPr lang="es-PE" b="1" i="1" dirty="0"/>
              <a:t>U</a:t>
            </a:r>
            <a:r>
              <a:rPr lang="es-PE" b="1" dirty="0"/>
              <a:t>):</a:t>
            </a:r>
            <a:r>
              <a:rPr lang="es-PE" dirty="0"/>
              <a:t> Es la energía total del sistema, suma de energías cinéticas de vibración, </a:t>
            </a:r>
            <a:r>
              <a:rPr lang="es-PE" dirty="0" err="1"/>
              <a:t>etc</a:t>
            </a:r>
            <a:r>
              <a:rPr lang="es-PE" dirty="0"/>
              <a:t>, de todas las moléculas.</a:t>
            </a:r>
          </a:p>
          <a:p>
            <a:r>
              <a:rPr lang="es-PE" dirty="0" smtClean="0"/>
              <a:t>Es </a:t>
            </a:r>
            <a:r>
              <a:rPr lang="es-PE" dirty="0"/>
              <a:t>imposible medirla.</a:t>
            </a:r>
          </a:p>
          <a:p>
            <a:r>
              <a:rPr lang="es-PE" dirty="0" smtClean="0"/>
              <a:t>En </a:t>
            </a:r>
            <a:r>
              <a:rPr lang="es-PE" dirty="0"/>
              <a:t>cambio, sí se puede medir su variación.</a:t>
            </a:r>
          </a:p>
          <a:p>
            <a:pPr marL="114300" indent="0" algn="just">
              <a:buNone/>
            </a:pPr>
            <a:r>
              <a:rPr lang="es-PE" dirty="0"/>
              <a:t>Actualmente, se sigue el criterio de que toda energía aportada al sistema (desde el entorno) se considera positiva, mientras que la extraída del sistema (al entorno) se considera negativa.</a:t>
            </a:r>
          </a:p>
          <a:p>
            <a:pPr marL="114300" indent="0">
              <a:buNone/>
            </a:pPr>
            <a:r>
              <a:rPr lang="es-PE" dirty="0"/>
              <a:t>Así, </a:t>
            </a:r>
            <a:r>
              <a:rPr lang="es-PE" i="1" dirty="0"/>
              <a:t>Q</a:t>
            </a:r>
            <a:r>
              <a:rPr lang="es-PE" dirty="0"/>
              <a:t> y </a:t>
            </a:r>
            <a:r>
              <a:rPr lang="es-PE" i="1" dirty="0"/>
              <a:t>W &gt; 0</a:t>
            </a:r>
            <a:r>
              <a:rPr lang="es-PE" dirty="0"/>
              <a:t> si se realizan a favor del sistema.</a:t>
            </a:r>
          </a:p>
          <a:p>
            <a:pPr marL="114300" indent="0">
              <a:buNone/>
            </a:pPr>
            <a:r>
              <a:rPr lang="es-PE" i="1" dirty="0"/>
              <a:t>U</a:t>
            </a:r>
            <a:r>
              <a:rPr lang="es-PE" dirty="0"/>
              <a:t> es función de estado.</a:t>
            </a:r>
          </a:p>
          <a:p>
            <a:pPr marL="114300" indent="0">
              <a:buNone/>
            </a:pPr>
            <a:endParaRPr lang="es-PE" dirty="0"/>
          </a:p>
        </p:txBody>
      </p:sp>
    </p:spTree>
    <p:extLst>
      <p:ext uri="{BB962C8B-B14F-4D97-AF65-F5344CB8AC3E}">
        <p14:creationId xmlns:p14="http://schemas.microsoft.com/office/powerpoint/2010/main" xmlns="" val="2972409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4" y="332656"/>
            <a:ext cx="8328380" cy="60486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56807463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ticario">
  <a:themeElements>
    <a:clrScheme name="Boticario">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Boticario">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oticario">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1212</TotalTime>
  <Words>5108</Words>
  <Application>Microsoft Office PowerPoint</Application>
  <PresentationFormat>Presentación en pantalla (4:3)</PresentationFormat>
  <Paragraphs>698</Paragraphs>
  <Slides>52</Slides>
  <Notes>28</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52</vt:i4>
      </vt:variant>
    </vt:vector>
  </HeadingPairs>
  <TitlesOfParts>
    <vt:vector size="54" baseType="lpstr">
      <vt:lpstr>Boticario</vt:lpstr>
      <vt:lpstr>Equation</vt:lpstr>
      <vt:lpstr>Enlace químico y fuerzas intermoleculares</vt:lpstr>
      <vt:lpstr>Diapositiva 2</vt:lpstr>
      <vt:lpstr>Diapositiva 3</vt:lpstr>
      <vt:lpstr>Diapositiva 4</vt:lpstr>
      <vt:lpstr>Diapositiva 5</vt:lpstr>
      <vt:lpstr>Variables de estado</vt:lpstr>
      <vt:lpstr>Funciones de estado</vt:lpstr>
      <vt:lpstr>PRIMER PRINCIPIO DE LA TERMODINÁMICA </vt:lpstr>
      <vt:lpstr>Diapositiva 9</vt:lpstr>
      <vt:lpstr>Diapositiva 10</vt:lpstr>
      <vt:lpstr>Unidades de energía </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Energía en las Reacciones Químicas</vt:lpstr>
      <vt:lpstr>Energía en las Reacciones Químicas</vt:lpstr>
      <vt:lpstr>Energía en las Reacciones Químicas</vt:lpstr>
      <vt:lpstr>Energía en las Reacciones Químicas</vt:lpstr>
      <vt:lpstr>Identificación de reacciones </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Ley de Hess</vt:lpstr>
      <vt:lpstr>Ley de Hess</vt:lpstr>
      <vt:lpstr>Diapositiva 40</vt:lpstr>
      <vt:lpstr>Diapositiva 41</vt:lpstr>
      <vt:lpstr>Diapositiva 42</vt:lpstr>
      <vt:lpstr>Diapositiva 43</vt:lpstr>
      <vt:lpstr>Entalpías de Enlace  o ENERGÍA DE ENLACE.</vt:lpstr>
      <vt:lpstr>Diapositiva 45</vt:lpstr>
      <vt:lpstr>Diapositiva 46</vt:lpstr>
      <vt:lpstr>CÁLCULO DE ∆H0 A PARTIR DE LAS ENERGÍA DE ENLACE.</vt:lpstr>
      <vt:lpstr>Diapositiva 48</vt:lpstr>
      <vt:lpstr> Calcula el calor de combustión de propano  a partir de los datos de energía de enlace de la tabla.</vt:lpstr>
      <vt:lpstr>Diapositiva 50</vt:lpstr>
      <vt:lpstr>Diapositiva 51</vt:lpstr>
      <vt:lpstr>Diapositiva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Enlace químico y fuerzas intermoleculares</dc:title>
  <dc:creator>WINDOWS  7</dc:creator>
  <cp:lastModifiedBy>carol</cp:lastModifiedBy>
  <cp:revision>46</cp:revision>
  <cp:lastPrinted>2015-04-27T14:15:14Z</cp:lastPrinted>
  <dcterms:created xsi:type="dcterms:W3CDTF">2015-04-27T05:38:59Z</dcterms:created>
  <dcterms:modified xsi:type="dcterms:W3CDTF">2016-04-27T06:01:20Z</dcterms:modified>
</cp:coreProperties>
</file>