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306" r:id="rId3"/>
    <p:sldId id="281" r:id="rId4"/>
    <p:sldId id="283" r:id="rId5"/>
    <p:sldId id="332" r:id="rId6"/>
    <p:sldId id="333" r:id="rId7"/>
    <p:sldId id="334" r:id="rId8"/>
    <p:sldId id="335" r:id="rId9"/>
    <p:sldId id="342" r:id="rId10"/>
    <p:sldId id="338" r:id="rId11"/>
    <p:sldId id="339" r:id="rId12"/>
    <p:sldId id="340" r:id="rId13"/>
    <p:sldId id="341" r:id="rId14"/>
    <p:sldId id="298" r:id="rId15"/>
    <p:sldId id="312" r:id="rId16"/>
    <p:sldId id="313" r:id="rId17"/>
    <p:sldId id="346" r:id="rId18"/>
    <p:sldId id="347" r:id="rId19"/>
    <p:sldId id="320" r:id="rId20"/>
    <p:sldId id="321" r:id="rId21"/>
    <p:sldId id="322" r:id="rId22"/>
    <p:sldId id="323" r:id="rId23"/>
    <p:sldId id="324" r:id="rId24"/>
    <p:sldId id="325" r:id="rId25"/>
    <p:sldId id="326" r:id="rId26"/>
    <p:sldId id="327" r:id="rId27"/>
    <p:sldId id="328" r:id="rId28"/>
    <p:sldId id="329" r:id="rId29"/>
    <p:sldId id="330" r:id="rId30"/>
    <p:sldId id="314" r:id="rId31"/>
    <p:sldId id="315" r:id="rId32"/>
    <p:sldId id="343" r:id="rId33"/>
    <p:sldId id="344" r:id="rId34"/>
    <p:sldId id="345" r:id="rId35"/>
    <p:sldId id="277" r:id="rId36"/>
    <p:sldId id="280" r:id="rId37"/>
    <p:sldId id="286" r:id="rId38"/>
    <p:sldId id="287" r:id="rId39"/>
    <p:sldId id="288" r:id="rId40"/>
    <p:sldId id="351" r:id="rId41"/>
    <p:sldId id="354" r:id="rId42"/>
    <p:sldId id="352" r:id="rId43"/>
    <p:sldId id="353" r:id="rId44"/>
    <p:sldId id="291" r:id="rId45"/>
    <p:sldId id="297" r:id="rId46"/>
    <p:sldId id="336" r:id="rId47"/>
    <p:sldId id="337" r:id="rId48"/>
    <p:sldId id="348" r:id="rId49"/>
    <p:sldId id="349" r:id="rId50"/>
    <p:sldId id="417" r:id="rId51"/>
    <p:sldId id="418" r:id="rId52"/>
    <p:sldId id="419" r:id="rId53"/>
    <p:sldId id="420" r:id="rId54"/>
    <p:sldId id="421" r:id="rId55"/>
    <p:sldId id="424" r:id="rId56"/>
    <p:sldId id="422" r:id="rId57"/>
    <p:sldId id="423" r:id="rId58"/>
    <p:sldId id="425" r:id="rId59"/>
    <p:sldId id="426" r:id="rId60"/>
    <p:sldId id="428" r:id="rId61"/>
    <p:sldId id="427" r:id="rId62"/>
    <p:sldId id="430" r:id="rId63"/>
    <p:sldId id="431" r:id="rId64"/>
    <p:sldId id="432" r:id="rId65"/>
    <p:sldId id="429" r:id="rId66"/>
    <p:sldId id="433" r:id="rId67"/>
  </p:sldIdLst>
  <p:sldSz cx="9144000" cy="6858000" type="screen4x3"/>
  <p:notesSz cx="7102475" cy="9388475"/>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26.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4.wmf"/><Relationship Id="rId1" Type="http://schemas.openxmlformats.org/officeDocument/2006/relationships/image" Target="../media/image26.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dirty="0"/>
          </a:p>
        </p:txBody>
      </p:sp>
      <p:sp>
        <p:nvSpPr>
          <p:cNvPr id="3" name="2 Marcador de fecha"/>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0DFCA93D-4D9D-4F8E-98ED-CF2F011D6435}" type="datetimeFigureOut">
              <a:rPr lang="es-PE" smtClean="0"/>
              <a:pPr/>
              <a:t>30/11/2015</a:t>
            </a:fld>
            <a:endParaRPr lang="es-PE" dirty="0"/>
          </a:p>
        </p:txBody>
      </p:sp>
      <p:sp>
        <p:nvSpPr>
          <p:cNvPr id="4" name="3 Marcador de pie de página"/>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dirty="0"/>
          </a:p>
        </p:txBody>
      </p:sp>
      <p:sp>
        <p:nvSpPr>
          <p:cNvPr id="5" name="4 Marcador de número de diapositiva"/>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20DB9A03-5A17-4F74-9015-DA3F8AD7FC0A}" type="slidenum">
              <a:rPr lang="es-PE" smtClean="0"/>
              <a:pPr/>
              <a:t>‹Nº›</a:t>
            </a:fld>
            <a:endParaRPr lang="es-PE" dirty="0"/>
          </a:p>
        </p:txBody>
      </p:sp>
    </p:spTree>
    <p:extLst>
      <p:ext uri="{BB962C8B-B14F-4D97-AF65-F5344CB8AC3E}">
        <p14:creationId xmlns:p14="http://schemas.microsoft.com/office/powerpoint/2010/main" val="3182394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dirty="0"/>
          </a:p>
        </p:txBody>
      </p:sp>
      <p:sp>
        <p:nvSpPr>
          <p:cNvPr id="3" name="2 Marcador de fecha"/>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B8E2CE82-78EC-4110-8365-91D6F90DDB0E}" type="datetimeFigureOut">
              <a:rPr lang="es-PE" smtClean="0"/>
              <a:pPr/>
              <a:t>30/11/2015</a:t>
            </a:fld>
            <a:endParaRPr lang="es-PE" dirty="0"/>
          </a:p>
        </p:txBody>
      </p:sp>
      <p:sp>
        <p:nvSpPr>
          <p:cNvPr id="4" name="3 Marcador de imagen de diapositiva"/>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s-PE" dirty="0"/>
          </a:p>
        </p:txBody>
      </p:sp>
      <p:sp>
        <p:nvSpPr>
          <p:cNvPr id="5" name="4 Marcador de notas"/>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dirty="0"/>
          </a:p>
        </p:txBody>
      </p:sp>
      <p:sp>
        <p:nvSpPr>
          <p:cNvPr id="7" name="6 Marcador de número de diapositiva"/>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32443268-6700-4593-A3DA-1B1F4543919D}" type="slidenum">
              <a:rPr lang="es-PE" smtClean="0"/>
              <a:pPr/>
              <a:t>‹Nº›</a:t>
            </a:fld>
            <a:endParaRPr lang="es-PE" dirty="0"/>
          </a:p>
        </p:txBody>
      </p:sp>
    </p:spTree>
    <p:extLst>
      <p:ext uri="{BB962C8B-B14F-4D97-AF65-F5344CB8AC3E}">
        <p14:creationId xmlns:p14="http://schemas.microsoft.com/office/powerpoint/2010/main" val="312248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17" name="16 Marcador de pie de página"/>
          <p:cNvSpPr>
            <a:spLocks noGrp="1"/>
          </p:cNvSpPr>
          <p:nvPr>
            <p:ph type="ftr" sz="quarter" idx="11"/>
          </p:nvPr>
        </p:nvSpPr>
        <p:spPr/>
        <p:txBody>
          <a:bodyPr/>
          <a:lstStyle/>
          <a:p>
            <a:endParaRPr lang="es-PE" dirty="0"/>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168ADDC-8ADA-4B04-9A35-8F75E036182D}" type="slidenum">
              <a:rPr lang="es-PE" smtClean="0"/>
              <a:pPr/>
              <a:t>‹Nº›</a:t>
            </a:fld>
            <a:endParaRPr lang="es-PE" dirty="0"/>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A168ADDC-8ADA-4B04-9A35-8F75E036182D}" type="slidenum">
              <a:rPr lang="es-PE" smtClean="0"/>
              <a:pPr/>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a:off x="6915912" y="3009901"/>
            <a:ext cx="457200" cy="441325"/>
          </a:xfrm>
        </p:spPr>
        <p:txBody>
          <a:bodyPr/>
          <a:lstStyle/>
          <a:p>
            <a:fld id="{A168ADDC-8ADA-4B04-9A35-8F75E036182D}" type="slidenum">
              <a:rPr lang="es-PE" smtClean="0"/>
              <a:pPr/>
              <a:t>‹Nº›</a:t>
            </a:fld>
            <a:endParaRPr lang="es-PE" dirty="0"/>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dirty="0"/>
          </a:p>
        </p:txBody>
      </p:sp>
      <p:sp>
        <p:nvSpPr>
          <p:cNvPr id="5" name="Rectangle 6"/>
          <p:cNvSpPr>
            <a:spLocks noGrp="1" noChangeArrowheads="1"/>
          </p:cNvSpPr>
          <p:nvPr>
            <p:ph type="sldNum" sz="quarter" idx="12"/>
          </p:nvPr>
        </p:nvSpPr>
        <p:spPr>
          <a:ln/>
        </p:spPr>
        <p:txBody>
          <a:bodyPr/>
          <a:lstStyle>
            <a:lvl1pPr>
              <a:defRPr/>
            </a:lvl1pPr>
          </a:lstStyle>
          <a:p>
            <a:pPr>
              <a:defRPr/>
            </a:pPr>
            <a:fld id="{DC453E51-C1D2-4C4F-8863-47E842EE6865}" type="slidenum">
              <a:rPr lang="es-ES_tradnl"/>
              <a:pPr>
                <a:defRPr/>
              </a:pPr>
              <a:t>‹Nº›</a:t>
            </a:fld>
            <a:endParaRPr lang="es-ES_tradnl" dirty="0"/>
          </a:p>
        </p:txBody>
      </p:sp>
    </p:spTree>
    <p:extLst>
      <p:ext uri="{BB962C8B-B14F-4D97-AF65-F5344CB8AC3E}">
        <p14:creationId xmlns:p14="http://schemas.microsoft.com/office/powerpoint/2010/main" val="196964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a:xfrm>
            <a:off x="4361688" y="1026372"/>
            <a:ext cx="457200" cy="441325"/>
          </a:xfrm>
        </p:spPr>
        <p:txBody>
          <a:bodyPr/>
          <a:lstStyle/>
          <a:p>
            <a:fld id="{A168ADDC-8ADA-4B04-9A35-8F75E036182D}" type="slidenum">
              <a:rPr lang="es-PE" smtClean="0"/>
              <a:pPr/>
              <a:t>‹Nº›</a:t>
            </a:fld>
            <a:endParaRPr lang="es-PE" dirty="0"/>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PE" dirty="0"/>
          </a:p>
        </p:txBody>
      </p:sp>
      <p:sp>
        <p:nvSpPr>
          <p:cNvPr id="4" name="3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168ADDC-8ADA-4B04-9A35-8F75E036182D}" type="slidenum">
              <a:rPr lang="es-PE" smtClean="0"/>
              <a:pPr/>
              <a:t>‹Nº›</a:t>
            </a:fld>
            <a:endParaRPr lang="es-PE" dirty="0"/>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6B4BF5F7-2072-4913-AB4F-FC6FEA1DCF6F}" type="datetimeFigureOut">
              <a:rPr lang="es-PE" smtClean="0"/>
              <a:pPr/>
              <a:t>30/11/2015</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A168ADDC-8ADA-4B04-9A35-8F75E036182D}" type="slidenum">
              <a:rPr lang="es-PE" smtClean="0"/>
              <a:pPr/>
              <a:t>‹Nº›</a:t>
            </a:fld>
            <a:endParaRPr lang="es-PE" dirty="0"/>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8" name="7 Marcador de pie de página"/>
          <p:cNvSpPr>
            <a:spLocks noGrp="1"/>
          </p:cNvSpPr>
          <p:nvPr>
            <p:ph type="ftr" sz="quarter" idx="11"/>
          </p:nvPr>
        </p:nvSpPr>
        <p:spPr>
          <a:xfrm>
            <a:off x="304800" y="6409944"/>
            <a:ext cx="3581400" cy="365760"/>
          </a:xfrm>
        </p:spPr>
        <p:txBody>
          <a:bodyPr/>
          <a:lstStyle/>
          <a:p>
            <a:endParaRPr lang="es-PE" dirty="0"/>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A168ADDC-8ADA-4B04-9A35-8F75E036182D}" type="slidenum">
              <a:rPr lang="es-PE" smtClean="0"/>
              <a:pPr/>
              <a:t>‹Nº›</a:t>
            </a:fld>
            <a:endParaRPr lang="es-PE" dirty="0"/>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a:xfrm>
            <a:off x="4343400" y="1036020"/>
            <a:ext cx="457200" cy="441325"/>
          </a:xfrm>
        </p:spPr>
        <p:txBody>
          <a:bodyPr/>
          <a:lstStyle/>
          <a:p>
            <a:fld id="{A168ADDC-8ADA-4B04-9A35-8F75E036182D}"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A168ADDC-8ADA-4B04-9A35-8F75E036182D}"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168ADDC-8ADA-4B04-9A35-8F75E036182D}" type="slidenum">
              <a:rPr lang="es-PE" smtClean="0"/>
              <a:pPr/>
              <a:t>‹Nº›</a:t>
            </a:fld>
            <a:endParaRPr lang="es-PE" dirty="0"/>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fecha"/>
          <p:cNvSpPr>
            <a:spLocks noGrp="1"/>
          </p:cNvSpPr>
          <p:nvPr>
            <p:ph type="dt" sz="half" idx="10"/>
          </p:nvPr>
        </p:nvSpPr>
        <p:spPr/>
        <p:txBody>
          <a:bodyPr/>
          <a:lstStyle/>
          <a:p>
            <a:fld id="{6B4BF5F7-2072-4913-AB4F-FC6FEA1DCF6F}" type="datetimeFigureOut">
              <a:rPr lang="es-PE" smtClean="0"/>
              <a:pPr/>
              <a:t>30/11/2015</a:t>
            </a:fld>
            <a:endParaRPr lang="es-PE" dirty="0"/>
          </a:p>
        </p:txBody>
      </p:sp>
      <p:sp>
        <p:nvSpPr>
          <p:cNvPr id="6" name="5 Marcador de pie de página"/>
          <p:cNvSpPr>
            <a:spLocks noGrp="1"/>
          </p:cNvSpPr>
          <p:nvPr>
            <p:ph type="ftr" sz="quarter" idx="11"/>
          </p:nvPr>
        </p:nvSpPr>
        <p:spPr>
          <a:xfrm>
            <a:off x="301752" y="6410848"/>
            <a:ext cx="3383280" cy="365760"/>
          </a:xfrm>
        </p:spPr>
        <p:txBody>
          <a:bodyPr/>
          <a:lstStyle/>
          <a:p>
            <a:endParaRPr lang="es-PE"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Marcador de número de diapositiva"/>
          <p:cNvSpPr>
            <a:spLocks noGrp="1"/>
          </p:cNvSpPr>
          <p:nvPr>
            <p:ph type="sldNum" sz="quarter" idx="12"/>
          </p:nvPr>
        </p:nvSpPr>
        <p:spPr>
          <a:xfrm>
            <a:off x="1371600" y="312738"/>
            <a:ext cx="457200" cy="441325"/>
          </a:xfrm>
        </p:spPr>
        <p:txBody>
          <a:bodyPr/>
          <a:lstStyle/>
          <a:p>
            <a:fld id="{A168ADDC-8ADA-4B04-9A35-8F75E036182D}" type="slidenum">
              <a:rPr lang="es-PE" smtClean="0"/>
              <a:pPr/>
              <a:t>‹Nº›</a:t>
            </a:fld>
            <a:endParaRPr lang="es-PE" dirty="0"/>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fecha"/>
          <p:cNvSpPr>
            <a:spLocks noGrp="1"/>
          </p:cNvSpPr>
          <p:nvPr>
            <p:ph type="dt" sz="half" idx="10"/>
          </p:nvPr>
        </p:nvSpPr>
        <p:spPr>
          <a:xfrm>
            <a:off x="5788152" y="6404984"/>
            <a:ext cx="3044952" cy="365760"/>
          </a:xfrm>
        </p:spPr>
        <p:txBody>
          <a:bodyPr/>
          <a:lstStyle/>
          <a:p>
            <a:fld id="{6B4BF5F7-2072-4913-AB4F-FC6FEA1DCF6F}" type="datetimeFigureOut">
              <a:rPr lang="es-PE" smtClean="0"/>
              <a:pPr/>
              <a:t>30/11/2015</a:t>
            </a:fld>
            <a:endParaRPr lang="es-PE" dirty="0"/>
          </a:p>
        </p:txBody>
      </p:sp>
      <p:sp>
        <p:nvSpPr>
          <p:cNvPr id="6" name="5 Marcador de pie de página"/>
          <p:cNvSpPr>
            <a:spLocks noGrp="1"/>
          </p:cNvSpPr>
          <p:nvPr>
            <p:ph type="ftr" sz="quarter" idx="11"/>
          </p:nvPr>
        </p:nvSpPr>
        <p:spPr>
          <a:xfrm>
            <a:off x="301752" y="6410848"/>
            <a:ext cx="3584448" cy="365760"/>
          </a:xfrm>
        </p:spPr>
        <p:txBody>
          <a:bodyPr/>
          <a:lstStyle/>
          <a:p>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B4BF5F7-2072-4913-AB4F-FC6FEA1DCF6F}" type="datetimeFigureOut">
              <a:rPr lang="es-PE" smtClean="0"/>
              <a:pPr/>
              <a:t>30/11/2015</a:t>
            </a:fld>
            <a:endParaRPr lang="es-PE" dirty="0"/>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PE" dirty="0"/>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168ADDC-8ADA-4B04-9A35-8F75E036182D}" type="slidenum">
              <a:rPr lang="es-PE" smtClean="0"/>
              <a:pPr/>
              <a:t>‹Nº›</a:t>
            </a:fld>
            <a:endParaRPr lang="es-PE" dirty="0"/>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16.bin"/><Relationship Id="rId14"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6.png"/><Relationship Id="rId4" Type="http://schemas.openxmlformats.org/officeDocument/2006/relationships/image" Target="../media/image26.wmf"/><Relationship Id="rId9" Type="http://schemas.openxmlformats.org/officeDocument/2006/relationships/image" Target="../media/image35.wmf"/></Relationships>
</file>

<file path=ppt/slides/_rels/slide2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25.bin"/><Relationship Id="rId10" Type="http://schemas.openxmlformats.org/officeDocument/2006/relationships/image" Target="../media/image39.wmf"/><Relationship Id="rId4" Type="http://schemas.openxmlformats.org/officeDocument/2006/relationships/image" Target="../media/image26.wmf"/><Relationship Id="rId9"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4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1.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3.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5.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PE" dirty="0"/>
          </a:p>
        </p:txBody>
      </p:sp>
      <p:sp>
        <p:nvSpPr>
          <p:cNvPr id="2" name="1 Título"/>
          <p:cNvSpPr>
            <a:spLocks noGrp="1"/>
          </p:cNvSpPr>
          <p:nvPr>
            <p:ph type="ctrTitle"/>
          </p:nvPr>
        </p:nvSpPr>
        <p:spPr/>
        <p:txBody>
          <a:bodyPr/>
          <a:lstStyle/>
          <a:p>
            <a:r>
              <a:rPr lang="es-PE" b="1" dirty="0" smtClean="0"/>
              <a:t>Estequiometria</a:t>
            </a:r>
            <a:br>
              <a:rPr lang="es-PE" b="1" dirty="0" smtClean="0"/>
            </a:br>
            <a:endParaRPr lang="es-PE" b="1" dirty="0"/>
          </a:p>
        </p:txBody>
      </p:sp>
      <p:pic>
        <p:nvPicPr>
          <p:cNvPr id="4" name="Picture 5" descr="frasc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337050"/>
            <a:ext cx="377983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atalogo_materi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4221163"/>
            <a:ext cx="2592388"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EZCL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336800"/>
            <a:ext cx="42846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matrac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9838" y="4149725"/>
            <a:ext cx="28241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2" descr="vinag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4663" y="1989138"/>
            <a:ext cx="4859337"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86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512" y="332656"/>
            <a:ext cx="8712968" cy="638944"/>
          </a:xfrm>
          <a:solidFill>
            <a:schemeClr val="accent1"/>
          </a:solidFill>
        </p:spPr>
        <p:txBody>
          <a:bodyPr>
            <a:normAutofit/>
          </a:bodyPr>
          <a:lstStyle/>
          <a:p>
            <a:pPr algn="ctr">
              <a:defRPr/>
            </a:pPr>
            <a:r>
              <a:rPr lang="es-MX" sz="3200" b="1" dirty="0">
                <a:solidFill>
                  <a:schemeClr val="tx2">
                    <a:lumMod val="50000"/>
                  </a:schemeClr>
                </a:solidFill>
                <a:latin typeface="Arial" charset="0"/>
              </a:rPr>
              <a:t>Símbolos usados en una ecuación </a:t>
            </a:r>
            <a:r>
              <a:rPr lang="es-MX" sz="3200" b="1">
                <a:solidFill>
                  <a:schemeClr val="tx2">
                    <a:lumMod val="50000"/>
                  </a:schemeClr>
                </a:solidFill>
                <a:latin typeface="Arial" charset="0"/>
              </a:rPr>
              <a:t>química</a:t>
            </a:r>
            <a:r>
              <a:rPr lang="es-MX" sz="3200" b="1" smtClean="0">
                <a:solidFill>
                  <a:schemeClr val="tx2">
                    <a:lumMod val="50000"/>
                  </a:schemeClr>
                </a:solidFill>
                <a:latin typeface="Arial" charset="0"/>
              </a:rPr>
              <a:t>:</a:t>
            </a:r>
            <a:endParaRPr lang="es-ES" sz="3200" b="1" dirty="0">
              <a:solidFill>
                <a:schemeClr val="tx2">
                  <a:lumMod val="50000"/>
                </a:schemeClr>
              </a:solidFill>
              <a:latin typeface="Arial" charset="0"/>
            </a:endParaRPr>
          </a:p>
        </p:txBody>
      </p:sp>
      <p:sp>
        <p:nvSpPr>
          <p:cNvPr id="19459" name="Rectangle 3"/>
          <p:cNvSpPr>
            <a:spLocks noGrp="1" noChangeArrowheads="1"/>
          </p:cNvSpPr>
          <p:nvPr>
            <p:ph type="body" idx="1"/>
          </p:nvPr>
        </p:nvSpPr>
        <p:spPr>
          <a:xfrm>
            <a:off x="539552" y="1628800"/>
            <a:ext cx="8280920" cy="3697288"/>
          </a:xfrm>
        </p:spPr>
        <p:txBody>
          <a:bodyPr/>
          <a:lstStyle/>
          <a:p>
            <a:pPr algn="just">
              <a:defRPr/>
            </a:pPr>
            <a:r>
              <a:rPr lang="es-MX" b="1" dirty="0">
                <a:solidFill>
                  <a:srgbClr val="FF0000"/>
                </a:solidFill>
              </a:rPr>
              <a:t>+ </a:t>
            </a:r>
            <a:r>
              <a:rPr lang="es-MX" dirty="0">
                <a:solidFill>
                  <a:schemeClr val="tx2">
                    <a:lumMod val="50000"/>
                  </a:schemeClr>
                </a:solidFill>
              </a:rPr>
              <a:t>se usa entre dos fórmulas para indicar la presencia de varios reactivos o de varios productos</a:t>
            </a:r>
            <a:r>
              <a:rPr lang="es-MX" dirty="0" smtClean="0">
                <a:solidFill>
                  <a:schemeClr val="tx2">
                    <a:lumMod val="50000"/>
                  </a:schemeClr>
                </a:solidFill>
              </a:rPr>
              <a:t>.</a:t>
            </a:r>
          </a:p>
          <a:p>
            <a:pPr marL="69850" indent="0" algn="just">
              <a:buFont typeface="Wingdings 2" pitchFamily="18" charset="2"/>
              <a:buNone/>
              <a:defRPr/>
            </a:pPr>
            <a:endParaRPr lang="es-MX" dirty="0">
              <a:solidFill>
                <a:schemeClr val="tx2">
                  <a:lumMod val="50000"/>
                </a:schemeClr>
              </a:solidFill>
            </a:endParaRPr>
          </a:p>
          <a:p>
            <a:pPr algn="just">
              <a:defRPr/>
            </a:pPr>
            <a:r>
              <a:rPr lang="es-MX" b="1" dirty="0">
                <a:solidFill>
                  <a:srgbClr val="FF0000"/>
                </a:solidFill>
                <a:sym typeface="Wingdings" pitchFamily="2" charset="2"/>
              </a:rPr>
              <a:t></a:t>
            </a:r>
            <a:r>
              <a:rPr lang="es-MX" dirty="0">
                <a:solidFill>
                  <a:schemeClr val="tx2">
                    <a:lumMod val="50000"/>
                  </a:schemeClr>
                </a:solidFill>
                <a:sym typeface="Wingdings" pitchFamily="2" charset="2"/>
              </a:rPr>
              <a:t> se llama “flecha de reacción” y separa los reactivos de los productos. Indica que la combinación de los reactivos “produce”.</a:t>
            </a:r>
          </a:p>
          <a:p>
            <a:pPr>
              <a:defRPr/>
            </a:pPr>
            <a:endParaRPr lang="es-ES" dirty="0"/>
          </a:p>
        </p:txBody>
      </p:sp>
    </p:spTree>
    <p:extLst>
      <p:ext uri="{BB962C8B-B14F-4D97-AF65-F5344CB8AC3E}">
        <p14:creationId xmlns:p14="http://schemas.microsoft.com/office/powerpoint/2010/main" val="352964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pPr algn="just">
              <a:defRPr/>
            </a:pPr>
            <a:r>
              <a:rPr lang="es-ES" b="1" dirty="0">
                <a:solidFill>
                  <a:schemeClr val="hlink"/>
                </a:solidFill>
                <a:sym typeface="Wingdings 3" pitchFamily="18" charset="2"/>
              </a:rPr>
              <a:t></a:t>
            </a:r>
            <a:r>
              <a:rPr lang="es-MX" dirty="0">
                <a:sym typeface="Wingdings 3" pitchFamily="18" charset="2"/>
              </a:rPr>
              <a:t> </a:t>
            </a:r>
            <a:r>
              <a:rPr lang="es-MX" dirty="0">
                <a:solidFill>
                  <a:schemeClr val="tx1"/>
                </a:solidFill>
                <a:sym typeface="Wingdings 3" pitchFamily="18" charset="2"/>
              </a:rPr>
              <a:t>la doble flecha indica que la reacción puede ocurrir en ambas direcciones</a:t>
            </a:r>
            <a:r>
              <a:rPr lang="es-MX" dirty="0" smtClean="0">
                <a:solidFill>
                  <a:schemeClr val="tx1"/>
                </a:solidFill>
                <a:sym typeface="Wingdings 3" pitchFamily="18" charset="2"/>
              </a:rPr>
              <a:t>.</a:t>
            </a:r>
          </a:p>
          <a:p>
            <a:pPr marL="69850" indent="0" algn="just">
              <a:buFont typeface="Wingdings 2" pitchFamily="18" charset="2"/>
              <a:buNone/>
              <a:defRPr/>
            </a:pPr>
            <a:endParaRPr lang="es-MX" dirty="0">
              <a:sym typeface="Wingdings 3" pitchFamily="18" charset="2"/>
            </a:endParaRPr>
          </a:p>
          <a:p>
            <a:pPr algn="just">
              <a:defRPr/>
            </a:pPr>
            <a:r>
              <a:rPr lang="es-MX" b="1" dirty="0">
                <a:solidFill>
                  <a:srgbClr val="FF0000"/>
                </a:solidFill>
                <a:sym typeface="Wingdings 3" pitchFamily="18" charset="2"/>
              </a:rPr>
              <a:t></a:t>
            </a:r>
            <a:r>
              <a:rPr lang="es-MX" dirty="0">
                <a:sym typeface="Wingdings 3" pitchFamily="18" charset="2"/>
              </a:rPr>
              <a:t>  </a:t>
            </a:r>
            <a:r>
              <a:rPr lang="es-MX" dirty="0">
                <a:solidFill>
                  <a:schemeClr val="tx1"/>
                </a:solidFill>
                <a:sym typeface="Wingdings 3" pitchFamily="18" charset="2"/>
              </a:rPr>
              <a:t>la flecha hacia abajo indica la formación de un precipitado que cae por gravedad al fondo del vaso de reacción</a:t>
            </a:r>
            <a:r>
              <a:rPr lang="es-MX" dirty="0">
                <a:sym typeface="Wingdings 3" pitchFamily="18" charset="2"/>
              </a:rPr>
              <a:t>.</a:t>
            </a:r>
            <a:endParaRPr lang="es-ES" dirty="0"/>
          </a:p>
        </p:txBody>
      </p:sp>
      <p:sp>
        <p:nvSpPr>
          <p:cNvPr id="2" name="1 Título"/>
          <p:cNvSpPr>
            <a:spLocks noGrp="1"/>
          </p:cNvSpPr>
          <p:nvPr>
            <p:ph type="title"/>
          </p:nvPr>
        </p:nvSpPr>
        <p:spPr/>
        <p:txBody>
          <a:bodyPr/>
          <a:lstStyle/>
          <a:p>
            <a:endParaRPr lang="es-PE"/>
          </a:p>
        </p:txBody>
      </p:sp>
      <p:sp>
        <p:nvSpPr>
          <p:cNvPr id="5" name="Rectangle 2"/>
          <p:cNvSpPr txBox="1">
            <a:spLocks noChangeArrowheads="1"/>
          </p:cNvSpPr>
          <p:nvPr/>
        </p:nvSpPr>
        <p:spPr>
          <a:xfrm>
            <a:off x="179512" y="332656"/>
            <a:ext cx="8712968" cy="638944"/>
          </a:xfrm>
          <a:prstGeom prst="rect">
            <a:avLst/>
          </a:prstGeom>
          <a:solidFill>
            <a:schemeClr val="accent1"/>
          </a:solidFill>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defRPr/>
            </a:pPr>
            <a:r>
              <a:rPr lang="es-MX" sz="3200" b="1" smtClean="0">
                <a:solidFill>
                  <a:schemeClr val="tx2">
                    <a:lumMod val="50000"/>
                  </a:schemeClr>
                </a:solidFill>
                <a:latin typeface="Arial" charset="0"/>
              </a:rPr>
              <a:t>Símbolos usados en una ecuación química:</a:t>
            </a:r>
            <a:endParaRPr lang="es-ES" sz="3200" b="1" dirty="0">
              <a:solidFill>
                <a:schemeClr val="tx2">
                  <a:lumMod val="50000"/>
                </a:schemeClr>
              </a:solidFill>
              <a:latin typeface="Arial" charset="0"/>
            </a:endParaRPr>
          </a:p>
        </p:txBody>
      </p:sp>
    </p:spTree>
    <p:extLst>
      <p:ext uri="{BB962C8B-B14F-4D97-AF65-F5344CB8AC3E}">
        <p14:creationId xmlns:p14="http://schemas.microsoft.com/office/powerpoint/2010/main" val="612390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042988" y="2324100"/>
            <a:ext cx="7129462" cy="3508375"/>
          </a:xfrm>
        </p:spPr>
        <p:txBody>
          <a:bodyPr/>
          <a:lstStyle/>
          <a:p>
            <a:pPr algn="just">
              <a:lnSpc>
                <a:spcPct val="90000"/>
              </a:lnSpc>
            </a:pPr>
            <a:r>
              <a:rPr lang="es-ES" smtClean="0">
                <a:solidFill>
                  <a:srgbClr val="C00000"/>
                </a:solidFill>
                <a:sym typeface="Wingdings 3" pitchFamily="18" charset="2"/>
              </a:rPr>
              <a:t></a:t>
            </a:r>
            <a:r>
              <a:rPr lang="es-MX" smtClean="0">
                <a:sym typeface="Wingdings 3" pitchFamily="18" charset="2"/>
              </a:rPr>
              <a:t> </a:t>
            </a:r>
            <a:r>
              <a:rPr lang="es-MX" smtClean="0">
                <a:solidFill>
                  <a:schemeClr val="tx1"/>
                </a:solidFill>
                <a:sym typeface="Wingdings 3" pitchFamily="18" charset="2"/>
              </a:rPr>
              <a:t>la flecha hacia </a:t>
            </a:r>
            <a:r>
              <a:rPr lang="es-MX" sz="2800" smtClean="0">
                <a:solidFill>
                  <a:schemeClr val="tx1"/>
                </a:solidFill>
                <a:sym typeface="Wingdings 3" pitchFamily="18" charset="2"/>
              </a:rPr>
              <a:t>arriba indica que se desprende un gas.</a:t>
            </a:r>
          </a:p>
          <a:p>
            <a:pPr algn="just">
              <a:lnSpc>
                <a:spcPct val="90000"/>
              </a:lnSpc>
            </a:pPr>
            <a:r>
              <a:rPr lang="es-MX" sz="2800" b="1" smtClean="0">
                <a:solidFill>
                  <a:srgbClr val="C00000"/>
                </a:solidFill>
                <a:sym typeface="Wingdings 3" pitchFamily="18" charset="2"/>
              </a:rPr>
              <a:t>(s) </a:t>
            </a:r>
            <a:r>
              <a:rPr lang="es-MX" sz="2800" smtClean="0">
                <a:solidFill>
                  <a:schemeClr val="tx1"/>
                </a:solidFill>
                <a:sym typeface="Wingdings 3" pitchFamily="18" charset="2"/>
              </a:rPr>
              <a:t>indica que la sustancia se encuentra en estado sólido.</a:t>
            </a:r>
          </a:p>
          <a:p>
            <a:pPr algn="just">
              <a:lnSpc>
                <a:spcPct val="90000"/>
              </a:lnSpc>
            </a:pPr>
            <a:r>
              <a:rPr lang="es-MX" sz="2800" b="1" smtClean="0">
                <a:solidFill>
                  <a:srgbClr val="C00000"/>
                </a:solidFill>
                <a:sym typeface="Wingdings 3" pitchFamily="18" charset="2"/>
              </a:rPr>
              <a:t>(l)</a:t>
            </a:r>
            <a:r>
              <a:rPr lang="es-MX" sz="2800" b="1" smtClean="0">
                <a:solidFill>
                  <a:schemeClr val="tx1"/>
                </a:solidFill>
                <a:sym typeface="Wingdings 3" pitchFamily="18" charset="2"/>
              </a:rPr>
              <a:t>  </a:t>
            </a:r>
            <a:r>
              <a:rPr lang="es-MX" sz="2800" smtClean="0">
                <a:solidFill>
                  <a:schemeClr val="tx1"/>
                </a:solidFill>
                <a:sym typeface="Wingdings 3" pitchFamily="18" charset="2"/>
              </a:rPr>
              <a:t>indica que la sustancia se encuentra en estado líquido.</a:t>
            </a:r>
          </a:p>
          <a:p>
            <a:pPr algn="just">
              <a:lnSpc>
                <a:spcPct val="90000"/>
              </a:lnSpc>
            </a:pPr>
            <a:r>
              <a:rPr lang="es-MX" sz="2800" b="1" smtClean="0">
                <a:solidFill>
                  <a:srgbClr val="C00000"/>
                </a:solidFill>
                <a:sym typeface="Wingdings 3" pitchFamily="18" charset="2"/>
              </a:rPr>
              <a:t>(g) </a:t>
            </a:r>
            <a:r>
              <a:rPr lang="es-MX" sz="2800" smtClean="0">
                <a:solidFill>
                  <a:schemeClr val="tx1"/>
                </a:solidFill>
                <a:sym typeface="Wingdings 3" pitchFamily="18" charset="2"/>
              </a:rPr>
              <a:t>indica que la sustancia se encuentra en estado gaseoso.</a:t>
            </a:r>
          </a:p>
          <a:p>
            <a:pPr>
              <a:lnSpc>
                <a:spcPct val="90000"/>
              </a:lnSpc>
            </a:pPr>
            <a:endParaRPr lang="es-MX" smtClean="0">
              <a:sym typeface="Wingdings 3" pitchFamily="18" charset="2"/>
            </a:endParaRPr>
          </a:p>
          <a:p>
            <a:pPr>
              <a:lnSpc>
                <a:spcPct val="90000"/>
              </a:lnSpc>
            </a:pPr>
            <a:endParaRPr lang="es-ES" smtClean="0"/>
          </a:p>
        </p:txBody>
      </p:sp>
      <p:sp>
        <p:nvSpPr>
          <p:cNvPr id="2" name="1 Título"/>
          <p:cNvSpPr>
            <a:spLocks noGrp="1"/>
          </p:cNvSpPr>
          <p:nvPr>
            <p:ph type="title"/>
          </p:nvPr>
        </p:nvSpPr>
        <p:spPr/>
        <p:txBody>
          <a:bodyPr/>
          <a:lstStyle/>
          <a:p>
            <a:endParaRPr lang="es-PE"/>
          </a:p>
        </p:txBody>
      </p:sp>
      <p:sp>
        <p:nvSpPr>
          <p:cNvPr id="5" name="Rectangle 2"/>
          <p:cNvSpPr txBox="1">
            <a:spLocks noChangeArrowheads="1"/>
          </p:cNvSpPr>
          <p:nvPr/>
        </p:nvSpPr>
        <p:spPr>
          <a:xfrm>
            <a:off x="179512" y="332656"/>
            <a:ext cx="8712968" cy="638944"/>
          </a:xfrm>
          <a:prstGeom prst="rect">
            <a:avLst/>
          </a:prstGeom>
          <a:solidFill>
            <a:schemeClr val="accent1"/>
          </a:solidFill>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defRPr/>
            </a:pPr>
            <a:r>
              <a:rPr lang="es-MX" sz="3200" b="1" smtClean="0">
                <a:solidFill>
                  <a:schemeClr val="tx2">
                    <a:lumMod val="50000"/>
                  </a:schemeClr>
                </a:solidFill>
                <a:latin typeface="Arial" charset="0"/>
              </a:rPr>
              <a:t>Símbolos usados en una ecuación química:</a:t>
            </a:r>
            <a:endParaRPr lang="es-ES" sz="3200" b="1" dirty="0">
              <a:solidFill>
                <a:schemeClr val="tx2">
                  <a:lumMod val="50000"/>
                </a:schemeClr>
              </a:solidFill>
              <a:latin typeface="Arial" charset="0"/>
            </a:endParaRPr>
          </a:p>
        </p:txBody>
      </p:sp>
    </p:spTree>
    <p:extLst>
      <p:ext uri="{BB962C8B-B14F-4D97-AF65-F5344CB8AC3E}">
        <p14:creationId xmlns:p14="http://schemas.microsoft.com/office/powerpoint/2010/main" val="226814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755650" y="2324100"/>
            <a:ext cx="7632700" cy="3508375"/>
          </a:xfrm>
        </p:spPr>
        <p:txBody>
          <a:bodyPr/>
          <a:lstStyle/>
          <a:p>
            <a:pPr>
              <a:lnSpc>
                <a:spcPct val="90000"/>
              </a:lnSpc>
              <a:buFont typeface="Wingdings" pitchFamily="2" charset="2"/>
              <a:buNone/>
              <a:defRPr/>
            </a:pPr>
            <a:r>
              <a:rPr lang="es-MX" b="1" dirty="0">
                <a:solidFill>
                  <a:srgbClr val="FF0000"/>
                </a:solidFill>
                <a:sym typeface="Wingdings 3" pitchFamily="18" charset="2"/>
              </a:rPr>
              <a:t>calor </a:t>
            </a:r>
            <a:r>
              <a:rPr lang="es-MX" dirty="0">
                <a:sym typeface="Wingdings 3" pitchFamily="18" charset="2"/>
              </a:rPr>
              <a:t>  </a:t>
            </a:r>
          </a:p>
          <a:p>
            <a:pPr algn="just">
              <a:lnSpc>
                <a:spcPct val="90000"/>
              </a:lnSpc>
              <a:defRPr/>
            </a:pPr>
            <a:r>
              <a:rPr lang="es-ES" sz="3200" b="1" dirty="0">
                <a:solidFill>
                  <a:srgbClr val="FF0000"/>
                </a:solidFill>
                <a:sym typeface="Wingdings 3" pitchFamily="18" charset="2"/>
              </a:rPr>
              <a:t></a:t>
            </a:r>
            <a:r>
              <a:rPr lang="es-MX" dirty="0">
                <a:solidFill>
                  <a:schemeClr val="tx1"/>
                </a:solidFill>
                <a:sym typeface="Wingdings 3" pitchFamily="18" charset="2"/>
              </a:rPr>
              <a:t>   la flecha con una “delta” o la palabra calor encima indica que la reacción requiere energía térmica para llevarse a cabo</a:t>
            </a:r>
            <a:r>
              <a:rPr lang="es-MX" dirty="0" smtClean="0">
                <a:solidFill>
                  <a:schemeClr val="tx1"/>
                </a:solidFill>
                <a:sym typeface="Wingdings 3" pitchFamily="18" charset="2"/>
              </a:rPr>
              <a:t>.</a:t>
            </a:r>
          </a:p>
          <a:p>
            <a:pPr marL="69850" indent="0" algn="just">
              <a:lnSpc>
                <a:spcPct val="90000"/>
              </a:lnSpc>
              <a:buFont typeface="Wingdings 2" pitchFamily="18" charset="2"/>
              <a:buNone/>
              <a:defRPr/>
            </a:pPr>
            <a:endParaRPr lang="es-MX" dirty="0">
              <a:solidFill>
                <a:schemeClr val="tx1"/>
              </a:solidFill>
              <a:sym typeface="Wingdings 3" pitchFamily="18" charset="2"/>
            </a:endParaRPr>
          </a:p>
          <a:p>
            <a:pPr algn="just">
              <a:lnSpc>
                <a:spcPct val="90000"/>
              </a:lnSpc>
              <a:defRPr/>
            </a:pPr>
            <a:r>
              <a:rPr lang="es-MX" dirty="0">
                <a:solidFill>
                  <a:schemeClr val="tx1"/>
                </a:solidFill>
                <a:sym typeface="Wingdings 3" pitchFamily="18" charset="2"/>
              </a:rPr>
              <a:t>Cualquier “signo” que se ponga encima de la flecha, nos indica que se requiere de este para que la reacción ocurra.</a:t>
            </a:r>
            <a:endParaRPr lang="es-ES" dirty="0">
              <a:solidFill>
                <a:schemeClr val="tx1"/>
              </a:solidFill>
            </a:endParaRPr>
          </a:p>
        </p:txBody>
      </p:sp>
      <p:sp>
        <p:nvSpPr>
          <p:cNvPr id="4" name="Rectangle 2"/>
          <p:cNvSpPr txBox="1">
            <a:spLocks noChangeArrowheads="1"/>
          </p:cNvSpPr>
          <p:nvPr/>
        </p:nvSpPr>
        <p:spPr>
          <a:xfrm>
            <a:off x="179512" y="332656"/>
            <a:ext cx="8712968" cy="638944"/>
          </a:xfrm>
          <a:prstGeom prst="rect">
            <a:avLst/>
          </a:prstGeom>
          <a:solidFill>
            <a:schemeClr val="accent1"/>
          </a:solidFill>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defRPr/>
            </a:pPr>
            <a:r>
              <a:rPr lang="es-MX" sz="3200" b="1" smtClean="0">
                <a:solidFill>
                  <a:schemeClr val="tx2">
                    <a:lumMod val="50000"/>
                  </a:schemeClr>
                </a:solidFill>
                <a:latin typeface="Arial" charset="0"/>
              </a:rPr>
              <a:t>Símbolos usados en una ecuación química:</a:t>
            </a:r>
            <a:endParaRPr lang="es-ES" sz="3200" b="1" dirty="0">
              <a:solidFill>
                <a:schemeClr val="tx2">
                  <a:lumMod val="50000"/>
                </a:schemeClr>
              </a:solidFill>
              <a:latin typeface="Arial" charset="0"/>
            </a:endParaRPr>
          </a:p>
        </p:txBody>
      </p:sp>
    </p:spTree>
    <p:extLst>
      <p:ext uri="{BB962C8B-B14F-4D97-AF65-F5344CB8AC3E}">
        <p14:creationId xmlns:p14="http://schemas.microsoft.com/office/powerpoint/2010/main" val="39582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a:t>Tipos de reacciones químicas</a:t>
            </a:r>
            <a:endParaRPr lang="es-PE"/>
          </a:p>
        </p:txBody>
      </p:sp>
      <p:sp>
        <p:nvSpPr>
          <p:cNvPr id="4" name="Rectangle 3"/>
          <p:cNvSpPr>
            <a:spLocks noGrp="1" noChangeArrowheads="1"/>
          </p:cNvSpPr>
          <p:nvPr/>
        </p:nvSpPr>
        <p:spPr bwMode="auto">
          <a:xfrm>
            <a:off x="425930" y="1628800"/>
            <a:ext cx="82296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s-CO" sz="2000" smtClean="0"/>
              <a:t>Síntesis o combinación directa.</a:t>
            </a:r>
          </a:p>
          <a:p>
            <a:pPr eaLnBrk="1" hangingPunct="1">
              <a:lnSpc>
                <a:spcPct val="90000"/>
              </a:lnSpc>
            </a:pPr>
            <a:r>
              <a:rPr lang="es-CO" sz="2000" smtClean="0"/>
              <a:t>Descomposición. </a:t>
            </a:r>
          </a:p>
          <a:p>
            <a:pPr eaLnBrk="1" hangingPunct="1">
              <a:lnSpc>
                <a:spcPct val="90000"/>
              </a:lnSpc>
            </a:pPr>
            <a:r>
              <a:rPr lang="es-CO" sz="2000" smtClean="0"/>
              <a:t>Sustitución o desplazamiento simple.</a:t>
            </a:r>
          </a:p>
          <a:p>
            <a:pPr eaLnBrk="1" hangingPunct="1">
              <a:lnSpc>
                <a:spcPct val="90000"/>
              </a:lnSpc>
            </a:pPr>
            <a:r>
              <a:rPr lang="es-CO" sz="2000" smtClean="0"/>
              <a:t>Metátesis o doble desplazamiento.</a:t>
            </a:r>
          </a:p>
          <a:p>
            <a:pPr eaLnBrk="1" hangingPunct="1">
              <a:lnSpc>
                <a:spcPct val="90000"/>
              </a:lnSpc>
            </a:pPr>
            <a:r>
              <a:rPr lang="es-CO" sz="2000" smtClean="0"/>
              <a:t>Neutralización </a:t>
            </a:r>
          </a:p>
          <a:p>
            <a:pPr eaLnBrk="1" hangingPunct="1">
              <a:lnSpc>
                <a:spcPct val="90000"/>
              </a:lnSpc>
            </a:pPr>
            <a:r>
              <a:rPr lang="es-CO" sz="2000" smtClean="0"/>
              <a:t>Reacciones Redox</a:t>
            </a:r>
            <a:endParaRPr lang="es-ES" sz="2000" smtClean="0"/>
          </a:p>
        </p:txBody>
      </p:sp>
    </p:spTree>
    <p:extLst>
      <p:ext uri="{BB962C8B-B14F-4D97-AF65-F5344CB8AC3E}">
        <p14:creationId xmlns:p14="http://schemas.microsoft.com/office/powerpoint/2010/main" val="74650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755650" y="549275"/>
            <a:ext cx="7704138" cy="457200"/>
          </a:xfrm>
          <a:prstGeom prst="rect">
            <a:avLst/>
          </a:prstGeom>
          <a:solidFill>
            <a:schemeClr val="bg2">
              <a:lumMod val="50000"/>
            </a:schemeClr>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PE" sz="2400">
                <a:solidFill>
                  <a:srgbClr val="FF9900"/>
                </a:solidFill>
              </a:rPr>
              <a:t>Algunos padrones simples de reactividad química</a:t>
            </a:r>
            <a:endParaRPr lang="es-ES_tradnl" sz="2400">
              <a:solidFill>
                <a:srgbClr val="FF3300"/>
              </a:solidFill>
            </a:endParaRPr>
          </a:p>
        </p:txBody>
      </p:sp>
      <p:sp>
        <p:nvSpPr>
          <p:cNvPr id="3076" name="Text Box 5"/>
          <p:cNvSpPr txBox="1">
            <a:spLocks noChangeArrowheads="1"/>
          </p:cNvSpPr>
          <p:nvPr/>
        </p:nvSpPr>
        <p:spPr bwMode="auto">
          <a:xfrm>
            <a:off x="1116013" y="1268413"/>
            <a:ext cx="669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PE" sz="2400">
                <a:solidFill>
                  <a:schemeClr val="accent2"/>
                </a:solidFill>
              </a:rPr>
              <a:t>Reacciones de combinación y descomposición</a:t>
            </a:r>
            <a:endParaRPr lang="es-ES_tradnl" sz="2400">
              <a:solidFill>
                <a:schemeClr val="accent2"/>
              </a:solidFill>
            </a:endParaRPr>
          </a:p>
        </p:txBody>
      </p:sp>
      <p:graphicFrame>
        <p:nvGraphicFramePr>
          <p:cNvPr id="3074" name="Object 6"/>
          <p:cNvGraphicFramePr>
            <a:graphicFrameLocks noGrp="1" noChangeAspect="1"/>
          </p:cNvGraphicFramePr>
          <p:nvPr>
            <p:ph/>
          </p:nvPr>
        </p:nvGraphicFramePr>
        <p:xfrm>
          <a:off x="468313" y="2276475"/>
          <a:ext cx="8351837" cy="3597275"/>
        </p:xfrm>
        <a:graphic>
          <a:graphicData uri="http://schemas.openxmlformats.org/presentationml/2006/ole">
            <mc:AlternateContent xmlns:mc="http://schemas.openxmlformats.org/markup-compatibility/2006">
              <mc:Choice xmlns:v="urn:schemas-microsoft-com:vml" Requires="v">
                <p:oleObj spid="_x0000_s2070" name="Imagen de mapa de bits" r:id="rId3" imgW="6323810" imgH="2723810" progId="PBrush">
                  <p:embed/>
                </p:oleObj>
              </mc:Choice>
              <mc:Fallback>
                <p:oleObj name="Imagen de mapa de bits" r:id="rId3" imgW="6323810" imgH="2723810" progId="PBrush">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76475"/>
                        <a:ext cx="8351837"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7941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528" y="476672"/>
            <a:ext cx="8534400" cy="758952"/>
          </a:xfrm>
        </p:spPr>
        <p:txBody>
          <a:bodyPr>
            <a:normAutofit/>
          </a:bodyPr>
          <a:lstStyle/>
          <a:p>
            <a:r>
              <a:rPr lang="es-ES_tradnl"/>
              <a:t>Tipos de reacciones </a:t>
            </a:r>
            <a:r>
              <a:rPr lang="es-ES_tradnl" smtClean="0"/>
              <a:t>químicas</a:t>
            </a:r>
            <a:endParaRPr lang="es-ES_tradnl"/>
          </a:p>
        </p:txBody>
      </p:sp>
      <p:sp>
        <p:nvSpPr>
          <p:cNvPr id="23555" name="Rectangle 3"/>
          <p:cNvSpPr>
            <a:spLocks noGrp="1" noChangeArrowheads="1"/>
          </p:cNvSpPr>
          <p:nvPr>
            <p:ph type="body" sz="half" idx="1"/>
          </p:nvPr>
        </p:nvSpPr>
        <p:spPr>
          <a:xfrm>
            <a:off x="990600" y="1447800"/>
            <a:ext cx="4038600" cy="4114800"/>
          </a:xfrm>
        </p:spPr>
        <p:txBody>
          <a:bodyPr>
            <a:normAutofit fontScale="92500" lnSpcReduction="10000"/>
          </a:bodyPr>
          <a:lstStyle/>
          <a:p>
            <a:pPr marL="180975" indent="-180975"/>
            <a:r>
              <a:rPr lang="es-ES_tradnl" b="1">
                <a:solidFill>
                  <a:schemeClr val="accent2"/>
                </a:solidFill>
                <a:effectLst>
                  <a:outerShdw blurRad="38100" dist="38100" dir="2700000" algn="tl">
                    <a:srgbClr val="000000"/>
                  </a:outerShdw>
                </a:effectLst>
              </a:rPr>
              <a:t>Síntesis</a:t>
            </a:r>
            <a:r>
              <a:rPr lang="es-ES_tradnl"/>
              <a:t>:	A + B </a:t>
            </a:r>
            <a:r>
              <a:rPr lang="es-ES_tradnl">
                <a:sym typeface="Symbol" pitchFamily="18" charset="2"/>
              </a:rPr>
              <a:t> C</a:t>
            </a:r>
            <a:endParaRPr lang="es-ES_tradnl"/>
          </a:p>
          <a:p>
            <a:pPr marL="180975" indent="-180975"/>
            <a:r>
              <a:rPr lang="es-ES_tradnl" b="1">
                <a:solidFill>
                  <a:schemeClr val="accent2"/>
                </a:solidFill>
                <a:effectLst>
                  <a:outerShdw blurRad="38100" dist="38100" dir="2700000" algn="tl">
                    <a:srgbClr val="000000"/>
                  </a:outerShdw>
                </a:effectLst>
              </a:rPr>
              <a:t>Descomposición</a:t>
            </a:r>
            <a:endParaRPr lang="es-ES_tradnl"/>
          </a:p>
          <a:p>
            <a:pPr marL="566738" lvl="1" indent="-109538"/>
            <a:r>
              <a:rPr lang="es-ES_tradnl" sz="2800"/>
              <a:t>Simple: A </a:t>
            </a:r>
            <a:r>
              <a:rPr lang="es-ES_tradnl" sz="2800">
                <a:sym typeface="Symbol" pitchFamily="18" charset="2"/>
              </a:rPr>
              <a:t></a:t>
            </a:r>
            <a:r>
              <a:rPr lang="es-ES_tradnl" sz="2800"/>
              <a:t> B + C</a:t>
            </a:r>
          </a:p>
          <a:p>
            <a:pPr marL="566738" lvl="1" indent="-109538"/>
            <a:r>
              <a:rPr lang="es-ES_tradnl" sz="2800"/>
              <a:t>Mediante reactivo:</a:t>
            </a:r>
            <a:br>
              <a:rPr lang="es-ES_tradnl" sz="2800"/>
            </a:br>
            <a:r>
              <a:rPr lang="es-ES_tradnl" sz="2800"/>
              <a:t>AB + C </a:t>
            </a:r>
            <a:r>
              <a:rPr lang="es-ES_tradnl" sz="2800">
                <a:sym typeface="Symbol" pitchFamily="18" charset="2"/>
              </a:rPr>
              <a:t> AC + BC</a:t>
            </a:r>
            <a:endParaRPr lang="es-ES_tradnl" sz="2800"/>
          </a:p>
          <a:p>
            <a:pPr marL="180975" indent="-180975"/>
            <a:r>
              <a:rPr lang="es-ES_tradnl" b="1">
                <a:solidFill>
                  <a:schemeClr val="accent2"/>
                </a:solidFill>
                <a:effectLst>
                  <a:outerShdw blurRad="38100" dist="38100" dir="2700000" algn="tl">
                    <a:srgbClr val="000000"/>
                  </a:outerShdw>
                </a:effectLst>
              </a:rPr>
              <a:t>Sustitución</a:t>
            </a:r>
            <a:r>
              <a:rPr lang="es-ES_tradnl"/>
              <a:t> (desplazamiento):</a:t>
            </a:r>
            <a:br>
              <a:rPr lang="es-ES_tradnl"/>
            </a:br>
            <a:r>
              <a:rPr lang="es-ES_tradnl"/>
              <a:t>	AB + C </a:t>
            </a:r>
            <a:r>
              <a:rPr lang="es-ES_tradnl">
                <a:sym typeface="Symbol" pitchFamily="18" charset="2"/>
              </a:rPr>
              <a:t> AC + B</a:t>
            </a:r>
            <a:endParaRPr lang="es-ES_tradnl"/>
          </a:p>
          <a:p>
            <a:pPr marL="180975" indent="-180975"/>
            <a:r>
              <a:rPr lang="es-ES_tradnl" b="1">
                <a:solidFill>
                  <a:schemeClr val="accent2"/>
                </a:solidFill>
                <a:effectLst>
                  <a:outerShdw blurRad="38100" dist="38100" dir="2700000" algn="tl">
                    <a:srgbClr val="000000"/>
                  </a:outerShdw>
                </a:effectLst>
              </a:rPr>
              <a:t>Doble sustitución</a:t>
            </a:r>
            <a:r>
              <a:rPr lang="es-ES_tradnl"/>
              <a:t> (doble desplazamiento):	</a:t>
            </a:r>
            <a:br>
              <a:rPr lang="es-ES_tradnl"/>
            </a:br>
            <a:r>
              <a:rPr lang="es-ES_tradnl"/>
              <a:t>AB + CD </a:t>
            </a:r>
            <a:r>
              <a:rPr lang="es-ES_tradnl">
                <a:sym typeface="Symbol" pitchFamily="18" charset="2"/>
              </a:rPr>
              <a:t> AC + BD</a:t>
            </a:r>
            <a:endParaRPr lang="es-ES_tradnl" sz="2400">
              <a:sym typeface="Symbol" pitchFamily="18" charset="2"/>
            </a:endParaRPr>
          </a:p>
        </p:txBody>
      </p:sp>
      <p:sp>
        <p:nvSpPr>
          <p:cNvPr id="23557" name="Rectangle 5"/>
          <p:cNvSpPr>
            <a:spLocks noGrp="1" noChangeArrowheads="1"/>
          </p:cNvSpPr>
          <p:nvPr>
            <p:ph type="body" sz="half" idx="2"/>
          </p:nvPr>
        </p:nvSpPr>
        <p:spPr>
          <a:xfrm>
            <a:off x="4724400" y="1447800"/>
            <a:ext cx="4419600" cy="4191000"/>
          </a:xfrm>
        </p:spPr>
        <p:txBody>
          <a:bodyPr>
            <a:normAutofit fontScale="92500" lnSpcReduction="10000"/>
          </a:bodyPr>
          <a:lstStyle/>
          <a:p>
            <a:pPr>
              <a:buFont typeface="Monotype Sorts" pitchFamily="2" charset="2"/>
              <a:buNone/>
            </a:pPr>
            <a:r>
              <a:rPr lang="es-ES_tradnl" sz="2600"/>
              <a:t>2</a:t>
            </a:r>
            <a:r>
              <a:rPr lang="es-ES_tradnl"/>
              <a:t> H</a:t>
            </a:r>
            <a:r>
              <a:rPr lang="es-ES_tradnl" baseline="-25000"/>
              <a:t>2 </a:t>
            </a:r>
            <a:r>
              <a:rPr kumimoji="0" lang="es-ES_tradnl"/>
              <a:t>+ O</a:t>
            </a:r>
            <a:r>
              <a:rPr kumimoji="0" lang="es-ES_tradnl" baseline="-25000"/>
              <a:t>2</a:t>
            </a:r>
            <a:r>
              <a:rPr kumimoji="0" lang="es-ES_tradnl"/>
              <a:t> </a:t>
            </a:r>
            <a:r>
              <a:rPr lang="es-ES_tradnl">
                <a:sym typeface="Symbol" pitchFamily="18" charset="2"/>
              </a:rPr>
              <a:t> 2 H</a:t>
            </a:r>
            <a:r>
              <a:rPr lang="es-ES_tradnl" baseline="-25000">
                <a:sym typeface="Symbol" pitchFamily="18" charset="2"/>
              </a:rPr>
              <a:t>2</a:t>
            </a:r>
            <a:r>
              <a:rPr lang="es-ES_tradnl">
                <a:sym typeface="Symbol" pitchFamily="18" charset="2"/>
              </a:rPr>
              <a:t>O</a:t>
            </a:r>
          </a:p>
          <a:p>
            <a:pPr>
              <a:buFont typeface="Monotype Sorts" pitchFamily="2" charset="2"/>
              <a:buNone/>
            </a:pPr>
            <a:endParaRPr lang="es-ES_tradnl">
              <a:sym typeface="Symbol" pitchFamily="18" charset="2"/>
            </a:endParaRPr>
          </a:p>
          <a:p>
            <a:pPr>
              <a:buFont typeface="Monotype Sorts" pitchFamily="2" charset="2"/>
              <a:buNone/>
            </a:pPr>
            <a:r>
              <a:rPr lang="es-ES_tradnl">
                <a:sym typeface="Symbol" pitchFamily="18" charset="2"/>
              </a:rPr>
              <a:t>CaCO</a:t>
            </a:r>
            <a:r>
              <a:rPr lang="es-ES_tradnl" baseline="-25000">
                <a:sym typeface="Symbol" pitchFamily="18" charset="2"/>
              </a:rPr>
              <a:t>3 </a:t>
            </a:r>
            <a:r>
              <a:rPr lang="es-ES_tradnl">
                <a:sym typeface="Symbol" pitchFamily="18" charset="2"/>
              </a:rPr>
              <a:t> CaO + CO</a:t>
            </a:r>
            <a:r>
              <a:rPr lang="es-ES_tradnl" baseline="-25000">
                <a:sym typeface="Symbol" pitchFamily="18" charset="2"/>
              </a:rPr>
              <a:t>2</a:t>
            </a:r>
          </a:p>
          <a:p>
            <a:pPr>
              <a:buFont typeface="Monotype Sorts" pitchFamily="2" charset="2"/>
              <a:buNone/>
            </a:pPr>
            <a:endParaRPr lang="es-ES_tradnl" baseline="-25000">
              <a:sym typeface="Symbol" pitchFamily="18" charset="2"/>
            </a:endParaRPr>
          </a:p>
          <a:p>
            <a:pPr>
              <a:buFont typeface="Monotype Sorts" pitchFamily="2" charset="2"/>
              <a:buNone/>
            </a:pPr>
            <a:r>
              <a:rPr kumimoji="0" lang="es-ES_tradnl">
                <a:sym typeface="Symbol" pitchFamily="18" charset="2"/>
              </a:rPr>
              <a:t>2 ZnS +  3 O</a:t>
            </a:r>
            <a:r>
              <a:rPr kumimoji="0" lang="es-ES_tradnl" baseline="-25000">
                <a:sym typeface="Symbol" pitchFamily="18" charset="2"/>
              </a:rPr>
              <a:t>2</a:t>
            </a:r>
            <a:r>
              <a:rPr kumimoji="0" lang="es-ES_tradnl">
                <a:sym typeface="Symbol" pitchFamily="18" charset="2"/>
              </a:rPr>
              <a:t> </a:t>
            </a:r>
            <a:r>
              <a:rPr lang="es-ES_tradnl">
                <a:sym typeface="Symbol" pitchFamily="18" charset="2"/>
              </a:rPr>
              <a:t>  2 ZnO +  		        2  SO</a:t>
            </a:r>
            <a:r>
              <a:rPr lang="es-ES_tradnl" baseline="-25000">
                <a:sym typeface="Symbol" pitchFamily="18" charset="2"/>
              </a:rPr>
              <a:t>2</a:t>
            </a:r>
          </a:p>
          <a:p>
            <a:pPr>
              <a:buFont typeface="Monotype Sorts" pitchFamily="2" charset="2"/>
              <a:buNone/>
            </a:pPr>
            <a:endParaRPr lang="es-ES_tradnl" baseline="-25000">
              <a:sym typeface="Symbol" pitchFamily="18" charset="2"/>
            </a:endParaRPr>
          </a:p>
          <a:p>
            <a:pPr>
              <a:spcBef>
                <a:spcPct val="35000"/>
              </a:spcBef>
              <a:buFont typeface="Monotype Sorts" pitchFamily="2" charset="2"/>
              <a:buNone/>
            </a:pPr>
            <a:r>
              <a:rPr lang="es-ES_tradnl">
                <a:sym typeface="Symbol" pitchFamily="18" charset="2"/>
              </a:rPr>
              <a:t>PbO + C  CO + Pb</a:t>
            </a:r>
          </a:p>
          <a:p>
            <a:pPr>
              <a:spcBef>
                <a:spcPct val="35000"/>
              </a:spcBef>
              <a:buFont typeface="Monotype Sorts" pitchFamily="2" charset="2"/>
              <a:buNone/>
            </a:pPr>
            <a:endParaRPr lang="es-ES_tradnl">
              <a:sym typeface="Symbol" pitchFamily="18" charset="2"/>
            </a:endParaRPr>
          </a:p>
          <a:p>
            <a:pPr>
              <a:spcBef>
                <a:spcPct val="0"/>
              </a:spcBef>
              <a:buFont typeface="Monotype Sorts" pitchFamily="2" charset="2"/>
              <a:buNone/>
            </a:pPr>
            <a:r>
              <a:rPr lang="es-ES_tradnl">
                <a:sym typeface="Symbol" pitchFamily="18" charset="2"/>
              </a:rPr>
              <a:t>HCl + NaOH  NaCl +			   H</a:t>
            </a:r>
            <a:r>
              <a:rPr lang="es-ES_tradnl" baseline="-25000">
                <a:sym typeface="Symbol" pitchFamily="18" charset="2"/>
              </a:rPr>
              <a:t>2</a:t>
            </a:r>
            <a:r>
              <a:rPr kumimoji="0" lang="es-ES_tradnl">
                <a:sym typeface="Symbol" pitchFamily="18" charset="2"/>
              </a:rPr>
              <a:t>O</a:t>
            </a:r>
            <a:endParaRPr lang="es-ES_tradnl">
              <a:sym typeface="Symbol" pitchFamily="18" charset="2"/>
            </a:endParaRPr>
          </a:p>
        </p:txBody>
      </p:sp>
      <p:sp>
        <p:nvSpPr>
          <p:cNvPr id="2" name="1 Rectángulo"/>
          <p:cNvSpPr/>
          <p:nvPr/>
        </p:nvSpPr>
        <p:spPr>
          <a:xfrm>
            <a:off x="1115616" y="5589240"/>
            <a:ext cx="7488832" cy="535531"/>
          </a:xfrm>
          <a:prstGeom prst="rect">
            <a:avLst/>
          </a:prstGeom>
        </p:spPr>
        <p:txBody>
          <a:bodyPr wrap="square">
            <a:spAutoFit/>
          </a:bodyPr>
          <a:lstStyle/>
          <a:p>
            <a:pPr marL="179388" lvl="1">
              <a:lnSpc>
                <a:spcPct val="80000"/>
              </a:lnSpc>
            </a:pPr>
            <a:r>
              <a:rPr lang="es-ES" smtClean="0"/>
              <a:t>Reacción de </a:t>
            </a:r>
            <a:r>
              <a:rPr lang="es-ES" smtClean="0">
                <a:solidFill>
                  <a:schemeClr val="hlink"/>
                </a:solidFill>
              </a:rPr>
              <a:t>Neutralización</a:t>
            </a:r>
            <a:r>
              <a:rPr lang="es-ES" smtClean="0"/>
              <a:t>:</a:t>
            </a:r>
          </a:p>
          <a:p>
            <a:pPr marL="179388" lvl="1">
              <a:lnSpc>
                <a:spcPct val="80000"/>
              </a:lnSpc>
            </a:pPr>
            <a:r>
              <a:rPr lang="es-ES" smtClean="0"/>
              <a:t>			               HX + BOH   </a:t>
            </a:r>
            <a:r>
              <a:rPr lang="es-ES" smtClean="0">
                <a:sym typeface="Wingdings" pitchFamily="2" charset="2"/>
              </a:rPr>
              <a:t>  </a:t>
            </a:r>
            <a:r>
              <a:rPr lang="es-ES" smtClean="0"/>
              <a:t>BX + HOH</a:t>
            </a:r>
          </a:p>
        </p:txBody>
      </p:sp>
    </p:spTree>
    <p:extLst>
      <p:ext uri="{BB962C8B-B14F-4D97-AF65-F5344CB8AC3E}">
        <p14:creationId xmlns:p14="http://schemas.microsoft.com/office/powerpoint/2010/main" val="1808655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66713" y="109538"/>
            <a:ext cx="8382000" cy="461962"/>
          </a:xfrm>
          <a:prstGeom prst="rect">
            <a:avLst/>
          </a:prstGeom>
          <a:solidFill>
            <a:schemeClr val="accent2">
              <a:lumMod val="40000"/>
              <a:lumOff val="60000"/>
            </a:schemeClr>
          </a:solidFill>
          <a:ln w="38100" cmpd="dbl">
            <a:solidFill>
              <a:srgbClr val="CC33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400">
                <a:latin typeface="Tahoma" charset="0"/>
              </a:rPr>
              <a:t>AJUSTE, IGUALACIÓN O “BALANCEO” DE REACCIONES. </a:t>
            </a:r>
          </a:p>
        </p:txBody>
      </p:sp>
      <p:sp>
        <p:nvSpPr>
          <p:cNvPr id="44035" name="Text Box 3"/>
          <p:cNvSpPr txBox="1">
            <a:spLocks noChangeArrowheads="1"/>
          </p:cNvSpPr>
          <p:nvPr/>
        </p:nvSpPr>
        <p:spPr bwMode="auto">
          <a:xfrm>
            <a:off x="500063" y="714375"/>
            <a:ext cx="8072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200">
                <a:latin typeface="Tahoma" charset="0"/>
              </a:rPr>
              <a:t>En una reacción ni se crean ni se destruyen átomos:</a:t>
            </a:r>
          </a:p>
          <a:p>
            <a:pPr algn="just">
              <a:spcBef>
                <a:spcPct val="50000"/>
              </a:spcBef>
            </a:pPr>
            <a:r>
              <a:rPr lang="es-ES_tradnl" sz="2000">
                <a:latin typeface="Tahoma" charset="0"/>
              </a:rPr>
              <a:t>Números de cada elemento a cada lado de la “flecha”tienen que ser iguales.</a:t>
            </a:r>
          </a:p>
        </p:txBody>
      </p:sp>
      <p:sp>
        <p:nvSpPr>
          <p:cNvPr id="44036" name="Text Box 4"/>
          <p:cNvSpPr txBox="1">
            <a:spLocks noChangeArrowheads="1"/>
          </p:cNvSpPr>
          <p:nvPr/>
        </p:nvSpPr>
        <p:spPr bwMode="auto">
          <a:xfrm>
            <a:off x="500063" y="1857375"/>
            <a:ext cx="81438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200">
                <a:latin typeface="Tahoma" charset="0"/>
              </a:rPr>
              <a:t>Se satisface esta condición se dice que la ecuación está </a:t>
            </a:r>
            <a:r>
              <a:rPr lang="es-ES_tradnl" sz="2200">
                <a:solidFill>
                  <a:srgbClr val="CC3300"/>
                </a:solidFill>
                <a:latin typeface="Tahoma" charset="0"/>
              </a:rPr>
              <a:t>AJUSTADA.</a:t>
            </a:r>
          </a:p>
        </p:txBody>
      </p:sp>
      <p:sp>
        <p:nvSpPr>
          <p:cNvPr id="44037" name="Text Box 5"/>
          <p:cNvSpPr txBox="1">
            <a:spLocks noChangeArrowheads="1"/>
          </p:cNvSpPr>
          <p:nvPr/>
        </p:nvSpPr>
        <p:spPr bwMode="auto">
          <a:xfrm>
            <a:off x="457200" y="2708275"/>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400" b="1">
                <a:solidFill>
                  <a:srgbClr val="CC3300"/>
                </a:solidFill>
                <a:latin typeface="Tahoma" charset="0"/>
              </a:rPr>
              <a:t>Nunca deben modificarse los subíndices al ajustar una reacción.</a:t>
            </a:r>
          </a:p>
        </p:txBody>
      </p:sp>
      <p:grpSp>
        <p:nvGrpSpPr>
          <p:cNvPr id="2" name="Group 6"/>
          <p:cNvGrpSpPr>
            <a:grpSpLocks/>
          </p:cNvGrpSpPr>
          <p:nvPr/>
        </p:nvGrpSpPr>
        <p:grpSpPr bwMode="auto">
          <a:xfrm>
            <a:off x="1736725" y="3590925"/>
            <a:ext cx="6223000" cy="457200"/>
            <a:chOff x="1094" y="2133"/>
            <a:chExt cx="3920" cy="288"/>
          </a:xfrm>
        </p:grpSpPr>
        <p:sp>
          <p:nvSpPr>
            <p:cNvPr id="28685" name="Text Box 7"/>
            <p:cNvSpPr txBox="1">
              <a:spLocks noChangeArrowheads="1"/>
            </p:cNvSpPr>
            <p:nvPr/>
          </p:nvSpPr>
          <p:spPr bwMode="auto">
            <a:xfrm>
              <a:off x="1094" y="2133"/>
              <a:ext cx="3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ES_tradnl" sz="2400">
                  <a:latin typeface="Tahoma" charset="0"/>
                </a:rPr>
                <a:t>CH</a:t>
              </a:r>
              <a:r>
                <a:rPr lang="es-ES_tradnl" sz="2400" baseline="-25000">
                  <a:latin typeface="Tahoma" charset="0"/>
                </a:rPr>
                <a:t>4        +        </a:t>
              </a:r>
              <a:r>
                <a:rPr lang="es-ES_tradnl" sz="2400">
                  <a:latin typeface="Tahoma" charset="0"/>
                </a:rPr>
                <a:t>O</a:t>
              </a:r>
              <a:r>
                <a:rPr lang="es-ES_tradnl" sz="2400" baseline="-25000">
                  <a:latin typeface="Tahoma" charset="0"/>
                </a:rPr>
                <a:t>2                            </a:t>
              </a:r>
              <a:r>
                <a:rPr lang="es-ES_tradnl" sz="2400">
                  <a:latin typeface="Tahoma" charset="0"/>
                </a:rPr>
                <a:t>CO</a:t>
              </a:r>
              <a:r>
                <a:rPr lang="es-ES_tradnl" sz="2400" baseline="-25000">
                  <a:latin typeface="Tahoma" charset="0"/>
                </a:rPr>
                <a:t>2         +        </a:t>
              </a:r>
              <a:r>
                <a:rPr lang="es-ES_tradnl" sz="2400">
                  <a:latin typeface="Tahoma" charset="0"/>
                </a:rPr>
                <a:t>H</a:t>
              </a:r>
              <a:r>
                <a:rPr lang="es-ES_tradnl" sz="2400" baseline="-25000">
                  <a:latin typeface="Tahoma" charset="0"/>
                </a:rPr>
                <a:t>2</a:t>
              </a:r>
              <a:r>
                <a:rPr lang="es-ES_tradnl" sz="2400">
                  <a:latin typeface="Tahoma" charset="0"/>
                </a:rPr>
                <a:t>O</a:t>
              </a:r>
            </a:p>
          </p:txBody>
        </p:sp>
        <p:sp>
          <p:nvSpPr>
            <p:cNvPr id="28686" name="Line 8"/>
            <p:cNvSpPr>
              <a:spLocks noChangeShapeType="1"/>
            </p:cNvSpPr>
            <p:nvPr/>
          </p:nvSpPr>
          <p:spPr bwMode="auto">
            <a:xfrm>
              <a:off x="2496" y="2304"/>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grpSp>
      <p:sp>
        <p:nvSpPr>
          <p:cNvPr id="44041" name="Text Box 9"/>
          <p:cNvSpPr txBox="1">
            <a:spLocks noChangeArrowheads="1"/>
          </p:cNvSpPr>
          <p:nvPr/>
        </p:nvSpPr>
        <p:spPr bwMode="auto">
          <a:xfrm>
            <a:off x="457200" y="440690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400">
                <a:latin typeface="Tahoma" charset="0"/>
              </a:rPr>
              <a:t>1º.- se ajustan los elementos que están en una sola molécula en cada miembro de la reacción.         </a:t>
            </a:r>
          </a:p>
        </p:txBody>
      </p:sp>
      <p:sp>
        <p:nvSpPr>
          <p:cNvPr id="44042" name="Text Box 10"/>
          <p:cNvSpPr txBox="1">
            <a:spLocks noChangeArrowheads="1"/>
          </p:cNvSpPr>
          <p:nvPr/>
        </p:nvSpPr>
        <p:spPr bwMode="auto">
          <a:xfrm>
            <a:off x="7004050" y="3557588"/>
            <a:ext cx="304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800">
                <a:solidFill>
                  <a:schemeClr val="accent2"/>
                </a:solidFill>
                <a:latin typeface="Tahoma" charset="0"/>
              </a:rPr>
              <a:t>2</a:t>
            </a:r>
            <a:endParaRPr lang="es-ES_tradnl" sz="2400">
              <a:latin typeface="Tahoma" charset="0"/>
            </a:endParaRPr>
          </a:p>
        </p:txBody>
      </p:sp>
      <p:sp>
        <p:nvSpPr>
          <p:cNvPr id="44043" name="Text Box 11"/>
          <p:cNvSpPr txBox="1">
            <a:spLocks noChangeArrowheads="1"/>
          </p:cNvSpPr>
          <p:nvPr/>
        </p:nvSpPr>
        <p:spPr bwMode="auto">
          <a:xfrm>
            <a:off x="2971800" y="3557588"/>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800">
                <a:solidFill>
                  <a:schemeClr val="accent2"/>
                </a:solidFill>
                <a:latin typeface="Tahoma" charset="0"/>
              </a:rPr>
              <a:t>2</a:t>
            </a:r>
            <a:endParaRPr lang="es-ES_tradnl" sz="2400">
              <a:latin typeface="Tahoma" charset="0"/>
            </a:endParaRPr>
          </a:p>
        </p:txBody>
      </p:sp>
      <p:sp>
        <p:nvSpPr>
          <p:cNvPr id="44044" name="Rectangle 12"/>
          <p:cNvSpPr>
            <a:spLocks noChangeArrowheads="1"/>
          </p:cNvSpPr>
          <p:nvPr/>
        </p:nvSpPr>
        <p:spPr bwMode="auto">
          <a:xfrm>
            <a:off x="4800600" y="52038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s-ES_tradnl" sz="2400">
                <a:latin typeface="Tahoma" charset="0"/>
              </a:rPr>
              <a:t>C</a:t>
            </a:r>
          </a:p>
        </p:txBody>
      </p:sp>
      <p:sp>
        <p:nvSpPr>
          <p:cNvPr id="44045" name="Rectangle 13"/>
          <p:cNvSpPr>
            <a:spLocks noChangeArrowheads="1"/>
          </p:cNvSpPr>
          <p:nvPr/>
        </p:nvSpPr>
        <p:spPr bwMode="auto">
          <a:xfrm>
            <a:off x="5791200" y="5195888"/>
            <a:ext cx="39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pPr>
            <a:r>
              <a:rPr lang="es-ES_tradnl" sz="2400">
                <a:latin typeface="Tahoma" charset="0"/>
              </a:rPr>
              <a:t>H</a:t>
            </a:r>
          </a:p>
        </p:txBody>
      </p:sp>
      <p:sp>
        <p:nvSpPr>
          <p:cNvPr id="44046" name="Text Box 14"/>
          <p:cNvSpPr txBox="1">
            <a:spLocks noChangeArrowheads="1"/>
          </p:cNvSpPr>
          <p:nvPr/>
        </p:nvSpPr>
        <p:spPr bwMode="auto">
          <a:xfrm>
            <a:off x="533400" y="5572125"/>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400">
                <a:latin typeface="Tahoma" charset="0"/>
              </a:rPr>
              <a:t>2º.- Para completar el ajuste, necesitamos poner un 2 delante del O</a:t>
            </a:r>
            <a:r>
              <a:rPr lang="es-ES_tradnl" sz="2400" baseline="-25000">
                <a:latin typeface="Tahoma" charset="0"/>
              </a:rPr>
              <a:t>2</a:t>
            </a:r>
            <a:endParaRPr lang="es-ES_tradnl" sz="2400">
              <a:latin typeface="Tahoma" charset="0"/>
            </a:endParaRPr>
          </a:p>
        </p:txBody>
      </p:sp>
    </p:spTree>
    <p:extLst>
      <p:ext uri="{BB962C8B-B14F-4D97-AF65-F5344CB8AC3E}">
        <p14:creationId xmlns:p14="http://schemas.microsoft.com/office/powerpoint/2010/main" val="231332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1+#ppt_w/2"/>
                                          </p:val>
                                        </p:tav>
                                        <p:tav tm="100000">
                                          <p:val>
                                            <p:strVal val="#ppt_x"/>
                                          </p:val>
                                        </p:tav>
                                      </p:tavLst>
                                    </p:anim>
                                    <p:anim calcmode="lin" valueType="num">
                                      <p:cBhvr additive="base">
                                        <p:cTn id="8"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1+#ppt_w/2"/>
                                          </p:val>
                                        </p:tav>
                                        <p:tav tm="100000">
                                          <p:val>
                                            <p:strVal val="#ppt_x"/>
                                          </p:val>
                                        </p:tav>
                                      </p:tavLst>
                                    </p:anim>
                                    <p:anim calcmode="lin" valueType="num">
                                      <p:cBhvr additive="base">
                                        <p:cTn id="14"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0-#ppt_w/2"/>
                                          </p:val>
                                        </p:tav>
                                        <p:tav tm="100000">
                                          <p:val>
                                            <p:strVal val="#ppt_x"/>
                                          </p:val>
                                        </p:tav>
                                      </p:tavLst>
                                    </p:anim>
                                    <p:anim calcmode="lin" valueType="num">
                                      <p:cBhvr additive="base">
                                        <p:cTn id="20"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041"/>
                                        </p:tgtEl>
                                        <p:attrNameLst>
                                          <p:attrName>style.visibility</p:attrName>
                                        </p:attrNameLst>
                                      </p:cBhvr>
                                      <p:to>
                                        <p:strVal val="visible"/>
                                      </p:to>
                                    </p:set>
                                    <p:anim calcmode="lin" valueType="num">
                                      <p:cBhvr additive="base">
                                        <p:cTn id="33" dur="500" fill="hold"/>
                                        <p:tgtEl>
                                          <p:spTgt spid="44041"/>
                                        </p:tgtEl>
                                        <p:attrNameLst>
                                          <p:attrName>ppt_x</p:attrName>
                                        </p:attrNameLst>
                                      </p:cBhvr>
                                      <p:tavLst>
                                        <p:tav tm="0">
                                          <p:val>
                                            <p:strVal val="0-#ppt_w/2"/>
                                          </p:val>
                                        </p:tav>
                                        <p:tav tm="100000">
                                          <p:val>
                                            <p:strVal val="#ppt_x"/>
                                          </p:val>
                                        </p:tav>
                                      </p:tavLst>
                                    </p:anim>
                                    <p:anim calcmode="lin" valueType="num">
                                      <p:cBhvr additive="base">
                                        <p:cTn id="34"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0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44042"/>
                                        </p:tgtEl>
                                        <p:attrNameLst>
                                          <p:attrName>style.visibility</p:attrName>
                                        </p:attrNameLst>
                                      </p:cBhvr>
                                      <p:to>
                                        <p:strVal val="visible"/>
                                      </p:to>
                                    </p:set>
                                    <p:anim calcmode="lin" valueType="num">
                                      <p:cBhvr>
                                        <p:cTn id="47" dur="500" fill="hold"/>
                                        <p:tgtEl>
                                          <p:spTgt spid="44042"/>
                                        </p:tgtEl>
                                        <p:attrNameLst>
                                          <p:attrName>ppt_x</p:attrName>
                                        </p:attrNameLst>
                                      </p:cBhvr>
                                      <p:tavLst>
                                        <p:tav tm="0">
                                          <p:val>
                                            <p:strVal val="#ppt_x"/>
                                          </p:val>
                                        </p:tav>
                                        <p:tav tm="100000">
                                          <p:val>
                                            <p:strVal val="#ppt_x"/>
                                          </p:val>
                                        </p:tav>
                                      </p:tavLst>
                                    </p:anim>
                                    <p:anim calcmode="lin" valueType="num">
                                      <p:cBhvr>
                                        <p:cTn id="48" dur="500" fill="hold"/>
                                        <p:tgtEl>
                                          <p:spTgt spid="44042"/>
                                        </p:tgtEl>
                                        <p:attrNameLst>
                                          <p:attrName>ppt_y</p:attrName>
                                        </p:attrNameLst>
                                      </p:cBhvr>
                                      <p:tavLst>
                                        <p:tav tm="0">
                                          <p:val>
                                            <p:strVal val="#ppt_y+#ppt_h/2"/>
                                          </p:val>
                                        </p:tav>
                                        <p:tav tm="100000">
                                          <p:val>
                                            <p:strVal val="#ppt_y"/>
                                          </p:val>
                                        </p:tav>
                                      </p:tavLst>
                                    </p:anim>
                                    <p:anim calcmode="lin" valueType="num">
                                      <p:cBhvr>
                                        <p:cTn id="49" dur="500" fill="hold"/>
                                        <p:tgtEl>
                                          <p:spTgt spid="44042"/>
                                        </p:tgtEl>
                                        <p:attrNameLst>
                                          <p:attrName>ppt_w</p:attrName>
                                        </p:attrNameLst>
                                      </p:cBhvr>
                                      <p:tavLst>
                                        <p:tav tm="0">
                                          <p:val>
                                            <p:strVal val="#ppt_w"/>
                                          </p:val>
                                        </p:tav>
                                        <p:tav tm="100000">
                                          <p:val>
                                            <p:strVal val="#ppt_w"/>
                                          </p:val>
                                        </p:tav>
                                      </p:tavLst>
                                    </p:anim>
                                    <p:anim calcmode="lin" valueType="num">
                                      <p:cBhvr>
                                        <p:cTn id="50" dur="500" fill="hold"/>
                                        <p:tgtEl>
                                          <p:spTgt spid="4404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4046"/>
                                        </p:tgtEl>
                                        <p:attrNameLst>
                                          <p:attrName>style.visibility</p:attrName>
                                        </p:attrNameLst>
                                      </p:cBhvr>
                                      <p:to>
                                        <p:strVal val="visible"/>
                                      </p:to>
                                    </p:set>
                                    <p:anim calcmode="lin" valueType="num">
                                      <p:cBhvr additive="base">
                                        <p:cTn id="55" dur="500" fill="hold"/>
                                        <p:tgtEl>
                                          <p:spTgt spid="44046"/>
                                        </p:tgtEl>
                                        <p:attrNameLst>
                                          <p:attrName>ppt_x</p:attrName>
                                        </p:attrNameLst>
                                      </p:cBhvr>
                                      <p:tavLst>
                                        <p:tav tm="0">
                                          <p:val>
                                            <p:strVal val="1+#ppt_w/2"/>
                                          </p:val>
                                        </p:tav>
                                        <p:tav tm="100000">
                                          <p:val>
                                            <p:strVal val="#ppt_x"/>
                                          </p:val>
                                        </p:tav>
                                      </p:tavLst>
                                    </p:anim>
                                    <p:anim calcmode="lin" valueType="num">
                                      <p:cBhvr additive="base">
                                        <p:cTn id="56" dur="500" fill="hold"/>
                                        <p:tgtEl>
                                          <p:spTgt spid="4404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44043"/>
                                        </p:tgtEl>
                                        <p:attrNameLst>
                                          <p:attrName>style.visibility</p:attrName>
                                        </p:attrNameLst>
                                      </p:cBhvr>
                                      <p:to>
                                        <p:strVal val="visible"/>
                                      </p:to>
                                    </p:set>
                                    <p:anim calcmode="lin" valueType="num">
                                      <p:cBhvr>
                                        <p:cTn id="61" dur="500" fill="hold"/>
                                        <p:tgtEl>
                                          <p:spTgt spid="44043"/>
                                        </p:tgtEl>
                                        <p:attrNameLst>
                                          <p:attrName>ppt_x</p:attrName>
                                        </p:attrNameLst>
                                      </p:cBhvr>
                                      <p:tavLst>
                                        <p:tav tm="0">
                                          <p:val>
                                            <p:strVal val="#ppt_x"/>
                                          </p:val>
                                        </p:tav>
                                        <p:tav tm="100000">
                                          <p:val>
                                            <p:strVal val="#ppt_x"/>
                                          </p:val>
                                        </p:tav>
                                      </p:tavLst>
                                    </p:anim>
                                    <p:anim calcmode="lin" valueType="num">
                                      <p:cBhvr>
                                        <p:cTn id="62" dur="500" fill="hold"/>
                                        <p:tgtEl>
                                          <p:spTgt spid="44043"/>
                                        </p:tgtEl>
                                        <p:attrNameLst>
                                          <p:attrName>ppt_y</p:attrName>
                                        </p:attrNameLst>
                                      </p:cBhvr>
                                      <p:tavLst>
                                        <p:tav tm="0">
                                          <p:val>
                                            <p:strVal val="#ppt_y+#ppt_h/2"/>
                                          </p:val>
                                        </p:tav>
                                        <p:tav tm="100000">
                                          <p:val>
                                            <p:strVal val="#ppt_y"/>
                                          </p:val>
                                        </p:tav>
                                      </p:tavLst>
                                    </p:anim>
                                    <p:anim calcmode="lin" valueType="num">
                                      <p:cBhvr>
                                        <p:cTn id="63" dur="500" fill="hold"/>
                                        <p:tgtEl>
                                          <p:spTgt spid="44043"/>
                                        </p:tgtEl>
                                        <p:attrNameLst>
                                          <p:attrName>ppt_w</p:attrName>
                                        </p:attrNameLst>
                                      </p:cBhvr>
                                      <p:tavLst>
                                        <p:tav tm="0">
                                          <p:val>
                                            <p:strVal val="#ppt_w"/>
                                          </p:val>
                                        </p:tav>
                                        <p:tav tm="100000">
                                          <p:val>
                                            <p:strVal val="#ppt_w"/>
                                          </p:val>
                                        </p:tav>
                                      </p:tavLst>
                                    </p:anim>
                                    <p:anim calcmode="lin" valueType="num">
                                      <p:cBhvr>
                                        <p:cTn id="64" dur="500" fill="hold"/>
                                        <p:tgtEl>
                                          <p:spTgt spid="440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utoUpdateAnimBg="0"/>
      <p:bldP spid="44037" grpId="0" autoUpdateAnimBg="0"/>
      <p:bldP spid="44041" grpId="0" autoUpdateAnimBg="0"/>
      <p:bldP spid="44042" grpId="0" animBg="1" autoUpdateAnimBg="0"/>
      <p:bldP spid="44043" grpId="0" autoUpdateAnimBg="0"/>
      <p:bldP spid="44044" grpId="0" autoUpdateAnimBg="0"/>
      <p:bldP spid="44045" grpId="0" autoUpdateAnimBg="0"/>
      <p:bldP spid="440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4313" y="144463"/>
            <a:ext cx="8643937" cy="1570037"/>
          </a:xfrm>
          <a:prstGeom prst="rect">
            <a:avLst/>
          </a:prstGeom>
          <a:solidFill>
            <a:schemeClr val="accent2">
              <a:lumMod val="40000"/>
              <a:lumOff val="60000"/>
            </a:schemeClr>
          </a:solid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400">
                <a:latin typeface="Tahoma" charset="0"/>
              </a:rPr>
              <a:t>Usamos los símbolos (g), (l), (s) y (ac) Para gas, líquido, sólido y disolución acuosa. Cuando se forma un sólido como producto se usa una flecha hacia abajo       , para indicar que precipita.</a:t>
            </a:r>
          </a:p>
        </p:txBody>
      </p:sp>
      <p:sp>
        <p:nvSpPr>
          <p:cNvPr id="29699" name="Line 3"/>
          <p:cNvSpPr>
            <a:spLocks noChangeShapeType="1"/>
          </p:cNvSpPr>
          <p:nvPr/>
        </p:nvSpPr>
        <p:spPr bwMode="auto">
          <a:xfrm>
            <a:off x="6011863" y="933814"/>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pic>
        <p:nvPicPr>
          <p:cNvPr id="45060" name="Picture 4" descr="comb meta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71650"/>
            <a:ext cx="91440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48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7" name="Group 2"/>
          <p:cNvGrpSpPr>
            <a:grpSpLocks/>
          </p:cNvGrpSpPr>
          <p:nvPr/>
        </p:nvGrpSpPr>
        <p:grpSpPr bwMode="auto">
          <a:xfrm>
            <a:off x="131763" y="-100013"/>
            <a:ext cx="6797489" cy="719138"/>
            <a:chOff x="83" y="-63"/>
            <a:chExt cx="3380" cy="453"/>
          </a:xfrm>
        </p:grpSpPr>
        <p:sp>
          <p:nvSpPr>
            <p:cNvPr id="4109"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4110" name="38 CuadroTexto"/>
            <p:cNvSpPr txBox="1">
              <a:spLocks noChangeArrowheads="1"/>
            </p:cNvSpPr>
            <p:nvPr/>
          </p:nvSpPr>
          <p:spPr bwMode="auto">
            <a:xfrm>
              <a:off x="160" y="4"/>
              <a:ext cx="29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smtClean="0">
                  <a:solidFill>
                    <a:srgbClr val="404040"/>
                  </a:solidFill>
                </a:rPr>
                <a:t> </a:t>
              </a:r>
              <a:r>
                <a:rPr lang="es-ES_tradnl" altLang="es-CL" sz="2800" b="1">
                  <a:solidFill>
                    <a:srgbClr val="404040"/>
                  </a:solidFill>
                </a:rPr>
                <a:t>Balance de ecuaciones químicas</a:t>
              </a:r>
              <a:endParaRPr lang="es-CL" altLang="es-CL" sz="2800" b="1">
                <a:solidFill>
                  <a:srgbClr val="404040"/>
                </a:solidFill>
              </a:endParaRPr>
            </a:p>
          </p:txBody>
        </p:sp>
      </p:grpSp>
      <p:sp>
        <p:nvSpPr>
          <p:cNvPr id="5124" name="40 CuadroTexto"/>
          <p:cNvSpPr txBox="1">
            <a:spLocks noChangeArrowheads="1"/>
          </p:cNvSpPr>
          <p:nvPr/>
        </p:nvSpPr>
        <p:spPr bwMode="auto">
          <a:xfrm>
            <a:off x="285750" y="1281113"/>
            <a:ext cx="8643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1. Escribir la fórmula correctamente, con los reactantes a la izquierda de la ecuación y los productos a la derecha.</a:t>
            </a:r>
            <a:endParaRPr lang="es-CL" altLang="es-CL" sz="2000"/>
          </a:p>
        </p:txBody>
      </p:sp>
      <p:graphicFrame>
        <p:nvGraphicFramePr>
          <p:cNvPr id="5122" name="Object 5"/>
          <p:cNvGraphicFramePr>
            <a:graphicFrameLocks noChangeAspect="1"/>
          </p:cNvGraphicFramePr>
          <p:nvPr/>
        </p:nvGraphicFramePr>
        <p:xfrm>
          <a:off x="2124075" y="2914650"/>
          <a:ext cx="4491038" cy="585788"/>
        </p:xfrm>
        <a:graphic>
          <a:graphicData uri="http://schemas.openxmlformats.org/presentationml/2006/ole">
            <mc:AlternateContent xmlns:mc="http://schemas.openxmlformats.org/markup-compatibility/2006">
              <mc:Choice xmlns:v="urn:schemas-microsoft-com:vml" Requires="v">
                <p:oleObj spid="_x0000_s5142" name="Equation" r:id="rId3" imgW="1752600" imgH="228600" progId="">
                  <p:embed/>
                </p:oleObj>
              </mc:Choice>
              <mc:Fallback>
                <p:oleObj name="Equation" r:id="rId3" imgW="1752600" imgH="2286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914650"/>
                        <a:ext cx="44910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2"/>
          <p:cNvSpPr txBox="1">
            <a:spLocks noChangeArrowheads="1"/>
          </p:cNvSpPr>
          <p:nvPr/>
        </p:nvSpPr>
        <p:spPr bwMode="auto">
          <a:xfrm>
            <a:off x="323850" y="2133600"/>
            <a:ext cx="8351838" cy="646113"/>
          </a:xfrm>
          <a:prstGeom prst="rect">
            <a:avLst/>
          </a:prstGeom>
          <a:solidFill>
            <a:schemeClr val="accent2">
              <a:alpha val="10196"/>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b="1">
                <a:solidFill>
                  <a:srgbClr val="C00000"/>
                </a:solidFill>
              </a:rPr>
              <a:t>Ejemplo: </a:t>
            </a:r>
            <a:r>
              <a:rPr lang="es-ES" altLang="es-CL">
                <a:solidFill>
                  <a:srgbClr val="C00000"/>
                </a:solidFill>
              </a:rPr>
              <a:t>el etano reacciona con oxígeno para producir dióxido de carbono y agua</a:t>
            </a:r>
          </a:p>
        </p:txBody>
      </p:sp>
      <p:sp>
        <p:nvSpPr>
          <p:cNvPr id="5126" name="40 CuadroTexto"/>
          <p:cNvSpPr txBox="1">
            <a:spLocks noChangeArrowheads="1"/>
          </p:cNvSpPr>
          <p:nvPr/>
        </p:nvSpPr>
        <p:spPr bwMode="auto">
          <a:xfrm>
            <a:off x="285750" y="3860800"/>
            <a:ext cx="8643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ES_tradnl" altLang="es-CL" sz="2000"/>
              <a:t>2. Cambiar los números que anteceden las fórmulas (coeficientes estequiométricos) para igualar el número de átomos en ambos lados de la ecuación. No cambiar los subíndices  (coeficientes atómicos).</a:t>
            </a:r>
            <a:endParaRPr lang="es-CL" altLang="es-CL" sz="2000"/>
          </a:p>
        </p:txBody>
      </p:sp>
      <p:pic>
        <p:nvPicPr>
          <p:cNvPr id="512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4950" y="5084763"/>
            <a:ext cx="61341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4" name="13 Grupo"/>
          <p:cNvGrpSpPr>
            <a:grpSpLocks/>
          </p:cNvGrpSpPr>
          <p:nvPr/>
        </p:nvGrpSpPr>
        <p:grpSpPr bwMode="auto">
          <a:xfrm>
            <a:off x="0" y="765175"/>
            <a:ext cx="8243888" cy="396875"/>
            <a:chOff x="0" y="765175"/>
            <a:chExt cx="8243888" cy="396875"/>
          </a:xfrm>
        </p:grpSpPr>
        <p:sp>
          <p:nvSpPr>
            <p:cNvPr id="4105"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a:solidFill>
                    <a:srgbClr val="7F7F7F"/>
                  </a:solidFill>
                </a:rPr>
                <a:t>2.1 Pasos para balancear una ecuación química</a:t>
              </a:r>
            </a:p>
          </p:txBody>
        </p:sp>
        <p:cxnSp>
          <p:nvCxnSpPr>
            <p:cNvPr id="4106" name="41 Conector recto"/>
            <p:cNvCxnSpPr>
              <a:cxnSpLocks noChangeShapeType="1"/>
            </p:cNvCxnSpPr>
            <p:nvPr/>
          </p:nvCxnSpPr>
          <p:spPr bwMode="auto">
            <a:xfrm>
              <a:off x="0" y="1125538"/>
              <a:ext cx="612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79293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ox(in)">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box(in)">
                                      <p:cBhvr>
                                        <p:cTn id="17" dur="500"/>
                                        <p:tgtEl>
                                          <p:spTgt spid="5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box(in)">
                                      <p:cBhvr>
                                        <p:cTn id="22" dur="500"/>
                                        <p:tgtEl>
                                          <p:spTgt spid="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box(in)">
                                      <p:cBhvr>
                                        <p:cTn id="2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795963" y="4797425"/>
            <a:ext cx="3024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000" dirty="0">
                <a:solidFill>
                  <a:srgbClr val="000099"/>
                </a:solidFill>
                <a:latin typeface="Tahoma" pitchFamily="34" charset="0"/>
              </a:rPr>
              <a:t>REACCIONES QUÍMICAS</a:t>
            </a:r>
          </a:p>
        </p:txBody>
      </p:sp>
      <p:sp>
        <p:nvSpPr>
          <p:cNvPr id="150531" name="Text Box 3"/>
          <p:cNvSpPr txBox="1">
            <a:spLocks noChangeArrowheads="1"/>
          </p:cNvSpPr>
          <p:nvPr/>
        </p:nvSpPr>
        <p:spPr bwMode="auto">
          <a:xfrm>
            <a:off x="533400" y="128905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400" dirty="0">
                <a:solidFill>
                  <a:srgbClr val="000099"/>
                </a:solidFill>
                <a:latin typeface="Tahoma" pitchFamily="34" charset="0"/>
              </a:rPr>
              <a:t>Cambios físicos</a:t>
            </a:r>
            <a:endParaRPr lang="es-ES_tradnl" sz="2000" dirty="0">
              <a:solidFill>
                <a:srgbClr val="000099"/>
              </a:solidFill>
              <a:latin typeface="Tahoma" pitchFamily="34" charset="0"/>
            </a:endParaRPr>
          </a:p>
        </p:txBody>
      </p:sp>
      <p:sp>
        <p:nvSpPr>
          <p:cNvPr id="150532" name="Text Box 4"/>
          <p:cNvSpPr txBox="1">
            <a:spLocks noChangeArrowheads="1"/>
          </p:cNvSpPr>
          <p:nvPr/>
        </p:nvSpPr>
        <p:spPr bwMode="auto">
          <a:xfrm>
            <a:off x="5486400" y="128905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400" dirty="0">
                <a:solidFill>
                  <a:srgbClr val="000099"/>
                </a:solidFill>
                <a:latin typeface="Tahoma" pitchFamily="34" charset="0"/>
              </a:rPr>
              <a:t>Cambios Químicos</a:t>
            </a:r>
          </a:p>
        </p:txBody>
      </p:sp>
      <p:sp>
        <p:nvSpPr>
          <p:cNvPr id="150533" name="Text Box 5"/>
          <p:cNvSpPr txBox="1">
            <a:spLocks noChangeArrowheads="1"/>
          </p:cNvSpPr>
          <p:nvPr/>
        </p:nvSpPr>
        <p:spPr bwMode="auto">
          <a:xfrm>
            <a:off x="5624513" y="227965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400" dirty="0">
                <a:solidFill>
                  <a:srgbClr val="000099"/>
                </a:solidFill>
                <a:latin typeface="Tahoma" pitchFamily="34" charset="0"/>
              </a:rPr>
              <a:t>TRANSFORMACIÓN</a:t>
            </a:r>
          </a:p>
        </p:txBody>
      </p:sp>
      <p:sp>
        <p:nvSpPr>
          <p:cNvPr id="150534" name="Line 6"/>
          <p:cNvSpPr>
            <a:spLocks noChangeShapeType="1"/>
          </p:cNvSpPr>
          <p:nvPr/>
        </p:nvSpPr>
        <p:spPr bwMode="auto">
          <a:xfrm>
            <a:off x="1763713" y="1843088"/>
            <a:ext cx="0" cy="7620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0535" name="AutoShape 7"/>
          <p:cNvSpPr>
            <a:spLocks noChangeArrowheads="1"/>
          </p:cNvSpPr>
          <p:nvPr/>
        </p:nvSpPr>
        <p:spPr bwMode="auto">
          <a:xfrm>
            <a:off x="6864350" y="1746250"/>
            <a:ext cx="228600" cy="457200"/>
          </a:xfrm>
          <a:prstGeom prst="downArrow">
            <a:avLst>
              <a:gd name="adj1" fmla="val 50000"/>
              <a:gd name="adj2" fmla="val 50000"/>
            </a:avLst>
          </a:prstGeom>
          <a:solidFill>
            <a:srgbClr val="CC3300"/>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0536" name="Text Box 8"/>
          <p:cNvSpPr txBox="1">
            <a:spLocks noChangeArrowheads="1"/>
          </p:cNvSpPr>
          <p:nvPr/>
        </p:nvSpPr>
        <p:spPr bwMode="auto">
          <a:xfrm>
            <a:off x="2843213" y="260350"/>
            <a:ext cx="3600450" cy="5286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800" dirty="0">
                <a:solidFill>
                  <a:srgbClr val="000099"/>
                </a:solidFill>
                <a:latin typeface="Tahoma" pitchFamily="34" charset="0"/>
              </a:rPr>
              <a:t>SUSTANCIAS PURAS</a:t>
            </a:r>
          </a:p>
        </p:txBody>
      </p:sp>
      <p:grpSp>
        <p:nvGrpSpPr>
          <p:cNvPr id="150537" name="Group 9"/>
          <p:cNvGrpSpPr>
            <a:grpSpLocks/>
          </p:cNvGrpSpPr>
          <p:nvPr/>
        </p:nvGrpSpPr>
        <p:grpSpPr bwMode="auto">
          <a:xfrm>
            <a:off x="1763713" y="908050"/>
            <a:ext cx="5181600" cy="457200"/>
            <a:chOff x="1111" y="1362"/>
            <a:chExt cx="3264" cy="288"/>
          </a:xfrm>
        </p:grpSpPr>
        <p:sp>
          <p:nvSpPr>
            <p:cNvPr id="150538" name="Line 10"/>
            <p:cNvSpPr>
              <a:spLocks noChangeShapeType="1"/>
            </p:cNvSpPr>
            <p:nvPr/>
          </p:nvSpPr>
          <p:spPr bwMode="auto">
            <a:xfrm>
              <a:off x="1111" y="1362"/>
              <a:ext cx="3264"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0539" name="Line 11"/>
            <p:cNvSpPr>
              <a:spLocks noChangeShapeType="1"/>
            </p:cNvSpPr>
            <p:nvPr/>
          </p:nvSpPr>
          <p:spPr bwMode="auto">
            <a:xfrm>
              <a:off x="1111" y="1362"/>
              <a:ext cx="0" cy="288"/>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0540" name="Line 12"/>
            <p:cNvSpPr>
              <a:spLocks noChangeShapeType="1"/>
            </p:cNvSpPr>
            <p:nvPr/>
          </p:nvSpPr>
          <p:spPr bwMode="auto">
            <a:xfrm>
              <a:off x="4375" y="1362"/>
              <a:ext cx="0" cy="288"/>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grpSp>
      <p:pic>
        <p:nvPicPr>
          <p:cNvPr id="150541" name="Picture 13" descr="combustión del 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500" y="2852738"/>
            <a:ext cx="2663825" cy="1976437"/>
          </a:xfrm>
          <a:prstGeom prst="rect">
            <a:avLst/>
          </a:prstGeom>
          <a:noFill/>
          <a:extLst>
            <a:ext uri="{909E8E84-426E-40DD-AFC4-6F175D3DCCD1}">
              <a14:hiddenFill xmlns:a14="http://schemas.microsoft.com/office/drawing/2010/main">
                <a:solidFill>
                  <a:srgbClr val="FFFFFF"/>
                </a:solidFill>
              </a14:hiddenFill>
            </a:ext>
          </a:extLst>
        </p:spPr>
      </p:pic>
      <p:sp>
        <p:nvSpPr>
          <p:cNvPr id="150542" name="Text Box 14"/>
          <p:cNvSpPr txBox="1">
            <a:spLocks noChangeArrowheads="1"/>
          </p:cNvSpPr>
          <p:nvPr/>
        </p:nvSpPr>
        <p:spPr bwMode="auto">
          <a:xfrm>
            <a:off x="457200" y="3041650"/>
            <a:ext cx="25908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s-ES_tradnl" sz="2000" dirty="0">
                <a:solidFill>
                  <a:srgbClr val="000099"/>
                </a:solidFill>
                <a:latin typeface="Tahoma" pitchFamily="34" charset="0"/>
              </a:rPr>
              <a:t>No implican cambio de composición</a:t>
            </a:r>
          </a:p>
          <a:p>
            <a:pPr eaLnBrk="0" hangingPunct="0">
              <a:spcBef>
                <a:spcPct val="50000"/>
              </a:spcBef>
            </a:pPr>
            <a:endParaRPr lang="es-ES_tradnl" sz="2000" dirty="0">
              <a:solidFill>
                <a:srgbClr val="000099"/>
              </a:solidFill>
              <a:latin typeface="Tahoma" pitchFamily="34" charset="0"/>
            </a:endParaRPr>
          </a:p>
          <a:p>
            <a:pPr eaLnBrk="0" hangingPunct="0">
              <a:spcBef>
                <a:spcPct val="50000"/>
              </a:spcBef>
            </a:pPr>
            <a:r>
              <a:rPr lang="es-ES_tradnl" sz="2000" dirty="0" err="1">
                <a:solidFill>
                  <a:srgbClr val="000099"/>
                </a:solidFill>
                <a:latin typeface="Tahoma" pitchFamily="34" charset="0"/>
              </a:rPr>
              <a:t>Ej</a:t>
            </a:r>
            <a:r>
              <a:rPr lang="es-ES_tradnl" sz="2000" dirty="0">
                <a:solidFill>
                  <a:srgbClr val="000099"/>
                </a:solidFill>
                <a:latin typeface="Tahoma" pitchFamily="34" charset="0"/>
              </a:rPr>
              <a:t> Cambio de fase</a:t>
            </a:r>
          </a:p>
          <a:p>
            <a:pPr eaLnBrk="0" hangingPunct="0">
              <a:spcBef>
                <a:spcPct val="50000"/>
              </a:spcBef>
            </a:pPr>
            <a:endParaRPr lang="es-ES_tradnl" sz="2400" dirty="0">
              <a:solidFill>
                <a:srgbClr val="000099"/>
              </a:solidFill>
              <a:latin typeface="Tahoma" pitchFamily="34" charset="0"/>
            </a:endParaRPr>
          </a:p>
        </p:txBody>
      </p:sp>
      <p:sp>
        <p:nvSpPr>
          <p:cNvPr id="150543" name="Text Box 15"/>
          <p:cNvSpPr txBox="1">
            <a:spLocks noChangeArrowheads="1"/>
          </p:cNvSpPr>
          <p:nvPr/>
        </p:nvSpPr>
        <p:spPr bwMode="auto">
          <a:xfrm>
            <a:off x="322263" y="5445125"/>
            <a:ext cx="8497887" cy="1016000"/>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2000" b="1">
                <a:solidFill>
                  <a:schemeClr val="tx2">
                    <a:lumMod val="75000"/>
                  </a:schemeClr>
                </a:solidFill>
                <a:latin typeface="Tahoma" pitchFamily="34" charset="0"/>
                <a:cs typeface="Tahoma" pitchFamily="34" charset="0"/>
              </a:rPr>
              <a:t>Para llegar a establecer la forma de medir la materia y las relaciones que existen entre reactivos y productos, se aplicó de manera intuitiva el método científico.</a:t>
            </a:r>
          </a:p>
        </p:txBody>
      </p:sp>
    </p:spTree>
    <p:extLst>
      <p:ext uri="{BB962C8B-B14F-4D97-AF65-F5344CB8AC3E}">
        <p14:creationId xmlns:p14="http://schemas.microsoft.com/office/powerpoint/2010/main" val="1360634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0536"/>
                                        </p:tgtEl>
                                        <p:attrNameLst>
                                          <p:attrName>style.visibility</p:attrName>
                                        </p:attrNameLst>
                                      </p:cBhvr>
                                      <p:to>
                                        <p:strVal val="visible"/>
                                      </p:to>
                                    </p:set>
                                    <p:animEffect transition="in" filter="slide(fromBottom)">
                                      <p:cBhvr>
                                        <p:cTn id="7" dur="500"/>
                                        <p:tgtEl>
                                          <p:spTgt spid="150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150537"/>
                                        </p:tgtEl>
                                        <p:attrNameLst>
                                          <p:attrName>style.visibility</p:attrName>
                                        </p:attrNameLst>
                                      </p:cBhvr>
                                      <p:to>
                                        <p:strVal val="visible"/>
                                      </p:to>
                                    </p:set>
                                    <p:animEffect transition="in" filter="wedge">
                                      <p:cBhvr>
                                        <p:cTn id="12" dur="2000"/>
                                        <p:tgtEl>
                                          <p:spTgt spid="150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50531"/>
                                        </p:tgtEl>
                                        <p:attrNameLst>
                                          <p:attrName>style.visibility</p:attrName>
                                        </p:attrNameLst>
                                      </p:cBhvr>
                                      <p:to>
                                        <p:strVal val="visible"/>
                                      </p:to>
                                    </p:set>
                                    <p:anim calcmode="lin" valueType="num">
                                      <p:cBhvr>
                                        <p:cTn id="17" dur="500" fill="hold"/>
                                        <p:tgtEl>
                                          <p:spTgt spid="150531"/>
                                        </p:tgtEl>
                                        <p:attrNameLst>
                                          <p:attrName>ppt_x</p:attrName>
                                        </p:attrNameLst>
                                      </p:cBhvr>
                                      <p:tavLst>
                                        <p:tav tm="0">
                                          <p:val>
                                            <p:strVal val="#ppt_x"/>
                                          </p:val>
                                        </p:tav>
                                        <p:tav tm="100000">
                                          <p:val>
                                            <p:strVal val="#ppt_x"/>
                                          </p:val>
                                        </p:tav>
                                      </p:tavLst>
                                    </p:anim>
                                    <p:anim calcmode="lin" valueType="num">
                                      <p:cBhvr>
                                        <p:cTn id="18" dur="500" fill="hold"/>
                                        <p:tgtEl>
                                          <p:spTgt spid="150531"/>
                                        </p:tgtEl>
                                        <p:attrNameLst>
                                          <p:attrName>ppt_y</p:attrName>
                                        </p:attrNameLst>
                                      </p:cBhvr>
                                      <p:tavLst>
                                        <p:tav tm="0">
                                          <p:val>
                                            <p:strVal val="#ppt_y-#ppt_h/2"/>
                                          </p:val>
                                        </p:tav>
                                        <p:tav tm="100000">
                                          <p:val>
                                            <p:strVal val="#ppt_y"/>
                                          </p:val>
                                        </p:tav>
                                      </p:tavLst>
                                    </p:anim>
                                    <p:anim calcmode="lin" valueType="num">
                                      <p:cBhvr>
                                        <p:cTn id="19" dur="500" fill="hold"/>
                                        <p:tgtEl>
                                          <p:spTgt spid="150531"/>
                                        </p:tgtEl>
                                        <p:attrNameLst>
                                          <p:attrName>ppt_w</p:attrName>
                                        </p:attrNameLst>
                                      </p:cBhvr>
                                      <p:tavLst>
                                        <p:tav tm="0">
                                          <p:val>
                                            <p:strVal val="#ppt_w"/>
                                          </p:val>
                                        </p:tav>
                                        <p:tav tm="100000">
                                          <p:val>
                                            <p:strVal val="#ppt_w"/>
                                          </p:val>
                                        </p:tav>
                                      </p:tavLst>
                                    </p:anim>
                                    <p:anim calcmode="lin" valueType="num">
                                      <p:cBhvr>
                                        <p:cTn id="20" dur="500" fill="hold"/>
                                        <p:tgtEl>
                                          <p:spTgt spid="150531"/>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150534"/>
                                        </p:tgtEl>
                                        <p:attrNameLst>
                                          <p:attrName>style.visibility</p:attrName>
                                        </p:attrNameLst>
                                      </p:cBhvr>
                                      <p:to>
                                        <p:strVal val="visible"/>
                                      </p:to>
                                    </p:set>
                                    <p:anim calcmode="lin" valueType="num">
                                      <p:cBhvr>
                                        <p:cTn id="25" dur="500" fill="hold"/>
                                        <p:tgtEl>
                                          <p:spTgt spid="150534"/>
                                        </p:tgtEl>
                                        <p:attrNameLst>
                                          <p:attrName>ppt_x</p:attrName>
                                        </p:attrNameLst>
                                      </p:cBhvr>
                                      <p:tavLst>
                                        <p:tav tm="0">
                                          <p:val>
                                            <p:strVal val="#ppt_x"/>
                                          </p:val>
                                        </p:tav>
                                        <p:tav tm="100000">
                                          <p:val>
                                            <p:strVal val="#ppt_x"/>
                                          </p:val>
                                        </p:tav>
                                      </p:tavLst>
                                    </p:anim>
                                    <p:anim calcmode="lin" valueType="num">
                                      <p:cBhvr>
                                        <p:cTn id="26" dur="500" fill="hold"/>
                                        <p:tgtEl>
                                          <p:spTgt spid="150534"/>
                                        </p:tgtEl>
                                        <p:attrNameLst>
                                          <p:attrName>ppt_y</p:attrName>
                                        </p:attrNameLst>
                                      </p:cBhvr>
                                      <p:tavLst>
                                        <p:tav tm="0">
                                          <p:val>
                                            <p:strVal val="#ppt_y-#ppt_h/2"/>
                                          </p:val>
                                        </p:tav>
                                        <p:tav tm="100000">
                                          <p:val>
                                            <p:strVal val="#ppt_y"/>
                                          </p:val>
                                        </p:tav>
                                      </p:tavLst>
                                    </p:anim>
                                    <p:anim calcmode="lin" valueType="num">
                                      <p:cBhvr>
                                        <p:cTn id="27" dur="500" fill="hold"/>
                                        <p:tgtEl>
                                          <p:spTgt spid="150534"/>
                                        </p:tgtEl>
                                        <p:attrNameLst>
                                          <p:attrName>ppt_w</p:attrName>
                                        </p:attrNameLst>
                                      </p:cBhvr>
                                      <p:tavLst>
                                        <p:tav tm="0">
                                          <p:val>
                                            <p:strVal val="#ppt_w"/>
                                          </p:val>
                                        </p:tav>
                                        <p:tav tm="100000">
                                          <p:val>
                                            <p:strVal val="#ppt_w"/>
                                          </p:val>
                                        </p:tav>
                                      </p:tavLst>
                                    </p:anim>
                                    <p:anim calcmode="lin" valueType="num">
                                      <p:cBhvr>
                                        <p:cTn id="28" dur="500" fill="hold"/>
                                        <p:tgtEl>
                                          <p:spTgt spid="150534"/>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150542"/>
                                        </p:tgtEl>
                                        <p:attrNameLst>
                                          <p:attrName>style.visibility</p:attrName>
                                        </p:attrNameLst>
                                      </p:cBhvr>
                                      <p:to>
                                        <p:strVal val="visible"/>
                                      </p:to>
                                    </p:set>
                                    <p:anim calcmode="lin" valueType="num">
                                      <p:cBhvr>
                                        <p:cTn id="33" dur="500" fill="hold"/>
                                        <p:tgtEl>
                                          <p:spTgt spid="150542"/>
                                        </p:tgtEl>
                                        <p:attrNameLst>
                                          <p:attrName>ppt_x</p:attrName>
                                        </p:attrNameLst>
                                      </p:cBhvr>
                                      <p:tavLst>
                                        <p:tav tm="0">
                                          <p:val>
                                            <p:strVal val="#ppt_x"/>
                                          </p:val>
                                        </p:tav>
                                        <p:tav tm="100000">
                                          <p:val>
                                            <p:strVal val="#ppt_x"/>
                                          </p:val>
                                        </p:tav>
                                      </p:tavLst>
                                    </p:anim>
                                    <p:anim calcmode="lin" valueType="num">
                                      <p:cBhvr>
                                        <p:cTn id="34" dur="500" fill="hold"/>
                                        <p:tgtEl>
                                          <p:spTgt spid="150542"/>
                                        </p:tgtEl>
                                        <p:attrNameLst>
                                          <p:attrName>ppt_y</p:attrName>
                                        </p:attrNameLst>
                                      </p:cBhvr>
                                      <p:tavLst>
                                        <p:tav tm="0">
                                          <p:val>
                                            <p:strVal val="#ppt_y+#ppt_h/2"/>
                                          </p:val>
                                        </p:tav>
                                        <p:tav tm="100000">
                                          <p:val>
                                            <p:strVal val="#ppt_y"/>
                                          </p:val>
                                        </p:tav>
                                      </p:tavLst>
                                    </p:anim>
                                    <p:anim calcmode="lin" valueType="num">
                                      <p:cBhvr>
                                        <p:cTn id="35" dur="500" fill="hold"/>
                                        <p:tgtEl>
                                          <p:spTgt spid="150542"/>
                                        </p:tgtEl>
                                        <p:attrNameLst>
                                          <p:attrName>ppt_w</p:attrName>
                                        </p:attrNameLst>
                                      </p:cBhvr>
                                      <p:tavLst>
                                        <p:tav tm="0">
                                          <p:val>
                                            <p:strVal val="#ppt_w"/>
                                          </p:val>
                                        </p:tav>
                                        <p:tav tm="100000">
                                          <p:val>
                                            <p:strVal val="#ppt_w"/>
                                          </p:val>
                                        </p:tav>
                                      </p:tavLst>
                                    </p:anim>
                                    <p:anim calcmode="lin" valueType="num">
                                      <p:cBhvr>
                                        <p:cTn id="36" dur="500" fill="hold"/>
                                        <p:tgtEl>
                                          <p:spTgt spid="150542"/>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grpId="0" nodeType="clickEffect">
                                  <p:stCondLst>
                                    <p:cond delay="0"/>
                                  </p:stCondLst>
                                  <p:childTnLst>
                                    <p:set>
                                      <p:cBhvr>
                                        <p:cTn id="40" dur="1" fill="hold">
                                          <p:stCondLst>
                                            <p:cond delay="0"/>
                                          </p:stCondLst>
                                        </p:cTn>
                                        <p:tgtEl>
                                          <p:spTgt spid="150532"/>
                                        </p:tgtEl>
                                        <p:attrNameLst>
                                          <p:attrName>style.visibility</p:attrName>
                                        </p:attrNameLst>
                                      </p:cBhvr>
                                      <p:to>
                                        <p:strVal val="visible"/>
                                      </p:to>
                                    </p:set>
                                    <p:anim calcmode="lin" valueType="num">
                                      <p:cBhvr>
                                        <p:cTn id="41" dur="500" fill="hold"/>
                                        <p:tgtEl>
                                          <p:spTgt spid="150532"/>
                                        </p:tgtEl>
                                        <p:attrNameLst>
                                          <p:attrName>ppt_x</p:attrName>
                                        </p:attrNameLst>
                                      </p:cBhvr>
                                      <p:tavLst>
                                        <p:tav tm="0">
                                          <p:val>
                                            <p:strVal val="#ppt_x"/>
                                          </p:val>
                                        </p:tav>
                                        <p:tav tm="100000">
                                          <p:val>
                                            <p:strVal val="#ppt_x"/>
                                          </p:val>
                                        </p:tav>
                                      </p:tavLst>
                                    </p:anim>
                                    <p:anim calcmode="lin" valueType="num">
                                      <p:cBhvr>
                                        <p:cTn id="42" dur="500" fill="hold"/>
                                        <p:tgtEl>
                                          <p:spTgt spid="150532"/>
                                        </p:tgtEl>
                                        <p:attrNameLst>
                                          <p:attrName>ppt_y</p:attrName>
                                        </p:attrNameLst>
                                      </p:cBhvr>
                                      <p:tavLst>
                                        <p:tav tm="0">
                                          <p:val>
                                            <p:strVal val="#ppt_y-#ppt_h/2"/>
                                          </p:val>
                                        </p:tav>
                                        <p:tav tm="100000">
                                          <p:val>
                                            <p:strVal val="#ppt_y"/>
                                          </p:val>
                                        </p:tav>
                                      </p:tavLst>
                                    </p:anim>
                                    <p:anim calcmode="lin" valueType="num">
                                      <p:cBhvr>
                                        <p:cTn id="43" dur="500" fill="hold"/>
                                        <p:tgtEl>
                                          <p:spTgt spid="150532"/>
                                        </p:tgtEl>
                                        <p:attrNameLst>
                                          <p:attrName>ppt_w</p:attrName>
                                        </p:attrNameLst>
                                      </p:cBhvr>
                                      <p:tavLst>
                                        <p:tav tm="0">
                                          <p:val>
                                            <p:strVal val="#ppt_w"/>
                                          </p:val>
                                        </p:tav>
                                        <p:tav tm="100000">
                                          <p:val>
                                            <p:strVal val="#ppt_w"/>
                                          </p:val>
                                        </p:tav>
                                      </p:tavLst>
                                    </p:anim>
                                    <p:anim calcmode="lin" valueType="num">
                                      <p:cBhvr>
                                        <p:cTn id="44" dur="500" fill="hold"/>
                                        <p:tgtEl>
                                          <p:spTgt spid="150532"/>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grpId="0" nodeType="clickEffect">
                                  <p:stCondLst>
                                    <p:cond delay="0"/>
                                  </p:stCondLst>
                                  <p:childTnLst>
                                    <p:set>
                                      <p:cBhvr>
                                        <p:cTn id="48" dur="1" fill="hold">
                                          <p:stCondLst>
                                            <p:cond delay="0"/>
                                          </p:stCondLst>
                                        </p:cTn>
                                        <p:tgtEl>
                                          <p:spTgt spid="150535"/>
                                        </p:tgtEl>
                                        <p:attrNameLst>
                                          <p:attrName>style.visibility</p:attrName>
                                        </p:attrNameLst>
                                      </p:cBhvr>
                                      <p:to>
                                        <p:strVal val="visible"/>
                                      </p:to>
                                    </p:set>
                                    <p:anim calcmode="lin" valueType="num">
                                      <p:cBhvr>
                                        <p:cTn id="49" dur="500" fill="hold"/>
                                        <p:tgtEl>
                                          <p:spTgt spid="150535"/>
                                        </p:tgtEl>
                                        <p:attrNameLst>
                                          <p:attrName>ppt_x</p:attrName>
                                        </p:attrNameLst>
                                      </p:cBhvr>
                                      <p:tavLst>
                                        <p:tav tm="0">
                                          <p:val>
                                            <p:strVal val="#ppt_x"/>
                                          </p:val>
                                        </p:tav>
                                        <p:tav tm="100000">
                                          <p:val>
                                            <p:strVal val="#ppt_x"/>
                                          </p:val>
                                        </p:tav>
                                      </p:tavLst>
                                    </p:anim>
                                    <p:anim calcmode="lin" valueType="num">
                                      <p:cBhvr>
                                        <p:cTn id="50" dur="500" fill="hold"/>
                                        <p:tgtEl>
                                          <p:spTgt spid="150535"/>
                                        </p:tgtEl>
                                        <p:attrNameLst>
                                          <p:attrName>ppt_y</p:attrName>
                                        </p:attrNameLst>
                                      </p:cBhvr>
                                      <p:tavLst>
                                        <p:tav tm="0">
                                          <p:val>
                                            <p:strVal val="#ppt_y-#ppt_h/2"/>
                                          </p:val>
                                        </p:tav>
                                        <p:tav tm="100000">
                                          <p:val>
                                            <p:strVal val="#ppt_y"/>
                                          </p:val>
                                        </p:tav>
                                      </p:tavLst>
                                    </p:anim>
                                    <p:anim calcmode="lin" valueType="num">
                                      <p:cBhvr>
                                        <p:cTn id="51" dur="500" fill="hold"/>
                                        <p:tgtEl>
                                          <p:spTgt spid="150535"/>
                                        </p:tgtEl>
                                        <p:attrNameLst>
                                          <p:attrName>ppt_w</p:attrName>
                                        </p:attrNameLst>
                                      </p:cBhvr>
                                      <p:tavLst>
                                        <p:tav tm="0">
                                          <p:val>
                                            <p:strVal val="#ppt_w"/>
                                          </p:val>
                                        </p:tav>
                                        <p:tav tm="100000">
                                          <p:val>
                                            <p:strVal val="#ppt_w"/>
                                          </p:val>
                                        </p:tav>
                                      </p:tavLst>
                                    </p:anim>
                                    <p:anim calcmode="lin" valueType="num">
                                      <p:cBhvr>
                                        <p:cTn id="52" dur="500" fill="hold"/>
                                        <p:tgtEl>
                                          <p:spTgt spid="150535"/>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053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nodeType="clickEffect">
                                  <p:stCondLst>
                                    <p:cond delay="0"/>
                                  </p:stCondLst>
                                  <p:childTnLst>
                                    <p:set>
                                      <p:cBhvr>
                                        <p:cTn id="60" dur="1" fill="hold">
                                          <p:stCondLst>
                                            <p:cond delay="0"/>
                                          </p:stCondLst>
                                        </p:cTn>
                                        <p:tgtEl>
                                          <p:spTgt spid="150541"/>
                                        </p:tgtEl>
                                        <p:attrNameLst>
                                          <p:attrName>style.visibility</p:attrName>
                                        </p:attrNameLst>
                                      </p:cBhvr>
                                      <p:to>
                                        <p:strVal val="visible"/>
                                      </p:to>
                                    </p:set>
                                    <p:anim calcmode="lin" valueType="num">
                                      <p:cBhvr>
                                        <p:cTn id="61" dur="500" fill="hold"/>
                                        <p:tgtEl>
                                          <p:spTgt spid="150541"/>
                                        </p:tgtEl>
                                        <p:attrNameLst>
                                          <p:attrName>ppt_w</p:attrName>
                                        </p:attrNameLst>
                                      </p:cBhvr>
                                      <p:tavLst>
                                        <p:tav tm="0">
                                          <p:val>
                                            <p:fltVal val="0"/>
                                          </p:val>
                                        </p:tav>
                                        <p:tav tm="100000">
                                          <p:val>
                                            <p:strVal val="#ppt_w"/>
                                          </p:val>
                                        </p:tav>
                                      </p:tavLst>
                                    </p:anim>
                                    <p:anim calcmode="lin" valueType="num">
                                      <p:cBhvr>
                                        <p:cTn id="62" dur="500" fill="hold"/>
                                        <p:tgtEl>
                                          <p:spTgt spid="150541"/>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0530"/>
                                        </p:tgtEl>
                                        <p:attrNameLst>
                                          <p:attrName>style.visibility</p:attrName>
                                        </p:attrNameLst>
                                      </p:cBhvr>
                                      <p:to>
                                        <p:strVal val="visible"/>
                                      </p:to>
                                    </p:set>
                                    <p:anim calcmode="lin" valueType="num">
                                      <p:cBhvr additive="base">
                                        <p:cTn id="67" dur="500" fill="hold"/>
                                        <p:tgtEl>
                                          <p:spTgt spid="150530"/>
                                        </p:tgtEl>
                                        <p:attrNameLst>
                                          <p:attrName>ppt_x</p:attrName>
                                        </p:attrNameLst>
                                      </p:cBhvr>
                                      <p:tavLst>
                                        <p:tav tm="0">
                                          <p:val>
                                            <p:strVal val="#ppt_x"/>
                                          </p:val>
                                        </p:tav>
                                        <p:tav tm="100000">
                                          <p:val>
                                            <p:strVal val="#ppt_x"/>
                                          </p:val>
                                        </p:tav>
                                      </p:tavLst>
                                    </p:anim>
                                    <p:anim calcmode="lin" valueType="num">
                                      <p:cBhvr additive="base">
                                        <p:cTn id="6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autoUpdateAnimBg="0"/>
      <p:bldP spid="150532" grpId="0" autoUpdateAnimBg="0"/>
      <p:bldP spid="150533" grpId="0" autoUpdateAnimBg="0"/>
      <p:bldP spid="150534" grpId="0" animBg="1"/>
      <p:bldP spid="150535" grpId="0" animBg="1"/>
      <p:bldP spid="150536" grpId="0" animBg="1"/>
      <p:bldP spid="15054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6" name="Group 2"/>
          <p:cNvGrpSpPr>
            <a:grpSpLocks/>
          </p:cNvGrpSpPr>
          <p:nvPr/>
        </p:nvGrpSpPr>
        <p:grpSpPr bwMode="auto">
          <a:xfrm>
            <a:off x="131763" y="-100013"/>
            <a:ext cx="6797489" cy="719138"/>
            <a:chOff x="83" y="-63"/>
            <a:chExt cx="3380" cy="453"/>
          </a:xfrm>
        </p:grpSpPr>
        <p:sp>
          <p:nvSpPr>
            <p:cNvPr id="5138"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5139" name="38 CuadroTexto"/>
            <p:cNvSpPr txBox="1">
              <a:spLocks noChangeArrowheads="1"/>
            </p:cNvSpPr>
            <p:nvPr/>
          </p:nvSpPr>
          <p:spPr bwMode="auto">
            <a:xfrm>
              <a:off x="160" y="4"/>
              <a:ext cx="29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smtClean="0">
                  <a:solidFill>
                    <a:srgbClr val="404040"/>
                  </a:solidFill>
                </a:rPr>
                <a:t> </a:t>
              </a:r>
              <a:r>
                <a:rPr lang="es-ES_tradnl" altLang="es-CL" sz="2800" b="1">
                  <a:solidFill>
                    <a:srgbClr val="404040"/>
                  </a:solidFill>
                </a:rPr>
                <a:t>Balance de ecuaciones químicas</a:t>
              </a:r>
              <a:endParaRPr lang="es-CL" altLang="es-CL" sz="2800" b="1">
                <a:solidFill>
                  <a:srgbClr val="404040"/>
                </a:solidFill>
              </a:endParaRPr>
            </a:p>
          </p:txBody>
        </p:sp>
      </p:grpSp>
      <p:sp>
        <p:nvSpPr>
          <p:cNvPr id="5126" name="40 CuadroTexto"/>
          <p:cNvSpPr txBox="1">
            <a:spLocks noChangeArrowheads="1"/>
          </p:cNvSpPr>
          <p:nvPr/>
        </p:nvSpPr>
        <p:spPr bwMode="auto">
          <a:xfrm>
            <a:off x="285750" y="1281113"/>
            <a:ext cx="8643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3. Comenzar balanceando el (los) elemento(s) que aparece(n) en solo uno de los reactivos y los productos.</a:t>
            </a:r>
            <a:endParaRPr lang="es-CL" altLang="es-CL" sz="2000"/>
          </a:p>
        </p:txBody>
      </p:sp>
      <p:graphicFrame>
        <p:nvGraphicFramePr>
          <p:cNvPr id="6146" name="Object 2"/>
          <p:cNvGraphicFramePr>
            <a:graphicFrameLocks noChangeAspect="1"/>
          </p:cNvGraphicFramePr>
          <p:nvPr/>
        </p:nvGraphicFramePr>
        <p:xfrm>
          <a:off x="323850" y="2085975"/>
          <a:ext cx="4491038" cy="585788"/>
        </p:xfrm>
        <a:graphic>
          <a:graphicData uri="http://schemas.openxmlformats.org/presentationml/2006/ole">
            <mc:AlternateContent xmlns:mc="http://schemas.openxmlformats.org/markup-compatibility/2006">
              <mc:Choice xmlns:v="urn:schemas-microsoft-com:vml" Requires="v">
                <p:oleObj spid="_x0000_s6206" name="Equation" r:id="rId3" imgW="1752600" imgH="228600" progId="">
                  <p:embed/>
                </p:oleObj>
              </mc:Choice>
              <mc:Fallback>
                <p:oleObj name="Equation" r:id="rId3" imgW="1752600" imgH="228600"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85975"/>
                        <a:ext cx="44910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40 CuadroTexto"/>
          <p:cNvSpPr txBox="1">
            <a:spLocks noChangeArrowheads="1"/>
          </p:cNvSpPr>
          <p:nvPr/>
        </p:nvSpPr>
        <p:spPr bwMode="auto">
          <a:xfrm>
            <a:off x="107950" y="2678113"/>
            <a:ext cx="2198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2 carbonos                          </a:t>
            </a:r>
          </a:p>
          <a:p>
            <a:pPr algn="ctr" eaLnBrk="1" hangingPunct="1"/>
            <a:r>
              <a:rPr lang="es-ES_tradnl" altLang="es-CL" sz="2000">
                <a:solidFill>
                  <a:srgbClr val="067DD9"/>
                </a:solidFill>
              </a:rPr>
              <a:t>en los reactantes                         </a:t>
            </a:r>
            <a:endParaRPr lang="es-CL" altLang="es-CL" sz="2000">
              <a:solidFill>
                <a:srgbClr val="067DD9"/>
              </a:solidFill>
            </a:endParaRPr>
          </a:p>
        </p:txBody>
      </p:sp>
      <p:sp>
        <p:nvSpPr>
          <p:cNvPr id="6152" name="40 CuadroTexto"/>
          <p:cNvSpPr txBox="1">
            <a:spLocks noChangeArrowheads="1"/>
          </p:cNvSpPr>
          <p:nvPr/>
        </p:nvSpPr>
        <p:spPr bwMode="auto">
          <a:xfrm>
            <a:off x="2857500" y="2671763"/>
            <a:ext cx="2074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1 carbono                         </a:t>
            </a:r>
          </a:p>
          <a:p>
            <a:pPr algn="ctr" eaLnBrk="1" hangingPunct="1"/>
            <a:r>
              <a:rPr lang="es-ES_tradnl" altLang="es-CL" sz="2000">
                <a:solidFill>
                  <a:srgbClr val="067DD9"/>
                </a:solidFill>
              </a:rPr>
              <a:t>en los productos                         </a:t>
            </a:r>
            <a:endParaRPr lang="es-CL" altLang="es-CL" sz="2000">
              <a:solidFill>
                <a:srgbClr val="067DD9"/>
              </a:solidFill>
            </a:endParaRPr>
          </a:p>
        </p:txBody>
      </p:sp>
      <p:sp>
        <p:nvSpPr>
          <p:cNvPr id="6153" name="40 CuadroTexto"/>
          <p:cNvSpPr txBox="1">
            <a:spLocks noChangeArrowheads="1"/>
          </p:cNvSpPr>
          <p:nvPr/>
        </p:nvSpPr>
        <p:spPr bwMode="auto">
          <a:xfrm>
            <a:off x="5786438" y="2843213"/>
            <a:ext cx="285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Multiplicar CO</a:t>
            </a:r>
            <a:r>
              <a:rPr lang="es-ES_tradnl" altLang="es-CL" sz="2000" baseline="-25000">
                <a:solidFill>
                  <a:srgbClr val="067DD9"/>
                </a:solidFill>
              </a:rPr>
              <a:t>2</a:t>
            </a:r>
            <a:r>
              <a:rPr lang="es-ES_tradnl" altLang="es-CL" sz="2000">
                <a:solidFill>
                  <a:srgbClr val="067DD9"/>
                </a:solidFill>
              </a:rPr>
              <a:t> por </a:t>
            </a:r>
            <a:r>
              <a:rPr lang="es-ES_tradnl" altLang="es-CL" sz="2000">
                <a:solidFill>
                  <a:srgbClr val="FF0000"/>
                </a:solidFill>
              </a:rPr>
              <a:t>2</a:t>
            </a:r>
            <a:endParaRPr lang="es-CL" altLang="es-CL" sz="2000">
              <a:solidFill>
                <a:srgbClr val="FF0000"/>
              </a:solidFill>
            </a:endParaRPr>
          </a:p>
        </p:txBody>
      </p:sp>
      <p:sp>
        <p:nvSpPr>
          <p:cNvPr id="6154" name="40 CuadroTexto"/>
          <p:cNvSpPr txBox="1">
            <a:spLocks noChangeArrowheads="1"/>
          </p:cNvSpPr>
          <p:nvPr/>
        </p:nvSpPr>
        <p:spPr bwMode="auto">
          <a:xfrm>
            <a:off x="131763" y="4478338"/>
            <a:ext cx="2232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6 hidrógenos                          </a:t>
            </a:r>
          </a:p>
          <a:p>
            <a:pPr algn="ctr" eaLnBrk="1" hangingPunct="1"/>
            <a:r>
              <a:rPr lang="es-ES_tradnl" altLang="es-CL" sz="2000">
                <a:solidFill>
                  <a:srgbClr val="067DD9"/>
                </a:solidFill>
              </a:rPr>
              <a:t>en los reactantes</a:t>
            </a:r>
            <a:r>
              <a:rPr lang="es-ES_tradnl" altLang="es-CL" sz="2000" b="1">
                <a:solidFill>
                  <a:srgbClr val="067DD9"/>
                </a:solidFill>
              </a:rPr>
              <a:t>                         </a:t>
            </a:r>
            <a:endParaRPr lang="es-CL" altLang="es-CL" sz="2000" b="1">
              <a:solidFill>
                <a:srgbClr val="067DD9"/>
              </a:solidFill>
            </a:endParaRPr>
          </a:p>
        </p:txBody>
      </p:sp>
      <p:sp>
        <p:nvSpPr>
          <p:cNvPr id="6155" name="40 CuadroTexto"/>
          <p:cNvSpPr txBox="1">
            <a:spLocks noChangeArrowheads="1"/>
          </p:cNvSpPr>
          <p:nvPr/>
        </p:nvSpPr>
        <p:spPr bwMode="auto">
          <a:xfrm>
            <a:off x="2898775" y="4471988"/>
            <a:ext cx="2074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2 hidrógenos                          </a:t>
            </a:r>
          </a:p>
          <a:p>
            <a:pPr algn="ctr" eaLnBrk="1" hangingPunct="1"/>
            <a:r>
              <a:rPr lang="es-ES_tradnl" altLang="es-CL" sz="2000">
                <a:solidFill>
                  <a:srgbClr val="067DD9"/>
                </a:solidFill>
              </a:rPr>
              <a:t>en los productos</a:t>
            </a:r>
            <a:endParaRPr lang="es-CL" altLang="es-CL" sz="2000">
              <a:solidFill>
                <a:srgbClr val="067DD9"/>
              </a:solidFill>
            </a:endParaRPr>
          </a:p>
        </p:txBody>
      </p:sp>
      <p:sp>
        <p:nvSpPr>
          <p:cNvPr id="6156" name="40 CuadroTexto"/>
          <p:cNvSpPr txBox="1">
            <a:spLocks noChangeArrowheads="1"/>
          </p:cNvSpPr>
          <p:nvPr/>
        </p:nvSpPr>
        <p:spPr bwMode="auto">
          <a:xfrm>
            <a:off x="5786438" y="4629150"/>
            <a:ext cx="285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Multiplicar H</a:t>
            </a:r>
            <a:r>
              <a:rPr lang="es-ES_tradnl" altLang="es-CL" sz="2000" baseline="-25000">
                <a:solidFill>
                  <a:srgbClr val="067DD9"/>
                </a:solidFill>
              </a:rPr>
              <a:t>2</a:t>
            </a:r>
            <a:r>
              <a:rPr lang="es-ES_tradnl" altLang="es-CL" sz="2000">
                <a:solidFill>
                  <a:srgbClr val="067DD9"/>
                </a:solidFill>
              </a:rPr>
              <a:t>O por </a:t>
            </a:r>
            <a:r>
              <a:rPr lang="es-ES_tradnl" altLang="es-CL" sz="2000">
                <a:solidFill>
                  <a:srgbClr val="FF0000"/>
                </a:solidFill>
              </a:rPr>
              <a:t>3</a:t>
            </a:r>
            <a:endParaRPr lang="es-CL" altLang="es-CL" sz="2000">
              <a:solidFill>
                <a:srgbClr val="FF0000"/>
              </a:solidFill>
            </a:endParaRPr>
          </a:p>
        </p:txBody>
      </p:sp>
      <p:graphicFrame>
        <p:nvGraphicFramePr>
          <p:cNvPr id="6148" name="Object 8"/>
          <p:cNvGraphicFramePr>
            <a:graphicFrameLocks noChangeAspect="1"/>
          </p:cNvGraphicFramePr>
          <p:nvPr/>
        </p:nvGraphicFramePr>
        <p:xfrm>
          <a:off x="500063" y="5743575"/>
          <a:ext cx="4714875" cy="565150"/>
        </p:xfrm>
        <a:graphic>
          <a:graphicData uri="http://schemas.openxmlformats.org/presentationml/2006/ole">
            <mc:AlternateContent xmlns:mc="http://schemas.openxmlformats.org/markup-compatibility/2006">
              <mc:Choice xmlns:v="urn:schemas-microsoft-com:vml" Requires="v">
                <p:oleObj spid="_x0000_s6207" name="Equation" r:id="rId5" imgW="1905000" imgH="228600" progId="">
                  <p:embed/>
                </p:oleObj>
              </mc:Choice>
              <mc:Fallback>
                <p:oleObj name="Equation" r:id="rId5" imgW="1905000" imgH="228600" progId="">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5743575"/>
                        <a:ext cx="47148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33" name="13 Grupo"/>
          <p:cNvGrpSpPr>
            <a:grpSpLocks/>
          </p:cNvGrpSpPr>
          <p:nvPr/>
        </p:nvGrpSpPr>
        <p:grpSpPr bwMode="auto">
          <a:xfrm>
            <a:off x="0" y="765175"/>
            <a:ext cx="8243888" cy="396875"/>
            <a:chOff x="0" y="765175"/>
            <a:chExt cx="8243888" cy="396875"/>
          </a:xfrm>
        </p:grpSpPr>
        <p:sp>
          <p:nvSpPr>
            <p:cNvPr id="5134"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smtClean="0">
                  <a:solidFill>
                    <a:srgbClr val="7F7F7F"/>
                  </a:solidFill>
                </a:rPr>
                <a:t>2.1 Pasos </a:t>
              </a:r>
              <a:r>
                <a:rPr lang="es-CL" altLang="es-CL" sz="2000" b="1">
                  <a:solidFill>
                    <a:srgbClr val="7F7F7F"/>
                  </a:solidFill>
                </a:rPr>
                <a:t>para balancear una ecuación química</a:t>
              </a:r>
            </a:p>
          </p:txBody>
        </p:sp>
        <p:cxnSp>
          <p:nvCxnSpPr>
            <p:cNvPr id="5135" name="41 Conector recto"/>
            <p:cNvCxnSpPr>
              <a:cxnSpLocks noChangeShapeType="1"/>
            </p:cNvCxnSpPr>
            <p:nvPr/>
          </p:nvCxnSpPr>
          <p:spPr bwMode="auto">
            <a:xfrm>
              <a:off x="0" y="1125538"/>
              <a:ext cx="612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graphicFrame>
        <p:nvGraphicFramePr>
          <p:cNvPr id="5124" name="Object 20"/>
          <p:cNvGraphicFramePr>
            <a:graphicFrameLocks noChangeAspect="1"/>
          </p:cNvGraphicFramePr>
          <p:nvPr/>
        </p:nvGraphicFramePr>
        <p:xfrm>
          <a:off x="357188" y="3571875"/>
          <a:ext cx="4429125" cy="554038"/>
        </p:xfrm>
        <a:graphic>
          <a:graphicData uri="http://schemas.openxmlformats.org/presentationml/2006/ole">
            <mc:AlternateContent xmlns:mc="http://schemas.openxmlformats.org/markup-compatibility/2006">
              <mc:Choice xmlns:v="urn:schemas-microsoft-com:vml" Requires="v">
                <p:oleObj spid="_x0000_s6208" name="Equation" r:id="rId7" imgW="1828800" imgH="228600" progId="">
                  <p:embed/>
                </p:oleObj>
              </mc:Choice>
              <mc:Fallback>
                <p:oleObj name="Equation" r:id="rId7" imgW="1828800" imgH="228600" progId="">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571875"/>
                        <a:ext cx="44291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611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ox(in)">
                                      <p:cBhvr>
                                        <p:cTn id="12" dur="500"/>
                                        <p:tgtEl>
                                          <p:spTgt spid="615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152"/>
                                        </p:tgtEl>
                                        <p:attrNameLst>
                                          <p:attrName>style.visibility</p:attrName>
                                        </p:attrNameLst>
                                      </p:cBhvr>
                                      <p:to>
                                        <p:strVal val="visible"/>
                                      </p:to>
                                    </p:set>
                                    <p:animEffect transition="in" filter="box(in)">
                                      <p:cBhvr>
                                        <p:cTn id="15" dur="500"/>
                                        <p:tgtEl>
                                          <p:spTgt spid="61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153"/>
                                        </p:tgtEl>
                                        <p:attrNameLst>
                                          <p:attrName>style.visibility</p:attrName>
                                        </p:attrNameLst>
                                      </p:cBhvr>
                                      <p:to>
                                        <p:strVal val="visible"/>
                                      </p:to>
                                    </p:set>
                                    <p:animEffect transition="in" filter="box(in)">
                                      <p:cBhvr>
                                        <p:cTn id="20" dur="500"/>
                                        <p:tgtEl>
                                          <p:spTgt spid="61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5124"/>
                                        </p:tgtEl>
                                        <p:attrNameLst>
                                          <p:attrName>style.visibility</p:attrName>
                                        </p:attrNameLst>
                                      </p:cBhvr>
                                      <p:to>
                                        <p:strVal val="visible"/>
                                      </p:to>
                                    </p:set>
                                    <p:animEffect transition="in" filter="box(in)">
                                      <p:cBhvr>
                                        <p:cTn id="25" dur="500"/>
                                        <p:tgtEl>
                                          <p:spTgt spid="51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6154"/>
                                        </p:tgtEl>
                                        <p:attrNameLst>
                                          <p:attrName>style.visibility</p:attrName>
                                        </p:attrNameLst>
                                      </p:cBhvr>
                                      <p:to>
                                        <p:strVal val="visible"/>
                                      </p:to>
                                    </p:set>
                                    <p:animEffect transition="in" filter="box(in)">
                                      <p:cBhvr>
                                        <p:cTn id="30" dur="500"/>
                                        <p:tgtEl>
                                          <p:spTgt spid="615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155"/>
                                        </p:tgtEl>
                                        <p:attrNameLst>
                                          <p:attrName>style.visibility</p:attrName>
                                        </p:attrNameLst>
                                      </p:cBhvr>
                                      <p:to>
                                        <p:strVal val="visible"/>
                                      </p:to>
                                    </p:set>
                                    <p:animEffect transition="in" filter="box(in)">
                                      <p:cBhvr>
                                        <p:cTn id="33" dur="500"/>
                                        <p:tgtEl>
                                          <p:spTgt spid="61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156"/>
                                        </p:tgtEl>
                                        <p:attrNameLst>
                                          <p:attrName>style.visibility</p:attrName>
                                        </p:attrNameLst>
                                      </p:cBhvr>
                                      <p:to>
                                        <p:strVal val="visible"/>
                                      </p:to>
                                    </p:set>
                                    <p:animEffect transition="in" filter="box(in)">
                                      <p:cBhvr>
                                        <p:cTn id="38" dur="500"/>
                                        <p:tgtEl>
                                          <p:spTgt spid="61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6148"/>
                                        </p:tgtEl>
                                        <p:attrNameLst>
                                          <p:attrName>style.visibility</p:attrName>
                                        </p:attrNameLst>
                                      </p:cBhvr>
                                      <p:to>
                                        <p:strVal val="visible"/>
                                      </p:to>
                                    </p:set>
                                    <p:animEffect transition="in" filter="box(in)">
                                      <p:cBhvr>
                                        <p:cTn id="4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p:bldP spid="61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9" name="Group 2"/>
          <p:cNvGrpSpPr>
            <a:grpSpLocks/>
          </p:cNvGrpSpPr>
          <p:nvPr/>
        </p:nvGrpSpPr>
        <p:grpSpPr bwMode="auto">
          <a:xfrm>
            <a:off x="131763" y="-100013"/>
            <a:ext cx="6797489" cy="719138"/>
            <a:chOff x="83" y="-63"/>
            <a:chExt cx="3380" cy="453"/>
          </a:xfrm>
        </p:grpSpPr>
        <p:sp>
          <p:nvSpPr>
            <p:cNvPr id="6161"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6162" name="38 CuadroTexto"/>
            <p:cNvSpPr txBox="1">
              <a:spLocks noChangeArrowheads="1"/>
            </p:cNvSpPr>
            <p:nvPr/>
          </p:nvSpPr>
          <p:spPr bwMode="auto">
            <a:xfrm>
              <a:off x="160" y="4"/>
              <a:ext cx="28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smtClean="0">
                  <a:solidFill>
                    <a:srgbClr val="404040"/>
                  </a:solidFill>
                </a:rPr>
                <a:t>Balance </a:t>
              </a:r>
              <a:r>
                <a:rPr lang="es-ES_tradnl" altLang="es-CL" sz="2800" b="1">
                  <a:solidFill>
                    <a:srgbClr val="404040"/>
                  </a:solidFill>
                </a:rPr>
                <a:t>de ecuaciones químicas</a:t>
              </a:r>
              <a:endParaRPr lang="es-CL" altLang="es-CL" sz="2800" b="1">
                <a:solidFill>
                  <a:srgbClr val="404040"/>
                </a:solidFill>
              </a:endParaRPr>
            </a:p>
          </p:txBody>
        </p:sp>
      </p:grpSp>
      <p:sp>
        <p:nvSpPr>
          <p:cNvPr id="6150" name="40 CuadroTexto"/>
          <p:cNvSpPr txBox="1">
            <a:spLocks noChangeArrowheads="1"/>
          </p:cNvSpPr>
          <p:nvPr/>
        </p:nvSpPr>
        <p:spPr bwMode="auto">
          <a:xfrm>
            <a:off x="179388" y="1136650"/>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4. Verificar si hay la misma cantidad de átomos de los otros elementos en ambos lados de la ecuación.</a:t>
            </a:r>
            <a:endParaRPr lang="es-CL" altLang="es-CL" sz="2000"/>
          </a:p>
        </p:txBody>
      </p:sp>
      <p:sp>
        <p:nvSpPr>
          <p:cNvPr id="7175" name="40 CuadroTexto"/>
          <p:cNvSpPr txBox="1">
            <a:spLocks noChangeArrowheads="1"/>
          </p:cNvSpPr>
          <p:nvPr/>
        </p:nvSpPr>
        <p:spPr bwMode="auto">
          <a:xfrm>
            <a:off x="642938" y="2590800"/>
            <a:ext cx="23034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2 oxígenos                          </a:t>
            </a:r>
          </a:p>
          <a:p>
            <a:pPr algn="ctr" eaLnBrk="1" hangingPunct="1"/>
            <a:r>
              <a:rPr lang="es-ES_tradnl" altLang="es-CL" sz="2000">
                <a:solidFill>
                  <a:srgbClr val="067DD9"/>
                </a:solidFill>
              </a:rPr>
              <a:t>en los reactantes                         </a:t>
            </a:r>
            <a:endParaRPr lang="es-CL" altLang="es-CL" sz="2000">
              <a:solidFill>
                <a:srgbClr val="067DD9"/>
              </a:solidFill>
            </a:endParaRPr>
          </a:p>
        </p:txBody>
      </p:sp>
      <p:sp>
        <p:nvSpPr>
          <p:cNvPr id="7176" name="40 CuadroTexto"/>
          <p:cNvSpPr txBox="1">
            <a:spLocks noChangeArrowheads="1"/>
          </p:cNvSpPr>
          <p:nvPr/>
        </p:nvSpPr>
        <p:spPr bwMode="auto">
          <a:xfrm>
            <a:off x="3530600" y="2576513"/>
            <a:ext cx="2081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7 oxígenos                          </a:t>
            </a:r>
          </a:p>
          <a:p>
            <a:pPr algn="ctr" eaLnBrk="1" hangingPunct="1"/>
            <a:r>
              <a:rPr lang="es-ES_tradnl" altLang="es-CL" sz="2000">
                <a:solidFill>
                  <a:srgbClr val="067DD9"/>
                </a:solidFill>
              </a:rPr>
              <a:t>en los productos                         </a:t>
            </a:r>
            <a:endParaRPr lang="es-CL" altLang="es-CL" sz="2000">
              <a:solidFill>
                <a:srgbClr val="067DD9"/>
              </a:solidFill>
            </a:endParaRPr>
          </a:p>
        </p:txBody>
      </p:sp>
      <p:sp>
        <p:nvSpPr>
          <p:cNvPr id="7177" name="40 CuadroTexto"/>
          <p:cNvSpPr txBox="1">
            <a:spLocks noChangeArrowheads="1"/>
          </p:cNvSpPr>
          <p:nvPr/>
        </p:nvSpPr>
        <p:spPr bwMode="auto">
          <a:xfrm>
            <a:off x="5929313" y="2671763"/>
            <a:ext cx="285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Multiplicar O</a:t>
            </a:r>
            <a:r>
              <a:rPr lang="es-ES_tradnl" altLang="es-CL" sz="2000" baseline="-25000">
                <a:solidFill>
                  <a:srgbClr val="067DD9"/>
                </a:solidFill>
              </a:rPr>
              <a:t>2</a:t>
            </a:r>
            <a:r>
              <a:rPr lang="es-ES_tradnl" altLang="es-CL" sz="2000">
                <a:solidFill>
                  <a:srgbClr val="067DD9"/>
                </a:solidFill>
              </a:rPr>
              <a:t> por </a:t>
            </a:r>
            <a:r>
              <a:rPr lang="es-ES_tradnl" altLang="es-CL" sz="2000">
                <a:solidFill>
                  <a:srgbClr val="FF0000"/>
                </a:solidFill>
              </a:rPr>
              <a:t>7/2</a:t>
            </a:r>
            <a:endParaRPr lang="es-CL" altLang="es-CL" sz="2000">
              <a:solidFill>
                <a:srgbClr val="FF0000"/>
              </a:solidFill>
            </a:endParaRPr>
          </a:p>
        </p:txBody>
      </p:sp>
      <p:sp>
        <p:nvSpPr>
          <p:cNvPr id="7178" name="40 CuadroTexto"/>
          <p:cNvSpPr txBox="1">
            <a:spLocks noChangeArrowheads="1"/>
          </p:cNvSpPr>
          <p:nvPr/>
        </p:nvSpPr>
        <p:spPr bwMode="auto">
          <a:xfrm>
            <a:off x="214313" y="4714875"/>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5. Para eliminar los coeficientes fraccionarios, se pueden multiplicar todos los reactantes y productos por el mismo factor .</a:t>
            </a:r>
            <a:endParaRPr lang="es-CL" altLang="es-CL" sz="2000"/>
          </a:p>
        </p:txBody>
      </p:sp>
      <p:graphicFrame>
        <p:nvGraphicFramePr>
          <p:cNvPr id="7172" name="Object 10"/>
          <p:cNvGraphicFramePr>
            <a:graphicFrameLocks noChangeAspect="1"/>
          </p:cNvGraphicFramePr>
          <p:nvPr/>
        </p:nvGraphicFramePr>
        <p:xfrm>
          <a:off x="3621088" y="5507038"/>
          <a:ext cx="5272087" cy="585787"/>
        </p:xfrm>
        <a:graphic>
          <a:graphicData uri="http://schemas.openxmlformats.org/presentationml/2006/ole">
            <mc:AlternateContent xmlns:mc="http://schemas.openxmlformats.org/markup-compatibility/2006">
              <mc:Choice xmlns:v="urn:schemas-microsoft-com:vml" Requires="v">
                <p:oleObj spid="_x0000_s7230" name="Equation" r:id="rId3" imgW="2057400" imgH="228600" progId="">
                  <p:embed/>
                </p:oleObj>
              </mc:Choice>
              <mc:Fallback>
                <p:oleObj name="Equation" r:id="rId3" imgW="2057400" imgH="228600"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088" y="5507038"/>
                        <a:ext cx="527208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9" name="40 CuadroTexto"/>
          <p:cNvSpPr txBox="1">
            <a:spLocks noChangeArrowheads="1"/>
          </p:cNvSpPr>
          <p:nvPr/>
        </p:nvSpPr>
        <p:spPr bwMode="auto">
          <a:xfrm>
            <a:off x="323850" y="5589588"/>
            <a:ext cx="303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Multiplicando todo por </a:t>
            </a:r>
            <a:r>
              <a:rPr lang="es-ES_tradnl" altLang="es-CL" sz="2000">
                <a:solidFill>
                  <a:srgbClr val="FF0000"/>
                </a:solidFill>
              </a:rPr>
              <a:t>2</a:t>
            </a:r>
            <a:r>
              <a:rPr lang="es-ES_tradnl" altLang="es-CL" sz="2000">
                <a:solidFill>
                  <a:srgbClr val="067DD9"/>
                </a:solidFill>
              </a:rPr>
              <a:t>:</a:t>
            </a:r>
            <a:endParaRPr lang="es-CL" altLang="es-CL" sz="2000">
              <a:solidFill>
                <a:srgbClr val="067DD9"/>
              </a:solidFill>
            </a:endParaRPr>
          </a:p>
        </p:txBody>
      </p:sp>
      <p:graphicFrame>
        <p:nvGraphicFramePr>
          <p:cNvPr id="7185" name="Object 8"/>
          <p:cNvGraphicFramePr>
            <a:graphicFrameLocks noChangeAspect="1"/>
          </p:cNvGraphicFramePr>
          <p:nvPr/>
        </p:nvGraphicFramePr>
        <p:xfrm>
          <a:off x="1000125" y="1927225"/>
          <a:ext cx="4714875" cy="565150"/>
        </p:xfrm>
        <a:graphic>
          <a:graphicData uri="http://schemas.openxmlformats.org/presentationml/2006/ole">
            <mc:AlternateContent xmlns:mc="http://schemas.openxmlformats.org/markup-compatibility/2006">
              <mc:Choice xmlns:v="urn:schemas-microsoft-com:vml" Requires="v">
                <p:oleObj spid="_x0000_s7231" name="Equation" r:id="rId5" imgW="1905000" imgH="228600" progId="">
                  <p:embed/>
                </p:oleObj>
              </mc:Choice>
              <mc:Fallback>
                <p:oleObj name="Equation" r:id="rId5" imgW="1905000" imgH="228600" progId="">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927225"/>
                        <a:ext cx="47148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6" name="Object 4"/>
          <p:cNvGraphicFramePr>
            <a:graphicFrameLocks noChangeAspect="1"/>
          </p:cNvGraphicFramePr>
          <p:nvPr/>
        </p:nvGraphicFramePr>
        <p:xfrm>
          <a:off x="960438" y="3403600"/>
          <a:ext cx="5699125" cy="1096963"/>
        </p:xfrm>
        <a:graphic>
          <a:graphicData uri="http://schemas.openxmlformats.org/presentationml/2006/ole">
            <mc:AlternateContent xmlns:mc="http://schemas.openxmlformats.org/markup-compatibility/2006">
              <mc:Choice xmlns:v="urn:schemas-microsoft-com:vml" Requires="v">
                <p:oleObj spid="_x0000_s7232" name="Equation" r:id="rId7" imgW="2044700" imgH="393700" progId="">
                  <p:embed/>
                </p:oleObj>
              </mc:Choice>
              <mc:Fallback>
                <p:oleObj name="Equation" r:id="rId7" imgW="2044700" imgH="393700" progId="">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438" y="3403600"/>
                        <a:ext cx="5699125"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6" name="13 Grupo"/>
          <p:cNvGrpSpPr>
            <a:grpSpLocks/>
          </p:cNvGrpSpPr>
          <p:nvPr/>
        </p:nvGrpSpPr>
        <p:grpSpPr bwMode="auto">
          <a:xfrm>
            <a:off x="0" y="765175"/>
            <a:ext cx="8243888" cy="396875"/>
            <a:chOff x="0" y="765175"/>
            <a:chExt cx="8243888" cy="396875"/>
          </a:xfrm>
        </p:grpSpPr>
        <p:sp>
          <p:nvSpPr>
            <p:cNvPr id="6157"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a:solidFill>
                    <a:srgbClr val="7F7F7F"/>
                  </a:solidFill>
                </a:rPr>
                <a:t>2.1 Pasos para balancear una ecuación química</a:t>
              </a:r>
            </a:p>
          </p:txBody>
        </p:sp>
        <p:cxnSp>
          <p:nvCxnSpPr>
            <p:cNvPr id="6158" name="41 Conector recto"/>
            <p:cNvCxnSpPr>
              <a:cxnSpLocks noChangeShapeType="1"/>
            </p:cNvCxnSpPr>
            <p:nvPr/>
          </p:nvCxnSpPr>
          <p:spPr bwMode="auto">
            <a:xfrm>
              <a:off x="0" y="1125538"/>
              <a:ext cx="612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27573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85"/>
                                        </p:tgtEl>
                                        <p:attrNameLst>
                                          <p:attrName>style.visibility</p:attrName>
                                        </p:attrNameLst>
                                      </p:cBhvr>
                                      <p:to>
                                        <p:strVal val="visible"/>
                                      </p:to>
                                    </p:set>
                                    <p:animEffect transition="in" filter="box(in)">
                                      <p:cBhvr>
                                        <p:cTn id="7" dur="500"/>
                                        <p:tgtEl>
                                          <p:spTgt spid="7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box(in)">
                                      <p:cBhvr>
                                        <p:cTn id="12" dur="500"/>
                                        <p:tgtEl>
                                          <p:spTgt spid="717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176"/>
                                        </p:tgtEl>
                                        <p:attrNameLst>
                                          <p:attrName>style.visibility</p:attrName>
                                        </p:attrNameLst>
                                      </p:cBhvr>
                                      <p:to>
                                        <p:strVal val="visible"/>
                                      </p:to>
                                    </p:set>
                                    <p:animEffect transition="in" filter="box(in)">
                                      <p:cBhvr>
                                        <p:cTn id="15" dur="500"/>
                                        <p:tgtEl>
                                          <p:spTgt spid="71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177"/>
                                        </p:tgtEl>
                                        <p:attrNameLst>
                                          <p:attrName>style.visibility</p:attrName>
                                        </p:attrNameLst>
                                      </p:cBhvr>
                                      <p:to>
                                        <p:strVal val="visible"/>
                                      </p:to>
                                    </p:set>
                                    <p:animEffect transition="in" filter="box(in)">
                                      <p:cBhvr>
                                        <p:cTn id="20" dur="500"/>
                                        <p:tgtEl>
                                          <p:spTgt spid="71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186"/>
                                        </p:tgtEl>
                                        <p:attrNameLst>
                                          <p:attrName>style.visibility</p:attrName>
                                        </p:attrNameLst>
                                      </p:cBhvr>
                                      <p:to>
                                        <p:strVal val="visible"/>
                                      </p:to>
                                    </p:set>
                                    <p:animEffect transition="in" filter="box(in)">
                                      <p:cBhvr>
                                        <p:cTn id="25" dur="500"/>
                                        <p:tgtEl>
                                          <p:spTgt spid="71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7178"/>
                                        </p:tgtEl>
                                        <p:attrNameLst>
                                          <p:attrName>style.visibility</p:attrName>
                                        </p:attrNameLst>
                                      </p:cBhvr>
                                      <p:to>
                                        <p:strVal val="visible"/>
                                      </p:to>
                                    </p:set>
                                    <p:animEffect transition="in" filter="box(in)">
                                      <p:cBhvr>
                                        <p:cTn id="30" dur="500"/>
                                        <p:tgtEl>
                                          <p:spTgt spid="717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7179"/>
                                        </p:tgtEl>
                                        <p:attrNameLst>
                                          <p:attrName>style.visibility</p:attrName>
                                        </p:attrNameLst>
                                      </p:cBhvr>
                                      <p:to>
                                        <p:strVal val="visible"/>
                                      </p:to>
                                    </p:set>
                                    <p:animEffect transition="in" filter="box(in)">
                                      <p:cBhvr>
                                        <p:cTn id="33" dur="500"/>
                                        <p:tgtEl>
                                          <p:spTgt spid="71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7172"/>
                                        </p:tgtEl>
                                        <p:attrNameLst>
                                          <p:attrName>style.visibility</p:attrName>
                                        </p:attrNameLst>
                                      </p:cBhvr>
                                      <p:to>
                                        <p:strVal val="visible"/>
                                      </p:to>
                                    </p:set>
                                    <p:animEffect transition="in" filter="box(in)">
                                      <p:cBhvr>
                                        <p:cTn id="38"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7" grpId="0"/>
      <p:bldP spid="7178" grpId="0"/>
      <p:bldP spid="71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95" name="Group 2"/>
          <p:cNvGrpSpPr>
            <a:grpSpLocks/>
          </p:cNvGrpSpPr>
          <p:nvPr/>
        </p:nvGrpSpPr>
        <p:grpSpPr bwMode="auto">
          <a:xfrm>
            <a:off x="131763" y="-100013"/>
            <a:ext cx="6797489" cy="719138"/>
            <a:chOff x="83" y="-63"/>
            <a:chExt cx="3380" cy="453"/>
          </a:xfrm>
        </p:grpSpPr>
        <p:sp>
          <p:nvSpPr>
            <p:cNvPr id="7197"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7198" name="38 CuadroTexto"/>
            <p:cNvSpPr txBox="1">
              <a:spLocks noChangeArrowheads="1"/>
            </p:cNvSpPr>
            <p:nvPr/>
          </p:nvSpPr>
          <p:spPr bwMode="auto">
            <a:xfrm>
              <a:off x="160" y="4"/>
              <a:ext cx="28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smtClean="0">
                  <a:solidFill>
                    <a:srgbClr val="404040"/>
                  </a:solidFill>
                </a:rPr>
                <a:t>Balance </a:t>
              </a:r>
              <a:r>
                <a:rPr lang="es-ES_tradnl" altLang="es-CL" sz="2800" b="1">
                  <a:solidFill>
                    <a:srgbClr val="404040"/>
                  </a:solidFill>
                </a:rPr>
                <a:t>de ecuaciones químicas</a:t>
              </a:r>
              <a:endParaRPr lang="es-CL" altLang="es-CL" sz="2800" b="1">
                <a:solidFill>
                  <a:srgbClr val="404040"/>
                </a:solidFill>
              </a:endParaRPr>
            </a:p>
          </p:txBody>
        </p:sp>
      </p:grpSp>
      <p:sp>
        <p:nvSpPr>
          <p:cNvPr id="8196" name="40 CuadroTexto"/>
          <p:cNvSpPr txBox="1">
            <a:spLocks noChangeArrowheads="1"/>
          </p:cNvSpPr>
          <p:nvPr/>
        </p:nvSpPr>
        <p:spPr bwMode="auto">
          <a:xfrm>
            <a:off x="285750" y="1208088"/>
            <a:ext cx="8643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6. Comprobar que haya la misma cantidad de átomos de cada elemento en ambos lados de la ecuación.</a:t>
            </a:r>
            <a:endParaRPr lang="es-CL" altLang="es-CL" sz="2000"/>
          </a:p>
        </p:txBody>
      </p:sp>
      <p:sp>
        <p:nvSpPr>
          <p:cNvPr id="8197" name="40 CuadroTexto"/>
          <p:cNvSpPr txBox="1">
            <a:spLocks noChangeArrowheads="1"/>
          </p:cNvSpPr>
          <p:nvPr/>
        </p:nvSpPr>
        <p:spPr bwMode="auto">
          <a:xfrm>
            <a:off x="642938" y="2773363"/>
            <a:ext cx="1857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  4 C (</a:t>
            </a:r>
            <a:r>
              <a:rPr lang="es-ES_tradnl" altLang="es-CL" sz="2000">
                <a:solidFill>
                  <a:srgbClr val="FF0000"/>
                </a:solidFill>
              </a:rPr>
              <a:t>2</a:t>
            </a:r>
            <a:r>
              <a:rPr lang="es-ES_tradnl" altLang="es-CL" sz="2000">
                <a:solidFill>
                  <a:srgbClr val="067DD9"/>
                </a:solidFill>
              </a:rPr>
              <a:t> x 2)</a:t>
            </a:r>
          </a:p>
          <a:p>
            <a:pPr algn="ctr" eaLnBrk="1" hangingPunct="1"/>
            <a:r>
              <a:rPr lang="es-ES_tradnl" altLang="es-CL" sz="2000">
                <a:solidFill>
                  <a:srgbClr val="067DD9"/>
                </a:solidFill>
              </a:rPr>
              <a:t>14 O (</a:t>
            </a:r>
            <a:r>
              <a:rPr lang="es-ES_tradnl" altLang="es-CL" sz="2000">
                <a:solidFill>
                  <a:srgbClr val="FF0000"/>
                </a:solidFill>
              </a:rPr>
              <a:t>7</a:t>
            </a:r>
            <a:r>
              <a:rPr lang="es-ES_tradnl" altLang="es-CL" sz="2000">
                <a:solidFill>
                  <a:srgbClr val="067DD9"/>
                </a:solidFill>
              </a:rPr>
              <a:t> x 2)</a:t>
            </a:r>
          </a:p>
          <a:p>
            <a:pPr algn="ctr" eaLnBrk="1" hangingPunct="1"/>
            <a:r>
              <a:rPr lang="es-ES_tradnl" altLang="es-CL" sz="2000">
                <a:solidFill>
                  <a:srgbClr val="067DD9"/>
                </a:solidFill>
              </a:rPr>
              <a:t>12 H (</a:t>
            </a:r>
            <a:r>
              <a:rPr lang="es-ES_tradnl" altLang="es-CL" sz="2000">
                <a:solidFill>
                  <a:srgbClr val="FF0000"/>
                </a:solidFill>
              </a:rPr>
              <a:t>2 </a:t>
            </a:r>
            <a:r>
              <a:rPr lang="es-ES_tradnl" altLang="es-CL" sz="2000">
                <a:solidFill>
                  <a:srgbClr val="067DD9"/>
                </a:solidFill>
              </a:rPr>
              <a:t>x 6)                         </a:t>
            </a:r>
            <a:endParaRPr lang="es-CL" altLang="es-CL" sz="2000">
              <a:solidFill>
                <a:srgbClr val="067DD9"/>
              </a:solidFill>
            </a:endParaRPr>
          </a:p>
        </p:txBody>
      </p:sp>
      <p:sp>
        <p:nvSpPr>
          <p:cNvPr id="8198" name="40 CuadroTexto"/>
          <p:cNvSpPr txBox="1">
            <a:spLocks noChangeArrowheads="1"/>
          </p:cNvSpPr>
          <p:nvPr/>
        </p:nvSpPr>
        <p:spPr bwMode="auto">
          <a:xfrm>
            <a:off x="3292475" y="2805113"/>
            <a:ext cx="2071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ES_tradnl" altLang="es-CL" sz="2000">
                <a:solidFill>
                  <a:srgbClr val="067DD9"/>
                </a:solidFill>
              </a:rPr>
              <a:t>4 C (</a:t>
            </a:r>
            <a:r>
              <a:rPr lang="es-ES_tradnl" altLang="es-CL" sz="2000">
                <a:solidFill>
                  <a:srgbClr val="FF0000"/>
                </a:solidFill>
              </a:rPr>
              <a:t>4</a:t>
            </a:r>
            <a:r>
              <a:rPr lang="es-ES_tradnl" altLang="es-CL" sz="2000">
                <a:solidFill>
                  <a:srgbClr val="067DD9"/>
                </a:solidFill>
              </a:rPr>
              <a:t> x 1)</a:t>
            </a:r>
          </a:p>
          <a:p>
            <a:pPr algn="ctr" eaLnBrk="1" hangingPunct="1"/>
            <a:r>
              <a:rPr lang="es-ES_tradnl" altLang="es-CL" sz="2000">
                <a:solidFill>
                  <a:srgbClr val="067DD9"/>
                </a:solidFill>
              </a:rPr>
              <a:t>14 O (</a:t>
            </a:r>
            <a:r>
              <a:rPr lang="es-ES_tradnl" altLang="es-CL" sz="2000">
                <a:solidFill>
                  <a:srgbClr val="FF0000"/>
                </a:solidFill>
              </a:rPr>
              <a:t>4</a:t>
            </a:r>
            <a:r>
              <a:rPr lang="es-ES_tradnl" altLang="es-CL" sz="2000">
                <a:solidFill>
                  <a:srgbClr val="067DD9"/>
                </a:solidFill>
              </a:rPr>
              <a:t> x 2 + </a:t>
            </a:r>
            <a:r>
              <a:rPr lang="es-ES_tradnl" altLang="es-CL" sz="2000">
                <a:solidFill>
                  <a:srgbClr val="FF0000"/>
                </a:solidFill>
              </a:rPr>
              <a:t>6</a:t>
            </a:r>
            <a:r>
              <a:rPr lang="es-ES_tradnl" altLang="es-CL" sz="2000">
                <a:solidFill>
                  <a:srgbClr val="067DD9"/>
                </a:solidFill>
              </a:rPr>
              <a:t>)</a:t>
            </a:r>
          </a:p>
          <a:p>
            <a:pPr algn="ctr" eaLnBrk="1" hangingPunct="1"/>
            <a:r>
              <a:rPr lang="es-ES_tradnl" altLang="es-CL" sz="2000">
                <a:solidFill>
                  <a:srgbClr val="067DD9"/>
                </a:solidFill>
              </a:rPr>
              <a:t>12 H (</a:t>
            </a:r>
            <a:r>
              <a:rPr lang="es-ES_tradnl" altLang="es-CL" sz="2000">
                <a:solidFill>
                  <a:srgbClr val="FF0000"/>
                </a:solidFill>
              </a:rPr>
              <a:t>6</a:t>
            </a:r>
            <a:r>
              <a:rPr lang="es-ES_tradnl" altLang="es-CL" sz="2000">
                <a:solidFill>
                  <a:srgbClr val="067DD9"/>
                </a:solidFill>
              </a:rPr>
              <a:t> x 2)</a:t>
            </a:r>
            <a:endParaRPr lang="es-CL" altLang="es-CL" sz="2000">
              <a:solidFill>
                <a:srgbClr val="067DD9"/>
              </a:solidFill>
            </a:endParaRPr>
          </a:p>
        </p:txBody>
      </p:sp>
      <p:graphicFrame>
        <p:nvGraphicFramePr>
          <p:cNvPr id="8194" name="Object 4"/>
          <p:cNvGraphicFramePr>
            <a:graphicFrameLocks noChangeAspect="1"/>
          </p:cNvGraphicFramePr>
          <p:nvPr/>
        </p:nvGraphicFramePr>
        <p:xfrm>
          <a:off x="955675" y="2051050"/>
          <a:ext cx="5272088" cy="585788"/>
        </p:xfrm>
        <a:graphic>
          <a:graphicData uri="http://schemas.openxmlformats.org/presentationml/2006/ole">
            <mc:AlternateContent xmlns:mc="http://schemas.openxmlformats.org/markup-compatibility/2006">
              <mc:Choice xmlns:v="urn:schemas-microsoft-com:vml" Requires="v">
                <p:oleObj spid="_x0000_s8214" name="Equation" r:id="rId3" imgW="2057400" imgH="228600" progId="">
                  <p:embed/>
                </p:oleObj>
              </mc:Choice>
              <mc:Fallback>
                <p:oleObj name="Equation" r:id="rId3" imgW="2057400" imgH="2286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2051050"/>
                        <a:ext cx="52720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24 Tabla"/>
          <p:cNvGraphicFramePr>
            <a:graphicFrameLocks noGrp="1"/>
          </p:cNvGraphicFramePr>
          <p:nvPr/>
        </p:nvGraphicFramePr>
        <p:xfrm>
          <a:off x="1404938" y="4149725"/>
          <a:ext cx="6096000" cy="1482724"/>
        </p:xfrm>
        <a:graphic>
          <a:graphicData uri="http://schemas.openxmlformats.org/drawingml/2006/table">
            <a:tbl>
              <a:tblPr firstRow="1" bandRow="1">
                <a:tableStyleId>{2D5ABB26-0587-4C30-8999-92F81FD0307C}</a:tableStyleId>
              </a:tblPr>
              <a:tblGrid>
                <a:gridCol w="3048000"/>
                <a:gridCol w="3048000"/>
              </a:tblGrid>
              <a:tr h="370681">
                <a:tc>
                  <a:txBody>
                    <a:bodyPr/>
                    <a:lstStyle/>
                    <a:p>
                      <a:pPr algn="ctr"/>
                      <a:r>
                        <a:rPr lang="es-CL" sz="1800" dirty="0" smtClean="0"/>
                        <a:t>Reactantes</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s-CL" sz="1800" dirty="0" smtClean="0"/>
                        <a:t>Productos</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681">
                <a:tc>
                  <a:txBody>
                    <a:bodyPr/>
                    <a:lstStyle/>
                    <a:p>
                      <a:pPr algn="ctr"/>
                      <a:r>
                        <a:rPr lang="es-CL" sz="1800" dirty="0" smtClean="0"/>
                        <a:t>4 C</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s-CL" sz="1800" dirty="0" smtClean="0"/>
                        <a:t>4 C</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solidFill>
                  </a:tcPr>
                </a:tc>
              </a:tr>
              <a:tr h="370681">
                <a:tc>
                  <a:txBody>
                    <a:bodyPr/>
                    <a:lstStyle/>
                    <a:p>
                      <a:pPr algn="ctr"/>
                      <a:r>
                        <a:rPr lang="es-CL" sz="1800" dirty="0" smtClean="0"/>
                        <a:t>12 H</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c>
                  <a:txBody>
                    <a:bodyPr/>
                    <a:lstStyle/>
                    <a:p>
                      <a:pPr algn="ctr"/>
                      <a:r>
                        <a:rPr lang="es-CL" sz="1800" dirty="0" smtClean="0"/>
                        <a:t>12 H</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solidFill>
                  </a:tcPr>
                </a:tc>
              </a:tr>
              <a:tr h="370681">
                <a:tc>
                  <a:txBody>
                    <a:bodyPr/>
                    <a:lstStyle/>
                    <a:p>
                      <a:pPr algn="ctr"/>
                      <a:r>
                        <a:rPr lang="es-CL" sz="1800" dirty="0" smtClean="0"/>
                        <a:t>14 O</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s-CL" sz="1800" dirty="0" smtClean="0"/>
                        <a:t>14 O</a:t>
                      </a:r>
                      <a:endParaRPr lang="es-CL"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solidFill>
                  </a:tcPr>
                </a:tc>
              </a:tr>
            </a:tbl>
          </a:graphicData>
        </a:graphic>
      </p:graphicFrame>
      <p:grpSp>
        <p:nvGrpSpPr>
          <p:cNvPr id="7190" name="13 Grupo"/>
          <p:cNvGrpSpPr>
            <a:grpSpLocks/>
          </p:cNvGrpSpPr>
          <p:nvPr/>
        </p:nvGrpSpPr>
        <p:grpSpPr bwMode="auto">
          <a:xfrm>
            <a:off x="0" y="765175"/>
            <a:ext cx="8243888" cy="396875"/>
            <a:chOff x="0" y="765175"/>
            <a:chExt cx="8243888" cy="396875"/>
          </a:xfrm>
        </p:grpSpPr>
        <p:sp>
          <p:nvSpPr>
            <p:cNvPr id="7193"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a:solidFill>
                    <a:srgbClr val="7F7F7F"/>
                  </a:solidFill>
                </a:rPr>
                <a:t>2.1 Pasos para balancear una ecuación química</a:t>
              </a:r>
            </a:p>
          </p:txBody>
        </p:sp>
        <p:cxnSp>
          <p:nvCxnSpPr>
            <p:cNvPr id="7194" name="41 Conector recto"/>
            <p:cNvCxnSpPr>
              <a:cxnSpLocks noChangeShapeType="1"/>
            </p:cNvCxnSpPr>
            <p:nvPr/>
          </p:nvCxnSpPr>
          <p:spPr bwMode="auto">
            <a:xfrm>
              <a:off x="0" y="1125538"/>
              <a:ext cx="612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
        <p:nvSpPr>
          <p:cNvPr id="18" name="17 Rectángulo"/>
          <p:cNvSpPr/>
          <p:nvPr/>
        </p:nvSpPr>
        <p:spPr>
          <a:xfrm>
            <a:off x="1835150" y="5981700"/>
            <a:ext cx="5545138" cy="400050"/>
          </a:xfrm>
          <a:prstGeom prst="rect">
            <a:avLst/>
          </a:prstGeom>
        </p:spPr>
        <p:txBody>
          <a:bodyPr>
            <a:spAutoFit/>
          </a:bodyPr>
          <a:lstStyle/>
          <a:p>
            <a:pPr algn="just">
              <a:spcBef>
                <a:spcPct val="50000"/>
              </a:spcBef>
              <a:defRPr/>
            </a:pPr>
            <a:r>
              <a:rPr lang="es-ES" sz="2000" b="1" dirty="0">
                <a:solidFill>
                  <a:srgbClr val="067DD9"/>
                </a:solidFill>
                <a:latin typeface="Arial" charset="0"/>
                <a:cs typeface="+mn-cs"/>
              </a:rPr>
              <a:t>La ecuación está correctamente balanceada</a:t>
            </a:r>
          </a:p>
        </p:txBody>
      </p:sp>
    </p:spTree>
    <p:extLst>
      <p:ext uri="{BB962C8B-B14F-4D97-AF65-F5344CB8AC3E}">
        <p14:creationId xmlns:p14="http://schemas.microsoft.com/office/powerpoint/2010/main" val="4137617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in)">
                                      <p:cBhvr>
                                        <p:cTn id="7" dur="500"/>
                                        <p:tgtEl>
                                          <p:spTgt spid="8196"/>
                                        </p:tgtEl>
                                      </p:cBhvr>
                                    </p:animEffect>
                                  </p:childTnLst>
                                </p:cTn>
                              </p:par>
                              <p:par>
                                <p:cTn id="8" presetID="4" presetClass="entr" presetSubtype="16"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box(in)">
                                      <p:cBhvr>
                                        <p:cTn id="10" dur="500"/>
                                        <p:tgtEl>
                                          <p:spTgt spid="81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197"/>
                                        </p:tgtEl>
                                        <p:attrNameLst>
                                          <p:attrName>style.visibility</p:attrName>
                                        </p:attrNameLst>
                                      </p:cBhvr>
                                      <p:to>
                                        <p:strVal val="visible"/>
                                      </p:to>
                                    </p:set>
                                    <p:animEffect transition="in" filter="box(in)">
                                      <p:cBhvr>
                                        <p:cTn id="15" dur="500"/>
                                        <p:tgtEl>
                                          <p:spTgt spid="819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198"/>
                                        </p:tgtEl>
                                        <p:attrNameLst>
                                          <p:attrName>style.visibility</p:attrName>
                                        </p:attrNameLst>
                                      </p:cBhvr>
                                      <p:to>
                                        <p:strVal val="visible"/>
                                      </p:to>
                                    </p:set>
                                    <p:animEffect transition="in" filter="box(in)">
                                      <p:cBhvr>
                                        <p:cTn id="18" dur="500"/>
                                        <p:tgtEl>
                                          <p:spTgt spid="81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childTnLst>
                          </p:cTn>
                        </p:par>
                        <p:par>
                          <p:cTn id="24" fill="hold" nodeType="afterGroup">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52" name="Group 2"/>
          <p:cNvGrpSpPr>
            <a:grpSpLocks/>
          </p:cNvGrpSpPr>
          <p:nvPr/>
        </p:nvGrpSpPr>
        <p:grpSpPr bwMode="auto">
          <a:xfrm>
            <a:off x="131763" y="-100013"/>
            <a:ext cx="6797489" cy="719138"/>
            <a:chOff x="83" y="-63"/>
            <a:chExt cx="3380" cy="453"/>
          </a:xfrm>
        </p:grpSpPr>
        <p:sp>
          <p:nvSpPr>
            <p:cNvPr id="31754"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31755" name="38 CuadroTexto"/>
            <p:cNvSpPr txBox="1">
              <a:spLocks noChangeArrowheads="1"/>
            </p:cNvSpPr>
            <p:nvPr/>
          </p:nvSpPr>
          <p:spPr bwMode="auto">
            <a:xfrm>
              <a:off x="160" y="4"/>
              <a:ext cx="25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smtClean="0">
                  <a:solidFill>
                    <a:srgbClr val="404040"/>
                  </a:solidFill>
                </a:rPr>
                <a:t>Relaciones </a:t>
              </a:r>
              <a:r>
                <a:rPr lang="es-ES_tradnl" altLang="es-CL" sz="2800" b="1">
                  <a:solidFill>
                    <a:srgbClr val="404040"/>
                  </a:solidFill>
                </a:rPr>
                <a:t>estequiométricas</a:t>
              </a:r>
              <a:endParaRPr lang="es-CL" altLang="es-CL" sz="2800" b="1">
                <a:solidFill>
                  <a:srgbClr val="404040"/>
                </a:solidFill>
              </a:endParaRPr>
            </a:p>
          </p:txBody>
        </p:sp>
      </p:grpSp>
      <p:sp>
        <p:nvSpPr>
          <p:cNvPr id="33796" name="40 CuadroTexto"/>
          <p:cNvSpPr txBox="1">
            <a:spLocks noChangeArrowheads="1"/>
          </p:cNvSpPr>
          <p:nvPr/>
        </p:nvSpPr>
        <p:spPr bwMode="auto">
          <a:xfrm>
            <a:off x="285750" y="1341438"/>
            <a:ext cx="8534400" cy="2554287"/>
          </a:xfrm>
          <a:prstGeom prst="rect">
            <a:avLst/>
          </a:prstGeom>
          <a:noFill/>
          <a:ln w="9525">
            <a:noFill/>
            <a:miter lim="800000"/>
            <a:headEnd/>
            <a:tailEnd/>
          </a:ln>
        </p:spPr>
        <p:txBody>
          <a:bodyPr>
            <a:spAutoFit/>
          </a:bodyPr>
          <a:lstStyle/>
          <a:p>
            <a:pPr marL="457200" indent="-457200" algn="just">
              <a:defRPr/>
            </a:pPr>
            <a:r>
              <a:rPr lang="es-ES_tradnl" sz="2000" dirty="0">
                <a:latin typeface="Arial" charset="0"/>
                <a:cs typeface="Arial" charset="0"/>
              </a:rPr>
              <a:t>1. Escribir la ecuación química, balanceada correctamente.</a:t>
            </a:r>
          </a:p>
          <a:p>
            <a:pPr marL="457200" indent="-457200" algn="just">
              <a:defRPr/>
            </a:pPr>
            <a:endParaRPr lang="es-ES_tradnl" sz="2000" dirty="0">
              <a:latin typeface="Arial" charset="0"/>
              <a:cs typeface="Arial" charset="0"/>
            </a:endParaRPr>
          </a:p>
          <a:p>
            <a:pPr marL="457200" indent="-457200" algn="just">
              <a:defRPr/>
            </a:pPr>
            <a:r>
              <a:rPr lang="es-ES_tradnl" sz="2000" dirty="0">
                <a:latin typeface="Arial" charset="0"/>
                <a:cs typeface="Arial" charset="0"/>
              </a:rPr>
              <a:t>2. Convertir las cantidades conocidas en moles.</a:t>
            </a:r>
          </a:p>
          <a:p>
            <a:pPr marL="457200" indent="-457200" algn="just">
              <a:defRPr/>
            </a:pPr>
            <a:endParaRPr lang="es-ES_tradnl" sz="2000" dirty="0">
              <a:latin typeface="Arial" charset="0"/>
              <a:cs typeface="Arial" charset="0"/>
            </a:endParaRPr>
          </a:p>
          <a:p>
            <a:pPr indent="-457200" algn="just">
              <a:defRPr/>
            </a:pPr>
            <a:r>
              <a:rPr lang="es-ES_tradnl" sz="2000" dirty="0">
                <a:latin typeface="Arial" charset="0"/>
                <a:cs typeface="Arial" charset="0"/>
              </a:rPr>
              <a:t>3. Usar los coeficientes de la ecuación química balanceada para calcular el número de moles de la cantidad buscada.</a:t>
            </a:r>
          </a:p>
          <a:p>
            <a:pPr marL="457200" indent="-457200" algn="just">
              <a:defRPr/>
            </a:pPr>
            <a:endParaRPr lang="es-ES_tradnl" sz="2000" dirty="0">
              <a:latin typeface="Arial" charset="0"/>
              <a:cs typeface="Arial" charset="0"/>
            </a:endParaRPr>
          </a:p>
          <a:p>
            <a:pPr marL="457200" indent="-457200" algn="just">
              <a:defRPr/>
            </a:pPr>
            <a:r>
              <a:rPr lang="es-ES_tradnl" sz="2000" dirty="0">
                <a:latin typeface="Arial" charset="0"/>
                <a:cs typeface="Arial" charset="0"/>
              </a:rPr>
              <a:t>4. Convertir los moles de la cantidad buscada en la unidad requerida. </a:t>
            </a:r>
            <a:endParaRPr lang="es-CL" sz="2000" dirty="0">
              <a:latin typeface="Arial" charset="0"/>
              <a:cs typeface="Arial" charset="0"/>
            </a:endParaRPr>
          </a:p>
        </p:txBody>
      </p:sp>
      <p:grpSp>
        <p:nvGrpSpPr>
          <p:cNvPr id="31748" name="13 Grupo"/>
          <p:cNvGrpSpPr>
            <a:grpSpLocks/>
          </p:cNvGrpSpPr>
          <p:nvPr/>
        </p:nvGrpSpPr>
        <p:grpSpPr bwMode="auto">
          <a:xfrm>
            <a:off x="0" y="765175"/>
            <a:ext cx="9144000" cy="400050"/>
            <a:chOff x="0" y="765175"/>
            <a:chExt cx="8243888" cy="400110"/>
          </a:xfrm>
        </p:grpSpPr>
        <p:sp>
          <p:nvSpPr>
            <p:cNvPr id="31750" name="40 CuadroTexto"/>
            <p:cNvSpPr txBox="1">
              <a:spLocks noChangeArrowheads="1"/>
            </p:cNvSpPr>
            <p:nvPr/>
          </p:nvSpPr>
          <p:spPr bwMode="auto">
            <a:xfrm>
              <a:off x="34925" y="765175"/>
              <a:ext cx="8208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a:solidFill>
                    <a:srgbClr val="7F7F7F"/>
                  </a:solidFill>
                </a:rPr>
                <a:t>3.1 ¿Cómo resolver un ejercicio que involucre una ecuación química?</a:t>
              </a:r>
            </a:p>
          </p:txBody>
        </p:sp>
        <p:cxnSp>
          <p:nvCxnSpPr>
            <p:cNvPr id="31751" name="41 Conector recto"/>
            <p:cNvCxnSpPr>
              <a:cxnSpLocks noChangeShapeType="1"/>
            </p:cNvCxnSpPr>
            <p:nvPr/>
          </p:nvCxnSpPr>
          <p:spPr bwMode="auto">
            <a:xfrm>
              <a:off x="0" y="1125538"/>
              <a:ext cx="7821957"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pic>
        <p:nvPicPr>
          <p:cNvPr id="3175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4076700"/>
            <a:ext cx="561975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4803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ox(in)">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758"/>
                                        </p:tgtEl>
                                        <p:attrNameLst>
                                          <p:attrName>style.visibility</p:attrName>
                                        </p:attrNameLst>
                                      </p:cBhvr>
                                      <p:to>
                                        <p:strVal val="visible"/>
                                      </p:to>
                                    </p:set>
                                    <p:animEffect transition="in" filter="box(in)">
                                      <p:cBhvr>
                                        <p:cTn id="12"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9" name="Group 2"/>
          <p:cNvGrpSpPr>
            <a:grpSpLocks/>
          </p:cNvGrpSpPr>
          <p:nvPr/>
        </p:nvGrpSpPr>
        <p:grpSpPr bwMode="auto">
          <a:xfrm>
            <a:off x="131763" y="-100013"/>
            <a:ext cx="4367794" cy="719138"/>
            <a:chOff x="83" y="-63"/>
            <a:chExt cx="2172" cy="453"/>
          </a:xfrm>
        </p:grpSpPr>
        <p:sp>
          <p:nvSpPr>
            <p:cNvPr id="8201" name="37 Rectángulo redondeado"/>
            <p:cNvSpPr>
              <a:spLocks noChangeArrowheads="1"/>
            </p:cNvSpPr>
            <p:nvPr/>
          </p:nvSpPr>
          <p:spPr bwMode="auto">
            <a:xfrm>
              <a:off x="83" y="-63"/>
              <a:ext cx="2172"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8202" name="38 CuadroTexto"/>
            <p:cNvSpPr txBox="1">
              <a:spLocks noChangeArrowheads="1"/>
            </p:cNvSpPr>
            <p:nvPr/>
          </p:nvSpPr>
          <p:spPr bwMode="auto">
            <a:xfrm>
              <a:off x="160" y="4"/>
              <a:ext cx="7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Ejemplo</a:t>
              </a:r>
              <a:endParaRPr lang="es-CL" altLang="es-CL" sz="2800" b="1">
                <a:solidFill>
                  <a:srgbClr val="404040"/>
                </a:solidFill>
              </a:endParaRPr>
            </a:p>
          </p:txBody>
        </p:sp>
      </p:grpSp>
      <p:sp>
        <p:nvSpPr>
          <p:cNvPr id="8196" name="40 CuadroTexto"/>
          <p:cNvSpPr txBox="1">
            <a:spLocks noChangeArrowheads="1"/>
          </p:cNvSpPr>
          <p:nvPr/>
        </p:nvSpPr>
        <p:spPr bwMode="auto">
          <a:xfrm>
            <a:off x="214313" y="857250"/>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El metanol (utilizado como anticongelante) se combustiona en el aire, de </a:t>
            </a:r>
          </a:p>
          <a:p>
            <a:pPr eaLnBrk="1" hangingPunct="1"/>
            <a:r>
              <a:rPr lang="es-ES_tradnl" altLang="es-CL" sz="2000"/>
              <a:t>acuerdo a la siguiente ecuación química</a:t>
            </a:r>
            <a:endParaRPr lang="es-CL" altLang="es-CL" sz="2000"/>
          </a:p>
        </p:txBody>
      </p:sp>
      <p:graphicFrame>
        <p:nvGraphicFramePr>
          <p:cNvPr id="8194" name="Object 4"/>
          <p:cNvGraphicFramePr>
            <a:graphicFrameLocks noChangeAspect="1"/>
          </p:cNvGraphicFramePr>
          <p:nvPr/>
        </p:nvGraphicFramePr>
        <p:xfrm>
          <a:off x="1643063" y="1985963"/>
          <a:ext cx="5826125" cy="585787"/>
        </p:xfrm>
        <a:graphic>
          <a:graphicData uri="http://schemas.openxmlformats.org/presentationml/2006/ole">
            <mc:AlternateContent xmlns:mc="http://schemas.openxmlformats.org/markup-compatibility/2006">
              <mc:Choice xmlns:v="urn:schemas-microsoft-com:vml" Requires="v">
                <p:oleObj spid="_x0000_s9238" name="Equation" r:id="rId3" imgW="2273300" imgH="228600" progId="">
                  <p:embed/>
                </p:oleObj>
              </mc:Choice>
              <mc:Fallback>
                <p:oleObj name="Equation" r:id="rId3" imgW="2273300" imgH="2286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1985963"/>
                        <a:ext cx="58261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40 CuadroTexto"/>
          <p:cNvSpPr txBox="1">
            <a:spLocks noChangeArrowheads="1"/>
          </p:cNvSpPr>
          <p:nvPr/>
        </p:nvSpPr>
        <p:spPr bwMode="auto">
          <a:xfrm>
            <a:off x="214313" y="3149600"/>
            <a:ext cx="8643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a:t>Si 320 g de metanol (CH</a:t>
            </a:r>
            <a:r>
              <a:rPr lang="es-ES_tradnl" altLang="es-CL" sz="2000" baseline="-25000"/>
              <a:t>3</a:t>
            </a:r>
            <a:r>
              <a:rPr lang="es-ES_tradnl" altLang="es-CL" sz="2000"/>
              <a:t>OH) son usados en la combustión, ¿cuál fue la masa de H</a:t>
            </a:r>
            <a:r>
              <a:rPr lang="es-ES_tradnl" altLang="es-CL" sz="2000" baseline="-25000"/>
              <a:t>2</a:t>
            </a:r>
            <a:r>
              <a:rPr lang="es-ES_tradnl" altLang="es-CL" sz="2000"/>
              <a:t>O producida?</a:t>
            </a:r>
          </a:p>
        </p:txBody>
      </p:sp>
      <p:pic>
        <p:nvPicPr>
          <p:cNvPr id="922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463" y="4529138"/>
            <a:ext cx="77057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38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box(in)">
                                      <p:cBhvr>
                                        <p:cTn id="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289300" y="1930400"/>
          <a:ext cx="914400" cy="198438"/>
        </p:xfrm>
        <a:graphic>
          <a:graphicData uri="http://schemas.openxmlformats.org/presentationml/2006/ole">
            <mc:AlternateContent xmlns:mc="http://schemas.openxmlformats.org/markup-compatibility/2006">
              <mc:Choice xmlns:v="urn:schemas-microsoft-com:vml" Requires="v">
                <p:oleObj spid="_x0000_s10382" name="Equation" r:id="rId3" imgW="435285" imgH="677109" progId="">
                  <p:embed/>
                </p:oleObj>
              </mc:Choice>
              <mc:Fallback>
                <p:oleObj name="Equation" r:id="rId3" imgW="435285" imgH="677109" progId="">
                  <p:embed/>
                  <p:pic>
                    <p:nvPicPr>
                      <p:cNvPr id="0"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930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317500" y="785813"/>
          <a:ext cx="5826125" cy="585787"/>
        </p:xfrm>
        <a:graphic>
          <a:graphicData uri="http://schemas.openxmlformats.org/presentationml/2006/ole">
            <mc:AlternateContent xmlns:mc="http://schemas.openxmlformats.org/markup-compatibility/2006">
              <mc:Choice xmlns:v="urn:schemas-microsoft-com:vml" Requires="v">
                <p:oleObj spid="_x0000_s10383" name="Equation" r:id="rId5" imgW="2273300" imgH="228600" progId="">
                  <p:embed/>
                </p:oleObj>
              </mc:Choice>
              <mc:Fallback>
                <p:oleObj name="Equation" r:id="rId5" imgW="2273300" imgH="228600" progId="">
                  <p:embed/>
                  <p:pic>
                    <p:nvPicPr>
                      <p:cNvPr id="0"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 y="785813"/>
                        <a:ext cx="58261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7"/>
          <p:cNvSpPr txBox="1">
            <a:spLocks noChangeArrowheads="1"/>
          </p:cNvSpPr>
          <p:nvPr/>
        </p:nvSpPr>
        <p:spPr bwMode="auto">
          <a:xfrm>
            <a:off x="142875" y="1357313"/>
            <a:ext cx="178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 altLang="es-CL" sz="2000" b="1">
                <a:solidFill>
                  <a:srgbClr val="067DD9"/>
                </a:solidFill>
              </a:rPr>
              <a:t>Dos formas:</a:t>
            </a:r>
          </a:p>
        </p:txBody>
      </p:sp>
      <p:sp>
        <p:nvSpPr>
          <p:cNvPr id="10251" name="Text Box 7"/>
          <p:cNvSpPr txBox="1">
            <a:spLocks noChangeArrowheads="1"/>
          </p:cNvSpPr>
          <p:nvPr/>
        </p:nvSpPr>
        <p:spPr bwMode="auto">
          <a:xfrm>
            <a:off x="142875" y="1785938"/>
            <a:ext cx="178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 altLang="es-CL" sz="2000" b="1">
                <a:solidFill>
                  <a:srgbClr val="067DD9"/>
                </a:solidFill>
              </a:rPr>
              <a:t>1. Lineal</a:t>
            </a:r>
          </a:p>
        </p:txBody>
      </p:sp>
      <p:sp>
        <p:nvSpPr>
          <p:cNvPr id="10252" name="Text Box 7"/>
          <p:cNvSpPr txBox="1">
            <a:spLocks noChangeArrowheads="1"/>
          </p:cNvSpPr>
          <p:nvPr/>
        </p:nvSpPr>
        <p:spPr bwMode="auto">
          <a:xfrm>
            <a:off x="142875" y="3243263"/>
            <a:ext cx="327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 altLang="es-CL" sz="2000" b="1">
                <a:solidFill>
                  <a:srgbClr val="067DD9"/>
                </a:solidFill>
              </a:rPr>
              <a:t>2. Utilizando la fórmula  </a:t>
            </a:r>
          </a:p>
        </p:txBody>
      </p:sp>
      <p:graphicFrame>
        <p:nvGraphicFramePr>
          <p:cNvPr id="10245" name="Object 8"/>
          <p:cNvGraphicFramePr>
            <a:graphicFrameLocks noChangeAspect="1"/>
          </p:cNvGraphicFramePr>
          <p:nvPr/>
        </p:nvGraphicFramePr>
        <p:xfrm>
          <a:off x="142875" y="2143125"/>
          <a:ext cx="8847138" cy="787400"/>
        </p:xfrm>
        <a:graphic>
          <a:graphicData uri="http://schemas.openxmlformats.org/presentationml/2006/ole">
            <mc:AlternateContent xmlns:mc="http://schemas.openxmlformats.org/markup-compatibility/2006">
              <mc:Choice xmlns:v="urn:schemas-microsoft-com:vml" Requires="v">
                <p:oleObj spid="_x0000_s10384" name="Equation" r:id="rId7" imgW="4851400" imgH="431800" progId="">
                  <p:embed/>
                </p:oleObj>
              </mc:Choice>
              <mc:Fallback>
                <p:oleObj name="Equation" r:id="rId7" imgW="4851400" imgH="431800" progId="">
                  <p:embed/>
                  <p:pic>
                    <p:nvPicPr>
                      <p:cNvPr id="0" name="Picture 1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 y="2143125"/>
                        <a:ext cx="8847138"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6" name="Object 6"/>
          <p:cNvGraphicFramePr>
            <a:graphicFrameLocks noChangeAspect="1"/>
          </p:cNvGraphicFramePr>
          <p:nvPr/>
        </p:nvGraphicFramePr>
        <p:xfrm>
          <a:off x="3276600" y="2928938"/>
          <a:ext cx="1506538" cy="1038225"/>
        </p:xfrm>
        <a:graphic>
          <a:graphicData uri="http://schemas.openxmlformats.org/presentationml/2006/ole">
            <mc:AlternateContent xmlns:mc="http://schemas.openxmlformats.org/markup-compatibility/2006">
              <mc:Choice xmlns:v="urn:schemas-microsoft-com:vml" Requires="v">
                <p:oleObj spid="_x0000_s10385" name="Equation" r:id="rId9" imgW="571252" imgH="393529" progId="">
                  <p:embed/>
                </p:oleObj>
              </mc:Choice>
              <mc:Fallback>
                <p:oleObj name="Equation" r:id="rId9" imgW="571252" imgH="393529" progId="">
                  <p:embed/>
                  <p:pic>
                    <p:nvPicPr>
                      <p:cNvPr id="0" name="Picture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928938"/>
                        <a:ext cx="1506538"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28 Flecha derecha"/>
          <p:cNvSpPr/>
          <p:nvPr/>
        </p:nvSpPr>
        <p:spPr>
          <a:xfrm>
            <a:off x="4932363" y="3286125"/>
            <a:ext cx="785812"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L"/>
          </a:p>
        </p:txBody>
      </p:sp>
      <p:sp>
        <p:nvSpPr>
          <p:cNvPr id="10254" name="Text Box 7"/>
          <p:cNvSpPr txBox="1">
            <a:spLocks noChangeArrowheads="1"/>
          </p:cNvSpPr>
          <p:nvPr/>
        </p:nvSpPr>
        <p:spPr bwMode="auto">
          <a:xfrm>
            <a:off x="142875" y="4071938"/>
            <a:ext cx="178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 altLang="es-CL" sz="2000"/>
              <a:t>Se tiene:</a:t>
            </a:r>
          </a:p>
        </p:txBody>
      </p:sp>
      <p:graphicFrame>
        <p:nvGraphicFramePr>
          <p:cNvPr id="10248" name="Object 20"/>
          <p:cNvGraphicFramePr>
            <a:graphicFrameLocks noChangeAspect="1"/>
          </p:cNvGraphicFramePr>
          <p:nvPr/>
        </p:nvGraphicFramePr>
        <p:xfrm>
          <a:off x="947738" y="4657725"/>
          <a:ext cx="3911600" cy="946150"/>
        </p:xfrm>
        <a:graphic>
          <a:graphicData uri="http://schemas.openxmlformats.org/presentationml/2006/ole">
            <mc:AlternateContent xmlns:mc="http://schemas.openxmlformats.org/markup-compatibility/2006">
              <mc:Choice xmlns:v="urn:schemas-microsoft-com:vml" Requires="v">
                <p:oleObj spid="_x0000_s10386" name="Equation" r:id="rId11" imgW="2730500" imgH="660400" progId="">
                  <p:embed/>
                </p:oleObj>
              </mc:Choice>
              <mc:Fallback>
                <p:oleObj name="Equation" r:id="rId11" imgW="2730500" imgH="660400" progId="">
                  <p:embed/>
                  <p:pic>
                    <p:nvPicPr>
                      <p:cNvPr id="0" name="Picture 1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738" y="4657725"/>
                        <a:ext cx="3911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9" name="Object 9"/>
          <p:cNvGraphicFramePr>
            <a:graphicFrameLocks noChangeAspect="1"/>
          </p:cNvGraphicFramePr>
          <p:nvPr/>
        </p:nvGraphicFramePr>
        <p:xfrm>
          <a:off x="928688" y="5929313"/>
          <a:ext cx="7381875" cy="442912"/>
        </p:xfrm>
        <a:graphic>
          <a:graphicData uri="http://schemas.openxmlformats.org/presentationml/2006/ole">
            <mc:AlternateContent xmlns:mc="http://schemas.openxmlformats.org/markup-compatibility/2006">
              <mc:Choice xmlns:v="urn:schemas-microsoft-com:vml" Requires="v">
                <p:oleObj spid="_x0000_s10387" name="Equation" r:id="rId13" imgW="3810000" imgH="228600" progId="">
                  <p:embed/>
                </p:oleObj>
              </mc:Choice>
              <mc:Fallback>
                <p:oleObj name="Equation" r:id="rId13" imgW="3810000" imgH="228600" progId="">
                  <p:embed/>
                  <p:pic>
                    <p:nvPicPr>
                      <p:cNvPr id="0" name="Picture 1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88" y="5929313"/>
                        <a:ext cx="7381875"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31" name="Group 2"/>
          <p:cNvGrpSpPr>
            <a:grpSpLocks/>
          </p:cNvGrpSpPr>
          <p:nvPr/>
        </p:nvGrpSpPr>
        <p:grpSpPr bwMode="auto">
          <a:xfrm>
            <a:off x="131763" y="-100013"/>
            <a:ext cx="4367794" cy="719138"/>
            <a:chOff x="83" y="-63"/>
            <a:chExt cx="2172" cy="453"/>
          </a:xfrm>
        </p:grpSpPr>
        <p:sp>
          <p:nvSpPr>
            <p:cNvPr id="9233" name="37 Rectángulo redondeado"/>
            <p:cNvSpPr>
              <a:spLocks noChangeArrowheads="1"/>
            </p:cNvSpPr>
            <p:nvPr/>
          </p:nvSpPr>
          <p:spPr bwMode="auto">
            <a:xfrm>
              <a:off x="83" y="-63"/>
              <a:ext cx="2172"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9234" name="38 CuadroTexto"/>
            <p:cNvSpPr txBox="1">
              <a:spLocks noChangeArrowheads="1"/>
            </p:cNvSpPr>
            <p:nvPr/>
          </p:nvSpPr>
          <p:spPr bwMode="auto">
            <a:xfrm>
              <a:off x="160" y="4"/>
              <a:ext cx="7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Ejemplo</a:t>
              </a:r>
              <a:endParaRPr lang="es-CL" altLang="es-CL" sz="2800" b="1">
                <a:solidFill>
                  <a:srgbClr val="404040"/>
                </a:solidFill>
              </a:endParaRPr>
            </a:p>
          </p:txBody>
        </p:sp>
      </p:grpSp>
      <p:graphicFrame>
        <p:nvGraphicFramePr>
          <p:cNvPr id="21" name="Object 21"/>
          <p:cNvGraphicFramePr>
            <a:graphicFrameLocks noChangeAspect="1"/>
          </p:cNvGraphicFramePr>
          <p:nvPr/>
        </p:nvGraphicFramePr>
        <p:xfrm>
          <a:off x="5829300" y="3141663"/>
          <a:ext cx="3273425" cy="719137"/>
        </p:xfrm>
        <a:graphic>
          <a:graphicData uri="http://schemas.openxmlformats.org/presentationml/2006/ole">
            <mc:AlternateContent xmlns:mc="http://schemas.openxmlformats.org/markup-compatibility/2006">
              <mc:Choice xmlns:v="urn:schemas-microsoft-com:vml" Requires="v">
                <p:oleObj spid="_x0000_s10388" name="Ecuación" r:id="rId15" imgW="1905000" imgH="419100" progId="Equation.3">
                  <p:embed/>
                </p:oleObj>
              </mc:Choice>
              <mc:Fallback>
                <p:oleObj name="Ecuación" r:id="rId15" imgW="1905000" imgH="419100" progId="Equation.3">
                  <p:embed/>
                  <p:pic>
                    <p:nvPicPr>
                      <p:cNvPr id="0" name="Picture 1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29300" y="3141663"/>
                        <a:ext cx="3273425"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2477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ox(in)">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ox(in)">
                                      <p:cBhvr>
                                        <p:cTn id="17" dur="500"/>
                                        <p:tgtEl>
                                          <p:spTgt spid="10251"/>
                                        </p:tgtEl>
                                      </p:cBhvr>
                                    </p:animEffect>
                                  </p:childTnLst>
                                </p:cTn>
                              </p:par>
                            </p:childTnLst>
                          </p:cTn>
                        </p:par>
                        <p:par>
                          <p:cTn id="18" fill="hold" nodeType="after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10245"/>
                                        </p:tgtEl>
                                        <p:attrNameLst>
                                          <p:attrName>style.visibility</p:attrName>
                                        </p:attrNameLst>
                                      </p:cBhvr>
                                      <p:to>
                                        <p:strVal val="visible"/>
                                      </p:to>
                                    </p:set>
                                    <p:animEffect transition="in" filter="box(in)">
                                      <p:cBhvr>
                                        <p:cTn id="21" dur="500"/>
                                        <p:tgtEl>
                                          <p:spTgt spid="102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252"/>
                                        </p:tgtEl>
                                        <p:attrNameLst>
                                          <p:attrName>style.visibility</p:attrName>
                                        </p:attrNameLst>
                                      </p:cBhvr>
                                      <p:to>
                                        <p:strVal val="visible"/>
                                      </p:to>
                                    </p:set>
                                    <p:animEffect transition="in" filter="box(in)">
                                      <p:cBhvr>
                                        <p:cTn id="26" dur="500"/>
                                        <p:tgtEl>
                                          <p:spTgt spid="10252"/>
                                        </p:tgtEl>
                                      </p:cBhvr>
                                    </p:animEffect>
                                  </p:childTnLst>
                                </p:cTn>
                              </p:par>
                              <p:par>
                                <p:cTn id="27" presetID="4" presetClass="entr" presetSubtype="16"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box(in)">
                                      <p:cBhvr>
                                        <p:cTn id="29" dur="500"/>
                                        <p:tgtEl>
                                          <p:spTgt spid="61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ox(in)">
                                      <p:cBhvr>
                                        <p:cTn id="34" dur="500"/>
                                        <p:tgtEl>
                                          <p:spTgt spid="29"/>
                                        </p:tgtEl>
                                      </p:cBhvr>
                                    </p:animEffect>
                                  </p:childTnLst>
                                </p:cTn>
                              </p:par>
                              <p:par>
                                <p:cTn id="35" presetID="4" presetClass="entr" presetSubtype="16"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0254"/>
                                        </p:tgtEl>
                                        <p:attrNameLst>
                                          <p:attrName>style.visibility</p:attrName>
                                        </p:attrNameLst>
                                      </p:cBhvr>
                                      <p:to>
                                        <p:strVal val="visible"/>
                                      </p:to>
                                    </p:set>
                                    <p:animEffect transition="in" filter="box(in)">
                                      <p:cBhvr>
                                        <p:cTn id="42" dur="500"/>
                                        <p:tgtEl>
                                          <p:spTgt spid="10254"/>
                                        </p:tgtEl>
                                      </p:cBhvr>
                                    </p:animEffect>
                                  </p:childTnLst>
                                </p:cTn>
                              </p:par>
                            </p:childTnLst>
                          </p:cTn>
                        </p:par>
                        <p:par>
                          <p:cTn id="43" fill="hold" nodeType="afterGroup">
                            <p:stCondLst>
                              <p:cond delay="500"/>
                            </p:stCondLst>
                            <p:childTnLst>
                              <p:par>
                                <p:cTn id="44" presetID="4" presetClass="entr" presetSubtype="16" fill="hold" nodeType="afterEffect">
                                  <p:stCondLst>
                                    <p:cond delay="0"/>
                                  </p:stCondLst>
                                  <p:childTnLst>
                                    <p:set>
                                      <p:cBhvr>
                                        <p:cTn id="45" dur="1" fill="hold">
                                          <p:stCondLst>
                                            <p:cond delay="0"/>
                                          </p:stCondLst>
                                        </p:cTn>
                                        <p:tgtEl>
                                          <p:spTgt spid="10248"/>
                                        </p:tgtEl>
                                        <p:attrNameLst>
                                          <p:attrName>style.visibility</p:attrName>
                                        </p:attrNameLst>
                                      </p:cBhvr>
                                      <p:to>
                                        <p:strVal val="visible"/>
                                      </p:to>
                                    </p:set>
                                    <p:animEffect transition="in" filter="box(in)">
                                      <p:cBhvr>
                                        <p:cTn id="46" dur="500"/>
                                        <p:tgtEl>
                                          <p:spTgt spid="1024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10259"/>
                                        </p:tgtEl>
                                        <p:attrNameLst>
                                          <p:attrName>style.visibility</p:attrName>
                                        </p:attrNameLst>
                                      </p:cBhvr>
                                      <p:to>
                                        <p:strVal val="visible"/>
                                      </p:to>
                                    </p:set>
                                    <p:animEffect transition="in" filter="box(in)">
                                      <p:cBhvr>
                                        <p:cTn id="51"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51" grpId="0"/>
      <p:bldP spid="10252" grpId="0"/>
      <p:bldP spid="29" grpId="0" animBg="1"/>
      <p:bldP spid="102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1" name="Group 2"/>
          <p:cNvGrpSpPr>
            <a:grpSpLocks/>
          </p:cNvGrpSpPr>
          <p:nvPr/>
        </p:nvGrpSpPr>
        <p:grpSpPr bwMode="auto">
          <a:xfrm>
            <a:off x="131763" y="-100013"/>
            <a:ext cx="5456092" cy="719138"/>
            <a:chOff x="83" y="-63"/>
            <a:chExt cx="2713" cy="453"/>
          </a:xfrm>
        </p:grpSpPr>
        <p:sp>
          <p:nvSpPr>
            <p:cNvPr id="10253" name="37 Rectángulo redondeado"/>
            <p:cNvSpPr>
              <a:spLocks noChangeArrowheads="1"/>
            </p:cNvSpPr>
            <p:nvPr/>
          </p:nvSpPr>
          <p:spPr bwMode="auto">
            <a:xfrm>
              <a:off x="83" y="-63"/>
              <a:ext cx="203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0254" name="38 CuadroTexto"/>
            <p:cNvSpPr txBox="1">
              <a:spLocks noChangeArrowheads="1"/>
            </p:cNvSpPr>
            <p:nvPr/>
          </p:nvSpPr>
          <p:spPr bwMode="auto">
            <a:xfrm>
              <a:off x="160" y="4"/>
              <a:ext cx="26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dirty="0" smtClean="0">
                  <a:solidFill>
                    <a:srgbClr val="404040"/>
                  </a:solidFill>
                </a:rPr>
                <a:t>Reactivo </a:t>
              </a:r>
              <a:r>
                <a:rPr lang="es-ES_tradnl" altLang="es-CL" sz="2800" b="1" dirty="0">
                  <a:solidFill>
                    <a:srgbClr val="404040"/>
                  </a:solidFill>
                </a:rPr>
                <a:t>limitante </a:t>
              </a:r>
              <a:r>
                <a:rPr lang="es-ES_tradnl" altLang="es-CL" sz="2800" b="1" dirty="0" smtClean="0">
                  <a:solidFill>
                    <a:srgbClr val="404040"/>
                  </a:solidFill>
                </a:rPr>
                <a:t>, en exceso</a:t>
              </a:r>
              <a:endParaRPr lang="es-CL" altLang="es-CL" sz="2800" b="1" dirty="0">
                <a:solidFill>
                  <a:srgbClr val="404040"/>
                </a:solidFill>
              </a:endParaRPr>
            </a:p>
          </p:txBody>
        </p:sp>
      </p:grpSp>
      <p:graphicFrame>
        <p:nvGraphicFramePr>
          <p:cNvPr id="10242" name="Object 2"/>
          <p:cNvGraphicFramePr>
            <a:graphicFrameLocks noChangeAspect="1"/>
          </p:cNvGraphicFramePr>
          <p:nvPr/>
        </p:nvGraphicFramePr>
        <p:xfrm>
          <a:off x="3289300" y="1930400"/>
          <a:ext cx="914400" cy="198438"/>
        </p:xfrm>
        <a:graphic>
          <a:graphicData uri="http://schemas.openxmlformats.org/presentationml/2006/ole">
            <mc:AlternateContent xmlns:mc="http://schemas.openxmlformats.org/markup-compatibility/2006">
              <mc:Choice xmlns:v="urn:schemas-microsoft-com:vml" Requires="v">
                <p:oleObj spid="_x0000_s11286" name="Equation" r:id="rId3" imgW="435285" imgH="677109" progId="">
                  <p:embed/>
                </p:oleObj>
              </mc:Choice>
              <mc:Fallback>
                <p:oleObj name="Equation" r:id="rId3" imgW="435285" imgH="677109"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930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7"/>
          <p:cNvSpPr txBox="1">
            <a:spLocks noChangeArrowheads="1"/>
          </p:cNvSpPr>
          <p:nvPr/>
        </p:nvSpPr>
        <p:spPr bwMode="auto">
          <a:xfrm>
            <a:off x="179388" y="908050"/>
            <a:ext cx="8572500"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sz="2000" dirty="0"/>
              <a:t>El reactivo que se consume primero en una reacción, recibe el nombre de </a:t>
            </a:r>
            <a:r>
              <a:rPr lang="es-ES" altLang="es-CL" sz="2000" b="1" dirty="0">
                <a:solidFill>
                  <a:srgbClr val="067DD9"/>
                </a:solidFill>
              </a:rPr>
              <a:t>reactivo limitante</a:t>
            </a:r>
            <a:r>
              <a:rPr lang="es-ES" altLang="es-CL" sz="2000" dirty="0"/>
              <a:t>, ya que la máxima cantidad de producto que se puede formar depende de la cantidad de este reactivo que hay inicialmente. Cuando este reactivo se consume, no se puede formar más producto. </a:t>
            </a:r>
          </a:p>
          <a:p>
            <a:pPr algn="just" eaLnBrk="1" hangingPunct="1">
              <a:spcBef>
                <a:spcPct val="50000"/>
              </a:spcBef>
            </a:pPr>
            <a:r>
              <a:rPr lang="es-ES" altLang="es-CL" sz="2000" dirty="0"/>
              <a:t>Los </a:t>
            </a:r>
            <a:r>
              <a:rPr lang="es-ES" altLang="es-CL" sz="2000" b="1" dirty="0">
                <a:solidFill>
                  <a:srgbClr val="067DD9"/>
                </a:solidFill>
              </a:rPr>
              <a:t>reactivos en exceso </a:t>
            </a:r>
            <a:r>
              <a:rPr lang="es-ES" altLang="es-CL" sz="2000" dirty="0"/>
              <a:t>son los reactivos que se encuentran presentes en mayor cantidad que la necesaria para reaccionar con la cantidad de reactivo limitante.</a:t>
            </a:r>
          </a:p>
        </p:txBody>
      </p:sp>
      <p:pic>
        <p:nvPicPr>
          <p:cNvPr id="10245" name="Picture 10" descr="http://labquimica.files.wordpress.com/2008/05/imagen-0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25" y="3500438"/>
            <a:ext cx="525303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76825" y="3933825"/>
            <a:ext cx="1193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3 Llamada de nube"/>
          <p:cNvSpPr/>
          <p:nvPr/>
        </p:nvSpPr>
        <p:spPr>
          <a:xfrm>
            <a:off x="6084888" y="3068638"/>
            <a:ext cx="3003550" cy="1071562"/>
          </a:xfrm>
          <a:prstGeom prst="cloudCallout">
            <a:avLst>
              <a:gd name="adj1" fmla="val -41875"/>
              <a:gd name="adj2" fmla="val 92916"/>
            </a:avLst>
          </a:prstGeom>
          <a:solidFill>
            <a:srgbClr val="067DD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sz="1600" b="1" dirty="0">
              <a:solidFill>
                <a:schemeClr val="bg1"/>
              </a:solidFill>
              <a:latin typeface="Calibri" pitchFamily="34" charset="0"/>
            </a:endParaRPr>
          </a:p>
          <a:p>
            <a:pPr algn="ctr">
              <a:defRPr/>
            </a:pPr>
            <a:r>
              <a:rPr lang="es-ES_tradnl" sz="1600" b="1" dirty="0">
                <a:solidFill>
                  <a:schemeClr val="bg1"/>
                </a:solidFill>
                <a:latin typeface="Calibri" pitchFamily="34" charset="0"/>
              </a:rPr>
              <a:t>¿Cuál es el reactivo limitante? </a:t>
            </a:r>
          </a:p>
          <a:p>
            <a:pPr algn="ctr">
              <a:defRPr/>
            </a:pPr>
            <a:r>
              <a:rPr lang="es-ES_tradnl" sz="1600" b="1" dirty="0">
                <a:solidFill>
                  <a:schemeClr val="bg1"/>
                </a:solidFill>
                <a:latin typeface="Calibri" pitchFamily="34" charset="0"/>
              </a:rPr>
              <a:t>¿A o B?</a:t>
            </a:r>
            <a:endParaRPr lang="es-CL" sz="1600" b="1" dirty="0">
              <a:solidFill>
                <a:schemeClr val="bg1"/>
              </a:solidFill>
              <a:latin typeface="Calibri" pitchFamily="34" charset="0"/>
            </a:endParaRPr>
          </a:p>
          <a:p>
            <a:pPr algn="ctr">
              <a:defRPr/>
            </a:pPr>
            <a:endParaRPr lang="es-CL" sz="1600" b="1" dirty="0">
              <a:solidFill>
                <a:schemeClr val="bg1"/>
              </a:solidFill>
              <a:latin typeface="Calibri" pitchFamily="34" charset="0"/>
            </a:endParaRPr>
          </a:p>
        </p:txBody>
      </p:sp>
    </p:spTree>
    <p:extLst>
      <p:ext uri="{BB962C8B-B14F-4D97-AF65-F5344CB8AC3E}">
        <p14:creationId xmlns:p14="http://schemas.microsoft.com/office/powerpoint/2010/main" val="2740651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ox(in)">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ox(in)">
                                      <p:cBhvr>
                                        <p:cTn id="12" dur="500"/>
                                        <p:tgtEl>
                                          <p:spTgt spid="102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ox(in)">
                                      <p:cBhvr>
                                        <p:cTn id="17" dur="500"/>
                                        <p:tgtEl>
                                          <p:spTgt spid="10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80">
                                          <p:stCondLst>
                                            <p:cond delay="0"/>
                                          </p:stCondLst>
                                        </p:cTn>
                                        <p:tgtEl>
                                          <p:spTgt spid="13"/>
                                        </p:tgtEl>
                                      </p:cBhvr>
                                    </p:animEffect>
                                    <p:anim calcmode="lin" valueType="num">
                                      <p:cBhvr>
                                        <p:cTn id="2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8" dur="26">
                                          <p:stCondLst>
                                            <p:cond delay="650"/>
                                          </p:stCondLst>
                                        </p:cTn>
                                        <p:tgtEl>
                                          <p:spTgt spid="13"/>
                                        </p:tgtEl>
                                      </p:cBhvr>
                                      <p:to x="100000" y="60000"/>
                                    </p:animScale>
                                    <p:animScale>
                                      <p:cBhvr>
                                        <p:cTn id="29" dur="166" decel="50000">
                                          <p:stCondLst>
                                            <p:cond delay="676"/>
                                          </p:stCondLst>
                                        </p:cTn>
                                        <p:tgtEl>
                                          <p:spTgt spid="13"/>
                                        </p:tgtEl>
                                      </p:cBhvr>
                                      <p:to x="100000" y="100000"/>
                                    </p:animScale>
                                    <p:animScale>
                                      <p:cBhvr>
                                        <p:cTn id="30" dur="26">
                                          <p:stCondLst>
                                            <p:cond delay="1312"/>
                                          </p:stCondLst>
                                        </p:cTn>
                                        <p:tgtEl>
                                          <p:spTgt spid="13"/>
                                        </p:tgtEl>
                                      </p:cBhvr>
                                      <p:to x="100000" y="80000"/>
                                    </p:animScale>
                                    <p:animScale>
                                      <p:cBhvr>
                                        <p:cTn id="31" dur="166" decel="50000">
                                          <p:stCondLst>
                                            <p:cond delay="1338"/>
                                          </p:stCondLst>
                                        </p:cTn>
                                        <p:tgtEl>
                                          <p:spTgt spid="13"/>
                                        </p:tgtEl>
                                      </p:cBhvr>
                                      <p:to x="100000" y="100000"/>
                                    </p:animScale>
                                    <p:animScale>
                                      <p:cBhvr>
                                        <p:cTn id="32" dur="26">
                                          <p:stCondLst>
                                            <p:cond delay="1642"/>
                                          </p:stCondLst>
                                        </p:cTn>
                                        <p:tgtEl>
                                          <p:spTgt spid="13"/>
                                        </p:tgtEl>
                                      </p:cBhvr>
                                      <p:to x="100000" y="90000"/>
                                    </p:animScale>
                                    <p:animScale>
                                      <p:cBhvr>
                                        <p:cTn id="33" dur="166" decel="50000">
                                          <p:stCondLst>
                                            <p:cond delay="1668"/>
                                          </p:stCondLst>
                                        </p:cTn>
                                        <p:tgtEl>
                                          <p:spTgt spid="13"/>
                                        </p:tgtEl>
                                      </p:cBhvr>
                                      <p:to x="100000" y="100000"/>
                                    </p:animScale>
                                    <p:animScale>
                                      <p:cBhvr>
                                        <p:cTn id="34" dur="26">
                                          <p:stCondLst>
                                            <p:cond delay="1808"/>
                                          </p:stCondLst>
                                        </p:cTn>
                                        <p:tgtEl>
                                          <p:spTgt spid="13"/>
                                        </p:tgtEl>
                                      </p:cBhvr>
                                      <p:to x="100000" y="95000"/>
                                    </p:animScale>
                                    <p:animScale>
                                      <p:cBhvr>
                                        <p:cTn id="35" dur="166" decel="50000">
                                          <p:stCondLst>
                                            <p:cond delay="1834"/>
                                          </p:stCondLst>
                                        </p:cTn>
                                        <p:tgtEl>
                                          <p:spTgt spid="13"/>
                                        </p:tgtEl>
                                      </p:cBhvr>
                                      <p:to x="100000" y="100000"/>
                                    </p:animScale>
                                  </p:childTnLst>
                                </p:cTn>
                              </p:par>
                              <p:par>
                                <p:cTn id="36" presetID="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3289300" y="1930400"/>
          <a:ext cx="914400" cy="198438"/>
        </p:xfrm>
        <a:graphic>
          <a:graphicData uri="http://schemas.openxmlformats.org/presentationml/2006/ole">
            <mc:AlternateContent xmlns:mc="http://schemas.openxmlformats.org/markup-compatibility/2006">
              <mc:Choice xmlns:v="urn:schemas-microsoft-com:vml" Requires="v">
                <p:oleObj spid="_x0000_s12350" name="Equation" r:id="rId3" imgW="435285" imgH="677109" progId="">
                  <p:embed/>
                </p:oleObj>
              </mc:Choice>
              <mc:Fallback>
                <p:oleObj name="Equation" r:id="rId3" imgW="435285" imgH="677109"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930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7"/>
          <p:cNvSpPr txBox="1">
            <a:spLocks noChangeArrowheads="1"/>
          </p:cNvSpPr>
          <p:nvPr/>
        </p:nvSpPr>
        <p:spPr bwMode="auto">
          <a:xfrm>
            <a:off x="142875" y="788988"/>
            <a:ext cx="88217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sz="2000"/>
              <a:t>En una reacción, 135 g de aluminio (Al) reaccionan con 640 g de óxido férrico (Fe</a:t>
            </a:r>
            <a:r>
              <a:rPr lang="es-ES" altLang="es-CL" sz="2000" baseline="-25000"/>
              <a:t>2</a:t>
            </a:r>
            <a:r>
              <a:rPr lang="es-ES" altLang="es-CL" sz="2000"/>
              <a:t>O</a:t>
            </a:r>
            <a:r>
              <a:rPr lang="es-ES" altLang="es-CL" sz="2000" baseline="-25000"/>
              <a:t>3</a:t>
            </a:r>
            <a:r>
              <a:rPr lang="es-ES" altLang="es-CL" sz="2000"/>
              <a:t>)</a:t>
            </a:r>
          </a:p>
          <a:p>
            <a:pPr algn="ctr" eaLnBrk="1" hangingPunct="1">
              <a:spcBef>
                <a:spcPct val="50000"/>
              </a:spcBef>
            </a:pPr>
            <a:r>
              <a:rPr lang="es-ES" altLang="es-CL" sz="2000"/>
              <a:t>2Al + Fe</a:t>
            </a:r>
            <a:r>
              <a:rPr lang="es-ES" altLang="es-CL" sz="2000" baseline="-25000"/>
              <a:t>2</a:t>
            </a:r>
            <a:r>
              <a:rPr lang="es-ES" altLang="es-CL" sz="2000"/>
              <a:t>O</a:t>
            </a:r>
            <a:r>
              <a:rPr lang="es-ES" altLang="es-CL" sz="2000" baseline="-25000"/>
              <a:t>3</a:t>
            </a:r>
            <a:r>
              <a:rPr lang="es-ES" altLang="es-CL" sz="2000"/>
              <a:t> → Al</a:t>
            </a:r>
            <a:r>
              <a:rPr lang="es-ES" altLang="es-CL" sz="2000" baseline="-25000"/>
              <a:t>2</a:t>
            </a:r>
            <a:r>
              <a:rPr lang="es-ES" altLang="es-CL" sz="2000"/>
              <a:t>O</a:t>
            </a:r>
            <a:r>
              <a:rPr lang="es-ES" altLang="es-CL" sz="2000" baseline="-25000"/>
              <a:t>3</a:t>
            </a:r>
            <a:r>
              <a:rPr lang="es-ES" altLang="es-CL" sz="2000"/>
              <a:t> + 2Fe</a:t>
            </a:r>
          </a:p>
          <a:p>
            <a:pPr algn="just" eaLnBrk="1" hangingPunct="1">
              <a:spcBef>
                <a:spcPct val="50000"/>
              </a:spcBef>
            </a:pPr>
            <a:r>
              <a:rPr lang="es-ES" altLang="es-CL" sz="2000"/>
              <a:t>Calcule los gramos de Al</a:t>
            </a:r>
            <a:r>
              <a:rPr lang="es-ES" altLang="es-CL" sz="2000" baseline="-25000"/>
              <a:t>2</a:t>
            </a:r>
            <a:r>
              <a:rPr lang="es-ES" altLang="es-CL" sz="2000"/>
              <a:t>O</a:t>
            </a:r>
            <a:r>
              <a:rPr lang="es-ES" altLang="es-CL" sz="2000" baseline="-25000"/>
              <a:t>3 </a:t>
            </a:r>
            <a:r>
              <a:rPr lang="es-ES" altLang="es-CL" sz="2000"/>
              <a:t>formado e identifique el reactivo limitante.</a:t>
            </a:r>
          </a:p>
        </p:txBody>
      </p:sp>
      <p:pic>
        <p:nvPicPr>
          <p:cNvPr id="6656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988" y="2500313"/>
            <a:ext cx="782002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142875" y="4357688"/>
            <a:ext cx="871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sz="2000"/>
              <a:t>Transformamos los gramos de ambos compuestos a moles:</a:t>
            </a:r>
          </a:p>
        </p:txBody>
      </p:sp>
      <p:graphicFrame>
        <p:nvGraphicFramePr>
          <p:cNvPr id="66571" name="Object 11"/>
          <p:cNvGraphicFramePr>
            <a:graphicFrameLocks noChangeAspect="1"/>
          </p:cNvGraphicFramePr>
          <p:nvPr/>
        </p:nvGraphicFramePr>
        <p:xfrm>
          <a:off x="488950" y="5214938"/>
          <a:ext cx="3479800" cy="876300"/>
        </p:xfrm>
        <a:graphic>
          <a:graphicData uri="http://schemas.openxmlformats.org/presentationml/2006/ole">
            <mc:AlternateContent xmlns:mc="http://schemas.openxmlformats.org/markup-compatibility/2006">
              <mc:Choice xmlns:v="urn:schemas-microsoft-com:vml" Requires="v">
                <p:oleObj spid="_x0000_s12351" name="Equation" r:id="rId6" imgW="1663700" imgH="419100" progId="">
                  <p:embed/>
                </p:oleObj>
              </mc:Choice>
              <mc:Fallback>
                <p:oleObj name="Equation" r:id="rId6" imgW="1663700" imgH="419100" progId="">
                  <p:embed/>
                  <p:pic>
                    <p:nvPicPr>
                      <p:cNvPr id="0"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950" y="5214938"/>
                        <a:ext cx="34798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2" name="Object 12"/>
          <p:cNvGraphicFramePr>
            <a:graphicFrameLocks noChangeAspect="1"/>
          </p:cNvGraphicFramePr>
          <p:nvPr/>
        </p:nvGraphicFramePr>
        <p:xfrm>
          <a:off x="4557713" y="5214938"/>
          <a:ext cx="3903662" cy="847725"/>
        </p:xfrm>
        <a:graphic>
          <a:graphicData uri="http://schemas.openxmlformats.org/presentationml/2006/ole">
            <mc:AlternateContent xmlns:mc="http://schemas.openxmlformats.org/markup-compatibility/2006">
              <mc:Choice xmlns:v="urn:schemas-microsoft-com:vml" Requires="v">
                <p:oleObj spid="_x0000_s12352" name="Equation" r:id="rId8" imgW="1930400" imgH="419100" progId="">
                  <p:embed/>
                </p:oleObj>
              </mc:Choice>
              <mc:Fallback>
                <p:oleObj name="Equation" r:id="rId8" imgW="1930400" imgH="419100" progId="">
                  <p:embed/>
                  <p:pic>
                    <p:nvPicPr>
                      <p:cNvPr id="0" name="Picture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7713" y="5214938"/>
                        <a:ext cx="3903662"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3" name="Group 2"/>
          <p:cNvGrpSpPr>
            <a:grpSpLocks/>
          </p:cNvGrpSpPr>
          <p:nvPr/>
        </p:nvGrpSpPr>
        <p:grpSpPr bwMode="auto">
          <a:xfrm>
            <a:off x="131763" y="-100013"/>
            <a:ext cx="4367794" cy="719138"/>
            <a:chOff x="83" y="-63"/>
            <a:chExt cx="2172" cy="453"/>
          </a:xfrm>
        </p:grpSpPr>
        <p:sp>
          <p:nvSpPr>
            <p:cNvPr id="11275" name="37 Rectángulo redondeado"/>
            <p:cNvSpPr>
              <a:spLocks noChangeArrowheads="1"/>
            </p:cNvSpPr>
            <p:nvPr/>
          </p:nvSpPr>
          <p:spPr bwMode="auto">
            <a:xfrm>
              <a:off x="83" y="-63"/>
              <a:ext cx="2172"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1276" name="38 CuadroTexto"/>
            <p:cNvSpPr txBox="1">
              <a:spLocks noChangeArrowheads="1"/>
            </p:cNvSpPr>
            <p:nvPr/>
          </p:nvSpPr>
          <p:spPr bwMode="auto">
            <a:xfrm>
              <a:off x="160" y="4"/>
              <a:ext cx="7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Ejemplo</a:t>
              </a:r>
              <a:endParaRPr lang="es-CL" altLang="es-CL" sz="2800" b="1">
                <a:solidFill>
                  <a:srgbClr val="404040"/>
                </a:solidFill>
              </a:endParaRPr>
            </a:p>
          </p:txBody>
        </p:sp>
      </p:grpSp>
    </p:spTree>
    <p:extLst>
      <p:ext uri="{BB962C8B-B14F-4D97-AF65-F5344CB8AC3E}">
        <p14:creationId xmlns:p14="http://schemas.microsoft.com/office/powerpoint/2010/main" val="532064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ox(in)">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6571"/>
                                        </p:tgtEl>
                                        <p:attrNameLst>
                                          <p:attrName>style.visibility</p:attrName>
                                        </p:attrNameLst>
                                      </p:cBhvr>
                                      <p:to>
                                        <p:strVal val="visible"/>
                                      </p:to>
                                    </p:set>
                                    <p:animEffect transition="in" filter="box(in)">
                                      <p:cBhvr>
                                        <p:cTn id="17" dur="500"/>
                                        <p:tgtEl>
                                          <p:spTgt spid="66571"/>
                                        </p:tgtEl>
                                      </p:cBhvr>
                                    </p:animEffect>
                                  </p:childTnLst>
                                </p:cTn>
                              </p:par>
                              <p:par>
                                <p:cTn id="18" presetID="4" presetClass="entr" presetSubtype="16" fill="hold" nodeType="with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box(in)">
                                      <p:cBhvr>
                                        <p:cTn id="20"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3289300" y="1930400"/>
          <a:ext cx="914400" cy="198438"/>
        </p:xfrm>
        <a:graphic>
          <a:graphicData uri="http://schemas.openxmlformats.org/presentationml/2006/ole">
            <mc:AlternateContent xmlns:mc="http://schemas.openxmlformats.org/markup-compatibility/2006">
              <mc:Choice xmlns:v="urn:schemas-microsoft-com:vml" Requires="v">
                <p:oleObj spid="_x0000_s13394" name="Equation" r:id="rId3" imgW="435285" imgH="677109" progId="">
                  <p:embed/>
                </p:oleObj>
              </mc:Choice>
              <mc:Fallback>
                <p:oleObj name="Equation" r:id="rId3" imgW="435285" imgH="677109" progId="">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9304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7"/>
          <p:cNvSpPr txBox="1">
            <a:spLocks noChangeArrowheads="1"/>
          </p:cNvSpPr>
          <p:nvPr/>
        </p:nvSpPr>
        <p:spPr bwMode="auto">
          <a:xfrm>
            <a:off x="142875" y="857250"/>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sz="2000"/>
              <a:t>Teniendo la siguiente relación estequiometrica, </a:t>
            </a:r>
          </a:p>
        </p:txBody>
      </p:sp>
      <p:sp>
        <p:nvSpPr>
          <p:cNvPr id="16" name="Text Box 7"/>
          <p:cNvSpPr txBox="1">
            <a:spLocks noChangeArrowheads="1"/>
          </p:cNvSpPr>
          <p:nvPr/>
        </p:nvSpPr>
        <p:spPr bwMode="auto">
          <a:xfrm>
            <a:off x="214313" y="2714625"/>
            <a:ext cx="87503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ES" altLang="es-CL" sz="2000"/>
              <a:t>Se observa que la totalidad de moles de Al (5 moles) reacciona completamente con 2,5 moles de Fe</a:t>
            </a:r>
            <a:r>
              <a:rPr lang="es-ES" altLang="es-CL" sz="2000" baseline="-25000"/>
              <a:t>2</a:t>
            </a:r>
            <a:r>
              <a:rPr lang="es-ES" altLang="es-CL" sz="2000"/>
              <a:t>O</a:t>
            </a:r>
            <a:r>
              <a:rPr lang="es-ES" altLang="es-CL" sz="2000" baseline="-25000"/>
              <a:t>3</a:t>
            </a:r>
            <a:r>
              <a:rPr lang="es-ES" altLang="es-CL" sz="2000"/>
              <a:t>, por lo que </a:t>
            </a:r>
            <a:r>
              <a:rPr lang="es-ES" altLang="es-CL" sz="2000" b="1">
                <a:solidFill>
                  <a:srgbClr val="067DD9"/>
                </a:solidFill>
              </a:rPr>
              <a:t>el reactivo limitante es el aluminio (Al)</a:t>
            </a:r>
            <a:r>
              <a:rPr lang="es-ES" altLang="es-CL" sz="2000"/>
              <a:t>, ya que sobran 1,5 moles de Fe</a:t>
            </a:r>
            <a:r>
              <a:rPr lang="es-ES" altLang="es-CL" sz="2000" baseline="-25000"/>
              <a:t>2</a:t>
            </a:r>
            <a:r>
              <a:rPr lang="es-ES" altLang="es-CL" sz="2000"/>
              <a:t>O</a:t>
            </a:r>
            <a:r>
              <a:rPr lang="es-ES" altLang="es-CL" sz="2000" baseline="-25000"/>
              <a:t>3</a:t>
            </a:r>
            <a:r>
              <a:rPr lang="es-ES" altLang="es-CL" sz="2000"/>
              <a:t> (inicialmente se tenían 4 moles de Fe</a:t>
            </a:r>
            <a:r>
              <a:rPr lang="es-ES" altLang="es-CL" sz="2000" baseline="-25000"/>
              <a:t>2</a:t>
            </a:r>
            <a:r>
              <a:rPr lang="es-ES" altLang="es-CL" sz="2000"/>
              <a:t>O</a:t>
            </a:r>
            <a:r>
              <a:rPr lang="es-ES" altLang="es-CL" sz="2000" baseline="-25000"/>
              <a:t>3</a:t>
            </a:r>
            <a:r>
              <a:rPr lang="es-ES" altLang="es-CL" sz="2000"/>
              <a:t>). </a:t>
            </a:r>
          </a:p>
          <a:p>
            <a:pPr algn="just" eaLnBrk="1" hangingPunct="1">
              <a:spcBef>
                <a:spcPct val="50000"/>
              </a:spcBef>
            </a:pPr>
            <a:r>
              <a:rPr lang="es-ES" altLang="es-CL" sz="2000"/>
              <a:t>Por lo tanto, es el reactivo limitante el que se utiliza para calcular la cantidad de producto obtenido a partir de las relaciones estequiométricas:</a:t>
            </a:r>
          </a:p>
        </p:txBody>
      </p:sp>
      <p:grpSp>
        <p:nvGrpSpPr>
          <p:cNvPr id="12297" name="Group 2"/>
          <p:cNvGrpSpPr>
            <a:grpSpLocks/>
          </p:cNvGrpSpPr>
          <p:nvPr/>
        </p:nvGrpSpPr>
        <p:grpSpPr bwMode="auto">
          <a:xfrm>
            <a:off x="131763" y="-100013"/>
            <a:ext cx="4367794" cy="719138"/>
            <a:chOff x="83" y="-63"/>
            <a:chExt cx="2172" cy="453"/>
          </a:xfrm>
        </p:grpSpPr>
        <p:sp>
          <p:nvSpPr>
            <p:cNvPr id="12299" name="37 Rectángulo redondeado"/>
            <p:cNvSpPr>
              <a:spLocks noChangeArrowheads="1"/>
            </p:cNvSpPr>
            <p:nvPr/>
          </p:nvSpPr>
          <p:spPr bwMode="auto">
            <a:xfrm>
              <a:off x="83" y="-63"/>
              <a:ext cx="2172"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2300" name="38 CuadroTexto"/>
            <p:cNvSpPr txBox="1">
              <a:spLocks noChangeArrowheads="1"/>
            </p:cNvSpPr>
            <p:nvPr/>
          </p:nvSpPr>
          <p:spPr bwMode="auto">
            <a:xfrm>
              <a:off x="160" y="4"/>
              <a:ext cx="7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Ejemplo</a:t>
              </a:r>
              <a:endParaRPr lang="es-CL" altLang="es-CL" sz="2800" b="1">
                <a:solidFill>
                  <a:srgbClr val="404040"/>
                </a:solidFill>
              </a:endParaRPr>
            </a:p>
          </p:txBody>
        </p:sp>
      </p:grpSp>
      <p:graphicFrame>
        <p:nvGraphicFramePr>
          <p:cNvPr id="12291" name="Object 15"/>
          <p:cNvGraphicFramePr>
            <a:graphicFrameLocks noChangeAspect="1"/>
          </p:cNvGraphicFramePr>
          <p:nvPr/>
        </p:nvGraphicFramePr>
        <p:xfrm>
          <a:off x="2895600" y="1357313"/>
          <a:ext cx="3495675" cy="1179512"/>
        </p:xfrm>
        <a:graphic>
          <a:graphicData uri="http://schemas.openxmlformats.org/presentationml/2006/ole">
            <mc:AlternateContent xmlns:mc="http://schemas.openxmlformats.org/markup-compatibility/2006">
              <mc:Choice xmlns:v="urn:schemas-microsoft-com:vml" Requires="v">
                <p:oleObj spid="_x0000_s13395" name="Equation" r:id="rId5" imgW="2032000" imgH="685800" progId="">
                  <p:embed/>
                </p:oleObj>
              </mc:Choice>
              <mc:Fallback>
                <p:oleObj name="Equation" r:id="rId5" imgW="2032000" imgH="685800" progId="">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357313"/>
                        <a:ext cx="349567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16"/>
          <p:cNvGraphicFramePr>
            <a:graphicFrameLocks noChangeAspect="1"/>
          </p:cNvGraphicFramePr>
          <p:nvPr/>
        </p:nvGraphicFramePr>
        <p:xfrm>
          <a:off x="396875" y="5083175"/>
          <a:ext cx="3563938" cy="1203325"/>
        </p:xfrm>
        <a:graphic>
          <a:graphicData uri="http://schemas.openxmlformats.org/presentationml/2006/ole">
            <mc:AlternateContent xmlns:mc="http://schemas.openxmlformats.org/markup-compatibility/2006">
              <mc:Choice xmlns:v="urn:schemas-microsoft-com:vml" Requires="v">
                <p:oleObj spid="_x0000_s13396" name="Equation" r:id="rId7" imgW="2032000" imgH="685800" progId="">
                  <p:embed/>
                </p:oleObj>
              </mc:Choice>
              <mc:Fallback>
                <p:oleObj name="Equation" r:id="rId7" imgW="2032000" imgH="685800" progId="">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75" y="5083175"/>
                        <a:ext cx="3563938"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17"/>
          <p:cNvGraphicFramePr>
            <a:graphicFrameLocks noChangeAspect="1"/>
          </p:cNvGraphicFramePr>
          <p:nvPr/>
        </p:nvGraphicFramePr>
        <p:xfrm>
          <a:off x="4494213" y="5283200"/>
          <a:ext cx="4302125" cy="931863"/>
        </p:xfrm>
        <a:graphic>
          <a:graphicData uri="http://schemas.openxmlformats.org/presentationml/2006/ole">
            <mc:AlternateContent xmlns:mc="http://schemas.openxmlformats.org/markup-compatibility/2006">
              <mc:Choice xmlns:v="urn:schemas-microsoft-com:vml" Requires="v">
                <p:oleObj spid="_x0000_s13397" name="Equation" r:id="rId9" imgW="1993900" imgH="431800" progId="">
                  <p:embed/>
                </p:oleObj>
              </mc:Choice>
              <mc:Fallback>
                <p:oleObj name="Equation" r:id="rId9" imgW="1993900" imgH="431800" progId="">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4213" y="5283200"/>
                        <a:ext cx="430212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21218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ox(in)">
                                      <p:cBhvr>
                                        <p:cTn id="7" dur="500"/>
                                        <p:tgtEl>
                                          <p:spTgt spid="1126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box(in)">
                                      <p:cBhvr>
                                        <p:cTn id="11" dur="500"/>
                                        <p:tgtEl>
                                          <p:spTgt spid="12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box(in)">
                                      <p:cBhvr>
                                        <p:cTn id="16" dur="500"/>
                                        <p:tgtEl>
                                          <p:spTgt spid="1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Effect transition="in" filter="box(in)">
                                      <p:cBhvr>
                                        <p:cTn id="21" dur="500"/>
                                        <p:tgtEl>
                                          <p:spTgt spid="1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box(in)">
                                      <p:cBhvr>
                                        <p:cTn id="26" dur="500"/>
                                        <p:tgtEl>
                                          <p:spTgt spid="122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2293"/>
                                        </p:tgtEl>
                                        <p:attrNameLst>
                                          <p:attrName>style.visibility</p:attrName>
                                        </p:attrNameLst>
                                      </p:cBhvr>
                                      <p:to>
                                        <p:strVal val="visible"/>
                                      </p:to>
                                    </p:set>
                                    <p:animEffect transition="in" filter="box(in)">
                                      <p:cBhvr>
                                        <p:cTn id="31"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6"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2"/>
          <p:cNvGrpSpPr>
            <a:grpSpLocks/>
          </p:cNvGrpSpPr>
          <p:nvPr/>
        </p:nvGrpSpPr>
        <p:grpSpPr bwMode="auto">
          <a:xfrm>
            <a:off x="131763" y="-100013"/>
            <a:ext cx="4872037" cy="719138"/>
            <a:chOff x="83" y="-63"/>
            <a:chExt cx="3069" cy="453"/>
          </a:xfrm>
        </p:grpSpPr>
        <p:sp>
          <p:nvSpPr>
            <p:cNvPr id="13358" name="37 Rectángulo redondeado"/>
            <p:cNvSpPr>
              <a:spLocks noChangeArrowheads="1"/>
            </p:cNvSpPr>
            <p:nvPr/>
          </p:nvSpPr>
          <p:spPr bwMode="auto">
            <a:xfrm>
              <a:off x="83" y="-63"/>
              <a:ext cx="3069"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3359" name="38 CuadroTexto"/>
            <p:cNvSpPr txBox="1">
              <a:spLocks noChangeArrowheads="1"/>
            </p:cNvSpPr>
            <p:nvPr/>
          </p:nvSpPr>
          <p:spPr bwMode="auto">
            <a:xfrm>
              <a:off x="160" y="4"/>
              <a:ext cx="13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800" b="1">
                  <a:solidFill>
                    <a:srgbClr val="404040"/>
                  </a:solidFill>
                </a:rPr>
                <a:t> Relaciones</a:t>
              </a:r>
            </a:p>
          </p:txBody>
        </p:sp>
      </p:grpSp>
      <p:grpSp>
        <p:nvGrpSpPr>
          <p:cNvPr id="13317" name="13 Grupo"/>
          <p:cNvGrpSpPr>
            <a:grpSpLocks/>
          </p:cNvGrpSpPr>
          <p:nvPr/>
        </p:nvGrpSpPr>
        <p:grpSpPr bwMode="auto">
          <a:xfrm>
            <a:off x="0" y="765175"/>
            <a:ext cx="8243888" cy="396875"/>
            <a:chOff x="0" y="765175"/>
            <a:chExt cx="8243888" cy="396875"/>
          </a:xfrm>
        </p:grpSpPr>
        <p:sp>
          <p:nvSpPr>
            <p:cNvPr id="13356"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a:solidFill>
                    <a:srgbClr val="7F7F7F"/>
                  </a:solidFill>
                </a:rPr>
                <a:t>Tabla de ayuda</a:t>
              </a:r>
            </a:p>
          </p:txBody>
        </p:sp>
        <p:cxnSp>
          <p:nvCxnSpPr>
            <p:cNvPr id="13357" name="41 Conector recto"/>
            <p:cNvCxnSpPr>
              <a:cxnSpLocks noChangeShapeType="1"/>
            </p:cNvCxnSpPr>
            <p:nvPr/>
          </p:nvCxnSpPr>
          <p:spPr bwMode="auto">
            <a:xfrm>
              <a:off x="0" y="1125538"/>
              <a:ext cx="4211638"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
        <p:nvSpPr>
          <p:cNvPr id="35" name="Text Box 5"/>
          <p:cNvSpPr txBox="1">
            <a:spLocks noChangeArrowheads="1"/>
          </p:cNvSpPr>
          <p:nvPr/>
        </p:nvSpPr>
        <p:spPr bwMode="auto">
          <a:xfrm>
            <a:off x="214313" y="1265238"/>
            <a:ext cx="8572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ct val="50000"/>
              </a:spcBef>
            </a:pPr>
            <a:r>
              <a:rPr lang="es-CL" altLang="es-CL" sz="2000"/>
              <a:t>Cuando tengas que realizar cálculos estequiométricos en una ecuación química, te puede ser útil realizar una tabla como esta: </a:t>
            </a:r>
          </a:p>
        </p:txBody>
      </p:sp>
      <p:graphicFrame>
        <p:nvGraphicFramePr>
          <p:cNvPr id="36" name="35 Tabla"/>
          <p:cNvGraphicFramePr>
            <a:graphicFrameLocks noGrp="1"/>
          </p:cNvGraphicFramePr>
          <p:nvPr/>
        </p:nvGraphicFramePr>
        <p:xfrm>
          <a:off x="642938" y="2143125"/>
          <a:ext cx="7429501" cy="2357440"/>
        </p:xfrm>
        <a:graphic>
          <a:graphicData uri="http://schemas.openxmlformats.org/drawingml/2006/table">
            <a:tbl>
              <a:tblPr firstRow="1" bandRow="1">
                <a:tableStyleId>{5DA37D80-6434-44D0-A028-1B22A696006F}</a:tableStyleId>
              </a:tblPr>
              <a:tblGrid>
                <a:gridCol w="1644919"/>
                <a:gridCol w="1326882"/>
                <a:gridCol w="1485900"/>
                <a:gridCol w="1485900"/>
                <a:gridCol w="1485900"/>
              </a:tblGrid>
              <a:tr h="471488">
                <a:tc>
                  <a:txBody>
                    <a:bodyPr/>
                    <a:lstStyle/>
                    <a:p>
                      <a:endParaRPr lang="es-CL" sz="2000" dirty="0"/>
                    </a:p>
                  </a:txBody>
                  <a:tcPr marL="91439" marR="91439"/>
                </a:tc>
                <a:tc gridSpan="4">
                  <a:txBody>
                    <a:bodyPr/>
                    <a:lstStyle/>
                    <a:p>
                      <a:r>
                        <a:rPr lang="es-CL" sz="2000" u="none" dirty="0" smtClean="0"/>
                        <a:t>  4 NH</a:t>
                      </a:r>
                      <a:r>
                        <a:rPr lang="es-CL" sz="2000" u="none" baseline="-25000" dirty="0" smtClean="0"/>
                        <a:t>3</a:t>
                      </a:r>
                      <a:r>
                        <a:rPr lang="es-CL" sz="2000" u="none" dirty="0" smtClean="0"/>
                        <a:t>     +    5 O</a:t>
                      </a:r>
                      <a:r>
                        <a:rPr lang="es-CL" sz="2000" u="none" baseline="-25000" dirty="0" smtClean="0"/>
                        <a:t>2</a:t>
                      </a:r>
                      <a:r>
                        <a:rPr lang="es-CL" sz="2000" u="none" dirty="0" smtClean="0"/>
                        <a:t>        →     4 NO    +   6 H</a:t>
                      </a:r>
                      <a:r>
                        <a:rPr lang="es-CL" sz="2000" u="none" baseline="-25000" dirty="0" smtClean="0"/>
                        <a:t>2</a:t>
                      </a:r>
                      <a:r>
                        <a:rPr lang="es-CL" sz="2000" u="none" dirty="0" smtClean="0"/>
                        <a:t>O *</a:t>
                      </a:r>
                      <a:endParaRPr lang="es-CL" sz="2000" dirty="0"/>
                    </a:p>
                  </a:txBody>
                  <a:tcPr marL="91439" marR="91439"/>
                </a:tc>
                <a:tc hMerge="1">
                  <a:txBody>
                    <a:bodyPr/>
                    <a:lstStyle/>
                    <a:p>
                      <a:endParaRPr lang="es-CL" dirty="0"/>
                    </a:p>
                  </a:txBody>
                  <a:tcPr/>
                </a:tc>
                <a:tc hMerge="1">
                  <a:txBody>
                    <a:bodyPr/>
                    <a:lstStyle/>
                    <a:p>
                      <a:endParaRPr lang="es-CL" dirty="0"/>
                    </a:p>
                  </a:txBody>
                  <a:tcPr/>
                </a:tc>
                <a:tc hMerge="1">
                  <a:txBody>
                    <a:bodyPr/>
                    <a:lstStyle/>
                    <a:p>
                      <a:endParaRPr lang="es-CL" dirty="0"/>
                    </a:p>
                  </a:txBody>
                  <a:tcPr/>
                </a:tc>
              </a:tr>
              <a:tr h="471488">
                <a:tc>
                  <a:txBody>
                    <a:bodyPr/>
                    <a:lstStyle/>
                    <a:p>
                      <a:r>
                        <a:rPr lang="es-CL" sz="2000" dirty="0" smtClean="0"/>
                        <a:t>n (mol)</a:t>
                      </a:r>
                      <a:endParaRPr lang="es-CL" sz="2000" dirty="0"/>
                    </a:p>
                  </a:txBody>
                  <a:tcPr marL="91439" marR="91439"/>
                </a:tc>
                <a:tc>
                  <a:txBody>
                    <a:bodyPr/>
                    <a:lstStyle/>
                    <a:p>
                      <a:pPr algn="ctr"/>
                      <a:r>
                        <a:rPr lang="es-CL" sz="2000" dirty="0" smtClean="0"/>
                        <a:t>4 mol</a:t>
                      </a:r>
                      <a:endParaRPr lang="es-CL" sz="2000" dirty="0"/>
                    </a:p>
                  </a:txBody>
                  <a:tcPr marL="91439" marR="91439"/>
                </a:tc>
                <a:tc>
                  <a:txBody>
                    <a:bodyPr/>
                    <a:lstStyle/>
                    <a:p>
                      <a:pPr algn="ctr"/>
                      <a:r>
                        <a:rPr lang="es-CL" sz="2000" dirty="0" smtClean="0"/>
                        <a:t>5 mol</a:t>
                      </a:r>
                      <a:endParaRPr lang="es-CL" sz="2000" dirty="0"/>
                    </a:p>
                  </a:txBody>
                  <a:tcPr marL="91439" marR="91439"/>
                </a:tc>
                <a:tc>
                  <a:txBody>
                    <a:bodyPr/>
                    <a:lstStyle/>
                    <a:p>
                      <a:pPr algn="ctr"/>
                      <a:r>
                        <a:rPr lang="es-CL" sz="2000" dirty="0" smtClean="0"/>
                        <a:t>4 mol</a:t>
                      </a:r>
                      <a:endParaRPr lang="es-CL" sz="2000" dirty="0"/>
                    </a:p>
                  </a:txBody>
                  <a:tcPr marL="91439" marR="91439"/>
                </a:tc>
                <a:tc>
                  <a:txBody>
                    <a:bodyPr/>
                    <a:lstStyle/>
                    <a:p>
                      <a:pPr algn="ctr"/>
                      <a:r>
                        <a:rPr lang="es-CL" sz="2000" dirty="0" smtClean="0"/>
                        <a:t>6 mol</a:t>
                      </a:r>
                      <a:endParaRPr lang="es-CL" sz="2000" dirty="0"/>
                    </a:p>
                  </a:txBody>
                  <a:tcPr marL="91439" marR="91439"/>
                </a:tc>
              </a:tr>
              <a:tr h="471488">
                <a:tc>
                  <a:txBody>
                    <a:bodyPr/>
                    <a:lstStyle/>
                    <a:p>
                      <a:r>
                        <a:rPr lang="es-CL" sz="2000" dirty="0" smtClean="0"/>
                        <a:t>MM (g/mol)</a:t>
                      </a:r>
                      <a:endParaRPr lang="es-CL" sz="2000" dirty="0"/>
                    </a:p>
                  </a:txBody>
                  <a:tcPr marL="91439" marR="91439"/>
                </a:tc>
                <a:tc>
                  <a:txBody>
                    <a:bodyPr/>
                    <a:lstStyle/>
                    <a:p>
                      <a:pPr algn="ctr"/>
                      <a:r>
                        <a:rPr lang="es-CL" sz="2000" dirty="0" smtClean="0"/>
                        <a:t>17 g/mol</a:t>
                      </a:r>
                      <a:endParaRPr lang="es-CL" sz="2000" dirty="0"/>
                    </a:p>
                  </a:txBody>
                  <a:tcPr marL="91439" marR="91439"/>
                </a:tc>
                <a:tc>
                  <a:txBody>
                    <a:bodyPr/>
                    <a:lstStyle/>
                    <a:p>
                      <a:pPr algn="ctr"/>
                      <a:r>
                        <a:rPr lang="es-CL" sz="2000" dirty="0" smtClean="0"/>
                        <a:t>32 g/mol</a:t>
                      </a:r>
                      <a:endParaRPr lang="es-CL" sz="2000" dirty="0"/>
                    </a:p>
                  </a:txBody>
                  <a:tcPr marL="91439" marR="91439"/>
                </a:tc>
                <a:tc>
                  <a:txBody>
                    <a:bodyPr/>
                    <a:lstStyle/>
                    <a:p>
                      <a:pPr algn="ctr"/>
                      <a:r>
                        <a:rPr lang="es-CL" sz="2000" dirty="0" smtClean="0"/>
                        <a:t>30 g/mol</a:t>
                      </a:r>
                      <a:endParaRPr lang="es-CL" sz="2000" dirty="0"/>
                    </a:p>
                  </a:txBody>
                  <a:tcPr marL="91439" marR="91439"/>
                </a:tc>
                <a:tc>
                  <a:txBody>
                    <a:bodyPr/>
                    <a:lstStyle/>
                    <a:p>
                      <a:pPr algn="ctr"/>
                      <a:r>
                        <a:rPr lang="es-CL" sz="2000" dirty="0" smtClean="0"/>
                        <a:t>18 g/mol</a:t>
                      </a:r>
                      <a:endParaRPr lang="es-CL" sz="2000" dirty="0"/>
                    </a:p>
                  </a:txBody>
                  <a:tcPr marL="91439" marR="91439"/>
                </a:tc>
              </a:tr>
              <a:tr h="471488">
                <a:tc>
                  <a:txBody>
                    <a:bodyPr/>
                    <a:lstStyle/>
                    <a:p>
                      <a:r>
                        <a:rPr lang="es-CL" sz="2000" dirty="0" smtClean="0"/>
                        <a:t>m (g)</a:t>
                      </a:r>
                      <a:endParaRPr lang="es-CL" sz="2000" dirty="0"/>
                    </a:p>
                  </a:txBody>
                  <a:tcPr marL="91439" marR="91439"/>
                </a:tc>
                <a:tc>
                  <a:txBody>
                    <a:bodyPr/>
                    <a:lstStyle/>
                    <a:p>
                      <a:pPr algn="ctr"/>
                      <a:r>
                        <a:rPr lang="es-CL" sz="2000" dirty="0" smtClean="0"/>
                        <a:t>68 g</a:t>
                      </a:r>
                      <a:endParaRPr lang="es-CL" sz="2000" dirty="0"/>
                    </a:p>
                  </a:txBody>
                  <a:tcPr marL="91439" marR="91439"/>
                </a:tc>
                <a:tc>
                  <a:txBody>
                    <a:bodyPr/>
                    <a:lstStyle/>
                    <a:p>
                      <a:pPr algn="ctr"/>
                      <a:r>
                        <a:rPr lang="es-CL" sz="2000" dirty="0" smtClean="0"/>
                        <a:t>160 g</a:t>
                      </a:r>
                      <a:endParaRPr lang="es-CL" sz="2000" dirty="0"/>
                    </a:p>
                  </a:txBody>
                  <a:tcPr marL="91439" marR="91439"/>
                </a:tc>
                <a:tc>
                  <a:txBody>
                    <a:bodyPr/>
                    <a:lstStyle/>
                    <a:p>
                      <a:pPr algn="ctr"/>
                      <a:r>
                        <a:rPr lang="es-CL" sz="2000" dirty="0" smtClean="0"/>
                        <a:t>120 g </a:t>
                      </a:r>
                      <a:endParaRPr lang="es-CL" sz="2000" dirty="0"/>
                    </a:p>
                  </a:txBody>
                  <a:tcPr marL="91439" marR="91439"/>
                </a:tc>
                <a:tc>
                  <a:txBody>
                    <a:bodyPr/>
                    <a:lstStyle/>
                    <a:p>
                      <a:pPr algn="ctr"/>
                      <a:r>
                        <a:rPr lang="es-CL" sz="2000" dirty="0" smtClean="0"/>
                        <a:t>108 g </a:t>
                      </a:r>
                      <a:endParaRPr lang="es-CL" sz="2000" dirty="0"/>
                    </a:p>
                  </a:txBody>
                  <a:tcPr marL="91439" marR="91439"/>
                </a:tc>
              </a:tr>
              <a:tr h="471488">
                <a:tc>
                  <a:txBody>
                    <a:bodyPr/>
                    <a:lstStyle/>
                    <a:p>
                      <a:r>
                        <a:rPr lang="es-CL" sz="2000" dirty="0" smtClean="0"/>
                        <a:t>Masa total</a:t>
                      </a:r>
                      <a:endParaRPr lang="es-CL" sz="2000" dirty="0"/>
                    </a:p>
                  </a:txBody>
                  <a:tcPr marL="91439" marR="91439"/>
                </a:tc>
                <a:tc gridSpan="2">
                  <a:txBody>
                    <a:bodyPr/>
                    <a:lstStyle/>
                    <a:p>
                      <a:pPr algn="ctr"/>
                      <a:r>
                        <a:rPr lang="es-CL" sz="2000" dirty="0" smtClean="0"/>
                        <a:t>228 g</a:t>
                      </a:r>
                      <a:endParaRPr lang="es-CL" sz="2000" dirty="0"/>
                    </a:p>
                  </a:txBody>
                  <a:tcPr marL="91439" marR="91439"/>
                </a:tc>
                <a:tc hMerge="1">
                  <a:txBody>
                    <a:bodyPr/>
                    <a:lstStyle/>
                    <a:p>
                      <a:endParaRPr lang="es-CL" dirty="0"/>
                    </a:p>
                  </a:txBody>
                  <a:tcPr/>
                </a:tc>
                <a:tc gridSpan="2">
                  <a:txBody>
                    <a:bodyPr/>
                    <a:lstStyle/>
                    <a:p>
                      <a:pPr algn="ctr"/>
                      <a:r>
                        <a:rPr lang="es-CL" sz="2000" dirty="0" smtClean="0"/>
                        <a:t>228 g</a:t>
                      </a:r>
                      <a:endParaRPr lang="es-CL" sz="2000" dirty="0"/>
                    </a:p>
                  </a:txBody>
                  <a:tcPr marL="91439" marR="91439"/>
                </a:tc>
                <a:tc hMerge="1">
                  <a:txBody>
                    <a:bodyPr/>
                    <a:lstStyle/>
                    <a:p>
                      <a:endParaRPr lang="es-CL" dirty="0"/>
                    </a:p>
                  </a:txBody>
                  <a:tcPr/>
                </a:tc>
              </a:tr>
            </a:tbl>
          </a:graphicData>
        </a:graphic>
      </p:graphicFrame>
      <p:sp>
        <p:nvSpPr>
          <p:cNvPr id="37" name="5 CuadroTexto"/>
          <p:cNvSpPr txBox="1">
            <a:spLocks noChangeArrowheads="1"/>
          </p:cNvSpPr>
          <p:nvPr/>
        </p:nvSpPr>
        <p:spPr bwMode="auto">
          <a:xfrm>
            <a:off x="357188" y="4835525"/>
            <a:ext cx="8215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1400" b="1"/>
              <a:t>* Al enfrentarnos con una ecuación, siempre debemos comprobar que esté balanceada.</a:t>
            </a:r>
          </a:p>
        </p:txBody>
      </p:sp>
      <p:grpSp>
        <p:nvGrpSpPr>
          <p:cNvPr id="4" name="43 Grupo"/>
          <p:cNvGrpSpPr>
            <a:grpSpLocks/>
          </p:cNvGrpSpPr>
          <p:nvPr/>
        </p:nvGrpSpPr>
        <p:grpSpPr bwMode="auto">
          <a:xfrm>
            <a:off x="6218236" y="5286375"/>
            <a:ext cx="2211389" cy="1038225"/>
            <a:chOff x="1860529" y="5500702"/>
            <a:chExt cx="2211405" cy="1038225"/>
          </a:xfrm>
        </p:grpSpPr>
        <p:sp>
          <p:nvSpPr>
            <p:cNvPr id="13354" name="2 Rectángulo redondeado"/>
            <p:cNvSpPr>
              <a:spLocks noChangeArrowheads="1"/>
            </p:cNvSpPr>
            <p:nvPr/>
          </p:nvSpPr>
          <p:spPr bwMode="auto">
            <a:xfrm>
              <a:off x="1860529" y="5572140"/>
              <a:ext cx="2211405" cy="935037"/>
            </a:xfrm>
            <a:prstGeom prst="roundRect">
              <a:avLst>
                <a:gd name="adj" fmla="val 16667"/>
              </a:avLst>
            </a:prstGeom>
            <a:solidFill>
              <a:srgbClr val="CECEEF"/>
            </a:solidFill>
            <a:ln w="12700" algn="ctr">
              <a:solidFill>
                <a:srgbClr val="9C9CDF"/>
              </a:solidFill>
              <a:prstDash val="sysDash"/>
              <a:round/>
              <a:headEnd/>
              <a:tailEnd/>
            </a:ln>
          </p:spPr>
          <p:txBody>
            <a:bodyPr wrap="none"/>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graphicFrame>
          <p:nvGraphicFramePr>
            <p:cNvPr id="6146" name="Object 7"/>
            <p:cNvGraphicFramePr>
              <a:graphicFrameLocks noChangeAspect="1"/>
            </p:cNvGraphicFramePr>
            <p:nvPr/>
          </p:nvGraphicFramePr>
          <p:xfrm>
            <a:off x="2428860" y="5500702"/>
            <a:ext cx="1506537" cy="1038225"/>
          </p:xfrm>
          <a:graphic>
            <a:graphicData uri="http://schemas.openxmlformats.org/presentationml/2006/ole">
              <mc:AlternateContent xmlns:mc="http://schemas.openxmlformats.org/markup-compatibility/2006">
                <mc:Choice xmlns:v="urn:schemas-microsoft-com:vml" Requires="v">
                  <p:oleObj spid="_x0000_s14358" name="Equation" r:id="rId3" imgW="571252" imgH="393529" progId="">
                    <p:embed/>
                  </p:oleObj>
                </mc:Choice>
                <mc:Fallback>
                  <p:oleObj name="Equation" r:id="rId3" imgW="571252" imgH="393529"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5500702"/>
                          <a:ext cx="1506537"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84349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heckerboard(across)">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3528" y="116632"/>
            <a:ext cx="8496944" cy="1080120"/>
          </a:xfrm>
        </p:spPr>
        <p:txBody>
          <a:bodyPr>
            <a:normAutofit fontScale="90000"/>
          </a:bodyPr>
          <a:lstStyle/>
          <a:p>
            <a:pPr algn="ctr"/>
            <a:r>
              <a:rPr lang="es-MX" sz="3600" b="1" smtClean="0">
                <a:solidFill>
                  <a:schemeClr val="tx1"/>
                </a:solidFill>
                <a:latin typeface="Arial" charset="0"/>
              </a:rPr>
              <a:t>¿Cómo nos damos cuenta que se produce una reacción química?</a:t>
            </a:r>
            <a:endParaRPr lang="es-ES" sz="3600" b="1" smtClean="0">
              <a:solidFill>
                <a:schemeClr val="tx1"/>
              </a:solidFill>
              <a:latin typeface="Arial" charset="0"/>
            </a:endParaRPr>
          </a:p>
        </p:txBody>
      </p:sp>
      <p:sp>
        <p:nvSpPr>
          <p:cNvPr id="25603" name="Rectangle 3"/>
          <p:cNvSpPr>
            <a:spLocks noGrp="1" noChangeArrowheads="1"/>
          </p:cNvSpPr>
          <p:nvPr>
            <p:ph type="body" idx="1"/>
          </p:nvPr>
        </p:nvSpPr>
        <p:spPr>
          <a:xfrm>
            <a:off x="251520" y="1484784"/>
            <a:ext cx="7632700" cy="3508375"/>
          </a:xfrm>
        </p:spPr>
        <p:txBody>
          <a:bodyPr>
            <a:normAutofit fontScale="92500"/>
          </a:bodyPr>
          <a:lstStyle/>
          <a:p>
            <a:pPr algn="just">
              <a:buFont typeface="Wingdings" pitchFamily="2" charset="2"/>
              <a:buNone/>
            </a:pPr>
            <a:r>
              <a:rPr lang="es-MX" smtClean="0">
                <a:solidFill>
                  <a:schemeClr val="tx1"/>
                </a:solidFill>
              </a:rPr>
              <a:t>Cuando al poner en contacto dos o más sustancias:</a:t>
            </a:r>
          </a:p>
          <a:p>
            <a:pPr algn="just">
              <a:buFont typeface="Wingdings" pitchFamily="2" charset="2"/>
              <a:buNone/>
            </a:pPr>
            <a:endParaRPr lang="es-MX" smtClean="0">
              <a:solidFill>
                <a:schemeClr val="tx1"/>
              </a:solidFill>
            </a:endParaRPr>
          </a:p>
          <a:p>
            <a:pPr algn="just"/>
            <a:r>
              <a:rPr lang="es-MX" smtClean="0">
                <a:solidFill>
                  <a:schemeClr val="tx1"/>
                </a:solidFill>
              </a:rPr>
              <a:t>Se forma un precipitado</a:t>
            </a:r>
          </a:p>
          <a:p>
            <a:pPr algn="just"/>
            <a:r>
              <a:rPr lang="es-MX" smtClean="0">
                <a:solidFill>
                  <a:schemeClr val="tx1"/>
                </a:solidFill>
              </a:rPr>
              <a:t>Se desprenden gases</a:t>
            </a:r>
          </a:p>
          <a:p>
            <a:pPr algn="just"/>
            <a:r>
              <a:rPr lang="es-MX" smtClean="0">
                <a:solidFill>
                  <a:schemeClr val="tx1"/>
                </a:solidFill>
              </a:rPr>
              <a:t>Cambia de color</a:t>
            </a:r>
          </a:p>
          <a:p>
            <a:pPr algn="just"/>
            <a:r>
              <a:rPr lang="es-MX" smtClean="0">
                <a:solidFill>
                  <a:schemeClr val="tx1"/>
                </a:solidFill>
              </a:rPr>
              <a:t>Se desprende o absorbe energía (calor)</a:t>
            </a:r>
          </a:p>
          <a:p>
            <a:pPr algn="just"/>
            <a:r>
              <a:rPr lang="es-MX" smtClean="0">
                <a:solidFill>
                  <a:schemeClr val="tx1"/>
                </a:solidFill>
              </a:rPr>
              <a:t>Se percibe un “olor”, etcétera</a:t>
            </a:r>
            <a:endParaRPr lang="es-ES" smtClean="0">
              <a:solidFill>
                <a:schemeClr val="tx1"/>
              </a:solidFill>
            </a:endParaRPr>
          </a:p>
        </p:txBody>
      </p:sp>
      <p:pic>
        <p:nvPicPr>
          <p:cNvPr id="4" name="Picture 4" descr="fireworks-sparkl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444208" y="2132856"/>
            <a:ext cx="2515364" cy="1519064"/>
          </a:xfrm>
          <a:prstGeom prst="rect">
            <a:avLst/>
          </a:prstGeo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4085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normAutofit fontScale="85000" lnSpcReduction="20000"/>
          </a:bodyPr>
          <a:lstStyle/>
          <a:p>
            <a:r>
              <a:rPr lang="en-US"/>
              <a:t/>
            </a:r>
            <a:br>
              <a:rPr lang="en-US"/>
            </a:br>
            <a:fld id="{DD307C4E-FEA9-4AC2-91D6-7893CB68D4E0}" type="slidenum">
              <a:rPr lang="en-US">
                <a:solidFill>
                  <a:schemeClr val="tx1"/>
                </a:solidFill>
              </a:rPr>
              <a:pPr/>
              <a:t>30</a:t>
            </a:fld>
            <a:r>
              <a:rPr lang="en-US"/>
              <a:t>    </a:t>
            </a:r>
            <a:endParaRPr lang="en-US">
              <a:solidFill>
                <a:schemeClr val="accent1"/>
              </a:solidFill>
            </a:endParaRPr>
          </a:p>
        </p:txBody>
      </p:sp>
      <p:sp>
        <p:nvSpPr>
          <p:cNvPr id="34818" name="Rectangle 1026"/>
          <p:cNvSpPr>
            <a:spLocks noGrp="1" noChangeArrowheads="1"/>
          </p:cNvSpPr>
          <p:nvPr>
            <p:ph type="title"/>
          </p:nvPr>
        </p:nvSpPr>
        <p:spPr/>
        <p:txBody>
          <a:bodyPr/>
          <a:lstStyle/>
          <a:p>
            <a:r>
              <a:rPr lang="es-ES_tradnl"/>
              <a:t>Ajuste de una reacción química.</a:t>
            </a:r>
          </a:p>
        </p:txBody>
      </p:sp>
      <p:sp>
        <p:nvSpPr>
          <p:cNvPr id="34819" name="Rectangle 1027"/>
          <p:cNvSpPr>
            <a:spLocks noGrp="1" noChangeArrowheads="1"/>
          </p:cNvSpPr>
          <p:nvPr>
            <p:ph type="body" idx="1"/>
          </p:nvPr>
        </p:nvSpPr>
        <p:spPr>
          <a:xfrm>
            <a:off x="251520" y="1600200"/>
            <a:ext cx="8640960" cy="4709120"/>
          </a:xfrm>
        </p:spPr>
        <p:txBody>
          <a:bodyPr>
            <a:normAutofit fontScale="92500"/>
          </a:bodyPr>
          <a:lstStyle/>
          <a:p>
            <a:r>
              <a:rPr lang="es-ES_tradnl" sz="2800"/>
              <a:t>El número de átomos de cada elemento tiene que ser igual en los reactivos y en los productos.</a:t>
            </a:r>
          </a:p>
          <a:p>
            <a:r>
              <a:rPr lang="es-ES_tradnl" sz="2800"/>
              <a:t>Se llama ajuste a la averiguación del número de moles de reactivos y productos.</a:t>
            </a:r>
          </a:p>
          <a:p>
            <a:r>
              <a:rPr lang="es-ES_tradnl" sz="2800">
                <a:solidFill>
                  <a:schemeClr val="accent1"/>
                </a:solidFill>
              </a:rPr>
              <a:t>¡CUIDADO! </a:t>
            </a:r>
            <a:r>
              <a:rPr lang="es-ES_tradnl" sz="2800"/>
              <a:t>En el ajuste nunca pueden cambiarse los subíndices de las fórmulas de reactivos o productos.</a:t>
            </a:r>
          </a:p>
          <a:p>
            <a:r>
              <a:rPr lang="es-ES_tradnl" sz="2800"/>
              <a:t>Métodos de ajuste:</a:t>
            </a:r>
          </a:p>
          <a:p>
            <a:pPr lvl="1"/>
            <a:r>
              <a:rPr lang="es-ES_tradnl" sz="2400" u="sng"/>
              <a:t>Tanteo</a:t>
            </a:r>
            <a:r>
              <a:rPr lang="es-ES_tradnl" sz="2400"/>
              <a:t> (en reacciones sencillas).</a:t>
            </a:r>
          </a:p>
          <a:p>
            <a:pPr lvl="1"/>
            <a:r>
              <a:rPr lang="es-ES_tradnl" sz="2400" u="sng"/>
              <a:t>Algebraicamente</a:t>
            </a:r>
            <a:r>
              <a:rPr lang="es-ES_tradnl" sz="2400"/>
              <a:t> (en reacciones más complejas) resolviendo un sistema de ecuaciones</a:t>
            </a:r>
            <a:r>
              <a:rPr lang="es-ES_tradnl" sz="2400" smtClean="0"/>
              <a:t>.</a:t>
            </a:r>
          </a:p>
          <a:p>
            <a:pPr lvl="1"/>
            <a:r>
              <a:rPr lang="es-ES_tradnl" sz="2400" smtClean="0"/>
              <a:t>Redox</a:t>
            </a:r>
            <a:endParaRPr lang="es-ES_tradnl" sz="2400"/>
          </a:p>
          <a:p>
            <a:endParaRPr lang="es-ES_tradnl"/>
          </a:p>
          <a:p>
            <a:endParaRPr lang="es-ES_tradnl"/>
          </a:p>
        </p:txBody>
      </p:sp>
      <p:sp>
        <p:nvSpPr>
          <p:cNvPr id="34820" name="Line 1028"/>
          <p:cNvSpPr>
            <a:spLocks noChangeShapeType="1"/>
          </p:cNvSpPr>
          <p:nvPr/>
        </p:nvSpPr>
        <p:spPr bwMode="ltGray">
          <a:xfrm>
            <a:off x="990600" y="1524000"/>
            <a:ext cx="77470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Tree>
    <p:extLst>
      <p:ext uri="{BB962C8B-B14F-4D97-AF65-F5344CB8AC3E}">
        <p14:creationId xmlns:p14="http://schemas.microsoft.com/office/powerpoint/2010/main" val="3710462438"/>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203200" y="404664"/>
            <a:ext cx="8534400" cy="758952"/>
          </a:xfrm>
        </p:spPr>
        <p:txBody>
          <a:bodyPr>
            <a:noAutofit/>
          </a:bodyPr>
          <a:lstStyle/>
          <a:p>
            <a:pPr marL="488950" indent="-488950"/>
            <a:r>
              <a:rPr lang="es-ES_tradnl" sz="2800" b="1" u="sng">
                <a:solidFill>
                  <a:schemeClr val="accent2"/>
                </a:solidFill>
              </a:rPr>
              <a:t>Ejemplo:</a:t>
            </a:r>
            <a:r>
              <a:rPr lang="es-ES_tradnl" sz="2800"/>
              <a:t> Ajustar la siguiente reacción:</a:t>
            </a:r>
            <a:br>
              <a:rPr lang="es-ES_tradnl" sz="2800"/>
            </a:br>
            <a:r>
              <a:rPr lang="es-ES_tradnl" sz="2800"/>
              <a:t>HBr +Fe </a:t>
            </a:r>
            <a:r>
              <a:rPr lang="es-ES_tradnl" sz="2800">
                <a:sym typeface="Symbol" pitchFamily="18" charset="2"/>
              </a:rPr>
              <a:t> FeBr</a:t>
            </a:r>
            <a:r>
              <a:rPr lang="es-ES_tradnl" sz="2800" baseline="-25000">
                <a:sym typeface="Symbol" pitchFamily="18" charset="2"/>
              </a:rPr>
              <a:t>3 </a:t>
            </a:r>
            <a:r>
              <a:rPr lang="es-ES_tradnl" sz="2800">
                <a:sym typeface="Symbol" pitchFamily="18" charset="2"/>
              </a:rPr>
              <a:t>+ H</a:t>
            </a:r>
            <a:r>
              <a:rPr lang="es-ES_tradnl" sz="2800" baseline="-25000">
                <a:sym typeface="Symbol" pitchFamily="18" charset="2"/>
              </a:rPr>
              <a:t>2</a:t>
            </a:r>
            <a:endParaRPr lang="es-ES_tradnl" sz="2800" baseline="-25000">
              <a:solidFill>
                <a:schemeClr val="folHlink"/>
              </a:solidFill>
              <a:sym typeface="Symbol" pitchFamily="18" charset="2"/>
            </a:endParaRPr>
          </a:p>
        </p:txBody>
      </p:sp>
      <p:sp>
        <p:nvSpPr>
          <p:cNvPr id="35843" name="Rectangle 1027"/>
          <p:cNvSpPr>
            <a:spLocks noGrp="1" noChangeArrowheads="1"/>
          </p:cNvSpPr>
          <p:nvPr>
            <p:ph type="body" idx="1"/>
          </p:nvPr>
        </p:nvSpPr>
        <p:spPr>
          <a:xfrm>
            <a:off x="395536" y="1412776"/>
            <a:ext cx="8367464" cy="4896544"/>
          </a:xfrm>
          <a:ln/>
        </p:spPr>
        <p:txBody>
          <a:bodyPr>
            <a:normAutofit fontScale="77500" lnSpcReduction="20000"/>
          </a:bodyPr>
          <a:lstStyle/>
          <a:p>
            <a:pPr marL="0" indent="0">
              <a:buNone/>
            </a:pPr>
            <a:r>
              <a:rPr lang="es-ES_tradnl" sz="2800" dirty="0">
                <a:sym typeface="Symbol" pitchFamily="18" charset="2"/>
              </a:rPr>
              <a:t>Sean a, b, c y d los coeficientes (número de moles) de los respectivos reactivos y productos</a:t>
            </a:r>
            <a:r>
              <a:rPr lang="es-ES_tradnl" sz="2800" dirty="0" smtClean="0">
                <a:sym typeface="Symbol" pitchFamily="18" charset="2"/>
              </a:rPr>
              <a:t>.</a:t>
            </a:r>
          </a:p>
          <a:p>
            <a:pPr marL="0" indent="0" algn="ctr">
              <a:buNone/>
            </a:pPr>
            <a:r>
              <a:rPr lang="es-ES_tradnl" sz="2800" dirty="0" smtClean="0">
                <a:sym typeface="Symbol" pitchFamily="18" charset="2"/>
              </a:rPr>
              <a:t> </a:t>
            </a:r>
            <a:r>
              <a:rPr lang="es-ES_tradnl" sz="2800" dirty="0">
                <a:sym typeface="Symbol" pitchFamily="18" charset="2"/>
              </a:rPr>
              <a:t/>
            </a:r>
            <a:br>
              <a:rPr lang="es-ES_tradnl" sz="2800" dirty="0">
                <a:sym typeface="Symbol" pitchFamily="18" charset="2"/>
              </a:rPr>
            </a:br>
            <a:r>
              <a:rPr lang="es-ES_tradnl" sz="2800" dirty="0">
                <a:sym typeface="Symbol" pitchFamily="18" charset="2"/>
              </a:rPr>
              <a:t>a </a:t>
            </a:r>
            <a:r>
              <a:rPr lang="es-ES_tradnl" sz="2800" dirty="0" err="1"/>
              <a:t>HBr</a:t>
            </a:r>
            <a:r>
              <a:rPr lang="es-ES_tradnl" sz="2800" dirty="0"/>
              <a:t> + b Fe </a:t>
            </a:r>
            <a:r>
              <a:rPr lang="es-ES_tradnl" sz="2800" dirty="0">
                <a:sym typeface="Symbol" pitchFamily="18" charset="2"/>
              </a:rPr>
              <a:t> c FeBr</a:t>
            </a:r>
            <a:r>
              <a:rPr lang="es-ES_tradnl" sz="2800" baseline="-25000" dirty="0">
                <a:sym typeface="Symbol" pitchFamily="18" charset="2"/>
              </a:rPr>
              <a:t>3 </a:t>
            </a:r>
            <a:r>
              <a:rPr lang="es-ES_tradnl" sz="2800" dirty="0">
                <a:sym typeface="Symbol" pitchFamily="18" charset="2"/>
              </a:rPr>
              <a:t>+ d </a:t>
            </a:r>
            <a:r>
              <a:rPr lang="es-ES_tradnl" sz="2800" dirty="0" smtClean="0">
                <a:sym typeface="Symbol" pitchFamily="18" charset="2"/>
              </a:rPr>
              <a:t>H</a:t>
            </a:r>
            <a:r>
              <a:rPr lang="es-ES_tradnl" sz="2800" baseline="-25000" dirty="0" smtClean="0">
                <a:sym typeface="Symbol" pitchFamily="18" charset="2"/>
              </a:rPr>
              <a:t>2</a:t>
            </a:r>
          </a:p>
          <a:p>
            <a:endParaRPr lang="es-ES_tradnl" sz="2800" baseline="-25000" dirty="0">
              <a:sym typeface="Symbol" pitchFamily="18" charset="2"/>
            </a:endParaRPr>
          </a:p>
          <a:p>
            <a:pPr marL="0" indent="0" algn="ctr">
              <a:buNone/>
            </a:pPr>
            <a:r>
              <a:rPr lang="es-ES_tradnl" sz="2800" b="1" dirty="0" smtClean="0">
                <a:solidFill>
                  <a:srgbClr val="C00000"/>
                </a:solidFill>
                <a:sym typeface="Symbol" pitchFamily="18" charset="2"/>
              </a:rPr>
              <a:t>H</a:t>
            </a:r>
            <a:r>
              <a:rPr lang="es-ES_tradnl" sz="2800" b="1" dirty="0">
                <a:solidFill>
                  <a:srgbClr val="C00000"/>
                </a:solidFill>
                <a:sym typeface="Symbol" pitchFamily="18" charset="2"/>
              </a:rPr>
              <a:t>) a = 2d		Br) a = 3c		Fe) b = c</a:t>
            </a:r>
          </a:p>
          <a:p>
            <a:pPr marL="0" indent="0">
              <a:buNone/>
            </a:pPr>
            <a:r>
              <a:rPr lang="es-ES_tradnl" sz="2800" dirty="0">
                <a:sym typeface="Symbol" pitchFamily="18" charset="2"/>
              </a:rPr>
              <a:t>Sea d =</a:t>
            </a:r>
            <a:r>
              <a:rPr lang="es-ES_tradnl" sz="2800" baseline="-25000" dirty="0">
                <a:solidFill>
                  <a:schemeClr val="folHlink"/>
                </a:solidFill>
                <a:sym typeface="Symbol" pitchFamily="18" charset="2"/>
              </a:rPr>
              <a:t> </a:t>
            </a:r>
            <a:r>
              <a:rPr lang="es-ES_tradnl" sz="2800" dirty="0">
                <a:sym typeface="Symbol" pitchFamily="18" charset="2"/>
              </a:rPr>
              <a:t>1; entonces</a:t>
            </a:r>
            <a:r>
              <a:rPr lang="es-ES_tradnl" sz="2800" dirty="0">
                <a:solidFill>
                  <a:schemeClr val="folHlink"/>
                </a:solidFill>
                <a:sym typeface="Symbol" pitchFamily="18" charset="2"/>
              </a:rPr>
              <a:t> </a:t>
            </a:r>
            <a:r>
              <a:rPr lang="es-ES_tradnl" sz="2800" dirty="0">
                <a:sym typeface="Symbol" pitchFamily="18" charset="2"/>
              </a:rPr>
              <a:t>a = 2, c = 2/3 y b = </a:t>
            </a:r>
            <a:r>
              <a:rPr lang="es-ES_tradnl" sz="2800" dirty="0" smtClean="0">
                <a:sym typeface="Symbol" pitchFamily="18" charset="2"/>
              </a:rPr>
              <a:t>2/3</a:t>
            </a:r>
          </a:p>
          <a:p>
            <a:pPr marL="0" indent="0">
              <a:buNone/>
            </a:pPr>
            <a:endParaRPr lang="es-ES_tradnl" sz="2800" dirty="0">
              <a:sym typeface="Symbol" pitchFamily="18" charset="2"/>
            </a:endParaRPr>
          </a:p>
          <a:p>
            <a:pPr marL="0" indent="0">
              <a:buNone/>
            </a:pPr>
            <a:r>
              <a:rPr lang="es-ES_tradnl" sz="2800" dirty="0">
                <a:sym typeface="Symbol" pitchFamily="18" charset="2"/>
              </a:rPr>
              <a:t>Multiplicando todos los valores por 3 obtenemos los siguientes coeficientes</a:t>
            </a:r>
            <a:r>
              <a:rPr lang="es-ES_tradnl" sz="2800" dirty="0" smtClean="0">
                <a:sym typeface="Symbol" pitchFamily="18" charset="2"/>
              </a:rPr>
              <a:t>:</a:t>
            </a:r>
          </a:p>
          <a:p>
            <a:pPr marL="0" indent="0">
              <a:buNone/>
            </a:pPr>
            <a:endParaRPr lang="es-ES_tradnl" sz="2800" dirty="0">
              <a:sym typeface="Symbol" pitchFamily="18" charset="2"/>
            </a:endParaRPr>
          </a:p>
          <a:p>
            <a:pPr marL="0" indent="0">
              <a:buNone/>
            </a:pPr>
            <a:r>
              <a:rPr lang="es-ES_tradnl" sz="2800" dirty="0">
                <a:sym typeface="Symbol" pitchFamily="18" charset="2"/>
              </a:rPr>
              <a:t>a = 6, b = 2, c = 2 y d = 3</a:t>
            </a:r>
            <a:r>
              <a:rPr lang="es-ES_tradnl" sz="2800" dirty="0" smtClean="0">
                <a:sym typeface="Symbol" pitchFamily="18" charset="2"/>
              </a:rPr>
              <a:t>.</a:t>
            </a:r>
          </a:p>
          <a:p>
            <a:pPr marL="0" indent="0">
              <a:buNone/>
            </a:pPr>
            <a:endParaRPr lang="es-ES_tradnl" sz="2800" dirty="0">
              <a:sym typeface="Symbol" pitchFamily="18" charset="2"/>
            </a:endParaRPr>
          </a:p>
          <a:p>
            <a:pPr marL="0" indent="0">
              <a:buNone/>
            </a:pPr>
            <a:r>
              <a:rPr lang="es-ES_tradnl" sz="2800" dirty="0">
                <a:sym typeface="Symbol" pitchFamily="18" charset="2"/>
              </a:rPr>
              <a:t>Por tanto la ecuación ajustada será:</a:t>
            </a:r>
          </a:p>
          <a:p>
            <a:pPr algn="ctr">
              <a:buClr>
                <a:schemeClr val="tx1"/>
              </a:buClr>
              <a:buFont typeface="Monotype Sorts" pitchFamily="2" charset="2"/>
              <a:buNone/>
            </a:pPr>
            <a:r>
              <a:rPr lang="es-ES_tradnl" sz="2800" dirty="0"/>
              <a:t>6 </a:t>
            </a:r>
            <a:r>
              <a:rPr lang="es-ES_tradnl" sz="2800" dirty="0" err="1"/>
              <a:t>HBr</a:t>
            </a:r>
            <a:r>
              <a:rPr lang="es-ES_tradnl" sz="2800" dirty="0"/>
              <a:t> +2 Fe </a:t>
            </a:r>
            <a:r>
              <a:rPr lang="es-ES_tradnl" sz="2800" dirty="0">
                <a:sym typeface="Symbol" pitchFamily="18" charset="2"/>
              </a:rPr>
              <a:t> 2 FeBr</a:t>
            </a:r>
            <a:r>
              <a:rPr lang="es-ES_tradnl" sz="2800" baseline="-25000" dirty="0">
                <a:sym typeface="Symbol" pitchFamily="18" charset="2"/>
              </a:rPr>
              <a:t>3 </a:t>
            </a:r>
            <a:r>
              <a:rPr lang="es-ES_tradnl" sz="2800" dirty="0">
                <a:sym typeface="Symbol" pitchFamily="18" charset="2"/>
              </a:rPr>
              <a:t>+ 3 H</a:t>
            </a:r>
            <a:r>
              <a:rPr lang="es-ES_tradnl" sz="2800" baseline="-25000" dirty="0">
                <a:sym typeface="Symbol" pitchFamily="18" charset="2"/>
              </a:rPr>
              <a:t>2</a:t>
            </a:r>
            <a:endParaRPr lang="es-ES_tradnl" sz="2800" baseline="-25000" dirty="0">
              <a:solidFill>
                <a:schemeClr val="folHlink"/>
              </a:solidFill>
              <a:sym typeface="Symbol" pitchFamily="18" charset="2"/>
            </a:endParaRPr>
          </a:p>
        </p:txBody>
      </p:sp>
      <p:sp>
        <p:nvSpPr>
          <p:cNvPr id="35844" name="Line 1028"/>
          <p:cNvSpPr>
            <a:spLocks noChangeShapeType="1"/>
          </p:cNvSpPr>
          <p:nvPr/>
        </p:nvSpPr>
        <p:spPr bwMode="ltGray">
          <a:xfrm>
            <a:off x="990600" y="1752600"/>
            <a:ext cx="77470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Tree>
    <p:extLst>
      <p:ext uri="{BB962C8B-B14F-4D97-AF65-F5344CB8AC3E}">
        <p14:creationId xmlns:p14="http://schemas.microsoft.com/office/powerpoint/2010/main" val="385953109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68663" y="141288"/>
            <a:ext cx="2640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MX" sz="2800"/>
              <a:t>Balances redox</a:t>
            </a:r>
          </a:p>
        </p:txBody>
      </p:sp>
      <p:sp>
        <p:nvSpPr>
          <p:cNvPr id="7172" name="Text Box 4"/>
          <p:cNvSpPr txBox="1">
            <a:spLocks noChangeArrowheads="1"/>
          </p:cNvSpPr>
          <p:nvPr/>
        </p:nvSpPr>
        <p:spPr bwMode="auto">
          <a:xfrm>
            <a:off x="152400" y="16764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a:pPr>
            <a:r>
              <a:rPr lang="es-MX" sz="2400" b="1"/>
              <a:t>Escribir la ecuación sin balancear en forma iónica.</a:t>
            </a:r>
            <a:r>
              <a:rPr lang="es-MX" sz="2400"/>
              <a:t> </a:t>
            </a:r>
          </a:p>
        </p:txBody>
      </p:sp>
      <p:sp>
        <p:nvSpPr>
          <p:cNvPr id="7173" name="Text Box 5"/>
          <p:cNvSpPr txBox="1">
            <a:spLocks noChangeArrowheads="1"/>
          </p:cNvSpPr>
          <p:nvPr/>
        </p:nvSpPr>
        <p:spPr bwMode="auto">
          <a:xfrm>
            <a:off x="304800" y="914400"/>
            <a:ext cx="891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MX" sz="2400"/>
              <a:t>¿Como se balancea una reacción en la que se oxida el  Fe</a:t>
            </a:r>
            <a:r>
              <a:rPr lang="es-MX" sz="2400" baseline="30000"/>
              <a:t>2+</a:t>
            </a:r>
            <a:r>
              <a:rPr lang="es-MX" sz="2400"/>
              <a:t> a Fe</a:t>
            </a:r>
            <a:r>
              <a:rPr lang="es-MX" sz="2400" baseline="30000"/>
              <a:t>3+</a:t>
            </a:r>
            <a:r>
              <a:rPr lang="es-MX" sz="2400"/>
              <a:t> mediante Cr</a:t>
            </a:r>
            <a:r>
              <a:rPr lang="es-MX" sz="2400" baseline="-25000"/>
              <a:t>2</a:t>
            </a:r>
            <a:r>
              <a:rPr lang="es-MX" sz="2400"/>
              <a:t>O</a:t>
            </a:r>
            <a:r>
              <a:rPr lang="es-MX" sz="2400" baseline="-25000"/>
              <a:t>7</a:t>
            </a:r>
            <a:r>
              <a:rPr lang="es-MX" sz="2400" baseline="30000"/>
              <a:t>2-</a:t>
            </a:r>
            <a:r>
              <a:rPr lang="es-MX" sz="2400"/>
              <a:t> en una solución ácida?</a:t>
            </a:r>
          </a:p>
        </p:txBody>
      </p:sp>
      <p:grpSp>
        <p:nvGrpSpPr>
          <p:cNvPr id="2" name="Group 6"/>
          <p:cNvGrpSpPr>
            <a:grpSpLocks/>
          </p:cNvGrpSpPr>
          <p:nvPr/>
        </p:nvGrpSpPr>
        <p:grpSpPr bwMode="auto">
          <a:xfrm>
            <a:off x="2370138" y="2286000"/>
            <a:ext cx="4411662" cy="457200"/>
            <a:chOff x="710" y="1561"/>
            <a:chExt cx="2779" cy="288"/>
          </a:xfrm>
        </p:grpSpPr>
        <p:sp>
          <p:nvSpPr>
            <p:cNvPr id="11287" name="Text Box 7"/>
            <p:cNvSpPr txBox="1">
              <a:spLocks noChangeArrowheads="1"/>
            </p:cNvSpPr>
            <p:nvPr/>
          </p:nvSpPr>
          <p:spPr bwMode="auto">
            <a:xfrm>
              <a:off x="710" y="1561"/>
              <a:ext cx="27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t>Fe</a:t>
              </a:r>
              <a:r>
                <a:rPr lang="es-MX" sz="2400" baseline="30000"/>
                <a:t>2+</a:t>
              </a:r>
              <a:r>
                <a:rPr lang="es-MX" sz="2400"/>
                <a:t> + Cr</a:t>
              </a:r>
              <a:r>
                <a:rPr lang="es-MX" sz="2400" baseline="-25000"/>
                <a:t>2</a:t>
              </a:r>
              <a:r>
                <a:rPr lang="es-MX" sz="2400"/>
                <a:t>O</a:t>
              </a:r>
              <a:r>
                <a:rPr lang="es-MX" sz="2400" baseline="-25000"/>
                <a:t>7</a:t>
              </a:r>
              <a:r>
                <a:rPr lang="es-MX" sz="2400" baseline="30000"/>
                <a:t>2-</a:t>
              </a:r>
              <a:r>
                <a:rPr lang="es-MX" sz="2400"/>
                <a:t>          Fe</a:t>
              </a:r>
              <a:r>
                <a:rPr lang="es-MX" sz="2400" baseline="30000"/>
                <a:t>3+</a:t>
              </a:r>
              <a:r>
                <a:rPr lang="es-MX" sz="2400"/>
                <a:t> + Cr</a:t>
              </a:r>
              <a:r>
                <a:rPr lang="es-MX" sz="2400" baseline="30000"/>
                <a:t>3+</a:t>
              </a:r>
              <a:endParaRPr lang="es-MX" sz="2400"/>
            </a:p>
          </p:txBody>
        </p:sp>
        <p:sp>
          <p:nvSpPr>
            <p:cNvPr id="11288" name="Line 8"/>
            <p:cNvSpPr>
              <a:spLocks noChangeShapeType="1"/>
            </p:cNvSpPr>
            <p:nvPr/>
          </p:nvSpPr>
          <p:spPr bwMode="auto">
            <a:xfrm>
              <a:off x="1984" y="1712"/>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7177" name="Text Box 9"/>
          <p:cNvSpPr txBox="1">
            <a:spLocks noChangeArrowheads="1"/>
          </p:cNvSpPr>
          <p:nvPr/>
        </p:nvSpPr>
        <p:spPr bwMode="auto">
          <a:xfrm>
            <a:off x="152400" y="2971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2"/>
            </a:pPr>
            <a:r>
              <a:rPr lang="es-MX" sz="2400"/>
              <a:t>Separar la ecuación en dos semireacciones.</a:t>
            </a:r>
          </a:p>
        </p:txBody>
      </p:sp>
      <p:sp>
        <p:nvSpPr>
          <p:cNvPr id="7178" name="Text Box 10"/>
          <p:cNvSpPr txBox="1">
            <a:spLocks noChangeArrowheads="1"/>
          </p:cNvSpPr>
          <p:nvPr/>
        </p:nvSpPr>
        <p:spPr bwMode="auto">
          <a:xfrm>
            <a:off x="2163763" y="3697288"/>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Oxidación:</a:t>
            </a:r>
          </a:p>
        </p:txBody>
      </p:sp>
      <p:grpSp>
        <p:nvGrpSpPr>
          <p:cNvPr id="3" name="Group 11"/>
          <p:cNvGrpSpPr>
            <a:grpSpLocks/>
          </p:cNvGrpSpPr>
          <p:nvPr/>
        </p:nvGrpSpPr>
        <p:grpSpPr bwMode="auto">
          <a:xfrm>
            <a:off x="4084638" y="4075113"/>
            <a:ext cx="2544762" cy="649287"/>
            <a:chOff x="2573" y="2567"/>
            <a:chExt cx="1603" cy="409"/>
          </a:xfrm>
        </p:grpSpPr>
        <p:sp>
          <p:nvSpPr>
            <p:cNvPr id="11283" name="Text Box 12"/>
            <p:cNvSpPr txBox="1">
              <a:spLocks noChangeArrowheads="1"/>
            </p:cNvSpPr>
            <p:nvPr/>
          </p:nvSpPr>
          <p:spPr bwMode="auto">
            <a:xfrm>
              <a:off x="2573" y="2688"/>
              <a:ext cx="16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chemeClr val="accent2"/>
                  </a:solidFill>
                </a:rPr>
                <a:t>Cr</a:t>
              </a:r>
              <a:r>
                <a:rPr lang="es-MX" sz="2400" baseline="-25000">
                  <a:solidFill>
                    <a:schemeClr val="accent2"/>
                  </a:solidFill>
                </a:rPr>
                <a:t>2</a:t>
              </a:r>
              <a:r>
                <a:rPr lang="es-MX" sz="2400">
                  <a:solidFill>
                    <a:schemeClr val="accent2"/>
                  </a:solidFill>
                </a:rPr>
                <a:t>O</a:t>
              </a:r>
              <a:r>
                <a:rPr lang="es-MX" sz="2400" baseline="-25000">
                  <a:solidFill>
                    <a:schemeClr val="accent2"/>
                  </a:solidFill>
                </a:rPr>
                <a:t>7</a:t>
              </a:r>
              <a:r>
                <a:rPr lang="es-MX" sz="2400" baseline="30000">
                  <a:solidFill>
                    <a:schemeClr val="accent2"/>
                  </a:solidFill>
                </a:rPr>
                <a:t>2-</a:t>
              </a:r>
              <a:r>
                <a:rPr lang="es-MX" sz="2400">
                  <a:solidFill>
                    <a:schemeClr val="accent2"/>
                  </a:solidFill>
                </a:rPr>
                <a:t>          Cr</a:t>
              </a:r>
              <a:r>
                <a:rPr lang="es-MX" sz="2400" baseline="30000">
                  <a:solidFill>
                    <a:schemeClr val="accent2"/>
                  </a:solidFill>
                </a:rPr>
                <a:t>3+</a:t>
              </a:r>
              <a:endParaRPr lang="es-MX" sz="2400">
                <a:solidFill>
                  <a:schemeClr val="accent2"/>
                </a:solidFill>
              </a:endParaRPr>
            </a:p>
          </p:txBody>
        </p:sp>
        <p:sp>
          <p:nvSpPr>
            <p:cNvPr id="11284" name="Line 13"/>
            <p:cNvSpPr>
              <a:spLocks noChangeShapeType="1"/>
            </p:cNvSpPr>
            <p:nvPr/>
          </p:nvSpPr>
          <p:spPr bwMode="auto">
            <a:xfrm>
              <a:off x="3277" y="2832"/>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1285" name="Text Box 14"/>
            <p:cNvSpPr txBox="1">
              <a:spLocks noChangeArrowheads="1"/>
            </p:cNvSpPr>
            <p:nvPr/>
          </p:nvSpPr>
          <p:spPr bwMode="auto">
            <a:xfrm>
              <a:off x="2591" y="2567"/>
              <a:ext cx="2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600">
                  <a:solidFill>
                    <a:schemeClr val="accent2"/>
                  </a:solidFill>
                </a:rPr>
                <a:t>+6</a:t>
              </a:r>
            </a:p>
          </p:txBody>
        </p:sp>
        <p:sp>
          <p:nvSpPr>
            <p:cNvPr id="11286" name="Text Box 15"/>
            <p:cNvSpPr txBox="1">
              <a:spLocks noChangeArrowheads="1"/>
            </p:cNvSpPr>
            <p:nvPr/>
          </p:nvSpPr>
          <p:spPr bwMode="auto">
            <a:xfrm>
              <a:off x="3725" y="2567"/>
              <a:ext cx="2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600">
                  <a:solidFill>
                    <a:schemeClr val="accent2"/>
                  </a:solidFill>
                </a:rPr>
                <a:t>+3</a:t>
              </a:r>
            </a:p>
          </p:txBody>
        </p:sp>
      </p:grpSp>
      <p:sp>
        <p:nvSpPr>
          <p:cNvPr id="7184" name="Text Box 16"/>
          <p:cNvSpPr txBox="1">
            <a:spLocks noChangeArrowheads="1"/>
          </p:cNvSpPr>
          <p:nvPr/>
        </p:nvSpPr>
        <p:spPr bwMode="auto">
          <a:xfrm>
            <a:off x="2179638" y="42672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chemeClr val="accent2"/>
                </a:solidFill>
              </a:rPr>
              <a:t>Reducción:</a:t>
            </a:r>
          </a:p>
        </p:txBody>
      </p:sp>
      <p:grpSp>
        <p:nvGrpSpPr>
          <p:cNvPr id="4" name="Group 17"/>
          <p:cNvGrpSpPr>
            <a:grpSpLocks/>
          </p:cNvGrpSpPr>
          <p:nvPr/>
        </p:nvGrpSpPr>
        <p:grpSpPr bwMode="auto">
          <a:xfrm>
            <a:off x="4424363" y="3505200"/>
            <a:ext cx="2200275" cy="649288"/>
            <a:chOff x="2787" y="2208"/>
            <a:chExt cx="1386" cy="409"/>
          </a:xfrm>
        </p:grpSpPr>
        <p:sp>
          <p:nvSpPr>
            <p:cNvPr id="11279" name="Text Box 18"/>
            <p:cNvSpPr txBox="1">
              <a:spLocks noChangeArrowheads="1"/>
            </p:cNvSpPr>
            <p:nvPr/>
          </p:nvSpPr>
          <p:spPr bwMode="auto">
            <a:xfrm>
              <a:off x="2787" y="2329"/>
              <a:ext cx="1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Fe</a:t>
              </a:r>
              <a:r>
                <a:rPr lang="es-MX" sz="2400" baseline="30000">
                  <a:solidFill>
                    <a:srgbClr val="FF0000"/>
                  </a:solidFill>
                </a:rPr>
                <a:t>2+</a:t>
              </a:r>
              <a:r>
                <a:rPr lang="es-MX" sz="2400">
                  <a:solidFill>
                    <a:srgbClr val="FF0000"/>
                  </a:solidFill>
                </a:rPr>
                <a:t>          Fe</a:t>
              </a:r>
              <a:r>
                <a:rPr lang="es-MX" sz="2400" baseline="30000">
                  <a:solidFill>
                    <a:srgbClr val="FF0000"/>
                  </a:solidFill>
                </a:rPr>
                <a:t>3+</a:t>
              </a:r>
              <a:endParaRPr lang="es-MX" sz="2400">
                <a:solidFill>
                  <a:srgbClr val="FF0000"/>
                </a:solidFill>
              </a:endParaRPr>
            </a:p>
          </p:txBody>
        </p:sp>
        <p:sp>
          <p:nvSpPr>
            <p:cNvPr id="11280" name="Text Box 19"/>
            <p:cNvSpPr txBox="1">
              <a:spLocks noChangeArrowheads="1"/>
            </p:cNvSpPr>
            <p:nvPr/>
          </p:nvSpPr>
          <p:spPr bwMode="auto">
            <a:xfrm>
              <a:off x="2845" y="2208"/>
              <a:ext cx="2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600">
                  <a:solidFill>
                    <a:srgbClr val="FF0000"/>
                  </a:solidFill>
                </a:rPr>
                <a:t>+2</a:t>
              </a:r>
            </a:p>
          </p:txBody>
        </p:sp>
        <p:sp>
          <p:nvSpPr>
            <p:cNvPr id="11281" name="Text Box 20"/>
            <p:cNvSpPr txBox="1">
              <a:spLocks noChangeArrowheads="1"/>
            </p:cNvSpPr>
            <p:nvPr/>
          </p:nvSpPr>
          <p:spPr bwMode="auto">
            <a:xfrm>
              <a:off x="3735" y="2208"/>
              <a:ext cx="2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600">
                  <a:solidFill>
                    <a:srgbClr val="FF0000"/>
                  </a:solidFill>
                </a:rPr>
                <a:t>+3</a:t>
              </a:r>
            </a:p>
          </p:txBody>
        </p:sp>
        <p:sp>
          <p:nvSpPr>
            <p:cNvPr id="11282" name="Line 21"/>
            <p:cNvSpPr>
              <a:spLocks noChangeShapeType="1"/>
            </p:cNvSpPr>
            <p:nvPr/>
          </p:nvSpPr>
          <p:spPr bwMode="auto">
            <a:xfrm>
              <a:off x="3277" y="2464"/>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7190" name="Text Box 22"/>
          <p:cNvSpPr txBox="1">
            <a:spLocks noChangeArrowheads="1"/>
          </p:cNvSpPr>
          <p:nvPr/>
        </p:nvSpPr>
        <p:spPr bwMode="auto">
          <a:xfrm>
            <a:off x="152400" y="495300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3"/>
            </a:pPr>
            <a:r>
              <a:rPr lang="es-MX" sz="2400"/>
              <a:t>Balancear por inspección todos los elementos que no sean ni oxígeno ni hidrógeno en las dos semireacciones.</a:t>
            </a:r>
          </a:p>
        </p:txBody>
      </p:sp>
      <p:grpSp>
        <p:nvGrpSpPr>
          <p:cNvPr id="5" name="Group 23"/>
          <p:cNvGrpSpPr>
            <a:grpSpLocks/>
          </p:cNvGrpSpPr>
          <p:nvPr/>
        </p:nvGrpSpPr>
        <p:grpSpPr bwMode="auto">
          <a:xfrm>
            <a:off x="3213100" y="5754688"/>
            <a:ext cx="2714625" cy="457200"/>
            <a:chOff x="2064" y="3625"/>
            <a:chExt cx="1710" cy="288"/>
          </a:xfrm>
        </p:grpSpPr>
        <p:sp>
          <p:nvSpPr>
            <p:cNvPr id="11277" name="Text Box 24"/>
            <p:cNvSpPr txBox="1">
              <a:spLocks noChangeArrowheads="1"/>
            </p:cNvSpPr>
            <p:nvPr/>
          </p:nvSpPr>
          <p:spPr bwMode="auto">
            <a:xfrm>
              <a:off x="2064" y="3625"/>
              <a:ext cx="17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chemeClr val="accent2"/>
                  </a:solidFill>
                </a:rPr>
                <a:t>Cr</a:t>
              </a:r>
              <a:r>
                <a:rPr lang="es-MX" sz="2400" baseline="-25000">
                  <a:solidFill>
                    <a:schemeClr val="accent2"/>
                  </a:solidFill>
                </a:rPr>
                <a:t>2</a:t>
              </a:r>
              <a:r>
                <a:rPr lang="es-MX" sz="2400">
                  <a:solidFill>
                    <a:schemeClr val="accent2"/>
                  </a:solidFill>
                </a:rPr>
                <a:t>O</a:t>
              </a:r>
              <a:r>
                <a:rPr lang="es-MX" sz="2400" baseline="-25000">
                  <a:solidFill>
                    <a:schemeClr val="accent2"/>
                  </a:solidFill>
                </a:rPr>
                <a:t>7</a:t>
              </a:r>
              <a:r>
                <a:rPr lang="es-MX" sz="2400" baseline="30000">
                  <a:solidFill>
                    <a:schemeClr val="accent2"/>
                  </a:solidFill>
                </a:rPr>
                <a:t>2-</a:t>
              </a:r>
              <a:r>
                <a:rPr lang="es-MX" sz="2400">
                  <a:solidFill>
                    <a:schemeClr val="accent2"/>
                  </a:solidFill>
                </a:rPr>
                <a:t>          2Cr</a:t>
              </a:r>
              <a:r>
                <a:rPr lang="es-MX" sz="2400" baseline="30000">
                  <a:solidFill>
                    <a:schemeClr val="accent2"/>
                  </a:solidFill>
                </a:rPr>
                <a:t>3+</a:t>
              </a:r>
              <a:endParaRPr lang="es-MX" sz="2400">
                <a:solidFill>
                  <a:schemeClr val="accent2"/>
                </a:solidFill>
              </a:endParaRPr>
            </a:p>
          </p:txBody>
        </p:sp>
        <p:sp>
          <p:nvSpPr>
            <p:cNvPr id="11278" name="Line 25"/>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extLst>
      <p:ext uri="{BB962C8B-B14F-4D97-AF65-F5344CB8AC3E}">
        <p14:creationId xmlns:p14="http://schemas.microsoft.com/office/powerpoint/2010/main" val="365181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0-#ppt_w/2"/>
                                          </p:val>
                                        </p:tav>
                                        <p:tav tm="100000">
                                          <p:val>
                                            <p:strVal val="#ppt_x"/>
                                          </p:val>
                                        </p:tav>
                                      </p:tavLst>
                                    </p:anim>
                                    <p:anim calcmode="lin" valueType="num">
                                      <p:cBhvr additive="base">
                                        <p:cTn id="8"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0-#ppt_w/2"/>
                                          </p:val>
                                        </p:tav>
                                        <p:tav tm="100000">
                                          <p:val>
                                            <p:strVal val="#ppt_x"/>
                                          </p:val>
                                        </p:tav>
                                      </p:tavLst>
                                    </p:anim>
                                    <p:anim calcmode="lin" valueType="num">
                                      <p:cBhvr additive="base">
                                        <p:cTn id="14"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7"/>
                                        </p:tgtEl>
                                        <p:attrNameLst>
                                          <p:attrName>style.visibility</p:attrName>
                                        </p:attrNameLst>
                                      </p:cBhvr>
                                      <p:to>
                                        <p:strVal val="visible"/>
                                      </p:to>
                                    </p:set>
                                    <p:anim calcmode="lin" valueType="num">
                                      <p:cBhvr additive="base">
                                        <p:cTn id="25" dur="500" fill="hold"/>
                                        <p:tgtEl>
                                          <p:spTgt spid="7177"/>
                                        </p:tgtEl>
                                        <p:attrNameLst>
                                          <p:attrName>ppt_x</p:attrName>
                                        </p:attrNameLst>
                                      </p:cBhvr>
                                      <p:tavLst>
                                        <p:tav tm="0">
                                          <p:val>
                                            <p:strVal val="0-#ppt_w/2"/>
                                          </p:val>
                                        </p:tav>
                                        <p:tav tm="100000">
                                          <p:val>
                                            <p:strVal val="#ppt_x"/>
                                          </p:val>
                                        </p:tav>
                                      </p:tavLst>
                                    </p:anim>
                                    <p:anim calcmode="lin" valueType="num">
                                      <p:cBhvr additive="base">
                                        <p:cTn id="26"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8"/>
                                        </p:tgtEl>
                                        <p:attrNameLst>
                                          <p:attrName>style.visibility</p:attrName>
                                        </p:attrNameLst>
                                      </p:cBhvr>
                                      <p:to>
                                        <p:strVal val="visible"/>
                                      </p:to>
                                    </p:set>
                                    <p:anim calcmode="lin" valueType="num">
                                      <p:cBhvr additive="base">
                                        <p:cTn id="31" dur="500" fill="hold"/>
                                        <p:tgtEl>
                                          <p:spTgt spid="7178"/>
                                        </p:tgtEl>
                                        <p:attrNameLst>
                                          <p:attrName>ppt_x</p:attrName>
                                        </p:attrNameLst>
                                      </p:cBhvr>
                                      <p:tavLst>
                                        <p:tav tm="0">
                                          <p:val>
                                            <p:strVal val="0-#ppt_w/2"/>
                                          </p:val>
                                        </p:tav>
                                        <p:tav tm="100000">
                                          <p:val>
                                            <p:strVal val="#ppt_x"/>
                                          </p:val>
                                        </p:tav>
                                      </p:tavLst>
                                    </p:anim>
                                    <p:anim calcmode="lin" valueType="num">
                                      <p:cBhvr additive="base">
                                        <p:cTn id="32" dur="500" fill="hold"/>
                                        <p:tgtEl>
                                          <p:spTgt spid="717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84"/>
                                        </p:tgtEl>
                                        <p:attrNameLst>
                                          <p:attrName>style.visibility</p:attrName>
                                        </p:attrNameLst>
                                      </p:cBhvr>
                                      <p:to>
                                        <p:strVal val="visible"/>
                                      </p:to>
                                    </p:set>
                                    <p:anim calcmode="lin" valueType="num">
                                      <p:cBhvr additive="base">
                                        <p:cTn id="43" dur="500" fill="hold"/>
                                        <p:tgtEl>
                                          <p:spTgt spid="7184"/>
                                        </p:tgtEl>
                                        <p:attrNameLst>
                                          <p:attrName>ppt_x</p:attrName>
                                        </p:attrNameLst>
                                      </p:cBhvr>
                                      <p:tavLst>
                                        <p:tav tm="0">
                                          <p:val>
                                            <p:strVal val="0-#ppt_w/2"/>
                                          </p:val>
                                        </p:tav>
                                        <p:tav tm="100000">
                                          <p:val>
                                            <p:strVal val="#ppt_x"/>
                                          </p:val>
                                        </p:tav>
                                      </p:tavLst>
                                    </p:anim>
                                    <p:anim calcmode="lin" valueType="num">
                                      <p:cBhvr additive="base">
                                        <p:cTn id="44" dur="500" fill="hold"/>
                                        <p:tgtEl>
                                          <p:spTgt spid="718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1+#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190"/>
                                        </p:tgtEl>
                                        <p:attrNameLst>
                                          <p:attrName>style.visibility</p:attrName>
                                        </p:attrNameLst>
                                      </p:cBhvr>
                                      <p:to>
                                        <p:strVal val="visible"/>
                                      </p:to>
                                    </p:set>
                                    <p:anim calcmode="lin" valueType="num">
                                      <p:cBhvr additive="base">
                                        <p:cTn id="55" dur="500" fill="hold"/>
                                        <p:tgtEl>
                                          <p:spTgt spid="7190"/>
                                        </p:tgtEl>
                                        <p:attrNameLst>
                                          <p:attrName>ppt_x</p:attrName>
                                        </p:attrNameLst>
                                      </p:cBhvr>
                                      <p:tavLst>
                                        <p:tav tm="0">
                                          <p:val>
                                            <p:strVal val="0-#ppt_w/2"/>
                                          </p:val>
                                        </p:tav>
                                        <p:tav tm="100000">
                                          <p:val>
                                            <p:strVal val="#ppt_x"/>
                                          </p:val>
                                        </p:tav>
                                      </p:tavLst>
                                    </p:anim>
                                    <p:anim calcmode="lin" valueType="num">
                                      <p:cBhvr additive="base">
                                        <p:cTn id="56" dur="500" fill="hold"/>
                                        <p:tgtEl>
                                          <p:spTgt spid="719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0-#ppt_w/2"/>
                                          </p:val>
                                        </p:tav>
                                        <p:tav tm="100000">
                                          <p:val>
                                            <p:strVal val="#ppt_x"/>
                                          </p:val>
                                        </p:tav>
                                      </p:tavLst>
                                    </p:anim>
                                    <p:anim calcmode="lin" valueType="num">
                                      <p:cBhvr additive="base">
                                        <p:cTn id="6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7" grpId="0" autoUpdateAnimBg="0"/>
      <p:bldP spid="7178" grpId="0" autoUpdateAnimBg="0"/>
      <p:bldP spid="7184" grpId="0" autoUpdateAnimBg="0"/>
      <p:bldP spid="719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209925" y="141288"/>
            <a:ext cx="2738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MX" sz="2800"/>
              <a:t>Balances redox </a:t>
            </a:r>
          </a:p>
        </p:txBody>
      </p:sp>
      <p:sp>
        <p:nvSpPr>
          <p:cNvPr id="12291" name="Text Box 3"/>
          <p:cNvSpPr txBox="1">
            <a:spLocks noChangeArrowheads="1"/>
          </p:cNvSpPr>
          <p:nvPr/>
        </p:nvSpPr>
        <p:spPr bwMode="auto">
          <a:xfrm>
            <a:off x="152400" y="838200"/>
            <a:ext cx="899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4"/>
            </a:pPr>
            <a:r>
              <a:rPr lang="es-MX" sz="2400"/>
              <a:t>Para reacciones en medio ácido, agregar H</a:t>
            </a:r>
            <a:r>
              <a:rPr lang="es-MX" sz="2400" baseline="-25000"/>
              <a:t>2</a:t>
            </a:r>
            <a:r>
              <a:rPr lang="es-MX" sz="2400"/>
              <a:t>O para balancear los átomos de O y H</a:t>
            </a:r>
            <a:r>
              <a:rPr lang="es-MX" sz="2400" baseline="30000"/>
              <a:t>+</a:t>
            </a:r>
            <a:r>
              <a:rPr lang="es-MX" sz="2400"/>
              <a:t> para balancear los átomos de  H.</a:t>
            </a:r>
          </a:p>
        </p:txBody>
      </p:sp>
      <p:grpSp>
        <p:nvGrpSpPr>
          <p:cNvPr id="2" name="Group 4"/>
          <p:cNvGrpSpPr>
            <a:grpSpLocks/>
          </p:cNvGrpSpPr>
          <p:nvPr/>
        </p:nvGrpSpPr>
        <p:grpSpPr bwMode="auto">
          <a:xfrm>
            <a:off x="2667000" y="1676400"/>
            <a:ext cx="3800475" cy="457200"/>
            <a:chOff x="2064" y="3625"/>
            <a:chExt cx="2394" cy="288"/>
          </a:xfrm>
        </p:grpSpPr>
        <p:sp>
          <p:nvSpPr>
            <p:cNvPr id="12312" name="Text Box 5"/>
            <p:cNvSpPr txBox="1">
              <a:spLocks noChangeArrowheads="1"/>
            </p:cNvSpPr>
            <p:nvPr/>
          </p:nvSpPr>
          <p:spPr bwMode="auto">
            <a:xfrm>
              <a:off x="2064" y="3625"/>
              <a:ext cx="2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0070C0"/>
                  </a:solidFill>
                </a:rPr>
                <a:t>Cr</a:t>
              </a:r>
              <a:r>
                <a:rPr lang="es-MX" sz="2400" baseline="-25000">
                  <a:solidFill>
                    <a:srgbClr val="0070C0"/>
                  </a:solidFill>
                </a:rPr>
                <a:t>2</a:t>
              </a:r>
              <a:r>
                <a:rPr lang="es-MX" sz="2400">
                  <a:solidFill>
                    <a:srgbClr val="0070C0"/>
                  </a:solidFill>
                </a:rPr>
                <a:t>O</a:t>
              </a:r>
              <a:r>
                <a:rPr lang="es-MX" sz="2400" baseline="-25000">
                  <a:solidFill>
                    <a:srgbClr val="0070C0"/>
                  </a:solidFill>
                </a:rPr>
                <a:t>7</a:t>
              </a:r>
              <a:r>
                <a:rPr lang="es-MX" sz="2400" baseline="30000">
                  <a:solidFill>
                    <a:srgbClr val="0070C0"/>
                  </a:solidFill>
                </a:rPr>
                <a:t>2-</a:t>
              </a:r>
              <a:r>
                <a:rPr lang="es-MX" sz="2400">
                  <a:solidFill>
                    <a:srgbClr val="0070C0"/>
                  </a:solidFill>
                </a:rPr>
                <a:t>          2Cr</a:t>
              </a:r>
              <a:r>
                <a:rPr lang="es-MX" sz="2400" baseline="30000">
                  <a:solidFill>
                    <a:srgbClr val="0070C0"/>
                  </a:solidFill>
                </a:rPr>
                <a:t>3+</a:t>
              </a:r>
              <a:r>
                <a:rPr lang="es-MX" sz="2400">
                  <a:solidFill>
                    <a:srgbClr val="0070C0"/>
                  </a:solidFill>
                </a:rPr>
                <a:t> + 7H</a:t>
              </a:r>
              <a:r>
                <a:rPr lang="es-MX" sz="2400" baseline="-25000">
                  <a:solidFill>
                    <a:srgbClr val="0070C0"/>
                  </a:solidFill>
                </a:rPr>
                <a:t>2</a:t>
              </a:r>
              <a:r>
                <a:rPr lang="es-MX" sz="2400">
                  <a:solidFill>
                    <a:srgbClr val="0070C0"/>
                  </a:solidFill>
                </a:rPr>
                <a:t>O</a:t>
              </a:r>
            </a:p>
          </p:txBody>
        </p:sp>
        <p:sp>
          <p:nvSpPr>
            <p:cNvPr id="12313" name="Line 6"/>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solidFill>
                  <a:srgbClr val="0070C0"/>
                </a:solidFill>
              </a:endParaRPr>
            </a:p>
          </p:txBody>
        </p:sp>
      </p:grpSp>
      <p:grpSp>
        <p:nvGrpSpPr>
          <p:cNvPr id="3" name="Group 7"/>
          <p:cNvGrpSpPr>
            <a:grpSpLocks/>
          </p:cNvGrpSpPr>
          <p:nvPr/>
        </p:nvGrpSpPr>
        <p:grpSpPr bwMode="auto">
          <a:xfrm>
            <a:off x="1676400" y="2133600"/>
            <a:ext cx="4799013" cy="457200"/>
            <a:chOff x="1435" y="3625"/>
            <a:chExt cx="3023" cy="288"/>
          </a:xfrm>
        </p:grpSpPr>
        <p:sp>
          <p:nvSpPr>
            <p:cNvPr id="12310" name="Text Box 8"/>
            <p:cNvSpPr txBox="1">
              <a:spLocks noChangeArrowheads="1"/>
            </p:cNvSpPr>
            <p:nvPr/>
          </p:nvSpPr>
          <p:spPr bwMode="auto">
            <a:xfrm>
              <a:off x="1435" y="3625"/>
              <a:ext cx="30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s-MX" sz="2400">
                  <a:solidFill>
                    <a:srgbClr val="0070C0"/>
                  </a:solidFill>
                </a:rPr>
                <a:t>14H</a:t>
              </a:r>
              <a:r>
                <a:rPr lang="es-MX" sz="2400" baseline="30000">
                  <a:solidFill>
                    <a:srgbClr val="0070C0"/>
                  </a:solidFill>
                </a:rPr>
                <a:t>+ </a:t>
              </a:r>
              <a:r>
                <a:rPr lang="es-MX" sz="2400">
                  <a:solidFill>
                    <a:srgbClr val="0070C0"/>
                  </a:solidFill>
                </a:rPr>
                <a:t>+ Cr</a:t>
              </a:r>
              <a:r>
                <a:rPr lang="es-MX" sz="2400" baseline="-25000">
                  <a:solidFill>
                    <a:srgbClr val="0070C0"/>
                  </a:solidFill>
                </a:rPr>
                <a:t>2</a:t>
              </a:r>
              <a:r>
                <a:rPr lang="es-MX" sz="2400">
                  <a:solidFill>
                    <a:srgbClr val="0070C0"/>
                  </a:solidFill>
                </a:rPr>
                <a:t>O</a:t>
              </a:r>
              <a:r>
                <a:rPr lang="es-MX" sz="2400" baseline="-25000">
                  <a:solidFill>
                    <a:srgbClr val="0070C0"/>
                  </a:solidFill>
                </a:rPr>
                <a:t>7</a:t>
              </a:r>
              <a:r>
                <a:rPr lang="es-MX" sz="2400" baseline="30000">
                  <a:solidFill>
                    <a:srgbClr val="0070C0"/>
                  </a:solidFill>
                </a:rPr>
                <a:t>2-</a:t>
              </a:r>
              <a:r>
                <a:rPr lang="es-MX" sz="2400">
                  <a:solidFill>
                    <a:srgbClr val="0070C0"/>
                  </a:solidFill>
                </a:rPr>
                <a:t>          2Cr</a:t>
              </a:r>
              <a:r>
                <a:rPr lang="es-MX" sz="2400" baseline="30000">
                  <a:solidFill>
                    <a:srgbClr val="0070C0"/>
                  </a:solidFill>
                </a:rPr>
                <a:t>3+</a:t>
              </a:r>
              <a:r>
                <a:rPr lang="es-MX" sz="2400">
                  <a:solidFill>
                    <a:srgbClr val="0070C0"/>
                  </a:solidFill>
                </a:rPr>
                <a:t> + 7H</a:t>
              </a:r>
              <a:r>
                <a:rPr lang="es-MX" sz="2400" baseline="-25000">
                  <a:solidFill>
                    <a:srgbClr val="0070C0"/>
                  </a:solidFill>
                </a:rPr>
                <a:t>2</a:t>
              </a:r>
              <a:r>
                <a:rPr lang="es-MX" sz="2400">
                  <a:solidFill>
                    <a:srgbClr val="0070C0"/>
                  </a:solidFill>
                </a:rPr>
                <a:t>O</a:t>
              </a:r>
            </a:p>
          </p:txBody>
        </p:sp>
        <p:sp>
          <p:nvSpPr>
            <p:cNvPr id="12311" name="Line 9"/>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8202" name="Text Box 10"/>
          <p:cNvSpPr txBox="1">
            <a:spLocks noChangeArrowheads="1"/>
          </p:cNvSpPr>
          <p:nvPr/>
        </p:nvSpPr>
        <p:spPr bwMode="auto">
          <a:xfrm>
            <a:off x="152400" y="2682875"/>
            <a:ext cx="899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5"/>
            </a:pPr>
            <a:r>
              <a:rPr lang="es-MX" sz="2400"/>
              <a:t>Agregar electrones en el lado apropiado de cada una de las semireacciones para balancear las cargas.</a:t>
            </a:r>
          </a:p>
        </p:txBody>
      </p:sp>
      <p:grpSp>
        <p:nvGrpSpPr>
          <p:cNvPr id="4" name="Group 11"/>
          <p:cNvGrpSpPr>
            <a:grpSpLocks/>
          </p:cNvGrpSpPr>
          <p:nvPr/>
        </p:nvGrpSpPr>
        <p:grpSpPr bwMode="auto">
          <a:xfrm>
            <a:off x="3098800" y="3532188"/>
            <a:ext cx="2954338" cy="457200"/>
            <a:chOff x="2190" y="2329"/>
            <a:chExt cx="1861" cy="288"/>
          </a:xfrm>
        </p:grpSpPr>
        <p:sp>
          <p:nvSpPr>
            <p:cNvPr id="12308" name="Text Box 12"/>
            <p:cNvSpPr txBox="1">
              <a:spLocks noChangeArrowheads="1"/>
            </p:cNvSpPr>
            <p:nvPr/>
          </p:nvSpPr>
          <p:spPr bwMode="auto">
            <a:xfrm>
              <a:off x="2190" y="2329"/>
              <a:ext cx="1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Fe</a:t>
              </a:r>
              <a:r>
                <a:rPr lang="es-MX" sz="2400" baseline="30000">
                  <a:solidFill>
                    <a:srgbClr val="FF0000"/>
                  </a:solidFill>
                </a:rPr>
                <a:t>2+</a:t>
              </a:r>
              <a:r>
                <a:rPr lang="es-MX" sz="2400">
                  <a:solidFill>
                    <a:srgbClr val="FF0000"/>
                  </a:solidFill>
                </a:rPr>
                <a:t>          Fe</a:t>
              </a:r>
              <a:r>
                <a:rPr lang="es-MX" sz="2400" baseline="30000">
                  <a:solidFill>
                    <a:srgbClr val="FF0000"/>
                  </a:solidFill>
                </a:rPr>
                <a:t>3+</a:t>
              </a:r>
              <a:r>
                <a:rPr lang="es-MX" sz="2400">
                  <a:solidFill>
                    <a:srgbClr val="FF0000"/>
                  </a:solidFill>
                </a:rPr>
                <a:t> + 1e</a:t>
              </a:r>
              <a:r>
                <a:rPr lang="es-MX" sz="2400" baseline="30000">
                  <a:solidFill>
                    <a:srgbClr val="FF0000"/>
                  </a:solidFill>
                </a:rPr>
                <a:t>-</a:t>
              </a:r>
              <a:endParaRPr lang="es-MX" sz="2400">
                <a:solidFill>
                  <a:srgbClr val="FF0000"/>
                </a:solidFill>
              </a:endParaRPr>
            </a:p>
          </p:txBody>
        </p:sp>
        <p:sp>
          <p:nvSpPr>
            <p:cNvPr id="12309" name="Line 13"/>
            <p:cNvSpPr>
              <a:spLocks noChangeShapeType="1"/>
            </p:cNvSpPr>
            <p:nvPr/>
          </p:nvSpPr>
          <p:spPr bwMode="auto">
            <a:xfrm>
              <a:off x="2680" y="2464"/>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5" name="Group 14"/>
          <p:cNvGrpSpPr>
            <a:grpSpLocks/>
          </p:cNvGrpSpPr>
          <p:nvPr/>
        </p:nvGrpSpPr>
        <p:grpSpPr bwMode="auto">
          <a:xfrm>
            <a:off x="1011238" y="6172200"/>
            <a:ext cx="5553075" cy="457200"/>
            <a:chOff x="960" y="3625"/>
            <a:chExt cx="3498" cy="288"/>
          </a:xfrm>
        </p:grpSpPr>
        <p:sp>
          <p:nvSpPr>
            <p:cNvPr id="12306" name="Text Box 15"/>
            <p:cNvSpPr txBox="1">
              <a:spLocks noChangeArrowheads="1"/>
            </p:cNvSpPr>
            <p:nvPr/>
          </p:nvSpPr>
          <p:spPr bwMode="auto">
            <a:xfrm>
              <a:off x="960" y="3625"/>
              <a:ext cx="3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s-MX" sz="2400">
                  <a:solidFill>
                    <a:schemeClr val="tx1">
                      <a:lumMod val="95000"/>
                      <a:lumOff val="5000"/>
                    </a:schemeClr>
                  </a:solidFill>
                </a:rPr>
                <a:t>6e</a:t>
              </a:r>
              <a:r>
                <a:rPr lang="es-MX" sz="2400" baseline="30000">
                  <a:solidFill>
                    <a:schemeClr val="tx1">
                      <a:lumMod val="95000"/>
                      <a:lumOff val="5000"/>
                    </a:schemeClr>
                  </a:solidFill>
                </a:rPr>
                <a:t>-</a:t>
              </a:r>
              <a:r>
                <a:rPr lang="es-MX" sz="2400">
                  <a:solidFill>
                    <a:schemeClr val="tx1">
                      <a:lumMod val="95000"/>
                      <a:lumOff val="5000"/>
                    </a:schemeClr>
                  </a:solidFill>
                </a:rPr>
                <a:t> + 14H</a:t>
              </a:r>
              <a:r>
                <a:rPr lang="es-MX" sz="2400" baseline="30000">
                  <a:solidFill>
                    <a:schemeClr val="tx1">
                      <a:lumMod val="95000"/>
                      <a:lumOff val="5000"/>
                    </a:schemeClr>
                  </a:solidFill>
                </a:rPr>
                <a:t>+ </a:t>
              </a:r>
              <a:r>
                <a:rPr lang="es-MX" sz="2400">
                  <a:solidFill>
                    <a:schemeClr val="tx1">
                      <a:lumMod val="95000"/>
                      <a:lumOff val="5000"/>
                    </a:schemeClr>
                  </a:solidFill>
                </a:rPr>
                <a:t>+ Cr</a:t>
              </a:r>
              <a:r>
                <a:rPr lang="es-MX" sz="2400" baseline="-25000">
                  <a:solidFill>
                    <a:schemeClr val="tx1">
                      <a:lumMod val="95000"/>
                      <a:lumOff val="5000"/>
                    </a:schemeClr>
                  </a:solidFill>
                </a:rPr>
                <a:t>2</a:t>
              </a:r>
              <a:r>
                <a:rPr lang="es-MX" sz="2400">
                  <a:solidFill>
                    <a:schemeClr val="tx1">
                      <a:lumMod val="95000"/>
                      <a:lumOff val="5000"/>
                    </a:schemeClr>
                  </a:solidFill>
                </a:rPr>
                <a:t>O</a:t>
              </a:r>
              <a:r>
                <a:rPr lang="es-MX" sz="2400" baseline="-25000">
                  <a:solidFill>
                    <a:schemeClr val="tx1">
                      <a:lumMod val="95000"/>
                      <a:lumOff val="5000"/>
                    </a:schemeClr>
                  </a:solidFill>
                </a:rPr>
                <a:t>7</a:t>
              </a:r>
              <a:r>
                <a:rPr lang="es-MX" sz="2400" baseline="30000">
                  <a:solidFill>
                    <a:schemeClr val="tx1">
                      <a:lumMod val="95000"/>
                      <a:lumOff val="5000"/>
                    </a:schemeClr>
                  </a:solidFill>
                </a:rPr>
                <a:t>2-</a:t>
              </a:r>
              <a:r>
                <a:rPr lang="es-MX" sz="2400">
                  <a:solidFill>
                    <a:schemeClr val="tx1">
                      <a:lumMod val="95000"/>
                      <a:lumOff val="5000"/>
                    </a:schemeClr>
                  </a:solidFill>
                </a:rPr>
                <a:t>          2Cr</a:t>
              </a:r>
              <a:r>
                <a:rPr lang="es-MX" sz="2400" baseline="30000">
                  <a:solidFill>
                    <a:schemeClr val="tx1">
                      <a:lumMod val="95000"/>
                      <a:lumOff val="5000"/>
                    </a:schemeClr>
                  </a:solidFill>
                </a:rPr>
                <a:t>3+</a:t>
              </a:r>
              <a:r>
                <a:rPr lang="es-MX" sz="2400">
                  <a:solidFill>
                    <a:schemeClr val="tx1">
                      <a:lumMod val="95000"/>
                      <a:lumOff val="5000"/>
                    </a:schemeClr>
                  </a:solidFill>
                </a:rPr>
                <a:t> + 7H</a:t>
              </a:r>
              <a:r>
                <a:rPr lang="es-MX" sz="2400" baseline="-25000">
                  <a:solidFill>
                    <a:schemeClr val="tx1">
                      <a:lumMod val="95000"/>
                      <a:lumOff val="5000"/>
                    </a:schemeClr>
                  </a:solidFill>
                </a:rPr>
                <a:t>2</a:t>
              </a:r>
              <a:r>
                <a:rPr lang="es-MX" sz="2400">
                  <a:solidFill>
                    <a:schemeClr val="tx1">
                      <a:lumMod val="95000"/>
                      <a:lumOff val="5000"/>
                    </a:schemeClr>
                  </a:solidFill>
                </a:rPr>
                <a:t>O</a:t>
              </a:r>
            </a:p>
          </p:txBody>
        </p:sp>
        <p:sp>
          <p:nvSpPr>
            <p:cNvPr id="12307" name="Line 16"/>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8209" name="Text Box 17"/>
          <p:cNvSpPr txBox="1">
            <a:spLocks noChangeArrowheads="1"/>
          </p:cNvSpPr>
          <p:nvPr/>
        </p:nvSpPr>
        <p:spPr bwMode="auto">
          <a:xfrm>
            <a:off x="152400" y="4511675"/>
            <a:ext cx="899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6"/>
            </a:pPr>
            <a:r>
              <a:rPr lang="es-MX" sz="2400"/>
              <a:t>Si es necesario, igualar el número de electrones en las dos semireacciones multiplicando cada una de las reacciones  por un coeficiente apropiado.</a:t>
            </a:r>
          </a:p>
        </p:txBody>
      </p:sp>
      <p:grpSp>
        <p:nvGrpSpPr>
          <p:cNvPr id="6" name="Group 18"/>
          <p:cNvGrpSpPr>
            <a:grpSpLocks/>
          </p:cNvGrpSpPr>
          <p:nvPr/>
        </p:nvGrpSpPr>
        <p:grpSpPr bwMode="auto">
          <a:xfrm>
            <a:off x="2946400" y="5638800"/>
            <a:ext cx="3294063" cy="457200"/>
            <a:chOff x="1952" y="3552"/>
            <a:chExt cx="2075" cy="288"/>
          </a:xfrm>
        </p:grpSpPr>
        <p:sp>
          <p:nvSpPr>
            <p:cNvPr id="12304" name="Text Box 19"/>
            <p:cNvSpPr txBox="1">
              <a:spLocks noChangeArrowheads="1"/>
            </p:cNvSpPr>
            <p:nvPr/>
          </p:nvSpPr>
          <p:spPr bwMode="auto">
            <a:xfrm>
              <a:off x="1952" y="3552"/>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6Fe</a:t>
              </a:r>
              <a:r>
                <a:rPr lang="es-MX" sz="2400" baseline="30000">
                  <a:solidFill>
                    <a:srgbClr val="FF0000"/>
                  </a:solidFill>
                </a:rPr>
                <a:t>2+</a:t>
              </a:r>
              <a:r>
                <a:rPr lang="es-MX" sz="2400">
                  <a:solidFill>
                    <a:srgbClr val="FF0000"/>
                  </a:solidFill>
                </a:rPr>
                <a:t>          6Fe</a:t>
              </a:r>
              <a:r>
                <a:rPr lang="es-MX" sz="2400" baseline="30000">
                  <a:solidFill>
                    <a:srgbClr val="FF0000"/>
                  </a:solidFill>
                </a:rPr>
                <a:t>3+</a:t>
              </a:r>
              <a:r>
                <a:rPr lang="es-MX" sz="2400">
                  <a:solidFill>
                    <a:srgbClr val="FF0000"/>
                  </a:solidFill>
                </a:rPr>
                <a:t> + 6e</a:t>
              </a:r>
              <a:r>
                <a:rPr lang="es-MX" sz="2400" baseline="30000">
                  <a:solidFill>
                    <a:srgbClr val="FF0000"/>
                  </a:solidFill>
                </a:rPr>
                <a:t>-</a:t>
              </a:r>
              <a:endParaRPr lang="es-MX" sz="2400">
                <a:solidFill>
                  <a:srgbClr val="FF0000"/>
                </a:solidFill>
              </a:endParaRPr>
            </a:p>
          </p:txBody>
        </p:sp>
        <p:sp>
          <p:nvSpPr>
            <p:cNvPr id="12305" name="Line 20"/>
            <p:cNvSpPr>
              <a:spLocks noChangeShapeType="1"/>
            </p:cNvSpPr>
            <p:nvPr/>
          </p:nvSpPr>
          <p:spPr bwMode="auto">
            <a:xfrm>
              <a:off x="2544" y="3687"/>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7" name="Group 21"/>
          <p:cNvGrpSpPr>
            <a:grpSpLocks/>
          </p:cNvGrpSpPr>
          <p:nvPr/>
        </p:nvGrpSpPr>
        <p:grpSpPr bwMode="auto">
          <a:xfrm>
            <a:off x="1003300" y="3962400"/>
            <a:ext cx="5553075" cy="457200"/>
            <a:chOff x="960" y="3625"/>
            <a:chExt cx="3498" cy="288"/>
          </a:xfrm>
        </p:grpSpPr>
        <p:sp>
          <p:nvSpPr>
            <p:cNvPr id="12302" name="Text Box 22"/>
            <p:cNvSpPr txBox="1">
              <a:spLocks noChangeArrowheads="1"/>
            </p:cNvSpPr>
            <p:nvPr/>
          </p:nvSpPr>
          <p:spPr bwMode="auto">
            <a:xfrm>
              <a:off x="960" y="3625"/>
              <a:ext cx="3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s-MX" sz="2400">
                  <a:solidFill>
                    <a:srgbClr val="0070C0"/>
                  </a:solidFill>
                </a:rPr>
                <a:t>6e</a:t>
              </a:r>
              <a:r>
                <a:rPr lang="es-MX" sz="2400" baseline="30000">
                  <a:solidFill>
                    <a:srgbClr val="0070C0"/>
                  </a:solidFill>
                </a:rPr>
                <a:t>-</a:t>
              </a:r>
              <a:r>
                <a:rPr lang="es-MX" sz="2400">
                  <a:solidFill>
                    <a:srgbClr val="0070C0"/>
                  </a:solidFill>
                </a:rPr>
                <a:t> + 14H</a:t>
              </a:r>
              <a:r>
                <a:rPr lang="es-MX" sz="2400" baseline="30000">
                  <a:solidFill>
                    <a:srgbClr val="0070C0"/>
                  </a:solidFill>
                </a:rPr>
                <a:t>+ </a:t>
              </a:r>
              <a:r>
                <a:rPr lang="es-MX" sz="2400">
                  <a:solidFill>
                    <a:srgbClr val="0070C0"/>
                  </a:solidFill>
                </a:rPr>
                <a:t>+ Cr</a:t>
              </a:r>
              <a:r>
                <a:rPr lang="es-MX" sz="2400" baseline="-25000">
                  <a:solidFill>
                    <a:srgbClr val="0070C0"/>
                  </a:solidFill>
                </a:rPr>
                <a:t>2</a:t>
              </a:r>
              <a:r>
                <a:rPr lang="es-MX" sz="2400">
                  <a:solidFill>
                    <a:srgbClr val="0070C0"/>
                  </a:solidFill>
                </a:rPr>
                <a:t>O</a:t>
              </a:r>
              <a:r>
                <a:rPr lang="es-MX" sz="2400" baseline="-25000">
                  <a:solidFill>
                    <a:srgbClr val="0070C0"/>
                  </a:solidFill>
                </a:rPr>
                <a:t>7</a:t>
              </a:r>
              <a:r>
                <a:rPr lang="es-MX" sz="2400" baseline="30000">
                  <a:solidFill>
                    <a:srgbClr val="0070C0"/>
                  </a:solidFill>
                </a:rPr>
                <a:t>2-</a:t>
              </a:r>
              <a:r>
                <a:rPr lang="es-MX" sz="2400">
                  <a:solidFill>
                    <a:srgbClr val="0070C0"/>
                  </a:solidFill>
                </a:rPr>
                <a:t>          2Cr</a:t>
              </a:r>
              <a:r>
                <a:rPr lang="es-MX" sz="2400" baseline="30000">
                  <a:solidFill>
                    <a:srgbClr val="0070C0"/>
                  </a:solidFill>
                </a:rPr>
                <a:t>3+</a:t>
              </a:r>
              <a:r>
                <a:rPr lang="es-MX" sz="2400">
                  <a:solidFill>
                    <a:srgbClr val="0070C0"/>
                  </a:solidFill>
                </a:rPr>
                <a:t> + 7H</a:t>
              </a:r>
              <a:r>
                <a:rPr lang="es-MX" sz="2400" baseline="-25000">
                  <a:solidFill>
                    <a:srgbClr val="0070C0"/>
                  </a:solidFill>
                </a:rPr>
                <a:t>2</a:t>
              </a:r>
              <a:r>
                <a:rPr lang="es-MX" sz="2400">
                  <a:solidFill>
                    <a:srgbClr val="0070C0"/>
                  </a:solidFill>
                </a:rPr>
                <a:t>O</a:t>
              </a:r>
            </a:p>
          </p:txBody>
        </p:sp>
        <p:sp>
          <p:nvSpPr>
            <p:cNvPr id="12303" name="Line 23"/>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8216" name="Oval 24"/>
          <p:cNvSpPr>
            <a:spLocks noChangeArrowheads="1"/>
          </p:cNvSpPr>
          <p:nvPr/>
        </p:nvSpPr>
        <p:spPr bwMode="auto">
          <a:xfrm>
            <a:off x="990600" y="3911600"/>
            <a:ext cx="533400" cy="533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
        <p:nvSpPr>
          <p:cNvPr id="8217" name="Oval 25"/>
          <p:cNvSpPr>
            <a:spLocks noChangeArrowheads="1"/>
          </p:cNvSpPr>
          <p:nvPr/>
        </p:nvSpPr>
        <p:spPr bwMode="auto">
          <a:xfrm>
            <a:off x="5486400" y="3505200"/>
            <a:ext cx="533400" cy="533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ES"/>
          </a:p>
        </p:txBody>
      </p:sp>
    </p:spTree>
    <p:extLst>
      <p:ext uri="{BB962C8B-B14F-4D97-AF65-F5344CB8AC3E}">
        <p14:creationId xmlns:p14="http://schemas.microsoft.com/office/powerpoint/2010/main" val="3629577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02"/>
                                        </p:tgtEl>
                                        <p:attrNameLst>
                                          <p:attrName>style.visibility</p:attrName>
                                        </p:attrNameLst>
                                      </p:cBhvr>
                                      <p:to>
                                        <p:strVal val="visible"/>
                                      </p:to>
                                    </p:set>
                                    <p:anim calcmode="lin" valueType="num">
                                      <p:cBhvr additive="base">
                                        <p:cTn id="19" dur="500" fill="hold"/>
                                        <p:tgtEl>
                                          <p:spTgt spid="8202"/>
                                        </p:tgtEl>
                                        <p:attrNameLst>
                                          <p:attrName>ppt_x</p:attrName>
                                        </p:attrNameLst>
                                      </p:cBhvr>
                                      <p:tavLst>
                                        <p:tav tm="0">
                                          <p:val>
                                            <p:strVal val="0-#ppt_w/2"/>
                                          </p:val>
                                        </p:tav>
                                        <p:tav tm="100000">
                                          <p:val>
                                            <p:strVal val="#ppt_x"/>
                                          </p:val>
                                        </p:tav>
                                      </p:tavLst>
                                    </p:anim>
                                    <p:anim calcmode="lin" valueType="num">
                                      <p:cBhvr additive="base">
                                        <p:cTn id="20" dur="500" fill="hold"/>
                                        <p:tgtEl>
                                          <p:spTgt spid="82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09"/>
                                        </p:tgtEl>
                                        <p:attrNameLst>
                                          <p:attrName>style.visibility</p:attrName>
                                        </p:attrNameLst>
                                      </p:cBhvr>
                                      <p:to>
                                        <p:strVal val="visible"/>
                                      </p:to>
                                    </p:set>
                                    <p:anim calcmode="lin" valueType="num">
                                      <p:cBhvr additive="base">
                                        <p:cTn id="37" dur="500" fill="hold"/>
                                        <p:tgtEl>
                                          <p:spTgt spid="8209"/>
                                        </p:tgtEl>
                                        <p:attrNameLst>
                                          <p:attrName>ppt_x</p:attrName>
                                        </p:attrNameLst>
                                      </p:cBhvr>
                                      <p:tavLst>
                                        <p:tav tm="0">
                                          <p:val>
                                            <p:strVal val="0-#ppt_w/2"/>
                                          </p:val>
                                        </p:tav>
                                        <p:tav tm="100000">
                                          <p:val>
                                            <p:strVal val="#ppt_x"/>
                                          </p:val>
                                        </p:tav>
                                      </p:tavLst>
                                    </p:anim>
                                    <p:anim calcmode="lin" valueType="num">
                                      <p:cBhvr additive="base">
                                        <p:cTn id="38" dur="500" fill="hold"/>
                                        <p:tgtEl>
                                          <p:spTgt spid="82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2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2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0-#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utoUpdateAnimBg="0"/>
      <p:bldP spid="8209" grpId="0" autoUpdateAnimBg="0"/>
      <p:bldP spid="8216" grpId="0" animBg="1"/>
      <p:bldP spid="82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08338" y="141288"/>
            <a:ext cx="2738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MX" sz="2800"/>
              <a:t>Balances redox </a:t>
            </a:r>
          </a:p>
        </p:txBody>
      </p:sp>
      <p:sp>
        <p:nvSpPr>
          <p:cNvPr id="13315" name="Text Box 3"/>
          <p:cNvSpPr txBox="1">
            <a:spLocks noChangeArrowheads="1"/>
          </p:cNvSpPr>
          <p:nvPr/>
        </p:nvSpPr>
        <p:spPr bwMode="auto">
          <a:xfrm>
            <a:off x="152400" y="838200"/>
            <a:ext cx="8991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7"/>
            </a:pPr>
            <a:r>
              <a:rPr lang="es-MX" sz="2400"/>
              <a:t>Unir el lado izquierdo  de una  semireacción con el lado izquierdo de la otra y el derecho con el derecho y eliminar lo que sea posible.  </a:t>
            </a:r>
            <a:r>
              <a:rPr lang="es-MX" sz="2400" b="1"/>
              <a:t>El número de electrones en ambas partes debe cancelarse.</a:t>
            </a:r>
            <a:endParaRPr lang="es-MX" sz="2400"/>
          </a:p>
        </p:txBody>
      </p:sp>
      <p:grpSp>
        <p:nvGrpSpPr>
          <p:cNvPr id="2" name="Group 4"/>
          <p:cNvGrpSpPr>
            <a:grpSpLocks/>
          </p:cNvGrpSpPr>
          <p:nvPr/>
        </p:nvGrpSpPr>
        <p:grpSpPr bwMode="auto">
          <a:xfrm>
            <a:off x="2600325" y="2895600"/>
            <a:ext cx="5553075" cy="457200"/>
            <a:chOff x="960" y="3625"/>
            <a:chExt cx="3498" cy="288"/>
          </a:xfrm>
        </p:grpSpPr>
        <p:sp>
          <p:nvSpPr>
            <p:cNvPr id="13331" name="Text Box 5"/>
            <p:cNvSpPr txBox="1">
              <a:spLocks noChangeArrowheads="1"/>
            </p:cNvSpPr>
            <p:nvPr/>
          </p:nvSpPr>
          <p:spPr bwMode="auto">
            <a:xfrm>
              <a:off x="960" y="3625"/>
              <a:ext cx="34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s-MX" sz="2400">
                  <a:solidFill>
                    <a:srgbClr val="0070C0"/>
                  </a:solidFill>
                </a:rPr>
                <a:t>6e</a:t>
              </a:r>
              <a:r>
                <a:rPr lang="es-MX" sz="2400" baseline="30000">
                  <a:solidFill>
                    <a:srgbClr val="0070C0"/>
                  </a:solidFill>
                </a:rPr>
                <a:t>-</a:t>
              </a:r>
              <a:r>
                <a:rPr lang="es-MX" sz="2400">
                  <a:solidFill>
                    <a:srgbClr val="0070C0"/>
                  </a:solidFill>
                </a:rPr>
                <a:t> + 14H</a:t>
              </a:r>
              <a:r>
                <a:rPr lang="es-MX" sz="2400" baseline="30000">
                  <a:solidFill>
                    <a:srgbClr val="0070C0"/>
                  </a:solidFill>
                </a:rPr>
                <a:t>+ </a:t>
              </a:r>
              <a:r>
                <a:rPr lang="es-MX" sz="2400">
                  <a:solidFill>
                    <a:srgbClr val="0070C0"/>
                  </a:solidFill>
                </a:rPr>
                <a:t>+ Cr</a:t>
              </a:r>
              <a:r>
                <a:rPr lang="es-MX" sz="2400" baseline="-25000">
                  <a:solidFill>
                    <a:srgbClr val="0070C0"/>
                  </a:solidFill>
                </a:rPr>
                <a:t>2</a:t>
              </a:r>
              <a:r>
                <a:rPr lang="es-MX" sz="2400">
                  <a:solidFill>
                    <a:srgbClr val="0070C0"/>
                  </a:solidFill>
                </a:rPr>
                <a:t>O</a:t>
              </a:r>
              <a:r>
                <a:rPr lang="es-MX" sz="2400" baseline="-25000">
                  <a:solidFill>
                    <a:srgbClr val="0070C0"/>
                  </a:solidFill>
                </a:rPr>
                <a:t>7</a:t>
              </a:r>
              <a:r>
                <a:rPr lang="es-MX" sz="2400" baseline="30000">
                  <a:solidFill>
                    <a:srgbClr val="0070C0"/>
                  </a:solidFill>
                </a:rPr>
                <a:t>2-</a:t>
              </a:r>
              <a:r>
                <a:rPr lang="es-MX" sz="2400">
                  <a:solidFill>
                    <a:srgbClr val="0070C0"/>
                  </a:solidFill>
                </a:rPr>
                <a:t>          2Cr</a:t>
              </a:r>
              <a:r>
                <a:rPr lang="es-MX" sz="2400" baseline="30000">
                  <a:solidFill>
                    <a:srgbClr val="0070C0"/>
                  </a:solidFill>
                </a:rPr>
                <a:t>3+</a:t>
              </a:r>
              <a:r>
                <a:rPr lang="es-MX" sz="2400">
                  <a:solidFill>
                    <a:srgbClr val="0070C0"/>
                  </a:solidFill>
                </a:rPr>
                <a:t> + 7H</a:t>
              </a:r>
              <a:r>
                <a:rPr lang="es-MX" sz="2400" baseline="-25000">
                  <a:solidFill>
                    <a:srgbClr val="0070C0"/>
                  </a:solidFill>
                </a:rPr>
                <a:t>2</a:t>
              </a:r>
              <a:r>
                <a:rPr lang="es-MX" sz="2400">
                  <a:solidFill>
                    <a:srgbClr val="0070C0"/>
                  </a:solidFill>
                </a:rPr>
                <a:t>O</a:t>
              </a:r>
            </a:p>
          </p:txBody>
        </p:sp>
        <p:sp>
          <p:nvSpPr>
            <p:cNvPr id="13332" name="Line 6"/>
            <p:cNvSpPr>
              <a:spLocks noChangeShapeType="1"/>
            </p:cNvSpPr>
            <p:nvPr/>
          </p:nvSpPr>
          <p:spPr bwMode="auto">
            <a:xfrm>
              <a:off x="2768" y="3769"/>
              <a:ext cx="4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s-PE">
                <a:solidFill>
                  <a:srgbClr val="0070C0"/>
                </a:solidFill>
              </a:endParaRPr>
            </a:p>
          </p:txBody>
        </p:sp>
      </p:grpSp>
      <p:grpSp>
        <p:nvGrpSpPr>
          <p:cNvPr id="3" name="Group 7"/>
          <p:cNvGrpSpPr>
            <a:grpSpLocks/>
          </p:cNvGrpSpPr>
          <p:nvPr/>
        </p:nvGrpSpPr>
        <p:grpSpPr bwMode="auto">
          <a:xfrm>
            <a:off x="4535488" y="2362200"/>
            <a:ext cx="3294062" cy="457200"/>
            <a:chOff x="1952" y="3552"/>
            <a:chExt cx="2075" cy="288"/>
          </a:xfrm>
        </p:grpSpPr>
        <p:sp>
          <p:nvSpPr>
            <p:cNvPr id="13329" name="Text Box 8"/>
            <p:cNvSpPr txBox="1">
              <a:spLocks noChangeArrowheads="1"/>
            </p:cNvSpPr>
            <p:nvPr/>
          </p:nvSpPr>
          <p:spPr bwMode="auto">
            <a:xfrm>
              <a:off x="1952" y="3552"/>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6Fe</a:t>
              </a:r>
              <a:r>
                <a:rPr lang="es-MX" sz="2400" baseline="30000">
                  <a:solidFill>
                    <a:srgbClr val="FF0000"/>
                  </a:solidFill>
                </a:rPr>
                <a:t>2+</a:t>
              </a:r>
              <a:r>
                <a:rPr lang="es-MX" sz="2400">
                  <a:solidFill>
                    <a:srgbClr val="FF0000"/>
                  </a:solidFill>
                </a:rPr>
                <a:t>          6Fe</a:t>
              </a:r>
              <a:r>
                <a:rPr lang="es-MX" sz="2400" baseline="30000">
                  <a:solidFill>
                    <a:srgbClr val="FF0000"/>
                  </a:solidFill>
                </a:rPr>
                <a:t>3+</a:t>
              </a:r>
              <a:r>
                <a:rPr lang="es-MX" sz="2400">
                  <a:solidFill>
                    <a:srgbClr val="FF0000"/>
                  </a:solidFill>
                </a:rPr>
                <a:t> + 6e</a:t>
              </a:r>
              <a:r>
                <a:rPr lang="es-MX" sz="2400" baseline="30000">
                  <a:solidFill>
                    <a:srgbClr val="FF0000"/>
                  </a:solidFill>
                </a:rPr>
                <a:t>-</a:t>
              </a:r>
              <a:endParaRPr lang="es-MX" sz="2400">
                <a:solidFill>
                  <a:srgbClr val="FF0000"/>
                </a:solidFill>
              </a:endParaRPr>
            </a:p>
          </p:txBody>
        </p:sp>
        <p:sp>
          <p:nvSpPr>
            <p:cNvPr id="13330" name="Line 9"/>
            <p:cNvSpPr>
              <a:spLocks noChangeShapeType="1"/>
            </p:cNvSpPr>
            <p:nvPr/>
          </p:nvSpPr>
          <p:spPr bwMode="auto">
            <a:xfrm>
              <a:off x="2544" y="3687"/>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9226" name="Text Box 10"/>
          <p:cNvSpPr txBox="1">
            <a:spLocks noChangeArrowheads="1"/>
          </p:cNvSpPr>
          <p:nvPr/>
        </p:nvSpPr>
        <p:spPr bwMode="auto">
          <a:xfrm>
            <a:off x="990600" y="23622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FF0000"/>
                </a:solidFill>
              </a:rPr>
              <a:t>Oxidación:</a:t>
            </a:r>
          </a:p>
        </p:txBody>
      </p:sp>
      <p:sp>
        <p:nvSpPr>
          <p:cNvPr id="9227" name="Text Box 11"/>
          <p:cNvSpPr txBox="1">
            <a:spLocks noChangeArrowheads="1"/>
          </p:cNvSpPr>
          <p:nvPr/>
        </p:nvSpPr>
        <p:spPr bwMode="auto">
          <a:xfrm>
            <a:off x="1006475" y="2894013"/>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solidFill>
                  <a:srgbClr val="0070C0"/>
                </a:solidFill>
              </a:rPr>
              <a:t>Reducción:</a:t>
            </a:r>
          </a:p>
        </p:txBody>
      </p:sp>
      <p:sp>
        <p:nvSpPr>
          <p:cNvPr id="9228" name="Line 12"/>
          <p:cNvSpPr>
            <a:spLocks noChangeShapeType="1"/>
          </p:cNvSpPr>
          <p:nvPr/>
        </p:nvSpPr>
        <p:spPr bwMode="auto">
          <a:xfrm flipH="1">
            <a:off x="7239000" y="24384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29" name="Line 13"/>
          <p:cNvSpPr>
            <a:spLocks noChangeShapeType="1"/>
          </p:cNvSpPr>
          <p:nvPr/>
        </p:nvSpPr>
        <p:spPr bwMode="auto">
          <a:xfrm flipH="1">
            <a:off x="2667000" y="29718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30" name="Line 14"/>
          <p:cNvSpPr>
            <a:spLocks noChangeShapeType="1"/>
          </p:cNvSpPr>
          <p:nvPr/>
        </p:nvSpPr>
        <p:spPr bwMode="auto">
          <a:xfrm>
            <a:off x="990600" y="3429000"/>
            <a:ext cx="7086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grpSp>
        <p:nvGrpSpPr>
          <p:cNvPr id="4" name="Group 15"/>
          <p:cNvGrpSpPr>
            <a:grpSpLocks/>
          </p:cNvGrpSpPr>
          <p:nvPr/>
        </p:nvGrpSpPr>
        <p:grpSpPr bwMode="auto">
          <a:xfrm>
            <a:off x="990600" y="3479800"/>
            <a:ext cx="7032625" cy="457200"/>
            <a:chOff x="374" y="2281"/>
            <a:chExt cx="4430" cy="288"/>
          </a:xfrm>
        </p:grpSpPr>
        <p:sp>
          <p:nvSpPr>
            <p:cNvPr id="13327" name="Text Box 16"/>
            <p:cNvSpPr txBox="1">
              <a:spLocks noChangeArrowheads="1"/>
            </p:cNvSpPr>
            <p:nvPr/>
          </p:nvSpPr>
          <p:spPr bwMode="auto">
            <a:xfrm>
              <a:off x="374" y="2281"/>
              <a:ext cx="44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2400"/>
                <a:t>14H</a:t>
              </a:r>
              <a:r>
                <a:rPr lang="es-MX" sz="2400" baseline="30000"/>
                <a:t>+</a:t>
              </a:r>
              <a:r>
                <a:rPr lang="es-MX" sz="2400"/>
                <a:t> + Cr</a:t>
              </a:r>
              <a:r>
                <a:rPr lang="es-MX" sz="2400" baseline="-25000"/>
                <a:t>2</a:t>
              </a:r>
              <a:r>
                <a:rPr lang="es-MX" sz="2400"/>
                <a:t>O</a:t>
              </a:r>
              <a:r>
                <a:rPr lang="es-MX" sz="2400" baseline="-25000"/>
                <a:t>7</a:t>
              </a:r>
              <a:r>
                <a:rPr lang="es-MX" sz="2400" baseline="30000"/>
                <a:t>2-</a:t>
              </a:r>
              <a:r>
                <a:rPr lang="es-MX" sz="2400"/>
                <a:t> + 6Fe</a:t>
              </a:r>
              <a:r>
                <a:rPr lang="es-MX" sz="2400" baseline="30000"/>
                <a:t>2+</a:t>
              </a:r>
              <a:r>
                <a:rPr lang="es-MX" sz="2400"/>
                <a:t>          6Fe</a:t>
              </a:r>
              <a:r>
                <a:rPr lang="es-MX" sz="2400" baseline="30000"/>
                <a:t>3+</a:t>
              </a:r>
              <a:r>
                <a:rPr lang="es-MX" sz="2400"/>
                <a:t> + 2Cr</a:t>
              </a:r>
              <a:r>
                <a:rPr lang="es-MX" sz="2400" baseline="30000"/>
                <a:t>3+</a:t>
              </a:r>
              <a:r>
                <a:rPr lang="es-MX" sz="2400"/>
                <a:t> + 7H</a:t>
              </a:r>
              <a:r>
                <a:rPr lang="es-MX" sz="2400" baseline="-25000"/>
                <a:t>2</a:t>
              </a:r>
              <a:r>
                <a:rPr lang="es-MX" sz="2400"/>
                <a:t>O</a:t>
              </a:r>
            </a:p>
          </p:txBody>
        </p:sp>
        <p:sp>
          <p:nvSpPr>
            <p:cNvPr id="13328" name="Line 17"/>
            <p:cNvSpPr>
              <a:spLocks noChangeShapeType="1"/>
            </p:cNvSpPr>
            <p:nvPr/>
          </p:nvSpPr>
          <p:spPr bwMode="auto">
            <a:xfrm>
              <a:off x="2432" y="2432"/>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9234" name="Text Box 18"/>
          <p:cNvSpPr txBox="1">
            <a:spLocks noChangeArrowheads="1"/>
          </p:cNvSpPr>
          <p:nvPr/>
        </p:nvSpPr>
        <p:spPr bwMode="auto">
          <a:xfrm>
            <a:off x="152400" y="4222750"/>
            <a:ext cx="922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8"/>
            </a:pPr>
            <a:r>
              <a:rPr lang="es-MX" sz="2400"/>
              <a:t>Verificar que el número de átomos y las cargas estén balanceadas.</a:t>
            </a:r>
          </a:p>
        </p:txBody>
      </p:sp>
      <p:sp>
        <p:nvSpPr>
          <p:cNvPr id="9235" name="Text Box 19"/>
          <p:cNvSpPr txBox="1">
            <a:spLocks noChangeArrowheads="1"/>
          </p:cNvSpPr>
          <p:nvPr/>
        </p:nvSpPr>
        <p:spPr bwMode="auto">
          <a:xfrm>
            <a:off x="2555875" y="4941888"/>
            <a:ext cx="455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s-MX" sz="2400"/>
              <a:t>14x1 – 2 + 6x2 = 24 = 6x3 + 2x3</a:t>
            </a:r>
          </a:p>
        </p:txBody>
      </p:sp>
      <p:sp>
        <p:nvSpPr>
          <p:cNvPr id="9237" name="Text Box 21"/>
          <p:cNvSpPr txBox="1">
            <a:spLocks noChangeArrowheads="1"/>
          </p:cNvSpPr>
          <p:nvPr/>
        </p:nvSpPr>
        <p:spPr bwMode="auto">
          <a:xfrm>
            <a:off x="152400" y="5502275"/>
            <a:ext cx="899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startAt="9"/>
            </a:pPr>
            <a:r>
              <a:rPr lang="es-MX" sz="2400"/>
              <a:t>Para reacciones en solución básica, agregar (OH)</a:t>
            </a:r>
            <a:r>
              <a:rPr lang="es-MX" sz="2400" baseline="30000"/>
              <a:t>-1</a:t>
            </a:r>
            <a:r>
              <a:rPr lang="es-MX" sz="2400"/>
              <a:t>  en ambos lados de la ecuación por cada H</a:t>
            </a:r>
            <a:r>
              <a:rPr lang="es-MX" sz="2400" baseline="30000"/>
              <a:t>+</a:t>
            </a:r>
            <a:r>
              <a:rPr lang="es-MX" sz="2400"/>
              <a:t> que aparezca en la ecuación.</a:t>
            </a:r>
          </a:p>
        </p:txBody>
      </p:sp>
    </p:spTree>
    <p:extLst>
      <p:ext uri="{BB962C8B-B14F-4D97-AF65-F5344CB8AC3E}">
        <p14:creationId xmlns:p14="http://schemas.microsoft.com/office/powerpoint/2010/main" val="2937255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6"/>
                                        </p:tgtEl>
                                        <p:attrNameLst>
                                          <p:attrName>style.visibility</p:attrName>
                                        </p:attrNameLst>
                                      </p:cBhvr>
                                      <p:to>
                                        <p:strVal val="visible"/>
                                      </p:to>
                                    </p:set>
                                    <p:anim calcmode="lin" valueType="num">
                                      <p:cBhvr additive="base">
                                        <p:cTn id="13" dur="500" fill="hold"/>
                                        <p:tgtEl>
                                          <p:spTgt spid="9226"/>
                                        </p:tgtEl>
                                        <p:attrNameLst>
                                          <p:attrName>ppt_x</p:attrName>
                                        </p:attrNameLst>
                                      </p:cBhvr>
                                      <p:tavLst>
                                        <p:tav tm="0">
                                          <p:val>
                                            <p:strVal val="0-#ppt_w/2"/>
                                          </p:val>
                                        </p:tav>
                                        <p:tav tm="100000">
                                          <p:val>
                                            <p:strVal val="#ppt_x"/>
                                          </p:val>
                                        </p:tav>
                                      </p:tavLst>
                                    </p:anim>
                                    <p:anim calcmode="lin" valueType="num">
                                      <p:cBhvr additive="base">
                                        <p:cTn id="14" dur="500" fill="hold"/>
                                        <p:tgtEl>
                                          <p:spTgt spid="92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27"/>
                                        </p:tgtEl>
                                        <p:attrNameLst>
                                          <p:attrName>style.visibility</p:attrName>
                                        </p:attrNameLst>
                                      </p:cBhvr>
                                      <p:to>
                                        <p:strVal val="visible"/>
                                      </p:to>
                                    </p:set>
                                    <p:anim calcmode="lin" valueType="num">
                                      <p:cBhvr additive="base">
                                        <p:cTn id="25" dur="500" fill="hold"/>
                                        <p:tgtEl>
                                          <p:spTgt spid="9227"/>
                                        </p:tgtEl>
                                        <p:attrNameLst>
                                          <p:attrName>ppt_x</p:attrName>
                                        </p:attrNameLst>
                                      </p:cBhvr>
                                      <p:tavLst>
                                        <p:tav tm="0">
                                          <p:val>
                                            <p:strVal val="0-#ppt_w/2"/>
                                          </p:val>
                                        </p:tav>
                                        <p:tav tm="100000">
                                          <p:val>
                                            <p:strVal val="#ppt_x"/>
                                          </p:val>
                                        </p:tav>
                                      </p:tavLst>
                                    </p:anim>
                                    <p:anim calcmode="lin" valueType="num">
                                      <p:cBhvr additive="base">
                                        <p:cTn id="26" dur="500" fill="hold"/>
                                        <p:tgtEl>
                                          <p:spTgt spid="92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2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34"/>
                                        </p:tgtEl>
                                        <p:attrNameLst>
                                          <p:attrName>style.visibility</p:attrName>
                                        </p:attrNameLst>
                                      </p:cBhvr>
                                      <p:to>
                                        <p:strVal val="visible"/>
                                      </p:to>
                                    </p:set>
                                    <p:anim calcmode="lin" valueType="num">
                                      <p:cBhvr additive="base">
                                        <p:cTn id="49" dur="500" fill="hold"/>
                                        <p:tgtEl>
                                          <p:spTgt spid="9234"/>
                                        </p:tgtEl>
                                        <p:attrNameLst>
                                          <p:attrName>ppt_x</p:attrName>
                                        </p:attrNameLst>
                                      </p:cBhvr>
                                      <p:tavLst>
                                        <p:tav tm="0">
                                          <p:val>
                                            <p:strVal val="0-#ppt_w/2"/>
                                          </p:val>
                                        </p:tav>
                                        <p:tav tm="100000">
                                          <p:val>
                                            <p:strVal val="#ppt_x"/>
                                          </p:val>
                                        </p:tav>
                                      </p:tavLst>
                                    </p:anim>
                                    <p:anim calcmode="lin" valueType="num">
                                      <p:cBhvr additive="base">
                                        <p:cTn id="50" dur="500" fill="hold"/>
                                        <p:tgtEl>
                                          <p:spTgt spid="923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9235"/>
                                        </p:tgtEl>
                                        <p:attrNameLst>
                                          <p:attrName>style.visibility</p:attrName>
                                        </p:attrNameLst>
                                      </p:cBhvr>
                                      <p:to>
                                        <p:strVal val="visible"/>
                                      </p:to>
                                    </p:set>
                                    <p:anim calcmode="lin" valueType="num">
                                      <p:cBhvr>
                                        <p:cTn id="55" dur="500" fill="hold"/>
                                        <p:tgtEl>
                                          <p:spTgt spid="9235"/>
                                        </p:tgtEl>
                                        <p:attrNameLst>
                                          <p:attrName>ppt_w</p:attrName>
                                        </p:attrNameLst>
                                      </p:cBhvr>
                                      <p:tavLst>
                                        <p:tav tm="0">
                                          <p:val>
                                            <p:fltVal val="0"/>
                                          </p:val>
                                        </p:tav>
                                        <p:tav tm="100000">
                                          <p:val>
                                            <p:strVal val="#ppt_w"/>
                                          </p:val>
                                        </p:tav>
                                      </p:tavLst>
                                    </p:anim>
                                    <p:anim calcmode="lin" valueType="num">
                                      <p:cBhvr>
                                        <p:cTn id="56" dur="500" fill="hold"/>
                                        <p:tgtEl>
                                          <p:spTgt spid="9235"/>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237"/>
                                        </p:tgtEl>
                                        <p:attrNameLst>
                                          <p:attrName>style.visibility</p:attrName>
                                        </p:attrNameLst>
                                      </p:cBhvr>
                                      <p:to>
                                        <p:strVal val="visible"/>
                                      </p:to>
                                    </p:set>
                                    <p:anim calcmode="lin" valueType="num">
                                      <p:cBhvr additive="base">
                                        <p:cTn id="61" dur="500" fill="hold"/>
                                        <p:tgtEl>
                                          <p:spTgt spid="9237"/>
                                        </p:tgtEl>
                                        <p:attrNameLst>
                                          <p:attrName>ppt_x</p:attrName>
                                        </p:attrNameLst>
                                      </p:cBhvr>
                                      <p:tavLst>
                                        <p:tav tm="0">
                                          <p:val>
                                            <p:strVal val="0-#ppt_w/2"/>
                                          </p:val>
                                        </p:tav>
                                        <p:tav tm="100000">
                                          <p:val>
                                            <p:strVal val="#ppt_x"/>
                                          </p:val>
                                        </p:tav>
                                      </p:tavLst>
                                    </p:anim>
                                    <p:anim calcmode="lin" valueType="num">
                                      <p:cBhvr additive="base">
                                        <p:cTn id="62" dur="500" fill="hold"/>
                                        <p:tgtEl>
                                          <p:spTgt spid="9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227" grpId="0" autoUpdateAnimBg="0"/>
      <p:bldP spid="9228" grpId="0" animBg="1"/>
      <p:bldP spid="9229" grpId="0" animBg="1"/>
      <p:bldP spid="9230" grpId="0" animBg="1"/>
      <p:bldP spid="9234" grpId="0" autoUpdateAnimBg="0"/>
      <p:bldP spid="9235" grpId="0" autoUpdateAnimBg="0"/>
      <p:bldP spid="923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195513" y="2349500"/>
            <a:ext cx="50403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5400">
                <a:solidFill>
                  <a:srgbClr val="003399"/>
                </a:solidFill>
                <a:latin typeface="Tahoma" charset="0"/>
              </a:rPr>
              <a:t>Estequiometría</a:t>
            </a:r>
            <a:r>
              <a:rPr lang="es-ES_tradnl" sz="5400">
                <a:latin typeface="Times New Roman" pitchFamily="18" charset="0"/>
              </a:rPr>
              <a:t>  </a:t>
            </a:r>
            <a:endParaRPr lang="es-ES_tradnl" sz="5400">
              <a:solidFill>
                <a:srgbClr val="003399"/>
              </a:solidFill>
              <a:latin typeface="Times New Roman" pitchFamily="18" charset="0"/>
            </a:endParaRPr>
          </a:p>
        </p:txBody>
      </p:sp>
      <p:sp>
        <p:nvSpPr>
          <p:cNvPr id="3075" name="Line 3"/>
          <p:cNvSpPr>
            <a:spLocks noChangeShapeType="1"/>
          </p:cNvSpPr>
          <p:nvPr/>
        </p:nvSpPr>
        <p:spPr bwMode="auto">
          <a:xfrm flipH="1">
            <a:off x="4859338" y="1628775"/>
            <a:ext cx="0" cy="273685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76" name="Text Box 4"/>
          <p:cNvSpPr txBox="1">
            <a:spLocks noChangeArrowheads="1"/>
          </p:cNvSpPr>
          <p:nvPr/>
        </p:nvSpPr>
        <p:spPr bwMode="auto">
          <a:xfrm>
            <a:off x="2987675" y="3575050"/>
            <a:ext cx="2011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400" i="1">
                <a:solidFill>
                  <a:srgbClr val="003399"/>
                </a:solidFill>
                <a:latin typeface="Tahoma" charset="0"/>
              </a:rPr>
              <a:t>Stoecheion </a:t>
            </a:r>
            <a:r>
              <a:rPr lang="es-ES_tradnl" sz="2400">
                <a:solidFill>
                  <a:srgbClr val="003399"/>
                </a:solidFill>
                <a:latin typeface="Tahoma" charset="0"/>
              </a:rPr>
              <a:t>Elemento</a:t>
            </a:r>
          </a:p>
        </p:txBody>
      </p:sp>
      <p:sp>
        <p:nvSpPr>
          <p:cNvPr id="3077" name="Text Box 5"/>
          <p:cNvSpPr txBox="1">
            <a:spLocks noChangeArrowheads="1"/>
          </p:cNvSpPr>
          <p:nvPr/>
        </p:nvSpPr>
        <p:spPr bwMode="auto">
          <a:xfrm>
            <a:off x="5075238" y="3603625"/>
            <a:ext cx="1368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400" i="1">
                <a:solidFill>
                  <a:srgbClr val="003399"/>
                </a:solidFill>
                <a:latin typeface="Tahoma" charset="0"/>
              </a:rPr>
              <a:t>Metron </a:t>
            </a:r>
            <a:r>
              <a:rPr lang="es-ES_tradnl" sz="2400">
                <a:solidFill>
                  <a:srgbClr val="003399"/>
                </a:solidFill>
                <a:latin typeface="Tahoma" charset="0"/>
              </a:rPr>
              <a:t>Medida</a:t>
            </a:r>
            <a:endParaRPr lang="es-ES_tradnl" sz="2400" i="1">
              <a:solidFill>
                <a:srgbClr val="003399"/>
              </a:solidFill>
              <a:latin typeface="Tahoma" charset="0"/>
            </a:endParaRPr>
          </a:p>
        </p:txBody>
      </p:sp>
    </p:spTree>
    <p:extLst>
      <p:ext uri="{BB962C8B-B14F-4D97-AF65-F5344CB8AC3E}">
        <p14:creationId xmlns:p14="http://schemas.microsoft.com/office/powerpoint/2010/main" val="56637932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ppt_x</p:attrName>
                                        </p:attrNameLst>
                                      </p:cBhvr>
                                      <p:tavLst>
                                        <p:tav tm="0">
                                          <p:val>
                                            <p:strVal val="#ppt_x"/>
                                          </p:val>
                                        </p:tav>
                                        <p:tav tm="100000">
                                          <p:val>
                                            <p:strVal val="#ppt_x"/>
                                          </p:val>
                                        </p:tav>
                                      </p:tavLst>
                                    </p:anim>
                                    <p:anim calcmode="lin" valueType="num">
                                      <p:cBhvr>
                                        <p:cTn id="8" dur="1000" fill="hold"/>
                                        <p:tgtEl>
                                          <p:spTgt spid="3075"/>
                                        </p:tgtEl>
                                        <p:attrNameLst>
                                          <p:attrName>ppt_y</p:attrName>
                                        </p:attrNameLst>
                                      </p:cBhvr>
                                      <p:tavLst>
                                        <p:tav tm="0">
                                          <p:val>
                                            <p:strVal val="#ppt_y-#ppt_h/2"/>
                                          </p:val>
                                        </p:tav>
                                        <p:tav tm="100000">
                                          <p:val>
                                            <p:strVal val="#ppt_y"/>
                                          </p:val>
                                        </p:tav>
                                      </p:tavLst>
                                    </p:anim>
                                    <p:anim calcmode="lin" valueType="num">
                                      <p:cBhvr>
                                        <p:cTn id="9" dur="1000" fill="hold"/>
                                        <p:tgtEl>
                                          <p:spTgt spid="3075"/>
                                        </p:tgtEl>
                                        <p:attrNameLst>
                                          <p:attrName>ppt_w</p:attrName>
                                        </p:attrNameLst>
                                      </p:cBhvr>
                                      <p:tavLst>
                                        <p:tav tm="0">
                                          <p:val>
                                            <p:strVal val="#ppt_w"/>
                                          </p:val>
                                        </p:tav>
                                        <p:tav tm="100000">
                                          <p:val>
                                            <p:strVal val="#ppt_w"/>
                                          </p:val>
                                        </p:tav>
                                      </p:tavLst>
                                    </p:anim>
                                    <p:anim calcmode="lin" valueType="num">
                                      <p:cBhvr>
                                        <p:cTn id="10" dur="1000" fill="hold"/>
                                        <p:tgtEl>
                                          <p:spTgt spid="307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76" grpId="0" autoUpdateAnimBg="0"/>
      <p:bldP spid="30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6513" y="765175"/>
            <a:ext cx="31242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sz="2400">
                <a:solidFill>
                  <a:srgbClr val="FF0000"/>
                </a:solidFill>
                <a:latin typeface="Tahoma" charset="0"/>
              </a:rPr>
              <a:t>Cálculos estequiométricos</a:t>
            </a:r>
            <a:endParaRPr lang="es-ES_tradnl" sz="2400">
              <a:solidFill>
                <a:srgbClr val="FF0000"/>
              </a:solidFill>
              <a:latin typeface="Tahoma" charset="0"/>
            </a:endParaRPr>
          </a:p>
        </p:txBody>
      </p:sp>
      <p:sp>
        <p:nvSpPr>
          <p:cNvPr id="165892" name="Rectangle 4"/>
          <p:cNvSpPr>
            <a:spLocks noChangeArrowheads="1"/>
          </p:cNvSpPr>
          <p:nvPr/>
        </p:nvSpPr>
        <p:spPr bwMode="auto">
          <a:xfrm>
            <a:off x="3297238" y="620713"/>
            <a:ext cx="552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s-ES" sz="2400">
                <a:solidFill>
                  <a:schemeClr val="tx2">
                    <a:lumMod val="75000"/>
                  </a:schemeClr>
                </a:solidFill>
                <a:latin typeface="Tahoma" charset="0"/>
              </a:rPr>
              <a:t>cantidades de sustancia que reaccionan</a:t>
            </a:r>
            <a:endParaRPr lang="es-ES_tradnl" sz="2400">
              <a:solidFill>
                <a:schemeClr val="tx2">
                  <a:lumMod val="75000"/>
                </a:schemeClr>
              </a:solidFill>
              <a:latin typeface="Tahoma" charset="0"/>
            </a:endParaRPr>
          </a:p>
        </p:txBody>
      </p:sp>
      <p:sp>
        <p:nvSpPr>
          <p:cNvPr id="165893" name="Rectangle 5"/>
          <p:cNvSpPr>
            <a:spLocks noChangeArrowheads="1"/>
          </p:cNvSpPr>
          <p:nvPr/>
        </p:nvSpPr>
        <p:spPr bwMode="auto">
          <a:xfrm>
            <a:off x="250825" y="2565400"/>
            <a:ext cx="85121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s-ES" sz="2400">
                <a:solidFill>
                  <a:schemeClr val="tx2">
                    <a:lumMod val="75000"/>
                  </a:schemeClr>
                </a:solidFill>
                <a:latin typeface="Tahoma" charset="0"/>
              </a:rPr>
              <a:t>Los símbolos y las fórmulas sirven al químico para poder esquematizar una reacción química.</a:t>
            </a:r>
            <a:endParaRPr lang="es-ES_tradnl" sz="2400">
              <a:solidFill>
                <a:schemeClr val="tx2">
                  <a:lumMod val="75000"/>
                </a:schemeClr>
              </a:solidFill>
              <a:latin typeface="Tahoma" charset="0"/>
            </a:endParaRPr>
          </a:p>
        </p:txBody>
      </p:sp>
      <p:sp>
        <p:nvSpPr>
          <p:cNvPr id="165894" name="Rectangle 6"/>
          <p:cNvSpPr>
            <a:spLocks noChangeArrowheads="1"/>
          </p:cNvSpPr>
          <p:nvPr/>
        </p:nvSpPr>
        <p:spPr bwMode="auto">
          <a:xfrm>
            <a:off x="3297238" y="1200150"/>
            <a:ext cx="571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s-ES" sz="2400">
                <a:solidFill>
                  <a:schemeClr val="tx2">
                    <a:lumMod val="75000"/>
                  </a:schemeClr>
                </a:solidFill>
                <a:latin typeface="Tahoma" charset="0"/>
              </a:rPr>
              <a:t>cantidades de sustancia que se producen</a:t>
            </a:r>
            <a:endParaRPr lang="es-ES_tradnl" sz="2400">
              <a:solidFill>
                <a:schemeClr val="tx2">
                  <a:lumMod val="75000"/>
                </a:schemeClr>
              </a:solidFill>
              <a:latin typeface="Tahoma" charset="0"/>
            </a:endParaRPr>
          </a:p>
        </p:txBody>
      </p:sp>
      <p:sp>
        <p:nvSpPr>
          <p:cNvPr id="165895" name="AutoShape 7"/>
          <p:cNvSpPr>
            <a:spLocks/>
          </p:cNvSpPr>
          <p:nvPr/>
        </p:nvSpPr>
        <p:spPr bwMode="auto">
          <a:xfrm>
            <a:off x="3068638" y="592138"/>
            <a:ext cx="304800" cy="1219200"/>
          </a:xfrm>
          <a:prstGeom prst="leftBrace">
            <a:avLst>
              <a:gd name="adj1" fmla="val 33333"/>
              <a:gd name="adj2" fmla="val 50000"/>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NI"/>
          </a:p>
        </p:txBody>
      </p:sp>
      <p:grpSp>
        <p:nvGrpSpPr>
          <p:cNvPr id="2" name="Group 8"/>
          <p:cNvGrpSpPr>
            <a:grpSpLocks/>
          </p:cNvGrpSpPr>
          <p:nvPr/>
        </p:nvGrpSpPr>
        <p:grpSpPr bwMode="auto">
          <a:xfrm>
            <a:off x="914400" y="4419600"/>
            <a:ext cx="8229600" cy="457200"/>
            <a:chOff x="576" y="2784"/>
            <a:chExt cx="5184" cy="288"/>
          </a:xfrm>
        </p:grpSpPr>
        <p:sp>
          <p:nvSpPr>
            <p:cNvPr id="24597" name="Text Box 9"/>
            <p:cNvSpPr txBox="1">
              <a:spLocks noChangeArrowheads="1"/>
            </p:cNvSpPr>
            <p:nvPr/>
          </p:nvSpPr>
          <p:spPr bwMode="auto">
            <a:xfrm>
              <a:off x="576" y="2784"/>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400">
                  <a:solidFill>
                    <a:schemeClr val="tx2">
                      <a:lumMod val="75000"/>
                    </a:schemeClr>
                  </a:solidFill>
                  <a:latin typeface="Tahoma" charset="0"/>
                </a:rPr>
                <a:t>2H</a:t>
              </a:r>
              <a:r>
                <a:rPr lang="es-ES_tradnl" sz="2400" baseline="-25000">
                  <a:solidFill>
                    <a:schemeClr val="tx2">
                      <a:lumMod val="75000"/>
                    </a:schemeClr>
                  </a:solidFill>
                  <a:latin typeface="Tahoma" charset="0"/>
                </a:rPr>
                <a:t>2               </a:t>
              </a:r>
              <a:r>
                <a:rPr lang="es-ES_tradnl" sz="2400">
                  <a:solidFill>
                    <a:schemeClr val="tx2">
                      <a:lumMod val="75000"/>
                    </a:schemeClr>
                  </a:solidFill>
                  <a:latin typeface="Tahoma" charset="0"/>
                </a:rPr>
                <a:t> +             O</a:t>
              </a:r>
              <a:r>
                <a:rPr lang="es-ES_tradnl" sz="2400" baseline="-25000">
                  <a:solidFill>
                    <a:schemeClr val="tx2">
                      <a:lumMod val="75000"/>
                    </a:schemeClr>
                  </a:solidFill>
                  <a:latin typeface="Tahoma" charset="0"/>
                </a:rPr>
                <a:t>2                                            </a:t>
              </a:r>
              <a:r>
                <a:rPr lang="es-ES_tradnl" sz="2400">
                  <a:solidFill>
                    <a:schemeClr val="tx2">
                      <a:lumMod val="75000"/>
                    </a:schemeClr>
                  </a:solidFill>
                  <a:latin typeface="Tahoma" charset="0"/>
                </a:rPr>
                <a:t>2H</a:t>
              </a:r>
              <a:r>
                <a:rPr lang="es-ES_tradnl" sz="2400" baseline="-25000">
                  <a:solidFill>
                    <a:schemeClr val="tx2">
                      <a:lumMod val="75000"/>
                    </a:schemeClr>
                  </a:solidFill>
                  <a:latin typeface="Tahoma" charset="0"/>
                </a:rPr>
                <a:t>2</a:t>
              </a:r>
              <a:r>
                <a:rPr lang="es-ES_tradnl" sz="2400">
                  <a:solidFill>
                    <a:schemeClr val="tx2">
                      <a:lumMod val="75000"/>
                    </a:schemeClr>
                  </a:solidFill>
                  <a:latin typeface="Tahoma" charset="0"/>
                </a:rPr>
                <a:t>O</a:t>
              </a:r>
            </a:p>
          </p:txBody>
        </p:sp>
        <p:sp>
          <p:nvSpPr>
            <p:cNvPr id="24598" name="Line 10"/>
            <p:cNvSpPr>
              <a:spLocks noChangeShapeType="1"/>
            </p:cNvSpPr>
            <p:nvPr/>
          </p:nvSpPr>
          <p:spPr bwMode="auto">
            <a:xfrm>
              <a:off x="2985" y="2928"/>
              <a:ext cx="1414"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grpSp>
      <p:sp>
        <p:nvSpPr>
          <p:cNvPr id="165899" name="Text Box 11"/>
          <p:cNvSpPr txBox="1">
            <a:spLocks noChangeArrowheads="1"/>
          </p:cNvSpPr>
          <p:nvPr/>
        </p:nvSpPr>
        <p:spPr bwMode="auto">
          <a:xfrm>
            <a:off x="533400" y="4876800"/>
            <a:ext cx="1524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a:latin typeface="Tahoma" charset="0"/>
              </a:rPr>
              <a:t>2 moléculas de hidrógeno</a:t>
            </a:r>
            <a:r>
              <a:rPr lang="es-ES_tradnl" sz="2400">
                <a:latin typeface="Tahoma" charset="0"/>
              </a:rPr>
              <a:t> </a:t>
            </a:r>
          </a:p>
        </p:txBody>
      </p:sp>
      <p:grpSp>
        <p:nvGrpSpPr>
          <p:cNvPr id="3" name="Group 12"/>
          <p:cNvGrpSpPr>
            <a:grpSpLocks/>
          </p:cNvGrpSpPr>
          <p:nvPr/>
        </p:nvGrpSpPr>
        <p:grpSpPr bwMode="auto">
          <a:xfrm>
            <a:off x="990600" y="4052888"/>
            <a:ext cx="3365500" cy="366712"/>
            <a:chOff x="624" y="2553"/>
            <a:chExt cx="1824" cy="231"/>
          </a:xfrm>
        </p:grpSpPr>
        <p:sp>
          <p:nvSpPr>
            <p:cNvPr id="24595" name="Line 13"/>
            <p:cNvSpPr>
              <a:spLocks noChangeShapeType="1"/>
            </p:cNvSpPr>
            <p:nvPr/>
          </p:nvSpPr>
          <p:spPr bwMode="auto">
            <a:xfrm>
              <a:off x="624" y="2736"/>
              <a:ext cx="1824"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596" name="Text Box 14"/>
            <p:cNvSpPr txBox="1">
              <a:spLocks noChangeArrowheads="1"/>
            </p:cNvSpPr>
            <p:nvPr/>
          </p:nvSpPr>
          <p:spPr bwMode="auto">
            <a:xfrm>
              <a:off x="1248" y="2553"/>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a:solidFill>
                    <a:srgbClr val="CC3300"/>
                  </a:solidFill>
                  <a:latin typeface="Tahoma" charset="0"/>
                </a:rPr>
                <a:t>reactivos</a:t>
              </a:r>
            </a:p>
          </p:txBody>
        </p:sp>
      </p:grpSp>
      <p:grpSp>
        <p:nvGrpSpPr>
          <p:cNvPr id="4" name="Group 15"/>
          <p:cNvGrpSpPr>
            <a:grpSpLocks/>
          </p:cNvGrpSpPr>
          <p:nvPr/>
        </p:nvGrpSpPr>
        <p:grpSpPr bwMode="auto">
          <a:xfrm>
            <a:off x="6629400" y="4052888"/>
            <a:ext cx="2057400" cy="366712"/>
            <a:chOff x="4176" y="2553"/>
            <a:chExt cx="1296" cy="231"/>
          </a:xfrm>
        </p:grpSpPr>
        <p:sp>
          <p:nvSpPr>
            <p:cNvPr id="24593" name="Line 16"/>
            <p:cNvSpPr>
              <a:spLocks noChangeShapeType="1"/>
            </p:cNvSpPr>
            <p:nvPr/>
          </p:nvSpPr>
          <p:spPr bwMode="auto">
            <a:xfrm>
              <a:off x="4176" y="2736"/>
              <a:ext cx="912"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594" name="Text Box 17"/>
            <p:cNvSpPr txBox="1">
              <a:spLocks noChangeArrowheads="1"/>
            </p:cNvSpPr>
            <p:nvPr/>
          </p:nvSpPr>
          <p:spPr bwMode="auto">
            <a:xfrm>
              <a:off x="4320" y="2553"/>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a:solidFill>
                    <a:srgbClr val="CC3300"/>
                  </a:solidFill>
                  <a:latin typeface="Tahoma" charset="0"/>
                </a:rPr>
                <a:t>productos</a:t>
              </a:r>
            </a:p>
          </p:txBody>
        </p:sp>
      </p:grpSp>
      <p:sp>
        <p:nvSpPr>
          <p:cNvPr id="165906" name="Text Box 18"/>
          <p:cNvSpPr txBox="1">
            <a:spLocks noChangeArrowheads="1"/>
          </p:cNvSpPr>
          <p:nvPr/>
        </p:nvSpPr>
        <p:spPr bwMode="auto">
          <a:xfrm>
            <a:off x="1900238" y="58674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a:solidFill>
                  <a:srgbClr val="CC3300"/>
                </a:solidFill>
                <a:latin typeface="Tahoma" charset="0"/>
              </a:rPr>
              <a:t>Reaccionan con</a:t>
            </a:r>
          </a:p>
        </p:txBody>
      </p:sp>
      <p:sp>
        <p:nvSpPr>
          <p:cNvPr id="165907" name="Text Box 19"/>
          <p:cNvSpPr txBox="1">
            <a:spLocks noChangeArrowheads="1"/>
          </p:cNvSpPr>
          <p:nvPr/>
        </p:nvSpPr>
        <p:spPr bwMode="auto">
          <a:xfrm>
            <a:off x="3563938" y="4953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a:latin typeface="Tahoma" charset="0"/>
              </a:rPr>
              <a:t>1 molécula de oxígeno</a:t>
            </a:r>
          </a:p>
        </p:txBody>
      </p:sp>
      <p:sp>
        <p:nvSpPr>
          <p:cNvPr id="165908" name="Text Box 20"/>
          <p:cNvSpPr txBox="1">
            <a:spLocks noChangeArrowheads="1"/>
          </p:cNvSpPr>
          <p:nvPr/>
        </p:nvSpPr>
        <p:spPr bwMode="auto">
          <a:xfrm>
            <a:off x="5221288" y="5943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a:solidFill>
                  <a:srgbClr val="CC3300"/>
                </a:solidFill>
                <a:latin typeface="Tahoma" charset="0"/>
              </a:rPr>
              <a:t>Para dar</a:t>
            </a:r>
          </a:p>
        </p:txBody>
      </p:sp>
      <p:sp>
        <p:nvSpPr>
          <p:cNvPr id="165909" name="Text Box 21"/>
          <p:cNvSpPr txBox="1">
            <a:spLocks noChangeArrowheads="1"/>
          </p:cNvSpPr>
          <p:nvPr/>
        </p:nvSpPr>
        <p:spPr bwMode="auto">
          <a:xfrm>
            <a:off x="6705600" y="48768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a:latin typeface="Tahoma" charset="0"/>
              </a:rPr>
              <a:t>2 moléculas de agua</a:t>
            </a:r>
          </a:p>
        </p:txBody>
      </p:sp>
      <p:sp>
        <p:nvSpPr>
          <p:cNvPr id="165910" name="Line 22"/>
          <p:cNvSpPr>
            <a:spLocks noChangeShapeType="1"/>
          </p:cNvSpPr>
          <p:nvPr/>
        </p:nvSpPr>
        <p:spPr bwMode="auto">
          <a:xfrm flipV="1">
            <a:off x="2646363" y="4876800"/>
            <a:ext cx="0" cy="990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sp>
        <p:nvSpPr>
          <p:cNvPr id="165911" name="Line 23"/>
          <p:cNvSpPr>
            <a:spLocks noChangeShapeType="1"/>
          </p:cNvSpPr>
          <p:nvPr/>
        </p:nvSpPr>
        <p:spPr bwMode="auto">
          <a:xfrm flipV="1">
            <a:off x="5851525" y="4876800"/>
            <a:ext cx="0" cy="10668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spTree>
    <p:extLst>
      <p:ext uri="{BB962C8B-B14F-4D97-AF65-F5344CB8AC3E}">
        <p14:creationId xmlns:p14="http://schemas.microsoft.com/office/powerpoint/2010/main" val="104457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5895"/>
                                        </p:tgtEl>
                                        <p:attrNameLst>
                                          <p:attrName>style.visibility</p:attrName>
                                        </p:attrNameLst>
                                      </p:cBhvr>
                                      <p:to>
                                        <p:strVal val="visible"/>
                                      </p:to>
                                    </p:set>
                                    <p:anim calcmode="lin" valueType="num">
                                      <p:cBhvr>
                                        <p:cTn id="7" dur="500" fill="hold"/>
                                        <p:tgtEl>
                                          <p:spTgt spid="165895"/>
                                        </p:tgtEl>
                                        <p:attrNameLst>
                                          <p:attrName>ppt_x</p:attrName>
                                        </p:attrNameLst>
                                      </p:cBhvr>
                                      <p:tavLst>
                                        <p:tav tm="0">
                                          <p:val>
                                            <p:strVal val="#ppt_x-#ppt_w/2"/>
                                          </p:val>
                                        </p:tav>
                                        <p:tav tm="100000">
                                          <p:val>
                                            <p:strVal val="#ppt_x"/>
                                          </p:val>
                                        </p:tav>
                                      </p:tavLst>
                                    </p:anim>
                                    <p:anim calcmode="lin" valueType="num">
                                      <p:cBhvr>
                                        <p:cTn id="8" dur="500" fill="hold"/>
                                        <p:tgtEl>
                                          <p:spTgt spid="165895"/>
                                        </p:tgtEl>
                                        <p:attrNameLst>
                                          <p:attrName>ppt_y</p:attrName>
                                        </p:attrNameLst>
                                      </p:cBhvr>
                                      <p:tavLst>
                                        <p:tav tm="0">
                                          <p:val>
                                            <p:strVal val="#ppt_y"/>
                                          </p:val>
                                        </p:tav>
                                        <p:tav tm="100000">
                                          <p:val>
                                            <p:strVal val="#ppt_y"/>
                                          </p:val>
                                        </p:tav>
                                      </p:tavLst>
                                    </p:anim>
                                    <p:anim calcmode="lin" valueType="num">
                                      <p:cBhvr>
                                        <p:cTn id="9" dur="500" fill="hold"/>
                                        <p:tgtEl>
                                          <p:spTgt spid="165895"/>
                                        </p:tgtEl>
                                        <p:attrNameLst>
                                          <p:attrName>ppt_w</p:attrName>
                                        </p:attrNameLst>
                                      </p:cBhvr>
                                      <p:tavLst>
                                        <p:tav tm="0">
                                          <p:val>
                                            <p:fltVal val="0"/>
                                          </p:val>
                                        </p:tav>
                                        <p:tav tm="100000">
                                          <p:val>
                                            <p:strVal val="#ppt_w"/>
                                          </p:val>
                                        </p:tav>
                                      </p:tavLst>
                                    </p:anim>
                                    <p:anim calcmode="lin" valueType="num">
                                      <p:cBhvr>
                                        <p:cTn id="10" dur="500" fill="hold"/>
                                        <p:tgtEl>
                                          <p:spTgt spid="16589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65892"/>
                                        </p:tgtEl>
                                        <p:attrNameLst>
                                          <p:attrName>style.visibility</p:attrName>
                                        </p:attrNameLst>
                                      </p:cBhvr>
                                      <p:to>
                                        <p:strVal val="visible"/>
                                      </p:to>
                                    </p:set>
                                    <p:anim calcmode="lin" valueType="num">
                                      <p:cBhvr>
                                        <p:cTn id="15" dur="500" fill="hold"/>
                                        <p:tgtEl>
                                          <p:spTgt spid="165892"/>
                                        </p:tgtEl>
                                        <p:attrNameLst>
                                          <p:attrName>ppt_x</p:attrName>
                                        </p:attrNameLst>
                                      </p:cBhvr>
                                      <p:tavLst>
                                        <p:tav tm="0">
                                          <p:val>
                                            <p:strVal val="#ppt_x-#ppt_w/2"/>
                                          </p:val>
                                        </p:tav>
                                        <p:tav tm="100000">
                                          <p:val>
                                            <p:strVal val="#ppt_x"/>
                                          </p:val>
                                        </p:tav>
                                      </p:tavLst>
                                    </p:anim>
                                    <p:anim calcmode="lin" valueType="num">
                                      <p:cBhvr>
                                        <p:cTn id="16" dur="500" fill="hold"/>
                                        <p:tgtEl>
                                          <p:spTgt spid="165892"/>
                                        </p:tgtEl>
                                        <p:attrNameLst>
                                          <p:attrName>ppt_y</p:attrName>
                                        </p:attrNameLst>
                                      </p:cBhvr>
                                      <p:tavLst>
                                        <p:tav tm="0">
                                          <p:val>
                                            <p:strVal val="#ppt_y"/>
                                          </p:val>
                                        </p:tav>
                                        <p:tav tm="100000">
                                          <p:val>
                                            <p:strVal val="#ppt_y"/>
                                          </p:val>
                                        </p:tav>
                                      </p:tavLst>
                                    </p:anim>
                                    <p:anim calcmode="lin" valueType="num">
                                      <p:cBhvr>
                                        <p:cTn id="17" dur="500" fill="hold"/>
                                        <p:tgtEl>
                                          <p:spTgt spid="165892"/>
                                        </p:tgtEl>
                                        <p:attrNameLst>
                                          <p:attrName>ppt_w</p:attrName>
                                        </p:attrNameLst>
                                      </p:cBhvr>
                                      <p:tavLst>
                                        <p:tav tm="0">
                                          <p:val>
                                            <p:fltVal val="0"/>
                                          </p:val>
                                        </p:tav>
                                        <p:tav tm="100000">
                                          <p:val>
                                            <p:strVal val="#ppt_w"/>
                                          </p:val>
                                        </p:tav>
                                      </p:tavLst>
                                    </p:anim>
                                    <p:anim calcmode="lin" valueType="num">
                                      <p:cBhvr>
                                        <p:cTn id="18" dur="500" fill="hold"/>
                                        <p:tgtEl>
                                          <p:spTgt spid="16589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65894"/>
                                        </p:tgtEl>
                                        <p:attrNameLst>
                                          <p:attrName>style.visibility</p:attrName>
                                        </p:attrNameLst>
                                      </p:cBhvr>
                                      <p:to>
                                        <p:strVal val="visible"/>
                                      </p:to>
                                    </p:set>
                                    <p:anim calcmode="lin" valueType="num">
                                      <p:cBhvr>
                                        <p:cTn id="23" dur="500" fill="hold"/>
                                        <p:tgtEl>
                                          <p:spTgt spid="165894"/>
                                        </p:tgtEl>
                                        <p:attrNameLst>
                                          <p:attrName>ppt_x</p:attrName>
                                        </p:attrNameLst>
                                      </p:cBhvr>
                                      <p:tavLst>
                                        <p:tav tm="0">
                                          <p:val>
                                            <p:strVal val="#ppt_x-#ppt_w/2"/>
                                          </p:val>
                                        </p:tav>
                                        <p:tav tm="100000">
                                          <p:val>
                                            <p:strVal val="#ppt_x"/>
                                          </p:val>
                                        </p:tav>
                                      </p:tavLst>
                                    </p:anim>
                                    <p:anim calcmode="lin" valueType="num">
                                      <p:cBhvr>
                                        <p:cTn id="24" dur="500" fill="hold"/>
                                        <p:tgtEl>
                                          <p:spTgt spid="165894"/>
                                        </p:tgtEl>
                                        <p:attrNameLst>
                                          <p:attrName>ppt_y</p:attrName>
                                        </p:attrNameLst>
                                      </p:cBhvr>
                                      <p:tavLst>
                                        <p:tav tm="0">
                                          <p:val>
                                            <p:strVal val="#ppt_y"/>
                                          </p:val>
                                        </p:tav>
                                        <p:tav tm="100000">
                                          <p:val>
                                            <p:strVal val="#ppt_y"/>
                                          </p:val>
                                        </p:tav>
                                      </p:tavLst>
                                    </p:anim>
                                    <p:anim calcmode="lin" valueType="num">
                                      <p:cBhvr>
                                        <p:cTn id="25" dur="500" fill="hold"/>
                                        <p:tgtEl>
                                          <p:spTgt spid="165894"/>
                                        </p:tgtEl>
                                        <p:attrNameLst>
                                          <p:attrName>ppt_w</p:attrName>
                                        </p:attrNameLst>
                                      </p:cBhvr>
                                      <p:tavLst>
                                        <p:tav tm="0">
                                          <p:val>
                                            <p:fltVal val="0"/>
                                          </p:val>
                                        </p:tav>
                                        <p:tav tm="100000">
                                          <p:val>
                                            <p:strVal val="#ppt_w"/>
                                          </p:val>
                                        </p:tav>
                                      </p:tavLst>
                                    </p:anim>
                                    <p:anim calcmode="lin" valueType="num">
                                      <p:cBhvr>
                                        <p:cTn id="26" dur="500" fill="hold"/>
                                        <p:tgtEl>
                                          <p:spTgt spid="16589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893"/>
                                        </p:tgtEl>
                                        <p:attrNameLst>
                                          <p:attrName>style.visibility</p:attrName>
                                        </p:attrNameLst>
                                      </p:cBhvr>
                                      <p:to>
                                        <p:strVal val="visible"/>
                                      </p:to>
                                    </p:set>
                                    <p:anim calcmode="lin" valueType="num">
                                      <p:cBhvr additive="base">
                                        <p:cTn id="31" dur="500" fill="hold"/>
                                        <p:tgtEl>
                                          <p:spTgt spid="165893"/>
                                        </p:tgtEl>
                                        <p:attrNameLst>
                                          <p:attrName>ppt_x</p:attrName>
                                        </p:attrNameLst>
                                      </p:cBhvr>
                                      <p:tavLst>
                                        <p:tav tm="0">
                                          <p:val>
                                            <p:strVal val="0-#ppt_w/2"/>
                                          </p:val>
                                        </p:tav>
                                        <p:tav tm="100000">
                                          <p:val>
                                            <p:strVal val="#ppt_x"/>
                                          </p:val>
                                        </p:tav>
                                      </p:tavLst>
                                    </p:anim>
                                    <p:anim calcmode="lin" valueType="num">
                                      <p:cBhvr additive="base">
                                        <p:cTn id="32"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65899"/>
                                        </p:tgtEl>
                                        <p:attrNameLst>
                                          <p:attrName>style.visibility</p:attrName>
                                        </p:attrNameLst>
                                      </p:cBhvr>
                                      <p:to>
                                        <p:strVal val="visible"/>
                                      </p:to>
                                    </p:set>
                                    <p:anim calcmode="lin" valueType="num">
                                      <p:cBhvr>
                                        <p:cTn id="50" dur="500" fill="hold"/>
                                        <p:tgtEl>
                                          <p:spTgt spid="165899"/>
                                        </p:tgtEl>
                                        <p:attrNameLst>
                                          <p:attrName>ppt_w</p:attrName>
                                        </p:attrNameLst>
                                      </p:cBhvr>
                                      <p:tavLst>
                                        <p:tav tm="0">
                                          <p:val>
                                            <p:fltVal val="0"/>
                                          </p:val>
                                        </p:tav>
                                        <p:tav tm="100000">
                                          <p:val>
                                            <p:strVal val="#ppt_w"/>
                                          </p:val>
                                        </p:tav>
                                      </p:tavLst>
                                    </p:anim>
                                    <p:anim calcmode="lin" valueType="num">
                                      <p:cBhvr>
                                        <p:cTn id="51" dur="500" fill="hold"/>
                                        <p:tgtEl>
                                          <p:spTgt spid="16589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65906"/>
                                        </p:tgtEl>
                                        <p:attrNameLst>
                                          <p:attrName>style.visibility</p:attrName>
                                        </p:attrNameLst>
                                      </p:cBhvr>
                                      <p:to>
                                        <p:strVal val="visible"/>
                                      </p:to>
                                    </p:set>
                                    <p:anim calcmode="lin" valueType="num">
                                      <p:cBhvr>
                                        <p:cTn id="56" dur="500" fill="hold"/>
                                        <p:tgtEl>
                                          <p:spTgt spid="165906"/>
                                        </p:tgtEl>
                                        <p:attrNameLst>
                                          <p:attrName>ppt_w</p:attrName>
                                        </p:attrNameLst>
                                      </p:cBhvr>
                                      <p:tavLst>
                                        <p:tav tm="0">
                                          <p:val>
                                            <p:fltVal val="0"/>
                                          </p:val>
                                        </p:tav>
                                        <p:tav tm="100000">
                                          <p:val>
                                            <p:strVal val="#ppt_w"/>
                                          </p:val>
                                        </p:tav>
                                      </p:tavLst>
                                    </p:anim>
                                    <p:anim calcmode="lin" valueType="num">
                                      <p:cBhvr>
                                        <p:cTn id="57" dur="500" fill="hold"/>
                                        <p:tgtEl>
                                          <p:spTgt spid="165906"/>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4" fill="hold" grpId="0" nodeType="clickEffect">
                                  <p:stCondLst>
                                    <p:cond delay="0"/>
                                  </p:stCondLst>
                                  <p:childTnLst>
                                    <p:set>
                                      <p:cBhvr>
                                        <p:cTn id="61" dur="1" fill="hold">
                                          <p:stCondLst>
                                            <p:cond delay="0"/>
                                          </p:stCondLst>
                                        </p:cTn>
                                        <p:tgtEl>
                                          <p:spTgt spid="165910"/>
                                        </p:tgtEl>
                                        <p:attrNameLst>
                                          <p:attrName>style.visibility</p:attrName>
                                        </p:attrNameLst>
                                      </p:cBhvr>
                                      <p:to>
                                        <p:strVal val="visible"/>
                                      </p:to>
                                    </p:set>
                                    <p:anim calcmode="lin" valueType="num">
                                      <p:cBhvr>
                                        <p:cTn id="62" dur="500" fill="hold"/>
                                        <p:tgtEl>
                                          <p:spTgt spid="165910"/>
                                        </p:tgtEl>
                                        <p:attrNameLst>
                                          <p:attrName>ppt_x</p:attrName>
                                        </p:attrNameLst>
                                      </p:cBhvr>
                                      <p:tavLst>
                                        <p:tav tm="0">
                                          <p:val>
                                            <p:strVal val="#ppt_x"/>
                                          </p:val>
                                        </p:tav>
                                        <p:tav tm="100000">
                                          <p:val>
                                            <p:strVal val="#ppt_x"/>
                                          </p:val>
                                        </p:tav>
                                      </p:tavLst>
                                    </p:anim>
                                    <p:anim calcmode="lin" valueType="num">
                                      <p:cBhvr>
                                        <p:cTn id="63" dur="500" fill="hold"/>
                                        <p:tgtEl>
                                          <p:spTgt spid="165910"/>
                                        </p:tgtEl>
                                        <p:attrNameLst>
                                          <p:attrName>ppt_y</p:attrName>
                                        </p:attrNameLst>
                                      </p:cBhvr>
                                      <p:tavLst>
                                        <p:tav tm="0">
                                          <p:val>
                                            <p:strVal val="#ppt_y+#ppt_h/2"/>
                                          </p:val>
                                        </p:tav>
                                        <p:tav tm="100000">
                                          <p:val>
                                            <p:strVal val="#ppt_y"/>
                                          </p:val>
                                        </p:tav>
                                      </p:tavLst>
                                    </p:anim>
                                    <p:anim calcmode="lin" valueType="num">
                                      <p:cBhvr>
                                        <p:cTn id="64" dur="500" fill="hold"/>
                                        <p:tgtEl>
                                          <p:spTgt spid="165910"/>
                                        </p:tgtEl>
                                        <p:attrNameLst>
                                          <p:attrName>ppt_w</p:attrName>
                                        </p:attrNameLst>
                                      </p:cBhvr>
                                      <p:tavLst>
                                        <p:tav tm="0">
                                          <p:val>
                                            <p:strVal val="#ppt_w"/>
                                          </p:val>
                                        </p:tav>
                                        <p:tav tm="100000">
                                          <p:val>
                                            <p:strVal val="#ppt_w"/>
                                          </p:val>
                                        </p:tav>
                                      </p:tavLst>
                                    </p:anim>
                                    <p:anim calcmode="lin" valueType="num">
                                      <p:cBhvr>
                                        <p:cTn id="65" dur="500" fill="hold"/>
                                        <p:tgtEl>
                                          <p:spTgt spid="165910"/>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165907"/>
                                        </p:tgtEl>
                                        <p:attrNameLst>
                                          <p:attrName>style.visibility</p:attrName>
                                        </p:attrNameLst>
                                      </p:cBhvr>
                                      <p:to>
                                        <p:strVal val="visible"/>
                                      </p:to>
                                    </p:set>
                                    <p:anim calcmode="lin" valueType="num">
                                      <p:cBhvr>
                                        <p:cTn id="70" dur="500" fill="hold"/>
                                        <p:tgtEl>
                                          <p:spTgt spid="165907"/>
                                        </p:tgtEl>
                                        <p:attrNameLst>
                                          <p:attrName>ppt_w</p:attrName>
                                        </p:attrNameLst>
                                      </p:cBhvr>
                                      <p:tavLst>
                                        <p:tav tm="0">
                                          <p:val>
                                            <p:fltVal val="0"/>
                                          </p:val>
                                        </p:tav>
                                        <p:tav tm="100000">
                                          <p:val>
                                            <p:strVal val="#ppt_w"/>
                                          </p:val>
                                        </p:tav>
                                      </p:tavLst>
                                    </p:anim>
                                    <p:anim calcmode="lin" valueType="num">
                                      <p:cBhvr>
                                        <p:cTn id="71" dur="500" fill="hold"/>
                                        <p:tgtEl>
                                          <p:spTgt spid="165907"/>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65908"/>
                                        </p:tgtEl>
                                        <p:attrNameLst>
                                          <p:attrName>style.visibility</p:attrName>
                                        </p:attrNameLst>
                                      </p:cBhvr>
                                      <p:to>
                                        <p:strVal val="visible"/>
                                      </p:to>
                                    </p:set>
                                    <p:anim calcmode="lin" valueType="num">
                                      <p:cBhvr>
                                        <p:cTn id="76" dur="500" fill="hold"/>
                                        <p:tgtEl>
                                          <p:spTgt spid="165908"/>
                                        </p:tgtEl>
                                        <p:attrNameLst>
                                          <p:attrName>ppt_w</p:attrName>
                                        </p:attrNameLst>
                                      </p:cBhvr>
                                      <p:tavLst>
                                        <p:tav tm="0">
                                          <p:val>
                                            <p:fltVal val="0"/>
                                          </p:val>
                                        </p:tav>
                                        <p:tav tm="100000">
                                          <p:val>
                                            <p:strVal val="#ppt_w"/>
                                          </p:val>
                                        </p:tav>
                                      </p:tavLst>
                                    </p:anim>
                                    <p:anim calcmode="lin" valueType="num">
                                      <p:cBhvr>
                                        <p:cTn id="77" dur="500" fill="hold"/>
                                        <p:tgtEl>
                                          <p:spTgt spid="165908"/>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4" fill="hold" grpId="0" nodeType="clickEffect">
                                  <p:stCondLst>
                                    <p:cond delay="0"/>
                                  </p:stCondLst>
                                  <p:childTnLst>
                                    <p:set>
                                      <p:cBhvr>
                                        <p:cTn id="81" dur="1" fill="hold">
                                          <p:stCondLst>
                                            <p:cond delay="0"/>
                                          </p:stCondLst>
                                        </p:cTn>
                                        <p:tgtEl>
                                          <p:spTgt spid="165911"/>
                                        </p:tgtEl>
                                        <p:attrNameLst>
                                          <p:attrName>style.visibility</p:attrName>
                                        </p:attrNameLst>
                                      </p:cBhvr>
                                      <p:to>
                                        <p:strVal val="visible"/>
                                      </p:to>
                                    </p:set>
                                    <p:anim calcmode="lin" valueType="num">
                                      <p:cBhvr>
                                        <p:cTn id="82" dur="500" fill="hold"/>
                                        <p:tgtEl>
                                          <p:spTgt spid="165911"/>
                                        </p:tgtEl>
                                        <p:attrNameLst>
                                          <p:attrName>ppt_x</p:attrName>
                                        </p:attrNameLst>
                                      </p:cBhvr>
                                      <p:tavLst>
                                        <p:tav tm="0">
                                          <p:val>
                                            <p:strVal val="#ppt_x"/>
                                          </p:val>
                                        </p:tav>
                                        <p:tav tm="100000">
                                          <p:val>
                                            <p:strVal val="#ppt_x"/>
                                          </p:val>
                                        </p:tav>
                                      </p:tavLst>
                                    </p:anim>
                                    <p:anim calcmode="lin" valueType="num">
                                      <p:cBhvr>
                                        <p:cTn id="83" dur="500" fill="hold"/>
                                        <p:tgtEl>
                                          <p:spTgt spid="165911"/>
                                        </p:tgtEl>
                                        <p:attrNameLst>
                                          <p:attrName>ppt_y</p:attrName>
                                        </p:attrNameLst>
                                      </p:cBhvr>
                                      <p:tavLst>
                                        <p:tav tm="0">
                                          <p:val>
                                            <p:strVal val="#ppt_y+#ppt_h/2"/>
                                          </p:val>
                                        </p:tav>
                                        <p:tav tm="100000">
                                          <p:val>
                                            <p:strVal val="#ppt_y"/>
                                          </p:val>
                                        </p:tav>
                                      </p:tavLst>
                                    </p:anim>
                                    <p:anim calcmode="lin" valueType="num">
                                      <p:cBhvr>
                                        <p:cTn id="84" dur="500" fill="hold"/>
                                        <p:tgtEl>
                                          <p:spTgt spid="165911"/>
                                        </p:tgtEl>
                                        <p:attrNameLst>
                                          <p:attrName>ppt_w</p:attrName>
                                        </p:attrNameLst>
                                      </p:cBhvr>
                                      <p:tavLst>
                                        <p:tav tm="0">
                                          <p:val>
                                            <p:strVal val="#ppt_w"/>
                                          </p:val>
                                        </p:tav>
                                        <p:tav tm="100000">
                                          <p:val>
                                            <p:strVal val="#ppt_w"/>
                                          </p:val>
                                        </p:tav>
                                      </p:tavLst>
                                    </p:anim>
                                    <p:anim calcmode="lin" valueType="num">
                                      <p:cBhvr>
                                        <p:cTn id="85" dur="500" fill="hold"/>
                                        <p:tgtEl>
                                          <p:spTgt spid="165911"/>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grpId="0" nodeType="clickEffect">
                                  <p:stCondLst>
                                    <p:cond delay="0"/>
                                  </p:stCondLst>
                                  <p:childTnLst>
                                    <p:set>
                                      <p:cBhvr>
                                        <p:cTn id="89" dur="1" fill="hold">
                                          <p:stCondLst>
                                            <p:cond delay="0"/>
                                          </p:stCondLst>
                                        </p:cTn>
                                        <p:tgtEl>
                                          <p:spTgt spid="165909"/>
                                        </p:tgtEl>
                                        <p:attrNameLst>
                                          <p:attrName>style.visibility</p:attrName>
                                        </p:attrNameLst>
                                      </p:cBhvr>
                                      <p:to>
                                        <p:strVal val="visible"/>
                                      </p:to>
                                    </p:set>
                                    <p:anim calcmode="lin" valueType="num">
                                      <p:cBhvr>
                                        <p:cTn id="90" dur="500" fill="hold"/>
                                        <p:tgtEl>
                                          <p:spTgt spid="165909"/>
                                        </p:tgtEl>
                                        <p:attrNameLst>
                                          <p:attrName>ppt_w</p:attrName>
                                        </p:attrNameLst>
                                      </p:cBhvr>
                                      <p:tavLst>
                                        <p:tav tm="0">
                                          <p:val>
                                            <p:fltVal val="0"/>
                                          </p:val>
                                        </p:tav>
                                        <p:tav tm="100000">
                                          <p:val>
                                            <p:strVal val="#ppt_w"/>
                                          </p:val>
                                        </p:tav>
                                      </p:tavLst>
                                    </p:anim>
                                    <p:anim calcmode="lin" valueType="num">
                                      <p:cBhvr>
                                        <p:cTn id="91" dur="500" fill="hold"/>
                                        <p:tgtEl>
                                          <p:spTgt spid="1659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P spid="165893" grpId="0" autoUpdateAnimBg="0"/>
      <p:bldP spid="165894" grpId="0" autoUpdateAnimBg="0"/>
      <p:bldP spid="165895" grpId="0" animBg="1"/>
      <p:bldP spid="165899" grpId="0" autoUpdateAnimBg="0"/>
      <p:bldP spid="165906" grpId="0" autoUpdateAnimBg="0"/>
      <p:bldP spid="165907" grpId="0" autoUpdateAnimBg="0"/>
      <p:bldP spid="165908" grpId="0" autoUpdateAnimBg="0"/>
      <p:bldP spid="165909" grpId="0" autoUpdateAnimBg="0"/>
      <p:bldP spid="165910" grpId="0" animBg="1"/>
      <p:bldP spid="1659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1438" y="190500"/>
            <a:ext cx="899160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800">
                <a:latin typeface="Tahoma" charset="0"/>
              </a:rPr>
              <a:t>CÁLCULOS CON FÓRMULAS Y ECUACIONES QUÍMICAS</a:t>
            </a:r>
          </a:p>
        </p:txBody>
      </p:sp>
      <p:sp>
        <p:nvSpPr>
          <p:cNvPr id="48131" name="Text Box 3"/>
          <p:cNvSpPr txBox="1">
            <a:spLocks noChangeArrowheads="1"/>
          </p:cNvSpPr>
          <p:nvPr/>
        </p:nvSpPr>
        <p:spPr bwMode="auto">
          <a:xfrm>
            <a:off x="523875" y="1000125"/>
            <a:ext cx="81200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400"/>
              <a:t>El concepto de</a:t>
            </a:r>
            <a:r>
              <a:rPr lang="es-ES_tradnl" sz="2800" b="1"/>
              <a:t> mol</a:t>
            </a:r>
            <a:r>
              <a:rPr lang="es-ES_tradnl" sz="2400"/>
              <a:t> nos permite aprovechar a nivel macroscópico práctico la información cuantitativa contenida en una reacción química ajustada.</a:t>
            </a:r>
          </a:p>
        </p:txBody>
      </p:sp>
      <p:sp>
        <p:nvSpPr>
          <p:cNvPr id="48132" name="Text Box 4"/>
          <p:cNvSpPr txBox="1">
            <a:spLocks noChangeArrowheads="1"/>
          </p:cNvSpPr>
          <p:nvPr/>
        </p:nvSpPr>
        <p:spPr bwMode="auto">
          <a:xfrm>
            <a:off x="395288" y="2530475"/>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spcBef>
                <a:spcPct val="50000"/>
              </a:spcBef>
            </a:pPr>
            <a:r>
              <a:rPr lang="es-ES_tradnl" sz="2400"/>
              <a:t>Normalmente no tendremos los datos de las cantidades de reactivos en moles.</a:t>
            </a:r>
          </a:p>
        </p:txBody>
      </p:sp>
      <p:sp>
        <p:nvSpPr>
          <p:cNvPr id="48133" name="Text Box 5"/>
          <p:cNvSpPr txBox="1">
            <a:spLocks noChangeArrowheads="1"/>
          </p:cNvSpPr>
          <p:nvPr/>
        </p:nvSpPr>
        <p:spPr bwMode="auto">
          <a:xfrm>
            <a:off x="571500" y="3619500"/>
            <a:ext cx="798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400"/>
              <a:t>Si por ejemplo tenemos los datos en gramos:</a:t>
            </a:r>
          </a:p>
        </p:txBody>
      </p:sp>
      <p:grpSp>
        <p:nvGrpSpPr>
          <p:cNvPr id="2" name="Group 6"/>
          <p:cNvGrpSpPr>
            <a:grpSpLocks/>
          </p:cNvGrpSpPr>
          <p:nvPr/>
        </p:nvGrpSpPr>
        <p:grpSpPr bwMode="auto">
          <a:xfrm>
            <a:off x="304800" y="4495800"/>
            <a:ext cx="1219200" cy="1676400"/>
            <a:chOff x="192" y="2640"/>
            <a:chExt cx="768" cy="1056"/>
          </a:xfrm>
        </p:grpSpPr>
        <p:sp>
          <p:nvSpPr>
            <p:cNvPr id="30748" name="Rectangle 7"/>
            <p:cNvSpPr>
              <a:spLocks noChangeArrowheads="1"/>
            </p:cNvSpPr>
            <p:nvPr/>
          </p:nvSpPr>
          <p:spPr bwMode="auto">
            <a:xfrm>
              <a:off x="192" y="2640"/>
              <a:ext cx="768" cy="1056"/>
            </a:xfrm>
            <a:prstGeom prst="rect">
              <a:avLst/>
            </a:prstGeom>
            <a:solidFill>
              <a:schemeClr val="accent2"/>
            </a:solidFill>
            <a:ln w="9525">
              <a:solidFill>
                <a:schemeClr val="tx1"/>
              </a:solidFill>
              <a:miter lim="800000"/>
              <a:headEnd/>
              <a:tailEnd/>
            </a:ln>
          </p:spPr>
          <p:txBody>
            <a:bodyPr wrap="none" anchor="ctr"/>
            <a:lstStyle/>
            <a:p>
              <a:endParaRPr lang="es-NI"/>
            </a:p>
          </p:txBody>
        </p:sp>
        <p:sp>
          <p:nvSpPr>
            <p:cNvPr id="30749" name="Text Box 8"/>
            <p:cNvSpPr txBox="1">
              <a:spLocks noChangeArrowheads="1"/>
            </p:cNvSpPr>
            <p:nvPr/>
          </p:nvSpPr>
          <p:spPr bwMode="auto">
            <a:xfrm>
              <a:off x="192" y="2784"/>
              <a:ext cx="768"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300">
                  <a:solidFill>
                    <a:schemeClr val="bg1"/>
                  </a:solidFill>
                  <a:latin typeface="Tahoma" charset="0"/>
                </a:rPr>
                <a:t>Gramos de reactivo</a:t>
              </a:r>
              <a:endParaRPr lang="es-ES_tradnl" sz="2300">
                <a:latin typeface="Tahoma" charset="0"/>
              </a:endParaRPr>
            </a:p>
          </p:txBody>
        </p:sp>
      </p:grpSp>
      <p:grpSp>
        <p:nvGrpSpPr>
          <p:cNvPr id="3" name="Group 9"/>
          <p:cNvGrpSpPr>
            <a:grpSpLocks/>
          </p:cNvGrpSpPr>
          <p:nvPr/>
        </p:nvGrpSpPr>
        <p:grpSpPr bwMode="auto">
          <a:xfrm>
            <a:off x="2743200" y="4495800"/>
            <a:ext cx="1295400" cy="1676400"/>
            <a:chOff x="1728" y="2640"/>
            <a:chExt cx="816" cy="1056"/>
          </a:xfrm>
        </p:grpSpPr>
        <p:sp>
          <p:nvSpPr>
            <p:cNvPr id="30746" name="Rectangle 10"/>
            <p:cNvSpPr>
              <a:spLocks noChangeArrowheads="1"/>
            </p:cNvSpPr>
            <p:nvPr/>
          </p:nvSpPr>
          <p:spPr bwMode="auto">
            <a:xfrm>
              <a:off x="1728" y="2640"/>
              <a:ext cx="768" cy="1056"/>
            </a:xfrm>
            <a:prstGeom prst="rect">
              <a:avLst/>
            </a:prstGeom>
            <a:solidFill>
              <a:schemeClr val="accent2"/>
            </a:solidFill>
            <a:ln w="9525">
              <a:solidFill>
                <a:schemeClr val="tx1"/>
              </a:solidFill>
              <a:miter lim="800000"/>
              <a:headEnd/>
              <a:tailEnd/>
            </a:ln>
          </p:spPr>
          <p:txBody>
            <a:bodyPr wrap="none" anchor="ctr"/>
            <a:lstStyle/>
            <a:p>
              <a:endParaRPr lang="es-NI"/>
            </a:p>
          </p:txBody>
        </p:sp>
        <p:sp>
          <p:nvSpPr>
            <p:cNvPr id="30747" name="Text Box 11"/>
            <p:cNvSpPr txBox="1">
              <a:spLocks noChangeArrowheads="1"/>
            </p:cNvSpPr>
            <p:nvPr/>
          </p:nvSpPr>
          <p:spPr bwMode="auto">
            <a:xfrm>
              <a:off x="1728" y="2784"/>
              <a:ext cx="81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400">
                  <a:solidFill>
                    <a:schemeClr val="bg1"/>
                  </a:solidFill>
                  <a:latin typeface="Tahoma" charset="0"/>
                </a:rPr>
                <a:t>Moles de reactivo</a:t>
              </a:r>
              <a:endParaRPr lang="es-ES_tradnl" sz="2400">
                <a:latin typeface="Tahoma" charset="0"/>
              </a:endParaRPr>
            </a:p>
          </p:txBody>
        </p:sp>
      </p:grpSp>
      <p:grpSp>
        <p:nvGrpSpPr>
          <p:cNvPr id="4" name="Group 12"/>
          <p:cNvGrpSpPr>
            <a:grpSpLocks/>
          </p:cNvGrpSpPr>
          <p:nvPr/>
        </p:nvGrpSpPr>
        <p:grpSpPr bwMode="auto">
          <a:xfrm>
            <a:off x="4038600" y="4724400"/>
            <a:ext cx="1371600" cy="838200"/>
            <a:chOff x="2544" y="2784"/>
            <a:chExt cx="864" cy="528"/>
          </a:xfrm>
        </p:grpSpPr>
        <p:sp>
          <p:nvSpPr>
            <p:cNvPr id="30744" name="Text Box 13"/>
            <p:cNvSpPr txBox="1">
              <a:spLocks noChangeArrowheads="1"/>
            </p:cNvSpPr>
            <p:nvPr/>
          </p:nvSpPr>
          <p:spPr bwMode="auto">
            <a:xfrm>
              <a:off x="2544" y="2784"/>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000">
                  <a:latin typeface="Tahoma" charset="0"/>
                </a:rPr>
                <a:t>Ecuación ajustada</a:t>
              </a:r>
            </a:p>
          </p:txBody>
        </p:sp>
        <p:sp>
          <p:nvSpPr>
            <p:cNvPr id="30745" name="Line 14"/>
            <p:cNvSpPr>
              <a:spLocks noChangeShapeType="1"/>
            </p:cNvSpPr>
            <p:nvPr/>
          </p:nvSpPr>
          <p:spPr bwMode="auto">
            <a:xfrm>
              <a:off x="2592" y="331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grpSp>
      <p:grpSp>
        <p:nvGrpSpPr>
          <p:cNvPr id="5" name="Group 15"/>
          <p:cNvGrpSpPr>
            <a:grpSpLocks/>
          </p:cNvGrpSpPr>
          <p:nvPr/>
        </p:nvGrpSpPr>
        <p:grpSpPr bwMode="auto">
          <a:xfrm>
            <a:off x="5334000" y="4495800"/>
            <a:ext cx="1295400" cy="1676400"/>
            <a:chOff x="3360" y="2640"/>
            <a:chExt cx="816" cy="1056"/>
          </a:xfrm>
        </p:grpSpPr>
        <p:sp>
          <p:nvSpPr>
            <p:cNvPr id="30742" name="Rectangle 16"/>
            <p:cNvSpPr>
              <a:spLocks noChangeArrowheads="1"/>
            </p:cNvSpPr>
            <p:nvPr/>
          </p:nvSpPr>
          <p:spPr bwMode="auto">
            <a:xfrm>
              <a:off x="3360" y="2640"/>
              <a:ext cx="816" cy="1056"/>
            </a:xfrm>
            <a:prstGeom prst="rect">
              <a:avLst/>
            </a:prstGeom>
            <a:solidFill>
              <a:schemeClr val="accent2"/>
            </a:solidFill>
            <a:ln w="9525">
              <a:solidFill>
                <a:schemeClr val="tx1"/>
              </a:solidFill>
              <a:miter lim="800000"/>
              <a:headEnd/>
              <a:tailEnd/>
            </a:ln>
          </p:spPr>
          <p:txBody>
            <a:bodyPr wrap="none" anchor="ctr"/>
            <a:lstStyle/>
            <a:p>
              <a:endParaRPr lang="es-NI"/>
            </a:p>
          </p:txBody>
        </p:sp>
        <p:sp>
          <p:nvSpPr>
            <p:cNvPr id="30743" name="Text Box 17"/>
            <p:cNvSpPr txBox="1">
              <a:spLocks noChangeArrowheads="1"/>
            </p:cNvSpPr>
            <p:nvPr/>
          </p:nvSpPr>
          <p:spPr bwMode="auto">
            <a:xfrm>
              <a:off x="3360" y="2832"/>
              <a:ext cx="816"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200">
                  <a:solidFill>
                    <a:schemeClr val="bg1"/>
                  </a:solidFill>
                  <a:latin typeface="Tahoma" charset="0"/>
                </a:rPr>
                <a:t>Moles </a:t>
              </a:r>
            </a:p>
            <a:p>
              <a:pPr algn="ctr">
                <a:spcBef>
                  <a:spcPct val="50000"/>
                </a:spcBef>
              </a:pPr>
              <a:r>
                <a:rPr lang="es-ES_tradnl" sz="2200">
                  <a:solidFill>
                    <a:schemeClr val="bg1"/>
                  </a:solidFill>
                  <a:latin typeface="Tahoma" charset="0"/>
                </a:rPr>
                <a:t>de producto</a:t>
              </a:r>
              <a:endParaRPr lang="es-ES_tradnl" sz="2200">
                <a:latin typeface="Tahoma" charset="0"/>
              </a:endParaRPr>
            </a:p>
          </p:txBody>
        </p:sp>
      </p:grpSp>
      <p:grpSp>
        <p:nvGrpSpPr>
          <p:cNvPr id="6" name="Group 18"/>
          <p:cNvGrpSpPr>
            <a:grpSpLocks/>
          </p:cNvGrpSpPr>
          <p:nvPr/>
        </p:nvGrpSpPr>
        <p:grpSpPr bwMode="auto">
          <a:xfrm>
            <a:off x="1676400" y="5029200"/>
            <a:ext cx="950913" cy="884238"/>
            <a:chOff x="1056" y="2976"/>
            <a:chExt cx="624" cy="557"/>
          </a:xfrm>
        </p:grpSpPr>
        <p:grpSp>
          <p:nvGrpSpPr>
            <p:cNvPr id="30738" name="Group 19"/>
            <p:cNvGrpSpPr>
              <a:grpSpLocks/>
            </p:cNvGrpSpPr>
            <p:nvPr/>
          </p:nvGrpSpPr>
          <p:grpSpPr bwMode="auto">
            <a:xfrm>
              <a:off x="1104" y="2976"/>
              <a:ext cx="528" cy="336"/>
              <a:chOff x="1104" y="2976"/>
              <a:chExt cx="528" cy="336"/>
            </a:xfrm>
          </p:grpSpPr>
          <p:sp>
            <p:nvSpPr>
              <p:cNvPr id="30740" name="Text Box 20"/>
              <p:cNvSpPr txBox="1">
                <a:spLocks noChangeArrowheads="1"/>
              </p:cNvSpPr>
              <p:nvPr/>
            </p:nvSpPr>
            <p:spPr bwMode="auto">
              <a:xfrm>
                <a:off x="1104" y="297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400">
                    <a:latin typeface="Tahoma" charset="0"/>
                  </a:rPr>
                  <a:t>/Pm</a:t>
                </a:r>
              </a:p>
            </p:txBody>
          </p:sp>
          <p:sp>
            <p:nvSpPr>
              <p:cNvPr id="30741" name="Line 21"/>
              <p:cNvSpPr>
                <a:spLocks noChangeShapeType="1"/>
              </p:cNvSpPr>
              <p:nvPr/>
            </p:nvSpPr>
            <p:spPr bwMode="auto">
              <a:xfrm>
                <a:off x="1104" y="331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grpSp>
        <p:sp>
          <p:nvSpPr>
            <p:cNvPr id="30739" name="Text Box 22"/>
            <p:cNvSpPr txBox="1">
              <a:spLocks noChangeArrowheads="1"/>
            </p:cNvSpPr>
            <p:nvPr/>
          </p:nvSpPr>
          <p:spPr bwMode="auto">
            <a:xfrm>
              <a:off x="1056" y="3312"/>
              <a:ext cx="6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1700">
                  <a:latin typeface="Tahoma" charset="0"/>
                </a:rPr>
                <a:t>reactivo</a:t>
              </a:r>
            </a:p>
          </p:txBody>
        </p:sp>
      </p:grpSp>
      <p:grpSp>
        <p:nvGrpSpPr>
          <p:cNvPr id="8" name="Group 23"/>
          <p:cNvGrpSpPr>
            <a:grpSpLocks/>
          </p:cNvGrpSpPr>
          <p:nvPr/>
        </p:nvGrpSpPr>
        <p:grpSpPr bwMode="auto">
          <a:xfrm>
            <a:off x="6686550" y="4953000"/>
            <a:ext cx="1074738" cy="1046163"/>
            <a:chOff x="4212" y="2928"/>
            <a:chExt cx="677" cy="659"/>
          </a:xfrm>
        </p:grpSpPr>
        <p:sp>
          <p:nvSpPr>
            <p:cNvPr id="30735" name="Text Box 24"/>
            <p:cNvSpPr txBox="1">
              <a:spLocks noChangeArrowheads="1"/>
            </p:cNvSpPr>
            <p:nvPr/>
          </p:nvSpPr>
          <p:spPr bwMode="auto">
            <a:xfrm>
              <a:off x="4224" y="2928"/>
              <a:ext cx="5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2200">
                  <a:latin typeface="Tahoma" charset="0"/>
                </a:rPr>
                <a:t>x</a:t>
              </a:r>
              <a:r>
                <a:rPr lang="es-ES_tradnl" sz="2200" b="1">
                  <a:latin typeface="Tahoma" charset="0"/>
                </a:rPr>
                <a:t>Pm</a:t>
              </a:r>
              <a:endParaRPr lang="es-ES_tradnl" sz="2200">
                <a:latin typeface="Tahoma" charset="0"/>
              </a:endParaRPr>
            </a:p>
          </p:txBody>
        </p:sp>
        <p:sp>
          <p:nvSpPr>
            <p:cNvPr id="30736" name="Rectangle 25"/>
            <p:cNvSpPr>
              <a:spLocks noChangeArrowheads="1"/>
            </p:cNvSpPr>
            <p:nvPr/>
          </p:nvSpPr>
          <p:spPr bwMode="auto">
            <a:xfrm>
              <a:off x="4212" y="3356"/>
              <a:ext cx="6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s-ES_tradnl">
                  <a:latin typeface="Tahoma" charset="0"/>
                </a:rPr>
                <a:t>Producto</a:t>
              </a:r>
              <a:endParaRPr lang="es-ES_tradnl" sz="2400">
                <a:latin typeface="Tahoma" charset="0"/>
              </a:endParaRPr>
            </a:p>
          </p:txBody>
        </p:sp>
        <p:sp>
          <p:nvSpPr>
            <p:cNvPr id="30737" name="Line 26"/>
            <p:cNvSpPr>
              <a:spLocks noChangeShapeType="1"/>
            </p:cNvSpPr>
            <p:nvPr/>
          </p:nvSpPr>
          <p:spPr bwMode="auto">
            <a:xfrm>
              <a:off x="4272" y="3312"/>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PE"/>
            </a:p>
          </p:txBody>
        </p:sp>
      </p:grpSp>
      <p:grpSp>
        <p:nvGrpSpPr>
          <p:cNvPr id="9" name="Group 27"/>
          <p:cNvGrpSpPr>
            <a:grpSpLocks/>
          </p:cNvGrpSpPr>
          <p:nvPr/>
        </p:nvGrpSpPr>
        <p:grpSpPr bwMode="auto">
          <a:xfrm>
            <a:off x="7620000" y="4495800"/>
            <a:ext cx="1447800" cy="1676400"/>
            <a:chOff x="4800" y="2640"/>
            <a:chExt cx="912" cy="1056"/>
          </a:xfrm>
        </p:grpSpPr>
        <p:sp>
          <p:nvSpPr>
            <p:cNvPr id="30733" name="Rectangle 28"/>
            <p:cNvSpPr>
              <a:spLocks noChangeArrowheads="1"/>
            </p:cNvSpPr>
            <p:nvPr/>
          </p:nvSpPr>
          <p:spPr bwMode="auto">
            <a:xfrm>
              <a:off x="4848" y="2640"/>
              <a:ext cx="768" cy="1056"/>
            </a:xfrm>
            <a:prstGeom prst="rect">
              <a:avLst/>
            </a:prstGeom>
            <a:solidFill>
              <a:schemeClr val="accent2"/>
            </a:solidFill>
            <a:ln w="9525">
              <a:solidFill>
                <a:schemeClr val="tx1"/>
              </a:solidFill>
              <a:miter lim="800000"/>
              <a:headEnd/>
              <a:tailEnd/>
            </a:ln>
          </p:spPr>
          <p:txBody>
            <a:bodyPr wrap="none" anchor="ctr"/>
            <a:lstStyle/>
            <a:p>
              <a:endParaRPr lang="es-NI"/>
            </a:p>
          </p:txBody>
        </p:sp>
        <p:sp>
          <p:nvSpPr>
            <p:cNvPr id="30734" name="Text Box 29"/>
            <p:cNvSpPr txBox="1">
              <a:spLocks noChangeArrowheads="1"/>
            </p:cNvSpPr>
            <p:nvPr/>
          </p:nvSpPr>
          <p:spPr bwMode="auto">
            <a:xfrm>
              <a:off x="4800" y="2832"/>
              <a:ext cx="9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s-ES_tradnl" sz="2400">
                  <a:solidFill>
                    <a:schemeClr val="bg1"/>
                  </a:solidFill>
                  <a:latin typeface="Tahoma" charset="0"/>
                </a:rPr>
                <a:t>Gramos de producto</a:t>
              </a:r>
            </a:p>
          </p:txBody>
        </p:sp>
      </p:grpSp>
    </p:spTree>
    <p:extLst>
      <p:ext uri="{BB962C8B-B14F-4D97-AF65-F5344CB8AC3E}">
        <p14:creationId xmlns:p14="http://schemas.microsoft.com/office/powerpoint/2010/main" val="110366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1+#ppt_w/2"/>
                                          </p:val>
                                        </p:tav>
                                        <p:tav tm="100000">
                                          <p:val>
                                            <p:strVal val="#ppt_x"/>
                                          </p:val>
                                        </p:tav>
                                      </p:tavLst>
                                    </p:anim>
                                    <p:anim calcmode="lin" valueType="num">
                                      <p:cBhvr additive="base">
                                        <p:cTn id="8"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2"/>
                                        </p:tgtEl>
                                        <p:attrNameLst>
                                          <p:attrName>style.visibility</p:attrName>
                                        </p:attrNameLst>
                                      </p:cBhvr>
                                      <p:to>
                                        <p:strVal val="visible"/>
                                      </p:to>
                                    </p:set>
                                    <p:anim calcmode="lin" valueType="num">
                                      <p:cBhvr additive="base">
                                        <p:cTn id="13" dur="500" fill="hold"/>
                                        <p:tgtEl>
                                          <p:spTgt spid="48132"/>
                                        </p:tgtEl>
                                        <p:attrNameLst>
                                          <p:attrName>ppt_x</p:attrName>
                                        </p:attrNameLst>
                                      </p:cBhvr>
                                      <p:tavLst>
                                        <p:tav tm="0">
                                          <p:val>
                                            <p:strVal val="1+#ppt_w/2"/>
                                          </p:val>
                                        </p:tav>
                                        <p:tav tm="100000">
                                          <p:val>
                                            <p:strVal val="#ppt_x"/>
                                          </p:val>
                                        </p:tav>
                                      </p:tavLst>
                                    </p:anim>
                                    <p:anim calcmode="lin" valueType="num">
                                      <p:cBhvr additive="base">
                                        <p:cTn id="14"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33"/>
                                        </p:tgtEl>
                                        <p:attrNameLst>
                                          <p:attrName>style.visibility</p:attrName>
                                        </p:attrNameLst>
                                      </p:cBhvr>
                                      <p:to>
                                        <p:strVal val="visible"/>
                                      </p:to>
                                    </p:set>
                                    <p:anim calcmode="lin" valueType="num">
                                      <p:cBhvr additive="base">
                                        <p:cTn id="19" dur="500" fill="hold"/>
                                        <p:tgtEl>
                                          <p:spTgt spid="48133"/>
                                        </p:tgtEl>
                                        <p:attrNameLst>
                                          <p:attrName>ppt_x</p:attrName>
                                        </p:attrNameLst>
                                      </p:cBhvr>
                                      <p:tavLst>
                                        <p:tav tm="0">
                                          <p:val>
                                            <p:strVal val="1+#ppt_w/2"/>
                                          </p:val>
                                        </p:tav>
                                        <p:tav tm="100000">
                                          <p:val>
                                            <p:strVal val="#ppt_x"/>
                                          </p:val>
                                        </p:tav>
                                      </p:tavLst>
                                    </p:anim>
                                    <p:anim calcmode="lin" valueType="num">
                                      <p:cBhvr additive="base">
                                        <p:cTn id="20"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ppt_x</p:attrName>
                                        </p:attrNameLst>
                                      </p:cBhvr>
                                      <p:tavLst>
                                        <p:tav tm="0">
                                          <p:val>
                                            <p:strVal val="#ppt_x-#ppt_w/2"/>
                                          </p:val>
                                        </p:tav>
                                        <p:tav tm="100000">
                                          <p:val>
                                            <p:strVal val="#ppt_x"/>
                                          </p:val>
                                        </p:tav>
                                      </p:tavLst>
                                    </p:anim>
                                    <p:anim calcmode="lin" valueType="num">
                                      <p:cBhvr>
                                        <p:cTn id="34" dur="500" fill="hold"/>
                                        <p:tgtEl>
                                          <p:spTgt spid="6"/>
                                        </p:tgtEl>
                                        <p:attrNameLst>
                                          <p:attrName>ppt_y</p:attrName>
                                        </p:attrNameLst>
                                      </p:cBhvr>
                                      <p:tavLst>
                                        <p:tav tm="0">
                                          <p:val>
                                            <p:strVal val="#ppt_y"/>
                                          </p:val>
                                        </p:tav>
                                        <p:tav tm="100000">
                                          <p:val>
                                            <p:strVal val="#ppt_y"/>
                                          </p:val>
                                        </p:tav>
                                      </p:tavLst>
                                    </p:anim>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ppt_x</p:attrName>
                                        </p:attrNameLst>
                                      </p:cBhvr>
                                      <p:tavLst>
                                        <p:tav tm="0">
                                          <p:val>
                                            <p:strVal val="#ppt_x-#ppt_w/2"/>
                                          </p:val>
                                        </p:tav>
                                        <p:tav tm="100000">
                                          <p:val>
                                            <p:strVal val="#ppt_x"/>
                                          </p:val>
                                        </p:tav>
                                      </p:tavLst>
                                    </p:anim>
                                    <p:anim calcmode="lin" valueType="num">
                                      <p:cBhvr>
                                        <p:cTn id="42" dur="500" fill="hold"/>
                                        <p:tgtEl>
                                          <p:spTgt spid="3"/>
                                        </p:tgtEl>
                                        <p:attrNameLst>
                                          <p:attrName>ppt_y</p:attrName>
                                        </p:attrNameLst>
                                      </p:cBhvr>
                                      <p:tavLst>
                                        <p:tav tm="0">
                                          <p:val>
                                            <p:strVal val="#ppt_y"/>
                                          </p:val>
                                        </p:tav>
                                        <p:tav tm="100000">
                                          <p:val>
                                            <p:strVal val="#ppt_y"/>
                                          </p:val>
                                        </p:tav>
                                      </p:tavLst>
                                    </p:anim>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ppt_x-#ppt_w/2"/>
                                          </p:val>
                                        </p:tav>
                                        <p:tav tm="100000">
                                          <p:val>
                                            <p:strVal val="#ppt_x"/>
                                          </p:val>
                                        </p:tav>
                                      </p:tavLst>
                                    </p:anim>
                                    <p:anim calcmode="lin" valueType="num">
                                      <p:cBhvr>
                                        <p:cTn id="50" dur="500" fill="hold"/>
                                        <p:tgtEl>
                                          <p:spTgt spid="4"/>
                                        </p:tgtEl>
                                        <p:attrNameLst>
                                          <p:attrName>ppt_y</p:attrName>
                                        </p:attrNameLst>
                                      </p:cBhvr>
                                      <p:tavLst>
                                        <p:tav tm="0">
                                          <p:val>
                                            <p:strVal val="#ppt_y"/>
                                          </p:val>
                                        </p:tav>
                                        <p:tav tm="100000">
                                          <p:val>
                                            <p:strVal val="#ppt_y"/>
                                          </p:val>
                                        </p:tav>
                                      </p:tavLst>
                                    </p:anim>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ppt_x</p:attrName>
                                        </p:attrNameLst>
                                      </p:cBhvr>
                                      <p:tavLst>
                                        <p:tav tm="0">
                                          <p:val>
                                            <p:strVal val="#ppt_x-#ppt_w/2"/>
                                          </p:val>
                                        </p:tav>
                                        <p:tav tm="100000">
                                          <p:val>
                                            <p:strVal val="#ppt_x"/>
                                          </p:val>
                                        </p:tav>
                                      </p:tavLst>
                                    </p:anim>
                                    <p:anim calcmode="lin" valueType="num">
                                      <p:cBhvr>
                                        <p:cTn id="58" dur="500" fill="hold"/>
                                        <p:tgtEl>
                                          <p:spTgt spid="5"/>
                                        </p:tgtEl>
                                        <p:attrNameLst>
                                          <p:attrName>ppt_y</p:attrName>
                                        </p:attrNameLst>
                                      </p:cBhvr>
                                      <p:tavLst>
                                        <p:tav tm="0">
                                          <p:val>
                                            <p:strVal val="#ppt_y"/>
                                          </p:val>
                                        </p:tav>
                                        <p:tav tm="100000">
                                          <p:val>
                                            <p:strVal val="#ppt_y"/>
                                          </p:val>
                                        </p:tav>
                                      </p:tavLst>
                                    </p:anim>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ppt_x</p:attrName>
                                        </p:attrNameLst>
                                      </p:cBhvr>
                                      <p:tavLst>
                                        <p:tav tm="0">
                                          <p:val>
                                            <p:strVal val="#ppt_x-#ppt_w/2"/>
                                          </p:val>
                                        </p:tav>
                                        <p:tav tm="100000">
                                          <p:val>
                                            <p:strVal val="#ppt_x"/>
                                          </p:val>
                                        </p:tav>
                                      </p:tavLst>
                                    </p:anim>
                                    <p:anim calcmode="lin" valueType="num">
                                      <p:cBhvr>
                                        <p:cTn id="66" dur="500" fill="hold"/>
                                        <p:tgtEl>
                                          <p:spTgt spid="8"/>
                                        </p:tgtEl>
                                        <p:attrNameLst>
                                          <p:attrName>ppt_y</p:attrName>
                                        </p:attrNameLst>
                                      </p:cBhvr>
                                      <p:tavLst>
                                        <p:tav tm="0">
                                          <p:val>
                                            <p:strVal val="#ppt_y"/>
                                          </p:val>
                                        </p:tav>
                                        <p:tav tm="100000">
                                          <p:val>
                                            <p:strVal val="#ppt_y"/>
                                          </p:val>
                                        </p:tav>
                                      </p:tavLst>
                                    </p:anim>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8"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ppt_x</p:attrName>
                                        </p:attrNameLst>
                                      </p:cBhvr>
                                      <p:tavLst>
                                        <p:tav tm="0">
                                          <p:val>
                                            <p:strVal val="#ppt_x-#ppt_w/2"/>
                                          </p:val>
                                        </p:tav>
                                        <p:tav tm="100000">
                                          <p:val>
                                            <p:strVal val="#ppt_x"/>
                                          </p:val>
                                        </p:tav>
                                      </p:tavLst>
                                    </p:anim>
                                    <p:anim calcmode="lin" valueType="num">
                                      <p:cBhvr>
                                        <p:cTn id="74" dur="500" fill="hold"/>
                                        <p:tgtEl>
                                          <p:spTgt spid="9"/>
                                        </p:tgtEl>
                                        <p:attrNameLst>
                                          <p:attrName>ppt_y</p:attrName>
                                        </p:attrNameLst>
                                      </p:cBhvr>
                                      <p:tavLst>
                                        <p:tav tm="0">
                                          <p:val>
                                            <p:strVal val="#ppt_y"/>
                                          </p:val>
                                        </p:tav>
                                        <p:tav tm="100000">
                                          <p:val>
                                            <p:strVal val="#ppt_y"/>
                                          </p:val>
                                        </p:tav>
                                      </p:tavLst>
                                    </p:anim>
                                    <p:anim calcmode="lin" valueType="num">
                                      <p:cBhvr>
                                        <p:cTn id="75" dur="500" fill="hold"/>
                                        <p:tgtEl>
                                          <p:spTgt spid="9"/>
                                        </p:tgtEl>
                                        <p:attrNameLst>
                                          <p:attrName>ppt_w</p:attrName>
                                        </p:attrNameLst>
                                      </p:cBhvr>
                                      <p:tavLst>
                                        <p:tav tm="0">
                                          <p:val>
                                            <p:fltVal val="0"/>
                                          </p:val>
                                        </p:tav>
                                        <p:tav tm="100000">
                                          <p:val>
                                            <p:strVal val="#ppt_w"/>
                                          </p:val>
                                        </p:tav>
                                      </p:tavLst>
                                    </p:anim>
                                    <p:anim calcmode="lin" valueType="num">
                                      <p:cBhvr>
                                        <p:cTn id="76"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P spid="48132" grpId="0" autoUpdateAnimBg="0"/>
      <p:bldP spid="4813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755650" y="333375"/>
            <a:ext cx="7272338" cy="457200"/>
          </a:xfrm>
          <a:prstGeom prst="rect">
            <a:avLst/>
          </a:prstGeom>
          <a:solidFill>
            <a:schemeClr val="accent2">
              <a:lumMod val="40000"/>
              <a:lumOff val="60000"/>
            </a:schemeClr>
          </a:solidFill>
          <a:ln>
            <a:noFill/>
          </a:ln>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s-ES" sz="2400" b="1">
                <a:solidFill>
                  <a:srgbClr val="FF0066"/>
                </a:solidFill>
              </a:rPr>
              <a:t>ESTEQUIOMETRÍA</a:t>
            </a:r>
            <a:endParaRPr lang="es-CL" sz="2400" b="1">
              <a:solidFill>
                <a:srgbClr val="FF0066"/>
              </a:solidFill>
            </a:endParaRPr>
          </a:p>
        </p:txBody>
      </p:sp>
      <p:sp>
        <p:nvSpPr>
          <p:cNvPr id="31747" name="Text Box 5"/>
          <p:cNvSpPr txBox="1">
            <a:spLocks noChangeArrowheads="1"/>
          </p:cNvSpPr>
          <p:nvPr/>
        </p:nvSpPr>
        <p:spPr bwMode="auto">
          <a:xfrm>
            <a:off x="827088" y="981075"/>
            <a:ext cx="6840537"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ES" sz="2400">
                <a:latin typeface="Tahoma" charset="0"/>
              </a:rPr>
              <a:t>Dada la ecuación química:</a:t>
            </a:r>
          </a:p>
          <a:p>
            <a:pPr eaLnBrk="1" hangingPunct="1">
              <a:spcBef>
                <a:spcPct val="50000"/>
              </a:spcBef>
            </a:pPr>
            <a:r>
              <a:rPr lang="es-ES" b="1"/>
              <a:t>      REACTANTES</a:t>
            </a:r>
            <a:endParaRPr lang="es-ES" sz="2400">
              <a:latin typeface="Tahoma" charset="0"/>
            </a:endParaRPr>
          </a:p>
          <a:p>
            <a:pPr eaLnBrk="1" hangingPunct="1">
              <a:spcBef>
                <a:spcPct val="50000"/>
              </a:spcBef>
            </a:pPr>
            <a:r>
              <a:rPr lang="es-ES" sz="3200"/>
              <a:t>C</a:t>
            </a:r>
            <a:r>
              <a:rPr lang="es-ES"/>
              <a:t> </a:t>
            </a:r>
            <a:r>
              <a:rPr lang="es-ES" sz="1600"/>
              <a:t>(sólido)</a:t>
            </a:r>
            <a:r>
              <a:rPr lang="es-ES"/>
              <a:t>   </a:t>
            </a:r>
            <a:r>
              <a:rPr lang="es-ES" sz="3200"/>
              <a:t>+</a:t>
            </a:r>
            <a:r>
              <a:rPr lang="es-ES"/>
              <a:t>      </a:t>
            </a:r>
            <a:r>
              <a:rPr lang="es-ES" sz="3200"/>
              <a:t>O</a:t>
            </a:r>
            <a:r>
              <a:rPr lang="es-ES" sz="1600"/>
              <a:t>2  (gas)                             </a:t>
            </a:r>
            <a:r>
              <a:rPr lang="es-ES" sz="3200"/>
              <a:t>CO</a:t>
            </a:r>
            <a:r>
              <a:rPr lang="es-ES" sz="1600"/>
              <a:t>2   (gas)</a:t>
            </a:r>
            <a:r>
              <a:rPr lang="es-ES" sz="3200"/>
              <a:t>  </a:t>
            </a:r>
            <a:endParaRPr lang="es-CL" sz="3200"/>
          </a:p>
        </p:txBody>
      </p:sp>
      <p:sp>
        <p:nvSpPr>
          <p:cNvPr id="31748" name="Line 6"/>
          <p:cNvSpPr>
            <a:spLocks noChangeShapeType="1"/>
          </p:cNvSpPr>
          <p:nvPr/>
        </p:nvSpPr>
        <p:spPr bwMode="auto">
          <a:xfrm>
            <a:off x="4067175" y="2276475"/>
            <a:ext cx="9366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055" name="Text Box 7"/>
          <p:cNvSpPr txBox="1">
            <a:spLocks noChangeArrowheads="1"/>
          </p:cNvSpPr>
          <p:nvPr/>
        </p:nvSpPr>
        <p:spPr bwMode="auto">
          <a:xfrm>
            <a:off x="539750" y="2997200"/>
            <a:ext cx="7777163" cy="457200"/>
          </a:xfrm>
          <a:prstGeom prst="rect">
            <a:avLst/>
          </a:prstGeom>
          <a:solidFill>
            <a:schemeClr val="accent3">
              <a:lumMod val="40000"/>
              <a:lumOff val="60000"/>
            </a:schemeClr>
          </a:solid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ES" sz="2400"/>
              <a:t>   </a:t>
            </a:r>
            <a:r>
              <a:rPr lang="es-ES" sz="2400" b="1">
                <a:solidFill>
                  <a:srgbClr val="FF0066"/>
                </a:solidFill>
              </a:rPr>
              <a:t>12 g               32  g                           44  g</a:t>
            </a:r>
            <a:endParaRPr lang="es-CL" sz="2400" b="1">
              <a:solidFill>
                <a:srgbClr val="FF0066"/>
              </a:solidFill>
            </a:endParaRPr>
          </a:p>
        </p:txBody>
      </p:sp>
      <p:sp>
        <p:nvSpPr>
          <p:cNvPr id="2056" name="Rectangle 8"/>
          <p:cNvSpPr>
            <a:spLocks noChangeArrowheads="1"/>
          </p:cNvSpPr>
          <p:nvPr/>
        </p:nvSpPr>
        <p:spPr bwMode="auto">
          <a:xfrm>
            <a:off x="468313" y="3789363"/>
            <a:ext cx="7848600" cy="457200"/>
          </a:xfrm>
          <a:prstGeom prst="rect">
            <a:avLst/>
          </a:prstGeom>
          <a:solidFill>
            <a:schemeClr val="accent3">
              <a:lumMod val="40000"/>
              <a:lumOff val="60000"/>
            </a:schemeClr>
          </a:solidFill>
          <a:ln>
            <a:noFill/>
          </a:ln>
        </p:spPr>
        <p:txBody>
          <a:bodyPr>
            <a:spAutoFit/>
          </a:bodyPr>
          <a:lstStyle/>
          <a:p>
            <a:pPr>
              <a:spcBef>
                <a:spcPct val="50000"/>
              </a:spcBef>
            </a:pPr>
            <a:r>
              <a:rPr lang="es-ES" sz="2400" b="1">
                <a:solidFill>
                  <a:srgbClr val="FF0066"/>
                </a:solidFill>
              </a:rPr>
              <a:t>   24 g               64  g                           88  g</a:t>
            </a:r>
            <a:endParaRPr lang="es-CL" sz="2400" b="1">
              <a:solidFill>
                <a:srgbClr val="FF0066"/>
              </a:solidFill>
            </a:endParaRPr>
          </a:p>
        </p:txBody>
      </p:sp>
      <p:sp>
        <p:nvSpPr>
          <p:cNvPr id="2057" name="Text Box 9"/>
          <p:cNvSpPr txBox="1">
            <a:spLocks noChangeArrowheads="1"/>
          </p:cNvSpPr>
          <p:nvPr/>
        </p:nvSpPr>
        <p:spPr bwMode="auto">
          <a:xfrm>
            <a:off x="611188" y="4292600"/>
            <a:ext cx="820896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ES" sz="2400">
                <a:latin typeface="Tahoma" charset="0"/>
              </a:rPr>
              <a:t>De acuerdo a la ecuación, responda:</a:t>
            </a:r>
          </a:p>
          <a:p>
            <a:pPr eaLnBrk="1" hangingPunct="1">
              <a:spcBef>
                <a:spcPct val="50000"/>
              </a:spcBef>
              <a:buFontTx/>
              <a:buAutoNum type="arabicPeriod"/>
            </a:pPr>
            <a:r>
              <a:rPr lang="es-ES" sz="2400" b="1">
                <a:solidFill>
                  <a:srgbClr val="0000FF"/>
                </a:solidFill>
                <a:latin typeface="Tahoma" charset="0"/>
              </a:rPr>
              <a:t>¿Qué relación hay entre reactantes y producto?</a:t>
            </a:r>
          </a:p>
        </p:txBody>
      </p:sp>
      <p:sp>
        <p:nvSpPr>
          <p:cNvPr id="2060" name="Text Box 12"/>
          <p:cNvSpPr txBox="1">
            <a:spLocks noChangeArrowheads="1"/>
          </p:cNvSpPr>
          <p:nvPr/>
        </p:nvSpPr>
        <p:spPr bwMode="auto">
          <a:xfrm>
            <a:off x="971550" y="5373688"/>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ES" b="1"/>
              <a:t>Que la masa de los reactantes es igual a los productos</a:t>
            </a:r>
            <a:endParaRPr lang="es-CL" b="1"/>
          </a:p>
        </p:txBody>
      </p:sp>
      <p:sp>
        <p:nvSpPr>
          <p:cNvPr id="31753" name="AutoShape 14"/>
          <p:cNvSpPr>
            <a:spLocks/>
          </p:cNvSpPr>
          <p:nvPr/>
        </p:nvSpPr>
        <p:spPr bwMode="auto">
          <a:xfrm rot="5400000">
            <a:off x="1872457" y="800894"/>
            <a:ext cx="431800" cy="2376487"/>
          </a:xfrm>
          <a:prstGeom prst="leftBrace">
            <a:avLst>
              <a:gd name="adj1" fmla="val 45864"/>
              <a:gd name="adj2" fmla="val 531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NI"/>
          </a:p>
        </p:txBody>
      </p:sp>
      <p:sp>
        <p:nvSpPr>
          <p:cNvPr id="31754" name="Text Box 15"/>
          <p:cNvSpPr txBox="1">
            <a:spLocks noChangeArrowheads="1"/>
          </p:cNvSpPr>
          <p:nvPr/>
        </p:nvSpPr>
        <p:spPr bwMode="auto">
          <a:xfrm>
            <a:off x="5148263" y="1484313"/>
            <a:ext cx="2087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ES" b="1">
                <a:latin typeface="Tahoma" charset="0"/>
              </a:rPr>
              <a:t>PRODUCTO</a:t>
            </a:r>
            <a:endParaRPr lang="es-CL" b="1">
              <a:latin typeface="Tahoma" charset="0"/>
            </a:endParaRPr>
          </a:p>
        </p:txBody>
      </p:sp>
      <p:sp>
        <p:nvSpPr>
          <p:cNvPr id="31755" name="AutoShape 16"/>
          <p:cNvSpPr>
            <a:spLocks/>
          </p:cNvSpPr>
          <p:nvPr/>
        </p:nvSpPr>
        <p:spPr bwMode="auto">
          <a:xfrm rot="5400000">
            <a:off x="5868194" y="1196181"/>
            <a:ext cx="431800" cy="1728788"/>
          </a:xfrm>
          <a:prstGeom prst="leftBrace">
            <a:avLst>
              <a:gd name="adj1" fmla="val 33364"/>
              <a:gd name="adj2" fmla="val 519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NI"/>
          </a:p>
        </p:txBody>
      </p:sp>
      <p:sp>
        <p:nvSpPr>
          <p:cNvPr id="31756" name="AutoShape 17"/>
          <p:cNvSpPr>
            <a:spLocks noChangeArrowheads="1"/>
          </p:cNvSpPr>
          <p:nvPr/>
        </p:nvSpPr>
        <p:spPr bwMode="auto">
          <a:xfrm>
            <a:off x="971550" y="2565400"/>
            <a:ext cx="215900" cy="358775"/>
          </a:xfrm>
          <a:prstGeom prst="downArrow">
            <a:avLst>
              <a:gd name="adj1" fmla="val 50000"/>
              <a:gd name="adj2" fmla="val 41544"/>
            </a:avLst>
          </a:prstGeom>
          <a:solidFill>
            <a:schemeClr val="accent1"/>
          </a:solidFill>
          <a:ln w="9525">
            <a:solidFill>
              <a:schemeClr val="tx1"/>
            </a:solidFill>
            <a:miter lim="800000"/>
            <a:headEnd/>
            <a:tailEnd/>
          </a:ln>
        </p:spPr>
        <p:txBody>
          <a:bodyPr wrap="none" anchor="ctr"/>
          <a:lstStyle/>
          <a:p>
            <a:endParaRPr lang="es-NI"/>
          </a:p>
        </p:txBody>
      </p:sp>
      <p:sp>
        <p:nvSpPr>
          <p:cNvPr id="31757" name="AutoShape 18"/>
          <p:cNvSpPr>
            <a:spLocks noChangeArrowheads="1"/>
          </p:cNvSpPr>
          <p:nvPr/>
        </p:nvSpPr>
        <p:spPr bwMode="auto">
          <a:xfrm>
            <a:off x="2771775" y="2565400"/>
            <a:ext cx="215900" cy="358775"/>
          </a:xfrm>
          <a:prstGeom prst="downArrow">
            <a:avLst>
              <a:gd name="adj1" fmla="val 50000"/>
              <a:gd name="adj2" fmla="val 41544"/>
            </a:avLst>
          </a:prstGeom>
          <a:solidFill>
            <a:schemeClr val="accent1"/>
          </a:solidFill>
          <a:ln w="9525">
            <a:solidFill>
              <a:schemeClr val="tx1"/>
            </a:solidFill>
            <a:miter lim="800000"/>
            <a:headEnd/>
            <a:tailEnd/>
          </a:ln>
        </p:spPr>
        <p:txBody>
          <a:bodyPr wrap="none" anchor="ctr"/>
          <a:lstStyle/>
          <a:p>
            <a:endParaRPr lang="es-NI"/>
          </a:p>
        </p:txBody>
      </p:sp>
      <p:sp>
        <p:nvSpPr>
          <p:cNvPr id="31758" name="AutoShape 19"/>
          <p:cNvSpPr>
            <a:spLocks noChangeArrowheads="1"/>
          </p:cNvSpPr>
          <p:nvPr/>
        </p:nvSpPr>
        <p:spPr bwMode="auto">
          <a:xfrm>
            <a:off x="5795963" y="2565400"/>
            <a:ext cx="215900" cy="358775"/>
          </a:xfrm>
          <a:prstGeom prst="downArrow">
            <a:avLst>
              <a:gd name="adj1" fmla="val 50000"/>
              <a:gd name="adj2" fmla="val 41544"/>
            </a:avLst>
          </a:prstGeom>
          <a:solidFill>
            <a:schemeClr val="accent1"/>
          </a:solidFill>
          <a:ln w="9525">
            <a:solidFill>
              <a:schemeClr val="tx1"/>
            </a:solidFill>
            <a:miter lim="800000"/>
            <a:headEnd/>
            <a:tailEnd/>
          </a:ln>
        </p:spPr>
        <p:txBody>
          <a:bodyPr wrap="none" anchor="ctr"/>
          <a:lstStyle/>
          <a:p>
            <a:endParaRPr lang="es-NI"/>
          </a:p>
        </p:txBody>
      </p:sp>
    </p:spTree>
    <p:extLst>
      <p:ext uri="{BB962C8B-B14F-4D97-AF65-F5344CB8AC3E}">
        <p14:creationId xmlns:p14="http://schemas.microsoft.com/office/powerpoint/2010/main" val="1246641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amond(in)">
                                      <p:cBhvr>
                                        <p:cTn id="7" dur="2000"/>
                                        <p:tgtEl>
                                          <p:spTgt spid="2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diamond(in)">
                                      <p:cBhvr>
                                        <p:cTn id="12" dur="2000"/>
                                        <p:tgtEl>
                                          <p:spTgt spid="2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057"/>
                                        </p:tgtEl>
                                        <p:attrNameLst>
                                          <p:attrName>style.visibility</p:attrName>
                                        </p:attrNameLst>
                                      </p:cBhvr>
                                      <p:to>
                                        <p:strVal val="visible"/>
                                      </p:to>
                                    </p:set>
                                    <p:animEffect transition="in" filter="wedge">
                                      <p:cBhvr>
                                        <p:cTn id="17" dur="2000"/>
                                        <p:tgtEl>
                                          <p:spTgt spid="20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wedge">
                                      <p:cBhvr>
                                        <p:cTn id="22" dur="20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nimBg="1"/>
      <p:bldP spid="2056" grpId="0" animBg="1"/>
      <p:bldP spid="2057" grpId="0"/>
      <p:bldP spid="20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87338" y="1151720"/>
            <a:ext cx="87491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ES" sz="2400" b="1">
                <a:solidFill>
                  <a:srgbClr val="003399"/>
                </a:solidFill>
                <a:latin typeface="Tahoma" charset="0"/>
              </a:rPr>
              <a:t>1789.  </a:t>
            </a:r>
            <a:r>
              <a:rPr lang="es-ES" sz="2400" b="1" smtClean="0">
                <a:solidFill>
                  <a:srgbClr val="003399"/>
                </a:solidFill>
                <a:latin typeface="Tahoma" charset="0"/>
              </a:rPr>
              <a:t>Ley </a:t>
            </a:r>
            <a:r>
              <a:rPr lang="es-ES" sz="2400" b="1">
                <a:solidFill>
                  <a:srgbClr val="003399"/>
                </a:solidFill>
                <a:latin typeface="Tahoma" charset="0"/>
              </a:rPr>
              <a:t>de Lavoisier de la </a:t>
            </a:r>
            <a:r>
              <a:rPr lang="es-ES" sz="2400" b="1" smtClean="0">
                <a:solidFill>
                  <a:srgbClr val="003399"/>
                </a:solidFill>
                <a:latin typeface="Tahoma" charset="0"/>
              </a:rPr>
              <a:t>conservación de </a:t>
            </a:r>
            <a:r>
              <a:rPr lang="es-ES" sz="2400" b="1">
                <a:solidFill>
                  <a:srgbClr val="003399"/>
                </a:solidFill>
                <a:latin typeface="Tahoma" charset="0"/>
              </a:rPr>
              <a:t>la masa.    </a:t>
            </a:r>
            <a:endParaRPr lang="es-ES_tradnl" sz="2400">
              <a:solidFill>
                <a:srgbClr val="003399"/>
              </a:solidFill>
              <a:latin typeface="Tahoma" charset="0"/>
            </a:endParaRPr>
          </a:p>
        </p:txBody>
      </p:sp>
      <p:sp>
        <p:nvSpPr>
          <p:cNvPr id="6147" name="Text Box 3"/>
          <p:cNvSpPr txBox="1">
            <a:spLocks noChangeArrowheads="1"/>
          </p:cNvSpPr>
          <p:nvPr/>
        </p:nvSpPr>
        <p:spPr bwMode="auto">
          <a:xfrm>
            <a:off x="298586" y="1613385"/>
            <a:ext cx="8280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s-ES" sz="2800" u="sng">
                <a:solidFill>
                  <a:srgbClr val="003399"/>
                </a:solidFill>
                <a:latin typeface="Tahoma" charset="0"/>
              </a:rPr>
              <a:t>Lavoisier</a:t>
            </a:r>
            <a:r>
              <a:rPr lang="es-ES" sz="2800">
                <a:solidFill>
                  <a:srgbClr val="003399"/>
                </a:solidFill>
                <a:latin typeface="Tahoma" charset="0"/>
              </a:rPr>
              <a:t> comprobó que en cualquier reacción química, </a:t>
            </a:r>
          </a:p>
        </p:txBody>
      </p:sp>
      <p:sp>
        <p:nvSpPr>
          <p:cNvPr id="32772" name="Text Box 4"/>
          <p:cNvSpPr txBox="1">
            <a:spLocks noChangeArrowheads="1"/>
          </p:cNvSpPr>
          <p:nvPr/>
        </p:nvSpPr>
        <p:spPr bwMode="auto">
          <a:xfrm>
            <a:off x="2214562" y="300038"/>
            <a:ext cx="5184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3600">
                <a:solidFill>
                  <a:srgbClr val="CC3300"/>
                </a:solidFill>
                <a:latin typeface="Tahoma" charset="0"/>
              </a:rPr>
              <a:t>LEYES PONDERALES.</a:t>
            </a:r>
          </a:p>
        </p:txBody>
      </p:sp>
      <p:sp>
        <p:nvSpPr>
          <p:cNvPr id="6149" name="Text Box 5"/>
          <p:cNvSpPr txBox="1">
            <a:spLocks noChangeArrowheads="1"/>
          </p:cNvSpPr>
          <p:nvPr/>
        </p:nvSpPr>
        <p:spPr bwMode="auto">
          <a:xfrm>
            <a:off x="152536" y="2617377"/>
            <a:ext cx="4213225" cy="83185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sz="2400">
                <a:solidFill>
                  <a:srgbClr val="003399"/>
                </a:solidFill>
                <a:latin typeface="Tahoma" charset="0"/>
              </a:rPr>
              <a:t>la suma de las masas de los productos que reaccionan</a:t>
            </a:r>
            <a:endParaRPr lang="es-ES_tradnl" sz="2400">
              <a:latin typeface="Tahoma" charset="0"/>
            </a:endParaRPr>
          </a:p>
        </p:txBody>
      </p:sp>
      <p:sp>
        <p:nvSpPr>
          <p:cNvPr id="6150" name="Text Box 6"/>
          <p:cNvSpPr txBox="1">
            <a:spLocks noChangeArrowheads="1"/>
          </p:cNvSpPr>
          <p:nvPr/>
        </p:nvSpPr>
        <p:spPr bwMode="auto">
          <a:xfrm>
            <a:off x="5122998" y="2617377"/>
            <a:ext cx="3708400" cy="83185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sz="2400">
                <a:solidFill>
                  <a:srgbClr val="003399"/>
                </a:solidFill>
                <a:latin typeface="Tahoma" charset="0"/>
              </a:rPr>
              <a:t>la suma de las masas de los productos obtenidos</a:t>
            </a:r>
            <a:endParaRPr lang="es-ES_tradnl" sz="2400">
              <a:latin typeface="Tahoma" charset="0"/>
            </a:endParaRPr>
          </a:p>
        </p:txBody>
      </p:sp>
      <p:sp>
        <p:nvSpPr>
          <p:cNvPr id="6151" name="Text Box 7"/>
          <p:cNvSpPr txBox="1">
            <a:spLocks noChangeArrowheads="1"/>
          </p:cNvSpPr>
          <p:nvPr/>
        </p:nvSpPr>
        <p:spPr bwMode="auto">
          <a:xfrm>
            <a:off x="3348036" y="3625489"/>
            <a:ext cx="291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ES" sz="2400">
                <a:solidFill>
                  <a:srgbClr val="003399"/>
                </a:solidFill>
                <a:latin typeface="Tahoma" charset="0"/>
              </a:rPr>
              <a:t>Esto significa que:</a:t>
            </a:r>
            <a:endParaRPr lang="es-ES_tradnl" sz="2400">
              <a:latin typeface="Tahoma" charset="0"/>
            </a:endParaRPr>
          </a:p>
        </p:txBody>
      </p:sp>
      <p:sp>
        <p:nvSpPr>
          <p:cNvPr id="6152" name="Text Box 8"/>
          <p:cNvSpPr txBox="1">
            <a:spLocks noChangeArrowheads="1"/>
          </p:cNvSpPr>
          <p:nvPr/>
        </p:nvSpPr>
        <p:spPr bwMode="auto">
          <a:xfrm>
            <a:off x="4438786" y="2690402"/>
            <a:ext cx="649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s-ES_tradnl" sz="4000">
                <a:solidFill>
                  <a:srgbClr val="CC3300"/>
                </a:solidFill>
                <a:latin typeface="Times New Roman" pitchFamily="18" charset="0"/>
              </a:rPr>
              <a:t>=</a:t>
            </a:r>
          </a:p>
        </p:txBody>
      </p:sp>
      <p:sp>
        <p:nvSpPr>
          <p:cNvPr id="9" name="Text Box 5"/>
          <p:cNvSpPr txBox="1">
            <a:spLocks noChangeArrowheads="1"/>
          </p:cNvSpPr>
          <p:nvPr/>
        </p:nvSpPr>
        <p:spPr bwMode="auto">
          <a:xfrm>
            <a:off x="184337" y="4293096"/>
            <a:ext cx="3312089"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sz="2600">
                <a:solidFill>
                  <a:srgbClr val="003399"/>
                </a:solidFill>
                <a:latin typeface="Tahoma" charset="0"/>
              </a:rPr>
              <a:t>En una reacción química,</a:t>
            </a:r>
            <a:r>
              <a:rPr lang="es-ES" sz="2600">
                <a:solidFill>
                  <a:srgbClr val="CC3300"/>
                </a:solidFill>
                <a:latin typeface="Tahoma" charset="0"/>
              </a:rPr>
              <a:t> la materia no se crea ni se destruye, tan sólo se transforma. </a:t>
            </a:r>
            <a:endParaRPr lang="es-ES_tradnl" sz="2600">
              <a:solidFill>
                <a:srgbClr val="CC3300"/>
              </a:solidFill>
              <a:latin typeface="Tahoma" charset="0"/>
            </a:endParaRPr>
          </a:p>
        </p:txBody>
      </p:sp>
      <p:sp>
        <p:nvSpPr>
          <p:cNvPr id="10" name="Text Box 6"/>
          <p:cNvSpPr txBox="1">
            <a:spLocks noChangeArrowheads="1"/>
          </p:cNvSpPr>
          <p:nvPr/>
        </p:nvSpPr>
        <p:spPr bwMode="auto">
          <a:xfrm>
            <a:off x="5148263" y="4149725"/>
            <a:ext cx="37449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sz="2400">
                <a:solidFill>
                  <a:srgbClr val="003399"/>
                </a:solidFill>
                <a:latin typeface="Tahoma" charset="0"/>
              </a:rPr>
              <a:t>Por ejemplo,</a:t>
            </a:r>
          </a:p>
          <a:p>
            <a:pPr algn="ctr"/>
            <a:r>
              <a:rPr lang="es-ES" sz="2400">
                <a:solidFill>
                  <a:srgbClr val="003399"/>
                </a:solidFill>
                <a:latin typeface="Tahoma" charset="0"/>
              </a:rPr>
              <a:t> si 10 gramos de A se combinan con 20 gramos de B, </a:t>
            </a:r>
          </a:p>
          <a:p>
            <a:pPr algn="ctr"/>
            <a:r>
              <a:rPr lang="es-ES" sz="2400">
                <a:solidFill>
                  <a:srgbClr val="003399"/>
                </a:solidFill>
                <a:latin typeface="Tahoma" charset="0"/>
              </a:rPr>
              <a:t>se obtienen 30 gramos de A B.</a:t>
            </a:r>
            <a:endParaRPr lang="es-ES_tradnl" sz="2400">
              <a:solidFill>
                <a:srgbClr val="003399"/>
              </a:solidFill>
              <a:latin typeface="Tahoma" charset="0"/>
            </a:endParaRPr>
          </a:p>
        </p:txBody>
      </p:sp>
    </p:spTree>
    <p:extLst>
      <p:ext uri="{BB962C8B-B14F-4D97-AF65-F5344CB8AC3E}">
        <p14:creationId xmlns:p14="http://schemas.microsoft.com/office/powerpoint/2010/main" val="354685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1+#ppt_w/2"/>
                                          </p:val>
                                        </p:tav>
                                        <p:tav tm="100000">
                                          <p:val>
                                            <p:strVal val="#ppt_x"/>
                                          </p:val>
                                        </p:tav>
                                      </p:tavLst>
                                    </p:anim>
                                    <p:anim calcmode="lin" valueType="num">
                                      <p:cBhvr additive="base">
                                        <p:cTn id="8"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1000" fill="hold"/>
                                        <p:tgtEl>
                                          <p:spTgt spid="6149"/>
                                        </p:tgtEl>
                                        <p:attrNameLst>
                                          <p:attrName>ppt_x</p:attrName>
                                        </p:attrNameLst>
                                      </p:cBhvr>
                                      <p:tavLst>
                                        <p:tav tm="0">
                                          <p:val>
                                            <p:strVal val="0-#ppt_w/2"/>
                                          </p:val>
                                        </p:tav>
                                        <p:tav tm="100000">
                                          <p:val>
                                            <p:strVal val="#ppt_x"/>
                                          </p:val>
                                        </p:tav>
                                      </p:tavLst>
                                    </p:anim>
                                    <p:anim calcmode="lin" valueType="num">
                                      <p:cBhvr additive="base">
                                        <p:cTn id="14" dur="1000" fill="hold"/>
                                        <p:tgtEl>
                                          <p:spTgt spid="614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additive="base">
                                        <p:cTn id="17" dur="1000" fill="hold"/>
                                        <p:tgtEl>
                                          <p:spTgt spid="6150"/>
                                        </p:tgtEl>
                                        <p:attrNameLst>
                                          <p:attrName>ppt_x</p:attrName>
                                        </p:attrNameLst>
                                      </p:cBhvr>
                                      <p:tavLst>
                                        <p:tav tm="0">
                                          <p:val>
                                            <p:strVal val="0-#ppt_w/2"/>
                                          </p:val>
                                        </p:tav>
                                        <p:tav tm="100000">
                                          <p:val>
                                            <p:strVal val="#ppt_x"/>
                                          </p:val>
                                        </p:tav>
                                      </p:tavLst>
                                    </p:anim>
                                    <p:anim calcmode="lin" valueType="num">
                                      <p:cBhvr additive="base">
                                        <p:cTn id="18" dur="1000" fill="hold"/>
                                        <p:tgtEl>
                                          <p:spTgt spid="615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anim calcmode="lin" valueType="num">
                                      <p:cBhvr additive="base">
                                        <p:cTn id="21" dur="1000" fill="hold"/>
                                        <p:tgtEl>
                                          <p:spTgt spid="6152"/>
                                        </p:tgtEl>
                                        <p:attrNameLst>
                                          <p:attrName>ppt_x</p:attrName>
                                        </p:attrNameLst>
                                      </p:cBhvr>
                                      <p:tavLst>
                                        <p:tav tm="0">
                                          <p:val>
                                            <p:strVal val="0-#ppt_w/2"/>
                                          </p:val>
                                        </p:tav>
                                        <p:tav tm="100000">
                                          <p:val>
                                            <p:strVal val="#ppt_x"/>
                                          </p:val>
                                        </p:tav>
                                      </p:tavLst>
                                    </p:anim>
                                    <p:anim calcmode="lin" valueType="num">
                                      <p:cBhvr additive="base">
                                        <p:cTn id="22" dur="1000" fill="hold"/>
                                        <p:tgtEl>
                                          <p:spTgt spid="615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slide(fromBottom)">
                                      <p:cBhvr>
                                        <p:cTn id="27" dur="500"/>
                                        <p:tgtEl>
                                          <p:spTgt spid="615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9" grpId="0" animBg="1"/>
      <p:bldP spid="6150" grpId="0" animBg="1"/>
      <p:bldP spid="6151" grpId="0"/>
      <p:bldP spid="6152" grpId="0"/>
      <p:bldP spid="9" grpId="0" autoUpdateAnimBg="0"/>
      <p:bldP spid="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solidFill>
            <a:schemeClr val="tx2">
              <a:lumMod val="40000"/>
              <a:lumOff val="60000"/>
            </a:schemeClr>
          </a:solidFill>
        </p:spPr>
        <p:txBody>
          <a:bodyPr/>
          <a:lstStyle/>
          <a:p>
            <a:pPr algn="ctr"/>
            <a:r>
              <a:rPr lang="es-MX" smtClean="0">
                <a:solidFill>
                  <a:schemeClr val="tx1"/>
                </a:solidFill>
                <a:latin typeface="Arial" charset="0"/>
              </a:rPr>
              <a:t>Pero, ¿qué es una reacción química?</a:t>
            </a:r>
            <a:endParaRPr lang="es-ES" smtClean="0">
              <a:solidFill>
                <a:schemeClr val="tx1"/>
              </a:solidFill>
              <a:latin typeface="Arial" charset="0"/>
            </a:endParaRPr>
          </a:p>
        </p:txBody>
      </p:sp>
      <p:sp>
        <p:nvSpPr>
          <p:cNvPr id="23555" name="Rectangle 3"/>
          <p:cNvSpPr>
            <a:spLocks noGrp="1" noChangeArrowheads="1"/>
          </p:cNvSpPr>
          <p:nvPr>
            <p:ph type="body" idx="1"/>
          </p:nvPr>
        </p:nvSpPr>
        <p:spPr>
          <a:xfrm>
            <a:off x="395536" y="1556792"/>
            <a:ext cx="8496944" cy="4680520"/>
          </a:xfrm>
        </p:spPr>
        <p:txBody>
          <a:bodyPr>
            <a:normAutofit/>
          </a:bodyPr>
          <a:lstStyle/>
          <a:p>
            <a:pPr marL="69850" indent="0" algn="just">
              <a:buFont typeface="Wingdings 2" pitchFamily="18" charset="2"/>
              <a:buNone/>
              <a:defRPr/>
            </a:pPr>
            <a:r>
              <a:rPr lang="es-MX" dirty="0">
                <a:solidFill>
                  <a:schemeClr val="tx1"/>
                </a:solidFill>
                <a:latin typeface="Arial" pitchFamily="34" charset="0"/>
                <a:cs typeface="Arial" pitchFamily="34" charset="0"/>
              </a:rPr>
              <a:t>Una reacción química consiste en la “ruptura de enlaces químicos” entre los átomos de los reactivos y la “formación de nuevos enlaces” que originan nuevas sustancias químicas, con liberación o absorción de energía</a:t>
            </a:r>
            <a:r>
              <a:rPr lang="es-MX" dirty="0" smtClean="0">
                <a:solidFill>
                  <a:schemeClr val="tx1"/>
                </a:solidFill>
                <a:latin typeface="Arial" pitchFamily="34" charset="0"/>
                <a:cs typeface="Arial" pitchFamily="34" charset="0"/>
              </a:rPr>
              <a:t>.</a:t>
            </a:r>
          </a:p>
          <a:p>
            <a:pPr marL="69850" indent="0" algn="just">
              <a:buFont typeface="Wingdings 2" pitchFamily="18" charset="2"/>
              <a:buNone/>
              <a:defRPr/>
            </a:pPr>
            <a:endParaRPr lang="es-MX" dirty="0" smtClean="0">
              <a:solidFill>
                <a:schemeClr val="tx1"/>
              </a:solidFill>
            </a:endParaRPr>
          </a:p>
          <a:p>
            <a:pPr marL="69850" indent="0" algn="ctr">
              <a:buFont typeface="Wingdings 2" pitchFamily="18" charset="2"/>
              <a:buNone/>
              <a:defRPr/>
            </a:pPr>
            <a:r>
              <a:rPr lang="es-MX" b="1" dirty="0" smtClean="0">
                <a:solidFill>
                  <a:schemeClr val="tx2">
                    <a:lumMod val="50000"/>
                  </a:schemeClr>
                </a:solidFill>
              </a:rPr>
              <a:t>En </a:t>
            </a:r>
            <a:r>
              <a:rPr lang="es-MX" b="1" dirty="0">
                <a:solidFill>
                  <a:schemeClr val="tx2">
                    <a:lumMod val="50000"/>
                  </a:schemeClr>
                </a:solidFill>
              </a:rPr>
              <a:t>toda reacción química la </a:t>
            </a:r>
            <a:r>
              <a:rPr lang="es-MX" b="1" i="1" dirty="0">
                <a:solidFill>
                  <a:schemeClr val="tx2">
                    <a:lumMod val="50000"/>
                  </a:schemeClr>
                </a:solidFill>
              </a:rPr>
              <a:t>masa se conserva</a:t>
            </a:r>
            <a:r>
              <a:rPr lang="es-MX" b="1" dirty="0">
                <a:solidFill>
                  <a:schemeClr val="tx2">
                    <a:lumMod val="50000"/>
                  </a:schemeClr>
                </a:solidFill>
              </a:rPr>
              <a:t>, es decir permanece constante</a:t>
            </a:r>
            <a:endParaRPr lang="es-ES" b="1" dirty="0">
              <a:solidFill>
                <a:schemeClr val="tx2">
                  <a:lumMod val="50000"/>
                </a:schemeClr>
              </a:solidFill>
            </a:endParaRPr>
          </a:p>
        </p:txBody>
      </p:sp>
      <p:sp>
        <p:nvSpPr>
          <p:cNvPr id="4" name="Rectangle 2"/>
          <p:cNvSpPr>
            <a:spLocks noChangeArrowheads="1"/>
          </p:cNvSpPr>
          <p:nvPr/>
        </p:nvSpPr>
        <p:spPr bwMode="auto">
          <a:xfrm>
            <a:off x="460567" y="5534179"/>
            <a:ext cx="8283575" cy="638175"/>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s-CL" sz="3600">
                <a:solidFill>
                  <a:schemeClr val="hlink"/>
                </a:solidFill>
                <a:effectLst>
                  <a:outerShdw blurRad="38100" dist="38100" dir="2700000" algn="tl">
                    <a:srgbClr val="000000"/>
                  </a:outerShdw>
                </a:effectLst>
                <a:latin typeface="Arial" charset="0"/>
              </a:rPr>
              <a:t>Reacción química: rearreglo de átomos.</a:t>
            </a:r>
          </a:p>
        </p:txBody>
      </p:sp>
    </p:spTree>
    <p:extLst>
      <p:ext uri="{BB962C8B-B14F-4D97-AF65-F5344CB8AC3E}">
        <p14:creationId xmlns:p14="http://schemas.microsoft.com/office/powerpoint/2010/main" val="42112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57200" y="5334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s-ES" sz="3200" b="1">
                <a:solidFill>
                  <a:srgbClr val="003399"/>
                </a:solidFill>
                <a:latin typeface="Tahoma" pitchFamily="34" charset="0"/>
              </a:rPr>
              <a:t>1799.  Ley de Proust de las proporciones definidas.</a:t>
            </a:r>
            <a:r>
              <a:rPr lang="es-ES" sz="3200">
                <a:solidFill>
                  <a:srgbClr val="003399"/>
                </a:solidFill>
                <a:latin typeface="Tahoma" pitchFamily="34" charset="0"/>
              </a:rPr>
              <a:t>    </a:t>
            </a:r>
            <a:endParaRPr lang="es-ES_tradnl" sz="3200">
              <a:solidFill>
                <a:srgbClr val="003399"/>
              </a:solidFill>
              <a:latin typeface="Tahoma" pitchFamily="34" charset="0"/>
            </a:endParaRPr>
          </a:p>
        </p:txBody>
      </p:sp>
      <p:sp>
        <p:nvSpPr>
          <p:cNvPr id="8195" name="Text Box 3"/>
          <p:cNvSpPr txBox="1">
            <a:spLocks noChangeArrowheads="1"/>
          </p:cNvSpPr>
          <p:nvPr/>
        </p:nvSpPr>
        <p:spPr bwMode="auto">
          <a:xfrm>
            <a:off x="381000" y="1752600"/>
            <a:ext cx="4038600" cy="4732338"/>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r>
              <a:rPr lang="es-ES" sz="2800">
                <a:solidFill>
                  <a:srgbClr val="003399"/>
                </a:solidFill>
                <a:latin typeface="Tahoma" pitchFamily="34" charset="0"/>
              </a:rPr>
              <a:t>Afirma que:</a:t>
            </a:r>
          </a:p>
          <a:p>
            <a:pPr algn="just"/>
            <a:endParaRPr lang="es-ES" sz="2000">
              <a:solidFill>
                <a:srgbClr val="003399"/>
              </a:solidFill>
              <a:latin typeface="Tahoma" pitchFamily="34" charset="0"/>
            </a:endParaRPr>
          </a:p>
          <a:p>
            <a:pPr algn="ctr"/>
            <a:r>
              <a:rPr lang="es-ES" sz="3200">
                <a:solidFill>
                  <a:srgbClr val="003399"/>
                </a:solidFill>
                <a:latin typeface="Tahoma" pitchFamily="34" charset="0"/>
              </a:rPr>
              <a:t>Cuando dos elementos se combinan para formar un compuesto, </a:t>
            </a:r>
            <a:r>
              <a:rPr lang="es-ES" sz="3200" u="sng">
                <a:solidFill>
                  <a:srgbClr val="003399"/>
                </a:solidFill>
                <a:latin typeface="Tahoma" pitchFamily="34" charset="0"/>
              </a:rPr>
              <a:t>lo hacen siempre en proporciones de peso fijas y definidas</a:t>
            </a:r>
            <a:r>
              <a:rPr lang="es-ES" sz="3200">
                <a:solidFill>
                  <a:srgbClr val="003399"/>
                </a:solidFill>
                <a:latin typeface="Tahoma" pitchFamily="34" charset="0"/>
              </a:rPr>
              <a:t>.</a:t>
            </a:r>
            <a:endParaRPr lang="es-ES_tradnl" sz="3200">
              <a:solidFill>
                <a:srgbClr val="003399"/>
              </a:solidFill>
              <a:latin typeface="Tahoma" pitchFamily="34" charset="0"/>
            </a:endParaRPr>
          </a:p>
        </p:txBody>
      </p:sp>
      <p:grpSp>
        <p:nvGrpSpPr>
          <p:cNvPr id="2" name="Group 4"/>
          <p:cNvGrpSpPr>
            <a:grpSpLocks/>
          </p:cNvGrpSpPr>
          <p:nvPr/>
        </p:nvGrpSpPr>
        <p:grpSpPr bwMode="auto">
          <a:xfrm>
            <a:off x="5508625" y="1628775"/>
            <a:ext cx="3390900" cy="4721225"/>
            <a:chOff x="3600" y="780"/>
            <a:chExt cx="1728" cy="2179"/>
          </a:xfrm>
        </p:grpSpPr>
        <p:pic>
          <p:nvPicPr>
            <p:cNvPr id="8197" name="Picture 5" descr="Prou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6" y="780"/>
              <a:ext cx="1273"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3600" y="2594"/>
              <a:ext cx="1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Aft>
                  <a:spcPts val="700"/>
                </a:spcAft>
              </a:pPr>
              <a:r>
                <a:rPr lang="es-ES_tradnl" sz="2000" b="1">
                  <a:solidFill>
                    <a:srgbClr val="003399"/>
                  </a:solidFill>
                </a:rPr>
                <a:t>Joseph Louis</a:t>
              </a:r>
              <a:r>
                <a:rPr lang="es-ES_tradnl" sz="2000">
                  <a:solidFill>
                    <a:srgbClr val="003399"/>
                  </a:solidFill>
                </a:rPr>
                <a:t> </a:t>
              </a:r>
              <a:r>
                <a:rPr lang="es-ES_tradnl" sz="2000" b="1">
                  <a:solidFill>
                    <a:srgbClr val="003399"/>
                  </a:solidFill>
                </a:rPr>
                <a:t>Proust,</a:t>
              </a:r>
            </a:p>
            <a:p>
              <a:pPr algn="ctr">
                <a:spcAft>
                  <a:spcPts val="700"/>
                </a:spcAft>
              </a:pPr>
              <a:r>
                <a:rPr lang="es-ES_tradnl" sz="2000" b="1">
                  <a:solidFill>
                    <a:srgbClr val="003399"/>
                  </a:solidFill>
                </a:rPr>
                <a:t> </a:t>
              </a:r>
              <a:r>
                <a:rPr lang="es-ES_tradnl" sz="2000">
                  <a:solidFill>
                    <a:srgbClr val="003399"/>
                  </a:solidFill>
                </a:rPr>
                <a:t>(1754-1826)</a:t>
              </a:r>
              <a:endParaRPr lang="es-ES_tradnl" sz="2000">
                <a:solidFill>
                  <a:srgbClr val="003399"/>
                </a:solidFill>
                <a:latin typeface="Times New Roman" pitchFamily="18" charset="0"/>
              </a:endParaRPr>
            </a:p>
          </p:txBody>
        </p:sp>
      </p:grpSp>
    </p:spTree>
    <p:extLst>
      <p:ext uri="{BB962C8B-B14F-4D97-AF65-F5344CB8AC3E}">
        <p14:creationId xmlns:p14="http://schemas.microsoft.com/office/powerpoint/2010/main" val="287420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0-#ppt_w/2"/>
                                          </p:val>
                                        </p:tav>
                                        <p:tav tm="100000">
                                          <p:val>
                                            <p:strVal val="#ppt_x"/>
                                          </p:val>
                                        </p:tav>
                                      </p:tavLst>
                                    </p:anim>
                                    <p:anim calcmode="lin" valueType="num">
                                      <p:cBhvr additive="base">
                                        <p:cTn id="14"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719138" y="1527175"/>
            <a:ext cx="2736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s-ES" sz="2400">
                <a:solidFill>
                  <a:srgbClr val="003399"/>
                </a:solidFill>
                <a:latin typeface="Tahoma" pitchFamily="34" charset="0"/>
              </a:rPr>
              <a:t>el amoniaco </a:t>
            </a:r>
          </a:p>
          <a:p>
            <a:pPr algn="ctr"/>
            <a:r>
              <a:rPr lang="es-ES" sz="2400">
                <a:solidFill>
                  <a:srgbClr val="003399"/>
                </a:solidFill>
                <a:latin typeface="Tahoma" pitchFamily="34" charset="0"/>
              </a:rPr>
              <a:t>siempre tendrá</a:t>
            </a:r>
            <a:endParaRPr lang="es-ES_tradnl" sz="2400">
              <a:solidFill>
                <a:srgbClr val="003399"/>
              </a:solidFill>
              <a:latin typeface="Tahoma" pitchFamily="34" charset="0"/>
            </a:endParaRPr>
          </a:p>
        </p:txBody>
      </p:sp>
      <p:sp>
        <p:nvSpPr>
          <p:cNvPr id="10244" name="Rectangle 4"/>
          <p:cNvSpPr>
            <a:spLocks noChangeArrowheads="1"/>
          </p:cNvSpPr>
          <p:nvPr/>
        </p:nvSpPr>
        <p:spPr bwMode="auto">
          <a:xfrm>
            <a:off x="3276600" y="476250"/>
            <a:ext cx="245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s-ES" sz="2400">
                <a:solidFill>
                  <a:srgbClr val="003399"/>
                </a:solidFill>
                <a:latin typeface="Tahoma" pitchFamily="34" charset="0"/>
              </a:rPr>
              <a:t>Así, por ejemplo,</a:t>
            </a:r>
            <a:endParaRPr lang="es-ES_tradnl" sz="2400">
              <a:solidFill>
                <a:srgbClr val="003399"/>
              </a:solidFill>
              <a:latin typeface="Tahoma" pitchFamily="34" charset="0"/>
            </a:endParaRPr>
          </a:p>
        </p:txBody>
      </p:sp>
      <p:sp>
        <p:nvSpPr>
          <p:cNvPr id="9221" name="Text Box 5"/>
          <p:cNvSpPr txBox="1">
            <a:spLocks noChangeArrowheads="1"/>
          </p:cNvSpPr>
          <p:nvPr/>
        </p:nvSpPr>
        <p:spPr bwMode="auto">
          <a:xfrm>
            <a:off x="3924300" y="1557338"/>
            <a:ext cx="4103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r>
              <a:rPr lang="es-ES" sz="2400">
                <a:solidFill>
                  <a:srgbClr val="003399"/>
                </a:solidFill>
                <a:latin typeface="Tahoma" pitchFamily="34" charset="0"/>
              </a:rPr>
              <a:t>un 82.25 % de nitrógeno</a:t>
            </a:r>
          </a:p>
          <a:p>
            <a:pPr algn="just"/>
            <a:r>
              <a:rPr lang="es-ES" sz="2400">
                <a:solidFill>
                  <a:srgbClr val="003399"/>
                </a:solidFill>
                <a:latin typeface="Tahoma" pitchFamily="34" charset="0"/>
              </a:rPr>
              <a:t>y un 17,25 % de hidrógeno </a:t>
            </a:r>
            <a:endParaRPr lang="es-ES_tradnl" sz="2400">
              <a:latin typeface="Tahoma" pitchFamily="34" charset="0"/>
            </a:endParaRPr>
          </a:p>
        </p:txBody>
      </p:sp>
      <p:sp>
        <p:nvSpPr>
          <p:cNvPr id="9222" name="Text Box 6"/>
          <p:cNvSpPr txBox="1">
            <a:spLocks noChangeArrowheads="1"/>
          </p:cNvSpPr>
          <p:nvPr/>
        </p:nvSpPr>
        <p:spPr bwMode="auto">
          <a:xfrm>
            <a:off x="971550" y="3005138"/>
            <a:ext cx="7129463" cy="4953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s-ES" sz="2400">
                <a:solidFill>
                  <a:srgbClr val="003399"/>
                </a:solidFill>
                <a:latin typeface="Tahoma" pitchFamily="34" charset="0"/>
              </a:rPr>
              <a:t>sea cual sea el método empleado para obtenerlo.</a:t>
            </a:r>
            <a:endParaRPr lang="es-ES_tradnl" sz="2400">
              <a:latin typeface="Tahoma" pitchFamily="34" charset="0"/>
            </a:endParaRPr>
          </a:p>
        </p:txBody>
      </p:sp>
      <p:sp>
        <p:nvSpPr>
          <p:cNvPr id="9223" name="AutoShape 7"/>
          <p:cNvSpPr>
            <a:spLocks/>
          </p:cNvSpPr>
          <p:nvPr/>
        </p:nvSpPr>
        <p:spPr bwMode="auto">
          <a:xfrm>
            <a:off x="3600450" y="1557338"/>
            <a:ext cx="287338" cy="863600"/>
          </a:xfrm>
          <a:prstGeom prst="leftBrace">
            <a:avLst>
              <a:gd name="adj1" fmla="val 25046"/>
              <a:gd name="adj2" fmla="val 50000"/>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PE"/>
          </a:p>
        </p:txBody>
      </p:sp>
      <p:sp>
        <p:nvSpPr>
          <p:cNvPr id="10248" name="Text Box 8"/>
          <p:cNvSpPr txBox="1">
            <a:spLocks noChangeArrowheads="1"/>
          </p:cNvSpPr>
          <p:nvPr/>
        </p:nvSpPr>
        <p:spPr bwMode="auto">
          <a:xfrm>
            <a:off x="539750" y="4076700"/>
            <a:ext cx="7993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endParaRPr lang="es-PE"/>
          </a:p>
        </p:txBody>
      </p:sp>
      <p:sp>
        <p:nvSpPr>
          <p:cNvPr id="9225" name="Text Box 9"/>
          <p:cNvSpPr txBox="1">
            <a:spLocks noChangeArrowheads="1"/>
          </p:cNvSpPr>
          <p:nvPr/>
        </p:nvSpPr>
        <p:spPr bwMode="auto">
          <a:xfrm>
            <a:off x="395288" y="4221163"/>
            <a:ext cx="8280400" cy="11969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sz="2400">
                <a:solidFill>
                  <a:srgbClr val="0070C0"/>
                </a:solidFill>
                <a:latin typeface="Tahoma" pitchFamily="34" charset="0"/>
              </a:rPr>
              <a:t>La ley de las proporciones definidas constituyó una poderosa arma para los químicos en la búsqueda de la composición. </a:t>
            </a:r>
          </a:p>
        </p:txBody>
      </p:sp>
    </p:spTree>
    <p:extLst>
      <p:ext uri="{BB962C8B-B14F-4D97-AF65-F5344CB8AC3E}">
        <p14:creationId xmlns:p14="http://schemas.microsoft.com/office/powerpoint/2010/main" val="93102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1000" fill="hold"/>
                                        <p:tgtEl>
                                          <p:spTgt spid="9219"/>
                                        </p:tgtEl>
                                        <p:attrNameLst>
                                          <p:attrName>ppt_w</p:attrName>
                                        </p:attrNameLst>
                                      </p:cBhvr>
                                      <p:tavLst>
                                        <p:tav tm="0">
                                          <p:val>
                                            <p:strVal val="#ppt_w*0.70"/>
                                          </p:val>
                                        </p:tav>
                                        <p:tav tm="100000">
                                          <p:val>
                                            <p:strVal val="#ppt_w"/>
                                          </p:val>
                                        </p:tav>
                                      </p:tavLst>
                                    </p:anim>
                                    <p:anim calcmode="lin" valueType="num">
                                      <p:cBhvr>
                                        <p:cTn id="8" dur="1000" fill="hold"/>
                                        <p:tgtEl>
                                          <p:spTgt spid="9219"/>
                                        </p:tgtEl>
                                        <p:attrNameLst>
                                          <p:attrName>ppt_h</p:attrName>
                                        </p:attrNameLst>
                                      </p:cBhvr>
                                      <p:tavLst>
                                        <p:tav tm="0">
                                          <p:val>
                                            <p:strVal val="#ppt_h"/>
                                          </p:val>
                                        </p:tav>
                                        <p:tav tm="100000">
                                          <p:val>
                                            <p:strVal val="#ppt_h"/>
                                          </p:val>
                                        </p:tav>
                                      </p:tavLst>
                                    </p:anim>
                                    <p:animEffect transition="in" filter="fade">
                                      <p:cBhvr>
                                        <p:cTn id="9" dur="1000"/>
                                        <p:tgtEl>
                                          <p:spTgt spid="921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barn(inHorizontal)">
                                      <p:cBhvr>
                                        <p:cTn id="14" dur="500"/>
                                        <p:tgtEl>
                                          <p:spTgt spid="9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p:cTn id="19" dur="500" fill="hold"/>
                                        <p:tgtEl>
                                          <p:spTgt spid="9221"/>
                                        </p:tgtEl>
                                        <p:attrNameLst>
                                          <p:attrName>ppt_w</p:attrName>
                                        </p:attrNameLst>
                                      </p:cBhvr>
                                      <p:tavLst>
                                        <p:tav tm="0">
                                          <p:val>
                                            <p:fltVal val="0"/>
                                          </p:val>
                                        </p:tav>
                                        <p:tav tm="100000">
                                          <p:val>
                                            <p:strVal val="#ppt_w"/>
                                          </p:val>
                                        </p:tav>
                                      </p:tavLst>
                                    </p:anim>
                                    <p:anim calcmode="lin" valueType="num">
                                      <p:cBhvr>
                                        <p:cTn id="20" dur="500" fill="hold"/>
                                        <p:tgtEl>
                                          <p:spTgt spid="922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222"/>
                                        </p:tgtEl>
                                        <p:attrNameLst>
                                          <p:attrName>style.visibility</p:attrName>
                                        </p:attrNameLst>
                                      </p:cBhvr>
                                      <p:to>
                                        <p:strVal val="visible"/>
                                      </p:to>
                                    </p:set>
                                    <p:animEffect transition="in" filter="slide(fromBottom)">
                                      <p:cBhvr>
                                        <p:cTn id="25" dur="500"/>
                                        <p:tgtEl>
                                          <p:spTgt spid="92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9225"/>
                                        </p:tgtEl>
                                        <p:attrNameLst>
                                          <p:attrName>style.visibility</p:attrName>
                                        </p:attrNameLst>
                                      </p:cBhvr>
                                      <p:to>
                                        <p:strVal val="visible"/>
                                      </p:to>
                                    </p:set>
                                    <p:anim calcmode="lin" valueType="num">
                                      <p:cBhvr>
                                        <p:cTn id="30" dur="500" fill="hold"/>
                                        <p:tgtEl>
                                          <p:spTgt spid="9225"/>
                                        </p:tgtEl>
                                        <p:attrNameLst>
                                          <p:attrName>ppt_w</p:attrName>
                                        </p:attrNameLst>
                                      </p:cBhvr>
                                      <p:tavLst>
                                        <p:tav tm="0">
                                          <p:val>
                                            <p:fltVal val="0"/>
                                          </p:val>
                                        </p:tav>
                                        <p:tav tm="100000">
                                          <p:val>
                                            <p:strVal val="#ppt_w"/>
                                          </p:val>
                                        </p:tav>
                                      </p:tavLst>
                                    </p:anim>
                                    <p:anim calcmode="lin" valueType="num">
                                      <p:cBhvr>
                                        <p:cTn id="31" dur="500" fill="hold"/>
                                        <p:tgtEl>
                                          <p:spTgt spid="92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1" grpId="0"/>
      <p:bldP spid="9222" grpId="0" animBg="1"/>
      <p:bldP spid="9223" grpId="0" animBg="1"/>
      <p:bldP spid="92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23850" y="476250"/>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s-ES" sz="3200" b="1">
                <a:solidFill>
                  <a:srgbClr val="003399"/>
                </a:solidFill>
                <a:latin typeface="Tahoma" pitchFamily="34" charset="0"/>
              </a:rPr>
              <a:t>1805.  Ley de Dalton de las proporciones múltiples.</a:t>
            </a:r>
            <a:endParaRPr lang="es-ES" sz="3200">
              <a:solidFill>
                <a:srgbClr val="003399"/>
              </a:solidFill>
              <a:latin typeface="Tahoma" pitchFamily="34" charset="0"/>
            </a:endParaRPr>
          </a:p>
        </p:txBody>
      </p:sp>
      <p:grpSp>
        <p:nvGrpSpPr>
          <p:cNvPr id="2" name="Group 3"/>
          <p:cNvGrpSpPr>
            <a:grpSpLocks/>
          </p:cNvGrpSpPr>
          <p:nvPr/>
        </p:nvGrpSpPr>
        <p:grpSpPr bwMode="auto">
          <a:xfrm>
            <a:off x="179388" y="1700213"/>
            <a:ext cx="4084637" cy="4881562"/>
            <a:chOff x="126" y="1536"/>
            <a:chExt cx="2193" cy="2700"/>
          </a:xfrm>
        </p:grpSpPr>
        <p:pic>
          <p:nvPicPr>
            <p:cNvPr id="12293" name="Picture 4" descr="Dalt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 y="1536"/>
              <a:ext cx="2193"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5"/>
            <p:cNvSpPr txBox="1">
              <a:spLocks noChangeArrowheads="1"/>
            </p:cNvSpPr>
            <p:nvPr/>
          </p:nvSpPr>
          <p:spPr bwMode="auto">
            <a:xfrm>
              <a:off x="528" y="3983"/>
              <a:ext cx="15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s-ES_tradnl" sz="2400">
                  <a:solidFill>
                    <a:srgbClr val="003399"/>
                  </a:solidFill>
                  <a:latin typeface="Tahoma" pitchFamily="34" charset="0"/>
                </a:rPr>
                <a:t>Dalton  </a:t>
              </a:r>
              <a:r>
                <a:rPr lang="es-ES_tradnl" sz="2000">
                  <a:latin typeface="Tahoma" pitchFamily="34" charset="0"/>
                </a:rPr>
                <a:t> </a:t>
              </a:r>
              <a:r>
                <a:rPr lang="es-ES_tradnl" sz="2000">
                  <a:solidFill>
                    <a:srgbClr val="003399"/>
                  </a:solidFill>
                  <a:latin typeface="Tahoma" pitchFamily="34" charset="0"/>
                </a:rPr>
                <a:t>1766-1844</a:t>
              </a:r>
            </a:p>
          </p:txBody>
        </p:sp>
      </p:grpSp>
      <p:sp>
        <p:nvSpPr>
          <p:cNvPr id="10246" name="Text Box 6"/>
          <p:cNvSpPr txBox="1">
            <a:spLocks noChangeArrowheads="1"/>
          </p:cNvSpPr>
          <p:nvPr/>
        </p:nvSpPr>
        <p:spPr bwMode="auto">
          <a:xfrm>
            <a:off x="4500563" y="1484313"/>
            <a:ext cx="4500562"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s-ES" sz="3200">
                <a:solidFill>
                  <a:srgbClr val="003399"/>
                </a:solidFill>
                <a:latin typeface="Tahoma" pitchFamily="34" charset="0"/>
              </a:rPr>
              <a:t>Cuando dos elementos se combinan para dar más de un compuesto, los pesos de un elemento que se combinan con una cantidad fija del otro, guardan entre si una relación numérica sencilla.</a:t>
            </a:r>
            <a:endParaRPr lang="es-ES_tradnl" sz="3200">
              <a:solidFill>
                <a:srgbClr val="003399"/>
              </a:solidFill>
              <a:latin typeface="Tahoma" pitchFamily="34" charset="0"/>
            </a:endParaRPr>
          </a:p>
        </p:txBody>
      </p:sp>
    </p:spTree>
    <p:extLst>
      <p:ext uri="{BB962C8B-B14F-4D97-AF65-F5344CB8AC3E}">
        <p14:creationId xmlns:p14="http://schemas.microsoft.com/office/powerpoint/2010/main" val="96679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1+#ppt_w/2"/>
                                          </p:val>
                                        </p:tav>
                                        <p:tav tm="100000">
                                          <p:val>
                                            <p:strVal val="#ppt_x"/>
                                          </p:val>
                                        </p:tav>
                                      </p:tavLst>
                                    </p:anim>
                                    <p:anim calcmode="lin" valueType="num">
                                      <p:cBhvr additive="base">
                                        <p:cTn id="14"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04800" y="2286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s-ES" sz="2800" b="1">
                <a:solidFill>
                  <a:srgbClr val="003399"/>
                </a:solidFill>
                <a:latin typeface="Tahoma" pitchFamily="34" charset="0"/>
              </a:rPr>
              <a:t>         1805.  Ley de Dalton de las proporciones múltiples.</a:t>
            </a:r>
            <a:endParaRPr lang="es-ES" sz="2800">
              <a:solidFill>
                <a:srgbClr val="003399"/>
              </a:solidFill>
              <a:latin typeface="Tahoma" pitchFamily="34" charset="0"/>
            </a:endParaRPr>
          </a:p>
        </p:txBody>
      </p:sp>
      <p:sp>
        <p:nvSpPr>
          <p:cNvPr id="11267" name="Rectangle 3"/>
          <p:cNvSpPr>
            <a:spLocks noChangeArrowheads="1"/>
          </p:cNvSpPr>
          <p:nvPr/>
        </p:nvSpPr>
        <p:spPr bwMode="auto">
          <a:xfrm>
            <a:off x="2339975" y="1268413"/>
            <a:ext cx="4237038" cy="485775"/>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eaLnBrk="0" hangingPunct="0"/>
            <a:r>
              <a:rPr lang="es-ES" sz="2400">
                <a:solidFill>
                  <a:srgbClr val="003399"/>
                </a:solidFill>
                <a:latin typeface="Tahoma" pitchFamily="34" charset="0"/>
              </a:rPr>
              <a:t>agua y peróxido de hidrógeno</a:t>
            </a:r>
            <a:endParaRPr lang="es-ES_tradnl" sz="2400">
              <a:solidFill>
                <a:srgbClr val="003399"/>
              </a:solidFill>
              <a:latin typeface="Tahoma" pitchFamily="34" charset="0"/>
            </a:endParaRPr>
          </a:p>
        </p:txBody>
      </p:sp>
      <p:sp>
        <p:nvSpPr>
          <p:cNvPr id="11268" name="Rectangle 4"/>
          <p:cNvSpPr>
            <a:spLocks noChangeArrowheads="1"/>
          </p:cNvSpPr>
          <p:nvPr/>
        </p:nvSpPr>
        <p:spPr bwMode="auto">
          <a:xfrm>
            <a:off x="971550" y="1989138"/>
            <a:ext cx="772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s-ES" sz="2400">
                <a:solidFill>
                  <a:srgbClr val="003399"/>
                </a:solidFill>
                <a:latin typeface="Tahoma" pitchFamily="34" charset="0"/>
              </a:rPr>
              <a:t>ambas formadas por los elementos hidrógeno y oxígeno</a:t>
            </a:r>
            <a:endParaRPr lang="es-ES_tradnl" sz="2400">
              <a:solidFill>
                <a:srgbClr val="003399"/>
              </a:solidFill>
              <a:latin typeface="Tahoma" pitchFamily="34" charset="0"/>
            </a:endParaRPr>
          </a:p>
        </p:txBody>
      </p:sp>
      <p:sp>
        <p:nvSpPr>
          <p:cNvPr id="11269" name="Rectangle 5"/>
          <p:cNvSpPr>
            <a:spLocks noChangeArrowheads="1"/>
          </p:cNvSpPr>
          <p:nvPr/>
        </p:nvSpPr>
        <p:spPr bwMode="auto">
          <a:xfrm>
            <a:off x="144463" y="2708275"/>
            <a:ext cx="4248150" cy="11969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r>
              <a:rPr lang="es-ES" sz="2400">
                <a:solidFill>
                  <a:srgbClr val="003399"/>
                </a:solidFill>
                <a:latin typeface="Tahoma" pitchFamily="34" charset="0"/>
              </a:rPr>
              <a:t>al formar agua:</a:t>
            </a:r>
          </a:p>
          <a:p>
            <a:pPr algn="ctr" eaLnBrk="0" hangingPunct="0"/>
            <a:r>
              <a:rPr lang="es-ES" sz="2400">
                <a:solidFill>
                  <a:srgbClr val="003399"/>
                </a:solidFill>
                <a:latin typeface="Tahoma" pitchFamily="34" charset="0"/>
              </a:rPr>
              <a:t> 8.0 g de oxígeno reaccionan con 1.0 g de hidrógeno</a:t>
            </a:r>
            <a:endParaRPr lang="es-ES_tradnl" sz="2400">
              <a:solidFill>
                <a:srgbClr val="003399"/>
              </a:solidFill>
              <a:latin typeface="Tahoma" pitchFamily="34" charset="0"/>
            </a:endParaRPr>
          </a:p>
        </p:txBody>
      </p:sp>
      <p:sp>
        <p:nvSpPr>
          <p:cNvPr id="11270" name="Rectangle 6"/>
          <p:cNvSpPr>
            <a:spLocks noChangeArrowheads="1"/>
          </p:cNvSpPr>
          <p:nvPr/>
        </p:nvSpPr>
        <p:spPr bwMode="auto">
          <a:xfrm>
            <a:off x="4500563" y="2708275"/>
            <a:ext cx="4464050" cy="1196975"/>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r>
              <a:rPr lang="es-ES" sz="2400">
                <a:solidFill>
                  <a:srgbClr val="003399"/>
                </a:solidFill>
                <a:latin typeface="Tahoma" pitchFamily="34" charset="0"/>
              </a:rPr>
              <a:t>en el peróxido de hidrógeno, hay 16.0 g de oxígeno por cada 1.0 g de hidrógeno</a:t>
            </a:r>
            <a:endParaRPr lang="es-ES_tradnl" sz="2400">
              <a:solidFill>
                <a:srgbClr val="003399"/>
              </a:solidFill>
              <a:latin typeface="Tahoma" pitchFamily="34" charset="0"/>
            </a:endParaRPr>
          </a:p>
        </p:txBody>
      </p:sp>
      <p:sp>
        <p:nvSpPr>
          <p:cNvPr id="11271" name="Rectangle 7"/>
          <p:cNvSpPr>
            <a:spLocks noChangeArrowheads="1"/>
          </p:cNvSpPr>
          <p:nvPr/>
        </p:nvSpPr>
        <p:spPr bwMode="auto">
          <a:xfrm>
            <a:off x="827088" y="4292600"/>
            <a:ext cx="7458075" cy="83185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r>
              <a:rPr lang="es-ES" sz="2400">
                <a:solidFill>
                  <a:srgbClr val="003399"/>
                </a:solidFill>
                <a:latin typeface="Tahoma" pitchFamily="34" charset="0"/>
              </a:rPr>
              <a:t>la proporción de la masa de oxígeno por gramo de hidrógeno entre los dos compuestos es de 2:1</a:t>
            </a:r>
            <a:endParaRPr lang="es-ES_tradnl" sz="2400">
              <a:solidFill>
                <a:srgbClr val="003399"/>
              </a:solidFill>
              <a:latin typeface="Tahoma" pitchFamily="34" charset="0"/>
            </a:endParaRPr>
          </a:p>
        </p:txBody>
      </p:sp>
      <p:sp>
        <p:nvSpPr>
          <p:cNvPr id="11272" name="Rectangle 8"/>
          <p:cNvSpPr>
            <a:spLocks noChangeArrowheads="1"/>
          </p:cNvSpPr>
          <p:nvPr/>
        </p:nvSpPr>
        <p:spPr bwMode="auto">
          <a:xfrm>
            <a:off x="468313" y="5300663"/>
            <a:ext cx="83423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s-ES" sz="2400">
                <a:solidFill>
                  <a:srgbClr val="003399"/>
                </a:solidFill>
                <a:latin typeface="Tahoma" pitchFamily="34" charset="0"/>
              </a:rPr>
              <a:t>Usando la teoría atómica, podemos llegar a la conclusión de que el peróxido de hidrógeno contiene dos veces más átomos de oxígeno por átomo de hidrógeno que el agua.</a:t>
            </a:r>
            <a:endParaRPr lang="es-ES_tradnl" sz="2400">
              <a:solidFill>
                <a:srgbClr val="003399"/>
              </a:solidFill>
              <a:latin typeface="Tahoma" pitchFamily="34" charset="0"/>
            </a:endParaRPr>
          </a:p>
        </p:txBody>
      </p:sp>
      <p:sp>
        <p:nvSpPr>
          <p:cNvPr id="11273" name="Rectangle 9"/>
          <p:cNvSpPr>
            <a:spLocks noChangeArrowheads="1"/>
          </p:cNvSpPr>
          <p:nvPr/>
        </p:nvSpPr>
        <p:spPr bwMode="auto">
          <a:xfrm>
            <a:off x="144463" y="2708275"/>
            <a:ext cx="4284662" cy="1225550"/>
          </a:xfrm>
          <a:prstGeom prst="rect">
            <a:avLst/>
          </a:prstGeom>
          <a:noFill/>
          <a:ln w="38100">
            <a:solidFill>
              <a:srgbClr val="CC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s-PE"/>
          </a:p>
        </p:txBody>
      </p:sp>
    </p:spTree>
    <p:extLst>
      <p:ext uri="{BB962C8B-B14F-4D97-AF65-F5344CB8AC3E}">
        <p14:creationId xmlns:p14="http://schemas.microsoft.com/office/powerpoint/2010/main" val="81785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1000" fill="hold"/>
                                        <p:tgtEl>
                                          <p:spTgt spid="11267"/>
                                        </p:tgtEl>
                                        <p:attrNameLst>
                                          <p:attrName>ppt_w</p:attrName>
                                        </p:attrNameLst>
                                      </p:cBhvr>
                                      <p:tavLst>
                                        <p:tav tm="0">
                                          <p:val>
                                            <p:strVal val="#ppt_w*0.70"/>
                                          </p:val>
                                        </p:tav>
                                        <p:tav tm="100000">
                                          <p:val>
                                            <p:strVal val="#ppt_w"/>
                                          </p:val>
                                        </p:tav>
                                      </p:tavLst>
                                    </p:anim>
                                    <p:anim calcmode="lin" valueType="num">
                                      <p:cBhvr>
                                        <p:cTn id="8" dur="1000" fill="hold"/>
                                        <p:tgtEl>
                                          <p:spTgt spid="11267"/>
                                        </p:tgtEl>
                                        <p:attrNameLst>
                                          <p:attrName>ppt_h</p:attrName>
                                        </p:attrNameLst>
                                      </p:cBhvr>
                                      <p:tavLst>
                                        <p:tav tm="0">
                                          <p:val>
                                            <p:strVal val="#ppt_h"/>
                                          </p:val>
                                        </p:tav>
                                        <p:tav tm="100000">
                                          <p:val>
                                            <p:strVal val="#ppt_h"/>
                                          </p:val>
                                        </p:tav>
                                      </p:tavLst>
                                    </p:anim>
                                    <p:animEffect transition="in" filter="fade">
                                      <p:cBhvr>
                                        <p:cTn id="9" dur="1000"/>
                                        <p:tgtEl>
                                          <p:spTgt spid="1126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1268"/>
                                        </p:tgtEl>
                                        <p:attrNameLst>
                                          <p:attrName>style.visibility</p:attrName>
                                        </p:attrNameLst>
                                      </p:cBhvr>
                                      <p:to>
                                        <p:strVal val="visible"/>
                                      </p:to>
                                    </p:set>
                                    <p:anim calcmode="lin" valueType="num">
                                      <p:cBhvr>
                                        <p:cTn id="12" dur="1000" fill="hold"/>
                                        <p:tgtEl>
                                          <p:spTgt spid="11268"/>
                                        </p:tgtEl>
                                        <p:attrNameLst>
                                          <p:attrName>ppt_w</p:attrName>
                                        </p:attrNameLst>
                                      </p:cBhvr>
                                      <p:tavLst>
                                        <p:tav tm="0">
                                          <p:val>
                                            <p:strVal val="#ppt_w*0.70"/>
                                          </p:val>
                                        </p:tav>
                                        <p:tav tm="100000">
                                          <p:val>
                                            <p:strVal val="#ppt_w"/>
                                          </p:val>
                                        </p:tav>
                                      </p:tavLst>
                                    </p:anim>
                                    <p:anim calcmode="lin" valueType="num">
                                      <p:cBhvr>
                                        <p:cTn id="13" dur="1000" fill="hold"/>
                                        <p:tgtEl>
                                          <p:spTgt spid="11268"/>
                                        </p:tgtEl>
                                        <p:attrNameLst>
                                          <p:attrName>ppt_h</p:attrName>
                                        </p:attrNameLst>
                                      </p:cBhvr>
                                      <p:tavLst>
                                        <p:tav tm="0">
                                          <p:val>
                                            <p:strVal val="#ppt_h"/>
                                          </p:val>
                                        </p:tav>
                                        <p:tav tm="100000">
                                          <p:val>
                                            <p:strVal val="#ppt_h"/>
                                          </p:val>
                                        </p:tav>
                                      </p:tavLst>
                                    </p:anim>
                                    <p:animEffect transition="in" filter="fade">
                                      <p:cBhvr>
                                        <p:cTn id="14" dur="1000"/>
                                        <p:tgtEl>
                                          <p:spTgt spid="112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p:cTn id="19" dur="1000" fill="hold"/>
                                        <p:tgtEl>
                                          <p:spTgt spid="11269"/>
                                        </p:tgtEl>
                                        <p:attrNameLst>
                                          <p:attrName>ppt_x</p:attrName>
                                        </p:attrNameLst>
                                      </p:cBhvr>
                                      <p:tavLst>
                                        <p:tav tm="0">
                                          <p:val>
                                            <p:strVal val="#ppt_x-.2"/>
                                          </p:val>
                                        </p:tav>
                                        <p:tav tm="100000">
                                          <p:val>
                                            <p:strVal val="#ppt_x"/>
                                          </p:val>
                                        </p:tav>
                                      </p:tavLst>
                                    </p:anim>
                                    <p:anim calcmode="lin" valueType="num">
                                      <p:cBhvr>
                                        <p:cTn id="20" dur="1000" fill="hold"/>
                                        <p:tgtEl>
                                          <p:spTgt spid="1126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12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1270"/>
                                        </p:tgtEl>
                                        <p:attrNameLst>
                                          <p:attrName>style.visibility</p:attrName>
                                        </p:attrNameLst>
                                      </p:cBhvr>
                                      <p:to>
                                        <p:strVal val="visible"/>
                                      </p:to>
                                    </p:set>
                                    <p:anim calcmode="lin" valueType="num">
                                      <p:cBhvr>
                                        <p:cTn id="26" dur="1000" fill="hold"/>
                                        <p:tgtEl>
                                          <p:spTgt spid="11270"/>
                                        </p:tgtEl>
                                        <p:attrNameLst>
                                          <p:attrName>ppt_x</p:attrName>
                                        </p:attrNameLst>
                                      </p:cBhvr>
                                      <p:tavLst>
                                        <p:tav tm="0">
                                          <p:val>
                                            <p:strVal val="#ppt_x-.2"/>
                                          </p:val>
                                        </p:tav>
                                        <p:tav tm="100000">
                                          <p:val>
                                            <p:strVal val="#ppt_x"/>
                                          </p:val>
                                        </p:tav>
                                      </p:tavLst>
                                    </p:anim>
                                    <p:anim calcmode="lin" valueType="num">
                                      <p:cBhvr>
                                        <p:cTn id="27" dur="1000" fill="hold"/>
                                        <p:tgtEl>
                                          <p:spTgt spid="1127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12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1271"/>
                                        </p:tgtEl>
                                        <p:attrNameLst>
                                          <p:attrName>style.visibility</p:attrName>
                                        </p:attrNameLst>
                                      </p:cBhvr>
                                      <p:to>
                                        <p:strVal val="visible"/>
                                      </p:to>
                                    </p:set>
                                    <p:anim calcmode="lin" valueType="num">
                                      <p:cBhvr>
                                        <p:cTn id="33" dur="1000" fill="hold"/>
                                        <p:tgtEl>
                                          <p:spTgt spid="11271"/>
                                        </p:tgtEl>
                                        <p:attrNameLst>
                                          <p:attrName>ppt_w</p:attrName>
                                        </p:attrNameLst>
                                      </p:cBhvr>
                                      <p:tavLst>
                                        <p:tav tm="0">
                                          <p:val>
                                            <p:strVal val="#ppt_w*0.70"/>
                                          </p:val>
                                        </p:tav>
                                        <p:tav tm="100000">
                                          <p:val>
                                            <p:strVal val="#ppt_w"/>
                                          </p:val>
                                        </p:tav>
                                      </p:tavLst>
                                    </p:anim>
                                    <p:anim calcmode="lin" valueType="num">
                                      <p:cBhvr>
                                        <p:cTn id="34" dur="1000" fill="hold"/>
                                        <p:tgtEl>
                                          <p:spTgt spid="11271"/>
                                        </p:tgtEl>
                                        <p:attrNameLst>
                                          <p:attrName>ppt_h</p:attrName>
                                        </p:attrNameLst>
                                      </p:cBhvr>
                                      <p:tavLst>
                                        <p:tav tm="0">
                                          <p:val>
                                            <p:strVal val="#ppt_h"/>
                                          </p:val>
                                        </p:tav>
                                        <p:tav tm="100000">
                                          <p:val>
                                            <p:strVal val="#ppt_h"/>
                                          </p:val>
                                        </p:tav>
                                      </p:tavLst>
                                    </p:anim>
                                    <p:animEffect transition="in" filter="fade">
                                      <p:cBhvr>
                                        <p:cTn id="35" dur="1000"/>
                                        <p:tgtEl>
                                          <p:spTgt spid="112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1272"/>
                                        </p:tgtEl>
                                        <p:attrNameLst>
                                          <p:attrName>style.visibility</p:attrName>
                                        </p:attrNameLst>
                                      </p:cBhvr>
                                      <p:to>
                                        <p:strVal val="visible"/>
                                      </p:to>
                                    </p:set>
                                    <p:anim calcmode="lin" valueType="num">
                                      <p:cBhvr>
                                        <p:cTn id="40" dur="1000" fill="hold"/>
                                        <p:tgtEl>
                                          <p:spTgt spid="11272"/>
                                        </p:tgtEl>
                                        <p:attrNameLst>
                                          <p:attrName>ppt_x</p:attrName>
                                        </p:attrNameLst>
                                      </p:cBhvr>
                                      <p:tavLst>
                                        <p:tav tm="0">
                                          <p:val>
                                            <p:strVal val="#ppt_x-.2"/>
                                          </p:val>
                                        </p:tav>
                                        <p:tav tm="100000">
                                          <p:val>
                                            <p:strVal val="#ppt_x"/>
                                          </p:val>
                                        </p:tav>
                                      </p:tavLst>
                                    </p:anim>
                                    <p:anim calcmode="lin" valueType="num">
                                      <p:cBhvr>
                                        <p:cTn id="41" dur="1000" fill="hold"/>
                                        <p:tgtEl>
                                          <p:spTgt spid="11272"/>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12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1" presetClass="entr" presetSubtype="0" fill="hold" grpId="0" nodeType="clickEffect">
                                  <p:stCondLst>
                                    <p:cond delay="0"/>
                                  </p:stCondLst>
                                  <p:childTnLst>
                                    <p:set>
                                      <p:cBhvr>
                                        <p:cTn id="46" dur="1" fill="hold">
                                          <p:stCondLst>
                                            <p:cond delay="0"/>
                                          </p:stCondLst>
                                        </p:cTn>
                                        <p:tgtEl>
                                          <p:spTgt spid="11273"/>
                                        </p:tgtEl>
                                        <p:attrNameLst>
                                          <p:attrName>style.visibility</p:attrName>
                                        </p:attrNameLst>
                                      </p:cBhvr>
                                      <p:to>
                                        <p:strVal val="visible"/>
                                      </p:to>
                                    </p:set>
                                    <p:animEffect transition="in" filter="fade">
                                      <p:cBhvr>
                                        <p:cTn id="47" dur="770" decel="100000"/>
                                        <p:tgtEl>
                                          <p:spTgt spid="11273"/>
                                        </p:tgtEl>
                                      </p:cBhvr>
                                    </p:animEffect>
                                    <p:animScale>
                                      <p:cBhvr>
                                        <p:cTn id="48" dur="770" decel="100000"/>
                                        <p:tgtEl>
                                          <p:spTgt spid="11273"/>
                                        </p:tgtEl>
                                      </p:cBhvr>
                                      <p:from x="10000" y="10000"/>
                                      <p:to x="200000" y="450000"/>
                                    </p:animScale>
                                    <p:animScale>
                                      <p:cBhvr>
                                        <p:cTn id="49" dur="1230" accel="100000" fill="hold">
                                          <p:stCondLst>
                                            <p:cond delay="770"/>
                                          </p:stCondLst>
                                        </p:cTn>
                                        <p:tgtEl>
                                          <p:spTgt spid="11273"/>
                                        </p:tgtEl>
                                      </p:cBhvr>
                                      <p:from x="200000" y="450000"/>
                                      <p:to x="100000" y="100000"/>
                                    </p:animScale>
                                    <p:set>
                                      <p:cBhvr>
                                        <p:cTn id="50" dur="770" fill="hold"/>
                                        <p:tgtEl>
                                          <p:spTgt spid="11273"/>
                                        </p:tgtEl>
                                        <p:attrNameLst>
                                          <p:attrName>ppt_x</p:attrName>
                                        </p:attrNameLst>
                                      </p:cBhvr>
                                      <p:to>
                                        <p:strVal val="(0.5)"/>
                                      </p:to>
                                    </p:set>
                                    <p:anim from="(0.5)" to="(#ppt_x)" calcmode="lin" valueType="num">
                                      <p:cBhvr>
                                        <p:cTn id="51" dur="1230" accel="100000" fill="hold">
                                          <p:stCondLst>
                                            <p:cond delay="770"/>
                                          </p:stCondLst>
                                        </p:cTn>
                                        <p:tgtEl>
                                          <p:spTgt spid="11273"/>
                                        </p:tgtEl>
                                        <p:attrNameLst>
                                          <p:attrName>ppt_x</p:attrName>
                                        </p:attrNameLst>
                                      </p:cBhvr>
                                    </p:anim>
                                    <p:set>
                                      <p:cBhvr>
                                        <p:cTn id="52" dur="770" fill="hold"/>
                                        <p:tgtEl>
                                          <p:spTgt spid="11273"/>
                                        </p:tgtEl>
                                        <p:attrNameLst>
                                          <p:attrName>ppt_y</p:attrName>
                                        </p:attrNameLst>
                                      </p:cBhvr>
                                      <p:to>
                                        <p:strVal val="(#ppt_y+0.4)"/>
                                      </p:to>
                                    </p:set>
                                    <p:anim from="(#ppt_y+0.4)" to="(#ppt_y)" calcmode="lin" valueType="num">
                                      <p:cBhvr>
                                        <p:cTn id="53" dur="1230" accel="100000" fill="hold">
                                          <p:stCondLst>
                                            <p:cond delay="770"/>
                                          </p:stCondLst>
                                        </p:cTn>
                                        <p:tgtEl>
                                          <p:spTgt spid="11273"/>
                                        </p:tgtEl>
                                        <p:attrNameLst>
                                          <p:attrName>ppt_y</p:attrName>
                                        </p:attrNameLst>
                                      </p:cBhvr>
                                    </p:anim>
                                  </p:childTnLst>
                                </p:cTn>
                              </p:par>
                            </p:childTnLst>
                          </p:cTn>
                        </p:par>
                        <p:par>
                          <p:cTn id="54" fill="hold" nodeType="afterGroup">
                            <p:stCondLst>
                              <p:cond delay="2000"/>
                            </p:stCondLst>
                            <p:childTnLst>
                              <p:par>
                                <p:cTn id="55" presetID="35" presetClass="emph" presetSubtype="0" repeatCount="indefinite" fill="hold" grpId="1" nodeType="afterEffect">
                                  <p:stCondLst>
                                    <p:cond delay="0"/>
                                  </p:stCondLst>
                                  <p:endCondLst>
                                    <p:cond evt="onNext" delay="0">
                                      <p:tgtEl>
                                        <p:sldTgt/>
                                      </p:tgtEl>
                                    </p:cond>
                                  </p:endCondLst>
                                  <p:childTnLst>
                                    <p:anim calcmode="discrete" valueType="str">
                                      <p:cBhvr>
                                        <p:cTn id="56" dur="1000" fill="hold"/>
                                        <p:tgtEl>
                                          <p:spTgt spid="112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1268" grpId="0"/>
      <p:bldP spid="11269" grpId="0" animBg="1"/>
      <p:bldP spid="11270" grpId="0" animBg="1"/>
      <p:bldP spid="11271" grpId="0" animBg="1"/>
      <p:bldP spid="11272" grpId="0"/>
      <p:bldP spid="11273" grpId="0" animBg="1"/>
      <p:bldP spid="1127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2437" y="548680"/>
            <a:ext cx="7705725" cy="566961"/>
          </a:xfrm>
          <a:solidFill>
            <a:schemeClr val="accent1">
              <a:lumMod val="40000"/>
              <a:lumOff val="60000"/>
            </a:schemeClr>
          </a:solidFill>
        </p:spPr>
        <p:txBody>
          <a:bodyPr>
            <a:normAutofit fontScale="90000"/>
          </a:bodyPr>
          <a:lstStyle/>
          <a:p>
            <a:pPr algn="ctr">
              <a:defRPr/>
            </a:pPr>
            <a:r>
              <a:rPr lang="es-MX" sz="3200" b="1" smtClean="0">
                <a:solidFill>
                  <a:schemeClr val="tx2">
                    <a:lumMod val="50000"/>
                  </a:schemeClr>
                </a:solidFill>
                <a:latin typeface="Arial" charset="0"/>
              </a:rPr>
              <a:t>Tipos de cálculos estequiométricos</a:t>
            </a:r>
            <a:endParaRPr lang="es-ES" sz="3200" b="1" dirty="0">
              <a:solidFill>
                <a:schemeClr val="tx2">
                  <a:lumMod val="50000"/>
                </a:schemeClr>
              </a:solidFill>
              <a:latin typeface="Arial" charset="0"/>
            </a:endParaRPr>
          </a:p>
        </p:txBody>
      </p:sp>
      <p:sp>
        <p:nvSpPr>
          <p:cNvPr id="35843" name="Rectangle 9"/>
          <p:cNvSpPr>
            <a:spLocks noChangeArrowheads="1"/>
          </p:cNvSpPr>
          <p:nvPr/>
        </p:nvSpPr>
        <p:spPr bwMode="auto">
          <a:xfrm>
            <a:off x="952500" y="2526890"/>
            <a:ext cx="2667000" cy="5334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 reactivos</a:t>
            </a:r>
            <a:endParaRPr lang="es-ES" b="1"/>
          </a:p>
        </p:txBody>
      </p:sp>
      <p:sp>
        <p:nvSpPr>
          <p:cNvPr id="35844" name="Line 11"/>
          <p:cNvSpPr>
            <a:spLocks noChangeShapeType="1"/>
          </p:cNvSpPr>
          <p:nvPr/>
        </p:nvSpPr>
        <p:spPr bwMode="auto">
          <a:xfrm>
            <a:off x="3619500" y="2831690"/>
            <a:ext cx="1066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
        <p:nvSpPr>
          <p:cNvPr id="35845" name="Rectangle 12"/>
          <p:cNvSpPr>
            <a:spLocks noChangeArrowheads="1"/>
          </p:cNvSpPr>
          <p:nvPr/>
        </p:nvSpPr>
        <p:spPr bwMode="auto">
          <a:xfrm>
            <a:off x="4838700" y="2526890"/>
            <a:ext cx="2743200" cy="5334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 productos</a:t>
            </a:r>
            <a:endParaRPr lang="es-ES" b="1"/>
          </a:p>
        </p:txBody>
      </p:sp>
      <p:sp>
        <p:nvSpPr>
          <p:cNvPr id="35846" name="Rectangle 14"/>
          <p:cNvSpPr>
            <a:spLocks noChangeArrowheads="1"/>
          </p:cNvSpPr>
          <p:nvPr/>
        </p:nvSpPr>
        <p:spPr bwMode="auto">
          <a:xfrm>
            <a:off x="1104900" y="3288890"/>
            <a:ext cx="1905000" cy="762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Masa de </a:t>
            </a:r>
          </a:p>
          <a:p>
            <a:pPr algn="ctr"/>
            <a:r>
              <a:rPr lang="es-MX" b="1"/>
              <a:t>reactivos</a:t>
            </a:r>
            <a:endParaRPr lang="es-ES" b="1"/>
          </a:p>
        </p:txBody>
      </p:sp>
      <p:sp>
        <p:nvSpPr>
          <p:cNvPr id="35847" name="Rectangle 15"/>
          <p:cNvSpPr>
            <a:spLocks noChangeArrowheads="1"/>
          </p:cNvSpPr>
          <p:nvPr/>
        </p:nvSpPr>
        <p:spPr bwMode="auto">
          <a:xfrm>
            <a:off x="3467100" y="3365090"/>
            <a:ext cx="1981200" cy="762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a:t>
            </a:r>
          </a:p>
          <a:p>
            <a:pPr algn="ctr"/>
            <a:r>
              <a:rPr lang="es-MX" b="1"/>
              <a:t>reactivos</a:t>
            </a:r>
            <a:endParaRPr lang="es-ES" b="1"/>
          </a:p>
        </p:txBody>
      </p:sp>
      <p:sp>
        <p:nvSpPr>
          <p:cNvPr id="35848" name="Rectangle 16"/>
          <p:cNvSpPr>
            <a:spLocks noChangeArrowheads="1"/>
          </p:cNvSpPr>
          <p:nvPr/>
        </p:nvSpPr>
        <p:spPr bwMode="auto">
          <a:xfrm>
            <a:off x="6591300" y="3365090"/>
            <a:ext cx="1524000" cy="9144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a:t>
            </a:r>
          </a:p>
          <a:p>
            <a:pPr algn="ctr"/>
            <a:r>
              <a:rPr lang="es-MX" b="1"/>
              <a:t>productos</a:t>
            </a:r>
            <a:endParaRPr lang="es-ES" b="1"/>
          </a:p>
        </p:txBody>
      </p:sp>
      <p:sp>
        <p:nvSpPr>
          <p:cNvPr id="35849" name="Line 17"/>
          <p:cNvSpPr>
            <a:spLocks noChangeShapeType="1"/>
          </p:cNvSpPr>
          <p:nvPr/>
        </p:nvSpPr>
        <p:spPr bwMode="auto">
          <a:xfrm>
            <a:off x="3086100" y="374609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
        <p:nvSpPr>
          <p:cNvPr id="35850" name="Line 18"/>
          <p:cNvSpPr>
            <a:spLocks noChangeShapeType="1"/>
          </p:cNvSpPr>
          <p:nvPr/>
        </p:nvSpPr>
        <p:spPr bwMode="auto">
          <a:xfrm>
            <a:off x="5524500" y="3669890"/>
            <a:ext cx="1066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
        <p:nvSpPr>
          <p:cNvPr id="35851" name="Rectangle 19"/>
          <p:cNvSpPr>
            <a:spLocks noChangeArrowheads="1"/>
          </p:cNvSpPr>
          <p:nvPr/>
        </p:nvSpPr>
        <p:spPr bwMode="auto">
          <a:xfrm>
            <a:off x="952500" y="4965290"/>
            <a:ext cx="1371600" cy="762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Masa de</a:t>
            </a:r>
          </a:p>
          <a:p>
            <a:pPr algn="ctr"/>
            <a:r>
              <a:rPr lang="es-MX" b="1"/>
              <a:t>reactivos</a:t>
            </a:r>
            <a:endParaRPr lang="es-ES" b="1"/>
          </a:p>
        </p:txBody>
      </p:sp>
      <p:sp>
        <p:nvSpPr>
          <p:cNvPr id="35852" name="Rectangle 20"/>
          <p:cNvSpPr>
            <a:spLocks noChangeArrowheads="1"/>
          </p:cNvSpPr>
          <p:nvPr/>
        </p:nvSpPr>
        <p:spPr bwMode="auto">
          <a:xfrm>
            <a:off x="2933700" y="4889090"/>
            <a:ext cx="1371600" cy="9144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a:t>
            </a:r>
          </a:p>
          <a:p>
            <a:pPr algn="ctr"/>
            <a:r>
              <a:rPr lang="es-MX" b="1"/>
              <a:t>reactivos</a:t>
            </a:r>
            <a:endParaRPr lang="es-ES" b="1"/>
          </a:p>
        </p:txBody>
      </p:sp>
      <p:sp>
        <p:nvSpPr>
          <p:cNvPr id="35853" name="Rectangle 21"/>
          <p:cNvSpPr>
            <a:spLocks noChangeArrowheads="1"/>
          </p:cNvSpPr>
          <p:nvPr/>
        </p:nvSpPr>
        <p:spPr bwMode="auto">
          <a:xfrm>
            <a:off x="4838700" y="4812890"/>
            <a:ext cx="1600200" cy="9144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Moles de</a:t>
            </a:r>
          </a:p>
          <a:p>
            <a:pPr algn="ctr"/>
            <a:r>
              <a:rPr lang="es-MX" b="1"/>
              <a:t>productos</a:t>
            </a:r>
            <a:endParaRPr lang="es-ES" b="1"/>
          </a:p>
        </p:txBody>
      </p:sp>
      <p:sp>
        <p:nvSpPr>
          <p:cNvPr id="35854" name="Rectangle 22"/>
          <p:cNvSpPr>
            <a:spLocks noChangeArrowheads="1"/>
          </p:cNvSpPr>
          <p:nvPr/>
        </p:nvSpPr>
        <p:spPr bwMode="auto">
          <a:xfrm>
            <a:off x="6972300" y="4812890"/>
            <a:ext cx="1524000" cy="1066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s-MX" b="1"/>
              <a:t>Masa de</a:t>
            </a:r>
          </a:p>
          <a:p>
            <a:pPr algn="ctr"/>
            <a:r>
              <a:rPr lang="es-MX" b="1"/>
              <a:t>productos</a:t>
            </a:r>
            <a:endParaRPr lang="es-ES" b="1"/>
          </a:p>
        </p:txBody>
      </p:sp>
      <p:sp>
        <p:nvSpPr>
          <p:cNvPr id="35855" name="Line 23"/>
          <p:cNvSpPr>
            <a:spLocks noChangeShapeType="1"/>
          </p:cNvSpPr>
          <p:nvPr/>
        </p:nvSpPr>
        <p:spPr bwMode="auto">
          <a:xfrm>
            <a:off x="2324100" y="534629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
        <p:nvSpPr>
          <p:cNvPr id="35856" name="Line 24"/>
          <p:cNvSpPr>
            <a:spLocks noChangeShapeType="1"/>
          </p:cNvSpPr>
          <p:nvPr/>
        </p:nvSpPr>
        <p:spPr bwMode="auto">
          <a:xfrm>
            <a:off x="4305300" y="534629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
        <p:nvSpPr>
          <p:cNvPr id="35857" name="Line 25"/>
          <p:cNvSpPr>
            <a:spLocks noChangeShapeType="1"/>
          </p:cNvSpPr>
          <p:nvPr/>
        </p:nvSpPr>
        <p:spPr bwMode="auto">
          <a:xfrm>
            <a:off x="6438900" y="534629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b="1"/>
          </a:p>
        </p:txBody>
      </p:sp>
    </p:spTree>
    <p:extLst>
      <p:ext uri="{BB962C8B-B14F-4D97-AF65-F5344CB8AC3E}">
        <p14:creationId xmlns:p14="http://schemas.microsoft.com/office/powerpoint/2010/main" val="925362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9552" y="188640"/>
            <a:ext cx="8280920" cy="1143000"/>
          </a:xfrm>
          <a:solidFill>
            <a:schemeClr val="accent1"/>
          </a:solidFill>
        </p:spPr>
        <p:txBody>
          <a:bodyPr>
            <a:normAutofit fontScale="90000"/>
          </a:bodyPr>
          <a:lstStyle/>
          <a:p>
            <a:pPr algn="ctr"/>
            <a:r>
              <a:rPr lang="es-ES_tradnl" sz="3600" b="1" smtClean="0">
                <a:solidFill>
                  <a:schemeClr val="tx1"/>
                </a:solidFill>
                <a:latin typeface="Arial" charset="0"/>
                <a:cs typeface="Arial" charset="0"/>
              </a:rPr>
              <a:t>Plan general para cálculos estequiométricos</a:t>
            </a:r>
            <a:endParaRPr lang="es-MX" sz="3600" b="1" smtClean="0">
              <a:solidFill>
                <a:schemeClr val="tx1"/>
              </a:solidFill>
              <a:latin typeface="Arial" charset="0"/>
              <a:cs typeface="Arial" charset="0"/>
            </a:endParaRPr>
          </a:p>
        </p:txBody>
      </p:sp>
      <p:grpSp>
        <p:nvGrpSpPr>
          <p:cNvPr id="25" name="24 Grupo"/>
          <p:cNvGrpSpPr/>
          <p:nvPr/>
        </p:nvGrpSpPr>
        <p:grpSpPr>
          <a:xfrm>
            <a:off x="612775" y="2205038"/>
            <a:ext cx="7993063" cy="3889375"/>
            <a:chOff x="612775" y="2205038"/>
            <a:chExt cx="7993063" cy="3889375"/>
          </a:xfrm>
        </p:grpSpPr>
        <p:sp>
          <p:nvSpPr>
            <p:cNvPr id="41987" name="Text Box 7"/>
            <p:cNvSpPr txBox="1">
              <a:spLocks noChangeArrowheads="1"/>
            </p:cNvSpPr>
            <p:nvPr/>
          </p:nvSpPr>
          <p:spPr bwMode="auto">
            <a:xfrm>
              <a:off x="1116013" y="2636838"/>
              <a:ext cx="698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es-MX"/>
            </a:p>
          </p:txBody>
        </p:sp>
        <p:grpSp>
          <p:nvGrpSpPr>
            <p:cNvPr id="2" name="Group 4"/>
            <p:cNvGrpSpPr>
              <a:grpSpLocks noChangeAspect="1"/>
            </p:cNvGrpSpPr>
            <p:nvPr/>
          </p:nvGrpSpPr>
          <p:grpSpPr bwMode="auto">
            <a:xfrm>
              <a:off x="612775" y="2205038"/>
              <a:ext cx="7993063" cy="3889375"/>
              <a:chOff x="386" y="1389"/>
              <a:chExt cx="5035" cy="2450"/>
            </a:xfrm>
          </p:grpSpPr>
          <p:sp>
            <p:nvSpPr>
              <p:cNvPr id="3" name="AutoShape 3"/>
              <p:cNvSpPr>
                <a:spLocks noChangeAspect="1" noChangeArrowheads="1" noTextEdit="1"/>
              </p:cNvSpPr>
              <p:nvPr/>
            </p:nvSpPr>
            <p:spPr bwMode="auto">
              <a:xfrm>
                <a:off x="386" y="1389"/>
                <a:ext cx="5035" cy="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Rectangle 5"/>
              <p:cNvSpPr>
                <a:spLocks noChangeArrowheads="1"/>
              </p:cNvSpPr>
              <p:nvPr/>
            </p:nvSpPr>
            <p:spPr bwMode="auto">
              <a:xfrm>
                <a:off x="4113" y="3050"/>
                <a:ext cx="1289" cy="71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Rectangle 6"/>
              <p:cNvSpPr>
                <a:spLocks noChangeArrowheads="1"/>
              </p:cNvSpPr>
              <p:nvPr/>
            </p:nvSpPr>
            <p:spPr bwMode="auto">
              <a:xfrm>
                <a:off x="4113" y="3050"/>
                <a:ext cx="1289" cy="710"/>
              </a:xfrm>
              <a:prstGeom prst="rect">
                <a:avLst/>
              </a:prstGeom>
              <a:noFill/>
              <a:ln w="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Rectangle 7"/>
              <p:cNvSpPr>
                <a:spLocks noChangeArrowheads="1"/>
              </p:cNvSpPr>
              <p:nvPr/>
            </p:nvSpPr>
            <p:spPr bwMode="auto">
              <a:xfrm>
                <a:off x="3813" y="1453"/>
                <a:ext cx="1390" cy="71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Rectangle 8"/>
              <p:cNvSpPr>
                <a:spLocks noChangeArrowheads="1"/>
              </p:cNvSpPr>
              <p:nvPr/>
            </p:nvSpPr>
            <p:spPr bwMode="auto">
              <a:xfrm>
                <a:off x="3813" y="1453"/>
                <a:ext cx="1390" cy="710"/>
              </a:xfrm>
              <a:prstGeom prst="rect">
                <a:avLst/>
              </a:prstGeom>
              <a:noFill/>
              <a:ln w="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8" name="Rectangle 9"/>
              <p:cNvSpPr>
                <a:spLocks noChangeArrowheads="1"/>
              </p:cNvSpPr>
              <p:nvPr/>
            </p:nvSpPr>
            <p:spPr bwMode="auto">
              <a:xfrm>
                <a:off x="386" y="3110"/>
                <a:ext cx="1441" cy="70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Rectangle 10"/>
              <p:cNvSpPr>
                <a:spLocks noChangeArrowheads="1"/>
              </p:cNvSpPr>
              <p:nvPr/>
            </p:nvSpPr>
            <p:spPr bwMode="auto">
              <a:xfrm>
                <a:off x="386" y="3110"/>
                <a:ext cx="1441" cy="706"/>
              </a:xfrm>
              <a:prstGeom prst="rect">
                <a:avLst/>
              </a:prstGeom>
              <a:noFill/>
              <a:ln w="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0" name="Rectangle 11"/>
              <p:cNvSpPr>
                <a:spLocks noChangeArrowheads="1"/>
              </p:cNvSpPr>
              <p:nvPr/>
            </p:nvSpPr>
            <p:spPr bwMode="auto">
              <a:xfrm>
                <a:off x="537" y="1393"/>
                <a:ext cx="1488" cy="77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Rectangle 12"/>
              <p:cNvSpPr>
                <a:spLocks noChangeArrowheads="1"/>
              </p:cNvSpPr>
              <p:nvPr/>
            </p:nvSpPr>
            <p:spPr bwMode="auto">
              <a:xfrm>
                <a:off x="537" y="1393"/>
                <a:ext cx="1488" cy="770"/>
              </a:xfrm>
              <a:prstGeom prst="rect">
                <a:avLst/>
              </a:prstGeom>
              <a:noFill/>
              <a:ln w="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2" name="Rectangle 13"/>
              <p:cNvSpPr>
                <a:spLocks noChangeArrowheads="1"/>
              </p:cNvSpPr>
              <p:nvPr/>
            </p:nvSpPr>
            <p:spPr bwMode="auto">
              <a:xfrm>
                <a:off x="834" y="1558"/>
                <a:ext cx="89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MASA  DE </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4"/>
              <p:cNvSpPr>
                <a:spLocks noChangeArrowheads="1"/>
              </p:cNvSpPr>
              <p:nvPr/>
            </p:nvSpPr>
            <p:spPr bwMode="auto">
              <a:xfrm>
                <a:off x="701" y="1783"/>
                <a:ext cx="1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REACTANTES</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5"/>
              <p:cNvSpPr>
                <a:spLocks noChangeArrowheads="1"/>
              </p:cNvSpPr>
              <p:nvPr/>
            </p:nvSpPr>
            <p:spPr bwMode="auto">
              <a:xfrm>
                <a:off x="3977" y="1558"/>
                <a:ext cx="8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MASA DE </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6"/>
              <p:cNvSpPr>
                <a:spLocks noChangeArrowheads="1"/>
              </p:cNvSpPr>
              <p:nvPr/>
            </p:nvSpPr>
            <p:spPr bwMode="auto">
              <a:xfrm>
                <a:off x="3977" y="1783"/>
                <a:ext cx="11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PRODUCTOS</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7"/>
              <p:cNvSpPr>
                <a:spLocks noChangeArrowheads="1"/>
              </p:cNvSpPr>
              <p:nvPr/>
            </p:nvSpPr>
            <p:spPr bwMode="auto">
              <a:xfrm>
                <a:off x="503" y="3275"/>
                <a:ext cx="96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MOLES DE </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8"/>
              <p:cNvSpPr>
                <a:spLocks noChangeArrowheads="1"/>
              </p:cNvSpPr>
              <p:nvPr/>
            </p:nvSpPr>
            <p:spPr bwMode="auto">
              <a:xfrm>
                <a:off x="503" y="3500"/>
                <a:ext cx="1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REACTANTES</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9"/>
              <p:cNvSpPr>
                <a:spLocks noChangeArrowheads="1"/>
              </p:cNvSpPr>
              <p:nvPr/>
            </p:nvSpPr>
            <p:spPr bwMode="auto">
              <a:xfrm>
                <a:off x="4226" y="3155"/>
                <a:ext cx="96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MOLES DE </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20"/>
              <p:cNvSpPr>
                <a:spLocks noChangeArrowheads="1"/>
              </p:cNvSpPr>
              <p:nvPr/>
            </p:nvSpPr>
            <p:spPr bwMode="auto">
              <a:xfrm>
                <a:off x="4226" y="3380"/>
                <a:ext cx="100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smtClean="0">
                    <a:ln>
                      <a:noFill/>
                    </a:ln>
                    <a:solidFill>
                      <a:srgbClr val="000000"/>
                    </a:solidFill>
                    <a:effectLst/>
                    <a:latin typeface="Arial" pitchFamily="34" charset="0"/>
                    <a:cs typeface="Arial" pitchFamily="34" charset="0"/>
                  </a:rPr>
                  <a:t>PRODUCTO</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1"/>
              <p:cNvSpPr>
                <a:spLocks noChangeArrowheads="1"/>
              </p:cNvSpPr>
              <p:nvPr/>
            </p:nvSpPr>
            <p:spPr bwMode="auto">
              <a:xfrm>
                <a:off x="2136" y="3279"/>
                <a:ext cx="6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100" b="1" i="0" u="none" strike="noStrike" cap="none" normalizeH="0" baseline="0" smtClean="0">
                    <a:ln>
                      <a:noFill/>
                    </a:ln>
                    <a:solidFill>
                      <a:schemeClr val="tx2">
                        <a:lumMod val="75000"/>
                      </a:schemeClr>
                    </a:solidFill>
                    <a:effectLst/>
                    <a:latin typeface="Arial" pitchFamily="34" charset="0"/>
                    <a:cs typeface="Arial" pitchFamily="34" charset="0"/>
                  </a:rPr>
                  <a:t>Factor  </a:t>
                </a:r>
                <a:endParaRPr kumimoji="0" lang="es-PE" sz="1800" b="0" i="0" u="none" strike="noStrike" cap="none" normalizeH="0" baseline="0" smtClean="0">
                  <a:ln>
                    <a:noFill/>
                  </a:ln>
                  <a:solidFill>
                    <a:schemeClr val="tx2">
                      <a:lumMod val="75000"/>
                    </a:schemeClr>
                  </a:solidFill>
                  <a:effectLst/>
                  <a:latin typeface="Arial" pitchFamily="34" charset="0"/>
                  <a:cs typeface="Arial" pitchFamily="34" charset="0"/>
                </a:endParaRPr>
              </a:p>
            </p:txBody>
          </p:sp>
          <p:sp>
            <p:nvSpPr>
              <p:cNvPr id="21" name="Rectangle 22"/>
              <p:cNvSpPr>
                <a:spLocks noChangeArrowheads="1"/>
              </p:cNvSpPr>
              <p:nvPr/>
            </p:nvSpPr>
            <p:spPr bwMode="auto">
              <a:xfrm>
                <a:off x="2744" y="3279"/>
                <a:ext cx="1310"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2100" b="1" i="0" u="none" strike="noStrike" cap="none" normalizeH="0" baseline="0" smtClean="0">
                    <a:ln>
                      <a:noFill/>
                    </a:ln>
                    <a:solidFill>
                      <a:schemeClr val="tx2">
                        <a:lumMod val="75000"/>
                      </a:schemeClr>
                    </a:solidFill>
                    <a:effectLst/>
                    <a:latin typeface="Arial" pitchFamily="34" charset="0"/>
                    <a:cs typeface="Arial" pitchFamily="34" charset="0"/>
                  </a:rPr>
                  <a:t>estequiométrico</a:t>
                </a:r>
                <a:endParaRPr kumimoji="0" lang="es-PE" sz="1800" b="0" i="0" u="none" strike="noStrike" cap="none" normalizeH="0" baseline="0" smtClean="0">
                  <a:ln>
                    <a:noFill/>
                  </a:ln>
                  <a:solidFill>
                    <a:schemeClr val="tx2">
                      <a:lumMod val="75000"/>
                    </a:schemeClr>
                  </a:solidFill>
                  <a:effectLst/>
                  <a:latin typeface="Arial" pitchFamily="34" charset="0"/>
                  <a:cs typeface="Arial" pitchFamily="34" charset="0"/>
                </a:endParaRPr>
              </a:p>
            </p:txBody>
          </p:sp>
          <p:sp>
            <p:nvSpPr>
              <p:cNvPr id="22" name="Freeform 23"/>
              <p:cNvSpPr>
                <a:spLocks noEditPoints="1"/>
              </p:cNvSpPr>
              <p:nvPr/>
            </p:nvSpPr>
            <p:spPr bwMode="auto">
              <a:xfrm>
                <a:off x="2224" y="3531"/>
                <a:ext cx="1640" cy="101"/>
              </a:xfrm>
              <a:custGeom>
                <a:avLst/>
                <a:gdLst>
                  <a:gd name="T0" fmla="*/ 0 w 1640"/>
                  <a:gd name="T1" fmla="*/ 34 h 101"/>
                  <a:gd name="T2" fmla="*/ 1567 w 1640"/>
                  <a:gd name="T3" fmla="*/ 34 h 101"/>
                  <a:gd name="T4" fmla="*/ 1567 w 1640"/>
                  <a:gd name="T5" fmla="*/ 68 h 101"/>
                  <a:gd name="T6" fmla="*/ 0 w 1640"/>
                  <a:gd name="T7" fmla="*/ 68 h 101"/>
                  <a:gd name="T8" fmla="*/ 0 w 1640"/>
                  <a:gd name="T9" fmla="*/ 34 h 101"/>
                  <a:gd name="T10" fmla="*/ 1554 w 1640"/>
                  <a:gd name="T11" fmla="*/ 0 h 101"/>
                  <a:gd name="T12" fmla="*/ 1640 w 1640"/>
                  <a:gd name="T13" fmla="*/ 52 h 101"/>
                  <a:gd name="T14" fmla="*/ 1554 w 1640"/>
                  <a:gd name="T15" fmla="*/ 101 h 101"/>
                  <a:gd name="T16" fmla="*/ 1554 w 1640"/>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0" h="101">
                    <a:moveTo>
                      <a:pt x="0" y="34"/>
                    </a:moveTo>
                    <a:lnTo>
                      <a:pt x="1567" y="34"/>
                    </a:lnTo>
                    <a:lnTo>
                      <a:pt x="1567" y="68"/>
                    </a:lnTo>
                    <a:lnTo>
                      <a:pt x="0" y="68"/>
                    </a:lnTo>
                    <a:lnTo>
                      <a:pt x="0" y="34"/>
                    </a:lnTo>
                    <a:close/>
                    <a:moveTo>
                      <a:pt x="1554" y="0"/>
                    </a:moveTo>
                    <a:lnTo>
                      <a:pt x="1640" y="52"/>
                    </a:lnTo>
                    <a:lnTo>
                      <a:pt x="1554" y="101"/>
                    </a:lnTo>
                    <a:lnTo>
                      <a:pt x="1554" y="0"/>
                    </a:lnTo>
                    <a:close/>
                  </a:path>
                </a:pathLst>
              </a:custGeom>
              <a:solidFill>
                <a:srgbClr val="800000"/>
              </a:solidFill>
              <a:ln w="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s-PE"/>
              </a:p>
            </p:txBody>
          </p:sp>
          <p:sp>
            <p:nvSpPr>
              <p:cNvPr id="23" name="Freeform 24"/>
              <p:cNvSpPr>
                <a:spLocks noEditPoints="1"/>
              </p:cNvSpPr>
              <p:nvPr/>
            </p:nvSpPr>
            <p:spPr bwMode="auto">
              <a:xfrm>
                <a:off x="1143" y="2280"/>
                <a:ext cx="78" cy="650"/>
              </a:xfrm>
              <a:custGeom>
                <a:avLst/>
                <a:gdLst>
                  <a:gd name="T0" fmla="*/ 53 w 78"/>
                  <a:gd name="T1" fmla="*/ 0 h 650"/>
                  <a:gd name="T2" fmla="*/ 53 w 78"/>
                  <a:gd name="T3" fmla="*/ 574 h 650"/>
                  <a:gd name="T4" fmla="*/ 25 w 78"/>
                  <a:gd name="T5" fmla="*/ 574 h 650"/>
                  <a:gd name="T6" fmla="*/ 25 w 78"/>
                  <a:gd name="T7" fmla="*/ 0 h 650"/>
                  <a:gd name="T8" fmla="*/ 53 w 78"/>
                  <a:gd name="T9" fmla="*/ 0 h 650"/>
                  <a:gd name="T10" fmla="*/ 78 w 78"/>
                  <a:gd name="T11" fmla="*/ 556 h 650"/>
                  <a:gd name="T12" fmla="*/ 41 w 78"/>
                  <a:gd name="T13" fmla="*/ 650 h 650"/>
                  <a:gd name="T14" fmla="*/ 0 w 78"/>
                  <a:gd name="T15" fmla="*/ 556 h 650"/>
                  <a:gd name="T16" fmla="*/ 78 w 78"/>
                  <a:gd name="T17"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50">
                    <a:moveTo>
                      <a:pt x="53" y="0"/>
                    </a:moveTo>
                    <a:lnTo>
                      <a:pt x="53" y="574"/>
                    </a:lnTo>
                    <a:lnTo>
                      <a:pt x="25" y="574"/>
                    </a:lnTo>
                    <a:lnTo>
                      <a:pt x="25" y="0"/>
                    </a:lnTo>
                    <a:lnTo>
                      <a:pt x="53" y="0"/>
                    </a:lnTo>
                    <a:close/>
                    <a:moveTo>
                      <a:pt x="78" y="556"/>
                    </a:moveTo>
                    <a:lnTo>
                      <a:pt x="41" y="650"/>
                    </a:lnTo>
                    <a:lnTo>
                      <a:pt x="0" y="556"/>
                    </a:lnTo>
                    <a:lnTo>
                      <a:pt x="78" y="556"/>
                    </a:lnTo>
                    <a:close/>
                  </a:path>
                </a:pathLst>
              </a:custGeom>
              <a:solidFill>
                <a:srgbClr val="FF0000"/>
              </a:solidFill>
              <a:ln w="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s-PE"/>
              </a:p>
            </p:txBody>
          </p:sp>
          <p:sp>
            <p:nvSpPr>
              <p:cNvPr id="24" name="Freeform 25"/>
              <p:cNvSpPr>
                <a:spLocks noEditPoints="1"/>
              </p:cNvSpPr>
              <p:nvPr/>
            </p:nvSpPr>
            <p:spPr bwMode="auto">
              <a:xfrm>
                <a:off x="4519" y="2280"/>
                <a:ext cx="79" cy="650"/>
              </a:xfrm>
              <a:custGeom>
                <a:avLst/>
                <a:gdLst>
                  <a:gd name="T0" fmla="*/ 29 w 79"/>
                  <a:gd name="T1" fmla="*/ 650 h 650"/>
                  <a:gd name="T2" fmla="*/ 29 w 79"/>
                  <a:gd name="T3" fmla="*/ 78 h 650"/>
                  <a:gd name="T4" fmla="*/ 54 w 79"/>
                  <a:gd name="T5" fmla="*/ 78 h 650"/>
                  <a:gd name="T6" fmla="*/ 54 w 79"/>
                  <a:gd name="T7" fmla="*/ 650 h 650"/>
                  <a:gd name="T8" fmla="*/ 29 w 79"/>
                  <a:gd name="T9" fmla="*/ 650 h 650"/>
                  <a:gd name="T10" fmla="*/ 0 w 79"/>
                  <a:gd name="T11" fmla="*/ 94 h 650"/>
                  <a:gd name="T12" fmla="*/ 41 w 79"/>
                  <a:gd name="T13" fmla="*/ 0 h 650"/>
                  <a:gd name="T14" fmla="*/ 79 w 79"/>
                  <a:gd name="T15" fmla="*/ 94 h 650"/>
                  <a:gd name="T16" fmla="*/ 0 w 79"/>
                  <a:gd name="T17" fmla="*/ 9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50">
                    <a:moveTo>
                      <a:pt x="29" y="650"/>
                    </a:moveTo>
                    <a:lnTo>
                      <a:pt x="29" y="78"/>
                    </a:lnTo>
                    <a:lnTo>
                      <a:pt x="54" y="78"/>
                    </a:lnTo>
                    <a:lnTo>
                      <a:pt x="54" y="650"/>
                    </a:lnTo>
                    <a:lnTo>
                      <a:pt x="29" y="650"/>
                    </a:lnTo>
                    <a:close/>
                    <a:moveTo>
                      <a:pt x="0" y="94"/>
                    </a:moveTo>
                    <a:lnTo>
                      <a:pt x="41" y="0"/>
                    </a:lnTo>
                    <a:lnTo>
                      <a:pt x="79" y="94"/>
                    </a:lnTo>
                    <a:lnTo>
                      <a:pt x="0" y="94"/>
                    </a:lnTo>
                    <a:close/>
                  </a:path>
                </a:pathLst>
              </a:custGeom>
              <a:solidFill>
                <a:srgbClr val="FF0000"/>
              </a:solidFill>
              <a:ln w="3">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s-PE"/>
              </a:p>
            </p:txBody>
          </p:sp>
        </p:grpSp>
      </p:grpSp>
    </p:spTree>
    <p:extLst>
      <p:ext uri="{BB962C8B-B14F-4D97-AF65-F5344CB8AC3E}">
        <p14:creationId xmlns:p14="http://schemas.microsoft.com/office/powerpoint/2010/main" val="373374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s-ES"/>
              <a:t>Rendimiento de las reacciones químicas</a:t>
            </a:r>
          </a:p>
        </p:txBody>
      </p:sp>
      <p:sp>
        <p:nvSpPr>
          <p:cNvPr id="1006600" name="Text Box 8"/>
          <p:cNvSpPr txBox="1">
            <a:spLocks noChangeArrowheads="1"/>
          </p:cNvSpPr>
          <p:nvPr/>
        </p:nvSpPr>
        <p:spPr bwMode="auto">
          <a:xfrm>
            <a:off x="317989" y="3074989"/>
            <a:ext cx="864137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4)  Determinamos el rendimiento real como la cantidad de urea realmente producida a partir de la cantidad de CO</a:t>
            </a:r>
            <a:r>
              <a:rPr kumimoji="0" lang="es-ES" sz="1600" b="0" baseline="-25000">
                <a:solidFill>
                  <a:srgbClr val="000000"/>
                </a:solidFill>
                <a:effectLst/>
              </a:rPr>
              <a:t>2</a:t>
            </a:r>
            <a:r>
              <a:rPr kumimoji="0" lang="es-ES" sz="1600" b="0">
                <a:solidFill>
                  <a:srgbClr val="000000"/>
                </a:solidFill>
                <a:effectLst/>
              </a:rPr>
              <a:t> utilizada</a:t>
            </a:r>
          </a:p>
        </p:txBody>
      </p:sp>
      <p:sp>
        <p:nvSpPr>
          <p:cNvPr id="1006602" name="Text Box 10"/>
          <p:cNvSpPr txBox="1">
            <a:spLocks noChangeArrowheads="1"/>
          </p:cNvSpPr>
          <p:nvPr/>
        </p:nvSpPr>
        <p:spPr bwMode="auto">
          <a:xfrm>
            <a:off x="2113085" y="3727450"/>
            <a:ext cx="3588727" cy="3492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Rendimiento real (de urea): 47,7 g</a:t>
            </a:r>
          </a:p>
        </p:txBody>
      </p:sp>
      <p:sp>
        <p:nvSpPr>
          <p:cNvPr id="1006603" name="Text Box 11"/>
          <p:cNvSpPr txBox="1">
            <a:spLocks noChangeArrowheads="1"/>
          </p:cNvSpPr>
          <p:nvPr/>
        </p:nvSpPr>
        <p:spPr bwMode="auto">
          <a:xfrm>
            <a:off x="317989" y="4310063"/>
            <a:ext cx="864137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5) Calculamos el rendimiento porcentual</a:t>
            </a:r>
          </a:p>
        </p:txBody>
      </p:sp>
      <p:sp>
        <p:nvSpPr>
          <p:cNvPr id="1006604" name="Text Box 12"/>
          <p:cNvSpPr txBox="1">
            <a:spLocks noChangeArrowheads="1"/>
          </p:cNvSpPr>
          <p:nvPr/>
        </p:nvSpPr>
        <p:spPr bwMode="auto">
          <a:xfrm>
            <a:off x="2113085" y="5672138"/>
            <a:ext cx="4186604" cy="34925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Rendimiento porcentual (de urea): 79,4%</a:t>
            </a:r>
          </a:p>
        </p:txBody>
      </p:sp>
      <p:graphicFrame>
        <p:nvGraphicFramePr>
          <p:cNvPr id="1006605" name="Object 13"/>
          <p:cNvGraphicFramePr>
            <a:graphicFrameLocks noChangeAspect="1"/>
          </p:cNvGraphicFramePr>
          <p:nvPr/>
        </p:nvGraphicFramePr>
        <p:xfrm>
          <a:off x="2196613" y="4735514"/>
          <a:ext cx="4274526" cy="777875"/>
        </p:xfrm>
        <a:graphic>
          <a:graphicData uri="http://schemas.openxmlformats.org/presentationml/2006/ole">
            <mc:AlternateContent xmlns:mc="http://schemas.openxmlformats.org/markup-compatibility/2006">
              <mc:Choice xmlns:v="urn:schemas-microsoft-com:vml" Requires="v">
                <p:oleObj spid="_x0000_s16404" name="Equation" r:id="rId3" imgW="2565400" imgH="431800" progId="">
                  <p:embed/>
                </p:oleObj>
              </mc:Choice>
              <mc:Fallback>
                <p:oleObj name="Equation" r:id="rId3" imgW="2565400" imgH="4318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613" y="4735514"/>
                        <a:ext cx="4274526" cy="7778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006607" name="Text Box 15"/>
          <p:cNvSpPr txBox="1">
            <a:spLocks noChangeArrowheads="1"/>
          </p:cNvSpPr>
          <p:nvPr/>
        </p:nvSpPr>
        <p:spPr bwMode="auto">
          <a:xfrm>
            <a:off x="317989" y="1455739"/>
            <a:ext cx="844208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2000" b="0">
                <a:solidFill>
                  <a:srgbClr val="000000"/>
                </a:solidFill>
                <a:effectLst>
                  <a:outerShdw blurRad="38100" dist="38100" dir="2700000" algn="tl">
                    <a:srgbClr val="C0C0C0"/>
                  </a:outerShdw>
                </a:effectLst>
              </a:rPr>
              <a:t>Ejemplo: </a:t>
            </a:r>
            <a:r>
              <a:rPr kumimoji="0" lang="es-ES" sz="1600" b="0">
                <a:solidFill>
                  <a:srgbClr val="000000"/>
                </a:solidFill>
                <a:effectLst>
                  <a:outerShdw blurRad="38100" dist="38100" dir="2700000" algn="tl">
                    <a:srgbClr val="C0C0C0"/>
                  </a:outerShdw>
                </a:effectLst>
              </a:rPr>
              <a:t>La urea, CO(NH</a:t>
            </a:r>
            <a:r>
              <a:rPr kumimoji="0" lang="es-ES" sz="1600" b="0" baseline="-25000">
                <a:solidFill>
                  <a:srgbClr val="000000"/>
                </a:solidFill>
                <a:effectLst>
                  <a:outerShdw blurRad="38100" dist="38100" dir="2700000" algn="tl">
                    <a:srgbClr val="C0C0C0"/>
                  </a:outerShdw>
                </a:effectLst>
              </a:rPr>
              <a:t>2</a:t>
            </a:r>
            <a:r>
              <a:rPr kumimoji="0" lang="es-ES" sz="1600" b="0">
                <a:solidFill>
                  <a:srgbClr val="000000"/>
                </a:solidFill>
                <a:effectLst>
                  <a:outerShdw blurRad="38100" dist="38100" dir="2700000" algn="tl">
                    <a:srgbClr val="C0C0C0"/>
                  </a:outerShdw>
                </a:effectLst>
              </a:rPr>
              <a:t>)</a:t>
            </a:r>
            <a:r>
              <a:rPr kumimoji="0" lang="es-ES" sz="1600" b="0" baseline="-25000">
                <a:solidFill>
                  <a:srgbClr val="000000"/>
                </a:solidFill>
                <a:effectLst>
                  <a:outerShdw blurRad="38100" dist="38100" dir="2700000" algn="tl">
                    <a:srgbClr val="C0C0C0"/>
                  </a:outerShdw>
                </a:effectLst>
              </a:rPr>
              <a:t>2</a:t>
            </a:r>
            <a:r>
              <a:rPr kumimoji="0" lang="es-ES" sz="1600" b="0">
                <a:solidFill>
                  <a:srgbClr val="000000"/>
                </a:solidFill>
                <a:effectLst>
                  <a:outerShdw blurRad="38100" dist="38100" dir="2700000" algn="tl">
                    <a:srgbClr val="C0C0C0"/>
                  </a:outerShdw>
                </a:effectLst>
              </a:rPr>
              <a:t>, se sintetiza a escala industrial por reacción entre amoniaco y dióxido de carbono, que da urea y agua. Por conveniencia metodológica, se prepara una mezcla de reactivos con una proporción molar amoniaco/dióxido de carbono de 3:1 y, cuando se utiliza ésta, se producen 47,7 g de urea por mol de dióxido de carbono. Calcula el rendimiento teórico, el real y el rendimiento porcentual de la reacción.  </a:t>
            </a:r>
            <a:r>
              <a:rPr kumimoji="0" lang="pt-BR" sz="1600" b="0">
                <a:solidFill>
                  <a:srgbClr val="000000"/>
                </a:solidFill>
                <a:effectLst>
                  <a:outerShdw blurRad="38100" dist="38100" dir="2700000" algn="tl">
                    <a:srgbClr val="C0C0C0"/>
                  </a:outerShdw>
                </a:effectLst>
              </a:rPr>
              <a:t>[Masas atómicas: H 1,008; C 12,01; N 14,01; O 16,00]</a:t>
            </a:r>
            <a:endParaRPr kumimoji="0" lang="es-ES" sz="1600" b="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24091690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6602"/>
                                        </p:tgtEl>
                                        <p:attrNameLst>
                                          <p:attrName>style.visibility</p:attrName>
                                        </p:attrNameLst>
                                      </p:cBhvr>
                                      <p:to>
                                        <p:strVal val="visible"/>
                                      </p:to>
                                    </p:set>
                                    <p:animEffect transition="in" filter="dissolve">
                                      <p:cBhvr>
                                        <p:cTn id="7" dur="500"/>
                                        <p:tgtEl>
                                          <p:spTgt spid="1006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0660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006605"/>
                                        </p:tgtEl>
                                        <p:attrNameLst>
                                          <p:attrName>style.visibility</p:attrName>
                                        </p:attrNameLst>
                                      </p:cBhvr>
                                      <p:to>
                                        <p:strVal val="visible"/>
                                      </p:to>
                                    </p:set>
                                    <p:animEffect transition="in" filter="dissolve">
                                      <p:cBhvr>
                                        <p:cTn id="16" dur="500"/>
                                        <p:tgtEl>
                                          <p:spTgt spid="10066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06604"/>
                                        </p:tgtEl>
                                        <p:attrNameLst>
                                          <p:attrName>style.visibility</p:attrName>
                                        </p:attrNameLst>
                                      </p:cBhvr>
                                      <p:to>
                                        <p:strVal val="visible"/>
                                      </p:to>
                                    </p:set>
                                    <p:animEffect transition="in" filter="dissolve">
                                      <p:cBhvr>
                                        <p:cTn id="21" dur="500"/>
                                        <p:tgtEl>
                                          <p:spTgt spid="1006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602" grpId="0" animBg="1"/>
      <p:bldP spid="1006603" grpId="0"/>
      <p:bldP spid="100660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317990" y="332656"/>
            <a:ext cx="8534400" cy="758952"/>
          </a:xfrm>
        </p:spPr>
        <p:txBody>
          <a:bodyPr/>
          <a:lstStyle/>
          <a:p>
            <a:r>
              <a:rPr lang="es-ES"/>
              <a:t>Rendimiento de las reacciones químicas</a:t>
            </a:r>
          </a:p>
        </p:txBody>
      </p:sp>
      <p:sp>
        <p:nvSpPr>
          <p:cNvPr id="1008643" name="Text Box 3"/>
          <p:cNvSpPr txBox="1">
            <a:spLocks noChangeArrowheads="1"/>
          </p:cNvSpPr>
          <p:nvPr/>
        </p:nvSpPr>
        <p:spPr bwMode="auto">
          <a:xfrm>
            <a:off x="317990" y="1453012"/>
            <a:ext cx="844208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2000" b="0">
                <a:solidFill>
                  <a:srgbClr val="000000"/>
                </a:solidFill>
                <a:effectLst>
                  <a:outerShdw blurRad="38100" dist="38100" dir="2700000" algn="tl">
                    <a:srgbClr val="C0C0C0"/>
                  </a:outerShdw>
                </a:effectLst>
              </a:rPr>
              <a:t>Ejemplo: </a:t>
            </a:r>
            <a:r>
              <a:rPr kumimoji="0" lang="es-ES" sz="1600" b="0">
                <a:solidFill>
                  <a:srgbClr val="000000"/>
                </a:solidFill>
                <a:effectLst>
                  <a:outerShdw blurRad="38100" dist="38100" dir="2700000" algn="tl">
                    <a:srgbClr val="C0C0C0"/>
                  </a:outerShdw>
                </a:effectLst>
              </a:rPr>
              <a:t>Si la síntesis industrial de urea a partir de amoniaco y dióxido de carbono tiene un rendimiento del 79,4%, ¿qué masas de amoniaco y de dióxido de carbono se consumen para producir 1000 kg de urea? </a:t>
            </a:r>
          </a:p>
        </p:txBody>
      </p:sp>
      <p:sp>
        <p:nvSpPr>
          <p:cNvPr id="1008646" name="Text Box 6"/>
          <p:cNvSpPr txBox="1">
            <a:spLocks noChangeArrowheads="1"/>
          </p:cNvSpPr>
          <p:nvPr/>
        </p:nvSpPr>
        <p:spPr bwMode="auto">
          <a:xfrm>
            <a:off x="317989" y="2388049"/>
            <a:ext cx="864137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1)  Calculamos la cantidad de urea que se produciría si el rendimiento fuese del 100% </a:t>
            </a:r>
          </a:p>
        </p:txBody>
      </p:sp>
      <p:graphicFrame>
        <p:nvGraphicFramePr>
          <p:cNvPr id="1008651" name="Object 11"/>
          <p:cNvGraphicFramePr>
            <a:graphicFrameLocks noChangeAspect="1"/>
          </p:cNvGraphicFramePr>
          <p:nvPr>
            <p:extLst>
              <p:ext uri="{D42A27DB-BD31-4B8C-83A1-F6EECF244321}">
                <p14:modId xmlns:p14="http://schemas.microsoft.com/office/powerpoint/2010/main" val="1850681464"/>
              </p:ext>
            </p:extLst>
          </p:nvPr>
        </p:nvGraphicFramePr>
        <p:xfrm>
          <a:off x="1182566" y="2748412"/>
          <a:ext cx="4826977" cy="690563"/>
        </p:xfrm>
        <a:graphic>
          <a:graphicData uri="http://schemas.openxmlformats.org/presentationml/2006/ole">
            <mc:AlternateContent xmlns:mc="http://schemas.openxmlformats.org/markup-compatibility/2006">
              <mc:Choice xmlns:v="urn:schemas-microsoft-com:vml" Requires="v">
                <p:oleObj spid="_x0000_s17482" name="Equation" r:id="rId3" imgW="3263900" imgH="431800" progId="">
                  <p:embed/>
                </p:oleObj>
              </mc:Choice>
              <mc:Fallback>
                <p:oleObj name="Equation" r:id="rId3" imgW="3263900" imgH="431800"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566" y="2748412"/>
                        <a:ext cx="4826977" cy="69056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1008652" name="Object 12"/>
          <p:cNvGraphicFramePr>
            <a:graphicFrameLocks noChangeAspect="1"/>
          </p:cNvGraphicFramePr>
          <p:nvPr>
            <p:extLst>
              <p:ext uri="{D42A27DB-BD31-4B8C-83A1-F6EECF244321}">
                <p14:modId xmlns:p14="http://schemas.microsoft.com/office/powerpoint/2010/main" val="2154521359"/>
              </p:ext>
            </p:extLst>
          </p:nvPr>
        </p:nvGraphicFramePr>
        <p:xfrm>
          <a:off x="3074377" y="3446912"/>
          <a:ext cx="3492012" cy="669925"/>
        </p:xfrm>
        <a:graphic>
          <a:graphicData uri="http://schemas.openxmlformats.org/presentationml/2006/ole">
            <mc:AlternateContent xmlns:mc="http://schemas.openxmlformats.org/markup-compatibility/2006">
              <mc:Choice xmlns:v="urn:schemas-microsoft-com:vml" Requires="v">
                <p:oleObj spid="_x0000_s17483" name="Equation" r:id="rId5" imgW="2362200" imgH="419100" progId="">
                  <p:embed/>
                </p:oleObj>
              </mc:Choice>
              <mc:Fallback>
                <p:oleObj name="Equation" r:id="rId5" imgW="2362200" imgH="419100" progId="">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377" y="3446912"/>
                        <a:ext cx="3492012" cy="66992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008653" name="Text Box 13"/>
          <p:cNvSpPr txBox="1">
            <a:spLocks noChangeArrowheads="1"/>
          </p:cNvSpPr>
          <p:nvPr/>
        </p:nvSpPr>
        <p:spPr bwMode="auto">
          <a:xfrm>
            <a:off x="317989" y="4116837"/>
            <a:ext cx="864137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0" lang="es-ES" sz="1600" b="0">
                <a:solidFill>
                  <a:srgbClr val="000000"/>
                </a:solidFill>
                <a:effectLst/>
              </a:rPr>
              <a:t>2)  Calculamos las cantidades de reactivos necesarias para producir esa urea; utilizamos la estequiometría de la reacción global ajustada y las masas atómicas (ejemplo anterior)</a:t>
            </a:r>
          </a:p>
        </p:txBody>
      </p:sp>
      <p:graphicFrame>
        <p:nvGraphicFramePr>
          <p:cNvPr id="1008654" name="Object 14"/>
          <p:cNvGraphicFramePr>
            <a:graphicFrameLocks noChangeAspect="1"/>
          </p:cNvGraphicFramePr>
          <p:nvPr>
            <p:extLst>
              <p:ext uri="{D42A27DB-BD31-4B8C-83A1-F6EECF244321}">
                <p14:modId xmlns:p14="http://schemas.microsoft.com/office/powerpoint/2010/main" val="1017571468"/>
              </p:ext>
            </p:extLst>
          </p:nvPr>
        </p:nvGraphicFramePr>
        <p:xfrm>
          <a:off x="445477" y="4764537"/>
          <a:ext cx="8380535" cy="777875"/>
        </p:xfrm>
        <a:graphic>
          <a:graphicData uri="http://schemas.openxmlformats.org/presentationml/2006/ole">
            <mc:AlternateContent xmlns:mc="http://schemas.openxmlformats.org/markup-compatibility/2006">
              <mc:Choice xmlns:v="urn:schemas-microsoft-com:vml" Requires="v">
                <p:oleObj spid="_x0000_s17484" name="Equation" r:id="rId7" imgW="5029200" imgH="431800" progId="">
                  <p:embed/>
                </p:oleObj>
              </mc:Choice>
              <mc:Fallback>
                <p:oleObj name="Equation" r:id="rId7" imgW="5029200" imgH="431800" progId="">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477" y="4764537"/>
                        <a:ext cx="8380535" cy="7778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008655" name="Line 15"/>
          <p:cNvSpPr>
            <a:spLocks noChangeShapeType="1"/>
          </p:cNvSpPr>
          <p:nvPr/>
        </p:nvSpPr>
        <p:spPr bwMode="gray">
          <a:xfrm flipV="1">
            <a:off x="983274" y="4980437"/>
            <a:ext cx="331177"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56" name="Line 16"/>
          <p:cNvSpPr>
            <a:spLocks noChangeShapeType="1"/>
          </p:cNvSpPr>
          <p:nvPr/>
        </p:nvSpPr>
        <p:spPr bwMode="gray">
          <a:xfrm flipV="1">
            <a:off x="3509597" y="5196337"/>
            <a:ext cx="331177"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57" name="Line 17"/>
          <p:cNvSpPr>
            <a:spLocks noChangeShapeType="1"/>
          </p:cNvSpPr>
          <p:nvPr/>
        </p:nvSpPr>
        <p:spPr bwMode="gray">
          <a:xfrm rot="5400000" flipV="1">
            <a:off x="3695090" y="4810574"/>
            <a:ext cx="358775" cy="266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58" name="Line 18"/>
          <p:cNvSpPr>
            <a:spLocks noChangeShapeType="1"/>
          </p:cNvSpPr>
          <p:nvPr/>
        </p:nvSpPr>
        <p:spPr bwMode="gray">
          <a:xfrm rot="5400000" flipV="1">
            <a:off x="2399690" y="5243962"/>
            <a:ext cx="358775" cy="266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59" name="Line 19"/>
          <p:cNvSpPr>
            <a:spLocks noChangeShapeType="1"/>
          </p:cNvSpPr>
          <p:nvPr/>
        </p:nvSpPr>
        <p:spPr bwMode="gray">
          <a:xfrm>
            <a:off x="2179028" y="4980436"/>
            <a:ext cx="8645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0" name="Line 20"/>
          <p:cNvSpPr>
            <a:spLocks noChangeShapeType="1"/>
          </p:cNvSpPr>
          <p:nvPr/>
        </p:nvSpPr>
        <p:spPr bwMode="gray">
          <a:xfrm>
            <a:off x="4305300" y="5340799"/>
            <a:ext cx="8645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1" name="Line 21"/>
          <p:cNvSpPr>
            <a:spLocks noChangeShapeType="1"/>
          </p:cNvSpPr>
          <p:nvPr/>
        </p:nvSpPr>
        <p:spPr bwMode="gray">
          <a:xfrm flipV="1">
            <a:off x="4372708" y="4837561"/>
            <a:ext cx="797169"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2" name="Line 22"/>
          <p:cNvSpPr>
            <a:spLocks noChangeShapeType="1"/>
          </p:cNvSpPr>
          <p:nvPr/>
        </p:nvSpPr>
        <p:spPr bwMode="gray">
          <a:xfrm>
            <a:off x="4372708" y="4837561"/>
            <a:ext cx="797169"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3" name="Line 23"/>
          <p:cNvSpPr>
            <a:spLocks noChangeShapeType="1"/>
          </p:cNvSpPr>
          <p:nvPr/>
        </p:nvSpPr>
        <p:spPr bwMode="gray">
          <a:xfrm flipV="1">
            <a:off x="5584581" y="5224911"/>
            <a:ext cx="797169"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4" name="Line 24"/>
          <p:cNvSpPr>
            <a:spLocks noChangeShapeType="1"/>
          </p:cNvSpPr>
          <p:nvPr/>
        </p:nvSpPr>
        <p:spPr bwMode="gray">
          <a:xfrm>
            <a:off x="5584581" y="5224911"/>
            <a:ext cx="797169"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5" name="Line 25"/>
          <p:cNvSpPr>
            <a:spLocks noChangeShapeType="1"/>
          </p:cNvSpPr>
          <p:nvPr/>
        </p:nvSpPr>
        <p:spPr bwMode="gray">
          <a:xfrm flipV="1">
            <a:off x="1342293" y="5053462"/>
            <a:ext cx="43815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6" name="Line 26"/>
          <p:cNvSpPr>
            <a:spLocks noChangeShapeType="1"/>
          </p:cNvSpPr>
          <p:nvPr/>
        </p:nvSpPr>
        <p:spPr bwMode="gray">
          <a:xfrm flipV="1">
            <a:off x="2737339" y="5269362"/>
            <a:ext cx="43815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7" name="Line 27"/>
          <p:cNvSpPr>
            <a:spLocks noChangeShapeType="1"/>
          </p:cNvSpPr>
          <p:nvPr/>
        </p:nvSpPr>
        <p:spPr bwMode="gray">
          <a:xfrm rot="5400000" flipV="1">
            <a:off x="7208716" y="5315032"/>
            <a:ext cx="215900" cy="67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sp>
        <p:nvSpPr>
          <p:cNvPr id="1008668" name="Line 28"/>
          <p:cNvSpPr>
            <a:spLocks noChangeShapeType="1"/>
          </p:cNvSpPr>
          <p:nvPr/>
        </p:nvSpPr>
        <p:spPr bwMode="gray">
          <a:xfrm rot="5400000" flipV="1">
            <a:off x="5866424" y="4926095"/>
            <a:ext cx="215900" cy="67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PE"/>
          </a:p>
        </p:txBody>
      </p:sp>
      <p:graphicFrame>
        <p:nvGraphicFramePr>
          <p:cNvPr id="1008669" name="Object 29"/>
          <p:cNvGraphicFramePr>
            <a:graphicFrameLocks noChangeAspect="1"/>
          </p:cNvGraphicFramePr>
          <p:nvPr>
            <p:extLst>
              <p:ext uri="{D42A27DB-BD31-4B8C-83A1-F6EECF244321}">
                <p14:modId xmlns:p14="http://schemas.microsoft.com/office/powerpoint/2010/main" val="1193173450"/>
              </p:ext>
            </p:extLst>
          </p:nvPr>
        </p:nvGraphicFramePr>
        <p:xfrm>
          <a:off x="504093" y="5499550"/>
          <a:ext cx="8275027" cy="777875"/>
        </p:xfrm>
        <a:graphic>
          <a:graphicData uri="http://schemas.openxmlformats.org/presentationml/2006/ole">
            <mc:AlternateContent xmlns:mc="http://schemas.openxmlformats.org/markup-compatibility/2006">
              <mc:Choice xmlns:v="urn:schemas-microsoft-com:vml" Requires="v">
                <p:oleObj spid="_x0000_s17485" name="Equation" r:id="rId9" imgW="4965700" imgH="431800" progId="">
                  <p:embed/>
                </p:oleObj>
              </mc:Choice>
              <mc:Fallback>
                <p:oleObj name="Equation" r:id="rId9" imgW="4965700" imgH="431800" progId="">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93" y="5499550"/>
                        <a:ext cx="8275027" cy="7778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Tree>
    <p:extLst>
      <p:ext uri="{BB962C8B-B14F-4D97-AF65-F5344CB8AC3E}">
        <p14:creationId xmlns:p14="http://schemas.microsoft.com/office/powerpoint/2010/main" val="115571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86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08651"/>
                                        </p:tgtEl>
                                        <p:attrNameLst>
                                          <p:attrName>style.visibility</p:attrName>
                                        </p:attrNameLst>
                                      </p:cBhvr>
                                      <p:to>
                                        <p:strVal val="visible"/>
                                      </p:to>
                                    </p:set>
                                    <p:animEffect transition="in" filter="dissolve">
                                      <p:cBhvr>
                                        <p:cTn id="15" dur="500"/>
                                        <p:tgtEl>
                                          <p:spTgt spid="10086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08652"/>
                                        </p:tgtEl>
                                        <p:attrNameLst>
                                          <p:attrName>style.visibility</p:attrName>
                                        </p:attrNameLst>
                                      </p:cBhvr>
                                      <p:to>
                                        <p:strVal val="visible"/>
                                      </p:to>
                                    </p:set>
                                    <p:animEffect transition="in" filter="dissolve">
                                      <p:cBhvr>
                                        <p:cTn id="20" dur="500"/>
                                        <p:tgtEl>
                                          <p:spTgt spid="10086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08654"/>
                                        </p:tgtEl>
                                        <p:attrNameLst>
                                          <p:attrName>style.visibility</p:attrName>
                                        </p:attrNameLst>
                                      </p:cBhvr>
                                      <p:to>
                                        <p:strVal val="visible"/>
                                      </p:to>
                                    </p:set>
                                    <p:animEffect transition="in" filter="dissolve">
                                      <p:cBhvr>
                                        <p:cTn id="25" dur="500"/>
                                        <p:tgtEl>
                                          <p:spTgt spid="100865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08655"/>
                                        </p:tgtEl>
                                        <p:attrNameLst>
                                          <p:attrName>style.visibility</p:attrName>
                                        </p:attrNameLst>
                                      </p:cBhvr>
                                      <p:to>
                                        <p:strVal val="visible"/>
                                      </p:to>
                                    </p:set>
                                    <p:animEffect transition="in" filter="dissolve">
                                      <p:cBhvr>
                                        <p:cTn id="28" dur="500"/>
                                        <p:tgtEl>
                                          <p:spTgt spid="100865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08656"/>
                                        </p:tgtEl>
                                        <p:attrNameLst>
                                          <p:attrName>style.visibility</p:attrName>
                                        </p:attrNameLst>
                                      </p:cBhvr>
                                      <p:to>
                                        <p:strVal val="visible"/>
                                      </p:to>
                                    </p:set>
                                    <p:animEffect transition="in" filter="dissolve">
                                      <p:cBhvr>
                                        <p:cTn id="31" dur="500"/>
                                        <p:tgtEl>
                                          <p:spTgt spid="100865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8657"/>
                                        </p:tgtEl>
                                        <p:attrNameLst>
                                          <p:attrName>style.visibility</p:attrName>
                                        </p:attrNameLst>
                                      </p:cBhvr>
                                      <p:to>
                                        <p:strVal val="visible"/>
                                      </p:to>
                                    </p:set>
                                    <p:animEffect transition="in" filter="dissolve">
                                      <p:cBhvr>
                                        <p:cTn id="34" dur="500"/>
                                        <p:tgtEl>
                                          <p:spTgt spid="100865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8658"/>
                                        </p:tgtEl>
                                        <p:attrNameLst>
                                          <p:attrName>style.visibility</p:attrName>
                                        </p:attrNameLst>
                                      </p:cBhvr>
                                      <p:to>
                                        <p:strVal val="visible"/>
                                      </p:to>
                                    </p:set>
                                    <p:animEffect transition="in" filter="dissolve">
                                      <p:cBhvr>
                                        <p:cTn id="37" dur="500"/>
                                        <p:tgtEl>
                                          <p:spTgt spid="100865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08659"/>
                                        </p:tgtEl>
                                        <p:attrNameLst>
                                          <p:attrName>style.visibility</p:attrName>
                                        </p:attrNameLst>
                                      </p:cBhvr>
                                      <p:to>
                                        <p:strVal val="visible"/>
                                      </p:to>
                                    </p:set>
                                    <p:animEffect transition="in" filter="dissolve">
                                      <p:cBhvr>
                                        <p:cTn id="40" dur="500"/>
                                        <p:tgtEl>
                                          <p:spTgt spid="100865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08660"/>
                                        </p:tgtEl>
                                        <p:attrNameLst>
                                          <p:attrName>style.visibility</p:attrName>
                                        </p:attrNameLst>
                                      </p:cBhvr>
                                      <p:to>
                                        <p:strVal val="visible"/>
                                      </p:to>
                                    </p:set>
                                    <p:animEffect transition="in" filter="dissolve">
                                      <p:cBhvr>
                                        <p:cTn id="43" dur="500"/>
                                        <p:tgtEl>
                                          <p:spTgt spid="100866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08661"/>
                                        </p:tgtEl>
                                        <p:attrNameLst>
                                          <p:attrName>style.visibility</p:attrName>
                                        </p:attrNameLst>
                                      </p:cBhvr>
                                      <p:to>
                                        <p:strVal val="visible"/>
                                      </p:to>
                                    </p:set>
                                    <p:animEffect transition="in" filter="dissolve">
                                      <p:cBhvr>
                                        <p:cTn id="46" dur="500"/>
                                        <p:tgtEl>
                                          <p:spTgt spid="100866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08662"/>
                                        </p:tgtEl>
                                        <p:attrNameLst>
                                          <p:attrName>style.visibility</p:attrName>
                                        </p:attrNameLst>
                                      </p:cBhvr>
                                      <p:to>
                                        <p:strVal val="visible"/>
                                      </p:to>
                                    </p:set>
                                    <p:animEffect transition="in" filter="dissolve">
                                      <p:cBhvr>
                                        <p:cTn id="49" dur="500"/>
                                        <p:tgtEl>
                                          <p:spTgt spid="100866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08663"/>
                                        </p:tgtEl>
                                        <p:attrNameLst>
                                          <p:attrName>style.visibility</p:attrName>
                                        </p:attrNameLst>
                                      </p:cBhvr>
                                      <p:to>
                                        <p:strVal val="visible"/>
                                      </p:to>
                                    </p:set>
                                    <p:animEffect transition="in" filter="dissolve">
                                      <p:cBhvr>
                                        <p:cTn id="52" dur="500"/>
                                        <p:tgtEl>
                                          <p:spTgt spid="100866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08664"/>
                                        </p:tgtEl>
                                        <p:attrNameLst>
                                          <p:attrName>style.visibility</p:attrName>
                                        </p:attrNameLst>
                                      </p:cBhvr>
                                      <p:to>
                                        <p:strVal val="visible"/>
                                      </p:to>
                                    </p:set>
                                    <p:animEffect transition="in" filter="dissolve">
                                      <p:cBhvr>
                                        <p:cTn id="55" dur="500"/>
                                        <p:tgtEl>
                                          <p:spTgt spid="100866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08665"/>
                                        </p:tgtEl>
                                        <p:attrNameLst>
                                          <p:attrName>style.visibility</p:attrName>
                                        </p:attrNameLst>
                                      </p:cBhvr>
                                      <p:to>
                                        <p:strVal val="visible"/>
                                      </p:to>
                                    </p:set>
                                    <p:animEffect transition="in" filter="dissolve">
                                      <p:cBhvr>
                                        <p:cTn id="58" dur="500"/>
                                        <p:tgtEl>
                                          <p:spTgt spid="100866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08666"/>
                                        </p:tgtEl>
                                        <p:attrNameLst>
                                          <p:attrName>style.visibility</p:attrName>
                                        </p:attrNameLst>
                                      </p:cBhvr>
                                      <p:to>
                                        <p:strVal val="visible"/>
                                      </p:to>
                                    </p:set>
                                    <p:animEffect transition="in" filter="dissolve">
                                      <p:cBhvr>
                                        <p:cTn id="61" dur="500"/>
                                        <p:tgtEl>
                                          <p:spTgt spid="10086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08667"/>
                                        </p:tgtEl>
                                        <p:attrNameLst>
                                          <p:attrName>style.visibility</p:attrName>
                                        </p:attrNameLst>
                                      </p:cBhvr>
                                      <p:to>
                                        <p:strVal val="visible"/>
                                      </p:to>
                                    </p:set>
                                    <p:animEffect transition="in" filter="dissolve">
                                      <p:cBhvr>
                                        <p:cTn id="64" dur="500"/>
                                        <p:tgtEl>
                                          <p:spTgt spid="100866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008668"/>
                                        </p:tgtEl>
                                        <p:attrNameLst>
                                          <p:attrName>style.visibility</p:attrName>
                                        </p:attrNameLst>
                                      </p:cBhvr>
                                      <p:to>
                                        <p:strVal val="visible"/>
                                      </p:to>
                                    </p:set>
                                    <p:animEffect transition="in" filter="dissolve">
                                      <p:cBhvr>
                                        <p:cTn id="67" dur="500"/>
                                        <p:tgtEl>
                                          <p:spTgt spid="10086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008669"/>
                                        </p:tgtEl>
                                        <p:attrNameLst>
                                          <p:attrName>style.visibility</p:attrName>
                                        </p:attrNameLst>
                                      </p:cBhvr>
                                      <p:to>
                                        <p:strVal val="visible"/>
                                      </p:to>
                                    </p:set>
                                    <p:animEffect transition="in" filter="dissolve">
                                      <p:cBhvr>
                                        <p:cTn id="72" dur="500"/>
                                        <p:tgtEl>
                                          <p:spTgt spid="100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6" grpId="0"/>
      <p:bldP spid="1008653" grpId="0"/>
      <p:bldP spid="1008655" grpId="0" animBg="1"/>
      <p:bldP spid="1008656" grpId="0" animBg="1"/>
      <p:bldP spid="1008657" grpId="0" animBg="1"/>
      <p:bldP spid="1008658" grpId="0" animBg="1"/>
      <p:bldP spid="1008659" grpId="0" animBg="1"/>
      <p:bldP spid="1008660" grpId="0" animBg="1"/>
      <p:bldP spid="1008661" grpId="0" animBg="1"/>
      <p:bldP spid="1008662" grpId="0" animBg="1"/>
      <p:bldP spid="1008663" grpId="0" animBg="1"/>
      <p:bldP spid="1008664" grpId="0" animBg="1"/>
      <p:bldP spid="1008665" grpId="0" animBg="1"/>
      <p:bldP spid="1008666" grpId="0" animBg="1"/>
      <p:bldP spid="1008667" grpId="0" animBg="1"/>
      <p:bldP spid="100866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normAutofit fontScale="85000" lnSpcReduction="20000"/>
          </a:bodyPr>
          <a:lstStyle/>
          <a:p>
            <a:r>
              <a:rPr lang="en-US"/>
              <a:t/>
            </a:r>
            <a:br>
              <a:rPr lang="en-US"/>
            </a:br>
            <a:fld id="{47D2DC1A-0F50-45AE-A490-54E6C4E933D2}" type="slidenum">
              <a:rPr lang="en-US">
                <a:solidFill>
                  <a:schemeClr val="tx1"/>
                </a:solidFill>
              </a:rPr>
              <a:pPr/>
              <a:t>48</a:t>
            </a:fld>
            <a:r>
              <a:rPr lang="en-US"/>
              <a:t>    </a:t>
            </a:r>
            <a:endParaRPr lang="en-US">
              <a:solidFill>
                <a:schemeClr val="accent1"/>
              </a:solidFill>
            </a:endParaRPr>
          </a:p>
        </p:txBody>
      </p:sp>
      <p:sp>
        <p:nvSpPr>
          <p:cNvPr id="66562" name="Rectangle 2"/>
          <p:cNvSpPr>
            <a:spLocks noGrp="1" noChangeArrowheads="1"/>
          </p:cNvSpPr>
          <p:nvPr>
            <p:ph type="title"/>
          </p:nvPr>
        </p:nvSpPr>
        <p:spPr>
          <a:xfrm>
            <a:off x="990600" y="381000"/>
            <a:ext cx="7772400" cy="599728"/>
          </a:xfrm>
        </p:spPr>
        <p:txBody>
          <a:bodyPr/>
          <a:lstStyle/>
          <a:p>
            <a:r>
              <a:rPr lang="es-ES_tradnl" smtClean="0"/>
              <a:t>Pureza o Riqueza</a:t>
            </a:r>
            <a:endParaRPr lang="es-ES_tradnl"/>
          </a:p>
        </p:txBody>
      </p:sp>
      <p:sp>
        <p:nvSpPr>
          <p:cNvPr id="66563" name="Rectangle 3"/>
          <p:cNvSpPr>
            <a:spLocks noGrp="1" noChangeArrowheads="1"/>
          </p:cNvSpPr>
          <p:nvPr>
            <p:ph type="body" idx="1"/>
          </p:nvPr>
        </p:nvSpPr>
        <p:spPr>
          <a:xfrm>
            <a:off x="838200" y="1371600"/>
            <a:ext cx="7772400" cy="4114800"/>
          </a:xfrm>
        </p:spPr>
        <p:txBody>
          <a:bodyPr>
            <a:normAutofit lnSpcReduction="10000"/>
          </a:bodyPr>
          <a:lstStyle/>
          <a:p>
            <a:pPr>
              <a:lnSpc>
                <a:spcPct val="90000"/>
              </a:lnSpc>
            </a:pPr>
            <a:r>
              <a:rPr lang="es-ES_tradnl"/>
              <a:t>La mayor parte de las sustancias no suelen encontrarse en estado puro.</a:t>
            </a:r>
          </a:p>
          <a:p>
            <a:pPr>
              <a:lnSpc>
                <a:spcPct val="90000"/>
              </a:lnSpc>
            </a:pPr>
            <a:r>
              <a:rPr lang="es-ES_tradnl"/>
              <a:t>Se llama riqueza al % de sustancia pura que tiene la muestra.</a:t>
            </a:r>
          </a:p>
          <a:p>
            <a:pPr>
              <a:lnSpc>
                <a:spcPct val="60000"/>
              </a:lnSpc>
              <a:spcBef>
                <a:spcPct val="50000"/>
              </a:spcBef>
              <a:spcAft>
                <a:spcPct val="30000"/>
              </a:spcAft>
            </a:pPr>
            <a:r>
              <a:rPr lang="es-ES_tradnl" sz="2800"/>
              <a:t>	       	m (sustancia pura)</a:t>
            </a:r>
            <a:br>
              <a:rPr lang="es-ES_tradnl" sz="2800"/>
            </a:br>
            <a:r>
              <a:rPr lang="es-ES_tradnl" sz="2800"/>
              <a:t>riqueza = ———————— · 100</a:t>
            </a:r>
            <a:br>
              <a:rPr lang="es-ES_tradnl" sz="2800"/>
            </a:br>
            <a:r>
              <a:rPr lang="es-ES_tradnl" sz="2800"/>
              <a:t>   		    m (muestra)</a:t>
            </a:r>
          </a:p>
          <a:p>
            <a:pPr>
              <a:lnSpc>
                <a:spcPct val="90000"/>
              </a:lnSpc>
            </a:pPr>
            <a:r>
              <a:rPr lang="es-ES_tradnl" b="1">
                <a:solidFill>
                  <a:schemeClr val="folHlink"/>
                </a:solidFill>
                <a:effectLst>
                  <a:outerShdw blurRad="38100" dist="38100" dir="2700000" algn="tl">
                    <a:srgbClr val="000000"/>
                  </a:outerShdw>
                </a:effectLst>
              </a:rPr>
              <a:t>Ejemplo:</a:t>
            </a:r>
            <a:r>
              <a:rPr lang="es-ES_tradnl"/>
              <a:t> Si decimos que tenemos 200 g de NaOH al 96 %, en realidad sólo tenemos </a:t>
            </a:r>
          </a:p>
          <a:p>
            <a:pPr>
              <a:lnSpc>
                <a:spcPct val="60000"/>
              </a:lnSpc>
              <a:spcBef>
                <a:spcPct val="50000"/>
              </a:spcBef>
              <a:spcAft>
                <a:spcPct val="30000"/>
              </a:spcAft>
            </a:pPr>
            <a:r>
              <a:rPr lang="es-ES_tradnl" sz="2800"/>
              <a:t>	        96</a:t>
            </a:r>
            <a:br>
              <a:rPr lang="es-ES_tradnl" sz="2800"/>
            </a:br>
            <a:r>
              <a:rPr lang="es-ES_tradnl" sz="2800"/>
              <a:t>200 g · ——— = 192 g de NaOH puro</a:t>
            </a:r>
            <a:br>
              <a:rPr lang="es-ES_tradnl" sz="2800"/>
            </a:br>
            <a:r>
              <a:rPr lang="es-ES_tradnl" sz="2800"/>
              <a:t>   	        100 </a:t>
            </a:r>
          </a:p>
        </p:txBody>
      </p:sp>
    </p:spTree>
    <p:extLst>
      <p:ext uri="{BB962C8B-B14F-4D97-AF65-F5344CB8AC3E}">
        <p14:creationId xmlns:p14="http://schemas.microsoft.com/office/powerpoint/2010/main" val="2675527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normAutofit fontScale="85000" lnSpcReduction="20000"/>
          </a:bodyPr>
          <a:lstStyle/>
          <a:p>
            <a:r>
              <a:rPr lang="en-US"/>
              <a:t/>
            </a:r>
            <a:br>
              <a:rPr lang="en-US"/>
            </a:br>
            <a:fld id="{1F205E93-6AEC-43DE-9EFD-CDE79C886213}" type="slidenum">
              <a:rPr lang="en-US">
                <a:solidFill>
                  <a:schemeClr val="tx1"/>
                </a:solidFill>
              </a:rPr>
              <a:pPr/>
              <a:t>49</a:t>
            </a:fld>
            <a:r>
              <a:rPr lang="en-US"/>
              <a:t>    </a:t>
            </a:r>
            <a:endParaRPr lang="en-US">
              <a:solidFill>
                <a:schemeClr val="accent1"/>
              </a:solidFill>
            </a:endParaRPr>
          </a:p>
        </p:txBody>
      </p:sp>
      <p:sp>
        <p:nvSpPr>
          <p:cNvPr id="68610" name="Rectangle 2"/>
          <p:cNvSpPr>
            <a:spLocks noGrp="1" noChangeArrowheads="1"/>
          </p:cNvSpPr>
          <p:nvPr>
            <p:ph type="title"/>
          </p:nvPr>
        </p:nvSpPr>
        <p:spPr>
          <a:xfrm>
            <a:off x="214282" y="214290"/>
            <a:ext cx="8712968" cy="1643066"/>
          </a:xfrm>
          <a:solidFill>
            <a:schemeClr val="accent1">
              <a:lumMod val="20000"/>
              <a:lumOff val="80000"/>
            </a:schemeClr>
          </a:solidFill>
        </p:spPr>
        <p:txBody>
          <a:bodyPr>
            <a:noAutofit/>
          </a:bodyPr>
          <a:lstStyle/>
          <a:p>
            <a:pPr algn="l"/>
            <a:r>
              <a:rPr lang="es-ES_tradnl" sz="2800" b="1" u="sng" dirty="0">
                <a:solidFill>
                  <a:schemeClr val="tx1"/>
                </a:solidFill>
              </a:rPr>
              <a:t>Ejemplo</a:t>
            </a:r>
            <a:r>
              <a:rPr lang="es-ES_tradnl" sz="2800" b="1" dirty="0">
                <a:solidFill>
                  <a:schemeClr val="tx1"/>
                </a:solidFill>
              </a:rPr>
              <a:t>: </a:t>
            </a:r>
            <a:r>
              <a:rPr lang="es-ES_tradnl" sz="2800" dirty="0">
                <a:solidFill>
                  <a:schemeClr val="tx1"/>
                </a:solidFill>
              </a:rPr>
              <a:t>Tratamos una muestra de cinc con ácido clorhídrico del 70 % de riqueza. Si se precisan </a:t>
            </a:r>
            <a:r>
              <a:rPr lang="es-ES_tradnl" sz="2800" dirty="0" smtClean="0">
                <a:solidFill>
                  <a:schemeClr val="tx1"/>
                </a:solidFill>
              </a:rPr>
              <a:t>150 </a:t>
            </a:r>
            <a:r>
              <a:rPr lang="es-ES_tradnl" sz="2800" dirty="0">
                <a:solidFill>
                  <a:schemeClr val="tx1"/>
                </a:solidFill>
              </a:rPr>
              <a:t>g de ácido para que reaccione todo el cinc, calcula el volumen de hidrógeno desprendido </a:t>
            </a:r>
            <a:r>
              <a:rPr lang="es-ES_tradnl" sz="2800" dirty="0" smtClean="0">
                <a:solidFill>
                  <a:schemeClr val="tx1"/>
                </a:solidFill>
              </a:rPr>
              <a:t>en C.N</a:t>
            </a:r>
            <a:r>
              <a:rPr lang="es-ES_tradnl" sz="2800" dirty="0">
                <a:solidFill>
                  <a:schemeClr val="tx1"/>
                </a:solidFill>
              </a:rPr>
              <a:t>.</a:t>
            </a:r>
          </a:p>
        </p:txBody>
      </p:sp>
      <p:sp>
        <p:nvSpPr>
          <p:cNvPr id="4" name="Rectangle 3"/>
          <p:cNvSpPr>
            <a:spLocks noGrp="1" noChangeArrowheads="1"/>
          </p:cNvSpPr>
          <p:nvPr>
            <p:ph sz="quarter" idx="1"/>
          </p:nvPr>
        </p:nvSpPr>
        <p:spPr>
          <a:xfrm>
            <a:off x="714348" y="2214554"/>
            <a:ext cx="6770578" cy="3402150"/>
          </a:xfrm>
        </p:spPr>
        <p:txBody>
          <a:bodyPr/>
          <a:lstStyle/>
          <a:p>
            <a:pPr marL="0" indent="0">
              <a:lnSpc>
                <a:spcPct val="60000"/>
              </a:lnSpc>
              <a:spcBef>
                <a:spcPct val="50000"/>
              </a:spcBef>
              <a:spcAft>
                <a:spcPct val="20000"/>
              </a:spcAft>
              <a:buNone/>
            </a:pPr>
            <a:r>
              <a:rPr lang="es-ES_tradnl" dirty="0"/>
              <a:t> 		   150 g · 70</a:t>
            </a:r>
            <a:br>
              <a:rPr lang="es-ES_tradnl" dirty="0"/>
            </a:br>
            <a:r>
              <a:rPr lang="es-ES_tradnl" dirty="0" smtClean="0"/>
              <a:t>      m </a:t>
            </a:r>
            <a:r>
              <a:rPr lang="es-ES_tradnl" dirty="0"/>
              <a:t>(</a:t>
            </a:r>
            <a:r>
              <a:rPr lang="es-ES_tradnl" dirty="0" err="1"/>
              <a:t>HCl</a:t>
            </a:r>
            <a:r>
              <a:rPr lang="es-ES_tradnl" dirty="0"/>
              <a:t>) = ———— = 105 g</a:t>
            </a:r>
            <a:br>
              <a:rPr lang="es-ES_tradnl" dirty="0"/>
            </a:br>
            <a:r>
              <a:rPr lang="es-ES_tradnl" dirty="0"/>
              <a:t>			100</a:t>
            </a:r>
          </a:p>
          <a:p>
            <a:pPr marL="0" indent="0">
              <a:lnSpc>
                <a:spcPct val="90000"/>
              </a:lnSpc>
              <a:buNone/>
            </a:pPr>
            <a:r>
              <a:rPr lang="es-ES_tradnl" dirty="0" smtClean="0"/>
              <a:t>    Zn </a:t>
            </a:r>
            <a:r>
              <a:rPr lang="es-ES_tradnl" dirty="0"/>
              <a:t>+ 2 </a:t>
            </a:r>
            <a:r>
              <a:rPr lang="es-ES_tradnl" dirty="0" err="1"/>
              <a:t>HCl</a:t>
            </a:r>
            <a:r>
              <a:rPr lang="es-ES_tradnl" dirty="0"/>
              <a:t> </a:t>
            </a:r>
            <a:r>
              <a:rPr lang="es-ES_tradnl" dirty="0">
                <a:sym typeface="Symbol" pitchFamily="18" charset="2"/>
              </a:rPr>
              <a:t> ZnCl</a:t>
            </a:r>
            <a:r>
              <a:rPr lang="es-ES_tradnl" baseline="-25000" dirty="0">
                <a:sym typeface="Symbol" pitchFamily="18" charset="2"/>
              </a:rPr>
              <a:t>2</a:t>
            </a:r>
            <a:r>
              <a:rPr lang="es-ES_tradnl" dirty="0">
                <a:sym typeface="Symbol" pitchFamily="18" charset="2"/>
              </a:rPr>
              <a:t> + H</a:t>
            </a:r>
            <a:r>
              <a:rPr lang="es-ES_tradnl" baseline="-25000" dirty="0">
                <a:sym typeface="Symbol" pitchFamily="18" charset="2"/>
              </a:rPr>
              <a:t>2</a:t>
            </a:r>
            <a:r>
              <a:rPr lang="es-ES_tradnl" dirty="0">
                <a:sym typeface="Symbol" pitchFamily="18" charset="2"/>
              </a:rPr>
              <a:t></a:t>
            </a:r>
            <a:r>
              <a:rPr lang="es-ES_tradnl" dirty="0"/>
              <a:t> </a:t>
            </a:r>
          </a:p>
          <a:p>
            <a:pPr marL="0" indent="0">
              <a:lnSpc>
                <a:spcPct val="90000"/>
              </a:lnSpc>
              <a:buNone/>
            </a:pPr>
            <a:r>
              <a:rPr lang="es-ES_tradnl" dirty="0"/>
              <a:t> 	     73 g		    22,4 L</a:t>
            </a:r>
          </a:p>
          <a:p>
            <a:pPr marL="0" indent="0">
              <a:lnSpc>
                <a:spcPct val="90000"/>
              </a:lnSpc>
              <a:buNone/>
            </a:pPr>
            <a:r>
              <a:rPr lang="es-ES_tradnl" dirty="0"/>
              <a:t>	    105 g		     V(</a:t>
            </a:r>
            <a:r>
              <a:rPr lang="es-ES_tradnl" dirty="0">
                <a:sym typeface="Symbol" pitchFamily="18" charset="2"/>
              </a:rPr>
              <a:t>H</a:t>
            </a:r>
            <a:r>
              <a:rPr lang="es-ES_tradnl" baseline="-25000" dirty="0">
                <a:sym typeface="Symbol" pitchFamily="18" charset="2"/>
              </a:rPr>
              <a:t>2</a:t>
            </a:r>
            <a:r>
              <a:rPr kumimoji="0" lang="es-ES_tradnl" dirty="0">
                <a:sym typeface="Symbol" pitchFamily="18" charset="2"/>
              </a:rPr>
              <a:t>)</a:t>
            </a:r>
          </a:p>
          <a:p>
            <a:pPr marL="0" indent="0">
              <a:lnSpc>
                <a:spcPct val="90000"/>
              </a:lnSpc>
              <a:buNone/>
            </a:pPr>
            <a:r>
              <a:rPr kumimoji="0" lang="es-ES_tradnl" dirty="0">
                <a:sym typeface="Symbol" pitchFamily="18" charset="2"/>
              </a:rPr>
              <a:t>De donde</a:t>
            </a:r>
          </a:p>
          <a:p>
            <a:pPr marL="0" indent="0">
              <a:lnSpc>
                <a:spcPct val="90000"/>
              </a:lnSpc>
              <a:buNone/>
            </a:pPr>
            <a:r>
              <a:rPr kumimoji="0" lang="es-ES_tradnl" dirty="0">
                <a:sym typeface="Symbol" pitchFamily="18" charset="2"/>
              </a:rPr>
              <a:t>V = 105 g · 22,4 L / 73 g = </a:t>
            </a:r>
            <a:r>
              <a:rPr kumimoji="0" lang="es-ES_tradnl" b="1" dirty="0">
                <a:solidFill>
                  <a:schemeClr val="folHlink"/>
                </a:solidFill>
                <a:effectLst>
                  <a:outerShdw blurRad="38100" dist="38100" dir="2700000" algn="tl">
                    <a:srgbClr val="000000"/>
                  </a:outerShdw>
                </a:effectLst>
                <a:sym typeface="Symbol" pitchFamily="18" charset="2"/>
              </a:rPr>
              <a:t>32,2 litros</a:t>
            </a:r>
          </a:p>
        </p:txBody>
      </p:sp>
    </p:spTree>
    <p:extLst>
      <p:ext uri="{BB962C8B-B14F-4D97-AF65-F5344CB8AC3E}">
        <p14:creationId xmlns:p14="http://schemas.microsoft.com/office/powerpoint/2010/main" val="1504020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142875" y="765175"/>
            <a:ext cx="8715375" cy="1477963"/>
          </a:xfrm>
          <a:prstGeom prst="rect">
            <a:avLst/>
          </a:prstGeom>
          <a:noFill/>
          <a:ln w="9525" algn="ctr">
            <a:noFill/>
            <a:miter lim="800000"/>
            <a:headEnd/>
            <a:tailEnd/>
          </a:ln>
        </p:spPr>
        <p:txBody>
          <a:bodyPr>
            <a:spAutoFit/>
          </a:bodyPr>
          <a:lstStyle/>
          <a:p>
            <a:pPr algn="just">
              <a:spcBef>
                <a:spcPct val="50000"/>
              </a:spcBef>
              <a:defRPr/>
            </a:pPr>
            <a:r>
              <a:rPr lang="es-ES" sz="2000" dirty="0">
                <a:latin typeface="Arial" charset="0"/>
                <a:cs typeface="Arial" charset="0"/>
              </a:rPr>
              <a:t>Una </a:t>
            </a:r>
            <a:r>
              <a:rPr lang="es-ES" sz="2000" b="1" dirty="0">
                <a:solidFill>
                  <a:srgbClr val="067DD9"/>
                </a:solidFill>
                <a:latin typeface="Arial" charset="0"/>
                <a:cs typeface="+mn-cs"/>
              </a:rPr>
              <a:t>reacción química </a:t>
            </a:r>
            <a:r>
              <a:rPr lang="es-ES" sz="2000" dirty="0">
                <a:latin typeface="Arial" charset="0"/>
                <a:cs typeface="Arial" charset="0"/>
              </a:rPr>
              <a:t>corresponde a un proceso en el que una o más sustancias químicas se transforman en una o más sustancias nuevas.</a:t>
            </a:r>
          </a:p>
          <a:p>
            <a:pPr algn="just">
              <a:spcBef>
                <a:spcPct val="50000"/>
              </a:spcBef>
              <a:defRPr/>
            </a:pPr>
            <a:r>
              <a:rPr lang="es-ES" sz="2000" dirty="0">
                <a:latin typeface="Arial" charset="0"/>
                <a:cs typeface="Arial" charset="0"/>
              </a:rPr>
              <a:t>Una </a:t>
            </a:r>
            <a:r>
              <a:rPr lang="es-ES" sz="2000" b="1" dirty="0">
                <a:solidFill>
                  <a:srgbClr val="067DD9"/>
                </a:solidFill>
                <a:latin typeface="Arial" charset="0"/>
                <a:cs typeface="+mn-cs"/>
              </a:rPr>
              <a:t>ecuación química</a:t>
            </a:r>
            <a:r>
              <a:rPr lang="es-ES" sz="2000" dirty="0">
                <a:latin typeface="Arial" charset="0"/>
                <a:cs typeface="Arial" charset="0"/>
              </a:rPr>
              <a:t> usa los símbolos químicos para representar lo que ocurre durante la reacción.</a:t>
            </a:r>
          </a:p>
        </p:txBody>
      </p:sp>
      <p:grpSp>
        <p:nvGrpSpPr>
          <p:cNvPr id="30723" name="16 Grupo"/>
          <p:cNvGrpSpPr>
            <a:grpSpLocks/>
          </p:cNvGrpSpPr>
          <p:nvPr/>
        </p:nvGrpSpPr>
        <p:grpSpPr bwMode="auto">
          <a:xfrm>
            <a:off x="131763" y="-100013"/>
            <a:ext cx="7154862" cy="860426"/>
            <a:chOff x="131763" y="-100013"/>
            <a:chExt cx="7154877" cy="860426"/>
          </a:xfrm>
        </p:grpSpPr>
        <p:grpSp>
          <p:nvGrpSpPr>
            <p:cNvPr id="30733" name="Group 2"/>
            <p:cNvGrpSpPr>
              <a:grpSpLocks/>
            </p:cNvGrpSpPr>
            <p:nvPr/>
          </p:nvGrpSpPr>
          <p:grpSpPr bwMode="auto">
            <a:xfrm>
              <a:off x="131763" y="-100013"/>
              <a:ext cx="6797503" cy="719138"/>
              <a:chOff x="83" y="-63"/>
              <a:chExt cx="3380" cy="453"/>
            </a:xfrm>
          </p:grpSpPr>
          <p:sp>
            <p:nvSpPr>
              <p:cNvPr id="30735"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30736" name="38 CuadroTexto"/>
              <p:cNvSpPr txBox="1">
                <a:spLocks noChangeArrowheads="1"/>
              </p:cNvSpPr>
              <p:nvPr/>
            </p:nvSpPr>
            <p:spPr bwMode="auto">
              <a:xfrm>
                <a:off x="160" y="4"/>
                <a:ext cx="28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1. Reacción y ecuación química</a:t>
                </a:r>
                <a:endParaRPr lang="es-CL" altLang="es-CL" sz="2800" b="1">
                  <a:solidFill>
                    <a:srgbClr val="404040"/>
                  </a:solidFill>
                </a:endParaRPr>
              </a:p>
            </p:txBody>
          </p:sp>
        </p:grpSp>
        <p:pic>
          <p:nvPicPr>
            <p:cNvPr id="30734" name="5 Imagen" descr="ico_conceptos.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2739" y="0"/>
              <a:ext cx="723901"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7"/>
          <p:cNvSpPr txBox="1">
            <a:spLocks noChangeArrowheads="1"/>
          </p:cNvSpPr>
          <p:nvPr/>
        </p:nvSpPr>
        <p:spPr bwMode="auto">
          <a:xfrm>
            <a:off x="107950" y="2349500"/>
            <a:ext cx="864393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CL" altLang="es-CL" sz="2000"/>
              <a:t>Por ejemplo, la reacción entre el H</a:t>
            </a:r>
            <a:r>
              <a:rPr lang="es-CL" altLang="es-CL" sz="2000" baseline="-25000"/>
              <a:t>2</a:t>
            </a:r>
            <a:r>
              <a:rPr lang="es-CL" altLang="es-CL" sz="2000"/>
              <a:t> y el O</a:t>
            </a:r>
            <a:r>
              <a:rPr lang="es-CL" altLang="es-CL" sz="2000" baseline="-25000"/>
              <a:t>2</a:t>
            </a:r>
            <a:r>
              <a:rPr lang="es-CL" altLang="es-CL" sz="2000"/>
              <a:t> para formar H</a:t>
            </a:r>
            <a:r>
              <a:rPr lang="es-CL" altLang="es-CL" sz="2000" baseline="-25000"/>
              <a:t>2</a:t>
            </a:r>
            <a:r>
              <a:rPr lang="es-CL" altLang="es-CL" sz="2000"/>
              <a:t>O se puede representar mediante la correspondiente ecuación:</a:t>
            </a:r>
          </a:p>
          <a:p>
            <a:pPr algn="just" eaLnBrk="1" hangingPunct="1"/>
            <a:r>
              <a:rPr lang="es-CL" altLang="es-CL" sz="2000" b="1"/>
              <a:t>				</a:t>
            </a:r>
          </a:p>
          <a:p>
            <a:pPr algn="just" eaLnBrk="1" hangingPunct="1"/>
            <a:r>
              <a:rPr lang="es-CL" altLang="es-CL" sz="2000" b="1"/>
              <a:t>	 	    2 H</a:t>
            </a:r>
            <a:r>
              <a:rPr lang="es-CL" altLang="es-CL" sz="2000" b="1" baseline="-25000"/>
              <a:t>2</a:t>
            </a:r>
            <a:r>
              <a:rPr lang="es-CL" altLang="es-CL" sz="2000" b="1"/>
              <a:t>      + 	     O</a:t>
            </a:r>
            <a:r>
              <a:rPr lang="es-CL" altLang="es-CL" sz="2000" b="1" baseline="-25000"/>
              <a:t>2</a:t>
            </a:r>
            <a:r>
              <a:rPr lang="es-CL" altLang="es-CL" sz="2000" b="1"/>
              <a:t> 	      → 	   2 H</a:t>
            </a:r>
            <a:r>
              <a:rPr lang="es-CL" altLang="es-CL" sz="2000" b="1" baseline="-25000"/>
              <a:t>2</a:t>
            </a:r>
            <a:r>
              <a:rPr lang="es-CL" altLang="es-CL" sz="2000" b="1"/>
              <a:t>O</a:t>
            </a:r>
          </a:p>
        </p:txBody>
      </p:sp>
      <p:pic>
        <p:nvPicPr>
          <p:cNvPr id="3277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t="56616" b="26732"/>
          <a:stretch>
            <a:fillRect/>
          </a:stretch>
        </p:blipFill>
        <p:spPr bwMode="auto">
          <a:xfrm>
            <a:off x="684213" y="5661025"/>
            <a:ext cx="67532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17 Grupo"/>
          <p:cNvGrpSpPr>
            <a:grpSpLocks/>
          </p:cNvGrpSpPr>
          <p:nvPr/>
        </p:nvGrpSpPr>
        <p:grpSpPr bwMode="auto">
          <a:xfrm>
            <a:off x="3203575" y="6224588"/>
            <a:ext cx="4238625" cy="373062"/>
            <a:chOff x="1369820" y="5783256"/>
            <a:chExt cx="4237429" cy="372530"/>
          </a:xfrm>
        </p:grpSpPr>
        <p:sp>
          <p:nvSpPr>
            <p:cNvPr id="30730" name="Text Box 27"/>
            <p:cNvSpPr txBox="1">
              <a:spLocks noChangeArrowheads="1"/>
            </p:cNvSpPr>
            <p:nvPr/>
          </p:nvSpPr>
          <p:spPr bwMode="auto">
            <a:xfrm>
              <a:off x="4249916" y="5783256"/>
              <a:ext cx="1357333" cy="369332"/>
            </a:xfrm>
            <a:prstGeom prst="rect">
              <a:avLst/>
            </a:prstGeom>
            <a:solidFill>
              <a:schemeClr val="accent2">
                <a:alpha val="10196"/>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altLang="es-CL"/>
                <a:t>Productos </a:t>
              </a:r>
            </a:p>
          </p:txBody>
        </p:sp>
        <p:cxnSp>
          <p:nvCxnSpPr>
            <p:cNvPr id="30731" name="AutoShape 25"/>
            <p:cNvCxnSpPr>
              <a:cxnSpLocks noChangeShapeType="1"/>
            </p:cNvCxnSpPr>
            <p:nvPr/>
          </p:nvCxnSpPr>
          <p:spPr bwMode="auto">
            <a:xfrm flipV="1">
              <a:off x="3349806" y="5970274"/>
              <a:ext cx="467868" cy="0"/>
            </a:xfrm>
            <a:prstGeom prst="straightConnector1">
              <a:avLst/>
            </a:prstGeom>
            <a:noFill/>
            <a:ln w="25400">
              <a:solidFill>
                <a:srgbClr val="067DD9"/>
              </a:solidFill>
              <a:round/>
              <a:headEnd/>
              <a:tailEnd type="triangle" w="med" len="med"/>
            </a:ln>
            <a:extLst>
              <a:ext uri="{909E8E84-426E-40DD-AFC4-6F175D3DCCD1}">
                <a14:hiddenFill xmlns:a14="http://schemas.microsoft.com/office/drawing/2010/main">
                  <a:noFill/>
                </a14:hiddenFill>
              </a:ext>
            </a:extLst>
          </p:spPr>
        </p:cxnSp>
        <p:sp>
          <p:nvSpPr>
            <p:cNvPr id="30732" name="Text Box 27"/>
            <p:cNvSpPr txBox="1">
              <a:spLocks noChangeArrowheads="1"/>
            </p:cNvSpPr>
            <p:nvPr/>
          </p:nvSpPr>
          <p:spPr bwMode="auto">
            <a:xfrm>
              <a:off x="1369820" y="5786454"/>
              <a:ext cx="1357333" cy="369332"/>
            </a:xfrm>
            <a:prstGeom prst="rect">
              <a:avLst/>
            </a:prstGeom>
            <a:solidFill>
              <a:schemeClr val="accent2">
                <a:alpha val="10196"/>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altLang="es-CL"/>
                <a:t>Reactantes</a:t>
              </a:r>
            </a:p>
          </p:txBody>
        </p:sp>
      </p:grpSp>
      <p:pic>
        <p:nvPicPr>
          <p:cNvPr id="1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20259" r="11499" b="43384"/>
          <a:stretch>
            <a:fillRect/>
          </a:stretch>
        </p:blipFill>
        <p:spPr bwMode="auto">
          <a:xfrm>
            <a:off x="2195513" y="4149725"/>
            <a:ext cx="460851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7"/>
          <p:cNvSpPr txBox="1">
            <a:spLocks noChangeArrowheads="1"/>
          </p:cNvSpPr>
          <p:nvPr/>
        </p:nvSpPr>
        <p:spPr bwMode="auto">
          <a:xfrm>
            <a:off x="179388" y="3892550"/>
            <a:ext cx="864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CL" altLang="es-CL" sz="2000"/>
              <a:t>O también de forma gráfica:</a:t>
            </a:r>
            <a:endParaRPr lang="es-CL" altLang="es-CL" sz="2000">
              <a:solidFill>
                <a:srgbClr val="067DD9"/>
              </a:solidFill>
            </a:endParaRPr>
          </a:p>
        </p:txBody>
      </p:sp>
      <p:sp>
        <p:nvSpPr>
          <p:cNvPr id="20" name="Text Box 7"/>
          <p:cNvSpPr txBox="1">
            <a:spLocks noChangeArrowheads="1"/>
          </p:cNvSpPr>
          <p:nvPr/>
        </p:nvSpPr>
        <p:spPr bwMode="auto">
          <a:xfrm>
            <a:off x="179388" y="5189538"/>
            <a:ext cx="864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CL" altLang="es-CL" sz="2000"/>
              <a:t>Lo que indica que:</a:t>
            </a:r>
            <a:endParaRPr lang="es-CL" altLang="es-CL" sz="2000">
              <a:solidFill>
                <a:srgbClr val="067DD9"/>
              </a:solidFill>
            </a:endParaRPr>
          </a:p>
        </p:txBody>
      </p:sp>
    </p:spTree>
    <p:extLst>
      <p:ext uri="{BB962C8B-B14F-4D97-AF65-F5344CB8AC3E}">
        <p14:creationId xmlns:p14="http://schemas.microsoft.com/office/powerpoint/2010/main" val="1702512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in)">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ox(in)">
                                      <p:cBhvr>
                                        <p:cTn id="12" dur="500"/>
                                        <p:tgtEl>
                                          <p:spTgt spid="11">
                                            <p:txEl>
                                              <p:pRg st="0" end="0"/>
                                            </p:txEl>
                                          </p:spTgt>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box(in)">
                                      <p:cBhvr>
                                        <p:cTn id="16" dur="500"/>
                                        <p:tgtEl>
                                          <p:spTgt spid="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ox(in)">
                                      <p:cBhvr>
                                        <p:cTn id="21" dur="500"/>
                                        <p:tgtEl>
                                          <p:spTgt spid="19"/>
                                        </p:tgtEl>
                                      </p:cBhvr>
                                    </p:animEffect>
                                  </p:childTnLst>
                                </p:cTn>
                              </p:par>
                            </p:childTnLst>
                          </p:cTn>
                        </p:par>
                        <p:par>
                          <p:cTn id="22" fill="hold" nodeType="afterGroup">
                            <p:stCondLst>
                              <p:cond delay="500"/>
                            </p:stCondLst>
                            <p:childTnLst>
                              <p:par>
                                <p:cTn id="23" presetID="4"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childTnLst>
                          </p:cTn>
                        </p:par>
                        <p:par>
                          <p:cTn id="31" fill="hold" nodeType="afterGroup">
                            <p:stCondLst>
                              <p:cond delay="500"/>
                            </p:stCondLst>
                            <p:childTnLst>
                              <p:par>
                                <p:cTn id="32" presetID="4" presetClass="entr" presetSubtype="16" fill="hold" nodeType="afterEffect">
                                  <p:stCondLst>
                                    <p:cond delay="0"/>
                                  </p:stCondLst>
                                  <p:childTnLst>
                                    <p:set>
                                      <p:cBhvr>
                                        <p:cTn id="33" dur="1" fill="hold">
                                          <p:stCondLst>
                                            <p:cond delay="0"/>
                                          </p:stCondLst>
                                        </p:cTn>
                                        <p:tgtEl>
                                          <p:spTgt spid="32773"/>
                                        </p:tgtEl>
                                        <p:attrNameLst>
                                          <p:attrName>style.visibility</p:attrName>
                                        </p:attrNameLst>
                                      </p:cBhvr>
                                      <p:to>
                                        <p:strVal val="visible"/>
                                      </p:to>
                                    </p:set>
                                    <p:animEffect transition="in" filter="box(in)">
                                      <p:cBhvr>
                                        <p:cTn id="34" dur="500"/>
                                        <p:tgtEl>
                                          <p:spTgt spid="3277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ox(i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a:xfrm>
            <a:off x="285720" y="285728"/>
            <a:ext cx="8503920" cy="2000264"/>
          </a:xfrm>
          <a:solidFill>
            <a:schemeClr val="accent1">
              <a:lumMod val="20000"/>
              <a:lumOff val="80000"/>
            </a:schemeClr>
          </a:solidFill>
        </p:spPr>
        <p:txBody>
          <a:bodyPr/>
          <a:lstStyle/>
          <a:p>
            <a:pPr algn="just"/>
            <a:r>
              <a:rPr lang="es-ES" dirty="0" smtClean="0"/>
              <a:t>150 g de un compuesto contienen 45,65 g de nitrógeno y 104,35 g de oxígeno. Determina la fórmula empírica y la fórmula molecular, sabiendo que la masa molecular del compuesto es 92 u.</a:t>
            </a:r>
            <a:endParaRPr lang="es-PE" dirty="0" smtClean="0"/>
          </a:p>
          <a:p>
            <a:endParaRPr lang="es-ES" dirty="0" smtClean="0"/>
          </a:p>
          <a:p>
            <a:endParaRPr lang="es-PE" dirty="0" smtClean="0"/>
          </a:p>
          <a:p>
            <a:pPr>
              <a:buNone/>
            </a:pPr>
            <a:endParaRPr lang="es-PE" dirty="0"/>
          </a:p>
        </p:txBody>
      </p:sp>
      <p:pic>
        <p:nvPicPr>
          <p:cNvPr id="64514" name="Picture 2"/>
          <p:cNvPicPr>
            <a:picLocks noChangeAspect="1" noChangeArrowheads="1"/>
          </p:cNvPicPr>
          <p:nvPr/>
        </p:nvPicPr>
        <p:blipFill>
          <a:blip r:embed="rId2"/>
          <a:srcRect/>
          <a:stretch>
            <a:fillRect/>
          </a:stretch>
        </p:blipFill>
        <p:spPr bwMode="auto">
          <a:xfrm>
            <a:off x="357158" y="2214554"/>
            <a:ext cx="8501122" cy="4095750"/>
          </a:xfrm>
          <a:prstGeom prst="rect">
            <a:avLst/>
          </a:prstGeom>
          <a:noFill/>
          <a:ln w="9525">
            <a:noFill/>
            <a:miter lim="800000"/>
            <a:headEnd/>
            <a:tailEnd/>
          </a:ln>
          <a:effectLst/>
        </p:spPr>
      </p:pic>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 dirty="0" smtClean="0"/>
              <a:t>Se queman 10 g de alcohol etílico o etanol.</a:t>
            </a:r>
            <a:endParaRPr lang="es-PE" dirty="0" smtClean="0"/>
          </a:p>
          <a:p>
            <a:pPr marL="514350" indent="-514350">
              <a:buFont typeface="+mj-lt"/>
              <a:buAutoNum type="arabicPeriod"/>
            </a:pPr>
            <a:r>
              <a:rPr lang="es-ES" dirty="0" smtClean="0"/>
              <a:t>Escribe la ecuación ajustada.</a:t>
            </a:r>
            <a:endParaRPr lang="es-PE" dirty="0" smtClean="0"/>
          </a:p>
          <a:p>
            <a:pPr marL="514350" indent="-514350">
              <a:buFont typeface="+mj-lt"/>
              <a:buAutoNum type="arabicPeriod"/>
            </a:pPr>
            <a:r>
              <a:rPr lang="es-ES" dirty="0" smtClean="0"/>
              <a:t>¿Qué volumen de aire es necesario emplear, medido en </a:t>
            </a:r>
            <a:r>
              <a:rPr lang="es-ES" dirty="0" err="1" smtClean="0"/>
              <a:t>c.n.</a:t>
            </a:r>
            <a:r>
              <a:rPr lang="es-ES" dirty="0" smtClean="0"/>
              <a:t>, sabiendo que el 20% de su volumen es oxígeno?</a:t>
            </a:r>
            <a:endParaRPr lang="es-PE" dirty="0" smtClean="0"/>
          </a:p>
          <a:p>
            <a:pPr marL="514350" indent="-514350">
              <a:buFont typeface="+mj-lt"/>
              <a:buAutoNum type="arabicPeriod"/>
            </a:pPr>
            <a:r>
              <a:rPr lang="es-ES" dirty="0" smtClean="0"/>
              <a:t>¿Cuántas moléculas de agua se obtienen?</a:t>
            </a:r>
            <a:endParaRPr lang="es-PE" dirty="0" smtClean="0"/>
          </a:p>
          <a:p>
            <a:pPr>
              <a:buNone/>
            </a:pPr>
            <a:endParaRPr lang="es-PE" dirty="0"/>
          </a:p>
        </p:txBody>
      </p:sp>
      <p:sp>
        <p:nvSpPr>
          <p:cNvPr id="4" name="1 Título"/>
          <p:cNvSpPr>
            <a:spLocks noGrp="1"/>
          </p:cNvSpPr>
          <p:nvPr>
            <p:ph type="title"/>
          </p:nvPr>
        </p:nvSpPr>
        <p:spPr>
          <a:xfrm>
            <a:off x="301752" y="228600"/>
            <a:ext cx="8534400" cy="758952"/>
          </a:xfrm>
        </p:spPr>
        <p:txBody>
          <a:bodyPr/>
          <a:lstStyle/>
          <a:p>
            <a:r>
              <a:rPr lang="es-PE" dirty="0" smtClean="0"/>
              <a:t>Ejercicio</a:t>
            </a:r>
            <a:endParaRPr lang="es-P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PE"/>
          </a:p>
        </p:txBody>
      </p:sp>
      <p:pic>
        <p:nvPicPr>
          <p:cNvPr id="65538" name="Picture 2"/>
          <p:cNvPicPr>
            <a:picLocks noChangeAspect="1" noChangeArrowheads="1"/>
          </p:cNvPicPr>
          <p:nvPr/>
        </p:nvPicPr>
        <p:blipFill>
          <a:blip r:embed="rId2"/>
          <a:srcRect/>
          <a:stretch>
            <a:fillRect/>
          </a:stretch>
        </p:blipFill>
        <p:spPr bwMode="auto">
          <a:xfrm>
            <a:off x="285720" y="357166"/>
            <a:ext cx="8501122" cy="592935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algn="just"/>
            <a:r>
              <a:rPr lang="es-ES" dirty="0" smtClean="0"/>
              <a:t>El etino o acetileno reacciona con el oxígeno formándose dióxido de carbono y agua. Se queman 10 g de acetileno con 2 litros de oxígeno a la temperatura de 20ºC y 0,98 atm  de presión. Calcula:</a:t>
            </a:r>
            <a:endParaRPr lang="es-PE" dirty="0" smtClean="0"/>
          </a:p>
          <a:p>
            <a:pPr>
              <a:buNone/>
            </a:pPr>
            <a:r>
              <a:rPr lang="es-ES" dirty="0" smtClean="0"/>
              <a:t>a) El reactivo limitante.</a:t>
            </a:r>
            <a:endParaRPr lang="es-PE" dirty="0" smtClean="0"/>
          </a:p>
          <a:p>
            <a:pPr>
              <a:buNone/>
            </a:pPr>
            <a:r>
              <a:rPr lang="es-ES" dirty="0" smtClean="0"/>
              <a:t>b) Los gramos de dióxido de carbono obtenidos, sabiendo que el rendimiento del proceso ha sido del 90%.</a:t>
            </a:r>
            <a:endParaRPr lang="es-PE" dirty="0" smtClean="0"/>
          </a:p>
          <a:p>
            <a:pPr>
              <a:buNone/>
            </a:pPr>
            <a:endParaRPr lang="es-PE" dirty="0" smtClean="0"/>
          </a:p>
          <a:p>
            <a:pPr>
              <a:buNone/>
            </a:pPr>
            <a:endParaRPr lang="es-PE" dirty="0"/>
          </a:p>
        </p:txBody>
      </p:sp>
      <p:sp>
        <p:nvSpPr>
          <p:cNvPr id="4" name="1 Título"/>
          <p:cNvSpPr>
            <a:spLocks noGrp="1"/>
          </p:cNvSpPr>
          <p:nvPr>
            <p:ph type="title"/>
          </p:nvPr>
        </p:nvSpPr>
        <p:spPr>
          <a:xfrm>
            <a:off x="301752" y="228600"/>
            <a:ext cx="8534400" cy="758952"/>
          </a:xfrm>
        </p:spPr>
        <p:txBody>
          <a:bodyPr/>
          <a:lstStyle/>
          <a:p>
            <a:r>
              <a:rPr lang="es-PE" dirty="0" smtClean="0"/>
              <a:t>Ejercicio</a:t>
            </a:r>
            <a:endParaRPr lang="es-PE"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a:p>
        </p:txBody>
      </p:sp>
      <p:pic>
        <p:nvPicPr>
          <p:cNvPr id="66562" name="Picture 2"/>
          <p:cNvPicPr>
            <a:picLocks noChangeAspect="1" noChangeArrowheads="1"/>
          </p:cNvPicPr>
          <p:nvPr/>
        </p:nvPicPr>
        <p:blipFill>
          <a:blip r:embed="rId2"/>
          <a:srcRect/>
          <a:stretch>
            <a:fillRect/>
          </a:stretch>
        </p:blipFill>
        <p:spPr bwMode="auto">
          <a:xfrm>
            <a:off x="214282" y="285728"/>
            <a:ext cx="8677960" cy="557216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a:buNone/>
            </a:pPr>
            <a:r>
              <a:rPr lang="es-ES" dirty="0" smtClean="0"/>
              <a:t>  Calcula la cantidad de carbonato de sodio que se puede obtener a partir de la calcinación de 30000 kg de una muestra del 70% de riqueza en bicarbonato de sodio.</a:t>
            </a:r>
            <a:endParaRPr lang="es-PE" dirty="0" smtClean="0"/>
          </a:p>
          <a:p>
            <a:pPr>
              <a:buNone/>
            </a:pPr>
            <a:endParaRPr lang="es-PE" dirty="0"/>
          </a:p>
        </p:txBody>
      </p:sp>
      <p:pic>
        <p:nvPicPr>
          <p:cNvPr id="67587" name="Picture 3"/>
          <p:cNvPicPr>
            <a:picLocks noChangeAspect="1" noChangeArrowheads="1"/>
          </p:cNvPicPr>
          <p:nvPr/>
        </p:nvPicPr>
        <p:blipFill>
          <a:blip r:embed="rId2"/>
          <a:srcRect/>
          <a:stretch>
            <a:fillRect/>
          </a:stretch>
        </p:blipFill>
        <p:spPr bwMode="auto">
          <a:xfrm>
            <a:off x="714348" y="3500438"/>
            <a:ext cx="7801030" cy="1857388"/>
          </a:xfrm>
          <a:prstGeom prst="rect">
            <a:avLst/>
          </a:prstGeom>
          <a:noFill/>
          <a:ln w="9525">
            <a:noFill/>
            <a:miter lim="800000"/>
            <a:headEnd/>
            <a:tailEnd/>
          </a:ln>
          <a:effectLst/>
        </p:spPr>
      </p:pic>
      <p:sp>
        <p:nvSpPr>
          <p:cNvPr id="6" name="1 Título"/>
          <p:cNvSpPr>
            <a:spLocks noGrp="1"/>
          </p:cNvSpPr>
          <p:nvPr>
            <p:ph type="title"/>
          </p:nvPr>
        </p:nvSpPr>
        <p:spPr/>
        <p:txBody>
          <a:bodyPr/>
          <a:lstStyle/>
          <a:p>
            <a:r>
              <a:rPr lang="es-PE" dirty="0" smtClean="0"/>
              <a:t>Ejercicio</a:t>
            </a:r>
            <a:endParaRPr lang="es-PE" dirty="0"/>
          </a:p>
        </p:txBody>
      </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 dirty="0" smtClean="0"/>
              <a:t>El nitrato de calcio se puede obtener por reacción entre el carbonato de calcio y el ácido nítrico. Si se han añadido 60 g de carbonato de calcio a 300 </a:t>
            </a:r>
            <a:r>
              <a:rPr lang="es-ES" dirty="0" err="1" smtClean="0"/>
              <a:t>mL</a:t>
            </a:r>
            <a:r>
              <a:rPr lang="es-ES" dirty="0" smtClean="0"/>
              <a:t> de disolución de ácido nítrico 2 m, calcula:</a:t>
            </a:r>
            <a:endParaRPr lang="es-PE" b="1" dirty="0" smtClean="0"/>
          </a:p>
          <a:p>
            <a:pPr>
              <a:buNone/>
            </a:pPr>
            <a:r>
              <a:rPr lang="es-ES" baseline="-25000" dirty="0" smtClean="0"/>
              <a:t>a) Los gramos de sal obtenidos.</a:t>
            </a:r>
            <a:endParaRPr lang="es-PE" baseline="-25000" dirty="0" smtClean="0"/>
          </a:p>
          <a:p>
            <a:pPr>
              <a:buNone/>
            </a:pPr>
            <a:r>
              <a:rPr lang="es-ES" baseline="-25000" dirty="0" smtClean="0"/>
              <a:t>b) El volumen recogido de CO2, medido en </a:t>
            </a:r>
            <a:r>
              <a:rPr lang="es-ES" baseline="-25000" dirty="0" err="1" smtClean="0"/>
              <a:t>c.n.</a:t>
            </a:r>
            <a:endParaRPr lang="es-PE" baseline="-25000" dirty="0" smtClean="0"/>
          </a:p>
          <a:p>
            <a:pPr>
              <a:buNone/>
            </a:pPr>
            <a:r>
              <a:rPr lang="es-ES" baseline="-25000" dirty="0" smtClean="0"/>
              <a:t>c) El rendimiento del proceso es del 95%.</a:t>
            </a:r>
            <a:endParaRPr lang="es-PE" baseline="-25000" dirty="0" smtClean="0"/>
          </a:p>
          <a:p>
            <a:endParaRPr lang="es-PE" dirty="0"/>
          </a:p>
        </p:txBody>
      </p:sp>
      <p:sp>
        <p:nvSpPr>
          <p:cNvPr id="4" name="1 Título"/>
          <p:cNvSpPr>
            <a:spLocks noGrp="1"/>
          </p:cNvSpPr>
          <p:nvPr>
            <p:ph type="title"/>
          </p:nvPr>
        </p:nvSpPr>
        <p:spPr>
          <a:xfrm>
            <a:off x="301752" y="228600"/>
            <a:ext cx="8534400" cy="758952"/>
          </a:xfrm>
        </p:spPr>
        <p:txBody>
          <a:bodyPr/>
          <a:lstStyle/>
          <a:p>
            <a:r>
              <a:rPr lang="es-PE" dirty="0" smtClean="0"/>
              <a:t>Ejercicio</a:t>
            </a:r>
            <a:endParaRPr lang="es-PE"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a:p>
        </p:txBody>
      </p:sp>
      <p:pic>
        <p:nvPicPr>
          <p:cNvPr id="68610" name="Picture 2"/>
          <p:cNvPicPr>
            <a:picLocks noChangeAspect="1" noChangeArrowheads="1"/>
          </p:cNvPicPr>
          <p:nvPr/>
        </p:nvPicPr>
        <p:blipFill>
          <a:blip r:embed="rId2"/>
          <a:srcRect/>
          <a:stretch>
            <a:fillRect/>
          </a:stretch>
        </p:blipFill>
        <p:spPr bwMode="auto">
          <a:xfrm>
            <a:off x="285720" y="357166"/>
            <a:ext cx="8215370" cy="612096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algn="just"/>
            <a:r>
              <a:rPr lang="es-ES" dirty="0" smtClean="0"/>
              <a:t>Reaccionan 20 ml de ácido sulfúrico del 90% en masa y densidad 1,18 g/</a:t>
            </a:r>
            <a:r>
              <a:rPr lang="es-ES" dirty="0" err="1" smtClean="0"/>
              <a:t>cc</a:t>
            </a:r>
            <a:r>
              <a:rPr lang="es-ES" dirty="0" smtClean="0"/>
              <a:t> , con 50 g de carbonato de sodio, originándose sulfato de sodio, dióxido de carbono y agua. ¿Cuántos gramos de sal se obtendrán, si el rendimiento del proceso es del 80%?</a:t>
            </a:r>
            <a:endParaRPr lang="es-PE" dirty="0" smtClean="0"/>
          </a:p>
          <a:p>
            <a:r>
              <a:rPr lang="es-ES" dirty="0" smtClean="0"/>
              <a:t> </a:t>
            </a:r>
            <a:endParaRPr lang="es-PE" dirty="0" smtClean="0"/>
          </a:p>
          <a:p>
            <a:pPr>
              <a:buNone/>
            </a:pPr>
            <a:endParaRPr lang="es-PE" dirty="0"/>
          </a:p>
        </p:txBody>
      </p:sp>
      <p:sp>
        <p:nvSpPr>
          <p:cNvPr id="4" name="1 Título"/>
          <p:cNvSpPr>
            <a:spLocks noGrp="1"/>
          </p:cNvSpPr>
          <p:nvPr>
            <p:ph type="title"/>
          </p:nvPr>
        </p:nvSpPr>
        <p:spPr>
          <a:xfrm>
            <a:off x="301752" y="228600"/>
            <a:ext cx="8534400" cy="758952"/>
          </a:xfrm>
        </p:spPr>
        <p:txBody>
          <a:bodyPr/>
          <a:lstStyle/>
          <a:p>
            <a:r>
              <a:rPr lang="es-PE" dirty="0" smtClean="0"/>
              <a:t>Ejercicio</a:t>
            </a:r>
            <a:endParaRPr lang="es-PE"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ES" sz="3600" b="1" dirty="0" smtClean="0">
                <a:solidFill>
                  <a:srgbClr val="000000"/>
                </a:solidFill>
                <a:latin typeface="Arial" pitchFamily="34" charset="0"/>
                <a:ea typeface="Times New Roman" pitchFamily="18" charset="0"/>
                <a:cs typeface="Arial" pitchFamily="34" charset="0"/>
              </a:rPr>
              <a:t>Solución</a:t>
            </a:r>
            <a:endParaRPr lang="es-PE" dirty="0"/>
          </a:p>
        </p:txBody>
      </p:sp>
      <p:graphicFrame>
        <p:nvGraphicFramePr>
          <p:cNvPr id="69633" name="Object 1"/>
          <p:cNvGraphicFramePr>
            <a:graphicFrameLocks noChangeAspect="1"/>
          </p:cNvGraphicFramePr>
          <p:nvPr/>
        </p:nvGraphicFramePr>
        <p:xfrm>
          <a:off x="142843" y="1357298"/>
          <a:ext cx="8791619" cy="5143536"/>
        </p:xfrm>
        <a:graphic>
          <a:graphicData uri="http://schemas.openxmlformats.org/presentationml/2006/ole">
            <mc:AlternateContent xmlns:mc="http://schemas.openxmlformats.org/markup-compatibility/2006">
              <mc:Choice xmlns:v="urn:schemas-microsoft-com:vml" Requires="v">
                <p:oleObj spid="_x0000_s69636" name="Picture" r:id="rId3" imgW="5498592" imgH="2724912" progId="Word.Picture.8">
                  <p:embed/>
                </p:oleObj>
              </mc:Choice>
              <mc:Fallback>
                <p:oleObj name="Picture" r:id="rId3" imgW="5498592" imgH="2724912"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3" y="1357298"/>
                        <a:ext cx="8791619" cy="5143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5" name="Rectangle 3"/>
          <p:cNvSpPr>
            <a:spLocks noChangeArrowheads="1"/>
          </p:cNvSpPr>
          <p:nvPr/>
        </p:nvSpPr>
        <p:spPr bwMode="auto">
          <a:xfrm>
            <a:off x="0" y="3181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4" name="Group 2"/>
          <p:cNvGrpSpPr>
            <a:grpSpLocks/>
          </p:cNvGrpSpPr>
          <p:nvPr/>
        </p:nvGrpSpPr>
        <p:grpSpPr bwMode="auto">
          <a:xfrm>
            <a:off x="131763" y="-100013"/>
            <a:ext cx="6797489" cy="719138"/>
            <a:chOff x="83" y="-63"/>
            <a:chExt cx="3380" cy="453"/>
          </a:xfrm>
        </p:grpSpPr>
        <p:sp>
          <p:nvSpPr>
            <p:cNvPr id="2066"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2067" name="38 CuadroTexto"/>
            <p:cNvSpPr txBox="1">
              <a:spLocks noChangeArrowheads="1"/>
            </p:cNvSpPr>
            <p:nvPr/>
          </p:nvSpPr>
          <p:spPr bwMode="auto">
            <a:xfrm>
              <a:off x="160" y="4"/>
              <a:ext cx="28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1. Reacción y ecuación química</a:t>
              </a:r>
              <a:endParaRPr lang="es-CL" altLang="es-CL" sz="2800" b="1">
                <a:solidFill>
                  <a:srgbClr val="404040"/>
                </a:solidFill>
              </a:endParaRPr>
            </a:p>
          </p:txBody>
        </p:sp>
      </p:grpSp>
      <p:graphicFrame>
        <p:nvGraphicFramePr>
          <p:cNvPr id="3074" name="Object 22"/>
          <p:cNvGraphicFramePr>
            <a:graphicFrameLocks noChangeAspect="1"/>
          </p:cNvGraphicFramePr>
          <p:nvPr/>
        </p:nvGraphicFramePr>
        <p:xfrm>
          <a:off x="2214563" y="1343025"/>
          <a:ext cx="4089400" cy="657225"/>
        </p:xfrm>
        <a:graphic>
          <a:graphicData uri="http://schemas.openxmlformats.org/presentationml/2006/ole">
            <mc:AlternateContent xmlns:mc="http://schemas.openxmlformats.org/markup-compatibility/2006">
              <mc:Choice xmlns:v="urn:schemas-microsoft-com:vml" Requires="v">
                <p:oleObj spid="_x0000_s3094" name="Equation" r:id="rId3" imgW="1422400" imgH="228600" progId="">
                  <p:embed/>
                </p:oleObj>
              </mc:Choice>
              <mc:Fallback>
                <p:oleObj name="Equation" r:id="rId3" imgW="1422400" imgH="2286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1343025"/>
                        <a:ext cx="40894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7"/>
          <p:cNvSpPr txBox="1">
            <a:spLocks noChangeArrowheads="1"/>
          </p:cNvSpPr>
          <p:nvPr/>
        </p:nvSpPr>
        <p:spPr bwMode="auto">
          <a:xfrm>
            <a:off x="214313" y="2428875"/>
            <a:ext cx="87153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s-ES" altLang="es-CL" sz="2000" b="1">
                <a:solidFill>
                  <a:srgbClr val="067DD9"/>
                </a:solidFill>
              </a:rPr>
              <a:t>Existen tres posibilidades:</a:t>
            </a:r>
          </a:p>
          <a:p>
            <a:pPr eaLnBrk="1" hangingPunct="1">
              <a:spcBef>
                <a:spcPct val="50000"/>
              </a:spcBef>
            </a:pPr>
            <a:r>
              <a:rPr lang="es-ES" altLang="es-CL" sz="2000" b="1">
                <a:solidFill>
                  <a:srgbClr val="067DD9"/>
                </a:solidFill>
              </a:rPr>
              <a:t>1) </a:t>
            </a:r>
            <a:r>
              <a:rPr lang="es-ES" altLang="es-CL" sz="2000"/>
              <a:t>	2 átomos de Mg + 1 molécula de O</a:t>
            </a:r>
            <a:r>
              <a:rPr lang="es-ES" altLang="es-CL" sz="2000" baseline="-25000"/>
              <a:t>2</a:t>
            </a:r>
            <a:r>
              <a:rPr lang="es-ES" altLang="es-CL" sz="2000"/>
              <a:t> producen 2 moléculas de MgO</a:t>
            </a:r>
          </a:p>
          <a:p>
            <a:pPr eaLnBrk="1" hangingPunct="1">
              <a:spcBef>
                <a:spcPct val="50000"/>
              </a:spcBef>
            </a:pPr>
            <a:r>
              <a:rPr lang="es-ES" altLang="es-CL" sz="2000" b="1">
                <a:solidFill>
                  <a:srgbClr val="067DD9"/>
                </a:solidFill>
              </a:rPr>
              <a:t>2) </a:t>
            </a:r>
            <a:r>
              <a:rPr lang="es-ES" altLang="es-CL" sz="2000"/>
              <a:t>	2 moles de Mg + 1 mol de O</a:t>
            </a:r>
            <a:r>
              <a:rPr lang="es-ES" altLang="es-CL" sz="2000" baseline="-25000"/>
              <a:t>2</a:t>
            </a:r>
            <a:r>
              <a:rPr lang="es-ES" altLang="es-CL" sz="2000"/>
              <a:t> producen 2 moles de MgO</a:t>
            </a:r>
          </a:p>
          <a:p>
            <a:pPr eaLnBrk="1" hangingPunct="1">
              <a:spcBef>
                <a:spcPct val="50000"/>
              </a:spcBef>
            </a:pPr>
            <a:r>
              <a:rPr lang="es-ES" altLang="es-CL" sz="2000" b="1">
                <a:solidFill>
                  <a:srgbClr val="067DD9"/>
                </a:solidFill>
              </a:rPr>
              <a:t>3) </a:t>
            </a:r>
            <a:r>
              <a:rPr lang="es-ES" altLang="es-CL" sz="2000"/>
              <a:t>	48,6 gramos de Mg + 32,0 gramos de O</a:t>
            </a:r>
            <a:r>
              <a:rPr lang="es-ES" altLang="es-CL" sz="2000" baseline="-25000"/>
              <a:t>2</a:t>
            </a:r>
            <a:r>
              <a:rPr lang="es-ES" altLang="es-CL" sz="2000"/>
              <a:t> producen 80,6 g de MgO</a:t>
            </a:r>
          </a:p>
        </p:txBody>
      </p:sp>
      <p:sp>
        <p:nvSpPr>
          <p:cNvPr id="3078" name="40 CuadroTexto"/>
          <p:cNvSpPr txBox="1">
            <a:spLocks noChangeArrowheads="1"/>
          </p:cNvSpPr>
          <p:nvPr/>
        </p:nvSpPr>
        <p:spPr bwMode="auto">
          <a:xfrm>
            <a:off x="214313" y="5405438"/>
            <a:ext cx="455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000" b="1">
                <a:solidFill>
                  <a:srgbClr val="067DD9"/>
                </a:solidFill>
              </a:rPr>
              <a:t>No se puede leer de esta forma:</a:t>
            </a:r>
            <a:endParaRPr lang="es-CL" altLang="es-CL" sz="2000" b="1">
              <a:solidFill>
                <a:srgbClr val="067DD9"/>
              </a:solidFill>
            </a:endParaRPr>
          </a:p>
        </p:txBody>
      </p:sp>
      <p:sp>
        <p:nvSpPr>
          <p:cNvPr id="3079" name="Text Box 7"/>
          <p:cNvSpPr txBox="1">
            <a:spLocks noChangeArrowheads="1"/>
          </p:cNvSpPr>
          <p:nvPr/>
        </p:nvSpPr>
        <p:spPr bwMode="auto">
          <a:xfrm>
            <a:off x="214313" y="5876925"/>
            <a:ext cx="871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altLang="es-CL" sz="2000"/>
              <a:t>2 gramos de Mg + 1 gramo de O</a:t>
            </a:r>
            <a:r>
              <a:rPr lang="es-ES" altLang="es-CL" sz="2000" baseline="-25000"/>
              <a:t>2</a:t>
            </a:r>
            <a:r>
              <a:rPr lang="es-ES" altLang="es-CL" sz="2000"/>
              <a:t> producen 2 g de MgO</a:t>
            </a:r>
          </a:p>
        </p:txBody>
      </p:sp>
      <p:grpSp>
        <p:nvGrpSpPr>
          <p:cNvPr id="2055" name="13 Grupo"/>
          <p:cNvGrpSpPr>
            <a:grpSpLocks/>
          </p:cNvGrpSpPr>
          <p:nvPr/>
        </p:nvGrpSpPr>
        <p:grpSpPr bwMode="auto">
          <a:xfrm>
            <a:off x="0" y="765175"/>
            <a:ext cx="8243888" cy="396875"/>
            <a:chOff x="0" y="765175"/>
            <a:chExt cx="8243888" cy="396875"/>
          </a:xfrm>
        </p:grpSpPr>
        <p:sp>
          <p:nvSpPr>
            <p:cNvPr id="2062"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smtClean="0">
                  <a:solidFill>
                    <a:srgbClr val="7F7F7F"/>
                  </a:solidFill>
                </a:rPr>
                <a:t> </a:t>
              </a:r>
              <a:r>
                <a:rPr lang="es-CL" altLang="es-CL" sz="2000" b="1">
                  <a:solidFill>
                    <a:srgbClr val="7F7F7F"/>
                  </a:solidFill>
                </a:rPr>
                <a:t>¿Cómo leer una ecuación química?</a:t>
              </a:r>
            </a:p>
          </p:txBody>
        </p:sp>
        <p:cxnSp>
          <p:nvCxnSpPr>
            <p:cNvPr id="2063" name="41 Conector recto"/>
            <p:cNvCxnSpPr>
              <a:cxnSpLocks noChangeShapeType="1"/>
            </p:cNvCxnSpPr>
            <p:nvPr/>
          </p:nvCxnSpPr>
          <p:spPr bwMode="auto">
            <a:xfrm>
              <a:off x="0" y="1125538"/>
              <a:ext cx="504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
        <p:nvSpPr>
          <p:cNvPr id="14" name="13 Cerrar llave"/>
          <p:cNvSpPr>
            <a:spLocks/>
          </p:cNvSpPr>
          <p:nvPr/>
        </p:nvSpPr>
        <p:spPr bwMode="auto">
          <a:xfrm rot="5400000">
            <a:off x="3317081" y="1948657"/>
            <a:ext cx="360363" cy="4679950"/>
          </a:xfrm>
          <a:prstGeom prst="rightBrace">
            <a:avLst>
              <a:gd name="adj1" fmla="val 8297"/>
              <a:gd name="adj2" fmla="val 50000"/>
            </a:avLst>
          </a:prstGeom>
          <a:noFill/>
          <a:ln w="28575" algn="ctr">
            <a:solidFill>
              <a:srgbClr val="067DD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5" name="14 Cerrar llave"/>
          <p:cNvSpPr>
            <a:spLocks/>
          </p:cNvSpPr>
          <p:nvPr/>
        </p:nvSpPr>
        <p:spPr bwMode="auto">
          <a:xfrm rot="5400000">
            <a:off x="7704138" y="3419475"/>
            <a:ext cx="360362" cy="1728788"/>
          </a:xfrm>
          <a:prstGeom prst="rightBrace">
            <a:avLst>
              <a:gd name="adj1" fmla="val 8329"/>
              <a:gd name="adj2" fmla="val 50000"/>
            </a:avLst>
          </a:prstGeom>
          <a:noFill/>
          <a:ln w="28575" algn="ctr">
            <a:solidFill>
              <a:srgbClr val="067DD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16" name="Text Box 26"/>
          <p:cNvSpPr txBox="1">
            <a:spLocks noChangeArrowheads="1"/>
          </p:cNvSpPr>
          <p:nvPr/>
        </p:nvSpPr>
        <p:spPr bwMode="auto">
          <a:xfrm>
            <a:off x="2268538" y="4508500"/>
            <a:ext cx="2514600" cy="314325"/>
          </a:xfrm>
          <a:prstGeom prst="rect">
            <a:avLst/>
          </a:prstGeom>
          <a:solidFill>
            <a:srgbClr val="5FA1D7">
              <a:alpha val="39999"/>
            </a:srgbClr>
          </a:solidFill>
          <a:ln w="9525">
            <a:solidFill>
              <a:schemeClr val="tx1"/>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spcBef>
                <a:spcPct val="50000"/>
              </a:spcBef>
            </a:pPr>
            <a:r>
              <a:rPr lang="es-ES_tradnl" altLang="es-CL"/>
              <a:t>Masa reactantes</a:t>
            </a:r>
          </a:p>
        </p:txBody>
      </p:sp>
      <p:sp>
        <p:nvSpPr>
          <p:cNvPr id="17" name="Text Box 27"/>
          <p:cNvSpPr txBox="1">
            <a:spLocks noChangeArrowheads="1"/>
          </p:cNvSpPr>
          <p:nvPr/>
        </p:nvSpPr>
        <p:spPr bwMode="auto">
          <a:xfrm>
            <a:off x="6516688" y="4508500"/>
            <a:ext cx="2514600" cy="290513"/>
          </a:xfrm>
          <a:prstGeom prst="rect">
            <a:avLst/>
          </a:prstGeom>
          <a:solidFill>
            <a:srgbClr val="5FA1D7">
              <a:alpha val="39999"/>
            </a:srgbClr>
          </a:solidFill>
          <a:ln w="9525">
            <a:solidFill>
              <a:schemeClr val="tx1"/>
            </a:solidFill>
            <a:miter lim="800000"/>
            <a:headEnd/>
            <a:tailEnd/>
          </a:ln>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70000"/>
              </a:lnSpc>
              <a:spcBef>
                <a:spcPct val="50000"/>
              </a:spcBef>
            </a:pPr>
            <a:r>
              <a:rPr lang="es-ES_tradnl" altLang="es-CL"/>
              <a:t>Masa productos</a:t>
            </a:r>
          </a:p>
        </p:txBody>
      </p:sp>
      <p:sp>
        <p:nvSpPr>
          <p:cNvPr id="19" name="18 Igual que"/>
          <p:cNvSpPr/>
          <p:nvPr/>
        </p:nvSpPr>
        <p:spPr>
          <a:xfrm>
            <a:off x="5435600" y="4437063"/>
            <a:ext cx="576263" cy="431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061" name="Text Box 7"/>
          <p:cNvSpPr txBox="1">
            <a:spLocks noChangeArrowheads="1"/>
          </p:cNvSpPr>
          <p:nvPr/>
        </p:nvSpPr>
        <p:spPr bwMode="auto">
          <a:xfrm>
            <a:off x="179388" y="1268413"/>
            <a:ext cx="864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s-CL" altLang="es-CL" sz="2000"/>
              <a:t>Ejemplo:</a:t>
            </a:r>
            <a:endParaRPr lang="es-CL" altLang="es-CL" sz="2000">
              <a:solidFill>
                <a:srgbClr val="067DD9"/>
              </a:solidFill>
            </a:endParaRPr>
          </a:p>
        </p:txBody>
      </p:sp>
    </p:spTree>
    <p:extLst>
      <p:ext uri="{BB962C8B-B14F-4D97-AF65-F5344CB8AC3E}">
        <p14:creationId xmlns:p14="http://schemas.microsoft.com/office/powerpoint/2010/main" val="376831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ox(in)">
                                      <p:cBhvr>
                                        <p:cTn id="7" dur="500"/>
                                        <p:tgtEl>
                                          <p:spTgt spid="30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ox(in)">
                                      <p:cBhvr>
                                        <p:cTn id="12" dur="500"/>
                                        <p:tgtEl>
                                          <p:spTgt spid="30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Effect transition="in" filter="box(in)">
                                      <p:cBhvr>
                                        <p:cTn id="17" dur="500"/>
                                        <p:tgtEl>
                                          <p:spTgt spid="30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77">
                                            <p:txEl>
                                              <p:pRg st="3" end="3"/>
                                            </p:txEl>
                                          </p:spTgt>
                                        </p:tgtEl>
                                        <p:attrNameLst>
                                          <p:attrName>style.visibility</p:attrName>
                                        </p:attrNameLst>
                                      </p:cBhvr>
                                      <p:to>
                                        <p:strVal val="visible"/>
                                      </p:to>
                                    </p:set>
                                    <p:animEffect transition="in" filter="box(in)">
                                      <p:cBhvr>
                                        <p:cTn id="22" dur="500"/>
                                        <p:tgtEl>
                                          <p:spTgt spid="307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 presetClass="entr" presetSubtype="4"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078"/>
                                        </p:tgtEl>
                                        <p:attrNameLst>
                                          <p:attrName>style.visibility</p:attrName>
                                        </p:attrNameLst>
                                      </p:cBhvr>
                                      <p:to>
                                        <p:strVal val="visible"/>
                                      </p:to>
                                    </p:set>
                                    <p:animEffect transition="in" filter="box(in)">
                                      <p:cBhvr>
                                        <p:cTn id="51" dur="500"/>
                                        <p:tgtEl>
                                          <p:spTgt spid="3078"/>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3079"/>
                                        </p:tgtEl>
                                        <p:attrNameLst>
                                          <p:attrName>style.visibility</p:attrName>
                                        </p:attrNameLst>
                                      </p:cBhvr>
                                      <p:to>
                                        <p:strVal val="visible"/>
                                      </p:to>
                                    </p:set>
                                    <p:animEffect transition="in" filter="box(in)">
                                      <p:cBhvr>
                                        <p:cTn id="54"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allAtOnce"/>
      <p:bldP spid="3078" grpId="0"/>
      <p:bldP spid="3079" grpId="0"/>
      <p:bldP spid="14" grpId="0" animBg="1"/>
      <p:bldP spid="15" grpId="0" animBg="1"/>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Ejercicio</a:t>
            </a:r>
          </a:p>
        </p:txBody>
      </p:sp>
      <p:sp>
        <p:nvSpPr>
          <p:cNvPr id="3" name="2 Marcador de contenido"/>
          <p:cNvSpPr>
            <a:spLocks noGrp="1"/>
          </p:cNvSpPr>
          <p:nvPr>
            <p:ph sz="quarter" idx="1"/>
          </p:nvPr>
        </p:nvSpPr>
        <p:spPr/>
        <p:txBody>
          <a:bodyPr/>
          <a:lstStyle/>
          <a:p>
            <a:r>
              <a:rPr lang="es-ES" dirty="0"/>
              <a:t>Reaccionan 10 g de cinc con ácido clorhídrico diluido, obteniéndose cloruro de cinc e hidrógeno.</a:t>
            </a:r>
            <a:endParaRPr lang="es-PE" dirty="0"/>
          </a:p>
          <a:p>
            <a:pPr marL="0" indent="0" defTabSz="530225">
              <a:buNone/>
            </a:pPr>
            <a:r>
              <a:rPr lang="es-ES" dirty="0"/>
              <a:t>a)	Escribe la ecuación química ajustada.</a:t>
            </a:r>
            <a:endParaRPr lang="es-PE" dirty="0"/>
          </a:p>
          <a:p>
            <a:pPr marL="0" indent="0">
              <a:buNone/>
              <a:tabLst>
                <a:tab pos="530225" algn="l"/>
              </a:tabLst>
            </a:pPr>
            <a:r>
              <a:rPr lang="es-ES" dirty="0"/>
              <a:t>b)	Calcula el número de moles de sal obtenidos.</a:t>
            </a:r>
            <a:endParaRPr lang="es-PE" dirty="0"/>
          </a:p>
          <a:p>
            <a:pPr marL="530225" indent="-530225" defTabSz="530225">
              <a:buNone/>
            </a:pPr>
            <a:r>
              <a:rPr lang="es-ES" dirty="0"/>
              <a:t>c)	Calcula el número de moléculas de hidrógeno </a:t>
            </a:r>
            <a:r>
              <a:rPr lang="es-ES" dirty="0" smtClean="0"/>
              <a:t>  formadas</a:t>
            </a:r>
            <a:r>
              <a:rPr lang="es-ES" dirty="0"/>
              <a:t>.</a:t>
            </a:r>
            <a:endParaRPr lang="es-PE" dirty="0"/>
          </a:p>
          <a:p>
            <a:pPr marL="0" indent="0">
              <a:buNone/>
              <a:tabLst>
                <a:tab pos="530225" algn="l"/>
              </a:tabLst>
            </a:pPr>
            <a:r>
              <a:rPr lang="es-ES" dirty="0"/>
              <a:t>d)	Averigua el número de átomos de hidrógeno formados.</a:t>
            </a:r>
            <a:endParaRPr lang="es-PE" dirty="0"/>
          </a:p>
          <a:p>
            <a:pPr marL="0" indent="0">
              <a:buNone/>
            </a:pPr>
            <a:endParaRPr lang="es-PE" dirty="0"/>
          </a:p>
        </p:txBody>
      </p:sp>
    </p:spTree>
    <p:extLst>
      <p:ext uri="{BB962C8B-B14F-4D97-AF65-F5344CB8AC3E}">
        <p14:creationId xmlns:p14="http://schemas.microsoft.com/office/powerpoint/2010/main" val="2766807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200" b="1" dirty="0">
                <a:solidFill>
                  <a:srgbClr val="000000"/>
                </a:solidFill>
                <a:latin typeface="Arial" pitchFamily="34" charset="0"/>
                <a:ea typeface="Times New Roman" pitchFamily="18" charset="0"/>
                <a:cs typeface="Arial" pitchFamily="34" charset="0"/>
              </a:rPr>
              <a:t>Solución</a:t>
            </a:r>
            <a:endParaRPr lang="es-PE"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dirty="0"/>
          </a:p>
        </p:txBody>
      </p:sp>
      <p:graphicFrame>
        <p:nvGraphicFramePr>
          <p:cNvPr id="5" name="4 Objeto"/>
          <p:cNvGraphicFramePr>
            <a:graphicFrameLocks noChangeAspect="1"/>
          </p:cNvGraphicFramePr>
          <p:nvPr>
            <p:extLst>
              <p:ext uri="{D42A27DB-BD31-4B8C-83A1-F6EECF244321}">
                <p14:modId xmlns:p14="http://schemas.microsoft.com/office/powerpoint/2010/main" val="708046267"/>
              </p:ext>
            </p:extLst>
          </p:nvPr>
        </p:nvGraphicFramePr>
        <p:xfrm>
          <a:off x="395535" y="1628800"/>
          <a:ext cx="8374139" cy="3744416"/>
        </p:xfrm>
        <a:graphic>
          <a:graphicData uri="http://schemas.openxmlformats.org/presentationml/2006/ole">
            <mc:AlternateContent xmlns:mc="http://schemas.openxmlformats.org/markup-compatibility/2006">
              <mc:Choice xmlns:v="urn:schemas-microsoft-com:vml" Requires="v">
                <p:oleObj spid="_x0000_s70661" name="Picture" r:id="rId3" imgW="5498592" imgH="2453640" progId="Word.Picture.8">
                  <p:embed/>
                </p:oleObj>
              </mc:Choice>
              <mc:Fallback>
                <p:oleObj name="Picture" r:id="rId3" imgW="5498592" imgH="245364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1628800"/>
                        <a:ext cx="8374139" cy="3744416"/>
                      </a:xfrm>
                      <a:prstGeom prst="rect">
                        <a:avLst/>
                      </a:prstGeom>
                      <a:noFill/>
                    </p:spPr>
                  </p:pic>
                </p:oleObj>
              </mc:Fallback>
            </mc:AlternateContent>
          </a:graphicData>
        </a:graphic>
      </p:graphicFrame>
    </p:spTree>
    <p:extLst>
      <p:ext uri="{BB962C8B-B14F-4D97-AF65-F5344CB8AC3E}">
        <p14:creationId xmlns:p14="http://schemas.microsoft.com/office/powerpoint/2010/main" val="37138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Ejercicio</a:t>
            </a:r>
          </a:p>
        </p:txBody>
      </p:sp>
      <p:sp>
        <p:nvSpPr>
          <p:cNvPr id="3" name="2 Marcador de contenido"/>
          <p:cNvSpPr>
            <a:spLocks noGrp="1"/>
          </p:cNvSpPr>
          <p:nvPr>
            <p:ph sz="quarter" idx="1"/>
          </p:nvPr>
        </p:nvSpPr>
        <p:spPr/>
        <p:txBody>
          <a:bodyPr/>
          <a:lstStyle/>
          <a:p>
            <a:r>
              <a:rPr lang="es-ES" dirty="0"/>
              <a:t>Cuando reacciona el óxido de calcio con el cloruro de amónico se forma cloruro de calcio, amoniaco y agua.</a:t>
            </a:r>
            <a:endParaRPr lang="es-PE" dirty="0"/>
          </a:p>
          <a:p>
            <a:pPr marL="0" indent="0">
              <a:buNone/>
              <a:tabLst>
                <a:tab pos="442913" algn="l"/>
              </a:tabLst>
            </a:pPr>
            <a:r>
              <a:rPr lang="es-ES" dirty="0"/>
              <a:t>a)	Escribe la ecuación química ajustada.</a:t>
            </a:r>
            <a:endParaRPr lang="es-PE" dirty="0"/>
          </a:p>
          <a:p>
            <a:pPr marL="442913" indent="-442913">
              <a:buNone/>
            </a:pPr>
            <a:r>
              <a:rPr lang="es-ES" dirty="0"/>
              <a:t>b)	Calcula el número de moles de amoniaco que se obtienen al reaccionar 50 g de cloruro amónico.</a:t>
            </a:r>
            <a:endParaRPr lang="es-PE" dirty="0"/>
          </a:p>
          <a:p>
            <a:pPr marL="442913" indent="-442913">
              <a:buNone/>
            </a:pPr>
            <a:r>
              <a:rPr lang="es-ES" dirty="0"/>
              <a:t>c)	Calcula el número de moléculas de agua que se forman.</a:t>
            </a:r>
            <a:endParaRPr lang="es-PE" dirty="0"/>
          </a:p>
          <a:p>
            <a:pPr marL="0" indent="0">
              <a:buNone/>
            </a:pPr>
            <a:endParaRPr lang="es-PE" dirty="0"/>
          </a:p>
        </p:txBody>
      </p:sp>
    </p:spTree>
    <p:extLst>
      <p:ext uri="{BB962C8B-B14F-4D97-AF65-F5344CB8AC3E}">
        <p14:creationId xmlns:p14="http://schemas.microsoft.com/office/powerpoint/2010/main" val="4098964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1" dirty="0">
                <a:solidFill>
                  <a:srgbClr val="000000"/>
                </a:solidFill>
                <a:latin typeface="Arial" pitchFamily="34" charset="0"/>
                <a:ea typeface="Times New Roman" pitchFamily="18" charset="0"/>
                <a:cs typeface="Arial" pitchFamily="34" charset="0"/>
              </a:rPr>
              <a:t>Solución</a:t>
            </a:r>
            <a:endParaRPr lang="es-PE"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4 Objeto"/>
          <p:cNvGraphicFramePr>
            <a:graphicFrameLocks noChangeAspect="1"/>
          </p:cNvGraphicFramePr>
          <p:nvPr>
            <p:extLst>
              <p:ext uri="{D42A27DB-BD31-4B8C-83A1-F6EECF244321}">
                <p14:modId xmlns:p14="http://schemas.microsoft.com/office/powerpoint/2010/main" val="3589188065"/>
              </p:ext>
            </p:extLst>
          </p:nvPr>
        </p:nvGraphicFramePr>
        <p:xfrm>
          <a:off x="323527" y="1772816"/>
          <a:ext cx="7864781" cy="2232248"/>
        </p:xfrm>
        <a:graphic>
          <a:graphicData uri="http://schemas.openxmlformats.org/presentationml/2006/ole">
            <mc:AlternateContent xmlns:mc="http://schemas.openxmlformats.org/markup-compatibility/2006">
              <mc:Choice xmlns:v="urn:schemas-microsoft-com:vml" Requires="v">
                <p:oleObj spid="_x0000_s71685" name="Picture" r:id="rId3" imgW="5769864" imgH="1639824" progId="Word.Picture.8">
                  <p:embed/>
                </p:oleObj>
              </mc:Choice>
              <mc:Fallback>
                <p:oleObj name="Picture" r:id="rId3" imgW="5769864" imgH="1639824"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1772816"/>
                        <a:ext cx="7864781" cy="2232248"/>
                      </a:xfrm>
                      <a:prstGeom prst="rect">
                        <a:avLst/>
                      </a:prstGeom>
                      <a:noFill/>
                    </p:spPr>
                  </p:pic>
                </p:oleObj>
              </mc:Fallback>
            </mc:AlternateContent>
          </a:graphicData>
        </a:graphic>
      </p:graphicFrame>
    </p:spTree>
    <p:extLst>
      <p:ext uri="{BB962C8B-B14F-4D97-AF65-F5344CB8AC3E}">
        <p14:creationId xmlns:p14="http://schemas.microsoft.com/office/powerpoint/2010/main" val="38750187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Ejercicio</a:t>
            </a:r>
          </a:p>
        </p:txBody>
      </p:sp>
      <p:sp>
        <p:nvSpPr>
          <p:cNvPr id="3" name="2 Marcador de contenido"/>
          <p:cNvSpPr>
            <a:spLocks noGrp="1"/>
          </p:cNvSpPr>
          <p:nvPr>
            <p:ph sz="quarter" idx="1"/>
          </p:nvPr>
        </p:nvSpPr>
        <p:spPr/>
        <p:txBody>
          <a:bodyPr/>
          <a:lstStyle/>
          <a:p>
            <a:r>
              <a:rPr lang="es-ES" dirty="0"/>
              <a:t>Al calentar el yeso (sulfato cálcico </a:t>
            </a:r>
            <a:r>
              <a:rPr lang="es-ES" dirty="0" err="1"/>
              <a:t>dihidratado</a:t>
            </a:r>
            <a:r>
              <a:rPr lang="es-ES" dirty="0"/>
              <a:t>) se convierte en sulfato cálcico anhidro. Calcula:</a:t>
            </a:r>
            <a:endParaRPr lang="es-PE" dirty="0"/>
          </a:p>
          <a:p>
            <a:pPr marL="530225" indent="-530225">
              <a:buNone/>
            </a:pPr>
            <a:r>
              <a:rPr lang="es-ES" dirty="0"/>
              <a:t>a)	El tanto por ciento en agua que pierde al transformarse en la sal anhidra.</a:t>
            </a:r>
            <a:endParaRPr lang="es-PE" dirty="0"/>
          </a:p>
          <a:p>
            <a:pPr marL="530225" indent="-530225">
              <a:buNone/>
            </a:pPr>
            <a:r>
              <a:rPr lang="es-ES" dirty="0"/>
              <a:t>b)	Los gramos de sal hidratada que han de calentarse para obtener 250 g de sal anhidra.</a:t>
            </a:r>
            <a:endParaRPr lang="es-PE" dirty="0"/>
          </a:p>
          <a:p>
            <a:pPr marL="530225" indent="-530225">
              <a:buNone/>
            </a:pPr>
            <a:r>
              <a:rPr lang="es-ES" dirty="0"/>
              <a:t>c)	El volumen de vapor de agua que se recogerá a 200ºC y 2 atm  al calentarse la cantidad de sal hidratada del apartado anterior.</a:t>
            </a:r>
            <a:endParaRPr lang="es-PE" dirty="0"/>
          </a:p>
          <a:p>
            <a:r>
              <a:rPr lang="es-ES" dirty="0"/>
              <a:t> </a:t>
            </a:r>
            <a:endParaRPr lang="es-PE" dirty="0"/>
          </a:p>
          <a:p>
            <a:pPr marL="0" indent="0">
              <a:buNone/>
            </a:pPr>
            <a:endParaRPr lang="es-PE" dirty="0"/>
          </a:p>
        </p:txBody>
      </p:sp>
    </p:spTree>
    <p:extLst>
      <p:ext uri="{BB962C8B-B14F-4D97-AF65-F5344CB8AC3E}">
        <p14:creationId xmlns:p14="http://schemas.microsoft.com/office/powerpoint/2010/main" val="6668976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4 Objeto"/>
          <p:cNvGraphicFramePr>
            <a:graphicFrameLocks noChangeAspect="1"/>
          </p:cNvGraphicFramePr>
          <p:nvPr>
            <p:extLst>
              <p:ext uri="{D42A27DB-BD31-4B8C-83A1-F6EECF244321}">
                <p14:modId xmlns:p14="http://schemas.microsoft.com/office/powerpoint/2010/main" val="112334751"/>
              </p:ext>
            </p:extLst>
          </p:nvPr>
        </p:nvGraphicFramePr>
        <p:xfrm>
          <a:off x="467544" y="476672"/>
          <a:ext cx="7272808" cy="6156684"/>
        </p:xfrm>
        <a:graphic>
          <a:graphicData uri="http://schemas.openxmlformats.org/presentationml/2006/ole">
            <mc:AlternateContent xmlns:mc="http://schemas.openxmlformats.org/markup-compatibility/2006">
              <mc:Choice xmlns:v="urn:schemas-microsoft-com:vml" Requires="v">
                <p:oleObj spid="_x0000_s72708" name="Picture" r:id="rId3" imgW="4690872" imgH="4885944" progId="Word.Picture.8">
                  <p:embed/>
                </p:oleObj>
              </mc:Choice>
              <mc:Fallback>
                <p:oleObj name="Picture" r:id="rId3" imgW="4690872" imgH="4885944"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76672"/>
                        <a:ext cx="7272808" cy="6156684"/>
                      </a:xfrm>
                      <a:prstGeom prst="rect">
                        <a:avLst/>
                      </a:prstGeom>
                      <a:solidFill>
                        <a:schemeClr val="accent1">
                          <a:lumMod val="20000"/>
                          <a:lumOff val="80000"/>
                        </a:schemeClr>
                      </a:solidFill>
                    </p:spPr>
                  </p:pic>
                </p:oleObj>
              </mc:Fallback>
            </mc:AlternateContent>
          </a:graphicData>
        </a:graphic>
      </p:graphicFrame>
    </p:spTree>
    <p:extLst>
      <p:ext uri="{BB962C8B-B14F-4D97-AF65-F5344CB8AC3E}">
        <p14:creationId xmlns:p14="http://schemas.microsoft.com/office/powerpoint/2010/main" val="25240550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Ejercicio</a:t>
            </a:r>
          </a:p>
        </p:txBody>
      </p:sp>
      <p:sp>
        <p:nvSpPr>
          <p:cNvPr id="3" name="2 Marcador de contenido"/>
          <p:cNvSpPr>
            <a:spLocks noGrp="1"/>
          </p:cNvSpPr>
          <p:nvPr>
            <p:ph sz="quarter" idx="1"/>
          </p:nvPr>
        </p:nvSpPr>
        <p:spPr>
          <a:xfrm>
            <a:off x="301752" y="1527048"/>
            <a:ext cx="8503920" cy="1469904"/>
          </a:xfrm>
        </p:spPr>
        <p:txBody>
          <a:bodyPr/>
          <a:lstStyle/>
          <a:p>
            <a:pPr marL="0" indent="0">
              <a:buNone/>
            </a:pPr>
            <a:r>
              <a:rPr lang="es-ES" baseline="-25000" dirty="0"/>
              <a:t>Se trata hidruro de calcio con agua obteniéndose hidróxido de calcio e hidrógeno. Si una muestra es del 80% de pureza, ¿cuantos  gramos de la muestra se requieren para obtener 3 L de H2 medidos en </a:t>
            </a:r>
            <a:r>
              <a:rPr lang="es-ES" baseline="-25000" dirty="0" err="1"/>
              <a:t>c.n</a:t>
            </a:r>
            <a:r>
              <a:rPr lang="es-ES" baseline="-25000" dirty="0"/>
              <a:t>.?</a:t>
            </a:r>
            <a:endParaRPr lang="es-PE" baseline="-25000" dirty="0"/>
          </a:p>
          <a:p>
            <a:pPr marL="0" indent="0">
              <a:buNone/>
            </a:pPr>
            <a:endParaRPr lang="es-PE"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4 Objeto"/>
          <p:cNvGraphicFramePr>
            <a:graphicFrameLocks noChangeAspect="1"/>
          </p:cNvGraphicFramePr>
          <p:nvPr>
            <p:extLst>
              <p:ext uri="{D42A27DB-BD31-4B8C-83A1-F6EECF244321}">
                <p14:modId xmlns:p14="http://schemas.microsoft.com/office/powerpoint/2010/main" val="2170833867"/>
              </p:ext>
            </p:extLst>
          </p:nvPr>
        </p:nvGraphicFramePr>
        <p:xfrm>
          <a:off x="467544" y="2852935"/>
          <a:ext cx="6192688" cy="3213503"/>
        </p:xfrm>
        <a:graphic>
          <a:graphicData uri="http://schemas.openxmlformats.org/presentationml/2006/ole">
            <mc:AlternateContent xmlns:mc="http://schemas.openxmlformats.org/markup-compatibility/2006">
              <mc:Choice xmlns:v="urn:schemas-microsoft-com:vml" Requires="v">
                <p:oleObj spid="_x0000_s73731" name="Picture" r:id="rId3" imgW="3520440" imgH="1825752" progId="Word.Picture.8">
                  <p:embed/>
                </p:oleObj>
              </mc:Choice>
              <mc:Fallback>
                <p:oleObj name="Picture" r:id="rId3" imgW="3520440" imgH="1825752"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852935"/>
                        <a:ext cx="6192688" cy="3213503"/>
                      </a:xfrm>
                      <a:prstGeom prst="rect">
                        <a:avLst/>
                      </a:prstGeom>
                      <a:noFill/>
                    </p:spPr>
                  </p:pic>
                </p:oleObj>
              </mc:Fallback>
            </mc:AlternateContent>
          </a:graphicData>
        </a:graphic>
      </p:graphicFrame>
    </p:spTree>
    <p:extLst>
      <p:ext uri="{BB962C8B-B14F-4D97-AF65-F5344CB8AC3E}">
        <p14:creationId xmlns:p14="http://schemas.microsoft.com/office/powerpoint/2010/main" val="2606595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8" name="Group 2"/>
          <p:cNvGrpSpPr>
            <a:grpSpLocks/>
          </p:cNvGrpSpPr>
          <p:nvPr/>
        </p:nvGrpSpPr>
        <p:grpSpPr bwMode="auto">
          <a:xfrm>
            <a:off x="131763" y="-100013"/>
            <a:ext cx="6797489" cy="719138"/>
            <a:chOff x="83" y="-63"/>
            <a:chExt cx="3380" cy="453"/>
          </a:xfrm>
        </p:grpSpPr>
        <p:sp>
          <p:nvSpPr>
            <p:cNvPr id="3090" name="37 Rectángulo redondeado"/>
            <p:cNvSpPr>
              <a:spLocks noChangeArrowheads="1"/>
            </p:cNvSpPr>
            <p:nvPr/>
          </p:nvSpPr>
          <p:spPr bwMode="auto">
            <a:xfrm>
              <a:off x="83" y="-63"/>
              <a:ext cx="3380" cy="453"/>
            </a:xfrm>
            <a:prstGeom prst="roundRect">
              <a:avLst>
                <a:gd name="adj" fmla="val 16667"/>
              </a:avLst>
            </a:prstGeom>
            <a:solidFill>
              <a:srgbClr val="D9D9D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s-CL" altLang="es-CL"/>
            </a:p>
          </p:txBody>
        </p:sp>
        <p:sp>
          <p:nvSpPr>
            <p:cNvPr id="3091" name="38 CuadroTexto"/>
            <p:cNvSpPr txBox="1">
              <a:spLocks noChangeArrowheads="1"/>
            </p:cNvSpPr>
            <p:nvPr/>
          </p:nvSpPr>
          <p:spPr bwMode="auto">
            <a:xfrm>
              <a:off x="160" y="4"/>
              <a:ext cx="28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_tradnl" altLang="es-CL" sz="2800" b="1">
                  <a:solidFill>
                    <a:srgbClr val="404040"/>
                  </a:solidFill>
                </a:rPr>
                <a:t>1. Reacción y ecuación químicas</a:t>
              </a:r>
              <a:endParaRPr lang="es-CL" altLang="es-CL" sz="2800" b="1">
                <a:solidFill>
                  <a:srgbClr val="404040"/>
                </a:solidFill>
              </a:endParaRPr>
            </a:p>
          </p:txBody>
        </p:sp>
      </p:grpSp>
      <p:graphicFrame>
        <p:nvGraphicFramePr>
          <p:cNvPr id="4098" name="Object 5"/>
          <p:cNvGraphicFramePr>
            <a:graphicFrameLocks noChangeAspect="1"/>
          </p:cNvGraphicFramePr>
          <p:nvPr/>
        </p:nvGraphicFramePr>
        <p:xfrm>
          <a:off x="1928813" y="1414463"/>
          <a:ext cx="5553075" cy="942975"/>
        </p:xfrm>
        <a:graphic>
          <a:graphicData uri="http://schemas.openxmlformats.org/presentationml/2006/ole">
            <mc:AlternateContent xmlns:mc="http://schemas.openxmlformats.org/markup-compatibility/2006">
              <mc:Choice xmlns:v="urn:schemas-microsoft-com:vml" Requires="v">
                <p:oleObj spid="_x0000_s4118" name="Equation" r:id="rId3" imgW="1346200" imgH="228600" progId="">
                  <p:embed/>
                </p:oleObj>
              </mc:Choice>
              <mc:Fallback>
                <p:oleObj name="Equation" r:id="rId3" imgW="1346200" imgH="2286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414463"/>
                        <a:ext cx="55530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22"/>
          <p:cNvSpPr txBox="1">
            <a:spLocks noChangeArrowheads="1"/>
          </p:cNvSpPr>
          <p:nvPr/>
        </p:nvSpPr>
        <p:spPr bwMode="auto">
          <a:xfrm>
            <a:off x="1500188" y="3630613"/>
            <a:ext cx="2357437" cy="369887"/>
          </a:xfrm>
          <a:prstGeom prst="rect">
            <a:avLst/>
          </a:prstGeom>
          <a:solidFill>
            <a:schemeClr val="accent2">
              <a:alpha val="25098"/>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altLang="es-CL"/>
              <a:t>Coeficiente atómico </a:t>
            </a:r>
          </a:p>
        </p:txBody>
      </p:sp>
      <p:sp>
        <p:nvSpPr>
          <p:cNvPr id="16" name="Line 11"/>
          <p:cNvSpPr>
            <a:spLocks noChangeShapeType="1"/>
          </p:cNvSpPr>
          <p:nvPr/>
        </p:nvSpPr>
        <p:spPr bwMode="auto">
          <a:xfrm flipV="1">
            <a:off x="2376488" y="2241550"/>
            <a:ext cx="195262" cy="13589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CL"/>
          </a:p>
        </p:txBody>
      </p:sp>
      <p:sp>
        <p:nvSpPr>
          <p:cNvPr id="17" name="Line 11"/>
          <p:cNvSpPr>
            <a:spLocks noChangeShapeType="1"/>
          </p:cNvSpPr>
          <p:nvPr/>
        </p:nvSpPr>
        <p:spPr bwMode="auto">
          <a:xfrm flipV="1">
            <a:off x="3071813" y="2241550"/>
            <a:ext cx="1214437" cy="1357313"/>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CL"/>
          </a:p>
        </p:txBody>
      </p:sp>
      <p:sp>
        <p:nvSpPr>
          <p:cNvPr id="23" name="Text Box 22"/>
          <p:cNvSpPr txBox="1">
            <a:spLocks noChangeArrowheads="1"/>
          </p:cNvSpPr>
          <p:nvPr/>
        </p:nvSpPr>
        <p:spPr bwMode="auto">
          <a:xfrm>
            <a:off x="5143500" y="3643313"/>
            <a:ext cx="3214688" cy="369887"/>
          </a:xfrm>
          <a:prstGeom prst="rect">
            <a:avLst/>
          </a:prstGeom>
          <a:solidFill>
            <a:schemeClr val="accent2">
              <a:alpha val="25098"/>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s-ES" altLang="es-CL"/>
              <a:t>Coeficiente estequiométrico </a:t>
            </a:r>
          </a:p>
        </p:txBody>
      </p:sp>
      <p:sp>
        <p:nvSpPr>
          <p:cNvPr id="27" name="Line 11"/>
          <p:cNvSpPr>
            <a:spLocks noChangeShapeType="1"/>
          </p:cNvSpPr>
          <p:nvPr/>
        </p:nvSpPr>
        <p:spPr bwMode="auto">
          <a:xfrm flipH="1" flipV="1">
            <a:off x="6000750" y="2143125"/>
            <a:ext cx="357188" cy="150018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CL"/>
          </a:p>
        </p:txBody>
      </p:sp>
      <p:cxnSp>
        <p:nvCxnSpPr>
          <p:cNvPr id="28" name="AutoShape 23"/>
          <p:cNvCxnSpPr>
            <a:cxnSpLocks noChangeShapeType="1"/>
          </p:cNvCxnSpPr>
          <p:nvPr/>
        </p:nvCxnSpPr>
        <p:spPr bwMode="auto">
          <a:xfrm>
            <a:off x="2714625" y="4000500"/>
            <a:ext cx="0" cy="793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 Box 22"/>
          <p:cNvSpPr txBox="1">
            <a:spLocks noChangeArrowheads="1"/>
          </p:cNvSpPr>
          <p:nvPr/>
        </p:nvSpPr>
        <p:spPr bwMode="auto">
          <a:xfrm>
            <a:off x="1143000" y="4786313"/>
            <a:ext cx="3214688" cy="1477962"/>
          </a:xfrm>
          <a:prstGeom prst="rect">
            <a:avLst/>
          </a:prstGeom>
          <a:solidFill>
            <a:schemeClr val="accent2">
              <a:alpha val="10196"/>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buFont typeface="Arial" pitchFamily="34" charset="0"/>
              <a:buChar char="•"/>
            </a:pPr>
            <a:r>
              <a:rPr lang="es-ES" altLang="es-CL">
                <a:solidFill>
                  <a:srgbClr val="C00000"/>
                </a:solidFill>
              </a:rPr>
              <a:t> Indica el número de átomos del elemento</a:t>
            </a:r>
          </a:p>
          <a:p>
            <a:pPr eaLnBrk="1" hangingPunct="1">
              <a:spcBef>
                <a:spcPct val="50000"/>
              </a:spcBef>
              <a:buFont typeface="Arial" pitchFamily="34" charset="0"/>
              <a:buChar char="•"/>
            </a:pPr>
            <a:r>
              <a:rPr lang="es-ES" altLang="es-CL">
                <a:solidFill>
                  <a:srgbClr val="C00000"/>
                </a:solidFill>
              </a:rPr>
              <a:t> Número entero</a:t>
            </a:r>
          </a:p>
          <a:p>
            <a:pPr eaLnBrk="1" hangingPunct="1">
              <a:spcBef>
                <a:spcPct val="50000"/>
              </a:spcBef>
              <a:buFont typeface="Arial" pitchFamily="34" charset="0"/>
              <a:buChar char="•"/>
            </a:pPr>
            <a:r>
              <a:rPr lang="es-ES" altLang="es-CL">
                <a:solidFill>
                  <a:srgbClr val="C00000"/>
                </a:solidFill>
              </a:rPr>
              <a:t> Invariable para la molécula</a:t>
            </a:r>
          </a:p>
        </p:txBody>
      </p:sp>
      <p:cxnSp>
        <p:nvCxnSpPr>
          <p:cNvPr id="30" name="AutoShape 23"/>
          <p:cNvCxnSpPr>
            <a:cxnSpLocks noChangeShapeType="1"/>
          </p:cNvCxnSpPr>
          <p:nvPr/>
        </p:nvCxnSpPr>
        <p:spPr bwMode="auto">
          <a:xfrm>
            <a:off x="6443663" y="4000500"/>
            <a:ext cx="0" cy="793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Text Box 22"/>
          <p:cNvSpPr txBox="1">
            <a:spLocks noChangeArrowheads="1"/>
          </p:cNvSpPr>
          <p:nvPr/>
        </p:nvSpPr>
        <p:spPr bwMode="auto">
          <a:xfrm>
            <a:off x="4643438" y="4786313"/>
            <a:ext cx="4321175" cy="1477962"/>
          </a:xfrm>
          <a:prstGeom prst="rect">
            <a:avLst/>
          </a:prstGeom>
          <a:solidFill>
            <a:schemeClr val="accent2">
              <a:alpha val="10196"/>
            </a:schemeClr>
          </a:solidFill>
          <a:ln w="28575" algn="ctr">
            <a:solidFill>
              <a:srgbClr val="067DD9"/>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buFont typeface="Arial" pitchFamily="34" charset="0"/>
              <a:buChar char="•"/>
            </a:pPr>
            <a:r>
              <a:rPr lang="es-ES" altLang="es-CL">
                <a:solidFill>
                  <a:srgbClr val="C00000"/>
                </a:solidFill>
              </a:rPr>
              <a:t> Indica el número de moléculas o moles</a:t>
            </a:r>
          </a:p>
          <a:p>
            <a:pPr eaLnBrk="1" hangingPunct="1">
              <a:spcBef>
                <a:spcPct val="50000"/>
              </a:spcBef>
              <a:buFont typeface="Arial" pitchFamily="34" charset="0"/>
              <a:buChar char="•"/>
            </a:pPr>
            <a:r>
              <a:rPr lang="es-ES" altLang="es-CL">
                <a:solidFill>
                  <a:srgbClr val="C00000"/>
                </a:solidFill>
              </a:rPr>
              <a:t> Número entero o fracción</a:t>
            </a:r>
          </a:p>
          <a:p>
            <a:pPr eaLnBrk="1" hangingPunct="1">
              <a:spcBef>
                <a:spcPct val="50000"/>
              </a:spcBef>
              <a:buFont typeface="Arial" pitchFamily="34" charset="0"/>
              <a:buChar char="•"/>
            </a:pPr>
            <a:r>
              <a:rPr lang="es-ES" altLang="es-CL">
                <a:solidFill>
                  <a:srgbClr val="C00000"/>
                </a:solidFill>
              </a:rPr>
              <a:t> Varía de acuerdo a la cantidad de sustancia involucrada</a:t>
            </a:r>
          </a:p>
        </p:txBody>
      </p:sp>
      <p:grpSp>
        <p:nvGrpSpPr>
          <p:cNvPr id="3085" name="13 Grupo"/>
          <p:cNvGrpSpPr>
            <a:grpSpLocks/>
          </p:cNvGrpSpPr>
          <p:nvPr/>
        </p:nvGrpSpPr>
        <p:grpSpPr bwMode="auto">
          <a:xfrm>
            <a:off x="0" y="765175"/>
            <a:ext cx="8243888" cy="396875"/>
            <a:chOff x="0" y="765175"/>
            <a:chExt cx="8243888" cy="396875"/>
          </a:xfrm>
        </p:grpSpPr>
        <p:sp>
          <p:nvSpPr>
            <p:cNvPr id="3086" name="40 CuadroTexto"/>
            <p:cNvSpPr txBox="1">
              <a:spLocks noChangeArrowheads="1"/>
            </p:cNvSpPr>
            <p:nvPr/>
          </p:nvSpPr>
          <p:spPr bwMode="auto">
            <a:xfrm>
              <a:off x="34925" y="765175"/>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CL" altLang="es-CL" sz="2000" b="1" smtClean="0">
                  <a:solidFill>
                    <a:srgbClr val="7F7F7F"/>
                  </a:solidFill>
                </a:rPr>
                <a:t> </a:t>
              </a:r>
              <a:r>
                <a:rPr lang="es-CL" altLang="es-CL" sz="2000" b="1">
                  <a:solidFill>
                    <a:srgbClr val="7F7F7F"/>
                  </a:solidFill>
                </a:rPr>
                <a:t>¿Cómo leer una ecuación química?</a:t>
              </a:r>
            </a:p>
          </p:txBody>
        </p:sp>
        <p:cxnSp>
          <p:nvCxnSpPr>
            <p:cNvPr id="3087" name="41 Conector recto"/>
            <p:cNvCxnSpPr>
              <a:cxnSpLocks noChangeShapeType="1"/>
            </p:cNvCxnSpPr>
            <p:nvPr/>
          </p:nvCxnSpPr>
          <p:spPr bwMode="auto">
            <a:xfrm>
              <a:off x="0" y="1125538"/>
              <a:ext cx="5040000" cy="0"/>
            </a:xfrm>
            <a:prstGeom prst="line">
              <a:avLst/>
            </a:prstGeom>
            <a:noFill/>
            <a:ln w="9525" algn="ctr">
              <a:solidFill>
                <a:srgbClr val="067DD9"/>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9554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par>
                                <p:cTn id="19" presetID="4" presetClass="entr" presetSubtype="16"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in)">
                                      <p:cBhvr>
                                        <p:cTn id="21" dur="500"/>
                                        <p:tgtEl>
                                          <p:spTgt spid="2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ox(in)">
                                      <p:cBhvr>
                                        <p:cTn id="24" dur="500"/>
                                        <p:tgtEl>
                                          <p:spTgt spid="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in)">
                                      <p:cBhvr>
                                        <p:cTn id="29" dur="500"/>
                                        <p:tgtEl>
                                          <p:spTgt spid="2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par>
                                <p:cTn id="33" presetID="4" presetClass="entr" presetSubtype="16"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ox(in)">
                                      <p:cBhvr>
                                        <p:cTn id="35" dur="500"/>
                                        <p:tgtEl>
                                          <p:spTgt spid="3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ox(in)">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3" grpId="0" animBg="1"/>
      <p:bldP spid="27" grpId="0" animBg="1"/>
      <p:bldP spid="29"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476672"/>
            <a:ext cx="8496300" cy="523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334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solidFill>
            <a:schemeClr val="accent1"/>
          </a:solidFill>
        </p:spPr>
        <p:txBody>
          <a:bodyPr>
            <a:normAutofit fontScale="90000"/>
          </a:bodyPr>
          <a:lstStyle/>
          <a:p>
            <a:pPr algn="ctr"/>
            <a:r>
              <a:rPr lang="es-MX" sz="3200" b="1" smtClean="0">
                <a:solidFill>
                  <a:schemeClr val="tx1"/>
                </a:solidFill>
                <a:latin typeface="Arial" charset="0"/>
              </a:rPr>
              <a:t>Símbolos usados en una ecuación química:</a:t>
            </a:r>
            <a:endParaRPr lang="en-US" sz="3200" b="1" smtClean="0">
              <a:solidFill>
                <a:schemeClr val="tx1"/>
              </a:solidFill>
              <a:latin typeface="Arial" charset="0"/>
            </a:endParaRPr>
          </a:p>
        </p:txBody>
      </p:sp>
      <p:sp>
        <p:nvSpPr>
          <p:cNvPr id="29699" name="Rectangle 3"/>
          <p:cNvSpPr>
            <a:spLocks noGrp="1" noChangeArrowheads="1"/>
          </p:cNvSpPr>
          <p:nvPr>
            <p:ph type="body" idx="1"/>
          </p:nvPr>
        </p:nvSpPr>
        <p:spPr>
          <a:xfrm>
            <a:off x="467544" y="1628800"/>
            <a:ext cx="8352928" cy="4032448"/>
          </a:xfrm>
        </p:spPr>
        <p:txBody>
          <a:bodyPr>
            <a:normAutofit/>
          </a:bodyPr>
          <a:lstStyle/>
          <a:p>
            <a:pPr algn="just">
              <a:defRPr/>
            </a:pPr>
            <a:endParaRPr lang="es-MX" b="1" dirty="0" smtClean="0">
              <a:solidFill>
                <a:srgbClr val="FF0000"/>
              </a:solidFill>
            </a:endParaRPr>
          </a:p>
          <a:p>
            <a:pPr algn="just">
              <a:defRPr/>
            </a:pPr>
            <a:r>
              <a:rPr lang="es-MX" b="1" dirty="0" smtClean="0">
                <a:solidFill>
                  <a:srgbClr val="FF0000"/>
                </a:solidFill>
              </a:rPr>
              <a:t>(</a:t>
            </a:r>
            <a:r>
              <a:rPr lang="es-MX" b="1" dirty="0" err="1">
                <a:solidFill>
                  <a:srgbClr val="FF0000"/>
                </a:solidFill>
              </a:rPr>
              <a:t>ac</a:t>
            </a:r>
            <a:r>
              <a:rPr lang="es-MX" b="1" dirty="0">
                <a:solidFill>
                  <a:srgbClr val="FF0000"/>
                </a:solidFill>
              </a:rPr>
              <a:t>) </a:t>
            </a:r>
            <a:r>
              <a:rPr lang="es-MX" dirty="0"/>
              <a:t>indica que el reactivo o el producto se encuentra en solución acuosa</a:t>
            </a:r>
            <a:r>
              <a:rPr lang="es-MX" dirty="0" smtClean="0"/>
              <a:t>.</a:t>
            </a:r>
          </a:p>
          <a:p>
            <a:pPr marL="69850" indent="0" algn="just">
              <a:buFont typeface="Wingdings 2" pitchFamily="18" charset="2"/>
              <a:buNone/>
              <a:defRPr/>
            </a:pPr>
            <a:endParaRPr lang="es-MX" dirty="0"/>
          </a:p>
          <a:p>
            <a:pPr algn="just">
              <a:defRPr/>
            </a:pPr>
            <a:r>
              <a:rPr lang="es-MX" b="1" dirty="0">
                <a:solidFill>
                  <a:srgbClr val="FF0000"/>
                </a:solidFill>
              </a:rPr>
              <a:t>Catalizador</a:t>
            </a:r>
            <a:r>
              <a:rPr lang="es-MX" dirty="0"/>
              <a:t>, generalmente se coloca encima de la flecha de reacción y nos indica que para que se lleve a cabo la reacción se necesita un catalizador.</a:t>
            </a:r>
            <a:endParaRPr lang="en-US" dirty="0"/>
          </a:p>
        </p:txBody>
      </p:sp>
    </p:spTree>
    <p:extLst>
      <p:ext uri="{BB962C8B-B14F-4D97-AF65-F5344CB8AC3E}">
        <p14:creationId xmlns:p14="http://schemas.microsoft.com/office/powerpoint/2010/main" val="157353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721</TotalTime>
  <Words>3322</Words>
  <Application>Microsoft Office PowerPoint</Application>
  <PresentationFormat>Presentación en pantalla (4:3)</PresentationFormat>
  <Paragraphs>446</Paragraphs>
  <Slides>66</Slides>
  <Notes>0</Notes>
  <HiddenSlides>0</HiddenSlides>
  <MMClips>0</MMClips>
  <ScaleCrop>false</ScaleCrop>
  <HeadingPairs>
    <vt:vector size="6" baseType="variant">
      <vt:variant>
        <vt:lpstr>Tema</vt:lpstr>
      </vt:variant>
      <vt:variant>
        <vt:i4>1</vt:i4>
      </vt:variant>
      <vt:variant>
        <vt:lpstr>Servidores OLE incrustados</vt:lpstr>
      </vt:variant>
      <vt:variant>
        <vt:i4>5</vt:i4>
      </vt:variant>
      <vt:variant>
        <vt:lpstr>Títulos de diapositiva</vt:lpstr>
      </vt:variant>
      <vt:variant>
        <vt:i4>66</vt:i4>
      </vt:variant>
    </vt:vector>
  </HeadingPairs>
  <TitlesOfParts>
    <vt:vector size="72" baseType="lpstr">
      <vt:lpstr>Civil</vt:lpstr>
      <vt:lpstr>Equation</vt:lpstr>
      <vt:lpstr>Imagen de mapa de bits</vt:lpstr>
      <vt:lpstr>Ecuación</vt:lpstr>
      <vt:lpstr>Picture</vt:lpstr>
      <vt:lpstr>Microsoft Word Picture</vt:lpstr>
      <vt:lpstr>Estequiometria </vt:lpstr>
      <vt:lpstr>Presentación de PowerPoint</vt:lpstr>
      <vt:lpstr>¿Cómo nos damos cuenta que se produce una reacción química?</vt:lpstr>
      <vt:lpstr>Pero, ¿qué es una reacción química?</vt:lpstr>
      <vt:lpstr>Presentación de PowerPoint</vt:lpstr>
      <vt:lpstr>Presentación de PowerPoint</vt:lpstr>
      <vt:lpstr>Presentación de PowerPoint</vt:lpstr>
      <vt:lpstr>Presentación de PowerPoint</vt:lpstr>
      <vt:lpstr>Símbolos usados en una ecuación química:</vt:lpstr>
      <vt:lpstr>Símbolos usados en una ecuación química:</vt:lpstr>
      <vt:lpstr>Presentación de PowerPoint</vt:lpstr>
      <vt:lpstr>Presentación de PowerPoint</vt:lpstr>
      <vt:lpstr>Presentación de PowerPoint</vt:lpstr>
      <vt:lpstr>Tipos de reacciones químicas</vt:lpstr>
      <vt:lpstr>Presentación de PowerPoint</vt:lpstr>
      <vt:lpstr>Tipos de reacciones químicas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Ajuste de una reacción química.</vt:lpstr>
      <vt:lpstr>Ejemplo: Ajustar la siguiente reacción: HBr +Fe  FeBr3 + H2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Tipos de cálculos estequiométricos</vt:lpstr>
      <vt:lpstr>Plan general para cálculos estequiométricos</vt:lpstr>
      <vt:lpstr>Rendimiento de las reacciones químicas</vt:lpstr>
      <vt:lpstr>Rendimiento de las reacciones químicas</vt:lpstr>
      <vt:lpstr>Pureza o Riqueza</vt:lpstr>
      <vt:lpstr>Ejemplo: Tratamos una muestra de cinc con ácido clorhídrico del 70 % de riqueza. Si se precisan 150 g de ácido para que reaccione todo el cinc, calcula el volumen de hidrógeno desprendido en C.N.</vt:lpstr>
      <vt:lpstr>Presentación de PowerPoint</vt:lpstr>
      <vt:lpstr>Ejercicio</vt:lpstr>
      <vt:lpstr>Presentación de PowerPoint</vt:lpstr>
      <vt:lpstr>Ejercicio</vt:lpstr>
      <vt:lpstr>Presentación de PowerPoint</vt:lpstr>
      <vt:lpstr>Ejercicio</vt:lpstr>
      <vt:lpstr>Ejercicio</vt:lpstr>
      <vt:lpstr>Presentación de PowerPoint</vt:lpstr>
      <vt:lpstr>Ejercicio</vt:lpstr>
      <vt:lpstr>Solución</vt:lpstr>
      <vt:lpstr>Ejercicio</vt:lpstr>
      <vt:lpstr>Solución</vt:lpstr>
      <vt:lpstr>Ejercicio</vt:lpstr>
      <vt:lpstr>Solución</vt:lpstr>
      <vt:lpstr>Ejercicio</vt:lpstr>
      <vt:lpstr>Presentación de PowerPoint</vt:lpstr>
      <vt:lpstr>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7</dc:creator>
  <cp:lastModifiedBy>carol</cp:lastModifiedBy>
  <cp:revision>36</cp:revision>
  <cp:lastPrinted>2015-11-18T13:26:19Z</cp:lastPrinted>
  <dcterms:created xsi:type="dcterms:W3CDTF">2015-06-17T06:30:34Z</dcterms:created>
  <dcterms:modified xsi:type="dcterms:W3CDTF">2015-11-30T13:16:33Z</dcterms:modified>
</cp:coreProperties>
</file>