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48" r:id="rId3"/>
    <p:sldId id="349" r:id="rId4"/>
    <p:sldId id="350" r:id="rId5"/>
    <p:sldId id="370" r:id="rId6"/>
    <p:sldId id="362" r:id="rId7"/>
    <p:sldId id="364" r:id="rId8"/>
    <p:sldId id="365" r:id="rId9"/>
    <p:sldId id="366" r:id="rId10"/>
    <p:sldId id="361" r:id="rId11"/>
    <p:sldId id="367" r:id="rId12"/>
    <p:sldId id="351" r:id="rId13"/>
    <p:sldId id="352" r:id="rId14"/>
    <p:sldId id="353" r:id="rId15"/>
    <p:sldId id="354" r:id="rId16"/>
    <p:sldId id="355" r:id="rId17"/>
    <p:sldId id="369" r:id="rId18"/>
    <p:sldId id="356" r:id="rId19"/>
    <p:sldId id="304" r:id="rId20"/>
    <p:sldId id="283" r:id="rId21"/>
    <p:sldId id="284" r:id="rId22"/>
    <p:sldId id="285" r:id="rId23"/>
    <p:sldId id="286" r:id="rId24"/>
    <p:sldId id="300" r:id="rId25"/>
    <p:sldId id="301" r:id="rId26"/>
    <p:sldId id="298" r:id="rId27"/>
    <p:sldId id="371" r:id="rId28"/>
    <p:sldId id="287" r:id="rId29"/>
    <p:sldId id="288" r:id="rId30"/>
    <p:sldId id="289" r:id="rId31"/>
    <p:sldId id="292" r:id="rId32"/>
    <p:sldId id="293" r:id="rId33"/>
    <p:sldId id="294" r:id="rId34"/>
    <p:sldId id="295" r:id="rId35"/>
    <p:sldId id="318" r:id="rId36"/>
    <p:sldId id="305" r:id="rId37"/>
    <p:sldId id="296" r:id="rId38"/>
    <p:sldId id="297" r:id="rId39"/>
    <p:sldId id="306" r:id="rId40"/>
    <p:sldId id="344" r:id="rId41"/>
    <p:sldId id="308" r:id="rId42"/>
    <p:sldId id="316" r:id="rId43"/>
    <p:sldId id="317" r:id="rId44"/>
    <p:sldId id="307" r:id="rId45"/>
    <p:sldId id="334" r:id="rId46"/>
    <p:sldId id="335" r:id="rId47"/>
    <p:sldId id="336" r:id="rId48"/>
    <p:sldId id="321" r:id="rId49"/>
    <p:sldId id="309" r:id="rId50"/>
    <p:sldId id="311" r:id="rId51"/>
    <p:sldId id="312" r:id="rId52"/>
    <p:sldId id="313" r:id="rId53"/>
    <p:sldId id="314" r:id="rId54"/>
    <p:sldId id="315" r:id="rId55"/>
    <p:sldId id="310" r:id="rId56"/>
    <p:sldId id="339" r:id="rId57"/>
    <p:sldId id="338" r:id="rId58"/>
    <p:sldId id="340" r:id="rId59"/>
    <p:sldId id="341" r:id="rId60"/>
    <p:sldId id="342" r:id="rId61"/>
    <p:sldId id="343" r:id="rId62"/>
    <p:sldId id="359" r:id="rId63"/>
  </p:sldIdLst>
  <p:sldSz cx="9144000" cy="6858000" type="screen4x3"/>
  <p:notesSz cx="7102475" cy="93884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8C34F-B780-40AD-875C-07BAD407DC9D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2640-5B5A-4450-B4D6-4E7118BBD0D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661395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1F86753-8A2C-4373-BDF2-7690C2E4F417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036A9D7-6FC3-49E5-A7C2-55CC10E05E2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98086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544B3C-6C10-4C32-B091-5923D5090479}" type="slidenum">
              <a:rPr lang="es-ES" sz="1200"/>
              <a:pPr eaLnBrk="1" hangingPunct="1"/>
              <a:t>5</a:t>
            </a:fld>
            <a:endParaRPr lang="es-E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59C0D4-3C3C-4923-AF87-5B22FBBEBCE0}" type="slidenum">
              <a:rPr lang="es-ES" sz="1200"/>
              <a:pPr eaLnBrk="1" hangingPunct="1"/>
              <a:t>28</a:t>
            </a:fld>
            <a:endParaRPr lang="es-E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E7CAFD-43DB-4D55-BA5B-D0010C7DF712}" type="slidenum">
              <a:rPr lang="es-ES" sz="1200"/>
              <a:pPr eaLnBrk="1" hangingPunct="1"/>
              <a:t>30</a:t>
            </a:fld>
            <a:endParaRPr lang="es-E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Definir que es la actividad como modulo de dN/dt y poner la palabre actividad  quitar esquema y 1ra ecuac aumewentar tvm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6E31D3-0D55-43D5-AAA9-4697836785FE}" type="slidenum">
              <a:rPr lang="es-ES" sz="1200"/>
              <a:pPr eaLnBrk="1" hangingPunct="1"/>
              <a:t>31</a:t>
            </a:fld>
            <a:endParaRPr lang="es-E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FF66C2-994E-4E55-BB83-290A15C2AB85}" type="slidenum">
              <a:rPr lang="es-ES" sz="1200"/>
              <a:pPr eaLnBrk="1" hangingPunct="1"/>
              <a:t>32</a:t>
            </a:fld>
            <a:endParaRPr lang="es-E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8C1BA4-DE9E-42E3-8B90-7FE35D87479A}" type="slidenum">
              <a:rPr lang="es-ES" sz="1200"/>
              <a:pPr eaLnBrk="1" hangingPunct="1"/>
              <a:t>33</a:t>
            </a:fld>
            <a:endParaRPr lang="es-E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3AD915-CAB7-464C-835B-525F37CDFC65}" type="slidenum">
              <a:rPr lang="es-ES" sz="1200"/>
              <a:pPr eaLnBrk="1" hangingPunct="1"/>
              <a:t>34</a:t>
            </a:fld>
            <a:endParaRPr lang="es-E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024736" y="8919051"/>
            <a:ext cx="3077739" cy="4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092BC6A-C489-4EC8-A675-21A701B950A3}" type="slidenum">
              <a:rPr lang="es-ES" sz="1200"/>
              <a:pPr algn="r" eaLnBrk="1" hangingPunct="1"/>
              <a:t>37</a:t>
            </a:fld>
            <a:endParaRPr lang="es-E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F0DA84-8EE2-495A-8A43-E6A177703B3C}" type="slidenum">
              <a:rPr lang="es-ES" sz="1200"/>
              <a:pPr eaLnBrk="1" hangingPunct="1"/>
              <a:t>38</a:t>
            </a:fld>
            <a:endParaRPr lang="es-E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Tipo de letra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E298F7-AB57-4606-BA46-9284CCE051F6}" type="datetimeFigureOut">
              <a:rPr lang="es-PE" smtClean="0"/>
              <a:pPr/>
              <a:t>24/08/2016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CA58B8D-52F0-4372-AB93-365E6CC1605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../Como_se_genera_la_Energa_Nuclear_-_Central_Nuclear_-_Fisin_Atmica_Uranio(bajaryoutube.com).mp4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lh5.ggpht.com/-8irO-5U0bpw/UTDL5QVXm5I/AAAAAAAAUVM/htRYz8PAcGY/s1600-h/estabilidad%20nuclear%5B4%5D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0" y="2780928"/>
            <a:ext cx="3816424" cy="1702160"/>
          </a:xfrm>
        </p:spPr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rgbClr val="0000FF"/>
                </a:solidFill>
              </a:rPr>
              <a:t>Química Nuclear</a:t>
            </a:r>
            <a:endParaRPr lang="es-PE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9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67544" y="620688"/>
            <a:ext cx="7920880" cy="61595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>
            <a:outerShdw dist="74053" dir="1857825" algn="ctr" rotWithShape="0">
              <a:srgbClr val="0000C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s-MX" sz="3400" b="1" dirty="0">
                <a:latin typeface="Arial" charset="0"/>
              </a:rPr>
              <a:t>BANDA DE ESTABILIDAD NUCLEAR</a:t>
            </a:r>
            <a:endParaRPr lang="es-CL" sz="3400" b="1" dirty="0">
              <a:latin typeface="Arial" charset="0"/>
            </a:endParaRPr>
          </a:p>
        </p:txBody>
      </p:sp>
      <p:pic>
        <p:nvPicPr>
          <p:cNvPr id="46081" name="Picture 1" descr="Fig7_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716618" cy="5025101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5220072" y="1412776"/>
            <a:ext cx="3456384" cy="2862322"/>
          </a:xfrm>
          <a:prstGeom prst="rect">
            <a:avLst/>
          </a:prstGeom>
          <a:solidFill>
            <a:schemeClr val="bg2">
              <a:lumMod val="60000"/>
              <a:lumOff val="40000"/>
              <a:alpha val="89804"/>
            </a:schemeClr>
          </a:solidFill>
        </p:spPr>
        <p:txBody>
          <a:bodyPr wrap="square" rtlCol="0">
            <a:spAutoFit/>
          </a:bodyPr>
          <a:lstStyle/>
          <a:p>
            <a:pPr marL="265113" indent="-265113" algn="just">
              <a:buFont typeface="Arial" pitchFamily="34" charset="0"/>
              <a:buChar char="•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En la región a la izquierda de esta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Franja de Estabilidad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se ubican todos los núcleos con exceso de neutrones. Para ingresar a la zona estable deben disminuir los neutrones y aumentar los protones. </a:t>
            </a: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92080" y="4293096"/>
            <a:ext cx="3456384" cy="2246769"/>
          </a:xfrm>
          <a:prstGeom prst="rect">
            <a:avLst/>
          </a:prstGeom>
          <a:solidFill>
            <a:srgbClr val="00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marL="265113" indent="-265113" algn="just">
              <a:buFont typeface="Arial" pitchFamily="34" charset="0"/>
              <a:buChar char="•"/>
            </a:pPr>
            <a:r>
              <a:rPr lang="es-ES" sz="2000" dirty="0" smtClean="0"/>
              <a:t>Los elementos que se ubican a la derecha de la </a:t>
            </a:r>
            <a:r>
              <a:rPr lang="es-ES" sz="2000" b="1" dirty="0" smtClean="0"/>
              <a:t>Franja de Estabilidad</a:t>
            </a:r>
            <a:r>
              <a:rPr lang="es-ES" sz="2000" dirty="0" smtClean="0"/>
              <a:t>, tienen un exceso de </a:t>
            </a:r>
            <a:r>
              <a:rPr lang="es-ES" sz="2000" b="1" dirty="0" smtClean="0"/>
              <a:t>protones</a:t>
            </a:r>
            <a:r>
              <a:rPr lang="es-ES" sz="2000" dirty="0" smtClean="0"/>
              <a:t> de los que se deben deshacer emitiendo positrones,</a:t>
            </a: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ChangeArrowheads="1"/>
          </p:cNvSpPr>
          <p:nvPr/>
        </p:nvSpPr>
        <p:spPr bwMode="auto">
          <a:xfrm>
            <a:off x="539552" y="692696"/>
            <a:ext cx="763284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b="1" i="0" u="none" strike="noStrike" cap="none" normalizeH="0" baseline="0" dirty="0" smtClean="0">
                <a:ln>
                  <a:noFill/>
                </a:ln>
                <a:solidFill>
                  <a:srgbClr val="4B5F65"/>
                </a:solidFill>
                <a:effectLst/>
                <a:latin typeface="inherit"/>
                <a:cs typeface="Arial" pitchFamily="34" charset="0"/>
              </a:rPr>
              <a:t>1.</a:t>
            </a:r>
            <a:r>
              <a:rPr kumimoji="0" lang="es-PE" b="0" i="0" u="none" strike="noStrike" cap="none" normalizeH="0" baseline="0" dirty="0" smtClean="0">
                <a:ln>
                  <a:noFill/>
                </a:ln>
                <a:solidFill>
                  <a:srgbClr val="4B5F65"/>
                </a:solidFill>
                <a:effectLst/>
                <a:latin typeface="Open Sans"/>
                <a:cs typeface="Arial" pitchFamily="34" charset="0"/>
              </a:rPr>
              <a:t> De los siguientes átomos, ¿quiénes presentan núcleos estables?</a:t>
            </a:r>
            <a:endParaRPr kumimoji="0" 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b="0" i="0" u="none" strike="noStrike" cap="none" normalizeH="0" baseline="0" dirty="0" smtClean="0">
                <a:ln>
                  <a:noFill/>
                </a:ln>
                <a:solidFill>
                  <a:srgbClr val="4B5F65"/>
                </a:solidFill>
                <a:effectLst/>
                <a:latin typeface="Open Sans"/>
                <a:cs typeface="Arial" pitchFamily="34" charset="0"/>
              </a:rPr>
              <a:t>  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65890" name="Picture 2" descr="1-3-2013 10.3.29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4276725" cy="466726"/>
          </a:xfrm>
          <a:prstGeom prst="rect">
            <a:avLst/>
          </a:prstGeom>
          <a:noFill/>
        </p:spPr>
      </p:pic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539552" y="2204864"/>
            <a:ext cx="7776864" cy="12311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1" i="1" u="none" strike="noStrike" cap="none" normalizeH="0" baseline="0" dirty="0" smtClean="0">
                <a:ln>
                  <a:noFill/>
                </a:ln>
                <a:solidFill>
                  <a:srgbClr val="4B5F65"/>
                </a:solidFill>
                <a:effectLst/>
                <a:latin typeface="inherit"/>
                <a:cs typeface="Arial" pitchFamily="34" charset="0"/>
              </a:rPr>
              <a:t>Solución:</a:t>
            </a:r>
            <a:endParaRPr kumimoji="0" lang="es-P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0" i="0" u="none" strike="noStrike" cap="none" normalizeH="0" baseline="0" dirty="0" smtClean="0">
                <a:ln>
                  <a:noFill/>
                </a:ln>
                <a:solidFill>
                  <a:srgbClr val="4B5F65"/>
                </a:solidFill>
                <a:effectLst/>
                <a:latin typeface="Open Sans"/>
                <a:cs typeface="Arial" pitchFamily="34" charset="0"/>
              </a:rPr>
              <a:t>Se sabe que los núcleos inestables poseen número de protones y neutrones impares, en caso contrario los núcleos serán estables.</a:t>
            </a:r>
            <a:endParaRPr kumimoji="0" lang="es-P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0" i="0" u="none" strike="noStrike" cap="none" normalizeH="0" baseline="0" dirty="0" smtClean="0">
                <a:ln>
                  <a:noFill/>
                </a:ln>
                <a:solidFill>
                  <a:srgbClr val="4B5F65"/>
                </a:solidFill>
                <a:effectLst/>
                <a:latin typeface="Open Sans"/>
                <a:cs typeface="Arial" pitchFamily="34" charset="0"/>
              </a:rPr>
              <a:t>                      </a:t>
            </a:r>
          </a:p>
        </p:txBody>
      </p:sp>
      <p:pic>
        <p:nvPicPr>
          <p:cNvPr id="165892" name="Picture 4" descr="1-3-2013 10.3.43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1666875" cy="310515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779912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dirty="0" smtClean="0">
                <a:solidFill>
                  <a:srgbClr val="4B5F65"/>
                </a:solidFill>
                <a:latin typeface="Open Sans"/>
                <a:cs typeface="Arial" pitchFamily="34" charset="0"/>
              </a:rPr>
              <a:t>        </a:t>
            </a:r>
            <a:endParaRPr lang="es-PE" sz="105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dirty="0" smtClean="0">
                <a:solidFill>
                  <a:srgbClr val="4B5F65"/>
                </a:solidFill>
                <a:latin typeface="Open Sans"/>
                <a:cs typeface="Arial" pitchFamily="34" charset="0"/>
              </a:rPr>
              <a:t>Por lo tanto los núcleos estales serán “a” y “d”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962108" cy="621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56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1392" y="845343"/>
            <a:ext cx="8175064" cy="5702042"/>
            <a:chOff x="395288" y="404813"/>
            <a:chExt cx="8424862" cy="5702042"/>
          </a:xfrm>
        </p:grpSpPr>
        <p:pic>
          <p:nvPicPr>
            <p:cNvPr id="5" name="Picture 27" descr="RAYOSABC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764334"/>
              <a:ext cx="8059738" cy="304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95288" y="404813"/>
              <a:ext cx="8424862" cy="1311128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s-ES" sz="2200" b="1" dirty="0">
                  <a:solidFill>
                    <a:srgbClr val="FF0000"/>
                  </a:solidFill>
                </a:rPr>
                <a:t>Los tres tipos de emanaciones </a:t>
              </a:r>
              <a:r>
                <a:rPr lang="es-ES" sz="2200" dirty="0"/>
                <a:t>de los elementos radioactivos naturales se designaron por las tres primeras letras del alfabeto griego: </a:t>
              </a:r>
              <a:r>
                <a:rPr lang="es-ES" sz="2200" dirty="0" err="1">
                  <a:solidFill>
                    <a:srgbClr val="CC3300"/>
                  </a:solidFill>
                  <a:latin typeface="Symbol" pitchFamily="18" charset="2"/>
                </a:rPr>
                <a:t>a</a:t>
              </a:r>
              <a:r>
                <a:rPr lang="es-ES" sz="2200" dirty="0" err="1">
                  <a:latin typeface="Symbol" pitchFamily="18" charset="2"/>
                </a:rPr>
                <a:t>,</a:t>
              </a:r>
              <a:r>
                <a:rPr lang="es-ES" sz="2200" dirty="0" err="1">
                  <a:solidFill>
                    <a:srgbClr val="CC3300"/>
                  </a:solidFill>
                  <a:latin typeface="Symbol" pitchFamily="18" charset="2"/>
                </a:rPr>
                <a:t>b</a:t>
              </a:r>
              <a:r>
                <a:rPr lang="es-ES" sz="2200" dirty="0">
                  <a:latin typeface="Symbol" pitchFamily="18" charset="2"/>
                </a:rPr>
                <a:t> </a:t>
              </a:r>
              <a:r>
                <a:rPr lang="es-ES" sz="2200" dirty="0"/>
                <a:t>y</a:t>
              </a:r>
              <a:r>
                <a:rPr lang="es-ES" sz="2200" dirty="0">
                  <a:latin typeface="Symbol" pitchFamily="18" charset="2"/>
                </a:rPr>
                <a:t> </a:t>
              </a:r>
              <a:r>
                <a:rPr lang="es-ES" sz="2200" dirty="0">
                  <a:solidFill>
                    <a:srgbClr val="CC3300"/>
                  </a:solidFill>
                  <a:latin typeface="Symbol" pitchFamily="18" charset="2"/>
                </a:rPr>
                <a:t>g</a:t>
              </a: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96875" y="4834712"/>
              <a:ext cx="8351838" cy="127214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s-ES" sz="2200" dirty="0" smtClean="0"/>
                <a:t>Estas emanaciones están caracterizadas por sus masas relativas, o carencia de masa, y su comportamiento en un campo eléctrico</a:t>
              </a:r>
              <a:endParaRPr lang="es-E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408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6120680" cy="625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48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848872" cy="610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95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848872" cy="59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7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5256584" cy="613872"/>
          </a:xfrm>
        </p:spPr>
        <p:txBody>
          <a:bodyPr>
            <a:normAutofit fontScale="90000"/>
          </a:bodyPr>
          <a:lstStyle/>
          <a:p>
            <a:r>
              <a:rPr lang="es-PE" i="1" u="sng" dirty="0" smtClean="0">
                <a:solidFill>
                  <a:srgbClr val="0000FF"/>
                </a:solidFill>
              </a:rPr>
              <a:t>Captura electrónica</a:t>
            </a:r>
            <a:endParaRPr lang="es-PE" dirty="0">
              <a:solidFill>
                <a:srgbClr val="0000F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80729"/>
            <a:ext cx="7632848" cy="2664296"/>
          </a:xfrm>
        </p:spPr>
        <p:txBody>
          <a:bodyPr>
            <a:normAutofit fontScale="92500" lnSpcReduction="10000"/>
          </a:bodyPr>
          <a:lstStyle/>
          <a:p>
            <a:pPr marL="1588" indent="12700" algn="just">
              <a:buNone/>
            </a:pPr>
            <a:r>
              <a:rPr lang="es-PE" dirty="0" smtClean="0"/>
              <a:t>Se da en núcleos con exceso de protones. El núcleo captura un electrón de la corteza electrónica, que se unirá a un protón del núcleo para dar un neutrón.</a:t>
            </a:r>
          </a:p>
          <a:p>
            <a:pPr marL="1588" indent="12700" algn="just">
              <a:buNone/>
            </a:pPr>
            <a:endParaRPr lang="es-PE" dirty="0" smtClean="0"/>
          </a:p>
          <a:p>
            <a:pPr algn="ctr">
              <a:buNone/>
            </a:pPr>
            <a:r>
              <a:rPr lang="es-PE" dirty="0" smtClean="0"/>
              <a:t>p</a:t>
            </a:r>
            <a:r>
              <a:rPr lang="es-PE" baseline="30000" dirty="0" smtClean="0"/>
              <a:t>+</a:t>
            </a:r>
            <a:r>
              <a:rPr lang="es-PE" dirty="0" smtClean="0"/>
              <a:t> + e</a:t>
            </a:r>
            <a:r>
              <a:rPr lang="es-PE" baseline="30000" dirty="0" smtClean="0"/>
              <a:t>-</a:t>
            </a:r>
            <a:r>
              <a:rPr lang="es-PE" dirty="0" smtClean="0"/>
              <a:t> ----&gt; n</a:t>
            </a:r>
            <a:r>
              <a:rPr lang="es-PE" baseline="30000" dirty="0" smtClean="0"/>
              <a:t>0</a:t>
            </a:r>
            <a:r>
              <a:rPr lang="es-PE" dirty="0" smtClean="0"/>
              <a:t> + neutrino</a:t>
            </a:r>
          </a:p>
          <a:p>
            <a:pPr algn="ctr">
              <a:buNone/>
            </a:pPr>
            <a:endParaRPr lang="es-PE" dirty="0" smtClean="0"/>
          </a:p>
          <a:p>
            <a:pPr algn="ctr">
              <a:buNone/>
            </a:pPr>
            <a:r>
              <a:rPr lang="es-PE" baseline="-25000" dirty="0" smtClean="0"/>
              <a:t>Z</a:t>
            </a:r>
            <a:r>
              <a:rPr lang="es-PE" baseline="30000" dirty="0" smtClean="0"/>
              <a:t>A</a:t>
            </a:r>
            <a:r>
              <a:rPr lang="es-PE" dirty="0" smtClean="0"/>
              <a:t>X + e</a:t>
            </a:r>
            <a:r>
              <a:rPr lang="es-PE" baseline="30000" dirty="0" smtClean="0"/>
              <a:t>-</a:t>
            </a:r>
            <a:r>
              <a:rPr lang="es-PE" dirty="0" smtClean="0"/>
              <a:t> ----&gt; </a:t>
            </a:r>
            <a:r>
              <a:rPr lang="es-PE" baseline="-25000" dirty="0" smtClean="0"/>
              <a:t>Z-1</a:t>
            </a:r>
            <a:r>
              <a:rPr lang="es-PE" baseline="30000" dirty="0" smtClean="0"/>
              <a:t>A</a:t>
            </a:r>
            <a:r>
              <a:rPr lang="es-PE" dirty="0" smtClean="0"/>
              <a:t>Y + neutrino</a:t>
            </a:r>
          </a:p>
          <a:p>
            <a:endParaRPr lang="es-PE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 l="926"/>
          <a:stretch>
            <a:fillRect/>
          </a:stretch>
        </p:blipFill>
        <p:spPr bwMode="auto">
          <a:xfrm>
            <a:off x="971600" y="3501008"/>
            <a:ext cx="770485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1" name="Picture 9" descr="d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65591" cy="5765596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27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632848" cy="569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22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75"/>
          <a:stretch>
            <a:fillRect/>
          </a:stretch>
        </p:blipFill>
        <p:spPr bwMode="auto">
          <a:xfrm>
            <a:off x="539552" y="1484784"/>
            <a:ext cx="825377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467544" y="764704"/>
            <a:ext cx="8104984" cy="54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Radioactividad</a:t>
            </a:r>
            <a:endParaRPr kumimoji="0" lang="es-PE" sz="3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860032" y="188640"/>
            <a:ext cx="3096344" cy="459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Química Nuclear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395288" y="765175"/>
            <a:ext cx="8424862" cy="371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s-ES" sz="2800" b="1" u="sng" dirty="0">
                <a:solidFill>
                  <a:srgbClr val="FF0000"/>
                </a:solidFill>
                <a:latin typeface="Comic Sans MS" pitchFamily="66" charset="0"/>
              </a:rPr>
              <a:t>LEYES DEL DESPLAZAMIENTO RADIACTIVO</a:t>
            </a:r>
          </a:p>
          <a:p>
            <a:pPr algn="just">
              <a:spcBef>
                <a:spcPct val="50000"/>
              </a:spcBef>
              <a:spcAft>
                <a:spcPts val="500"/>
              </a:spcAft>
            </a:pPr>
            <a:r>
              <a:rPr lang="es-ES" sz="3000" dirty="0">
                <a:latin typeface="Comic Sans MS" pitchFamily="66" charset="0"/>
              </a:rPr>
              <a:t>1.- Cuando un núcleo radiactivo X emite una partícula </a:t>
            </a:r>
            <a:r>
              <a:rPr lang="es-ES" sz="3000" dirty="0">
                <a:latin typeface="Symbol" pitchFamily="18" charset="2"/>
              </a:rPr>
              <a:t>a </a:t>
            </a:r>
            <a:r>
              <a:rPr lang="es-ES" sz="3000" dirty="0">
                <a:latin typeface="Comic Sans MS" pitchFamily="66" charset="0"/>
              </a:rPr>
              <a:t> se convierte en otro núcleo Y con número másico A-4 y </a:t>
            </a:r>
            <a:r>
              <a:rPr lang="es-ES" sz="3000" dirty="0" err="1">
                <a:latin typeface="Comic Sans MS" pitchFamily="66" charset="0"/>
              </a:rPr>
              <a:t>nºatómico</a:t>
            </a:r>
            <a:r>
              <a:rPr lang="es-ES" sz="3000" dirty="0">
                <a:latin typeface="Comic Sans MS" pitchFamily="66" charset="0"/>
              </a:rPr>
              <a:t> Z-2. </a:t>
            </a:r>
          </a:p>
          <a:p>
            <a:pPr algn="ctr">
              <a:spcBef>
                <a:spcPct val="50000"/>
              </a:spcBef>
              <a:spcAft>
                <a:spcPts val="500"/>
              </a:spcAft>
            </a:pPr>
            <a:r>
              <a:rPr lang="es-ES" sz="3000" baseline="-25000" dirty="0">
                <a:latin typeface="Comic Sans MS" pitchFamily="66" charset="0"/>
              </a:rPr>
              <a:t>Z</a:t>
            </a:r>
            <a:r>
              <a:rPr lang="es-ES" sz="3000" baseline="30000" dirty="0">
                <a:latin typeface="Comic Sans MS" pitchFamily="66" charset="0"/>
              </a:rPr>
              <a:t>A</a:t>
            </a:r>
            <a:r>
              <a:rPr lang="es-ES" sz="3000" dirty="0">
                <a:latin typeface="Comic Sans MS" pitchFamily="66" charset="0"/>
              </a:rPr>
              <a:t>X ----&gt; </a:t>
            </a:r>
            <a:r>
              <a:rPr lang="es-ES" sz="3000" baseline="-25000" dirty="0">
                <a:latin typeface="Comic Sans MS" pitchFamily="66" charset="0"/>
              </a:rPr>
              <a:t>Z-2</a:t>
            </a:r>
            <a:r>
              <a:rPr lang="es-ES" sz="3000" baseline="30000" dirty="0">
                <a:latin typeface="Comic Sans MS" pitchFamily="66" charset="0"/>
              </a:rPr>
              <a:t>A-4</a:t>
            </a:r>
            <a:r>
              <a:rPr lang="es-ES" sz="3000" dirty="0">
                <a:latin typeface="Comic Sans MS" pitchFamily="66" charset="0"/>
              </a:rPr>
              <a:t>Y + </a:t>
            </a:r>
            <a:r>
              <a:rPr lang="es-ES" sz="3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4</a:t>
            </a:r>
            <a:r>
              <a:rPr lang="es-ES" sz="3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2</a:t>
            </a:r>
            <a:r>
              <a:rPr lang="es-E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He</a:t>
            </a:r>
            <a:r>
              <a:rPr lang="es-ES" sz="3000" dirty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s-ES" sz="3000" dirty="0">
                <a:latin typeface="Comic Sans MS" pitchFamily="66" charset="0"/>
              </a:rPr>
              <a:t>EJEMPLO:</a:t>
            </a:r>
          </a:p>
        </p:txBody>
      </p:sp>
      <p:graphicFrame>
        <p:nvGraphicFramePr>
          <p:cNvPr id="1146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9275930"/>
              </p:ext>
            </p:extLst>
          </p:nvPr>
        </p:nvGraphicFramePr>
        <p:xfrm>
          <a:off x="2699792" y="4476369"/>
          <a:ext cx="4896544" cy="995300"/>
        </p:xfrm>
        <a:graphic>
          <a:graphicData uri="http://schemas.openxmlformats.org/presentationml/2006/ole">
            <p:oleObj spid="_x0000_s8220" name="Equation" r:id="rId3" imgW="1079032" imgH="24119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227802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11188" y="836613"/>
            <a:ext cx="7705725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spcAft>
                <a:spcPts val="500"/>
              </a:spcAft>
            </a:pPr>
            <a:r>
              <a:rPr lang="es-ES" sz="3200" dirty="0">
                <a:latin typeface="Comic Sans MS" pitchFamily="66" charset="0"/>
              </a:rPr>
              <a:t>2.- Cuando un núcleo radiactivo X emite una partícula </a:t>
            </a:r>
            <a:r>
              <a:rPr lang="es-ES" sz="3200" dirty="0">
                <a:latin typeface="Symbol" pitchFamily="18" charset="2"/>
              </a:rPr>
              <a:t>b(-) </a:t>
            </a:r>
            <a:r>
              <a:rPr lang="es-ES" sz="3200" dirty="0">
                <a:latin typeface="Comic Sans MS" pitchFamily="66" charset="0"/>
              </a:rPr>
              <a:t> o electrón, se convierte en otro núcleo Y con número másico A y </a:t>
            </a:r>
            <a:r>
              <a:rPr lang="es-ES" sz="3200" dirty="0" err="1">
                <a:latin typeface="Comic Sans MS" pitchFamily="66" charset="0"/>
              </a:rPr>
              <a:t>nºatómico</a:t>
            </a:r>
            <a:r>
              <a:rPr lang="es-ES" sz="3200" dirty="0">
                <a:latin typeface="Comic Sans MS" pitchFamily="66" charset="0"/>
              </a:rPr>
              <a:t> Z+1.</a:t>
            </a:r>
          </a:p>
          <a:p>
            <a:pPr algn="ctr">
              <a:spcBef>
                <a:spcPct val="50000"/>
              </a:spcBef>
              <a:spcAft>
                <a:spcPts val="500"/>
              </a:spcAft>
            </a:pPr>
            <a:r>
              <a:rPr lang="es-ES" sz="3200" baseline="-25000" dirty="0">
                <a:solidFill>
                  <a:srgbClr val="0000FF"/>
                </a:solidFill>
                <a:latin typeface="Comic Sans MS" pitchFamily="66" charset="0"/>
              </a:rPr>
              <a:t>Z</a:t>
            </a:r>
            <a:r>
              <a:rPr lang="es-ES" sz="3200" baseline="30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s-ES" sz="3200" dirty="0">
                <a:solidFill>
                  <a:srgbClr val="0000FF"/>
                </a:solidFill>
                <a:latin typeface="Comic Sans MS" pitchFamily="66" charset="0"/>
              </a:rPr>
              <a:t>X ----&gt; </a:t>
            </a:r>
            <a:r>
              <a:rPr lang="es-ES" sz="3200" baseline="-25000" dirty="0">
                <a:solidFill>
                  <a:srgbClr val="0000FF"/>
                </a:solidFill>
                <a:latin typeface="Comic Sans MS" pitchFamily="66" charset="0"/>
              </a:rPr>
              <a:t>Z+1</a:t>
            </a:r>
            <a:r>
              <a:rPr lang="es-ES" sz="3200" baseline="30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s-ES" sz="3200" dirty="0">
                <a:solidFill>
                  <a:srgbClr val="0000FF"/>
                </a:solidFill>
                <a:latin typeface="Comic Sans MS" pitchFamily="66" charset="0"/>
              </a:rPr>
              <a:t>Y + </a:t>
            </a:r>
            <a:r>
              <a:rPr lang="es-ES" sz="3200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0</a:t>
            </a:r>
            <a:r>
              <a:rPr lang="es-ES" sz="32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-1</a:t>
            </a:r>
            <a:r>
              <a:rPr lang="es-E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e </a:t>
            </a:r>
          </a:p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s-E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Ejemplo: La desintegración </a:t>
            </a:r>
            <a:r>
              <a:rPr lang="es-E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b(-)</a:t>
            </a:r>
            <a:r>
              <a:rPr lang="es-E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 del neutrón:</a:t>
            </a:r>
          </a:p>
          <a:p>
            <a:pPr algn="ctr">
              <a:spcBef>
                <a:spcPct val="50000"/>
              </a:spcBef>
              <a:spcAft>
                <a:spcPts val="500"/>
              </a:spcAft>
            </a:pPr>
            <a:r>
              <a:rPr lang="es-ES" sz="3200" baseline="-25000" dirty="0">
                <a:latin typeface="Comic Sans MS" pitchFamily="66" charset="0"/>
              </a:rPr>
              <a:t>0</a:t>
            </a:r>
            <a:r>
              <a:rPr lang="es-ES" sz="3200" baseline="30000" dirty="0">
                <a:latin typeface="Comic Sans MS" pitchFamily="66" charset="0"/>
              </a:rPr>
              <a:t>1</a:t>
            </a:r>
            <a:r>
              <a:rPr lang="es-ES" sz="3200" dirty="0">
                <a:latin typeface="Comic Sans MS" pitchFamily="66" charset="0"/>
              </a:rPr>
              <a:t>n ----&gt; </a:t>
            </a:r>
            <a:r>
              <a:rPr lang="es-ES" sz="3200" baseline="-25000" dirty="0">
                <a:latin typeface="Comic Sans MS" pitchFamily="66" charset="0"/>
              </a:rPr>
              <a:t>1</a:t>
            </a:r>
            <a:r>
              <a:rPr lang="es-ES" sz="3200" baseline="30000" dirty="0">
                <a:latin typeface="Comic Sans MS" pitchFamily="66" charset="0"/>
              </a:rPr>
              <a:t>1</a:t>
            </a:r>
            <a:r>
              <a:rPr lang="es-ES" sz="3200" dirty="0">
                <a:latin typeface="Comic Sans MS" pitchFamily="66" charset="0"/>
              </a:rPr>
              <a:t>p + </a:t>
            </a:r>
            <a:r>
              <a:rPr lang="es-ES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0</a:t>
            </a:r>
            <a:r>
              <a:rPr lang="es-E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-1</a:t>
            </a:r>
            <a:r>
              <a:rPr lang="es-E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e +    (antineutrino)</a:t>
            </a:r>
          </a:p>
          <a:p>
            <a:pPr>
              <a:spcBef>
                <a:spcPct val="50000"/>
              </a:spcBef>
              <a:spcAft>
                <a:spcPts val="500"/>
              </a:spcAft>
            </a:pPr>
            <a:endParaRPr lang="es-ES" sz="32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  <a:p>
            <a:pPr>
              <a:spcBef>
                <a:spcPct val="50000"/>
              </a:spcBef>
              <a:spcAft>
                <a:spcPts val="500"/>
              </a:spcAft>
            </a:pPr>
            <a:endParaRPr lang="es-ES" sz="3200" dirty="0">
              <a:latin typeface="Comic Sans MS" pitchFamily="66" charset="0"/>
            </a:endParaRP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4707751" y="5270500"/>
          <a:ext cx="504825" cy="463550"/>
        </p:xfrm>
        <a:graphic>
          <a:graphicData uri="http://schemas.openxmlformats.org/presentationml/2006/ole">
            <p:oleObj spid="_x0000_s9243" name="Ecuación" r:id="rId3" imgW="152334" imgH="13963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3984545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11188" y="836613"/>
            <a:ext cx="7705725" cy="43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spcAft>
                <a:spcPts val="500"/>
              </a:spcAft>
            </a:pPr>
            <a:r>
              <a:rPr lang="es-ES" sz="3200" dirty="0">
                <a:latin typeface="Comic Sans MS" pitchFamily="66" charset="0"/>
              </a:rPr>
              <a:t>3.- Cuando un núcleo radiactivo X emite una partícula </a:t>
            </a:r>
            <a:r>
              <a:rPr lang="es-ES" sz="3200" dirty="0">
                <a:latin typeface="Symbol" pitchFamily="18" charset="2"/>
              </a:rPr>
              <a:t>b(+)  o </a:t>
            </a:r>
            <a:r>
              <a:rPr lang="es-ES" sz="3200" dirty="0">
                <a:latin typeface="Comic Sans MS" pitchFamily="66" charset="0"/>
              </a:rPr>
              <a:t>positrón,</a:t>
            </a:r>
            <a:r>
              <a:rPr lang="es-ES" sz="3200" dirty="0">
                <a:latin typeface="Symbol" pitchFamily="18" charset="2"/>
              </a:rPr>
              <a:t> </a:t>
            </a:r>
            <a:r>
              <a:rPr lang="es-ES" sz="3200" dirty="0">
                <a:latin typeface="Comic Sans MS" pitchFamily="66" charset="0"/>
              </a:rPr>
              <a:t> se convierte en otro núcleo Y con número másico A y </a:t>
            </a:r>
            <a:r>
              <a:rPr lang="es-ES" sz="3200" dirty="0" err="1">
                <a:latin typeface="Comic Sans MS" pitchFamily="66" charset="0"/>
              </a:rPr>
              <a:t>nºatómico</a:t>
            </a:r>
            <a:r>
              <a:rPr lang="es-ES" sz="3200" dirty="0">
                <a:latin typeface="Comic Sans MS" pitchFamily="66" charset="0"/>
              </a:rPr>
              <a:t> Z-1.</a:t>
            </a:r>
          </a:p>
          <a:p>
            <a:pPr algn="ctr">
              <a:spcBef>
                <a:spcPct val="50000"/>
              </a:spcBef>
              <a:spcAft>
                <a:spcPts val="500"/>
              </a:spcAft>
            </a:pPr>
            <a:r>
              <a:rPr lang="es-ES" sz="3200" baseline="-25000" dirty="0">
                <a:solidFill>
                  <a:srgbClr val="0000FF"/>
                </a:solidFill>
                <a:latin typeface="Comic Sans MS" pitchFamily="66" charset="0"/>
              </a:rPr>
              <a:t>Z</a:t>
            </a:r>
            <a:r>
              <a:rPr lang="es-ES" sz="3200" baseline="30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s-ES" sz="3200" dirty="0">
                <a:solidFill>
                  <a:srgbClr val="0000FF"/>
                </a:solidFill>
                <a:latin typeface="Comic Sans MS" pitchFamily="66" charset="0"/>
              </a:rPr>
              <a:t>X ----&gt; </a:t>
            </a:r>
            <a:r>
              <a:rPr lang="es-ES" sz="3200" baseline="-25000" dirty="0">
                <a:solidFill>
                  <a:srgbClr val="0000FF"/>
                </a:solidFill>
                <a:latin typeface="Comic Sans MS" pitchFamily="66" charset="0"/>
              </a:rPr>
              <a:t>Z-1</a:t>
            </a:r>
            <a:r>
              <a:rPr lang="es-ES" sz="3200" baseline="30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s-ES" sz="3200" dirty="0">
                <a:solidFill>
                  <a:srgbClr val="0000FF"/>
                </a:solidFill>
                <a:latin typeface="Comic Sans MS" pitchFamily="66" charset="0"/>
              </a:rPr>
              <a:t>Y + </a:t>
            </a:r>
            <a:r>
              <a:rPr lang="es-E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s-ES" sz="3200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0</a:t>
            </a:r>
            <a:r>
              <a:rPr lang="es-ES" sz="3200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+1</a:t>
            </a:r>
            <a:r>
              <a:rPr lang="es-E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e </a:t>
            </a:r>
            <a:endParaRPr lang="es-ES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s-E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Ejemplo: La desintegración </a:t>
            </a:r>
            <a:r>
              <a:rPr lang="es-E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b(+)</a:t>
            </a:r>
            <a:r>
              <a:rPr lang="es-E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 del protón:</a:t>
            </a:r>
          </a:p>
          <a:p>
            <a:pPr algn="ctr">
              <a:spcBef>
                <a:spcPct val="50000"/>
              </a:spcBef>
              <a:spcAft>
                <a:spcPts val="500"/>
              </a:spcAft>
            </a:pPr>
            <a:r>
              <a:rPr lang="es-ES" sz="32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s-ES" sz="3200" baseline="30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s-ES" sz="3200" dirty="0">
                <a:solidFill>
                  <a:srgbClr val="0000FF"/>
                </a:solidFill>
                <a:latin typeface="Comic Sans MS" pitchFamily="66" charset="0"/>
              </a:rPr>
              <a:t>p ----&gt; </a:t>
            </a:r>
            <a:r>
              <a:rPr lang="es-ES" sz="3200" baseline="-25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s-ES" sz="3200" baseline="30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s-ES" sz="3200" dirty="0">
                <a:solidFill>
                  <a:srgbClr val="0000FF"/>
                </a:solidFill>
                <a:latin typeface="Comic Sans MS" pitchFamily="66" charset="0"/>
              </a:rPr>
              <a:t>n + </a:t>
            </a:r>
            <a:r>
              <a:rPr lang="es-ES" sz="3200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0</a:t>
            </a:r>
            <a:r>
              <a:rPr lang="es-ES" sz="32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+1</a:t>
            </a:r>
            <a:r>
              <a:rPr lang="es-E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e +    (neutrino)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148064" y="4653136"/>
          <a:ext cx="420687" cy="463550"/>
        </p:xfrm>
        <a:graphic>
          <a:graphicData uri="http://schemas.openxmlformats.org/presentationml/2006/ole">
            <p:oleObj spid="_x0000_s10267" name="Ecuación" r:id="rId3" imgW="126835" imgH="139518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8645637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11188" y="836613"/>
            <a:ext cx="7993260" cy="23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spcAft>
                <a:spcPts val="500"/>
              </a:spcAft>
            </a:pPr>
            <a:r>
              <a:rPr lang="es-ES" sz="3200" dirty="0">
                <a:latin typeface="Comic Sans MS" pitchFamily="66" charset="0"/>
              </a:rPr>
              <a:t>4.- Cuando un núcleo excitado radiactivo X emite radiación </a:t>
            </a:r>
            <a:r>
              <a:rPr lang="es-ES" sz="3200" dirty="0">
                <a:latin typeface="Symbol" pitchFamily="18" charset="2"/>
              </a:rPr>
              <a:t> g</a:t>
            </a:r>
            <a:r>
              <a:rPr lang="es-ES" sz="3200" dirty="0">
                <a:latin typeface="Comic Sans MS" pitchFamily="66" charset="0"/>
              </a:rPr>
              <a:t>,</a:t>
            </a:r>
            <a:r>
              <a:rPr lang="es-ES" sz="3200" dirty="0">
                <a:latin typeface="Symbol" pitchFamily="18" charset="2"/>
              </a:rPr>
              <a:t> </a:t>
            </a:r>
            <a:r>
              <a:rPr lang="es-ES" sz="3200" dirty="0">
                <a:latin typeface="Comic Sans MS" pitchFamily="66" charset="0"/>
              </a:rPr>
              <a:t> se transforma en el mismo núcleo en su estado fundamental.</a:t>
            </a:r>
          </a:p>
          <a:p>
            <a:pPr algn="ctr">
              <a:spcBef>
                <a:spcPct val="50000"/>
              </a:spcBef>
              <a:spcAft>
                <a:spcPts val="500"/>
              </a:spcAft>
            </a:pPr>
            <a:r>
              <a:rPr lang="es-ES" sz="3200" baseline="-25000" dirty="0">
                <a:latin typeface="Comic Sans MS" pitchFamily="66" charset="0"/>
              </a:rPr>
              <a:t>Z</a:t>
            </a:r>
            <a:r>
              <a:rPr lang="es-ES" sz="3200" baseline="30000" dirty="0">
                <a:latin typeface="Comic Sans MS" pitchFamily="66" charset="0"/>
              </a:rPr>
              <a:t>A</a:t>
            </a:r>
            <a:r>
              <a:rPr lang="es-ES" sz="3200" dirty="0">
                <a:latin typeface="Comic Sans MS" pitchFamily="66" charset="0"/>
              </a:rPr>
              <a:t>X</a:t>
            </a:r>
            <a:r>
              <a:rPr lang="es-ES" sz="3200" baseline="30000" dirty="0">
                <a:latin typeface="Comic Sans MS" pitchFamily="66" charset="0"/>
              </a:rPr>
              <a:t>*</a:t>
            </a:r>
            <a:r>
              <a:rPr lang="es-ES" sz="3200" dirty="0">
                <a:latin typeface="Comic Sans MS" pitchFamily="66" charset="0"/>
              </a:rPr>
              <a:t> ----&gt; </a:t>
            </a:r>
            <a:r>
              <a:rPr lang="es-ES" sz="3200" baseline="-25000" dirty="0">
                <a:latin typeface="Comic Sans MS" pitchFamily="66" charset="0"/>
              </a:rPr>
              <a:t>Z</a:t>
            </a:r>
            <a:r>
              <a:rPr lang="es-ES" sz="3200" baseline="30000" dirty="0">
                <a:latin typeface="Comic Sans MS" pitchFamily="66" charset="0"/>
              </a:rPr>
              <a:t>A</a:t>
            </a:r>
            <a:r>
              <a:rPr lang="es-ES" sz="3200" dirty="0">
                <a:latin typeface="Comic Sans MS" pitchFamily="66" charset="0"/>
              </a:rPr>
              <a:t>X + </a:t>
            </a:r>
            <a:r>
              <a:rPr lang="es-ES" sz="3200" dirty="0">
                <a:latin typeface="Symbol" pitchFamily="18" charset="2"/>
              </a:rPr>
              <a:t>g</a:t>
            </a:r>
            <a:endParaRPr lang="es-ES" sz="3200" dirty="0">
              <a:latin typeface="Comic Sans MS" pitchFamily="66" charset="0"/>
            </a:endParaRPr>
          </a:p>
        </p:txBody>
      </p:sp>
      <p:pic>
        <p:nvPicPr>
          <p:cNvPr id="117766" name="Picture 6" descr="infopobla1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246498" cy="3130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39552" y="4221088"/>
            <a:ext cx="3851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err="1" smtClean="0"/>
              <a:t>Ejemplo</a:t>
            </a:r>
            <a:r>
              <a:rPr lang="en-US" sz="2400" dirty="0" smtClean="0"/>
              <a:t>: </a:t>
            </a:r>
            <a:r>
              <a:rPr lang="en-US" sz="2400" dirty="0"/>
              <a:t>Un </a:t>
            </a:r>
            <a:r>
              <a:rPr lang="en-US" sz="2400" dirty="0" err="1"/>
              <a:t>núcleo</a:t>
            </a:r>
            <a:r>
              <a:rPr lang="en-US" sz="2400" dirty="0"/>
              <a:t> de </a:t>
            </a:r>
            <a:r>
              <a:rPr lang="en-US" sz="2400" dirty="0" err="1"/>
              <a:t>protactinio</a:t>
            </a:r>
            <a:r>
              <a:rPr lang="en-US" sz="2400" dirty="0"/>
              <a:t> </a:t>
            </a:r>
            <a:r>
              <a:rPr lang="en-US" sz="2400" dirty="0" err="1"/>
              <a:t>excitado</a:t>
            </a:r>
            <a:r>
              <a:rPr lang="en-US" sz="2400" dirty="0"/>
              <a:t>:</a:t>
            </a:r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044252"/>
              </p:ext>
            </p:extLst>
          </p:nvPr>
        </p:nvGraphicFramePr>
        <p:xfrm>
          <a:off x="547622" y="5684837"/>
          <a:ext cx="3519553" cy="760247"/>
        </p:xfrm>
        <a:graphic>
          <a:graphicData uri="http://schemas.openxmlformats.org/presentationml/2006/ole">
            <p:oleObj spid="_x0000_s11292" name="Ecuación" r:id="rId4" imgW="1117600" imgH="241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0457325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41685" y="655307"/>
            <a:ext cx="798630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sz="3000" dirty="0" err="1">
                <a:solidFill>
                  <a:srgbClr val="FF0000"/>
                </a:solidFill>
              </a:rPr>
              <a:t>Balanceo</a:t>
            </a:r>
            <a:r>
              <a:rPr lang="en-US" sz="3000" dirty="0">
                <a:solidFill>
                  <a:srgbClr val="FF0000"/>
                </a:solidFill>
              </a:rPr>
              <a:t> de </a:t>
            </a:r>
            <a:r>
              <a:rPr lang="en-US" sz="3000" dirty="0" err="1">
                <a:solidFill>
                  <a:srgbClr val="FF0000"/>
                </a:solidFill>
              </a:rPr>
              <a:t>las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ecuaciones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nucleares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7695" y="1347252"/>
            <a:ext cx="855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es-ES" sz="2800" dirty="0">
                <a:latin typeface="Arial" pitchFamily="34" charset="0"/>
                <a:cs typeface="Times New Roman" pitchFamily="18" charset="0"/>
              </a:rPr>
              <a:t>Conservar el número de masa </a:t>
            </a:r>
            <a:r>
              <a:rPr lang="en-US" sz="2800" dirty="0">
                <a:latin typeface="Arial" pitchFamily="34" charset="0"/>
              </a:rPr>
              <a:t>(A).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5789" y="1866364"/>
            <a:ext cx="85915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s-ES" sz="2200" dirty="0">
                <a:solidFill>
                  <a:srgbClr val="3333CC"/>
                </a:solidFill>
                <a:cs typeface="Arial" pitchFamily="34" charset="0"/>
              </a:rPr>
              <a:t>La suma de protones más los neutrones en los productos debe igualar la suma de protones más neutrones en los reactivos. </a:t>
            </a:r>
          </a:p>
        </p:txBody>
      </p:sp>
      <p:grpSp>
        <p:nvGrpSpPr>
          <p:cNvPr id="4136" name="Group 40"/>
          <p:cNvGrpSpPr>
            <a:grpSpLocks/>
          </p:cNvGrpSpPr>
          <p:nvPr/>
        </p:nvGrpSpPr>
        <p:grpSpPr bwMode="auto">
          <a:xfrm>
            <a:off x="2095500" y="2827338"/>
            <a:ext cx="4949825" cy="512762"/>
            <a:chOff x="1168" y="1837"/>
            <a:chExt cx="3118" cy="323"/>
          </a:xfrm>
        </p:grpSpPr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>
              <a:off x="1776" y="1837"/>
              <a:ext cx="294" cy="323"/>
              <a:chOff x="1910" y="2953"/>
              <a:chExt cx="294" cy="323"/>
            </a:xfrm>
          </p:grpSpPr>
          <p:sp>
            <p:nvSpPr>
              <p:cNvPr id="4114" name="Text Box 18"/>
              <p:cNvSpPr txBox="1">
                <a:spLocks noChangeArrowheads="1"/>
              </p:cNvSpPr>
              <p:nvPr/>
            </p:nvSpPr>
            <p:spPr bwMode="auto">
              <a:xfrm>
                <a:off x="1910" y="2953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aseline="30000"/>
                  <a:t>1</a:t>
                </a:r>
                <a:r>
                  <a:rPr lang="en-US"/>
                  <a:t>n</a:t>
                </a:r>
                <a:endParaRPr lang="en-US" baseline="30000"/>
              </a:p>
            </p:txBody>
          </p:sp>
          <p:sp>
            <p:nvSpPr>
              <p:cNvPr id="4115" name="Text Box 19"/>
              <p:cNvSpPr txBox="1">
                <a:spLocks noChangeArrowheads="1"/>
              </p:cNvSpPr>
              <p:nvPr/>
            </p:nvSpPr>
            <p:spPr bwMode="auto">
              <a:xfrm>
                <a:off x="1912" y="30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0</a:t>
                </a:r>
              </a:p>
            </p:txBody>
          </p:sp>
        </p:grpSp>
        <p:grpSp>
          <p:nvGrpSpPr>
            <p:cNvPr id="4119" name="Group 23"/>
            <p:cNvGrpSpPr>
              <a:grpSpLocks/>
            </p:cNvGrpSpPr>
            <p:nvPr/>
          </p:nvGrpSpPr>
          <p:grpSpPr bwMode="auto">
            <a:xfrm>
              <a:off x="1168" y="1840"/>
              <a:ext cx="470" cy="316"/>
              <a:chOff x="591" y="3552"/>
              <a:chExt cx="470" cy="316"/>
            </a:xfrm>
          </p:grpSpPr>
          <p:sp>
            <p:nvSpPr>
              <p:cNvPr id="4116" name="Text Box 20"/>
              <p:cNvSpPr txBox="1">
                <a:spLocks noChangeArrowheads="1"/>
              </p:cNvSpPr>
              <p:nvPr/>
            </p:nvSpPr>
            <p:spPr bwMode="auto">
              <a:xfrm>
                <a:off x="806" y="357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U</a:t>
                </a:r>
              </a:p>
            </p:txBody>
          </p:sp>
          <p:sp>
            <p:nvSpPr>
              <p:cNvPr id="4117" name="Text Box 21"/>
              <p:cNvSpPr txBox="1">
                <a:spLocks noChangeArrowheads="1"/>
              </p:cNvSpPr>
              <p:nvPr/>
            </p:nvSpPr>
            <p:spPr bwMode="auto">
              <a:xfrm>
                <a:off x="591" y="35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235</a:t>
                </a:r>
              </a:p>
            </p:txBody>
          </p:sp>
          <p:sp>
            <p:nvSpPr>
              <p:cNvPr id="4118" name="Text Box 22"/>
              <p:cNvSpPr txBox="1">
                <a:spLocks noChangeArrowheads="1"/>
              </p:cNvSpPr>
              <p:nvPr/>
            </p:nvSpPr>
            <p:spPr bwMode="auto">
              <a:xfrm>
                <a:off x="656" y="365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92</a:t>
                </a:r>
              </a:p>
            </p:txBody>
          </p:sp>
        </p:grp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1601" y="185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+</a:t>
              </a:r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080" y="199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22" name="Group 26"/>
            <p:cNvGrpSpPr>
              <a:grpSpLocks/>
            </p:cNvGrpSpPr>
            <p:nvPr/>
          </p:nvGrpSpPr>
          <p:grpSpPr bwMode="auto">
            <a:xfrm>
              <a:off x="2506" y="1840"/>
              <a:ext cx="566" cy="316"/>
              <a:chOff x="591" y="3552"/>
              <a:chExt cx="566" cy="316"/>
            </a:xfrm>
          </p:grpSpPr>
          <p:sp>
            <p:nvSpPr>
              <p:cNvPr id="4123" name="Text Box 27"/>
              <p:cNvSpPr txBox="1">
                <a:spLocks noChangeArrowheads="1"/>
              </p:cNvSpPr>
              <p:nvPr/>
            </p:nvSpPr>
            <p:spPr bwMode="auto">
              <a:xfrm>
                <a:off x="806" y="3577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Cs</a:t>
                </a:r>
              </a:p>
            </p:txBody>
          </p:sp>
          <p:sp>
            <p:nvSpPr>
              <p:cNvPr id="4124" name="Text Box 28"/>
              <p:cNvSpPr txBox="1">
                <a:spLocks noChangeArrowheads="1"/>
              </p:cNvSpPr>
              <p:nvPr/>
            </p:nvSpPr>
            <p:spPr bwMode="auto">
              <a:xfrm>
                <a:off x="591" y="35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138</a:t>
                </a:r>
              </a:p>
            </p:txBody>
          </p:sp>
          <p:sp>
            <p:nvSpPr>
              <p:cNvPr id="4125" name="Text Box 29"/>
              <p:cNvSpPr txBox="1">
                <a:spLocks noChangeArrowheads="1"/>
              </p:cNvSpPr>
              <p:nvPr/>
            </p:nvSpPr>
            <p:spPr bwMode="auto">
              <a:xfrm>
                <a:off x="656" y="365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/>
                  <a:t>55</a:t>
                </a:r>
              </a:p>
            </p:txBody>
          </p:sp>
        </p:grpSp>
        <p:grpSp>
          <p:nvGrpSpPr>
            <p:cNvPr id="4134" name="Group 38"/>
            <p:cNvGrpSpPr>
              <a:grpSpLocks/>
            </p:cNvGrpSpPr>
            <p:nvPr/>
          </p:nvGrpSpPr>
          <p:grpSpPr bwMode="auto">
            <a:xfrm>
              <a:off x="3216" y="1840"/>
              <a:ext cx="514" cy="316"/>
              <a:chOff x="1311" y="3044"/>
              <a:chExt cx="514" cy="316"/>
            </a:xfrm>
          </p:grpSpPr>
          <p:sp>
            <p:nvSpPr>
              <p:cNvPr id="4127" name="Text Box 31"/>
              <p:cNvSpPr txBox="1">
                <a:spLocks noChangeArrowheads="1"/>
              </p:cNvSpPr>
              <p:nvPr/>
            </p:nvSpPr>
            <p:spPr bwMode="auto">
              <a:xfrm>
                <a:off x="1463" y="3069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Rb</a:t>
                </a:r>
              </a:p>
            </p:txBody>
          </p:sp>
          <p:sp>
            <p:nvSpPr>
              <p:cNvPr id="4128" name="Text Box 32"/>
              <p:cNvSpPr txBox="1">
                <a:spLocks noChangeArrowheads="1"/>
              </p:cNvSpPr>
              <p:nvPr/>
            </p:nvSpPr>
            <p:spPr bwMode="auto">
              <a:xfrm>
                <a:off x="1311" y="304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/>
                  <a:t>96</a:t>
                </a:r>
              </a:p>
            </p:txBody>
          </p:sp>
          <p:sp>
            <p:nvSpPr>
              <p:cNvPr id="4129" name="Text Box 33"/>
              <p:cNvSpPr txBox="1">
                <a:spLocks noChangeArrowheads="1"/>
              </p:cNvSpPr>
              <p:nvPr/>
            </p:nvSpPr>
            <p:spPr bwMode="auto">
              <a:xfrm>
                <a:off x="1313" y="3148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/>
                  <a:t>37</a:t>
                </a:r>
              </a:p>
            </p:txBody>
          </p:sp>
        </p:grpSp>
        <p:grpSp>
          <p:nvGrpSpPr>
            <p:cNvPr id="4130" name="Group 34"/>
            <p:cNvGrpSpPr>
              <a:grpSpLocks/>
            </p:cNvGrpSpPr>
            <p:nvPr/>
          </p:nvGrpSpPr>
          <p:grpSpPr bwMode="auto">
            <a:xfrm>
              <a:off x="3992" y="1837"/>
              <a:ext cx="294" cy="323"/>
              <a:chOff x="1910" y="2953"/>
              <a:chExt cx="294" cy="323"/>
            </a:xfrm>
          </p:grpSpPr>
          <p:sp>
            <p:nvSpPr>
              <p:cNvPr id="4131" name="Text Box 35"/>
              <p:cNvSpPr txBox="1">
                <a:spLocks noChangeArrowheads="1"/>
              </p:cNvSpPr>
              <p:nvPr/>
            </p:nvSpPr>
            <p:spPr bwMode="auto">
              <a:xfrm>
                <a:off x="1910" y="2953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aseline="30000"/>
                  <a:t>1</a:t>
                </a:r>
                <a:r>
                  <a:rPr lang="en-US"/>
                  <a:t>n</a:t>
                </a:r>
                <a:endParaRPr lang="en-US" baseline="30000"/>
              </a:p>
            </p:txBody>
          </p:sp>
          <p:sp>
            <p:nvSpPr>
              <p:cNvPr id="4132" name="Text Box 36"/>
              <p:cNvSpPr txBox="1">
                <a:spLocks noChangeArrowheads="1"/>
              </p:cNvSpPr>
              <p:nvPr/>
            </p:nvSpPr>
            <p:spPr bwMode="auto">
              <a:xfrm>
                <a:off x="1912" y="30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0</a:t>
                </a:r>
              </a:p>
            </p:txBody>
          </p:sp>
        </p:grpSp>
        <p:sp>
          <p:nvSpPr>
            <p:cNvPr id="4133" name="Text Box 37"/>
            <p:cNvSpPr txBox="1">
              <a:spLocks noChangeArrowheads="1"/>
            </p:cNvSpPr>
            <p:nvPr/>
          </p:nvSpPr>
          <p:spPr bwMode="auto">
            <a:xfrm>
              <a:off x="3008" y="185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+</a:t>
              </a:r>
            </a:p>
          </p:txBody>
        </p:sp>
        <p:sp>
          <p:nvSpPr>
            <p:cNvPr id="4135" name="Text Box 39"/>
            <p:cNvSpPr txBox="1">
              <a:spLocks noChangeArrowheads="1"/>
            </p:cNvSpPr>
            <p:nvPr/>
          </p:nvSpPr>
          <p:spPr bwMode="auto">
            <a:xfrm>
              <a:off x="3696" y="185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+ 2</a:t>
              </a:r>
            </a:p>
          </p:txBody>
        </p:sp>
      </p:grp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2792413" y="3468688"/>
            <a:ext cx="358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235 + 1 = 138 + 96 + 2x1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64356" y="4075165"/>
            <a:ext cx="855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AutoNum type="arabicPeriod" startAt="2"/>
            </a:pPr>
            <a:r>
              <a:rPr lang="es-ES" sz="2800" dirty="0">
                <a:latin typeface="Arial" pitchFamily="34" charset="0"/>
                <a:cs typeface="Times New Roman" pitchFamily="18" charset="0"/>
              </a:rPr>
              <a:t>Conservar el número </a:t>
            </a:r>
            <a:r>
              <a:rPr lang="es-MX" sz="2800" dirty="0">
                <a:latin typeface="Arial" pitchFamily="34" charset="0"/>
                <a:cs typeface="Times New Roman" pitchFamily="18" charset="0"/>
              </a:rPr>
              <a:t>atómico</a:t>
            </a:r>
            <a:r>
              <a:rPr lang="en-US" sz="2800" dirty="0">
                <a:latin typeface="Arial" pitchFamily="34" charset="0"/>
              </a:rPr>
              <a:t>(Z) o </a:t>
            </a:r>
            <a:r>
              <a:rPr lang="en-US" sz="2800" dirty="0" err="1">
                <a:latin typeface="Arial" pitchFamily="34" charset="0"/>
              </a:rPr>
              <a:t>carga</a:t>
            </a:r>
            <a:r>
              <a:rPr lang="en-US" sz="2800" dirty="0">
                <a:latin typeface="Arial" pitchFamily="34" charset="0"/>
              </a:rPr>
              <a:t> nuclear.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314325" y="4664075"/>
            <a:ext cx="8591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s-ES" sz="2200" dirty="0">
                <a:solidFill>
                  <a:srgbClr val="3333CC"/>
                </a:solidFill>
                <a:cs typeface="Arial" pitchFamily="34" charset="0"/>
              </a:rPr>
              <a:t>La suma de cargas nucleares en los productos debe igualar la suma de cargas nucleares en los reactivos. </a:t>
            </a:r>
          </a:p>
        </p:txBody>
      </p:sp>
      <p:grpSp>
        <p:nvGrpSpPr>
          <p:cNvPr id="4140" name="Group 44"/>
          <p:cNvGrpSpPr>
            <a:grpSpLocks/>
          </p:cNvGrpSpPr>
          <p:nvPr/>
        </p:nvGrpSpPr>
        <p:grpSpPr bwMode="auto">
          <a:xfrm>
            <a:off x="2095500" y="5583238"/>
            <a:ext cx="4949825" cy="512762"/>
            <a:chOff x="1168" y="1837"/>
            <a:chExt cx="3118" cy="323"/>
          </a:xfrm>
        </p:grpSpPr>
        <p:grpSp>
          <p:nvGrpSpPr>
            <p:cNvPr id="4141" name="Group 45"/>
            <p:cNvGrpSpPr>
              <a:grpSpLocks/>
            </p:cNvGrpSpPr>
            <p:nvPr/>
          </p:nvGrpSpPr>
          <p:grpSpPr bwMode="auto">
            <a:xfrm>
              <a:off x="1776" y="1837"/>
              <a:ext cx="294" cy="323"/>
              <a:chOff x="1910" y="2953"/>
              <a:chExt cx="294" cy="323"/>
            </a:xfrm>
          </p:grpSpPr>
          <p:sp>
            <p:nvSpPr>
              <p:cNvPr id="4142" name="Text Box 46"/>
              <p:cNvSpPr txBox="1">
                <a:spLocks noChangeArrowheads="1"/>
              </p:cNvSpPr>
              <p:nvPr/>
            </p:nvSpPr>
            <p:spPr bwMode="auto">
              <a:xfrm>
                <a:off x="1910" y="2953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aseline="30000"/>
                  <a:t>1</a:t>
                </a:r>
                <a:r>
                  <a:rPr lang="en-US"/>
                  <a:t>n</a:t>
                </a:r>
                <a:endParaRPr lang="en-US" baseline="30000"/>
              </a:p>
            </p:txBody>
          </p:sp>
          <p:sp>
            <p:nvSpPr>
              <p:cNvPr id="4143" name="Text Box 47"/>
              <p:cNvSpPr txBox="1">
                <a:spLocks noChangeArrowheads="1"/>
              </p:cNvSpPr>
              <p:nvPr/>
            </p:nvSpPr>
            <p:spPr bwMode="auto">
              <a:xfrm>
                <a:off x="1912" y="30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0</a:t>
                </a:r>
              </a:p>
            </p:txBody>
          </p:sp>
        </p:grpSp>
        <p:grpSp>
          <p:nvGrpSpPr>
            <p:cNvPr id="4144" name="Group 48"/>
            <p:cNvGrpSpPr>
              <a:grpSpLocks/>
            </p:cNvGrpSpPr>
            <p:nvPr/>
          </p:nvGrpSpPr>
          <p:grpSpPr bwMode="auto">
            <a:xfrm>
              <a:off x="1168" y="1840"/>
              <a:ext cx="470" cy="316"/>
              <a:chOff x="591" y="3552"/>
              <a:chExt cx="470" cy="316"/>
            </a:xfrm>
          </p:grpSpPr>
          <p:sp>
            <p:nvSpPr>
              <p:cNvPr id="4145" name="Text Box 49"/>
              <p:cNvSpPr txBox="1">
                <a:spLocks noChangeArrowheads="1"/>
              </p:cNvSpPr>
              <p:nvPr/>
            </p:nvSpPr>
            <p:spPr bwMode="auto">
              <a:xfrm>
                <a:off x="806" y="357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U</a:t>
                </a:r>
              </a:p>
            </p:txBody>
          </p:sp>
          <p:sp>
            <p:nvSpPr>
              <p:cNvPr id="4146" name="Text Box 50"/>
              <p:cNvSpPr txBox="1">
                <a:spLocks noChangeArrowheads="1"/>
              </p:cNvSpPr>
              <p:nvPr/>
            </p:nvSpPr>
            <p:spPr bwMode="auto">
              <a:xfrm>
                <a:off x="591" y="35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235</a:t>
                </a:r>
              </a:p>
            </p:txBody>
          </p:sp>
          <p:sp>
            <p:nvSpPr>
              <p:cNvPr id="4147" name="Text Box 51"/>
              <p:cNvSpPr txBox="1">
                <a:spLocks noChangeArrowheads="1"/>
              </p:cNvSpPr>
              <p:nvPr/>
            </p:nvSpPr>
            <p:spPr bwMode="auto">
              <a:xfrm>
                <a:off x="656" y="365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92</a:t>
                </a:r>
              </a:p>
            </p:txBody>
          </p:sp>
        </p:grpSp>
        <p:sp>
          <p:nvSpPr>
            <p:cNvPr id="4148" name="Text Box 52"/>
            <p:cNvSpPr txBox="1">
              <a:spLocks noChangeArrowheads="1"/>
            </p:cNvSpPr>
            <p:nvPr/>
          </p:nvSpPr>
          <p:spPr bwMode="auto">
            <a:xfrm>
              <a:off x="1601" y="185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+</a:t>
              </a:r>
            </a:p>
          </p:txBody>
        </p:sp>
        <p:sp>
          <p:nvSpPr>
            <p:cNvPr id="4149" name="Line 53"/>
            <p:cNvSpPr>
              <a:spLocks noChangeShapeType="1"/>
            </p:cNvSpPr>
            <p:nvPr/>
          </p:nvSpPr>
          <p:spPr bwMode="auto">
            <a:xfrm>
              <a:off x="2080" y="199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50" name="Group 54"/>
            <p:cNvGrpSpPr>
              <a:grpSpLocks/>
            </p:cNvGrpSpPr>
            <p:nvPr/>
          </p:nvGrpSpPr>
          <p:grpSpPr bwMode="auto">
            <a:xfrm>
              <a:off x="2506" y="1840"/>
              <a:ext cx="566" cy="316"/>
              <a:chOff x="591" y="3552"/>
              <a:chExt cx="566" cy="316"/>
            </a:xfrm>
          </p:grpSpPr>
          <p:sp>
            <p:nvSpPr>
              <p:cNvPr id="4151" name="Text Box 55"/>
              <p:cNvSpPr txBox="1">
                <a:spLocks noChangeArrowheads="1"/>
              </p:cNvSpPr>
              <p:nvPr/>
            </p:nvSpPr>
            <p:spPr bwMode="auto">
              <a:xfrm>
                <a:off x="806" y="3577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Cs</a:t>
                </a:r>
              </a:p>
            </p:txBody>
          </p:sp>
          <p:sp>
            <p:nvSpPr>
              <p:cNvPr id="4152" name="Text Box 56"/>
              <p:cNvSpPr txBox="1">
                <a:spLocks noChangeArrowheads="1"/>
              </p:cNvSpPr>
              <p:nvPr/>
            </p:nvSpPr>
            <p:spPr bwMode="auto">
              <a:xfrm>
                <a:off x="591" y="35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138</a:t>
                </a:r>
              </a:p>
            </p:txBody>
          </p:sp>
          <p:sp>
            <p:nvSpPr>
              <p:cNvPr id="4153" name="Text Box 57"/>
              <p:cNvSpPr txBox="1">
                <a:spLocks noChangeArrowheads="1"/>
              </p:cNvSpPr>
              <p:nvPr/>
            </p:nvSpPr>
            <p:spPr bwMode="auto">
              <a:xfrm>
                <a:off x="656" y="365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/>
                  <a:t>55</a:t>
                </a:r>
              </a:p>
            </p:txBody>
          </p:sp>
        </p:grpSp>
        <p:grpSp>
          <p:nvGrpSpPr>
            <p:cNvPr id="4154" name="Group 58"/>
            <p:cNvGrpSpPr>
              <a:grpSpLocks/>
            </p:cNvGrpSpPr>
            <p:nvPr/>
          </p:nvGrpSpPr>
          <p:grpSpPr bwMode="auto">
            <a:xfrm>
              <a:off x="3216" y="1840"/>
              <a:ext cx="514" cy="316"/>
              <a:chOff x="1311" y="3044"/>
              <a:chExt cx="514" cy="316"/>
            </a:xfrm>
          </p:grpSpPr>
          <p:sp>
            <p:nvSpPr>
              <p:cNvPr id="4155" name="Text Box 59"/>
              <p:cNvSpPr txBox="1">
                <a:spLocks noChangeArrowheads="1"/>
              </p:cNvSpPr>
              <p:nvPr/>
            </p:nvSpPr>
            <p:spPr bwMode="auto">
              <a:xfrm>
                <a:off x="1463" y="3069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Rb</a:t>
                </a:r>
              </a:p>
            </p:txBody>
          </p:sp>
          <p:sp>
            <p:nvSpPr>
              <p:cNvPr id="4156" name="Text Box 60"/>
              <p:cNvSpPr txBox="1">
                <a:spLocks noChangeArrowheads="1"/>
              </p:cNvSpPr>
              <p:nvPr/>
            </p:nvSpPr>
            <p:spPr bwMode="auto">
              <a:xfrm>
                <a:off x="1311" y="304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/>
                  <a:t>96</a:t>
                </a:r>
              </a:p>
            </p:txBody>
          </p:sp>
          <p:sp>
            <p:nvSpPr>
              <p:cNvPr id="4157" name="Text Box 61"/>
              <p:cNvSpPr txBox="1">
                <a:spLocks noChangeArrowheads="1"/>
              </p:cNvSpPr>
              <p:nvPr/>
            </p:nvSpPr>
            <p:spPr bwMode="auto">
              <a:xfrm>
                <a:off x="1313" y="3148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/>
                  <a:t>37</a:t>
                </a:r>
              </a:p>
            </p:txBody>
          </p:sp>
        </p:grpSp>
        <p:grpSp>
          <p:nvGrpSpPr>
            <p:cNvPr id="4158" name="Group 62"/>
            <p:cNvGrpSpPr>
              <a:grpSpLocks/>
            </p:cNvGrpSpPr>
            <p:nvPr/>
          </p:nvGrpSpPr>
          <p:grpSpPr bwMode="auto">
            <a:xfrm>
              <a:off x="3992" y="1837"/>
              <a:ext cx="294" cy="323"/>
              <a:chOff x="1910" y="2953"/>
              <a:chExt cx="294" cy="323"/>
            </a:xfrm>
          </p:grpSpPr>
          <p:sp>
            <p:nvSpPr>
              <p:cNvPr id="4159" name="Text Box 63"/>
              <p:cNvSpPr txBox="1">
                <a:spLocks noChangeArrowheads="1"/>
              </p:cNvSpPr>
              <p:nvPr/>
            </p:nvSpPr>
            <p:spPr bwMode="auto">
              <a:xfrm>
                <a:off x="1910" y="2953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aseline="30000"/>
                  <a:t>1</a:t>
                </a:r>
                <a:r>
                  <a:rPr lang="en-US"/>
                  <a:t>n</a:t>
                </a:r>
                <a:endParaRPr lang="en-US" baseline="30000"/>
              </a:p>
            </p:txBody>
          </p:sp>
          <p:sp>
            <p:nvSpPr>
              <p:cNvPr id="4160" name="Text Box 64"/>
              <p:cNvSpPr txBox="1">
                <a:spLocks noChangeArrowheads="1"/>
              </p:cNvSpPr>
              <p:nvPr/>
            </p:nvSpPr>
            <p:spPr bwMode="auto">
              <a:xfrm>
                <a:off x="1912" y="306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0</a:t>
                </a:r>
              </a:p>
            </p:txBody>
          </p:sp>
        </p:grpSp>
        <p:sp>
          <p:nvSpPr>
            <p:cNvPr id="4161" name="Text Box 65"/>
            <p:cNvSpPr txBox="1">
              <a:spLocks noChangeArrowheads="1"/>
            </p:cNvSpPr>
            <p:nvPr/>
          </p:nvSpPr>
          <p:spPr bwMode="auto">
            <a:xfrm>
              <a:off x="3008" y="185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+</a:t>
              </a:r>
            </a:p>
          </p:txBody>
        </p:sp>
        <p:sp>
          <p:nvSpPr>
            <p:cNvPr id="4162" name="Text Box 66"/>
            <p:cNvSpPr txBox="1">
              <a:spLocks noChangeArrowheads="1"/>
            </p:cNvSpPr>
            <p:nvPr/>
          </p:nvSpPr>
          <p:spPr bwMode="auto">
            <a:xfrm>
              <a:off x="3696" y="185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+ 2</a:t>
              </a:r>
            </a:p>
          </p:txBody>
        </p:sp>
      </p:grp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2952750" y="6172200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92 + 0 = 55 + 37 + 2x0</a:t>
            </a:r>
          </a:p>
        </p:txBody>
      </p:sp>
    </p:spTree>
    <p:extLst>
      <p:ext uri="{BB962C8B-B14F-4D97-AF65-F5344CB8AC3E}">
        <p14:creationId xmlns="" xmlns:p14="http://schemas.microsoft.com/office/powerpoint/2010/main" val="41814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37" grpId="0" autoUpdateAnimBg="0"/>
      <p:bldP spid="4138" grpId="0" autoUpdateAnimBg="0"/>
      <p:bldP spid="4139" grpId="0" autoUpdateAnimBg="0"/>
      <p:bldP spid="416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6" y="836712"/>
            <a:ext cx="851203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748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0549"/>
          <a:stretch>
            <a:fillRect/>
          </a:stretch>
        </p:blipFill>
        <p:spPr bwMode="auto">
          <a:xfrm>
            <a:off x="539552" y="836712"/>
            <a:ext cx="753335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985" t="28471" r="22576"/>
          <a:stretch>
            <a:fillRect/>
          </a:stretch>
        </p:blipFill>
        <p:spPr bwMode="auto">
          <a:xfrm>
            <a:off x="2555776" y="2996952"/>
            <a:ext cx="4176464" cy="32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264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48883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539552" y="548680"/>
            <a:ext cx="7024744" cy="541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b="1" dirty="0" smtClean="0"/>
              <a:t>Tiempo de vida media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xmlns="" val="25673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s-ES" sz="4800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Desintegración radiactiva</a:t>
            </a:r>
            <a:endParaRPr lang="es-ES" sz="4000" u="sng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1043608" y="1988840"/>
            <a:ext cx="3744912" cy="1295400"/>
            <a:chOff x="3061" y="1344"/>
            <a:chExt cx="2359" cy="816"/>
          </a:xfrm>
        </p:grpSpPr>
        <p:graphicFrame>
          <p:nvGraphicFramePr>
            <p:cNvPr id="32777" name="Object 21"/>
            <p:cNvGraphicFramePr>
              <a:graphicFrameLocks noChangeAspect="1"/>
            </p:cNvGraphicFramePr>
            <p:nvPr/>
          </p:nvGraphicFramePr>
          <p:xfrm>
            <a:off x="3061" y="1344"/>
            <a:ext cx="2304" cy="796"/>
          </p:xfrm>
          <a:graphic>
            <a:graphicData uri="http://schemas.openxmlformats.org/presentationml/2006/ole">
              <p:oleObj spid="_x0000_s12315" name="Ecuación" r:id="rId4" imgW="698500" imgH="241300" progId="Equation.3">
                <p:embed/>
              </p:oleObj>
            </a:graphicData>
          </a:graphic>
        </p:graphicFrame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3061" y="1344"/>
              <a:ext cx="2359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061" y="2160"/>
              <a:ext cx="2359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3061" y="1344"/>
              <a:ext cx="0" cy="8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5420" y="1344"/>
              <a:ext cx="0" cy="8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003800" y="1844675"/>
            <a:ext cx="3384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3600" b="1">
                <a:solidFill>
                  <a:schemeClr val="accent2"/>
                </a:solidFill>
                <a:latin typeface="Arial Narrow" pitchFamily="34" charset="0"/>
              </a:rPr>
              <a:t>Ley de la desintegración radiactiva.</a:t>
            </a:r>
            <a:endParaRPr lang="es-ES" sz="3600" b="1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32783" name="Text Box 6"/>
          <p:cNvSpPr txBox="1">
            <a:spLocks noChangeArrowheads="1"/>
          </p:cNvSpPr>
          <p:nvPr/>
        </p:nvSpPr>
        <p:spPr bwMode="auto">
          <a:xfrm>
            <a:off x="683568" y="3789040"/>
            <a:ext cx="7632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3600" b="1" dirty="0">
                <a:latin typeface="Arial Narrow" pitchFamily="34" charset="0"/>
              </a:rPr>
              <a:t>Constante radiactiva  </a:t>
            </a:r>
            <a:r>
              <a:rPr lang="el-GR" sz="3600" b="1" dirty="0">
                <a:solidFill>
                  <a:srgbClr val="FF3300"/>
                </a:solidFill>
                <a:latin typeface="Arial Narrow" pitchFamily="34" charset="0"/>
              </a:rPr>
              <a:t>λ</a:t>
            </a:r>
            <a:r>
              <a:rPr lang="es-CO" sz="3600" b="1" dirty="0">
                <a:latin typeface="Arial Narrow" pitchFamily="34" charset="0"/>
              </a:rPr>
              <a:t> de una sustancia indica</a:t>
            </a:r>
            <a:r>
              <a:rPr lang="es-ES" sz="3600" b="1" dirty="0">
                <a:latin typeface="Arial Narrow" pitchFamily="34" charset="0"/>
              </a:rPr>
              <a:t> la probabilidad de desintegración por unidad de tiempo</a:t>
            </a:r>
            <a:r>
              <a:rPr lang="es-ES" sz="3600" b="1" dirty="0" smtClean="0">
                <a:latin typeface="Arial Narrow" pitchFamily="34" charset="0"/>
              </a:rPr>
              <a:t>.</a:t>
            </a:r>
          </a:p>
          <a:p>
            <a:pPr algn="ctr" eaLnBrk="1" hangingPunct="1"/>
            <a:r>
              <a:rPr lang="es-ES" sz="3600" b="1" dirty="0" smtClean="0">
                <a:latin typeface="Arial Narrow" pitchFamily="34" charset="0"/>
              </a:rPr>
              <a:t>Unidad </a:t>
            </a:r>
            <a:r>
              <a:rPr lang="es-ES" sz="3600" b="1" dirty="0">
                <a:latin typeface="Arial Narrow" pitchFamily="34" charset="0"/>
              </a:rPr>
              <a:t>S.I. (1/s)</a:t>
            </a:r>
            <a:endParaRPr lang="en-US" sz="3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705697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6" name="Group 74"/>
          <p:cNvGrpSpPr>
            <a:grpSpLocks/>
          </p:cNvGrpSpPr>
          <p:nvPr/>
        </p:nvGrpSpPr>
        <p:grpSpPr bwMode="auto">
          <a:xfrm>
            <a:off x="827088" y="3357563"/>
            <a:ext cx="4267200" cy="3276600"/>
            <a:chOff x="192" y="2016"/>
            <a:chExt cx="2688" cy="2064"/>
          </a:xfrm>
        </p:grpSpPr>
        <p:graphicFrame>
          <p:nvGraphicFramePr>
            <p:cNvPr id="105477" name="Object 66"/>
            <p:cNvGraphicFramePr>
              <a:graphicFrameLocks noChangeAspect="1"/>
            </p:cNvGraphicFramePr>
            <p:nvPr/>
          </p:nvGraphicFramePr>
          <p:xfrm>
            <a:off x="192" y="2016"/>
            <a:ext cx="2688" cy="2037"/>
          </p:xfrm>
          <a:graphic>
            <a:graphicData uri="http://schemas.openxmlformats.org/presentationml/2006/ole">
              <p:oleObj spid="_x0000_s13377" name="Imagen de mapa de bits" r:id="rId3" imgW="3029373" imgH="2295238" progId="PBrush">
                <p:embed/>
              </p:oleObj>
            </a:graphicData>
          </a:graphic>
        </p:graphicFrame>
        <p:sp>
          <p:nvSpPr>
            <p:cNvPr id="105478" name="Line 68"/>
            <p:cNvSpPr>
              <a:spLocks noChangeShapeType="1"/>
            </p:cNvSpPr>
            <p:nvPr/>
          </p:nvSpPr>
          <p:spPr bwMode="auto">
            <a:xfrm>
              <a:off x="67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05479" name="Line 69"/>
            <p:cNvSpPr>
              <a:spLocks noChangeShapeType="1"/>
            </p:cNvSpPr>
            <p:nvPr/>
          </p:nvSpPr>
          <p:spPr bwMode="auto">
            <a:xfrm>
              <a:off x="864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05480" name="Line 71"/>
            <p:cNvSpPr>
              <a:spLocks noChangeShapeType="1"/>
            </p:cNvSpPr>
            <p:nvPr/>
          </p:nvSpPr>
          <p:spPr bwMode="auto">
            <a:xfrm>
              <a:off x="1008" y="321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05481" name="Text Box 72"/>
            <p:cNvSpPr txBox="1">
              <a:spLocks noChangeArrowheads="1"/>
            </p:cNvSpPr>
            <p:nvPr/>
          </p:nvSpPr>
          <p:spPr bwMode="auto">
            <a:xfrm>
              <a:off x="192" y="302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/>
                <a:t>N</a:t>
              </a:r>
              <a:r>
                <a:rPr lang="es-ES" baseline="-25000"/>
                <a:t>o</a:t>
              </a:r>
              <a:r>
                <a:rPr lang="es-ES">
                  <a:cs typeface="Times New Roman" pitchFamily="18" charset="0"/>
                </a:rPr>
                <a:t>/2</a:t>
              </a:r>
              <a:endParaRPr lang="es-ES_tradnl"/>
            </a:p>
          </p:txBody>
        </p:sp>
        <p:sp>
          <p:nvSpPr>
            <p:cNvPr id="105482" name="Text Box 73"/>
            <p:cNvSpPr txBox="1">
              <a:spLocks noChangeArrowheads="1"/>
            </p:cNvSpPr>
            <p:nvPr/>
          </p:nvSpPr>
          <p:spPr bwMode="auto">
            <a:xfrm>
              <a:off x="912" y="379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/>
                <a:t>T</a:t>
              </a:r>
              <a:r>
                <a:rPr lang="es-ES">
                  <a:cs typeface="Times New Roman" pitchFamily="18" charset="0"/>
                </a:rPr>
                <a:t>½</a:t>
              </a:r>
              <a:endParaRPr lang="es-ES_tradnl"/>
            </a:p>
          </p:txBody>
        </p:sp>
      </p:grpSp>
      <p:sp>
        <p:nvSpPr>
          <p:cNvPr id="144449" name="Text Box 65"/>
          <p:cNvSpPr txBox="1">
            <a:spLocks noChangeArrowheads="1"/>
          </p:cNvSpPr>
          <p:nvPr/>
        </p:nvSpPr>
        <p:spPr bwMode="auto">
          <a:xfrm>
            <a:off x="467544" y="476672"/>
            <a:ext cx="51847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sym typeface="Symbol" pitchFamily="18" charset="2"/>
              </a:rPr>
              <a:t>Periodo de </a:t>
            </a:r>
            <a:r>
              <a:rPr lang="es-ES" sz="36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sym typeface="Symbol" pitchFamily="18" charset="2"/>
              </a:rPr>
              <a:t>semidesintegración</a:t>
            </a:r>
            <a:r>
              <a:rPr lang="es-E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sym typeface="Symbol" pitchFamily="18" charset="2"/>
              </a:rPr>
              <a:t> (T): </a:t>
            </a: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sym typeface="Symbol" pitchFamily="18" charset="2"/>
              </a:rPr>
              <a:t>en ese tiempo la cantidad de núcleos disminuye a la mitad del número original N</a:t>
            </a:r>
            <a:r>
              <a:rPr lang="es-ES" sz="3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sym typeface="Symbol" pitchFamily="18" charset="2"/>
              </a:rPr>
              <a:t>0 </a:t>
            </a:r>
            <a:endParaRPr lang="es-ES" sz="3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3635375" y="3500438"/>
            <a:ext cx="5329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sym typeface="Symbol" pitchFamily="18" charset="2"/>
              </a:rPr>
              <a:t>Tiempo de vida media</a:t>
            </a:r>
            <a:r>
              <a:rPr lang="es-ES" sz="4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sym typeface="Symbol" pitchFamily="18" charset="2"/>
              </a:rPr>
              <a:t>(t):</a:t>
            </a: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5867400" y="779463"/>
          <a:ext cx="2808288" cy="2073275"/>
        </p:xfrm>
        <a:graphic>
          <a:graphicData uri="http://schemas.openxmlformats.org/presentationml/2006/ole">
            <p:oleObj spid="_x0000_s13378" name="Ecuación" r:id="rId4" imgW="533169" imgH="39352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9420774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541337" y="485580"/>
            <a:ext cx="7991475" cy="6348412"/>
            <a:chOff x="684213" y="293688"/>
            <a:chExt cx="7991475" cy="6348412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755650" y="476250"/>
              <a:ext cx="302312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ES" sz="2800" b="1" dirty="0" smtClean="0">
                  <a:solidFill>
                    <a:srgbClr val="0000FF"/>
                  </a:solidFill>
                  <a:cs typeface="Times New Roman" pitchFamily="18" charset="0"/>
                </a:rPr>
                <a:t>Radioactividad</a:t>
              </a:r>
              <a:endParaRPr lang="es-ES" sz="2800" b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pic>
          <p:nvPicPr>
            <p:cNvPr id="12" name="Picture 18" descr="Becquerel"/>
            <p:cNvPicPr>
              <a:picLocks noChangeAspect="1" noChangeArrowheads="1"/>
            </p:cNvPicPr>
            <p:nvPr/>
          </p:nvPicPr>
          <p:blipFill>
            <a:blip r:embed="rId2" cstate="print">
              <a:lum bright="36000" contrast="-6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350" y="293688"/>
              <a:ext cx="2882900" cy="2774950"/>
            </a:xfrm>
            <a:prstGeom prst="rect">
              <a:avLst/>
            </a:prstGeom>
            <a:noFill/>
            <a:ln w="57150" cmpd="thickThin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9" descr="Matrimonio Curi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088" y="3141663"/>
              <a:ext cx="3022600" cy="350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684213" y="1370013"/>
              <a:ext cx="4535487" cy="2135969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s-ES" dirty="0"/>
                <a:t>La radioactividad es la emisión espontánea, 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s-ES" sz="2200" b="1" dirty="0">
                  <a:solidFill>
                    <a:srgbClr val="7030A0"/>
                  </a:solidFill>
                </a:rPr>
                <a:t>por parte de núcleos inestables</a:t>
              </a:r>
              <a:r>
                <a:rPr lang="es-ES" dirty="0"/>
                <a:t>, 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s-ES" dirty="0"/>
                <a:t>de partículas o de radiación electromagnética, o de ambas. 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14348" y="3808612"/>
              <a:ext cx="4535487" cy="229235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s-ES" dirty="0"/>
                <a:t>Los isótopos que se descomponen espontáneamente de este modo, se denominan isótopos radioactivos (o radioisótopos). </a:t>
              </a:r>
              <a:endParaRPr lang="es-ES" sz="18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42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0" y="466624"/>
            <a:ext cx="693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Actividad de una muestra (A)</a:t>
            </a:r>
            <a:endParaRPr lang="es-ES" sz="3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sym typeface="Symbol" pitchFamily="18" charset="2"/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6943280"/>
              </p:ext>
            </p:extLst>
          </p:nvPr>
        </p:nvGraphicFramePr>
        <p:xfrm>
          <a:off x="5832376" y="3198360"/>
          <a:ext cx="2340024" cy="853700"/>
        </p:xfrm>
        <a:graphic>
          <a:graphicData uri="http://schemas.openxmlformats.org/presentationml/2006/ole">
            <p:oleObj spid="_x0000_s14442" name="Ecuación" r:id="rId4" imgW="660113" imgH="241195" progId="Equation.3">
              <p:embed/>
            </p:oleObj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7240668"/>
              </p:ext>
            </p:extLst>
          </p:nvPr>
        </p:nvGraphicFramePr>
        <p:xfrm>
          <a:off x="5762124" y="1312474"/>
          <a:ext cx="2067928" cy="743728"/>
        </p:xfrm>
        <a:graphic>
          <a:graphicData uri="http://schemas.openxmlformats.org/presentationml/2006/ole">
            <p:oleObj spid="_x0000_s14443" name="Ecuación" r:id="rId5" imgW="634725" imgH="228501" progId="Equation.3">
              <p:embed/>
            </p:oleObj>
          </a:graphicData>
        </a:graphic>
      </p:graphicFrame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611188" y="2997200"/>
            <a:ext cx="4267200" cy="3351213"/>
            <a:chOff x="1202" y="1888"/>
            <a:chExt cx="2688" cy="2111"/>
          </a:xfrm>
        </p:grpSpPr>
        <p:graphicFrame>
          <p:nvGraphicFramePr>
            <p:cNvPr id="6150" name="Object 68"/>
            <p:cNvGraphicFramePr>
              <a:graphicFrameLocks noChangeAspect="1"/>
            </p:cNvGraphicFramePr>
            <p:nvPr/>
          </p:nvGraphicFramePr>
          <p:xfrm>
            <a:off x="1202" y="1936"/>
            <a:ext cx="2688" cy="2063"/>
          </p:xfrm>
          <a:graphic>
            <a:graphicData uri="http://schemas.openxmlformats.org/presentationml/2006/ole">
              <p:oleObj spid="_x0000_s14444" name="Imagen de mapa de bits" r:id="rId6" imgW="2828571" imgH="2172003" progId="PBrush">
                <p:embed/>
              </p:oleObj>
            </a:graphicData>
          </a:graphic>
        </p:graphicFrame>
        <p:sp>
          <p:nvSpPr>
            <p:cNvPr id="6155" name="Text Box 69"/>
            <p:cNvSpPr txBox="1">
              <a:spLocks noChangeArrowheads="1"/>
            </p:cNvSpPr>
            <p:nvPr/>
          </p:nvSpPr>
          <p:spPr bwMode="auto">
            <a:xfrm>
              <a:off x="1394" y="21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/>
                <a:t>A</a:t>
              </a:r>
              <a:r>
                <a:rPr lang="es-ES" baseline="-25000"/>
                <a:t>o</a:t>
              </a:r>
              <a:endParaRPr lang="es-ES_tradnl"/>
            </a:p>
          </p:txBody>
        </p:sp>
        <p:sp>
          <p:nvSpPr>
            <p:cNvPr id="6156" name="Text Box 70"/>
            <p:cNvSpPr txBox="1">
              <a:spLocks noChangeArrowheads="1"/>
            </p:cNvSpPr>
            <p:nvPr/>
          </p:nvSpPr>
          <p:spPr bwMode="auto">
            <a:xfrm>
              <a:off x="1538" y="18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/>
                <a:t>A</a:t>
              </a:r>
              <a:endParaRPr lang="es-ES_tradnl"/>
            </a:p>
          </p:txBody>
        </p:sp>
      </p:grpSp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7228055"/>
              </p:ext>
            </p:extLst>
          </p:nvPr>
        </p:nvGraphicFramePr>
        <p:xfrm>
          <a:off x="5744874" y="2244556"/>
          <a:ext cx="1902404" cy="665502"/>
        </p:xfrm>
        <a:graphic>
          <a:graphicData uri="http://schemas.openxmlformats.org/presentationml/2006/ole">
            <p:oleObj spid="_x0000_s14445" name="Ecuación" r:id="rId7" imgW="507780" imgH="177723" progId="Equation.3">
              <p:embed/>
            </p:oleObj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572000" y="4365104"/>
            <a:ext cx="41764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UNIDAD S.I.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BECQUEREL (Bq)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1Bq =1desintegración/</a:t>
            </a:r>
            <a:r>
              <a:rPr lang="es-ES" sz="2400" b="1" dirty="0" err="1">
                <a:solidFill>
                  <a:srgbClr val="0000FF"/>
                </a:solidFill>
              </a:rPr>
              <a:t>seg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39552" y="1124744"/>
            <a:ext cx="461327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3600" dirty="0">
                <a:solidFill>
                  <a:schemeClr val="accent2"/>
                </a:solidFill>
              </a:rPr>
              <a:t>A </a:t>
            </a:r>
            <a:r>
              <a:rPr lang="es-ES" sz="3600" dirty="0">
                <a:solidFill>
                  <a:schemeClr val="accent2"/>
                </a:solidFill>
                <a:cs typeface="Times New Roman" pitchFamily="18" charset="0"/>
              </a:rPr>
              <a:t>→ nº de </a:t>
            </a:r>
            <a:r>
              <a:rPr lang="es-ES" sz="3000" dirty="0">
                <a:solidFill>
                  <a:schemeClr val="accent2"/>
                </a:solidFill>
                <a:cs typeface="Times New Roman" pitchFamily="18" charset="0"/>
              </a:rPr>
              <a:t>desintegraciones</a:t>
            </a:r>
          </a:p>
          <a:p>
            <a:r>
              <a:rPr lang="es-ES" sz="3600" dirty="0">
                <a:solidFill>
                  <a:schemeClr val="accent2"/>
                </a:solidFill>
                <a:cs typeface="Times New Roman" pitchFamily="18" charset="0"/>
              </a:rPr>
              <a:t>por unidad de tiempo.</a:t>
            </a:r>
          </a:p>
        </p:txBody>
      </p:sp>
    </p:spTree>
    <p:extLst>
      <p:ext uri="{BB962C8B-B14F-4D97-AF65-F5344CB8AC3E}">
        <p14:creationId xmlns="" xmlns:p14="http://schemas.microsoft.com/office/powerpoint/2010/main" val="419428203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1560" y="1583854"/>
            <a:ext cx="807524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3200" b="1" dirty="0">
                <a:solidFill>
                  <a:schemeClr val="accent2"/>
                </a:solidFill>
                <a:latin typeface="Arial Narrow" pitchFamily="34" charset="0"/>
                <a:sym typeface="Symbol" pitchFamily="18" charset="2"/>
              </a:rPr>
              <a:t>Cuando dos núcleos, venciendo la repulsión </a:t>
            </a:r>
            <a:r>
              <a:rPr lang="es-ES" sz="3200" b="1" dirty="0" err="1">
                <a:solidFill>
                  <a:schemeClr val="accent2"/>
                </a:solidFill>
                <a:latin typeface="Arial Narrow" pitchFamily="34" charset="0"/>
                <a:sym typeface="Symbol" pitchFamily="18" charset="2"/>
              </a:rPr>
              <a:t>culombiana</a:t>
            </a:r>
            <a:r>
              <a:rPr lang="es-ES" sz="3200" b="1" dirty="0">
                <a:solidFill>
                  <a:schemeClr val="accent2"/>
                </a:solidFill>
                <a:latin typeface="Arial Narrow" pitchFamily="34" charset="0"/>
                <a:sym typeface="Symbol" pitchFamily="18" charset="2"/>
              </a:rPr>
              <a:t>, logran acercarse hasta distancias donde actúan las fuerzas nucleares, puede ocurrir un reordenamiento de los nucleones, dando como resultado que los núcleos producto sean diferentes a los núcleos iniciales.                                                  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353963" y="764704"/>
            <a:ext cx="4953599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ES" sz="3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Reacciones</a:t>
            </a:r>
            <a:r>
              <a:rPr lang="es-ES" sz="3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nucleares</a:t>
            </a:r>
          </a:p>
        </p:txBody>
      </p:sp>
    </p:spTree>
    <p:extLst>
      <p:ext uri="{BB962C8B-B14F-4D97-AF65-F5344CB8AC3E}">
        <p14:creationId xmlns="" xmlns:p14="http://schemas.microsoft.com/office/powerpoint/2010/main" val="354701403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382000" cy="428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sz="3200" b="1">
                <a:latin typeface="Arial Narrow" pitchFamily="34" charset="0"/>
                <a:sym typeface="Symbol" pitchFamily="18" charset="2"/>
              </a:rPr>
              <a:t>Generalmente son producidas bombardeando núcleos con </a:t>
            </a:r>
            <a:r>
              <a:rPr lang="es-ES" sz="3200" b="1">
                <a:solidFill>
                  <a:srgbClr val="CC0000"/>
                </a:solidFill>
                <a:latin typeface="Arial Narrow" pitchFamily="34" charset="0"/>
                <a:sym typeface="Symbol" pitchFamily="18" charset="2"/>
              </a:rPr>
              <a:t>nucleones</a:t>
            </a:r>
            <a:r>
              <a:rPr lang="es-ES" sz="3200" b="1">
                <a:latin typeface="Arial Narrow" pitchFamily="34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sz="3200" b="1">
                <a:latin typeface="Arial Narrow" pitchFamily="34" charset="0"/>
                <a:sym typeface="Symbol" pitchFamily="18" charset="2"/>
              </a:rPr>
              <a:t>La reacción es EXOTÉRMICA:</a:t>
            </a:r>
            <a:r>
              <a:rPr lang="es-ES" sz="3200" b="1">
                <a:latin typeface="Symbol" pitchFamily="18" charset="2"/>
                <a:sym typeface="Symbol" pitchFamily="18" charset="2"/>
              </a:rPr>
              <a:t>D</a:t>
            </a:r>
            <a:r>
              <a:rPr lang="es-ES" sz="3200" b="1">
                <a:sym typeface="Symbol" pitchFamily="18" charset="2"/>
              </a:rPr>
              <a:t>E&gt;0</a:t>
            </a:r>
            <a:r>
              <a:rPr lang="es-ES" sz="3200" b="1">
                <a:latin typeface="Arial Narrow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sz="3200" b="1">
                <a:latin typeface="Arial Narrow" pitchFamily="34" charset="0"/>
                <a:sym typeface="Symbol" pitchFamily="18" charset="2"/>
              </a:rPr>
              <a:t>	REACTIVOS → PRODUCTOS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sz="3200" b="1">
                <a:latin typeface="Symbol" pitchFamily="18" charset="2"/>
                <a:sym typeface="Symbol" pitchFamily="18" charset="2"/>
              </a:rPr>
              <a:t>D</a:t>
            </a:r>
            <a:r>
              <a:rPr lang="es-ES" sz="3200" b="1">
                <a:sym typeface="Symbol" pitchFamily="18" charset="2"/>
              </a:rPr>
              <a:t>m = m(reactivos) – m(productos)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sz="3200" b="1">
                <a:sym typeface="Symbol" pitchFamily="18" charset="2"/>
              </a:rPr>
              <a:t>		</a:t>
            </a:r>
            <a:r>
              <a:rPr lang="es-ES" sz="3200" b="1">
                <a:latin typeface="Symbol" pitchFamily="18" charset="2"/>
                <a:sym typeface="Symbol" pitchFamily="18" charset="2"/>
              </a:rPr>
              <a:t>D</a:t>
            </a:r>
            <a:r>
              <a:rPr lang="es-ES" sz="3200" b="1">
                <a:sym typeface="Symbol" pitchFamily="18" charset="2"/>
              </a:rPr>
              <a:t>E = </a:t>
            </a:r>
            <a:r>
              <a:rPr lang="es-ES" sz="3200" b="1">
                <a:latin typeface="Symbol" pitchFamily="18" charset="2"/>
                <a:sym typeface="Symbol" pitchFamily="18" charset="2"/>
              </a:rPr>
              <a:t>D</a:t>
            </a:r>
            <a:r>
              <a:rPr lang="es-ES" sz="3200" b="1">
                <a:sym typeface="Symbol" pitchFamily="18" charset="2"/>
              </a:rPr>
              <a:t>m · c</a:t>
            </a:r>
            <a:r>
              <a:rPr lang="es-ES" sz="3200" b="1" baseline="30000">
                <a:sym typeface="Symbol" pitchFamily="18" charset="2"/>
              </a:rPr>
              <a:t>2</a:t>
            </a:r>
            <a:endParaRPr lang="es-ES" sz="3200" b="1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043972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3528" y="1268760"/>
            <a:ext cx="838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Un núcleo original  se bombardea con neutrones.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Como productos de la reacción se obtienen dos núcleos más ligeros y más neutrones los cuales producen una reacción en cadena.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La reacción es EXOTÉRMICA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3568" y="692696"/>
            <a:ext cx="7391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Reacciones de fisión nuclear</a:t>
            </a:r>
            <a:endParaRPr lang="es-ES_tradnl" sz="3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pic>
        <p:nvPicPr>
          <p:cNvPr id="5" name="Picture 2" descr="C:\Meus documentos\REAÇÕES NUCLEARES\REA. NUCLE. 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848872" cy="288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978759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39750" y="765175"/>
            <a:ext cx="8153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b="1">
                <a:solidFill>
                  <a:srgbClr val="CC0000"/>
                </a:solidFill>
                <a:latin typeface="Arial Narrow" pitchFamily="34" charset="0"/>
              </a:rPr>
              <a:t>Reacción de fisión del </a:t>
            </a:r>
            <a:r>
              <a:rPr lang="es-ES" sz="3200" b="1" baseline="30000">
                <a:solidFill>
                  <a:srgbClr val="CC0000"/>
                </a:solidFill>
                <a:latin typeface="Arial Narrow" pitchFamily="34" charset="0"/>
              </a:rPr>
              <a:t>235</a:t>
            </a:r>
            <a:r>
              <a:rPr lang="es-ES" sz="3200" b="1">
                <a:solidFill>
                  <a:srgbClr val="CC0000"/>
                </a:solidFill>
                <a:latin typeface="Arial Narrow" pitchFamily="34" charset="0"/>
              </a:rPr>
              <a:t>U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48759039"/>
              </p:ext>
            </p:extLst>
          </p:nvPr>
        </p:nvGraphicFramePr>
        <p:xfrm>
          <a:off x="701675" y="1772816"/>
          <a:ext cx="7380287" cy="819876"/>
        </p:xfrm>
        <a:graphic>
          <a:graphicData uri="http://schemas.openxmlformats.org/presentationml/2006/ole">
            <p:oleObj spid="_x0000_s16413" name="Ecuación" r:id="rId4" imgW="2171700" imgH="241300" progId="Equation.3">
              <p:embed/>
            </p:oleObj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11188" y="3141663"/>
            <a:ext cx="74171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800" dirty="0" smtClean="0">
                <a:solidFill>
                  <a:schemeClr val="accent2"/>
                </a:solidFill>
              </a:rPr>
              <a:t>El defecto de masa </a:t>
            </a:r>
            <a:r>
              <a:rPr lang="es-ES" sz="2800" dirty="0" smtClean="0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s-ES" sz="2800" dirty="0" smtClean="0">
                <a:solidFill>
                  <a:schemeClr val="accent2"/>
                </a:solidFill>
              </a:rPr>
              <a:t>m produce un desprendimiento de energía por núcleo de uranio.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020730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08912" cy="651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63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604"/>
          <a:stretch>
            <a:fillRect/>
          </a:stretch>
        </p:blipFill>
        <p:spPr bwMode="auto">
          <a:xfrm>
            <a:off x="683568" y="764704"/>
            <a:ext cx="7560840" cy="538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411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1520" y="908720"/>
            <a:ext cx="8382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Núcleos pequeños se unen para formar núcleos algo mayores.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Los núcleos de hidrógeno se fusionan para dar lugar a núcleos de helio.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La reacción es EXOTÉRMICA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Reacciones de fusión nuclear</a:t>
            </a:r>
            <a:endParaRPr lang="es-ES_tradnl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pic>
        <p:nvPicPr>
          <p:cNvPr id="5" name="Picture 2" descr="C:\Meus documentos\REAÇÕES NUCLEARES\REA. NUCLE. 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356992"/>
            <a:ext cx="688119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984593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232520" y="5844430"/>
            <a:ext cx="1295400" cy="6096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232520" y="4015630"/>
            <a:ext cx="1295400" cy="6096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232520" y="2339230"/>
            <a:ext cx="1295400" cy="5334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611560" y="980728"/>
            <a:ext cx="7848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800" b="1" dirty="0">
                <a:solidFill>
                  <a:srgbClr val="FF3300"/>
                </a:solidFill>
                <a:latin typeface="Arial Narrow" pitchFamily="34" charset="0"/>
              </a:rPr>
              <a:t>Reacciones de fusión nuclear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308720" y="393943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b="1">
                <a:solidFill>
                  <a:schemeClr val="bg1"/>
                </a:solidFill>
              </a:rPr>
              <a:t>p - d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308720" y="576823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b="1">
                <a:solidFill>
                  <a:schemeClr val="bg1"/>
                </a:solidFill>
              </a:rPr>
              <a:t>p - h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9873820"/>
              </p:ext>
            </p:extLst>
          </p:nvPr>
        </p:nvGraphicFramePr>
        <p:xfrm>
          <a:off x="2843808" y="2132856"/>
          <a:ext cx="4392488" cy="760044"/>
        </p:xfrm>
        <a:graphic>
          <a:graphicData uri="http://schemas.openxmlformats.org/presentationml/2006/ole">
            <p:oleObj spid="_x0000_s17497" name="Ecuación" r:id="rId4" imgW="1320800" imgH="228600" progId="Equation.3">
              <p:embed/>
            </p:oleObj>
          </a:graphicData>
        </a:graphic>
      </p:graphicFrame>
      <p:sp>
        <p:nvSpPr>
          <p:cNvPr id="13338" name="Rectangle 19"/>
          <p:cNvSpPr>
            <a:spLocks noChangeArrowheads="1"/>
          </p:cNvSpPr>
          <p:nvPr/>
        </p:nvSpPr>
        <p:spPr bwMode="auto">
          <a:xfrm>
            <a:off x="1259508" y="2132855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000" b="1">
                <a:solidFill>
                  <a:schemeClr val="bg1"/>
                </a:solidFill>
              </a:rPr>
              <a:t>p - p</a:t>
            </a:r>
          </a:p>
        </p:txBody>
      </p:sp>
      <p:graphicFrame>
        <p:nvGraphicFramePr>
          <p:cNvPr id="133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71493465"/>
              </p:ext>
            </p:extLst>
          </p:nvPr>
        </p:nvGraphicFramePr>
        <p:xfrm>
          <a:off x="2987824" y="3752788"/>
          <a:ext cx="4343415" cy="888317"/>
        </p:xfrm>
        <a:graphic>
          <a:graphicData uri="http://schemas.openxmlformats.org/presentationml/2006/ole">
            <p:oleObj spid="_x0000_s17498" name="Ecuación" r:id="rId5" imgW="1117600" imgH="228600" progId="Equation.3">
              <p:embed/>
            </p:oleObj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28447140"/>
              </p:ext>
            </p:extLst>
          </p:nvPr>
        </p:nvGraphicFramePr>
        <p:xfrm>
          <a:off x="2990403" y="5280724"/>
          <a:ext cx="5263354" cy="838344"/>
        </p:xfrm>
        <a:graphic>
          <a:graphicData uri="http://schemas.openxmlformats.org/presentationml/2006/ole">
            <p:oleObj spid="_x0000_s17499" name="Ecuación" r:id="rId6" imgW="1435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3693261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704856" cy="548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74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 Grupo"/>
          <p:cNvGrpSpPr/>
          <p:nvPr/>
        </p:nvGrpSpPr>
        <p:grpSpPr>
          <a:xfrm>
            <a:off x="573088" y="862311"/>
            <a:ext cx="7737475" cy="5554364"/>
            <a:chOff x="573088" y="862311"/>
            <a:chExt cx="7737475" cy="555436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73088" y="1530350"/>
              <a:ext cx="106150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000FF"/>
                  </a:solidFill>
                  <a:cs typeface="Times New Roman" pitchFamily="18" charset="0"/>
                </a:rPr>
                <a:t> Natural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125788" y="1457325"/>
              <a:ext cx="5184775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 dirty="0">
                  <a:cs typeface="Times New Roman" pitchFamily="18" charset="0"/>
                </a:rPr>
                <a:t>descomposición de los</a:t>
              </a:r>
            </a:p>
            <a:p>
              <a:pPr algn="ctr">
                <a:spcBef>
                  <a:spcPct val="50000"/>
                </a:spcBef>
              </a:pPr>
              <a:r>
                <a:rPr lang="es-ES" sz="2000" b="1" dirty="0">
                  <a:cs typeface="Times New Roman" pitchFamily="18" charset="0"/>
                </a:rPr>
                <a:t> isótopos radioactivos </a:t>
              </a:r>
            </a:p>
            <a:p>
              <a:pPr algn="ctr">
                <a:spcBef>
                  <a:spcPct val="50000"/>
                </a:spcBef>
              </a:pPr>
              <a:r>
                <a:rPr lang="es-ES" sz="2000" b="1" dirty="0">
                  <a:cs typeface="Times New Roman" pitchFamily="18" charset="0"/>
                </a:rPr>
                <a:t>que se encuentran en la naturaleza</a:t>
              </a:r>
              <a:r>
                <a:rPr lang="es-ES" sz="2000" b="1" dirty="0"/>
                <a:t>.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757238" y="3762375"/>
              <a:ext cx="10871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000FF"/>
                  </a:solidFill>
                  <a:cs typeface="Times New Roman" pitchFamily="18" charset="0"/>
                </a:rPr>
                <a:t>Artificial</a:t>
              </a: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727450" y="3546475"/>
              <a:ext cx="3930650" cy="1417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000" b="1" dirty="0">
                  <a:cs typeface="Times New Roman" pitchFamily="18" charset="0"/>
                </a:rPr>
                <a:t>la descomposición de los isótopos radioactivos obtenidos por el hombre.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200151" y="862311"/>
              <a:ext cx="57213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800" b="1" dirty="0">
                  <a:solidFill>
                    <a:srgbClr val="7030A0"/>
                  </a:solidFill>
                </a:rPr>
                <a:t>La radioactividad puede ser:</a:t>
              </a: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1547813" y="5419725"/>
              <a:ext cx="6192837" cy="996950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ES" dirty="0">
                  <a:cs typeface="Times New Roman" pitchFamily="18" charset="0"/>
                </a:rPr>
                <a:t>Los isótopos estables </a:t>
              </a:r>
            </a:p>
            <a:p>
              <a:pPr algn="ctr">
                <a:lnSpc>
                  <a:spcPct val="120000"/>
                </a:lnSpc>
              </a:pPr>
              <a:r>
                <a:rPr lang="es-ES" dirty="0">
                  <a:cs typeface="Times New Roman" pitchFamily="18" charset="0"/>
                </a:rPr>
                <a:t>no se descomponen espontáneamente</a:t>
              </a:r>
              <a:endParaRPr lang="es-ES" sz="18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2146300" y="1674813"/>
              <a:ext cx="863600" cy="2159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CC33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21" name="AutoShape 36"/>
            <p:cNvSpPr>
              <a:spLocks noChangeArrowheads="1"/>
            </p:cNvSpPr>
            <p:nvPr/>
          </p:nvSpPr>
          <p:spPr bwMode="auto">
            <a:xfrm>
              <a:off x="2290763" y="3906838"/>
              <a:ext cx="863600" cy="2159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CC33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114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1196752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hlinkClick r:id="rId2" action="ppaction://hlinkfile"/>
              </a:rPr>
              <a:t>Video: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https://www.youtube.com/watch?v=AOwe5WrruY0&amp;ebc=ANyPxKrreEUzk6Kwt981WdW9HzmN5zWaUdXJFuBfBwsiGhl4yZmZzJ5-u6l6twYiAj_NNuzTih5m6em9no1oq9bD0N_-77K_uw 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48883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83568" y="5661248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K</a:t>
            </a:r>
            <a:r>
              <a:rPr lang="es-PE" dirty="0" smtClean="0"/>
              <a:t> constante de decaimiento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620688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00FF"/>
                </a:solidFill>
              </a:rPr>
              <a:t>Ejercicios</a:t>
            </a:r>
            <a:endParaRPr lang="es-PE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41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8" y="764704"/>
            <a:ext cx="784887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8" y="3573016"/>
            <a:ext cx="767968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57530"/>
            <a:ext cx="1440160" cy="83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95" y="5013176"/>
            <a:ext cx="26003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070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089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19288"/>
            <a:ext cx="7572375" cy="366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2841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9" y="548680"/>
            <a:ext cx="813690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458854" y="1844824"/>
            <a:ext cx="8208912" cy="4131495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dirty="0" smtClean="0"/>
              <a:t>El decaimiento radiactivo sigue una cinética de primer orden, siendo la ecuación ; </a:t>
            </a:r>
            <a:r>
              <a:rPr lang="es-ES" dirty="0" err="1" smtClean="0"/>
              <a:t>ln</a:t>
            </a:r>
            <a:r>
              <a:rPr lang="es-ES" dirty="0" smtClean="0"/>
              <a:t>  N/N</a:t>
            </a:r>
            <a:r>
              <a:rPr lang="es-ES" baseline="-25000" dirty="0" smtClean="0"/>
              <a:t>0</a:t>
            </a:r>
            <a:r>
              <a:rPr lang="es-ES" dirty="0" smtClean="0"/>
              <a:t> = -</a:t>
            </a:r>
            <a:r>
              <a:rPr lang="es-ES" dirty="0" err="1" smtClean="0"/>
              <a:t>kt</a:t>
            </a:r>
            <a:endParaRPr lang="es-ES" dirty="0" smtClean="0"/>
          </a:p>
          <a:p>
            <a:pPr marL="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dirty="0" smtClean="0"/>
              <a:t>Como no se tiene el valor de k , se calcula de t</a:t>
            </a:r>
            <a:r>
              <a:rPr lang="es-ES" baseline="-25000" dirty="0" smtClean="0"/>
              <a:t>1/2 </a:t>
            </a:r>
            <a:r>
              <a:rPr lang="es-ES" dirty="0" smtClean="0"/>
              <a:t>= 0,693/ k</a:t>
            </a:r>
          </a:p>
          <a:p>
            <a:pPr marL="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dirty="0" smtClean="0"/>
              <a:t>Entonces : k = 0,693 / t</a:t>
            </a:r>
            <a:r>
              <a:rPr lang="es-ES" baseline="-25000" dirty="0" smtClean="0"/>
              <a:t>1/2 </a:t>
            </a:r>
            <a:r>
              <a:rPr lang="es-ES" dirty="0" smtClean="0"/>
              <a:t>  </a:t>
            </a:r>
          </a:p>
          <a:p>
            <a:pPr marL="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dirty="0" smtClean="0"/>
              <a:t>k= 0,693 / 5,2 = 0,13 años</a:t>
            </a:r>
            <a:r>
              <a:rPr lang="es-ES" baseline="30000" dirty="0" smtClean="0"/>
              <a:t>-1</a:t>
            </a:r>
            <a:r>
              <a:rPr lang="es-ES" dirty="0" smtClean="0"/>
              <a:t> , reemplazando en la ecuación:</a:t>
            </a:r>
          </a:p>
          <a:p>
            <a:pPr marL="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dirty="0" err="1" smtClean="0"/>
              <a:t>ln</a:t>
            </a:r>
            <a:r>
              <a:rPr lang="es-ES" dirty="0" smtClean="0"/>
              <a:t>  * N/1.000  = -0,13 años</a:t>
            </a:r>
            <a:r>
              <a:rPr lang="es-ES" baseline="30000" dirty="0" smtClean="0"/>
              <a:t>-1</a:t>
            </a:r>
            <a:r>
              <a:rPr lang="es-ES" dirty="0" smtClean="0"/>
              <a:t> * 15 años / e</a:t>
            </a:r>
          </a:p>
          <a:p>
            <a:pPr marL="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dirty="0" smtClean="0"/>
              <a:t>N/ 1.000g = e</a:t>
            </a:r>
            <a:r>
              <a:rPr lang="es-ES" baseline="30000" dirty="0" smtClean="0"/>
              <a:t>-1,95 </a:t>
            </a:r>
            <a:endParaRPr lang="es-ES" dirty="0" smtClean="0"/>
          </a:p>
          <a:p>
            <a:pPr marL="0" lvl="1" indent="0">
              <a:lnSpc>
                <a:spcPct val="150000"/>
              </a:lnSpc>
              <a:buFont typeface="Wingdings 2" pitchFamily="18" charset="2"/>
              <a:buNone/>
            </a:pPr>
            <a:r>
              <a:rPr lang="es-ES" b="1" dirty="0" smtClean="0"/>
              <a:t>N = 142,23 g</a:t>
            </a:r>
          </a:p>
        </p:txBody>
      </p:sp>
    </p:spTree>
    <p:extLst>
      <p:ext uri="{BB962C8B-B14F-4D97-AF65-F5344CB8AC3E}">
        <p14:creationId xmlns="" xmlns:p14="http://schemas.microsoft.com/office/powerpoint/2010/main" val="8616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750"/>
            <a:ext cx="7874860" cy="42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04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69"/>
          <a:stretch>
            <a:fillRect/>
          </a:stretch>
        </p:blipFill>
        <p:spPr bwMode="auto">
          <a:xfrm>
            <a:off x="611560" y="548680"/>
            <a:ext cx="7908786" cy="54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866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77422" cy="22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174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13228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573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8" y="2490207"/>
            <a:ext cx="1935607" cy="52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58769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175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208912" cy="580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010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692696"/>
            <a:ext cx="8295456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800" b="1" u="sng" dirty="0">
                <a:latin typeface="Arial Narrow" pitchFamily="34" charset="0"/>
              </a:rPr>
              <a:t>Energía de enlace </a:t>
            </a:r>
            <a:r>
              <a:rPr lang="es-ES" sz="2800" b="1" dirty="0">
                <a:latin typeface="Arial Narrow" pitchFamily="34" charset="0"/>
              </a:rPr>
              <a:t>(</a:t>
            </a:r>
            <a:r>
              <a:rPr lang="es-ES" sz="2800" b="1" dirty="0">
                <a:latin typeface="Symbol" pitchFamily="18" charset="2"/>
              </a:rPr>
              <a:t>D</a:t>
            </a:r>
            <a:r>
              <a:rPr lang="es-ES" sz="2800" b="1" dirty="0">
                <a:latin typeface="Arial Narrow" pitchFamily="34" charset="0"/>
              </a:rPr>
              <a:t>E)</a:t>
            </a:r>
            <a:r>
              <a:rPr lang="es-ES" sz="2800" b="1" u="sng" dirty="0">
                <a:latin typeface="Arial Narrow" pitchFamily="34" charset="0"/>
              </a:rPr>
              <a:t> 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Es la energía mínima que hay que darle a un núcleo en un estado dado para desintegrarlo en cada uno de sus nucleones componentes.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780988" y="2340521"/>
            <a:ext cx="2546851" cy="2514600"/>
            <a:chOff x="3456" y="1776"/>
            <a:chExt cx="1680" cy="1584"/>
          </a:xfrm>
        </p:grpSpPr>
        <p:sp>
          <p:nvSpPr>
            <p:cNvPr id="2071" name="Freeform 17"/>
            <p:cNvSpPr>
              <a:spLocks/>
            </p:cNvSpPr>
            <p:nvPr/>
          </p:nvSpPr>
          <p:spPr bwMode="auto">
            <a:xfrm>
              <a:off x="3456" y="1776"/>
              <a:ext cx="1680" cy="1584"/>
            </a:xfrm>
            <a:custGeom>
              <a:avLst/>
              <a:gdLst>
                <a:gd name="T0" fmla="*/ 172 w 2112"/>
                <a:gd name="T1" fmla="*/ 77 h 1968"/>
                <a:gd name="T2" fmla="*/ 19 w 2112"/>
                <a:gd name="T3" fmla="*/ 116 h 1968"/>
                <a:gd name="T4" fmla="*/ 57 w 2112"/>
                <a:gd name="T5" fmla="*/ 502 h 1968"/>
                <a:gd name="T6" fmla="*/ 95 w 2112"/>
                <a:gd name="T7" fmla="*/ 657 h 1968"/>
                <a:gd name="T8" fmla="*/ 210 w 2112"/>
                <a:gd name="T9" fmla="*/ 1198 h 1968"/>
                <a:gd name="T10" fmla="*/ 630 w 2112"/>
                <a:gd name="T11" fmla="*/ 1545 h 1968"/>
                <a:gd name="T12" fmla="*/ 1126 w 2112"/>
                <a:gd name="T13" fmla="*/ 1429 h 1968"/>
                <a:gd name="T14" fmla="*/ 1355 w 2112"/>
                <a:gd name="T15" fmla="*/ 1198 h 1968"/>
                <a:gd name="T16" fmla="*/ 1661 w 2112"/>
                <a:gd name="T17" fmla="*/ 541 h 1968"/>
                <a:gd name="T18" fmla="*/ 1470 w 2112"/>
                <a:gd name="T19" fmla="*/ 193 h 1968"/>
                <a:gd name="T20" fmla="*/ 1012 w 2112"/>
                <a:gd name="T21" fmla="*/ 0 h 1968"/>
                <a:gd name="T22" fmla="*/ 630 w 2112"/>
                <a:gd name="T23" fmla="*/ 193 h 1968"/>
                <a:gd name="T24" fmla="*/ 172 w 2112"/>
                <a:gd name="T25" fmla="*/ 77 h 19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12"/>
                <a:gd name="T40" fmla="*/ 0 h 1968"/>
                <a:gd name="T41" fmla="*/ 2112 w 2112"/>
                <a:gd name="T42" fmla="*/ 1968 h 19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12" h="1968">
                  <a:moveTo>
                    <a:pt x="216" y="96"/>
                  </a:moveTo>
                  <a:cubicBezTo>
                    <a:pt x="88" y="80"/>
                    <a:pt x="48" y="56"/>
                    <a:pt x="24" y="144"/>
                  </a:cubicBezTo>
                  <a:cubicBezTo>
                    <a:pt x="0" y="232"/>
                    <a:pt x="56" y="512"/>
                    <a:pt x="72" y="624"/>
                  </a:cubicBezTo>
                  <a:cubicBezTo>
                    <a:pt x="88" y="736"/>
                    <a:pt x="88" y="672"/>
                    <a:pt x="120" y="816"/>
                  </a:cubicBezTo>
                  <a:cubicBezTo>
                    <a:pt x="152" y="960"/>
                    <a:pt x="152" y="1304"/>
                    <a:pt x="264" y="1488"/>
                  </a:cubicBezTo>
                  <a:cubicBezTo>
                    <a:pt x="376" y="1672"/>
                    <a:pt x="600" y="1872"/>
                    <a:pt x="792" y="1920"/>
                  </a:cubicBezTo>
                  <a:cubicBezTo>
                    <a:pt x="984" y="1968"/>
                    <a:pt x="1264" y="1848"/>
                    <a:pt x="1416" y="1776"/>
                  </a:cubicBezTo>
                  <a:cubicBezTo>
                    <a:pt x="1568" y="1704"/>
                    <a:pt x="1592" y="1672"/>
                    <a:pt x="1704" y="1488"/>
                  </a:cubicBezTo>
                  <a:cubicBezTo>
                    <a:pt x="1816" y="1304"/>
                    <a:pt x="2064" y="880"/>
                    <a:pt x="2088" y="672"/>
                  </a:cubicBezTo>
                  <a:cubicBezTo>
                    <a:pt x="2112" y="464"/>
                    <a:pt x="1984" y="352"/>
                    <a:pt x="1848" y="240"/>
                  </a:cubicBezTo>
                  <a:cubicBezTo>
                    <a:pt x="1712" y="128"/>
                    <a:pt x="1448" y="0"/>
                    <a:pt x="1272" y="0"/>
                  </a:cubicBezTo>
                  <a:cubicBezTo>
                    <a:pt x="1096" y="0"/>
                    <a:pt x="968" y="224"/>
                    <a:pt x="792" y="240"/>
                  </a:cubicBezTo>
                  <a:cubicBezTo>
                    <a:pt x="616" y="256"/>
                    <a:pt x="344" y="112"/>
                    <a:pt x="216" y="96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800"/>
            </a:p>
          </p:txBody>
        </p:sp>
        <p:sp>
          <p:nvSpPr>
            <p:cNvPr id="2072" name="Oval 18"/>
            <p:cNvSpPr>
              <a:spLocks noChangeArrowheads="1"/>
            </p:cNvSpPr>
            <p:nvPr/>
          </p:nvSpPr>
          <p:spPr bwMode="auto">
            <a:xfrm>
              <a:off x="3819" y="2703"/>
              <a:ext cx="38" cy="3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3" name="Oval 19"/>
            <p:cNvSpPr>
              <a:spLocks noChangeArrowheads="1"/>
            </p:cNvSpPr>
            <p:nvPr/>
          </p:nvSpPr>
          <p:spPr bwMode="auto">
            <a:xfrm>
              <a:off x="3742" y="2008"/>
              <a:ext cx="39" cy="3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4" name="Oval 20"/>
            <p:cNvSpPr>
              <a:spLocks noChangeArrowheads="1"/>
            </p:cNvSpPr>
            <p:nvPr/>
          </p:nvSpPr>
          <p:spPr bwMode="auto">
            <a:xfrm>
              <a:off x="4201" y="2201"/>
              <a:ext cx="38" cy="3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5" name="Oval 21"/>
            <p:cNvSpPr>
              <a:spLocks noChangeArrowheads="1"/>
            </p:cNvSpPr>
            <p:nvPr/>
          </p:nvSpPr>
          <p:spPr bwMode="auto">
            <a:xfrm>
              <a:off x="4506" y="1931"/>
              <a:ext cx="38" cy="3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6" name="Oval 22"/>
            <p:cNvSpPr>
              <a:spLocks noChangeArrowheads="1"/>
            </p:cNvSpPr>
            <p:nvPr/>
          </p:nvSpPr>
          <p:spPr bwMode="auto">
            <a:xfrm>
              <a:off x="4544" y="2278"/>
              <a:ext cx="38" cy="3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7" name="Oval 23"/>
            <p:cNvSpPr>
              <a:spLocks noChangeArrowheads="1"/>
            </p:cNvSpPr>
            <p:nvPr/>
          </p:nvSpPr>
          <p:spPr bwMode="auto">
            <a:xfrm>
              <a:off x="3971" y="3167"/>
              <a:ext cx="39" cy="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8" name="Oval 24"/>
            <p:cNvSpPr>
              <a:spLocks noChangeArrowheads="1"/>
            </p:cNvSpPr>
            <p:nvPr/>
          </p:nvSpPr>
          <p:spPr bwMode="auto">
            <a:xfrm>
              <a:off x="3742" y="2317"/>
              <a:ext cx="39" cy="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79" name="Oval 25"/>
            <p:cNvSpPr>
              <a:spLocks noChangeArrowheads="1"/>
            </p:cNvSpPr>
            <p:nvPr/>
          </p:nvSpPr>
          <p:spPr bwMode="auto">
            <a:xfrm>
              <a:off x="4468" y="2471"/>
              <a:ext cx="38" cy="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80" name="Oval 26"/>
            <p:cNvSpPr>
              <a:spLocks noChangeArrowheads="1"/>
            </p:cNvSpPr>
            <p:nvPr/>
          </p:nvSpPr>
          <p:spPr bwMode="auto">
            <a:xfrm>
              <a:off x="4239" y="2974"/>
              <a:ext cx="38" cy="3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81" name="Oval 27"/>
            <p:cNvSpPr>
              <a:spLocks noChangeArrowheads="1"/>
            </p:cNvSpPr>
            <p:nvPr/>
          </p:nvSpPr>
          <p:spPr bwMode="auto">
            <a:xfrm>
              <a:off x="4124" y="2394"/>
              <a:ext cx="38" cy="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82" name="Oval 28"/>
            <p:cNvSpPr>
              <a:spLocks noChangeArrowheads="1"/>
            </p:cNvSpPr>
            <p:nvPr/>
          </p:nvSpPr>
          <p:spPr bwMode="auto">
            <a:xfrm>
              <a:off x="4201" y="2703"/>
              <a:ext cx="38" cy="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83" name="Oval 29"/>
            <p:cNvSpPr>
              <a:spLocks noChangeArrowheads="1"/>
            </p:cNvSpPr>
            <p:nvPr/>
          </p:nvSpPr>
          <p:spPr bwMode="auto">
            <a:xfrm>
              <a:off x="4850" y="2471"/>
              <a:ext cx="38" cy="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 sz="2800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45413" y="2910433"/>
            <a:ext cx="4584331" cy="1905000"/>
            <a:chOff x="192" y="2352"/>
            <a:chExt cx="3024" cy="120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720" y="2592"/>
              <a:ext cx="1248" cy="960"/>
              <a:chOff x="960" y="2496"/>
              <a:chExt cx="1056" cy="864"/>
            </a:xfrm>
          </p:grpSpPr>
          <p:sp>
            <p:nvSpPr>
              <p:cNvPr id="2069" name="Oval 5"/>
              <p:cNvSpPr>
                <a:spLocks noChangeArrowheads="1"/>
              </p:cNvSpPr>
              <p:nvPr/>
            </p:nvSpPr>
            <p:spPr bwMode="auto">
              <a:xfrm>
                <a:off x="960" y="2496"/>
                <a:ext cx="1056" cy="864"/>
              </a:xfrm>
              <a:prstGeom prst="ellipse">
                <a:avLst/>
              </a:prstGeom>
              <a:solidFill>
                <a:srgbClr val="66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" sz="2800"/>
              </a:p>
            </p:txBody>
          </p:sp>
          <p:sp>
            <p:nvSpPr>
              <p:cNvPr id="2070" name="Text Box 6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76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/>
                  <a:t>Núcleo </a:t>
                </a:r>
                <a:endParaRPr lang="es-ES" sz="2800"/>
              </a:p>
            </p:txBody>
          </p:sp>
          <p:graphicFrame>
            <p:nvGraphicFramePr>
              <p:cNvPr id="2050" name="Object 7"/>
              <p:cNvGraphicFramePr>
                <a:graphicFrameLocks noChangeAspect="1"/>
              </p:cNvGraphicFramePr>
              <p:nvPr/>
            </p:nvGraphicFramePr>
            <p:xfrm>
              <a:off x="1248" y="2832"/>
              <a:ext cx="480" cy="432"/>
            </p:xfrm>
            <a:graphic>
              <a:graphicData uri="http://schemas.openxmlformats.org/presentationml/2006/ole">
                <p:oleObj spid="_x0000_s136194" name="Ecuación" r:id="rId4" imgW="247745" imgH="219186" progId="Equation.3">
                  <p:embed/>
                </p:oleObj>
              </a:graphicData>
            </a:graphic>
          </p:graphicFrame>
        </p:grp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1920" y="2352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2800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V="1">
              <a:off x="2064" y="2784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2800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2112" y="3072"/>
              <a:ext cx="110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2800"/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2496" y="249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2544" y="264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592" y="288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2800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2592" y="297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2800"/>
            </a:p>
          </p:txBody>
        </p: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92" y="2352"/>
              <a:ext cx="672" cy="768"/>
              <a:chOff x="672" y="1296"/>
              <a:chExt cx="672" cy="768"/>
            </a:xfrm>
          </p:grpSpPr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944" y="1344"/>
                <a:ext cx="376" cy="720"/>
                <a:chOff x="944" y="1776"/>
                <a:chExt cx="376" cy="720"/>
              </a:xfrm>
            </p:grpSpPr>
            <p:sp>
              <p:nvSpPr>
                <p:cNvPr id="2067" name="Freeform 32"/>
                <p:cNvSpPr>
                  <a:spLocks/>
                </p:cNvSpPr>
                <p:nvPr/>
              </p:nvSpPr>
              <p:spPr bwMode="auto">
                <a:xfrm>
                  <a:off x="944" y="1776"/>
                  <a:ext cx="376" cy="720"/>
                </a:xfrm>
                <a:custGeom>
                  <a:avLst/>
                  <a:gdLst>
                    <a:gd name="T0" fmla="*/ 112 w 376"/>
                    <a:gd name="T1" fmla="*/ 0 h 720"/>
                    <a:gd name="T2" fmla="*/ 16 w 376"/>
                    <a:gd name="T3" fmla="*/ 48 h 720"/>
                    <a:gd name="T4" fmla="*/ 208 w 376"/>
                    <a:gd name="T5" fmla="*/ 144 h 720"/>
                    <a:gd name="T6" fmla="*/ 112 w 376"/>
                    <a:gd name="T7" fmla="*/ 240 h 720"/>
                    <a:gd name="T8" fmla="*/ 256 w 376"/>
                    <a:gd name="T9" fmla="*/ 336 h 720"/>
                    <a:gd name="T10" fmla="*/ 160 w 376"/>
                    <a:gd name="T11" fmla="*/ 528 h 720"/>
                    <a:gd name="T12" fmla="*/ 352 w 376"/>
                    <a:gd name="T13" fmla="*/ 528 h 720"/>
                    <a:gd name="T14" fmla="*/ 304 w 376"/>
                    <a:gd name="T15" fmla="*/ 720 h 7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76"/>
                    <a:gd name="T25" fmla="*/ 0 h 720"/>
                    <a:gd name="T26" fmla="*/ 376 w 376"/>
                    <a:gd name="T27" fmla="*/ 720 h 72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76" h="720">
                      <a:moveTo>
                        <a:pt x="112" y="0"/>
                      </a:moveTo>
                      <a:cubicBezTo>
                        <a:pt x="56" y="12"/>
                        <a:pt x="0" y="24"/>
                        <a:pt x="16" y="48"/>
                      </a:cubicBezTo>
                      <a:cubicBezTo>
                        <a:pt x="32" y="72"/>
                        <a:pt x="192" y="112"/>
                        <a:pt x="208" y="144"/>
                      </a:cubicBezTo>
                      <a:cubicBezTo>
                        <a:pt x="224" y="176"/>
                        <a:pt x="104" y="208"/>
                        <a:pt x="112" y="240"/>
                      </a:cubicBezTo>
                      <a:cubicBezTo>
                        <a:pt x="120" y="272"/>
                        <a:pt x="248" y="288"/>
                        <a:pt x="256" y="336"/>
                      </a:cubicBezTo>
                      <a:cubicBezTo>
                        <a:pt x="264" y="384"/>
                        <a:pt x="144" y="496"/>
                        <a:pt x="160" y="528"/>
                      </a:cubicBezTo>
                      <a:cubicBezTo>
                        <a:pt x="176" y="560"/>
                        <a:pt x="328" y="496"/>
                        <a:pt x="352" y="528"/>
                      </a:cubicBezTo>
                      <a:cubicBezTo>
                        <a:pt x="376" y="560"/>
                        <a:pt x="312" y="688"/>
                        <a:pt x="304" y="720"/>
                      </a:cubicBez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ES" sz="2800"/>
                </a:p>
              </p:txBody>
            </p:sp>
            <p:sp>
              <p:nvSpPr>
                <p:cNvPr id="206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248" y="2352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PE" sz="2800"/>
                </a:p>
              </p:txBody>
            </p:sp>
          </p:grpSp>
          <p:sp>
            <p:nvSpPr>
              <p:cNvPr id="12322" name="Text Box 34"/>
              <p:cNvSpPr txBox="1">
                <a:spLocks noChangeArrowheads="1"/>
              </p:cNvSpPr>
              <p:nvPr/>
            </p:nvSpPr>
            <p:spPr bwMode="auto">
              <a:xfrm>
                <a:off x="672" y="1296"/>
                <a:ext cx="672" cy="3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D</a:t>
                </a:r>
                <a:r>
                  <a:rPr lang="es-E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charset="0"/>
                  </a:rPr>
                  <a:t>E</a:t>
                </a:r>
                <a:endParaRPr lang="es-ES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charset="0"/>
                </a:endParaRPr>
              </a:p>
            </p:txBody>
          </p:sp>
        </p:grp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60564" y="4932958"/>
            <a:ext cx="34200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Núcleo en estado básico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4528728" y="4915308"/>
            <a:ext cx="45115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Sistema no enlazado de nucleones en reposo</a:t>
            </a:r>
          </a:p>
        </p:txBody>
      </p:sp>
    </p:spTree>
    <p:extLst>
      <p:ext uri="{BB962C8B-B14F-4D97-AF65-F5344CB8AC3E}">
        <p14:creationId xmlns="" xmlns:p14="http://schemas.microsoft.com/office/powerpoint/2010/main" val="268432222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30938" cy="442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10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79"/>
            <a:ext cx="7704856" cy="594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221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632848" cy="55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992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3"/>
            <a:ext cx="7920880" cy="566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71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1"/>
            <a:ext cx="8064896" cy="62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270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5924550" cy="57769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47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714375"/>
            <a:ext cx="81438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8018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53" y="2420888"/>
            <a:ext cx="7248673" cy="4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2088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21958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984776" cy="540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46725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19250"/>
            <a:ext cx="60579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340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79"/>
            <a:ext cx="7776864" cy="54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27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557338"/>
            <a:ext cx="59912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6967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76313"/>
            <a:ext cx="8136904" cy="547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3837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8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6120680" cy="56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00FF"/>
                </a:solidFill>
              </a:rPr>
              <a:t>Estabilidad nuclear</a:t>
            </a:r>
            <a:endParaRPr lang="es-PE" b="1" dirty="0">
              <a:solidFill>
                <a:srgbClr val="0000F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24745"/>
            <a:ext cx="7776864" cy="2520280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s-PE" dirty="0" smtClean="0"/>
              <a:t>Existen </a:t>
            </a:r>
            <a:r>
              <a:rPr lang="es-PE" b="1" dirty="0" smtClean="0"/>
              <a:t>272 núcleos estables</a:t>
            </a:r>
            <a:r>
              <a:rPr lang="es-PE" dirty="0" smtClean="0"/>
              <a:t> que cumplen con las siguientes</a:t>
            </a:r>
            <a:r>
              <a:rPr lang="es-PE" b="1" dirty="0" smtClean="0"/>
              <a:t> reglas de estabilidad nuclear</a:t>
            </a:r>
            <a:r>
              <a:rPr lang="es-PE" dirty="0" smtClean="0"/>
              <a:t>.</a:t>
            </a:r>
          </a:p>
          <a:p>
            <a:pPr marL="0" indent="0" fontAlgn="base">
              <a:buNone/>
            </a:pPr>
            <a:endParaRPr lang="es-PE" dirty="0" smtClean="0"/>
          </a:p>
          <a:p>
            <a:pPr fontAlgn="base">
              <a:buNone/>
            </a:pPr>
            <a:r>
              <a:rPr lang="es-PE" b="1" dirty="0" smtClean="0"/>
              <a:t>1.</a:t>
            </a:r>
            <a:r>
              <a:rPr lang="es-PE" dirty="0" smtClean="0"/>
              <a:t> Un núcleo estable posee generalmente un número de par de protones y/o neutrones, así tenemos:</a:t>
            </a:r>
          </a:p>
          <a:p>
            <a:pPr>
              <a:buNone/>
            </a:pPr>
            <a:r>
              <a:rPr lang="es-PE" dirty="0" smtClean="0">
                <a:hlinkClick r:id="rId2"/>
              </a:rPr>
              <a:t/>
            </a:r>
            <a:br>
              <a:rPr lang="es-PE" dirty="0" smtClean="0">
                <a:hlinkClick r:id="rId2"/>
              </a:rPr>
            </a:br>
            <a:endParaRPr lang="es-PE" dirty="0"/>
          </a:p>
        </p:txBody>
      </p:sp>
      <p:pic>
        <p:nvPicPr>
          <p:cNvPr id="158722" name="Picture 2" descr="[estabilidad%2520nuclear%255B4%255D.jpg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852936"/>
            <a:ext cx="4763259" cy="2160240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539552" y="5013176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PE" b="1" dirty="0" smtClean="0"/>
              <a:t>*</a:t>
            </a:r>
            <a:r>
              <a:rPr lang="es-PE" dirty="0" smtClean="0"/>
              <a:t> Se observa que solo una cantidad mínima de núcleos (cuatro) que poseen número impar de neutrones y protones son estables, éstos son casos de excepción a la regla general mencionada.</a:t>
            </a:r>
          </a:p>
          <a:p>
            <a:pPr algn="just" fontAlgn="base"/>
            <a:r>
              <a:rPr lang="es-PE" dirty="0" smtClean="0"/>
              <a:t>Los </a:t>
            </a:r>
            <a:r>
              <a:rPr lang="es-PE" dirty="0" err="1" smtClean="0"/>
              <a:t>nucleos</a:t>
            </a:r>
            <a:r>
              <a:rPr lang="es-PE" dirty="0" smtClean="0"/>
              <a:t> inestables por lo general poseen numero de protones (Z) y neutrones (N) impares.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764704"/>
            <a:ext cx="7920880" cy="5067925"/>
          </a:xfrm>
        </p:spPr>
        <p:txBody>
          <a:bodyPr>
            <a:normAutofit/>
          </a:bodyPr>
          <a:lstStyle/>
          <a:p>
            <a:pPr marL="355600" indent="-355600" algn="just" fontAlgn="base">
              <a:buNone/>
            </a:pPr>
            <a:r>
              <a:rPr lang="es-PE" b="1" dirty="0" smtClean="0"/>
              <a:t>2.</a:t>
            </a:r>
            <a:r>
              <a:rPr lang="es-PE" dirty="0" smtClean="0"/>
              <a:t> Los núcleos cuya cantidad de protones o neutrones, sea: 2, 8, 20, 28, 50, 82 y 126, llamados “números mágicos”, son los de mayor estabilidad.</a:t>
            </a:r>
          </a:p>
          <a:p>
            <a:pPr marL="355600" indent="-355600" algn="just" fontAlgn="base">
              <a:buNone/>
            </a:pPr>
            <a:r>
              <a:rPr lang="es-PE" b="1" dirty="0" smtClean="0"/>
              <a:t>3.</a:t>
            </a:r>
            <a:r>
              <a:rPr lang="es-PE" dirty="0" smtClean="0"/>
              <a:t> Los núcleos con Z &gt; 83 son inestables o radioactivos</a:t>
            </a:r>
          </a:p>
          <a:p>
            <a:pPr marL="355600" indent="-355600" algn="just" fontAlgn="base">
              <a:buNone/>
            </a:pPr>
            <a:r>
              <a:rPr lang="es-PE" b="1" dirty="0" smtClean="0"/>
              <a:t>4.</a:t>
            </a:r>
            <a:r>
              <a:rPr lang="es-PE" dirty="0" smtClean="0"/>
              <a:t> En la gráfica N vs Z, un núcleo estable se encuentra en la </a:t>
            </a:r>
            <a:r>
              <a:rPr lang="es-PE" b="1" dirty="0" smtClean="0"/>
              <a:t>“zona o cinturón de estabilidad”</a:t>
            </a:r>
            <a:r>
              <a:rPr lang="es-PE" dirty="0" smtClean="0"/>
              <a:t>.</a:t>
            </a:r>
          </a:p>
          <a:p>
            <a:pPr marL="355600" indent="-355600" algn="just" fontAlgn="base">
              <a:buNone/>
            </a:pPr>
            <a:r>
              <a:rPr lang="es-PE" b="1" dirty="0" smtClean="0"/>
              <a:t>5.</a:t>
            </a:r>
            <a:r>
              <a:rPr lang="es-PE" dirty="0" smtClean="0"/>
              <a:t> A mayor energía por nucleón, es mayor la estabilidad nuclear.</a:t>
            </a:r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cinturon estabilidad nucleaar"/>
          <p:cNvPicPr>
            <a:picLocks noChangeAspect="1" noChangeArrowheads="1"/>
          </p:cNvPicPr>
          <p:nvPr/>
        </p:nvPicPr>
        <p:blipFill>
          <a:blip r:embed="rId2" cstate="print"/>
          <a:srcRect t="3264" r="7936" b="7018"/>
          <a:stretch>
            <a:fillRect/>
          </a:stretch>
        </p:blipFill>
        <p:spPr bwMode="auto">
          <a:xfrm>
            <a:off x="251520" y="188640"/>
            <a:ext cx="4176464" cy="5184576"/>
          </a:xfrm>
          <a:prstGeom prst="rect">
            <a:avLst/>
          </a:prstGeom>
          <a:noFill/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725144"/>
            <a:ext cx="3460601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499992" y="260648"/>
            <a:ext cx="392392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400" dirty="0" smtClean="0"/>
              <a:t>Cinturón o zona de estabilidad nuclear. Por encima de la banda de estabilidad, los núcleos inestables emiten rayos beta, por debajo de la banda de estabilidad emiten rayos beta positivo (positrones) y los núcleos pesados (Z&gt;83) emiten rayos alfa generalmente.</a:t>
            </a:r>
            <a:endParaRPr lang="es-PE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1728</TotalTime>
  <Words>1030</Words>
  <Application>Microsoft Office PowerPoint</Application>
  <PresentationFormat>Presentación en pantalla (4:3)</PresentationFormat>
  <Paragraphs>173</Paragraphs>
  <Slides>62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62</vt:i4>
      </vt:variant>
    </vt:vector>
  </HeadingPairs>
  <TitlesOfParts>
    <vt:vector size="66" baseType="lpstr">
      <vt:lpstr>Austin</vt:lpstr>
      <vt:lpstr>Ecuación</vt:lpstr>
      <vt:lpstr>Equation</vt:lpstr>
      <vt:lpstr>Imagen de mapa de bits</vt:lpstr>
      <vt:lpstr>Química Nuclear</vt:lpstr>
      <vt:lpstr> </vt:lpstr>
      <vt:lpstr>Diapositiva 3</vt:lpstr>
      <vt:lpstr>Diapositiva 4</vt:lpstr>
      <vt:lpstr>Diapositiva 5</vt:lpstr>
      <vt:lpstr>Diapositiva 6</vt:lpstr>
      <vt:lpstr>Estabilidad nuclear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Captura electrónica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Desintegración radiactiva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nucleares</dc:title>
  <dc:creator>WINDOWS  7</dc:creator>
  <cp:lastModifiedBy>carol</cp:lastModifiedBy>
  <cp:revision>72</cp:revision>
  <cp:lastPrinted>2015-09-02T14:15:22Z</cp:lastPrinted>
  <dcterms:created xsi:type="dcterms:W3CDTF">2015-04-06T02:20:19Z</dcterms:created>
  <dcterms:modified xsi:type="dcterms:W3CDTF">2016-08-24T22:07:45Z</dcterms:modified>
</cp:coreProperties>
</file>