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317" r:id="rId6"/>
    <p:sldId id="275" r:id="rId7"/>
    <p:sldId id="288" r:id="rId8"/>
    <p:sldId id="285" r:id="rId9"/>
    <p:sldId id="276" r:id="rId10"/>
    <p:sldId id="286" r:id="rId11"/>
    <p:sldId id="287" r:id="rId12"/>
    <p:sldId id="300" r:id="rId13"/>
    <p:sldId id="301" r:id="rId14"/>
    <p:sldId id="279" r:id="rId15"/>
    <p:sldId id="280" r:id="rId16"/>
    <p:sldId id="282" r:id="rId17"/>
    <p:sldId id="259" r:id="rId18"/>
    <p:sldId id="289" r:id="rId19"/>
    <p:sldId id="29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302" r:id="rId29"/>
    <p:sldId id="303" r:id="rId30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984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ED17FC6-CF2E-4AE8-AA51-24108E4C2B48}" type="datetimeFigureOut">
              <a:rPr lang="es-PE" smtClean="0"/>
              <a:pPr/>
              <a:t>29/08/2016</a:t>
            </a:fld>
            <a:endParaRPr lang="es-P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E35D196-3A56-45A8-8263-6E21F3390C2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FC6-CF2E-4AE8-AA51-24108E4C2B48}" type="datetimeFigureOut">
              <a:rPr lang="es-PE" smtClean="0"/>
              <a:pPr/>
              <a:t>29/08/2016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D196-3A56-45A8-8263-6E21F3390C2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FC6-CF2E-4AE8-AA51-24108E4C2B48}" type="datetimeFigureOut">
              <a:rPr lang="es-PE" smtClean="0"/>
              <a:pPr/>
              <a:t>29/08/2016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D196-3A56-45A8-8263-6E21F3390C2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FC6-CF2E-4AE8-AA51-24108E4C2B48}" type="datetimeFigureOut">
              <a:rPr lang="es-PE" smtClean="0"/>
              <a:pPr/>
              <a:t>29/08/2016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D196-3A56-45A8-8263-6E21F3390C2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FC6-CF2E-4AE8-AA51-24108E4C2B48}" type="datetimeFigureOut">
              <a:rPr lang="es-PE" smtClean="0"/>
              <a:pPr/>
              <a:t>29/08/2016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D196-3A56-45A8-8263-6E21F3390C2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FC6-CF2E-4AE8-AA51-24108E4C2B48}" type="datetimeFigureOut">
              <a:rPr lang="es-PE" smtClean="0"/>
              <a:pPr/>
              <a:t>29/08/2016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D196-3A56-45A8-8263-6E21F3390C2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FC6-CF2E-4AE8-AA51-24108E4C2B48}" type="datetimeFigureOut">
              <a:rPr lang="es-PE" smtClean="0"/>
              <a:pPr/>
              <a:t>29/08/2016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D196-3A56-45A8-8263-6E21F3390C2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FC6-CF2E-4AE8-AA51-24108E4C2B48}" type="datetimeFigureOut">
              <a:rPr lang="es-PE" smtClean="0"/>
              <a:pPr/>
              <a:t>29/08/2016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D196-3A56-45A8-8263-6E21F3390C2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FC6-CF2E-4AE8-AA51-24108E4C2B48}" type="datetimeFigureOut">
              <a:rPr lang="es-PE" smtClean="0"/>
              <a:pPr/>
              <a:t>29/08/2016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D196-3A56-45A8-8263-6E21F3390C2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FC6-CF2E-4AE8-AA51-24108E4C2B48}" type="datetimeFigureOut">
              <a:rPr lang="es-PE" smtClean="0"/>
              <a:pPr/>
              <a:t>29/08/2016</a:t>
            </a:fld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D196-3A56-45A8-8263-6E21F3390C20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FC6-CF2E-4AE8-AA51-24108E4C2B48}" type="datetimeFigureOut">
              <a:rPr lang="es-PE" smtClean="0"/>
              <a:pPr/>
              <a:t>29/08/2016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D196-3A56-45A8-8263-6E21F3390C2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ED17FC6-CF2E-4AE8-AA51-24108E4C2B48}" type="datetimeFigureOut">
              <a:rPr lang="es-PE" smtClean="0"/>
              <a:pPr/>
              <a:t>29/08/2016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E35D196-3A56-45A8-8263-6E21F3390C20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88024" y="3429000"/>
            <a:ext cx="3313355" cy="1702160"/>
          </a:xfrm>
        </p:spPr>
        <p:txBody>
          <a:bodyPr>
            <a:noAutofit/>
          </a:bodyPr>
          <a:lstStyle/>
          <a:p>
            <a:pPr algn="ctr"/>
            <a:r>
              <a:rPr lang="es-PE" sz="2400" b="1" dirty="0">
                <a:solidFill>
                  <a:schemeClr val="tx1"/>
                </a:solidFill>
              </a:rPr>
              <a:t>Definición de mol. Masa molar. Relaciones de masas en fórmulas químicas:</a:t>
            </a:r>
            <a:br>
              <a:rPr lang="es-PE" sz="2400" b="1" dirty="0">
                <a:solidFill>
                  <a:schemeClr val="tx1"/>
                </a:solidFill>
              </a:rPr>
            </a:br>
            <a:r>
              <a:rPr lang="es-PE" sz="2400" b="1" dirty="0">
                <a:solidFill>
                  <a:schemeClr val="tx1"/>
                </a:solidFill>
              </a:rPr>
              <a:t>Fórmula empírica, fórmula </a:t>
            </a:r>
            <a:r>
              <a:rPr lang="es-PE" sz="2400" b="1" dirty="0" smtClean="0">
                <a:solidFill>
                  <a:schemeClr val="tx1"/>
                </a:solidFill>
              </a:rPr>
              <a:t>molecular</a:t>
            </a:r>
            <a:r>
              <a:rPr lang="es-PE" sz="24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7090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616274" cy="475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2917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1"/>
            <a:ext cx="7630366" cy="370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576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8064896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204864"/>
            <a:ext cx="11144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551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607" y="1340769"/>
            <a:ext cx="817034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820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71475" y="228600"/>
            <a:ext cx="82232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 dirty="0" err="1"/>
              <a:t>Masa</a:t>
            </a:r>
            <a:r>
              <a:rPr lang="en-US" sz="2800" b="1" i="1" dirty="0"/>
              <a:t> molecular</a:t>
            </a:r>
            <a:r>
              <a:rPr lang="en-US" sz="2800" dirty="0"/>
              <a:t> (o peso molecular) </a:t>
            </a:r>
            <a:r>
              <a:rPr lang="en-US" sz="2800" dirty="0" err="1"/>
              <a:t>es</a:t>
            </a:r>
            <a:r>
              <a:rPr lang="en-US" sz="2800" dirty="0"/>
              <a:t> la </a:t>
            </a:r>
            <a:r>
              <a:rPr lang="en-US" sz="2800" dirty="0" err="1"/>
              <a:t>suma</a:t>
            </a:r>
            <a:r>
              <a:rPr lang="en-US" sz="2800" dirty="0"/>
              <a:t> de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las</a:t>
            </a:r>
            <a:r>
              <a:rPr lang="en-US" sz="2800" dirty="0"/>
              <a:t> </a:t>
            </a:r>
            <a:r>
              <a:rPr lang="en-US" sz="2800" dirty="0" err="1"/>
              <a:t>masas</a:t>
            </a:r>
            <a:r>
              <a:rPr lang="en-US" sz="2800" dirty="0"/>
              <a:t> </a:t>
            </a:r>
            <a:r>
              <a:rPr lang="en-US" sz="2800" dirty="0" err="1"/>
              <a:t>atómicas</a:t>
            </a:r>
            <a:r>
              <a:rPr lang="en-US" sz="2800" dirty="0"/>
              <a:t> (en </a:t>
            </a:r>
            <a:r>
              <a:rPr lang="en-US" sz="2800" dirty="0" err="1"/>
              <a:t>uma</a:t>
            </a:r>
            <a:r>
              <a:rPr lang="en-US" sz="2800" dirty="0"/>
              <a:t>) en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molécula</a:t>
            </a:r>
            <a:r>
              <a:rPr lang="en-US" sz="2800" dirty="0"/>
              <a:t>.</a:t>
            </a:r>
            <a:endParaRPr lang="en-US" sz="2800" b="1" i="1" dirty="0"/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762000" y="1447800"/>
            <a:ext cx="3048000" cy="1662113"/>
            <a:chOff x="240" y="912"/>
            <a:chExt cx="1920" cy="1047"/>
          </a:xfrm>
        </p:grpSpPr>
        <p:pic>
          <p:nvPicPr>
            <p:cNvPr id="28675" name="Picture 3" descr="C:\Chang Powerpoint\Figures\cng7ch03\cha56011_ma0306.jpe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912"/>
              <a:ext cx="1920" cy="1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676" name="Text Box 4"/>
            <p:cNvSpPr txBox="1">
              <a:spLocks noChangeArrowheads="1"/>
            </p:cNvSpPr>
            <p:nvPr/>
          </p:nvSpPr>
          <p:spPr bwMode="auto">
            <a:xfrm>
              <a:off x="938" y="1632"/>
              <a:ext cx="5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SO</a:t>
              </a:r>
              <a:r>
                <a:rPr lang="en-US" sz="2800" baseline="-25000"/>
                <a:t>2</a:t>
              </a:r>
              <a:endParaRPr lang="en-US" sz="2800"/>
            </a:p>
          </p:txBody>
        </p:sp>
      </p:grpSp>
      <p:grpSp>
        <p:nvGrpSpPr>
          <p:cNvPr id="28685" name="Group 13"/>
          <p:cNvGrpSpPr>
            <a:grpSpLocks/>
          </p:cNvGrpSpPr>
          <p:nvPr/>
        </p:nvGrpSpPr>
        <p:grpSpPr bwMode="auto">
          <a:xfrm>
            <a:off x="4786313" y="1600200"/>
            <a:ext cx="3700462" cy="519113"/>
            <a:chOff x="3015" y="1008"/>
            <a:chExt cx="2331" cy="327"/>
          </a:xfrm>
        </p:grpSpPr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3015" y="1008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1S</a:t>
              </a:r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4169" y="1008"/>
              <a:ext cx="11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32.07 uma</a:t>
              </a:r>
            </a:p>
          </p:txBody>
        </p:sp>
      </p:grp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4762500" y="2141538"/>
            <a:ext cx="3848100" cy="519112"/>
            <a:chOff x="3000" y="1349"/>
            <a:chExt cx="2424" cy="327"/>
          </a:xfrm>
        </p:grpSpPr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3000" y="1349"/>
              <a:ext cx="4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2O</a:t>
              </a:r>
            </a:p>
          </p:txBody>
        </p:sp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3631" y="1349"/>
              <a:ext cx="17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+ 2 x 16.00 </a:t>
              </a:r>
              <a:r>
                <a:rPr lang="en-US" sz="2800" dirty="0" err="1"/>
                <a:t>uma</a:t>
              </a:r>
              <a:r>
                <a:rPr lang="en-US" sz="2800" dirty="0"/>
                <a:t> </a:t>
              </a:r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3641" y="1637"/>
              <a:ext cx="16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28687" name="Group 15"/>
          <p:cNvGrpSpPr>
            <a:grpSpLocks/>
          </p:cNvGrpSpPr>
          <p:nvPr/>
        </p:nvGrpSpPr>
        <p:grpSpPr bwMode="auto">
          <a:xfrm>
            <a:off x="4713288" y="2598738"/>
            <a:ext cx="3786187" cy="533400"/>
            <a:chOff x="2969" y="1637"/>
            <a:chExt cx="2385" cy="336"/>
          </a:xfrm>
        </p:grpSpPr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2969" y="1637"/>
              <a:ext cx="5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SO</a:t>
              </a:r>
              <a:r>
                <a:rPr lang="en-US" sz="2800" baseline="-25000"/>
                <a:t>2</a:t>
              </a:r>
              <a:endParaRPr lang="en-US" sz="2800"/>
            </a:p>
          </p:txBody>
        </p:sp>
        <p:sp>
          <p:nvSpPr>
            <p:cNvPr id="28684" name="Text Box 12"/>
            <p:cNvSpPr txBox="1">
              <a:spLocks noChangeArrowheads="1"/>
            </p:cNvSpPr>
            <p:nvPr/>
          </p:nvSpPr>
          <p:spPr bwMode="auto">
            <a:xfrm>
              <a:off x="4177" y="1646"/>
              <a:ext cx="11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64.07 uma</a:t>
              </a:r>
            </a:p>
          </p:txBody>
        </p:sp>
      </p:grp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704850" y="3810000"/>
            <a:ext cx="8058150" cy="11747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3200">
                <a:latin typeface="Times New Roman" charset="0"/>
              </a:rPr>
              <a:t>Para cualquier elemento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3200">
                <a:latin typeface="Times New Roman" charset="0"/>
              </a:rPr>
              <a:t> masa molecular (uma) = masa molar (gramos)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2201863" y="5410200"/>
            <a:ext cx="47434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1 molécula SO</a:t>
            </a:r>
            <a:r>
              <a:rPr lang="en-US" sz="2800" baseline="-25000"/>
              <a:t>2</a:t>
            </a:r>
            <a:r>
              <a:rPr lang="en-US" sz="2800"/>
              <a:t> = 64.07 uma</a:t>
            </a:r>
          </a:p>
          <a:p>
            <a:pPr algn="ctr">
              <a:lnSpc>
                <a:spcPct val="120000"/>
              </a:lnSpc>
            </a:pPr>
            <a:r>
              <a:rPr lang="en-US" sz="2800"/>
              <a:t>1 mol SO</a:t>
            </a:r>
            <a:r>
              <a:rPr lang="en-US" sz="2800" baseline="-25000"/>
              <a:t>2</a:t>
            </a:r>
            <a:r>
              <a:rPr lang="en-US" sz="2800"/>
              <a:t> = 64.07 g SO</a:t>
            </a:r>
            <a:r>
              <a:rPr lang="en-US" sz="2800" baseline="-25000"/>
              <a:t>2</a:t>
            </a:r>
            <a:r>
              <a:rPr lang="en-U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1209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8" grpId="0" animBg="1" autoUpdateAnimBg="0"/>
      <p:bldP spid="2868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1026"/>
          <p:cNvGrpSpPr>
            <a:grpSpLocks/>
          </p:cNvGrpSpPr>
          <p:nvPr/>
        </p:nvGrpSpPr>
        <p:grpSpPr bwMode="auto">
          <a:xfrm>
            <a:off x="228600" y="228600"/>
            <a:ext cx="8172450" cy="1636713"/>
            <a:chOff x="240" y="144"/>
            <a:chExt cx="5148" cy="1031"/>
          </a:xfrm>
        </p:grpSpPr>
        <p:sp>
          <p:nvSpPr>
            <p:cNvPr id="29699" name="Text Box 1027"/>
            <p:cNvSpPr txBox="1">
              <a:spLocks noChangeArrowheads="1"/>
            </p:cNvSpPr>
            <p:nvPr/>
          </p:nvSpPr>
          <p:spPr bwMode="auto">
            <a:xfrm>
              <a:off x="904" y="288"/>
              <a:ext cx="44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s-ES" sz="3600">
                  <a:solidFill>
                    <a:srgbClr val="000000"/>
                  </a:solidFill>
                  <a:cs typeface="Times New Roman" charset="0"/>
                </a:rPr>
                <a:t>¿Sabe qué es la masa mol</a:t>
              </a:r>
              <a:r>
                <a:rPr lang="es-MX" sz="3600">
                  <a:solidFill>
                    <a:srgbClr val="000000"/>
                  </a:solidFill>
                  <a:cs typeface="Times New Roman" charset="0"/>
                </a:rPr>
                <a:t>ecular</a:t>
              </a:r>
              <a:r>
                <a:rPr lang="es-ES" sz="3600">
                  <a:solidFill>
                    <a:srgbClr val="000000"/>
                  </a:solidFill>
                  <a:cs typeface="Times New Roman" charset="0"/>
                </a:rPr>
                <a:t>?</a:t>
              </a:r>
              <a:endParaRPr lang="en-US" sz="3600">
                <a:solidFill>
                  <a:srgbClr val="000000"/>
                </a:solidFill>
                <a:cs typeface="Times New Roman" charset="0"/>
              </a:endParaRPr>
            </a:p>
          </p:txBody>
        </p:sp>
        <p:graphicFrame>
          <p:nvGraphicFramePr>
            <p:cNvPr id="29700" name="Object 1028"/>
            <p:cNvGraphicFramePr>
              <a:graphicFrameLocks noChangeAspect="1"/>
            </p:cNvGraphicFramePr>
            <p:nvPr/>
          </p:nvGraphicFramePr>
          <p:xfrm>
            <a:off x="240" y="144"/>
            <a:ext cx="539" cy="1031"/>
          </p:xfrm>
          <a:graphic>
            <a:graphicData uri="http://schemas.openxmlformats.org/presentationml/2006/ole">
              <p:oleObj spid="_x0000_s3095" name="Clip" r:id="rId3" imgW="864909" imgH="1630837" progId="">
                <p:embed/>
              </p:oleObj>
            </a:graphicData>
          </a:graphic>
        </p:graphicFrame>
      </p:grpSp>
      <p:sp>
        <p:nvSpPr>
          <p:cNvPr id="29701" name="Text Box 1029"/>
          <p:cNvSpPr txBox="1">
            <a:spLocks noChangeArrowheads="1"/>
          </p:cNvSpPr>
          <p:nvPr/>
        </p:nvSpPr>
        <p:spPr bwMode="auto">
          <a:xfrm>
            <a:off x="939006" y="1381545"/>
            <a:ext cx="800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¿</a:t>
            </a:r>
            <a:r>
              <a:rPr lang="en-US" sz="2400" dirty="0" err="1">
                <a:solidFill>
                  <a:schemeClr val="accent2"/>
                </a:solidFill>
              </a:rPr>
              <a:t>Cuántos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átomos</a:t>
            </a:r>
            <a:r>
              <a:rPr lang="en-US" sz="2400" dirty="0">
                <a:solidFill>
                  <a:schemeClr val="accent2"/>
                </a:solidFill>
              </a:rPr>
              <a:t> H </a:t>
            </a:r>
            <a:r>
              <a:rPr lang="en-US" sz="2400" dirty="0" err="1">
                <a:solidFill>
                  <a:schemeClr val="accent2"/>
                </a:solidFill>
              </a:rPr>
              <a:t>están</a:t>
            </a:r>
            <a:r>
              <a:rPr lang="en-US" sz="2400" dirty="0">
                <a:solidFill>
                  <a:schemeClr val="accent2"/>
                </a:solidFill>
              </a:rPr>
              <a:t> en 72.5 g de C</a:t>
            </a:r>
            <a:r>
              <a:rPr lang="en-US" sz="2400" baseline="-25000" dirty="0">
                <a:solidFill>
                  <a:schemeClr val="accent2"/>
                </a:solidFill>
              </a:rPr>
              <a:t>3</a:t>
            </a:r>
            <a:r>
              <a:rPr lang="en-US" sz="2400" dirty="0">
                <a:solidFill>
                  <a:schemeClr val="accent2"/>
                </a:solidFill>
              </a:rPr>
              <a:t>H</a:t>
            </a:r>
            <a:r>
              <a:rPr lang="en-US" sz="2400" baseline="-25000" dirty="0">
                <a:solidFill>
                  <a:schemeClr val="accent2"/>
                </a:solidFill>
              </a:rPr>
              <a:t>8</a:t>
            </a:r>
            <a:r>
              <a:rPr lang="en-US" sz="2400" dirty="0">
                <a:solidFill>
                  <a:schemeClr val="accent2"/>
                </a:solidFill>
              </a:rPr>
              <a:t>O?</a:t>
            </a:r>
          </a:p>
        </p:txBody>
      </p:sp>
      <p:sp>
        <p:nvSpPr>
          <p:cNvPr id="29702" name="Text Box 1030"/>
          <p:cNvSpPr txBox="1">
            <a:spLocks noChangeArrowheads="1"/>
          </p:cNvSpPr>
          <p:nvPr/>
        </p:nvSpPr>
        <p:spPr bwMode="auto">
          <a:xfrm>
            <a:off x="419100" y="2133600"/>
            <a:ext cx="830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1 mol C</a:t>
            </a:r>
            <a:r>
              <a:rPr lang="en-US" sz="2800" baseline="-25000"/>
              <a:t>3</a:t>
            </a:r>
            <a:r>
              <a:rPr lang="en-US" sz="2800"/>
              <a:t>H</a:t>
            </a:r>
            <a:r>
              <a:rPr lang="en-US" sz="2800" baseline="-25000"/>
              <a:t>8</a:t>
            </a:r>
            <a:r>
              <a:rPr lang="en-US" sz="2800"/>
              <a:t>O = (3 x 12) + (8 x 1) + 16 = 60 g C</a:t>
            </a:r>
            <a:r>
              <a:rPr lang="en-US" sz="2800" baseline="-25000"/>
              <a:t>3</a:t>
            </a:r>
            <a:r>
              <a:rPr lang="en-US" sz="2800"/>
              <a:t>H</a:t>
            </a:r>
            <a:r>
              <a:rPr lang="en-US" sz="2800" baseline="-25000"/>
              <a:t>8</a:t>
            </a:r>
            <a:r>
              <a:rPr lang="en-US" sz="2800"/>
              <a:t>O</a:t>
            </a:r>
          </a:p>
        </p:txBody>
      </p:sp>
      <p:sp>
        <p:nvSpPr>
          <p:cNvPr id="29703" name="Text Box 1031"/>
          <p:cNvSpPr txBox="1">
            <a:spLocks noChangeArrowheads="1"/>
          </p:cNvSpPr>
          <p:nvPr/>
        </p:nvSpPr>
        <p:spPr bwMode="auto">
          <a:xfrm>
            <a:off x="1993900" y="3352800"/>
            <a:ext cx="537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1 mol H = 6.022 x 10</a:t>
            </a:r>
            <a:r>
              <a:rPr lang="en-US" sz="2800" baseline="30000"/>
              <a:t>23</a:t>
            </a:r>
            <a:r>
              <a:rPr lang="en-US" sz="2800"/>
              <a:t> átomos H</a:t>
            </a:r>
          </a:p>
        </p:txBody>
      </p:sp>
      <p:sp>
        <p:nvSpPr>
          <p:cNvPr id="29721" name="Text Box 1049"/>
          <p:cNvSpPr txBox="1">
            <a:spLocks noChangeArrowheads="1"/>
          </p:cNvSpPr>
          <p:nvPr/>
        </p:nvSpPr>
        <p:spPr bwMode="auto">
          <a:xfrm>
            <a:off x="3124200" y="5181600"/>
            <a:ext cx="3052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5.82 x 10</a:t>
            </a:r>
            <a:r>
              <a:rPr lang="en-US" baseline="30000"/>
              <a:t>24</a:t>
            </a:r>
            <a:r>
              <a:rPr lang="en-US"/>
              <a:t> átomos H</a:t>
            </a:r>
          </a:p>
        </p:txBody>
      </p:sp>
      <p:sp>
        <p:nvSpPr>
          <p:cNvPr id="29723" name="Text Box 1051"/>
          <p:cNvSpPr txBox="1">
            <a:spLocks noChangeArrowheads="1"/>
          </p:cNvSpPr>
          <p:nvPr/>
        </p:nvSpPr>
        <p:spPr bwMode="auto">
          <a:xfrm>
            <a:off x="1165225" y="2743200"/>
            <a:ext cx="6816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 mol C</a:t>
            </a:r>
            <a:r>
              <a:rPr lang="en-US" sz="2800" baseline="-25000" dirty="0"/>
              <a:t>3</a:t>
            </a:r>
            <a:r>
              <a:rPr lang="en-US" sz="2800" dirty="0"/>
              <a:t>H</a:t>
            </a:r>
            <a:r>
              <a:rPr lang="en-US" sz="2800" baseline="-25000" dirty="0"/>
              <a:t>8</a:t>
            </a:r>
            <a:r>
              <a:rPr lang="en-US" sz="2800" dirty="0"/>
              <a:t>O </a:t>
            </a:r>
            <a:r>
              <a:rPr lang="en-US" sz="2800" dirty="0" err="1"/>
              <a:t>moléculas</a:t>
            </a:r>
            <a:r>
              <a:rPr lang="en-US" sz="2800" dirty="0"/>
              <a:t> = 8 mol H </a:t>
            </a:r>
            <a:r>
              <a:rPr lang="en-US" sz="2800" dirty="0" err="1"/>
              <a:t>átomos</a:t>
            </a:r>
            <a:endParaRPr lang="en-US" sz="2800" dirty="0"/>
          </a:p>
        </p:txBody>
      </p:sp>
      <p:sp>
        <p:nvSpPr>
          <p:cNvPr id="29724" name="Text Box 1052"/>
          <p:cNvSpPr txBox="1">
            <a:spLocks noChangeArrowheads="1"/>
          </p:cNvSpPr>
          <p:nvPr/>
        </p:nvSpPr>
        <p:spPr bwMode="auto">
          <a:xfrm>
            <a:off x="457200" y="4356100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72.5 g C</a:t>
            </a:r>
            <a:r>
              <a:rPr lang="en-US" sz="2000" baseline="-25000"/>
              <a:t>3</a:t>
            </a:r>
            <a:r>
              <a:rPr lang="en-US" sz="2000"/>
              <a:t>H</a:t>
            </a:r>
            <a:r>
              <a:rPr lang="en-US" sz="2000" baseline="-25000"/>
              <a:t>8</a:t>
            </a:r>
            <a:r>
              <a:rPr lang="en-US" sz="2000"/>
              <a:t>O</a:t>
            </a:r>
          </a:p>
        </p:txBody>
      </p:sp>
      <p:grpSp>
        <p:nvGrpSpPr>
          <p:cNvPr id="29735" name="Group 1063"/>
          <p:cNvGrpSpPr>
            <a:grpSpLocks/>
          </p:cNvGrpSpPr>
          <p:nvPr/>
        </p:nvGrpSpPr>
        <p:grpSpPr bwMode="auto">
          <a:xfrm>
            <a:off x="2035175" y="4189413"/>
            <a:ext cx="1774825" cy="754062"/>
            <a:chOff x="1380" y="2639"/>
            <a:chExt cx="1118" cy="475"/>
          </a:xfrm>
        </p:grpSpPr>
        <p:sp>
          <p:nvSpPr>
            <p:cNvPr id="29725" name="Text Box 1053"/>
            <p:cNvSpPr txBox="1">
              <a:spLocks noChangeArrowheads="1"/>
            </p:cNvSpPr>
            <p:nvPr/>
          </p:nvSpPr>
          <p:spPr bwMode="auto">
            <a:xfrm>
              <a:off x="1475" y="2639"/>
              <a:ext cx="10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1 mol C</a:t>
              </a:r>
              <a:r>
                <a:rPr lang="en-US" sz="2000" baseline="-25000"/>
                <a:t>3</a:t>
              </a:r>
              <a:r>
                <a:rPr lang="en-US" sz="2000"/>
                <a:t>H</a:t>
              </a:r>
              <a:r>
                <a:rPr lang="en-US" sz="2000" baseline="-25000"/>
                <a:t>8</a:t>
              </a:r>
              <a:r>
                <a:rPr lang="en-US" sz="2000"/>
                <a:t>O</a:t>
              </a:r>
            </a:p>
          </p:txBody>
        </p:sp>
        <p:sp>
          <p:nvSpPr>
            <p:cNvPr id="29726" name="Text Box 1054"/>
            <p:cNvSpPr txBox="1">
              <a:spLocks noChangeArrowheads="1"/>
            </p:cNvSpPr>
            <p:nvPr/>
          </p:nvSpPr>
          <p:spPr bwMode="auto">
            <a:xfrm>
              <a:off x="1516" y="2864"/>
              <a:ext cx="9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60 g C</a:t>
              </a:r>
              <a:r>
                <a:rPr lang="en-US" sz="2000" baseline="-25000"/>
                <a:t>3</a:t>
              </a:r>
              <a:r>
                <a:rPr lang="en-US" sz="2000"/>
                <a:t>H</a:t>
              </a:r>
              <a:r>
                <a:rPr lang="en-US" sz="2000" baseline="-25000"/>
                <a:t>8</a:t>
              </a:r>
              <a:r>
                <a:rPr lang="en-US" sz="2000"/>
                <a:t>O</a:t>
              </a:r>
            </a:p>
          </p:txBody>
        </p:sp>
        <p:sp>
          <p:nvSpPr>
            <p:cNvPr id="29727" name="Line 1055"/>
            <p:cNvSpPr>
              <a:spLocks noChangeShapeType="1"/>
            </p:cNvSpPr>
            <p:nvPr/>
          </p:nvSpPr>
          <p:spPr bwMode="auto">
            <a:xfrm>
              <a:off x="1536" y="2880"/>
              <a:ext cx="91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9734" name="Text Box 1062"/>
            <p:cNvSpPr txBox="1">
              <a:spLocks noChangeArrowheads="1"/>
            </p:cNvSpPr>
            <p:nvPr/>
          </p:nvSpPr>
          <p:spPr bwMode="auto">
            <a:xfrm>
              <a:off x="1380" y="274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x</a:t>
              </a:r>
            </a:p>
          </p:txBody>
        </p:sp>
      </p:grpSp>
      <p:grpSp>
        <p:nvGrpSpPr>
          <p:cNvPr id="29737" name="Group 1065"/>
          <p:cNvGrpSpPr>
            <a:grpSpLocks/>
          </p:cNvGrpSpPr>
          <p:nvPr/>
        </p:nvGrpSpPr>
        <p:grpSpPr bwMode="auto">
          <a:xfrm>
            <a:off x="3833018" y="4038600"/>
            <a:ext cx="2185988" cy="762000"/>
            <a:chOff x="2648" y="2632"/>
            <a:chExt cx="1377" cy="480"/>
          </a:xfrm>
        </p:grpSpPr>
        <p:sp>
          <p:nvSpPr>
            <p:cNvPr id="29728" name="Text Box 1056"/>
            <p:cNvSpPr txBox="1">
              <a:spLocks noChangeArrowheads="1"/>
            </p:cNvSpPr>
            <p:nvPr/>
          </p:nvSpPr>
          <p:spPr bwMode="auto">
            <a:xfrm>
              <a:off x="2790" y="2632"/>
              <a:ext cx="12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8 mol H átomos</a:t>
              </a:r>
            </a:p>
          </p:txBody>
        </p:sp>
        <p:sp>
          <p:nvSpPr>
            <p:cNvPr id="29729" name="Text Box 1057"/>
            <p:cNvSpPr txBox="1">
              <a:spLocks noChangeArrowheads="1"/>
            </p:cNvSpPr>
            <p:nvPr/>
          </p:nvSpPr>
          <p:spPr bwMode="auto">
            <a:xfrm>
              <a:off x="2851" y="2862"/>
              <a:ext cx="10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1 mol C</a:t>
              </a:r>
              <a:r>
                <a:rPr lang="en-US" sz="2000" baseline="-25000"/>
                <a:t>3</a:t>
              </a:r>
              <a:r>
                <a:rPr lang="en-US" sz="2000"/>
                <a:t>H</a:t>
              </a:r>
              <a:r>
                <a:rPr lang="en-US" sz="2000" baseline="-25000"/>
                <a:t>8</a:t>
              </a:r>
              <a:r>
                <a:rPr lang="en-US" sz="2000"/>
                <a:t>O</a:t>
              </a:r>
            </a:p>
          </p:txBody>
        </p:sp>
        <p:sp>
          <p:nvSpPr>
            <p:cNvPr id="29730" name="Line 1058"/>
            <p:cNvSpPr>
              <a:spLocks noChangeShapeType="1"/>
            </p:cNvSpPr>
            <p:nvPr/>
          </p:nvSpPr>
          <p:spPr bwMode="auto">
            <a:xfrm>
              <a:off x="2800" y="2880"/>
              <a:ext cx="110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9736" name="Text Box 1064"/>
            <p:cNvSpPr txBox="1">
              <a:spLocks noChangeArrowheads="1"/>
            </p:cNvSpPr>
            <p:nvPr/>
          </p:nvSpPr>
          <p:spPr bwMode="auto">
            <a:xfrm>
              <a:off x="2648" y="274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x</a:t>
              </a:r>
            </a:p>
          </p:txBody>
        </p:sp>
      </p:grpSp>
      <p:grpSp>
        <p:nvGrpSpPr>
          <p:cNvPr id="29740" name="Group 1068"/>
          <p:cNvGrpSpPr>
            <a:grpSpLocks/>
          </p:cNvGrpSpPr>
          <p:nvPr/>
        </p:nvGrpSpPr>
        <p:grpSpPr bwMode="auto">
          <a:xfrm>
            <a:off x="6019006" y="4114800"/>
            <a:ext cx="2921000" cy="762000"/>
            <a:chOff x="3968" y="2632"/>
            <a:chExt cx="1840" cy="480"/>
          </a:xfrm>
        </p:grpSpPr>
        <p:sp>
          <p:nvSpPr>
            <p:cNvPr id="29731" name="Text Box 1059"/>
            <p:cNvSpPr txBox="1">
              <a:spLocks noChangeArrowheads="1"/>
            </p:cNvSpPr>
            <p:nvPr/>
          </p:nvSpPr>
          <p:spPr bwMode="auto">
            <a:xfrm>
              <a:off x="4047" y="2632"/>
              <a:ext cx="17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6.022 x 10</a:t>
              </a:r>
              <a:r>
                <a:rPr lang="en-US" sz="2000" baseline="30000"/>
                <a:t>23</a:t>
              </a:r>
              <a:r>
                <a:rPr lang="en-US" sz="2000"/>
                <a:t> H átomos</a:t>
              </a:r>
            </a:p>
          </p:txBody>
        </p:sp>
        <p:sp>
          <p:nvSpPr>
            <p:cNvPr id="29732" name="Text Box 1060"/>
            <p:cNvSpPr txBox="1">
              <a:spLocks noChangeArrowheads="1"/>
            </p:cNvSpPr>
            <p:nvPr/>
          </p:nvSpPr>
          <p:spPr bwMode="auto">
            <a:xfrm>
              <a:off x="4282" y="2862"/>
              <a:ext cx="12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1 mol H átomos</a:t>
              </a:r>
            </a:p>
          </p:txBody>
        </p:sp>
        <p:sp>
          <p:nvSpPr>
            <p:cNvPr id="29733" name="Line 1061"/>
            <p:cNvSpPr>
              <a:spLocks noChangeShapeType="1"/>
            </p:cNvSpPr>
            <p:nvPr/>
          </p:nvSpPr>
          <p:spPr bwMode="auto">
            <a:xfrm>
              <a:off x="4120" y="2880"/>
              <a:ext cx="14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9738" name="Text Box 1066"/>
            <p:cNvSpPr txBox="1">
              <a:spLocks noChangeArrowheads="1"/>
            </p:cNvSpPr>
            <p:nvPr/>
          </p:nvSpPr>
          <p:spPr bwMode="auto">
            <a:xfrm>
              <a:off x="3968" y="274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x</a:t>
              </a:r>
            </a:p>
          </p:txBody>
        </p:sp>
        <p:sp>
          <p:nvSpPr>
            <p:cNvPr id="29739" name="Text Box 1067"/>
            <p:cNvSpPr txBox="1">
              <a:spLocks noChangeArrowheads="1"/>
            </p:cNvSpPr>
            <p:nvPr/>
          </p:nvSpPr>
          <p:spPr bwMode="auto">
            <a:xfrm>
              <a:off x="5599" y="2752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=</a:t>
              </a:r>
            </a:p>
          </p:txBody>
        </p:sp>
      </p:grpSp>
      <p:sp>
        <p:nvSpPr>
          <p:cNvPr id="29741" name="Line 1069"/>
          <p:cNvSpPr>
            <a:spLocks noChangeShapeType="1"/>
          </p:cNvSpPr>
          <p:nvPr/>
        </p:nvSpPr>
        <p:spPr bwMode="auto">
          <a:xfrm flipV="1">
            <a:off x="1066800" y="4419600"/>
            <a:ext cx="990600" cy="304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9742" name="Line 1070"/>
          <p:cNvSpPr>
            <a:spLocks noChangeShapeType="1"/>
          </p:cNvSpPr>
          <p:nvPr/>
        </p:nvSpPr>
        <p:spPr bwMode="auto">
          <a:xfrm flipV="1">
            <a:off x="2667000" y="4572000"/>
            <a:ext cx="990600" cy="304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9743" name="Line 1071"/>
          <p:cNvSpPr>
            <a:spLocks noChangeShapeType="1"/>
          </p:cNvSpPr>
          <p:nvPr/>
        </p:nvSpPr>
        <p:spPr bwMode="auto">
          <a:xfrm flipV="1">
            <a:off x="2590800" y="4191000"/>
            <a:ext cx="990600" cy="304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9744" name="Line 1072"/>
          <p:cNvSpPr>
            <a:spLocks noChangeShapeType="1"/>
          </p:cNvSpPr>
          <p:nvPr/>
        </p:nvSpPr>
        <p:spPr bwMode="auto">
          <a:xfrm flipV="1">
            <a:off x="4495800" y="4572000"/>
            <a:ext cx="990600" cy="304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9745" name="Line 1073"/>
          <p:cNvSpPr>
            <a:spLocks noChangeShapeType="1"/>
          </p:cNvSpPr>
          <p:nvPr/>
        </p:nvSpPr>
        <p:spPr bwMode="auto">
          <a:xfrm flipV="1">
            <a:off x="4343400" y="4191000"/>
            <a:ext cx="990600" cy="304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9746" name="Line 1074"/>
          <p:cNvSpPr>
            <a:spLocks noChangeShapeType="1"/>
          </p:cNvSpPr>
          <p:nvPr/>
        </p:nvSpPr>
        <p:spPr bwMode="auto">
          <a:xfrm flipV="1">
            <a:off x="6705600" y="4572000"/>
            <a:ext cx="990600" cy="304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61619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utoUpdateAnimBg="0"/>
      <p:bldP spid="29702" grpId="0" autoUpdateAnimBg="0"/>
      <p:bldP spid="29703" grpId="0" autoUpdateAnimBg="0"/>
      <p:bldP spid="29721" grpId="0" autoUpdateAnimBg="0"/>
      <p:bldP spid="29723" grpId="0" autoUpdateAnimBg="0"/>
      <p:bldP spid="29724" grpId="0" autoUpdateAnimBg="0"/>
      <p:bldP spid="29741" grpId="0" animBg="1"/>
      <p:bldP spid="29742" grpId="0" animBg="1"/>
      <p:bldP spid="29743" grpId="0" animBg="1"/>
      <p:bldP spid="29744" grpId="0" animBg="1"/>
      <p:bldP spid="29745" grpId="0" animBg="1"/>
      <p:bldP spid="297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50264" y="594698"/>
            <a:ext cx="8915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i="1" dirty="0" err="1"/>
              <a:t>Composición</a:t>
            </a:r>
            <a:r>
              <a:rPr lang="en-US" sz="2400" b="1" i="1" dirty="0"/>
              <a:t> </a:t>
            </a:r>
            <a:r>
              <a:rPr lang="en-US" sz="2400" b="1" i="1" dirty="0" err="1"/>
              <a:t>porcentual</a:t>
            </a:r>
            <a:r>
              <a:rPr lang="en-US" sz="2400" dirty="0"/>
              <a:t> de un </a:t>
            </a:r>
            <a:r>
              <a:rPr lang="en-US" sz="2400" dirty="0" err="1"/>
              <a:t>elemento</a:t>
            </a:r>
            <a:r>
              <a:rPr lang="en-US" sz="2400" dirty="0"/>
              <a:t> en un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compuesto</a:t>
            </a:r>
            <a:r>
              <a:rPr lang="en-US" sz="2400" dirty="0" smtClean="0"/>
              <a:t> </a:t>
            </a:r>
            <a:r>
              <a:rPr lang="en-US" sz="2400" dirty="0"/>
              <a:t>=</a:t>
            </a:r>
          </a:p>
        </p:txBody>
      </p: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2627784" y="1194862"/>
            <a:ext cx="5473700" cy="879475"/>
            <a:chOff x="1382" y="2137"/>
            <a:chExt cx="3448" cy="55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0723" name="Text Box 3"/>
            <p:cNvSpPr txBox="1">
              <a:spLocks noChangeArrowheads="1"/>
            </p:cNvSpPr>
            <p:nvPr/>
          </p:nvSpPr>
          <p:spPr bwMode="auto">
            <a:xfrm>
              <a:off x="1382" y="2137"/>
              <a:ext cx="2863" cy="2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FF0000"/>
                  </a:solidFill>
                </a:rPr>
                <a:t>n</a:t>
              </a:r>
              <a:r>
                <a:rPr lang="en-US" sz="2400"/>
                <a:t> x masa molar del elemento</a:t>
              </a:r>
              <a:endParaRPr lang="en-US" sz="2400" i="1"/>
            </a:p>
          </p:txBody>
        </p:sp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1438" y="2400"/>
              <a:ext cx="2714" cy="2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masa</a:t>
              </a:r>
              <a:r>
                <a:rPr lang="en-US" sz="2400" dirty="0"/>
                <a:t> molar del </a:t>
              </a:r>
              <a:r>
                <a:rPr lang="en-US" sz="2400" dirty="0" err="1"/>
                <a:t>compuesto</a:t>
              </a:r>
              <a:endParaRPr lang="en-US" sz="2400" dirty="0"/>
            </a:p>
          </p:txBody>
        </p:sp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>
              <a:off x="1392" y="2448"/>
              <a:ext cx="2688" cy="0"/>
            </a:xfrm>
            <a:prstGeom prst="line">
              <a:avLst/>
            </a:prstGeom>
            <a:grp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2400"/>
            </a:p>
          </p:txBody>
        </p: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4096" y="2256"/>
              <a:ext cx="734" cy="2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x 100%</a:t>
              </a:r>
            </a:p>
          </p:txBody>
        </p:sp>
      </p:grp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77824" y="2224644"/>
            <a:ext cx="8298631" cy="946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2800" i="1">
                <a:solidFill>
                  <a:srgbClr val="FF0000"/>
                </a:solidFill>
              </a:rPr>
              <a:t>n</a:t>
            </a:r>
            <a:r>
              <a:rPr lang="en-US" sz="2800"/>
              <a:t> es el número de moles del elemento en 1 mol del compuesto</a:t>
            </a:r>
            <a:endParaRPr lang="en-US" sz="2800" i="1"/>
          </a:p>
        </p:txBody>
      </p:sp>
      <p:grpSp>
        <p:nvGrpSpPr>
          <p:cNvPr id="30731" name="Group 11"/>
          <p:cNvGrpSpPr>
            <a:grpSpLocks/>
          </p:cNvGrpSpPr>
          <p:nvPr/>
        </p:nvGrpSpPr>
        <p:grpSpPr bwMode="auto">
          <a:xfrm>
            <a:off x="611560" y="3511550"/>
            <a:ext cx="2665040" cy="2197100"/>
            <a:chOff x="48" y="1968"/>
            <a:chExt cx="2016" cy="1575"/>
          </a:xfrm>
        </p:grpSpPr>
        <p:pic>
          <p:nvPicPr>
            <p:cNvPr id="30729" name="Picture 9" descr="C:\Chang Powerpoint\Figures\cng7ch03\cha56011_ma0312.jpe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1968"/>
              <a:ext cx="2016" cy="1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664" y="3216"/>
              <a:ext cx="7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C</a:t>
              </a:r>
              <a:r>
                <a:rPr lang="en-US" sz="2800" baseline="-25000"/>
                <a:t>2</a:t>
              </a:r>
              <a:r>
                <a:rPr lang="en-US" sz="2800"/>
                <a:t>H</a:t>
              </a:r>
              <a:r>
                <a:rPr lang="en-US" sz="2800" baseline="-25000"/>
                <a:t>6</a:t>
              </a:r>
              <a:r>
                <a:rPr lang="en-US" sz="2800"/>
                <a:t>O</a:t>
              </a:r>
            </a:p>
          </p:txBody>
        </p:sp>
      </p:grpSp>
      <p:grpSp>
        <p:nvGrpSpPr>
          <p:cNvPr id="30737" name="Group 17"/>
          <p:cNvGrpSpPr>
            <a:grpSpLocks/>
          </p:cNvGrpSpPr>
          <p:nvPr/>
        </p:nvGrpSpPr>
        <p:grpSpPr bwMode="auto">
          <a:xfrm>
            <a:off x="3733800" y="3225800"/>
            <a:ext cx="5270500" cy="825500"/>
            <a:chOff x="2440" y="2032"/>
            <a:chExt cx="3320" cy="520"/>
          </a:xfrm>
        </p:grpSpPr>
        <p:sp>
          <p:nvSpPr>
            <p:cNvPr id="30732" name="Text Box 12"/>
            <p:cNvSpPr txBox="1">
              <a:spLocks noChangeArrowheads="1"/>
            </p:cNvSpPr>
            <p:nvPr/>
          </p:nvSpPr>
          <p:spPr bwMode="auto">
            <a:xfrm>
              <a:off x="2440" y="2144"/>
              <a:ext cx="5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%C =</a:t>
              </a:r>
            </a:p>
          </p:txBody>
        </p:sp>
        <p:sp>
          <p:nvSpPr>
            <p:cNvPr id="30733" name="Text Box 13"/>
            <p:cNvSpPr txBox="1">
              <a:spLocks noChangeArrowheads="1"/>
            </p:cNvSpPr>
            <p:nvPr/>
          </p:nvSpPr>
          <p:spPr bwMode="auto">
            <a:xfrm>
              <a:off x="2976" y="2032"/>
              <a:ext cx="11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2</a:t>
              </a:r>
              <a:r>
                <a:rPr lang="en-US"/>
                <a:t> x (12.01 g)</a:t>
              </a:r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3195" y="2264"/>
              <a:ext cx="7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46.07 g</a:t>
              </a:r>
            </a:p>
          </p:txBody>
        </p:sp>
        <p:sp>
          <p:nvSpPr>
            <p:cNvPr id="30735" name="Text Box 15"/>
            <p:cNvSpPr txBox="1">
              <a:spLocks noChangeArrowheads="1"/>
            </p:cNvSpPr>
            <p:nvPr/>
          </p:nvSpPr>
          <p:spPr bwMode="auto">
            <a:xfrm>
              <a:off x="4133" y="2144"/>
              <a:ext cx="16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 100% = 52.14%</a:t>
              </a:r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3024" y="2304"/>
              <a:ext cx="110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30738" name="Group 18"/>
          <p:cNvGrpSpPr>
            <a:grpSpLocks/>
          </p:cNvGrpSpPr>
          <p:nvPr/>
        </p:nvGrpSpPr>
        <p:grpSpPr bwMode="auto">
          <a:xfrm>
            <a:off x="3733800" y="3975100"/>
            <a:ext cx="5270500" cy="825500"/>
            <a:chOff x="2440" y="2032"/>
            <a:chExt cx="3320" cy="520"/>
          </a:xfrm>
        </p:grpSpPr>
        <p:sp>
          <p:nvSpPr>
            <p:cNvPr id="30739" name="Text Box 19"/>
            <p:cNvSpPr txBox="1">
              <a:spLocks noChangeArrowheads="1"/>
            </p:cNvSpPr>
            <p:nvPr/>
          </p:nvSpPr>
          <p:spPr bwMode="auto">
            <a:xfrm>
              <a:off x="2440" y="2144"/>
              <a:ext cx="5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%H =</a:t>
              </a:r>
            </a:p>
          </p:txBody>
        </p:sp>
        <p:sp>
          <p:nvSpPr>
            <p:cNvPr id="30740" name="Text Box 20"/>
            <p:cNvSpPr txBox="1">
              <a:spLocks noChangeArrowheads="1"/>
            </p:cNvSpPr>
            <p:nvPr/>
          </p:nvSpPr>
          <p:spPr bwMode="auto">
            <a:xfrm>
              <a:off x="2976" y="2032"/>
              <a:ext cx="11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6</a:t>
              </a:r>
              <a:r>
                <a:rPr lang="en-US"/>
                <a:t> x (1.008 g)</a:t>
              </a:r>
            </a:p>
          </p:txBody>
        </p:sp>
        <p:sp>
          <p:nvSpPr>
            <p:cNvPr id="30741" name="Text Box 21"/>
            <p:cNvSpPr txBox="1">
              <a:spLocks noChangeArrowheads="1"/>
            </p:cNvSpPr>
            <p:nvPr/>
          </p:nvSpPr>
          <p:spPr bwMode="auto">
            <a:xfrm>
              <a:off x="3195" y="2264"/>
              <a:ext cx="7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46.07 g</a:t>
              </a:r>
            </a:p>
          </p:txBody>
        </p:sp>
        <p:sp>
          <p:nvSpPr>
            <p:cNvPr id="30742" name="Text Box 22"/>
            <p:cNvSpPr txBox="1">
              <a:spLocks noChangeArrowheads="1"/>
            </p:cNvSpPr>
            <p:nvPr/>
          </p:nvSpPr>
          <p:spPr bwMode="auto">
            <a:xfrm>
              <a:off x="4133" y="2144"/>
              <a:ext cx="16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 100% = 13.13%</a:t>
              </a:r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3024" y="2304"/>
              <a:ext cx="110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30744" name="Group 24"/>
          <p:cNvGrpSpPr>
            <a:grpSpLocks/>
          </p:cNvGrpSpPr>
          <p:nvPr/>
        </p:nvGrpSpPr>
        <p:grpSpPr bwMode="auto">
          <a:xfrm>
            <a:off x="3733800" y="4737100"/>
            <a:ext cx="5270500" cy="825500"/>
            <a:chOff x="2440" y="2032"/>
            <a:chExt cx="3320" cy="520"/>
          </a:xfrm>
        </p:grpSpPr>
        <p:sp>
          <p:nvSpPr>
            <p:cNvPr id="30745" name="Text Box 25"/>
            <p:cNvSpPr txBox="1">
              <a:spLocks noChangeArrowheads="1"/>
            </p:cNvSpPr>
            <p:nvPr/>
          </p:nvSpPr>
          <p:spPr bwMode="auto">
            <a:xfrm>
              <a:off x="2440" y="2144"/>
              <a:ext cx="6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%O =</a:t>
              </a:r>
            </a:p>
          </p:txBody>
        </p:sp>
        <p:sp>
          <p:nvSpPr>
            <p:cNvPr id="30746" name="Text Box 26"/>
            <p:cNvSpPr txBox="1">
              <a:spLocks noChangeArrowheads="1"/>
            </p:cNvSpPr>
            <p:nvPr/>
          </p:nvSpPr>
          <p:spPr bwMode="auto">
            <a:xfrm>
              <a:off x="2976" y="2032"/>
              <a:ext cx="11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1</a:t>
              </a:r>
              <a:r>
                <a:rPr lang="en-US"/>
                <a:t> x (16.00 g)</a:t>
              </a:r>
            </a:p>
          </p:txBody>
        </p:sp>
        <p:sp>
          <p:nvSpPr>
            <p:cNvPr id="30747" name="Text Box 27"/>
            <p:cNvSpPr txBox="1">
              <a:spLocks noChangeArrowheads="1"/>
            </p:cNvSpPr>
            <p:nvPr/>
          </p:nvSpPr>
          <p:spPr bwMode="auto">
            <a:xfrm>
              <a:off x="3195" y="2264"/>
              <a:ext cx="7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46.07 g</a:t>
              </a:r>
            </a:p>
          </p:txBody>
        </p:sp>
        <p:sp>
          <p:nvSpPr>
            <p:cNvPr id="30748" name="Text Box 28"/>
            <p:cNvSpPr txBox="1">
              <a:spLocks noChangeArrowheads="1"/>
            </p:cNvSpPr>
            <p:nvPr/>
          </p:nvSpPr>
          <p:spPr bwMode="auto">
            <a:xfrm>
              <a:off x="4133" y="2144"/>
              <a:ext cx="16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 100% = 34.73%</a:t>
              </a:r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>
              <a:off x="3024" y="2304"/>
              <a:ext cx="110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3644900" y="5638800"/>
            <a:ext cx="536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52.14% + 13.13% + 34.73% = 100.0%</a:t>
            </a: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8531225" y="6384925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3.5</a:t>
            </a:r>
          </a:p>
        </p:txBody>
      </p:sp>
    </p:spTree>
    <p:extLst>
      <p:ext uri="{BB962C8B-B14F-4D97-AF65-F5344CB8AC3E}">
        <p14:creationId xmlns:p14="http://schemas.microsoft.com/office/powerpoint/2010/main" xmlns="" val="28241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nimBg="1" autoUpdateAnimBg="0"/>
      <p:bldP spid="3075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13133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46518"/>
            <a:ext cx="7848872" cy="38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8799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28092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66687"/>
            <a:ext cx="5705475" cy="548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17" y="1772816"/>
            <a:ext cx="261937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35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27845" y="705653"/>
            <a:ext cx="892263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DETERMINACIÓN DE FÓRMULAS MOLECULARES 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MEDIANTE LA COMPOSICIÓN PORCENTUAL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63061" y="1676400"/>
            <a:ext cx="805220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s-CO" sz="2200" dirty="0" smtClean="0"/>
              <a:t>La </a:t>
            </a:r>
            <a:r>
              <a:rPr lang="es-CO" sz="2200" b="1" i="1" dirty="0">
                <a:solidFill>
                  <a:schemeClr val="accent6"/>
                </a:solidFill>
              </a:rPr>
              <a:t>Fórmula Molecular </a:t>
            </a:r>
            <a:r>
              <a:rPr lang="es-CO" sz="2200" dirty="0"/>
              <a:t>puede ser la misma formula </a:t>
            </a:r>
            <a:r>
              <a:rPr lang="es-CO" sz="2200" dirty="0" smtClean="0"/>
              <a:t>empírica </a:t>
            </a:r>
          </a:p>
          <a:p>
            <a:pPr algn="just">
              <a:defRPr/>
            </a:pPr>
            <a:r>
              <a:rPr lang="es-CO" sz="2200" dirty="0" smtClean="0"/>
              <a:t> o algún múltiplo de esta. (ej. 2, 3, 4 veces la formula empírica).</a:t>
            </a:r>
            <a:endParaRPr lang="es-CO" sz="2200" dirty="0"/>
          </a:p>
        </p:txBody>
      </p:sp>
      <p:grpSp>
        <p:nvGrpSpPr>
          <p:cNvPr id="24" name="23 Grupo"/>
          <p:cNvGrpSpPr/>
          <p:nvPr/>
        </p:nvGrpSpPr>
        <p:grpSpPr>
          <a:xfrm>
            <a:off x="-113097" y="2971800"/>
            <a:ext cx="3809056" cy="1669197"/>
            <a:chOff x="82072" y="2971800"/>
            <a:chExt cx="3809056" cy="1669197"/>
          </a:xfrm>
        </p:grpSpPr>
        <p:grpSp>
          <p:nvGrpSpPr>
            <p:cNvPr id="36" name="35 Grupo"/>
            <p:cNvGrpSpPr/>
            <p:nvPr/>
          </p:nvGrpSpPr>
          <p:grpSpPr>
            <a:xfrm>
              <a:off x="228600" y="2971800"/>
              <a:ext cx="533400" cy="584775"/>
              <a:chOff x="304800" y="3263537"/>
              <a:chExt cx="533400" cy="584775"/>
            </a:xfrm>
          </p:grpSpPr>
          <p:sp>
            <p:nvSpPr>
              <p:cNvPr id="37" name="36 CuadroTexto"/>
              <p:cNvSpPr txBox="1"/>
              <p:nvPr/>
            </p:nvSpPr>
            <p:spPr>
              <a:xfrm>
                <a:off x="367937" y="3263537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b="1" dirty="0" smtClean="0">
                    <a:solidFill>
                      <a:srgbClr val="FF0000"/>
                    </a:solidFill>
                  </a:rPr>
                  <a:t>2</a:t>
                </a:r>
                <a:endParaRPr lang="es-CO" sz="3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37 Elipse"/>
              <p:cNvSpPr/>
              <p:nvPr/>
            </p:nvSpPr>
            <p:spPr bwMode="auto">
              <a:xfrm>
                <a:off x="304800" y="3276600"/>
                <a:ext cx="533400" cy="5334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CO" sz="20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9" name="38 CuadroTexto"/>
            <p:cNvSpPr txBox="1"/>
            <p:nvPr/>
          </p:nvSpPr>
          <p:spPr>
            <a:xfrm>
              <a:off x="990600" y="3061063"/>
              <a:ext cx="24064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dirty="0" smtClean="0">
                  <a:solidFill>
                    <a:srgbClr val="0000FF"/>
                  </a:solidFill>
                </a:rPr>
                <a:t>Determine la masa </a:t>
              </a:r>
            </a:p>
            <a:p>
              <a:pPr algn="ctr"/>
              <a:r>
                <a:rPr lang="es-CO" dirty="0" smtClean="0">
                  <a:solidFill>
                    <a:srgbClr val="0000FF"/>
                  </a:solidFill>
                </a:rPr>
                <a:t>molar empírica</a:t>
              </a:r>
              <a:endParaRPr lang="es-CO" dirty="0">
                <a:solidFill>
                  <a:srgbClr val="0000FF"/>
                </a:solidFill>
              </a:endParaRPr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82072" y="3810000"/>
              <a:ext cx="3809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dirty="0" smtClean="0"/>
                <a:t>Para la formula </a:t>
              </a:r>
              <a:r>
                <a:rPr lang="es-CO" dirty="0" err="1" smtClean="0"/>
                <a:t>emprírica</a:t>
              </a:r>
              <a:r>
                <a:rPr lang="es-CO" dirty="0" smtClean="0"/>
                <a:t> </a:t>
              </a:r>
              <a:r>
                <a:rPr lang="es-CO" b="1" dirty="0" smtClean="0">
                  <a:solidFill>
                    <a:srgbClr val="C00000"/>
                  </a:solidFill>
                </a:rPr>
                <a:t>NO</a:t>
              </a:r>
              <a:r>
                <a:rPr lang="es-CO" b="1" baseline="-25000" dirty="0" smtClean="0">
                  <a:solidFill>
                    <a:srgbClr val="C00000"/>
                  </a:solidFill>
                </a:rPr>
                <a:t>2</a:t>
              </a:r>
              <a:r>
                <a:rPr lang="es-CO" dirty="0" smtClean="0"/>
                <a:t>:  </a:t>
              </a:r>
            </a:p>
            <a:p>
              <a:pPr algn="ctr"/>
              <a:endParaRPr lang="es-CO" sz="800" dirty="0" smtClean="0"/>
            </a:p>
            <a:p>
              <a:pPr algn="ctr"/>
              <a:r>
                <a:rPr lang="es-CO" dirty="0" smtClean="0"/>
                <a:t>14.01 g + 2(16.00) = 46.01 g</a:t>
              </a:r>
              <a:endParaRPr lang="es-CO" dirty="0"/>
            </a:p>
          </p:txBody>
        </p:sp>
      </p:grpSp>
      <p:grpSp>
        <p:nvGrpSpPr>
          <p:cNvPr id="25" name="24 Grupo"/>
          <p:cNvGrpSpPr/>
          <p:nvPr/>
        </p:nvGrpSpPr>
        <p:grpSpPr>
          <a:xfrm>
            <a:off x="3962400" y="2971800"/>
            <a:ext cx="5257800" cy="1600200"/>
            <a:chOff x="4343400" y="2971800"/>
            <a:chExt cx="5257800" cy="1600200"/>
          </a:xfrm>
        </p:grpSpPr>
        <p:grpSp>
          <p:nvGrpSpPr>
            <p:cNvPr id="46" name="45 Grupo"/>
            <p:cNvGrpSpPr/>
            <p:nvPr/>
          </p:nvGrpSpPr>
          <p:grpSpPr>
            <a:xfrm>
              <a:off x="4343400" y="2971800"/>
              <a:ext cx="533400" cy="584775"/>
              <a:chOff x="304800" y="3263537"/>
              <a:chExt cx="533400" cy="584775"/>
            </a:xfrm>
          </p:grpSpPr>
          <p:sp>
            <p:nvSpPr>
              <p:cNvPr id="47" name="46 CuadroTexto"/>
              <p:cNvSpPr txBox="1"/>
              <p:nvPr/>
            </p:nvSpPr>
            <p:spPr>
              <a:xfrm>
                <a:off x="367937" y="3263537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b="1" dirty="0" smtClean="0">
                    <a:solidFill>
                      <a:srgbClr val="FF0000"/>
                    </a:solidFill>
                  </a:rPr>
                  <a:t>3</a:t>
                </a:r>
                <a:endParaRPr lang="es-CO" sz="3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47 Elipse"/>
              <p:cNvSpPr/>
              <p:nvPr/>
            </p:nvSpPr>
            <p:spPr bwMode="auto">
              <a:xfrm>
                <a:off x="304800" y="3276600"/>
                <a:ext cx="533400" cy="5334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CO" sz="20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9" name="48 CuadroTexto"/>
            <p:cNvSpPr txBox="1"/>
            <p:nvPr/>
          </p:nvSpPr>
          <p:spPr>
            <a:xfrm>
              <a:off x="4577068" y="2971800"/>
              <a:ext cx="50241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dirty="0" smtClean="0">
                  <a:solidFill>
                    <a:srgbClr val="0000FF"/>
                  </a:solidFill>
                </a:rPr>
                <a:t>Determine la proporción entre la</a:t>
              </a:r>
            </a:p>
            <a:p>
              <a:pPr algn="ctr"/>
              <a:r>
                <a:rPr lang="es-CO" dirty="0" smtClean="0">
                  <a:solidFill>
                    <a:srgbClr val="0000FF"/>
                  </a:solidFill>
                </a:rPr>
                <a:t> masa molar real y la masa molar empírica</a:t>
              </a:r>
              <a:endParaRPr lang="es-CO" dirty="0">
                <a:solidFill>
                  <a:srgbClr val="0000FF"/>
                </a:solidFill>
              </a:endParaRPr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7079525" y="3817936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dirty="0" smtClean="0"/>
                <a:t>90 g</a:t>
              </a:r>
            </a:p>
            <a:p>
              <a:pPr algn="ctr"/>
              <a:r>
                <a:rPr lang="es-CO" dirty="0" smtClean="0"/>
                <a:t>46.1 g</a:t>
              </a:r>
              <a:endParaRPr lang="es-CO" dirty="0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8231398" y="3962400"/>
              <a:ext cx="6799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95000"/>
                      <a:lumOff val="5000"/>
                    </a:schemeClr>
                  </a:solidFill>
                  <a:cs typeface="Arial" charset="0"/>
                </a:rPr>
                <a:t>≈</a:t>
              </a:r>
              <a:r>
                <a:rPr lang="es-CO" dirty="0" smtClean="0"/>
                <a:t>   2</a:t>
              </a:r>
              <a:endParaRPr lang="es-CO" dirty="0"/>
            </a:p>
          </p:txBody>
        </p:sp>
        <p:cxnSp>
          <p:nvCxnSpPr>
            <p:cNvPr id="53" name="52 Conector recto"/>
            <p:cNvCxnSpPr>
              <a:stCxn id="50" idx="1"/>
              <a:endCxn id="50" idx="3"/>
            </p:cNvCxnSpPr>
            <p:nvPr/>
          </p:nvCxnSpPr>
          <p:spPr bwMode="auto">
            <a:xfrm rot="10800000" flipH="1">
              <a:off x="7079524" y="4171879"/>
              <a:ext cx="896399" cy="0"/>
            </a:xfrm>
            <a:prstGeom prst="lin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6" name="55 Grupo"/>
            <p:cNvGrpSpPr/>
            <p:nvPr/>
          </p:nvGrpSpPr>
          <p:grpSpPr>
            <a:xfrm>
              <a:off x="4495800" y="3817937"/>
              <a:ext cx="2217738" cy="754063"/>
              <a:chOff x="5751513" y="3733801"/>
              <a:chExt cx="2217738" cy="754063"/>
            </a:xfrm>
          </p:grpSpPr>
          <p:grpSp>
            <p:nvGrpSpPr>
              <p:cNvPr id="32" name="Group 38"/>
              <p:cNvGrpSpPr>
                <a:grpSpLocks/>
              </p:cNvGrpSpPr>
              <p:nvPr/>
            </p:nvGrpSpPr>
            <p:grpSpPr bwMode="auto">
              <a:xfrm>
                <a:off x="5751513" y="3733801"/>
                <a:ext cx="2217738" cy="754063"/>
                <a:chOff x="2195" y="768"/>
                <a:chExt cx="1397" cy="475"/>
              </a:xfrm>
            </p:grpSpPr>
            <p:sp>
              <p:nvSpPr>
                <p:cNvPr id="3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29" y="768"/>
                  <a:ext cx="1131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Masa </a:t>
                  </a:r>
                  <a:r>
                    <a:rPr lang="en-US" sz="1600" b="1" dirty="0" smtClean="0"/>
                    <a:t>molar real </a:t>
                  </a:r>
                  <a:endParaRPr lang="en-US" sz="1600" b="1" dirty="0"/>
                </a:p>
              </p:txBody>
            </p:sp>
            <p:sp>
              <p:nvSpPr>
                <p:cNvPr id="3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195" y="1030"/>
                  <a:ext cx="1397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 err="1"/>
                    <a:t>Masa</a:t>
                  </a:r>
                  <a:r>
                    <a:rPr lang="en-US" sz="1600" b="1" dirty="0"/>
                    <a:t> molar </a:t>
                  </a:r>
                  <a:r>
                    <a:rPr lang="en-US" sz="1600" b="1" dirty="0" err="1"/>
                    <a:t>empírica</a:t>
                  </a:r>
                  <a:endParaRPr lang="en-US" sz="1600" b="1" dirty="0"/>
                </a:p>
              </p:txBody>
            </p:sp>
          </p:grpSp>
          <p:cxnSp>
            <p:nvCxnSpPr>
              <p:cNvPr id="55" name="54 Conector recto"/>
              <p:cNvCxnSpPr/>
              <p:nvPr/>
            </p:nvCxnSpPr>
            <p:spPr bwMode="auto">
              <a:xfrm>
                <a:off x="5791200" y="4114800"/>
                <a:ext cx="21336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7" name="56 CuadroTexto"/>
            <p:cNvSpPr txBox="1"/>
            <p:nvPr/>
          </p:nvSpPr>
          <p:spPr>
            <a:xfrm>
              <a:off x="6629400" y="3970336"/>
              <a:ext cx="4042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dirty="0" smtClean="0"/>
                <a:t>= </a:t>
              </a:r>
              <a:endParaRPr lang="es-CO" dirty="0"/>
            </a:p>
          </p:txBody>
        </p:sp>
      </p:grpSp>
      <p:sp>
        <p:nvSpPr>
          <p:cNvPr id="60" name="59 CuadroTexto"/>
          <p:cNvSpPr txBox="1"/>
          <p:nvPr/>
        </p:nvSpPr>
        <p:spPr>
          <a:xfrm>
            <a:off x="533400" y="5181600"/>
            <a:ext cx="8417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Como la relación de masas es 2, esto significa que la formula molecular </a:t>
            </a:r>
          </a:p>
          <a:p>
            <a:r>
              <a:rPr lang="es-CO" dirty="0" smtClean="0"/>
              <a:t>Debe ser el doble de la empírica: </a:t>
            </a:r>
            <a:r>
              <a:rPr lang="es-CO" dirty="0" err="1" smtClean="0"/>
              <a:t>osea</a:t>
            </a:r>
            <a:r>
              <a:rPr lang="es-CO" dirty="0" smtClean="0"/>
              <a:t>  </a:t>
            </a:r>
            <a:r>
              <a:rPr lang="en-US" b="1" dirty="0" smtClean="0">
                <a:solidFill>
                  <a:schemeClr val="accent2"/>
                </a:solidFill>
              </a:rPr>
              <a:t>2 x NO</a:t>
            </a:r>
            <a:r>
              <a:rPr lang="en-US" b="1" baseline="-25000" dirty="0" smtClean="0">
                <a:solidFill>
                  <a:schemeClr val="accent2"/>
                </a:solidFill>
              </a:rPr>
              <a:t>2  </a:t>
            </a:r>
            <a:r>
              <a:rPr lang="en-US" b="1" dirty="0" smtClean="0">
                <a:solidFill>
                  <a:schemeClr val="accent2"/>
                </a:solidFill>
              </a:rPr>
              <a:t>=   N</a:t>
            </a:r>
            <a:r>
              <a:rPr lang="en-US" b="1" baseline="-25000" dirty="0" smtClean="0">
                <a:solidFill>
                  <a:schemeClr val="accent2"/>
                </a:solidFill>
              </a:rPr>
              <a:t>2</a:t>
            </a:r>
            <a:r>
              <a:rPr lang="en-US" b="1" dirty="0" smtClean="0">
                <a:solidFill>
                  <a:schemeClr val="accent2"/>
                </a:solidFill>
              </a:rPr>
              <a:t>O</a:t>
            </a:r>
            <a:r>
              <a:rPr lang="en-US" b="1" baseline="-25000" dirty="0" smtClean="0">
                <a:solidFill>
                  <a:schemeClr val="accent2"/>
                </a:solidFill>
              </a:rPr>
              <a:t>4</a:t>
            </a:r>
          </a:p>
          <a:p>
            <a:endParaRPr lang="es-CO" dirty="0"/>
          </a:p>
        </p:txBody>
      </p:sp>
      <p:sp>
        <p:nvSpPr>
          <p:cNvPr id="61" name="Text Box 63"/>
          <p:cNvSpPr txBox="1">
            <a:spLocks noChangeArrowheads="1"/>
          </p:cNvSpPr>
          <p:nvPr/>
        </p:nvSpPr>
        <p:spPr bwMode="auto">
          <a:xfrm>
            <a:off x="41599" y="6096000"/>
            <a:ext cx="879760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600" b="1" dirty="0" err="1" smtClean="0">
                <a:solidFill>
                  <a:srgbClr val="008000"/>
                </a:solidFill>
              </a:rPr>
              <a:t>Entonces</a:t>
            </a:r>
            <a:r>
              <a:rPr lang="en-US" sz="2600" b="1" dirty="0" smtClean="0">
                <a:solidFill>
                  <a:srgbClr val="008000"/>
                </a:solidFill>
              </a:rPr>
              <a:t> la formula molecular del </a:t>
            </a:r>
            <a:r>
              <a:rPr lang="en-US" sz="2600" b="1" dirty="0" err="1" smtClean="0">
                <a:solidFill>
                  <a:srgbClr val="008000"/>
                </a:solidFill>
              </a:rPr>
              <a:t>compuesto</a:t>
            </a:r>
            <a:r>
              <a:rPr lang="en-US" sz="2600" b="1" dirty="0" smtClean="0">
                <a:solidFill>
                  <a:srgbClr val="008000"/>
                </a:solidFill>
              </a:rPr>
              <a:t> </a:t>
            </a:r>
            <a:r>
              <a:rPr lang="en-US" sz="2600" b="1" dirty="0" err="1" smtClean="0">
                <a:solidFill>
                  <a:srgbClr val="008000"/>
                </a:solidFill>
              </a:rPr>
              <a:t>es</a:t>
            </a:r>
            <a:r>
              <a:rPr lang="en-US" sz="2600" b="1" dirty="0" smtClean="0">
                <a:solidFill>
                  <a:srgbClr val="008000"/>
                </a:solidFill>
              </a:rPr>
              <a:t> N</a:t>
            </a:r>
            <a:r>
              <a:rPr lang="en-US" sz="2600" b="1" baseline="-25000" dirty="0" smtClean="0">
                <a:solidFill>
                  <a:srgbClr val="008000"/>
                </a:solidFill>
              </a:rPr>
              <a:t>2</a:t>
            </a:r>
            <a:r>
              <a:rPr lang="en-US" sz="2600" b="1" dirty="0" smtClean="0">
                <a:solidFill>
                  <a:srgbClr val="008000"/>
                </a:solidFill>
              </a:rPr>
              <a:t>O</a:t>
            </a:r>
            <a:r>
              <a:rPr lang="en-US" sz="2600" b="1" baseline="-25000" dirty="0" smtClean="0">
                <a:solidFill>
                  <a:srgbClr val="008000"/>
                </a:solidFill>
              </a:rPr>
              <a:t>4</a:t>
            </a:r>
            <a:endParaRPr lang="en-US" sz="2600" b="1" baseline="-25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3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46944" y="927100"/>
            <a:ext cx="744148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4000" b="1" dirty="0">
                <a:solidFill>
                  <a:srgbClr val="003399"/>
                </a:solidFill>
                <a:latin typeface="Tahoma" charset="0"/>
              </a:rPr>
              <a:t>CONCEPTO DE MOL </a:t>
            </a:r>
          </a:p>
          <a:p>
            <a:pPr algn="ctr">
              <a:spcBef>
                <a:spcPct val="50000"/>
              </a:spcBef>
            </a:pPr>
            <a:r>
              <a:rPr lang="es-ES_tradnl" sz="4000" b="1" dirty="0">
                <a:solidFill>
                  <a:srgbClr val="003399"/>
                </a:solidFill>
                <a:latin typeface="Tahoma" charset="0"/>
              </a:rPr>
              <a:t>Número de Avogadro.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7982" y="3265488"/>
            <a:ext cx="8283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2800" dirty="0">
                <a:solidFill>
                  <a:srgbClr val="003399"/>
                </a:solidFill>
                <a:latin typeface="Tahoma" charset="0"/>
              </a:rPr>
              <a:t>El término </a:t>
            </a:r>
            <a:r>
              <a:rPr lang="es-ES_tradnl" sz="2800" i="1" dirty="0">
                <a:solidFill>
                  <a:srgbClr val="CC3300"/>
                </a:solidFill>
                <a:latin typeface="Tahoma" charset="0"/>
              </a:rPr>
              <a:t>mol </a:t>
            </a:r>
            <a:r>
              <a:rPr lang="es-ES_tradnl" sz="2800" i="1" dirty="0">
                <a:solidFill>
                  <a:srgbClr val="003399"/>
                </a:solidFill>
                <a:latin typeface="Tahoma" charset="0"/>
              </a:rPr>
              <a:t> </a:t>
            </a:r>
            <a:r>
              <a:rPr lang="es-ES_tradnl" sz="2800" dirty="0">
                <a:solidFill>
                  <a:srgbClr val="003399"/>
                </a:solidFill>
                <a:latin typeface="Tahoma" charset="0"/>
              </a:rPr>
              <a:t>proviene del latín</a:t>
            </a:r>
            <a:r>
              <a:rPr lang="es-ES_tradnl" sz="2800" i="1" dirty="0">
                <a:solidFill>
                  <a:srgbClr val="003399"/>
                </a:solidFill>
                <a:latin typeface="Tahoma" charset="0"/>
              </a:rPr>
              <a:t> moles</a:t>
            </a:r>
            <a:r>
              <a:rPr lang="es-ES_tradnl" sz="2800" dirty="0">
                <a:solidFill>
                  <a:srgbClr val="003399"/>
                </a:solidFill>
                <a:latin typeface="Tahoma" charset="0"/>
              </a:rPr>
              <a:t>, que significa </a:t>
            </a:r>
            <a:r>
              <a:rPr lang="es-ES_tradnl" sz="2800" dirty="0">
                <a:solidFill>
                  <a:srgbClr val="CC3300"/>
                </a:solidFill>
                <a:latin typeface="Tahoma" charset="0"/>
              </a:rPr>
              <a:t>“una masa”</a:t>
            </a:r>
            <a:r>
              <a:rPr lang="es-ES_tradnl" sz="2800" i="1" dirty="0">
                <a:solidFill>
                  <a:srgbClr val="CC3300"/>
                </a:solidFill>
                <a:latin typeface="Tahoma" charset="0"/>
              </a:rPr>
              <a:t>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0857" y="4984750"/>
            <a:ext cx="82851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2800" dirty="0">
                <a:solidFill>
                  <a:srgbClr val="003399"/>
                </a:solidFill>
                <a:latin typeface="Tahoma" charset="0"/>
              </a:rPr>
              <a:t>El término </a:t>
            </a:r>
            <a:r>
              <a:rPr lang="es-ES_tradnl" sz="2800" i="1" dirty="0">
                <a:solidFill>
                  <a:srgbClr val="CC3300"/>
                </a:solidFill>
                <a:latin typeface="Tahoma" charset="0"/>
              </a:rPr>
              <a:t>molécula</a:t>
            </a:r>
            <a:r>
              <a:rPr lang="es-ES_tradnl" sz="2800" i="1" dirty="0">
                <a:solidFill>
                  <a:srgbClr val="003399"/>
                </a:solidFill>
                <a:latin typeface="Tahoma" charset="0"/>
              </a:rPr>
              <a:t> </a:t>
            </a:r>
            <a:r>
              <a:rPr lang="es-ES_tradnl" sz="2800" dirty="0">
                <a:solidFill>
                  <a:srgbClr val="003399"/>
                </a:solidFill>
                <a:latin typeface="Tahoma" charset="0"/>
              </a:rPr>
              <a:t>es la forma diminutiva y significa </a:t>
            </a:r>
            <a:r>
              <a:rPr lang="es-ES_tradnl" sz="2800" dirty="0">
                <a:solidFill>
                  <a:srgbClr val="CC3300"/>
                </a:solidFill>
                <a:latin typeface="Tahoma" charset="0"/>
              </a:rPr>
              <a:t>“una masa pequeña”</a:t>
            </a:r>
          </a:p>
        </p:txBody>
      </p:sp>
    </p:spTree>
    <p:extLst>
      <p:ext uri="{BB962C8B-B14F-4D97-AF65-F5344CB8AC3E}">
        <p14:creationId xmlns:p14="http://schemas.microsoft.com/office/powerpoint/2010/main" xmlns="" val="32804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476672"/>
            <a:ext cx="8136904" cy="3508977"/>
          </a:xfrm>
        </p:spPr>
        <p:txBody>
          <a:bodyPr/>
          <a:lstStyle/>
          <a:p>
            <a:pPr marL="68580" indent="0" algn="just">
              <a:buNone/>
            </a:pPr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Ejemplo:</a:t>
            </a:r>
          </a:p>
          <a:p>
            <a:pPr marL="68580" indent="0" algn="just">
              <a:buNone/>
            </a:pPr>
            <a:r>
              <a:rPr lang="es-CO" dirty="0"/>
              <a:t>Una muestra de un compuesto contiene 1.52 g de </a:t>
            </a:r>
            <a:r>
              <a:rPr lang="es-CO" dirty="0" err="1"/>
              <a:t>nitrogeno</a:t>
            </a:r>
            <a:r>
              <a:rPr lang="es-CO" dirty="0"/>
              <a:t> (N) y 3.47 g de oxigeno (O). Se sabe que la masa molar del compuesto está entre 90 g y 95 g. Determine su formula molecular.</a:t>
            </a:r>
            <a:endParaRPr lang="es-PE" dirty="0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065337" y="3505199"/>
            <a:ext cx="5173664" cy="755649"/>
            <a:chOff x="2208" y="1599"/>
            <a:chExt cx="3259" cy="476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208" y="1695"/>
              <a:ext cx="12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i="1" dirty="0" err="1" smtClean="0"/>
                <a:t>n</a:t>
              </a:r>
              <a:r>
                <a:rPr lang="en-US" sz="1800" baseline="-25000" dirty="0" err="1" smtClean="0"/>
                <a:t>N</a:t>
              </a:r>
              <a:r>
                <a:rPr lang="en-US" sz="1800" dirty="0" smtClean="0"/>
                <a:t>   =  1.52 </a:t>
              </a:r>
              <a:r>
                <a:rPr lang="en-US" sz="1800" dirty="0"/>
                <a:t>g </a:t>
              </a:r>
              <a:r>
                <a:rPr lang="en-US" sz="1800" dirty="0" smtClean="0"/>
                <a:t>N </a:t>
              </a:r>
              <a:r>
                <a:rPr lang="en-US" sz="1800" dirty="0"/>
                <a:t>x </a:t>
              </a:r>
              <a:endParaRPr lang="en-US" sz="1800" i="1" dirty="0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4361" y="1750"/>
              <a:ext cx="1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=   0.108 </a:t>
              </a:r>
              <a:r>
                <a:rPr lang="en-US" sz="1800" dirty="0"/>
                <a:t>mol </a:t>
              </a:r>
              <a:r>
                <a:rPr lang="en-US" sz="1800" dirty="0" smtClean="0"/>
                <a:t>N</a:t>
              </a:r>
              <a:endParaRPr lang="en-US" sz="1800" dirty="0"/>
            </a:p>
          </p:txBody>
        </p: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3519" y="1599"/>
              <a:ext cx="746" cy="476"/>
              <a:chOff x="2463" y="3382"/>
              <a:chExt cx="746" cy="476"/>
            </a:xfrm>
          </p:grpSpPr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2538" y="3382"/>
                <a:ext cx="61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1 mol </a:t>
                </a:r>
                <a:r>
                  <a:rPr lang="en-US" sz="1800" dirty="0" smtClean="0"/>
                  <a:t>N</a:t>
                </a:r>
                <a:endParaRPr lang="en-US" sz="1800" dirty="0"/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2463" y="3625"/>
                <a:ext cx="74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14.01 </a:t>
                </a:r>
                <a:r>
                  <a:rPr lang="en-US" sz="1800" dirty="0"/>
                  <a:t>g </a:t>
                </a:r>
                <a:r>
                  <a:rPr lang="en-US" sz="1800" dirty="0" smtClean="0"/>
                  <a:t>N</a:t>
                </a:r>
                <a:endParaRPr lang="en-US" sz="1800" dirty="0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2489" y="3641"/>
                <a:ext cx="680" cy="0"/>
              </a:xfrm>
              <a:prstGeom prst="line">
                <a:avLst/>
              </a:prstGeom>
              <a:noFill/>
              <a:ln w="28575">
                <a:solidFill>
                  <a:schemeClr val="tx2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 sz="1800"/>
              </a:p>
            </p:txBody>
          </p:sp>
        </p:grpSp>
      </p:grpSp>
      <p:sp>
        <p:nvSpPr>
          <p:cNvPr id="12" name="Line 27"/>
          <p:cNvSpPr>
            <a:spLocks noChangeShapeType="1"/>
          </p:cNvSpPr>
          <p:nvPr/>
        </p:nvSpPr>
        <p:spPr bwMode="auto">
          <a:xfrm flipV="1">
            <a:off x="3425825" y="3810000"/>
            <a:ext cx="5334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CO" sz="1800"/>
          </a:p>
        </p:txBody>
      </p:sp>
      <p:sp>
        <p:nvSpPr>
          <p:cNvPr id="13" name="Line 30"/>
          <p:cNvSpPr>
            <a:spLocks noChangeShapeType="1"/>
          </p:cNvSpPr>
          <p:nvPr/>
        </p:nvSpPr>
        <p:spPr bwMode="auto">
          <a:xfrm flipV="1">
            <a:off x="4797425" y="4038600"/>
            <a:ext cx="5334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CO" sz="1800"/>
          </a:p>
        </p:txBody>
      </p:sp>
      <p:grpSp>
        <p:nvGrpSpPr>
          <p:cNvPr id="14" name="Group 28"/>
          <p:cNvGrpSpPr>
            <a:grpSpLocks/>
          </p:cNvGrpSpPr>
          <p:nvPr/>
        </p:nvGrpSpPr>
        <p:grpSpPr bwMode="auto">
          <a:xfrm>
            <a:off x="2054225" y="4502151"/>
            <a:ext cx="5186366" cy="755649"/>
            <a:chOff x="2208" y="1599"/>
            <a:chExt cx="3267" cy="476"/>
          </a:xfrm>
        </p:grpSpPr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2208" y="1695"/>
              <a:ext cx="12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i="1" dirty="0" err="1" smtClean="0"/>
                <a:t>n</a:t>
              </a:r>
              <a:r>
                <a:rPr lang="en-US" sz="1800" baseline="-25000" dirty="0" err="1" smtClean="0"/>
                <a:t>O</a:t>
              </a:r>
              <a:r>
                <a:rPr lang="en-US" sz="1800" dirty="0" smtClean="0"/>
                <a:t>   =  3.47 </a:t>
              </a:r>
              <a:r>
                <a:rPr lang="en-US" sz="1800" dirty="0"/>
                <a:t>g </a:t>
              </a:r>
              <a:r>
                <a:rPr lang="en-US" sz="1800" dirty="0" smtClean="0"/>
                <a:t>O </a:t>
              </a:r>
              <a:r>
                <a:rPr lang="en-US" sz="1800" dirty="0"/>
                <a:t>x </a:t>
              </a:r>
              <a:endParaRPr lang="en-US" sz="1800" i="1" dirty="0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361" y="1750"/>
              <a:ext cx="11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=   0.217 mol O</a:t>
              </a:r>
              <a:endParaRPr lang="en-US" sz="1800" dirty="0"/>
            </a:p>
          </p:txBody>
        </p:sp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3519" y="1599"/>
              <a:ext cx="754" cy="476"/>
              <a:chOff x="2463" y="3382"/>
              <a:chExt cx="754" cy="476"/>
            </a:xfrm>
          </p:grpSpPr>
          <p:sp>
            <p:nvSpPr>
              <p:cNvPr id="18" name="Text Box 7"/>
              <p:cNvSpPr txBox="1">
                <a:spLocks noChangeArrowheads="1"/>
              </p:cNvSpPr>
              <p:nvPr/>
            </p:nvSpPr>
            <p:spPr bwMode="auto">
              <a:xfrm>
                <a:off x="2538" y="3382"/>
                <a:ext cx="62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1 mol </a:t>
                </a:r>
                <a:r>
                  <a:rPr lang="en-US" sz="1800" dirty="0" smtClean="0"/>
                  <a:t>O</a:t>
                </a:r>
                <a:endParaRPr lang="en-US" sz="1800" dirty="0"/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2463" y="3625"/>
                <a:ext cx="75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16.00 </a:t>
                </a:r>
                <a:r>
                  <a:rPr lang="en-US" sz="1800" dirty="0"/>
                  <a:t>g </a:t>
                </a:r>
                <a:r>
                  <a:rPr lang="en-US" sz="1800" dirty="0" smtClean="0"/>
                  <a:t>O</a:t>
                </a:r>
                <a:endParaRPr lang="en-US" sz="1800" dirty="0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>
                <a:off x="2489" y="3641"/>
                <a:ext cx="680" cy="0"/>
              </a:xfrm>
              <a:prstGeom prst="line">
                <a:avLst/>
              </a:prstGeom>
              <a:noFill/>
              <a:ln w="28575">
                <a:solidFill>
                  <a:schemeClr val="tx2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CO" sz="1800"/>
              </a:p>
            </p:txBody>
          </p:sp>
        </p:grpSp>
      </p:grpSp>
      <p:sp>
        <p:nvSpPr>
          <p:cNvPr id="21" name="Line 27"/>
          <p:cNvSpPr>
            <a:spLocks noChangeShapeType="1"/>
          </p:cNvSpPr>
          <p:nvPr/>
        </p:nvSpPr>
        <p:spPr bwMode="auto">
          <a:xfrm flipV="1">
            <a:off x="3414713" y="4806952"/>
            <a:ext cx="5334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CO" sz="1800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 flipV="1">
            <a:off x="4786313" y="5035552"/>
            <a:ext cx="5334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CO" sz="1800"/>
          </a:p>
        </p:txBody>
      </p:sp>
      <p:sp>
        <p:nvSpPr>
          <p:cNvPr id="25" name="24 CuadroTexto"/>
          <p:cNvSpPr txBox="1"/>
          <p:nvPr/>
        </p:nvSpPr>
        <p:spPr>
          <a:xfrm>
            <a:off x="1066800" y="3061063"/>
            <a:ext cx="4613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0000FF"/>
                </a:solidFill>
              </a:rPr>
              <a:t>Determine primero su formula empírica</a:t>
            </a:r>
            <a:endParaRPr lang="es-CO" dirty="0">
              <a:solidFill>
                <a:srgbClr val="0000FF"/>
              </a:solidFill>
            </a:endParaRPr>
          </a:p>
        </p:txBody>
      </p:sp>
      <p:sp>
        <p:nvSpPr>
          <p:cNvPr id="28" name="Text Box 63"/>
          <p:cNvSpPr txBox="1">
            <a:spLocks noChangeArrowheads="1"/>
          </p:cNvSpPr>
          <p:nvPr/>
        </p:nvSpPr>
        <p:spPr bwMode="auto">
          <a:xfrm>
            <a:off x="4189738" y="5410200"/>
            <a:ext cx="10663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</a:rPr>
              <a:t>N O</a:t>
            </a:r>
            <a:r>
              <a:rPr lang="en-US" sz="3200" b="1" baseline="-25000" dirty="0" smtClean="0">
                <a:solidFill>
                  <a:schemeClr val="accent2"/>
                </a:solidFill>
              </a:rPr>
              <a:t>2</a:t>
            </a:r>
            <a:endParaRPr lang="en-US" sz="3200" b="1" baseline="-25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269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25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77686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352" y="1290882"/>
            <a:ext cx="7769071" cy="3146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3526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5" y="844676"/>
            <a:ext cx="8356555" cy="366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780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92088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869160"/>
            <a:ext cx="1333713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553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836712"/>
            <a:ext cx="8064896" cy="3508977"/>
          </a:xfrm>
        </p:spPr>
        <p:txBody>
          <a:bodyPr>
            <a:normAutofit fontScale="77500" lnSpcReduction="20000"/>
          </a:bodyPr>
          <a:lstStyle/>
          <a:p>
            <a:pPr marL="525463" lvl="0" indent="-525463">
              <a:buNone/>
            </a:pPr>
            <a:r>
              <a:rPr lang="es-ES" dirty="0" smtClean="0"/>
              <a:t>1.  Determine </a:t>
            </a:r>
            <a:r>
              <a:rPr lang="es-ES" dirty="0"/>
              <a:t>el número de átomos  de C, H y O en </a:t>
            </a:r>
            <a:r>
              <a:rPr lang="es-ES" dirty="0" smtClean="0"/>
              <a:t>  1,50 </a:t>
            </a:r>
            <a:r>
              <a:rPr lang="es-ES" dirty="0"/>
              <a:t>g de glucosa (C</a:t>
            </a:r>
            <a:r>
              <a:rPr lang="es-ES" baseline="-25000" dirty="0"/>
              <a:t>6</a:t>
            </a:r>
            <a:r>
              <a:rPr lang="es-ES" dirty="0"/>
              <a:t>H</a:t>
            </a:r>
            <a:r>
              <a:rPr lang="es-ES" baseline="-25000" dirty="0"/>
              <a:t>12</a:t>
            </a:r>
            <a:r>
              <a:rPr lang="es-ES" dirty="0"/>
              <a:t>O</a:t>
            </a:r>
            <a:r>
              <a:rPr lang="es-ES" baseline="-25000" dirty="0"/>
              <a:t>6</a:t>
            </a:r>
            <a:r>
              <a:rPr lang="es-ES" dirty="0"/>
              <a:t>).</a:t>
            </a:r>
            <a:endParaRPr lang="es-PE" dirty="0"/>
          </a:p>
          <a:p>
            <a:endParaRPr lang="es-PE" dirty="0"/>
          </a:p>
          <a:p>
            <a:pPr marL="68580" indent="0">
              <a:buNone/>
            </a:pPr>
            <a:r>
              <a:rPr lang="es-ES" b="1" dirty="0" err="1" smtClean="0"/>
              <a:t>Resp.C</a:t>
            </a:r>
            <a:r>
              <a:rPr lang="es-ES" b="1" dirty="0"/>
              <a:t>: 3,01x10</a:t>
            </a:r>
            <a:r>
              <a:rPr lang="es-ES" b="1" baseline="30000" dirty="0"/>
              <a:t>22</a:t>
            </a:r>
            <a:r>
              <a:rPr lang="es-ES" b="1" dirty="0"/>
              <a:t>; H: 6,02x10</a:t>
            </a:r>
            <a:r>
              <a:rPr lang="es-ES" b="1" baseline="30000" dirty="0"/>
              <a:t>22</a:t>
            </a:r>
            <a:r>
              <a:rPr lang="es-ES" b="1" dirty="0"/>
              <a:t>; O: 3,01x10</a:t>
            </a:r>
            <a:r>
              <a:rPr lang="es-ES" b="1" baseline="30000" dirty="0"/>
              <a:t>22</a:t>
            </a:r>
            <a:r>
              <a:rPr lang="es-ES" b="1" dirty="0"/>
              <a:t> </a:t>
            </a:r>
            <a:endParaRPr lang="es-ES" b="1" dirty="0" smtClean="0"/>
          </a:p>
          <a:p>
            <a:pPr marL="68580" indent="0">
              <a:buNone/>
            </a:pPr>
            <a:endParaRPr lang="es-ES" b="1" dirty="0"/>
          </a:p>
          <a:p>
            <a:pPr marL="68580" lvl="0" indent="0">
              <a:buNone/>
            </a:pPr>
            <a:r>
              <a:rPr lang="es-ES" b="1" dirty="0" smtClean="0"/>
              <a:t>2. </a:t>
            </a:r>
            <a:r>
              <a:rPr lang="es-ES" dirty="0"/>
              <a:t>Calcule el porcentaje en peso del elemento respectivo: </a:t>
            </a:r>
            <a:endParaRPr lang="es-PE" dirty="0"/>
          </a:p>
          <a:p>
            <a:pPr marL="68580" indent="0">
              <a:buNone/>
            </a:pPr>
            <a:r>
              <a:rPr lang="es-ES" dirty="0"/>
              <a:t> </a:t>
            </a:r>
            <a:endParaRPr lang="es-PE" dirty="0"/>
          </a:p>
          <a:p>
            <a:pPr marL="68580" indent="0">
              <a:buNone/>
            </a:pPr>
            <a:r>
              <a:rPr lang="es-ES" dirty="0"/>
              <a:t>a) S en H</a:t>
            </a:r>
            <a:r>
              <a:rPr lang="es-ES" baseline="-25000" dirty="0"/>
              <a:t>2</a:t>
            </a:r>
            <a:r>
              <a:rPr lang="es-ES" dirty="0"/>
              <a:t>SO</a:t>
            </a:r>
            <a:r>
              <a:rPr lang="es-ES" baseline="-25000" dirty="0"/>
              <a:t>4</a:t>
            </a:r>
            <a:endParaRPr lang="es-PE" dirty="0"/>
          </a:p>
          <a:p>
            <a:pPr marL="68580" indent="0">
              <a:buNone/>
            </a:pPr>
            <a:r>
              <a:rPr lang="es-ES" dirty="0"/>
              <a:t>b) Cr en K</a:t>
            </a:r>
            <a:r>
              <a:rPr lang="es-ES" baseline="-25000" dirty="0"/>
              <a:t>2</a:t>
            </a:r>
            <a:r>
              <a:rPr lang="es-ES" dirty="0"/>
              <a:t>Cr</a:t>
            </a:r>
            <a:r>
              <a:rPr lang="es-ES" baseline="-25000" dirty="0"/>
              <a:t>2</a:t>
            </a:r>
            <a:r>
              <a:rPr lang="es-ES" dirty="0"/>
              <a:t>O</a:t>
            </a:r>
            <a:r>
              <a:rPr lang="es-ES" baseline="-25000" dirty="0"/>
              <a:t>7</a:t>
            </a:r>
            <a:r>
              <a:rPr lang="es-ES" dirty="0"/>
              <a:t> </a:t>
            </a:r>
            <a:endParaRPr lang="es-PE" dirty="0"/>
          </a:p>
          <a:p>
            <a:pPr marL="68580" indent="0">
              <a:buNone/>
            </a:pPr>
            <a:r>
              <a:rPr lang="es-ES" dirty="0"/>
              <a:t>c) N en Mg(NO</a:t>
            </a:r>
            <a:r>
              <a:rPr lang="es-ES" baseline="-25000" dirty="0"/>
              <a:t>3</a:t>
            </a:r>
            <a:r>
              <a:rPr lang="es-ES" dirty="0"/>
              <a:t>)</a:t>
            </a:r>
            <a:r>
              <a:rPr lang="es-ES" baseline="-25000" dirty="0"/>
              <a:t>2</a:t>
            </a:r>
            <a:endParaRPr lang="es-PE" dirty="0"/>
          </a:p>
          <a:p>
            <a:pPr marL="68580" indent="0">
              <a:buNone/>
            </a:pPr>
            <a:r>
              <a:rPr lang="es-ES" dirty="0"/>
              <a:t>d) H en C</a:t>
            </a:r>
            <a:r>
              <a:rPr lang="es-ES" baseline="-25000" dirty="0"/>
              <a:t>2</a:t>
            </a:r>
            <a:r>
              <a:rPr lang="es-ES" dirty="0"/>
              <a:t>H</a:t>
            </a:r>
            <a:r>
              <a:rPr lang="es-ES" baseline="-25000" dirty="0"/>
              <a:t>5</a:t>
            </a:r>
            <a:r>
              <a:rPr lang="es-ES" dirty="0"/>
              <a:t>OH</a:t>
            </a:r>
            <a:endParaRPr lang="es-PE" dirty="0"/>
          </a:p>
          <a:p>
            <a:pPr marL="68580" indent="0">
              <a:buNone/>
            </a:pPr>
            <a:r>
              <a:rPr lang="es-ES" b="1" dirty="0" err="1" smtClean="0"/>
              <a:t>Resp</a:t>
            </a:r>
            <a:r>
              <a:rPr lang="es-ES" b="1" dirty="0"/>
              <a:t>. a) 32,7% ; b) 35,37% ; c) 18,88%; d) 13,04%</a:t>
            </a:r>
            <a:endParaRPr lang="es-PE" dirty="0"/>
          </a:p>
          <a:p>
            <a:pPr marL="68580" indent="0">
              <a:buNone/>
            </a:pPr>
            <a:endParaRPr lang="es-PE" dirty="0"/>
          </a:p>
          <a:p>
            <a:pPr marL="6858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xmlns="" val="329141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771" y="458402"/>
            <a:ext cx="6056464" cy="294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33056"/>
            <a:ext cx="600519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5144" y="3473002"/>
            <a:ext cx="3265334" cy="488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894651"/>
            <a:ext cx="28098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7639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6480720" cy="201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08136"/>
            <a:ext cx="4011880" cy="87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5686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7344816" cy="281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797152"/>
            <a:ext cx="27622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00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834"/>
          <a:stretch/>
        </p:blipFill>
        <p:spPr bwMode="auto">
          <a:xfrm>
            <a:off x="755576" y="692696"/>
            <a:ext cx="6290666" cy="333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725144"/>
            <a:ext cx="391893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7199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560" y="908720"/>
            <a:ext cx="79431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b="1" dirty="0" smtClean="0"/>
              <a:t>Ejercicio: </a:t>
            </a:r>
          </a:p>
          <a:p>
            <a:pPr lvl="0"/>
            <a:endParaRPr lang="es-ES" b="1" dirty="0" smtClean="0"/>
          </a:p>
          <a:p>
            <a:pPr lvl="0"/>
            <a:r>
              <a:rPr lang="es-ES" dirty="0" smtClean="0"/>
              <a:t>En </a:t>
            </a:r>
            <a:r>
              <a:rPr lang="es-ES" dirty="0"/>
              <a:t>2,4823g de un compuesto de carbono, hidrógeno y oxígeno se determinó que contiene 6,67% de hidrógeno y 0,9929g de carbono. Se conoce que su peso molecular es aproximadamente 181 g/mol. ¿Cuál es la fórmula empírica y la fórmula molecular del compuesto?       </a:t>
            </a:r>
            <a:endParaRPr lang="es-PE" dirty="0"/>
          </a:p>
          <a:p>
            <a:r>
              <a:rPr lang="es-ES" dirty="0"/>
              <a:t> </a:t>
            </a:r>
            <a:endParaRPr lang="es-PE" dirty="0"/>
          </a:p>
        </p:txBody>
      </p:sp>
      <p:sp>
        <p:nvSpPr>
          <p:cNvPr id="5" name="4 Rectángulo"/>
          <p:cNvSpPr/>
          <p:nvPr/>
        </p:nvSpPr>
        <p:spPr>
          <a:xfrm>
            <a:off x="6084168" y="5949280"/>
            <a:ext cx="247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/>
              <a:t>Resp</a:t>
            </a:r>
            <a:r>
              <a:rPr lang="es-ES" b="1" dirty="0"/>
              <a:t>. CH</a:t>
            </a:r>
            <a:r>
              <a:rPr lang="es-ES" b="1" baseline="-25000" dirty="0"/>
              <a:t>2</a:t>
            </a:r>
            <a:r>
              <a:rPr lang="es-ES" b="1" dirty="0"/>
              <a:t>O; C</a:t>
            </a:r>
            <a:r>
              <a:rPr lang="es-ES" b="1" baseline="-25000" dirty="0"/>
              <a:t>6</a:t>
            </a:r>
            <a:r>
              <a:rPr lang="es-ES" b="1" dirty="0"/>
              <a:t>H</a:t>
            </a:r>
            <a:r>
              <a:rPr lang="es-ES" b="1" baseline="-25000" dirty="0"/>
              <a:t>12</a:t>
            </a:r>
            <a:r>
              <a:rPr lang="es-ES" b="1" dirty="0"/>
              <a:t>O</a:t>
            </a:r>
            <a:r>
              <a:rPr lang="es-ES" b="1" baseline="-25000" dirty="0"/>
              <a:t>6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xmlns="" val="229928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135937" cy="719138"/>
          </a:xfrm>
          <a:solidFill>
            <a:schemeClr val="accent1"/>
          </a:solidFill>
        </p:spPr>
        <p:txBody>
          <a:bodyPr/>
          <a:lstStyle/>
          <a:p>
            <a:pPr algn="r"/>
            <a:r>
              <a:rPr lang="es-MX" sz="3600" b="1" dirty="0" smtClean="0">
                <a:solidFill>
                  <a:schemeClr val="tx1"/>
                </a:solidFill>
                <a:latin typeface="Arial" charset="0"/>
              </a:rPr>
              <a:t>Sistema Internacional de unidades</a:t>
            </a:r>
            <a:endParaRPr lang="es-ES" sz="36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s-MX" sz="2800" smtClean="0"/>
          </a:p>
          <a:p>
            <a:pPr>
              <a:buFont typeface="Wingdings" pitchFamily="2" charset="2"/>
              <a:buNone/>
            </a:pPr>
            <a:endParaRPr lang="es-ES" sz="2800" smtClean="0"/>
          </a:p>
        </p:txBody>
      </p:sp>
      <p:graphicFrame>
        <p:nvGraphicFramePr>
          <p:cNvPr id="21564" name="Group 60"/>
          <p:cNvGraphicFramePr>
            <a:graphicFrameLocks noGrp="1"/>
          </p:cNvGraphicFramePr>
          <p:nvPr/>
        </p:nvGraphicFramePr>
        <p:xfrm>
          <a:off x="755650" y="1052513"/>
          <a:ext cx="7777163" cy="5389565"/>
        </p:xfrm>
        <a:graphic>
          <a:graphicData uri="http://schemas.openxmlformats.org/drawingml/2006/table">
            <a:tbl>
              <a:tblPr/>
              <a:tblGrid>
                <a:gridCol w="2544381"/>
                <a:gridCol w="2544381"/>
                <a:gridCol w="2688401"/>
              </a:tblGrid>
              <a:tr h="1001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Magnitud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44" marR="9144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Nombre de la unidad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Símbolo de la unidad</a:t>
                      </a: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longitud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4" marR="9144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metro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masa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4" marR="9144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kilogramo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Kg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tiempo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4" marR="9144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segundo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1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Intensidad de corriente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4" marR="9144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amperio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temperatura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4" marR="9144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kelvin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Cantidad de sustancia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4" marR="9144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mol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mol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Intensidad luminosa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4" marR="91444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candela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cd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851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076825" y="-71438"/>
            <a:ext cx="2209800" cy="7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ES_tradnl" sz="4000" b="1">
                <a:solidFill>
                  <a:schemeClr val="bg1"/>
                </a:solidFill>
                <a:latin typeface="Tahoma" charset="0"/>
              </a:rPr>
              <a:t>EL MOL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8280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ES_tradnl" sz="2800" dirty="0">
                <a:solidFill>
                  <a:srgbClr val="003399"/>
                </a:solidFill>
              </a:rPr>
              <a:t>Mediante diversos experimentos científicos se ha determinado que el número de átomos que hay en 12g de </a:t>
            </a:r>
            <a:r>
              <a:rPr lang="es-ES_tradnl" sz="2800" baseline="30000" dirty="0">
                <a:solidFill>
                  <a:srgbClr val="003399"/>
                </a:solidFill>
              </a:rPr>
              <a:t>12</a:t>
            </a:r>
            <a:r>
              <a:rPr lang="es-ES_tradnl" sz="2800" dirty="0">
                <a:solidFill>
                  <a:srgbClr val="003399"/>
                </a:solidFill>
              </a:rPr>
              <a:t>C es    </a:t>
            </a:r>
            <a:r>
              <a:rPr lang="es-ES_tradnl" sz="2800" dirty="0" smtClean="0">
                <a:solidFill>
                  <a:srgbClr val="003399"/>
                </a:solidFill>
              </a:rPr>
              <a:t>               </a:t>
            </a:r>
            <a:r>
              <a:rPr lang="es-ES_tradnl" sz="2800" dirty="0" smtClean="0">
                <a:solidFill>
                  <a:srgbClr val="CC3300"/>
                </a:solidFill>
              </a:rPr>
              <a:t>6.0221367 </a:t>
            </a:r>
            <a:r>
              <a:rPr lang="es-ES_tradnl" sz="2800" dirty="0">
                <a:solidFill>
                  <a:srgbClr val="CC3300"/>
                </a:solidFill>
              </a:rPr>
              <a:t>·10</a:t>
            </a:r>
            <a:r>
              <a:rPr lang="es-ES_tradnl" sz="2800" baseline="30000" dirty="0">
                <a:solidFill>
                  <a:srgbClr val="CC3300"/>
                </a:solidFill>
              </a:rPr>
              <a:t>23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79912" y="2852936"/>
            <a:ext cx="4895850" cy="3325812"/>
            <a:chOff x="612" y="2341"/>
            <a:chExt cx="4627" cy="1641"/>
          </a:xfrm>
        </p:grpSpPr>
        <p:sp>
          <p:nvSpPr>
            <p:cNvPr id="11270" name="Text Box 5"/>
            <p:cNvSpPr txBox="1">
              <a:spLocks noChangeArrowheads="1"/>
            </p:cNvSpPr>
            <p:nvPr/>
          </p:nvSpPr>
          <p:spPr bwMode="auto">
            <a:xfrm>
              <a:off x="612" y="2886"/>
              <a:ext cx="4627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s-ES_tradnl" sz="3600">
                  <a:solidFill>
                    <a:srgbClr val="003399"/>
                  </a:solidFill>
                </a:rPr>
                <a:t>Este número recibe el nombre de </a:t>
              </a:r>
            </a:p>
            <a:p>
              <a:pPr algn="ctr"/>
              <a:r>
                <a:rPr lang="es-ES_tradnl" sz="3600">
                  <a:solidFill>
                    <a:srgbClr val="CC3300"/>
                  </a:solidFill>
                </a:rPr>
                <a:t>número de Avogadro</a:t>
              </a:r>
              <a:endParaRPr lang="es-ES_tradnl" sz="3600"/>
            </a:p>
          </p:txBody>
        </p:sp>
        <p:sp>
          <p:nvSpPr>
            <p:cNvPr id="11271" name="Line 6"/>
            <p:cNvSpPr>
              <a:spLocks noChangeShapeType="1"/>
            </p:cNvSpPr>
            <p:nvPr/>
          </p:nvSpPr>
          <p:spPr bwMode="auto">
            <a:xfrm>
              <a:off x="2925" y="2341"/>
              <a:ext cx="0" cy="409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pic>
        <p:nvPicPr>
          <p:cNvPr id="20488" name="Picture 8" descr="Avogadro%20Numb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40038"/>
            <a:ext cx="34544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88468363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445710" y="404664"/>
            <a:ext cx="6358538" cy="5507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spcBef>
                <a:spcPts val="6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s-ES" sz="2400" b="1" dirty="0">
                <a:solidFill>
                  <a:srgbClr val="FF0000"/>
                </a:solidFill>
                <a:ea typeface="SimSun" charset="-122"/>
              </a:rPr>
              <a:t>El mol</a:t>
            </a:r>
          </a:p>
          <a:p>
            <a:pPr>
              <a:spcBef>
                <a:spcPts val="450"/>
              </a:spcBef>
              <a:buFont typeface="Times New Roman" pitchFamily="16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s-ES" dirty="0">
                <a:solidFill>
                  <a:srgbClr val="000000"/>
                </a:solidFill>
                <a:ea typeface="SimSun" charset="-122"/>
              </a:rPr>
              <a:t>Podemos hacer dos definiciones equivalentes de un mol: </a:t>
            </a:r>
          </a:p>
          <a:p>
            <a:pPr lvl="2">
              <a:spcBef>
                <a:spcPts val="45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s-ES" dirty="0">
              <a:solidFill>
                <a:srgbClr val="000000"/>
              </a:solidFill>
              <a:ea typeface="SimSun" charset="-122"/>
            </a:endParaRPr>
          </a:p>
          <a:p>
            <a:pPr lvl="1">
              <a:spcBef>
                <a:spcPts val="45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s-ES" dirty="0">
                <a:solidFill>
                  <a:srgbClr val="000000"/>
                </a:solidFill>
                <a:ea typeface="SimSun" charset="-122"/>
              </a:rPr>
              <a:t>Es una cantidad de sustancia que contiene 6,022 10</a:t>
            </a:r>
            <a:r>
              <a:rPr lang="es-ES" baseline="30000" dirty="0">
                <a:solidFill>
                  <a:srgbClr val="000000"/>
                </a:solidFill>
                <a:ea typeface="SimSun" charset="-122"/>
              </a:rPr>
              <a:t>23</a:t>
            </a:r>
            <a:r>
              <a:rPr lang="es-ES" dirty="0">
                <a:solidFill>
                  <a:srgbClr val="000000"/>
                </a:solidFill>
                <a:ea typeface="SimSun" charset="-122"/>
              </a:rPr>
              <a:t> partículas. En este caso hemos de especificar además de que tipo de partículas se trata (átomos, moléculas, iones...).</a:t>
            </a:r>
          </a:p>
          <a:p>
            <a:pPr lvl="1">
              <a:spcBef>
                <a:spcPts val="45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s-ES" dirty="0">
              <a:solidFill>
                <a:srgbClr val="000000"/>
              </a:solidFill>
              <a:ea typeface="SimSun" charset="-122"/>
            </a:endParaRPr>
          </a:p>
          <a:p>
            <a:pPr lvl="1">
              <a:spcBef>
                <a:spcPts val="45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s-ES" dirty="0">
                <a:solidFill>
                  <a:srgbClr val="000000"/>
                </a:solidFill>
                <a:ea typeface="SimSun" charset="-122"/>
              </a:rPr>
              <a:t>Es una cantidad de sustancia igual a la masa molar expresada en gramos. </a:t>
            </a:r>
          </a:p>
          <a:p>
            <a:pPr lvl="2">
              <a:spcBef>
                <a:spcPts val="45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s-ES" sz="1400" dirty="0">
              <a:solidFill>
                <a:srgbClr val="000000"/>
              </a:solidFill>
              <a:ea typeface="SimSun" charset="-122"/>
            </a:endParaRPr>
          </a:p>
          <a:p>
            <a:pPr lvl="1">
              <a:spcBef>
                <a:spcPts val="450"/>
              </a:spcBef>
              <a:buFont typeface="Times New Roman" pitchFamily="16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s-ES" sz="1400" dirty="0">
                <a:solidFill>
                  <a:srgbClr val="000000"/>
                </a:solidFill>
                <a:ea typeface="SimSun" charset="-122"/>
              </a:rPr>
              <a:t>Esta doble definición de mol lleva implícitos varios aspectos fundamentales: </a:t>
            </a:r>
          </a:p>
          <a:p>
            <a:pPr lvl="2">
              <a:spcBef>
                <a:spcPts val="45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s-ES" sz="1400" dirty="0">
                <a:solidFill>
                  <a:srgbClr val="000000"/>
                </a:solidFill>
                <a:ea typeface="SimSun" charset="-122"/>
              </a:rPr>
              <a:t>Puede utilizarse como un factor de conversión de unidades de masa en gramos y unidades de masa atómica unificada o Dalton. </a:t>
            </a:r>
          </a:p>
          <a:p>
            <a:pPr lvl="2" algn="ctr">
              <a:spcBef>
                <a:spcPts val="450"/>
              </a:spcBef>
              <a:buFont typeface="Times New Roman" pitchFamily="16" charset="0"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s-ES" sz="1400" dirty="0">
                <a:solidFill>
                  <a:srgbClr val="000000"/>
                </a:solidFill>
                <a:ea typeface="SimSun" charset="-122"/>
              </a:rPr>
              <a:t>1 gramo = 6,022 10</a:t>
            </a:r>
            <a:r>
              <a:rPr lang="es-ES" sz="1400" baseline="30000" dirty="0">
                <a:solidFill>
                  <a:srgbClr val="000000"/>
                </a:solidFill>
                <a:ea typeface="SimSun" charset="-122"/>
              </a:rPr>
              <a:t>23</a:t>
            </a:r>
            <a:r>
              <a:rPr lang="es-ES" sz="1400" dirty="0">
                <a:solidFill>
                  <a:srgbClr val="000000"/>
                </a:solidFill>
                <a:ea typeface="SimSun" charset="-122"/>
              </a:rPr>
              <a:t> u (ó Da) </a:t>
            </a:r>
          </a:p>
          <a:p>
            <a:pPr lvl="2">
              <a:spcBef>
                <a:spcPts val="45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s-ES" sz="1400" dirty="0">
                <a:solidFill>
                  <a:srgbClr val="000000"/>
                </a:solidFill>
                <a:ea typeface="SimSun" charset="-122"/>
              </a:rPr>
              <a:t>El concepto de un mol, se refiere a un número de unidades. Es decir, hablamos de 6,022 10</a:t>
            </a:r>
            <a:r>
              <a:rPr lang="es-ES" sz="1400" baseline="30000" dirty="0">
                <a:solidFill>
                  <a:srgbClr val="000000"/>
                </a:solidFill>
                <a:ea typeface="SimSun" charset="-122"/>
              </a:rPr>
              <a:t>23</a:t>
            </a:r>
            <a:r>
              <a:rPr lang="es-ES" sz="1400" dirty="0">
                <a:solidFill>
                  <a:srgbClr val="000000"/>
                </a:solidFill>
                <a:ea typeface="SimSun" charset="-122"/>
              </a:rPr>
              <a:t> átomos, moléculas, iones, electrones, etc...</a:t>
            </a:r>
          </a:p>
          <a:p>
            <a:pPr lvl="2">
              <a:spcBef>
                <a:spcPts val="45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s-ES" dirty="0">
              <a:solidFill>
                <a:srgbClr val="000000"/>
              </a:solidFill>
              <a:ea typeface="SimSun" charset="-122"/>
            </a:endParaRPr>
          </a:p>
          <a:p>
            <a:pPr lvl="3" indent="-227013">
              <a:spcBef>
                <a:spcPts val="25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s-ES" sz="1000" dirty="0">
              <a:solidFill>
                <a:srgbClr val="000000"/>
              </a:solidFill>
              <a:ea typeface="SimSun" charset="-122"/>
            </a:endParaRPr>
          </a:p>
          <a:p>
            <a:pPr lvl="2" indent="-225425">
              <a:spcBef>
                <a:spcPts val="25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s-ES" sz="1000" dirty="0">
              <a:solidFill>
                <a:srgbClr val="000000"/>
              </a:solidFill>
              <a:ea typeface="SimSun" charset="-122"/>
            </a:endParaRPr>
          </a:p>
        </p:txBody>
      </p:sp>
      <p:pic>
        <p:nvPicPr>
          <p:cNvPr id="3" name="Picture 5" descr="http://127.0.0.1:51235/QU_U1_T3_Contenidos/resources/mol_H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420888"/>
            <a:ext cx="2664296" cy="200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4151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WordArt 4"/>
          <p:cNvSpPr>
            <a:spLocks noChangeArrowheads="1" noChangeShapeType="1" noTextEdit="1"/>
          </p:cNvSpPr>
          <p:nvPr/>
        </p:nvSpPr>
        <p:spPr bwMode="auto">
          <a:xfrm>
            <a:off x="6019800" y="2514600"/>
            <a:ext cx="1905000" cy="10842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s-PE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45791" dir="2021404" algn="ctr" rotWithShape="0">
                    <a:srgbClr val="808080"/>
                  </a:outerShdw>
                </a:effectLst>
                <a:latin typeface="Times New Roman"/>
                <a:cs typeface="Times New Roman"/>
              </a:rPr>
              <a:t>Par = 2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5029200" y="0"/>
          <a:ext cx="3806825" cy="2368550"/>
        </p:xfrm>
        <a:graphic>
          <a:graphicData uri="http://schemas.openxmlformats.org/presentationml/2006/ole">
            <p:oleObj spid="_x0000_s1051" name="Clip" r:id="rId3" imgW="4582562" imgH="2850333" progId="">
              <p:embed/>
            </p:oleObj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39552" y="3886200"/>
            <a:ext cx="81369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 cmpd="tri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El </a:t>
            </a:r>
            <a:r>
              <a:rPr lang="en-US" sz="2400" b="1" i="1" dirty="0"/>
              <a:t>mol </a:t>
            </a:r>
            <a:r>
              <a:rPr lang="en-US" sz="2400" dirty="0" err="1"/>
              <a:t>es</a:t>
            </a:r>
            <a:r>
              <a:rPr lang="en-US" sz="2400" dirty="0"/>
              <a:t> la </a:t>
            </a:r>
            <a:r>
              <a:rPr lang="en-US" sz="2400" dirty="0" err="1"/>
              <a:t>cantidad</a:t>
            </a:r>
            <a:r>
              <a:rPr lang="en-US" sz="2400" dirty="0"/>
              <a:t> de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sustancia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 err="1"/>
              <a:t>contiene</a:t>
            </a:r>
            <a:r>
              <a:rPr lang="en-US" sz="2400" dirty="0"/>
              <a:t> </a:t>
            </a:r>
            <a:r>
              <a:rPr lang="en-US" sz="2400" dirty="0" err="1"/>
              <a:t>tantas</a:t>
            </a:r>
            <a:r>
              <a:rPr lang="en-US" sz="2400" dirty="0"/>
              <a:t> </a:t>
            </a:r>
            <a:r>
              <a:rPr lang="en-US" sz="2400" dirty="0" err="1"/>
              <a:t>unidades</a:t>
            </a:r>
            <a:r>
              <a:rPr lang="en-US" sz="2400" dirty="0"/>
              <a:t> </a:t>
            </a:r>
            <a:r>
              <a:rPr lang="en-US" sz="2400" dirty="0" err="1"/>
              <a:t>elementales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endParaRPr lang="en-US" sz="2400" dirty="0"/>
          </a:p>
          <a:p>
            <a:pPr algn="ctr"/>
            <a:r>
              <a:rPr lang="en-US" sz="2400" dirty="0" err="1"/>
              <a:t>átomos</a:t>
            </a:r>
            <a:r>
              <a:rPr lang="en-US" sz="2400" dirty="0"/>
              <a:t> hay </a:t>
            </a:r>
            <a:r>
              <a:rPr lang="en-US" sz="2400" dirty="0" err="1"/>
              <a:t>exactamente</a:t>
            </a:r>
            <a:r>
              <a:rPr lang="en-US" sz="2400" dirty="0"/>
              <a:t> en 12.00 </a:t>
            </a:r>
            <a:r>
              <a:rPr lang="en-US" sz="2400" dirty="0" err="1"/>
              <a:t>gramos</a:t>
            </a:r>
            <a:r>
              <a:rPr lang="en-US" sz="2400" dirty="0"/>
              <a:t> de </a:t>
            </a:r>
            <a:r>
              <a:rPr lang="en-US" sz="2400" baseline="30000" dirty="0"/>
              <a:t>12</a:t>
            </a:r>
            <a:r>
              <a:rPr lang="en-US" sz="2400" dirty="0"/>
              <a:t>C</a:t>
            </a:r>
          </a:p>
          <a:p>
            <a:pPr algn="ctr"/>
            <a:endParaRPr lang="en-US" sz="2400" dirty="0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081213" y="5410200"/>
            <a:ext cx="501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1 mol = </a:t>
            </a:r>
            <a:r>
              <a:rPr lang="en-US" sz="2800" i="1" dirty="0"/>
              <a:t>N</a:t>
            </a:r>
            <a:r>
              <a:rPr lang="en-US" sz="2800" i="1" baseline="-25000" dirty="0"/>
              <a:t>A</a:t>
            </a:r>
            <a:r>
              <a:rPr lang="en-US" sz="2800" dirty="0"/>
              <a:t> = 6.0221367 x 10</a:t>
            </a:r>
            <a:r>
              <a:rPr lang="en-US" sz="2800" baseline="30000" dirty="0"/>
              <a:t>23</a:t>
            </a:r>
            <a:endParaRPr lang="en-US" sz="2800" dirty="0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2365375" y="6096000"/>
            <a:ext cx="4424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err="1"/>
              <a:t>Número</a:t>
            </a:r>
            <a:r>
              <a:rPr lang="en-US" sz="2800" dirty="0"/>
              <a:t> de Avogadro (</a:t>
            </a:r>
            <a:r>
              <a:rPr lang="en-US" sz="2800" i="1" dirty="0"/>
              <a:t>N</a:t>
            </a:r>
            <a:r>
              <a:rPr lang="en-US" sz="2800" i="1" baseline="-25000" dirty="0"/>
              <a:t>A</a:t>
            </a:r>
            <a:r>
              <a:rPr lang="en-US" sz="2800" i="1" dirty="0"/>
              <a:t>)</a:t>
            </a:r>
            <a:r>
              <a:rPr lang="en-US" sz="2800" dirty="0"/>
              <a:t>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1090"/>
            <a:ext cx="49053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9524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utoUpdateAnimBg="0"/>
      <p:bldP spid="21516" grpId="0" autoUpdateAnimBg="0"/>
      <p:bldP spid="2151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781" y="764704"/>
            <a:ext cx="786765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244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3051" y="404664"/>
            <a:ext cx="3240478" cy="685880"/>
          </a:xfrm>
        </p:spPr>
        <p:txBody>
          <a:bodyPr>
            <a:normAutofit fontScale="90000"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Masa molar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80686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217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596137" y="677864"/>
            <a:ext cx="8249374" cy="1650087"/>
            <a:chOff x="140601" y="0"/>
            <a:chExt cx="9381581" cy="1650087"/>
          </a:xfrm>
        </p:grpSpPr>
        <p:sp>
          <p:nvSpPr>
            <p:cNvPr id="22531" name="Text Box 3"/>
            <p:cNvSpPr txBox="1">
              <a:spLocks noChangeArrowheads="1"/>
            </p:cNvSpPr>
            <p:nvPr/>
          </p:nvSpPr>
          <p:spPr bwMode="auto">
            <a:xfrm>
              <a:off x="140601" y="600075"/>
              <a:ext cx="938158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200" b="1" i="1" dirty="0" err="1"/>
                <a:t>Masa</a:t>
              </a:r>
              <a:r>
                <a:rPr lang="en-US" sz="2200" b="1" i="1" dirty="0"/>
                <a:t> molar</a:t>
              </a:r>
              <a:r>
                <a:rPr lang="en-US" sz="2200" dirty="0"/>
                <a:t> </a:t>
              </a:r>
              <a:r>
                <a:rPr lang="en-US" sz="2200" dirty="0" err="1"/>
                <a:t>es</a:t>
              </a:r>
              <a:r>
                <a:rPr lang="en-US" sz="2200" dirty="0"/>
                <a:t> la </a:t>
              </a:r>
              <a:r>
                <a:rPr lang="en-US" sz="2200" dirty="0" err="1"/>
                <a:t>masa</a:t>
              </a:r>
              <a:r>
                <a:rPr lang="en-US" sz="2200" dirty="0"/>
                <a:t> de 1 </a:t>
              </a:r>
              <a:r>
                <a:rPr lang="en-US" sz="2200" dirty="0" err="1"/>
                <a:t>mol</a:t>
              </a:r>
              <a:r>
                <a:rPr lang="en-US" sz="2200" dirty="0"/>
                <a:t> </a:t>
              </a:r>
              <a:r>
                <a:rPr lang="en-US" sz="2200" dirty="0" smtClean="0"/>
                <a:t>de                      </a:t>
              </a:r>
              <a:r>
                <a:rPr lang="en-US" sz="2200" dirty="0"/>
                <a:t>en </a:t>
              </a:r>
              <a:r>
                <a:rPr lang="en-US" sz="2200" dirty="0" err="1"/>
                <a:t>gramos</a:t>
              </a:r>
              <a:endParaRPr lang="en-US" sz="2200" dirty="0"/>
            </a:p>
          </p:txBody>
        </p:sp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6095999" y="0"/>
              <a:ext cx="1320225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dirty="0" err="1">
                  <a:solidFill>
                    <a:srgbClr val="FF0000"/>
                  </a:solidFill>
                </a:rPr>
                <a:t>huevos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6019800" y="533400"/>
              <a:ext cx="1864568" cy="307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sz="2200" dirty="0" err="1">
                  <a:solidFill>
                    <a:srgbClr val="FF0000"/>
                  </a:solidFill>
                </a:rPr>
                <a:t>zapatos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6019800" y="762000"/>
              <a:ext cx="1446013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dirty="0" err="1">
                  <a:solidFill>
                    <a:srgbClr val="FF0000"/>
                  </a:solidFill>
                </a:rPr>
                <a:t>canicas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6095999" y="1219200"/>
              <a:ext cx="1788369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200" dirty="0" err="1">
                  <a:solidFill>
                    <a:srgbClr val="FF0000"/>
                  </a:solidFill>
                </a:rPr>
                <a:t>átomos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96136" y="2852936"/>
            <a:ext cx="78513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 cmpd="tri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1 </a:t>
            </a:r>
            <a:r>
              <a:rPr lang="en-US" sz="2400" dirty="0" err="1"/>
              <a:t>mol</a:t>
            </a:r>
            <a:r>
              <a:rPr lang="en-US" sz="2400" dirty="0"/>
              <a:t> </a:t>
            </a:r>
            <a:r>
              <a:rPr lang="en-US" sz="2400" baseline="30000" dirty="0"/>
              <a:t>12</a:t>
            </a:r>
            <a:r>
              <a:rPr lang="en-US" sz="2400" dirty="0"/>
              <a:t>C </a:t>
            </a:r>
            <a:r>
              <a:rPr lang="en-US" sz="2400" dirty="0" err="1"/>
              <a:t>átomos</a:t>
            </a:r>
            <a:r>
              <a:rPr lang="en-US" sz="2400" dirty="0"/>
              <a:t> = 6.022 x 10</a:t>
            </a:r>
            <a:r>
              <a:rPr lang="en-US" sz="2400" baseline="30000" dirty="0"/>
              <a:t>23</a:t>
            </a:r>
            <a:r>
              <a:rPr lang="en-US" sz="2400" dirty="0"/>
              <a:t> </a:t>
            </a:r>
            <a:r>
              <a:rPr lang="en-US" sz="2400" dirty="0" err="1"/>
              <a:t>átomos</a:t>
            </a:r>
            <a:r>
              <a:rPr lang="en-US" sz="2400" dirty="0"/>
              <a:t> = 12.00 g</a:t>
            </a:r>
          </a:p>
          <a:p>
            <a:pPr algn="ctr">
              <a:spcBef>
                <a:spcPct val="50000"/>
              </a:spcBef>
            </a:pPr>
            <a:r>
              <a:rPr lang="en-US" sz="2400" dirty="0"/>
              <a:t>1 </a:t>
            </a:r>
            <a:r>
              <a:rPr lang="en-US" sz="2400" baseline="30000" dirty="0"/>
              <a:t>12</a:t>
            </a:r>
            <a:r>
              <a:rPr lang="en-US" sz="2400" dirty="0"/>
              <a:t>C </a:t>
            </a:r>
            <a:r>
              <a:rPr lang="en-US" sz="2400" dirty="0" err="1" smtClean="0"/>
              <a:t>átomos</a:t>
            </a:r>
            <a:r>
              <a:rPr lang="en-US" sz="2400" dirty="0" smtClean="0"/>
              <a:t> </a:t>
            </a:r>
            <a:r>
              <a:rPr lang="en-US" sz="2400" dirty="0"/>
              <a:t>= 12.00 </a:t>
            </a:r>
            <a:r>
              <a:rPr lang="en-US" sz="2400" dirty="0" err="1"/>
              <a:t>uma</a:t>
            </a:r>
            <a:endParaRPr lang="en-US" sz="2400" dirty="0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75062" y="4292262"/>
            <a:ext cx="7772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1 </a:t>
            </a:r>
            <a:r>
              <a:rPr lang="en-US" sz="2400" dirty="0" err="1"/>
              <a:t>mol</a:t>
            </a:r>
            <a:r>
              <a:rPr lang="en-US" sz="2400" dirty="0"/>
              <a:t> </a:t>
            </a:r>
            <a:r>
              <a:rPr lang="en-US" sz="2400" baseline="30000" dirty="0"/>
              <a:t>12</a:t>
            </a:r>
            <a:r>
              <a:rPr lang="en-US" sz="2400" dirty="0"/>
              <a:t>C </a:t>
            </a:r>
            <a:r>
              <a:rPr lang="en-US" sz="2400" dirty="0" err="1"/>
              <a:t>átomos</a:t>
            </a:r>
            <a:r>
              <a:rPr lang="en-US" sz="2400" dirty="0"/>
              <a:t> = 12.00 g </a:t>
            </a:r>
            <a:r>
              <a:rPr lang="en-US" sz="2400" baseline="30000" dirty="0"/>
              <a:t>12</a:t>
            </a:r>
            <a:r>
              <a:rPr lang="en-US" sz="2400" dirty="0"/>
              <a:t>C</a:t>
            </a:r>
          </a:p>
          <a:p>
            <a:pPr algn="ctr">
              <a:spcBef>
                <a:spcPct val="50000"/>
              </a:spcBef>
            </a:pPr>
            <a:r>
              <a:rPr lang="en-US" sz="2400" dirty="0"/>
              <a:t>1 </a:t>
            </a:r>
            <a:r>
              <a:rPr lang="en-US" sz="2400" dirty="0" err="1"/>
              <a:t>mol</a:t>
            </a:r>
            <a:r>
              <a:rPr lang="en-US" sz="2400" dirty="0"/>
              <a:t> </a:t>
            </a:r>
            <a:r>
              <a:rPr lang="en-US" sz="2400" dirty="0" err="1"/>
              <a:t>átomos</a:t>
            </a:r>
            <a:r>
              <a:rPr lang="en-US" sz="2400" dirty="0"/>
              <a:t> de </a:t>
            </a:r>
            <a:r>
              <a:rPr lang="en-US" sz="2400" dirty="0" err="1"/>
              <a:t>litio</a:t>
            </a:r>
            <a:r>
              <a:rPr lang="en-US" sz="2400" dirty="0"/>
              <a:t>= 6.941 g de Li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721061" y="5431415"/>
            <a:ext cx="7734300" cy="86793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Para </a:t>
            </a:r>
            <a:r>
              <a:rPr lang="en-US" sz="2400" dirty="0" err="1">
                <a:latin typeface="Times New Roman" charset="0"/>
              </a:rPr>
              <a:t>cualquier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 err="1">
                <a:latin typeface="Times New Roman" charset="0"/>
              </a:rPr>
              <a:t>elemento</a:t>
            </a:r>
            <a:endParaRPr lang="en-US" sz="2400" dirty="0">
              <a:latin typeface="Times New Roman" charset="0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 err="1">
                <a:latin typeface="Times New Roman" charset="0"/>
              </a:rPr>
              <a:t>masa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 err="1">
                <a:latin typeface="Times New Roman" charset="0"/>
              </a:rPr>
              <a:t>atómica</a:t>
            </a:r>
            <a:r>
              <a:rPr lang="en-US" sz="2400" dirty="0">
                <a:latin typeface="Times New Roman" charset="0"/>
              </a:rPr>
              <a:t> (</a:t>
            </a:r>
            <a:r>
              <a:rPr lang="en-US" sz="2400" dirty="0" err="1">
                <a:latin typeface="Times New Roman" charset="0"/>
              </a:rPr>
              <a:t>uma</a:t>
            </a:r>
            <a:r>
              <a:rPr lang="en-US" sz="2400" dirty="0">
                <a:latin typeface="Times New Roman" charset="0"/>
              </a:rPr>
              <a:t>) = </a:t>
            </a:r>
            <a:r>
              <a:rPr lang="en-US" sz="2400" dirty="0" err="1">
                <a:latin typeface="Times New Roman" charset="0"/>
              </a:rPr>
              <a:t>masa</a:t>
            </a:r>
            <a:r>
              <a:rPr lang="en-US" sz="2400" dirty="0">
                <a:latin typeface="Times New Roman" charset="0"/>
              </a:rPr>
              <a:t> molar (</a:t>
            </a:r>
            <a:r>
              <a:rPr lang="en-US" sz="2400" dirty="0" err="1">
                <a:latin typeface="Times New Roman" charset="0"/>
              </a:rPr>
              <a:t>gramos</a:t>
            </a:r>
            <a:r>
              <a:rPr lang="en-US" sz="2400" dirty="0">
                <a:latin typeface="Times New Roman" charset="0"/>
              </a:rPr>
              <a:t>)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8531225" y="6384925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/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xmlns="" val="20991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utoUpdateAnimBg="0"/>
      <p:bldP spid="22537" grpId="0" build="p" autoUpdateAnimBg="0"/>
      <p:bldP spid="22538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1727</TotalTime>
  <Words>918</Words>
  <Application>Microsoft Office PowerPoint</Application>
  <PresentationFormat>Presentación en pantalla (4:3)</PresentationFormat>
  <Paragraphs>167</Paragraphs>
  <Slides>29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1" baseType="lpstr">
      <vt:lpstr>Austin</vt:lpstr>
      <vt:lpstr>Clip</vt:lpstr>
      <vt:lpstr>Definición de mol. Masa molar. Relaciones de masas en fórmulas químicas: Fórmula empírica, fórmula molecular.</vt:lpstr>
      <vt:lpstr>Diapositiva 2</vt:lpstr>
      <vt:lpstr>Sistema Internacional de unidades</vt:lpstr>
      <vt:lpstr>Diapositiva 4</vt:lpstr>
      <vt:lpstr>Diapositiva 5</vt:lpstr>
      <vt:lpstr>Diapositiva 6</vt:lpstr>
      <vt:lpstr>Diapositiva 7</vt:lpstr>
      <vt:lpstr>Masa molar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 7</dc:creator>
  <cp:lastModifiedBy>carol</cp:lastModifiedBy>
  <cp:revision>37</cp:revision>
  <dcterms:created xsi:type="dcterms:W3CDTF">2015-04-07T00:01:56Z</dcterms:created>
  <dcterms:modified xsi:type="dcterms:W3CDTF">2016-08-29T12:44:01Z</dcterms:modified>
</cp:coreProperties>
</file>