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28"/>
  </p:notesMasterIdLst>
  <p:sldIdLst>
    <p:sldId id="285" r:id="rId2"/>
    <p:sldId id="286" r:id="rId3"/>
    <p:sldId id="385" r:id="rId4"/>
    <p:sldId id="287" r:id="rId5"/>
    <p:sldId id="288" r:id="rId6"/>
    <p:sldId id="289" r:id="rId7"/>
    <p:sldId id="290" r:id="rId8"/>
    <p:sldId id="291" r:id="rId9"/>
    <p:sldId id="292" r:id="rId10"/>
    <p:sldId id="370" r:id="rId11"/>
    <p:sldId id="294" r:id="rId12"/>
    <p:sldId id="394" r:id="rId13"/>
    <p:sldId id="395" r:id="rId14"/>
    <p:sldId id="295" r:id="rId15"/>
    <p:sldId id="389" r:id="rId16"/>
    <p:sldId id="390" r:id="rId17"/>
    <p:sldId id="298" r:id="rId18"/>
    <p:sldId id="300" r:id="rId19"/>
    <p:sldId id="350" r:id="rId20"/>
    <p:sldId id="301" r:id="rId21"/>
    <p:sldId id="396" r:id="rId22"/>
    <p:sldId id="397" r:id="rId23"/>
    <p:sldId id="388" r:id="rId24"/>
    <p:sldId id="392" r:id="rId25"/>
    <p:sldId id="391" r:id="rId26"/>
    <p:sldId id="393" r:id="rId27"/>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284" y="13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P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86D455-FAFD-4F73-A526-98AA69EED952}" type="datetimeFigureOut">
              <a:rPr lang="es-PE" smtClean="0"/>
              <a:pPr/>
              <a:t>07/09/2016</a:t>
            </a:fld>
            <a:endParaRPr lang="es-P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P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CE9B4A-E188-4B3A-9ED1-3EEDA79C2FC4}" type="slidenum">
              <a:rPr lang="es-PE" smtClean="0"/>
              <a:pPr/>
              <a:t>‹Nº›</a:t>
            </a:fld>
            <a:endParaRPr lang="es-PE"/>
          </a:p>
        </p:txBody>
      </p:sp>
    </p:spTree>
    <p:extLst>
      <p:ext uri="{BB962C8B-B14F-4D97-AF65-F5344CB8AC3E}">
        <p14:creationId xmlns:p14="http://schemas.microsoft.com/office/powerpoint/2010/main" xmlns="" val="92877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D41B9BAB-0604-4428-8759-8988B0ED5A18}" type="datetimeFigureOut">
              <a:rPr lang="es-PE" smtClean="0"/>
              <a:pPr/>
              <a:t>07/09/2016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5B594D1-0E12-4353-88A5-2E34167B597D}"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D41B9BAB-0604-4428-8759-8988B0ED5A18}" type="datetimeFigureOut">
              <a:rPr lang="es-PE" smtClean="0"/>
              <a:pPr/>
              <a:t>07/09/2016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5B594D1-0E12-4353-88A5-2E34167B597D}"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D41B9BAB-0604-4428-8759-8988B0ED5A18}" type="datetimeFigureOut">
              <a:rPr lang="es-PE" smtClean="0"/>
              <a:pPr/>
              <a:t>07/09/2016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5B594D1-0E12-4353-88A5-2E34167B597D}" type="slidenum">
              <a:rPr lang="es-PE" smtClean="0"/>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381000"/>
            <a:ext cx="8229600" cy="13716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457200" y="1981200"/>
            <a:ext cx="40386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981200"/>
            <a:ext cx="4038600" cy="41148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4"/>
          <p:cNvSpPr>
            <a:spLocks noGrp="1" noChangeArrowheads="1"/>
          </p:cNvSpPr>
          <p:nvPr>
            <p:ph type="dt" sz="half" idx="10"/>
          </p:nvPr>
        </p:nvSpPr>
        <p:spPr>
          <a:ln/>
        </p:spPr>
        <p:txBody>
          <a:bodyPr/>
          <a:lstStyle>
            <a:lvl1pPr>
              <a:defRPr/>
            </a:lvl1pPr>
          </a:lstStyle>
          <a:p>
            <a:pPr>
              <a:defRPr/>
            </a:pPr>
            <a:endParaRPr lang="es-ES"/>
          </a:p>
        </p:txBody>
      </p:sp>
      <p:sp>
        <p:nvSpPr>
          <p:cNvPr id="6" name="Rectangle 5"/>
          <p:cNvSpPr>
            <a:spLocks noGrp="1" noChangeArrowheads="1"/>
          </p:cNvSpPr>
          <p:nvPr>
            <p:ph type="ftr" sz="quarter" idx="11"/>
          </p:nvPr>
        </p:nvSpPr>
        <p:spPr>
          <a:ln/>
        </p:spPr>
        <p:txBody>
          <a:bodyPr/>
          <a:lstStyle>
            <a:lvl1pPr>
              <a:defRPr/>
            </a:lvl1pPr>
          </a:lstStyle>
          <a:p>
            <a:pPr>
              <a:defRPr/>
            </a:pPr>
            <a:endParaRPr lang="es-ES"/>
          </a:p>
        </p:txBody>
      </p:sp>
      <p:sp>
        <p:nvSpPr>
          <p:cNvPr id="7" name="Rectangle 6"/>
          <p:cNvSpPr>
            <a:spLocks noGrp="1" noChangeArrowheads="1"/>
          </p:cNvSpPr>
          <p:nvPr>
            <p:ph type="sldNum" sz="quarter" idx="12"/>
          </p:nvPr>
        </p:nvSpPr>
        <p:spPr>
          <a:ln/>
        </p:spPr>
        <p:txBody>
          <a:bodyPr/>
          <a:lstStyle>
            <a:lvl1pPr>
              <a:defRPr/>
            </a:lvl1pPr>
          </a:lstStyle>
          <a:p>
            <a:pPr>
              <a:defRPr/>
            </a:pPr>
            <a:fld id="{B0874F56-C3C8-4D1A-95C3-FAC8AAB1D4B1}" type="slidenum">
              <a:rPr lang="es-ES"/>
              <a:pPr>
                <a:defRPr/>
              </a:pPr>
              <a:t>‹Nº›</a:t>
            </a:fld>
            <a:endParaRPr lang="es-ES"/>
          </a:p>
        </p:txBody>
      </p:sp>
    </p:spTree>
    <p:extLst>
      <p:ext uri="{BB962C8B-B14F-4D97-AF65-F5344CB8AC3E}">
        <p14:creationId xmlns:p14="http://schemas.microsoft.com/office/powerpoint/2010/main" xmlns="" val="2239662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D41B9BAB-0604-4428-8759-8988B0ED5A18}" type="datetimeFigureOut">
              <a:rPr lang="es-PE" smtClean="0"/>
              <a:pPr/>
              <a:t>07/09/2016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5B594D1-0E12-4353-88A5-2E34167B597D}"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D41B9BAB-0604-4428-8759-8988B0ED5A18}" type="datetimeFigureOut">
              <a:rPr lang="es-PE" smtClean="0"/>
              <a:pPr/>
              <a:t>07/09/2016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15B594D1-0E12-4353-88A5-2E34167B597D}"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D41B9BAB-0604-4428-8759-8988B0ED5A18}" type="datetimeFigureOut">
              <a:rPr lang="es-PE" smtClean="0"/>
              <a:pPr/>
              <a:t>07/09/2016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5B594D1-0E12-4353-88A5-2E34167B597D}"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D41B9BAB-0604-4428-8759-8988B0ED5A18}" type="datetimeFigureOut">
              <a:rPr lang="es-PE" smtClean="0"/>
              <a:pPr/>
              <a:t>07/09/2016</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15B594D1-0E12-4353-88A5-2E34167B597D}"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D41B9BAB-0604-4428-8759-8988B0ED5A18}" type="datetimeFigureOut">
              <a:rPr lang="es-PE" smtClean="0"/>
              <a:pPr/>
              <a:t>07/09/2016</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15B594D1-0E12-4353-88A5-2E34167B597D}"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41B9BAB-0604-4428-8759-8988B0ED5A18}" type="datetimeFigureOut">
              <a:rPr lang="es-PE" smtClean="0"/>
              <a:pPr/>
              <a:t>07/09/2016</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15B594D1-0E12-4353-88A5-2E34167B597D}"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41B9BAB-0604-4428-8759-8988B0ED5A18}" type="datetimeFigureOut">
              <a:rPr lang="es-PE" smtClean="0"/>
              <a:pPr/>
              <a:t>07/09/2016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5B594D1-0E12-4353-88A5-2E34167B597D}"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D41B9BAB-0604-4428-8759-8988B0ED5A18}" type="datetimeFigureOut">
              <a:rPr lang="es-PE" smtClean="0"/>
              <a:pPr/>
              <a:t>07/09/2016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15B594D1-0E12-4353-88A5-2E34167B597D}"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1B9BAB-0604-4428-8759-8988B0ED5A18}" type="datetimeFigureOut">
              <a:rPr lang="es-PE" smtClean="0"/>
              <a:pPr/>
              <a:t>07/09/2016</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594D1-0E12-4353-88A5-2E34167B597D}"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ctrTitle"/>
          </p:nvPr>
        </p:nvSpPr>
        <p:spPr>
          <a:xfrm>
            <a:off x="683568" y="2420888"/>
            <a:ext cx="7772400" cy="1470025"/>
          </a:xfrm>
          <a:noFill/>
          <a:extLst>
            <a:ext uri="{909E8E84-426E-40DD-AFC4-6F175D3DCCD1}">
              <a14:hiddenFill xmlns:a14="http://schemas.microsoft.com/office/drawing/2010/main" xmlns="">
                <a:solidFill>
                  <a:srgbClr val="FFFFFF"/>
                </a:solidFill>
              </a14:hiddenFill>
            </a:ext>
          </a:extLst>
        </p:spPr>
        <p:txBody>
          <a:bodyPr>
            <a:normAutofit/>
          </a:bodyPr>
          <a:lstStyle/>
          <a:p>
            <a:r>
              <a:rPr lang="es-ES" b="1" dirty="0" smtClean="0">
                <a:effectLst/>
              </a:rPr>
              <a:t>Configuración electrónica</a:t>
            </a:r>
          </a:p>
        </p:txBody>
      </p:sp>
    </p:spTree>
    <p:extLst>
      <p:ext uri="{BB962C8B-B14F-4D97-AF65-F5344CB8AC3E}">
        <p14:creationId xmlns:p14="http://schemas.microsoft.com/office/powerpoint/2010/main" xmlns="" val="27308297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2" cstate="print"/>
          <a:srcRect/>
          <a:stretch>
            <a:fillRect/>
          </a:stretch>
        </p:blipFill>
        <p:spPr bwMode="auto">
          <a:xfrm>
            <a:off x="1276350" y="1009650"/>
            <a:ext cx="6591300" cy="48387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extLst>
            <a:ext uri="{909E8E84-426E-40DD-AFC4-6F175D3DCCD1}">
              <a14:hiddenFill xmlns:a14="http://schemas.microsoft.com/office/drawing/2010/main" xmlns="">
                <a:solidFill>
                  <a:srgbClr val="FFFFFF"/>
                </a:solidFill>
              </a14:hiddenFill>
            </a:ext>
          </a:extLst>
        </p:spPr>
        <p:txBody>
          <a:bodyPr>
            <a:normAutofit/>
          </a:bodyPr>
          <a:lstStyle/>
          <a:p>
            <a:r>
              <a:rPr lang="es-ES" sz="4000" smtClean="0">
                <a:effectLst/>
              </a:rPr>
              <a:t>Orden de llenado de los subniveles</a:t>
            </a:r>
          </a:p>
        </p:txBody>
      </p:sp>
      <p:sp>
        <p:nvSpPr>
          <p:cNvPr id="41987" name="Rectangle 3"/>
          <p:cNvSpPr>
            <a:spLocks noGrp="1" noChangeArrowheads="1"/>
          </p:cNvSpPr>
          <p:nvPr>
            <p:ph idx="1"/>
          </p:nvPr>
        </p:nvSpPr>
        <p:spPr>
          <a:noFill/>
          <a:extLst>
            <a:ext uri="{909E8E84-426E-40DD-AFC4-6F175D3DCCD1}">
              <a14:hiddenFill xmlns:a14="http://schemas.microsoft.com/office/drawing/2010/main" xmlns="">
                <a:solidFill>
                  <a:srgbClr val="FFFFFF"/>
                </a:solidFill>
              </a14:hiddenFill>
            </a:ext>
          </a:extLst>
        </p:spPr>
        <p:txBody>
          <a:bodyPr>
            <a:normAutofit/>
          </a:bodyPr>
          <a:lstStyle/>
          <a:p>
            <a:pPr algn="just">
              <a:lnSpc>
                <a:spcPct val="90000"/>
              </a:lnSpc>
              <a:buClr>
                <a:schemeClr val="folHlink"/>
              </a:buClr>
            </a:pPr>
            <a:r>
              <a:rPr lang="es-AR" sz="2800" b="1" dirty="0" smtClean="0">
                <a:solidFill>
                  <a:srgbClr val="FF0000"/>
                </a:solidFill>
                <a:effectLst/>
              </a:rPr>
              <a:t>Una regla sencilla</a:t>
            </a:r>
            <a:r>
              <a:rPr lang="es-AR" sz="2800" b="1" dirty="0" smtClean="0">
                <a:solidFill>
                  <a:schemeClr val="folHlink"/>
                </a:solidFill>
                <a:effectLst/>
              </a:rPr>
              <a:t>:</a:t>
            </a:r>
            <a:r>
              <a:rPr lang="es-AR" sz="2800" dirty="0" smtClean="0">
                <a:effectLst/>
              </a:rPr>
              <a:t> Se llena primero, aquel subnivel que tenga la suma (</a:t>
            </a:r>
            <a:r>
              <a:rPr lang="es-AR" sz="2800" dirty="0" smtClean="0">
                <a:solidFill>
                  <a:srgbClr val="FF0000"/>
                </a:solidFill>
                <a:effectLst/>
              </a:rPr>
              <a:t>n+ ℓ</a:t>
            </a:r>
            <a:r>
              <a:rPr lang="es-AR" sz="2800" dirty="0" smtClean="0">
                <a:effectLst/>
              </a:rPr>
              <a:t>) más baja.</a:t>
            </a:r>
            <a:endParaRPr lang="es-ES" sz="2800" dirty="0" smtClean="0">
              <a:effectLst/>
            </a:endParaRPr>
          </a:p>
          <a:p>
            <a:pPr algn="just">
              <a:lnSpc>
                <a:spcPct val="90000"/>
              </a:lnSpc>
              <a:buClr>
                <a:schemeClr val="folHlink"/>
              </a:buClr>
              <a:buFont typeface="Wingdings" pitchFamily="2" charset="2"/>
              <a:buNone/>
            </a:pPr>
            <a:r>
              <a:rPr lang="es-AR" sz="2800" dirty="0" smtClean="0">
                <a:effectLst/>
              </a:rPr>
              <a:t>   Subnivel 4s (n = 4, ℓ = 0; 4+0 = 4) se llena antes que el subnivel 3d (n = 3, ℓ = 2; 3+2 = 5)</a:t>
            </a:r>
            <a:endParaRPr lang="es-ES" sz="2800" dirty="0" smtClean="0">
              <a:effectLst/>
            </a:endParaRPr>
          </a:p>
          <a:p>
            <a:pPr algn="just">
              <a:lnSpc>
                <a:spcPct val="90000"/>
              </a:lnSpc>
              <a:buClr>
                <a:schemeClr val="folHlink"/>
              </a:buClr>
            </a:pPr>
            <a:r>
              <a:rPr lang="es-AR" sz="2800" dirty="0" smtClean="0">
                <a:effectLst/>
              </a:rPr>
              <a:t>Cuando (n+ℓ) da el mismo valor para dos subniveles, </a:t>
            </a:r>
            <a:r>
              <a:rPr lang="es-AR" sz="2800" u="sng" dirty="0" smtClean="0">
                <a:effectLst/>
              </a:rPr>
              <a:t>se llenará primero aquel que tenga menor valor de </a:t>
            </a:r>
            <a:r>
              <a:rPr lang="es-AR" sz="2800" i="1" u="sng" dirty="0" smtClean="0">
                <a:effectLst/>
              </a:rPr>
              <a:t>n</a:t>
            </a:r>
            <a:r>
              <a:rPr lang="es-AR" sz="2800" dirty="0" smtClean="0">
                <a:effectLst/>
              </a:rPr>
              <a:t>.</a:t>
            </a:r>
            <a:endParaRPr lang="es-ES" sz="2800" dirty="0" smtClean="0">
              <a:effectLst/>
            </a:endParaRPr>
          </a:p>
          <a:p>
            <a:pPr algn="just">
              <a:lnSpc>
                <a:spcPct val="90000"/>
              </a:lnSpc>
              <a:buClr>
                <a:schemeClr val="folHlink"/>
              </a:buClr>
              <a:buFont typeface="Wingdings" pitchFamily="2" charset="2"/>
              <a:buNone/>
            </a:pPr>
            <a:r>
              <a:rPr lang="es-AR" sz="2800" dirty="0" smtClean="0">
                <a:effectLst/>
              </a:rPr>
              <a:t>   Por ej., 3d (3+2=5) se llena antes que 4p (4+1=5)</a:t>
            </a:r>
          </a:p>
          <a:p>
            <a:pPr>
              <a:lnSpc>
                <a:spcPct val="90000"/>
              </a:lnSpc>
            </a:pPr>
            <a:endParaRPr lang="es-ES" sz="2800" dirty="0" smtClean="0">
              <a:effectLst/>
            </a:endParaRPr>
          </a:p>
        </p:txBody>
      </p:sp>
    </p:spTree>
    <p:extLst>
      <p:ext uri="{BB962C8B-B14F-4D97-AF65-F5344CB8AC3E}">
        <p14:creationId xmlns:p14="http://schemas.microsoft.com/office/powerpoint/2010/main" xmlns="" val="18201174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3600" b="1" dirty="0" smtClean="0">
                <a:solidFill>
                  <a:srgbClr val="FF0000"/>
                </a:solidFill>
                <a:effectLst/>
              </a:rPr>
              <a:t>Configuración electrónica</a:t>
            </a:r>
            <a:endParaRPr lang="es-PE" sz="3600" dirty="0">
              <a:solidFill>
                <a:srgbClr val="FF0000"/>
              </a:solidFill>
            </a:endParaRPr>
          </a:p>
        </p:txBody>
      </p:sp>
      <p:pic>
        <p:nvPicPr>
          <p:cNvPr id="100354" name="Picture 2"/>
          <p:cNvPicPr>
            <a:picLocks noChangeAspect="1" noChangeArrowheads="1"/>
          </p:cNvPicPr>
          <p:nvPr/>
        </p:nvPicPr>
        <p:blipFill>
          <a:blip r:embed="rId2" cstate="print"/>
          <a:srcRect t="10145"/>
          <a:stretch>
            <a:fillRect/>
          </a:stretch>
        </p:blipFill>
        <p:spPr bwMode="auto">
          <a:xfrm>
            <a:off x="611560" y="1340768"/>
            <a:ext cx="7704856" cy="52565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p:cNvPicPr>
            <a:picLocks noChangeAspect="1" noChangeArrowheads="1"/>
          </p:cNvPicPr>
          <p:nvPr/>
        </p:nvPicPr>
        <p:blipFill>
          <a:blip r:embed="rId2" cstate="print"/>
          <a:srcRect/>
          <a:stretch>
            <a:fillRect/>
          </a:stretch>
        </p:blipFill>
        <p:spPr bwMode="auto">
          <a:xfrm>
            <a:off x="1115616" y="1700808"/>
            <a:ext cx="7416824" cy="4669296"/>
          </a:xfrm>
          <a:prstGeom prst="rect">
            <a:avLst/>
          </a:prstGeom>
          <a:noFill/>
          <a:ln w="9525">
            <a:noFill/>
            <a:miter lim="800000"/>
            <a:headEnd/>
            <a:tailEnd/>
          </a:ln>
        </p:spPr>
      </p:pic>
      <p:sp>
        <p:nvSpPr>
          <p:cNvPr id="5" name="1 Título"/>
          <p:cNvSpPr>
            <a:spLocks noGrp="1"/>
          </p:cNvSpPr>
          <p:nvPr>
            <p:ph type="title"/>
          </p:nvPr>
        </p:nvSpPr>
        <p:spPr>
          <a:xfrm>
            <a:off x="457200" y="274638"/>
            <a:ext cx="8229600" cy="1143000"/>
          </a:xfrm>
        </p:spPr>
        <p:txBody>
          <a:bodyPr>
            <a:normAutofit/>
          </a:bodyPr>
          <a:lstStyle/>
          <a:p>
            <a:r>
              <a:rPr lang="es-ES" sz="3600" b="1" dirty="0" smtClean="0">
                <a:solidFill>
                  <a:srgbClr val="FF0000"/>
                </a:solidFill>
                <a:effectLst/>
              </a:rPr>
              <a:t>Configuración electrónica</a:t>
            </a:r>
            <a:endParaRPr lang="es-PE" sz="3600" dirty="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a:xfrm>
            <a:off x="395536" y="260648"/>
            <a:ext cx="8229600" cy="915888"/>
          </a:xfrm>
          <a:noFill/>
          <a:extLst>
            <a:ext uri="{909E8E84-426E-40DD-AFC4-6F175D3DCCD1}">
              <a14:hiddenFill xmlns:a14="http://schemas.microsoft.com/office/drawing/2010/main" xmlns="">
                <a:solidFill>
                  <a:srgbClr val="FFFFFF"/>
                </a:solidFill>
              </a14:hiddenFill>
            </a:ext>
          </a:extLst>
        </p:spPr>
        <p:txBody>
          <a:bodyPr/>
          <a:lstStyle/>
          <a:p>
            <a:r>
              <a:rPr lang="es-ES" dirty="0" smtClean="0">
                <a:solidFill>
                  <a:srgbClr val="FF0000"/>
                </a:solidFill>
                <a:effectLst/>
              </a:rPr>
              <a:t>Configuración electrónica </a:t>
            </a:r>
          </a:p>
        </p:txBody>
      </p:sp>
      <p:sp>
        <p:nvSpPr>
          <p:cNvPr id="43011" name="Rectangle 5"/>
          <p:cNvSpPr>
            <a:spLocks noGrp="1" noChangeArrowheads="1"/>
          </p:cNvSpPr>
          <p:nvPr>
            <p:ph type="body" sz="half" idx="1"/>
          </p:nvPr>
        </p:nvSpPr>
        <p:spPr>
          <a:xfrm>
            <a:off x="251520" y="2204864"/>
            <a:ext cx="8496944" cy="2663825"/>
          </a:xfrm>
          <a:noFill/>
          <a:extLst>
            <a:ext uri="{909E8E84-426E-40DD-AFC4-6F175D3DCCD1}">
              <a14:hiddenFill xmlns:a14="http://schemas.microsoft.com/office/drawing/2010/main" xmlns="">
                <a:solidFill>
                  <a:srgbClr val="FFFFFF"/>
                </a:solidFill>
              </a14:hiddenFill>
            </a:ext>
          </a:extLst>
        </p:spPr>
        <p:txBody>
          <a:bodyPr>
            <a:normAutofit/>
          </a:bodyPr>
          <a:lstStyle/>
          <a:p>
            <a:pPr marL="114300" indent="0">
              <a:lnSpc>
                <a:spcPct val="80000"/>
              </a:lnSpc>
              <a:buClr>
                <a:schemeClr val="folHlink"/>
              </a:buClr>
              <a:buNone/>
            </a:pPr>
            <a:r>
              <a:rPr lang="es-AR" sz="2400" dirty="0" smtClean="0">
                <a:effectLst/>
              </a:rPr>
              <a:t>El </a:t>
            </a:r>
            <a:r>
              <a:rPr lang="es-AR" sz="2400" b="1" dirty="0" smtClean="0">
                <a:effectLst/>
                <a:sym typeface="Wingdings 3" pitchFamily="18" charset="2"/>
              </a:rPr>
              <a:t>diagrama orbital</a:t>
            </a:r>
            <a:r>
              <a:rPr lang="es-AR" sz="2400" b="1" i="1" dirty="0" smtClean="0">
                <a:effectLst/>
                <a:sym typeface="Wingdings 3" pitchFamily="18" charset="2"/>
              </a:rPr>
              <a:t> </a:t>
            </a:r>
            <a:r>
              <a:rPr lang="es-AR" sz="2400" dirty="0" smtClean="0">
                <a:effectLst/>
                <a:sym typeface="Wingdings 3" pitchFamily="18" charset="2"/>
              </a:rPr>
              <a:t>indica la distribución de los electrones </a:t>
            </a:r>
            <a:r>
              <a:rPr lang="es-AR" sz="2400" b="1" dirty="0" smtClean="0">
                <a:effectLst/>
                <a:sym typeface="Wingdings 3" pitchFamily="18" charset="2"/>
              </a:rPr>
              <a:t>dentro de los orbitales</a:t>
            </a:r>
            <a:r>
              <a:rPr lang="es-AR" sz="2400" dirty="0" smtClean="0">
                <a:effectLst/>
                <a:sym typeface="Wingdings 3" pitchFamily="18" charset="2"/>
              </a:rPr>
              <a:t>. </a:t>
            </a:r>
          </a:p>
          <a:p>
            <a:pPr>
              <a:lnSpc>
                <a:spcPct val="80000"/>
              </a:lnSpc>
              <a:buClr>
                <a:schemeClr val="folHlink"/>
              </a:buClr>
              <a:buFont typeface="Wingdings" pitchFamily="2" charset="2"/>
              <a:buNone/>
            </a:pPr>
            <a:r>
              <a:rPr lang="es-AR" sz="2400" dirty="0" smtClean="0">
                <a:effectLst/>
                <a:sym typeface="Wingdings 3" pitchFamily="18" charset="2"/>
              </a:rPr>
              <a:t>    R</a:t>
            </a:r>
            <a:r>
              <a:rPr lang="es-AR" sz="2400" dirty="0" smtClean="0">
                <a:effectLst/>
              </a:rPr>
              <a:t>epresentando con flechas </a:t>
            </a:r>
            <a:r>
              <a:rPr lang="en-GB" sz="2400" b="1" dirty="0" smtClean="0">
                <a:effectLst/>
                <a:sym typeface="Wingdings 3" pitchFamily="18" charset="2"/>
              </a:rPr>
              <a:t></a:t>
            </a:r>
            <a:r>
              <a:rPr lang="es-AR" sz="2400" dirty="0" smtClean="0">
                <a:effectLst/>
              </a:rPr>
              <a:t> el espín del electrón:</a:t>
            </a:r>
          </a:p>
          <a:p>
            <a:pPr marL="114300" indent="0">
              <a:lnSpc>
                <a:spcPct val="80000"/>
              </a:lnSpc>
              <a:buClr>
                <a:schemeClr val="folHlink"/>
              </a:buClr>
              <a:buNone/>
            </a:pPr>
            <a:r>
              <a:rPr lang="es-AR" sz="2400" b="1" dirty="0" smtClean="0">
                <a:effectLst/>
                <a:sym typeface="Wingdings 3" pitchFamily="18" charset="2"/>
              </a:rPr>
              <a:t>m</a:t>
            </a:r>
            <a:r>
              <a:rPr lang="es-AR" sz="2400" b="1" baseline="-25000" dirty="0" smtClean="0">
                <a:effectLst/>
                <a:sym typeface="Wingdings 3" pitchFamily="18" charset="2"/>
              </a:rPr>
              <a:t>s </a:t>
            </a:r>
            <a:r>
              <a:rPr lang="es-AR" sz="2400" b="1" dirty="0" smtClean="0">
                <a:effectLst/>
                <a:sym typeface="Wingdings 3" pitchFamily="18" charset="2"/>
              </a:rPr>
              <a:t>= +1/2 (</a:t>
            </a:r>
            <a:r>
              <a:rPr lang="es-AR" sz="2400" b="1" dirty="0" smtClean="0">
                <a:effectLst/>
              </a:rPr>
              <a:t>)</a:t>
            </a:r>
            <a:r>
              <a:rPr lang="es-AR" sz="2400" dirty="0" smtClean="0">
                <a:effectLst/>
                <a:sym typeface="Wingdings 3" pitchFamily="18" charset="2"/>
              </a:rPr>
              <a:t> ; </a:t>
            </a:r>
            <a:r>
              <a:rPr lang="es-AR" sz="2400" b="1" dirty="0" smtClean="0">
                <a:effectLst/>
                <a:sym typeface="Wingdings 3" pitchFamily="18" charset="2"/>
              </a:rPr>
              <a:t> m</a:t>
            </a:r>
            <a:r>
              <a:rPr lang="es-AR" sz="2400" b="1" baseline="-25000" dirty="0" smtClean="0">
                <a:effectLst/>
                <a:sym typeface="Wingdings 3" pitchFamily="18" charset="2"/>
              </a:rPr>
              <a:t>s</a:t>
            </a:r>
            <a:r>
              <a:rPr lang="es-AR" sz="2400" b="1" dirty="0" smtClean="0">
                <a:effectLst/>
                <a:sym typeface="Wingdings 3" pitchFamily="18" charset="2"/>
              </a:rPr>
              <a:t> = -1/2 (</a:t>
            </a:r>
            <a:r>
              <a:rPr lang="es-AR" sz="2400" dirty="0" smtClean="0">
                <a:effectLst/>
              </a:rPr>
              <a:t>)</a:t>
            </a:r>
            <a:endParaRPr lang="es-AR" sz="2400" b="1" dirty="0" smtClean="0">
              <a:effectLst/>
              <a:sym typeface="Wingdings 3" pitchFamily="18" charset="2"/>
            </a:endParaRPr>
          </a:p>
          <a:p>
            <a:pPr marL="114300" indent="0">
              <a:lnSpc>
                <a:spcPct val="80000"/>
              </a:lnSpc>
              <a:buClr>
                <a:schemeClr val="folHlink"/>
              </a:buClr>
              <a:buNone/>
            </a:pPr>
            <a:r>
              <a:rPr lang="es-AR" sz="2400" b="1" dirty="0" smtClean="0">
                <a:solidFill>
                  <a:srgbClr val="FF0000"/>
                </a:solidFill>
                <a:effectLst/>
                <a:sym typeface="Wingdings 3" pitchFamily="18" charset="2"/>
              </a:rPr>
              <a:t>Cada orbital se representa como </a:t>
            </a:r>
            <a:r>
              <a:rPr lang="es-AR" sz="2400" b="1" dirty="0" smtClean="0">
                <a:solidFill>
                  <a:srgbClr val="0000FF"/>
                </a:solidFill>
                <a:effectLst/>
                <a:sym typeface="Symbol" pitchFamily="18" charset="2"/>
              </a:rPr>
              <a:t>(  )</a:t>
            </a:r>
            <a:r>
              <a:rPr lang="es-AR" sz="2400" dirty="0" smtClean="0">
                <a:solidFill>
                  <a:srgbClr val="0000FF"/>
                </a:solidFill>
                <a:effectLst/>
                <a:sym typeface="Symbol" pitchFamily="18" charset="2"/>
              </a:rPr>
              <a:t> </a:t>
            </a:r>
          </a:p>
          <a:p>
            <a:pPr marL="114300" indent="0">
              <a:lnSpc>
                <a:spcPct val="80000"/>
              </a:lnSpc>
              <a:buClr>
                <a:schemeClr val="folHlink"/>
              </a:buClr>
              <a:buNone/>
            </a:pPr>
            <a:r>
              <a:rPr lang="es-AR" sz="2400" dirty="0" smtClean="0">
                <a:effectLst/>
                <a:sym typeface="Symbol" pitchFamily="18" charset="2"/>
              </a:rPr>
              <a:t>Dentro del orbital, como máximo podemos poner dos electrones con espines opuestos</a:t>
            </a:r>
            <a:r>
              <a:rPr lang="es-ES" sz="2400" dirty="0" smtClean="0">
                <a:effectLst/>
                <a:sym typeface="Symbol" pitchFamily="18" charset="2"/>
              </a:rPr>
              <a:t> </a:t>
            </a:r>
          </a:p>
        </p:txBody>
      </p:sp>
      <p:graphicFrame>
        <p:nvGraphicFramePr>
          <p:cNvPr id="128050" name="Group 50"/>
          <p:cNvGraphicFramePr>
            <a:graphicFrameLocks noGrp="1"/>
          </p:cNvGraphicFramePr>
          <p:nvPr>
            <p:ph sz="half" idx="2"/>
            <p:extLst>
              <p:ext uri="{D42A27DB-BD31-4B8C-83A1-F6EECF244321}">
                <p14:modId xmlns:p14="http://schemas.microsoft.com/office/powerpoint/2010/main" xmlns="" val="1220004250"/>
              </p:ext>
            </p:extLst>
          </p:nvPr>
        </p:nvGraphicFramePr>
        <p:xfrm>
          <a:off x="323528" y="1196752"/>
          <a:ext cx="8351837" cy="1016000"/>
        </p:xfrm>
        <a:graphic>
          <a:graphicData uri="http://schemas.openxmlformats.org/drawingml/2006/table">
            <a:tbl>
              <a:tblPr/>
              <a:tblGrid>
                <a:gridCol w="1285875"/>
                <a:gridCol w="1352550"/>
                <a:gridCol w="1758950"/>
                <a:gridCol w="1757362"/>
                <a:gridCol w="2197100"/>
              </a:tblGrid>
              <a:tr h="1016000">
                <a:tc>
                  <a:txBody>
                    <a:bodyPr/>
                    <a:lstStyle/>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n-GB" sz="2200" b="1" i="0" u="none" strike="noStrike" cap="none" normalizeH="0" baseline="-30000" dirty="0" smtClean="0">
                          <a:ln>
                            <a:noFill/>
                          </a:ln>
                          <a:solidFill>
                            <a:srgbClr val="000000"/>
                          </a:solidFill>
                          <a:effectLst/>
                          <a:latin typeface="Tahoma" pitchFamily="34" charset="0"/>
                          <a:ea typeface="Times New Roman" pitchFamily="18" charset="0"/>
                          <a:cs typeface="Arial" charset="0"/>
                        </a:rPr>
                        <a:t>1</a:t>
                      </a:r>
                      <a:r>
                        <a:rPr kumimoji="0" lang="en-GB" sz="2200" b="1" i="0" u="none" strike="noStrike" cap="none" normalizeH="0" baseline="0" dirty="0" smtClean="0">
                          <a:ln>
                            <a:noFill/>
                          </a:ln>
                          <a:solidFill>
                            <a:srgbClr val="000000"/>
                          </a:solidFill>
                          <a:effectLst/>
                          <a:latin typeface="Tahoma" pitchFamily="34" charset="0"/>
                          <a:ea typeface="Times New Roman" pitchFamily="18" charset="0"/>
                          <a:cs typeface="Arial" charset="0"/>
                        </a:rPr>
                        <a:t>H</a:t>
                      </a:r>
                      <a:r>
                        <a:rPr kumimoji="0" lang="en-GB" sz="2200" b="0" i="0" u="none" strike="noStrike" cap="none" normalizeH="0" baseline="0" dirty="0" smtClean="0">
                          <a:ln>
                            <a:noFill/>
                          </a:ln>
                          <a:solidFill>
                            <a:srgbClr val="000000"/>
                          </a:solidFill>
                          <a:effectLst/>
                          <a:latin typeface="Tahoma" pitchFamily="34" charset="0"/>
                          <a:ea typeface="Times New Roman" pitchFamily="18" charset="0"/>
                          <a:cs typeface="Arial" charset="0"/>
                        </a:rPr>
                        <a:t> 1s</a:t>
                      </a:r>
                      <a:r>
                        <a:rPr kumimoji="0" lang="en-GB" sz="2200" b="0" i="0" u="none" strike="noStrike" cap="none" normalizeH="0" baseline="30000" dirty="0" smtClean="0">
                          <a:ln>
                            <a:noFill/>
                          </a:ln>
                          <a:solidFill>
                            <a:srgbClr val="000000"/>
                          </a:solidFill>
                          <a:effectLst/>
                          <a:latin typeface="Tahoma" pitchFamily="34" charset="0"/>
                          <a:ea typeface="Times New Roman" pitchFamily="18" charset="0"/>
                          <a:cs typeface="Arial" charset="0"/>
                        </a:rPr>
                        <a:t>1</a:t>
                      </a:r>
                      <a:endParaRPr kumimoji="0" lang="es-ES" sz="2200" b="0" i="0" u="none" strike="noStrike" cap="none" normalizeH="0" baseline="0" dirty="0" smtClean="0">
                        <a:ln>
                          <a:noFill/>
                        </a:ln>
                        <a:solidFill>
                          <a:srgbClr val="000000"/>
                        </a:solidFill>
                        <a:effectLst/>
                        <a:latin typeface="Tahoma" pitchFamily="34"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n-GB" sz="2200" b="0" i="0" u="none" strike="noStrike" cap="none" normalizeH="0" baseline="0" dirty="0" smtClean="0">
                          <a:ln>
                            <a:noFill/>
                          </a:ln>
                          <a:solidFill>
                            <a:srgbClr val="000000"/>
                          </a:solidFill>
                          <a:effectLst/>
                          <a:latin typeface="Tahoma" pitchFamily="34" charset="0"/>
                          <a:ea typeface="Times New Roman" pitchFamily="18" charset="0"/>
                          <a:cs typeface="Arial" charset="0"/>
                        </a:rPr>
                        <a:t>      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n-GB" sz="2200" b="1" i="0" u="none" strike="noStrike" cap="none" normalizeH="0" baseline="-30000" smtClean="0">
                          <a:ln>
                            <a:noFill/>
                          </a:ln>
                          <a:solidFill>
                            <a:srgbClr val="000000"/>
                          </a:solidFill>
                          <a:effectLst/>
                          <a:latin typeface="Tahoma" pitchFamily="34" charset="0"/>
                          <a:ea typeface="Times New Roman" pitchFamily="18" charset="0"/>
                          <a:cs typeface="Arial" charset="0"/>
                        </a:rPr>
                        <a:t>2</a:t>
                      </a:r>
                      <a:r>
                        <a:rPr kumimoji="0" lang="en-GB" sz="2200" b="1" i="0" u="none" strike="noStrike" cap="none" normalizeH="0" baseline="0" smtClean="0">
                          <a:ln>
                            <a:noFill/>
                          </a:ln>
                          <a:solidFill>
                            <a:srgbClr val="000000"/>
                          </a:solidFill>
                          <a:effectLst/>
                          <a:latin typeface="Tahoma" pitchFamily="34" charset="0"/>
                          <a:ea typeface="Times New Roman" pitchFamily="18" charset="0"/>
                          <a:cs typeface="Arial" charset="0"/>
                        </a:rPr>
                        <a:t>He</a:t>
                      </a:r>
                      <a:r>
                        <a:rPr kumimoji="0" lang="en-GB" sz="2200" b="0" i="0" u="none" strike="noStrike" cap="none" normalizeH="0" baseline="0" smtClean="0">
                          <a:ln>
                            <a:noFill/>
                          </a:ln>
                          <a:solidFill>
                            <a:srgbClr val="000000"/>
                          </a:solidFill>
                          <a:effectLst/>
                          <a:latin typeface="Tahoma" pitchFamily="34" charset="0"/>
                          <a:ea typeface="Times New Roman" pitchFamily="18" charset="0"/>
                          <a:cs typeface="Arial" charset="0"/>
                        </a:rPr>
                        <a:t> 1s</a:t>
                      </a:r>
                      <a:r>
                        <a:rPr kumimoji="0" lang="en-GB" sz="2200" b="0" i="0" u="none" strike="noStrike" cap="none" normalizeH="0" baseline="30000" smtClean="0">
                          <a:ln>
                            <a:noFill/>
                          </a:ln>
                          <a:solidFill>
                            <a:srgbClr val="000000"/>
                          </a:solidFill>
                          <a:effectLst/>
                          <a:latin typeface="Tahoma" pitchFamily="34" charset="0"/>
                          <a:ea typeface="Times New Roman" pitchFamily="18" charset="0"/>
                          <a:cs typeface="Arial" charset="0"/>
                        </a:rPr>
                        <a:t>2</a:t>
                      </a:r>
                      <a:r>
                        <a:rPr kumimoji="0" lang="en-GB" sz="2200" b="0" i="0" u="none" strike="noStrike" cap="none" normalizeH="0" baseline="0" smtClean="0">
                          <a:ln>
                            <a:noFill/>
                          </a:ln>
                          <a:solidFill>
                            <a:srgbClr val="000000"/>
                          </a:solidFill>
                          <a:effectLst/>
                          <a:latin typeface="Tahoma" pitchFamily="34" charset="0"/>
                          <a:ea typeface="Times New Roman" pitchFamily="18" charset="0"/>
                          <a:cs typeface="Arial" charset="0"/>
                        </a:rPr>
                        <a:t> </a:t>
                      </a:r>
                      <a:endParaRPr kumimoji="0" lang="es-ES" sz="2200" b="0" i="0" u="none" strike="noStrike" cap="none" normalizeH="0" baseline="0" smtClean="0">
                        <a:ln>
                          <a:noFill/>
                        </a:ln>
                        <a:solidFill>
                          <a:srgbClr val="000000"/>
                        </a:solidFill>
                        <a:effectLst/>
                        <a:latin typeface="Tahoma" pitchFamily="34"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n-GB" sz="2200" b="0" i="0" u="none" strike="noStrike" cap="none" normalizeH="0" baseline="0" smtClean="0">
                          <a:ln>
                            <a:noFill/>
                          </a:ln>
                          <a:solidFill>
                            <a:srgbClr val="000000"/>
                          </a:solidFill>
                          <a:effectLst/>
                          <a:latin typeface="Tahoma" pitchFamily="34" charset="0"/>
                          <a:ea typeface="Times New Roman" pitchFamily="18" charset="0"/>
                          <a:cs typeface="Arial" charset="0"/>
                        </a:rPr>
                        <a:t>       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n-GB" sz="2200" b="1" i="0" u="none" strike="noStrike" cap="none" normalizeH="0" baseline="-30000" dirty="0" smtClean="0">
                          <a:ln>
                            <a:noFill/>
                          </a:ln>
                          <a:solidFill>
                            <a:srgbClr val="000000"/>
                          </a:solidFill>
                          <a:effectLst/>
                          <a:latin typeface="Tahoma" pitchFamily="34" charset="0"/>
                          <a:ea typeface="Times New Roman" pitchFamily="18" charset="0"/>
                          <a:cs typeface="Arial" charset="0"/>
                        </a:rPr>
                        <a:t>3</a:t>
                      </a:r>
                      <a:r>
                        <a:rPr kumimoji="0" lang="en-GB" sz="2200" b="1" i="0" u="none" strike="noStrike" cap="none" normalizeH="0" baseline="0" dirty="0" smtClean="0">
                          <a:ln>
                            <a:noFill/>
                          </a:ln>
                          <a:solidFill>
                            <a:srgbClr val="000000"/>
                          </a:solidFill>
                          <a:effectLst/>
                          <a:latin typeface="Tahoma" pitchFamily="34" charset="0"/>
                          <a:ea typeface="Times New Roman" pitchFamily="18" charset="0"/>
                          <a:cs typeface="Arial" charset="0"/>
                        </a:rPr>
                        <a:t>Li</a:t>
                      </a:r>
                      <a:r>
                        <a:rPr kumimoji="0" lang="en-GB" sz="2200" b="0" i="0" u="none" strike="noStrike" cap="none" normalizeH="0" baseline="0" dirty="0" smtClean="0">
                          <a:ln>
                            <a:noFill/>
                          </a:ln>
                          <a:solidFill>
                            <a:srgbClr val="000000"/>
                          </a:solidFill>
                          <a:effectLst/>
                          <a:latin typeface="Tahoma" pitchFamily="34" charset="0"/>
                          <a:ea typeface="Times New Roman" pitchFamily="18" charset="0"/>
                          <a:cs typeface="Arial" charset="0"/>
                        </a:rPr>
                        <a:t> 1s</a:t>
                      </a:r>
                      <a:r>
                        <a:rPr kumimoji="0" lang="en-GB" sz="2200" b="0" i="0" u="none" strike="noStrike" cap="none" normalizeH="0" baseline="30000" dirty="0" smtClean="0">
                          <a:ln>
                            <a:noFill/>
                          </a:ln>
                          <a:solidFill>
                            <a:srgbClr val="000000"/>
                          </a:solidFill>
                          <a:effectLst/>
                          <a:latin typeface="Tahoma" pitchFamily="34" charset="0"/>
                          <a:ea typeface="Times New Roman" pitchFamily="18" charset="0"/>
                          <a:cs typeface="Arial" charset="0"/>
                        </a:rPr>
                        <a:t>2 </a:t>
                      </a:r>
                      <a:r>
                        <a:rPr kumimoji="0" lang="en-GB" sz="2200" b="0" i="0" u="none" strike="noStrike" cap="none" normalizeH="0" baseline="0" dirty="0" smtClean="0">
                          <a:ln>
                            <a:noFill/>
                          </a:ln>
                          <a:solidFill>
                            <a:srgbClr val="000000"/>
                          </a:solidFill>
                          <a:effectLst/>
                          <a:latin typeface="Tahoma" pitchFamily="34" charset="0"/>
                          <a:ea typeface="Times New Roman" pitchFamily="18" charset="0"/>
                          <a:cs typeface="Arial" charset="0"/>
                        </a:rPr>
                        <a:t>2s</a:t>
                      </a:r>
                      <a:r>
                        <a:rPr kumimoji="0" lang="en-GB" sz="2200" b="0" i="0" u="none" strike="noStrike" cap="none" normalizeH="0" baseline="30000" dirty="0" smtClean="0">
                          <a:ln>
                            <a:noFill/>
                          </a:ln>
                          <a:solidFill>
                            <a:srgbClr val="000000"/>
                          </a:solidFill>
                          <a:effectLst/>
                          <a:latin typeface="Tahoma" pitchFamily="34" charset="0"/>
                          <a:ea typeface="Times New Roman" pitchFamily="18" charset="0"/>
                          <a:cs typeface="Arial" charset="0"/>
                        </a:rPr>
                        <a:t>1</a:t>
                      </a:r>
                      <a:endParaRPr kumimoji="0" lang="es-ES" sz="2200" b="0" i="0" u="none" strike="noStrike" cap="none" normalizeH="0" baseline="0" dirty="0" smtClean="0">
                        <a:ln>
                          <a:noFill/>
                        </a:ln>
                        <a:solidFill>
                          <a:srgbClr val="000000"/>
                        </a:solidFill>
                        <a:effectLst/>
                        <a:latin typeface="Tahoma" pitchFamily="34"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n-GB" sz="2200" b="0" i="0" u="none" strike="noStrike" cap="none" normalizeH="0" baseline="0" dirty="0" smtClean="0">
                          <a:ln>
                            <a:noFill/>
                          </a:ln>
                          <a:solidFill>
                            <a:srgbClr val="000000"/>
                          </a:solidFill>
                          <a:effectLst/>
                          <a:latin typeface="Tahoma" pitchFamily="34" charset="0"/>
                          <a:ea typeface="Times New Roman" pitchFamily="18" charset="0"/>
                          <a:cs typeface="Arial" charset="0"/>
                        </a:rPr>
                        <a:t>      K  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n-GB" sz="2200" b="1" i="0" u="none" strike="noStrike" cap="none" normalizeH="0" baseline="-30000" smtClean="0">
                          <a:ln>
                            <a:noFill/>
                          </a:ln>
                          <a:solidFill>
                            <a:srgbClr val="000000"/>
                          </a:solidFill>
                          <a:effectLst/>
                          <a:latin typeface="Tahoma" pitchFamily="34" charset="0"/>
                          <a:ea typeface="Times New Roman" pitchFamily="18" charset="0"/>
                          <a:cs typeface="Arial" charset="0"/>
                        </a:rPr>
                        <a:t>4</a:t>
                      </a:r>
                      <a:r>
                        <a:rPr kumimoji="0" lang="en-GB" sz="2200" b="1" i="0" u="none" strike="noStrike" cap="none" normalizeH="0" baseline="0" smtClean="0">
                          <a:ln>
                            <a:noFill/>
                          </a:ln>
                          <a:solidFill>
                            <a:srgbClr val="000000"/>
                          </a:solidFill>
                          <a:effectLst/>
                          <a:latin typeface="Tahoma" pitchFamily="34" charset="0"/>
                          <a:ea typeface="Times New Roman" pitchFamily="18" charset="0"/>
                          <a:cs typeface="Arial" charset="0"/>
                        </a:rPr>
                        <a:t>Be</a:t>
                      </a:r>
                      <a:r>
                        <a:rPr kumimoji="0" lang="en-GB" sz="2200" b="0" i="0" u="none" strike="noStrike" cap="none" normalizeH="0" baseline="0" smtClean="0">
                          <a:ln>
                            <a:noFill/>
                          </a:ln>
                          <a:solidFill>
                            <a:srgbClr val="000000"/>
                          </a:solidFill>
                          <a:effectLst/>
                          <a:latin typeface="Tahoma" pitchFamily="34" charset="0"/>
                          <a:ea typeface="Times New Roman" pitchFamily="18" charset="0"/>
                          <a:cs typeface="Arial" charset="0"/>
                        </a:rPr>
                        <a:t> 1s</a:t>
                      </a:r>
                      <a:r>
                        <a:rPr kumimoji="0" lang="en-GB" sz="2200" b="0" i="0" u="none" strike="noStrike" cap="none" normalizeH="0" baseline="30000" smtClean="0">
                          <a:ln>
                            <a:noFill/>
                          </a:ln>
                          <a:solidFill>
                            <a:srgbClr val="000000"/>
                          </a:solidFill>
                          <a:effectLst/>
                          <a:latin typeface="Tahoma" pitchFamily="34" charset="0"/>
                          <a:ea typeface="Times New Roman" pitchFamily="18" charset="0"/>
                          <a:cs typeface="Arial" charset="0"/>
                        </a:rPr>
                        <a:t>2</a:t>
                      </a:r>
                      <a:r>
                        <a:rPr kumimoji="0" lang="en-GB" sz="2200" b="0" i="0" u="none" strike="noStrike" cap="none" normalizeH="0" baseline="0" smtClean="0">
                          <a:ln>
                            <a:noFill/>
                          </a:ln>
                          <a:solidFill>
                            <a:srgbClr val="000000"/>
                          </a:solidFill>
                          <a:effectLst/>
                          <a:latin typeface="Tahoma" pitchFamily="34" charset="0"/>
                          <a:ea typeface="Times New Roman" pitchFamily="18" charset="0"/>
                          <a:cs typeface="Arial" charset="0"/>
                        </a:rPr>
                        <a:t> 2s</a:t>
                      </a:r>
                      <a:r>
                        <a:rPr kumimoji="0" lang="en-GB" sz="2200" b="0" i="0" u="none" strike="noStrike" cap="none" normalizeH="0" baseline="30000" smtClean="0">
                          <a:ln>
                            <a:noFill/>
                          </a:ln>
                          <a:solidFill>
                            <a:srgbClr val="000000"/>
                          </a:solidFill>
                          <a:effectLst/>
                          <a:latin typeface="Tahoma" pitchFamily="34" charset="0"/>
                          <a:ea typeface="Times New Roman" pitchFamily="18" charset="0"/>
                          <a:cs typeface="Arial" charset="0"/>
                        </a:rPr>
                        <a:t>2</a:t>
                      </a:r>
                      <a:endParaRPr kumimoji="0" lang="es-ES" sz="2200" b="0" i="0" u="none" strike="noStrike" cap="none" normalizeH="0" baseline="0" smtClean="0">
                        <a:ln>
                          <a:noFill/>
                        </a:ln>
                        <a:solidFill>
                          <a:srgbClr val="000000"/>
                        </a:solidFill>
                        <a:effectLst/>
                        <a:latin typeface="Tahoma" pitchFamily="34"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200" b="0" i="0" u="none" strike="noStrike" cap="none" normalizeH="0" baseline="0" smtClean="0">
                          <a:ln>
                            <a:noFill/>
                          </a:ln>
                          <a:solidFill>
                            <a:srgbClr val="000000"/>
                          </a:solidFill>
                          <a:effectLst/>
                          <a:latin typeface="Tahoma" pitchFamily="34" charset="0"/>
                          <a:ea typeface="Times New Roman" pitchFamily="18" charset="0"/>
                          <a:cs typeface="Arial" charset="0"/>
                        </a:rPr>
                        <a:t>       K   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200" b="1" i="0" u="none" strike="noStrike" cap="none" normalizeH="0" baseline="-30000" dirty="0" smtClean="0">
                          <a:ln>
                            <a:noFill/>
                          </a:ln>
                          <a:solidFill>
                            <a:srgbClr val="000000"/>
                          </a:solidFill>
                          <a:effectLst/>
                          <a:latin typeface="Tahoma" pitchFamily="34" charset="0"/>
                          <a:ea typeface="Times New Roman" pitchFamily="18" charset="0"/>
                          <a:cs typeface="Arial" charset="0"/>
                        </a:rPr>
                        <a:t>5</a:t>
                      </a:r>
                      <a:r>
                        <a:rPr kumimoji="0" lang="es-AR" sz="2200" b="1" i="0" u="none" strike="noStrike" cap="none" normalizeH="0" baseline="0" dirty="0" smtClean="0">
                          <a:ln>
                            <a:noFill/>
                          </a:ln>
                          <a:solidFill>
                            <a:srgbClr val="000000"/>
                          </a:solidFill>
                          <a:effectLst/>
                          <a:latin typeface="Tahoma" pitchFamily="34" charset="0"/>
                          <a:ea typeface="Times New Roman" pitchFamily="18" charset="0"/>
                          <a:cs typeface="Arial" charset="0"/>
                        </a:rPr>
                        <a:t>B</a:t>
                      </a:r>
                      <a:r>
                        <a:rPr kumimoji="0" lang="es-AR" sz="2200" b="0" i="0" u="none" strike="noStrike" cap="none" normalizeH="0" baseline="0" dirty="0" smtClean="0">
                          <a:ln>
                            <a:noFill/>
                          </a:ln>
                          <a:solidFill>
                            <a:srgbClr val="000000"/>
                          </a:solidFill>
                          <a:effectLst/>
                          <a:latin typeface="Tahoma" pitchFamily="34" charset="0"/>
                          <a:ea typeface="Times New Roman" pitchFamily="18" charset="0"/>
                          <a:cs typeface="Arial" charset="0"/>
                        </a:rPr>
                        <a:t> 1s</a:t>
                      </a:r>
                      <a:r>
                        <a:rPr kumimoji="0" lang="es-AR" sz="2200" b="0" i="0" u="none" strike="noStrike" cap="none" normalizeH="0" baseline="30000" dirty="0" smtClean="0">
                          <a:ln>
                            <a:noFill/>
                          </a:ln>
                          <a:solidFill>
                            <a:srgbClr val="000000"/>
                          </a:solidFill>
                          <a:effectLst/>
                          <a:latin typeface="Tahoma" pitchFamily="34" charset="0"/>
                          <a:ea typeface="Times New Roman" pitchFamily="18" charset="0"/>
                          <a:cs typeface="Arial" charset="0"/>
                        </a:rPr>
                        <a:t>2</a:t>
                      </a:r>
                      <a:r>
                        <a:rPr kumimoji="0" lang="es-AR" sz="2200" b="0" i="0" u="none" strike="noStrike" cap="none" normalizeH="0" baseline="0" dirty="0" smtClean="0">
                          <a:ln>
                            <a:noFill/>
                          </a:ln>
                          <a:solidFill>
                            <a:srgbClr val="000000"/>
                          </a:solidFill>
                          <a:effectLst/>
                          <a:latin typeface="Tahoma" pitchFamily="34" charset="0"/>
                          <a:ea typeface="Times New Roman" pitchFamily="18" charset="0"/>
                          <a:cs typeface="Arial" charset="0"/>
                        </a:rPr>
                        <a:t> 2s</a:t>
                      </a:r>
                      <a:r>
                        <a:rPr kumimoji="0" lang="es-AR" sz="2200" b="0" i="0" u="none" strike="noStrike" cap="none" normalizeH="0" baseline="30000" dirty="0" smtClean="0">
                          <a:ln>
                            <a:noFill/>
                          </a:ln>
                          <a:solidFill>
                            <a:srgbClr val="000000"/>
                          </a:solidFill>
                          <a:effectLst/>
                          <a:latin typeface="Tahoma" pitchFamily="34" charset="0"/>
                          <a:ea typeface="Times New Roman" pitchFamily="18" charset="0"/>
                          <a:cs typeface="Arial" charset="0"/>
                        </a:rPr>
                        <a:t>2 </a:t>
                      </a:r>
                      <a:r>
                        <a:rPr kumimoji="0" lang="es-AR" sz="2200" b="0" i="0" u="none" strike="noStrike" cap="none" normalizeH="0" baseline="0" dirty="0" smtClean="0">
                          <a:ln>
                            <a:noFill/>
                          </a:ln>
                          <a:solidFill>
                            <a:srgbClr val="000000"/>
                          </a:solidFill>
                          <a:effectLst/>
                          <a:latin typeface="Tahoma" pitchFamily="34" charset="0"/>
                          <a:ea typeface="Times New Roman" pitchFamily="18" charset="0"/>
                          <a:cs typeface="Arial" charset="0"/>
                        </a:rPr>
                        <a:t>2p</a:t>
                      </a:r>
                      <a:r>
                        <a:rPr kumimoji="0" lang="es-AR" sz="2200" b="0" i="0" u="none" strike="noStrike" cap="none" normalizeH="0" baseline="30000" dirty="0" smtClean="0">
                          <a:ln>
                            <a:noFill/>
                          </a:ln>
                          <a:solidFill>
                            <a:srgbClr val="000000"/>
                          </a:solidFill>
                          <a:effectLst/>
                          <a:latin typeface="Tahoma" pitchFamily="34" charset="0"/>
                          <a:ea typeface="Times New Roman" pitchFamily="18" charset="0"/>
                          <a:cs typeface="Arial" charset="0"/>
                        </a:rPr>
                        <a:t>1</a:t>
                      </a:r>
                      <a:endParaRPr kumimoji="0" lang="es-ES" sz="2200" b="0" i="0" u="none" strike="noStrike" cap="none" normalizeH="0" baseline="0" dirty="0" smtClean="0">
                        <a:ln>
                          <a:noFill/>
                        </a:ln>
                        <a:solidFill>
                          <a:srgbClr val="000000"/>
                        </a:solidFill>
                        <a:effectLst/>
                        <a:latin typeface="Tahoma" pitchFamily="34" charset="0"/>
                        <a:ea typeface="Times New Roman" pitchFamily="18" charset="0"/>
                        <a:cs typeface="Arial" charset="0"/>
                      </a:endParaRPr>
                    </a:p>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200" b="0" i="0" u="none" strike="noStrike" cap="none" normalizeH="0" baseline="0" dirty="0" smtClean="0">
                          <a:ln>
                            <a:noFill/>
                          </a:ln>
                          <a:solidFill>
                            <a:srgbClr val="000000"/>
                          </a:solidFill>
                          <a:effectLst/>
                          <a:latin typeface="Tahoma" pitchFamily="34" charset="0"/>
                          <a:ea typeface="Times New Roman" pitchFamily="18" charset="0"/>
                          <a:cs typeface="Arial" charset="0"/>
                        </a:rPr>
                        <a:t>     K       L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5" name="Rectangle 4"/>
          <p:cNvSpPr>
            <a:spLocks noChangeArrowheads="1"/>
          </p:cNvSpPr>
          <p:nvPr/>
        </p:nvSpPr>
        <p:spPr bwMode="auto">
          <a:xfrm>
            <a:off x="1441815" y="4725144"/>
            <a:ext cx="4066290" cy="1754326"/>
          </a:xfrm>
          <a:prstGeom prst="rect">
            <a:avLst/>
          </a:prstGeom>
          <a:solidFill>
            <a:schemeClr val="bg1"/>
          </a:solidFill>
          <a:ln w="28575">
            <a:solidFill>
              <a:schemeClr val="folHlink"/>
            </a:solidFill>
            <a:miter lim="800000"/>
            <a:headEnd/>
            <a:tailEnd/>
          </a:ln>
        </p:spPr>
        <p:txBody>
          <a:bodyPr wrap="square" anchor="ctr">
            <a:spAutoFit/>
          </a:bodyPr>
          <a:lstStyle/>
          <a:p>
            <a:r>
              <a:rPr lang="en-GB" baseline="-25000" dirty="0">
                <a:solidFill>
                  <a:srgbClr val="000000"/>
                </a:solidFill>
                <a:latin typeface="Arial" charset="0"/>
              </a:rPr>
              <a:t>1</a:t>
            </a:r>
            <a:r>
              <a:rPr lang="en-GB" dirty="0">
                <a:solidFill>
                  <a:srgbClr val="000000"/>
                </a:solidFill>
                <a:latin typeface="Arial" charset="0"/>
              </a:rPr>
              <a:t>H 1s</a:t>
            </a:r>
            <a:r>
              <a:rPr lang="en-GB" baseline="30000" dirty="0">
                <a:solidFill>
                  <a:srgbClr val="000000"/>
                </a:solidFill>
                <a:latin typeface="Arial" charset="0"/>
              </a:rPr>
              <a:t>1                   </a:t>
            </a:r>
            <a:r>
              <a:rPr lang="es-AR" dirty="0">
                <a:solidFill>
                  <a:srgbClr val="000000"/>
                </a:solidFill>
                <a:latin typeface="Arial" charset="0"/>
              </a:rPr>
              <a:t>(</a:t>
            </a:r>
            <a:r>
              <a:rPr lang="es-AR" dirty="0">
                <a:solidFill>
                  <a:srgbClr val="000000"/>
                </a:solidFill>
                <a:latin typeface="Arial" charset="0"/>
                <a:sym typeface="Wingdings 3" pitchFamily="18" charset="2"/>
              </a:rPr>
              <a:t></a:t>
            </a:r>
            <a:r>
              <a:rPr lang="es-AR" dirty="0">
                <a:solidFill>
                  <a:srgbClr val="000000"/>
                </a:solidFill>
                <a:latin typeface="Arial" charset="0"/>
              </a:rPr>
              <a:t> )</a:t>
            </a:r>
          </a:p>
          <a:p>
            <a:r>
              <a:rPr lang="en-GB" baseline="-25000" dirty="0">
                <a:solidFill>
                  <a:srgbClr val="000000"/>
                </a:solidFill>
                <a:latin typeface="Arial" charset="0"/>
              </a:rPr>
              <a:t>2</a:t>
            </a:r>
            <a:r>
              <a:rPr lang="en-GB" dirty="0">
                <a:solidFill>
                  <a:srgbClr val="000000"/>
                </a:solidFill>
                <a:latin typeface="Arial" charset="0"/>
              </a:rPr>
              <a:t>He 1s</a:t>
            </a:r>
            <a:r>
              <a:rPr lang="en-GB" baseline="30000" dirty="0">
                <a:solidFill>
                  <a:srgbClr val="000000"/>
                </a:solidFill>
                <a:latin typeface="Arial" charset="0"/>
              </a:rPr>
              <a:t>2</a:t>
            </a:r>
            <a:r>
              <a:rPr lang="en-GB" dirty="0">
                <a:solidFill>
                  <a:srgbClr val="000000"/>
                </a:solidFill>
                <a:latin typeface="Arial" charset="0"/>
              </a:rPr>
              <a:t>           </a:t>
            </a:r>
            <a:r>
              <a:rPr lang="es-AR" dirty="0">
                <a:solidFill>
                  <a:srgbClr val="000000"/>
                </a:solidFill>
                <a:latin typeface="Arial" charset="0"/>
              </a:rPr>
              <a:t>(</a:t>
            </a:r>
            <a:r>
              <a:rPr lang="es-AR" dirty="0">
                <a:solidFill>
                  <a:srgbClr val="000000"/>
                </a:solidFill>
                <a:latin typeface="Arial" charset="0"/>
                <a:sym typeface="Wingdings 3" pitchFamily="18" charset="2"/>
              </a:rPr>
              <a:t></a:t>
            </a:r>
            <a:r>
              <a:rPr lang="es-AR" dirty="0">
                <a:solidFill>
                  <a:srgbClr val="000000"/>
                </a:solidFill>
                <a:latin typeface="Arial" charset="0"/>
              </a:rPr>
              <a:t>)</a:t>
            </a:r>
          </a:p>
          <a:p>
            <a:r>
              <a:rPr lang="en-GB" baseline="-25000" dirty="0">
                <a:solidFill>
                  <a:srgbClr val="000000"/>
                </a:solidFill>
                <a:latin typeface="Arial" charset="0"/>
              </a:rPr>
              <a:t>3</a:t>
            </a:r>
            <a:r>
              <a:rPr lang="en-GB" dirty="0">
                <a:solidFill>
                  <a:srgbClr val="000000"/>
                </a:solidFill>
                <a:latin typeface="Arial" charset="0"/>
              </a:rPr>
              <a:t>Li 1s</a:t>
            </a:r>
            <a:r>
              <a:rPr lang="en-GB" baseline="30000" dirty="0">
                <a:solidFill>
                  <a:srgbClr val="000000"/>
                </a:solidFill>
                <a:latin typeface="Arial" charset="0"/>
              </a:rPr>
              <a:t>2</a:t>
            </a:r>
            <a:r>
              <a:rPr lang="en-GB" dirty="0">
                <a:solidFill>
                  <a:srgbClr val="000000"/>
                </a:solidFill>
                <a:latin typeface="Arial" charset="0"/>
              </a:rPr>
              <a:t> 2s</a:t>
            </a:r>
            <a:r>
              <a:rPr lang="en-GB" baseline="30000" dirty="0">
                <a:solidFill>
                  <a:srgbClr val="000000"/>
                </a:solidFill>
                <a:latin typeface="Arial" charset="0"/>
              </a:rPr>
              <a:t>1          </a:t>
            </a:r>
            <a:r>
              <a:rPr lang="es-AR" dirty="0">
                <a:solidFill>
                  <a:srgbClr val="000000"/>
                </a:solidFill>
                <a:latin typeface="Arial" charset="0"/>
              </a:rPr>
              <a:t>(</a:t>
            </a:r>
            <a:r>
              <a:rPr lang="es-AR" dirty="0">
                <a:solidFill>
                  <a:srgbClr val="000000"/>
                </a:solidFill>
                <a:latin typeface="Arial" charset="0"/>
                <a:sym typeface="Wingdings 3" pitchFamily="18" charset="2"/>
              </a:rPr>
              <a:t></a:t>
            </a:r>
            <a:r>
              <a:rPr lang="es-AR" dirty="0">
                <a:solidFill>
                  <a:srgbClr val="000000"/>
                </a:solidFill>
                <a:latin typeface="Arial" charset="0"/>
              </a:rPr>
              <a:t>) (</a:t>
            </a:r>
            <a:r>
              <a:rPr lang="es-AR" dirty="0">
                <a:solidFill>
                  <a:srgbClr val="000000"/>
                </a:solidFill>
                <a:latin typeface="Arial" charset="0"/>
                <a:sym typeface="Wingdings 3" pitchFamily="18" charset="2"/>
              </a:rPr>
              <a:t></a:t>
            </a:r>
            <a:r>
              <a:rPr lang="es-AR" dirty="0">
                <a:solidFill>
                  <a:srgbClr val="000000"/>
                </a:solidFill>
                <a:latin typeface="Arial" charset="0"/>
              </a:rPr>
              <a:t> )</a:t>
            </a:r>
          </a:p>
          <a:p>
            <a:r>
              <a:rPr lang="en-GB" baseline="-25000" dirty="0">
                <a:solidFill>
                  <a:srgbClr val="000000"/>
                </a:solidFill>
                <a:latin typeface="Arial" charset="0"/>
              </a:rPr>
              <a:t>4</a:t>
            </a:r>
            <a:r>
              <a:rPr lang="en-GB" dirty="0">
                <a:solidFill>
                  <a:srgbClr val="000000"/>
                </a:solidFill>
                <a:latin typeface="Arial" charset="0"/>
              </a:rPr>
              <a:t>Be 1s</a:t>
            </a:r>
            <a:r>
              <a:rPr lang="en-GB" baseline="30000" dirty="0">
                <a:solidFill>
                  <a:srgbClr val="000000"/>
                </a:solidFill>
                <a:latin typeface="Arial" charset="0"/>
              </a:rPr>
              <a:t>2</a:t>
            </a:r>
            <a:r>
              <a:rPr lang="en-GB" dirty="0">
                <a:solidFill>
                  <a:srgbClr val="000000"/>
                </a:solidFill>
                <a:latin typeface="Arial" charset="0"/>
              </a:rPr>
              <a:t> 2s</a:t>
            </a:r>
            <a:r>
              <a:rPr lang="en-GB" baseline="30000" dirty="0">
                <a:solidFill>
                  <a:srgbClr val="000000"/>
                </a:solidFill>
                <a:latin typeface="Arial" charset="0"/>
              </a:rPr>
              <a:t>2        </a:t>
            </a:r>
            <a:r>
              <a:rPr lang="es-AR" dirty="0">
                <a:solidFill>
                  <a:srgbClr val="000000"/>
                </a:solidFill>
                <a:latin typeface="Arial" charset="0"/>
              </a:rPr>
              <a:t>(</a:t>
            </a:r>
            <a:r>
              <a:rPr lang="es-AR" dirty="0">
                <a:solidFill>
                  <a:srgbClr val="000000"/>
                </a:solidFill>
                <a:latin typeface="Arial" charset="0"/>
                <a:sym typeface="Wingdings 3" pitchFamily="18" charset="2"/>
              </a:rPr>
              <a:t></a:t>
            </a:r>
            <a:r>
              <a:rPr lang="es-AR" dirty="0">
                <a:solidFill>
                  <a:srgbClr val="000000"/>
                </a:solidFill>
                <a:latin typeface="Arial" charset="0"/>
              </a:rPr>
              <a:t>) (</a:t>
            </a:r>
            <a:r>
              <a:rPr lang="es-AR" dirty="0">
                <a:solidFill>
                  <a:srgbClr val="000000"/>
                </a:solidFill>
                <a:latin typeface="Arial" charset="0"/>
                <a:sym typeface="Wingdings 3" pitchFamily="18" charset="2"/>
              </a:rPr>
              <a:t></a:t>
            </a:r>
            <a:r>
              <a:rPr lang="es-AR" dirty="0">
                <a:solidFill>
                  <a:srgbClr val="000000"/>
                </a:solidFill>
                <a:latin typeface="Arial" charset="0"/>
              </a:rPr>
              <a:t>)</a:t>
            </a:r>
          </a:p>
          <a:p>
            <a:r>
              <a:rPr lang="es-AR" baseline="-25000" dirty="0">
                <a:solidFill>
                  <a:srgbClr val="000000"/>
                </a:solidFill>
                <a:latin typeface="Arial" charset="0"/>
              </a:rPr>
              <a:t>5</a:t>
            </a:r>
            <a:r>
              <a:rPr lang="es-AR" dirty="0">
                <a:solidFill>
                  <a:srgbClr val="000000"/>
                </a:solidFill>
                <a:latin typeface="Arial" charset="0"/>
              </a:rPr>
              <a:t>B 1s</a:t>
            </a:r>
            <a:r>
              <a:rPr lang="es-AR" baseline="30000" dirty="0">
                <a:solidFill>
                  <a:srgbClr val="000000"/>
                </a:solidFill>
                <a:latin typeface="Arial" charset="0"/>
              </a:rPr>
              <a:t>2</a:t>
            </a:r>
            <a:r>
              <a:rPr lang="es-AR" dirty="0">
                <a:solidFill>
                  <a:srgbClr val="000000"/>
                </a:solidFill>
                <a:latin typeface="Arial" charset="0"/>
              </a:rPr>
              <a:t> 2s</a:t>
            </a:r>
            <a:r>
              <a:rPr lang="es-AR" baseline="30000" dirty="0">
                <a:solidFill>
                  <a:srgbClr val="000000"/>
                </a:solidFill>
                <a:latin typeface="Arial" charset="0"/>
              </a:rPr>
              <a:t>2</a:t>
            </a:r>
            <a:r>
              <a:rPr lang="es-AR" dirty="0">
                <a:solidFill>
                  <a:srgbClr val="000000"/>
                </a:solidFill>
                <a:latin typeface="Arial" charset="0"/>
              </a:rPr>
              <a:t> 2p</a:t>
            </a:r>
            <a:r>
              <a:rPr lang="es-AR" baseline="30000" dirty="0">
                <a:solidFill>
                  <a:srgbClr val="000000"/>
                </a:solidFill>
                <a:latin typeface="Arial" charset="0"/>
              </a:rPr>
              <a:t>   </a:t>
            </a:r>
            <a:r>
              <a:rPr lang="es-AR" dirty="0">
                <a:solidFill>
                  <a:srgbClr val="000000"/>
                </a:solidFill>
                <a:latin typeface="Arial" charset="0"/>
              </a:rPr>
              <a:t>(</a:t>
            </a:r>
            <a:r>
              <a:rPr lang="es-AR" dirty="0">
                <a:solidFill>
                  <a:srgbClr val="000000"/>
                </a:solidFill>
                <a:latin typeface="Arial" charset="0"/>
                <a:sym typeface="Wingdings 3" pitchFamily="18" charset="2"/>
              </a:rPr>
              <a:t></a:t>
            </a:r>
            <a:r>
              <a:rPr lang="es-AR" dirty="0">
                <a:solidFill>
                  <a:srgbClr val="000000"/>
                </a:solidFill>
                <a:latin typeface="Arial" charset="0"/>
              </a:rPr>
              <a:t>) (</a:t>
            </a:r>
            <a:r>
              <a:rPr lang="es-AR" dirty="0">
                <a:solidFill>
                  <a:srgbClr val="000000"/>
                </a:solidFill>
                <a:latin typeface="Arial" charset="0"/>
                <a:sym typeface="Wingdings 3" pitchFamily="18" charset="2"/>
              </a:rPr>
              <a:t></a:t>
            </a:r>
            <a:r>
              <a:rPr lang="es-AR" dirty="0">
                <a:solidFill>
                  <a:srgbClr val="000000"/>
                </a:solidFill>
                <a:latin typeface="Arial" charset="0"/>
              </a:rPr>
              <a:t>) (</a:t>
            </a:r>
            <a:r>
              <a:rPr lang="es-AR" dirty="0">
                <a:solidFill>
                  <a:srgbClr val="000000"/>
                </a:solidFill>
                <a:latin typeface="Arial" charset="0"/>
                <a:sym typeface="Wingdings 3" pitchFamily="18" charset="2"/>
              </a:rPr>
              <a:t></a:t>
            </a:r>
            <a:r>
              <a:rPr lang="es-AR" dirty="0">
                <a:solidFill>
                  <a:srgbClr val="000000"/>
                </a:solidFill>
                <a:latin typeface="Arial" charset="0"/>
              </a:rPr>
              <a:t> ) (  ) (  ) </a:t>
            </a:r>
          </a:p>
          <a:p>
            <a:r>
              <a:rPr lang="es-AR" baseline="-25000" dirty="0">
                <a:solidFill>
                  <a:srgbClr val="000000"/>
                </a:solidFill>
                <a:latin typeface="Arial" charset="0"/>
              </a:rPr>
              <a:t>6</a:t>
            </a:r>
            <a:r>
              <a:rPr lang="es-AR" dirty="0">
                <a:solidFill>
                  <a:srgbClr val="000000"/>
                </a:solidFill>
                <a:latin typeface="Arial" charset="0"/>
              </a:rPr>
              <a:t>C1s</a:t>
            </a:r>
            <a:r>
              <a:rPr lang="es-AR" baseline="30000" dirty="0">
                <a:solidFill>
                  <a:srgbClr val="000000"/>
                </a:solidFill>
                <a:latin typeface="Arial" charset="0"/>
              </a:rPr>
              <a:t>2</a:t>
            </a:r>
            <a:r>
              <a:rPr lang="es-AR" dirty="0">
                <a:solidFill>
                  <a:srgbClr val="000000"/>
                </a:solidFill>
                <a:latin typeface="Arial" charset="0"/>
              </a:rPr>
              <a:t> 2s</a:t>
            </a:r>
            <a:r>
              <a:rPr lang="es-AR" baseline="30000" dirty="0">
                <a:solidFill>
                  <a:srgbClr val="000000"/>
                </a:solidFill>
                <a:latin typeface="Arial" charset="0"/>
              </a:rPr>
              <a:t>2</a:t>
            </a:r>
            <a:r>
              <a:rPr lang="es-AR" dirty="0">
                <a:solidFill>
                  <a:srgbClr val="000000"/>
                </a:solidFill>
                <a:latin typeface="Arial" charset="0"/>
              </a:rPr>
              <a:t> 2p</a:t>
            </a:r>
            <a:r>
              <a:rPr lang="es-AR" baseline="30000" dirty="0">
                <a:solidFill>
                  <a:srgbClr val="000000"/>
                </a:solidFill>
                <a:latin typeface="Arial" charset="0"/>
              </a:rPr>
              <a:t>2</a:t>
            </a:r>
            <a:r>
              <a:rPr lang="es-AR" dirty="0">
                <a:solidFill>
                  <a:srgbClr val="000000"/>
                </a:solidFill>
                <a:latin typeface="Arial" charset="0"/>
              </a:rPr>
              <a:t>  (</a:t>
            </a:r>
            <a:r>
              <a:rPr lang="es-AR" dirty="0">
                <a:solidFill>
                  <a:srgbClr val="000000"/>
                </a:solidFill>
                <a:latin typeface="Arial" charset="0"/>
                <a:sym typeface="Wingdings 3" pitchFamily="18" charset="2"/>
              </a:rPr>
              <a:t></a:t>
            </a:r>
            <a:r>
              <a:rPr lang="es-AR" dirty="0">
                <a:solidFill>
                  <a:srgbClr val="000000"/>
                </a:solidFill>
                <a:latin typeface="Arial" charset="0"/>
              </a:rPr>
              <a:t>) (</a:t>
            </a:r>
            <a:r>
              <a:rPr lang="es-AR" dirty="0">
                <a:solidFill>
                  <a:srgbClr val="000000"/>
                </a:solidFill>
                <a:latin typeface="Arial" charset="0"/>
                <a:sym typeface="Wingdings 3" pitchFamily="18" charset="2"/>
              </a:rPr>
              <a:t></a:t>
            </a:r>
            <a:r>
              <a:rPr lang="es-AR" dirty="0">
                <a:solidFill>
                  <a:srgbClr val="000000"/>
                </a:solidFill>
                <a:latin typeface="Arial" charset="0"/>
              </a:rPr>
              <a:t>)</a:t>
            </a:r>
            <a:r>
              <a:rPr lang="es-ES" dirty="0">
                <a:solidFill>
                  <a:srgbClr val="000000"/>
                </a:solidFill>
                <a:latin typeface="Arial" charset="0"/>
              </a:rPr>
              <a:t> </a:t>
            </a:r>
            <a:r>
              <a:rPr lang="es-AR" dirty="0">
                <a:solidFill>
                  <a:srgbClr val="000000"/>
                </a:solidFill>
                <a:latin typeface="Arial" charset="0"/>
              </a:rPr>
              <a:t>(</a:t>
            </a:r>
            <a:r>
              <a:rPr lang="es-AR" dirty="0">
                <a:solidFill>
                  <a:srgbClr val="000000"/>
                </a:solidFill>
                <a:latin typeface="Arial" charset="0"/>
                <a:sym typeface="Wingdings 3" pitchFamily="18" charset="2"/>
              </a:rPr>
              <a:t></a:t>
            </a:r>
            <a:r>
              <a:rPr lang="es-AR" dirty="0">
                <a:solidFill>
                  <a:srgbClr val="000000"/>
                </a:solidFill>
                <a:latin typeface="Arial" charset="0"/>
              </a:rPr>
              <a:t> ) (</a:t>
            </a:r>
            <a:r>
              <a:rPr lang="es-AR" dirty="0">
                <a:solidFill>
                  <a:srgbClr val="000000"/>
                </a:solidFill>
                <a:latin typeface="Arial" charset="0"/>
                <a:sym typeface="Wingdings 3" pitchFamily="18" charset="2"/>
              </a:rPr>
              <a:t></a:t>
            </a:r>
            <a:r>
              <a:rPr lang="es-AR" dirty="0">
                <a:solidFill>
                  <a:srgbClr val="000000"/>
                </a:solidFill>
                <a:latin typeface="Arial" charset="0"/>
              </a:rPr>
              <a:t> ) (  )</a:t>
            </a:r>
          </a:p>
        </p:txBody>
      </p:sp>
    </p:spTree>
    <p:extLst>
      <p:ext uri="{BB962C8B-B14F-4D97-AF65-F5344CB8AC3E}">
        <p14:creationId xmlns:p14="http://schemas.microsoft.com/office/powerpoint/2010/main" xmlns="" val="1664383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7" name="Picture 1"/>
          <p:cNvPicPr>
            <a:picLocks noChangeAspect="1" noChangeArrowheads="1"/>
          </p:cNvPicPr>
          <p:nvPr/>
        </p:nvPicPr>
        <p:blipFill>
          <a:blip r:embed="rId2" cstate="print"/>
          <a:srcRect/>
          <a:stretch>
            <a:fillRect/>
          </a:stretch>
        </p:blipFill>
        <p:spPr bwMode="auto">
          <a:xfrm>
            <a:off x="683568" y="1916832"/>
            <a:ext cx="7200800" cy="4686100"/>
          </a:xfrm>
          <a:prstGeom prst="rect">
            <a:avLst/>
          </a:prstGeom>
          <a:noFill/>
          <a:ln w="9525">
            <a:noFill/>
            <a:miter lim="800000"/>
            <a:headEnd/>
            <a:tailEnd/>
          </a:ln>
        </p:spPr>
      </p:pic>
      <p:sp>
        <p:nvSpPr>
          <p:cNvPr id="4" name="Rectangle 4"/>
          <p:cNvSpPr>
            <a:spLocks noGrp="1" noChangeArrowheads="1"/>
          </p:cNvSpPr>
          <p:nvPr>
            <p:ph type="title"/>
          </p:nvPr>
        </p:nvSpPr>
        <p:spPr>
          <a:xfrm>
            <a:off x="395536" y="260648"/>
            <a:ext cx="8229600" cy="915888"/>
          </a:xfrm>
          <a:noFill/>
          <a:extLst>
            <a:ext uri="{909E8E84-426E-40DD-AFC4-6F175D3DCCD1}">
              <a14:hiddenFill xmlns:a14="http://schemas.microsoft.com/office/drawing/2010/main" xmlns="">
                <a:solidFill>
                  <a:srgbClr val="FFFFFF"/>
                </a:solidFill>
              </a14:hiddenFill>
            </a:ext>
          </a:extLst>
        </p:spPr>
        <p:txBody>
          <a:bodyPr/>
          <a:lstStyle/>
          <a:p>
            <a:r>
              <a:rPr lang="es-ES" dirty="0" smtClean="0">
                <a:solidFill>
                  <a:srgbClr val="FF0000"/>
                </a:solidFill>
                <a:effectLst/>
              </a:rPr>
              <a:t>Configuración electrónica </a:t>
            </a:r>
          </a:p>
        </p:txBody>
      </p:sp>
      <p:sp>
        <p:nvSpPr>
          <p:cNvPr id="5" name="4 CuadroTexto"/>
          <p:cNvSpPr txBox="1"/>
          <p:nvPr/>
        </p:nvSpPr>
        <p:spPr>
          <a:xfrm>
            <a:off x="755576" y="1196752"/>
            <a:ext cx="3449342" cy="400110"/>
          </a:xfrm>
          <a:prstGeom prst="rect">
            <a:avLst/>
          </a:prstGeom>
          <a:noFill/>
        </p:spPr>
        <p:txBody>
          <a:bodyPr wrap="none" rtlCol="0">
            <a:spAutoFit/>
          </a:bodyPr>
          <a:lstStyle/>
          <a:p>
            <a:r>
              <a:rPr lang="es-PE" sz="2000" b="1" dirty="0" smtClean="0">
                <a:solidFill>
                  <a:schemeClr val="accent2">
                    <a:lumMod val="50000"/>
                  </a:schemeClr>
                </a:solidFill>
              </a:rPr>
              <a:t>Ubicación en la tabla periódica</a:t>
            </a:r>
            <a:endParaRPr lang="es-PE" sz="2000" b="1" dirty="0">
              <a:solidFill>
                <a:schemeClr val="accent2">
                  <a:lumMod val="5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noChangeArrowheads="1"/>
          </p:cNvPicPr>
          <p:nvPr/>
        </p:nvPicPr>
        <p:blipFill>
          <a:blip r:embed="rId2" cstate="print"/>
          <a:srcRect/>
          <a:stretch>
            <a:fillRect/>
          </a:stretch>
        </p:blipFill>
        <p:spPr bwMode="auto">
          <a:xfrm>
            <a:off x="467544" y="1484784"/>
            <a:ext cx="7920880" cy="5240430"/>
          </a:xfrm>
          <a:prstGeom prst="rect">
            <a:avLst/>
          </a:prstGeom>
          <a:noFill/>
          <a:ln w="9525">
            <a:noFill/>
            <a:miter lim="800000"/>
            <a:headEnd/>
            <a:tailEnd/>
          </a:ln>
        </p:spPr>
      </p:pic>
      <p:sp>
        <p:nvSpPr>
          <p:cNvPr id="4" name="Rectangle 4"/>
          <p:cNvSpPr>
            <a:spLocks noGrp="1" noChangeArrowheads="1"/>
          </p:cNvSpPr>
          <p:nvPr>
            <p:ph type="title"/>
          </p:nvPr>
        </p:nvSpPr>
        <p:spPr>
          <a:xfrm>
            <a:off x="395536" y="260648"/>
            <a:ext cx="8229600" cy="915888"/>
          </a:xfrm>
          <a:noFill/>
          <a:extLst>
            <a:ext uri="{909E8E84-426E-40DD-AFC4-6F175D3DCCD1}">
              <a14:hiddenFill xmlns:a14="http://schemas.microsoft.com/office/drawing/2010/main" xmlns="">
                <a:solidFill>
                  <a:srgbClr val="FFFFFF"/>
                </a:solidFill>
              </a14:hiddenFill>
            </a:ext>
          </a:extLst>
        </p:spPr>
        <p:txBody>
          <a:bodyPr/>
          <a:lstStyle/>
          <a:p>
            <a:r>
              <a:rPr lang="es-ES" dirty="0" smtClean="0">
                <a:solidFill>
                  <a:srgbClr val="FF0000"/>
                </a:solidFill>
                <a:effectLst/>
              </a:rPr>
              <a:t>Configuración electrónica </a:t>
            </a:r>
          </a:p>
        </p:txBody>
      </p:sp>
      <p:sp>
        <p:nvSpPr>
          <p:cNvPr id="5" name="4 CuadroTexto"/>
          <p:cNvSpPr txBox="1"/>
          <p:nvPr/>
        </p:nvSpPr>
        <p:spPr>
          <a:xfrm>
            <a:off x="755576" y="1196752"/>
            <a:ext cx="3449342" cy="400110"/>
          </a:xfrm>
          <a:prstGeom prst="rect">
            <a:avLst/>
          </a:prstGeom>
          <a:noFill/>
        </p:spPr>
        <p:txBody>
          <a:bodyPr wrap="none" rtlCol="0">
            <a:spAutoFit/>
          </a:bodyPr>
          <a:lstStyle/>
          <a:p>
            <a:r>
              <a:rPr lang="es-PE" sz="2000" b="1" dirty="0" smtClean="0">
                <a:solidFill>
                  <a:schemeClr val="accent2">
                    <a:lumMod val="50000"/>
                  </a:schemeClr>
                </a:solidFill>
              </a:rPr>
              <a:t>Ubicación en la tabla periódica</a:t>
            </a:r>
            <a:endParaRPr lang="es-PE" sz="2000" b="1" dirty="0">
              <a:solidFill>
                <a:schemeClr val="accent2">
                  <a:lumMod val="50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188" y="790575"/>
            <a:ext cx="7921625" cy="566276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6083" name="Rectangle 7"/>
          <p:cNvSpPr>
            <a:spLocks noChangeArrowheads="1"/>
          </p:cNvSpPr>
          <p:nvPr/>
        </p:nvSpPr>
        <p:spPr bwMode="auto">
          <a:xfrm>
            <a:off x="457200" y="44450"/>
            <a:ext cx="8229600" cy="815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r>
              <a:rPr lang="es-ES" sz="4000">
                <a:solidFill>
                  <a:schemeClr val="tx2"/>
                </a:solidFill>
              </a:rPr>
              <a:t>Orden de llenado de los subniveles</a:t>
            </a:r>
          </a:p>
        </p:txBody>
      </p:sp>
    </p:spTree>
    <p:extLst>
      <p:ext uri="{BB962C8B-B14F-4D97-AF65-F5344CB8AC3E}">
        <p14:creationId xmlns:p14="http://schemas.microsoft.com/office/powerpoint/2010/main" xmlns="" val="11725179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7"/>
          <p:cNvSpPr>
            <a:spLocks noChangeArrowheads="1"/>
          </p:cNvSpPr>
          <p:nvPr/>
        </p:nvSpPr>
        <p:spPr bwMode="auto">
          <a:xfrm>
            <a:off x="457200" y="260350"/>
            <a:ext cx="8229600" cy="815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r>
              <a:rPr lang="es-ES" sz="4000">
                <a:solidFill>
                  <a:schemeClr val="tx2"/>
                </a:solidFill>
              </a:rPr>
              <a:t>Orden de llenado de los subniveles</a:t>
            </a:r>
          </a:p>
        </p:txBody>
      </p:sp>
      <p:sp>
        <p:nvSpPr>
          <p:cNvPr id="2053" name="Rectangle 8"/>
          <p:cNvSpPr>
            <a:spLocks noChangeArrowheads="1"/>
          </p:cNvSpPr>
          <p:nvPr/>
        </p:nvSpPr>
        <p:spPr bwMode="auto">
          <a:xfrm>
            <a:off x="457200" y="2636838"/>
            <a:ext cx="8507413" cy="3459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eaLnBrk="0" hangingPunct="0">
              <a:lnSpc>
                <a:spcPct val="90000"/>
              </a:lnSpc>
              <a:spcBef>
                <a:spcPct val="20000"/>
              </a:spcBef>
              <a:buClr>
                <a:schemeClr val="hlink"/>
              </a:buClr>
              <a:buSzPct val="65000"/>
              <a:buFont typeface="Wingdings" pitchFamily="2" charset="2"/>
              <a:buChar char="n"/>
            </a:pPr>
            <a:endParaRPr lang="es-AR" sz="2800"/>
          </a:p>
        </p:txBody>
      </p:sp>
      <p:sp>
        <p:nvSpPr>
          <p:cNvPr id="136201" name="Text Box 9"/>
          <p:cNvSpPr txBox="1">
            <a:spLocks noChangeArrowheads="1"/>
          </p:cNvSpPr>
          <p:nvPr/>
        </p:nvSpPr>
        <p:spPr bwMode="auto">
          <a:xfrm>
            <a:off x="395288" y="1268413"/>
            <a:ext cx="8604250" cy="1187450"/>
          </a:xfrm>
          <a:prstGeom prst="rect">
            <a:avLst/>
          </a:prstGeom>
          <a:noFill/>
          <a:ln w="9525">
            <a:noFill/>
            <a:miter lim="800000"/>
            <a:headEnd/>
            <a:tailEnd/>
          </a:ln>
          <a:effectLst/>
        </p:spPr>
        <p:txBody>
          <a:bodyPr>
            <a:spAutoFit/>
          </a:bodyPr>
          <a:lstStyle/>
          <a:p>
            <a:pPr>
              <a:defRPr/>
            </a:pPr>
            <a:r>
              <a:rPr lang="es-AR" sz="2400">
                <a:effectLst>
                  <a:outerShdw blurRad="38100" dist="38100" dir="2700000" algn="tl">
                    <a:srgbClr val="000000"/>
                  </a:outerShdw>
                </a:effectLst>
              </a:rPr>
              <a:t>Los elementos del </a:t>
            </a:r>
            <a:r>
              <a:rPr lang="es-AR" sz="2400" baseline="-25000">
                <a:effectLst>
                  <a:outerShdw blurRad="38100" dist="38100" dir="2700000" algn="tl">
                    <a:srgbClr val="000000"/>
                  </a:outerShdw>
                </a:effectLst>
              </a:rPr>
              <a:t>21</a:t>
            </a:r>
            <a:r>
              <a:rPr lang="es-AR" sz="2400">
                <a:effectLst>
                  <a:outerShdw blurRad="38100" dist="38100" dir="2700000" algn="tl">
                    <a:srgbClr val="000000"/>
                  </a:outerShdw>
                </a:effectLst>
              </a:rPr>
              <a:t>Sc al </a:t>
            </a:r>
            <a:r>
              <a:rPr lang="es-AR" sz="2400" baseline="-25000">
                <a:effectLst>
                  <a:outerShdw blurRad="38100" dist="38100" dir="2700000" algn="tl">
                    <a:srgbClr val="000000"/>
                  </a:outerShdw>
                </a:effectLst>
              </a:rPr>
              <a:t>29</a:t>
            </a:r>
            <a:r>
              <a:rPr lang="es-AR" sz="2400">
                <a:effectLst>
                  <a:outerShdw blurRad="38100" dist="38100" dir="2700000" algn="tl">
                    <a:srgbClr val="000000"/>
                  </a:outerShdw>
                </a:effectLst>
              </a:rPr>
              <a:t>Cu llenan los orbitales 3d de acuerdo a la regla de Hund. </a:t>
            </a:r>
            <a:r>
              <a:rPr lang="en-GB" sz="2400">
                <a:effectLst>
                  <a:outerShdw blurRad="38100" dist="38100" dir="2700000" algn="tl">
                    <a:srgbClr val="000000"/>
                  </a:outerShdw>
                </a:effectLst>
              </a:rPr>
              <a:t>Capacidad del subnivel 3d: 10 </a:t>
            </a:r>
            <a:r>
              <a:rPr lang="en-US" sz="2400">
                <a:effectLst>
                  <a:outerShdw blurRad="38100" dist="38100" dir="2700000" algn="tl">
                    <a:srgbClr val="000000"/>
                  </a:outerShdw>
                </a:effectLst>
              </a:rPr>
              <a:t>electrones</a:t>
            </a:r>
            <a:endParaRPr lang="es-ES" sz="2400">
              <a:effectLst>
                <a:outerShdw blurRad="38100" dist="38100" dir="2700000" algn="tl">
                  <a:srgbClr val="000000"/>
                </a:outerShdw>
              </a:effectLst>
            </a:endParaRPr>
          </a:p>
        </p:txBody>
      </p:sp>
      <p:graphicFrame>
        <p:nvGraphicFramePr>
          <p:cNvPr id="2050" name="Object 10"/>
          <p:cNvGraphicFramePr>
            <a:graphicFrameLocks noChangeAspect="1"/>
          </p:cNvGraphicFramePr>
          <p:nvPr>
            <p:extLst>
              <p:ext uri="{D42A27DB-BD31-4B8C-83A1-F6EECF244321}">
                <p14:modId xmlns:p14="http://schemas.microsoft.com/office/powerpoint/2010/main" xmlns="" val="1455198608"/>
              </p:ext>
            </p:extLst>
          </p:nvPr>
        </p:nvGraphicFramePr>
        <p:xfrm>
          <a:off x="5652120" y="2909888"/>
          <a:ext cx="2952750" cy="1041400"/>
        </p:xfrm>
        <a:graphic>
          <a:graphicData uri="http://schemas.openxmlformats.org/presentationml/2006/ole">
            <p:oleObj spid="_x0000_s2086" name="Ecuación" r:id="rId3" imgW="1143000" imgH="406400" progId="Equation.3">
              <p:embed/>
            </p:oleObj>
          </a:graphicData>
        </a:graphic>
      </p:graphicFrame>
      <p:sp>
        <p:nvSpPr>
          <p:cNvPr id="2055" name="Rectangle 11"/>
          <p:cNvSpPr>
            <a:spLocks noChangeArrowheads="1"/>
          </p:cNvSpPr>
          <p:nvPr/>
        </p:nvSpPr>
        <p:spPr bwMode="auto">
          <a:xfrm>
            <a:off x="468313" y="2909888"/>
            <a:ext cx="4752975" cy="1311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n-GB" sz="2400" b="1" baseline="-30000" dirty="0">
                <a:cs typeface="Times New Roman" pitchFamily="18" charset="0"/>
              </a:rPr>
              <a:t>21</a:t>
            </a:r>
            <a:r>
              <a:rPr lang="en-GB" sz="2400" b="1" dirty="0">
                <a:cs typeface="Times New Roman" pitchFamily="18" charset="0"/>
              </a:rPr>
              <a:t>Sc  </a:t>
            </a:r>
            <a:r>
              <a:rPr lang="en-GB" sz="2400" dirty="0" smtClean="0">
                <a:cs typeface="Times New Roman" pitchFamily="18" charset="0"/>
              </a:rPr>
              <a:t>1s</a:t>
            </a:r>
            <a:r>
              <a:rPr lang="en-GB" sz="2400" baseline="30000" dirty="0">
                <a:cs typeface="Times New Roman" pitchFamily="18" charset="0"/>
              </a:rPr>
              <a:t>2</a:t>
            </a:r>
            <a:r>
              <a:rPr lang="en-GB" sz="2400" dirty="0" smtClean="0">
                <a:cs typeface="Times New Roman" pitchFamily="18" charset="0"/>
              </a:rPr>
              <a:t> </a:t>
            </a:r>
            <a:r>
              <a:rPr lang="en-GB" sz="2400" dirty="0">
                <a:cs typeface="Times New Roman" pitchFamily="18" charset="0"/>
              </a:rPr>
              <a:t>2s</a:t>
            </a:r>
            <a:r>
              <a:rPr lang="en-GB" sz="2400" baseline="30000" dirty="0">
                <a:cs typeface="Times New Roman" pitchFamily="18" charset="0"/>
              </a:rPr>
              <a:t>2</a:t>
            </a:r>
            <a:r>
              <a:rPr lang="en-GB" sz="2400" dirty="0">
                <a:cs typeface="Times New Roman" pitchFamily="18" charset="0"/>
              </a:rPr>
              <a:t> 2p</a:t>
            </a:r>
            <a:r>
              <a:rPr lang="en-GB" sz="2400" baseline="30000" dirty="0">
                <a:cs typeface="Times New Roman" pitchFamily="18" charset="0"/>
              </a:rPr>
              <a:t>6</a:t>
            </a:r>
            <a:r>
              <a:rPr lang="en-GB" sz="2400" dirty="0">
                <a:cs typeface="Times New Roman" pitchFamily="18" charset="0"/>
              </a:rPr>
              <a:t> 3s</a:t>
            </a:r>
            <a:r>
              <a:rPr lang="en-GB" sz="2400" baseline="30000" dirty="0">
                <a:cs typeface="Times New Roman" pitchFamily="18" charset="0"/>
              </a:rPr>
              <a:t>2 </a:t>
            </a:r>
            <a:r>
              <a:rPr lang="en-GB" sz="2400" dirty="0">
                <a:cs typeface="Times New Roman" pitchFamily="18" charset="0"/>
              </a:rPr>
              <a:t>3p</a:t>
            </a:r>
            <a:r>
              <a:rPr lang="en-GB" sz="2400" baseline="30000" dirty="0">
                <a:cs typeface="Times New Roman" pitchFamily="18" charset="0"/>
              </a:rPr>
              <a:t>6</a:t>
            </a:r>
            <a:r>
              <a:rPr lang="en-GB" sz="2400" dirty="0">
                <a:cs typeface="Times New Roman" pitchFamily="18" charset="0"/>
              </a:rPr>
              <a:t> </a:t>
            </a:r>
            <a:r>
              <a:rPr lang="en-GB" sz="2400" dirty="0" smtClean="0">
                <a:cs typeface="Times New Roman" pitchFamily="18" charset="0"/>
              </a:rPr>
              <a:t>4s</a:t>
            </a:r>
            <a:r>
              <a:rPr lang="en-GB" sz="2400" baseline="30000" dirty="0" smtClean="0">
                <a:cs typeface="Times New Roman" pitchFamily="18" charset="0"/>
              </a:rPr>
              <a:t>2</a:t>
            </a:r>
            <a:r>
              <a:rPr lang="en-GB" sz="2400" dirty="0" smtClean="0">
                <a:cs typeface="Times New Roman" pitchFamily="18" charset="0"/>
              </a:rPr>
              <a:t>3d</a:t>
            </a:r>
            <a:r>
              <a:rPr lang="en-GB" sz="2400" baseline="30000" dirty="0" smtClean="0">
                <a:cs typeface="Times New Roman" pitchFamily="18" charset="0"/>
              </a:rPr>
              <a:t>1</a:t>
            </a:r>
            <a:r>
              <a:rPr lang="en-GB" sz="2400" b="1" baseline="30000" dirty="0" smtClean="0">
                <a:cs typeface="Times New Roman" pitchFamily="18" charset="0"/>
              </a:rPr>
              <a:t>                 </a:t>
            </a:r>
            <a:endParaRPr lang="es-ES" sz="2400" b="1" dirty="0">
              <a:cs typeface="Times New Roman" pitchFamily="18" charset="0"/>
            </a:endParaRPr>
          </a:p>
          <a:p>
            <a:pPr eaLnBrk="0" hangingPunct="0"/>
            <a:r>
              <a:rPr lang="en-GB" sz="2400" b="1" baseline="-30000" dirty="0">
                <a:cs typeface="Times New Roman" pitchFamily="18" charset="0"/>
              </a:rPr>
              <a:t>24</a:t>
            </a:r>
            <a:r>
              <a:rPr lang="en-GB" sz="2400" b="1" dirty="0">
                <a:cs typeface="Times New Roman" pitchFamily="18" charset="0"/>
              </a:rPr>
              <a:t>Cr </a:t>
            </a:r>
            <a:r>
              <a:rPr lang="en-GB" sz="2400" b="1" i="1" dirty="0">
                <a:cs typeface="Times New Roman" pitchFamily="18" charset="0"/>
              </a:rPr>
              <a:t> </a:t>
            </a:r>
            <a:r>
              <a:rPr lang="en-GB" sz="2400" dirty="0" smtClean="0">
                <a:cs typeface="Times New Roman" pitchFamily="18" charset="0"/>
              </a:rPr>
              <a:t>1s</a:t>
            </a:r>
            <a:r>
              <a:rPr lang="en-GB" sz="2400" baseline="30000" dirty="0" smtClean="0">
                <a:cs typeface="Times New Roman" pitchFamily="18" charset="0"/>
              </a:rPr>
              <a:t>2</a:t>
            </a:r>
            <a:r>
              <a:rPr lang="en-GB" sz="2400" dirty="0" smtClean="0">
                <a:cs typeface="Times New Roman" pitchFamily="18" charset="0"/>
              </a:rPr>
              <a:t> </a:t>
            </a:r>
            <a:r>
              <a:rPr lang="en-GB" sz="2400" dirty="0">
                <a:cs typeface="Times New Roman" pitchFamily="18" charset="0"/>
              </a:rPr>
              <a:t>2s</a:t>
            </a:r>
            <a:r>
              <a:rPr lang="en-GB" sz="2400" baseline="30000" dirty="0">
                <a:cs typeface="Times New Roman" pitchFamily="18" charset="0"/>
              </a:rPr>
              <a:t>2</a:t>
            </a:r>
            <a:r>
              <a:rPr lang="en-GB" sz="2400" dirty="0">
                <a:cs typeface="Times New Roman" pitchFamily="18" charset="0"/>
              </a:rPr>
              <a:t> 2p</a:t>
            </a:r>
            <a:r>
              <a:rPr lang="en-GB" sz="2400" baseline="30000" dirty="0">
                <a:cs typeface="Times New Roman" pitchFamily="18" charset="0"/>
              </a:rPr>
              <a:t>6</a:t>
            </a:r>
            <a:r>
              <a:rPr lang="en-GB" sz="2400" dirty="0">
                <a:cs typeface="Times New Roman" pitchFamily="18" charset="0"/>
              </a:rPr>
              <a:t> 3s</a:t>
            </a:r>
            <a:r>
              <a:rPr lang="en-GB" sz="2400" baseline="30000" dirty="0">
                <a:cs typeface="Times New Roman" pitchFamily="18" charset="0"/>
              </a:rPr>
              <a:t>2 </a:t>
            </a:r>
            <a:r>
              <a:rPr lang="en-GB" sz="2400" dirty="0">
                <a:cs typeface="Times New Roman" pitchFamily="18" charset="0"/>
              </a:rPr>
              <a:t>3p</a:t>
            </a:r>
            <a:r>
              <a:rPr lang="en-GB" sz="2400" baseline="30000" dirty="0">
                <a:cs typeface="Times New Roman" pitchFamily="18" charset="0"/>
              </a:rPr>
              <a:t>6</a:t>
            </a:r>
            <a:r>
              <a:rPr lang="en-GB" sz="2400" dirty="0">
                <a:cs typeface="Times New Roman" pitchFamily="18" charset="0"/>
              </a:rPr>
              <a:t> </a:t>
            </a:r>
            <a:r>
              <a:rPr lang="en-GB" sz="2400" dirty="0" smtClean="0">
                <a:cs typeface="Times New Roman" pitchFamily="18" charset="0"/>
              </a:rPr>
              <a:t>4s</a:t>
            </a:r>
            <a:r>
              <a:rPr lang="en-GB" sz="2400" baseline="30000" dirty="0" smtClean="0">
                <a:cs typeface="Times New Roman" pitchFamily="18" charset="0"/>
              </a:rPr>
              <a:t>1</a:t>
            </a:r>
            <a:r>
              <a:rPr lang="en-GB" sz="2400" dirty="0" smtClean="0">
                <a:cs typeface="Times New Roman" pitchFamily="18" charset="0"/>
              </a:rPr>
              <a:t>3d</a:t>
            </a:r>
            <a:r>
              <a:rPr lang="en-GB" sz="2400" baseline="30000" dirty="0" smtClean="0">
                <a:cs typeface="Times New Roman" pitchFamily="18" charset="0"/>
              </a:rPr>
              <a:t>5</a:t>
            </a:r>
            <a:r>
              <a:rPr lang="en-GB" sz="2800" b="1" i="1" dirty="0" smtClean="0">
                <a:latin typeface="Arial" charset="0"/>
                <a:cs typeface="Times New Roman" pitchFamily="18" charset="0"/>
              </a:rPr>
              <a:t>     </a:t>
            </a:r>
            <a:endParaRPr lang="es-ES" sz="2800" b="1" dirty="0">
              <a:latin typeface="Arial" charset="0"/>
              <a:cs typeface="Times New Roman" pitchFamily="18" charset="0"/>
            </a:endParaRPr>
          </a:p>
          <a:p>
            <a:pPr eaLnBrk="0" hangingPunct="0"/>
            <a:endParaRPr lang="es-ES" sz="2800" b="1" dirty="0">
              <a:latin typeface="Arial" charset="0"/>
              <a:cs typeface="Times New Roman" pitchFamily="18" charset="0"/>
            </a:endParaRPr>
          </a:p>
        </p:txBody>
      </p:sp>
      <p:sp>
        <p:nvSpPr>
          <p:cNvPr id="2056" name="Rectangle 13"/>
          <p:cNvSpPr>
            <a:spLocks noChangeArrowheads="1"/>
          </p:cNvSpPr>
          <p:nvPr/>
        </p:nvSpPr>
        <p:spPr bwMode="auto">
          <a:xfrm>
            <a:off x="323850" y="4430187"/>
            <a:ext cx="489585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r>
              <a:rPr lang="en-GB" sz="2400" b="1" baseline="-30000" dirty="0">
                <a:cs typeface="Times New Roman" pitchFamily="18" charset="0"/>
              </a:rPr>
              <a:t>25</a:t>
            </a:r>
            <a:r>
              <a:rPr lang="en-GB" sz="2400" b="1" dirty="0">
                <a:cs typeface="Times New Roman" pitchFamily="18" charset="0"/>
              </a:rPr>
              <a:t>Mn</a:t>
            </a:r>
            <a:r>
              <a:rPr lang="en-GB" sz="2400" dirty="0">
                <a:cs typeface="Times New Roman" pitchFamily="18" charset="0"/>
              </a:rPr>
              <a:t>  </a:t>
            </a:r>
            <a:r>
              <a:rPr lang="en-GB" sz="2400" dirty="0" smtClean="0">
                <a:cs typeface="Times New Roman" pitchFamily="18" charset="0"/>
              </a:rPr>
              <a:t>1s</a:t>
            </a:r>
            <a:r>
              <a:rPr lang="en-GB" sz="2400" baseline="30000" dirty="0" smtClean="0">
                <a:cs typeface="Times New Roman" pitchFamily="18" charset="0"/>
              </a:rPr>
              <a:t>2</a:t>
            </a:r>
            <a:r>
              <a:rPr lang="en-GB" sz="2400" dirty="0" smtClean="0">
                <a:cs typeface="Times New Roman" pitchFamily="18" charset="0"/>
              </a:rPr>
              <a:t> </a:t>
            </a:r>
            <a:r>
              <a:rPr lang="en-GB" sz="2400" dirty="0">
                <a:cs typeface="Times New Roman" pitchFamily="18" charset="0"/>
              </a:rPr>
              <a:t>2s</a:t>
            </a:r>
            <a:r>
              <a:rPr lang="en-GB" sz="2400" baseline="30000" dirty="0">
                <a:cs typeface="Times New Roman" pitchFamily="18" charset="0"/>
              </a:rPr>
              <a:t>2</a:t>
            </a:r>
            <a:r>
              <a:rPr lang="en-GB" sz="2400" dirty="0">
                <a:cs typeface="Times New Roman" pitchFamily="18" charset="0"/>
              </a:rPr>
              <a:t> 2p</a:t>
            </a:r>
            <a:r>
              <a:rPr lang="en-GB" sz="2400" baseline="30000" dirty="0">
                <a:cs typeface="Times New Roman" pitchFamily="18" charset="0"/>
              </a:rPr>
              <a:t>6</a:t>
            </a:r>
            <a:r>
              <a:rPr lang="en-GB" sz="2400" dirty="0">
                <a:cs typeface="Times New Roman" pitchFamily="18" charset="0"/>
              </a:rPr>
              <a:t> 3s</a:t>
            </a:r>
            <a:r>
              <a:rPr lang="en-GB" sz="2400" baseline="30000" dirty="0">
                <a:cs typeface="Times New Roman" pitchFamily="18" charset="0"/>
              </a:rPr>
              <a:t>2 </a:t>
            </a:r>
            <a:r>
              <a:rPr lang="en-GB" sz="2400" dirty="0">
                <a:cs typeface="Times New Roman" pitchFamily="18" charset="0"/>
              </a:rPr>
              <a:t>3p</a:t>
            </a:r>
            <a:r>
              <a:rPr lang="en-GB" sz="2400" baseline="30000" dirty="0">
                <a:cs typeface="Times New Roman" pitchFamily="18" charset="0"/>
              </a:rPr>
              <a:t>6</a:t>
            </a:r>
            <a:r>
              <a:rPr lang="en-GB" sz="2400" dirty="0">
                <a:cs typeface="Times New Roman" pitchFamily="18" charset="0"/>
              </a:rPr>
              <a:t> </a:t>
            </a:r>
            <a:r>
              <a:rPr lang="en-GB" sz="2400" dirty="0" smtClean="0">
                <a:cs typeface="Times New Roman" pitchFamily="18" charset="0"/>
              </a:rPr>
              <a:t>4s</a:t>
            </a:r>
            <a:r>
              <a:rPr lang="en-GB" sz="2400" baseline="30000" dirty="0" smtClean="0">
                <a:cs typeface="Times New Roman" pitchFamily="18" charset="0"/>
              </a:rPr>
              <a:t>2</a:t>
            </a:r>
            <a:r>
              <a:rPr lang="en-GB" sz="2400" dirty="0" smtClean="0">
                <a:cs typeface="Times New Roman" pitchFamily="18" charset="0"/>
              </a:rPr>
              <a:t>3d</a:t>
            </a:r>
            <a:r>
              <a:rPr lang="en-GB" sz="2400" baseline="30000" dirty="0" smtClean="0">
                <a:cs typeface="Times New Roman" pitchFamily="18" charset="0"/>
              </a:rPr>
              <a:t>5</a:t>
            </a:r>
            <a:endParaRPr lang="es-ES" sz="2400" dirty="0">
              <a:cs typeface="Times New Roman" pitchFamily="18" charset="0"/>
            </a:endParaRPr>
          </a:p>
          <a:p>
            <a:pPr eaLnBrk="0" hangingPunct="0"/>
            <a:r>
              <a:rPr lang="en-GB" sz="2400" b="1" baseline="-30000" dirty="0">
                <a:cs typeface="Times New Roman" pitchFamily="18" charset="0"/>
              </a:rPr>
              <a:t>29</a:t>
            </a:r>
            <a:r>
              <a:rPr lang="en-GB" sz="2400" b="1" dirty="0">
                <a:cs typeface="Times New Roman" pitchFamily="18" charset="0"/>
              </a:rPr>
              <a:t>Cu</a:t>
            </a:r>
            <a:r>
              <a:rPr lang="en-GB" sz="2400" i="1" dirty="0">
                <a:cs typeface="Times New Roman" pitchFamily="18" charset="0"/>
              </a:rPr>
              <a:t>  </a:t>
            </a:r>
            <a:r>
              <a:rPr lang="en-GB" sz="2400" dirty="0" smtClean="0">
                <a:cs typeface="Times New Roman" pitchFamily="18" charset="0"/>
              </a:rPr>
              <a:t>1s</a:t>
            </a:r>
            <a:r>
              <a:rPr lang="en-GB" sz="2400" baseline="30000" dirty="0" smtClean="0">
                <a:cs typeface="Times New Roman" pitchFamily="18" charset="0"/>
              </a:rPr>
              <a:t>2</a:t>
            </a:r>
            <a:r>
              <a:rPr lang="en-GB" sz="2400" dirty="0" smtClean="0">
                <a:cs typeface="Times New Roman" pitchFamily="18" charset="0"/>
              </a:rPr>
              <a:t> </a:t>
            </a:r>
            <a:r>
              <a:rPr lang="en-GB" sz="2400" dirty="0">
                <a:cs typeface="Times New Roman" pitchFamily="18" charset="0"/>
              </a:rPr>
              <a:t>2s</a:t>
            </a:r>
            <a:r>
              <a:rPr lang="en-GB" sz="2400" baseline="30000" dirty="0">
                <a:cs typeface="Times New Roman" pitchFamily="18" charset="0"/>
              </a:rPr>
              <a:t>2</a:t>
            </a:r>
            <a:r>
              <a:rPr lang="en-GB" sz="2400" dirty="0">
                <a:cs typeface="Times New Roman" pitchFamily="18" charset="0"/>
              </a:rPr>
              <a:t> 2p</a:t>
            </a:r>
            <a:r>
              <a:rPr lang="en-GB" sz="2400" baseline="30000" dirty="0">
                <a:cs typeface="Times New Roman" pitchFamily="18" charset="0"/>
              </a:rPr>
              <a:t>6</a:t>
            </a:r>
            <a:r>
              <a:rPr lang="en-GB" sz="2400" dirty="0">
                <a:cs typeface="Times New Roman" pitchFamily="18" charset="0"/>
              </a:rPr>
              <a:t> 3s</a:t>
            </a:r>
            <a:r>
              <a:rPr lang="en-GB" sz="2400" baseline="30000" dirty="0">
                <a:cs typeface="Times New Roman" pitchFamily="18" charset="0"/>
              </a:rPr>
              <a:t>2 </a:t>
            </a:r>
            <a:r>
              <a:rPr lang="en-GB" sz="2400" dirty="0">
                <a:cs typeface="Times New Roman" pitchFamily="18" charset="0"/>
              </a:rPr>
              <a:t>3p</a:t>
            </a:r>
            <a:r>
              <a:rPr lang="en-GB" sz="2400" baseline="30000" dirty="0">
                <a:cs typeface="Times New Roman" pitchFamily="18" charset="0"/>
              </a:rPr>
              <a:t>6</a:t>
            </a:r>
            <a:r>
              <a:rPr lang="en-GB" sz="2400" dirty="0">
                <a:cs typeface="Times New Roman" pitchFamily="18" charset="0"/>
              </a:rPr>
              <a:t> </a:t>
            </a:r>
            <a:r>
              <a:rPr lang="en-GB" sz="2400" dirty="0" smtClean="0">
                <a:cs typeface="Times New Roman" pitchFamily="18" charset="0"/>
              </a:rPr>
              <a:t>4s</a:t>
            </a:r>
            <a:r>
              <a:rPr lang="en-GB" sz="2400" baseline="30000" dirty="0" smtClean="0">
                <a:cs typeface="Times New Roman" pitchFamily="18" charset="0"/>
              </a:rPr>
              <a:t>1</a:t>
            </a:r>
            <a:r>
              <a:rPr lang="en-GB" sz="2400" dirty="0" smtClean="0">
                <a:cs typeface="Times New Roman" pitchFamily="18" charset="0"/>
              </a:rPr>
              <a:t>3d</a:t>
            </a:r>
            <a:r>
              <a:rPr lang="en-GB" sz="2400" baseline="30000" dirty="0" smtClean="0">
                <a:cs typeface="Times New Roman" pitchFamily="18" charset="0"/>
              </a:rPr>
              <a:t>10</a:t>
            </a:r>
            <a:endParaRPr lang="en-GB" sz="2400" baseline="30000" dirty="0">
              <a:cs typeface="Times New Roman" pitchFamily="18" charset="0"/>
            </a:endParaRPr>
          </a:p>
          <a:p>
            <a:pPr eaLnBrk="0" hangingPunct="0"/>
            <a:endParaRPr lang="en-GB" sz="1200" b="1" i="1" baseline="30000" dirty="0">
              <a:cs typeface="Times New Roman" pitchFamily="18" charset="0"/>
            </a:endParaRPr>
          </a:p>
          <a:p>
            <a:pPr eaLnBrk="0" hangingPunct="0"/>
            <a:r>
              <a:rPr lang="en-GB" sz="2400" b="1" baseline="-30000" dirty="0">
                <a:cs typeface="Times New Roman" pitchFamily="18" charset="0"/>
              </a:rPr>
              <a:t>30</a:t>
            </a:r>
            <a:r>
              <a:rPr lang="en-GB" sz="2400" dirty="0">
                <a:cs typeface="Times New Roman" pitchFamily="18" charset="0"/>
              </a:rPr>
              <a:t>Zn  </a:t>
            </a:r>
            <a:r>
              <a:rPr lang="en-GB" sz="2400" dirty="0" smtClean="0">
                <a:cs typeface="Times New Roman" pitchFamily="18" charset="0"/>
              </a:rPr>
              <a:t>1s</a:t>
            </a:r>
            <a:r>
              <a:rPr lang="en-GB" sz="2400" baseline="30000" dirty="0" smtClean="0">
                <a:cs typeface="Times New Roman" pitchFamily="18" charset="0"/>
              </a:rPr>
              <a:t>2</a:t>
            </a:r>
            <a:r>
              <a:rPr lang="en-GB" sz="2400" dirty="0" smtClean="0">
                <a:cs typeface="Times New Roman" pitchFamily="18" charset="0"/>
              </a:rPr>
              <a:t> </a:t>
            </a:r>
            <a:r>
              <a:rPr lang="en-GB" sz="2400" dirty="0">
                <a:cs typeface="Times New Roman" pitchFamily="18" charset="0"/>
              </a:rPr>
              <a:t>2s</a:t>
            </a:r>
            <a:r>
              <a:rPr lang="en-GB" sz="2400" baseline="30000" dirty="0">
                <a:cs typeface="Times New Roman" pitchFamily="18" charset="0"/>
              </a:rPr>
              <a:t>2</a:t>
            </a:r>
            <a:r>
              <a:rPr lang="en-GB" sz="2400" dirty="0">
                <a:cs typeface="Times New Roman" pitchFamily="18" charset="0"/>
              </a:rPr>
              <a:t> 2p</a:t>
            </a:r>
            <a:r>
              <a:rPr lang="en-GB" sz="2400" baseline="30000" dirty="0">
                <a:cs typeface="Times New Roman" pitchFamily="18" charset="0"/>
              </a:rPr>
              <a:t>6</a:t>
            </a:r>
            <a:r>
              <a:rPr lang="en-GB" sz="2400" dirty="0">
                <a:cs typeface="Times New Roman" pitchFamily="18" charset="0"/>
              </a:rPr>
              <a:t> 3s</a:t>
            </a:r>
            <a:r>
              <a:rPr lang="en-GB" sz="2400" baseline="30000" dirty="0">
                <a:cs typeface="Times New Roman" pitchFamily="18" charset="0"/>
              </a:rPr>
              <a:t>2 </a:t>
            </a:r>
            <a:r>
              <a:rPr lang="en-GB" sz="2400" dirty="0">
                <a:cs typeface="Times New Roman" pitchFamily="18" charset="0"/>
              </a:rPr>
              <a:t>3p</a:t>
            </a:r>
            <a:r>
              <a:rPr lang="en-GB" sz="2400" baseline="30000" dirty="0">
                <a:cs typeface="Times New Roman" pitchFamily="18" charset="0"/>
              </a:rPr>
              <a:t>6</a:t>
            </a:r>
            <a:r>
              <a:rPr lang="en-GB" sz="2400" dirty="0">
                <a:cs typeface="Times New Roman" pitchFamily="18" charset="0"/>
              </a:rPr>
              <a:t> </a:t>
            </a:r>
            <a:r>
              <a:rPr lang="en-GB" sz="2400" dirty="0" smtClean="0">
                <a:cs typeface="Times New Roman" pitchFamily="18" charset="0"/>
              </a:rPr>
              <a:t>4s</a:t>
            </a:r>
            <a:r>
              <a:rPr lang="en-GB" sz="2400" baseline="30000" dirty="0" smtClean="0">
                <a:cs typeface="Times New Roman" pitchFamily="18" charset="0"/>
              </a:rPr>
              <a:t>2</a:t>
            </a:r>
            <a:r>
              <a:rPr lang="en-GB" sz="2400" dirty="0" smtClean="0">
                <a:cs typeface="Times New Roman" pitchFamily="18" charset="0"/>
              </a:rPr>
              <a:t>3d</a:t>
            </a:r>
            <a:r>
              <a:rPr lang="en-GB" sz="2400" baseline="30000" dirty="0" smtClean="0">
                <a:cs typeface="Times New Roman" pitchFamily="18" charset="0"/>
              </a:rPr>
              <a:t>10</a:t>
            </a:r>
            <a:endParaRPr lang="en-GB" sz="2400" dirty="0">
              <a:cs typeface="Times New Roman" pitchFamily="18" charset="0"/>
            </a:endParaRPr>
          </a:p>
        </p:txBody>
      </p:sp>
      <p:graphicFrame>
        <p:nvGraphicFramePr>
          <p:cNvPr id="2051" name="Object 14"/>
          <p:cNvGraphicFramePr>
            <a:graphicFrameLocks noChangeAspect="1"/>
          </p:cNvGraphicFramePr>
          <p:nvPr>
            <p:extLst>
              <p:ext uri="{D42A27DB-BD31-4B8C-83A1-F6EECF244321}">
                <p14:modId xmlns:p14="http://schemas.microsoft.com/office/powerpoint/2010/main" xmlns="" val="580748456"/>
              </p:ext>
            </p:extLst>
          </p:nvPr>
        </p:nvGraphicFramePr>
        <p:xfrm>
          <a:off x="5076825" y="4581525"/>
          <a:ext cx="3816350" cy="1036638"/>
        </p:xfrm>
        <a:graphic>
          <a:graphicData uri="http://schemas.openxmlformats.org/presentationml/2006/ole">
            <p:oleObj spid="_x0000_s2087" name="Ecuación" r:id="rId4" imgW="1447172" imgH="406224" progId="Equation.3">
              <p:embed/>
            </p:oleObj>
          </a:graphicData>
        </a:graphic>
      </p:graphicFrame>
    </p:spTree>
    <p:extLst>
      <p:ext uri="{BB962C8B-B14F-4D97-AF65-F5344CB8AC3E}">
        <p14:creationId xmlns:p14="http://schemas.microsoft.com/office/powerpoint/2010/main" xmlns="" val="34679836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755576" y="260648"/>
            <a:ext cx="7344816" cy="302433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1 Rectángulo"/>
          <p:cNvSpPr/>
          <p:nvPr/>
        </p:nvSpPr>
        <p:spPr>
          <a:xfrm>
            <a:off x="899592" y="3893574"/>
            <a:ext cx="7200800" cy="646331"/>
          </a:xfrm>
          <a:prstGeom prst="rect">
            <a:avLst/>
          </a:prstGeom>
          <a:solidFill>
            <a:schemeClr val="accent3">
              <a:lumMod val="40000"/>
              <a:lumOff val="60000"/>
            </a:schemeClr>
          </a:solidFill>
        </p:spPr>
        <p:txBody>
          <a:bodyPr wrap="square">
            <a:spAutoFit/>
          </a:bodyPr>
          <a:lstStyle/>
          <a:p>
            <a:r>
              <a:rPr lang="es-PE" dirty="0"/>
              <a:t>Esto se debe a que el </a:t>
            </a:r>
            <a:r>
              <a:rPr lang="es-PE" dirty="0" err="1"/>
              <a:t>semillenado</a:t>
            </a:r>
            <a:r>
              <a:rPr lang="es-PE" dirty="0"/>
              <a:t> de orbitales d es de mayor estabilidad, puesto que su energía es más baja.</a:t>
            </a:r>
          </a:p>
        </p:txBody>
      </p:sp>
    </p:spTree>
    <p:extLst>
      <p:ext uri="{BB962C8B-B14F-4D97-AF65-F5344CB8AC3E}">
        <p14:creationId xmlns:p14="http://schemas.microsoft.com/office/powerpoint/2010/main" xmlns="" val="804112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39552" y="188640"/>
            <a:ext cx="8229600" cy="1143000"/>
          </a:xfrm>
          <a:noFill/>
          <a:extLst>
            <a:ext uri="{909E8E84-426E-40DD-AFC4-6F175D3DCCD1}">
              <a14:hiddenFill xmlns:a14="http://schemas.microsoft.com/office/drawing/2010/main" xmlns="">
                <a:solidFill>
                  <a:srgbClr val="FFFFFF"/>
                </a:solidFill>
              </a14:hiddenFill>
            </a:ext>
          </a:extLst>
        </p:spPr>
        <p:txBody>
          <a:bodyPr>
            <a:normAutofit/>
          </a:bodyPr>
          <a:lstStyle/>
          <a:p>
            <a:r>
              <a:rPr lang="es-ES" dirty="0" smtClean="0">
                <a:solidFill>
                  <a:srgbClr val="FF0000"/>
                </a:solidFill>
                <a:effectLst/>
              </a:rPr>
              <a:t>Principio de exclusión de </a:t>
            </a:r>
            <a:r>
              <a:rPr lang="es-ES" dirty="0" err="1" smtClean="0">
                <a:solidFill>
                  <a:srgbClr val="FF0000"/>
                </a:solidFill>
                <a:effectLst/>
              </a:rPr>
              <a:t>Pauli</a:t>
            </a:r>
            <a:endParaRPr lang="es-ES" dirty="0" smtClean="0">
              <a:solidFill>
                <a:srgbClr val="FF0000"/>
              </a:solidFill>
              <a:effectLst/>
            </a:endParaRPr>
          </a:p>
        </p:txBody>
      </p:sp>
      <p:sp>
        <p:nvSpPr>
          <p:cNvPr id="6" name="2 Marcador de contenido"/>
          <p:cNvSpPr>
            <a:spLocks noGrp="1"/>
          </p:cNvSpPr>
          <p:nvPr>
            <p:ph idx="1"/>
          </p:nvPr>
        </p:nvSpPr>
        <p:spPr>
          <a:xfrm>
            <a:off x="323849" y="3853309"/>
            <a:ext cx="8229600" cy="2384003"/>
          </a:xfrm>
        </p:spPr>
        <p:txBody>
          <a:bodyPr>
            <a:normAutofit/>
          </a:bodyPr>
          <a:lstStyle/>
          <a:p>
            <a:pPr marL="114300" indent="0">
              <a:buNone/>
            </a:pPr>
            <a:r>
              <a:rPr lang="es-PE" sz="2400" dirty="0" smtClean="0"/>
              <a:t>Si </a:t>
            </a:r>
            <a:r>
              <a:rPr lang="es-PE" sz="2400" dirty="0"/>
              <a:t>dos electrones tienen iguales </a:t>
            </a:r>
            <a:r>
              <a:rPr lang="es-PE" sz="2400" b="1" dirty="0"/>
              <a:t>n, l y m</a:t>
            </a:r>
            <a:r>
              <a:rPr lang="es-PE" sz="2400" dirty="0"/>
              <a:t> por tanto se encuentran en el mismo orbital, por lo tanto es necesario que un electrón tenga un s =+1/2 y el otro un s = -1/2</a:t>
            </a:r>
          </a:p>
          <a:p>
            <a:pPr marL="114300" indent="0">
              <a:buNone/>
            </a:pPr>
            <a:r>
              <a:rPr lang="es-PE" sz="2400" dirty="0" smtClean="0"/>
              <a:t>Analicemos </a:t>
            </a:r>
            <a:r>
              <a:rPr lang="es-PE" sz="2400" dirty="0"/>
              <a:t>el siguiente ejemplo:</a:t>
            </a:r>
          </a:p>
          <a:p>
            <a:pPr marL="114300" indent="0">
              <a:buNone/>
            </a:pPr>
            <a:endParaRPr lang="es-PE" sz="2400" dirty="0"/>
          </a:p>
        </p:txBody>
      </p:sp>
      <p:sp>
        <p:nvSpPr>
          <p:cNvPr id="33795" name="Rectangle 4"/>
          <p:cNvSpPr>
            <a:spLocks noChangeArrowheads="1"/>
          </p:cNvSpPr>
          <p:nvPr/>
        </p:nvSpPr>
        <p:spPr bwMode="auto">
          <a:xfrm>
            <a:off x="323849" y="1204288"/>
            <a:ext cx="8424863" cy="2492990"/>
          </a:xfrm>
          <a:prstGeom prst="rect">
            <a:avLst/>
          </a:prstGeom>
          <a:solidFill>
            <a:schemeClr val="bg1"/>
          </a:solidFill>
          <a:ln w="28575">
            <a:solidFill>
              <a:schemeClr val="folHlink"/>
            </a:solidFill>
            <a:miter lim="800000"/>
            <a:headEnd/>
            <a:tailEnd/>
          </a:ln>
        </p:spPr>
        <p:txBody>
          <a:bodyPr anchor="ctr">
            <a:spAutoFit/>
          </a:bodyPr>
          <a:lstStyle/>
          <a:p>
            <a:pPr algn="just"/>
            <a:r>
              <a:rPr lang="es-AR" sz="2600" dirty="0">
                <a:latin typeface="Arial" charset="0"/>
              </a:rPr>
              <a:t> </a:t>
            </a:r>
            <a:r>
              <a:rPr lang="es-AR" sz="2600" dirty="0">
                <a:solidFill>
                  <a:srgbClr val="000000"/>
                </a:solidFill>
              </a:rPr>
              <a:t>“</a:t>
            </a:r>
            <a:r>
              <a:rPr lang="es-AR" sz="2600" b="1" dirty="0">
                <a:solidFill>
                  <a:srgbClr val="000000"/>
                </a:solidFill>
              </a:rPr>
              <a:t>Dos electrones en un átomo, no pueden tener iguales los cuatro números cuánticos”</a:t>
            </a:r>
            <a:r>
              <a:rPr lang="es-AR" sz="2600" dirty="0">
                <a:solidFill>
                  <a:srgbClr val="000000"/>
                </a:solidFill>
              </a:rPr>
              <a:t>.</a:t>
            </a:r>
          </a:p>
          <a:p>
            <a:pPr algn="just"/>
            <a:r>
              <a:rPr lang="es-AR" sz="2600" dirty="0">
                <a:solidFill>
                  <a:srgbClr val="000000"/>
                </a:solidFill>
              </a:rPr>
              <a:t> Para idénticos valores de n,</a:t>
            </a:r>
            <a:r>
              <a:rPr lang="es-AR" sz="2600" i="1" dirty="0">
                <a:solidFill>
                  <a:srgbClr val="000000"/>
                </a:solidFill>
              </a:rPr>
              <a:t> </a:t>
            </a:r>
            <a:r>
              <a:rPr lang="es-AR" sz="2600" dirty="0">
                <a:solidFill>
                  <a:srgbClr val="000000"/>
                </a:solidFill>
              </a:rPr>
              <a:t>ℓ,</a:t>
            </a:r>
            <a:r>
              <a:rPr lang="es-AR" sz="2600" i="1" dirty="0">
                <a:solidFill>
                  <a:srgbClr val="000000"/>
                </a:solidFill>
              </a:rPr>
              <a:t> </a:t>
            </a:r>
            <a:r>
              <a:rPr lang="es-AR" sz="2600" dirty="0">
                <a:solidFill>
                  <a:srgbClr val="000000"/>
                </a:solidFill>
              </a:rPr>
              <a:t>y</a:t>
            </a:r>
            <a:r>
              <a:rPr lang="es-AR" sz="2600" i="1" dirty="0">
                <a:solidFill>
                  <a:srgbClr val="000000"/>
                </a:solidFill>
              </a:rPr>
              <a:t> </a:t>
            </a:r>
            <a:r>
              <a:rPr lang="es-AR" sz="2600" dirty="0">
                <a:solidFill>
                  <a:srgbClr val="000000"/>
                </a:solidFill>
              </a:rPr>
              <a:t>m</a:t>
            </a:r>
            <a:r>
              <a:rPr lang="es-AR" sz="2600" baseline="-25000" dirty="0">
                <a:solidFill>
                  <a:srgbClr val="000000"/>
                </a:solidFill>
              </a:rPr>
              <a:t>ℓ</a:t>
            </a:r>
            <a:r>
              <a:rPr lang="es-AR" sz="2600" dirty="0">
                <a:solidFill>
                  <a:srgbClr val="000000"/>
                </a:solidFill>
              </a:rPr>
              <a:t>, deben diferir en m</a:t>
            </a:r>
            <a:r>
              <a:rPr lang="es-AR" sz="2600" baseline="-25000" dirty="0">
                <a:solidFill>
                  <a:srgbClr val="000000"/>
                </a:solidFill>
              </a:rPr>
              <a:t>s</a:t>
            </a:r>
            <a:r>
              <a:rPr lang="es-AR" sz="2600" dirty="0">
                <a:solidFill>
                  <a:srgbClr val="000000"/>
                </a:solidFill>
              </a:rPr>
              <a:t>. </a:t>
            </a:r>
            <a:r>
              <a:rPr lang="es-AR" sz="2600" u="sng" dirty="0">
                <a:solidFill>
                  <a:srgbClr val="000000"/>
                </a:solidFill>
              </a:rPr>
              <a:t>Como resultado</a:t>
            </a:r>
            <a:r>
              <a:rPr lang="es-AR" sz="2600" dirty="0">
                <a:solidFill>
                  <a:srgbClr val="000000"/>
                </a:solidFill>
              </a:rPr>
              <a:t> de este principio, cada orbital podrá contener como máximo dos electrones y deberán tener sus espines opuestos.</a:t>
            </a:r>
          </a:p>
        </p:txBody>
      </p:sp>
      <p:pic>
        <p:nvPicPr>
          <p:cNvPr id="10243"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11560" y="5661248"/>
            <a:ext cx="7488832" cy="76470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17176020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noFill/>
          <a:extLst>
            <a:ext uri="{909E8E84-426E-40DD-AFC4-6F175D3DCCD1}">
              <a14:hiddenFill xmlns:a14="http://schemas.microsoft.com/office/drawing/2010/main" xmlns="">
                <a:solidFill>
                  <a:srgbClr val="FFFFFF"/>
                </a:solidFill>
              </a14:hiddenFill>
            </a:ext>
          </a:extLst>
        </p:spPr>
        <p:txBody>
          <a:bodyPr>
            <a:normAutofit/>
          </a:bodyPr>
          <a:lstStyle/>
          <a:p>
            <a:r>
              <a:rPr lang="es-ES" sz="4000" smtClean="0">
                <a:effectLst/>
              </a:rPr>
              <a:t>Propiedades magnéticas de la materia</a:t>
            </a:r>
          </a:p>
        </p:txBody>
      </p:sp>
      <p:sp>
        <p:nvSpPr>
          <p:cNvPr id="48131" name="Rectangle 3"/>
          <p:cNvSpPr>
            <a:spLocks noGrp="1" noChangeArrowheads="1"/>
          </p:cNvSpPr>
          <p:nvPr>
            <p:ph idx="1"/>
          </p:nvPr>
        </p:nvSpPr>
        <p:spPr>
          <a:xfrm>
            <a:off x="457200" y="1981200"/>
            <a:ext cx="8229600" cy="4327525"/>
          </a:xfrm>
          <a:noFill/>
          <a:extLst>
            <a:ext uri="{909E8E84-426E-40DD-AFC4-6F175D3DCCD1}">
              <a14:hiddenFill xmlns:a14="http://schemas.microsoft.com/office/drawing/2010/main" xmlns="">
                <a:solidFill>
                  <a:srgbClr val="FFFFFF"/>
                </a:solidFill>
              </a14:hiddenFill>
            </a:ext>
          </a:extLst>
        </p:spPr>
        <p:txBody>
          <a:bodyPr/>
          <a:lstStyle/>
          <a:p>
            <a:pPr algn="just">
              <a:lnSpc>
                <a:spcPct val="90000"/>
              </a:lnSpc>
              <a:buClr>
                <a:schemeClr val="folHlink"/>
              </a:buClr>
            </a:pPr>
            <a:r>
              <a:rPr lang="es-ES" sz="2800" b="1" dirty="0">
                <a:solidFill>
                  <a:srgbClr val="FF0000"/>
                </a:solidFill>
              </a:rPr>
              <a:t>Paramagnetismo:</a:t>
            </a:r>
            <a:r>
              <a:rPr lang="es-ES" dirty="0" smtClean="0">
                <a:solidFill>
                  <a:srgbClr val="FF0000"/>
                </a:solidFill>
                <a:effectLst/>
              </a:rPr>
              <a:t> </a:t>
            </a:r>
            <a:r>
              <a:rPr lang="es-AR" sz="2800" dirty="0" smtClean="0">
                <a:effectLst/>
              </a:rPr>
              <a:t>es una propiedad característica de las sustancias con momentos magnéticos permanentes, y esta </a:t>
            </a:r>
            <a:r>
              <a:rPr lang="es-AR" sz="2800" b="1" dirty="0" smtClean="0">
                <a:effectLst/>
              </a:rPr>
              <a:t>asociado a la presencia de electrones </a:t>
            </a:r>
            <a:r>
              <a:rPr lang="es-AR" sz="2800" b="1" dirty="0" smtClean="0">
                <a:solidFill>
                  <a:srgbClr val="0000FF"/>
                </a:solidFill>
                <a:effectLst/>
              </a:rPr>
              <a:t>sin aparear</a:t>
            </a:r>
            <a:r>
              <a:rPr lang="es-AR" sz="2800" b="1" dirty="0" smtClean="0">
                <a:effectLst/>
              </a:rPr>
              <a:t> en un átomo, </a:t>
            </a:r>
            <a:r>
              <a:rPr lang="es-AR" sz="2800" b="1" dirty="0" err="1" smtClean="0">
                <a:effectLst/>
              </a:rPr>
              <a:t>ión</a:t>
            </a:r>
            <a:r>
              <a:rPr lang="es-AR" sz="2800" b="1" dirty="0" smtClean="0">
                <a:effectLst/>
              </a:rPr>
              <a:t> o molécula.</a:t>
            </a:r>
          </a:p>
          <a:p>
            <a:pPr algn="just">
              <a:lnSpc>
                <a:spcPct val="90000"/>
              </a:lnSpc>
              <a:buClr>
                <a:schemeClr val="folHlink"/>
              </a:buClr>
            </a:pPr>
            <a:r>
              <a:rPr lang="es-AR" sz="2800" b="1" dirty="0" smtClean="0">
                <a:solidFill>
                  <a:srgbClr val="FF0000"/>
                </a:solidFill>
                <a:effectLst/>
              </a:rPr>
              <a:t>Diamagnetismo: </a:t>
            </a:r>
            <a:r>
              <a:rPr lang="es-AR" sz="2800" dirty="0"/>
              <a:t>Si todos los electrones están </a:t>
            </a:r>
            <a:r>
              <a:rPr lang="es-AR" sz="2800" b="1" dirty="0">
                <a:solidFill>
                  <a:srgbClr val="0000FF"/>
                </a:solidFill>
              </a:rPr>
              <a:t>apareados</a:t>
            </a:r>
            <a:r>
              <a:rPr lang="es-AR" sz="2800" dirty="0"/>
              <a:t>, se anulan los efectos de los espines electrónicos, siendo una sustancia diamagnética.</a:t>
            </a:r>
            <a:endParaRPr lang="es-ES" sz="2800" dirty="0"/>
          </a:p>
          <a:p>
            <a:pPr>
              <a:lnSpc>
                <a:spcPct val="90000"/>
              </a:lnSpc>
            </a:pPr>
            <a:endParaRPr lang="es-ES" sz="2800" dirty="0" smtClean="0">
              <a:effectLst/>
            </a:endParaRPr>
          </a:p>
        </p:txBody>
      </p:sp>
    </p:spTree>
    <p:extLst>
      <p:ext uri="{BB962C8B-B14F-4D97-AF65-F5344CB8AC3E}">
        <p14:creationId xmlns:p14="http://schemas.microsoft.com/office/powerpoint/2010/main" xmlns="" val="121261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2" cstate="print"/>
          <a:srcRect/>
          <a:stretch>
            <a:fillRect/>
          </a:stretch>
        </p:blipFill>
        <p:spPr bwMode="auto">
          <a:xfrm>
            <a:off x="827584" y="764704"/>
            <a:ext cx="7632848" cy="579621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899591" y="1484784"/>
            <a:ext cx="7680853" cy="720080"/>
          </a:xfrm>
          <a:prstGeom prst="rect">
            <a:avLst/>
          </a:prstGeom>
          <a:noFill/>
          <a:ln w="9525">
            <a:noFill/>
            <a:miter lim="800000"/>
            <a:headEnd/>
            <a:tailEnd/>
          </a:ln>
        </p:spPr>
      </p:pic>
      <p:pic>
        <p:nvPicPr>
          <p:cNvPr id="3" name="Picture 5" descr="Resultado de imagen para muneco pensando"/>
          <p:cNvPicPr>
            <a:picLocks noChangeAspect="1" noChangeArrowheads="1"/>
          </p:cNvPicPr>
          <p:nvPr/>
        </p:nvPicPr>
        <p:blipFill>
          <a:blip r:embed="rId3" cstate="print"/>
          <a:srcRect/>
          <a:stretch>
            <a:fillRect/>
          </a:stretch>
        </p:blipFill>
        <p:spPr bwMode="auto">
          <a:xfrm>
            <a:off x="467544" y="404664"/>
            <a:ext cx="696114" cy="1019831"/>
          </a:xfrm>
          <a:prstGeom prst="rect">
            <a:avLst/>
          </a:prstGeom>
          <a:noFill/>
        </p:spPr>
      </p:pic>
      <p:sp>
        <p:nvSpPr>
          <p:cNvPr id="4" name="3 Rectángulo"/>
          <p:cNvSpPr/>
          <p:nvPr/>
        </p:nvSpPr>
        <p:spPr>
          <a:xfrm>
            <a:off x="3170702" y="620688"/>
            <a:ext cx="1567801" cy="523220"/>
          </a:xfrm>
          <a:prstGeom prst="rect">
            <a:avLst/>
          </a:prstGeom>
        </p:spPr>
        <p:txBody>
          <a:bodyPr wrap="none">
            <a:spAutoFit/>
          </a:bodyPr>
          <a:lstStyle/>
          <a:p>
            <a:pPr marL="342900" lvl="0" indent="-342900" algn="ctr">
              <a:spcBef>
                <a:spcPct val="20000"/>
              </a:spcBef>
              <a:defRPr/>
            </a:pPr>
            <a:r>
              <a:rPr lang="es-PE" sz="2800" b="1" dirty="0" smtClean="0">
                <a:solidFill>
                  <a:srgbClr val="FF0000"/>
                </a:solidFill>
              </a:rPr>
              <a:t>Ejercicios</a:t>
            </a:r>
          </a:p>
        </p:txBody>
      </p:sp>
      <p:pic>
        <p:nvPicPr>
          <p:cNvPr id="34819" name="Picture 3"/>
          <p:cNvPicPr>
            <a:picLocks noChangeAspect="1" noChangeArrowheads="1"/>
          </p:cNvPicPr>
          <p:nvPr/>
        </p:nvPicPr>
        <p:blipFill>
          <a:blip r:embed="rId4" cstate="print"/>
          <a:srcRect/>
          <a:stretch>
            <a:fillRect/>
          </a:stretch>
        </p:blipFill>
        <p:spPr bwMode="auto">
          <a:xfrm>
            <a:off x="1259632" y="2924944"/>
            <a:ext cx="6984776" cy="26642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wipe(down)">
                                      <p:cBhvr>
                                        <p:cTn id="7"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3"/>
          <p:cNvPicPr>
            <a:picLocks noChangeAspect="1" noChangeArrowheads="1"/>
          </p:cNvPicPr>
          <p:nvPr/>
        </p:nvPicPr>
        <p:blipFill>
          <a:blip r:embed="rId2" cstate="print"/>
          <a:srcRect/>
          <a:stretch>
            <a:fillRect/>
          </a:stretch>
        </p:blipFill>
        <p:spPr bwMode="auto">
          <a:xfrm>
            <a:off x="1187624" y="1124744"/>
            <a:ext cx="7704856" cy="4032448"/>
          </a:xfrm>
          <a:prstGeom prst="rect">
            <a:avLst/>
          </a:prstGeom>
          <a:noFill/>
          <a:ln w="9525">
            <a:noFill/>
            <a:miter lim="800000"/>
            <a:headEnd/>
            <a:tailEnd/>
          </a:ln>
        </p:spPr>
      </p:pic>
      <p:pic>
        <p:nvPicPr>
          <p:cNvPr id="34821" name="Picture 5" descr="Resultado de imagen para muneco pensando"/>
          <p:cNvPicPr>
            <a:picLocks noChangeAspect="1" noChangeArrowheads="1"/>
          </p:cNvPicPr>
          <p:nvPr/>
        </p:nvPicPr>
        <p:blipFill>
          <a:blip r:embed="rId3" cstate="print"/>
          <a:srcRect/>
          <a:stretch>
            <a:fillRect/>
          </a:stretch>
        </p:blipFill>
        <p:spPr bwMode="auto">
          <a:xfrm>
            <a:off x="467544" y="404664"/>
            <a:ext cx="696114" cy="1019831"/>
          </a:xfrm>
          <a:prstGeom prst="rect">
            <a:avLst/>
          </a:prstGeom>
          <a:noFill/>
        </p:spPr>
      </p:pic>
      <p:sp>
        <p:nvSpPr>
          <p:cNvPr id="7" name="6 Rectángulo"/>
          <p:cNvSpPr/>
          <p:nvPr/>
        </p:nvSpPr>
        <p:spPr>
          <a:xfrm>
            <a:off x="3170702" y="620688"/>
            <a:ext cx="1567801" cy="523220"/>
          </a:xfrm>
          <a:prstGeom prst="rect">
            <a:avLst/>
          </a:prstGeom>
        </p:spPr>
        <p:txBody>
          <a:bodyPr wrap="none">
            <a:spAutoFit/>
          </a:bodyPr>
          <a:lstStyle/>
          <a:p>
            <a:pPr marL="342900" lvl="0" indent="-342900" algn="ctr">
              <a:spcBef>
                <a:spcPct val="20000"/>
              </a:spcBef>
              <a:defRPr/>
            </a:pPr>
            <a:r>
              <a:rPr lang="es-PE" sz="2800" b="1" dirty="0" smtClean="0">
                <a:solidFill>
                  <a:srgbClr val="FF0000"/>
                </a:solidFill>
              </a:rPr>
              <a:t>Ejercicios</a:t>
            </a:r>
          </a:p>
        </p:txBody>
      </p:sp>
      <p:pic>
        <p:nvPicPr>
          <p:cNvPr id="35842" name="Picture 2"/>
          <p:cNvPicPr>
            <a:picLocks noChangeAspect="1" noChangeArrowheads="1"/>
          </p:cNvPicPr>
          <p:nvPr/>
        </p:nvPicPr>
        <p:blipFill>
          <a:blip r:embed="rId4" cstate="print"/>
          <a:srcRect/>
          <a:stretch>
            <a:fillRect/>
          </a:stretch>
        </p:blipFill>
        <p:spPr bwMode="auto">
          <a:xfrm>
            <a:off x="683568" y="5157192"/>
            <a:ext cx="7992888" cy="1512168"/>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cstate="print"/>
          <a:srcRect/>
          <a:stretch>
            <a:fillRect/>
          </a:stretch>
        </p:blipFill>
        <p:spPr bwMode="auto">
          <a:xfrm>
            <a:off x="899592" y="1556792"/>
            <a:ext cx="7560840" cy="1961025"/>
          </a:xfrm>
          <a:prstGeom prst="rect">
            <a:avLst/>
          </a:prstGeom>
          <a:noFill/>
          <a:ln w="9525">
            <a:noFill/>
            <a:miter lim="800000"/>
            <a:headEnd/>
            <a:tailEnd/>
          </a:ln>
        </p:spPr>
      </p:pic>
      <p:pic>
        <p:nvPicPr>
          <p:cNvPr id="5" name="Picture 5" descr="Resultado de imagen para muneco pensando"/>
          <p:cNvPicPr>
            <a:picLocks noChangeAspect="1" noChangeArrowheads="1"/>
          </p:cNvPicPr>
          <p:nvPr/>
        </p:nvPicPr>
        <p:blipFill>
          <a:blip r:embed="rId3" cstate="print"/>
          <a:srcRect/>
          <a:stretch>
            <a:fillRect/>
          </a:stretch>
        </p:blipFill>
        <p:spPr bwMode="auto">
          <a:xfrm>
            <a:off x="467544" y="404664"/>
            <a:ext cx="696114" cy="1019831"/>
          </a:xfrm>
          <a:prstGeom prst="rect">
            <a:avLst/>
          </a:prstGeom>
          <a:noFill/>
        </p:spPr>
      </p:pic>
      <p:sp>
        <p:nvSpPr>
          <p:cNvPr id="6" name="5 Rectángulo"/>
          <p:cNvSpPr/>
          <p:nvPr/>
        </p:nvSpPr>
        <p:spPr>
          <a:xfrm>
            <a:off x="3170702" y="620688"/>
            <a:ext cx="1567801" cy="523220"/>
          </a:xfrm>
          <a:prstGeom prst="rect">
            <a:avLst/>
          </a:prstGeom>
        </p:spPr>
        <p:txBody>
          <a:bodyPr wrap="none">
            <a:spAutoFit/>
          </a:bodyPr>
          <a:lstStyle/>
          <a:p>
            <a:pPr marL="342900" lvl="0" indent="-342900" algn="ctr">
              <a:spcBef>
                <a:spcPct val="20000"/>
              </a:spcBef>
              <a:defRPr/>
            </a:pPr>
            <a:r>
              <a:rPr lang="es-PE" sz="2800" b="1" dirty="0" smtClean="0">
                <a:solidFill>
                  <a:srgbClr val="FF0000"/>
                </a:solidFill>
              </a:rPr>
              <a:t>Ejercicios</a:t>
            </a:r>
          </a:p>
        </p:txBody>
      </p:sp>
      <p:pic>
        <p:nvPicPr>
          <p:cNvPr id="38915" name="Picture 3"/>
          <p:cNvPicPr>
            <a:picLocks noChangeAspect="1" noChangeArrowheads="1"/>
          </p:cNvPicPr>
          <p:nvPr/>
        </p:nvPicPr>
        <p:blipFill>
          <a:blip r:embed="rId4" cstate="print"/>
          <a:srcRect/>
          <a:stretch>
            <a:fillRect/>
          </a:stretch>
        </p:blipFill>
        <p:spPr bwMode="auto">
          <a:xfrm>
            <a:off x="251520" y="4509120"/>
            <a:ext cx="8319496" cy="151216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fade">
                                      <p:cBhvr>
                                        <p:cTn id="7" dur="20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Resultado de imagen para muneco pensando"/>
          <p:cNvPicPr>
            <a:picLocks noChangeAspect="1" noChangeArrowheads="1"/>
          </p:cNvPicPr>
          <p:nvPr/>
        </p:nvPicPr>
        <p:blipFill>
          <a:blip r:embed="rId2" cstate="print"/>
          <a:srcRect/>
          <a:stretch>
            <a:fillRect/>
          </a:stretch>
        </p:blipFill>
        <p:spPr bwMode="auto">
          <a:xfrm>
            <a:off x="467544" y="404664"/>
            <a:ext cx="696114" cy="1019831"/>
          </a:xfrm>
          <a:prstGeom prst="rect">
            <a:avLst/>
          </a:prstGeom>
          <a:noFill/>
        </p:spPr>
      </p:pic>
      <p:sp>
        <p:nvSpPr>
          <p:cNvPr id="5" name="4 Rectángulo"/>
          <p:cNvSpPr/>
          <p:nvPr/>
        </p:nvSpPr>
        <p:spPr>
          <a:xfrm>
            <a:off x="3170702" y="620688"/>
            <a:ext cx="1567801" cy="523220"/>
          </a:xfrm>
          <a:prstGeom prst="rect">
            <a:avLst/>
          </a:prstGeom>
        </p:spPr>
        <p:txBody>
          <a:bodyPr wrap="none">
            <a:spAutoFit/>
          </a:bodyPr>
          <a:lstStyle/>
          <a:p>
            <a:pPr marL="342900" lvl="0" indent="-342900" algn="ctr">
              <a:spcBef>
                <a:spcPct val="20000"/>
              </a:spcBef>
              <a:defRPr/>
            </a:pPr>
            <a:r>
              <a:rPr lang="es-PE" sz="2800" b="1" dirty="0" smtClean="0">
                <a:solidFill>
                  <a:srgbClr val="FF0000"/>
                </a:solidFill>
              </a:rPr>
              <a:t>Ejercicios</a:t>
            </a:r>
          </a:p>
        </p:txBody>
      </p:sp>
      <p:pic>
        <p:nvPicPr>
          <p:cNvPr id="39938" name="Picture 2"/>
          <p:cNvPicPr>
            <a:picLocks noChangeAspect="1" noChangeArrowheads="1"/>
          </p:cNvPicPr>
          <p:nvPr/>
        </p:nvPicPr>
        <p:blipFill>
          <a:blip r:embed="rId3" cstate="print"/>
          <a:srcRect/>
          <a:stretch>
            <a:fillRect/>
          </a:stretch>
        </p:blipFill>
        <p:spPr bwMode="auto">
          <a:xfrm>
            <a:off x="827584" y="1700808"/>
            <a:ext cx="7200800" cy="25602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cstate="print"/>
          <a:srcRect/>
          <a:stretch>
            <a:fillRect/>
          </a:stretch>
        </p:blipFill>
        <p:spPr bwMode="auto">
          <a:xfrm>
            <a:off x="539552" y="1484784"/>
            <a:ext cx="8280920" cy="42484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5"/>
          <p:cNvSpPr>
            <a:spLocks noGrp="1" noChangeArrowheads="1"/>
          </p:cNvSpPr>
          <p:nvPr>
            <p:ph type="title"/>
          </p:nvPr>
        </p:nvSpPr>
        <p:spPr>
          <a:xfrm>
            <a:off x="457200" y="188913"/>
            <a:ext cx="8229600" cy="1031875"/>
          </a:xfrm>
          <a:noFill/>
          <a:extLst>
            <a:ext uri="{909E8E84-426E-40DD-AFC4-6F175D3DCCD1}">
              <a14:hiddenFill xmlns:a14="http://schemas.microsoft.com/office/drawing/2010/main" xmlns="">
                <a:solidFill>
                  <a:srgbClr val="FFFFFF"/>
                </a:solidFill>
              </a14:hiddenFill>
            </a:ext>
          </a:extLst>
        </p:spPr>
        <p:txBody>
          <a:bodyPr>
            <a:normAutofit/>
          </a:bodyPr>
          <a:lstStyle/>
          <a:p>
            <a:r>
              <a:rPr lang="es-AR" dirty="0" smtClean="0">
                <a:solidFill>
                  <a:srgbClr val="FF0000"/>
                </a:solidFill>
              </a:rPr>
              <a:t>Regla de  </a:t>
            </a:r>
            <a:r>
              <a:rPr lang="es-AR" dirty="0" err="1" smtClean="0">
                <a:solidFill>
                  <a:srgbClr val="FF0000"/>
                </a:solidFill>
              </a:rPr>
              <a:t>Hund</a:t>
            </a:r>
            <a:endParaRPr lang="es-ES" dirty="0" smtClean="0">
              <a:effectLst/>
            </a:endParaRPr>
          </a:p>
        </p:txBody>
      </p:sp>
      <p:sp>
        <p:nvSpPr>
          <p:cNvPr id="44036" name="Text Box 6"/>
          <p:cNvSpPr txBox="1">
            <a:spLocks noChangeArrowheads="1"/>
          </p:cNvSpPr>
          <p:nvPr/>
        </p:nvSpPr>
        <p:spPr bwMode="auto">
          <a:xfrm>
            <a:off x="277664" y="1628800"/>
            <a:ext cx="8542808"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eaLnBrk="1" hangingPunct="1"/>
            <a:r>
              <a:rPr lang="es-AR" sz="2000" dirty="0" smtClean="0"/>
              <a:t>(</a:t>
            </a:r>
            <a:r>
              <a:rPr lang="es-AR" sz="2000" dirty="0"/>
              <a:t>se puede aplicar a átomos, iones o moléculas) establece que los electrones deben ocupar todos los orbítales de un subnivel dado en forma individual, antes que se inicie el apareamiento . La distribución más estable de electrones en los subniveles será aquella que tenga el mayor número de espines paralelos</a:t>
            </a:r>
            <a:endParaRPr lang="es-ES" sz="2000" dirty="0"/>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3568" y="3645024"/>
            <a:ext cx="7577283" cy="187220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95920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extLst>
            <a:ext uri="{909E8E84-426E-40DD-AFC4-6F175D3DCCD1}">
              <a14:hiddenFill xmlns:a14="http://schemas.microsoft.com/office/drawing/2010/main" xmlns="">
                <a:solidFill>
                  <a:srgbClr val="FFFFFF"/>
                </a:solidFill>
              </a14:hiddenFill>
            </a:ext>
          </a:extLst>
        </p:spPr>
        <p:txBody>
          <a:bodyPr>
            <a:normAutofit fontScale="90000"/>
          </a:bodyPr>
          <a:lstStyle/>
          <a:p>
            <a:r>
              <a:rPr lang="es-ES" sz="4000" dirty="0" smtClean="0">
                <a:solidFill>
                  <a:srgbClr val="FF0000"/>
                </a:solidFill>
                <a:effectLst/>
              </a:rPr>
              <a:t>Capacidad de niveles, subniveles y orbitales</a:t>
            </a:r>
          </a:p>
        </p:txBody>
      </p:sp>
      <p:sp>
        <p:nvSpPr>
          <p:cNvPr id="34819" name="Rectangle 3"/>
          <p:cNvSpPr>
            <a:spLocks noGrp="1" noChangeArrowheads="1"/>
          </p:cNvSpPr>
          <p:nvPr>
            <p:ph idx="1"/>
          </p:nvPr>
        </p:nvSpPr>
        <p:spPr>
          <a:xfrm>
            <a:off x="457200" y="2197100"/>
            <a:ext cx="8229600" cy="4040188"/>
          </a:xfrm>
          <a:noFill/>
          <a:extLst>
            <a:ext uri="{909E8E84-426E-40DD-AFC4-6F175D3DCCD1}">
              <a14:hiddenFill xmlns:a14="http://schemas.microsoft.com/office/drawing/2010/main" xmlns="">
                <a:solidFill>
                  <a:srgbClr val="FFFFFF"/>
                </a:solidFill>
              </a14:hiddenFill>
            </a:ext>
          </a:extLst>
        </p:spPr>
        <p:txBody>
          <a:bodyPr>
            <a:normAutofit/>
          </a:bodyPr>
          <a:lstStyle/>
          <a:p>
            <a:pPr algn="just">
              <a:buClr>
                <a:schemeClr val="folHlink"/>
              </a:buClr>
            </a:pPr>
            <a:r>
              <a:rPr lang="es-AR" sz="2800" dirty="0" smtClean="0">
                <a:effectLst/>
              </a:rPr>
              <a:t>Cada nivel principal de número cuántico n, tiene un total de n subniveles.</a:t>
            </a:r>
            <a:endParaRPr lang="es-ES" sz="2800" dirty="0" smtClean="0">
              <a:effectLst/>
            </a:endParaRPr>
          </a:p>
          <a:p>
            <a:pPr algn="just">
              <a:buClr>
                <a:schemeClr val="folHlink"/>
              </a:buClr>
            </a:pPr>
            <a:r>
              <a:rPr lang="es-AR" sz="2800" dirty="0" smtClean="0">
                <a:effectLst/>
              </a:rPr>
              <a:t>Cada subnivel de número cuántico </a:t>
            </a:r>
            <a:r>
              <a:rPr lang="es-AR" sz="2800" dirty="0" smtClean="0">
                <a:effectLst/>
              </a:rPr>
              <a:t>ℓ tiene </a:t>
            </a:r>
            <a:r>
              <a:rPr lang="es-AR" sz="2800" dirty="0" smtClean="0">
                <a:effectLst/>
              </a:rPr>
              <a:t>un total de (2ℓ +1) orbitales.</a:t>
            </a:r>
          </a:p>
          <a:p>
            <a:pPr algn="just">
              <a:buClr>
                <a:schemeClr val="folHlink"/>
              </a:buClr>
            </a:pPr>
            <a:r>
              <a:rPr lang="es-AR" sz="2800" dirty="0" smtClean="0">
                <a:effectLst/>
              </a:rPr>
              <a:t>Cada orbital puede tener hasta dos electrones con espines opuestos. El número máximo de electrones en un subnivel es 2 (2ℓ +1). </a:t>
            </a:r>
            <a:endParaRPr lang="es-ES" sz="2800" dirty="0" smtClean="0">
              <a:effectLst/>
            </a:endParaRPr>
          </a:p>
          <a:p>
            <a:pPr algn="just">
              <a:buClr>
                <a:schemeClr val="folHlink"/>
              </a:buClr>
            </a:pPr>
            <a:r>
              <a:rPr lang="es-AR" sz="2800" dirty="0" smtClean="0">
                <a:effectLst/>
              </a:rPr>
              <a:t>El número total de electrones en un nivel es 2n</a:t>
            </a:r>
            <a:r>
              <a:rPr lang="es-AR" sz="2800" baseline="30000" dirty="0" smtClean="0">
                <a:effectLst/>
              </a:rPr>
              <a:t>2</a:t>
            </a:r>
            <a:r>
              <a:rPr lang="es-AR" sz="2800" dirty="0" smtClean="0">
                <a:effectLst/>
              </a:rPr>
              <a:t> </a:t>
            </a:r>
          </a:p>
          <a:p>
            <a:pPr algn="just"/>
            <a:endParaRPr lang="es-ES" sz="2800" dirty="0" smtClean="0">
              <a:effectLst/>
            </a:endParaRPr>
          </a:p>
        </p:txBody>
      </p:sp>
    </p:spTree>
    <p:extLst>
      <p:ext uri="{BB962C8B-B14F-4D97-AF65-F5344CB8AC3E}">
        <p14:creationId xmlns:p14="http://schemas.microsoft.com/office/powerpoint/2010/main" xmlns="" val="1729599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930" name="Group 74"/>
          <p:cNvGraphicFramePr>
            <a:graphicFrameLocks noGrp="1"/>
          </p:cNvGraphicFramePr>
          <p:nvPr>
            <p:extLst>
              <p:ext uri="{D42A27DB-BD31-4B8C-83A1-F6EECF244321}">
                <p14:modId xmlns:p14="http://schemas.microsoft.com/office/powerpoint/2010/main" xmlns="" val="2132200258"/>
              </p:ext>
            </p:extLst>
          </p:nvPr>
        </p:nvGraphicFramePr>
        <p:xfrm>
          <a:off x="971550" y="1989138"/>
          <a:ext cx="7200900" cy="2519363"/>
        </p:xfrm>
        <a:graphic>
          <a:graphicData uri="http://schemas.openxmlformats.org/drawingml/2006/table">
            <a:tbl>
              <a:tblPr/>
              <a:tblGrid>
                <a:gridCol w="4968875"/>
                <a:gridCol w="2232025"/>
              </a:tblGrid>
              <a:tr h="647700">
                <a:tc>
                  <a:txBody>
                    <a:bodyPr/>
                    <a:lstStyle/>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cs typeface="Times New Roman" pitchFamily="18" charset="0"/>
                        </a:rPr>
                        <a:t>Subnivel s(ℓ = 0)</a:t>
                      </a:r>
                      <a:r>
                        <a:rPr kumimoji="0" lang="es-AR" sz="2400" b="0" i="1" u="none" strike="noStrike" cap="none" normalizeH="0" baseline="0" smtClean="0">
                          <a:ln>
                            <a:noFill/>
                          </a:ln>
                          <a:solidFill>
                            <a:srgbClr val="000000"/>
                          </a:solidFill>
                          <a:effectLst/>
                          <a:latin typeface="Tahoma" pitchFamily="34" charset="0"/>
                          <a:cs typeface="Times New Roman" pitchFamily="18" charset="0"/>
                          <a:sym typeface="Wingdings 3" pitchFamily="18" charset="2"/>
                        </a:rPr>
                        <a:t></a:t>
                      </a:r>
                      <a:r>
                        <a:rPr kumimoji="0" lang="es-AR" sz="2400" b="0" i="0" u="none" strike="noStrike" cap="none" normalizeH="0" baseline="0" smtClean="0">
                          <a:ln>
                            <a:noFill/>
                          </a:ln>
                          <a:solidFill>
                            <a:srgbClr val="000000"/>
                          </a:solidFill>
                          <a:effectLst/>
                          <a:latin typeface="Tahoma" pitchFamily="34" charset="0"/>
                          <a:cs typeface="Times New Roman" pitchFamily="18" charset="0"/>
                        </a:rPr>
                        <a:t> 1 orbital</a:t>
                      </a:r>
                      <a:endParaRPr kumimoji="0" lang="es-AR" sz="2400" b="0" i="1" u="none" strike="noStrike" cap="none" normalizeH="0" baseline="0" smtClean="0">
                        <a:ln>
                          <a:noFill/>
                        </a:ln>
                        <a:solidFill>
                          <a:srgbClr val="000000"/>
                        </a:solidFill>
                        <a:effectLst/>
                        <a:latin typeface="Tahoma" pitchFamily="34" charset="0"/>
                        <a:cs typeface="Times New Roman" pitchFamily="18" charset="0"/>
                        <a:sym typeface="Wingdings 3"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cs typeface="Times New Roman" pitchFamily="18" charset="0"/>
                        </a:rPr>
                        <a:t>2 electrones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19125">
                <a:tc>
                  <a:txBody>
                    <a:bodyPr/>
                    <a:lstStyle/>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cs typeface="Times New Roman" pitchFamily="18" charset="0"/>
                        </a:rPr>
                        <a:t>Subnivel p(ℓ = 1)</a:t>
                      </a:r>
                      <a:r>
                        <a:rPr kumimoji="0" lang="es-AR" sz="2400" b="0" i="1" u="none" strike="noStrike" cap="none" normalizeH="0" baseline="0" smtClean="0">
                          <a:ln>
                            <a:noFill/>
                          </a:ln>
                          <a:solidFill>
                            <a:srgbClr val="000000"/>
                          </a:solidFill>
                          <a:effectLst/>
                          <a:latin typeface="Tahoma" pitchFamily="34" charset="0"/>
                          <a:cs typeface="Times New Roman" pitchFamily="18" charset="0"/>
                          <a:sym typeface="Wingdings 3" pitchFamily="18" charset="2"/>
                        </a:rPr>
                        <a:t></a:t>
                      </a:r>
                      <a:r>
                        <a:rPr kumimoji="0" lang="es-AR" sz="2400" b="0" i="0" u="none" strike="noStrike" cap="none" normalizeH="0" baseline="0" smtClean="0">
                          <a:ln>
                            <a:noFill/>
                          </a:ln>
                          <a:solidFill>
                            <a:srgbClr val="000000"/>
                          </a:solidFill>
                          <a:effectLst/>
                          <a:latin typeface="Tahoma" pitchFamily="34" charset="0"/>
                          <a:cs typeface="Times New Roman" pitchFamily="18" charset="0"/>
                        </a:rPr>
                        <a:t> 3 orbitales</a:t>
                      </a:r>
                      <a:endParaRPr kumimoji="0" lang="es-AR" sz="2400" b="0" i="1" u="none" strike="noStrike" cap="none" normalizeH="0" baseline="0" smtClean="0">
                        <a:ln>
                          <a:noFill/>
                        </a:ln>
                        <a:solidFill>
                          <a:srgbClr val="000000"/>
                        </a:solidFill>
                        <a:effectLst/>
                        <a:latin typeface="Tahoma" pitchFamily="34" charset="0"/>
                        <a:cs typeface="Times New Roman" pitchFamily="18" charset="0"/>
                        <a:sym typeface="Wingdings 3"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cs typeface="Times New Roman" pitchFamily="18" charset="0"/>
                        </a:rPr>
                        <a:t>6 electrones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668338">
                <a:tc>
                  <a:txBody>
                    <a:bodyPr/>
                    <a:lstStyle/>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cs typeface="Times New Roman" pitchFamily="18" charset="0"/>
                        </a:rPr>
                        <a:t>Subnivel d(ℓ = 2)</a:t>
                      </a:r>
                      <a:r>
                        <a:rPr kumimoji="0" lang="es-AR" sz="2400" b="0" i="1" u="none" strike="noStrike" cap="none" normalizeH="0" baseline="0" smtClean="0">
                          <a:ln>
                            <a:noFill/>
                          </a:ln>
                          <a:solidFill>
                            <a:srgbClr val="000000"/>
                          </a:solidFill>
                          <a:effectLst/>
                          <a:latin typeface="Tahoma" pitchFamily="34" charset="0"/>
                          <a:cs typeface="Times New Roman" pitchFamily="18" charset="0"/>
                          <a:sym typeface="Wingdings 3" pitchFamily="18" charset="2"/>
                        </a:rPr>
                        <a:t></a:t>
                      </a:r>
                      <a:r>
                        <a:rPr kumimoji="0" lang="es-AR" sz="2400" b="0" i="0" u="none" strike="noStrike" cap="none" normalizeH="0" baseline="0" smtClean="0">
                          <a:ln>
                            <a:noFill/>
                          </a:ln>
                          <a:solidFill>
                            <a:srgbClr val="000000"/>
                          </a:solidFill>
                          <a:effectLst/>
                          <a:latin typeface="Tahoma" pitchFamily="34" charset="0"/>
                          <a:cs typeface="Times New Roman" pitchFamily="18" charset="0"/>
                        </a:rPr>
                        <a:t> 5 orbitales</a:t>
                      </a:r>
                      <a:endParaRPr kumimoji="0" lang="es-AR" sz="2400" b="0" i="1" u="none" strike="noStrike" cap="none" normalizeH="0" baseline="0" smtClean="0">
                        <a:ln>
                          <a:noFill/>
                        </a:ln>
                        <a:solidFill>
                          <a:srgbClr val="000000"/>
                        </a:solidFill>
                        <a:effectLst/>
                        <a:latin typeface="Tahoma" pitchFamily="34" charset="0"/>
                        <a:cs typeface="Times New Roman" pitchFamily="18" charset="0"/>
                        <a:sym typeface="Wingdings 3"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cs typeface="Times New Roman" pitchFamily="18" charset="0"/>
                        </a:rPr>
                        <a:t>10 electrones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84200">
                <a:tc>
                  <a:txBody>
                    <a:bodyPr/>
                    <a:lstStyle/>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cs typeface="Times New Roman" pitchFamily="18" charset="0"/>
                        </a:rPr>
                        <a:t>Subnivel f(ℓ =  3)</a:t>
                      </a:r>
                      <a:r>
                        <a:rPr kumimoji="0" lang="es-AR" sz="2400" b="0" i="1" u="none" strike="noStrike" cap="none" normalizeH="0" baseline="0" smtClean="0">
                          <a:ln>
                            <a:noFill/>
                          </a:ln>
                          <a:solidFill>
                            <a:srgbClr val="000000"/>
                          </a:solidFill>
                          <a:effectLst/>
                          <a:latin typeface="Tahoma" pitchFamily="34" charset="0"/>
                          <a:cs typeface="Times New Roman" pitchFamily="18" charset="0"/>
                          <a:sym typeface="Wingdings 3" pitchFamily="18" charset="2"/>
                        </a:rPr>
                        <a:t></a:t>
                      </a:r>
                      <a:r>
                        <a:rPr kumimoji="0" lang="es-AR" sz="2400" b="0" i="0" u="none" strike="noStrike" cap="none" normalizeH="0" baseline="0" smtClean="0">
                          <a:ln>
                            <a:noFill/>
                          </a:ln>
                          <a:solidFill>
                            <a:srgbClr val="000000"/>
                          </a:solidFill>
                          <a:effectLst/>
                          <a:latin typeface="Tahoma" pitchFamily="34" charset="0"/>
                          <a:cs typeface="Times New Roman" pitchFamily="18" charset="0"/>
                        </a:rPr>
                        <a:t> 7 orbitales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cs typeface="Times New Roman" pitchFamily="18" charset="0"/>
                        </a:rPr>
                        <a:t>14 electrones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35859" name="Rectangle 75"/>
          <p:cNvSpPr>
            <a:spLocks noChangeArrowheads="1"/>
          </p:cNvSpPr>
          <p:nvPr/>
        </p:nvSpPr>
        <p:spPr bwMode="auto">
          <a:xfrm>
            <a:off x="457200" y="381000"/>
            <a:ext cx="8229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r>
              <a:rPr lang="es-ES" sz="4000">
                <a:solidFill>
                  <a:schemeClr val="tx2"/>
                </a:solidFill>
              </a:rPr>
              <a:t>Capacidad de niveles, subniveles y orbitales</a:t>
            </a:r>
          </a:p>
        </p:txBody>
      </p:sp>
      <p:graphicFrame>
        <p:nvGraphicFramePr>
          <p:cNvPr id="121963" name="Group 107"/>
          <p:cNvGraphicFramePr>
            <a:graphicFrameLocks noGrp="1"/>
          </p:cNvGraphicFramePr>
          <p:nvPr>
            <p:extLst>
              <p:ext uri="{D42A27DB-BD31-4B8C-83A1-F6EECF244321}">
                <p14:modId xmlns:p14="http://schemas.microsoft.com/office/powerpoint/2010/main" xmlns="" val="2649015106"/>
              </p:ext>
            </p:extLst>
          </p:nvPr>
        </p:nvGraphicFramePr>
        <p:xfrm>
          <a:off x="611188" y="4797425"/>
          <a:ext cx="7991475" cy="1646238"/>
        </p:xfrm>
        <a:graphic>
          <a:graphicData uri="http://schemas.openxmlformats.org/drawingml/2006/table">
            <a:tbl>
              <a:tblPr/>
              <a:tblGrid>
                <a:gridCol w="1460500"/>
                <a:gridCol w="960437"/>
                <a:gridCol w="1277938"/>
                <a:gridCol w="2055812"/>
                <a:gridCol w="2236788"/>
              </a:tblGrid>
              <a:tr h="609718">
                <a:tc>
                  <a:txBody>
                    <a:bodyPr/>
                    <a:lstStyle/>
                    <a:p>
                      <a:pPr marL="0" marR="0" lvl="0" indent="0" algn="l" defTabSz="914400" rtl="0" eaLnBrk="0" fontAlgn="base" latinLnBrk="0" hangingPunct="0">
                        <a:lnSpc>
                          <a:spcPct val="100000"/>
                        </a:lnSpc>
                        <a:spcBef>
                          <a:spcPct val="20000"/>
                        </a:spcBef>
                        <a:spcAft>
                          <a:spcPct val="0"/>
                        </a:spcAft>
                        <a:buClr>
                          <a:schemeClr val="hlink"/>
                        </a:buClr>
                        <a:buSzPct val="65000"/>
                        <a:buFont typeface="Wingdings" pitchFamily="2" charset="2"/>
                        <a:buNone/>
                        <a:tabLst/>
                      </a:pPr>
                      <a:endParaRPr kumimoji="0" lang="es-ES" sz="2800" b="0" i="0" u="none" strike="noStrike" cap="none" normalizeH="0" baseline="0" smtClean="0">
                        <a:ln>
                          <a:noFill/>
                        </a:ln>
                        <a:solidFill>
                          <a:srgbClr val="000000"/>
                        </a:solidFill>
                        <a:effectLst/>
                        <a:latin typeface="Tahoma" pitchFamily="34" charset="0"/>
                      </a:endParaRPr>
                    </a:p>
                  </a:txBody>
                  <a:tcPr marT="45729" marB="45729" horzOverflow="overflow">
                    <a:lnL cap="flat">
                      <a:noFill/>
                    </a:lnL>
                    <a:lnR>
                      <a:noFill/>
                    </a:lnR>
                    <a:lnT cap="flat">
                      <a:noFill/>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ea typeface="Times New Roman" pitchFamily="18" charset="0"/>
                          <a:cs typeface="Arial" charset="0"/>
                        </a:rPr>
                        <a:t>1s</a:t>
                      </a:r>
                    </a:p>
                    <a:p>
                      <a:pPr marL="0" marR="0" lvl="0" indent="0" algn="ctr"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endParaRPr kumimoji="0" lang="es-AR" sz="1000" b="0" i="0" u="none" strike="noStrike" cap="none" normalizeH="0" baseline="0" smtClean="0">
                        <a:ln>
                          <a:noFill/>
                        </a:ln>
                        <a:solidFill>
                          <a:srgbClr val="000000"/>
                        </a:solidFill>
                        <a:effectLst/>
                        <a:latin typeface="Tahoma" pitchFamily="34" charset="0"/>
                        <a:ea typeface="Times New Roman" pitchFamily="18" charset="0"/>
                        <a:cs typeface="Arial" charset="0"/>
                      </a:endParaRPr>
                    </a:p>
                  </a:txBody>
                  <a:tcPr marT="45729" marB="45729" horzOverflow="overflow">
                    <a:lnL>
                      <a:noFill/>
                    </a:lnL>
                    <a:lnR>
                      <a:noFill/>
                    </a:lnR>
                    <a:lnT cap="flat">
                      <a:noFill/>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ea typeface="Times New Roman" pitchFamily="18" charset="0"/>
                          <a:cs typeface="Arial" charset="0"/>
                        </a:rPr>
                        <a:t>2s 2p</a:t>
                      </a:r>
                    </a:p>
                  </a:txBody>
                  <a:tcPr marT="45729" marB="45729" horzOverflow="overflow">
                    <a:lnL>
                      <a:noFill/>
                    </a:lnL>
                    <a:lnR>
                      <a:noFill/>
                    </a:lnR>
                    <a:lnT cap="flat">
                      <a:noFill/>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ea typeface="Times New Roman" pitchFamily="18" charset="0"/>
                          <a:cs typeface="Arial" charset="0"/>
                        </a:rPr>
                        <a:t>3s 3p 3d</a:t>
                      </a:r>
                    </a:p>
                  </a:txBody>
                  <a:tcPr marT="45729" marB="45729" horzOverflow="overflow">
                    <a:lnL>
                      <a:noFill/>
                    </a:lnL>
                    <a:lnR>
                      <a:noFill/>
                    </a:lnR>
                    <a:lnT cap="flat">
                      <a:noFill/>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ea typeface="Times New Roman" pitchFamily="18" charset="0"/>
                          <a:cs typeface="Arial" charset="0"/>
                        </a:rPr>
                        <a:t>4s 4p 4d 4f </a:t>
                      </a:r>
                    </a:p>
                  </a:txBody>
                  <a:tcPr marT="45729" marB="45729" horzOverflow="overflow">
                    <a:lnL>
                      <a:noFill/>
                    </a:lnL>
                    <a:lnR cap="flat">
                      <a:noFill/>
                    </a:lnR>
                    <a:lnT cap="flat">
                      <a:noFill/>
                    </a:lnT>
                    <a:lnB w="0" cap="flat" cmpd="sng" algn="ctr">
                      <a:solidFill>
                        <a:srgbClr val="000000"/>
                      </a:solidFill>
                      <a:prstDash val="solid"/>
                      <a:round/>
                      <a:headEnd type="none" w="med" len="med"/>
                      <a:tailEnd type="none" w="med" len="med"/>
                    </a:lnB>
                    <a:lnTlToBr>
                      <a:noFill/>
                    </a:lnTlToBr>
                    <a:lnBlToTr>
                      <a:noFill/>
                    </a:lnBlToTr>
                    <a:solidFill>
                      <a:schemeClr val="bg1"/>
                    </a:solidFill>
                  </a:tcPr>
                </a:tc>
              </a:tr>
              <a:tr h="518260">
                <a:tc>
                  <a:txBody>
                    <a:bodyPr/>
                    <a:lstStyle/>
                    <a:p>
                      <a:pPr marL="0" marR="0" lvl="0" indent="0" algn="ctr"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800" b="0" i="0" u="none" strike="noStrike" cap="none" normalizeH="0" baseline="0" smtClean="0">
                          <a:ln>
                            <a:noFill/>
                          </a:ln>
                          <a:solidFill>
                            <a:srgbClr val="000000"/>
                          </a:solidFill>
                          <a:effectLst/>
                          <a:latin typeface="Tahoma" pitchFamily="34" charset="0"/>
                          <a:ea typeface="Times New Roman" pitchFamily="18" charset="0"/>
                          <a:cs typeface="Arial" charset="0"/>
                        </a:rPr>
                        <a:t>Capa</a:t>
                      </a:r>
                    </a:p>
                  </a:txBody>
                  <a:tcPr marT="45729" marB="45729" horzOverflow="overflow">
                    <a:lnL cap="flat">
                      <a:noFill/>
                    </a:lnL>
                    <a:lnR>
                      <a:noFill/>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ea typeface="Times New Roman" pitchFamily="18" charset="0"/>
                          <a:cs typeface="Arial" charset="0"/>
                        </a:rPr>
                        <a:t>K</a:t>
                      </a:r>
                    </a:p>
                  </a:txBody>
                  <a:tcPr marT="45729" marB="45729" horzOverflow="overflow">
                    <a:lnL>
                      <a:noFill/>
                    </a:lnL>
                    <a:lnR>
                      <a:noFill/>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ea typeface="Times New Roman" pitchFamily="18" charset="0"/>
                          <a:cs typeface="Arial" charset="0"/>
                        </a:rPr>
                        <a:t>L</a:t>
                      </a:r>
                    </a:p>
                  </a:txBody>
                  <a:tcPr marT="45729" marB="45729" horzOverflow="overflow">
                    <a:lnL>
                      <a:noFill/>
                    </a:lnL>
                    <a:lnR>
                      <a:noFill/>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ea typeface="Times New Roman" pitchFamily="18" charset="0"/>
                          <a:cs typeface="Arial" charset="0"/>
                        </a:rPr>
                        <a:t>M</a:t>
                      </a:r>
                    </a:p>
                  </a:txBody>
                  <a:tcPr marT="45729" marB="45729" horzOverflow="overflow">
                    <a:lnL>
                      <a:noFill/>
                    </a:lnL>
                    <a:lnR>
                      <a:noFill/>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ea typeface="Times New Roman" pitchFamily="18" charset="0"/>
                          <a:cs typeface="Arial" charset="0"/>
                        </a:rPr>
                        <a:t>N</a:t>
                      </a:r>
                    </a:p>
                  </a:txBody>
                  <a:tcPr marT="45729" marB="45729" horzOverflow="overflow">
                    <a:lnL>
                      <a:noFill/>
                    </a:lnL>
                    <a:lnR cap="flat">
                      <a:noFill/>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lnTlToBr>
                      <a:noFill/>
                    </a:lnTlToBr>
                    <a:lnBlToTr>
                      <a:noFill/>
                    </a:lnBlToTr>
                    <a:solidFill>
                      <a:schemeClr val="bg1"/>
                    </a:solidFill>
                  </a:tcPr>
                </a:tc>
              </a:tr>
              <a:tr h="518260">
                <a:tc>
                  <a:txBody>
                    <a:bodyPr/>
                    <a:lstStyle/>
                    <a:p>
                      <a:pPr marL="0" marR="0" lvl="0" indent="0" algn="ctr"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800" b="0" i="0" u="none" strike="noStrike" cap="none" normalizeH="0" baseline="0" smtClean="0">
                          <a:ln>
                            <a:noFill/>
                          </a:ln>
                          <a:solidFill>
                            <a:srgbClr val="000000"/>
                          </a:solidFill>
                          <a:effectLst/>
                          <a:latin typeface="Tahoma" pitchFamily="34" charset="0"/>
                          <a:ea typeface="Times New Roman" pitchFamily="18" charset="0"/>
                          <a:cs typeface="Arial" charset="0"/>
                        </a:rPr>
                        <a:t>n</a:t>
                      </a:r>
                    </a:p>
                  </a:txBody>
                  <a:tcPr marT="45729" marB="45729" horzOverflow="overflow">
                    <a:lnL cap="flat">
                      <a:noFill/>
                    </a:lnL>
                    <a:lnR>
                      <a:noFill/>
                    </a:lnR>
                    <a:lnT w="0" cap="flat" cmpd="sng" algn="ctr">
                      <a:solidFill>
                        <a:srgbClr val="000000"/>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ea typeface="Times New Roman" pitchFamily="18" charset="0"/>
                          <a:cs typeface="Arial" charset="0"/>
                        </a:rPr>
                        <a:t>1</a:t>
                      </a:r>
                    </a:p>
                  </a:txBody>
                  <a:tcPr marT="45729" marB="45729" horzOverflow="overflow">
                    <a:lnL>
                      <a:noFill/>
                    </a:lnL>
                    <a:lnR>
                      <a:noFill/>
                    </a:lnR>
                    <a:lnT w="0" cap="flat" cmpd="sng" algn="ctr">
                      <a:solidFill>
                        <a:srgbClr val="000000"/>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ea typeface="Times New Roman" pitchFamily="18" charset="0"/>
                          <a:cs typeface="Arial" charset="0"/>
                        </a:rPr>
                        <a:t>2</a:t>
                      </a:r>
                    </a:p>
                  </a:txBody>
                  <a:tcPr marT="45729" marB="45729" horzOverflow="overflow">
                    <a:lnL>
                      <a:noFill/>
                    </a:lnL>
                    <a:lnR>
                      <a:noFill/>
                    </a:lnR>
                    <a:lnT w="0" cap="flat" cmpd="sng" algn="ctr">
                      <a:solidFill>
                        <a:srgbClr val="000000"/>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ea typeface="Times New Roman" pitchFamily="18" charset="0"/>
                          <a:cs typeface="Arial" charset="0"/>
                        </a:rPr>
                        <a:t>3</a:t>
                      </a:r>
                    </a:p>
                  </a:txBody>
                  <a:tcPr marT="45729" marB="45729" horzOverflow="overflow">
                    <a:lnL>
                      <a:noFill/>
                    </a:lnL>
                    <a:lnR>
                      <a:noFill/>
                    </a:lnR>
                    <a:lnT w="0" cap="flat" cmpd="sng" algn="ctr">
                      <a:solidFill>
                        <a:srgbClr val="000000"/>
                      </a:solidFill>
                      <a:prstDash val="solid"/>
                      <a:round/>
                      <a:headEnd type="none" w="med" len="med"/>
                      <a:tailEnd type="none" w="med" len="med"/>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Pct val="65000"/>
                        <a:buFont typeface="Wingdings" pitchFamily="2" charset="2"/>
                        <a:buNone/>
                        <a:tabLst/>
                      </a:pPr>
                      <a:r>
                        <a:rPr kumimoji="0" lang="es-AR" sz="2400" b="0" i="0" u="none" strike="noStrike" cap="none" normalizeH="0" baseline="0" smtClean="0">
                          <a:ln>
                            <a:noFill/>
                          </a:ln>
                          <a:solidFill>
                            <a:srgbClr val="000000"/>
                          </a:solidFill>
                          <a:effectLst/>
                          <a:latin typeface="Tahoma" pitchFamily="34" charset="0"/>
                          <a:ea typeface="Times New Roman" pitchFamily="18" charset="0"/>
                          <a:cs typeface="Arial" charset="0"/>
                        </a:rPr>
                        <a:t>4</a:t>
                      </a:r>
                    </a:p>
                  </a:txBody>
                  <a:tcPr marT="45729" marB="45729" horzOverflow="overflow">
                    <a:lnL>
                      <a:noFill/>
                    </a:lnL>
                    <a:lnR cap="flat">
                      <a:noFill/>
                    </a:lnR>
                    <a:lnT w="0" cap="flat" cmpd="sng" algn="ctr">
                      <a:solidFill>
                        <a:srgbClr val="000000"/>
                      </a:solidFill>
                      <a:prstDash val="solid"/>
                      <a:round/>
                      <a:headEnd type="none" w="med" len="med"/>
                      <a:tailEnd type="none" w="med" len="med"/>
                    </a:lnT>
                    <a:lnB cap="flat">
                      <a:noFill/>
                    </a:lnB>
                    <a:lnTlToBr>
                      <a:noFill/>
                    </a:lnTlToBr>
                    <a:lnBlToTr>
                      <a:noFill/>
                    </a:lnBlToTr>
                    <a:solidFill>
                      <a:schemeClr val="bg1"/>
                    </a:solidFill>
                  </a:tcPr>
                </a:tc>
              </a:tr>
            </a:tbl>
          </a:graphicData>
        </a:graphic>
      </p:graphicFrame>
    </p:spTree>
    <p:extLst>
      <p:ext uri="{BB962C8B-B14F-4D97-AF65-F5344CB8AC3E}">
        <p14:creationId xmlns:p14="http://schemas.microsoft.com/office/powerpoint/2010/main" xmlns="" val="1774011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260350"/>
            <a:ext cx="8229600" cy="1008063"/>
          </a:xfrm>
          <a:noFill/>
          <a:extLst>
            <a:ext uri="{909E8E84-426E-40DD-AFC4-6F175D3DCCD1}">
              <a14:hiddenFill xmlns:a14="http://schemas.microsoft.com/office/drawing/2010/main" xmlns="">
                <a:solidFill>
                  <a:srgbClr val="FFFFFF"/>
                </a:solidFill>
              </a14:hiddenFill>
            </a:ext>
          </a:extLst>
        </p:spPr>
        <p:txBody>
          <a:bodyPr/>
          <a:lstStyle/>
          <a:p>
            <a:r>
              <a:rPr lang="es-ES" smtClean="0">
                <a:effectLst/>
              </a:rPr>
              <a:t>Configuración electrónica </a:t>
            </a:r>
          </a:p>
        </p:txBody>
      </p:sp>
      <p:sp>
        <p:nvSpPr>
          <p:cNvPr id="36867" name="Rectangle 3"/>
          <p:cNvSpPr>
            <a:spLocks noGrp="1" noChangeArrowheads="1"/>
          </p:cNvSpPr>
          <p:nvPr>
            <p:ph idx="1"/>
          </p:nvPr>
        </p:nvSpPr>
        <p:spPr>
          <a:xfrm>
            <a:off x="457200" y="1628775"/>
            <a:ext cx="8362950" cy="2160588"/>
          </a:xfrm>
          <a:noFill/>
          <a:extLst>
            <a:ext uri="{909E8E84-426E-40DD-AFC4-6F175D3DCCD1}">
              <a14:hiddenFill xmlns:a14="http://schemas.microsoft.com/office/drawing/2010/main" xmlns="">
                <a:solidFill>
                  <a:srgbClr val="FFFFFF"/>
                </a:solidFill>
              </a14:hiddenFill>
            </a:ext>
          </a:extLst>
        </p:spPr>
        <p:txBody>
          <a:bodyPr/>
          <a:lstStyle/>
          <a:p>
            <a:pPr>
              <a:buClr>
                <a:schemeClr val="folHlink"/>
              </a:buClr>
            </a:pPr>
            <a:r>
              <a:rPr lang="es-AR" sz="2400" smtClean="0">
                <a:effectLst/>
              </a:rPr>
              <a:t>La estructura electrónica de un átomo se indica mediante su configuración electrónica.</a:t>
            </a:r>
          </a:p>
          <a:p>
            <a:pPr>
              <a:buClr>
                <a:schemeClr val="folHlink"/>
              </a:buClr>
            </a:pPr>
            <a:r>
              <a:rPr lang="es-AR" sz="2400" smtClean="0">
                <a:effectLst/>
              </a:rPr>
              <a:t>La configuración electrónica muestra una lista de todos los orbitales ocupados indicando el número de electrones que cada uno contiene</a:t>
            </a:r>
            <a:r>
              <a:rPr lang="es-ES" sz="2400" smtClean="0">
                <a:effectLst/>
              </a:rPr>
              <a:t> .</a:t>
            </a:r>
          </a:p>
        </p:txBody>
      </p:sp>
      <p:sp>
        <p:nvSpPr>
          <p:cNvPr id="36868" name="Rectangle 4"/>
          <p:cNvSpPr>
            <a:spLocks noChangeArrowheads="1"/>
          </p:cNvSpPr>
          <p:nvPr/>
        </p:nvSpPr>
        <p:spPr bwMode="auto">
          <a:xfrm>
            <a:off x="2339975" y="5876925"/>
            <a:ext cx="4572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AR" sz="2800" dirty="0">
                <a:solidFill>
                  <a:srgbClr val="FF0000"/>
                </a:solidFill>
              </a:rPr>
              <a:t>Se lee</a:t>
            </a:r>
            <a:r>
              <a:rPr lang="es-AR" sz="2800" b="1" dirty="0">
                <a:solidFill>
                  <a:srgbClr val="FF0000"/>
                </a:solidFill>
              </a:rPr>
              <a:t>  “uno ese uno”</a:t>
            </a:r>
            <a:r>
              <a:rPr lang="es-AR" sz="2800" dirty="0">
                <a:solidFill>
                  <a:srgbClr val="FF0000"/>
                </a:solidFill>
              </a:rPr>
              <a:t> </a:t>
            </a:r>
          </a:p>
        </p:txBody>
      </p:sp>
      <p:grpSp>
        <p:nvGrpSpPr>
          <p:cNvPr id="36869" name="Group 14"/>
          <p:cNvGrpSpPr>
            <a:grpSpLocks/>
          </p:cNvGrpSpPr>
          <p:nvPr/>
        </p:nvGrpSpPr>
        <p:grpSpPr bwMode="auto">
          <a:xfrm>
            <a:off x="611188" y="3644900"/>
            <a:ext cx="8208962" cy="2009775"/>
            <a:chOff x="385" y="2296"/>
            <a:chExt cx="5171" cy="1266"/>
          </a:xfrm>
        </p:grpSpPr>
        <p:sp>
          <p:nvSpPr>
            <p:cNvPr id="36870" name="Rectangle 6"/>
            <p:cNvSpPr>
              <a:spLocks noChangeArrowheads="1"/>
            </p:cNvSpPr>
            <p:nvPr/>
          </p:nvSpPr>
          <p:spPr bwMode="auto">
            <a:xfrm>
              <a:off x="2517" y="2795"/>
              <a:ext cx="725" cy="3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s-AR" sz="3200" b="1" dirty="0">
                  <a:solidFill>
                    <a:srgbClr val="FF0000"/>
                  </a:solidFill>
                </a:rPr>
                <a:t>1S</a:t>
              </a:r>
              <a:r>
                <a:rPr lang="es-AR" sz="3200" b="1" baseline="30000" dirty="0">
                  <a:solidFill>
                    <a:srgbClr val="FF0000"/>
                  </a:solidFill>
                </a:rPr>
                <a:t>1</a:t>
              </a:r>
              <a:endParaRPr lang="es-AR" sz="3200" baseline="30000" dirty="0">
                <a:solidFill>
                  <a:srgbClr val="FF0000"/>
                </a:solidFill>
              </a:endParaRPr>
            </a:p>
          </p:txBody>
        </p:sp>
        <p:sp>
          <p:nvSpPr>
            <p:cNvPr id="36871" name="Line 7"/>
            <p:cNvSpPr>
              <a:spLocks noChangeShapeType="1"/>
            </p:cNvSpPr>
            <p:nvPr/>
          </p:nvSpPr>
          <p:spPr bwMode="auto">
            <a:xfrm flipV="1">
              <a:off x="3016" y="2478"/>
              <a:ext cx="726" cy="453"/>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sp>
          <p:nvSpPr>
            <p:cNvPr id="36872" name="Text Box 8"/>
            <p:cNvSpPr txBox="1">
              <a:spLocks noChangeArrowheads="1"/>
            </p:cNvSpPr>
            <p:nvPr/>
          </p:nvSpPr>
          <p:spPr bwMode="auto">
            <a:xfrm>
              <a:off x="3833" y="2296"/>
              <a:ext cx="1723" cy="40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50000"/>
                </a:spcBef>
              </a:pPr>
              <a:r>
                <a:rPr lang="es-ES" b="1">
                  <a:solidFill>
                    <a:srgbClr val="000000"/>
                  </a:solidFill>
                </a:rPr>
                <a:t>Expresa que hay un e en el subnivel 1s</a:t>
              </a:r>
            </a:p>
          </p:txBody>
        </p:sp>
        <p:sp>
          <p:nvSpPr>
            <p:cNvPr id="36873" name="Text Box 9"/>
            <p:cNvSpPr txBox="1">
              <a:spLocks noChangeArrowheads="1"/>
            </p:cNvSpPr>
            <p:nvPr/>
          </p:nvSpPr>
          <p:spPr bwMode="auto">
            <a:xfrm>
              <a:off x="385" y="2750"/>
              <a:ext cx="1270" cy="40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50000"/>
                </a:spcBef>
              </a:pPr>
              <a:r>
                <a:rPr lang="es-ES" b="1">
                  <a:solidFill>
                    <a:srgbClr val="000000"/>
                  </a:solidFill>
                </a:rPr>
                <a:t>Expresa que n es igual a 1</a:t>
              </a:r>
            </a:p>
          </p:txBody>
        </p:sp>
        <p:sp>
          <p:nvSpPr>
            <p:cNvPr id="36874" name="Line 11"/>
            <p:cNvSpPr>
              <a:spLocks noChangeShapeType="1"/>
            </p:cNvSpPr>
            <p:nvPr/>
          </p:nvSpPr>
          <p:spPr bwMode="auto">
            <a:xfrm flipH="1">
              <a:off x="1701" y="2976"/>
              <a:ext cx="907"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sp>
          <p:nvSpPr>
            <p:cNvPr id="36875" name="Text Box 12"/>
            <p:cNvSpPr txBox="1">
              <a:spLocks noChangeArrowheads="1"/>
            </p:cNvSpPr>
            <p:nvPr/>
          </p:nvSpPr>
          <p:spPr bwMode="auto">
            <a:xfrm>
              <a:off x="4014" y="3158"/>
              <a:ext cx="1270" cy="404"/>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spcBef>
                  <a:spcPct val="50000"/>
                </a:spcBef>
              </a:pPr>
              <a:r>
                <a:rPr lang="es-ES" b="1">
                  <a:solidFill>
                    <a:srgbClr val="000000"/>
                  </a:solidFill>
                </a:rPr>
                <a:t>Expresa que </a:t>
              </a:r>
              <a:r>
                <a:rPr lang="es-AR">
                  <a:solidFill>
                    <a:srgbClr val="000000"/>
                  </a:solidFill>
                </a:rPr>
                <a:t>ℓ</a:t>
              </a:r>
              <a:r>
                <a:rPr lang="es-AR"/>
                <a:t> </a:t>
              </a:r>
              <a:r>
                <a:rPr lang="es-ES" b="1">
                  <a:solidFill>
                    <a:srgbClr val="000000"/>
                  </a:solidFill>
                </a:rPr>
                <a:t> es igual a 0</a:t>
              </a:r>
            </a:p>
          </p:txBody>
        </p:sp>
        <p:sp>
          <p:nvSpPr>
            <p:cNvPr id="36876" name="Line 13"/>
            <p:cNvSpPr>
              <a:spLocks noChangeShapeType="1"/>
            </p:cNvSpPr>
            <p:nvPr/>
          </p:nvSpPr>
          <p:spPr bwMode="auto">
            <a:xfrm>
              <a:off x="2880" y="3067"/>
              <a:ext cx="1089" cy="318"/>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s-PE"/>
            </a:p>
          </p:txBody>
        </p:sp>
      </p:grpSp>
    </p:spTree>
    <p:extLst>
      <p:ext uri="{BB962C8B-B14F-4D97-AF65-F5344CB8AC3E}">
        <p14:creationId xmlns:p14="http://schemas.microsoft.com/office/powerpoint/2010/main" xmlns="" val="41428104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5"/>
          <p:cNvSpPr>
            <a:spLocks noGrp="1" noChangeArrowheads="1"/>
          </p:cNvSpPr>
          <p:nvPr>
            <p:ph type="title"/>
          </p:nvPr>
        </p:nvSpPr>
        <p:spPr>
          <a:xfrm>
            <a:off x="457200" y="260350"/>
            <a:ext cx="8229600" cy="1371600"/>
          </a:xfrm>
          <a:noFill/>
          <a:extLst>
            <a:ext uri="{909E8E84-426E-40DD-AFC4-6F175D3DCCD1}">
              <a14:hiddenFill xmlns:a14="http://schemas.microsoft.com/office/drawing/2010/main" xmlns="">
                <a:solidFill>
                  <a:srgbClr val="FFFFFF"/>
                </a:solidFill>
              </a14:hiddenFill>
            </a:ext>
          </a:extLst>
        </p:spPr>
        <p:txBody>
          <a:bodyPr/>
          <a:lstStyle/>
          <a:p>
            <a:r>
              <a:rPr lang="es-ES" smtClean="0">
                <a:effectLst/>
              </a:rPr>
              <a:t>Principio de Aufbau</a:t>
            </a:r>
          </a:p>
        </p:txBody>
      </p:sp>
      <p:sp>
        <p:nvSpPr>
          <p:cNvPr id="37890" name="Rectangle 4"/>
          <p:cNvSpPr>
            <a:spLocks noGrp="1" noChangeArrowheads="1"/>
          </p:cNvSpPr>
          <p:nvPr>
            <p:ph idx="1"/>
          </p:nvPr>
        </p:nvSpPr>
        <p:spPr>
          <a:xfrm>
            <a:off x="251520" y="1700808"/>
            <a:ext cx="5544616" cy="4752528"/>
          </a:xfrm>
          <a:solidFill>
            <a:schemeClr val="bg1"/>
          </a:solidFill>
          <a:ln w="28575">
            <a:solidFill>
              <a:schemeClr val="folHlink"/>
            </a:solidFill>
          </a:ln>
        </p:spPr>
        <p:txBody>
          <a:bodyPr>
            <a:normAutofit lnSpcReduction="10000"/>
          </a:bodyPr>
          <a:lstStyle/>
          <a:p>
            <a:pPr algn="just">
              <a:buClr>
                <a:schemeClr val="folHlink"/>
              </a:buClr>
            </a:pPr>
            <a:r>
              <a:rPr lang="es-AR" sz="2800" dirty="0" smtClean="0">
                <a:solidFill>
                  <a:srgbClr val="000000"/>
                </a:solidFill>
                <a:effectLst/>
              </a:rPr>
              <a:t>Para encontrar la configuración electrónica de cualquier átomo, </a:t>
            </a:r>
            <a:r>
              <a:rPr lang="es-AR" sz="2800" b="1" dirty="0" smtClean="0">
                <a:solidFill>
                  <a:srgbClr val="000000"/>
                </a:solidFill>
                <a:effectLst/>
              </a:rPr>
              <a:t>a medida que Z aumenta en una unidad, los electrones se agregan de a uno a los orbitales, simultáneamente con el agregado de uno en uno de protones en el núcleo y siempre ocupando</a:t>
            </a:r>
            <a:r>
              <a:rPr lang="es-AR" sz="2800" b="1" i="1" dirty="0" smtClean="0">
                <a:solidFill>
                  <a:srgbClr val="000000"/>
                </a:solidFill>
                <a:effectLst/>
              </a:rPr>
              <a:t> </a:t>
            </a:r>
            <a:r>
              <a:rPr lang="es-AR" sz="2800" b="1" dirty="0" smtClean="0">
                <a:solidFill>
                  <a:srgbClr val="000000"/>
                </a:solidFill>
                <a:effectLst/>
              </a:rPr>
              <a:t>el nivel de menor energía</a:t>
            </a:r>
            <a:r>
              <a:rPr lang="es-AR" sz="2800" dirty="0" smtClean="0">
                <a:solidFill>
                  <a:srgbClr val="000000"/>
                </a:solidFill>
                <a:effectLst/>
              </a:rPr>
              <a:t>. En este principio se basa la construcción  del sistema periódico.</a:t>
            </a:r>
            <a:endParaRPr lang="es-ES" sz="2800" dirty="0" smtClean="0">
              <a:solidFill>
                <a:srgbClr val="000000"/>
              </a:solidFill>
              <a:effectLst/>
            </a:endParaRPr>
          </a:p>
        </p:txBody>
      </p:sp>
      <p:pic>
        <p:nvPicPr>
          <p:cNvPr id="5" name="Picture 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889328" y="1772816"/>
            <a:ext cx="3131840" cy="4751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827165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14425" y="1484313"/>
            <a:ext cx="7129463" cy="288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15" name="Rectangle 5"/>
          <p:cNvSpPr>
            <a:spLocks noChangeArrowheads="1"/>
          </p:cNvSpPr>
          <p:nvPr/>
        </p:nvSpPr>
        <p:spPr bwMode="auto">
          <a:xfrm>
            <a:off x="457200" y="188913"/>
            <a:ext cx="8229600" cy="103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r>
              <a:rPr lang="es-ES" sz="4400">
                <a:solidFill>
                  <a:schemeClr val="tx2"/>
                </a:solidFill>
              </a:rPr>
              <a:t>Energía de los orbitales</a:t>
            </a:r>
          </a:p>
        </p:txBody>
      </p:sp>
      <p:sp>
        <p:nvSpPr>
          <p:cNvPr id="38916" name="Text Box 6"/>
          <p:cNvSpPr txBox="1">
            <a:spLocks noChangeArrowheads="1"/>
          </p:cNvSpPr>
          <p:nvPr/>
        </p:nvSpPr>
        <p:spPr bwMode="auto">
          <a:xfrm>
            <a:off x="323850" y="4508500"/>
            <a:ext cx="8569325" cy="1609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a:spcBef>
                <a:spcPct val="20000"/>
              </a:spcBef>
              <a:buClr>
                <a:schemeClr val="folHlink"/>
              </a:buClr>
              <a:buSzPct val="65000"/>
              <a:buFont typeface="Wingdings" pitchFamily="2" charset="2"/>
              <a:buNone/>
            </a:pPr>
            <a:r>
              <a:rPr lang="es-ES" sz="2400"/>
              <a:t>Mientras que para el átomo de hidrógeno los orbitales 2s y 2p tienen la misma energía, para los átomos polielectrónicos no es así siendo el orbital 2s de menor energía que el 2p.</a:t>
            </a:r>
          </a:p>
        </p:txBody>
      </p:sp>
    </p:spTree>
    <p:extLst>
      <p:ext uri="{BB962C8B-B14F-4D97-AF65-F5344CB8AC3E}">
        <p14:creationId xmlns:p14="http://schemas.microsoft.com/office/powerpoint/2010/main" xmlns="" val="29329010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5"/>
          <p:cNvSpPr>
            <a:spLocks noChangeArrowheads="1"/>
          </p:cNvSpPr>
          <p:nvPr/>
        </p:nvSpPr>
        <p:spPr bwMode="auto">
          <a:xfrm>
            <a:off x="457200" y="188913"/>
            <a:ext cx="8229600" cy="1031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eaLnBrk="0" hangingPunct="0"/>
            <a:r>
              <a:rPr lang="es-ES" sz="4400">
                <a:solidFill>
                  <a:schemeClr val="tx2"/>
                </a:solidFill>
              </a:rPr>
              <a:t>Energía de los orbitales</a:t>
            </a:r>
          </a:p>
        </p:txBody>
      </p:sp>
      <p:sp>
        <p:nvSpPr>
          <p:cNvPr id="39939" name="Text Box 8"/>
          <p:cNvSpPr txBox="1">
            <a:spLocks noChangeArrowheads="1"/>
          </p:cNvSpPr>
          <p:nvPr/>
        </p:nvSpPr>
        <p:spPr bwMode="auto">
          <a:xfrm>
            <a:off x="468313" y="1700213"/>
            <a:ext cx="8135937" cy="4752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63538" indent="-363538"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algn="just">
              <a:spcBef>
                <a:spcPct val="20000"/>
              </a:spcBef>
              <a:buClr>
                <a:schemeClr val="folHlink"/>
              </a:buClr>
              <a:buSzPct val="65000"/>
              <a:buFont typeface="Wingdings" pitchFamily="2" charset="2"/>
              <a:buChar char="n"/>
            </a:pPr>
            <a:r>
              <a:rPr lang="es-ES" sz="2400" dirty="0"/>
              <a:t>En los átomos </a:t>
            </a:r>
            <a:r>
              <a:rPr lang="es-ES" sz="2400" dirty="0" err="1"/>
              <a:t>polielectrónicos</a:t>
            </a:r>
            <a:r>
              <a:rPr lang="es-ES" sz="2400" dirty="0"/>
              <a:t>, la energía de los orbitales de un mismo nivel energético (igual n) viene determinada en “gran medida” por el carácter penetrante de los diferentes tipos de orbitales. Por lo general, cuanto mayor sea el carácter penetrante de un orbital, menor será el apantallamiento de la carga nuclear y, por tanto, menor la energía de ese orbital.</a:t>
            </a:r>
          </a:p>
          <a:p>
            <a:pPr algn="just">
              <a:spcBef>
                <a:spcPct val="20000"/>
              </a:spcBef>
              <a:buClr>
                <a:schemeClr val="folHlink"/>
              </a:buClr>
              <a:buSzPct val="65000"/>
              <a:buFont typeface="Wingdings" pitchFamily="2" charset="2"/>
              <a:buChar char="n"/>
            </a:pPr>
            <a:r>
              <a:rPr lang="es-ES" sz="2400" dirty="0"/>
              <a:t>El orden de energía en los átomos </a:t>
            </a:r>
            <a:r>
              <a:rPr lang="es-ES" sz="2400" dirty="0" err="1"/>
              <a:t>polielectrónicos</a:t>
            </a:r>
            <a:r>
              <a:rPr lang="es-ES" sz="2400" dirty="0"/>
              <a:t> es:</a:t>
            </a:r>
          </a:p>
          <a:p>
            <a:pPr>
              <a:spcBef>
                <a:spcPct val="20000"/>
              </a:spcBef>
              <a:buClr>
                <a:schemeClr val="hlink"/>
              </a:buClr>
              <a:buSzPct val="65000"/>
              <a:buFont typeface="Wingdings" pitchFamily="2" charset="2"/>
              <a:buNone/>
            </a:pPr>
            <a:r>
              <a:rPr lang="es-ES_tradnl" sz="2400" b="1" dirty="0">
                <a:solidFill>
                  <a:schemeClr val="folHlink"/>
                </a:solidFill>
              </a:rPr>
              <a:t>                         </a:t>
            </a:r>
            <a:r>
              <a:rPr lang="es-ES_tradnl" sz="2400" b="1" dirty="0" err="1">
                <a:solidFill>
                  <a:srgbClr val="FF0000"/>
                </a:solidFill>
              </a:rPr>
              <a:t>ns</a:t>
            </a:r>
            <a:r>
              <a:rPr lang="es-ES_tradnl" sz="2400" b="1" dirty="0">
                <a:solidFill>
                  <a:srgbClr val="FF0000"/>
                </a:solidFill>
              </a:rPr>
              <a:t> &lt;  </a:t>
            </a:r>
            <a:r>
              <a:rPr lang="es-ES_tradnl" sz="2400" b="1" dirty="0" err="1">
                <a:solidFill>
                  <a:srgbClr val="FF0000"/>
                </a:solidFill>
              </a:rPr>
              <a:t>np</a:t>
            </a:r>
            <a:r>
              <a:rPr lang="es-ES_tradnl" sz="2400" b="1" dirty="0">
                <a:solidFill>
                  <a:srgbClr val="FF0000"/>
                </a:solidFill>
              </a:rPr>
              <a:t> &lt; </a:t>
            </a:r>
            <a:r>
              <a:rPr lang="es-ES_tradnl" sz="2400" b="1" dirty="0" err="1">
                <a:solidFill>
                  <a:srgbClr val="FF0000"/>
                </a:solidFill>
              </a:rPr>
              <a:t>nd</a:t>
            </a:r>
            <a:r>
              <a:rPr lang="es-ES_tradnl" sz="2400" b="1" dirty="0">
                <a:solidFill>
                  <a:srgbClr val="FF0000"/>
                </a:solidFill>
              </a:rPr>
              <a:t> &lt; </a:t>
            </a:r>
            <a:r>
              <a:rPr lang="es-ES_tradnl" sz="2400" b="1" dirty="0" err="1">
                <a:solidFill>
                  <a:srgbClr val="FF0000"/>
                </a:solidFill>
              </a:rPr>
              <a:t>nf</a:t>
            </a:r>
            <a:r>
              <a:rPr lang="es-ES_tradnl" sz="2400" b="1" dirty="0">
                <a:solidFill>
                  <a:srgbClr val="FF0000"/>
                </a:solidFill>
              </a:rPr>
              <a:t>   </a:t>
            </a:r>
          </a:p>
          <a:p>
            <a:pPr>
              <a:spcBef>
                <a:spcPct val="20000"/>
              </a:spcBef>
              <a:buClr>
                <a:schemeClr val="hlink"/>
              </a:buClr>
              <a:buSzPct val="65000"/>
              <a:buFont typeface="Wingdings" pitchFamily="2" charset="2"/>
              <a:buNone/>
            </a:pPr>
            <a:r>
              <a:rPr lang="es-ES_tradnl" sz="2400" dirty="0"/>
              <a:t>    porque, en una capa determinada, los orbitales </a:t>
            </a:r>
            <a:r>
              <a:rPr lang="es-ES_tradnl" sz="2400" b="1" dirty="0">
                <a:solidFill>
                  <a:srgbClr val="FF0000"/>
                </a:solidFill>
              </a:rPr>
              <a:t>s</a:t>
            </a:r>
            <a:r>
              <a:rPr lang="es-ES_tradnl" sz="2400" dirty="0"/>
              <a:t> son los más penetrantes y los orbitales </a:t>
            </a:r>
            <a:r>
              <a:rPr lang="es-ES_tradnl" sz="2400" b="1" dirty="0">
                <a:solidFill>
                  <a:srgbClr val="FF0000"/>
                </a:solidFill>
              </a:rPr>
              <a:t>f</a:t>
            </a:r>
            <a:r>
              <a:rPr lang="es-ES_tradnl" sz="2400" dirty="0">
                <a:solidFill>
                  <a:srgbClr val="FF0000"/>
                </a:solidFill>
              </a:rPr>
              <a:t> </a:t>
            </a:r>
            <a:r>
              <a:rPr lang="es-ES_tradnl" sz="2400" dirty="0"/>
              <a:t>los menos penetrantes</a:t>
            </a:r>
            <a:endParaRPr lang="es-ES" sz="2400" dirty="0"/>
          </a:p>
        </p:txBody>
      </p:sp>
    </p:spTree>
    <p:extLst>
      <p:ext uri="{BB962C8B-B14F-4D97-AF65-F5344CB8AC3E}">
        <p14:creationId xmlns:p14="http://schemas.microsoft.com/office/powerpoint/2010/main" xmlns="" val="262547936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1366</TotalTime>
  <Words>982</Words>
  <Application>Microsoft Office PowerPoint</Application>
  <PresentationFormat>Presentación en pantalla (4:3)</PresentationFormat>
  <Paragraphs>103</Paragraphs>
  <Slides>26</Slides>
  <Notes>0</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28" baseType="lpstr">
      <vt:lpstr>Tema de Office</vt:lpstr>
      <vt:lpstr>Ecuación</vt:lpstr>
      <vt:lpstr>Configuración electrónica</vt:lpstr>
      <vt:lpstr>Principio de exclusión de Pauli</vt:lpstr>
      <vt:lpstr>Regla de  Hund</vt:lpstr>
      <vt:lpstr>Capacidad de niveles, subniveles y orbitales</vt:lpstr>
      <vt:lpstr>Diapositiva 5</vt:lpstr>
      <vt:lpstr>Configuración electrónica </vt:lpstr>
      <vt:lpstr>Principio de Aufbau</vt:lpstr>
      <vt:lpstr>Diapositiva 8</vt:lpstr>
      <vt:lpstr>Diapositiva 9</vt:lpstr>
      <vt:lpstr>Diapositiva 10</vt:lpstr>
      <vt:lpstr>Orden de llenado de los subniveles</vt:lpstr>
      <vt:lpstr>Configuración electrónica</vt:lpstr>
      <vt:lpstr>Configuración electrónica</vt:lpstr>
      <vt:lpstr>Configuración electrónica </vt:lpstr>
      <vt:lpstr>Configuración electrónica </vt:lpstr>
      <vt:lpstr>Configuración electrónica </vt:lpstr>
      <vt:lpstr>Diapositiva 17</vt:lpstr>
      <vt:lpstr>Diapositiva 18</vt:lpstr>
      <vt:lpstr>Diapositiva 19</vt:lpstr>
      <vt:lpstr>Propiedades magnéticas de la materia</vt:lpstr>
      <vt:lpstr>Diapositiva 21</vt:lpstr>
      <vt:lpstr>Diapositiva 22</vt:lpstr>
      <vt:lpstr>Diapositiva 23</vt:lpstr>
      <vt:lpstr>Diapositiva 24</vt:lpstr>
      <vt:lpstr>Diapositiva 25</vt:lpstr>
      <vt:lpstr>Diapositiva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II: Distribución de electrones en los átomos</dc:title>
  <dc:creator>WINDOWS  7</dc:creator>
  <cp:lastModifiedBy>carol</cp:lastModifiedBy>
  <cp:revision>92</cp:revision>
  <dcterms:created xsi:type="dcterms:W3CDTF">2015-04-19T11:13:24Z</dcterms:created>
  <dcterms:modified xsi:type="dcterms:W3CDTF">2016-09-07T13:59:42Z</dcterms:modified>
</cp:coreProperties>
</file>