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877" r:id="rId2"/>
  </p:sldMasterIdLst>
  <p:notesMasterIdLst>
    <p:notesMasterId r:id="rId93"/>
  </p:notesMasterIdLst>
  <p:handoutMasterIdLst>
    <p:handoutMasterId r:id="rId94"/>
  </p:handoutMasterIdLst>
  <p:sldIdLst>
    <p:sldId id="256" r:id="rId3"/>
    <p:sldId id="289" r:id="rId4"/>
    <p:sldId id="290" r:id="rId5"/>
    <p:sldId id="291" r:id="rId6"/>
    <p:sldId id="416" r:id="rId7"/>
    <p:sldId id="292" r:id="rId8"/>
    <p:sldId id="293" r:id="rId9"/>
    <p:sldId id="407" r:id="rId10"/>
    <p:sldId id="368" r:id="rId11"/>
    <p:sldId id="400" r:id="rId12"/>
    <p:sldId id="294" r:id="rId13"/>
    <p:sldId id="295" r:id="rId14"/>
    <p:sldId id="296" r:id="rId15"/>
    <p:sldId id="420" r:id="rId16"/>
    <p:sldId id="297" r:id="rId17"/>
    <p:sldId id="367" r:id="rId18"/>
    <p:sldId id="298" r:id="rId19"/>
    <p:sldId id="409" r:id="rId20"/>
    <p:sldId id="374" r:id="rId21"/>
    <p:sldId id="299" r:id="rId22"/>
    <p:sldId id="370" r:id="rId23"/>
    <p:sldId id="371" r:id="rId24"/>
    <p:sldId id="372" r:id="rId25"/>
    <p:sldId id="410" r:id="rId26"/>
    <p:sldId id="419" r:id="rId27"/>
    <p:sldId id="300" r:id="rId28"/>
    <p:sldId id="301" r:id="rId29"/>
    <p:sldId id="376" r:id="rId30"/>
    <p:sldId id="302" r:id="rId31"/>
    <p:sldId id="378" r:id="rId32"/>
    <p:sldId id="303" r:id="rId33"/>
    <p:sldId id="403" r:id="rId34"/>
    <p:sldId id="305" r:id="rId35"/>
    <p:sldId id="418" r:id="rId36"/>
    <p:sldId id="306" r:id="rId37"/>
    <p:sldId id="417" r:id="rId38"/>
    <p:sldId id="311" r:id="rId39"/>
    <p:sldId id="312" r:id="rId40"/>
    <p:sldId id="313" r:id="rId41"/>
    <p:sldId id="307" r:id="rId42"/>
    <p:sldId id="308" r:id="rId43"/>
    <p:sldId id="309" r:id="rId44"/>
    <p:sldId id="310" r:id="rId45"/>
    <p:sldId id="314" r:id="rId46"/>
    <p:sldId id="315" r:id="rId47"/>
    <p:sldId id="412" r:id="rId48"/>
    <p:sldId id="413" r:id="rId49"/>
    <p:sldId id="414" r:id="rId50"/>
    <p:sldId id="317" r:id="rId51"/>
    <p:sldId id="304" r:id="rId52"/>
    <p:sldId id="366" r:id="rId53"/>
    <p:sldId id="37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69" r:id="rId65"/>
    <p:sldId id="383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1" r:id="rId88"/>
    <p:sldId id="352" r:id="rId89"/>
    <p:sldId id="360" r:id="rId90"/>
    <p:sldId id="361" r:id="rId91"/>
    <p:sldId id="362" r:id="rId9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CC"/>
    <a:srgbClr val="FF0066"/>
    <a:srgbClr val="FF6600"/>
    <a:srgbClr val="CCFF66"/>
    <a:srgbClr val="66FFFF"/>
    <a:srgbClr val="FFCC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6" autoAdjust="0"/>
    <p:restoredTop sz="94660"/>
  </p:normalViewPr>
  <p:slideViewPr>
    <p:cSldViewPr>
      <p:cViewPr varScale="1">
        <p:scale>
          <a:sx n="68" d="100"/>
          <a:sy n="68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703D35A-FBF5-450C-A097-311515D06703}" type="datetimeFigureOut">
              <a:rPr lang="es-PE"/>
              <a:pPr>
                <a:defRPr/>
              </a:pPr>
              <a:t>03/04/2016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9AEC558-55B0-4DD8-9F77-43FC2C980035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8120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4F9A5-504D-4FF1-A6AE-5ACE7F0137A8}" type="datetimeFigureOut">
              <a:rPr lang="es-PE" smtClean="0"/>
              <a:t>03/04/2016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B6576-008C-4E6C-9363-56ECA211F2A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3526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AC5C4888-E688-4F78-9C8E-B2D0ACD29F07}" type="slidenum">
              <a:rPr lang="es-ES" altLang="es-PE">
                <a:latin typeface="Arial" charset="0"/>
              </a:rPr>
              <a:pPr eaLnBrk="1" hangingPunct="1"/>
              <a:t>8</a:t>
            </a:fld>
            <a:endParaRPr lang="es-ES" altLang="es-PE">
              <a:latin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s-PE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/>
              <a:ahLst/>
              <a:cxnLst>
                <a:cxn ang="0">
                  <a:pos x="4993" y="66"/>
                </a:cxn>
                <a:cxn ang="0">
                  <a:pos x="4771" y="132"/>
                </a:cxn>
                <a:cxn ang="0">
                  <a:pos x="4640" y="96"/>
                </a:cxn>
                <a:cxn ang="0">
                  <a:pos x="4598" y="36"/>
                </a:cxn>
                <a:cxn ang="0">
                  <a:pos x="4478" y="30"/>
                </a:cxn>
                <a:cxn ang="0">
                  <a:pos x="4186" y="108"/>
                </a:cxn>
                <a:cxn ang="0">
                  <a:pos x="3815" y="120"/>
                </a:cxn>
                <a:cxn ang="0">
                  <a:pos x="3617" y="72"/>
                </a:cxn>
                <a:cxn ang="0">
                  <a:pos x="3510" y="60"/>
                </a:cxn>
                <a:cxn ang="0">
                  <a:pos x="3336" y="96"/>
                </a:cxn>
                <a:cxn ang="0">
                  <a:pos x="2846" y="150"/>
                </a:cxn>
                <a:cxn ang="0">
                  <a:pos x="2703" y="96"/>
                </a:cxn>
                <a:cxn ang="0">
                  <a:pos x="2619" y="90"/>
                </a:cxn>
                <a:cxn ang="0">
                  <a:pos x="2416" y="132"/>
                </a:cxn>
                <a:cxn ang="0">
                  <a:pos x="2278" y="84"/>
                </a:cxn>
                <a:cxn ang="0">
                  <a:pos x="2151" y="36"/>
                </a:cxn>
                <a:cxn ang="0">
                  <a:pos x="1947" y="120"/>
                </a:cxn>
                <a:cxn ang="0">
                  <a:pos x="1525" y="102"/>
                </a:cxn>
                <a:cxn ang="0">
                  <a:pos x="1429" y="60"/>
                </a:cxn>
                <a:cxn ang="0">
                  <a:pos x="1333" y="60"/>
                </a:cxn>
                <a:cxn ang="0">
                  <a:pos x="1058" y="150"/>
                </a:cxn>
                <a:cxn ang="0">
                  <a:pos x="652" y="150"/>
                </a:cxn>
                <a:cxn ang="0">
                  <a:pos x="442" y="66"/>
                </a:cxn>
                <a:cxn ang="0">
                  <a:pos x="377" y="48"/>
                </a:cxn>
                <a:cxn ang="0">
                  <a:pos x="305" y="108"/>
                </a:cxn>
                <a:cxn ang="0">
                  <a:pos x="144" y="138"/>
                </a:cxn>
                <a:cxn ang="0">
                  <a:pos x="0" y="96"/>
                </a:cxn>
                <a:cxn ang="0">
                  <a:pos x="167" y="120"/>
                </a:cxn>
                <a:cxn ang="0">
                  <a:pos x="323" y="84"/>
                </a:cxn>
                <a:cxn ang="0">
                  <a:pos x="383" y="24"/>
                </a:cxn>
                <a:cxn ang="0">
                  <a:pos x="460" y="60"/>
                </a:cxn>
                <a:cxn ang="0">
                  <a:pos x="706" y="144"/>
                </a:cxn>
                <a:cxn ang="0">
                  <a:pos x="1100" y="120"/>
                </a:cxn>
                <a:cxn ang="0">
                  <a:pos x="1345" y="36"/>
                </a:cxn>
                <a:cxn ang="0">
                  <a:pos x="1441" y="48"/>
                </a:cxn>
                <a:cxn ang="0">
                  <a:pos x="1561" y="90"/>
                </a:cxn>
                <a:cxn ang="0">
                  <a:pos x="1971" y="96"/>
                </a:cxn>
                <a:cxn ang="0">
                  <a:pos x="2235" y="3"/>
                </a:cxn>
                <a:cxn ang="0">
                  <a:pos x="2350" y="102"/>
                </a:cxn>
                <a:cxn ang="0">
                  <a:pos x="2559" y="96"/>
                </a:cxn>
                <a:cxn ang="0">
                  <a:pos x="2715" y="24"/>
                </a:cxn>
                <a:cxn ang="0">
                  <a:pos x="2792" y="132"/>
                </a:cxn>
                <a:cxn ang="0">
                  <a:pos x="3127" y="102"/>
                </a:cxn>
                <a:cxn ang="0">
                  <a:pos x="3486" y="48"/>
                </a:cxn>
                <a:cxn ang="0">
                  <a:pos x="3582" y="42"/>
                </a:cxn>
                <a:cxn ang="0">
                  <a:pos x="3731" y="90"/>
                </a:cxn>
                <a:cxn ang="0">
                  <a:pos x="4078" y="102"/>
                </a:cxn>
                <a:cxn ang="0">
                  <a:pos x="4419" y="30"/>
                </a:cxn>
                <a:cxn ang="0">
                  <a:pos x="4574" y="6"/>
                </a:cxn>
                <a:cxn ang="0">
                  <a:pos x="4628" y="60"/>
                </a:cxn>
                <a:cxn ang="0">
                  <a:pos x="4724" y="108"/>
                </a:cxn>
                <a:cxn ang="0">
                  <a:pos x="4927" y="84"/>
                </a:cxn>
                <a:cxn ang="0">
                  <a:pos x="5118" y="14"/>
                </a:cxn>
                <a:cxn ang="0">
                  <a:pos x="5280" y="9"/>
                </a:cxn>
                <a:cxn ang="0">
                  <a:pos x="5453" y="36"/>
                </a:cxn>
                <a:cxn ang="0">
                  <a:pos x="5465" y="72"/>
                </a:cxn>
                <a:cxn ang="0">
                  <a:pos x="5656" y="90"/>
                </a:cxn>
                <a:cxn ang="0">
                  <a:pos x="5710" y="102"/>
                </a:cxn>
                <a:cxn ang="0">
                  <a:pos x="5477" y="90"/>
                </a:cxn>
                <a:cxn ang="0">
                  <a:pos x="5453" y="60"/>
                </a:cxn>
                <a:cxn ang="0">
                  <a:pos x="5393" y="30"/>
                </a:cxn>
                <a:cxn ang="0">
                  <a:pos x="5219" y="24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PE"/>
            </a:p>
          </p:txBody>
        </p:sp>
      </p:grpSp>
      <p:sp>
        <p:nvSpPr>
          <p:cNvPr id="145432" name="Rectangle 2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Haga clic para cambiar el estilo de título	</a:t>
            </a:r>
          </a:p>
        </p:txBody>
      </p:sp>
      <p:sp>
        <p:nvSpPr>
          <p:cNvPr id="145433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Haga clic para modificar el estilo de subtítulo del patrón</a:t>
            </a:r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590C9-90B2-4CEF-B5EB-C3A2FA8CEF5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9050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59F2-D8B4-436F-A2AB-FA2F47975F82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8571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2426D-8C5F-4FA9-90FB-CE7BEF92753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83957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PE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PE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896" y="3346"/>
                <a:ext cx="2853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PE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PE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1265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B8930-8B0A-4630-A71E-382A795A73A3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2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3C8A7-1188-4A33-9F2A-436F701B66DB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853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0441E-B0A4-458C-9DD9-D82D92B59D57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141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6C977-8D33-4B90-9AD3-FB01DFB5933F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343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5E764-3670-417B-A5B5-72FB69CFD9C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854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70250-4DAC-4E99-B336-BE6DAAE1B8F2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1191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0C2B7-67D7-46B8-B1E7-ECDD46B11E5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06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DB063-33D1-4BB2-B1F3-72795C8F644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66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EBBC3-7D8F-431E-812E-271F322604BD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05037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BAF0D-C046-414E-B968-766DBAA4975D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734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0E357-3CDD-4C3D-9E55-C516303ED960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8568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ACC7A-0142-4584-959D-465946E0A763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09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una imagen prediseñada</a:t>
            </a:r>
            <a:endParaRPr lang="es-PE" noProof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B67D3-AF3A-4FF8-B4DD-E855695F157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5861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30BF-5BE7-4121-A74A-1E268C8745B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647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10273-39A1-49E3-8BAD-CF2CA4B9DD2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4317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una imagen prediseñada</a:t>
            </a:r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C0309-B93D-47B1-9063-C864910B1E0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9516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objeto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E038C-479E-41D0-B17C-13F60456B052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87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96E36-8DD1-495B-8955-47FBB5C346E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8124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8AC66-FA80-45A7-AAA7-385489EC7370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1427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B77C6-5CA4-4489-8998-1D869F88755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98222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86B3C-50DD-46DB-A541-C012B6A3F64E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9088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6630B-E639-4367-93A6-3FEFCC0CBC9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92599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48C5E-BF81-4C63-AC2E-B6DCB31F3D35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77919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40F57-BF76-4BB0-9120-E2719BB2DBAD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584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144387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1034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1035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1036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1037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144393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144394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1040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1041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1042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1043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144399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1045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144401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1047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144403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1049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1050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s-PE" altLang="es-PE" smtClean="0"/>
            </a:p>
          </p:txBody>
        </p:sp>
        <p:sp>
          <p:nvSpPr>
            <p:cNvPr id="1051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44407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/>
              <a:ahLst/>
              <a:cxnLst>
                <a:cxn ang="0">
                  <a:pos x="4993" y="66"/>
                </a:cxn>
                <a:cxn ang="0">
                  <a:pos x="4771" y="132"/>
                </a:cxn>
                <a:cxn ang="0">
                  <a:pos x="4640" y="96"/>
                </a:cxn>
                <a:cxn ang="0">
                  <a:pos x="4598" y="36"/>
                </a:cxn>
                <a:cxn ang="0">
                  <a:pos x="4478" y="30"/>
                </a:cxn>
                <a:cxn ang="0">
                  <a:pos x="4186" y="108"/>
                </a:cxn>
                <a:cxn ang="0">
                  <a:pos x="3815" y="120"/>
                </a:cxn>
                <a:cxn ang="0">
                  <a:pos x="3617" y="72"/>
                </a:cxn>
                <a:cxn ang="0">
                  <a:pos x="3510" y="60"/>
                </a:cxn>
                <a:cxn ang="0">
                  <a:pos x="3336" y="96"/>
                </a:cxn>
                <a:cxn ang="0">
                  <a:pos x="2846" y="150"/>
                </a:cxn>
                <a:cxn ang="0">
                  <a:pos x="2703" y="96"/>
                </a:cxn>
                <a:cxn ang="0">
                  <a:pos x="2619" y="90"/>
                </a:cxn>
                <a:cxn ang="0">
                  <a:pos x="2416" y="132"/>
                </a:cxn>
                <a:cxn ang="0">
                  <a:pos x="2278" y="84"/>
                </a:cxn>
                <a:cxn ang="0">
                  <a:pos x="2151" y="36"/>
                </a:cxn>
                <a:cxn ang="0">
                  <a:pos x="1947" y="120"/>
                </a:cxn>
                <a:cxn ang="0">
                  <a:pos x="1525" y="102"/>
                </a:cxn>
                <a:cxn ang="0">
                  <a:pos x="1429" y="60"/>
                </a:cxn>
                <a:cxn ang="0">
                  <a:pos x="1333" y="60"/>
                </a:cxn>
                <a:cxn ang="0">
                  <a:pos x="1058" y="150"/>
                </a:cxn>
                <a:cxn ang="0">
                  <a:pos x="652" y="150"/>
                </a:cxn>
                <a:cxn ang="0">
                  <a:pos x="442" y="66"/>
                </a:cxn>
                <a:cxn ang="0">
                  <a:pos x="377" y="48"/>
                </a:cxn>
                <a:cxn ang="0">
                  <a:pos x="305" y="108"/>
                </a:cxn>
                <a:cxn ang="0">
                  <a:pos x="144" y="138"/>
                </a:cxn>
                <a:cxn ang="0">
                  <a:pos x="0" y="96"/>
                </a:cxn>
                <a:cxn ang="0">
                  <a:pos x="167" y="120"/>
                </a:cxn>
                <a:cxn ang="0">
                  <a:pos x="323" y="84"/>
                </a:cxn>
                <a:cxn ang="0">
                  <a:pos x="383" y="24"/>
                </a:cxn>
                <a:cxn ang="0">
                  <a:pos x="460" y="60"/>
                </a:cxn>
                <a:cxn ang="0">
                  <a:pos x="706" y="144"/>
                </a:cxn>
                <a:cxn ang="0">
                  <a:pos x="1100" y="120"/>
                </a:cxn>
                <a:cxn ang="0">
                  <a:pos x="1345" y="36"/>
                </a:cxn>
                <a:cxn ang="0">
                  <a:pos x="1441" y="48"/>
                </a:cxn>
                <a:cxn ang="0">
                  <a:pos x="1561" y="90"/>
                </a:cxn>
                <a:cxn ang="0">
                  <a:pos x="1971" y="96"/>
                </a:cxn>
                <a:cxn ang="0">
                  <a:pos x="2235" y="3"/>
                </a:cxn>
                <a:cxn ang="0">
                  <a:pos x="2350" y="102"/>
                </a:cxn>
                <a:cxn ang="0">
                  <a:pos x="2559" y="96"/>
                </a:cxn>
                <a:cxn ang="0">
                  <a:pos x="2715" y="24"/>
                </a:cxn>
                <a:cxn ang="0">
                  <a:pos x="2792" y="132"/>
                </a:cxn>
                <a:cxn ang="0">
                  <a:pos x="3127" y="102"/>
                </a:cxn>
                <a:cxn ang="0">
                  <a:pos x="3486" y="48"/>
                </a:cxn>
                <a:cxn ang="0">
                  <a:pos x="3582" y="42"/>
                </a:cxn>
                <a:cxn ang="0">
                  <a:pos x="3731" y="90"/>
                </a:cxn>
                <a:cxn ang="0">
                  <a:pos x="4078" y="102"/>
                </a:cxn>
                <a:cxn ang="0">
                  <a:pos x="4419" y="30"/>
                </a:cxn>
                <a:cxn ang="0">
                  <a:pos x="4574" y="6"/>
                </a:cxn>
                <a:cxn ang="0">
                  <a:pos x="4628" y="60"/>
                </a:cxn>
                <a:cxn ang="0">
                  <a:pos x="4724" y="108"/>
                </a:cxn>
                <a:cxn ang="0">
                  <a:pos x="4927" y="84"/>
                </a:cxn>
                <a:cxn ang="0">
                  <a:pos x="5118" y="14"/>
                </a:cxn>
                <a:cxn ang="0">
                  <a:pos x="5280" y="9"/>
                </a:cxn>
                <a:cxn ang="0">
                  <a:pos x="5453" y="36"/>
                </a:cxn>
                <a:cxn ang="0">
                  <a:pos x="5465" y="72"/>
                </a:cxn>
                <a:cxn ang="0">
                  <a:pos x="5656" y="90"/>
                </a:cxn>
                <a:cxn ang="0">
                  <a:pos x="5710" y="102"/>
                </a:cxn>
                <a:cxn ang="0">
                  <a:pos x="5477" y="90"/>
                </a:cxn>
                <a:cxn ang="0">
                  <a:pos x="5453" y="60"/>
                </a:cxn>
                <a:cxn ang="0">
                  <a:pos x="5393" y="30"/>
                </a:cxn>
                <a:cxn ang="0">
                  <a:pos x="5219" y="24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PE"/>
            </a:p>
          </p:txBody>
        </p:sp>
      </p:grpSp>
      <p:sp>
        <p:nvSpPr>
          <p:cNvPr id="14440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Haga clic para cambiar el estilo de título	</a:t>
            </a:r>
          </a:p>
        </p:txBody>
      </p:sp>
      <p:sp>
        <p:nvSpPr>
          <p:cNvPr id="144409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Haga clic para modificar el estilo de texto del patrón</a:t>
            </a:r>
          </a:p>
          <a:p>
            <a:pPr lvl="1"/>
            <a:r>
              <a:rPr lang="en-GB" smtClean="0"/>
              <a:t>Segundo nivel</a:t>
            </a:r>
          </a:p>
          <a:p>
            <a:pPr lvl="2"/>
            <a:r>
              <a:rPr lang="en-GB" smtClean="0"/>
              <a:t>Tercer nivel</a:t>
            </a:r>
          </a:p>
          <a:p>
            <a:pPr lvl="3"/>
            <a:r>
              <a:rPr lang="en-GB" smtClean="0"/>
              <a:t>Cuarto nivel</a:t>
            </a:r>
          </a:p>
          <a:p>
            <a:pPr lvl="4"/>
            <a:r>
              <a:rPr lang="en-GB" smtClean="0"/>
              <a:t>Quinto nivel</a:t>
            </a:r>
          </a:p>
        </p:txBody>
      </p:sp>
      <p:sp>
        <p:nvSpPr>
          <p:cNvPr id="144410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4411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DEC5EAEF-A53A-4008-88F7-D0CE0326DD7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sp>
        <p:nvSpPr>
          <p:cNvPr id="144412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50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FFCD438-CB41-4C0D-90AC-CE6F09514830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2056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1162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PE"/>
              </a:p>
            </p:txBody>
          </p:sp>
          <p:sp>
            <p:nvSpPr>
              <p:cNvPr id="11162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PE"/>
              </a:p>
            </p:txBody>
          </p:sp>
          <p:sp>
            <p:nvSpPr>
              <p:cNvPr id="111624" name="Freeform 8"/>
              <p:cNvSpPr>
                <a:spLocks/>
              </p:cNvSpPr>
              <p:nvPr/>
            </p:nvSpPr>
            <p:spPr bwMode="hidden">
              <a:xfrm>
                <a:off x="2896" y="3346"/>
                <a:ext cx="2853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PE"/>
              </a:p>
            </p:txBody>
          </p:sp>
          <p:sp>
            <p:nvSpPr>
              <p:cNvPr id="2062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1162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s-PE"/>
              </a:p>
            </p:txBody>
          </p:sp>
        </p:grpSp>
        <p:sp>
          <p:nvSpPr>
            <p:cNvPr id="11162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s-PE"/>
            </a:p>
          </p:txBody>
        </p:sp>
        <p:sp>
          <p:nvSpPr>
            <p:cNvPr id="2058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776 h 1906"/>
                <a:gd name="T4" fmla="*/ 5758 w 5740"/>
                <a:gd name="T5" fmla="*/ 1776 h 1906"/>
                <a:gd name="T6" fmla="*/ 575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1162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1163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16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51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commons.wikimedia.org/wiki/File:Stilles_Mineralwasser.jpg" TargetMode="Externa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http://images.encarta.msn.com/xrefmedia/sharemed/targets/images/pho/t046/T046403A.jpg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http://images.encarta.msn.com/xrefmedia/eencmed/targets/illus/cha/T240115A.gi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http://ar.kalipedia.com/kalipediamedia/cienciasnaturales/media/200709/24/fisicayquimica/20070924klpcnafyq_2.Ees.SCO.png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http://www.geocities.com/saraprof2000/semestral1a/daniel.gif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ciencenotes.org/imprimible-tabla-periodica-de-los-elementos-en-color/tabla_periodica_elementos/" TargetMode="External"/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38" y="2286000"/>
            <a:ext cx="77724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s-ES" b="1" dirty="0" smtClean="0">
                <a:solidFill>
                  <a:srgbClr val="FFFF00"/>
                </a:solidFill>
              </a:rPr>
              <a:t>CAPÍTULO II</a:t>
            </a:r>
            <a:br>
              <a:rPr lang="es-ES" b="1" dirty="0" smtClean="0">
                <a:solidFill>
                  <a:srgbClr val="FFFF00"/>
                </a:solidFill>
              </a:rPr>
            </a:br>
            <a:r>
              <a:rPr lang="es-ES" b="1" dirty="0" smtClean="0">
                <a:solidFill>
                  <a:srgbClr val="FFFF00"/>
                </a:solidFill>
              </a:rPr>
              <a:t>PERIODICIDAD QUÍMICA Y REACCIONES QUÍMICAS</a:t>
            </a:r>
            <a:endParaRPr lang="en-GB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1" r="2755"/>
          <a:stretch/>
        </p:blipFill>
        <p:spPr>
          <a:xfrm>
            <a:off x="144496" y="1340768"/>
            <a:ext cx="8892000" cy="4160838"/>
          </a:xfrm>
          <a:prstGeom prst="rect">
            <a:avLst/>
          </a:prstGeom>
          <a:noFill/>
        </p:spPr>
      </p:pic>
      <p:sp>
        <p:nvSpPr>
          <p:cNvPr id="3" name="2 Elipse"/>
          <p:cNvSpPr/>
          <p:nvPr/>
        </p:nvSpPr>
        <p:spPr>
          <a:xfrm>
            <a:off x="4644008" y="429309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3 Elipse"/>
          <p:cNvSpPr/>
          <p:nvPr/>
        </p:nvSpPr>
        <p:spPr>
          <a:xfrm>
            <a:off x="5076056" y="429309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4 Elipse"/>
          <p:cNvSpPr/>
          <p:nvPr/>
        </p:nvSpPr>
        <p:spPr>
          <a:xfrm>
            <a:off x="5580112" y="428465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8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002588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s-ES" b="1" dirty="0" smtClean="0"/>
              <a:t>	</a:t>
            </a:r>
            <a:r>
              <a:rPr lang="es-ES" sz="2800" b="1" dirty="0" smtClean="0">
                <a:solidFill>
                  <a:srgbClr val="FF0000"/>
                </a:solidFill>
                <a:effectLst/>
                <a:latin typeface="Arial" charset="0"/>
              </a:rPr>
              <a:t>DISPOSICIÓN    DE    LOS    ELEMENTOS QUÍMICOS</a:t>
            </a:r>
            <a:endParaRPr lang="es-ES" dirty="0" smtClean="0">
              <a:solidFill>
                <a:srgbClr val="FF0000"/>
              </a:solidFill>
              <a:effectLst/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dirty="0" smtClean="0"/>
              <a:t>	</a:t>
            </a:r>
            <a:r>
              <a:rPr lang="es-ES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 elementos están ordenados en función creciente de sus números atómicos y se hallan distribuidos: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-En 7 filas denominados PERÍODOS.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-En 18 columnas o familias, los cuales se  ordenan en GRUPOS, 8 grupos A y 8 grupos B.</a:t>
            </a:r>
            <a:endParaRPr lang="en-GB" sz="28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60350"/>
            <a:ext cx="8229600" cy="65976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s-ES" b="1" dirty="0" smtClean="0"/>
              <a:t>	</a:t>
            </a:r>
            <a:r>
              <a:rPr lang="es-ES" sz="2800" b="1" dirty="0" smtClean="0">
                <a:solidFill>
                  <a:srgbClr val="FF0000"/>
                </a:solidFill>
                <a:latin typeface="Arial" charset="0"/>
              </a:rPr>
              <a:t>CLASIFICACIÓN DE LOS ELEMENTOS</a:t>
            </a:r>
            <a:endParaRPr lang="es-ES" b="1" dirty="0" smtClean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b="1" dirty="0" smtClean="0"/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POR SU ESTRUCTURA ATÓMICA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dirty="0" smtClean="0"/>
              <a:t>	</a:t>
            </a:r>
            <a:r>
              <a:rPr lang="es-ES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ES" sz="2800" dirty="0" smtClean="0">
                <a:effectLst/>
                <a:latin typeface="Arial" charset="0"/>
              </a:rPr>
              <a:t> átomos de los elementos de un grupo del sistema periódico tienen todos la misma configuración electrónica en la capa más externa.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</a:t>
            </a:r>
            <a:endParaRPr lang="en-GB" sz="2800" dirty="0" smtClean="0">
              <a:latin typeface="Arial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" t="4114" r="2379" b="24134"/>
          <a:stretch/>
        </p:blipFill>
        <p:spPr bwMode="auto">
          <a:xfrm>
            <a:off x="2339752" y="3284984"/>
            <a:ext cx="5760000" cy="3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19225"/>
            <a:ext cx="7848600" cy="45307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POR SUS PROPIEDADES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11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s-ES" sz="2800" b="1" dirty="0" smtClean="0">
                <a:solidFill>
                  <a:srgbClr val="FF0066"/>
                </a:solidFill>
                <a:latin typeface="Arial" charset="0"/>
              </a:rPr>
              <a:t>Metales.- </a:t>
            </a:r>
            <a:r>
              <a:rPr lang="es-ES" sz="2800" dirty="0" smtClean="0">
                <a:effectLst/>
                <a:latin typeface="Arial" charset="0"/>
              </a:rPr>
              <a:t>Pierden con facilidad los electrones de su última capa, buenos conductores del calor y la electricidad.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s-ES" sz="2800" b="1" dirty="0" smtClean="0">
                <a:solidFill>
                  <a:srgbClr val="FF0066"/>
                </a:solidFill>
                <a:latin typeface="Arial" charset="0"/>
              </a:rPr>
              <a:t>No metales.- </a:t>
            </a:r>
            <a:r>
              <a:rPr lang="es-ES" sz="2800" dirty="0" smtClean="0">
                <a:effectLst/>
                <a:latin typeface="Arial" charset="0"/>
              </a:rPr>
              <a:t>Tienen características generales opuestas a la de los metales, siendo la principal  la tendencia de ganar electrones.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s-ES" sz="2800" b="1" dirty="0" smtClean="0">
                <a:solidFill>
                  <a:srgbClr val="FF0066"/>
                </a:solidFill>
                <a:latin typeface="Arial" charset="0"/>
              </a:rPr>
              <a:t>Metaloides.- </a:t>
            </a:r>
            <a:r>
              <a:rPr lang="es-ES" sz="2800" dirty="0" smtClean="0">
                <a:effectLst/>
                <a:latin typeface="Arial" charset="0"/>
              </a:rPr>
              <a:t>Propiedades intermedias entre metal y no metal.</a:t>
            </a:r>
            <a:endParaRPr lang="en-GB" sz="2800" dirty="0" smtClean="0">
              <a:effectLst/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Fig3_3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32654"/>
            <a:ext cx="8097606" cy="44886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872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002588" cy="4525963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s-ES" b="1" dirty="0" smtClean="0"/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POR LOS GRUPOS CARACTERÍSTICOS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</a:t>
            </a:r>
            <a:r>
              <a:rPr lang="es-ES" sz="2800" dirty="0" smtClean="0">
                <a:effectLst/>
                <a:latin typeface="Arial" charset="0"/>
              </a:rPr>
              <a:t>A : Elementos Representativos.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effectLst/>
                <a:latin typeface="Arial" charset="0"/>
              </a:rPr>
              <a:t>	B : Elementos de Transición.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POR SUS NOMBRES TÍPICOS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</a:t>
            </a:r>
            <a:r>
              <a:rPr lang="es-ES" sz="2800" dirty="0" smtClean="0">
                <a:effectLst/>
                <a:latin typeface="Arial" charset="0"/>
              </a:rPr>
              <a:t>Metales alcalinos, metales alcalinos térreos, </a:t>
            </a:r>
            <a:r>
              <a:rPr lang="es-ES" sz="2800" dirty="0" err="1" smtClean="0">
                <a:effectLst/>
                <a:latin typeface="Arial" charset="0"/>
              </a:rPr>
              <a:t>boroides</a:t>
            </a:r>
            <a:r>
              <a:rPr lang="es-ES" sz="2800" dirty="0" smtClean="0">
                <a:effectLst/>
                <a:latin typeface="Arial" charset="0"/>
              </a:rPr>
              <a:t> o térreos, </a:t>
            </a:r>
            <a:r>
              <a:rPr lang="es-ES" sz="2800" dirty="0" err="1" smtClean="0">
                <a:effectLst/>
                <a:latin typeface="Arial" charset="0"/>
              </a:rPr>
              <a:t>carbonoides</a:t>
            </a:r>
            <a:r>
              <a:rPr lang="es-ES" sz="2800" dirty="0" smtClean="0">
                <a:effectLst/>
                <a:latin typeface="Arial" charset="0"/>
              </a:rPr>
              <a:t>, </a:t>
            </a:r>
            <a:r>
              <a:rPr lang="es-ES" sz="2800" dirty="0" err="1" smtClean="0">
                <a:effectLst/>
                <a:latin typeface="Arial" charset="0"/>
              </a:rPr>
              <a:t>nitrogenoides</a:t>
            </a:r>
            <a:r>
              <a:rPr lang="es-ES" sz="2800" dirty="0" smtClean="0">
                <a:effectLst/>
                <a:latin typeface="Arial" charset="0"/>
              </a:rPr>
              <a:t>, anfígenos o </a:t>
            </a:r>
            <a:r>
              <a:rPr lang="es-ES" sz="2800" dirty="0" err="1" smtClean="0">
                <a:effectLst/>
                <a:latin typeface="Arial" charset="0"/>
              </a:rPr>
              <a:t>calcógenos</a:t>
            </a:r>
            <a:r>
              <a:rPr lang="es-ES" sz="2800" dirty="0" smtClean="0">
                <a:effectLst/>
                <a:latin typeface="Arial" charset="0"/>
              </a:rPr>
              <a:t>, halógenos, gases nobles, etc.</a:t>
            </a:r>
            <a:endParaRPr lang="en-GB" sz="2800" dirty="0" smtClean="0">
              <a:effectLst/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62170"/>
              </p:ext>
            </p:extLst>
          </p:nvPr>
        </p:nvGraphicFramePr>
        <p:xfrm>
          <a:off x="467544" y="1700808"/>
          <a:ext cx="8137525" cy="4117976"/>
        </p:xfrm>
        <a:graphic>
          <a:graphicData uri="http://schemas.openxmlformats.org/drawingml/2006/table">
            <a:tbl>
              <a:tblPr/>
              <a:tblGrid>
                <a:gridCol w="893763"/>
                <a:gridCol w="1122362"/>
                <a:gridCol w="3671888"/>
                <a:gridCol w="2449512"/>
              </a:tblGrid>
              <a:tr h="423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Bloque</a:t>
                      </a: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Grupo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Nombres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Config. Electrón.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A"/>
                    </a:solidFill>
                  </a:tcPr>
                </a:tc>
              </a:tr>
              <a:tr h="708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IA</a:t>
                      </a:r>
                      <a:b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</a:b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IIA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Alcalinos</a:t>
                      </a:r>
                      <a:b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</a:b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Alcalino-térreos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n s</a:t>
                      </a:r>
                      <a:r>
                        <a:rPr kumimoji="0" lang="en-GB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br>
                        <a:rPr kumimoji="0" lang="en-GB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</a:b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n s</a:t>
                      </a:r>
                      <a:r>
                        <a:rPr kumimoji="0" lang="en-GB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F"/>
                    </a:solidFill>
                  </a:tcPr>
                </a:tc>
              </a:tr>
              <a:tr h="192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p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   </a:t>
                      </a: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IIIA</a:t>
                      </a:r>
                      <a:b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</a:b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    </a:t>
                      </a: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IVA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    VA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   VIA            VIIA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VIIIA</a:t>
                      </a: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Térreos</a:t>
                      </a:r>
                      <a:b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</a:br>
                      <a:r>
                        <a:rPr kumimoji="0" lang="es-E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Carbonoideos</a:t>
                      </a: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/>
                      </a:r>
                      <a:b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</a:br>
                      <a:r>
                        <a:rPr kumimoji="0" lang="es-E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Nitrogenoideos</a:t>
                      </a: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/>
                      </a:r>
                      <a:b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</a:b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Anfígenos (o </a:t>
                      </a:r>
                      <a:r>
                        <a:rPr kumimoji="0" lang="es-E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calcógenos</a:t>
                      </a: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)</a:t>
                      </a:r>
                      <a:b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</a:b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Halógenos</a:t>
                      </a:r>
                      <a:b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</a:b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Gases nobles</a:t>
                      </a: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n s</a:t>
                      </a:r>
                      <a:r>
                        <a:rPr kumimoji="0" lang="en-GB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n p</a:t>
                      </a:r>
                      <a:r>
                        <a:rPr kumimoji="0" lang="en-GB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/>
                      </a:r>
                      <a:b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</a:b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n s</a:t>
                      </a:r>
                      <a:r>
                        <a:rPr kumimoji="0" lang="en-GB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n p</a:t>
                      </a:r>
                      <a:r>
                        <a:rPr kumimoji="0" lang="en-GB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br>
                        <a:rPr kumimoji="0" lang="en-GB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</a:b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n s</a:t>
                      </a:r>
                      <a:r>
                        <a:rPr kumimoji="0" lang="en-GB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n p</a:t>
                      </a:r>
                      <a:r>
                        <a:rPr kumimoji="0" lang="en-GB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3</a:t>
                      </a:r>
                      <a:br>
                        <a:rPr kumimoji="0" lang="en-GB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</a:b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n s</a:t>
                      </a:r>
                      <a:r>
                        <a:rPr kumimoji="0" lang="en-GB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n p</a:t>
                      </a:r>
                      <a:r>
                        <a:rPr kumimoji="0" lang="en-GB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4</a:t>
                      </a:r>
                      <a:br>
                        <a:rPr kumimoji="0" lang="en-GB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</a:b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n s</a:t>
                      </a:r>
                      <a:r>
                        <a:rPr kumimoji="0" lang="en-GB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n p</a:t>
                      </a:r>
                      <a:r>
                        <a:rPr kumimoji="0" lang="en-GB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5</a:t>
                      </a:r>
                      <a:br>
                        <a:rPr kumimoji="0" lang="en-GB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</a:b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n s</a:t>
                      </a:r>
                      <a:r>
                        <a:rPr kumimoji="0" lang="en-GB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 n p</a:t>
                      </a:r>
                      <a:r>
                        <a:rPr kumimoji="0" lang="en-GB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6</a:t>
                      </a: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F"/>
                    </a:solidFill>
                  </a:tcPr>
                </a:tc>
              </a:tr>
              <a:tr h="4254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d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Elementos de transición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n s</a:t>
                      </a:r>
                      <a:r>
                        <a:rPr kumimoji="0" lang="en-GB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GB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(n–1) d</a:t>
                      </a:r>
                      <a:r>
                        <a:rPr kumimoji="0" lang="en-GB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1-10</a:t>
                      </a: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F"/>
                    </a:solidFill>
                  </a:tcPr>
                </a:tc>
              </a:tr>
              <a:tr h="640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 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El. de transición Interna (lantánidos y actínidos)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n s</a:t>
                      </a:r>
                      <a:r>
                        <a:rPr kumimoji="0" lang="en-GB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2 </a:t>
                      </a: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(n–1)d</a:t>
                      </a:r>
                      <a:r>
                        <a:rPr kumimoji="0" lang="en-GB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(n–2)f</a:t>
                      </a:r>
                      <a:r>
                        <a:rPr kumimoji="0" lang="en-GB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1-14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T="45724" marB="4572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98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6166"/>
            <a:ext cx="8568630" cy="86464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s-ES" b="1" dirty="0" smtClean="0">
                <a:solidFill>
                  <a:srgbClr val="FF0000"/>
                </a:solidFill>
                <a:latin typeface="Arial" charset="0"/>
              </a:rPr>
              <a:t>UBICACIÓN DE UN ELEMENTO EN LA T. P.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83568" y="1772816"/>
            <a:ext cx="7767637" cy="184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s-MX" altLang="es-PE" sz="2800" kern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configuración electrónica externa de un elemento permite ubicar su posición en la tabla periódica, es decir el grupo y período al cual pertenece.</a:t>
            </a:r>
            <a:endParaRPr lang="es-ES" altLang="es-PE" sz="2800" kern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42988" y="3789040"/>
            <a:ext cx="24625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MX" altLang="es-PE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 el período</a:t>
            </a:r>
            <a:endParaRPr lang="es-ES" altLang="es-PE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08400" y="4149080"/>
            <a:ext cx="1622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MX" altLang="es-PE" sz="3200" dirty="0">
                <a:solidFill>
                  <a:schemeClr val="tx2"/>
                </a:solidFill>
                <a:latin typeface="Arial Black" panose="020B0A04020102020204" pitchFamily="34" charset="0"/>
              </a:rPr>
              <a:t>ns</a:t>
            </a:r>
            <a:r>
              <a:rPr lang="es-MX" altLang="es-PE" sz="3200" baseline="30000" dirty="0">
                <a:solidFill>
                  <a:schemeClr val="tx2"/>
                </a:solidFill>
                <a:latin typeface="Arial Black" panose="020B0A04020102020204" pitchFamily="34" charset="0"/>
              </a:rPr>
              <a:t>2</a:t>
            </a:r>
            <a:r>
              <a:rPr lang="es-MX" altLang="es-PE" sz="3200" dirty="0">
                <a:solidFill>
                  <a:schemeClr val="tx2"/>
                </a:solidFill>
                <a:latin typeface="Arial Black" panose="020B0A04020102020204" pitchFamily="34" charset="0"/>
              </a:rPr>
              <a:t>np</a:t>
            </a:r>
            <a:r>
              <a:rPr lang="es-MX" altLang="es-PE" sz="3200" baseline="30000" dirty="0">
                <a:solidFill>
                  <a:schemeClr val="tx2"/>
                </a:solidFill>
                <a:latin typeface="Arial Black" panose="020B0A04020102020204" pitchFamily="34" charset="0"/>
              </a:rPr>
              <a:t>3</a:t>
            </a:r>
            <a:endParaRPr lang="es-ES" altLang="es-PE" sz="3200" baseline="300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110363" y="3284984"/>
            <a:ext cx="220605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MX" altLang="es-PE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 el grupo</a:t>
            </a:r>
          </a:p>
          <a:p>
            <a:pPr eaLnBrk="1" hangingPunct="1"/>
            <a:r>
              <a:rPr lang="es-MX" altLang="es-PE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2+3=5</a:t>
            </a:r>
          </a:p>
          <a:p>
            <a:pPr eaLnBrk="1" hangingPunct="1"/>
            <a:r>
              <a:rPr lang="es-MX" altLang="es-PE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 VA</a:t>
            </a:r>
            <a:endParaRPr lang="es-ES" altLang="es-PE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347864" y="5085184"/>
            <a:ext cx="28392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just" eaLnBrk="1" hangingPunct="1"/>
            <a:r>
              <a:rPr lang="es-MX" altLang="es-PE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 que el último</a:t>
            </a:r>
          </a:p>
          <a:p>
            <a:pPr algn="just" eaLnBrk="1" hangingPunct="1"/>
            <a:r>
              <a:rPr lang="es-MX" altLang="es-PE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altLang="es-PE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lectrón </a:t>
            </a:r>
            <a:r>
              <a:rPr lang="es-MX" altLang="es-PE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en el </a:t>
            </a:r>
          </a:p>
          <a:p>
            <a:pPr algn="just" eaLnBrk="1" hangingPunct="1"/>
            <a:r>
              <a:rPr lang="es-MX" altLang="es-PE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orbital p</a:t>
            </a:r>
            <a:endParaRPr lang="es-ES" altLang="es-PE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 flipV="1">
            <a:off x="4499992" y="3645024"/>
            <a:ext cx="1512888" cy="50323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 flipV="1">
            <a:off x="3131989" y="4148831"/>
            <a:ext cx="648419" cy="28733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5219551" y="3717032"/>
            <a:ext cx="936625" cy="50323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4932214" y="4653657"/>
            <a:ext cx="0" cy="50323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80182"/>
            <a:ext cx="8578850" cy="5401146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ELEMENTOS REPRESENTATIVOS : </a:t>
            </a:r>
            <a:r>
              <a:rPr lang="es-ES" sz="2800" b="1" dirty="0" smtClean="0">
                <a:solidFill>
                  <a:srgbClr val="FF99CC"/>
                </a:solidFill>
                <a:latin typeface="Arial" charset="0"/>
              </a:rPr>
              <a:t>GRUPO A</a:t>
            </a:r>
            <a:endParaRPr lang="es-ES" sz="2800" dirty="0" smtClean="0">
              <a:solidFill>
                <a:srgbClr val="FF99CC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</a:t>
            </a:r>
            <a:r>
              <a:rPr lang="es-ES" sz="2800" b="1" dirty="0" smtClean="0">
                <a:latin typeface="Arial" charset="0"/>
              </a:rPr>
              <a:t>PERÍODO :  </a:t>
            </a:r>
            <a:r>
              <a:rPr lang="es-ES" sz="2800" dirty="0" smtClean="0">
                <a:effectLst/>
                <a:latin typeface="Arial" charset="0"/>
              </a:rPr>
              <a:t>Última capa o nivel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   GRUPO     :  e</a:t>
            </a:r>
            <a:r>
              <a:rPr lang="es-ES" sz="3600" b="1" baseline="30000" dirty="0" smtClean="0">
                <a:latin typeface="Arial" charset="0"/>
              </a:rPr>
              <a:t>-</a:t>
            </a:r>
            <a:r>
              <a:rPr lang="es-ES" sz="2800" b="1" dirty="0" smtClean="0">
                <a:latin typeface="Arial" charset="0"/>
              </a:rPr>
              <a:t> </a:t>
            </a:r>
            <a:r>
              <a:rPr lang="es-ES" sz="2800" dirty="0" smtClean="0">
                <a:effectLst/>
                <a:latin typeface="Arial" charset="0"/>
              </a:rPr>
              <a:t>de la última capa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     C.E.         :  </a:t>
            </a:r>
            <a:r>
              <a:rPr lang="es-ES" sz="2800" dirty="0" smtClean="0">
                <a:effectLst/>
                <a:latin typeface="Arial" charset="0"/>
              </a:rPr>
              <a:t>Terminan  en el subnivel  </a:t>
            </a:r>
            <a:r>
              <a:rPr lang="es-ES" sz="2800" b="1" dirty="0" smtClean="0">
                <a:latin typeface="Arial" charset="0"/>
              </a:rPr>
              <a:t>“s”  y  “p”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es-ES" sz="2800" b="1" dirty="0" smtClean="0"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ELEMENTOS DE TRANSICIÓN:  </a:t>
            </a:r>
            <a:r>
              <a:rPr lang="es-ES" sz="2800" b="1" dirty="0" smtClean="0">
                <a:solidFill>
                  <a:srgbClr val="FF99CC"/>
                </a:solidFill>
                <a:latin typeface="Arial" charset="0"/>
              </a:rPr>
              <a:t>GRUPO B</a:t>
            </a:r>
            <a:endParaRPr lang="es-ES" sz="2800" dirty="0" smtClean="0">
              <a:solidFill>
                <a:srgbClr val="FF99CC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</a:t>
            </a:r>
            <a:r>
              <a:rPr lang="es-ES" sz="2800" b="1" dirty="0" smtClean="0">
                <a:latin typeface="Arial" charset="0"/>
              </a:rPr>
              <a:t>PERÍODO  :  </a:t>
            </a:r>
            <a:r>
              <a:rPr lang="es-ES" sz="2800" dirty="0" smtClean="0">
                <a:effectLst/>
                <a:latin typeface="Arial" charset="0"/>
              </a:rPr>
              <a:t>Última capa o nivel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   GRUPO     :  e</a:t>
            </a:r>
            <a:r>
              <a:rPr lang="es-ES" sz="3600" b="1" baseline="30000" dirty="0" smtClean="0">
                <a:latin typeface="Arial" charset="0"/>
              </a:rPr>
              <a:t>- </a:t>
            </a:r>
            <a:r>
              <a:rPr lang="es-ES" sz="2800" dirty="0" smtClean="0">
                <a:effectLst/>
                <a:latin typeface="Arial" charset="0"/>
              </a:rPr>
              <a:t>última capa  </a:t>
            </a:r>
            <a:r>
              <a:rPr lang="es-ES" sz="2800" b="1" dirty="0" smtClean="0">
                <a:latin typeface="Arial" charset="0"/>
              </a:rPr>
              <a:t>+  e</a:t>
            </a:r>
            <a:r>
              <a:rPr lang="es-ES" sz="3600" b="1" baseline="30000" dirty="0" smtClean="0">
                <a:latin typeface="Arial" charset="0"/>
              </a:rPr>
              <a:t>-</a:t>
            </a:r>
            <a:r>
              <a:rPr lang="es-ES" sz="2800" b="1" dirty="0" smtClean="0">
                <a:latin typeface="Arial" charset="0"/>
              </a:rPr>
              <a:t> </a:t>
            </a:r>
            <a:r>
              <a:rPr lang="es-ES" sz="2800" dirty="0" smtClean="0">
                <a:effectLst/>
                <a:latin typeface="Arial" charset="0"/>
              </a:rPr>
              <a:t>subnivel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                             </a:t>
            </a:r>
            <a:r>
              <a:rPr lang="es-ES" sz="2800" dirty="0" smtClean="0">
                <a:effectLst/>
                <a:latin typeface="Arial" charset="0"/>
              </a:rPr>
              <a:t>incompleto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   C.E.            :   </a:t>
            </a:r>
            <a:r>
              <a:rPr lang="es-ES" sz="2800" dirty="0" smtClean="0">
                <a:effectLst/>
                <a:latin typeface="Arial" charset="0"/>
              </a:rPr>
              <a:t>Terminan en el subnivel  </a:t>
            </a:r>
            <a:r>
              <a:rPr lang="es-ES" sz="2800" b="1" dirty="0" smtClean="0">
                <a:latin typeface="Arial" charset="0"/>
              </a:rPr>
              <a:t>“d” .</a:t>
            </a:r>
            <a:endParaRPr lang="en-GB" sz="2800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521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80243" y="1565920"/>
            <a:ext cx="7796213" cy="1143000"/>
          </a:xfrm>
        </p:spPr>
        <p:txBody>
          <a:bodyPr/>
          <a:lstStyle/>
          <a:p>
            <a:pPr algn="just" eaLnBrk="1" hangingPunct="1">
              <a:defRPr/>
            </a:pPr>
            <a:r>
              <a:rPr lang="es-ES" sz="2800" dirty="0" smtClean="0">
                <a:solidFill>
                  <a:srgbClr val="FF0000"/>
                </a:solidFill>
                <a:latin typeface="Arial" charset="0"/>
              </a:rPr>
              <a:t>PROPIEDADES PERIÓDICAS</a:t>
            </a:r>
            <a:endParaRPr lang="en-GB" sz="2800" dirty="0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0" y="2814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PE" altLang="es-PE" sz="1800">
              <a:latin typeface="Arial" charset="0"/>
            </a:endParaRPr>
          </a:p>
        </p:txBody>
      </p:sp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827212" y="2551544"/>
            <a:ext cx="734518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PE" sz="2800" dirty="0">
                <a:latin typeface="Arial" charset="0"/>
              </a:rPr>
              <a:t>Son propiedades que presentan los elementos químicos y que se repiten secuencialmente en la Tabla Periódica. Por su posición en la misma, podemos deducir qué valores presentan dichas propiedades, así como su comportamiento químico. </a:t>
            </a:r>
          </a:p>
        </p:txBody>
      </p:sp>
    </p:spTree>
    <p:extLst>
      <p:ext uri="{BB962C8B-B14F-4D97-AF65-F5344CB8AC3E}">
        <p14:creationId xmlns:p14="http://schemas.microsoft.com/office/powerpoint/2010/main" val="27973142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590550" y="765175"/>
            <a:ext cx="8229600" cy="6048375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PERIODICIDAD QUÍMICA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sz="2800" b="1" dirty="0" smtClean="0">
              <a:solidFill>
                <a:srgbClr val="FFCC0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b="1" dirty="0" smtClean="0">
                <a:solidFill>
                  <a:srgbClr val="FFCC00"/>
                </a:solidFill>
                <a:latin typeface="Arial" charset="0"/>
              </a:rPr>
              <a:t>   </a:t>
            </a:r>
            <a:r>
              <a:rPr lang="es-ES" sz="2800" b="1" dirty="0" smtClean="0">
                <a:solidFill>
                  <a:srgbClr val="FF0000"/>
                </a:solidFill>
                <a:latin typeface="Arial" charset="0"/>
              </a:rPr>
              <a:t>ANTECEDENTES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b="1" dirty="0" smtClean="0"/>
              <a:t>    </a:t>
            </a:r>
            <a:r>
              <a:rPr lang="es-ES" sz="2400" b="1" dirty="0" smtClean="0">
                <a:solidFill>
                  <a:srgbClr val="FFC000"/>
                </a:solidFill>
                <a:latin typeface="Arial" charset="0"/>
              </a:rPr>
              <a:t>HIPÓTESIS DE PROUT </a:t>
            </a:r>
            <a:endParaRPr lang="es-ES" sz="2400" dirty="0" smtClean="0">
              <a:solidFill>
                <a:srgbClr val="FFC00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Arial" charset="0"/>
              </a:rPr>
              <a:t>    </a:t>
            </a:r>
            <a:r>
              <a:rPr lang="es-ES" sz="2400" b="1" dirty="0" smtClean="0">
                <a:latin typeface="Arial" charset="0"/>
              </a:rPr>
              <a:t>Guillermo </a:t>
            </a:r>
            <a:r>
              <a:rPr lang="es-ES" sz="2400" b="1" dirty="0" err="1" smtClean="0">
                <a:latin typeface="Arial" charset="0"/>
              </a:rPr>
              <a:t>Prout</a:t>
            </a:r>
            <a:r>
              <a:rPr lang="es-ES" sz="2400" b="1" dirty="0" smtClean="0">
                <a:latin typeface="Arial" charset="0"/>
              </a:rPr>
              <a:t> (1815).</a:t>
            </a:r>
            <a:endParaRPr lang="en-US" sz="2400" b="1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Arial" charset="0"/>
              </a:rPr>
              <a:t>                                              </a:t>
            </a:r>
            <a:r>
              <a:rPr lang="en-US" sz="2400" b="1" dirty="0" smtClean="0">
                <a:solidFill>
                  <a:srgbClr val="FF99CC"/>
                </a:solidFill>
                <a:latin typeface="Arial" charset="0"/>
              </a:rPr>
              <a:t>H </a:t>
            </a:r>
            <a:r>
              <a:rPr lang="en-US" sz="2400" b="1" dirty="0" smtClean="0">
                <a:latin typeface="Arial" charset="0"/>
              </a:rPr>
              <a:t>    </a:t>
            </a:r>
            <a:r>
              <a:rPr lang="es-ES" sz="2400" b="1" dirty="0" smtClean="0">
                <a:latin typeface="Arial" charset="0"/>
                <a:sym typeface="Wingdings" pitchFamily="2" charset="2"/>
              </a:rPr>
              <a:t></a:t>
            </a:r>
            <a:r>
              <a:rPr lang="en-US" sz="2400" b="1" dirty="0" smtClean="0">
                <a:latin typeface="Arial" charset="0"/>
              </a:rPr>
              <a:t> GENERADOR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Arial" charset="0"/>
              </a:rPr>
              <a:t>                    He  = H + 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 smtClean="0">
                <a:latin typeface="Arial" charset="0"/>
              </a:rPr>
              <a:t>                    Li   = H + H + 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Arial" charset="0"/>
              </a:rPr>
              <a:t>    </a:t>
            </a:r>
            <a:r>
              <a:rPr lang="es-ES" sz="2400" b="1" dirty="0" smtClean="0">
                <a:solidFill>
                  <a:srgbClr val="FFC000"/>
                </a:solidFill>
                <a:latin typeface="Arial" charset="0"/>
              </a:rPr>
              <a:t>TRIADAS DE DOBEREINER </a:t>
            </a:r>
            <a:endParaRPr lang="es-ES" sz="2400" dirty="0" smtClean="0">
              <a:solidFill>
                <a:srgbClr val="FFC00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Arial" charset="0"/>
              </a:rPr>
              <a:t>    </a:t>
            </a:r>
            <a:r>
              <a:rPr lang="es-ES" sz="2400" b="1" dirty="0" smtClean="0">
                <a:latin typeface="Arial" charset="0"/>
              </a:rPr>
              <a:t>John </a:t>
            </a:r>
            <a:r>
              <a:rPr lang="es-ES" sz="2400" b="1" dirty="0" err="1" smtClean="0">
                <a:latin typeface="Arial" charset="0"/>
              </a:rPr>
              <a:t>Dobereiner</a:t>
            </a:r>
            <a:r>
              <a:rPr lang="es-ES" sz="2400" b="1" dirty="0" smtClean="0">
                <a:latin typeface="Arial" charset="0"/>
              </a:rPr>
              <a:t> (1817).             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b="1" dirty="0" smtClean="0">
                <a:latin typeface="Arial" charset="0"/>
              </a:rPr>
              <a:t>     Li (7) – </a:t>
            </a:r>
            <a:r>
              <a:rPr lang="es-ES" sz="2400" b="1" dirty="0" err="1" smtClean="0">
                <a:latin typeface="Arial" charset="0"/>
              </a:rPr>
              <a:t>Na</a:t>
            </a:r>
            <a:r>
              <a:rPr lang="es-ES" sz="2400" b="1" dirty="0" smtClean="0">
                <a:latin typeface="Arial" charset="0"/>
              </a:rPr>
              <a:t> (23) – K (39) 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b="1" dirty="0" smtClean="0">
                <a:latin typeface="Arial" charset="0"/>
              </a:rPr>
              <a:t>     Ca (40) – Sr (88,5) – Ba (137)                 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b="1" dirty="0" smtClean="0">
                <a:latin typeface="Arial" charset="0"/>
              </a:rPr>
              <a:t>     .                                          7 + 39                 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b="1" dirty="0" smtClean="0">
                <a:latin typeface="Arial" charset="0"/>
              </a:rPr>
              <a:t>     .                    P.A. (</a:t>
            </a:r>
            <a:r>
              <a:rPr lang="es-ES" sz="2400" b="1" dirty="0" err="1" smtClean="0">
                <a:latin typeface="Arial" charset="0"/>
              </a:rPr>
              <a:t>Na</a:t>
            </a:r>
            <a:r>
              <a:rPr lang="es-ES" sz="2400" b="1" dirty="0" smtClean="0">
                <a:latin typeface="Arial" charset="0"/>
              </a:rPr>
              <a:t>) =  ------------  =   23,0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b="1" dirty="0" smtClean="0">
                <a:latin typeface="Arial" charset="0"/>
              </a:rPr>
              <a:t>     .                                               2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2800" b="1" dirty="0" smtClean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557213"/>
            <a:ext cx="7796213" cy="1143000"/>
          </a:xfrm>
        </p:spPr>
        <p:txBody>
          <a:bodyPr/>
          <a:lstStyle/>
          <a:p>
            <a:pPr algn="just" eaLnBrk="1" hangingPunct="1">
              <a:defRPr/>
            </a:pPr>
            <a:r>
              <a:rPr lang="es-ES" sz="2800" dirty="0" smtClean="0">
                <a:solidFill>
                  <a:srgbClr val="FF0000"/>
                </a:solidFill>
                <a:latin typeface="Arial" charset="0"/>
              </a:rPr>
              <a:t>VARIACIÓN DE LAS PROPIEDADES PERIÓDICAS</a:t>
            </a:r>
            <a:endParaRPr lang="en-GB" sz="2800" dirty="0" smtClean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28775"/>
            <a:ext cx="8229600" cy="45307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s-ES" b="1" dirty="0" smtClean="0"/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TAMAÑOS ATÓMICOS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El tamaño atómico es algo difícil de definir, pero cuando se tiene que ser más específico se define en términos de su radio atómico (R</a:t>
            </a:r>
            <a:r>
              <a:rPr lang="es-ES" sz="2800" baseline="-25000" dirty="0" smtClean="0">
                <a:latin typeface="Arial" charset="0"/>
              </a:rPr>
              <a:t>A</a:t>
            </a:r>
            <a:r>
              <a:rPr lang="es-ES" sz="2800" dirty="0" smtClean="0">
                <a:latin typeface="Arial" charset="0"/>
              </a:rPr>
              <a:t>).</a:t>
            </a:r>
            <a:r>
              <a:rPr lang="es-ES" dirty="0" smtClean="0"/>
              <a:t> 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GB" dirty="0" smtClean="0"/>
              <a:t>              </a:t>
            </a:r>
            <a:r>
              <a:rPr lang="en-GB" dirty="0" smtClean="0">
                <a:solidFill>
                  <a:srgbClr val="CCFF66"/>
                </a:solidFill>
              </a:rPr>
              <a:t>d</a:t>
            </a:r>
            <a:endParaRPr lang="es-ES" dirty="0" smtClean="0">
              <a:solidFill>
                <a:srgbClr val="CCFF66"/>
              </a:solidFill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dirty="0" smtClean="0"/>
              <a:t>                                           </a:t>
            </a:r>
            <a:r>
              <a:rPr lang="es-ES" dirty="0" smtClean="0">
                <a:solidFill>
                  <a:srgbClr val="CCFF66"/>
                </a:solidFill>
              </a:rPr>
              <a:t>d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es-ES" dirty="0" smtClean="0"/>
          </a:p>
          <a:p>
            <a:pPr algn="just" eaLnBrk="1" hangingPunct="1">
              <a:buFont typeface="Wingdings" pitchFamily="2" charset="2"/>
              <a:buNone/>
              <a:defRPr/>
            </a:pPr>
            <a:endParaRPr lang="en-GB" dirty="0" smtClean="0"/>
          </a:p>
        </p:txBody>
      </p:sp>
      <p:pic>
        <p:nvPicPr>
          <p:cNvPr id="16388" name="Picture 4" descr="abril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724400"/>
            <a:ext cx="17732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abril4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149725"/>
            <a:ext cx="2016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0" y="2814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PE" altLang="es-PE" sz="1800">
              <a:latin typeface="Arial" charset="0"/>
            </a:endParaRP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898525" y="2814638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PE" sz="1600" b="1">
                <a:latin typeface="Arial" charset="0"/>
                <a:cs typeface="Times New Roman" pitchFamily="18" charset="0"/>
              </a:rPr>
              <a:t>d</a:t>
            </a:r>
            <a:endParaRPr lang="es-ES" altLang="es-PE" sz="1800">
              <a:latin typeface="Arial" charset="0"/>
            </a:endParaRPr>
          </a:p>
        </p:txBody>
      </p:sp>
      <p:pic>
        <p:nvPicPr>
          <p:cNvPr id="16392" name="Picture 9" descr="formu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581525"/>
            <a:ext cx="15621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1556792"/>
            <a:ext cx="75608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altLang="es-P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_tradnl" altLang="es-PE" sz="28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 metálico </a:t>
            </a:r>
            <a:r>
              <a:rPr lang="es-ES_tradnl" altLang="es-PE" sz="2800" dirty="0">
                <a:latin typeface="Arial" panose="020B0604020202020204" pitchFamily="34" charset="0"/>
                <a:cs typeface="Arial" panose="020B0604020202020204" pitchFamily="34" charset="0"/>
              </a:rPr>
              <a:t>de un elemento metálico </a:t>
            </a:r>
            <a:r>
              <a:rPr lang="es-ES_tradnl" altLang="es-PE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 como </a:t>
            </a:r>
            <a:r>
              <a:rPr lang="es-ES_tradnl" altLang="es-PE" sz="2800" dirty="0">
                <a:latin typeface="Arial" panose="020B0604020202020204" pitchFamily="34" charset="0"/>
                <a:cs typeface="Arial" panose="020B0604020202020204" pitchFamily="34" charset="0"/>
              </a:rPr>
              <a:t>la mitad de la distancia, determinada experimentalmente, entre los núcleos de átomos vecinos del sólido. </a:t>
            </a:r>
            <a:endParaRPr lang="es-P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4" descr="T2F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309" t="13071" r="70771" b="14642"/>
          <a:stretch/>
        </p:blipFill>
        <p:spPr bwMode="auto">
          <a:xfrm>
            <a:off x="-2484784" y="3888000"/>
            <a:ext cx="8324736" cy="23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65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1268760"/>
            <a:ext cx="73448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altLang="es-PE" sz="28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_tradnl" altLang="es-PE" sz="28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 covalente </a:t>
            </a:r>
            <a:r>
              <a:rPr lang="es-ES_tradnl" altLang="es-PE" sz="2800" dirty="0">
                <a:latin typeface="Arial" panose="020B0604020202020204" pitchFamily="34" charset="0"/>
                <a:cs typeface="Arial" panose="020B0604020202020204" pitchFamily="34" charset="0"/>
              </a:rPr>
              <a:t>de un elemento no metálico se define, de forma similar, como la mitad de la separación </a:t>
            </a:r>
            <a:r>
              <a:rPr lang="es-ES_tradnl" altLang="es-PE" sz="2800" dirty="0" err="1">
                <a:latin typeface="Arial" panose="020B0604020202020204" pitchFamily="34" charset="0"/>
                <a:cs typeface="Arial" panose="020B0604020202020204" pitchFamily="34" charset="0"/>
              </a:rPr>
              <a:t>internuclear</a:t>
            </a:r>
            <a:r>
              <a:rPr lang="es-ES_tradnl" altLang="es-PE" sz="2800" dirty="0">
                <a:latin typeface="Arial" panose="020B0604020202020204" pitchFamily="34" charset="0"/>
                <a:cs typeface="Arial" panose="020B0604020202020204" pitchFamily="34" charset="0"/>
              </a:rPr>
              <a:t> de átomos vecinos del mismo elemento en la molécula. </a:t>
            </a:r>
            <a:endParaRPr lang="es-P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4" descr="T2F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4" t="1" r="34888" b="13567"/>
          <a:stretch/>
        </p:blipFill>
        <p:spPr bwMode="auto">
          <a:xfrm>
            <a:off x="3203848" y="3573016"/>
            <a:ext cx="2808312" cy="257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1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1340768"/>
            <a:ext cx="7272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PE" sz="28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_tradnl" altLang="es-PE" sz="2800" dirty="0">
                <a:solidFill>
                  <a:srgbClr val="FF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 iónico </a:t>
            </a:r>
            <a:r>
              <a:rPr lang="es-ES_tradnl" altLang="es-PE" sz="2800" dirty="0">
                <a:latin typeface="Arial" panose="020B0604020202020204" pitchFamily="34" charset="0"/>
                <a:cs typeface="Arial" panose="020B0604020202020204" pitchFamily="34" charset="0"/>
              </a:rPr>
              <a:t>está relacionado con la distancia entre los núcleos de los cationes y aniones vecinos. </a:t>
            </a:r>
            <a:endParaRPr lang="es-ES" altLang="es-P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4" descr="T2F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8" t="6784" r="-9870" b="13071"/>
          <a:stretch/>
        </p:blipFill>
        <p:spPr bwMode="auto">
          <a:xfrm>
            <a:off x="3203848" y="3356992"/>
            <a:ext cx="381218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5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Tabla periódica moder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91863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915816" y="76470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 smtClean="0">
                <a:solidFill>
                  <a:srgbClr val="FFC000"/>
                </a:solidFill>
              </a:rPr>
              <a:t>RADIO ATÓMICO</a:t>
            </a:r>
            <a:endParaRPr lang="es-PE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contenidos.educarex.es/mci/2010/06/graficos/radi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21" y="1182026"/>
            <a:ext cx="8026119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89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14808" y="620688"/>
            <a:ext cx="6861448" cy="3024336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s-ES" dirty="0" smtClean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dirty="0" smtClean="0"/>
              <a:t>                                           </a:t>
            </a:r>
            <a:r>
              <a:rPr lang="es-ES" sz="2800" b="1" dirty="0" smtClean="0">
                <a:latin typeface="Arial" charset="0"/>
              </a:rPr>
              <a:t>AUMENTA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		       </a:t>
            </a:r>
            <a:r>
              <a:rPr lang="es-ES" sz="2800" b="1" dirty="0" smtClean="0">
                <a:latin typeface="Arial" charset="0"/>
              </a:rPr>
              <a:t>AUMENTA</a:t>
            </a:r>
            <a:r>
              <a:rPr lang="es-ES" sz="2800" dirty="0" smtClean="0">
                <a:latin typeface="Arial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                                                   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" sz="2800" b="1" dirty="0">
              <a:solidFill>
                <a:srgbClr val="FFFF00"/>
              </a:solidFill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	            	     	     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dirty="0" smtClean="0"/>
              <a:t>	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s-ES" b="1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b="1" dirty="0" smtClean="0"/>
              <a:t>            </a:t>
            </a:r>
            <a:r>
              <a:rPr lang="en-GB" dirty="0" smtClean="0"/>
              <a:t> </a:t>
            </a:r>
            <a:endParaRPr lang="en-GB" sz="2800" baseline="-25000" dirty="0" smtClean="0">
              <a:latin typeface="Arial" charset="0"/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4382492" y="1772816"/>
            <a:ext cx="1917700" cy="1584325"/>
            <a:chOff x="2366268" y="1124744"/>
            <a:chExt cx="1917700" cy="1584325"/>
          </a:xfrm>
        </p:grpSpPr>
        <p:sp>
          <p:nvSpPr>
            <p:cNvPr id="19459" name="Line 4"/>
            <p:cNvSpPr>
              <a:spLocks noChangeShapeType="1"/>
            </p:cNvSpPr>
            <p:nvPr/>
          </p:nvSpPr>
          <p:spPr bwMode="auto">
            <a:xfrm>
              <a:off x="2366268" y="1124744"/>
              <a:ext cx="1917700" cy="0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9460" name="Line 5"/>
            <p:cNvSpPr>
              <a:spLocks noChangeShapeType="1"/>
            </p:cNvSpPr>
            <p:nvPr/>
          </p:nvSpPr>
          <p:spPr bwMode="auto">
            <a:xfrm>
              <a:off x="2411760" y="1124744"/>
              <a:ext cx="0" cy="1584325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475656" y="4221088"/>
            <a:ext cx="6048375" cy="935038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ctr" eaLnBrk="1" hangingPunct="1">
              <a:buSzPct val="60000"/>
              <a:buFont typeface="Wingdings" pitchFamily="2" charset="2"/>
              <a:buNone/>
            </a:pPr>
            <a:r>
              <a:rPr lang="en-US" altLang="es-PE" sz="2800" b="1">
                <a:latin typeface="Arial" charset="0"/>
              </a:rPr>
              <a:t>r </a:t>
            </a:r>
            <a:r>
              <a:rPr lang="en-US" altLang="es-PE" sz="2800" b="1" baseline="-25000">
                <a:latin typeface="Arial" charset="0"/>
              </a:rPr>
              <a:t>CATIÓN</a:t>
            </a:r>
            <a:r>
              <a:rPr lang="en-US" altLang="es-PE" sz="2800" b="1">
                <a:latin typeface="Arial" charset="0"/>
              </a:rPr>
              <a:t> &lt; r </a:t>
            </a:r>
            <a:r>
              <a:rPr lang="en-US" altLang="es-PE" sz="2800" b="1" baseline="-25000">
                <a:latin typeface="Arial" charset="0"/>
              </a:rPr>
              <a:t>ÁTOMO NEUTRO</a:t>
            </a:r>
            <a:r>
              <a:rPr lang="en-US" altLang="es-PE" sz="2800" b="1">
                <a:latin typeface="Arial" charset="0"/>
              </a:rPr>
              <a:t> &lt; r </a:t>
            </a:r>
            <a:r>
              <a:rPr lang="en-US" altLang="es-PE" sz="2800" b="1" baseline="-25000">
                <a:latin typeface="Arial" charset="0"/>
              </a:rPr>
              <a:t>ANIÓN</a:t>
            </a:r>
            <a:endParaRPr lang="en-GB" altLang="es-PE" sz="2800" b="1">
              <a:latin typeface="Arial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040052" y="2204864"/>
            <a:ext cx="82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FFFF00"/>
                </a:solidFill>
              </a:rPr>
              <a:t>R</a:t>
            </a:r>
            <a:r>
              <a:rPr lang="es-ES" sz="3200" b="1" baseline="-25000" dirty="0" smtClean="0">
                <a:solidFill>
                  <a:srgbClr val="FFFF00"/>
                </a:solidFill>
              </a:rPr>
              <a:t>A</a:t>
            </a:r>
            <a:endParaRPr lang="es-PE" sz="3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591742"/>
            <a:ext cx="7991475" cy="35654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FF99CC"/>
                </a:solidFill>
                <a:latin typeface="Arial" charset="0"/>
              </a:rPr>
              <a:t>CASOS: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800" b="1" dirty="0" smtClean="0">
              <a:solidFill>
                <a:srgbClr val="FF99CC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1. </a:t>
            </a:r>
            <a:r>
              <a:rPr lang="es-ES" sz="2800" dirty="0" smtClean="0">
                <a:latin typeface="Arial" charset="0"/>
              </a:rPr>
              <a:t>Para   </a:t>
            </a:r>
            <a:r>
              <a:rPr lang="es-ES" sz="2800" b="1" dirty="0" smtClean="0">
                <a:solidFill>
                  <a:srgbClr val="FFFF00"/>
                </a:solidFill>
                <a:effectLst/>
                <a:latin typeface="Arial" charset="0"/>
              </a:rPr>
              <a:t>especies </a:t>
            </a:r>
            <a:r>
              <a:rPr lang="es-ES" sz="2800" b="1" dirty="0" err="1" smtClean="0">
                <a:solidFill>
                  <a:srgbClr val="FFFF00"/>
                </a:solidFill>
                <a:effectLst/>
                <a:latin typeface="Arial" charset="0"/>
              </a:rPr>
              <a:t>isoelectrónicas</a:t>
            </a:r>
            <a:r>
              <a:rPr lang="es-ES" sz="2800" b="1" dirty="0" smtClean="0">
                <a:solidFill>
                  <a:srgbClr val="FFFF00"/>
                </a:solidFill>
                <a:effectLst/>
                <a:latin typeface="Arial" charset="0"/>
              </a:rPr>
              <a:t> </a:t>
            </a:r>
            <a:r>
              <a:rPr lang="es-ES" sz="2800" b="1" dirty="0" smtClean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s-ES" sz="2800" dirty="0" smtClean="0">
                <a:latin typeface="Arial" charset="0"/>
              </a:rPr>
              <a:t>el radio del </a:t>
            </a:r>
            <a:r>
              <a:rPr lang="es-ES" sz="2800" dirty="0" err="1" smtClean="0">
                <a:latin typeface="Arial" charset="0"/>
              </a:rPr>
              <a:t>ión</a:t>
            </a:r>
            <a:r>
              <a:rPr lang="es-ES" sz="2800" dirty="0" smtClean="0">
                <a:latin typeface="Arial" charset="0"/>
              </a:rPr>
              <a:t> disminuye con el aumento de su carga nuclear (Z).</a:t>
            </a:r>
            <a:endParaRPr lang="en-US" sz="2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Arial" charset="0"/>
              </a:rPr>
              <a:t>    </a:t>
            </a:r>
            <a:r>
              <a:rPr lang="en-US" sz="2800" b="1" dirty="0" err="1" smtClean="0">
                <a:latin typeface="Arial" charset="0"/>
              </a:rPr>
              <a:t>Ejm</a:t>
            </a:r>
            <a:r>
              <a:rPr lang="en-US" sz="2800" b="1" dirty="0" smtClean="0">
                <a:latin typeface="Arial" charset="0"/>
              </a:rPr>
              <a:t>.</a:t>
            </a:r>
            <a:r>
              <a:rPr lang="en-US" sz="2800" dirty="0" smtClean="0">
                <a:latin typeface="Arial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Arial" charset="0"/>
              </a:rPr>
              <a:t>                 r	             &gt;	r       	     &gt;  r</a:t>
            </a:r>
            <a:r>
              <a:rPr lang="en-US" sz="2800" dirty="0" smtClean="0">
                <a:latin typeface="Arial" charset="0"/>
              </a:rPr>
              <a:t>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 smtClean="0">
                <a:latin typeface="Arial" charset="0"/>
              </a:rPr>
              <a:t>                   </a:t>
            </a:r>
            <a:r>
              <a:rPr lang="en-US" sz="2800" b="1" baseline="-25000" dirty="0" smtClean="0">
                <a:solidFill>
                  <a:srgbClr val="66FFFF"/>
                </a:solidFill>
                <a:latin typeface="Arial" charset="0"/>
              </a:rPr>
              <a:t>15</a:t>
            </a:r>
            <a:r>
              <a:rPr lang="en-US" sz="2800" b="1" dirty="0" smtClean="0">
                <a:latin typeface="Arial" charset="0"/>
              </a:rPr>
              <a:t> P </a:t>
            </a:r>
            <a:r>
              <a:rPr lang="en-US" sz="2800" b="1" baseline="30000" dirty="0" smtClean="0">
                <a:latin typeface="Arial" charset="0"/>
              </a:rPr>
              <a:t>3 -</a:t>
            </a:r>
            <a:r>
              <a:rPr lang="en-US" sz="2800" b="1" dirty="0" smtClean="0">
                <a:latin typeface="Arial" charset="0"/>
              </a:rPr>
              <a:t>          </a:t>
            </a:r>
            <a:r>
              <a:rPr lang="en-US" sz="2800" b="1" baseline="-25000" dirty="0" smtClean="0">
                <a:solidFill>
                  <a:srgbClr val="66FFFF"/>
                </a:solidFill>
                <a:latin typeface="Arial" charset="0"/>
              </a:rPr>
              <a:t>16</a:t>
            </a:r>
            <a:r>
              <a:rPr lang="en-US" sz="2800" b="1" dirty="0" smtClean="0">
                <a:latin typeface="Arial" charset="0"/>
              </a:rPr>
              <a:t> S </a:t>
            </a:r>
            <a:r>
              <a:rPr lang="en-US" sz="2800" b="1" baseline="30000" dirty="0" smtClean="0">
                <a:latin typeface="Arial" charset="0"/>
              </a:rPr>
              <a:t>2 -</a:t>
            </a:r>
            <a:r>
              <a:rPr lang="en-US" sz="2800" b="1" dirty="0" smtClean="0">
                <a:latin typeface="Arial" charset="0"/>
              </a:rPr>
              <a:t>         </a:t>
            </a:r>
            <a:r>
              <a:rPr lang="en-US" sz="2800" b="1" baseline="-25000" dirty="0" smtClean="0">
                <a:solidFill>
                  <a:srgbClr val="66FFFF"/>
                </a:solidFill>
                <a:latin typeface="Arial" charset="0"/>
              </a:rPr>
              <a:t>17 </a:t>
            </a:r>
            <a:r>
              <a:rPr lang="en-US" sz="2800" b="1" dirty="0" smtClean="0">
                <a:latin typeface="Arial" charset="0"/>
              </a:rPr>
              <a:t>Cl </a:t>
            </a:r>
            <a:r>
              <a:rPr lang="en-US" sz="2800" b="1" baseline="30000" dirty="0" smtClean="0">
                <a:latin typeface="Arial" charset="0"/>
              </a:rPr>
              <a:t>1 -</a:t>
            </a:r>
            <a:endParaRPr lang="en-US" sz="2800" b="1" baseline="30000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400" dirty="0" smtClean="0">
                <a:latin typeface="Arial" charset="0"/>
              </a:rPr>
              <a:t>  </a:t>
            </a:r>
            <a:r>
              <a:rPr lang="en-US" sz="1600" dirty="0" smtClean="0">
                <a:latin typeface="Arial" charset="0"/>
              </a:rPr>
              <a:t>        </a:t>
            </a:r>
            <a:endParaRPr lang="es-ES" sz="1000" b="1" dirty="0" smtClean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735758"/>
            <a:ext cx="7416824" cy="2989386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400" dirty="0" smtClean="0">
                <a:latin typeface="Arial" charset="0"/>
              </a:rPr>
              <a:t>  </a:t>
            </a:r>
            <a:r>
              <a:rPr lang="en-US" sz="1600" dirty="0" smtClean="0">
                <a:latin typeface="Arial" charset="0"/>
              </a:rPr>
              <a:t>        </a:t>
            </a:r>
            <a:endParaRPr lang="es-ES" sz="1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2.</a:t>
            </a:r>
            <a:r>
              <a:rPr lang="es-ES" sz="2800" dirty="0" smtClean="0">
                <a:latin typeface="Arial" charset="0"/>
              </a:rPr>
              <a:t> Para </a:t>
            </a:r>
            <a:r>
              <a:rPr lang="es-ES" sz="2800" b="1" dirty="0" smtClean="0">
                <a:solidFill>
                  <a:srgbClr val="FFFF00"/>
                </a:solidFill>
                <a:effectLst/>
                <a:latin typeface="Arial" charset="0"/>
              </a:rPr>
              <a:t>cationes</a:t>
            </a:r>
            <a:r>
              <a:rPr lang="es-ES" sz="2800" dirty="0" smtClean="0">
                <a:latin typeface="Arial" charset="0"/>
              </a:rPr>
              <a:t> de un mismo elemento el radio disminuye con el aumento de la carga iónica.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   </a:t>
            </a:r>
            <a:r>
              <a:rPr lang="es-ES" sz="2800" b="1" dirty="0" err="1" smtClean="0">
                <a:latin typeface="Arial" charset="0"/>
              </a:rPr>
              <a:t>Ejm</a:t>
            </a:r>
            <a:r>
              <a:rPr lang="es-ES" sz="2800" b="1" dirty="0" smtClean="0">
                <a:latin typeface="Arial" charset="0"/>
              </a:rPr>
              <a:t>.</a:t>
            </a:r>
            <a:endParaRPr lang="es-ES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              </a:t>
            </a:r>
            <a:r>
              <a:rPr lang="es-ES" sz="2800" b="1" dirty="0" smtClean="0">
                <a:latin typeface="Arial" charset="0"/>
              </a:rPr>
              <a:t>r	           &gt;  r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                   Cr </a:t>
            </a:r>
            <a:r>
              <a:rPr lang="es-ES" sz="2800" b="1" baseline="30000" dirty="0" smtClean="0">
                <a:solidFill>
                  <a:srgbClr val="FFFF00"/>
                </a:solidFill>
                <a:latin typeface="Arial" charset="0"/>
              </a:rPr>
              <a:t>3 +</a:t>
            </a:r>
            <a:r>
              <a:rPr lang="es-ES" sz="2800" b="1" dirty="0" smtClean="0">
                <a:latin typeface="Arial" charset="0"/>
              </a:rPr>
              <a:t>          Cr </a:t>
            </a:r>
            <a:r>
              <a:rPr lang="es-ES" sz="2800" b="1" baseline="30000" dirty="0" smtClean="0">
                <a:solidFill>
                  <a:srgbClr val="FFFF00"/>
                </a:solidFill>
                <a:latin typeface="Arial" charset="0"/>
              </a:rPr>
              <a:t>6 +</a:t>
            </a:r>
            <a:r>
              <a:rPr lang="es-ES" sz="2800" b="1" dirty="0" smtClean="0">
                <a:latin typeface="Arial" charset="0"/>
              </a:rPr>
              <a:t> </a:t>
            </a:r>
            <a:endParaRPr lang="en-GB" sz="2800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0057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2094086"/>
            <a:ext cx="7488832" cy="25590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3.</a:t>
            </a:r>
            <a:r>
              <a:rPr lang="es-ES" sz="2800" dirty="0" smtClean="0">
                <a:latin typeface="Arial" charset="0"/>
              </a:rPr>
              <a:t> Para </a:t>
            </a:r>
            <a:r>
              <a:rPr lang="es-ES" sz="2800" b="1" dirty="0" smtClean="0">
                <a:solidFill>
                  <a:srgbClr val="FFFF00"/>
                </a:solidFill>
                <a:effectLst/>
                <a:latin typeface="Arial" charset="0"/>
              </a:rPr>
              <a:t>aniones</a:t>
            </a:r>
            <a:r>
              <a:rPr lang="es-ES" sz="2800" dirty="0" smtClean="0">
                <a:latin typeface="Arial" charset="0"/>
              </a:rPr>
              <a:t> de un mismo elemento  el radio aumenta con el aumento da la carga iónica.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    </a:t>
            </a:r>
            <a:r>
              <a:rPr lang="es-ES" sz="2800" b="1" dirty="0" err="1" smtClean="0">
                <a:latin typeface="Arial" charset="0"/>
              </a:rPr>
              <a:t>Ejm</a:t>
            </a:r>
            <a:r>
              <a:rPr lang="es-ES" sz="2800" b="1" dirty="0" smtClean="0">
                <a:latin typeface="Arial" charset="0"/>
              </a:rPr>
              <a:t>.</a:t>
            </a:r>
            <a:endParaRPr lang="es-ES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                     </a:t>
            </a:r>
            <a:r>
              <a:rPr lang="es-ES" sz="2800" b="1" dirty="0" smtClean="0">
                <a:latin typeface="Arial" charset="0"/>
              </a:rPr>
              <a:t>r	       &lt;	  r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                           O </a:t>
            </a:r>
            <a:r>
              <a:rPr lang="es-ES" sz="2800" b="1" baseline="30000" dirty="0" smtClean="0">
                <a:solidFill>
                  <a:srgbClr val="FFFF00"/>
                </a:solidFill>
                <a:latin typeface="Arial" charset="0"/>
              </a:rPr>
              <a:t>1 -</a:t>
            </a:r>
            <a:r>
              <a:rPr lang="es-ES" sz="2800" b="1" dirty="0" smtClean="0">
                <a:latin typeface="Arial" charset="0"/>
              </a:rPr>
              <a:t>  	     O </a:t>
            </a:r>
            <a:r>
              <a:rPr lang="es-ES" sz="2800" b="1" baseline="30000" dirty="0" smtClean="0">
                <a:solidFill>
                  <a:srgbClr val="FFFF00"/>
                </a:solidFill>
                <a:latin typeface="Arial" charset="0"/>
              </a:rPr>
              <a:t>2 -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879475" y="1196975"/>
            <a:ext cx="82296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FFC000"/>
                </a:solidFill>
                <a:latin typeface="Arial" charset="0"/>
              </a:rPr>
              <a:t>OCTAVAS DE NEWLANDS </a:t>
            </a:r>
            <a:endParaRPr lang="en-US" sz="2800" dirty="0" smtClean="0">
              <a:solidFill>
                <a:srgbClr val="FFC000"/>
              </a:solidFill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err="1" smtClean="0">
                <a:latin typeface="Arial" charset="0"/>
              </a:rPr>
              <a:t>J.Newlands</a:t>
            </a:r>
            <a:r>
              <a:rPr lang="en-US" sz="2800" b="1" dirty="0" smtClean="0">
                <a:latin typeface="Arial" charset="0"/>
              </a:rPr>
              <a:t> (1864).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b="1" dirty="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>
                <a:latin typeface="Arial" charset="0"/>
              </a:rPr>
              <a:t>                                 </a:t>
            </a:r>
            <a:r>
              <a:rPr lang="en-US" sz="2800" b="1" dirty="0" smtClean="0">
                <a:latin typeface="Arial" charset="0"/>
              </a:rPr>
              <a:t>1    2    3  4  5  6  7   </a:t>
            </a:r>
            <a:r>
              <a:rPr lang="en-US" sz="2800" b="1" dirty="0" smtClean="0">
                <a:solidFill>
                  <a:srgbClr val="FFFF00"/>
                </a:solidFill>
                <a:latin typeface="Arial" charset="0"/>
              </a:rPr>
              <a:t>8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latin typeface="Arial" charset="0"/>
              </a:rPr>
              <a:t>		                       Li   Be  B C  N O  F  </a:t>
            </a:r>
            <a:r>
              <a:rPr lang="en-US" sz="2800" b="1" dirty="0" smtClean="0">
                <a:solidFill>
                  <a:srgbClr val="FFFF00"/>
                </a:solidFill>
                <a:latin typeface="Arial" charset="0"/>
              </a:rPr>
              <a:t>Na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latin typeface="Arial" charset="0"/>
              </a:rPr>
              <a:t>                                </a:t>
            </a:r>
            <a:r>
              <a:rPr lang="en-US" sz="2800" b="1" dirty="0" smtClean="0">
                <a:solidFill>
                  <a:srgbClr val="FFFF00"/>
                </a:solidFill>
                <a:latin typeface="Arial" charset="0"/>
              </a:rPr>
              <a:t>Na</a:t>
            </a:r>
            <a:r>
              <a:rPr lang="en-US" sz="2800" b="1" dirty="0" smtClean="0">
                <a:latin typeface="Arial" charset="0"/>
              </a:rPr>
              <a:t> Mg A</a:t>
            </a:r>
            <a:r>
              <a:rPr lang="es-ES" sz="2800" b="1" dirty="0" smtClean="0">
                <a:latin typeface="Arial" charset="0"/>
              </a:rPr>
              <a:t>l Si P  S  Cl </a:t>
            </a:r>
            <a:r>
              <a:rPr lang="es-ES" sz="2800" b="1" dirty="0" smtClean="0">
                <a:solidFill>
                  <a:srgbClr val="FFFF00"/>
                </a:solidFill>
                <a:latin typeface="Arial" charset="0"/>
              </a:rPr>
              <a:t>K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                                </a:t>
            </a:r>
            <a:r>
              <a:rPr lang="es-ES" sz="2800" b="1" dirty="0" smtClean="0">
                <a:solidFill>
                  <a:srgbClr val="FFFF00"/>
                </a:solidFill>
                <a:latin typeface="Arial" charset="0"/>
              </a:rPr>
              <a:t>K </a:t>
            </a:r>
            <a:r>
              <a:rPr lang="es-ES" sz="2800" b="1" dirty="0" smtClean="0">
                <a:latin typeface="Arial" charset="0"/>
              </a:rPr>
              <a:t>...</a:t>
            </a:r>
            <a:endParaRPr lang="en-GB" sz="2800" b="1" dirty="0" smtClean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374006"/>
            <a:ext cx="7344816" cy="356716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4.</a:t>
            </a:r>
            <a:r>
              <a:rPr lang="es-ES" sz="2800" dirty="0" smtClean="0">
                <a:latin typeface="Arial" charset="0"/>
              </a:rPr>
              <a:t> Para </a:t>
            </a:r>
            <a:r>
              <a:rPr lang="es-ES" sz="2800" b="1" dirty="0" smtClean="0">
                <a:solidFill>
                  <a:srgbClr val="FFFF00"/>
                </a:solidFill>
                <a:effectLst/>
                <a:latin typeface="Arial" charset="0"/>
              </a:rPr>
              <a:t>elementos que pertenecen a un mismo grupo</a:t>
            </a:r>
            <a:r>
              <a:rPr lang="es-ES" sz="2800" dirty="0" smtClean="0">
                <a:latin typeface="Arial" charset="0"/>
              </a:rPr>
              <a:t>, si sus iones tienen la misma carga iónica, el radio del </a:t>
            </a:r>
            <a:r>
              <a:rPr lang="es-ES" sz="2800" dirty="0" err="1" smtClean="0">
                <a:latin typeface="Arial" charset="0"/>
              </a:rPr>
              <a:t>ión</a:t>
            </a:r>
            <a:r>
              <a:rPr lang="es-ES" sz="2800" dirty="0" smtClean="0">
                <a:latin typeface="Arial" charset="0"/>
              </a:rPr>
              <a:t> aumenta con el aumento de la carga nuclear (Z).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    </a:t>
            </a:r>
            <a:r>
              <a:rPr lang="es-ES" sz="2800" b="1" dirty="0" err="1" smtClean="0">
                <a:latin typeface="Arial" charset="0"/>
              </a:rPr>
              <a:t>Ejm</a:t>
            </a:r>
            <a:r>
              <a:rPr lang="es-ES" sz="2800" dirty="0" smtClean="0">
                <a:latin typeface="Arial" charset="0"/>
              </a:rPr>
              <a:t>.</a:t>
            </a:r>
            <a:endParaRPr lang="en-US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Arial" charset="0"/>
              </a:rPr>
              <a:t>                 r	               &lt;	 r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latin typeface="Arial" charset="0"/>
              </a:rPr>
              <a:t>                   </a:t>
            </a:r>
            <a:r>
              <a:rPr lang="es-ES" sz="2800" b="1" baseline="-25000" dirty="0" smtClean="0">
                <a:solidFill>
                  <a:srgbClr val="66FFFF"/>
                </a:solidFill>
                <a:latin typeface="Arial" charset="0"/>
              </a:rPr>
              <a:t>12</a:t>
            </a:r>
            <a:r>
              <a:rPr lang="es-ES" sz="2800" b="1" dirty="0" smtClean="0">
                <a:latin typeface="Arial" charset="0"/>
              </a:rPr>
              <a:t> Mg </a:t>
            </a:r>
            <a:r>
              <a:rPr lang="es-ES" sz="2800" b="1" baseline="30000" dirty="0" smtClean="0">
                <a:latin typeface="Arial" charset="0"/>
              </a:rPr>
              <a:t>2 +</a:t>
            </a:r>
            <a:r>
              <a:rPr lang="es-ES" sz="2800" b="1" dirty="0" smtClean="0">
                <a:latin typeface="Arial" charset="0"/>
              </a:rPr>
              <a:t>  	    </a:t>
            </a:r>
            <a:r>
              <a:rPr lang="es-ES" sz="2800" b="1" baseline="-25000" dirty="0" smtClean="0">
                <a:solidFill>
                  <a:srgbClr val="66FFFF"/>
                </a:solidFill>
                <a:latin typeface="Arial" charset="0"/>
              </a:rPr>
              <a:t>20</a:t>
            </a:r>
            <a:r>
              <a:rPr lang="es-ES" sz="2800" b="1" dirty="0" smtClean="0">
                <a:latin typeface="Arial" charset="0"/>
              </a:rPr>
              <a:t>Ca </a:t>
            </a:r>
            <a:r>
              <a:rPr lang="es-ES" sz="2800" b="1" baseline="30000" dirty="0" smtClean="0">
                <a:latin typeface="Arial" charset="0"/>
              </a:rPr>
              <a:t>2 +</a:t>
            </a:r>
            <a:endParaRPr lang="en-GB" sz="2800" b="1" baseline="300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207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466279" y="764704"/>
            <a:ext cx="7850137" cy="57166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400" b="1" dirty="0" smtClean="0"/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ENERGÍA DE IONIZACIÓN (E.I.)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</a:t>
            </a:r>
            <a:r>
              <a:rPr lang="es-ES" sz="2800" dirty="0" smtClean="0">
                <a:effectLst/>
                <a:latin typeface="Arial" charset="0"/>
              </a:rPr>
              <a:t>Es la mínima energía que debemos dar a un átomo gaseoso para arrancarle un electrón y así formar un ión gaseoso.</a:t>
            </a:r>
            <a:endParaRPr lang="es-ES" sz="2800" b="1" dirty="0" smtClean="0">
              <a:effectLst/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err="1" smtClean="0">
                <a:latin typeface="Arial" charset="0"/>
              </a:rPr>
              <a:t>Ejm.</a:t>
            </a:r>
            <a:r>
              <a:rPr lang="es-ES" sz="2800" b="1" dirty="0" smtClean="0">
                <a:latin typeface="Arial" charset="0"/>
              </a:rPr>
              <a:t> </a:t>
            </a:r>
            <a:r>
              <a:rPr lang="es-ES" sz="2800" baseline="-25000" dirty="0" smtClean="0">
                <a:latin typeface="Arial" charset="0"/>
              </a:rPr>
              <a:t>11</a:t>
            </a:r>
            <a:r>
              <a:rPr lang="es-ES" sz="2800" dirty="0" smtClean="0">
                <a:latin typeface="Arial" charset="0"/>
              </a:rPr>
              <a:t>Na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Na </a:t>
            </a:r>
            <a:r>
              <a:rPr lang="es-ES" sz="2800" baseline="-25000" dirty="0" smtClean="0">
                <a:latin typeface="Arial" charset="0"/>
              </a:rPr>
              <a:t>(g)</a:t>
            </a:r>
            <a:r>
              <a:rPr lang="es-ES" sz="2800" dirty="0" smtClean="0">
                <a:latin typeface="Arial" charset="0"/>
              </a:rPr>
              <a:t>   +  </a:t>
            </a:r>
            <a:r>
              <a:rPr lang="es-ES" sz="2800" dirty="0" smtClean="0">
                <a:solidFill>
                  <a:srgbClr val="FFFF00"/>
                </a:solidFill>
                <a:latin typeface="Arial" charset="0"/>
              </a:rPr>
              <a:t>E.I.</a:t>
            </a:r>
            <a:r>
              <a:rPr lang="es-ES" sz="2800" baseline="-25000" dirty="0" smtClean="0">
                <a:solidFill>
                  <a:srgbClr val="FFFF00"/>
                </a:solidFill>
                <a:latin typeface="Arial" charset="0"/>
              </a:rPr>
              <a:t>1</a:t>
            </a:r>
            <a:r>
              <a:rPr lang="es-ES" sz="2800" dirty="0" smtClean="0">
                <a:latin typeface="Arial" charset="0"/>
              </a:rPr>
              <a:t>  </a:t>
            </a:r>
            <a:r>
              <a:rPr lang="es-ES" sz="28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800" dirty="0" smtClean="0">
                <a:latin typeface="Arial" charset="0"/>
              </a:rPr>
              <a:t>  Na </a:t>
            </a:r>
            <a:r>
              <a:rPr lang="es-ES" sz="2800" baseline="30000" dirty="0" smtClean="0">
                <a:latin typeface="Arial" charset="0"/>
              </a:rPr>
              <a:t>+</a:t>
            </a:r>
            <a:r>
              <a:rPr lang="es-ES" sz="2800" dirty="0" smtClean="0">
                <a:latin typeface="Arial" charset="0"/>
              </a:rPr>
              <a:t> </a:t>
            </a:r>
            <a:r>
              <a:rPr lang="es-ES" sz="2800" baseline="-25000" dirty="0" smtClean="0">
                <a:latin typeface="Arial" charset="0"/>
              </a:rPr>
              <a:t>(g)</a:t>
            </a:r>
            <a:r>
              <a:rPr lang="es-ES" sz="2800" dirty="0" smtClean="0">
                <a:latin typeface="Arial" charset="0"/>
              </a:rPr>
              <a:t>  + 1e</a:t>
            </a:r>
            <a:r>
              <a:rPr lang="es-ES" sz="2800" baseline="30000" dirty="0" smtClean="0">
                <a:latin typeface="Arial" charset="0"/>
              </a:rPr>
              <a:t>-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Na </a:t>
            </a:r>
            <a:r>
              <a:rPr lang="es-ES" sz="2800" baseline="30000" dirty="0" smtClean="0">
                <a:latin typeface="Arial" charset="0"/>
              </a:rPr>
              <a:t>+</a:t>
            </a:r>
            <a:r>
              <a:rPr lang="es-ES" sz="2800" baseline="-25000" dirty="0" smtClean="0">
                <a:latin typeface="Arial" charset="0"/>
              </a:rPr>
              <a:t>(g)</a:t>
            </a:r>
            <a:r>
              <a:rPr lang="es-ES" sz="2800" dirty="0" smtClean="0">
                <a:latin typeface="Arial" charset="0"/>
              </a:rPr>
              <a:t>   + </a:t>
            </a:r>
            <a:r>
              <a:rPr lang="es-ES" sz="2800" dirty="0" smtClean="0">
                <a:solidFill>
                  <a:srgbClr val="FFFF00"/>
                </a:solidFill>
                <a:latin typeface="Arial" charset="0"/>
              </a:rPr>
              <a:t>E.I.</a:t>
            </a:r>
            <a:r>
              <a:rPr lang="es-ES" sz="2800" baseline="-25000" dirty="0" smtClean="0">
                <a:solidFill>
                  <a:srgbClr val="FFFF00"/>
                </a:solidFill>
                <a:latin typeface="Arial" charset="0"/>
              </a:rPr>
              <a:t>2</a:t>
            </a:r>
            <a:r>
              <a:rPr lang="es-ES" sz="2800" dirty="0" smtClean="0">
                <a:latin typeface="Arial" charset="0"/>
              </a:rPr>
              <a:t>   </a:t>
            </a:r>
            <a:r>
              <a:rPr lang="es-ES" sz="28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800" dirty="0" smtClean="0">
                <a:latin typeface="Arial" charset="0"/>
              </a:rPr>
              <a:t>  Na </a:t>
            </a:r>
            <a:r>
              <a:rPr lang="es-ES" sz="2800" baseline="30000" dirty="0" smtClean="0">
                <a:latin typeface="Arial" charset="0"/>
              </a:rPr>
              <a:t>++</a:t>
            </a:r>
            <a:r>
              <a:rPr lang="es-ES" sz="2800" dirty="0" smtClean="0">
                <a:latin typeface="Arial" charset="0"/>
              </a:rPr>
              <a:t> </a:t>
            </a:r>
            <a:r>
              <a:rPr lang="es-ES" sz="2800" baseline="-25000" dirty="0" smtClean="0">
                <a:latin typeface="Arial" charset="0"/>
              </a:rPr>
              <a:t>(g)</a:t>
            </a:r>
            <a:r>
              <a:rPr lang="es-ES" sz="2800" dirty="0" smtClean="0">
                <a:latin typeface="Arial" charset="0"/>
              </a:rPr>
              <a:t>  + 1e</a:t>
            </a:r>
            <a:r>
              <a:rPr lang="es-ES" sz="2800" baseline="30000" dirty="0" smtClean="0">
                <a:latin typeface="Arial" charset="0"/>
              </a:rPr>
              <a:t>-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</a:t>
            </a:r>
            <a:r>
              <a:rPr lang="es-ES" sz="2800" dirty="0" smtClean="0">
                <a:solidFill>
                  <a:srgbClr val="FFFF00"/>
                </a:solidFill>
                <a:latin typeface="Arial" charset="0"/>
              </a:rPr>
              <a:t>        E.I.</a:t>
            </a:r>
            <a:r>
              <a:rPr lang="es-ES" sz="2800" baseline="-25000" dirty="0" smtClean="0">
                <a:solidFill>
                  <a:srgbClr val="FFFF00"/>
                </a:solidFill>
                <a:latin typeface="Arial" charset="0"/>
              </a:rPr>
              <a:t>1</a:t>
            </a:r>
            <a:r>
              <a:rPr lang="es-ES" sz="2800" dirty="0" smtClean="0">
                <a:solidFill>
                  <a:srgbClr val="FFFF00"/>
                </a:solidFill>
                <a:latin typeface="Arial" charset="0"/>
              </a:rPr>
              <a:t> &lt; E.I.</a:t>
            </a:r>
            <a:r>
              <a:rPr lang="es-ES" sz="2800" baseline="-25000" dirty="0" smtClean="0">
                <a:solidFill>
                  <a:srgbClr val="FFFF00"/>
                </a:solidFill>
                <a:latin typeface="Arial" charset="0"/>
              </a:rPr>
              <a:t>2</a:t>
            </a:r>
            <a:r>
              <a:rPr lang="es-ES" sz="2800" dirty="0" smtClean="0">
                <a:solidFill>
                  <a:srgbClr val="FFFF00"/>
                </a:solidFill>
                <a:latin typeface="Arial" charset="0"/>
              </a:rPr>
              <a:t>     &lt; E.I.</a:t>
            </a:r>
            <a:r>
              <a:rPr lang="es-ES" sz="2800" baseline="-25000" dirty="0" smtClean="0">
                <a:solidFill>
                  <a:srgbClr val="FFFF00"/>
                </a:solidFill>
                <a:latin typeface="Arial" charset="0"/>
              </a:rPr>
              <a:t>3</a:t>
            </a:r>
            <a:r>
              <a:rPr lang="es-ES" sz="2800" dirty="0" smtClean="0">
                <a:solidFill>
                  <a:srgbClr val="FFFF00"/>
                </a:solidFill>
                <a:latin typeface="Arial" charset="0"/>
              </a:rPr>
              <a:t> &lt; ...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11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400" dirty="0" smtClean="0"/>
              <a:t>                                      </a:t>
            </a:r>
            <a:r>
              <a:rPr lang="es-ES" sz="2400" b="1" dirty="0" smtClean="0"/>
              <a:t>AUMENTA</a:t>
            </a:r>
            <a:endParaRPr lang="en-GB" sz="2400" b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400" b="1" dirty="0" smtClean="0"/>
              <a:t/>
            </a:r>
            <a:br>
              <a:rPr lang="en-GB" sz="2400" b="1" dirty="0" smtClean="0"/>
            </a:br>
            <a:r>
              <a:rPr lang="es-ES" sz="2400" dirty="0" smtClean="0"/>
              <a:t>			      </a:t>
            </a:r>
            <a:r>
              <a:rPr lang="es-ES" sz="2400" b="1" dirty="0" smtClean="0"/>
              <a:t> </a:t>
            </a:r>
            <a:r>
              <a:rPr lang="es-ES" sz="2400" b="1" dirty="0" smtClean="0">
                <a:solidFill>
                  <a:srgbClr val="FFFF00"/>
                </a:solidFill>
              </a:rPr>
              <a:t>E.I</a:t>
            </a:r>
            <a:r>
              <a:rPr lang="es-ES" sz="2400" b="1" dirty="0">
                <a:solidFill>
                  <a:srgbClr val="FFFF00"/>
                </a:solidFill>
              </a:rPr>
              <a:t>.</a:t>
            </a:r>
            <a:r>
              <a:rPr lang="es-ES" sz="2400" dirty="0" smtClean="0"/>
              <a:t>	                      </a:t>
            </a:r>
            <a:endParaRPr lang="en-GB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400" dirty="0" smtClean="0"/>
              <a:t>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400" b="1" dirty="0"/>
              <a:t> </a:t>
            </a:r>
            <a:r>
              <a:rPr lang="es-ES" sz="2400" b="1" dirty="0" smtClean="0"/>
              <a:t>             AUMENTA</a:t>
            </a:r>
            <a:r>
              <a:rPr lang="es-ES" sz="2400" dirty="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400" dirty="0" smtClean="0"/>
              <a:t>               </a:t>
            </a:r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>
            <a:off x="3347864" y="4941168"/>
            <a:ext cx="1828800" cy="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3347864" y="4941168"/>
            <a:ext cx="0" cy="1463675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4957763" y="71532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  <a:defRPr/>
            </a:pPr>
            <a:endParaRPr lang="es-E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contenidos.educarex.es/mci/2010/06/graficos/potenci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268760"/>
            <a:ext cx="7909799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5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765175"/>
            <a:ext cx="7931150" cy="619283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b="1" dirty="0" smtClean="0"/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AFINIDAD ELECTRÓNICA  (A.E.)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</a:t>
            </a:r>
            <a:r>
              <a:rPr lang="es-ES" sz="2800" dirty="0" smtClean="0">
                <a:effectLst/>
                <a:latin typeface="Arial" charset="0"/>
              </a:rPr>
              <a:t>Es el  cambio de energía que experimenta un átomo cuando se le añade un electrón, en el estado gaseoso. Generalmente es energía emitida.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 </a:t>
            </a:r>
            <a:r>
              <a:rPr lang="es-ES" sz="2800" dirty="0" err="1" smtClean="0">
                <a:latin typeface="Arial" charset="0"/>
              </a:rPr>
              <a:t>Ejem</a:t>
            </a:r>
            <a:r>
              <a:rPr lang="es-ES" sz="2800" dirty="0" smtClean="0">
                <a:latin typeface="Arial" charset="0"/>
              </a:rPr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F</a:t>
            </a:r>
            <a:r>
              <a:rPr lang="es-ES" sz="2800" baseline="-25000" dirty="0" smtClean="0">
                <a:latin typeface="Arial" charset="0"/>
              </a:rPr>
              <a:t>(g)</a:t>
            </a:r>
            <a:r>
              <a:rPr lang="es-ES" sz="2800" dirty="0" smtClean="0">
                <a:latin typeface="Arial" charset="0"/>
              </a:rPr>
              <a:t> + 1e</a:t>
            </a:r>
            <a:r>
              <a:rPr lang="es-ES" sz="2800" baseline="30000" dirty="0" smtClean="0">
                <a:latin typeface="Arial" charset="0"/>
              </a:rPr>
              <a:t>-</a:t>
            </a:r>
            <a:r>
              <a:rPr lang="es-ES" sz="2800" dirty="0" smtClean="0">
                <a:latin typeface="Arial" charset="0"/>
              </a:rPr>
              <a:t>    </a:t>
            </a:r>
            <a:r>
              <a:rPr lang="es-ES" sz="28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800" dirty="0" smtClean="0">
                <a:latin typeface="Arial" charset="0"/>
              </a:rPr>
              <a:t>   F </a:t>
            </a:r>
            <a:r>
              <a:rPr lang="es-ES" sz="2800" baseline="30000" dirty="0" smtClean="0">
                <a:latin typeface="Arial" charset="0"/>
              </a:rPr>
              <a:t>-</a:t>
            </a:r>
            <a:r>
              <a:rPr lang="es-ES" sz="2800" baseline="-25000" dirty="0" smtClean="0">
                <a:latin typeface="Arial" charset="0"/>
              </a:rPr>
              <a:t>(g)</a:t>
            </a:r>
            <a:r>
              <a:rPr lang="es-ES" sz="2800" dirty="0" smtClean="0">
                <a:latin typeface="Arial" charset="0"/>
              </a:rPr>
              <a:t>  +  </a:t>
            </a:r>
            <a:r>
              <a:rPr lang="es-ES" sz="2800" b="1" dirty="0" smtClean="0">
                <a:solidFill>
                  <a:srgbClr val="FFFF00"/>
                </a:solidFill>
                <a:latin typeface="Arial" charset="0"/>
              </a:rPr>
              <a:t>A.E.</a:t>
            </a:r>
            <a:r>
              <a:rPr lang="es-ES" sz="2800" dirty="0" smtClean="0">
                <a:latin typeface="Arial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Las </a:t>
            </a:r>
            <a:r>
              <a:rPr lang="es-ES" sz="2800" u="sng" dirty="0" smtClean="0">
                <a:latin typeface="Arial" charset="0"/>
              </a:rPr>
              <a:t>primeras electroafinidades son energías negativas</a:t>
            </a:r>
            <a:r>
              <a:rPr lang="es-ES" sz="2800" dirty="0" smtClean="0">
                <a:latin typeface="Arial" charset="0"/>
              </a:rPr>
              <a:t> y los demás son positivas.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sz="140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Arial" charset="0"/>
              </a:rPr>
              <a:t>                                                 </a:t>
            </a:r>
            <a:r>
              <a:rPr lang="es-ES" sz="2400" b="1" dirty="0" smtClean="0">
                <a:latin typeface="Arial" charset="0"/>
              </a:rPr>
              <a:t>AUMENTA</a:t>
            </a:r>
            <a:endParaRPr lang="en-GB" sz="2400" b="1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GB" sz="2400" dirty="0" smtClean="0">
                <a:latin typeface="Arial" charset="0"/>
              </a:rPr>
              <a:t/>
            </a:r>
            <a:br>
              <a:rPr lang="en-GB" sz="2400" dirty="0" smtClean="0">
                <a:latin typeface="Arial" charset="0"/>
              </a:rPr>
            </a:br>
            <a:r>
              <a:rPr lang="es-ES" sz="2400" dirty="0" smtClean="0">
                <a:latin typeface="Arial" charset="0"/>
              </a:rPr>
              <a:t>				        </a:t>
            </a:r>
            <a:r>
              <a:rPr lang="es-ES" sz="2400" b="1" dirty="0" smtClean="0">
                <a:solidFill>
                  <a:srgbClr val="FFFF00"/>
                </a:solidFill>
                <a:latin typeface="Arial" charset="0"/>
              </a:rPr>
              <a:t>A.E o  E.A.</a:t>
            </a:r>
            <a:r>
              <a:rPr lang="es-ES" sz="2400" dirty="0" smtClean="0">
                <a:solidFill>
                  <a:srgbClr val="FFFF00"/>
                </a:solidFill>
                <a:latin typeface="Arial" charset="0"/>
              </a:rPr>
              <a:t>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Arial" charset="0"/>
              </a:rPr>
              <a:t>                                                       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Arial" charset="0"/>
              </a:rPr>
              <a:t>                             </a:t>
            </a:r>
            <a:r>
              <a:rPr lang="es-ES" sz="2400" b="1" dirty="0" smtClean="0">
                <a:latin typeface="Arial" charset="0"/>
              </a:rPr>
              <a:t>AUMENTA</a:t>
            </a:r>
            <a:r>
              <a:rPr lang="es-ES" sz="2400" dirty="0" smtClean="0">
                <a:latin typeface="Arial" charset="0"/>
              </a:rPr>
              <a:t> </a:t>
            </a:r>
            <a:endParaRPr lang="es-ES" sz="2800" dirty="0" smtClean="0">
              <a:latin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sz="2800" dirty="0" smtClean="0">
              <a:latin typeface="Arial" charset="0"/>
            </a:endParaRPr>
          </a:p>
        </p:txBody>
      </p:sp>
      <p:sp>
        <p:nvSpPr>
          <p:cNvPr id="23555" name="Line 4"/>
          <p:cNvSpPr>
            <a:spLocks noChangeShapeType="1"/>
          </p:cNvSpPr>
          <p:nvPr/>
        </p:nvSpPr>
        <p:spPr bwMode="auto">
          <a:xfrm>
            <a:off x="4572000" y="4868863"/>
            <a:ext cx="1828800" cy="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3556" name="Line 5"/>
          <p:cNvSpPr>
            <a:spLocks noChangeShapeType="1"/>
          </p:cNvSpPr>
          <p:nvPr/>
        </p:nvSpPr>
        <p:spPr bwMode="auto">
          <a:xfrm>
            <a:off x="4572000" y="4867275"/>
            <a:ext cx="0" cy="144145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://contenidos.educarex.es/mci/2010/06/graficos/eafinid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" y="1484784"/>
            <a:ext cx="7263166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65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s-ES" b="1" dirty="0" smtClean="0"/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ELECTRONEGATIVIDAD (E.N.)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E</a:t>
            </a:r>
            <a:r>
              <a:rPr lang="es-ES" sz="2800" dirty="0" smtClean="0">
                <a:latin typeface="Arial" charset="0"/>
              </a:rPr>
              <a:t>s la capacidad que tiene un átomo para ganar electrones de otro átomo.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					</a:t>
            </a:r>
            <a:r>
              <a:rPr lang="es-ES" sz="2400" b="1" dirty="0" smtClean="0">
                <a:latin typeface="Arial" charset="0"/>
              </a:rPr>
              <a:t>AUMENTA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400" dirty="0" smtClean="0">
                <a:latin typeface="Arial" charset="0"/>
              </a:rPr>
              <a:t>				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400" dirty="0" smtClean="0">
                <a:latin typeface="Arial" charset="0"/>
              </a:rPr>
              <a:t>	                                                       </a:t>
            </a:r>
            <a:r>
              <a:rPr lang="es-ES" sz="2400" b="1" dirty="0" smtClean="0">
                <a:solidFill>
                  <a:srgbClr val="FFFF00"/>
                </a:solidFill>
                <a:latin typeface="Arial" charset="0"/>
              </a:rPr>
              <a:t>E.N.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" sz="2400" dirty="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400" dirty="0" smtClean="0">
                <a:latin typeface="Arial" charset="0"/>
              </a:rPr>
              <a:t>                                  </a:t>
            </a:r>
            <a:r>
              <a:rPr lang="es-ES" sz="2400" b="1" dirty="0" smtClean="0">
                <a:latin typeface="Arial" charset="0"/>
              </a:rPr>
              <a:t>AUMENTA</a:t>
            </a:r>
            <a:endParaRPr lang="en-GB" sz="2400" b="1" dirty="0" smtClean="0">
              <a:latin typeface="Arial" charset="0"/>
            </a:endParaRPr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>
            <a:off x="5003800" y="3644900"/>
            <a:ext cx="1943100" cy="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4580" name="Line 5"/>
          <p:cNvSpPr>
            <a:spLocks noChangeShapeType="1"/>
          </p:cNvSpPr>
          <p:nvPr/>
        </p:nvSpPr>
        <p:spPr bwMode="auto">
          <a:xfrm>
            <a:off x="5003800" y="3644900"/>
            <a:ext cx="0" cy="171450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afinidad electro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702078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57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08050"/>
            <a:ext cx="8229600" cy="543877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s-ES" b="1" dirty="0" smtClean="0"/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CARÁCTER METÁLICO  (C.M)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Tendencia a perder electrones.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CARÁCTER NO METÁLICO  (C.N.M.)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Tendencia a ganar electrones.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es-ES" sz="2800" dirty="0" smtClean="0"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                </a:t>
            </a:r>
            <a:r>
              <a:rPr lang="es-ES" sz="2000" b="1" dirty="0" smtClean="0">
                <a:latin typeface="Arial" charset="0"/>
              </a:rPr>
              <a:t>AUMENTA		          </a:t>
            </a:r>
            <a:r>
              <a:rPr lang="es-ES" sz="2000" b="1" dirty="0" err="1" smtClean="0">
                <a:latin typeface="Arial" charset="0"/>
              </a:rPr>
              <a:t>AUMENTA</a:t>
            </a:r>
            <a:endParaRPr lang="es-ES" sz="2000" b="1" dirty="0" smtClean="0"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000" b="1" dirty="0" smtClean="0">
                <a:latin typeface="Arial" charset="0"/>
              </a:rPr>
              <a:t>      AUMENTA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000" b="1" dirty="0" smtClean="0">
                <a:latin typeface="Arial" charset="0"/>
              </a:rPr>
              <a:t>                              </a:t>
            </a:r>
            <a:r>
              <a:rPr lang="es-ES" sz="2000" b="1" dirty="0" smtClean="0">
                <a:solidFill>
                  <a:srgbClr val="FFFF00"/>
                </a:solidFill>
                <a:latin typeface="Arial" charset="0"/>
              </a:rPr>
              <a:t>C.M.                                         C.N.M.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000" b="1" dirty="0" smtClean="0">
                <a:latin typeface="Arial" charset="0"/>
              </a:rPr>
              <a:t>                                                      AUMENTA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dirty="0" smtClean="0"/>
              <a:t>	                        			     	 </a:t>
            </a:r>
            <a:endParaRPr lang="en-GB" dirty="0" smtClean="0"/>
          </a:p>
        </p:txBody>
      </p:sp>
      <p:sp>
        <p:nvSpPr>
          <p:cNvPr id="29699" name="Line 6"/>
          <p:cNvSpPr>
            <a:spLocks noChangeShapeType="1"/>
          </p:cNvSpPr>
          <p:nvPr/>
        </p:nvSpPr>
        <p:spPr bwMode="auto">
          <a:xfrm>
            <a:off x="2339975" y="4005263"/>
            <a:ext cx="1371600" cy="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9700" name="Line 7"/>
          <p:cNvSpPr>
            <a:spLocks noChangeShapeType="1"/>
          </p:cNvSpPr>
          <p:nvPr/>
        </p:nvSpPr>
        <p:spPr bwMode="auto">
          <a:xfrm>
            <a:off x="2339975" y="4076700"/>
            <a:ext cx="0" cy="1189038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9701" name="Line 9"/>
          <p:cNvSpPr>
            <a:spLocks noChangeShapeType="1"/>
          </p:cNvSpPr>
          <p:nvPr/>
        </p:nvSpPr>
        <p:spPr bwMode="auto">
          <a:xfrm>
            <a:off x="5795963" y="4005263"/>
            <a:ext cx="1463675" cy="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9702" name="Line 10"/>
          <p:cNvSpPr>
            <a:spLocks noChangeShapeType="1"/>
          </p:cNvSpPr>
          <p:nvPr/>
        </p:nvSpPr>
        <p:spPr bwMode="auto">
          <a:xfrm>
            <a:off x="5724525" y="4005263"/>
            <a:ext cx="0" cy="1281112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628775"/>
            <a:ext cx="7777163" cy="45307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-	El </a:t>
            </a:r>
            <a:r>
              <a:rPr lang="es-ES" sz="2800" b="1" dirty="0" smtClean="0">
                <a:solidFill>
                  <a:srgbClr val="FF99CC"/>
                </a:solidFill>
                <a:latin typeface="Arial" charset="0"/>
              </a:rPr>
              <a:t>carácter  metálico </a:t>
            </a:r>
            <a:r>
              <a:rPr lang="es-ES" sz="2800" dirty="0" smtClean="0">
                <a:latin typeface="Arial" charset="0"/>
              </a:rPr>
              <a:t>(reductor) se halla relacionado con el </a:t>
            </a:r>
            <a:r>
              <a:rPr lang="es-ES" sz="2800" b="1" dirty="0" smtClean="0">
                <a:solidFill>
                  <a:srgbClr val="FF99CC"/>
                </a:solidFill>
                <a:latin typeface="Arial" charset="0"/>
              </a:rPr>
              <a:t>carácter bás</a:t>
            </a:r>
            <a:r>
              <a:rPr lang="es-ES" sz="2800" dirty="0" smtClean="0">
                <a:solidFill>
                  <a:srgbClr val="FF99CC"/>
                </a:solidFill>
                <a:latin typeface="Arial" charset="0"/>
              </a:rPr>
              <a:t>ico </a:t>
            </a:r>
            <a:r>
              <a:rPr lang="es-ES" sz="2800" dirty="0" smtClean="0">
                <a:latin typeface="Arial" charset="0"/>
              </a:rPr>
              <a:t>de los óxidos. Cuanto más metálico, más básico será el óxido metálico.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Si disminuye el grado de oxidación del elemento metálico y aumenta su radio iónico entonces aumenta la </a:t>
            </a:r>
            <a:r>
              <a:rPr lang="es-ES" sz="2800" b="1" dirty="0" smtClean="0">
                <a:solidFill>
                  <a:srgbClr val="FF0066"/>
                </a:solidFill>
                <a:latin typeface="Arial" charset="0"/>
              </a:rPr>
              <a:t>BASICIDAD</a:t>
            </a:r>
            <a:r>
              <a:rPr lang="es-ES" sz="2800" dirty="0" smtClean="0">
                <a:solidFill>
                  <a:srgbClr val="FF0066"/>
                </a:solidFill>
                <a:latin typeface="Arial" charset="0"/>
              </a:rPr>
              <a:t>.</a:t>
            </a:r>
            <a:endParaRPr lang="es-ES" sz="2800" b="1" dirty="0" smtClean="0">
              <a:solidFill>
                <a:srgbClr val="FF0066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err="1" smtClean="0">
                <a:latin typeface="Arial" charset="0"/>
              </a:rPr>
              <a:t>Ejm</a:t>
            </a:r>
            <a:r>
              <a:rPr lang="es-ES" sz="2800" b="1" dirty="0" smtClean="0">
                <a:latin typeface="Arial" charset="0"/>
              </a:rPr>
              <a:t>:		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               </a:t>
            </a:r>
            <a:r>
              <a:rPr lang="es-ES" sz="2800" dirty="0" err="1" smtClean="0">
                <a:solidFill>
                  <a:srgbClr val="FFFF00"/>
                </a:solidFill>
                <a:latin typeface="Arial" charset="0"/>
              </a:rPr>
              <a:t>Na</a:t>
            </a:r>
            <a:r>
              <a:rPr lang="es-ES" sz="2800" dirty="0" smtClean="0">
                <a:latin typeface="Arial" charset="0"/>
              </a:rPr>
              <a:t> OH	es más fuerte  </a:t>
            </a:r>
            <a:r>
              <a:rPr lang="es-ES" sz="2800" dirty="0" smtClean="0">
                <a:solidFill>
                  <a:srgbClr val="FFFF00"/>
                </a:solidFill>
                <a:latin typeface="Arial" charset="0"/>
              </a:rPr>
              <a:t>Mg</a:t>
            </a:r>
            <a:r>
              <a:rPr lang="es-ES" sz="2800" dirty="0" smtClean="0">
                <a:latin typeface="Arial" charset="0"/>
              </a:rPr>
              <a:t> (OH)</a:t>
            </a:r>
            <a:r>
              <a:rPr lang="es-ES" sz="2800" baseline="-25000" dirty="0" smtClean="0">
                <a:latin typeface="Arial" charset="0"/>
              </a:rPr>
              <a:t>2</a:t>
            </a:r>
            <a:endParaRPr lang="en-GB" sz="2800" baseline="-25000" dirty="0" smtClean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765175"/>
            <a:ext cx="7993063" cy="575945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-	Análogamente la relación entre el </a:t>
            </a:r>
            <a:r>
              <a:rPr lang="es-ES" sz="2800" b="1" dirty="0" smtClean="0">
                <a:solidFill>
                  <a:srgbClr val="FF99CC"/>
                </a:solidFill>
                <a:latin typeface="Arial" charset="0"/>
              </a:rPr>
              <a:t>carácter no metálico</a:t>
            </a:r>
            <a:r>
              <a:rPr lang="es-ES" sz="2800" dirty="0" smtClean="0">
                <a:latin typeface="Arial" charset="0"/>
              </a:rPr>
              <a:t> (oxidante) de los elementos con el </a:t>
            </a:r>
            <a:r>
              <a:rPr lang="es-ES" sz="2800" b="1" dirty="0" smtClean="0">
                <a:solidFill>
                  <a:srgbClr val="FF99CC"/>
                </a:solidFill>
                <a:latin typeface="Arial" charset="0"/>
              </a:rPr>
              <a:t>carácter ácido</a:t>
            </a:r>
            <a:r>
              <a:rPr lang="es-ES" sz="2800" dirty="0" smtClean="0">
                <a:latin typeface="Arial" charset="0"/>
              </a:rPr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Si aumenta el grado de oxidación del elemento y disminuye su radio iónico entonces aumenta la </a:t>
            </a:r>
            <a:r>
              <a:rPr lang="es-ES" sz="2800" b="1" dirty="0" smtClean="0">
                <a:solidFill>
                  <a:srgbClr val="FF0066"/>
                </a:solidFill>
                <a:latin typeface="Arial" charset="0"/>
              </a:rPr>
              <a:t>ACIDEZ</a:t>
            </a:r>
            <a:r>
              <a:rPr lang="es-ES" sz="2800" dirty="0" smtClean="0">
                <a:solidFill>
                  <a:srgbClr val="FF0066"/>
                </a:solidFill>
                <a:latin typeface="Arial" charset="0"/>
              </a:rPr>
              <a:t>.</a:t>
            </a:r>
            <a:endParaRPr lang="es-ES" sz="2800" b="1" dirty="0" smtClean="0">
              <a:solidFill>
                <a:srgbClr val="FF0066"/>
              </a:solidFill>
              <a:latin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err="1" smtClean="0">
                <a:latin typeface="Arial" charset="0"/>
              </a:rPr>
              <a:t>Ejm</a:t>
            </a:r>
            <a:r>
              <a:rPr lang="es-ES" sz="2800" b="1" dirty="0" smtClean="0">
                <a:latin typeface="Arial" charset="0"/>
              </a:rPr>
              <a:t>.</a:t>
            </a:r>
            <a:r>
              <a:rPr lang="es-ES" sz="2800" dirty="0" smtClean="0">
                <a:latin typeface="Arial" charset="0"/>
              </a:rPr>
              <a:t>		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            H </a:t>
            </a:r>
            <a:r>
              <a:rPr lang="es-ES" sz="2800" dirty="0" smtClean="0">
                <a:solidFill>
                  <a:srgbClr val="FFFF00"/>
                </a:solidFill>
                <a:latin typeface="Arial" charset="0"/>
              </a:rPr>
              <a:t>Cl</a:t>
            </a:r>
            <a:r>
              <a:rPr lang="es-ES" sz="2800" dirty="0" smtClean="0">
                <a:latin typeface="Arial" charset="0"/>
              </a:rPr>
              <a:t> O</a:t>
            </a:r>
            <a:r>
              <a:rPr lang="es-ES" sz="2800" baseline="-25000" dirty="0" smtClean="0">
                <a:latin typeface="Arial" charset="0"/>
              </a:rPr>
              <a:t>3</a:t>
            </a:r>
            <a:r>
              <a:rPr lang="es-ES" sz="2800" dirty="0" smtClean="0">
                <a:latin typeface="Arial" charset="0"/>
              </a:rPr>
              <a:t> es más fuerte H</a:t>
            </a:r>
            <a:r>
              <a:rPr lang="es-ES" sz="2800" baseline="-25000" dirty="0" smtClean="0">
                <a:latin typeface="Arial" charset="0"/>
              </a:rPr>
              <a:t>2</a:t>
            </a:r>
            <a:r>
              <a:rPr lang="es-ES" sz="2800" dirty="0" smtClean="0">
                <a:latin typeface="Arial" charset="0"/>
              </a:rPr>
              <a:t> </a:t>
            </a:r>
            <a:r>
              <a:rPr lang="es-ES" sz="2800" dirty="0" smtClean="0">
                <a:solidFill>
                  <a:srgbClr val="FFFF00"/>
                </a:solidFill>
                <a:latin typeface="Arial" charset="0"/>
              </a:rPr>
              <a:t>S</a:t>
            </a:r>
            <a:r>
              <a:rPr lang="es-ES" sz="2800" dirty="0" smtClean="0">
                <a:latin typeface="Arial" charset="0"/>
              </a:rPr>
              <a:t>O</a:t>
            </a:r>
            <a:r>
              <a:rPr lang="es-ES" sz="2800" baseline="-25000" dirty="0" smtClean="0">
                <a:latin typeface="Arial" charset="0"/>
              </a:rPr>
              <a:t>4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sz="2800" b="1" baseline="-25000" dirty="0" smtClean="0">
              <a:latin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-	Para compuestos binarios formados por la combinación del hidrógeno con elementos no metálicos, hay una tendencia hacia el aumento de acidez con el número atómico (Z).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err="1" smtClean="0">
                <a:latin typeface="Arial" charset="0"/>
              </a:rPr>
              <a:t>Ejm</a:t>
            </a:r>
            <a:r>
              <a:rPr lang="es-ES" sz="2800" b="1" dirty="0" smtClean="0">
                <a:latin typeface="Arial" charset="0"/>
              </a:rPr>
              <a:t>.</a:t>
            </a:r>
            <a:r>
              <a:rPr lang="es-ES" sz="2800" dirty="0" smtClean="0">
                <a:latin typeface="Arial" charset="0"/>
              </a:rPr>
              <a:t>			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            H </a:t>
            </a:r>
            <a:r>
              <a:rPr lang="es-ES" sz="2800" dirty="0" smtClean="0">
                <a:solidFill>
                  <a:srgbClr val="FFFF00"/>
                </a:solidFill>
                <a:latin typeface="Arial" charset="0"/>
              </a:rPr>
              <a:t>Cl</a:t>
            </a:r>
            <a:r>
              <a:rPr lang="es-ES" sz="2800" dirty="0" smtClean="0">
                <a:latin typeface="Arial" charset="0"/>
              </a:rPr>
              <a:t>  es más fuerte H</a:t>
            </a:r>
            <a:r>
              <a:rPr lang="es-ES" sz="2800" dirty="0" smtClean="0">
                <a:solidFill>
                  <a:srgbClr val="FFFF00"/>
                </a:solidFill>
                <a:latin typeface="Arial" charset="0"/>
              </a:rPr>
              <a:t>F</a:t>
            </a:r>
            <a:endParaRPr lang="en-GB" sz="2800" dirty="0" smtClean="0">
              <a:solidFill>
                <a:srgbClr val="FFFF00"/>
              </a:solidFill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446088" y="1490663"/>
            <a:ext cx="82296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s-ES" b="1" dirty="0" smtClean="0"/>
              <a:t>    </a:t>
            </a:r>
            <a:r>
              <a:rPr lang="es-ES" sz="2800" b="1" dirty="0" smtClean="0">
                <a:solidFill>
                  <a:srgbClr val="FF0000"/>
                </a:solidFill>
                <a:latin typeface="Arial" charset="0"/>
              </a:rPr>
              <a:t>LEY PERIÓDICA DE MENDELEEV</a:t>
            </a:r>
            <a:endParaRPr lang="es-ES" dirty="0" smtClean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dirty="0" smtClean="0"/>
              <a:t>	</a:t>
            </a:r>
            <a:r>
              <a:rPr lang="es-ES" sz="2800" dirty="0" smtClean="0">
                <a:effectLst/>
                <a:latin typeface="Arial" charset="0"/>
              </a:rPr>
              <a:t>Dimitri </a:t>
            </a:r>
            <a:r>
              <a:rPr lang="es-ES" sz="2800" dirty="0" err="1" smtClean="0">
                <a:effectLst/>
                <a:latin typeface="Arial" charset="0"/>
              </a:rPr>
              <a:t>Mendeleev</a:t>
            </a:r>
            <a:r>
              <a:rPr lang="es-ES" sz="2800" dirty="0" smtClean="0">
                <a:effectLst/>
                <a:latin typeface="Arial" charset="0"/>
              </a:rPr>
              <a:t>  1869:  “Las propiedades de los elementos químicos están en función periódica de sus pesos atómicos”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smtClean="0">
                <a:solidFill>
                  <a:srgbClr val="FF99CC"/>
                </a:solidFill>
                <a:latin typeface="Arial" charset="0"/>
              </a:rPr>
              <a:t>LOTHAR MEYER:   </a:t>
            </a:r>
            <a:r>
              <a:rPr lang="es-ES" sz="2800" dirty="0" smtClean="0">
                <a:effectLst/>
                <a:latin typeface="Arial" charset="0"/>
              </a:rPr>
              <a:t>Clasifica a los elementos por sus propiedades físicas.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smtClean="0">
                <a:solidFill>
                  <a:srgbClr val="FF99CC"/>
                </a:solidFill>
                <a:latin typeface="Arial" charset="0"/>
              </a:rPr>
              <a:t>D. MENDELEEV  :   </a:t>
            </a:r>
            <a:r>
              <a:rPr lang="es-ES" sz="2800" dirty="0" smtClean="0">
                <a:effectLst/>
                <a:latin typeface="Arial" charset="0"/>
              </a:rPr>
              <a:t>Clasifica a los elementos por sus propiedades químicas.</a:t>
            </a:r>
            <a:endParaRPr lang="en-GB" sz="2800" dirty="0" smtClean="0">
              <a:effectLst/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528638" y="692150"/>
            <a:ext cx="8004175" cy="597693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FF0000"/>
                </a:solidFill>
                <a:latin typeface="Arial" charset="0"/>
              </a:rPr>
              <a:t>PROPIEDADES FÍSICAS Y QUÍMICAS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PROPIEDADES FÍSICAS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FF99CC"/>
                </a:solidFill>
                <a:latin typeface="Arial" charset="0"/>
              </a:rPr>
              <a:t>Metales</a:t>
            </a:r>
            <a:r>
              <a:rPr lang="es-ES" sz="2800" dirty="0" smtClean="0">
                <a:solidFill>
                  <a:srgbClr val="FF99CC"/>
                </a:solidFill>
                <a:latin typeface="Arial" charset="0"/>
              </a:rPr>
              <a:t>:</a:t>
            </a:r>
          </a:p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s-ES" sz="2800" dirty="0" smtClean="0">
                <a:latin typeface="Arial" charset="0"/>
              </a:rPr>
              <a:t>La elevada conductividad eléctrica disminuye al aumentar la temperatura.</a:t>
            </a:r>
          </a:p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s-ES" sz="2800" dirty="0" smtClean="0">
                <a:latin typeface="Arial" charset="0"/>
              </a:rPr>
              <a:t>Alta conductividad térmica.</a:t>
            </a:r>
          </a:p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s-ES" sz="2800" dirty="0" smtClean="0">
                <a:latin typeface="Arial" charset="0"/>
              </a:rPr>
              <a:t>Gris metálico o brillo plateado, excepto el cobre y el oro.</a:t>
            </a:r>
          </a:p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s-ES" sz="2800" dirty="0" smtClean="0">
                <a:latin typeface="Arial" charset="0"/>
              </a:rPr>
              <a:t>Casi todos son sólidos, excepto el mercurio .</a:t>
            </a:r>
          </a:p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s-ES" sz="2800" dirty="0" smtClean="0">
                <a:latin typeface="Arial" charset="0"/>
              </a:rPr>
              <a:t>Maleables.</a:t>
            </a:r>
          </a:p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s-ES" sz="2800" dirty="0" smtClean="0">
                <a:latin typeface="Arial" charset="0"/>
              </a:rPr>
              <a:t>Dúctiles.</a:t>
            </a:r>
          </a:p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s-ES" sz="2800" dirty="0" smtClean="0">
                <a:latin typeface="Arial" charset="0"/>
              </a:rPr>
              <a:t>El estado sólido se caracteriza por enlace metálico</a:t>
            </a:r>
            <a:r>
              <a:rPr lang="es-ES" sz="2000" dirty="0" smtClean="0">
                <a:latin typeface="Arial" charset="0"/>
              </a:rPr>
              <a:t>.</a:t>
            </a:r>
          </a:p>
          <a:p>
            <a:pPr marL="609600" indent="-609600" algn="just" eaLnBrk="1" hangingPunct="1">
              <a:lnSpc>
                <a:spcPct val="90000"/>
              </a:lnSpc>
              <a:defRPr/>
            </a:pPr>
            <a:endParaRPr lang="en-GB" sz="2000" dirty="0" smtClean="0">
              <a:latin typeface="Arial" charset="0"/>
            </a:endParaRP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GB" sz="2000" dirty="0" smtClean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125538"/>
            <a:ext cx="7632700" cy="5472112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FF99CC"/>
                </a:solidFill>
                <a:latin typeface="Arial" charset="0"/>
              </a:rPr>
              <a:t>No metales</a:t>
            </a:r>
            <a:r>
              <a:rPr lang="es-ES" sz="2800" dirty="0" smtClean="0">
                <a:solidFill>
                  <a:srgbClr val="FF99CC"/>
                </a:solidFill>
                <a:latin typeface="Arial" charset="0"/>
              </a:rPr>
              <a:t>:</a:t>
            </a:r>
          </a:p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s-ES" sz="2800" dirty="0" smtClean="0">
                <a:latin typeface="Arial" charset="0"/>
              </a:rPr>
              <a:t>Mala conductividad eléctrica, excepto el carbono en forma de grafito.</a:t>
            </a:r>
          </a:p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s-ES" sz="2800" dirty="0" smtClean="0">
                <a:latin typeface="Arial" charset="0"/>
              </a:rPr>
              <a:t>Buenos aislantes térmicos, excepto el carbono en forma de diamante.</a:t>
            </a:r>
          </a:p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s-ES" sz="2800" dirty="0" smtClean="0">
                <a:latin typeface="Arial" charset="0"/>
              </a:rPr>
              <a:t>Sin brillo metálico.</a:t>
            </a:r>
          </a:p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s-ES" sz="2800" dirty="0" smtClean="0">
                <a:latin typeface="Arial" charset="0"/>
              </a:rPr>
              <a:t>Sólidos, líquidos o gases.</a:t>
            </a:r>
          </a:p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s-ES" sz="2800" dirty="0" smtClean="0">
                <a:latin typeface="Arial" charset="0"/>
              </a:rPr>
              <a:t>Quebradizos en estado sólido.</a:t>
            </a:r>
          </a:p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s-ES" sz="2800" dirty="0" smtClean="0">
                <a:latin typeface="Arial" charset="0"/>
              </a:rPr>
              <a:t>No dúctiles.</a:t>
            </a:r>
          </a:p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s-ES" sz="2800" dirty="0" smtClean="0">
                <a:latin typeface="Arial" charset="0"/>
              </a:rPr>
              <a:t>Moléculas con enlace covalente, los gases nobles son monoatómicos.</a:t>
            </a:r>
            <a:endParaRPr lang="en-GB" sz="2800" dirty="0" smtClean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087438"/>
            <a:ext cx="7847013" cy="529431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PROPIEDADES QUÍMICAS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FF99CC"/>
                </a:solidFill>
                <a:latin typeface="Arial" charset="0"/>
              </a:rPr>
              <a:t>Metales</a:t>
            </a:r>
            <a:r>
              <a:rPr lang="es-ES" sz="2800" dirty="0" smtClean="0">
                <a:solidFill>
                  <a:srgbClr val="FF99CC"/>
                </a:solidFill>
                <a:latin typeface="Arial" charset="0"/>
              </a:rPr>
              <a:t>:</a:t>
            </a:r>
          </a:p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s-ES" sz="2800" dirty="0" smtClean="0">
                <a:solidFill>
                  <a:srgbClr val="FFFF00"/>
                </a:solidFill>
                <a:latin typeface="Arial" charset="0"/>
              </a:rPr>
              <a:t>Las capas externas contienen pocos electrones; por lo general 3 o menos</a:t>
            </a:r>
            <a:r>
              <a:rPr lang="es-ES" sz="2800" dirty="0" smtClean="0">
                <a:latin typeface="Arial" charset="0"/>
              </a:rPr>
              <a:t>.</a:t>
            </a:r>
          </a:p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s-ES" sz="2800" dirty="0" smtClean="0">
                <a:latin typeface="Arial" charset="0"/>
              </a:rPr>
              <a:t>Energías de ionización bajas.</a:t>
            </a:r>
          </a:p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s-ES" sz="2800" dirty="0" smtClean="0">
                <a:latin typeface="Arial" charset="0"/>
              </a:rPr>
              <a:t>Afinidades electrónicas ligeramente negativas o positivas.</a:t>
            </a:r>
          </a:p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s-ES" sz="2800" dirty="0" smtClean="0">
                <a:latin typeface="Arial" charset="0"/>
              </a:rPr>
              <a:t>Electronegatividades bajas.</a:t>
            </a:r>
          </a:p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s-ES" sz="2800" dirty="0" smtClean="0">
                <a:solidFill>
                  <a:srgbClr val="FFFF00"/>
                </a:solidFill>
                <a:latin typeface="Arial" charset="0"/>
              </a:rPr>
              <a:t>Forman cationes perdiendo e</a:t>
            </a:r>
            <a:r>
              <a:rPr lang="es-ES" sz="2800" baseline="30000" dirty="0" smtClean="0">
                <a:solidFill>
                  <a:srgbClr val="FFFF00"/>
                </a:solidFill>
                <a:latin typeface="Arial" charset="0"/>
              </a:rPr>
              <a:t> -</a:t>
            </a:r>
            <a:r>
              <a:rPr lang="es-ES" sz="2800" dirty="0" smtClean="0">
                <a:solidFill>
                  <a:srgbClr val="FFFF00"/>
                </a:solidFill>
                <a:latin typeface="Arial" charset="0"/>
              </a:rPr>
              <a:t> .</a:t>
            </a:r>
          </a:p>
          <a:p>
            <a:pPr marL="609600" indent="-609600" algn="just" eaLnBrk="1" hangingPunct="1">
              <a:lnSpc>
                <a:spcPct val="90000"/>
              </a:lnSpc>
              <a:defRPr/>
            </a:pPr>
            <a:r>
              <a:rPr lang="es-ES" sz="2800" dirty="0" smtClean="0">
                <a:solidFill>
                  <a:srgbClr val="FFFF00"/>
                </a:solidFill>
                <a:latin typeface="Arial" charset="0"/>
              </a:rPr>
              <a:t>Forman compuestos iónicos con los no metales.</a:t>
            </a:r>
            <a:endParaRPr lang="en-GB" sz="2800" dirty="0" smtClean="0">
              <a:solidFill>
                <a:srgbClr val="FFFF00"/>
              </a:solidFill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601663" y="981075"/>
            <a:ext cx="7858125" cy="5256213"/>
          </a:xfrm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FF99CC"/>
                </a:solidFill>
                <a:latin typeface="Arial" charset="0"/>
              </a:rPr>
              <a:t>No metales</a:t>
            </a:r>
            <a:r>
              <a:rPr lang="es-ES" sz="2800" dirty="0" smtClean="0">
                <a:solidFill>
                  <a:srgbClr val="FF99CC"/>
                </a:solidFill>
                <a:latin typeface="Arial" charset="0"/>
              </a:rPr>
              <a:t>:</a:t>
            </a:r>
          </a:p>
          <a:p>
            <a:pPr marL="609600" indent="-609600" algn="just" eaLnBrk="1" hangingPunct="1">
              <a:defRPr/>
            </a:pPr>
            <a:r>
              <a:rPr lang="es-ES" sz="2800" dirty="0" smtClean="0">
                <a:solidFill>
                  <a:srgbClr val="FFFF00"/>
                </a:solidFill>
                <a:latin typeface="Arial" charset="0"/>
              </a:rPr>
              <a:t>Las capas externas contienen cuatro o más electrones, excepto el hidrógeno.</a:t>
            </a:r>
          </a:p>
          <a:p>
            <a:pPr marL="609600" indent="-609600" algn="just" eaLnBrk="1" hangingPunct="1">
              <a:defRPr/>
            </a:pPr>
            <a:r>
              <a:rPr lang="es-ES" sz="2800" dirty="0" smtClean="0">
                <a:latin typeface="Arial" charset="0"/>
              </a:rPr>
              <a:t>Energías de ionización altas.</a:t>
            </a:r>
          </a:p>
          <a:p>
            <a:pPr marL="609600" indent="-609600" algn="just" eaLnBrk="1" hangingPunct="1">
              <a:defRPr/>
            </a:pPr>
            <a:r>
              <a:rPr lang="es-ES" sz="2800" dirty="0" smtClean="0">
                <a:latin typeface="Arial" charset="0"/>
              </a:rPr>
              <a:t>Afinidades electrónicas muy negativas.</a:t>
            </a:r>
          </a:p>
          <a:p>
            <a:pPr marL="609600" indent="-609600" algn="just" eaLnBrk="1" hangingPunct="1">
              <a:defRPr/>
            </a:pPr>
            <a:r>
              <a:rPr lang="es-ES" sz="2800" dirty="0" smtClean="0">
                <a:latin typeface="Arial" charset="0"/>
              </a:rPr>
              <a:t>Electronegatividades altas.</a:t>
            </a:r>
          </a:p>
          <a:p>
            <a:pPr marL="609600" indent="-609600" algn="just" eaLnBrk="1" hangingPunct="1">
              <a:defRPr/>
            </a:pPr>
            <a:r>
              <a:rPr lang="es-ES" sz="2800" dirty="0" smtClean="0">
                <a:solidFill>
                  <a:srgbClr val="FFFF00"/>
                </a:solidFill>
                <a:latin typeface="Arial" charset="0"/>
              </a:rPr>
              <a:t>Forman aniones ganando e - .</a:t>
            </a:r>
          </a:p>
          <a:p>
            <a:pPr marL="609600" indent="-609600" algn="just" eaLnBrk="1" hangingPunct="1">
              <a:defRPr/>
            </a:pPr>
            <a:r>
              <a:rPr lang="es-ES" sz="2800" dirty="0" smtClean="0">
                <a:solidFill>
                  <a:srgbClr val="FFFF00"/>
                </a:solidFill>
                <a:latin typeface="Arial" charset="0"/>
              </a:rPr>
              <a:t>Forman compuestos iónicos con metales, excepto los gases nobles y compuestos moleculares (covalentes) con otros no metales.</a:t>
            </a:r>
            <a:r>
              <a:rPr lang="en-GB" sz="2800" dirty="0" smtClean="0">
                <a:solidFill>
                  <a:srgbClr val="FFFF00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385763" y="1158875"/>
            <a:ext cx="8002587" cy="5510213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s-ES" b="1" dirty="0" smtClean="0"/>
              <a:t>	</a:t>
            </a:r>
            <a:r>
              <a:rPr lang="es-ES" sz="2800" b="1" dirty="0" smtClean="0">
                <a:solidFill>
                  <a:srgbClr val="FF0000"/>
                </a:solidFill>
                <a:latin typeface="Arial" charset="0"/>
              </a:rPr>
              <a:t>PREDICCIÓN DE PROPIEDADES PERIÓDICAS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es-ES" sz="1100" b="1" dirty="0" smtClean="0">
              <a:solidFill>
                <a:srgbClr val="FF0000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b="1" dirty="0" smtClean="0"/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MÉTODO DE MENDELEEV O MEDIA ARITMÉTICA 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</a:t>
            </a:r>
            <a:r>
              <a:rPr lang="es-ES" sz="2800" dirty="0" smtClean="0">
                <a:effectLst/>
                <a:latin typeface="Arial" charset="0"/>
              </a:rPr>
              <a:t>Se puede hallar propiedades desconocidas de un elemento como la media aritmética de las propiedades de los elementos que lo rodean.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effectLst/>
                <a:latin typeface="Arial" charset="0"/>
              </a:rPr>
              <a:t>	Deben pertenecer a un </a:t>
            </a:r>
            <a:r>
              <a:rPr lang="es-ES" sz="2800" b="1" dirty="0" smtClean="0">
                <a:solidFill>
                  <a:srgbClr val="FF99CC"/>
                </a:solidFill>
                <a:latin typeface="Arial" charset="0"/>
              </a:rPr>
              <a:t>grupo</a:t>
            </a:r>
            <a:r>
              <a:rPr lang="es-ES" sz="2800" b="1" dirty="0" smtClean="0">
                <a:latin typeface="Arial" charset="0"/>
              </a:rPr>
              <a:t> </a:t>
            </a:r>
            <a:r>
              <a:rPr lang="es-ES" sz="2800" dirty="0" smtClean="0">
                <a:effectLst/>
                <a:latin typeface="Arial" charset="0"/>
              </a:rPr>
              <a:t>característico</a:t>
            </a:r>
            <a:r>
              <a:rPr lang="es-ES" sz="2800" b="1" dirty="0" smtClean="0">
                <a:latin typeface="Arial" charset="0"/>
              </a:rPr>
              <a:t> </a:t>
            </a:r>
            <a:r>
              <a:rPr lang="es-ES" sz="2800" b="1" dirty="0" smtClean="0">
                <a:solidFill>
                  <a:srgbClr val="FF99CC"/>
                </a:solidFill>
                <a:latin typeface="Arial" charset="0"/>
              </a:rPr>
              <a:t>A</a:t>
            </a:r>
            <a:r>
              <a:rPr lang="es-ES" sz="2800" b="1" dirty="0" smtClean="0">
                <a:latin typeface="Arial" charset="0"/>
              </a:rPr>
              <a:t> o </a:t>
            </a:r>
            <a:r>
              <a:rPr lang="es-ES" sz="2800" b="1" dirty="0" smtClean="0">
                <a:solidFill>
                  <a:srgbClr val="FF99CC"/>
                </a:solidFill>
                <a:latin typeface="Arial" charset="0"/>
              </a:rPr>
              <a:t>B</a:t>
            </a:r>
            <a:r>
              <a:rPr lang="es-ES" sz="2800" b="1" dirty="0" smtClean="0">
                <a:latin typeface="Arial" charset="0"/>
              </a:rPr>
              <a:t>  </a:t>
            </a:r>
            <a:r>
              <a:rPr lang="es-ES" sz="2800" dirty="0" smtClean="0">
                <a:effectLst/>
                <a:latin typeface="Arial" charset="0"/>
              </a:rPr>
              <a:t>los 5 elementos involucrados</a:t>
            </a:r>
            <a:r>
              <a:rPr lang="es-ES" sz="2800" b="1" dirty="0" smtClean="0">
                <a:latin typeface="Arial" charset="0"/>
              </a:rPr>
              <a:t>.</a:t>
            </a:r>
            <a:endParaRPr lang="en-GB" sz="2800" b="1" dirty="0" smtClean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620713"/>
            <a:ext cx="8064500" cy="619283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sz="2800" b="1" dirty="0" err="1" smtClean="0">
                <a:latin typeface="Arial" charset="0"/>
              </a:rPr>
              <a:t>Ejm</a:t>
            </a:r>
            <a:r>
              <a:rPr lang="en-US" sz="2800" b="1" dirty="0" smtClean="0">
                <a:latin typeface="Arial" charset="0"/>
              </a:rPr>
              <a:t>.</a:t>
            </a:r>
            <a:r>
              <a:rPr lang="en-US" sz="2800" dirty="0" smtClean="0">
                <a:latin typeface="Arial" charset="0"/>
              </a:rPr>
              <a:t>       </a:t>
            </a:r>
          </a:p>
          <a:p>
            <a:pPr algn="just" eaLnBrk="1" hangingPunct="1">
              <a:lnSpc>
                <a:spcPct val="90000"/>
              </a:lnSpc>
              <a:buNone/>
              <a:defRPr/>
            </a:pPr>
            <a:r>
              <a:rPr lang="en-US" sz="2800" dirty="0" smtClean="0">
                <a:latin typeface="Arial" charset="0"/>
              </a:rPr>
              <a:t>                    </a:t>
            </a:r>
            <a:r>
              <a:rPr lang="el-GR" sz="2800" dirty="0" smtClean="0">
                <a:latin typeface="Arial" charset="0"/>
              </a:rPr>
              <a:t>ρ</a:t>
            </a:r>
            <a:r>
              <a:rPr lang="en-US" b="1" baseline="-25000" dirty="0" smtClean="0">
                <a:latin typeface="Arial" charset="0"/>
              </a:rPr>
              <a:t>Al</a:t>
            </a:r>
            <a:r>
              <a:rPr lang="en-US" sz="2800" b="1" dirty="0" smtClean="0">
                <a:latin typeface="Arial" charset="0"/>
              </a:rPr>
              <a:t> = a   ,  </a:t>
            </a:r>
            <a:r>
              <a:rPr lang="el-GR" sz="2800" dirty="0" smtClean="0">
                <a:latin typeface="Arial" charset="0"/>
              </a:rPr>
              <a:t>ρ</a:t>
            </a:r>
            <a:r>
              <a:rPr lang="en-US" b="1" baseline="-25000" dirty="0" smtClean="0">
                <a:latin typeface="Arial" charset="0"/>
              </a:rPr>
              <a:t>C</a:t>
            </a:r>
            <a:r>
              <a:rPr lang="en-US" sz="2800" b="1" dirty="0" smtClean="0">
                <a:latin typeface="Arial" charset="0"/>
              </a:rPr>
              <a:t> = b   ,   </a:t>
            </a:r>
            <a:r>
              <a:rPr lang="el-GR" sz="2800" dirty="0" smtClean="0">
                <a:latin typeface="Arial" charset="0"/>
              </a:rPr>
              <a:t>ρ</a:t>
            </a:r>
            <a:r>
              <a:rPr lang="en-US" b="1" baseline="-25000" dirty="0" smtClean="0">
                <a:latin typeface="Arial" charset="0"/>
              </a:rPr>
              <a:t>P</a:t>
            </a:r>
            <a:r>
              <a:rPr lang="en-US" sz="2800" b="1" dirty="0" smtClean="0">
                <a:latin typeface="Arial" charset="0"/>
              </a:rPr>
              <a:t> = c   ,</a:t>
            </a:r>
          </a:p>
          <a:p>
            <a:pPr algn="just" eaLnBrk="1" hangingPunct="1">
              <a:lnSpc>
                <a:spcPct val="90000"/>
              </a:lnSpc>
              <a:buNone/>
              <a:defRPr/>
            </a:pPr>
            <a:r>
              <a:rPr lang="en-US" sz="2800" b="1" dirty="0" smtClean="0">
                <a:latin typeface="Arial" charset="0"/>
              </a:rPr>
              <a:t>                    </a:t>
            </a:r>
            <a:r>
              <a:rPr lang="el-GR" sz="2800" dirty="0" smtClean="0">
                <a:latin typeface="Arial" charset="0"/>
              </a:rPr>
              <a:t>ρ</a:t>
            </a:r>
            <a:r>
              <a:rPr lang="en-US" b="1" baseline="-25000" dirty="0" smtClean="0">
                <a:latin typeface="Arial" charset="0"/>
              </a:rPr>
              <a:t>Ge</a:t>
            </a:r>
            <a:r>
              <a:rPr lang="en-US" sz="2800" b="1" dirty="0" smtClean="0">
                <a:latin typeface="Arial" charset="0"/>
              </a:rPr>
              <a:t> = d   ,  </a:t>
            </a:r>
            <a:r>
              <a:rPr lang="el-GR" sz="2800" dirty="0" smtClean="0">
                <a:latin typeface="Arial" charset="0"/>
              </a:rPr>
              <a:t>ρ</a:t>
            </a:r>
            <a:r>
              <a:rPr lang="en-US" b="1" baseline="-25000" dirty="0" smtClean="0">
                <a:latin typeface="Arial" charset="0"/>
              </a:rPr>
              <a:t>Si</a:t>
            </a:r>
            <a:r>
              <a:rPr lang="en-US" sz="2800" b="1" dirty="0" smtClean="0">
                <a:latin typeface="Arial" charset="0"/>
              </a:rPr>
              <a:t> =  ?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         </a:t>
            </a:r>
            <a:r>
              <a:rPr lang="es-ES" sz="2800" b="1" dirty="0" smtClean="0">
                <a:solidFill>
                  <a:srgbClr val="CCFF66"/>
                </a:solidFill>
                <a:latin typeface="Arial" charset="0"/>
              </a:rPr>
              <a:t>III</a:t>
            </a:r>
            <a:r>
              <a:rPr lang="es-ES" sz="2800" b="1" dirty="0" smtClean="0">
                <a:solidFill>
                  <a:srgbClr val="FFFF00"/>
                </a:solidFill>
                <a:latin typeface="Arial" charset="0"/>
              </a:rPr>
              <a:t> A  </a:t>
            </a:r>
            <a:r>
              <a:rPr lang="es-ES" sz="2800" b="1" dirty="0" smtClean="0">
                <a:solidFill>
                  <a:srgbClr val="CCFF66"/>
                </a:solidFill>
                <a:latin typeface="Arial" charset="0"/>
              </a:rPr>
              <a:t>IV</a:t>
            </a:r>
            <a:r>
              <a:rPr lang="es-ES" sz="2800" b="1" dirty="0" smtClean="0">
                <a:solidFill>
                  <a:srgbClr val="FFFF00"/>
                </a:solidFill>
                <a:latin typeface="Arial" charset="0"/>
              </a:rPr>
              <a:t>A  </a:t>
            </a:r>
            <a:r>
              <a:rPr lang="es-ES" sz="2800" b="1" dirty="0" smtClean="0">
                <a:solidFill>
                  <a:srgbClr val="CCFF66"/>
                </a:solidFill>
                <a:latin typeface="Arial" charset="0"/>
              </a:rPr>
              <a:t>V</a:t>
            </a:r>
            <a:r>
              <a:rPr lang="es-ES" sz="2800" b="1" dirty="0" smtClean="0">
                <a:solidFill>
                  <a:srgbClr val="FFFF00"/>
                </a:solidFill>
                <a:latin typeface="Arial" charset="0"/>
              </a:rPr>
              <a:t>A</a:t>
            </a:r>
            <a:endParaRPr lang="es-ES" sz="2800" dirty="0" smtClean="0">
              <a:solidFill>
                <a:srgbClr val="FFFF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</a:t>
            </a:r>
            <a:r>
              <a:rPr lang="es-ES" sz="2800" b="1" dirty="0" smtClean="0">
                <a:latin typeface="Arial" charset="0"/>
              </a:rPr>
              <a:t>C</a:t>
            </a:r>
          </a:p>
          <a:p>
            <a:pPr algn="just" eaLnBrk="1" hangingPunct="1">
              <a:lnSpc>
                <a:spcPct val="90000"/>
              </a:lnSpc>
              <a:buNone/>
              <a:defRPr/>
            </a:pPr>
            <a:r>
              <a:rPr lang="es-ES" sz="2800" b="1" dirty="0" smtClean="0">
                <a:latin typeface="Arial" charset="0"/>
              </a:rPr>
              <a:t>	          Al    </a:t>
            </a:r>
            <a:r>
              <a:rPr lang="es-ES" sz="2800" b="1" dirty="0" smtClean="0">
                <a:solidFill>
                  <a:srgbClr val="FF0066"/>
                </a:solidFill>
                <a:latin typeface="Arial" charset="0"/>
              </a:rPr>
              <a:t>Si</a:t>
            </a:r>
            <a:r>
              <a:rPr lang="es-ES" sz="2800" b="1" dirty="0" smtClean="0">
                <a:solidFill>
                  <a:srgbClr val="99CCFF"/>
                </a:solidFill>
                <a:latin typeface="Arial" charset="0"/>
              </a:rPr>
              <a:t> </a:t>
            </a:r>
            <a:r>
              <a:rPr lang="es-ES" sz="2800" b="1" dirty="0" smtClean="0">
                <a:latin typeface="Arial" charset="0"/>
              </a:rPr>
              <a:t>     P	</a:t>
            </a:r>
            <a:r>
              <a:rPr lang="el-GR" sz="2800" dirty="0">
                <a:latin typeface="Arial" charset="0"/>
              </a:rPr>
              <a:t> </a:t>
            </a:r>
            <a:r>
              <a:rPr lang="es-PE" sz="2800" dirty="0" smtClean="0">
                <a:latin typeface="Arial" charset="0"/>
              </a:rPr>
              <a:t>        </a:t>
            </a:r>
            <a:r>
              <a:rPr lang="el-GR" sz="2800" dirty="0" smtClean="0">
                <a:latin typeface="Arial" charset="0"/>
              </a:rPr>
              <a:t>ρ</a:t>
            </a:r>
            <a:r>
              <a:rPr lang="es-ES" b="1" baseline="-25000" dirty="0" smtClean="0">
                <a:solidFill>
                  <a:srgbClr val="FF0066"/>
                </a:solidFill>
                <a:latin typeface="Arial" charset="0"/>
              </a:rPr>
              <a:t>Si</a:t>
            </a:r>
            <a:r>
              <a:rPr lang="es-ES" sz="2800" b="1" dirty="0" smtClean="0">
                <a:latin typeface="Arial" charset="0"/>
              </a:rPr>
              <a:t> = </a:t>
            </a:r>
            <a:r>
              <a:rPr lang="es-ES" sz="2800" b="1" u="sng" dirty="0" smtClean="0">
                <a:latin typeface="Arial" charset="0"/>
              </a:rPr>
              <a:t>a +b + c+ d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                    Ge   				        4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16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99CCFF"/>
                </a:solidFill>
                <a:latin typeface="Arial" charset="0"/>
              </a:rPr>
              <a:t>    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MÉTODO DE CÁLCULO COMPARATIVO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</a:t>
            </a:r>
            <a:r>
              <a:rPr lang="es-ES" sz="2800" dirty="0" smtClean="0">
                <a:effectLst/>
                <a:latin typeface="Arial" charset="0"/>
              </a:rPr>
              <a:t>Se puede hallar propiedades de un elemento mediante la comparación de magnitudes conocidas. </a:t>
            </a:r>
            <a:endParaRPr lang="en-GB" sz="2800" dirty="0" smtClean="0">
              <a:effectLst/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GB" sz="2800" dirty="0" smtClean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88641"/>
            <a:ext cx="8064500" cy="208823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endParaRPr lang="es-ES" sz="16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800" dirty="0" smtClean="0">
                <a:latin typeface="Arial" charset="0"/>
              </a:rPr>
              <a:t>   </a:t>
            </a:r>
            <a:r>
              <a:rPr lang="en-GB" sz="2800" dirty="0" err="1" smtClean="0">
                <a:latin typeface="Arial" charset="0"/>
              </a:rPr>
              <a:t>Ejm</a:t>
            </a:r>
            <a:r>
              <a:rPr lang="en-GB" sz="2800" dirty="0" smtClean="0">
                <a:latin typeface="Arial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800" dirty="0">
                <a:latin typeface="Arial" charset="0"/>
              </a:rPr>
              <a:t> </a:t>
            </a:r>
            <a:r>
              <a:rPr lang="en-GB" sz="2800" dirty="0" smtClean="0">
                <a:latin typeface="Arial" charset="0"/>
              </a:rPr>
              <a:t>  </a:t>
            </a:r>
            <a:r>
              <a:rPr lang="en-GB" sz="2800" dirty="0" err="1" smtClean="0">
                <a:latin typeface="Arial" charset="0"/>
              </a:rPr>
              <a:t>Predecir</a:t>
            </a:r>
            <a:r>
              <a:rPr lang="en-GB" sz="2800" dirty="0" smtClean="0">
                <a:latin typeface="Arial" charset="0"/>
              </a:rPr>
              <a:t> la </a:t>
            </a:r>
            <a:r>
              <a:rPr lang="en-GB" sz="2800" dirty="0" err="1" smtClean="0">
                <a:latin typeface="Arial" charset="0"/>
              </a:rPr>
              <a:t>energía</a:t>
            </a:r>
            <a:r>
              <a:rPr lang="en-GB" sz="2800" dirty="0" smtClean="0">
                <a:latin typeface="Arial" charset="0"/>
              </a:rPr>
              <a:t> de enlace </a:t>
            </a:r>
            <a:r>
              <a:rPr lang="en-GB" sz="2800" b="1" dirty="0" smtClean="0">
                <a:latin typeface="Arial" charset="0"/>
              </a:rPr>
              <a:t>O-Br</a:t>
            </a:r>
            <a:r>
              <a:rPr lang="en-GB" sz="2800" dirty="0" smtClean="0">
                <a:latin typeface="Arial" charset="0"/>
              </a:rPr>
              <a:t> en base a la </a:t>
            </a:r>
            <a:r>
              <a:rPr lang="en-GB" sz="2800" dirty="0" err="1" smtClean="0">
                <a:latin typeface="Arial" charset="0"/>
              </a:rPr>
              <a:t>siguiente</a:t>
            </a:r>
            <a:r>
              <a:rPr lang="en-GB" sz="2800" dirty="0" smtClean="0">
                <a:latin typeface="Arial" charset="0"/>
              </a:rPr>
              <a:t> </a:t>
            </a:r>
            <a:r>
              <a:rPr lang="en-GB" sz="2800" dirty="0" err="1" smtClean="0">
                <a:latin typeface="Arial" charset="0"/>
              </a:rPr>
              <a:t>información</a:t>
            </a:r>
            <a:r>
              <a:rPr lang="en-GB" sz="2800" dirty="0" smtClean="0">
                <a:latin typeface="Arial" charset="0"/>
              </a:rPr>
              <a:t>.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445398"/>
              </p:ext>
            </p:extLst>
          </p:nvPr>
        </p:nvGraphicFramePr>
        <p:xfrm>
          <a:off x="1115616" y="2492896"/>
          <a:ext cx="7056784" cy="3816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858"/>
                <a:gridCol w="2451978"/>
                <a:gridCol w="1135575"/>
                <a:gridCol w="2433373"/>
              </a:tblGrid>
              <a:tr h="828759">
                <a:tc>
                  <a:txBody>
                    <a:bodyPr/>
                    <a:lstStyle/>
                    <a:p>
                      <a:r>
                        <a:rPr lang="es-P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Enlace</a:t>
                      </a:r>
                    </a:p>
                    <a:p>
                      <a:endParaRPr lang="es-P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Energía de enlace (kJ/mol)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Enlace</a:t>
                      </a:r>
                      <a:endParaRPr lang="es-P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Energía de enlace (kJ/mol)</a:t>
                      </a:r>
                    </a:p>
                  </a:txBody>
                  <a:tcPr/>
                </a:tc>
              </a:tr>
              <a:tr h="426809">
                <a:tc>
                  <a:txBody>
                    <a:bodyPr/>
                    <a:lstStyle/>
                    <a:p>
                      <a:r>
                        <a:rPr lang="es-PE" b="1" dirty="0" smtClean="0"/>
                        <a:t>H-H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 smtClean="0"/>
                        <a:t>436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 smtClean="0"/>
                        <a:t>O-H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 smtClean="0"/>
                        <a:t>463</a:t>
                      </a:r>
                      <a:endParaRPr lang="es-PE" b="1" dirty="0"/>
                    </a:p>
                  </a:txBody>
                  <a:tcPr/>
                </a:tc>
              </a:tr>
              <a:tr h="426809">
                <a:tc>
                  <a:txBody>
                    <a:bodyPr/>
                    <a:lstStyle/>
                    <a:p>
                      <a:r>
                        <a:rPr lang="es-PE" b="1" dirty="0" smtClean="0"/>
                        <a:t>H-C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 smtClean="0"/>
                        <a:t>413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 smtClean="0"/>
                        <a:t>O-C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 smtClean="0"/>
                        <a:t>358</a:t>
                      </a:r>
                      <a:endParaRPr lang="es-PE" b="1" dirty="0"/>
                    </a:p>
                  </a:txBody>
                  <a:tcPr/>
                </a:tc>
              </a:tr>
              <a:tr h="426809">
                <a:tc>
                  <a:txBody>
                    <a:bodyPr/>
                    <a:lstStyle/>
                    <a:p>
                      <a:r>
                        <a:rPr lang="es-PE" b="1" dirty="0" smtClean="0"/>
                        <a:t>H-N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 smtClean="0"/>
                        <a:t>391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 smtClean="0"/>
                        <a:t>O-N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 smtClean="0"/>
                        <a:t>201</a:t>
                      </a:r>
                      <a:endParaRPr lang="es-PE" b="1" dirty="0"/>
                    </a:p>
                  </a:txBody>
                  <a:tcPr/>
                </a:tc>
              </a:tr>
              <a:tr h="426809">
                <a:tc>
                  <a:txBody>
                    <a:bodyPr/>
                    <a:lstStyle/>
                    <a:p>
                      <a:r>
                        <a:rPr lang="es-PE" b="1" dirty="0" smtClean="0"/>
                        <a:t>H-F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 smtClean="0"/>
                        <a:t>567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 smtClean="0"/>
                        <a:t>O-O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 smtClean="0"/>
                        <a:t>146</a:t>
                      </a:r>
                      <a:endParaRPr lang="es-PE" b="1" dirty="0"/>
                    </a:p>
                  </a:txBody>
                  <a:tcPr/>
                </a:tc>
              </a:tr>
              <a:tr h="426809">
                <a:tc>
                  <a:txBody>
                    <a:bodyPr/>
                    <a:lstStyle/>
                    <a:p>
                      <a:r>
                        <a:rPr lang="es-PE" b="1" dirty="0" smtClean="0"/>
                        <a:t>H-Cl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 smtClean="0"/>
                        <a:t>431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 smtClean="0"/>
                        <a:t>O-F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 smtClean="0"/>
                        <a:t>190</a:t>
                      </a:r>
                      <a:endParaRPr lang="es-PE" b="1" dirty="0"/>
                    </a:p>
                  </a:txBody>
                  <a:tcPr/>
                </a:tc>
              </a:tr>
              <a:tr h="426809">
                <a:tc>
                  <a:txBody>
                    <a:bodyPr/>
                    <a:lstStyle/>
                    <a:p>
                      <a:r>
                        <a:rPr lang="es-PE" b="1" dirty="0" smtClean="0"/>
                        <a:t>H-Br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 smtClean="0"/>
                        <a:t>366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 smtClean="0"/>
                        <a:t>O-Cl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 smtClean="0"/>
                        <a:t>203</a:t>
                      </a:r>
                      <a:endParaRPr lang="es-PE" b="1" dirty="0"/>
                    </a:p>
                  </a:txBody>
                  <a:tcPr/>
                </a:tc>
              </a:tr>
              <a:tr h="426809">
                <a:tc>
                  <a:txBody>
                    <a:bodyPr/>
                    <a:lstStyle/>
                    <a:p>
                      <a:r>
                        <a:rPr lang="es-PE" b="1" dirty="0" smtClean="0"/>
                        <a:t>H-I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 smtClean="0"/>
                        <a:t>299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 smtClean="0"/>
                        <a:t>O-I</a:t>
                      </a:r>
                      <a:endParaRPr lang="es-P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b="1" dirty="0" smtClean="0"/>
                        <a:t>234</a:t>
                      </a:r>
                      <a:endParaRPr lang="es-PE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5806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 de flecha"/>
          <p:cNvCxnSpPr/>
          <p:nvPr/>
        </p:nvCxnSpPr>
        <p:spPr>
          <a:xfrm flipV="1">
            <a:off x="1619672" y="1412776"/>
            <a:ext cx="0" cy="39604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1619672" y="5373216"/>
            <a:ext cx="54726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827584" y="755412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Energía de </a:t>
            </a:r>
            <a:r>
              <a:rPr lang="es-PE" b="1" dirty="0" smtClean="0">
                <a:latin typeface="Arial" panose="020B0604020202020204" pitchFamily="34" charset="0"/>
                <a:cs typeface="Arial" panose="020B0604020202020204" pitchFamily="34" charset="0"/>
              </a:rPr>
              <a:t>enlace O-E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PE" dirty="0"/>
          </a:p>
        </p:txBody>
      </p:sp>
      <p:sp>
        <p:nvSpPr>
          <p:cNvPr id="9" name="8 Rectángulo"/>
          <p:cNvSpPr/>
          <p:nvPr/>
        </p:nvSpPr>
        <p:spPr>
          <a:xfrm>
            <a:off x="5616591" y="5877272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Energía de </a:t>
            </a:r>
            <a:r>
              <a:rPr lang="es-PE" b="1" dirty="0" smtClean="0">
                <a:latin typeface="Arial" panose="020B0604020202020204" pitchFamily="34" charset="0"/>
                <a:cs typeface="Arial" panose="020B0604020202020204" pitchFamily="34" charset="0"/>
              </a:rPr>
              <a:t>enlace H-E</a:t>
            </a: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PE" dirty="0"/>
          </a:p>
        </p:txBody>
      </p:sp>
      <p:sp>
        <p:nvSpPr>
          <p:cNvPr id="10" name="9 CuadroTexto"/>
          <p:cNvSpPr txBox="1"/>
          <p:nvPr/>
        </p:nvSpPr>
        <p:spPr>
          <a:xfrm>
            <a:off x="1259632" y="407707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F</a:t>
            </a:r>
            <a:endParaRPr lang="es-PE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35637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Cl</a:t>
            </a:r>
            <a:endParaRPr lang="es-PE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168359" y="3181816"/>
            <a:ext cx="59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>
                <a:solidFill>
                  <a:srgbClr val="FF99CC"/>
                </a:solidFill>
              </a:rPr>
              <a:t>Br</a:t>
            </a:r>
            <a:endParaRPr lang="es-PE" b="1" dirty="0">
              <a:solidFill>
                <a:srgbClr val="FF99CC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483768" y="5445224"/>
            <a:ext cx="39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I</a:t>
            </a:r>
            <a:endParaRPr lang="es-PE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295161" y="2843644"/>
            <a:ext cx="39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I</a:t>
            </a:r>
            <a:endParaRPr lang="es-PE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779912" y="5435932"/>
            <a:ext cx="57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Br</a:t>
            </a:r>
            <a:endParaRPr lang="es-PE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524709" y="544522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Cl</a:t>
            </a:r>
            <a:endParaRPr lang="es-PE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910715" y="544522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F</a:t>
            </a:r>
            <a:endParaRPr lang="es-PE" b="1" dirty="0"/>
          </a:p>
        </p:txBody>
      </p:sp>
      <p:cxnSp>
        <p:nvCxnSpPr>
          <p:cNvPr id="21" name="20 Conector recto"/>
          <p:cNvCxnSpPr/>
          <p:nvPr/>
        </p:nvCxnSpPr>
        <p:spPr>
          <a:xfrm>
            <a:off x="1619672" y="4261738"/>
            <a:ext cx="43990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6018727" y="4261738"/>
            <a:ext cx="0" cy="1111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1619672" y="3748390"/>
            <a:ext cx="3121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V="1">
            <a:off x="4740733" y="3748390"/>
            <a:ext cx="0" cy="1656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 flipH="1" flipV="1">
            <a:off x="2682028" y="3028310"/>
            <a:ext cx="1" cy="2385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1619672" y="3028310"/>
            <a:ext cx="10623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2682029" y="3028310"/>
            <a:ext cx="3336698" cy="123342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2682028" y="1743199"/>
            <a:ext cx="5850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Energía de enlace O-Br = 212 kJ/mol</a:t>
            </a:r>
            <a:endParaRPr lang="es-PE" sz="2400" b="1" dirty="0"/>
          </a:p>
        </p:txBody>
      </p:sp>
      <p:cxnSp>
        <p:nvCxnSpPr>
          <p:cNvPr id="50" name="49 Conector recto"/>
          <p:cNvCxnSpPr/>
          <p:nvPr/>
        </p:nvCxnSpPr>
        <p:spPr>
          <a:xfrm flipV="1">
            <a:off x="3995936" y="3501008"/>
            <a:ext cx="0" cy="1872208"/>
          </a:xfrm>
          <a:prstGeom prst="line">
            <a:avLst/>
          </a:prstGeom>
          <a:ln w="28575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 flipH="1">
            <a:off x="1619672" y="3501008"/>
            <a:ext cx="2376264" cy="0"/>
          </a:xfrm>
          <a:prstGeom prst="straightConnector1">
            <a:avLst/>
          </a:prstGeom>
          <a:ln w="28575">
            <a:solidFill>
              <a:srgbClr val="FF99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onector"/>
          <p:cNvSpPr/>
          <p:nvPr/>
        </p:nvSpPr>
        <p:spPr>
          <a:xfrm>
            <a:off x="2591780" y="2931246"/>
            <a:ext cx="216024" cy="2458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8" name="57 Conector"/>
          <p:cNvSpPr/>
          <p:nvPr/>
        </p:nvSpPr>
        <p:spPr>
          <a:xfrm>
            <a:off x="4632721" y="3636604"/>
            <a:ext cx="216024" cy="2458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9" name="58 Conector"/>
          <p:cNvSpPr/>
          <p:nvPr/>
        </p:nvSpPr>
        <p:spPr>
          <a:xfrm>
            <a:off x="5910715" y="4098168"/>
            <a:ext cx="216024" cy="2458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59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Arco"/>
          <p:cNvSpPr/>
          <p:nvPr/>
        </p:nvSpPr>
        <p:spPr>
          <a:xfrm rot="10800000">
            <a:off x="2339752" y="404663"/>
            <a:ext cx="7128792" cy="3888432"/>
          </a:xfrm>
          <a:prstGeom prst="arc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" name="2 Conector recto de flecha"/>
          <p:cNvCxnSpPr/>
          <p:nvPr/>
        </p:nvCxnSpPr>
        <p:spPr>
          <a:xfrm flipV="1">
            <a:off x="1619672" y="1412776"/>
            <a:ext cx="0" cy="39604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3 Conector recto de flecha"/>
          <p:cNvCxnSpPr/>
          <p:nvPr/>
        </p:nvCxnSpPr>
        <p:spPr>
          <a:xfrm>
            <a:off x="1619672" y="5445224"/>
            <a:ext cx="54726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899592" y="112474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P</a:t>
            </a:r>
            <a:endParaRPr lang="es-PE" sz="2400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7596336" y="551723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/>
              <a:t>Z</a:t>
            </a:r>
            <a:endParaRPr lang="es-PE" sz="2400" b="1" dirty="0"/>
          </a:p>
        </p:txBody>
      </p:sp>
      <p:cxnSp>
        <p:nvCxnSpPr>
          <p:cNvPr id="8" name="7 Conector recto"/>
          <p:cNvCxnSpPr/>
          <p:nvPr/>
        </p:nvCxnSpPr>
        <p:spPr>
          <a:xfrm flipH="1">
            <a:off x="1619672" y="2348878"/>
            <a:ext cx="72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2339752" y="2420887"/>
            <a:ext cx="0" cy="2952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1619672" y="3645024"/>
            <a:ext cx="1656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3275856" y="3645024"/>
            <a:ext cx="0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1619672" y="4077072"/>
            <a:ext cx="259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4211960" y="4077072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flipH="1">
            <a:off x="1619672" y="4221088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4932040" y="4221088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H="1">
            <a:off x="1619672" y="4293096"/>
            <a:ext cx="42844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5904148" y="4293096"/>
            <a:ext cx="0" cy="1152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onector"/>
          <p:cNvSpPr/>
          <p:nvPr/>
        </p:nvSpPr>
        <p:spPr>
          <a:xfrm>
            <a:off x="2231740" y="2225958"/>
            <a:ext cx="216024" cy="2458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30 Conector"/>
          <p:cNvSpPr/>
          <p:nvPr/>
        </p:nvSpPr>
        <p:spPr>
          <a:xfrm>
            <a:off x="3167844" y="3522104"/>
            <a:ext cx="216024" cy="2458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2" name="31 Conector"/>
          <p:cNvSpPr/>
          <p:nvPr/>
        </p:nvSpPr>
        <p:spPr>
          <a:xfrm>
            <a:off x="4103948" y="3912548"/>
            <a:ext cx="216024" cy="2458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32 Conector"/>
          <p:cNvSpPr/>
          <p:nvPr/>
        </p:nvSpPr>
        <p:spPr>
          <a:xfrm>
            <a:off x="4824028" y="4075166"/>
            <a:ext cx="216024" cy="2458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33 Conector"/>
          <p:cNvSpPr/>
          <p:nvPr/>
        </p:nvSpPr>
        <p:spPr>
          <a:xfrm>
            <a:off x="5796136" y="4221088"/>
            <a:ext cx="216024" cy="24584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34 CuadroTexto"/>
          <p:cNvSpPr txBox="1"/>
          <p:nvPr/>
        </p:nvSpPr>
        <p:spPr>
          <a:xfrm>
            <a:off x="5652120" y="55892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80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6896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34975"/>
            <a:ext cx="4875213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2 Subtítulo"/>
          <p:cNvSpPr>
            <a:spLocks noGrp="1"/>
          </p:cNvSpPr>
          <p:nvPr>
            <p:ph type="subTitle" sz="quarter" idx="1"/>
          </p:nvPr>
        </p:nvSpPr>
        <p:spPr>
          <a:xfrm>
            <a:off x="539750" y="4868863"/>
            <a:ext cx="7961313" cy="1571625"/>
          </a:xfrm>
        </p:spPr>
        <p:txBody>
          <a:bodyPr/>
          <a:lstStyle/>
          <a:p>
            <a:pPr algn="just" eaLnBrk="1" hangingPunct="1"/>
            <a:r>
              <a:rPr lang="en-US" altLang="en-US" sz="2400" smtClean="0">
                <a:effectLst/>
                <a:latin typeface="Arial" charset="0"/>
              </a:rPr>
              <a:t>Estado natural de algunos elementos. En el sentido de las agujas del reloj, de arriba a la izquierda: (a) los líquidos bromo (Br</a:t>
            </a:r>
            <a:r>
              <a:rPr lang="en-US" altLang="en-US" sz="2400" baseline="-18000" smtClean="0">
                <a:effectLst/>
                <a:latin typeface="Arial" charset="0"/>
              </a:rPr>
              <a:t>2</a:t>
            </a:r>
            <a:r>
              <a:rPr lang="en-US" altLang="en-US" sz="2400" smtClean="0">
                <a:effectLst/>
                <a:latin typeface="Arial" charset="0"/>
              </a:rPr>
              <a:t>) y mercurio (Hg); y (b) los sólidos iodo (I</a:t>
            </a:r>
            <a:r>
              <a:rPr lang="en-US" altLang="en-US" sz="2400" baseline="-18000" smtClean="0">
                <a:effectLst/>
                <a:latin typeface="Arial" charset="0"/>
              </a:rPr>
              <a:t>2</a:t>
            </a:r>
            <a:r>
              <a:rPr lang="en-US" altLang="en-US" sz="2400" smtClean="0">
                <a:effectLst/>
                <a:latin typeface="Arial" charset="0"/>
              </a:rPr>
              <a:t>), cadmio (Cd); fosforo (rojo) y cobre (Cu). </a:t>
            </a:r>
            <a:endParaRPr lang="es-PE" altLang="es-PE" sz="2400" smtClean="0"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81075"/>
            <a:ext cx="8210550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b="1" dirty="0" smtClean="0"/>
              <a:t>	</a:t>
            </a:r>
            <a:r>
              <a:rPr lang="es-ES" sz="2800" b="1" dirty="0" smtClean="0">
                <a:solidFill>
                  <a:srgbClr val="FF0000"/>
                </a:solidFill>
                <a:latin typeface="Arial" charset="0"/>
              </a:rPr>
              <a:t>LEY PERIÓDICA MODERNA</a:t>
            </a:r>
            <a:endParaRPr lang="es-ES" b="1" dirty="0" smtClean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s-ES" sz="1200" dirty="0" smtClean="0">
              <a:solidFill>
                <a:srgbClr val="FF0000"/>
              </a:solidFill>
              <a:latin typeface="Arial" charset="0"/>
            </a:endParaRPr>
          </a:p>
          <a:p>
            <a:pPr algn="just" eaLnBrk="1" hangingPunct="1">
              <a:lnSpc>
                <a:spcPct val="80000"/>
              </a:lnSpc>
              <a:buNone/>
              <a:defRPr/>
            </a:pPr>
            <a:r>
              <a:rPr lang="es-ES" sz="2800" dirty="0" smtClean="0"/>
              <a:t>	</a:t>
            </a:r>
            <a:r>
              <a:rPr lang="es-ES" sz="2800" dirty="0" smtClean="0">
                <a:effectLst/>
                <a:latin typeface="Arial" charset="0"/>
              </a:rPr>
              <a:t>Henry </a:t>
            </a:r>
            <a:r>
              <a:rPr lang="es-ES" sz="2800" dirty="0" err="1" smtClean="0">
                <a:effectLst/>
                <a:latin typeface="Arial" charset="0"/>
              </a:rPr>
              <a:t>Moseley</a:t>
            </a:r>
            <a:r>
              <a:rPr lang="es-ES" sz="2800" dirty="0" smtClean="0">
                <a:effectLst/>
                <a:latin typeface="Arial" charset="0"/>
              </a:rPr>
              <a:t> (1913):</a:t>
            </a:r>
            <a:r>
              <a:rPr lang="es-ES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Basándose </a:t>
            </a:r>
            <a:r>
              <a:rPr lang="es-E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experimentos con rayos </a:t>
            </a:r>
            <a:r>
              <a:rPr lang="es-ES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s-ES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determinó los números atómicos de los elementos. </a:t>
            </a:r>
            <a:r>
              <a:rPr lang="es-E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 </a:t>
            </a:r>
            <a:endParaRPr lang="es-ES" sz="28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effectLst/>
                <a:latin typeface="Arial" charset="0"/>
              </a:rPr>
              <a:t>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dirty="0" smtClean="0"/>
              <a:t>                                              </a:t>
            </a:r>
            <a:endParaRPr lang="es-ES" sz="28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b="1" dirty="0" smtClean="0"/>
              <a:t>                                                     </a:t>
            </a:r>
            <a:endParaRPr lang="es-ES" b="1" u="sng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b="1" dirty="0" smtClean="0">
                <a:latin typeface="Arial" charset="0"/>
              </a:rPr>
              <a:t>		     </a:t>
            </a:r>
            <a:r>
              <a:rPr lang="es-ES" sz="2800" b="1" u="sng" dirty="0" smtClean="0">
                <a:latin typeface="Arial" charset="0"/>
              </a:rPr>
              <a:t>1</a:t>
            </a:r>
            <a:endParaRPr lang="es-ES" sz="2800" b="1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            </a:t>
            </a:r>
            <a:r>
              <a:rPr lang="es-ES" sz="2800" b="1" dirty="0" smtClean="0">
                <a:latin typeface="Arial" charset="0"/>
                <a:sym typeface="Symbol" pitchFamily="18" charset="2"/>
              </a:rPr>
              <a:t></a:t>
            </a:r>
            <a:r>
              <a:rPr lang="es-ES" sz="2800" b="1" dirty="0" smtClean="0">
                <a:latin typeface="Arial" charset="0"/>
              </a:rPr>
              <a:t>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b="1" dirty="0" smtClean="0">
                <a:latin typeface="Arial" charset="0"/>
              </a:rPr>
              <a:t>	     </a:t>
            </a:r>
            <a:r>
              <a:rPr lang="es-ES" sz="2800" b="1" dirty="0" smtClean="0">
                <a:latin typeface="Arial" charset="0"/>
              </a:rPr>
              <a:t>	</a:t>
            </a:r>
            <a:endParaRPr lang="en-GB" b="1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b="1" dirty="0" smtClean="0">
                <a:latin typeface="Arial" charset="0"/>
              </a:rPr>
              <a:t>	</a:t>
            </a:r>
            <a:r>
              <a:rPr lang="es-ES" sz="2000" b="1" dirty="0" smtClean="0">
                <a:latin typeface="Arial" charset="0"/>
              </a:rPr>
              <a:t>	</a:t>
            </a:r>
            <a:endParaRPr lang="en-GB" sz="2000" dirty="0" smtClean="0">
              <a:latin typeface="Arial" charset="0"/>
            </a:endParaRPr>
          </a:p>
        </p:txBody>
      </p:sp>
      <p:grpSp>
        <p:nvGrpSpPr>
          <p:cNvPr id="9220" name="Group 12"/>
          <p:cNvGrpSpPr>
            <a:grpSpLocks/>
          </p:cNvGrpSpPr>
          <p:nvPr/>
        </p:nvGrpSpPr>
        <p:grpSpPr bwMode="auto">
          <a:xfrm>
            <a:off x="1478371" y="3860801"/>
            <a:ext cx="581025" cy="1009650"/>
            <a:chOff x="2971" y="1842"/>
            <a:chExt cx="366" cy="636"/>
          </a:xfrm>
        </p:grpSpPr>
        <p:sp>
          <p:nvSpPr>
            <p:cNvPr id="9222" name="Line 13"/>
            <p:cNvSpPr>
              <a:spLocks noChangeShapeType="1"/>
            </p:cNvSpPr>
            <p:nvPr/>
          </p:nvSpPr>
          <p:spPr bwMode="auto">
            <a:xfrm>
              <a:off x="2971" y="2205"/>
              <a:ext cx="116" cy="2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9223" name="Line 14"/>
            <p:cNvSpPr>
              <a:spLocks noChangeShapeType="1"/>
            </p:cNvSpPr>
            <p:nvPr/>
          </p:nvSpPr>
          <p:spPr bwMode="auto">
            <a:xfrm>
              <a:off x="3107" y="1842"/>
              <a:ext cx="0" cy="6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9224" name="Line 15"/>
            <p:cNvSpPr>
              <a:spLocks noChangeShapeType="1"/>
            </p:cNvSpPr>
            <p:nvPr/>
          </p:nvSpPr>
          <p:spPr bwMode="auto">
            <a:xfrm>
              <a:off x="3107" y="1842"/>
              <a:ext cx="2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pic>
        <p:nvPicPr>
          <p:cNvPr id="9221" name="Imagen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3888432" cy="331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9283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GB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GB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GB" smtClean="0"/>
          </a:p>
        </p:txBody>
      </p:sp>
      <p:pic>
        <p:nvPicPr>
          <p:cNvPr id="35843" name="Picture 5" descr="Image2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08050"/>
            <a:ext cx="7704138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lasalle.es/grinon/departamentos/ciencias/1ciclo/element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7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68313" y="620713"/>
            <a:ext cx="8229600" cy="55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kern="0" dirty="0" smtClean="0"/>
              <a:t>	           </a:t>
            </a:r>
            <a:r>
              <a:rPr lang="es-ES" sz="3600" b="1" kern="0" dirty="0" smtClean="0">
                <a:solidFill>
                  <a:srgbClr val="FFFF00"/>
                </a:solidFill>
                <a:latin typeface="Arial" charset="0"/>
              </a:rPr>
              <a:t>REACCIONES QUÍMICAS</a:t>
            </a:r>
            <a:endParaRPr lang="es-ES" b="1" kern="0" dirty="0" smtClean="0">
              <a:solidFill>
                <a:srgbClr val="FFFF00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1800" kern="0" dirty="0" smtClean="0">
                <a:solidFill>
                  <a:srgbClr val="FFFF66"/>
                </a:solidFill>
                <a:latin typeface="Arial" charset="0"/>
              </a:rPr>
              <a:t> 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kern="0" dirty="0" smtClean="0"/>
              <a:t>	</a:t>
            </a:r>
            <a:r>
              <a:rPr lang="es-ES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8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estequiometría</a:t>
            </a:r>
            <a:r>
              <a:rPr lang="es-ES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, derivada del griego “</a:t>
            </a:r>
            <a:r>
              <a:rPr lang="es-ES" sz="28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stoicheion</a:t>
            </a:r>
            <a:r>
              <a:rPr lang="es-ES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” (elemento) y “</a:t>
            </a:r>
            <a:r>
              <a:rPr lang="es-ES" sz="28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metron</a:t>
            </a:r>
            <a:r>
              <a:rPr lang="es-ES" sz="2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” (medida), es una rama de la química que trata de las relaciones cuantitativas entre elementos y compuestos en las reacciones químicas.</a:t>
            </a:r>
            <a:endParaRPr lang="es-ES" sz="2800" b="1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1600" b="1" kern="0" dirty="0" smtClean="0">
                <a:latin typeface="Arial" charset="0"/>
              </a:rPr>
              <a:t/>
            </a:r>
            <a:br>
              <a:rPr lang="es-ES" sz="1600" b="1" kern="0" dirty="0" smtClean="0">
                <a:latin typeface="Arial" charset="0"/>
              </a:rPr>
            </a:br>
            <a:r>
              <a:rPr lang="es-ES" b="1" kern="0" dirty="0" smtClean="0">
                <a:solidFill>
                  <a:srgbClr val="FF0000"/>
                </a:solidFill>
                <a:latin typeface="Arial" charset="0"/>
              </a:rPr>
              <a:t>CONCEPTOS FUNDAMENTALES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kern="0" dirty="0" smtClean="0">
                <a:solidFill>
                  <a:srgbClr val="6699FF"/>
                </a:solidFill>
              </a:rPr>
              <a:t>	</a:t>
            </a:r>
            <a:r>
              <a:rPr lang="es-ES" sz="2800" b="1" kern="0" dirty="0" smtClean="0">
                <a:solidFill>
                  <a:srgbClr val="FFC000"/>
                </a:solidFill>
                <a:latin typeface="Arial" charset="0"/>
              </a:rPr>
              <a:t>-NÚMERO DE AVOGRADO (N</a:t>
            </a:r>
            <a:r>
              <a:rPr lang="es-ES" sz="2800" b="1" kern="0" baseline="-25000" dirty="0" smtClean="0">
                <a:solidFill>
                  <a:srgbClr val="FFC000"/>
                </a:solidFill>
                <a:latin typeface="Arial" charset="0"/>
              </a:rPr>
              <a:t>A</a:t>
            </a:r>
            <a:r>
              <a:rPr lang="es-ES" sz="2800" b="1" kern="0" dirty="0" smtClean="0">
                <a:solidFill>
                  <a:srgbClr val="FFC000"/>
                </a:solidFill>
                <a:latin typeface="Arial" charset="0"/>
              </a:rPr>
              <a:t>)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kern="0" dirty="0" smtClean="0"/>
              <a:t>	 N</a:t>
            </a:r>
            <a:r>
              <a:rPr lang="es-ES" sz="2800" b="1" kern="0" baseline="-25000" dirty="0" smtClean="0"/>
              <a:t>A</a:t>
            </a:r>
            <a:r>
              <a:rPr lang="es-ES" sz="2800" kern="0" dirty="0" smtClean="0"/>
              <a:t> = 6,022045 x 10</a:t>
            </a:r>
            <a:r>
              <a:rPr lang="es-ES" sz="2800" kern="0" baseline="30000" dirty="0" smtClean="0"/>
              <a:t>23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kern="0" dirty="0" smtClean="0"/>
              <a:t>	 N</a:t>
            </a:r>
            <a:r>
              <a:rPr lang="es-ES" sz="2800" b="1" kern="0" baseline="-25000" dirty="0" smtClean="0"/>
              <a:t>A</a:t>
            </a:r>
            <a:r>
              <a:rPr lang="es-ES" sz="2800" kern="0" dirty="0" smtClean="0"/>
              <a:t> = 6,022 x 10</a:t>
            </a:r>
            <a:r>
              <a:rPr lang="es-ES" sz="2800" kern="0" baseline="30000" dirty="0" smtClean="0"/>
              <a:t>23 </a:t>
            </a:r>
            <a:r>
              <a:rPr lang="es-ES" sz="2800" kern="0" dirty="0" smtClean="0"/>
              <a:t> 	</a:t>
            </a:r>
            <a:r>
              <a:rPr lang="es-ES" sz="2800" u="sng" kern="0" dirty="0" smtClean="0"/>
              <a:t>moléculas</a:t>
            </a:r>
            <a:endParaRPr lang="es-ES" sz="2800" kern="0" dirty="0" smtClean="0"/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kern="0" dirty="0" smtClean="0"/>
              <a:t>    	                                mol - g</a:t>
            </a:r>
            <a:endParaRPr lang="en-GB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28263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84313"/>
            <a:ext cx="7993062" cy="403225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6699FF"/>
                </a:solidFill>
                <a:latin typeface="Arial" charset="0"/>
              </a:rPr>
              <a:t>  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-UNIDAD DE MASA ATÓMICA (</a:t>
            </a:r>
            <a:r>
              <a:rPr lang="es-ES" sz="2800" b="1" dirty="0" err="1" smtClean="0">
                <a:solidFill>
                  <a:srgbClr val="FFC000"/>
                </a:solidFill>
                <a:latin typeface="Arial" charset="0"/>
              </a:rPr>
              <a:t>uma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)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1 </a:t>
            </a:r>
            <a:r>
              <a:rPr lang="es-ES" sz="2800" dirty="0" err="1" smtClean="0">
                <a:latin typeface="Arial" charset="0"/>
              </a:rPr>
              <a:t>uma</a:t>
            </a:r>
            <a:r>
              <a:rPr lang="es-ES" sz="2800" dirty="0" smtClean="0">
                <a:latin typeface="Arial" charset="0"/>
              </a:rPr>
              <a:t> = </a:t>
            </a:r>
            <a:r>
              <a:rPr lang="es-ES" sz="2800" u="sng" dirty="0" smtClean="0">
                <a:latin typeface="Arial" charset="0"/>
              </a:rPr>
              <a:t> 1 </a:t>
            </a:r>
            <a:r>
              <a:rPr lang="es-ES" sz="2800" dirty="0" smtClean="0">
                <a:latin typeface="Arial" charset="0"/>
              </a:rPr>
              <a:t> masa  C</a:t>
            </a:r>
            <a:r>
              <a:rPr lang="es-ES" sz="2800" baseline="30000" dirty="0" smtClean="0">
                <a:latin typeface="Arial" charset="0"/>
              </a:rPr>
              <a:t>12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	              12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1 </a:t>
            </a:r>
            <a:r>
              <a:rPr lang="es-ES" sz="2800" dirty="0" err="1" smtClean="0">
                <a:latin typeface="Arial" charset="0"/>
              </a:rPr>
              <a:t>uma</a:t>
            </a:r>
            <a:r>
              <a:rPr lang="es-ES" sz="2800" dirty="0" smtClean="0">
                <a:latin typeface="Arial" charset="0"/>
              </a:rPr>
              <a:t> = 1, 66056 x 10</a:t>
            </a:r>
            <a:r>
              <a:rPr lang="es-ES" sz="2800" baseline="30000" dirty="0" smtClean="0">
                <a:latin typeface="Arial" charset="0"/>
              </a:rPr>
              <a:t>-24</a:t>
            </a:r>
            <a:r>
              <a:rPr lang="es-ES" sz="2800" dirty="0" smtClean="0">
                <a:latin typeface="Arial" charset="0"/>
              </a:rPr>
              <a:t> g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es-ES" sz="2800" b="1" dirty="0" smtClean="0"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6699FF"/>
                </a:solidFill>
                <a:latin typeface="Arial" charset="0"/>
              </a:rPr>
              <a:t>  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-PESO ATÓMICO</a:t>
            </a:r>
            <a:r>
              <a:rPr lang="es-ES" sz="2800" b="1" dirty="0" smtClean="0">
                <a:latin typeface="Arial" charset="0"/>
              </a:rPr>
              <a:t>: </a:t>
            </a:r>
            <a:r>
              <a:rPr lang="es-ES" sz="2800" dirty="0" smtClean="0">
                <a:latin typeface="Arial" charset="0"/>
              </a:rPr>
              <a:t> masa atómica promedio de cada elemento expresada en </a:t>
            </a:r>
            <a:r>
              <a:rPr lang="es-ES" sz="2800" dirty="0" err="1" smtClean="0">
                <a:latin typeface="Arial" charset="0"/>
              </a:rPr>
              <a:t>uma</a:t>
            </a:r>
            <a:r>
              <a:rPr lang="es-ES" sz="2800" dirty="0" smtClean="0">
                <a:latin typeface="Arial" charset="0"/>
              </a:rPr>
              <a:t>. (Diversos isótopos del elemento, abundancia relativa).</a:t>
            </a:r>
            <a:endParaRPr lang="es-ES" sz="2800" b="1" dirty="0" smtClean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981075"/>
            <a:ext cx="8208962" cy="5256213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-ÁTOMO - GRAMO (at-g)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1 at – g  E =  PA</a:t>
            </a:r>
            <a:r>
              <a:rPr lang="es-ES" sz="2800" baseline="-25000" dirty="0" smtClean="0">
                <a:latin typeface="Arial" charset="0"/>
              </a:rPr>
              <a:t>E</a:t>
            </a:r>
            <a:r>
              <a:rPr lang="es-ES" sz="2800" dirty="0" smtClean="0">
                <a:latin typeface="Arial" charset="0"/>
              </a:rPr>
              <a:t>  ... g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1 at – g  E = 6, 022 x 10</a:t>
            </a:r>
            <a:r>
              <a:rPr lang="es-ES" sz="2800" baseline="30000" dirty="0" smtClean="0">
                <a:latin typeface="Arial" charset="0"/>
              </a:rPr>
              <a:t>23</a:t>
            </a:r>
            <a:r>
              <a:rPr lang="es-ES" sz="2800" dirty="0" smtClean="0">
                <a:latin typeface="Arial" charset="0"/>
              </a:rPr>
              <a:t>  átomos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es-ES" sz="2800" b="1" dirty="0" smtClean="0">
              <a:solidFill>
                <a:srgbClr val="6699FF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-PESO MOLECULAR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Peso de una molécula = </a:t>
            </a:r>
            <a:r>
              <a:rPr lang="es-ES" sz="2800" dirty="0" smtClean="0">
                <a:latin typeface="Arial" charset="0"/>
                <a:sym typeface="Symbol" pitchFamily="18" charset="2"/>
              </a:rPr>
              <a:t></a:t>
            </a:r>
            <a:r>
              <a:rPr lang="es-ES" sz="2800" dirty="0" smtClean="0">
                <a:latin typeface="Arial" charset="0"/>
              </a:rPr>
              <a:t> PA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es-ES" sz="2800" b="1" dirty="0" smtClean="0">
              <a:solidFill>
                <a:srgbClr val="6699FF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-MOLÉCULA - GRAMO (mol - g)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1 mol – g  C =  M c ..... g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1 mol – g  C =  6,022 x 10</a:t>
            </a:r>
            <a:r>
              <a:rPr lang="es-ES" sz="2800" baseline="30000" dirty="0" smtClean="0">
                <a:latin typeface="Arial" charset="0"/>
              </a:rPr>
              <a:t>23 </a:t>
            </a:r>
            <a:r>
              <a:rPr lang="es-ES" sz="2800" dirty="0" smtClean="0">
                <a:latin typeface="Arial" charset="0"/>
              </a:rPr>
              <a:t>moléculas</a:t>
            </a:r>
            <a:endParaRPr lang="en-GB" sz="2800" dirty="0" smtClean="0"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endParaRPr lang="en-GB" sz="2800" dirty="0" smtClean="0">
              <a:latin typeface="Arial" charset="0"/>
            </a:endParaRPr>
          </a:p>
        </p:txBody>
      </p:sp>
      <p:sp>
        <p:nvSpPr>
          <p:cNvPr id="39939" name="Line 5"/>
          <p:cNvSpPr>
            <a:spLocks noChangeShapeType="1"/>
          </p:cNvSpPr>
          <p:nvPr/>
        </p:nvSpPr>
        <p:spPr bwMode="auto">
          <a:xfrm>
            <a:off x="3420567" y="5157192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2987675" y="5300663"/>
            <a:ext cx="3384550" cy="649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PE" sz="2800">
              <a:latin typeface="Tahoma" pitchFamily="34" charset="0"/>
              <a:cs typeface="Arial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765175"/>
            <a:ext cx="8229600" cy="532765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s-ES" b="1" dirty="0" smtClean="0"/>
              <a:t>      </a:t>
            </a:r>
            <a:r>
              <a:rPr lang="es-ES" b="1" dirty="0" smtClean="0">
                <a:solidFill>
                  <a:srgbClr val="FF0000"/>
                </a:solidFill>
                <a:latin typeface="Arial" charset="0"/>
              </a:rPr>
              <a:t>LEYES PONDERALES</a:t>
            </a:r>
            <a:endParaRPr lang="es-ES" dirty="0" smtClean="0">
              <a:solidFill>
                <a:srgbClr val="FF0000"/>
              </a:solidFill>
              <a:latin typeface="Arial" charset="0"/>
            </a:endParaRP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dirty="0" smtClean="0"/>
              <a:t>	</a:t>
            </a:r>
            <a:r>
              <a:rPr lang="es-ES" sz="2800" dirty="0" smtClean="0">
                <a:latin typeface="Arial" charset="0"/>
              </a:rPr>
              <a:t>Regulan el comportamiento de los pesos de los componentes de una reacción química.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     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-LEY DE LA CONSERVACIÓN DE LA         MATERIA (Ley de Lavoisier)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endParaRPr lang="es-ES" sz="2800" b="1" dirty="0" smtClean="0">
              <a:solidFill>
                <a:srgbClr val="6699FF"/>
              </a:solidFill>
              <a:latin typeface="Arial" charset="0"/>
            </a:endParaRP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A      +	     B 	    </a:t>
            </a:r>
            <a:r>
              <a:rPr lang="es-ES" sz="28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800" dirty="0" smtClean="0">
                <a:latin typeface="Arial" charset="0"/>
              </a:rPr>
              <a:t> 	    C      +      D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</a:t>
            </a:r>
            <a:r>
              <a:rPr lang="es-ES" sz="2800" dirty="0" err="1" smtClean="0">
                <a:latin typeface="Arial" charset="0"/>
              </a:rPr>
              <a:t>x</a:t>
            </a:r>
            <a:r>
              <a:rPr lang="es-ES" baseline="-25000" dirty="0" err="1" smtClean="0">
                <a:latin typeface="Arial" charset="0"/>
              </a:rPr>
              <a:t>g</a:t>
            </a:r>
            <a:r>
              <a:rPr lang="es-ES" sz="2800" dirty="0" smtClean="0">
                <a:latin typeface="Arial" charset="0"/>
              </a:rPr>
              <a:t>	     </a:t>
            </a:r>
            <a:r>
              <a:rPr lang="es-ES" sz="2800" dirty="0" err="1" smtClean="0">
                <a:latin typeface="Arial" charset="0"/>
              </a:rPr>
              <a:t>y</a:t>
            </a:r>
            <a:r>
              <a:rPr lang="es-ES" baseline="-25000" dirty="0" err="1" smtClean="0">
                <a:latin typeface="Arial" charset="0"/>
              </a:rPr>
              <a:t>g</a:t>
            </a:r>
            <a:r>
              <a:rPr lang="es-ES" sz="2800" dirty="0" smtClean="0">
                <a:latin typeface="Arial" charset="0"/>
              </a:rPr>
              <a:t>		    </a:t>
            </a:r>
            <a:r>
              <a:rPr lang="es-ES" sz="2800" dirty="0" err="1" smtClean="0">
                <a:latin typeface="Arial" charset="0"/>
              </a:rPr>
              <a:t>v</a:t>
            </a:r>
            <a:r>
              <a:rPr lang="es-ES" baseline="-25000" dirty="0" err="1" smtClean="0">
                <a:latin typeface="Arial" charset="0"/>
              </a:rPr>
              <a:t>g</a:t>
            </a:r>
            <a:r>
              <a:rPr lang="es-ES" sz="2800" dirty="0" smtClean="0">
                <a:latin typeface="Arial" charset="0"/>
              </a:rPr>
              <a:t>             </a:t>
            </a:r>
            <a:r>
              <a:rPr lang="es-ES" sz="2800" dirty="0" err="1" smtClean="0">
                <a:latin typeface="Arial" charset="0"/>
              </a:rPr>
              <a:t>w</a:t>
            </a:r>
            <a:r>
              <a:rPr lang="es-ES" baseline="-25000" dirty="0" err="1" smtClean="0">
                <a:latin typeface="Arial" charset="0"/>
              </a:rPr>
              <a:t>g</a:t>
            </a:r>
            <a:endParaRPr lang="es-ES" baseline="-25000" dirty="0" smtClean="0">
              <a:latin typeface="Arial" charset="0"/>
            </a:endParaRP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endParaRPr lang="es-ES" sz="2800" dirty="0" smtClean="0">
              <a:latin typeface="Arial" charset="0"/>
              <a:sym typeface="Symbol" pitchFamily="18" charset="2"/>
            </a:endParaRP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  <a:sym typeface="Symbol" pitchFamily="18" charset="2"/>
              </a:rPr>
              <a:t>	                        </a:t>
            </a:r>
            <a:r>
              <a:rPr lang="es-ES" sz="2800" dirty="0" smtClean="0">
                <a:latin typeface="Arial" charset="0"/>
              </a:rPr>
              <a:t> M</a:t>
            </a:r>
            <a:r>
              <a:rPr lang="es-ES" sz="2800" baseline="-25000" dirty="0" smtClean="0">
                <a:latin typeface="Arial" charset="0"/>
              </a:rPr>
              <a:t>REACT</a:t>
            </a:r>
            <a:r>
              <a:rPr lang="es-ES" sz="2800" dirty="0" smtClean="0">
                <a:latin typeface="Arial" charset="0"/>
              </a:rPr>
              <a:t> = </a:t>
            </a:r>
            <a:r>
              <a:rPr lang="es-ES" sz="2800" dirty="0" smtClean="0">
                <a:latin typeface="Arial" charset="0"/>
                <a:sym typeface="Symbol" pitchFamily="18" charset="2"/>
              </a:rPr>
              <a:t></a:t>
            </a:r>
            <a:r>
              <a:rPr lang="es-ES" sz="2800" dirty="0" smtClean="0">
                <a:latin typeface="Arial" charset="0"/>
              </a:rPr>
              <a:t> M</a:t>
            </a:r>
            <a:r>
              <a:rPr lang="es-ES" sz="2800" baseline="-25000" dirty="0" smtClean="0">
                <a:latin typeface="Arial" charset="0"/>
              </a:rPr>
              <a:t>PROD</a:t>
            </a:r>
            <a:endParaRPr lang="en-GB" sz="2800" baseline="-25000" dirty="0" smtClean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313" y="1123950"/>
            <a:ext cx="8229600" cy="5400675"/>
          </a:xfrm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dirty="0" smtClean="0"/>
              <a:t>     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-LEY DE LAS RELACIONES  CONSTANTES O DEFINIDAS (Ley de Proust)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endParaRPr lang="es-ES" sz="2800" b="1" dirty="0" smtClean="0">
              <a:solidFill>
                <a:srgbClr val="6699FF"/>
              </a:solidFill>
              <a:latin typeface="Arial" charset="0"/>
            </a:endParaRP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dirty="0" smtClean="0">
                <a:latin typeface="Arial" charset="0"/>
              </a:rPr>
              <a:t>	             </a:t>
            </a:r>
            <a:r>
              <a:rPr lang="es-ES" sz="2800" dirty="0" smtClean="0">
                <a:latin typeface="Arial" charset="0"/>
              </a:rPr>
              <a:t>A	 +	B 	</a:t>
            </a:r>
            <a:r>
              <a:rPr lang="es-ES" sz="28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800" dirty="0" smtClean="0">
                <a:latin typeface="Arial" charset="0"/>
              </a:rPr>
              <a:t> 	C    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</a:t>
            </a:r>
            <a:r>
              <a:rPr lang="es-ES" sz="2800" dirty="0" err="1" smtClean="0">
                <a:latin typeface="Arial" charset="0"/>
              </a:rPr>
              <a:t>x</a:t>
            </a:r>
            <a:r>
              <a:rPr lang="es-ES" baseline="-25000" dirty="0" err="1" smtClean="0">
                <a:latin typeface="Arial" charset="0"/>
              </a:rPr>
              <a:t>g</a:t>
            </a:r>
            <a:r>
              <a:rPr lang="es-ES" sz="2800" dirty="0" smtClean="0">
                <a:latin typeface="Arial" charset="0"/>
              </a:rPr>
              <a:t>		</a:t>
            </a:r>
            <a:r>
              <a:rPr lang="es-ES" sz="2800" dirty="0" err="1" smtClean="0">
                <a:latin typeface="Arial" charset="0"/>
              </a:rPr>
              <a:t>y</a:t>
            </a:r>
            <a:r>
              <a:rPr lang="es-ES" baseline="-25000" dirty="0" err="1" smtClean="0">
                <a:latin typeface="Arial" charset="0"/>
              </a:rPr>
              <a:t>g</a:t>
            </a:r>
            <a:r>
              <a:rPr lang="es-ES" sz="2800" dirty="0" smtClean="0">
                <a:latin typeface="Arial" charset="0"/>
              </a:rPr>
              <a:t>		</a:t>
            </a:r>
            <a:r>
              <a:rPr lang="es-ES" sz="2800" dirty="0" err="1" smtClean="0">
                <a:latin typeface="Arial" charset="0"/>
              </a:rPr>
              <a:t>v</a:t>
            </a:r>
            <a:r>
              <a:rPr lang="es-ES" baseline="-25000" dirty="0" err="1" smtClean="0">
                <a:latin typeface="Arial" charset="0"/>
              </a:rPr>
              <a:t>g</a:t>
            </a:r>
            <a:endParaRPr lang="es-ES" baseline="-25000" dirty="0" smtClean="0">
              <a:latin typeface="Arial" charset="0"/>
            </a:endParaRP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endParaRPr lang="es-ES" sz="2800" dirty="0" smtClean="0">
              <a:latin typeface="Arial" charset="0"/>
            </a:endParaRP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    </a:t>
            </a:r>
            <a:r>
              <a:rPr lang="es-ES" sz="2800" u="sng" dirty="0" smtClean="0">
                <a:latin typeface="Arial" charset="0"/>
              </a:rPr>
              <a:t>W</a:t>
            </a:r>
            <a:r>
              <a:rPr lang="es-ES" baseline="-25000" dirty="0" smtClean="0">
                <a:latin typeface="Arial" charset="0"/>
              </a:rPr>
              <a:t>A</a:t>
            </a:r>
            <a:r>
              <a:rPr lang="es-ES" sz="2800" dirty="0" smtClean="0">
                <a:latin typeface="Arial" charset="0"/>
              </a:rPr>
              <a:t> =  </a:t>
            </a:r>
            <a:r>
              <a:rPr lang="es-ES" sz="2800" u="sng" dirty="0" smtClean="0">
                <a:latin typeface="Arial" charset="0"/>
              </a:rPr>
              <a:t>x</a:t>
            </a:r>
            <a:r>
              <a:rPr lang="es-ES" sz="2800" dirty="0" smtClean="0">
                <a:latin typeface="Arial" charset="0"/>
              </a:rPr>
              <a:t>     ;     </a:t>
            </a:r>
            <a:r>
              <a:rPr lang="es-ES" sz="2800" u="sng" dirty="0" smtClean="0">
                <a:latin typeface="Arial" charset="0"/>
              </a:rPr>
              <a:t>W</a:t>
            </a:r>
            <a:r>
              <a:rPr lang="es-ES" baseline="-25000" dirty="0" smtClean="0">
                <a:latin typeface="Arial" charset="0"/>
              </a:rPr>
              <a:t>A</a:t>
            </a:r>
            <a:r>
              <a:rPr lang="es-ES" sz="2800" dirty="0" smtClean="0">
                <a:latin typeface="Arial" charset="0"/>
              </a:rPr>
              <a:t>  =  </a:t>
            </a:r>
            <a:r>
              <a:rPr lang="es-ES" sz="2800" u="sng" dirty="0" err="1" smtClean="0">
                <a:latin typeface="Arial" charset="0"/>
              </a:rPr>
              <a:t>kx</a:t>
            </a:r>
            <a:r>
              <a:rPr lang="es-ES" sz="2800" dirty="0" smtClean="0">
                <a:latin typeface="Arial" charset="0"/>
              </a:rPr>
              <a:t>	    ;     </a:t>
            </a:r>
            <a:r>
              <a:rPr lang="es-ES" sz="2800" u="sng" dirty="0" smtClean="0">
                <a:latin typeface="Arial" charset="0"/>
              </a:rPr>
              <a:t>W</a:t>
            </a:r>
            <a:r>
              <a:rPr lang="es-ES" baseline="-25000" dirty="0" smtClean="0">
                <a:latin typeface="Arial" charset="0"/>
              </a:rPr>
              <a:t>A</a:t>
            </a:r>
            <a:r>
              <a:rPr lang="es-ES" sz="2800" dirty="0" smtClean="0">
                <a:latin typeface="Arial" charset="0"/>
              </a:rPr>
              <a:t>  =  </a:t>
            </a:r>
            <a:r>
              <a:rPr lang="es-ES" sz="2800" u="sng" dirty="0" smtClean="0">
                <a:latin typeface="Arial" charset="0"/>
              </a:rPr>
              <a:t>x/k</a:t>
            </a:r>
            <a:r>
              <a:rPr lang="es-ES" sz="2800" dirty="0" smtClean="0">
                <a:latin typeface="Arial" charset="0"/>
              </a:rPr>
              <a:t> 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    W</a:t>
            </a:r>
            <a:r>
              <a:rPr lang="es-ES" baseline="-25000" dirty="0" smtClean="0">
                <a:latin typeface="Arial" charset="0"/>
              </a:rPr>
              <a:t>B</a:t>
            </a:r>
            <a:r>
              <a:rPr lang="es-ES" sz="2800" dirty="0" smtClean="0">
                <a:latin typeface="Arial" charset="0"/>
              </a:rPr>
              <a:t>     y           W</a:t>
            </a:r>
            <a:r>
              <a:rPr lang="es-ES" baseline="-25000" dirty="0" smtClean="0">
                <a:latin typeface="Arial" charset="0"/>
              </a:rPr>
              <a:t>B</a:t>
            </a:r>
            <a:r>
              <a:rPr lang="es-ES" sz="2800" dirty="0" smtClean="0">
                <a:latin typeface="Arial" charset="0"/>
              </a:rPr>
              <a:t>      </a:t>
            </a:r>
            <a:r>
              <a:rPr lang="es-ES" sz="2800" dirty="0" err="1" smtClean="0">
                <a:latin typeface="Arial" charset="0"/>
              </a:rPr>
              <a:t>ky</a:t>
            </a:r>
            <a:r>
              <a:rPr lang="es-ES" sz="2800" dirty="0" smtClean="0">
                <a:latin typeface="Arial" charset="0"/>
              </a:rPr>
              <a:t>            W</a:t>
            </a:r>
            <a:r>
              <a:rPr lang="es-ES" baseline="-25000" dirty="0" smtClean="0">
                <a:latin typeface="Arial" charset="0"/>
              </a:rPr>
              <a:t>B</a:t>
            </a:r>
            <a:r>
              <a:rPr lang="es-ES" sz="2800" dirty="0" smtClean="0">
                <a:latin typeface="Arial" charset="0"/>
              </a:rPr>
              <a:t>      y/k</a:t>
            </a:r>
            <a:endParaRPr lang="en-GB" sz="2800" dirty="0" smtClean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01738"/>
            <a:ext cx="8686800" cy="4530725"/>
          </a:xfrm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/>
              <a:t>     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-LEY DE LAS PROPORCIONES MÚLTIPLES (Ley de Dalton)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endParaRPr lang="es-ES" sz="2800" b="1" dirty="0" smtClean="0">
              <a:solidFill>
                <a:srgbClr val="6699FF"/>
              </a:solidFill>
              <a:latin typeface="Arial" charset="0"/>
            </a:endParaRP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  COMPUESTO</a:t>
            </a:r>
            <a:r>
              <a:rPr lang="es-ES" sz="2800" b="1" dirty="0" smtClean="0">
                <a:solidFill>
                  <a:schemeClr val="tx2"/>
                </a:solidFill>
                <a:latin typeface="Arial" charset="0"/>
              </a:rPr>
              <a:t>      </a:t>
            </a:r>
            <a:r>
              <a:rPr lang="es-ES" sz="2800" b="1" dirty="0" smtClean="0">
                <a:latin typeface="Arial" charset="0"/>
              </a:rPr>
              <a:t>PESO DE </a:t>
            </a:r>
            <a:r>
              <a:rPr lang="es-ES" sz="2800" b="1" dirty="0" smtClean="0">
                <a:solidFill>
                  <a:srgbClr val="FFFF00"/>
                </a:solidFill>
                <a:latin typeface="Arial" charset="0"/>
              </a:rPr>
              <a:t>S</a:t>
            </a:r>
            <a:r>
              <a:rPr lang="es-ES" sz="2800" b="1" dirty="0" smtClean="0">
                <a:solidFill>
                  <a:srgbClr val="66FFFF"/>
                </a:solidFill>
                <a:latin typeface="Arial" charset="0"/>
              </a:rPr>
              <a:t> </a:t>
            </a:r>
            <a:r>
              <a:rPr lang="es-ES" sz="2800" b="1" dirty="0" smtClean="0">
                <a:solidFill>
                  <a:schemeClr val="tx2"/>
                </a:solidFill>
                <a:latin typeface="Arial" charset="0"/>
              </a:rPr>
              <a:t>	</a:t>
            </a:r>
            <a:r>
              <a:rPr lang="es-ES" sz="2800" b="1" dirty="0" smtClean="0">
                <a:latin typeface="Arial" charset="0"/>
              </a:rPr>
              <a:t>PESO DE </a:t>
            </a:r>
            <a:r>
              <a:rPr lang="es-ES" sz="2800" b="1" dirty="0" smtClean="0">
                <a:solidFill>
                  <a:srgbClr val="FF0066"/>
                </a:solidFill>
                <a:latin typeface="Arial" charset="0"/>
              </a:rPr>
              <a:t>O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</a:t>
            </a:r>
            <a:r>
              <a:rPr lang="es-ES" sz="2800" b="1" dirty="0" smtClean="0">
                <a:solidFill>
                  <a:srgbClr val="FFFF00"/>
                </a:solidFill>
                <a:latin typeface="Arial" charset="0"/>
              </a:rPr>
              <a:t>S</a:t>
            </a:r>
            <a:r>
              <a:rPr lang="es-ES" sz="2800" b="1" dirty="0" smtClean="0">
                <a:solidFill>
                  <a:srgbClr val="FF0066"/>
                </a:solidFill>
                <a:latin typeface="Arial" charset="0"/>
              </a:rPr>
              <a:t>O</a:t>
            </a:r>
            <a:r>
              <a:rPr lang="es-ES" sz="2800" dirty="0" smtClean="0">
                <a:latin typeface="Arial" charset="0"/>
              </a:rPr>
              <a:t>		      32 g		  1  x  16 g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</a:t>
            </a:r>
            <a:r>
              <a:rPr lang="es-ES" sz="2800" b="1" dirty="0" smtClean="0">
                <a:solidFill>
                  <a:srgbClr val="FFFF00"/>
                </a:solidFill>
                <a:latin typeface="Arial" charset="0"/>
              </a:rPr>
              <a:t>S</a:t>
            </a:r>
            <a:r>
              <a:rPr lang="es-ES" sz="2800" b="1" dirty="0" smtClean="0">
                <a:solidFill>
                  <a:srgbClr val="FF0066"/>
                </a:solidFill>
                <a:latin typeface="Arial" charset="0"/>
              </a:rPr>
              <a:t>O</a:t>
            </a:r>
            <a:r>
              <a:rPr lang="es-ES" sz="2800" b="1" baseline="-25000" dirty="0" smtClean="0">
                <a:latin typeface="Arial" charset="0"/>
              </a:rPr>
              <a:t>2</a:t>
            </a:r>
            <a:r>
              <a:rPr lang="es-ES" sz="2800" dirty="0" smtClean="0">
                <a:latin typeface="Arial" charset="0"/>
              </a:rPr>
              <a:t>   	               32 g		  2  x  16 g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</a:t>
            </a:r>
            <a:r>
              <a:rPr lang="es-ES" sz="2800" b="1" dirty="0" smtClean="0">
                <a:solidFill>
                  <a:srgbClr val="FFFF00"/>
                </a:solidFill>
                <a:latin typeface="Arial" charset="0"/>
              </a:rPr>
              <a:t>S</a:t>
            </a:r>
            <a:r>
              <a:rPr lang="es-ES" sz="2800" b="1" dirty="0" smtClean="0">
                <a:solidFill>
                  <a:srgbClr val="FF0066"/>
                </a:solidFill>
                <a:latin typeface="Arial" charset="0"/>
              </a:rPr>
              <a:t>O</a:t>
            </a:r>
            <a:r>
              <a:rPr lang="es-ES" sz="2800" b="1" baseline="-25000" dirty="0" smtClean="0">
                <a:latin typeface="Arial" charset="0"/>
              </a:rPr>
              <a:t>3</a:t>
            </a:r>
            <a:r>
              <a:rPr lang="es-ES" sz="2800" dirty="0" smtClean="0">
                <a:latin typeface="Arial" charset="0"/>
              </a:rPr>
              <a:t>		      32 g		  3  x  16 g</a:t>
            </a:r>
            <a:endParaRPr lang="en-GB" sz="2800" dirty="0" smtClean="0">
              <a:latin typeface="Arial" charset="0"/>
            </a:endParaRP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n-GB" sz="2800" dirty="0" smtClean="0">
                <a:latin typeface="Arial" charset="0"/>
              </a:rPr>
              <a:t/>
            </a:r>
            <a:br>
              <a:rPr lang="en-GB" sz="2800" dirty="0" smtClean="0">
                <a:latin typeface="Arial" charset="0"/>
              </a:rPr>
            </a:br>
            <a:r>
              <a:rPr lang="es-ES" sz="2800" dirty="0" smtClean="0">
                <a:latin typeface="Arial" charset="0"/>
              </a:rPr>
              <a:t>                                       </a:t>
            </a:r>
            <a:r>
              <a:rPr lang="es-ES" sz="2800" dirty="0" err="1" smtClean="0">
                <a:latin typeface="Arial" charset="0"/>
              </a:rPr>
              <a:t>cte</a:t>
            </a:r>
            <a:r>
              <a:rPr lang="es-ES" sz="2800" dirty="0" smtClean="0">
                <a:latin typeface="Arial" charset="0"/>
              </a:rPr>
              <a:t>		 # enteros</a:t>
            </a:r>
            <a:endParaRPr lang="en-GB" sz="2800" dirty="0" smtClean="0">
              <a:latin typeface="Arial" charset="0"/>
            </a:endParaRPr>
          </a:p>
          <a:p>
            <a:pPr marL="609600" indent="-609600" eaLnBrk="1" hangingPunct="1">
              <a:buFont typeface="Wingdings" pitchFamily="2" charset="2"/>
              <a:buNone/>
              <a:defRPr/>
            </a:pPr>
            <a:endParaRPr lang="en-GB" sz="2800" dirty="0" smtClean="0"/>
          </a:p>
        </p:txBody>
      </p:sp>
      <p:sp>
        <p:nvSpPr>
          <p:cNvPr id="43011" name="Line 6"/>
          <p:cNvSpPr>
            <a:spLocks noChangeShapeType="1"/>
          </p:cNvSpPr>
          <p:nvPr/>
        </p:nvSpPr>
        <p:spPr bwMode="auto">
          <a:xfrm flipH="1" flipV="1">
            <a:off x="4644132" y="4725392"/>
            <a:ext cx="215900" cy="431800"/>
          </a:xfrm>
          <a:prstGeom prst="line">
            <a:avLst/>
          </a:prstGeom>
          <a:noFill/>
          <a:ln w="57150">
            <a:solidFill>
              <a:srgbClr val="FF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3012" name="Line 7"/>
          <p:cNvSpPr>
            <a:spLocks noChangeShapeType="1"/>
          </p:cNvSpPr>
          <p:nvPr/>
        </p:nvSpPr>
        <p:spPr bwMode="auto">
          <a:xfrm flipH="1" flipV="1">
            <a:off x="6876057" y="4652937"/>
            <a:ext cx="576263" cy="576263"/>
          </a:xfrm>
          <a:prstGeom prst="line">
            <a:avLst/>
          </a:prstGeom>
          <a:noFill/>
          <a:ln w="57150">
            <a:solidFill>
              <a:srgbClr val="FF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463" y="980728"/>
            <a:ext cx="8315325" cy="5688013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dirty="0" smtClean="0">
                <a:latin typeface="Arial" charset="0"/>
              </a:rPr>
              <a:t>    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-LEY DE LAS PROPORCIONES RECÍPROCAS (Ley de </a:t>
            </a:r>
            <a:r>
              <a:rPr lang="es-ES" sz="2800" b="1" dirty="0" err="1" smtClean="0">
                <a:solidFill>
                  <a:srgbClr val="FFC000"/>
                </a:solidFill>
                <a:latin typeface="Arial" charset="0"/>
              </a:rPr>
              <a:t>Wenzel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 – </a:t>
            </a:r>
            <a:r>
              <a:rPr lang="es-ES" sz="2800" b="1" dirty="0" err="1" smtClean="0">
                <a:solidFill>
                  <a:srgbClr val="FFC000"/>
                </a:solidFill>
                <a:latin typeface="Arial" charset="0"/>
              </a:rPr>
              <a:t>Ritcher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)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 A 	+	 </a:t>
            </a:r>
            <a:r>
              <a:rPr lang="es-ES" sz="2800" b="1" dirty="0" smtClean="0">
                <a:solidFill>
                  <a:srgbClr val="FF99FF"/>
                </a:solidFill>
                <a:latin typeface="Arial" charset="0"/>
              </a:rPr>
              <a:t>C</a:t>
            </a:r>
            <a:r>
              <a:rPr lang="es-ES" sz="2800" dirty="0" smtClean="0">
                <a:latin typeface="Arial" charset="0"/>
              </a:rPr>
              <a:t> 	</a:t>
            </a:r>
            <a:r>
              <a:rPr lang="es-ES" sz="28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800" dirty="0" smtClean="0">
                <a:latin typeface="Arial" charset="0"/>
              </a:rPr>
              <a:t> 	Y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 </a:t>
            </a:r>
            <a:r>
              <a:rPr lang="es-ES" sz="2800" dirty="0" err="1" smtClean="0">
                <a:latin typeface="Arial" charset="0"/>
              </a:rPr>
              <a:t>a</a:t>
            </a:r>
            <a:r>
              <a:rPr lang="es-ES" baseline="-25000" dirty="0" err="1" smtClean="0">
                <a:latin typeface="Arial" charset="0"/>
              </a:rPr>
              <a:t>g</a:t>
            </a:r>
            <a:r>
              <a:rPr lang="es-ES" sz="2800" dirty="0" smtClean="0">
                <a:latin typeface="Arial" charset="0"/>
              </a:rPr>
              <a:t>		 c</a:t>
            </a:r>
            <a:r>
              <a:rPr lang="es-ES" baseline="-25000" dirty="0" smtClean="0">
                <a:latin typeface="Arial" charset="0"/>
              </a:rPr>
              <a:t>g</a:t>
            </a:r>
            <a:r>
              <a:rPr lang="es-ES" sz="2800" dirty="0" smtClean="0">
                <a:latin typeface="Arial" charset="0"/>
              </a:rPr>
              <a:t>		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 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>
                <a:latin typeface="Arial" charset="0"/>
              </a:rPr>
              <a:t> </a:t>
            </a:r>
            <a:r>
              <a:rPr lang="es-ES" sz="2800" dirty="0" smtClean="0">
                <a:latin typeface="Arial" charset="0"/>
              </a:rPr>
              <a:t>                        B	         +	 </a:t>
            </a:r>
            <a:r>
              <a:rPr lang="es-ES" sz="2800" b="1" dirty="0" smtClean="0">
                <a:solidFill>
                  <a:srgbClr val="FF99FF"/>
                </a:solidFill>
                <a:latin typeface="Arial" charset="0"/>
              </a:rPr>
              <a:t>C</a:t>
            </a:r>
            <a:r>
              <a:rPr lang="es-ES" sz="2800" dirty="0" smtClean="0">
                <a:latin typeface="Arial" charset="0"/>
              </a:rPr>
              <a:t> 	</a:t>
            </a:r>
            <a:r>
              <a:rPr lang="es-ES" sz="28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800" dirty="0" smtClean="0">
                <a:latin typeface="Arial" charset="0"/>
              </a:rPr>
              <a:t> 	Z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 </a:t>
            </a:r>
            <a:r>
              <a:rPr lang="es-ES" sz="2800" dirty="0" err="1" smtClean="0">
                <a:latin typeface="Arial" charset="0"/>
              </a:rPr>
              <a:t>b</a:t>
            </a:r>
            <a:r>
              <a:rPr lang="es-ES" baseline="-25000" dirty="0" err="1" smtClean="0">
                <a:latin typeface="Arial" charset="0"/>
              </a:rPr>
              <a:t>g</a:t>
            </a:r>
            <a:r>
              <a:rPr lang="es-ES" sz="2800" dirty="0" smtClean="0">
                <a:latin typeface="Arial" charset="0"/>
              </a:rPr>
              <a:t>		 c</a:t>
            </a:r>
            <a:r>
              <a:rPr lang="es-ES" baseline="-25000" dirty="0" smtClean="0">
                <a:latin typeface="Arial" charset="0"/>
              </a:rPr>
              <a:t>g</a:t>
            </a:r>
            <a:r>
              <a:rPr lang="es-ES" sz="2800" dirty="0" smtClean="0">
                <a:latin typeface="Arial" charset="0"/>
              </a:rPr>
              <a:t>	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800" dirty="0" smtClean="0">
              <a:latin typeface="Arial" charset="0"/>
            </a:endParaRP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1800" dirty="0" smtClean="0">
              <a:latin typeface="Arial" charset="0"/>
            </a:endParaRP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 A	         +	  B 	</a:t>
            </a:r>
            <a:r>
              <a:rPr lang="es-ES" sz="28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800" dirty="0" smtClean="0">
                <a:latin typeface="Arial" charset="0"/>
              </a:rPr>
              <a:t> 	X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 </a:t>
            </a:r>
            <a:r>
              <a:rPr lang="es-ES" sz="2800" dirty="0" err="1" smtClean="0">
                <a:latin typeface="Arial" charset="0"/>
              </a:rPr>
              <a:t>a</a:t>
            </a:r>
            <a:r>
              <a:rPr lang="es-ES" baseline="-25000" dirty="0" err="1" smtClean="0">
                <a:latin typeface="Arial" charset="0"/>
              </a:rPr>
              <a:t>g</a:t>
            </a:r>
            <a:r>
              <a:rPr lang="es-ES" sz="2800" dirty="0" smtClean="0">
                <a:latin typeface="Arial" charset="0"/>
              </a:rPr>
              <a:t>		  </a:t>
            </a:r>
            <a:r>
              <a:rPr lang="es-ES" sz="2800" dirty="0" err="1" smtClean="0">
                <a:latin typeface="Arial" charset="0"/>
              </a:rPr>
              <a:t>b</a:t>
            </a:r>
            <a:r>
              <a:rPr lang="es-ES" baseline="-25000" dirty="0" err="1" smtClean="0">
                <a:latin typeface="Arial" charset="0"/>
              </a:rPr>
              <a:t>g</a:t>
            </a:r>
            <a:endParaRPr lang="es-ES" baseline="-25000" dirty="0" smtClean="0">
              <a:latin typeface="Arial" charset="0"/>
            </a:endParaRP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800" dirty="0" smtClean="0"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8748713" cy="5976938"/>
          </a:xfrm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/>
              <a:t>	</a:t>
            </a:r>
            <a:r>
              <a:rPr lang="es-ES" b="1" dirty="0" smtClean="0">
                <a:solidFill>
                  <a:srgbClr val="FF0000"/>
                </a:solidFill>
                <a:latin typeface="Arial" charset="0"/>
              </a:rPr>
              <a:t>LEYES VOLUMÉTRICAS (Leyes de GAY LUSSAC)</a:t>
            </a:r>
            <a:endParaRPr lang="es-ES" dirty="0" smtClean="0">
              <a:solidFill>
                <a:srgbClr val="FF0000"/>
              </a:solidFill>
              <a:latin typeface="Arial" charset="0"/>
            </a:endParaRP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/>
              <a:t>	</a:t>
            </a:r>
            <a:r>
              <a:rPr lang="es-ES" sz="2800" dirty="0" smtClean="0">
                <a:latin typeface="Arial" charset="0"/>
              </a:rPr>
              <a:t>Regulan el comportamiento de los volúmenes gaseosos de los componentes de una reacción química, a las mismas condiciones de presión y temperatura.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  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-LEY DE LOS VOLÚMENES CONSTANTES O DEFINIDOS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2  H</a:t>
            </a:r>
            <a:r>
              <a:rPr lang="es-ES" baseline="-25000" dirty="0" smtClean="0">
                <a:latin typeface="Arial" charset="0"/>
              </a:rPr>
              <a:t>2 (g)</a:t>
            </a:r>
            <a:r>
              <a:rPr lang="es-ES" sz="2800" dirty="0" smtClean="0">
                <a:latin typeface="Arial" charset="0"/>
              </a:rPr>
              <a:t> +    O</a:t>
            </a:r>
            <a:r>
              <a:rPr lang="es-ES" baseline="-25000" dirty="0" smtClean="0">
                <a:latin typeface="Arial" charset="0"/>
              </a:rPr>
              <a:t>2 (g)</a:t>
            </a:r>
            <a:r>
              <a:rPr lang="es-ES" sz="2800" dirty="0" smtClean="0">
                <a:latin typeface="Arial" charset="0"/>
              </a:rPr>
              <a:t>	</a:t>
            </a:r>
            <a:r>
              <a:rPr lang="es-ES" sz="28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800" dirty="0" smtClean="0">
                <a:latin typeface="Arial" charset="0"/>
              </a:rPr>
              <a:t>	2 H</a:t>
            </a:r>
            <a:r>
              <a:rPr lang="es-ES" baseline="-25000" dirty="0" smtClean="0">
                <a:latin typeface="Arial" charset="0"/>
              </a:rPr>
              <a:t>2</a:t>
            </a:r>
            <a:r>
              <a:rPr lang="es-ES" sz="2800" dirty="0" smtClean="0">
                <a:latin typeface="Arial" charset="0"/>
              </a:rPr>
              <a:t> O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	                2V  	    1V                       2V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</a:t>
            </a:r>
            <a:r>
              <a:rPr lang="es-ES" sz="2800" u="sng" dirty="0" smtClean="0">
                <a:latin typeface="Arial" charset="0"/>
              </a:rPr>
              <a:t>V H</a:t>
            </a:r>
            <a:r>
              <a:rPr lang="es-ES" baseline="-25000" dirty="0" smtClean="0">
                <a:latin typeface="Arial" charset="0"/>
              </a:rPr>
              <a:t>2</a:t>
            </a:r>
            <a:r>
              <a:rPr lang="es-ES" sz="2800" dirty="0" smtClean="0">
                <a:latin typeface="Arial" charset="0"/>
              </a:rPr>
              <a:t>  = </a:t>
            </a:r>
            <a:r>
              <a:rPr lang="es-ES" sz="2800" u="sng" dirty="0" smtClean="0">
                <a:latin typeface="Arial" charset="0"/>
              </a:rPr>
              <a:t>2</a:t>
            </a:r>
            <a:r>
              <a:rPr lang="es-ES" sz="2800" dirty="0" smtClean="0">
                <a:latin typeface="Arial" charset="0"/>
              </a:rPr>
              <a:t> 	 ;   </a:t>
            </a:r>
            <a:r>
              <a:rPr lang="es-ES" sz="2800" u="sng" dirty="0" smtClean="0">
                <a:latin typeface="Arial" charset="0"/>
              </a:rPr>
              <a:t> VH</a:t>
            </a:r>
            <a:r>
              <a:rPr lang="es-ES" baseline="-25000" dirty="0" smtClean="0">
                <a:latin typeface="Arial" charset="0"/>
              </a:rPr>
              <a:t>2</a:t>
            </a:r>
            <a:r>
              <a:rPr lang="es-ES" sz="2800" dirty="0" smtClean="0">
                <a:latin typeface="Arial" charset="0"/>
              </a:rPr>
              <a:t>    =  </a:t>
            </a:r>
            <a:r>
              <a:rPr lang="es-ES" sz="2800" u="sng" dirty="0" smtClean="0">
                <a:latin typeface="Arial" charset="0"/>
              </a:rPr>
              <a:t>2</a:t>
            </a:r>
            <a:r>
              <a:rPr lang="es-ES" sz="2800" dirty="0" smtClean="0">
                <a:latin typeface="Arial" charset="0"/>
              </a:rPr>
              <a:t> =  </a:t>
            </a:r>
            <a:r>
              <a:rPr lang="es-ES" sz="2800" u="sng" dirty="0" smtClean="0">
                <a:latin typeface="Arial" charset="0"/>
              </a:rPr>
              <a:t>1</a:t>
            </a:r>
            <a:r>
              <a:rPr lang="es-ES" sz="2800" dirty="0" smtClean="0">
                <a:latin typeface="Arial" charset="0"/>
              </a:rPr>
              <a:t>    ;  </a:t>
            </a:r>
            <a:r>
              <a:rPr lang="es-ES" sz="2800" u="sng" dirty="0" smtClean="0">
                <a:latin typeface="Arial" charset="0"/>
              </a:rPr>
              <a:t>  VO</a:t>
            </a:r>
            <a:r>
              <a:rPr lang="es-ES" baseline="-25000" dirty="0" smtClean="0">
                <a:latin typeface="Arial" charset="0"/>
              </a:rPr>
              <a:t>2</a:t>
            </a:r>
            <a:r>
              <a:rPr lang="es-ES" sz="2800" dirty="0" smtClean="0">
                <a:latin typeface="Arial" charset="0"/>
              </a:rPr>
              <a:t>   =  </a:t>
            </a:r>
            <a:r>
              <a:rPr lang="es-ES" sz="2800" u="sng" dirty="0" smtClean="0">
                <a:latin typeface="Arial" charset="0"/>
              </a:rPr>
              <a:t>1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V O</a:t>
            </a:r>
            <a:r>
              <a:rPr lang="es-ES" baseline="-25000" dirty="0" smtClean="0">
                <a:latin typeface="Arial" charset="0"/>
              </a:rPr>
              <a:t>2</a:t>
            </a:r>
            <a:r>
              <a:rPr lang="es-ES" sz="2800" dirty="0" smtClean="0">
                <a:latin typeface="Arial" charset="0"/>
              </a:rPr>
              <a:t>     1	     VH</a:t>
            </a:r>
            <a:r>
              <a:rPr lang="es-ES" baseline="-25000" dirty="0" smtClean="0">
                <a:latin typeface="Arial" charset="0"/>
              </a:rPr>
              <a:t>2</a:t>
            </a:r>
            <a:r>
              <a:rPr lang="es-ES" sz="2800" dirty="0" smtClean="0">
                <a:latin typeface="Arial" charset="0"/>
              </a:rPr>
              <a:t>O      2     1  	VH</a:t>
            </a:r>
            <a:r>
              <a:rPr lang="es-ES" baseline="-25000" dirty="0" smtClean="0">
                <a:latin typeface="Arial" charset="0"/>
              </a:rPr>
              <a:t>2</a:t>
            </a:r>
            <a:r>
              <a:rPr lang="es-ES" sz="2800" dirty="0" smtClean="0">
                <a:latin typeface="Arial" charset="0"/>
              </a:rPr>
              <a:t>O      2</a:t>
            </a:r>
            <a:endParaRPr lang="en-GB" sz="2800" dirty="0" smtClean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81075"/>
            <a:ext cx="8210550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b="1" dirty="0" smtClean="0"/>
              <a:t>	</a:t>
            </a:r>
            <a:endParaRPr lang="es-ES" sz="1200" dirty="0" smtClean="0">
              <a:solidFill>
                <a:srgbClr val="FF0000"/>
              </a:solidFill>
              <a:latin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dirty="0" smtClean="0"/>
              <a:t>	 </a:t>
            </a:r>
            <a:r>
              <a:rPr lang="es-ES" sz="2800" b="1" dirty="0" smtClean="0">
                <a:solidFill>
                  <a:srgbClr val="FFFF00"/>
                </a:solidFill>
                <a:effectLst/>
                <a:latin typeface="Arial" charset="0"/>
              </a:rPr>
              <a:t>Ley Periódica</a:t>
            </a:r>
            <a:r>
              <a:rPr lang="es-ES" sz="2800" dirty="0" smtClean="0">
                <a:effectLst/>
                <a:latin typeface="Arial" charset="0"/>
              </a:rPr>
              <a:t>: “ Las propiedades físicas y químicas de los elementos son función periódica de sus números atómicos ”.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dirty="0" smtClean="0"/>
              <a:t>                                              </a:t>
            </a:r>
            <a:r>
              <a:rPr lang="es-ES" sz="2800" b="1" dirty="0" smtClean="0"/>
              <a:t>                                         </a:t>
            </a:r>
            <a:endParaRPr lang="es-ES" b="1" u="sng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b="1" dirty="0" smtClean="0">
                <a:latin typeface="Arial" charset="0"/>
              </a:rPr>
              <a:t>		               </a:t>
            </a:r>
            <a:r>
              <a:rPr lang="es-ES" sz="2800" b="1" u="sng" dirty="0" smtClean="0">
                <a:latin typeface="Arial" charset="0"/>
              </a:rPr>
              <a:t>1</a:t>
            </a:r>
            <a:r>
              <a:rPr lang="es-ES" sz="2800" b="1" dirty="0" smtClean="0">
                <a:latin typeface="Arial" charset="0"/>
              </a:rPr>
              <a:t> = a  (Z – b)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                       </a:t>
            </a:r>
            <a:r>
              <a:rPr lang="es-ES" sz="2800" b="1" dirty="0" smtClean="0">
                <a:latin typeface="Arial" charset="0"/>
                <a:sym typeface="Symbol" pitchFamily="18" charset="2"/>
              </a:rPr>
              <a:t></a:t>
            </a:r>
            <a:r>
              <a:rPr lang="es-ES" sz="2800" b="1" dirty="0" smtClean="0">
                <a:latin typeface="Arial" charset="0"/>
              </a:rPr>
              <a:t>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b="1" dirty="0" smtClean="0">
                <a:latin typeface="Arial" charset="0"/>
              </a:rPr>
              <a:t>	     o</a:t>
            </a:r>
            <a:endParaRPr lang="es-ES" sz="1600" b="1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GB" b="1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b="1" dirty="0" smtClean="0">
                <a:latin typeface="Arial" charset="0"/>
              </a:rPr>
              <a:t>	</a:t>
            </a:r>
            <a:r>
              <a:rPr lang="es-ES" sz="2400" dirty="0" smtClean="0">
                <a:effectLst/>
                <a:latin typeface="Arial" charset="0"/>
              </a:rPr>
              <a:t>donde:</a:t>
            </a:r>
            <a:r>
              <a:rPr lang="es-ES" sz="2800" b="1" dirty="0" smtClean="0">
                <a:latin typeface="Arial" charset="0"/>
              </a:rPr>
              <a:t>          </a:t>
            </a:r>
            <a:r>
              <a:rPr lang="es-ES" sz="2000" b="1" dirty="0" smtClean="0">
                <a:latin typeface="Arial" charset="0"/>
                <a:sym typeface="Symbol" pitchFamily="18" charset="2"/>
              </a:rPr>
              <a:t></a:t>
            </a:r>
            <a:r>
              <a:rPr lang="es-ES" sz="2000" b="1" dirty="0" smtClean="0">
                <a:latin typeface="Arial" charset="0"/>
              </a:rPr>
              <a:t>     :  longitud de onda de rayos 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000" b="1" dirty="0" smtClean="0">
                <a:latin typeface="Arial" charset="0"/>
              </a:rPr>
              <a:t>	                         a y b :  constantes que dependen del elemento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000" b="1" dirty="0">
                <a:latin typeface="Arial" charset="0"/>
              </a:rPr>
              <a:t> </a:t>
            </a:r>
            <a:r>
              <a:rPr lang="es-ES" sz="2000" b="1" dirty="0" smtClean="0">
                <a:latin typeface="Arial" charset="0"/>
              </a:rPr>
              <a:t>                                          químico</a:t>
            </a:r>
            <a:endParaRPr lang="en-GB" sz="2000" dirty="0" smtClean="0">
              <a:latin typeface="Arial" charset="0"/>
            </a:endParaRPr>
          </a:p>
        </p:txBody>
      </p:sp>
      <p:grpSp>
        <p:nvGrpSpPr>
          <p:cNvPr id="9220" name="Group 12"/>
          <p:cNvGrpSpPr>
            <a:grpSpLocks/>
          </p:cNvGrpSpPr>
          <p:nvPr/>
        </p:nvGrpSpPr>
        <p:grpSpPr bwMode="auto">
          <a:xfrm>
            <a:off x="2627784" y="2851398"/>
            <a:ext cx="581025" cy="1009650"/>
            <a:chOff x="2971" y="1842"/>
            <a:chExt cx="366" cy="636"/>
          </a:xfrm>
        </p:grpSpPr>
        <p:sp>
          <p:nvSpPr>
            <p:cNvPr id="9222" name="Line 13"/>
            <p:cNvSpPr>
              <a:spLocks noChangeShapeType="1"/>
            </p:cNvSpPr>
            <p:nvPr/>
          </p:nvSpPr>
          <p:spPr bwMode="auto">
            <a:xfrm>
              <a:off x="2971" y="2205"/>
              <a:ext cx="116" cy="2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9223" name="Line 14"/>
            <p:cNvSpPr>
              <a:spLocks noChangeShapeType="1"/>
            </p:cNvSpPr>
            <p:nvPr/>
          </p:nvSpPr>
          <p:spPr bwMode="auto">
            <a:xfrm>
              <a:off x="3107" y="1842"/>
              <a:ext cx="0" cy="6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9224" name="Line 15"/>
            <p:cNvSpPr>
              <a:spLocks noChangeShapeType="1"/>
            </p:cNvSpPr>
            <p:nvPr/>
          </p:nvSpPr>
          <p:spPr bwMode="auto">
            <a:xfrm>
              <a:off x="3107" y="1842"/>
              <a:ext cx="2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3" name="2 CuadroTexto"/>
          <p:cNvSpPr txBox="1"/>
          <p:nvPr/>
        </p:nvSpPr>
        <p:spPr>
          <a:xfrm>
            <a:off x="2875101" y="4209413"/>
            <a:ext cx="2705011" cy="78175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FF99CC"/>
                </a:solidFill>
              </a:rPr>
              <a:t>  </a:t>
            </a:r>
            <a:r>
              <a:rPr lang="es-ES" sz="2800" b="1" u="sng" dirty="0" smtClean="0">
                <a:solidFill>
                  <a:srgbClr val="FF99CC"/>
                </a:solidFill>
              </a:rPr>
              <a:t>1</a:t>
            </a:r>
            <a:r>
              <a:rPr lang="es-ES" sz="2800" b="1" dirty="0" smtClean="0">
                <a:solidFill>
                  <a:srgbClr val="FF99CC"/>
                </a:solidFill>
              </a:rPr>
              <a:t> </a:t>
            </a:r>
            <a:r>
              <a:rPr lang="es-ES" sz="2800" b="1" dirty="0">
                <a:solidFill>
                  <a:srgbClr val="FF99CC"/>
                </a:solidFill>
              </a:rPr>
              <a:t>= </a:t>
            </a:r>
            <a:r>
              <a:rPr lang="es-ES" sz="2800" b="1" dirty="0" err="1">
                <a:solidFill>
                  <a:srgbClr val="FF99CC"/>
                </a:solidFill>
              </a:rPr>
              <a:t>mZ</a:t>
            </a:r>
            <a:r>
              <a:rPr lang="es-ES" sz="2800" b="1" dirty="0">
                <a:solidFill>
                  <a:srgbClr val="FF99CC"/>
                </a:solidFill>
              </a:rPr>
              <a:t> </a:t>
            </a:r>
            <a:r>
              <a:rPr lang="es-ES" sz="2800" b="1" baseline="30000" dirty="0">
                <a:solidFill>
                  <a:srgbClr val="FF99CC"/>
                </a:solidFill>
              </a:rPr>
              <a:t>2</a:t>
            </a:r>
            <a:r>
              <a:rPr lang="es-ES" sz="2800" b="1" dirty="0">
                <a:solidFill>
                  <a:srgbClr val="FF99CC"/>
                </a:solidFill>
              </a:rPr>
              <a:t>  + </a:t>
            </a:r>
            <a:r>
              <a:rPr lang="es-ES" sz="2800" b="1" dirty="0" smtClean="0">
                <a:solidFill>
                  <a:srgbClr val="FF99CC"/>
                </a:solidFill>
              </a:rPr>
              <a:t>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FF99CC"/>
                </a:solidFill>
                <a:sym typeface="Symbol" pitchFamily="18" charset="2"/>
              </a:rPr>
              <a:t>  </a:t>
            </a:r>
            <a:endParaRPr lang="es-ES" sz="2800" b="1" dirty="0">
              <a:solidFill>
                <a:srgbClr val="FF99CC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925" y="1562100"/>
            <a:ext cx="8748713" cy="4530725"/>
          </a:xfrm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dirty="0" smtClean="0"/>
              <a:t>    </a:t>
            </a:r>
            <a:r>
              <a:rPr lang="es-ES" b="1" dirty="0" smtClean="0">
                <a:solidFill>
                  <a:srgbClr val="FFC000"/>
                </a:solidFill>
              </a:rPr>
              <a:t>-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LEY DE LOS VOLÚMENES PROPORCIONALES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endParaRPr lang="es-ES" sz="2800" b="1" dirty="0" smtClean="0">
              <a:solidFill>
                <a:srgbClr val="6699FF"/>
              </a:solidFill>
              <a:latin typeface="Arial" charset="0"/>
            </a:endParaRP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	        a </a:t>
            </a:r>
            <a:r>
              <a:rPr lang="es-ES" sz="2800" dirty="0" err="1" smtClean="0">
                <a:latin typeface="Arial" charset="0"/>
              </a:rPr>
              <a:t>A</a:t>
            </a:r>
            <a:r>
              <a:rPr lang="es-ES" sz="2800" dirty="0" smtClean="0">
                <a:latin typeface="Arial" charset="0"/>
              </a:rPr>
              <a:t> </a:t>
            </a:r>
            <a:r>
              <a:rPr lang="es-ES" baseline="-25000" dirty="0" smtClean="0">
                <a:latin typeface="Arial" charset="0"/>
              </a:rPr>
              <a:t>(g)</a:t>
            </a:r>
            <a:r>
              <a:rPr lang="es-ES" sz="2800" dirty="0" smtClean="0">
                <a:latin typeface="Arial" charset="0"/>
              </a:rPr>
              <a:t>       +       c </a:t>
            </a:r>
            <a:r>
              <a:rPr lang="es-ES" sz="2800" b="1" dirty="0" err="1" smtClean="0">
                <a:solidFill>
                  <a:srgbClr val="FF99FF"/>
                </a:solidFill>
                <a:latin typeface="Arial" charset="0"/>
              </a:rPr>
              <a:t>C</a:t>
            </a:r>
            <a:r>
              <a:rPr lang="es-ES" sz="2800" dirty="0" smtClean="0">
                <a:latin typeface="Arial" charset="0"/>
              </a:rPr>
              <a:t> </a:t>
            </a:r>
            <a:r>
              <a:rPr lang="es-ES" baseline="-25000" dirty="0" smtClean="0">
                <a:latin typeface="Arial" charset="0"/>
              </a:rPr>
              <a:t>(g)</a:t>
            </a:r>
            <a:r>
              <a:rPr lang="es-ES" sz="2800" dirty="0" smtClean="0">
                <a:latin typeface="Arial" charset="0"/>
              </a:rPr>
              <a:t>      </a:t>
            </a:r>
            <a:r>
              <a:rPr lang="es-ES" sz="28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800" dirty="0" smtClean="0">
                <a:latin typeface="Arial" charset="0"/>
              </a:rPr>
              <a:t>	    Y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b </a:t>
            </a:r>
            <a:r>
              <a:rPr lang="es-ES" sz="2800" dirty="0" err="1" smtClean="0">
                <a:latin typeface="Arial" charset="0"/>
              </a:rPr>
              <a:t>B</a:t>
            </a:r>
            <a:r>
              <a:rPr lang="es-ES" sz="2800" dirty="0" smtClean="0">
                <a:latin typeface="Arial" charset="0"/>
              </a:rPr>
              <a:t> </a:t>
            </a:r>
            <a:r>
              <a:rPr lang="es-ES" baseline="-25000" dirty="0" smtClean="0">
                <a:latin typeface="Arial" charset="0"/>
              </a:rPr>
              <a:t>(g)</a:t>
            </a:r>
            <a:r>
              <a:rPr lang="es-ES" sz="2800" dirty="0" smtClean="0">
                <a:latin typeface="Arial" charset="0"/>
              </a:rPr>
              <a:t>       +       c </a:t>
            </a:r>
            <a:r>
              <a:rPr lang="es-ES" sz="2800" b="1" dirty="0" err="1" smtClean="0">
                <a:solidFill>
                  <a:srgbClr val="FF99FF"/>
                </a:solidFill>
                <a:latin typeface="Arial" charset="0"/>
              </a:rPr>
              <a:t>C</a:t>
            </a:r>
            <a:r>
              <a:rPr lang="es-ES" sz="2800" dirty="0" smtClean="0">
                <a:latin typeface="Arial" charset="0"/>
              </a:rPr>
              <a:t> </a:t>
            </a:r>
            <a:r>
              <a:rPr lang="es-ES" baseline="-25000" dirty="0" smtClean="0">
                <a:latin typeface="Arial" charset="0"/>
              </a:rPr>
              <a:t>(g)</a:t>
            </a:r>
            <a:r>
              <a:rPr lang="es-ES" sz="2800" dirty="0" smtClean="0">
                <a:latin typeface="Arial" charset="0"/>
              </a:rPr>
              <a:t>      </a:t>
            </a:r>
            <a:r>
              <a:rPr lang="es-ES" sz="2800" dirty="0" smtClean="0">
                <a:latin typeface="Arial" charset="0"/>
                <a:sym typeface="Wingdings" pitchFamily="2" charset="2"/>
              </a:rPr>
              <a:t> </a:t>
            </a:r>
            <a:r>
              <a:rPr lang="es-ES" sz="2800" dirty="0" smtClean="0">
                <a:latin typeface="Arial" charset="0"/>
              </a:rPr>
              <a:t>      Z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endParaRPr lang="es-ES" sz="2800" dirty="0" smtClean="0">
              <a:latin typeface="Arial" charset="0"/>
            </a:endParaRP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               a </a:t>
            </a:r>
            <a:r>
              <a:rPr lang="es-ES" sz="2800" dirty="0" err="1" smtClean="0">
                <a:latin typeface="Arial" charset="0"/>
              </a:rPr>
              <a:t>A</a:t>
            </a:r>
            <a:r>
              <a:rPr lang="es-ES" sz="2800" dirty="0" smtClean="0">
                <a:latin typeface="Arial" charset="0"/>
              </a:rPr>
              <a:t> </a:t>
            </a:r>
            <a:r>
              <a:rPr lang="es-ES" baseline="-25000" dirty="0" smtClean="0">
                <a:latin typeface="Arial" charset="0"/>
              </a:rPr>
              <a:t>(g)</a:t>
            </a:r>
            <a:r>
              <a:rPr lang="es-ES" sz="2800" dirty="0" smtClean="0">
                <a:latin typeface="Arial" charset="0"/>
              </a:rPr>
              <a:t>      +	       b </a:t>
            </a:r>
            <a:r>
              <a:rPr lang="es-ES" sz="2800" dirty="0" err="1" smtClean="0">
                <a:latin typeface="Arial" charset="0"/>
              </a:rPr>
              <a:t>B</a:t>
            </a:r>
            <a:r>
              <a:rPr lang="es-ES" sz="2800" dirty="0" smtClean="0">
                <a:latin typeface="Arial" charset="0"/>
              </a:rPr>
              <a:t> </a:t>
            </a:r>
            <a:r>
              <a:rPr lang="es-ES" baseline="-25000" dirty="0" smtClean="0">
                <a:latin typeface="Arial" charset="0"/>
              </a:rPr>
              <a:t>(g)</a:t>
            </a:r>
            <a:r>
              <a:rPr lang="es-ES" sz="2800" dirty="0" smtClean="0">
                <a:latin typeface="Arial" charset="0"/>
              </a:rPr>
              <a:t>     </a:t>
            </a:r>
            <a:r>
              <a:rPr lang="es-ES" sz="28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800" dirty="0" smtClean="0">
                <a:latin typeface="Arial" charset="0"/>
              </a:rPr>
              <a:t>	    X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endParaRPr lang="es-ES" sz="2800" dirty="0" smtClean="0">
              <a:latin typeface="Arial" charset="0"/>
            </a:endParaRP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endParaRPr lang="en-GB" sz="2800" dirty="0" smtClean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700808"/>
            <a:ext cx="8229600" cy="45307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s-ES" b="1" dirty="0" smtClean="0"/>
              <a:t>	</a:t>
            </a:r>
            <a:r>
              <a:rPr lang="es-ES" b="1" dirty="0" smtClean="0">
                <a:solidFill>
                  <a:srgbClr val="FF0000"/>
                </a:solidFill>
                <a:latin typeface="Arial" charset="0"/>
              </a:rPr>
              <a:t>FÓRMULAS QUÍMICAS</a:t>
            </a:r>
            <a:endParaRPr lang="es-ES" dirty="0" smtClean="0">
              <a:solidFill>
                <a:srgbClr val="FF0000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Una fórmula química expresa la composición de un compuesto por medio de los símbolos de los elementos de los átomos participantes.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err="1" smtClean="0">
                <a:latin typeface="Arial" charset="0"/>
              </a:rPr>
              <a:t>Ejm</a:t>
            </a:r>
            <a:r>
              <a:rPr lang="es-ES" sz="2800" b="1" dirty="0" smtClean="0">
                <a:latin typeface="Arial" charset="0"/>
              </a:rPr>
              <a:t>. 	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	</a:t>
            </a:r>
            <a:r>
              <a:rPr lang="es-ES" sz="2800" dirty="0" smtClean="0">
                <a:latin typeface="Arial" charset="0"/>
              </a:rPr>
              <a:t>                                            H</a:t>
            </a:r>
            <a:r>
              <a:rPr lang="es-ES" sz="2800" baseline="-25000" dirty="0" smtClean="0">
                <a:latin typeface="Arial" charset="0"/>
              </a:rPr>
              <a:t>2</a:t>
            </a:r>
            <a:r>
              <a:rPr lang="es-ES" sz="2800" dirty="0" smtClean="0">
                <a:latin typeface="Arial" charset="0"/>
              </a:rPr>
              <a:t>O	</a:t>
            </a:r>
            <a:endParaRPr lang="en-GB" sz="2800" baseline="-25000" dirty="0" smtClean="0">
              <a:latin typeface="Arial" charset="0"/>
            </a:endParaRPr>
          </a:p>
        </p:txBody>
      </p:sp>
      <p:pic>
        <p:nvPicPr>
          <p:cNvPr id="1026" name="Picture 2" descr="http://upload.wikimedia.org/wikipedia/commons/thumb/0/02/Stilles_Mineralwasser.jpg/170px-Stilles_Mineralwasser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05064"/>
            <a:ext cx="1619250" cy="219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4650" y="765175"/>
            <a:ext cx="8229600" cy="62642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b="1" dirty="0" smtClean="0"/>
              <a:t>  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-FÓRMULA EMPÍRICA</a:t>
            </a:r>
            <a:r>
              <a:rPr lang="es-ES" sz="2800" b="1" dirty="0" smtClean="0">
                <a:latin typeface="Arial" charset="0"/>
              </a:rPr>
              <a:t>.-</a:t>
            </a:r>
            <a:r>
              <a:rPr lang="es-ES" sz="2800" dirty="0" smtClean="0">
                <a:latin typeface="Arial" charset="0"/>
              </a:rPr>
              <a:t> Expresa la relación más simple con números enteros del número de átomos de los distintos elementos de un compuesto.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err="1" smtClean="0">
                <a:latin typeface="Arial" charset="0"/>
              </a:rPr>
              <a:t>Ejm</a:t>
            </a:r>
            <a:r>
              <a:rPr lang="es-ES" sz="2800" b="1" dirty="0" smtClean="0">
                <a:latin typeface="Arial" charset="0"/>
              </a:rPr>
              <a:t>.		</a:t>
            </a:r>
            <a:r>
              <a:rPr lang="es-ES" sz="2800" dirty="0">
                <a:latin typeface="Arial" charset="0"/>
              </a:rPr>
              <a:t>H</a:t>
            </a:r>
            <a:r>
              <a:rPr lang="es-ES" sz="2800" baseline="-25000" dirty="0">
                <a:latin typeface="Arial" charset="0"/>
              </a:rPr>
              <a:t>2</a:t>
            </a:r>
            <a:r>
              <a:rPr lang="es-ES" sz="2800" dirty="0">
                <a:latin typeface="Arial" charset="0"/>
              </a:rPr>
              <a:t> </a:t>
            </a:r>
            <a:r>
              <a:rPr lang="es-ES" sz="2800" dirty="0" smtClean="0">
                <a:latin typeface="Arial" charset="0"/>
              </a:rPr>
              <a:t>O</a:t>
            </a:r>
            <a:r>
              <a:rPr lang="es-ES" sz="2800" baseline="-25000" dirty="0" smtClean="0">
                <a:latin typeface="Arial" charset="0"/>
              </a:rPr>
              <a:t>2     </a:t>
            </a:r>
            <a:r>
              <a:rPr lang="es-ES" sz="2800" b="1" dirty="0" smtClean="0">
                <a:latin typeface="Arial" charset="0"/>
              </a:rPr>
              <a:t>:    </a:t>
            </a:r>
            <a:r>
              <a:rPr lang="es-ES" sz="2800" dirty="0" smtClean="0">
                <a:latin typeface="Arial" charset="0"/>
              </a:rPr>
              <a:t>HO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  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-FÓRMULA MOLECULAR</a:t>
            </a:r>
            <a:r>
              <a:rPr lang="es-ES" sz="2800" b="1" dirty="0" smtClean="0">
                <a:latin typeface="Arial" charset="0"/>
              </a:rPr>
              <a:t>.-</a:t>
            </a:r>
            <a:r>
              <a:rPr lang="es-ES" sz="2800" dirty="0" smtClean="0">
                <a:latin typeface="Arial" charset="0"/>
              </a:rPr>
              <a:t> Es la fórmula real o verdadera que representa el número total de átomos de cada elemento presente en una molécula  de un compuesto.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err="1" smtClean="0">
                <a:latin typeface="Arial" charset="0"/>
              </a:rPr>
              <a:t>Ejm</a:t>
            </a:r>
            <a:r>
              <a:rPr lang="es-ES" sz="2800" b="1" dirty="0" smtClean="0">
                <a:latin typeface="Arial" charset="0"/>
              </a:rPr>
              <a:t>.			</a:t>
            </a:r>
            <a:r>
              <a:rPr lang="es-ES" sz="2800" dirty="0" smtClean="0">
                <a:latin typeface="Arial" charset="0"/>
              </a:rPr>
              <a:t>H</a:t>
            </a:r>
            <a:r>
              <a:rPr lang="es-ES" sz="2800" baseline="-25000" dirty="0" smtClean="0">
                <a:latin typeface="Arial" charset="0"/>
              </a:rPr>
              <a:t>2</a:t>
            </a:r>
            <a:r>
              <a:rPr lang="es-ES" sz="2800" dirty="0" smtClean="0">
                <a:latin typeface="Arial" charset="0"/>
              </a:rPr>
              <a:t> O</a:t>
            </a:r>
            <a:r>
              <a:rPr lang="es-ES" sz="2800" baseline="-25000" dirty="0" smtClean="0">
                <a:latin typeface="Arial" charset="0"/>
              </a:rPr>
              <a:t>2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Arial" charset="0"/>
              </a:rPr>
              <a:t>     donde : n = # unidades de fórmula empírica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GB" sz="2400" dirty="0" smtClean="0">
              <a:latin typeface="Arial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492500" y="5157788"/>
            <a:ext cx="2663825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FM =  n . FE</a:t>
            </a:r>
            <a:endParaRPr lang="en-GB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50792"/>
              </p:ext>
            </p:extLst>
          </p:nvPr>
        </p:nvGraphicFramePr>
        <p:xfrm>
          <a:off x="827584" y="2348880"/>
          <a:ext cx="7632848" cy="288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12"/>
                <a:gridCol w="1908212"/>
                <a:gridCol w="1908212"/>
                <a:gridCol w="1908212"/>
              </a:tblGrid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Sustancia</a:t>
                      </a:r>
                      <a:endParaRPr lang="es-E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F. Molecular</a:t>
                      </a:r>
                      <a:endParaRPr lang="es-E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F. Empírica</a:t>
                      </a:r>
                      <a:endParaRPr lang="es-E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n</a:t>
                      </a:r>
                      <a:endParaRPr lang="es-ES" sz="1800" dirty="0"/>
                    </a:p>
                  </a:txBody>
                  <a:tcPr marT="45700" marB="45700"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Butano</a:t>
                      </a:r>
                      <a:endParaRPr lang="es-E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C</a:t>
                      </a:r>
                      <a:r>
                        <a:rPr lang="es-ES_tradnl" sz="1800" baseline="-25000" dirty="0" smtClean="0"/>
                        <a:t>4</a:t>
                      </a:r>
                      <a:r>
                        <a:rPr lang="es-ES_tradnl" sz="1800" baseline="0" dirty="0" smtClean="0"/>
                        <a:t>H</a:t>
                      </a:r>
                      <a:r>
                        <a:rPr lang="es-ES_tradnl" sz="1800" baseline="-25000" dirty="0" smtClean="0"/>
                        <a:t>10</a:t>
                      </a:r>
                      <a:endParaRPr lang="es-E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C</a:t>
                      </a:r>
                      <a:r>
                        <a:rPr lang="es-ES_tradnl" sz="1800" baseline="-25000" dirty="0" smtClean="0"/>
                        <a:t>2</a:t>
                      </a:r>
                      <a:r>
                        <a:rPr lang="es-ES_tradnl" sz="1800" baseline="0" dirty="0" smtClean="0"/>
                        <a:t>H</a:t>
                      </a:r>
                      <a:r>
                        <a:rPr lang="es-ES_tradnl" sz="1800" baseline="-25000" dirty="0" smtClean="0"/>
                        <a:t>5</a:t>
                      </a:r>
                      <a:endParaRPr lang="es-E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2</a:t>
                      </a:r>
                      <a:endParaRPr lang="es-ES" sz="1800" dirty="0"/>
                    </a:p>
                  </a:txBody>
                  <a:tcPr marT="45700" marB="45700"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Ácido</a:t>
                      </a:r>
                      <a:r>
                        <a:rPr lang="es-ES_tradnl" sz="1800" baseline="0" dirty="0" smtClean="0"/>
                        <a:t> acético</a:t>
                      </a:r>
                      <a:endParaRPr lang="es-E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dirty="0" smtClean="0"/>
                        <a:t>C</a:t>
                      </a:r>
                      <a:r>
                        <a:rPr lang="es-ES_tradnl" sz="1800" baseline="-25000" dirty="0" smtClean="0"/>
                        <a:t>2</a:t>
                      </a:r>
                      <a:r>
                        <a:rPr lang="es-ES_tradnl" sz="1800" baseline="0" dirty="0" smtClean="0"/>
                        <a:t>H</a:t>
                      </a:r>
                      <a:r>
                        <a:rPr lang="es-ES_tradnl" sz="1800" baseline="-25000" dirty="0" smtClean="0"/>
                        <a:t>4</a:t>
                      </a:r>
                      <a:r>
                        <a:rPr lang="es-ES_tradnl" sz="1800" baseline="0" dirty="0" smtClean="0"/>
                        <a:t>O</a:t>
                      </a:r>
                      <a:r>
                        <a:rPr lang="es-ES_tradnl" sz="1800" baseline="-25000" dirty="0" smtClean="0"/>
                        <a:t>2</a:t>
                      </a:r>
                      <a:endParaRPr lang="es-ES" sz="1800" dirty="0" smtClean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dirty="0" smtClean="0"/>
                        <a:t>C</a:t>
                      </a:r>
                      <a:r>
                        <a:rPr lang="es-ES_tradnl" sz="1800" baseline="0" dirty="0" smtClean="0"/>
                        <a:t>H</a:t>
                      </a:r>
                      <a:r>
                        <a:rPr lang="es-ES_tradnl" sz="1800" baseline="-25000" dirty="0" smtClean="0"/>
                        <a:t>2</a:t>
                      </a:r>
                      <a:r>
                        <a:rPr lang="es-ES_tradnl" sz="1800" baseline="0" dirty="0" smtClean="0"/>
                        <a:t>O</a:t>
                      </a:r>
                      <a:endParaRPr lang="es-ES" sz="1800" dirty="0" smtClean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dirty="0" smtClean="0"/>
                        <a:t>2</a:t>
                      </a:r>
                      <a:endParaRPr lang="es-ES" sz="1800" dirty="0" smtClean="0"/>
                    </a:p>
                  </a:txBody>
                  <a:tcPr marT="45700" marB="45700"/>
                </a:tc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s-ES_tradnl" sz="1800" dirty="0" smtClean="0"/>
                        <a:t>Glucosa</a:t>
                      </a:r>
                      <a:endParaRPr lang="es-E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dirty="0" smtClean="0"/>
                        <a:t>C</a:t>
                      </a:r>
                      <a:r>
                        <a:rPr lang="es-ES_tradnl" sz="1800" baseline="-25000" dirty="0" smtClean="0"/>
                        <a:t>6</a:t>
                      </a:r>
                      <a:r>
                        <a:rPr lang="es-ES_tradnl" sz="1800" baseline="0" dirty="0" smtClean="0"/>
                        <a:t>H</a:t>
                      </a:r>
                      <a:r>
                        <a:rPr lang="es-ES_tradnl" sz="1800" baseline="-25000" dirty="0" smtClean="0"/>
                        <a:t>12</a:t>
                      </a:r>
                      <a:r>
                        <a:rPr lang="es-ES_tradnl" sz="1800" baseline="0" dirty="0" smtClean="0"/>
                        <a:t>O</a:t>
                      </a:r>
                      <a:r>
                        <a:rPr lang="es-ES_tradnl" sz="1800" baseline="-25000" dirty="0" smtClean="0"/>
                        <a:t>6</a:t>
                      </a:r>
                      <a:endParaRPr lang="es-ES" sz="1800" dirty="0" smtClean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dirty="0" smtClean="0"/>
                        <a:t>C</a:t>
                      </a:r>
                      <a:r>
                        <a:rPr lang="es-ES_tradnl" sz="1800" baseline="0" dirty="0" smtClean="0"/>
                        <a:t>H</a:t>
                      </a:r>
                      <a:r>
                        <a:rPr lang="es-ES_tradnl" sz="1800" baseline="-25000" dirty="0" smtClean="0"/>
                        <a:t>2</a:t>
                      </a:r>
                      <a:r>
                        <a:rPr lang="es-ES_tradnl" sz="1800" baseline="0" dirty="0" smtClean="0"/>
                        <a:t>O</a:t>
                      </a:r>
                      <a:endParaRPr lang="es-ES" sz="1800" dirty="0" smtClean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dirty="0" smtClean="0"/>
                        <a:t>6</a:t>
                      </a:r>
                      <a:endParaRPr lang="es-ES" sz="1800" dirty="0" smtClean="0"/>
                    </a:p>
                  </a:txBody>
                  <a:tcPr marT="45700" marB="4570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3419872" y="1196752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1" i="0" smtClean="0">
                          <a:latin typeface="Cambria Math"/>
                        </a:rPr>
                        <m:t>𝐅𝐌</m:t>
                      </m:r>
                      <m:r>
                        <a:rPr lang="es-PE" sz="2400" b="1" i="0" smtClean="0">
                          <a:latin typeface="Cambria Math"/>
                        </a:rPr>
                        <m:t>=</m:t>
                      </m:r>
                      <m:r>
                        <a:rPr lang="es-PE" sz="2400" b="1" i="0" smtClean="0">
                          <a:latin typeface="Cambria Math"/>
                        </a:rPr>
                        <m:t>𝐧</m:t>
                      </m:r>
                      <m:r>
                        <a:rPr lang="es-PE" sz="2400" b="1" i="0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s-PE" sz="2400" b="1" i="0" smtClean="0">
                          <a:latin typeface="Cambria Math"/>
                          <a:ea typeface="Cambria Math"/>
                        </a:rPr>
                        <m:t>𝐅𝐄</m:t>
                      </m:r>
                    </m:oMath>
                  </m:oMathPara>
                </a14:m>
                <a:endParaRPr lang="es-PE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196752"/>
                <a:ext cx="180020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5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6588125" y="980728"/>
            <a:ext cx="2033588" cy="3698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schemeClr val="tx2">
                    <a:lumMod val="50000"/>
                  </a:schemeClr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Fórmula molecular </a:t>
            </a:r>
            <a:endParaRPr lang="es-ES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grpSp>
        <p:nvGrpSpPr>
          <p:cNvPr id="4" name="3 Grupo"/>
          <p:cNvGrpSpPr/>
          <p:nvPr/>
        </p:nvGrpSpPr>
        <p:grpSpPr>
          <a:xfrm>
            <a:off x="558776" y="908720"/>
            <a:ext cx="5903913" cy="647700"/>
            <a:chOff x="539750" y="1700213"/>
            <a:chExt cx="5903913" cy="647700"/>
          </a:xfrm>
        </p:grpSpPr>
        <p:sp>
          <p:nvSpPr>
            <p:cNvPr id="8" name="7 Rectángulo"/>
            <p:cNvSpPr/>
            <p:nvPr/>
          </p:nvSpPr>
          <p:spPr>
            <a:xfrm>
              <a:off x="539750" y="1700213"/>
              <a:ext cx="1924050" cy="64770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b="1" dirty="0">
                  <a:solidFill>
                    <a:schemeClr val="bg2">
                      <a:lumMod val="10000"/>
                    </a:schemeClr>
                  </a:solidFill>
                  <a:latin typeface="+mn-lt"/>
                  <a:ea typeface="Times New Roman" pitchFamily="18" charset="0"/>
                  <a:cs typeface="Times New Roman" pitchFamily="18" charset="0"/>
                </a:rPr>
                <a:t>Combustión :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b="1" dirty="0">
                  <a:solidFill>
                    <a:schemeClr val="bg2">
                      <a:lumMod val="10000"/>
                    </a:schemeClr>
                  </a:solidFill>
                  <a:latin typeface="+mn-lt"/>
                  <a:ea typeface="Times New Roman" pitchFamily="18" charset="0"/>
                  <a:cs typeface="Times New Roman" pitchFamily="18" charset="0"/>
                </a:rPr>
                <a:t>Análisis elemental</a:t>
              </a:r>
              <a:endParaRPr lang="es-ES" dirty="0">
                <a:solidFill>
                  <a:schemeClr val="bg2">
                    <a:lumMod val="1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9" name="8 Rectángulo"/>
            <p:cNvSpPr/>
            <p:nvPr/>
          </p:nvSpPr>
          <p:spPr>
            <a:xfrm>
              <a:off x="3779838" y="1844675"/>
              <a:ext cx="1952842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b="1" dirty="0">
                  <a:latin typeface="+mn-lt"/>
                  <a:ea typeface="Times New Roman" pitchFamily="18" charset="0"/>
                  <a:cs typeface="Times New Roman" pitchFamily="18" charset="0"/>
                </a:rPr>
                <a:t>Fórmula empírica</a:t>
              </a:r>
              <a:endParaRPr lang="es-ES" dirty="0">
                <a:latin typeface="+mn-lt"/>
              </a:endParaRPr>
            </a:p>
          </p:txBody>
        </p:sp>
        <p:cxnSp>
          <p:nvCxnSpPr>
            <p:cNvPr id="11" name="10 Conector recto de flecha"/>
            <p:cNvCxnSpPr/>
            <p:nvPr/>
          </p:nvCxnSpPr>
          <p:spPr>
            <a:xfrm>
              <a:off x="5724525" y="1989138"/>
              <a:ext cx="719138" cy="15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/>
            <p:nvPr/>
          </p:nvCxnSpPr>
          <p:spPr>
            <a:xfrm>
              <a:off x="2627313" y="2060575"/>
              <a:ext cx="1008062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15 Rectángulo"/>
          <p:cNvSpPr/>
          <p:nvPr/>
        </p:nvSpPr>
        <p:spPr>
          <a:xfrm>
            <a:off x="1187624" y="3573016"/>
            <a:ext cx="2448272" cy="1512168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7" name="16 CuadroTexto"/>
          <p:cNvSpPr txBox="1">
            <a:spLocks noChangeArrowheads="1"/>
          </p:cNvSpPr>
          <p:nvPr/>
        </p:nvSpPr>
        <p:spPr bwMode="auto">
          <a:xfrm>
            <a:off x="1258888" y="3716338"/>
            <a:ext cx="2376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es-PE" sz="2400" b="1">
                <a:solidFill>
                  <a:srgbClr val="00B050"/>
                </a:solidFill>
                <a:latin typeface="Calibri" pitchFamily="34" charset="0"/>
              </a:rPr>
              <a:t>Muestra</a:t>
            </a:r>
            <a:r>
              <a:rPr lang="es-ES_tradnl" altLang="es-PE" sz="2400" b="1">
                <a:solidFill>
                  <a:srgbClr val="FF0000"/>
                </a:solidFill>
                <a:latin typeface="Calibri" pitchFamily="34" charset="0"/>
              </a:rPr>
              <a:t> + O</a:t>
            </a:r>
            <a:r>
              <a:rPr lang="es-ES_tradnl" altLang="es-PE" sz="2400" b="1" baseline="-25000">
                <a:solidFill>
                  <a:srgbClr val="FF0000"/>
                </a:solidFill>
                <a:latin typeface="Calibri" pitchFamily="34" charset="0"/>
              </a:rPr>
              <a:t>2 </a:t>
            </a:r>
            <a:r>
              <a:rPr lang="es-ES_tradnl" altLang="es-PE" sz="2400" b="1">
                <a:solidFill>
                  <a:srgbClr val="FF0000"/>
                </a:solidFill>
                <a:latin typeface="Calibri" pitchFamily="34" charset="0"/>
              </a:rPr>
              <a:t>-</a:t>
            </a:r>
            <a:endParaRPr lang="es-ES" altLang="es-PE" sz="2400" b="1">
              <a:latin typeface="Calibri" pitchFamily="34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1403350" y="4292600"/>
            <a:ext cx="2396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2400" b="1" dirty="0">
                <a:solidFill>
                  <a:srgbClr val="FF99CC"/>
                </a:solidFill>
                <a:latin typeface="+mn-lt"/>
                <a:cs typeface="+mn-cs"/>
                <a:sym typeface="Wingdings" pitchFamily="2" charset="2"/>
              </a:rPr>
              <a:t>CO</a:t>
            </a:r>
            <a:r>
              <a:rPr lang="es-ES_tradnl" sz="2400" b="1" baseline="-25000" dirty="0">
                <a:solidFill>
                  <a:srgbClr val="FF99CC"/>
                </a:solidFill>
                <a:latin typeface="+mn-lt"/>
                <a:cs typeface="+mn-cs"/>
                <a:sym typeface="Wingdings" pitchFamily="2" charset="2"/>
              </a:rPr>
              <a:t>2</a:t>
            </a:r>
            <a:r>
              <a:rPr lang="es-ES_tradnl" sz="24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  <a:sym typeface="Wingdings" pitchFamily="2" charset="2"/>
              </a:rPr>
              <a:t> </a:t>
            </a:r>
            <a:r>
              <a:rPr lang="es-ES_tradnl" sz="2400" dirty="0">
                <a:latin typeface="+mn-lt"/>
                <a:cs typeface="+mn-cs"/>
                <a:sym typeface="Wingdings" pitchFamily="2" charset="2"/>
              </a:rPr>
              <a:t>+ </a:t>
            </a:r>
            <a:r>
              <a:rPr lang="es-ES_tradnl" sz="2400" b="1" dirty="0">
                <a:solidFill>
                  <a:srgbClr val="FFC000"/>
                </a:solidFill>
                <a:latin typeface="+mn-lt"/>
                <a:cs typeface="+mn-cs"/>
                <a:sym typeface="Wingdings" pitchFamily="2" charset="2"/>
              </a:rPr>
              <a:t>H</a:t>
            </a:r>
            <a:r>
              <a:rPr lang="es-ES_tradnl" sz="2400" b="1" baseline="-25000" dirty="0">
                <a:solidFill>
                  <a:srgbClr val="FFC000"/>
                </a:solidFill>
                <a:latin typeface="+mn-lt"/>
                <a:cs typeface="+mn-cs"/>
                <a:sym typeface="Wingdings" pitchFamily="2" charset="2"/>
              </a:rPr>
              <a:t>2</a:t>
            </a:r>
            <a:r>
              <a:rPr lang="es-ES_tradnl" sz="2400" b="1" dirty="0">
                <a:solidFill>
                  <a:srgbClr val="FFC000"/>
                </a:solidFill>
                <a:latin typeface="+mn-lt"/>
                <a:cs typeface="+mn-cs"/>
                <a:sym typeface="Wingdings" pitchFamily="2" charset="2"/>
              </a:rPr>
              <a:t>O </a:t>
            </a:r>
            <a:r>
              <a:rPr lang="es-ES_tradnl" sz="2400" dirty="0">
                <a:latin typeface="+mn-lt"/>
                <a:cs typeface="+mn-cs"/>
                <a:sym typeface="Wingdings" pitchFamily="2" charset="2"/>
              </a:rPr>
              <a:t>+ </a:t>
            </a:r>
            <a:r>
              <a:rPr lang="es-ES_tradnl" sz="2400" b="1" dirty="0">
                <a:solidFill>
                  <a:srgbClr val="FF0000"/>
                </a:solidFill>
                <a:latin typeface="+mn-lt"/>
                <a:cs typeface="+mn-cs"/>
                <a:sym typeface="Wingdings" pitchFamily="2" charset="2"/>
              </a:rPr>
              <a:t>O</a:t>
            </a:r>
            <a:r>
              <a:rPr lang="es-ES_tradnl" sz="2400" b="1" baseline="-25000" dirty="0">
                <a:solidFill>
                  <a:srgbClr val="FF0000"/>
                </a:solidFill>
                <a:latin typeface="+mn-lt"/>
                <a:cs typeface="+mn-cs"/>
                <a:sym typeface="Wingdings" pitchFamily="2" charset="2"/>
              </a:rPr>
              <a:t>2</a:t>
            </a:r>
            <a:endParaRPr lang="es-ES" sz="2400" b="1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4067944" y="3933056"/>
            <a:ext cx="1584176" cy="936104"/>
          </a:xfrm>
          <a:prstGeom prst="round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  <a:alpha val="59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35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2" name="21 Rectángulo redondeado"/>
          <p:cNvSpPr/>
          <p:nvPr/>
        </p:nvSpPr>
        <p:spPr>
          <a:xfrm>
            <a:off x="6012160" y="3933056"/>
            <a:ext cx="1440160" cy="864096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6" name="25 Rectángulo"/>
          <p:cNvSpPr>
            <a:spLocks noChangeArrowheads="1"/>
          </p:cNvSpPr>
          <p:nvPr/>
        </p:nvSpPr>
        <p:spPr bwMode="auto">
          <a:xfrm>
            <a:off x="6300788" y="5229225"/>
            <a:ext cx="1712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es-PE" sz="2800" b="1" dirty="0">
                <a:solidFill>
                  <a:srgbClr val="FF99CC"/>
                </a:solidFill>
                <a:latin typeface="Calibri" pitchFamily="34" charset="0"/>
                <a:sym typeface="Wingdings" pitchFamily="2" charset="2"/>
              </a:rPr>
              <a:t>Masa CO</a:t>
            </a:r>
            <a:r>
              <a:rPr lang="es-ES_tradnl" altLang="es-PE" sz="2800" b="1" baseline="-25000" dirty="0">
                <a:solidFill>
                  <a:srgbClr val="FF99CC"/>
                </a:solidFill>
                <a:latin typeface="Calibri" pitchFamily="34" charset="0"/>
                <a:sym typeface="Wingdings" pitchFamily="2" charset="2"/>
              </a:rPr>
              <a:t>2</a:t>
            </a:r>
            <a:r>
              <a:rPr lang="es-ES_tradnl" altLang="es-PE" sz="2800" b="1" dirty="0">
                <a:solidFill>
                  <a:srgbClr val="FF99CC"/>
                </a:solidFill>
                <a:latin typeface="Calibri" pitchFamily="34" charset="0"/>
                <a:sym typeface="Wingdings" pitchFamily="2" charset="2"/>
              </a:rPr>
              <a:t> </a:t>
            </a:r>
            <a:endParaRPr lang="es-ES" altLang="es-PE" sz="2800" dirty="0">
              <a:solidFill>
                <a:srgbClr val="FF99CC"/>
              </a:solidFill>
              <a:latin typeface="Calibri" pitchFamily="34" charset="0"/>
            </a:endParaRPr>
          </a:p>
        </p:txBody>
      </p:sp>
      <p:sp>
        <p:nvSpPr>
          <p:cNvPr id="27" name="26 Rectángulo"/>
          <p:cNvSpPr>
            <a:spLocks noChangeArrowheads="1"/>
          </p:cNvSpPr>
          <p:nvPr/>
        </p:nvSpPr>
        <p:spPr bwMode="auto">
          <a:xfrm>
            <a:off x="7885113" y="4005263"/>
            <a:ext cx="1041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es-PE" sz="2400" b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Exceso</a:t>
            </a:r>
          </a:p>
          <a:p>
            <a:pPr eaLnBrk="1" hangingPunct="1"/>
            <a:r>
              <a:rPr lang="es-ES_tradnl" altLang="es-PE" sz="2400" b="1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de O</a:t>
            </a:r>
            <a:r>
              <a:rPr lang="es-ES_tradnl" altLang="es-PE" sz="2400" b="1" baseline="-2500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2</a:t>
            </a:r>
            <a:endParaRPr lang="es-ES" altLang="es-PE" sz="2400" b="1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30" name="29 Conector recto"/>
          <p:cNvCxnSpPr/>
          <p:nvPr/>
        </p:nvCxnSpPr>
        <p:spPr>
          <a:xfrm>
            <a:off x="3419475" y="4221163"/>
            <a:ext cx="208915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3419475" y="4581525"/>
            <a:ext cx="1512888" cy="0"/>
          </a:xfrm>
          <a:prstGeom prst="line">
            <a:avLst/>
          </a:prstGeom>
          <a:ln w="38100">
            <a:solidFill>
              <a:srgbClr val="FFC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6227763" y="4437063"/>
            <a:ext cx="165735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Rectángulo"/>
          <p:cNvSpPr>
            <a:spLocks noChangeArrowheads="1"/>
          </p:cNvSpPr>
          <p:nvPr/>
        </p:nvSpPr>
        <p:spPr bwMode="auto">
          <a:xfrm>
            <a:off x="4211638" y="5300663"/>
            <a:ext cx="1670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s-ES_tradnl" altLang="es-PE" sz="2800" b="1">
                <a:solidFill>
                  <a:srgbClr val="FFC000"/>
                </a:solidFill>
                <a:latin typeface="Calibri" pitchFamily="34" charset="0"/>
                <a:sym typeface="Wingdings" pitchFamily="2" charset="2"/>
              </a:rPr>
              <a:t>Masa H</a:t>
            </a:r>
            <a:r>
              <a:rPr lang="es-ES_tradnl" altLang="es-PE" sz="2800" b="1" baseline="-25000">
                <a:solidFill>
                  <a:srgbClr val="FFC000"/>
                </a:solidFill>
                <a:latin typeface="Calibri" pitchFamily="34" charset="0"/>
                <a:sym typeface="Wingdings" pitchFamily="2" charset="2"/>
              </a:rPr>
              <a:t>2</a:t>
            </a:r>
            <a:r>
              <a:rPr lang="es-ES_tradnl" altLang="es-PE" sz="2800" b="1">
                <a:solidFill>
                  <a:srgbClr val="FFC000"/>
                </a:solidFill>
                <a:latin typeface="Calibri" pitchFamily="34" charset="0"/>
                <a:sym typeface="Wingdings" pitchFamily="2" charset="2"/>
              </a:rPr>
              <a:t>O</a:t>
            </a:r>
            <a:endParaRPr lang="es-ES" altLang="es-PE" sz="2800">
              <a:latin typeface="Calibri" pitchFamily="34" charset="0"/>
            </a:endParaRPr>
          </a:p>
        </p:txBody>
      </p:sp>
      <p:sp>
        <p:nvSpPr>
          <p:cNvPr id="46" name="45 CuadroTexto"/>
          <p:cNvSpPr txBox="1">
            <a:spLocks noChangeArrowheads="1"/>
          </p:cNvSpPr>
          <p:nvPr/>
        </p:nvSpPr>
        <p:spPr bwMode="auto">
          <a:xfrm>
            <a:off x="3995738" y="3284538"/>
            <a:ext cx="1584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ES_tradnl" altLang="es-PE" sz="2000">
                <a:latin typeface="Calibri" pitchFamily="34" charset="0"/>
              </a:rPr>
              <a:t>Absorbente </a:t>
            </a:r>
          </a:p>
          <a:p>
            <a:pPr algn="ctr" eaLnBrk="1" hangingPunct="1"/>
            <a:r>
              <a:rPr lang="es-ES_tradnl" altLang="es-PE" sz="2000">
                <a:latin typeface="Calibri" pitchFamily="34" charset="0"/>
              </a:rPr>
              <a:t>de  H</a:t>
            </a:r>
            <a:r>
              <a:rPr lang="es-ES_tradnl" altLang="es-PE" sz="2000" baseline="-25000">
                <a:latin typeface="Calibri" pitchFamily="34" charset="0"/>
              </a:rPr>
              <a:t>2</a:t>
            </a:r>
            <a:r>
              <a:rPr lang="es-ES_tradnl" altLang="es-PE" sz="2000">
                <a:latin typeface="Calibri" pitchFamily="34" charset="0"/>
              </a:rPr>
              <a:t>O</a:t>
            </a:r>
            <a:endParaRPr lang="es-ES" altLang="es-PE" sz="2000">
              <a:latin typeface="Calibri" pitchFamily="34" charset="0"/>
            </a:endParaRPr>
          </a:p>
        </p:txBody>
      </p:sp>
      <p:cxnSp>
        <p:nvCxnSpPr>
          <p:cNvPr id="47" name="46 Conector recto"/>
          <p:cNvCxnSpPr/>
          <p:nvPr/>
        </p:nvCxnSpPr>
        <p:spPr>
          <a:xfrm rot="5400000">
            <a:off x="4521994" y="4918869"/>
            <a:ext cx="674688" cy="0"/>
          </a:xfrm>
          <a:prstGeom prst="line">
            <a:avLst/>
          </a:prstGeom>
          <a:ln w="38100">
            <a:solidFill>
              <a:srgbClr val="FFC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>
            <a:spLocks noChangeArrowheads="1"/>
          </p:cNvSpPr>
          <p:nvPr/>
        </p:nvSpPr>
        <p:spPr bwMode="auto">
          <a:xfrm>
            <a:off x="5867400" y="3284538"/>
            <a:ext cx="1584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ES_tradnl" altLang="es-PE" sz="2000">
                <a:latin typeface="Calibri" pitchFamily="34" charset="0"/>
              </a:rPr>
              <a:t>Absorbente </a:t>
            </a:r>
          </a:p>
          <a:p>
            <a:pPr algn="ctr" eaLnBrk="1" hangingPunct="1"/>
            <a:r>
              <a:rPr lang="es-ES_tradnl" altLang="es-PE" sz="2000">
                <a:latin typeface="Calibri" pitchFamily="34" charset="0"/>
              </a:rPr>
              <a:t>de  CO</a:t>
            </a:r>
            <a:r>
              <a:rPr lang="es-ES_tradnl" altLang="es-PE" sz="2000" baseline="-25000">
                <a:latin typeface="Calibri" pitchFamily="34" charset="0"/>
              </a:rPr>
              <a:t>2</a:t>
            </a:r>
            <a:endParaRPr lang="es-ES" altLang="es-PE" sz="2000">
              <a:latin typeface="Calibri" pitchFamily="34" charset="0"/>
            </a:endParaRPr>
          </a:p>
        </p:txBody>
      </p:sp>
      <p:sp>
        <p:nvSpPr>
          <p:cNvPr id="39" name="38 Llamada rectangular redondeada"/>
          <p:cNvSpPr/>
          <p:nvPr/>
        </p:nvSpPr>
        <p:spPr>
          <a:xfrm>
            <a:off x="323850" y="2420938"/>
            <a:ext cx="2447925" cy="720725"/>
          </a:xfrm>
          <a:prstGeom prst="wedgeRoundRectCallout">
            <a:avLst>
              <a:gd name="adj1" fmla="val -3404"/>
              <a:gd name="adj2" fmla="val 11329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dirty="0"/>
              <a:t>Masa conocida de la sustancia que se quiere analizar</a:t>
            </a:r>
            <a:endParaRPr lang="es-ES" dirty="0"/>
          </a:p>
        </p:txBody>
      </p:sp>
      <p:sp>
        <p:nvSpPr>
          <p:cNvPr id="40" name="39 Llamada con línea 2"/>
          <p:cNvSpPr/>
          <p:nvPr/>
        </p:nvSpPr>
        <p:spPr>
          <a:xfrm>
            <a:off x="4211638" y="2276475"/>
            <a:ext cx="2592387" cy="647700"/>
          </a:xfrm>
          <a:prstGeom prst="borderCallout2">
            <a:avLst>
              <a:gd name="adj1" fmla="val 54023"/>
              <a:gd name="adj2" fmla="val -690"/>
              <a:gd name="adj3" fmla="val 44617"/>
              <a:gd name="adj4" fmla="val -16079"/>
              <a:gd name="adj5" fmla="val 196922"/>
              <a:gd name="adj6" fmla="val -4725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dirty="0"/>
              <a:t>Oxígeno en exceso</a:t>
            </a:r>
            <a:endParaRPr lang="es-ES" dirty="0"/>
          </a:p>
        </p:txBody>
      </p:sp>
      <p:cxnSp>
        <p:nvCxnSpPr>
          <p:cNvPr id="43" name="42 Conector recto"/>
          <p:cNvCxnSpPr/>
          <p:nvPr/>
        </p:nvCxnSpPr>
        <p:spPr>
          <a:xfrm>
            <a:off x="3419475" y="4437063"/>
            <a:ext cx="208915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5435600" y="4221163"/>
            <a:ext cx="1395413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/>
          <p:nvPr/>
        </p:nvCxnSpPr>
        <p:spPr>
          <a:xfrm>
            <a:off x="5508625" y="4437063"/>
            <a:ext cx="76041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rot="5400000">
            <a:off x="6215063" y="4667250"/>
            <a:ext cx="1035050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Elipse"/>
          <p:cNvSpPr/>
          <p:nvPr/>
        </p:nvSpPr>
        <p:spPr>
          <a:xfrm>
            <a:off x="3924300" y="5229225"/>
            <a:ext cx="4176713" cy="72072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59" name="58 Rectángulo"/>
          <p:cNvSpPr/>
          <p:nvPr/>
        </p:nvSpPr>
        <p:spPr>
          <a:xfrm>
            <a:off x="5292725" y="6308725"/>
            <a:ext cx="127862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latin typeface="+mn-lt"/>
                <a:ea typeface="Times New Roman" pitchFamily="18" charset="0"/>
                <a:cs typeface="Times New Roman" pitchFamily="18" charset="0"/>
              </a:rPr>
              <a:t>F. empírica</a:t>
            </a:r>
            <a:endParaRPr lang="es-ES" dirty="0">
              <a:latin typeface="+mn-lt"/>
            </a:endParaRPr>
          </a:p>
        </p:txBody>
      </p:sp>
      <p:sp>
        <p:nvSpPr>
          <p:cNvPr id="60" name="59 Rectángulo"/>
          <p:cNvSpPr/>
          <p:nvPr/>
        </p:nvSpPr>
        <p:spPr>
          <a:xfrm>
            <a:off x="7524750" y="6237288"/>
            <a:ext cx="1392238" cy="3698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schemeClr val="tx2">
                    <a:lumMod val="50000"/>
                  </a:schemeClr>
                </a:solidFill>
                <a:latin typeface="+mn-lt"/>
                <a:ea typeface="Times New Roman" pitchFamily="18" charset="0"/>
                <a:cs typeface="Times New Roman" pitchFamily="18" charset="0"/>
              </a:rPr>
              <a:t>F. molecular </a:t>
            </a:r>
            <a:endParaRPr lang="es-ES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61" name="60 Conector recto de flecha"/>
          <p:cNvCxnSpPr/>
          <p:nvPr/>
        </p:nvCxnSpPr>
        <p:spPr>
          <a:xfrm>
            <a:off x="6732588" y="6453188"/>
            <a:ext cx="719137" cy="15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 de flecha"/>
          <p:cNvCxnSpPr/>
          <p:nvPr/>
        </p:nvCxnSpPr>
        <p:spPr>
          <a:xfrm rot="5400000">
            <a:off x="5796757" y="6092031"/>
            <a:ext cx="431800" cy="1587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/>
          <p:nvPr/>
        </p:nvCxnSpPr>
        <p:spPr>
          <a:xfrm rot="16200000" flipH="1">
            <a:off x="2159793" y="4256882"/>
            <a:ext cx="3603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2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765175"/>
            <a:ext cx="8229600" cy="58324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b="1" dirty="0" smtClean="0">
                <a:solidFill>
                  <a:srgbClr val="FFFF66"/>
                </a:solidFill>
                <a:latin typeface="Arial" charset="0"/>
              </a:rPr>
              <a:t>   </a:t>
            </a:r>
            <a:r>
              <a:rPr lang="es-ES" b="1" dirty="0" smtClean="0">
                <a:solidFill>
                  <a:srgbClr val="FF0000"/>
                </a:solidFill>
                <a:latin typeface="Arial" charset="0"/>
              </a:rPr>
              <a:t>REACCIONES</a:t>
            </a:r>
            <a:endParaRPr lang="es-ES" dirty="0" smtClean="0">
              <a:solidFill>
                <a:srgbClr val="FF0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Una reacción es el proceso por el cual  se forman nuevas sustancias.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6699FF"/>
                </a:solidFill>
                <a:latin typeface="Arial" charset="0"/>
              </a:rPr>
              <a:t>   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Tipos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-Reacciones químicas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-Reacciones bioquímicas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-Reacciones nucleares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6699FF"/>
                </a:solidFill>
                <a:latin typeface="Arial" charset="0"/>
              </a:rPr>
              <a:t>   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Evidencia de una Reacción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-Formación de gas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-Formación de precipitado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-Cambio de temperatura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-Cambio de coloración</a:t>
            </a:r>
            <a:endParaRPr lang="en-GB" sz="2800" dirty="0" smtClean="0">
              <a:latin typeface="Arial" charset="0"/>
            </a:endParaRPr>
          </a:p>
        </p:txBody>
      </p:sp>
      <p:pic>
        <p:nvPicPr>
          <p:cNvPr id="49155" name="Img461531403" descr="Reacción química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708275"/>
            <a:ext cx="3046413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6513" y="765175"/>
            <a:ext cx="8424863" cy="3384550"/>
          </a:xfrm>
        </p:spPr>
        <p:txBody>
          <a:bodyPr/>
          <a:lstStyle/>
          <a:p>
            <a:pPr marL="812800" indent="-812800" algn="just" eaLnBrk="1" hangingPunct="1">
              <a:buFont typeface="Wingdings" pitchFamily="2" charset="2"/>
              <a:buNone/>
              <a:defRPr/>
            </a:pPr>
            <a:r>
              <a:rPr lang="es-ES" b="1" dirty="0" smtClean="0"/>
              <a:t>	</a:t>
            </a:r>
            <a:r>
              <a:rPr lang="es-ES" sz="3600" b="1" dirty="0" smtClean="0">
                <a:solidFill>
                  <a:srgbClr val="FF0000"/>
                </a:solidFill>
                <a:latin typeface="Arial" charset="0"/>
              </a:rPr>
              <a:t>REACCIONES QUÍMICAS</a:t>
            </a:r>
            <a:endParaRPr lang="es-ES" sz="3600" dirty="0" smtClean="0">
              <a:solidFill>
                <a:srgbClr val="FF0000"/>
              </a:solidFill>
              <a:latin typeface="Arial" charset="0"/>
            </a:endParaRP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r>
              <a:rPr lang="es-ES" dirty="0" smtClean="0">
                <a:latin typeface="Arial" charset="0"/>
              </a:rPr>
              <a:t>	Son procesos en el que ciertas sustancias simples o compuestas, sufren una alteración o cambio en su estructura produciéndose otras sustancias de propiedades diferentes.</a:t>
            </a: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r>
              <a:rPr lang="es-ES" dirty="0" smtClean="0">
                <a:latin typeface="Arial" charset="0"/>
              </a:rPr>
              <a:t>	</a:t>
            </a:r>
            <a:endParaRPr lang="en-GB" baseline="-25000" dirty="0" smtClean="0">
              <a:latin typeface="Arial" charset="0"/>
            </a:endParaRPr>
          </a:p>
        </p:txBody>
      </p:sp>
      <p:grpSp>
        <p:nvGrpSpPr>
          <p:cNvPr id="50179" name="Group 1084"/>
          <p:cNvGrpSpPr>
            <a:grpSpLocks/>
          </p:cNvGrpSpPr>
          <p:nvPr/>
        </p:nvGrpSpPr>
        <p:grpSpPr bwMode="auto">
          <a:xfrm>
            <a:off x="1000125" y="4214813"/>
            <a:ext cx="7072313" cy="2071687"/>
            <a:chOff x="868" y="820"/>
            <a:chExt cx="4896" cy="1423"/>
          </a:xfrm>
        </p:grpSpPr>
        <p:pic>
          <p:nvPicPr>
            <p:cNvPr id="50180" name="Picture 1028" descr="C:\Documentos\Archivos de Javier\Imágenes JPG\Reacciones química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790" b="22113"/>
            <a:stretch>
              <a:fillRect/>
            </a:stretch>
          </p:blipFill>
          <p:spPr bwMode="auto">
            <a:xfrm>
              <a:off x="868" y="820"/>
              <a:ext cx="4896" cy="1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1" name="Text Box 1039"/>
            <p:cNvSpPr txBox="1">
              <a:spLocks noChangeArrowheads="1"/>
            </p:cNvSpPr>
            <p:nvPr/>
          </p:nvSpPr>
          <p:spPr bwMode="auto">
            <a:xfrm>
              <a:off x="869" y="1919"/>
              <a:ext cx="4895" cy="3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s-PE" sz="2000">
                  <a:solidFill>
                    <a:srgbClr val="FF0000"/>
                  </a:solidFill>
                  <a:latin typeface="Tahoma" pitchFamily="34" charset="0"/>
                  <a:cs typeface="Arial" charset="0"/>
                </a:rPr>
                <a:t>sulfato de cobre (II)    hierro   sulfato de hierro (II)  cobre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Img461542092" descr="Significado de una ecuación química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052513"/>
            <a:ext cx="8353425" cy="4908550"/>
          </a:xfr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3213" y="1230313"/>
            <a:ext cx="8229600" cy="5078412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s-ES" dirty="0" smtClean="0">
                <a:solidFill>
                  <a:srgbClr val="6699FF"/>
                </a:solidFill>
                <a:latin typeface="Arial" charset="0"/>
              </a:rPr>
              <a:t>   </a:t>
            </a:r>
            <a:r>
              <a:rPr lang="es-ES" sz="2800" b="1" dirty="0" smtClean="0">
                <a:solidFill>
                  <a:srgbClr val="FFC000"/>
                </a:solidFill>
                <a:effectLst/>
                <a:latin typeface="Arial" charset="0"/>
              </a:rPr>
              <a:t>TIPOS  DE REACCIONES QUÍMICAS</a:t>
            </a:r>
            <a:endParaRPr lang="es-ES" b="1" dirty="0" smtClean="0">
              <a:solidFill>
                <a:srgbClr val="FFC000"/>
              </a:solidFill>
              <a:effectLst/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dirty="0" smtClean="0">
                <a:latin typeface="Arial" charset="0"/>
              </a:rPr>
              <a:t>	</a:t>
            </a:r>
            <a:r>
              <a:rPr lang="es-ES" dirty="0" smtClean="0">
                <a:solidFill>
                  <a:srgbClr val="FF99CC"/>
                </a:solidFill>
                <a:latin typeface="Arial" charset="0"/>
              </a:rPr>
              <a:t>I.-Según  la naturaleza de sus componentes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dirty="0" smtClean="0">
                <a:latin typeface="Arial" charset="0"/>
              </a:rPr>
              <a:t>   </a:t>
            </a:r>
            <a:r>
              <a:rPr lang="es-ES" b="1" dirty="0" smtClean="0">
                <a:latin typeface="Arial" charset="0"/>
              </a:rPr>
              <a:t>a) Reacción  de composición, adición o síntesis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es-ES" dirty="0" smtClean="0"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dirty="0" smtClean="0">
                <a:latin typeface="Arial" charset="0"/>
              </a:rPr>
              <a:t>	                  A	  +	B	</a:t>
            </a:r>
            <a:r>
              <a:rPr lang="es-ES" dirty="0" smtClean="0">
                <a:latin typeface="Arial" charset="0"/>
                <a:sym typeface="Wingdings" pitchFamily="2" charset="2"/>
              </a:rPr>
              <a:t></a:t>
            </a:r>
            <a:r>
              <a:rPr lang="es-ES" dirty="0" smtClean="0">
                <a:latin typeface="Arial" charset="0"/>
              </a:rPr>
              <a:t>	C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dirty="0" smtClean="0">
                <a:latin typeface="Arial" charset="0"/>
              </a:rPr>
              <a:t>	             C </a:t>
            </a:r>
            <a:r>
              <a:rPr lang="es-ES" baseline="-25000" dirty="0" smtClean="0">
                <a:latin typeface="Arial" charset="0"/>
              </a:rPr>
              <a:t>(g)</a:t>
            </a:r>
            <a:r>
              <a:rPr lang="es-ES" dirty="0" smtClean="0">
                <a:latin typeface="Arial" charset="0"/>
              </a:rPr>
              <a:t>	 +	O</a:t>
            </a:r>
            <a:r>
              <a:rPr lang="es-ES" baseline="-25000" dirty="0" smtClean="0">
                <a:latin typeface="Arial" charset="0"/>
              </a:rPr>
              <a:t>2 (g)</a:t>
            </a:r>
            <a:r>
              <a:rPr lang="es-ES" dirty="0" smtClean="0">
                <a:latin typeface="Arial" charset="0"/>
              </a:rPr>
              <a:t>	</a:t>
            </a:r>
            <a:r>
              <a:rPr lang="es-ES" dirty="0" smtClean="0">
                <a:latin typeface="Arial" charset="0"/>
                <a:sym typeface="Wingdings" pitchFamily="2" charset="2"/>
              </a:rPr>
              <a:t></a:t>
            </a:r>
            <a:r>
              <a:rPr lang="es-ES" dirty="0" smtClean="0">
                <a:latin typeface="Arial" charset="0"/>
              </a:rPr>
              <a:t>	CO</a:t>
            </a:r>
            <a:r>
              <a:rPr lang="es-ES" baseline="-25000" dirty="0" smtClean="0">
                <a:latin typeface="Arial" charset="0"/>
              </a:rPr>
              <a:t>2 (g)</a:t>
            </a:r>
            <a:endParaRPr lang="en-GB" baseline="-25000" dirty="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GB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80975" y="836613"/>
            <a:ext cx="9144000" cy="5832475"/>
          </a:xfrm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dirty="0" smtClean="0"/>
              <a:t>	</a:t>
            </a:r>
            <a:r>
              <a:rPr lang="es-ES" sz="2800" b="1" dirty="0" smtClean="0">
                <a:latin typeface="Arial" charset="0"/>
              </a:rPr>
              <a:t>b) Reacción de descomposición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  <a:sym typeface="Symbol" pitchFamily="18" charset="2"/>
              </a:rPr>
              <a:t>                   </a:t>
            </a:r>
            <a:endParaRPr lang="es-ES" sz="2800" dirty="0" smtClean="0">
              <a:latin typeface="Arial" charset="0"/>
            </a:endParaRP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C	</a:t>
            </a:r>
            <a:r>
              <a:rPr lang="es-ES" sz="28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800" dirty="0" smtClean="0">
                <a:latin typeface="Arial" charset="0"/>
              </a:rPr>
              <a:t> 	A	+	B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  <a:sym typeface="Symbol" pitchFamily="18" charset="2"/>
              </a:rPr>
              <a:t>                         </a:t>
            </a:r>
            <a:endParaRPr lang="es-ES" sz="2800" dirty="0" smtClean="0">
              <a:latin typeface="Arial" charset="0"/>
            </a:endParaRP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2 KClO</a:t>
            </a:r>
            <a:r>
              <a:rPr lang="es-ES" sz="2800" baseline="-25000" dirty="0" smtClean="0">
                <a:latin typeface="Arial" charset="0"/>
              </a:rPr>
              <a:t>3 (s)</a:t>
            </a:r>
            <a:r>
              <a:rPr lang="es-ES" sz="2800" dirty="0" smtClean="0">
                <a:latin typeface="Arial" charset="0"/>
              </a:rPr>
              <a:t> </a:t>
            </a:r>
            <a:r>
              <a:rPr lang="es-ES" sz="28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800" dirty="0" smtClean="0">
                <a:latin typeface="Arial" charset="0"/>
              </a:rPr>
              <a:t>  2 </a:t>
            </a:r>
            <a:r>
              <a:rPr lang="es-ES" sz="2800" dirty="0" err="1" smtClean="0">
                <a:latin typeface="Arial" charset="0"/>
              </a:rPr>
              <a:t>KCl</a:t>
            </a:r>
            <a:r>
              <a:rPr lang="es-ES" sz="2800" dirty="0" smtClean="0">
                <a:latin typeface="Arial" charset="0"/>
              </a:rPr>
              <a:t> </a:t>
            </a:r>
            <a:r>
              <a:rPr lang="es-ES" sz="2800" baseline="-25000" dirty="0" smtClean="0">
                <a:latin typeface="Arial" charset="0"/>
              </a:rPr>
              <a:t>(s)</a:t>
            </a:r>
            <a:r>
              <a:rPr lang="es-ES" sz="2800" dirty="0" smtClean="0">
                <a:latin typeface="Arial" charset="0"/>
              </a:rPr>
              <a:t>  + 3 O</a:t>
            </a:r>
            <a:r>
              <a:rPr lang="es-ES" sz="2800" baseline="-25000" dirty="0" smtClean="0">
                <a:latin typeface="Arial" charset="0"/>
              </a:rPr>
              <a:t>2(g)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endParaRPr lang="es-ES" sz="2800" dirty="0" smtClean="0">
              <a:latin typeface="Arial" charset="0"/>
            </a:endParaRP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       donde </a:t>
            </a:r>
            <a:r>
              <a:rPr lang="es-ES" sz="2800" dirty="0" smtClean="0">
                <a:latin typeface="Arial" charset="0"/>
                <a:sym typeface="Symbol" pitchFamily="18" charset="2"/>
              </a:rPr>
              <a:t></a:t>
            </a:r>
            <a:r>
              <a:rPr lang="es-ES" sz="2800" dirty="0" smtClean="0">
                <a:latin typeface="Arial" charset="0"/>
              </a:rPr>
              <a:t> = aumento de calor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</a:t>
            </a:r>
            <a:r>
              <a:rPr lang="es-ES" sz="2800" b="1" dirty="0" smtClean="0">
                <a:latin typeface="Arial" charset="0"/>
              </a:rPr>
              <a:t>c) Reacción de desplazamiento sencillo o simple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A	+	BX	</a:t>
            </a:r>
            <a:r>
              <a:rPr lang="es-ES" sz="28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800" dirty="0" smtClean="0">
                <a:latin typeface="Arial" charset="0"/>
              </a:rPr>
              <a:t>	AX	+ 	B</a:t>
            </a:r>
          </a:p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Fe </a:t>
            </a:r>
            <a:r>
              <a:rPr lang="es-ES" sz="2800" baseline="-25000" dirty="0" smtClean="0">
                <a:latin typeface="Arial" charset="0"/>
              </a:rPr>
              <a:t>(s)   </a:t>
            </a:r>
            <a:r>
              <a:rPr lang="es-ES" sz="2800" dirty="0" smtClean="0">
                <a:latin typeface="Arial" charset="0"/>
              </a:rPr>
              <a:t>+  2 H Cl </a:t>
            </a:r>
            <a:r>
              <a:rPr lang="es-ES" sz="2800" baseline="-25000" dirty="0" smtClean="0">
                <a:latin typeface="Arial" charset="0"/>
              </a:rPr>
              <a:t>(</a:t>
            </a:r>
            <a:r>
              <a:rPr lang="es-ES" sz="2800" baseline="-25000" dirty="0" err="1" smtClean="0">
                <a:latin typeface="Arial" charset="0"/>
              </a:rPr>
              <a:t>ac</a:t>
            </a:r>
            <a:r>
              <a:rPr lang="es-ES" sz="2800" baseline="-25000" dirty="0" smtClean="0">
                <a:latin typeface="Arial" charset="0"/>
              </a:rPr>
              <a:t>)</a:t>
            </a:r>
            <a:r>
              <a:rPr lang="es-ES" sz="2800" dirty="0" smtClean="0">
                <a:latin typeface="Arial" charset="0"/>
              </a:rPr>
              <a:t> </a:t>
            </a:r>
            <a:r>
              <a:rPr lang="es-ES" sz="28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800" dirty="0" smtClean="0">
                <a:latin typeface="Arial" charset="0"/>
              </a:rPr>
              <a:t>    Fe Cl</a:t>
            </a:r>
            <a:r>
              <a:rPr lang="es-ES" sz="2800" baseline="-25000" dirty="0" smtClean="0">
                <a:latin typeface="Arial" charset="0"/>
              </a:rPr>
              <a:t>2 (</a:t>
            </a:r>
            <a:r>
              <a:rPr lang="es-ES" sz="2800" baseline="-25000" dirty="0" err="1" smtClean="0">
                <a:latin typeface="Arial" charset="0"/>
              </a:rPr>
              <a:t>ac</a:t>
            </a:r>
            <a:r>
              <a:rPr lang="es-ES" sz="2800" baseline="-25000" dirty="0" smtClean="0">
                <a:latin typeface="Arial" charset="0"/>
              </a:rPr>
              <a:t>)</a:t>
            </a:r>
            <a:r>
              <a:rPr lang="es-ES" sz="2800" dirty="0" smtClean="0">
                <a:latin typeface="Arial" charset="0"/>
              </a:rPr>
              <a:t>   +	  H</a:t>
            </a:r>
            <a:r>
              <a:rPr lang="es-ES" sz="2800" baseline="-25000" dirty="0" smtClean="0">
                <a:latin typeface="Arial" charset="0"/>
              </a:rPr>
              <a:t>2 (g)</a:t>
            </a:r>
            <a:endParaRPr lang="en-GB" sz="2800" baseline="-25000" dirty="0" smtClean="0">
              <a:latin typeface="Arial" charset="0"/>
            </a:endParaRPr>
          </a:p>
        </p:txBody>
      </p:sp>
      <p:pic>
        <p:nvPicPr>
          <p:cNvPr id="53251" name="Picture 3" descr="http://ar.kalipedia.com/kalipediamedia/cienciasnaturales/media/200709/24/fisicayquimica/20070924klpcnafyq_2.Ees.SCO.pn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571625"/>
            <a:ext cx="299561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3115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s-ES" b="1" dirty="0" smtClean="0"/>
              <a:t>	</a:t>
            </a:r>
            <a:r>
              <a:rPr lang="es-ES" sz="2800" b="1" dirty="0" smtClean="0">
                <a:solidFill>
                  <a:srgbClr val="FF0000"/>
                </a:solidFill>
                <a:effectLst/>
                <a:latin typeface="Arial" charset="0"/>
              </a:rPr>
              <a:t>TABLA  PERIÓDICA  MODERNA  (FORMA LARGA)</a:t>
            </a:r>
            <a:endParaRPr lang="es-ES" sz="700" dirty="0" smtClean="0">
              <a:solidFill>
                <a:srgbClr val="FF0000"/>
              </a:solidFill>
              <a:effectLst/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dirty="0" smtClean="0"/>
              <a:t>	</a:t>
            </a:r>
            <a:r>
              <a:rPr lang="es-ES" sz="2800" dirty="0" smtClean="0">
                <a:effectLst/>
                <a:latin typeface="Arial" charset="0"/>
              </a:rPr>
              <a:t>Fue propuesta por  J. Werner  (1895), es una modificación de la Tabla de </a:t>
            </a:r>
            <a:r>
              <a:rPr lang="es-ES" sz="2800" dirty="0" err="1" smtClean="0">
                <a:effectLst/>
                <a:latin typeface="Arial" charset="0"/>
              </a:rPr>
              <a:t>Mendeleev</a:t>
            </a:r>
            <a:r>
              <a:rPr lang="es-ES" sz="2800" dirty="0" smtClean="0">
                <a:effectLst/>
                <a:latin typeface="Arial" charset="0"/>
              </a:rPr>
              <a:t>, en donde se utiliza los conceptos actuales cuánticos de los niveles de energía y los subniveles energéticos.</a:t>
            </a:r>
            <a:endParaRPr lang="en-GB" sz="2800" dirty="0" smtClean="0">
              <a:effectLst/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80975" y="792163"/>
            <a:ext cx="8461375" cy="6237287"/>
          </a:xfrm>
        </p:spPr>
        <p:txBody>
          <a:bodyPr/>
          <a:lstStyle/>
          <a:p>
            <a:pPr marL="812800" indent="-812800" algn="just" eaLnBrk="1" hangingPunct="1">
              <a:buFont typeface="Wingdings" pitchFamily="2" charset="2"/>
              <a:buNone/>
              <a:defRPr/>
            </a:pPr>
            <a:r>
              <a:rPr lang="es-ES" dirty="0" smtClean="0"/>
              <a:t>        </a:t>
            </a:r>
            <a:r>
              <a:rPr lang="es-ES" sz="2800" b="1" dirty="0" smtClean="0">
                <a:latin typeface="Arial" charset="0"/>
              </a:rPr>
              <a:t>d) Reacción de doble desplazamiento (Metátesis)</a:t>
            </a: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AX	+	BY	</a:t>
            </a:r>
            <a:r>
              <a:rPr lang="es-ES" sz="28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800" dirty="0" smtClean="0">
                <a:latin typeface="Arial" charset="0"/>
              </a:rPr>
              <a:t>	AY	+ 	BX</a:t>
            </a: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            </a:t>
            </a:r>
            <a:r>
              <a:rPr lang="es-ES" sz="2400" dirty="0" smtClean="0">
                <a:latin typeface="Arial" charset="0"/>
              </a:rPr>
              <a:t>BaBr</a:t>
            </a:r>
            <a:r>
              <a:rPr lang="es-ES" sz="2400" baseline="-25000" dirty="0" smtClean="0">
                <a:latin typeface="Arial" charset="0"/>
              </a:rPr>
              <a:t>2(</a:t>
            </a:r>
            <a:r>
              <a:rPr lang="es-ES" sz="2400" baseline="-25000" dirty="0" err="1" smtClean="0">
                <a:latin typeface="Arial" charset="0"/>
              </a:rPr>
              <a:t>ac</a:t>
            </a:r>
            <a:r>
              <a:rPr lang="es-ES" sz="2400" baseline="-25000" dirty="0" smtClean="0">
                <a:latin typeface="Arial" charset="0"/>
              </a:rPr>
              <a:t>)   </a:t>
            </a:r>
            <a:r>
              <a:rPr lang="es-ES" sz="2400" dirty="0" smtClean="0">
                <a:latin typeface="Arial" charset="0"/>
              </a:rPr>
              <a:t>+  K</a:t>
            </a:r>
            <a:r>
              <a:rPr lang="es-ES" sz="2400" baseline="-25000" dirty="0" smtClean="0">
                <a:latin typeface="Arial" charset="0"/>
              </a:rPr>
              <a:t>2</a:t>
            </a:r>
            <a:r>
              <a:rPr lang="es-ES" sz="2400" dirty="0" smtClean="0">
                <a:latin typeface="Arial" charset="0"/>
              </a:rPr>
              <a:t>SO</a:t>
            </a:r>
            <a:r>
              <a:rPr lang="es-ES" sz="2400" baseline="-25000" dirty="0" smtClean="0">
                <a:latin typeface="Arial" charset="0"/>
              </a:rPr>
              <a:t>4(</a:t>
            </a:r>
            <a:r>
              <a:rPr lang="es-ES" sz="2400" baseline="-25000" dirty="0" err="1" smtClean="0">
                <a:latin typeface="Arial" charset="0"/>
              </a:rPr>
              <a:t>ac</a:t>
            </a:r>
            <a:r>
              <a:rPr lang="es-ES" sz="2400" baseline="-25000" dirty="0" smtClean="0">
                <a:latin typeface="Arial" charset="0"/>
              </a:rPr>
              <a:t>)  </a:t>
            </a:r>
            <a:r>
              <a:rPr lang="es-ES" sz="2400" dirty="0" smtClean="0">
                <a:latin typeface="Arial" charset="0"/>
              </a:rPr>
              <a:t> </a:t>
            </a:r>
            <a:r>
              <a:rPr lang="es-ES" sz="24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400" dirty="0" smtClean="0">
                <a:latin typeface="Arial" charset="0"/>
              </a:rPr>
              <a:t>   2 </a:t>
            </a:r>
            <a:r>
              <a:rPr lang="es-ES" sz="2400" dirty="0" err="1" smtClean="0">
                <a:latin typeface="Arial" charset="0"/>
              </a:rPr>
              <a:t>KBr</a:t>
            </a:r>
            <a:r>
              <a:rPr lang="es-ES" sz="2400" baseline="-25000" dirty="0" smtClean="0">
                <a:latin typeface="Arial" charset="0"/>
              </a:rPr>
              <a:t>(</a:t>
            </a:r>
            <a:r>
              <a:rPr lang="es-ES" sz="2400" baseline="-25000" dirty="0" err="1" smtClean="0">
                <a:latin typeface="Arial" charset="0"/>
              </a:rPr>
              <a:t>ac</a:t>
            </a:r>
            <a:r>
              <a:rPr lang="es-ES" sz="2400" baseline="-25000" dirty="0" smtClean="0">
                <a:latin typeface="Arial" charset="0"/>
              </a:rPr>
              <a:t>)</a:t>
            </a:r>
            <a:r>
              <a:rPr lang="es-ES" sz="2400" dirty="0" smtClean="0">
                <a:latin typeface="Arial" charset="0"/>
              </a:rPr>
              <a:t>  +  BaSO</a:t>
            </a:r>
            <a:r>
              <a:rPr lang="es-ES" sz="2400" baseline="-25000" dirty="0" smtClean="0">
                <a:latin typeface="Arial" charset="0"/>
              </a:rPr>
              <a:t>4(s)</a:t>
            </a: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endParaRPr lang="es-ES" sz="2800" baseline="-25000" dirty="0" smtClean="0">
              <a:latin typeface="Arial" charset="0"/>
            </a:endParaRP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</a:t>
            </a:r>
            <a:r>
              <a:rPr lang="es-ES" sz="2800" dirty="0" smtClean="0">
                <a:solidFill>
                  <a:srgbClr val="FF99CC"/>
                </a:solidFill>
                <a:latin typeface="Arial" charset="0"/>
              </a:rPr>
              <a:t>II.-Por la transferencia de electrones de una     sustancia a otra</a:t>
            </a:r>
            <a:endParaRPr lang="es-ES" sz="1200" dirty="0" smtClean="0">
              <a:solidFill>
                <a:schemeClr val="folHlink"/>
              </a:solidFill>
              <a:latin typeface="Arial" charset="0"/>
            </a:endParaRP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</a:t>
            </a:r>
            <a:r>
              <a:rPr lang="es-ES" sz="2800" b="1" dirty="0" smtClean="0">
                <a:effectLst/>
                <a:latin typeface="Arial" charset="0"/>
              </a:rPr>
              <a:t>a) Reacciones  de </a:t>
            </a: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effectLst/>
                <a:latin typeface="Arial" charset="0"/>
              </a:rPr>
              <a:t>            oxidación – reducción (</a:t>
            </a:r>
            <a:r>
              <a:rPr lang="es-ES" sz="2800" b="1" dirty="0" err="1" smtClean="0">
                <a:effectLst/>
                <a:latin typeface="Arial" charset="0"/>
              </a:rPr>
              <a:t>Redox</a:t>
            </a:r>
            <a:r>
              <a:rPr lang="es-ES" sz="2800" b="1" dirty="0" smtClean="0">
                <a:effectLst/>
                <a:latin typeface="Arial" charset="0"/>
              </a:rPr>
              <a:t>)</a:t>
            </a:r>
            <a:endParaRPr lang="es-ES" sz="1200" b="1" dirty="0" smtClean="0">
              <a:effectLst/>
              <a:latin typeface="Arial" charset="0"/>
            </a:endParaRP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</a:t>
            </a:r>
            <a:r>
              <a:rPr lang="es-ES" sz="2800" b="1" dirty="0" smtClean="0">
                <a:latin typeface="Arial" charset="0"/>
              </a:rPr>
              <a:t>b) Reacciones que no </a:t>
            </a: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             implican oxidación–reducción</a:t>
            </a:r>
            <a:endParaRPr lang="en-GB" sz="2800" b="1" dirty="0" smtClean="0">
              <a:latin typeface="Arial" charset="0"/>
            </a:endParaRPr>
          </a:p>
        </p:txBody>
      </p:sp>
      <p:pic>
        <p:nvPicPr>
          <p:cNvPr id="54275" name="Picture 3" descr="http://www.geocities.com/saraprof2000/semestral1a/daniel.gif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" t="4626" r="-2800" b="5305"/>
          <a:stretch>
            <a:fillRect/>
          </a:stretch>
        </p:blipFill>
        <p:spPr bwMode="auto">
          <a:xfrm>
            <a:off x="6351588" y="3789363"/>
            <a:ext cx="232410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3213" y="765175"/>
            <a:ext cx="8229600" cy="525621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/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Estado de Oxidación (E.O.)</a:t>
            </a:r>
            <a:r>
              <a:rPr lang="es-ES" sz="2800" dirty="0" smtClean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es-ES" sz="2800" dirty="0" smtClean="0">
                <a:latin typeface="Arial" charset="0"/>
              </a:rPr>
              <a:t>.- Es la carga relativa asignado a un elemento químico que forma un compuesto químico (valor entero con signo).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Oxidación</a:t>
            </a:r>
            <a:r>
              <a:rPr lang="es-ES" sz="2800" b="1" dirty="0" smtClean="0">
                <a:latin typeface="Arial" charset="0"/>
              </a:rPr>
              <a:t>.- </a:t>
            </a:r>
            <a:r>
              <a:rPr lang="es-ES" sz="2800" dirty="0" smtClean="0">
                <a:latin typeface="Arial" charset="0"/>
              </a:rPr>
              <a:t>Sustancia o especie que pierde e</a:t>
            </a:r>
            <a:r>
              <a:rPr lang="es-ES" baseline="30000" dirty="0" smtClean="0">
                <a:latin typeface="Arial" charset="0"/>
              </a:rPr>
              <a:t>-</a:t>
            </a:r>
            <a:r>
              <a:rPr lang="es-ES" sz="2800" baseline="-25000" dirty="0" smtClean="0">
                <a:latin typeface="Arial" charset="0"/>
              </a:rPr>
              <a:t>s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Aumenta algebraicamente su estado de oxidación.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 Llamado: Agente Reductor o Reductor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Reducción</a:t>
            </a:r>
            <a:r>
              <a:rPr lang="es-ES" sz="2800" b="1" dirty="0" smtClean="0">
                <a:latin typeface="Arial" charset="0"/>
              </a:rPr>
              <a:t>.-</a:t>
            </a:r>
            <a:r>
              <a:rPr lang="es-ES" sz="2800" dirty="0" smtClean="0">
                <a:latin typeface="Arial" charset="0"/>
              </a:rPr>
              <a:t> Sustancia o especie que gana e</a:t>
            </a:r>
            <a:r>
              <a:rPr lang="es-ES" baseline="30000" dirty="0" smtClean="0">
                <a:latin typeface="Arial" charset="0"/>
              </a:rPr>
              <a:t>-</a:t>
            </a:r>
            <a:r>
              <a:rPr lang="es-ES" sz="2800" baseline="-25000" dirty="0" smtClean="0">
                <a:latin typeface="Arial" charset="0"/>
              </a:rPr>
              <a:t>s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Disminuye algebraicamente su estado de oxidación.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 Llamado: Agente Oxidante u Oxidante.</a:t>
            </a:r>
            <a:endParaRPr lang="en-GB" sz="2800" dirty="0" smtClean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0832" y="1052513"/>
            <a:ext cx="8229600" cy="4530725"/>
          </a:xfrm>
        </p:spPr>
        <p:txBody>
          <a:bodyPr/>
          <a:lstStyle/>
          <a:p>
            <a:pPr marL="812800" indent="-812800" algn="just" eaLnBrk="1" hangingPunct="1">
              <a:buFont typeface="Wingdings" pitchFamily="2" charset="2"/>
              <a:buNone/>
              <a:defRPr/>
            </a:pPr>
            <a:r>
              <a:rPr lang="es-ES" dirty="0" smtClean="0"/>
              <a:t>	</a:t>
            </a:r>
            <a:r>
              <a:rPr lang="es-ES" sz="2800" dirty="0" smtClean="0">
                <a:solidFill>
                  <a:srgbClr val="FF99CC"/>
                </a:solidFill>
                <a:latin typeface="Arial" charset="0"/>
              </a:rPr>
              <a:t>III.-Por  la transferencia de calor</a:t>
            </a: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</a:t>
            </a:r>
            <a:r>
              <a:rPr lang="es-ES" sz="2800" b="1" dirty="0" smtClean="0">
                <a:latin typeface="Arial" charset="0"/>
              </a:rPr>
              <a:t>a) Reacciones exotérmicas</a:t>
            </a: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endParaRPr lang="es-ES" sz="2800" dirty="0" smtClean="0">
              <a:latin typeface="Arial" charset="0"/>
            </a:endParaRP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H</a:t>
            </a:r>
            <a:r>
              <a:rPr lang="es-ES" sz="2800" baseline="-25000" dirty="0" smtClean="0">
                <a:latin typeface="Arial" charset="0"/>
              </a:rPr>
              <a:t>2(g)</a:t>
            </a:r>
            <a:r>
              <a:rPr lang="es-ES" sz="2800" dirty="0" smtClean="0">
                <a:latin typeface="Arial" charset="0"/>
              </a:rPr>
              <a:t> +  Cl</a:t>
            </a:r>
            <a:r>
              <a:rPr lang="es-ES" sz="2800" baseline="-25000" dirty="0" smtClean="0">
                <a:latin typeface="Arial" charset="0"/>
              </a:rPr>
              <a:t>2(g)</a:t>
            </a:r>
            <a:r>
              <a:rPr lang="es-ES" sz="2800" dirty="0" smtClean="0">
                <a:latin typeface="Arial" charset="0"/>
              </a:rPr>
              <a:t> </a:t>
            </a:r>
            <a:r>
              <a:rPr lang="es-ES" sz="28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800" dirty="0" smtClean="0">
                <a:latin typeface="Arial" charset="0"/>
              </a:rPr>
              <a:t>    2 </a:t>
            </a:r>
            <a:r>
              <a:rPr lang="es-ES" sz="2800" dirty="0" err="1" smtClean="0">
                <a:latin typeface="Arial" charset="0"/>
              </a:rPr>
              <a:t>HCl</a:t>
            </a:r>
            <a:r>
              <a:rPr lang="es-ES" sz="2800" baseline="-25000" dirty="0" smtClean="0">
                <a:latin typeface="Arial" charset="0"/>
              </a:rPr>
              <a:t>(g)  </a:t>
            </a:r>
            <a:r>
              <a:rPr lang="es-ES" sz="2800" dirty="0" smtClean="0">
                <a:latin typeface="Arial" charset="0"/>
              </a:rPr>
              <a:t>+  </a:t>
            </a:r>
            <a:r>
              <a:rPr lang="es-ES" sz="2800" b="1" dirty="0" smtClean="0">
                <a:solidFill>
                  <a:srgbClr val="FF0000"/>
                </a:solidFill>
                <a:latin typeface="Arial" charset="0"/>
              </a:rPr>
              <a:t>42 K</a:t>
            </a:r>
            <a:r>
              <a:rPr lang="es-ES" sz="2000" b="1" dirty="0" smtClean="0">
                <a:solidFill>
                  <a:srgbClr val="FF0000"/>
                </a:solidFill>
                <a:latin typeface="Arial" charset="0"/>
              </a:rPr>
              <a:t>CAL</a:t>
            </a: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endParaRPr lang="es-ES" sz="2000" dirty="0" smtClean="0">
              <a:solidFill>
                <a:srgbClr val="FF6699"/>
              </a:solidFill>
              <a:latin typeface="Arial" charset="0"/>
            </a:endParaRP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</a:t>
            </a: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     </a:t>
            </a:r>
            <a:r>
              <a:rPr lang="es-ES" sz="2800" b="1" dirty="0" smtClean="0">
                <a:latin typeface="Arial" charset="0"/>
              </a:rPr>
              <a:t>b) Reacciones endotérmicas</a:t>
            </a: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endParaRPr lang="es-ES" sz="2800" dirty="0" smtClean="0">
              <a:latin typeface="Arial" charset="0"/>
            </a:endParaRP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N</a:t>
            </a:r>
            <a:r>
              <a:rPr lang="es-ES" sz="2800" baseline="-25000" dirty="0" smtClean="0">
                <a:latin typeface="Arial" charset="0"/>
              </a:rPr>
              <a:t>2(g)</a:t>
            </a:r>
            <a:r>
              <a:rPr lang="es-ES" sz="2800" dirty="0" smtClean="0">
                <a:latin typeface="Arial" charset="0"/>
              </a:rPr>
              <a:t> +  O</a:t>
            </a:r>
            <a:r>
              <a:rPr lang="es-ES" sz="2800" baseline="-25000" dirty="0" smtClean="0">
                <a:latin typeface="Arial" charset="0"/>
              </a:rPr>
              <a:t>2(g)</a:t>
            </a:r>
            <a:r>
              <a:rPr lang="es-ES" sz="2800" dirty="0" smtClean="0">
                <a:latin typeface="Arial" charset="0"/>
              </a:rPr>
              <a:t>	+   </a:t>
            </a:r>
            <a:r>
              <a:rPr lang="es-ES" sz="2800" dirty="0" smtClean="0">
                <a:solidFill>
                  <a:srgbClr val="FF0000"/>
                </a:solidFill>
                <a:latin typeface="Arial" charset="0"/>
              </a:rPr>
              <a:t>43 K</a:t>
            </a:r>
            <a:r>
              <a:rPr lang="es-ES" sz="2000" dirty="0" smtClean="0">
                <a:solidFill>
                  <a:srgbClr val="FF0000"/>
                </a:solidFill>
                <a:latin typeface="Arial" charset="0"/>
              </a:rPr>
              <a:t>CAL</a:t>
            </a:r>
            <a:r>
              <a:rPr lang="es-ES" sz="2800" dirty="0" smtClean="0">
                <a:solidFill>
                  <a:srgbClr val="FF0000"/>
                </a:solidFill>
                <a:latin typeface="Arial" charset="0"/>
              </a:rPr>
              <a:t>   </a:t>
            </a:r>
            <a:r>
              <a:rPr lang="es-ES" sz="28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800" dirty="0" smtClean="0">
                <a:latin typeface="Arial" charset="0"/>
              </a:rPr>
              <a:t>  2 NO</a:t>
            </a:r>
            <a:r>
              <a:rPr lang="es-ES" sz="2800" baseline="-25000" dirty="0" smtClean="0">
                <a:latin typeface="Arial" charset="0"/>
              </a:rPr>
              <a:t>(g)</a:t>
            </a:r>
            <a:endParaRPr lang="en-GB" sz="2800" baseline="-25000" dirty="0" smtClean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0832" y="1600200"/>
            <a:ext cx="8229600" cy="4530725"/>
          </a:xfrm>
        </p:spPr>
        <p:txBody>
          <a:bodyPr/>
          <a:lstStyle/>
          <a:p>
            <a:pPr marL="812800" indent="-812800" algn="just" eaLnBrk="1" hangingPunct="1">
              <a:buFont typeface="Wingdings" pitchFamily="2" charset="2"/>
              <a:buNone/>
              <a:defRPr/>
            </a:pPr>
            <a:r>
              <a:rPr lang="es-ES" dirty="0" smtClean="0"/>
              <a:t>	</a:t>
            </a:r>
            <a:r>
              <a:rPr lang="es-ES" sz="2800" dirty="0" smtClean="0">
                <a:solidFill>
                  <a:srgbClr val="FF99CC"/>
                </a:solidFill>
                <a:latin typeface="Arial" charset="0"/>
              </a:rPr>
              <a:t>IV.-Por la reversibilidad de las reacciones </a:t>
            </a: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</a:t>
            </a:r>
            <a:r>
              <a:rPr lang="es-ES" sz="2800" b="1" dirty="0" smtClean="0">
                <a:latin typeface="Arial" charset="0"/>
              </a:rPr>
              <a:t>a) Reacción Reversible   (         )</a:t>
            </a: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N</a:t>
            </a:r>
            <a:r>
              <a:rPr lang="es-ES" sz="2800" baseline="-25000" dirty="0" smtClean="0">
                <a:latin typeface="Arial" charset="0"/>
              </a:rPr>
              <a:t>2 (g)</a:t>
            </a:r>
            <a:r>
              <a:rPr lang="es-ES" sz="2800" dirty="0" smtClean="0">
                <a:latin typeface="Arial" charset="0"/>
              </a:rPr>
              <a:t>	+   3 H</a:t>
            </a:r>
            <a:r>
              <a:rPr lang="es-ES" sz="2800" baseline="-25000" dirty="0" smtClean="0">
                <a:latin typeface="Arial" charset="0"/>
              </a:rPr>
              <a:t>2 (g)</a:t>
            </a:r>
            <a:r>
              <a:rPr lang="es-ES" sz="2800" dirty="0" smtClean="0">
                <a:latin typeface="Arial" charset="0"/>
              </a:rPr>
              <a:t>	           2 NH</a:t>
            </a:r>
            <a:r>
              <a:rPr lang="es-ES" sz="2800" baseline="-25000" dirty="0" smtClean="0">
                <a:latin typeface="Arial" charset="0"/>
              </a:rPr>
              <a:t>3 (g)</a:t>
            </a: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endParaRPr lang="es-ES" sz="2800" dirty="0" smtClean="0">
              <a:latin typeface="Arial" charset="0"/>
            </a:endParaRP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</a:t>
            </a:r>
            <a:r>
              <a:rPr lang="es-ES" sz="2800" b="1" dirty="0" smtClean="0">
                <a:latin typeface="Arial" charset="0"/>
              </a:rPr>
              <a:t>b) Reacción irreversible (          )</a:t>
            </a:r>
          </a:p>
          <a:p>
            <a:pPr marL="812800" indent="-812800"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CaCO</a:t>
            </a:r>
            <a:r>
              <a:rPr lang="es-ES" sz="2800" baseline="-25000" dirty="0" smtClean="0">
                <a:latin typeface="Arial" charset="0"/>
              </a:rPr>
              <a:t>3 (s)</a:t>
            </a:r>
            <a:r>
              <a:rPr lang="es-ES" sz="2800" dirty="0" smtClean="0">
                <a:latin typeface="Arial" charset="0"/>
              </a:rPr>
              <a:t>              CaO</a:t>
            </a:r>
            <a:r>
              <a:rPr lang="es-ES" sz="2800" baseline="-25000" dirty="0" smtClean="0">
                <a:latin typeface="Arial" charset="0"/>
              </a:rPr>
              <a:t>(s)</a:t>
            </a:r>
            <a:r>
              <a:rPr lang="es-ES" sz="2800" dirty="0" smtClean="0">
                <a:latin typeface="Arial" charset="0"/>
              </a:rPr>
              <a:t> + CO</a:t>
            </a:r>
            <a:r>
              <a:rPr lang="es-ES" sz="2800" baseline="-25000" dirty="0" smtClean="0">
                <a:latin typeface="Arial" charset="0"/>
              </a:rPr>
              <a:t>2 (g)</a:t>
            </a:r>
            <a:endParaRPr lang="en-GB" sz="2800" baseline="-25000" dirty="0" smtClean="0">
              <a:latin typeface="Arial" charset="0"/>
            </a:endParaRPr>
          </a:p>
        </p:txBody>
      </p:sp>
      <p:sp>
        <p:nvSpPr>
          <p:cNvPr id="57347" name="Line 4"/>
          <p:cNvSpPr>
            <a:spLocks noChangeShapeType="1"/>
          </p:cNvSpPr>
          <p:nvPr/>
        </p:nvSpPr>
        <p:spPr bwMode="auto">
          <a:xfrm>
            <a:off x="4931395" y="2924175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7348" name="Line 6"/>
          <p:cNvSpPr>
            <a:spLocks noChangeShapeType="1"/>
          </p:cNvSpPr>
          <p:nvPr/>
        </p:nvSpPr>
        <p:spPr bwMode="auto">
          <a:xfrm>
            <a:off x="5507459" y="23495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7349" name="Line 7"/>
          <p:cNvSpPr>
            <a:spLocks noChangeShapeType="1"/>
          </p:cNvSpPr>
          <p:nvPr/>
        </p:nvSpPr>
        <p:spPr bwMode="auto">
          <a:xfrm>
            <a:off x="5507459" y="4005263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7350" name="Line 8"/>
          <p:cNvSpPr>
            <a:spLocks noChangeShapeType="1"/>
          </p:cNvSpPr>
          <p:nvPr/>
        </p:nvSpPr>
        <p:spPr bwMode="auto">
          <a:xfrm>
            <a:off x="3779267" y="4508500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7351" name="Line 9"/>
          <p:cNvSpPr>
            <a:spLocks noChangeShapeType="1"/>
          </p:cNvSpPr>
          <p:nvPr/>
        </p:nvSpPr>
        <p:spPr bwMode="auto">
          <a:xfrm flipH="1">
            <a:off x="5508476" y="256540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7352" name="Line 11"/>
          <p:cNvSpPr>
            <a:spLocks noChangeShapeType="1"/>
          </p:cNvSpPr>
          <p:nvPr/>
        </p:nvSpPr>
        <p:spPr bwMode="auto">
          <a:xfrm flipH="1">
            <a:off x="4932412" y="3068638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36513" y="765175"/>
            <a:ext cx="8686801" cy="5903913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FFFF66"/>
                </a:solidFill>
              </a:rPr>
              <a:t>	</a:t>
            </a:r>
            <a:r>
              <a:rPr lang="es-ES" b="1" dirty="0" smtClean="0">
                <a:solidFill>
                  <a:srgbClr val="FF0000"/>
                </a:solidFill>
                <a:latin typeface="Arial" charset="0"/>
              </a:rPr>
              <a:t>BALANCE DE ECUACIONES QUÍMICAS</a:t>
            </a:r>
            <a:endParaRPr lang="es-ES" dirty="0" smtClean="0">
              <a:solidFill>
                <a:srgbClr val="FF0000"/>
              </a:solidFill>
              <a:latin typeface="Arial" charset="0"/>
            </a:endParaRP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Una ecuación química está balanceada cuando el número de átomos de cada elemento de los reactantes es igual al de los productos.</a:t>
            </a:r>
            <a:endParaRPr lang="es-ES" sz="2800" b="1" dirty="0" smtClean="0">
              <a:latin typeface="Arial" charset="0"/>
            </a:endParaRP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Métodos:</a:t>
            </a:r>
            <a:r>
              <a:rPr lang="es-ES" sz="2800" b="1" dirty="0" smtClean="0">
                <a:latin typeface="Arial" charset="0"/>
              </a:rPr>
              <a:t> </a:t>
            </a:r>
            <a:endParaRPr lang="es-ES" sz="2800" dirty="0" smtClean="0">
              <a:latin typeface="Arial" charset="0"/>
            </a:endParaRP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-De tanteo o simple inspección.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-Coeficientes indeterminados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-Número de oxidación o </a:t>
            </a:r>
            <a:r>
              <a:rPr lang="es-ES" sz="2800" dirty="0" err="1" smtClean="0">
                <a:latin typeface="Arial" charset="0"/>
              </a:rPr>
              <a:t>redox</a:t>
            </a:r>
            <a:endParaRPr lang="es-ES" sz="2800" dirty="0" smtClean="0">
              <a:latin typeface="Arial" charset="0"/>
            </a:endParaRP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</a:t>
            </a:r>
            <a:r>
              <a:rPr lang="es-ES" sz="2800" dirty="0" smtClean="0">
                <a:solidFill>
                  <a:srgbClr val="FF99CC"/>
                </a:solidFill>
                <a:latin typeface="Arial" charset="0"/>
              </a:rPr>
              <a:t>-Ión electrón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solidFill>
                  <a:srgbClr val="FF99CC"/>
                </a:solidFill>
                <a:latin typeface="Arial" charset="0"/>
              </a:rPr>
              <a:t>	 Medio ácido : se añaden iones H</a:t>
            </a:r>
            <a:r>
              <a:rPr lang="es-ES" sz="2800" baseline="30000" dirty="0" smtClean="0">
                <a:solidFill>
                  <a:srgbClr val="FF99CC"/>
                </a:solidFill>
                <a:latin typeface="Arial" charset="0"/>
              </a:rPr>
              <a:t>+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solidFill>
                  <a:srgbClr val="FF99CC"/>
                </a:solidFill>
                <a:latin typeface="Arial" charset="0"/>
              </a:rPr>
              <a:t>	 Medio alcalino: se añaden iones (OH) </a:t>
            </a:r>
            <a:r>
              <a:rPr lang="es-ES" sz="2800" baseline="30000" dirty="0" smtClean="0">
                <a:solidFill>
                  <a:srgbClr val="FF99CC"/>
                </a:solidFill>
                <a:latin typeface="Arial" charset="0"/>
              </a:rPr>
              <a:t>–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solidFill>
                  <a:srgbClr val="FF99CC"/>
                </a:solidFill>
                <a:latin typeface="Arial" charset="0"/>
              </a:rPr>
              <a:t>	 Medio neutro: se añaden iones H</a:t>
            </a:r>
            <a:r>
              <a:rPr lang="es-ES" sz="2800" baseline="30000" dirty="0" smtClean="0">
                <a:solidFill>
                  <a:srgbClr val="FF99CC"/>
                </a:solidFill>
                <a:latin typeface="Arial" charset="0"/>
              </a:rPr>
              <a:t>+</a:t>
            </a:r>
            <a:r>
              <a:rPr lang="es-ES" sz="2800" dirty="0" smtClean="0">
                <a:solidFill>
                  <a:srgbClr val="FF99CC"/>
                </a:solidFill>
                <a:latin typeface="Arial" charset="0"/>
              </a:rPr>
              <a:t> o  (OH)</a:t>
            </a:r>
            <a:r>
              <a:rPr lang="es-ES" sz="2800" baseline="30000" dirty="0" smtClean="0">
                <a:solidFill>
                  <a:srgbClr val="FF99CC"/>
                </a:solidFill>
                <a:latin typeface="Arial" charset="0"/>
              </a:rPr>
              <a:t>-</a:t>
            </a:r>
            <a:endParaRPr lang="en-GB" sz="2800" baseline="30000" dirty="0" smtClean="0">
              <a:solidFill>
                <a:srgbClr val="FF99CC"/>
              </a:solidFill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214438"/>
            <a:ext cx="8147050" cy="52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571480"/>
            <a:ext cx="7158088" cy="357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785813"/>
            <a:ext cx="806608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525588"/>
            <a:ext cx="7500938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785813"/>
            <a:ext cx="7300913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9750"/>
            <a:ext cx="6715125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14875"/>
            <a:ext cx="671512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052513"/>
            <a:ext cx="8229600" cy="51847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b="1" dirty="0" smtClean="0"/>
              <a:t>	</a:t>
            </a:r>
            <a:r>
              <a:rPr lang="es-ES" sz="2800" b="1" dirty="0" smtClean="0">
                <a:solidFill>
                  <a:srgbClr val="FF0000"/>
                </a:solidFill>
                <a:latin typeface="Arial" charset="0"/>
              </a:rPr>
              <a:t>PESO EQUIVALENTE (P.E.)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800" b="1" dirty="0" smtClean="0">
              <a:solidFill>
                <a:srgbClr val="6699FF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-Elementos :</a:t>
            </a:r>
            <a:r>
              <a:rPr lang="es-ES" sz="2800" b="1" dirty="0" smtClean="0">
                <a:latin typeface="Arial" charset="0"/>
              </a:rPr>
              <a:t> </a:t>
            </a:r>
            <a:endParaRPr lang="es-ES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                P.E. 	=   </a:t>
            </a:r>
            <a:r>
              <a:rPr lang="es-ES" sz="2800" u="sng" dirty="0" smtClean="0">
                <a:latin typeface="Arial" charset="0"/>
              </a:rPr>
              <a:t>P.A.</a:t>
            </a:r>
            <a:endParaRPr lang="es-ES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                              E.O.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-Compuestos: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               P.E. 	= 	</a:t>
            </a:r>
            <a:r>
              <a:rPr lang="es-ES" sz="2800" u="sng" dirty="0" smtClean="0">
                <a:latin typeface="Arial" charset="0"/>
              </a:rPr>
              <a:t>M</a:t>
            </a:r>
            <a:endParaRPr lang="es-ES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                                   a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a : parámetros del compuesto</a:t>
            </a:r>
            <a:endParaRPr lang="en-GB" sz="2800" dirty="0" smtClean="0">
              <a:latin typeface="Arial" charset="0"/>
            </a:endParaRPr>
          </a:p>
        </p:txBody>
      </p:sp>
      <p:sp>
        <p:nvSpPr>
          <p:cNvPr id="63491" name="Line 4"/>
          <p:cNvSpPr>
            <a:spLocks noChangeShapeType="1"/>
          </p:cNvSpPr>
          <p:nvPr/>
        </p:nvSpPr>
        <p:spPr bwMode="auto">
          <a:xfrm>
            <a:off x="6011863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3492" name="Line 5"/>
          <p:cNvSpPr>
            <a:spLocks noChangeShapeType="1"/>
          </p:cNvSpPr>
          <p:nvPr/>
        </p:nvSpPr>
        <p:spPr bwMode="auto">
          <a:xfrm>
            <a:off x="6804025" y="30686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3493" name="Line 6"/>
          <p:cNvSpPr>
            <a:spLocks noChangeShapeType="1"/>
          </p:cNvSpPr>
          <p:nvPr/>
        </p:nvSpPr>
        <p:spPr bwMode="auto">
          <a:xfrm>
            <a:off x="6516688" y="44370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548680"/>
            <a:ext cx="6840760" cy="1143000"/>
          </a:xfrm>
        </p:spPr>
        <p:txBody>
          <a:bodyPr/>
          <a:lstStyle/>
          <a:p>
            <a:pPr algn="l" eaLnBrk="1" hangingPunct="1"/>
            <a:r>
              <a:rPr lang="es-MX" altLang="es-PE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SÍMBOLOS QUÍMICOS</a:t>
            </a:r>
            <a:endParaRPr lang="es-ES" altLang="es-PE" sz="3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1" y="1700808"/>
            <a:ext cx="7632848" cy="468052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PE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es-P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símbolo químico es un signo abreviado que permite reconocer un compuesto o un elemento químico, sin la necesidad de utilizar su denominación completa</a:t>
            </a:r>
            <a:r>
              <a:rPr lang="es-PE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 eaLnBrk="1" hangingPunct="1">
              <a:buNone/>
            </a:pPr>
            <a:r>
              <a:rPr lang="es-MX" altLang="es-PE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Unión Internacional de Química Pura y Aplicada, </a:t>
            </a:r>
            <a:r>
              <a:rPr lang="es-MX" altLang="es-PE" b="1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IUPAC</a:t>
            </a:r>
            <a:r>
              <a:rPr lang="es-MX" altLang="es-PE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ha establecido una simbología para los elementos químicos, creando un lenguaje universal.</a:t>
            </a:r>
          </a:p>
          <a:p>
            <a:pPr marL="0" indent="0" algn="just" eaLnBrk="1" hangingPunct="1">
              <a:buNone/>
            </a:pPr>
            <a:r>
              <a:rPr lang="es-PE" dirty="0">
                <a:effectLst/>
              </a:rPr>
              <a:t/>
            </a:r>
            <a:br>
              <a:rPr lang="es-PE" dirty="0">
                <a:effectLst/>
              </a:rPr>
            </a:br>
            <a:r>
              <a:rPr lang="es-PE" dirty="0">
                <a:effectLst/>
              </a:rPr>
              <a:t/>
            </a:r>
            <a:br>
              <a:rPr lang="es-PE" dirty="0">
                <a:effectLst/>
              </a:rPr>
            </a:br>
            <a:endParaRPr lang="es-ES" altLang="es-PE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41" name="Group 77"/>
          <p:cNvGraphicFramePr>
            <a:graphicFrameLocks noGrp="1"/>
          </p:cNvGraphicFramePr>
          <p:nvPr>
            <p:ph sz="half" idx="4294967295"/>
          </p:nvPr>
        </p:nvGraphicFramePr>
        <p:xfrm>
          <a:off x="539750" y="1700213"/>
          <a:ext cx="8135938" cy="4530727"/>
        </p:xfrm>
        <a:graphic>
          <a:graphicData uri="http://schemas.openxmlformats.org/drawingml/2006/table">
            <a:tbl>
              <a:tblPr/>
              <a:tblGrid>
                <a:gridCol w="2360613"/>
                <a:gridCol w="5775325"/>
              </a:tblGrid>
              <a:tr h="865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COMPUESTO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/>
                    </a:solidFill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ÓXIDO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CARGA TOTAL DEL OXÍGENO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ÁCIDO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# DE Hs SUSTITUIBLES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#DE OHs SUSTITUIBLES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46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SAL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CARGA TOTAL DEL ANIÓN O CATIÓN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CuadroTexto"/>
              <p:cNvSpPr txBox="1"/>
              <p:nvPr/>
            </p:nvSpPr>
            <p:spPr>
              <a:xfrm>
                <a:off x="3743198" y="775294"/>
                <a:ext cx="1440160" cy="709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1" i="0" smtClean="0">
                          <a:latin typeface="Cambria Math"/>
                        </a:rPr>
                        <m:t>𝐏𝐄</m:t>
                      </m:r>
                      <m:r>
                        <a:rPr lang="es-PE" sz="2000" b="1" i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s-PE" sz="2000" b="1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PE" sz="20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s-PE" sz="2000" b="1" i="0" smtClean="0">
                                  <a:latin typeface="Cambria Math"/>
                                  <a:ea typeface="Cambria Math"/>
                                </a:rPr>
                                <m:t>𝐌</m:t>
                              </m:r>
                            </m:e>
                          </m:acc>
                        </m:num>
                        <m:den>
                          <m:r>
                            <a:rPr lang="es-PE" sz="2000" b="1" i="0" smtClean="0">
                              <a:latin typeface="Cambria Math"/>
                              <a:ea typeface="Cambria Math"/>
                            </a:rPr>
                            <m:t>𝐚</m:t>
                          </m:r>
                        </m:den>
                      </m:f>
                    </m:oMath>
                  </m:oMathPara>
                </a14:m>
                <a:endParaRPr lang="es-PE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198" y="775294"/>
                <a:ext cx="1440160" cy="7094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4650" y="620713"/>
            <a:ext cx="8229600" cy="5903912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s-ES" b="1" dirty="0" smtClean="0"/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-Radical: 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    P.E. = 		        M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                I CARGA DEL RADICAL I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es-ES" sz="2800" b="1" dirty="0" smtClean="0"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-Óxido – Reducción: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    P.E. = 		        M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                    # e</a:t>
            </a:r>
            <a:r>
              <a:rPr lang="es-ES" sz="2800" baseline="30000" dirty="0" smtClean="0">
                <a:latin typeface="Arial" charset="0"/>
              </a:rPr>
              <a:t>-</a:t>
            </a:r>
            <a:r>
              <a:rPr lang="es-ES" sz="2800" baseline="-25000" dirty="0" smtClean="0">
                <a:latin typeface="Arial" charset="0"/>
              </a:rPr>
              <a:t>s</a:t>
            </a:r>
            <a:r>
              <a:rPr lang="es-ES" sz="2800" dirty="0" smtClean="0">
                <a:latin typeface="Arial" charset="0"/>
              </a:rPr>
              <a:t> TRANSFERIDOS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endParaRPr lang="es-ES" sz="2800" b="1" dirty="0" smtClean="0"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     </a:t>
            </a:r>
            <a:r>
              <a:rPr lang="es-ES" sz="2800" b="1" dirty="0" smtClean="0">
                <a:solidFill>
                  <a:srgbClr val="FF99CC"/>
                </a:solidFill>
                <a:latin typeface="Arial" charset="0"/>
              </a:rPr>
              <a:t>.Agente Oxidante</a:t>
            </a:r>
            <a:endParaRPr lang="es-ES" sz="2800" dirty="0" smtClean="0">
              <a:solidFill>
                <a:srgbClr val="FF99CC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    P.E. = 		        M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                                         # e</a:t>
            </a:r>
            <a:r>
              <a:rPr lang="es-ES" sz="2800" baseline="30000" dirty="0" smtClean="0">
                <a:latin typeface="Arial" charset="0"/>
              </a:rPr>
              <a:t>-</a:t>
            </a:r>
            <a:r>
              <a:rPr lang="es-ES" sz="2800" baseline="-25000" dirty="0" smtClean="0">
                <a:latin typeface="Arial" charset="0"/>
              </a:rPr>
              <a:t>s</a:t>
            </a:r>
            <a:r>
              <a:rPr lang="es-ES" sz="2800" dirty="0" smtClean="0">
                <a:latin typeface="Arial" charset="0"/>
              </a:rPr>
              <a:t> GANADOS</a:t>
            </a:r>
            <a:endParaRPr lang="en-GB" sz="2800" dirty="0" smtClean="0">
              <a:latin typeface="Arial" charset="0"/>
            </a:endParaRPr>
          </a:p>
        </p:txBody>
      </p:sp>
      <p:sp>
        <p:nvSpPr>
          <p:cNvPr id="65539" name="Line 4"/>
          <p:cNvSpPr>
            <a:spLocks noChangeShapeType="1"/>
          </p:cNvSpPr>
          <p:nvPr/>
        </p:nvSpPr>
        <p:spPr bwMode="auto">
          <a:xfrm>
            <a:off x="4427538" y="5734050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5540" name="Line 5"/>
          <p:cNvSpPr>
            <a:spLocks noChangeShapeType="1"/>
          </p:cNvSpPr>
          <p:nvPr/>
        </p:nvSpPr>
        <p:spPr bwMode="auto">
          <a:xfrm>
            <a:off x="4356100" y="3716338"/>
            <a:ext cx="4105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5541" name="Line 6"/>
          <p:cNvSpPr>
            <a:spLocks noChangeShapeType="1"/>
          </p:cNvSpPr>
          <p:nvPr/>
        </p:nvSpPr>
        <p:spPr bwMode="auto">
          <a:xfrm>
            <a:off x="4211638" y="1700213"/>
            <a:ext cx="4105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5542" name="Line 7"/>
          <p:cNvSpPr>
            <a:spLocks noChangeShapeType="1"/>
          </p:cNvSpPr>
          <p:nvPr/>
        </p:nvSpPr>
        <p:spPr bwMode="auto">
          <a:xfrm>
            <a:off x="5867400" y="12684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5543" name="Line 8"/>
          <p:cNvSpPr>
            <a:spLocks noChangeShapeType="1"/>
          </p:cNvSpPr>
          <p:nvPr/>
        </p:nvSpPr>
        <p:spPr bwMode="auto">
          <a:xfrm>
            <a:off x="5867400" y="32845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65544" name="Line 10"/>
          <p:cNvSpPr>
            <a:spLocks noChangeShapeType="1"/>
          </p:cNvSpPr>
          <p:nvPr/>
        </p:nvSpPr>
        <p:spPr bwMode="auto">
          <a:xfrm>
            <a:off x="5867400" y="53006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8893175" cy="62642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400" b="1" dirty="0" smtClean="0"/>
              <a:t>	</a:t>
            </a:r>
            <a:r>
              <a:rPr lang="es-ES" sz="2800" b="1" dirty="0" smtClean="0">
                <a:solidFill>
                  <a:srgbClr val="FF0000"/>
                </a:solidFill>
                <a:latin typeface="Arial" charset="0"/>
              </a:rPr>
              <a:t>NÚMERO DE EQUIVALENTE GRAMO (# </a:t>
            </a:r>
            <a:r>
              <a:rPr lang="es-ES" sz="2800" b="1" dirty="0" err="1" smtClean="0">
                <a:solidFill>
                  <a:srgbClr val="FF0000"/>
                </a:solidFill>
                <a:latin typeface="Arial" charset="0"/>
              </a:rPr>
              <a:t>Eq</a:t>
            </a:r>
            <a:r>
              <a:rPr lang="es-ES" sz="2800" b="1" dirty="0" smtClean="0">
                <a:solidFill>
                  <a:srgbClr val="FF0000"/>
                </a:solidFill>
                <a:latin typeface="Arial" charset="0"/>
              </a:rPr>
              <a:t>– g) </a:t>
            </a:r>
            <a:r>
              <a:rPr lang="es-ES" sz="2800" b="1" dirty="0" smtClean="0">
                <a:latin typeface="Arial" charset="0"/>
              </a:rPr>
              <a:t>	</a:t>
            </a:r>
            <a:endParaRPr lang="es-ES" sz="2800" b="1" dirty="0" smtClean="0">
              <a:solidFill>
                <a:srgbClr val="6699FF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						</a:t>
            </a:r>
            <a:endParaRPr lang="fr-FR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r-FR" sz="2800" dirty="0" smtClean="0">
                <a:latin typeface="Arial" charset="0"/>
              </a:rPr>
              <a:t>				 </a:t>
            </a:r>
            <a:r>
              <a:rPr lang="es-ES" sz="2800" dirty="0" smtClean="0">
                <a:latin typeface="Arial" charset="0"/>
              </a:rPr>
              <a:t>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    w: peso en gramos						</a:t>
            </a:r>
            <a:endParaRPr lang="en-GB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2800" dirty="0" smtClean="0">
                <a:latin typeface="Arial" charset="0"/>
              </a:rPr>
              <a:t>				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GB" sz="1600" dirty="0" smtClean="0">
                <a:latin typeface="Arial" charset="0"/>
              </a:rPr>
              <a:t>	</a:t>
            </a:r>
            <a:endParaRPr lang="es-ES" sz="12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n: # de moles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a: parámetro del compuesto.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14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Sí:		 a </a:t>
            </a:r>
            <a:r>
              <a:rPr lang="es-ES" sz="2800" dirty="0" err="1" smtClean="0">
                <a:latin typeface="Arial" charset="0"/>
              </a:rPr>
              <a:t>A</a:t>
            </a:r>
            <a:r>
              <a:rPr lang="es-ES" sz="2800" dirty="0" smtClean="0">
                <a:latin typeface="Arial" charset="0"/>
              </a:rPr>
              <a:t>   +   b </a:t>
            </a:r>
            <a:r>
              <a:rPr lang="es-ES" sz="2800" dirty="0" err="1" smtClean="0">
                <a:latin typeface="Arial" charset="0"/>
              </a:rPr>
              <a:t>B</a:t>
            </a:r>
            <a:r>
              <a:rPr lang="es-ES" sz="2800" dirty="0" smtClean="0">
                <a:latin typeface="Arial" charset="0"/>
              </a:rPr>
              <a:t>	</a:t>
            </a:r>
            <a:r>
              <a:rPr lang="es-ES" sz="28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800" dirty="0" smtClean="0">
                <a:latin typeface="Arial" charset="0"/>
              </a:rPr>
              <a:t>  c </a:t>
            </a:r>
            <a:r>
              <a:rPr lang="es-ES" sz="2800" dirty="0" err="1" smtClean="0">
                <a:latin typeface="Arial" charset="0"/>
              </a:rPr>
              <a:t>C</a:t>
            </a:r>
            <a:endParaRPr lang="es-ES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reaccionan en  cantidades </a:t>
            </a:r>
            <a:r>
              <a:rPr lang="es-ES" sz="2800" dirty="0" err="1" smtClean="0">
                <a:latin typeface="Arial" charset="0"/>
              </a:rPr>
              <a:t>estequiométricas</a:t>
            </a:r>
            <a:endParaRPr lang="es-ES" sz="2800" dirty="0" smtClean="0">
              <a:latin typeface="Arial" charset="0"/>
              <a:sym typeface="Wingdings" pitchFamily="2" charset="2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  <a:sym typeface="Wingdings" pitchFamily="2" charset="2"/>
              </a:rPr>
              <a:t>	  </a:t>
            </a:r>
            <a:r>
              <a:rPr lang="es-ES" sz="2800" dirty="0" smtClean="0">
                <a:latin typeface="Arial" charset="0"/>
              </a:rPr>
              <a:t>  # </a:t>
            </a:r>
            <a:r>
              <a:rPr lang="es-ES" sz="2800" dirty="0" err="1" smtClean="0">
                <a:latin typeface="Arial" charset="0"/>
              </a:rPr>
              <a:t>Eq</a:t>
            </a:r>
            <a:r>
              <a:rPr lang="es-ES" sz="2800" dirty="0" smtClean="0">
                <a:latin typeface="Arial" charset="0"/>
              </a:rPr>
              <a:t> – g (A)  =   # </a:t>
            </a:r>
            <a:r>
              <a:rPr lang="es-ES" sz="2800" dirty="0" err="1" smtClean="0">
                <a:latin typeface="Arial" charset="0"/>
              </a:rPr>
              <a:t>Eq</a:t>
            </a:r>
            <a:r>
              <a:rPr lang="es-ES" sz="2800" dirty="0" smtClean="0">
                <a:latin typeface="Arial" charset="0"/>
              </a:rPr>
              <a:t> – g (B) =  # </a:t>
            </a:r>
            <a:r>
              <a:rPr lang="es-ES" sz="2800" dirty="0" err="1" smtClean="0">
                <a:latin typeface="Arial" charset="0"/>
              </a:rPr>
              <a:t>Eq</a:t>
            </a:r>
            <a:r>
              <a:rPr lang="es-ES" sz="2800" dirty="0" smtClean="0">
                <a:latin typeface="Arial" charset="0"/>
              </a:rPr>
              <a:t> – g (C)</a:t>
            </a:r>
            <a:endParaRPr lang="en-GB" sz="2800" dirty="0" smtClean="0">
              <a:latin typeface="Arial" charset="0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987675" y="1270000"/>
            <a:ext cx="3384550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fr-FR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          </a:t>
            </a:r>
          </a:p>
          <a:p>
            <a:pPr algn="ctr" eaLnBrk="1" hangingPunct="1">
              <a:defRPr/>
            </a:pPr>
            <a:endParaRPr lang="fr-FR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 algn="ctr" eaLnBrk="1" hangingPunct="1">
              <a:defRPr/>
            </a:pPr>
            <a:r>
              <a:rPr lang="fr-FR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                    </a:t>
            </a:r>
            <a:r>
              <a:rPr lang="fr-FR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# </a:t>
            </a:r>
            <a:r>
              <a:rPr lang="fr-FR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fr-FR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- g  =   </a:t>
            </a:r>
            <a:r>
              <a:rPr lang="fr-FR" sz="28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W</a:t>
            </a:r>
            <a:r>
              <a:rPr lang="fr-FR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		</a:t>
            </a:r>
            <a:endParaRPr lang="es-E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defRPr/>
            </a:pPr>
            <a:r>
              <a:rPr lang="es-E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P.E.</a:t>
            </a:r>
          </a:p>
          <a:p>
            <a:pPr algn="ctr" eaLnBrk="1" hangingPunct="1">
              <a:defRPr/>
            </a:pPr>
            <a:endParaRPr lang="en-GB" dirty="0">
              <a:latin typeface="Tahoma" pitchFamily="34" charset="0"/>
            </a:endParaRPr>
          </a:p>
          <a:p>
            <a:pPr algn="ctr" eaLnBrk="1" hangingPunct="1">
              <a:defRPr/>
            </a:pPr>
            <a:endParaRPr lang="en-GB" dirty="0">
              <a:latin typeface="Tahoma" pitchFamily="34" charset="0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995738" y="2997200"/>
            <a:ext cx="3024187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GB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# Eq - g  =  n.a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274763"/>
            <a:ext cx="8229600" cy="45307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s-ES" b="1" dirty="0" smtClean="0"/>
              <a:t>	</a:t>
            </a:r>
            <a:r>
              <a:rPr lang="es-ES" sz="2800" b="1" dirty="0" smtClean="0">
                <a:solidFill>
                  <a:srgbClr val="FF0000"/>
                </a:solidFill>
                <a:latin typeface="Arial" charset="0"/>
              </a:rPr>
              <a:t>REACTIVO LIMITANTE</a:t>
            </a:r>
            <a:endParaRPr lang="es-ES" sz="2800" dirty="0" smtClean="0">
              <a:solidFill>
                <a:srgbClr val="FF0000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Es el reactivo que se consume primero en la reacción. Cuando se acaba este reactivo, no se puede formar más producto</a:t>
            </a:r>
            <a:r>
              <a:rPr lang="es-ES" dirty="0" smtClean="0"/>
              <a:t>.</a:t>
            </a:r>
            <a:endParaRPr lang="en-GB" dirty="0" smtClean="0"/>
          </a:p>
        </p:txBody>
      </p:sp>
      <p:pic>
        <p:nvPicPr>
          <p:cNvPr id="67587" name="Picture 4" descr="http://labquimica.files.wordpress.com/2008/05/imagen-02.jpg?w=300&amp;h=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143375"/>
            <a:ext cx="612298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0188" y="1014413"/>
            <a:ext cx="8229600" cy="543877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/>
              <a:t>	</a:t>
            </a:r>
            <a:r>
              <a:rPr lang="es-ES" sz="2800" b="1" dirty="0" smtClean="0">
                <a:solidFill>
                  <a:srgbClr val="FF0000"/>
                </a:solidFill>
                <a:latin typeface="Arial" charset="0"/>
              </a:rPr>
              <a:t>RENDIMIENTO DE UNA REACCIÓN</a:t>
            </a:r>
            <a:endParaRPr lang="es-ES" sz="2800" dirty="0" smtClean="0">
              <a:solidFill>
                <a:srgbClr val="FF0000"/>
              </a:solidFill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Cantidad de producto que se puede obtener de la reacción.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-Rendimiento teórico</a:t>
            </a:r>
            <a:r>
              <a:rPr lang="es-ES" sz="2800" b="1" dirty="0" smtClean="0">
                <a:latin typeface="Arial" charset="0"/>
              </a:rPr>
              <a:t>.-</a:t>
            </a:r>
            <a:r>
              <a:rPr lang="es-ES" sz="2800" dirty="0" smtClean="0">
                <a:latin typeface="Arial" charset="0"/>
              </a:rPr>
              <a:t> Cantidad de producto que se produce mediante la ecuación balanceada.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-Rendimiento real</a:t>
            </a:r>
            <a:r>
              <a:rPr lang="es-ES" sz="2800" b="1" dirty="0" smtClean="0">
                <a:latin typeface="Arial" charset="0"/>
              </a:rPr>
              <a:t>.-</a:t>
            </a:r>
            <a:r>
              <a:rPr lang="es-ES" sz="2800" dirty="0" smtClean="0">
                <a:latin typeface="Arial" charset="0"/>
              </a:rPr>
              <a:t> Cantidad de producto que se obtienen en la práctica.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-Rendimiento porcentual (% rendimiento) </a:t>
            </a:r>
            <a:r>
              <a:rPr lang="es-ES" sz="2800" b="1" dirty="0" smtClean="0">
                <a:latin typeface="Arial" charset="0"/>
              </a:rPr>
              <a:t>.- </a:t>
            </a:r>
            <a:r>
              <a:rPr lang="es-ES" sz="2800" dirty="0" smtClean="0">
                <a:latin typeface="Arial" charset="0"/>
              </a:rPr>
              <a:t> Describe la proporción del rendimiento real con respecto al rendimiento teórico.</a:t>
            </a:r>
            <a:endParaRPr lang="en-GB" sz="2800" dirty="0" smtClean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91440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s-ES" b="1" smtClean="0"/>
              <a:t>	</a:t>
            </a:r>
            <a:endParaRPr lang="es-ES" sz="240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400" smtClean="0">
                <a:latin typeface="Arial" charset="0"/>
              </a:rPr>
              <a:t>	</a:t>
            </a:r>
            <a:endParaRPr lang="en-GB" sz="2400" baseline="-25000" smtClean="0">
              <a:latin typeface="Arial" charset="0"/>
            </a:endParaRPr>
          </a:p>
        </p:txBody>
      </p:sp>
      <p:sp>
        <p:nvSpPr>
          <p:cNvPr id="69635" name="Line 5"/>
          <p:cNvSpPr>
            <a:spLocks noChangeShapeType="1"/>
          </p:cNvSpPr>
          <p:nvPr/>
        </p:nvSpPr>
        <p:spPr bwMode="auto">
          <a:xfrm>
            <a:off x="3851275" y="1844675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042988" y="4076700"/>
            <a:ext cx="6697662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% RENDIMIENTO =     W </a:t>
            </a:r>
            <a:r>
              <a:rPr lang="es-E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EXPERIMENTAL</a:t>
            </a:r>
            <a:r>
              <a:rPr lang="es-E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x 100</a:t>
            </a:r>
          </a:p>
          <a:p>
            <a:pPr algn="ctr" eaLnBrk="1" hangingPunct="1">
              <a:defRPr/>
            </a:pPr>
            <a:r>
              <a:rPr lang="es-E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W </a:t>
            </a:r>
            <a:r>
              <a:rPr lang="es-ES" sz="1600">
                <a:effectLst>
                  <a:outerShdw blurRad="38100" dist="38100" dir="2700000" algn="tl">
                    <a:srgbClr val="000000"/>
                  </a:outerShdw>
                </a:effectLst>
              </a:rPr>
              <a:t>TEÓRICO</a:t>
            </a:r>
            <a:endParaRPr lang="en-GB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defRPr/>
            </a:pPr>
            <a:endParaRPr lang="en-GB" sz="1600"/>
          </a:p>
        </p:txBody>
      </p:sp>
      <p:sp>
        <p:nvSpPr>
          <p:cNvPr id="69637" name="Line 7"/>
          <p:cNvSpPr>
            <a:spLocks noChangeShapeType="1"/>
          </p:cNvSpPr>
          <p:nvPr/>
        </p:nvSpPr>
        <p:spPr bwMode="auto">
          <a:xfrm>
            <a:off x="3995738" y="4652963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971550" y="1628775"/>
            <a:ext cx="7129463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s-E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% RENDIMIENTO   =       RENDIMIENTO REAL     x 100</a:t>
            </a:r>
          </a:p>
          <a:p>
            <a:pPr algn="ctr" eaLnBrk="1" hangingPunct="1">
              <a:defRPr/>
            </a:pPr>
            <a:r>
              <a:rPr lang="es-E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	           RENDIMIENTO TEÓRICO</a:t>
            </a:r>
            <a:endParaRPr lang="en-GB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9639" name="Line 9"/>
          <p:cNvSpPr>
            <a:spLocks noChangeShapeType="1"/>
          </p:cNvSpPr>
          <p:nvPr/>
        </p:nvSpPr>
        <p:spPr bwMode="auto">
          <a:xfrm>
            <a:off x="3851275" y="227647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1014413"/>
            <a:ext cx="8229600" cy="55102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b="1" dirty="0" smtClean="0"/>
              <a:t>	</a:t>
            </a:r>
            <a:r>
              <a:rPr lang="es-ES" sz="2800" b="1" dirty="0" smtClean="0">
                <a:solidFill>
                  <a:srgbClr val="FF0000"/>
                </a:solidFill>
                <a:latin typeface="Arial" charset="0"/>
              </a:rPr>
              <a:t>UNIDADES DE CONCENTRACIÓN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800" b="1" dirty="0" smtClean="0">
              <a:solidFill>
                <a:srgbClr val="6699FF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-MOLARIDAD (M)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       M = </a:t>
            </a:r>
            <a:r>
              <a:rPr lang="es-ES" sz="2800" u="sng" dirty="0" smtClean="0">
                <a:latin typeface="Arial" charset="0"/>
              </a:rPr>
              <a:t># moles de soluto</a:t>
            </a:r>
            <a:endParaRPr lang="es-ES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                                 V( L de solución)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-NORMALIDAD (N)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       N = # </a:t>
            </a:r>
            <a:r>
              <a:rPr lang="es-ES" sz="2800" u="sng" dirty="0" err="1" smtClean="0">
                <a:latin typeface="Arial" charset="0"/>
              </a:rPr>
              <a:t>Eq</a:t>
            </a:r>
            <a:r>
              <a:rPr lang="es-ES" sz="2800" u="sng" dirty="0" smtClean="0">
                <a:latin typeface="Arial" charset="0"/>
              </a:rPr>
              <a:t> – g del soluto</a:t>
            </a:r>
            <a:endParaRPr lang="es-ES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                                  V( L de solución)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-MOLALIDAD (m)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       m = </a:t>
            </a:r>
            <a:r>
              <a:rPr lang="es-ES" sz="2800" u="sng" dirty="0" smtClean="0">
                <a:latin typeface="Arial" charset="0"/>
              </a:rPr>
              <a:t># moles del soluto</a:t>
            </a:r>
            <a:endParaRPr lang="es-ES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                                   W( kg de solvente)</a:t>
            </a:r>
            <a:endParaRPr lang="en-GB" sz="2800" dirty="0" smtClean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088" y="765175"/>
            <a:ext cx="8229600" cy="568801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b="1" dirty="0" smtClean="0"/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-FRACCION MOLAR (X)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dirty="0" smtClean="0">
                <a:latin typeface="Arial" charset="0"/>
              </a:rPr>
              <a:t>	            </a:t>
            </a:r>
            <a:r>
              <a:rPr lang="es-ES" sz="2800" dirty="0" smtClean="0">
                <a:latin typeface="Arial" charset="0"/>
              </a:rPr>
              <a:t>A	+	B	</a:t>
            </a:r>
            <a:r>
              <a:rPr lang="es-ES" sz="28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800" dirty="0" smtClean="0">
                <a:latin typeface="Arial" charset="0"/>
              </a:rPr>
              <a:t>  AB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X</a:t>
            </a:r>
            <a:r>
              <a:rPr lang="es-ES" sz="2000" dirty="0" smtClean="0">
                <a:latin typeface="Arial" charset="0"/>
              </a:rPr>
              <a:t>A</a:t>
            </a:r>
            <a:r>
              <a:rPr lang="es-ES" sz="2800" dirty="0" smtClean="0">
                <a:latin typeface="Arial" charset="0"/>
              </a:rPr>
              <a:t> =       </a:t>
            </a:r>
            <a:r>
              <a:rPr lang="es-ES" sz="2800" dirty="0" err="1" smtClean="0">
                <a:latin typeface="Arial" charset="0"/>
              </a:rPr>
              <a:t>n</a:t>
            </a:r>
            <a:r>
              <a:rPr lang="es-ES" sz="2000" dirty="0" err="1" smtClean="0">
                <a:latin typeface="Arial" charset="0"/>
              </a:rPr>
              <a:t>A</a:t>
            </a:r>
            <a:r>
              <a:rPr lang="es-ES" sz="2800" dirty="0" smtClean="0">
                <a:latin typeface="Arial" charset="0"/>
              </a:rPr>
              <a:t>	    = 	      W</a:t>
            </a:r>
            <a:r>
              <a:rPr lang="es-ES" sz="2000" dirty="0" smtClean="0">
                <a:latin typeface="Arial" charset="0"/>
              </a:rPr>
              <a:t>A</a:t>
            </a:r>
            <a:r>
              <a:rPr lang="es-ES" sz="2800" dirty="0" smtClean="0">
                <a:latin typeface="Arial" charset="0"/>
              </a:rPr>
              <a:t>/ M</a:t>
            </a:r>
            <a:r>
              <a:rPr lang="es-ES" sz="2000" dirty="0" smtClean="0">
                <a:latin typeface="Arial" charset="0"/>
              </a:rPr>
              <a:t>A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</a:t>
            </a:r>
            <a:r>
              <a:rPr lang="es-ES" sz="2800" dirty="0" err="1" smtClean="0">
                <a:latin typeface="Arial" charset="0"/>
              </a:rPr>
              <a:t>n</a:t>
            </a:r>
            <a:r>
              <a:rPr lang="es-ES" sz="2000" dirty="0" err="1" smtClean="0">
                <a:latin typeface="Arial" charset="0"/>
              </a:rPr>
              <a:t>A</a:t>
            </a:r>
            <a:r>
              <a:rPr lang="es-ES" sz="2000" dirty="0" smtClean="0">
                <a:latin typeface="Arial" charset="0"/>
              </a:rPr>
              <a:t> </a:t>
            </a:r>
            <a:r>
              <a:rPr lang="es-ES" sz="2800" dirty="0" smtClean="0">
                <a:latin typeface="Arial" charset="0"/>
              </a:rPr>
              <a:t>+ </a:t>
            </a:r>
            <a:r>
              <a:rPr lang="es-ES" sz="2800" dirty="0" err="1" smtClean="0">
                <a:latin typeface="Arial" charset="0"/>
              </a:rPr>
              <a:t>n</a:t>
            </a:r>
            <a:r>
              <a:rPr lang="es-ES" sz="2000" dirty="0" err="1" smtClean="0">
                <a:latin typeface="Arial" charset="0"/>
              </a:rPr>
              <a:t>B</a:t>
            </a:r>
            <a:r>
              <a:rPr lang="es-ES" sz="2800" dirty="0" smtClean="0">
                <a:latin typeface="Arial" charset="0"/>
              </a:rPr>
              <a:t> 	             </a:t>
            </a:r>
            <a:r>
              <a:rPr lang="es-ES" sz="2800" u="sng" dirty="0" smtClean="0">
                <a:latin typeface="Arial" charset="0"/>
              </a:rPr>
              <a:t>W</a:t>
            </a:r>
            <a:r>
              <a:rPr lang="es-ES" sz="2000" u="sng" dirty="0" smtClean="0">
                <a:latin typeface="Arial" charset="0"/>
              </a:rPr>
              <a:t>A</a:t>
            </a:r>
            <a:r>
              <a:rPr lang="es-ES" sz="2800" u="sng" dirty="0" smtClean="0">
                <a:latin typeface="Arial" charset="0"/>
              </a:rPr>
              <a:t> </a:t>
            </a:r>
            <a:r>
              <a:rPr lang="es-ES" sz="2800" dirty="0" smtClean="0">
                <a:latin typeface="Arial" charset="0"/>
              </a:rPr>
              <a:t>  +  </a:t>
            </a:r>
            <a:r>
              <a:rPr lang="es-ES" sz="2800" u="sng" dirty="0" smtClean="0">
                <a:latin typeface="Arial" charset="0"/>
              </a:rPr>
              <a:t>W</a:t>
            </a:r>
            <a:r>
              <a:rPr lang="es-ES" sz="2000" u="sng" dirty="0" smtClean="0">
                <a:latin typeface="Arial" charset="0"/>
              </a:rPr>
              <a:t>B</a:t>
            </a:r>
            <a:endParaRPr lang="es-ES" sz="20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                    M</a:t>
            </a:r>
            <a:r>
              <a:rPr lang="es-ES" sz="2000" dirty="0" smtClean="0">
                <a:latin typeface="Arial" charset="0"/>
              </a:rPr>
              <a:t>A</a:t>
            </a:r>
            <a:r>
              <a:rPr lang="es-ES" sz="2800" dirty="0" smtClean="0">
                <a:latin typeface="Arial" charset="0"/>
              </a:rPr>
              <a:t>       M</a:t>
            </a:r>
            <a:r>
              <a:rPr lang="es-ES" sz="2000" dirty="0" smtClean="0">
                <a:latin typeface="Arial" charset="0"/>
              </a:rPr>
              <a:t>B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X = </a:t>
            </a:r>
            <a:r>
              <a:rPr lang="es-ES" sz="2800" u="sng" dirty="0" smtClean="0">
                <a:latin typeface="Arial" charset="0"/>
              </a:rPr>
              <a:t># moles del soluto (solvente)</a:t>
            </a:r>
            <a:endParaRPr lang="es-ES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       # moles totales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8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-PORCENTAJE EN PESO (% W)</a:t>
            </a:r>
            <a:endParaRPr lang="es-ES" sz="2800" dirty="0" smtClean="0">
              <a:solidFill>
                <a:srgbClr val="FFC000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% </a:t>
            </a:r>
            <a:r>
              <a:rPr lang="es-ES" sz="2800" dirty="0" err="1" smtClean="0">
                <a:latin typeface="Arial" charset="0"/>
              </a:rPr>
              <a:t>W</a:t>
            </a:r>
            <a:r>
              <a:rPr lang="es-ES" sz="2000" dirty="0" err="1" smtClean="0">
                <a:latin typeface="Arial" charset="0"/>
              </a:rPr>
              <a:t>i</a:t>
            </a:r>
            <a:r>
              <a:rPr lang="es-ES" sz="2800" dirty="0" smtClean="0">
                <a:latin typeface="Arial" charset="0"/>
              </a:rPr>
              <a:t>	=          </a:t>
            </a:r>
            <a:r>
              <a:rPr lang="es-ES" sz="2800" dirty="0" err="1" smtClean="0">
                <a:latin typeface="Arial" charset="0"/>
              </a:rPr>
              <a:t>W</a:t>
            </a:r>
            <a:r>
              <a:rPr lang="es-ES" sz="2000" dirty="0" err="1" smtClean="0">
                <a:latin typeface="Arial" charset="0"/>
              </a:rPr>
              <a:t>i</a:t>
            </a:r>
            <a:r>
              <a:rPr lang="es-ES" sz="2800" dirty="0" smtClean="0">
                <a:latin typeface="Arial" charset="0"/>
              </a:rPr>
              <a:t>            x 100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                               </a:t>
            </a:r>
            <a:r>
              <a:rPr lang="es-ES" sz="2800" dirty="0" smtClean="0">
                <a:latin typeface="Arial" charset="0"/>
                <a:sym typeface="Symbol" pitchFamily="18" charset="2"/>
              </a:rPr>
              <a:t></a:t>
            </a:r>
            <a:r>
              <a:rPr lang="es-ES" sz="2800" dirty="0" smtClean="0">
                <a:latin typeface="Arial" charset="0"/>
              </a:rPr>
              <a:t> W</a:t>
            </a:r>
            <a:r>
              <a:rPr lang="es-ES" sz="2000" dirty="0" smtClean="0">
                <a:latin typeface="Arial" charset="0"/>
              </a:rPr>
              <a:t>TOTAL</a:t>
            </a:r>
            <a:endParaRPr lang="en-GB" sz="2000" dirty="0" smtClean="0">
              <a:latin typeface="Arial" charset="0"/>
            </a:endParaRPr>
          </a:p>
        </p:txBody>
      </p:sp>
      <p:sp>
        <p:nvSpPr>
          <p:cNvPr id="71683" name="Line 4"/>
          <p:cNvSpPr>
            <a:spLocks noChangeShapeType="1"/>
          </p:cNvSpPr>
          <p:nvPr/>
        </p:nvSpPr>
        <p:spPr bwMode="auto">
          <a:xfrm>
            <a:off x="1763713" y="2276475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1684" name="Line 5"/>
          <p:cNvSpPr>
            <a:spLocks noChangeShapeType="1"/>
          </p:cNvSpPr>
          <p:nvPr/>
        </p:nvSpPr>
        <p:spPr bwMode="auto">
          <a:xfrm>
            <a:off x="4356100" y="2276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1685" name="Line 6"/>
          <p:cNvSpPr>
            <a:spLocks noChangeShapeType="1"/>
          </p:cNvSpPr>
          <p:nvPr/>
        </p:nvSpPr>
        <p:spPr bwMode="auto">
          <a:xfrm>
            <a:off x="3779838" y="5516563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1686" name="Line 7"/>
          <p:cNvSpPr>
            <a:spLocks noChangeShapeType="1"/>
          </p:cNvSpPr>
          <p:nvPr/>
        </p:nvSpPr>
        <p:spPr bwMode="auto">
          <a:xfrm>
            <a:off x="5508625" y="18446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1687" name="Line 8"/>
          <p:cNvSpPr>
            <a:spLocks noChangeShapeType="1"/>
          </p:cNvSpPr>
          <p:nvPr/>
        </p:nvSpPr>
        <p:spPr bwMode="auto">
          <a:xfrm>
            <a:off x="4643438" y="27813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1688" name="Line 9"/>
          <p:cNvSpPr>
            <a:spLocks noChangeShapeType="1"/>
          </p:cNvSpPr>
          <p:nvPr/>
        </p:nvSpPr>
        <p:spPr bwMode="auto">
          <a:xfrm>
            <a:off x="5867400" y="278130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ChangeArrowheads="1"/>
          </p:cNvSpPr>
          <p:nvPr/>
        </p:nvSpPr>
        <p:spPr bwMode="auto">
          <a:xfrm>
            <a:off x="4643438" y="3933825"/>
            <a:ext cx="410527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PE" sz="2800">
              <a:latin typeface="Tahoma" pitchFamily="34" charset="0"/>
              <a:cs typeface="Arial" charset="0"/>
            </a:endParaRPr>
          </a:p>
        </p:txBody>
      </p:sp>
      <p:sp>
        <p:nvSpPr>
          <p:cNvPr id="72707" name="Rectangle 5"/>
          <p:cNvSpPr>
            <a:spLocks noChangeArrowheads="1"/>
          </p:cNvSpPr>
          <p:nvPr/>
        </p:nvSpPr>
        <p:spPr bwMode="auto">
          <a:xfrm>
            <a:off x="250825" y="3933825"/>
            <a:ext cx="3816350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PE" sz="2800">
              <a:latin typeface="Tahoma" pitchFamily="34" charset="0"/>
              <a:cs typeface="Arial" charset="0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2339975" y="2636838"/>
            <a:ext cx="4319588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PE" altLang="es-PE" sz="2800">
              <a:latin typeface="Tahoma" pitchFamily="34" charset="0"/>
              <a:cs typeface="Arial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620713"/>
            <a:ext cx="8569325" cy="59039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s-ES" b="1" dirty="0" smtClean="0"/>
              <a:t>	</a:t>
            </a:r>
            <a:r>
              <a:rPr lang="es-ES" sz="2800" b="1" dirty="0" smtClean="0">
                <a:solidFill>
                  <a:srgbClr val="FF0000"/>
                </a:solidFill>
                <a:latin typeface="Arial" charset="0"/>
              </a:rPr>
              <a:t>REACCIONES BIOQUÍMICAS</a:t>
            </a:r>
            <a:endParaRPr lang="es-ES" sz="2800" dirty="0" smtClean="0">
              <a:solidFill>
                <a:srgbClr val="FF0000"/>
              </a:solidFill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Son aquellos procesos químicos que tienen lugar en los sistemas vivos.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" sz="2800" dirty="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b="1" dirty="0" smtClean="0"/>
              <a:t>                    </a:t>
            </a:r>
            <a:r>
              <a:rPr lang="es-ES" sz="2400" b="1" dirty="0" smtClean="0">
                <a:solidFill>
                  <a:srgbClr val="FFFF00"/>
                </a:solidFill>
                <a:latin typeface="Arial" charset="0"/>
              </a:rPr>
              <a:t>SUSTANCIAS BIOQUÍMICAS</a:t>
            </a:r>
            <a:endParaRPr lang="en-GB" sz="2400" dirty="0" smtClean="0">
              <a:solidFill>
                <a:srgbClr val="FFFF00"/>
              </a:solidFill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GB" sz="2400" dirty="0" smtClean="0">
                <a:solidFill>
                  <a:schemeClr val="folHlink"/>
                </a:solidFill>
                <a:latin typeface="Arial" charset="0"/>
              </a:rPr>
              <a:t/>
            </a:r>
            <a:br>
              <a:rPr lang="en-GB" sz="2400" dirty="0" smtClean="0">
                <a:solidFill>
                  <a:schemeClr val="folHlink"/>
                </a:solidFill>
                <a:latin typeface="Arial" charset="0"/>
              </a:rPr>
            </a:br>
            <a:endParaRPr lang="en-GB" sz="2400" dirty="0" smtClean="0">
              <a:solidFill>
                <a:schemeClr val="folHlink"/>
              </a:solidFill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400" b="1" dirty="0" smtClean="0">
                <a:solidFill>
                  <a:srgbClr val="FF3399"/>
                </a:solidFill>
                <a:latin typeface="Arial" charset="0"/>
              </a:rPr>
              <a:t>SUST. BIO-ORGÁNICAS	         </a:t>
            </a:r>
            <a:r>
              <a:rPr lang="es-ES" sz="2400" b="1" dirty="0" smtClean="0">
                <a:solidFill>
                  <a:srgbClr val="FF6600"/>
                </a:solidFill>
                <a:latin typeface="Arial" charset="0"/>
              </a:rPr>
              <a:t>SUST. BIO-INORGÁNICAS</a:t>
            </a:r>
            <a:endParaRPr lang="en-GB" sz="2400" dirty="0" smtClean="0">
              <a:solidFill>
                <a:srgbClr val="FF6600"/>
              </a:solidFill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GB" sz="2400" dirty="0" smtClean="0">
              <a:solidFill>
                <a:srgbClr val="FF3399"/>
              </a:solidFill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400" b="1" dirty="0" smtClean="0">
                <a:latin typeface="Arial" charset="0"/>
              </a:rPr>
              <a:t>LÍPIDOS     CARBOHIDRATOS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s-ES" sz="2400" b="1" dirty="0" smtClean="0">
              <a:latin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s-ES" sz="2400" b="1" dirty="0" smtClean="0">
                <a:latin typeface="Arial" charset="0"/>
              </a:rPr>
              <a:t>                                    PROTEINAS      ÁCIDOS NUCLEICOS</a:t>
            </a:r>
          </a:p>
        </p:txBody>
      </p:sp>
      <p:sp>
        <p:nvSpPr>
          <p:cNvPr id="72710" name="Line 7"/>
          <p:cNvSpPr>
            <a:spLocks noChangeShapeType="1"/>
          </p:cNvSpPr>
          <p:nvPr/>
        </p:nvSpPr>
        <p:spPr bwMode="auto">
          <a:xfrm flipH="1">
            <a:off x="971550" y="4581525"/>
            <a:ext cx="1008063" cy="287338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2711" name="Line 11"/>
          <p:cNvSpPr>
            <a:spLocks noChangeShapeType="1"/>
          </p:cNvSpPr>
          <p:nvPr/>
        </p:nvSpPr>
        <p:spPr bwMode="auto">
          <a:xfrm>
            <a:off x="2051050" y="4581525"/>
            <a:ext cx="288925" cy="287338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2712" name="Line 12"/>
          <p:cNvSpPr>
            <a:spLocks noChangeShapeType="1"/>
          </p:cNvSpPr>
          <p:nvPr/>
        </p:nvSpPr>
        <p:spPr bwMode="auto">
          <a:xfrm>
            <a:off x="2124075" y="4581525"/>
            <a:ext cx="1871663" cy="1152525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2713" name="Line 13"/>
          <p:cNvSpPr>
            <a:spLocks noChangeShapeType="1"/>
          </p:cNvSpPr>
          <p:nvPr/>
        </p:nvSpPr>
        <p:spPr bwMode="auto">
          <a:xfrm>
            <a:off x="2268538" y="4581525"/>
            <a:ext cx="4895850" cy="1152525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2714" name="Line 15"/>
          <p:cNvSpPr>
            <a:spLocks noChangeShapeType="1"/>
          </p:cNvSpPr>
          <p:nvPr/>
        </p:nvSpPr>
        <p:spPr bwMode="auto">
          <a:xfrm flipH="1">
            <a:off x="2411413" y="3213100"/>
            <a:ext cx="1800225" cy="6477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72715" name="Line 16"/>
          <p:cNvSpPr>
            <a:spLocks noChangeShapeType="1"/>
          </p:cNvSpPr>
          <p:nvPr/>
        </p:nvSpPr>
        <p:spPr bwMode="auto">
          <a:xfrm>
            <a:off x="4716463" y="3213100"/>
            <a:ext cx="2087562" cy="6477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0188" y="692150"/>
            <a:ext cx="8229600" cy="61214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b="1" dirty="0" smtClean="0"/>
              <a:t>	</a:t>
            </a:r>
            <a:r>
              <a:rPr lang="es-ES" sz="2800" b="1" dirty="0" smtClean="0">
                <a:solidFill>
                  <a:srgbClr val="FF0000"/>
                </a:solidFill>
                <a:latin typeface="Arial" charset="0"/>
              </a:rPr>
              <a:t>METABOLISMO</a:t>
            </a:r>
            <a:endParaRPr lang="es-ES" sz="2800" dirty="0" smtClean="0">
              <a:solidFill>
                <a:srgbClr val="FF0000"/>
              </a:solidFill>
              <a:latin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Término general que se refiere a todas las reacciones que ocurren en un sistema vivo. Se dividen en dos grupos: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-Procesos Catabólicos</a:t>
            </a:r>
            <a:r>
              <a:rPr lang="es-ES" sz="2800" b="1" dirty="0" smtClean="0">
                <a:latin typeface="Arial" charset="0"/>
              </a:rPr>
              <a:t>:</a:t>
            </a:r>
            <a:r>
              <a:rPr lang="es-ES" sz="2800" dirty="0" smtClean="0">
                <a:latin typeface="Arial" charset="0"/>
              </a:rPr>
              <a:t> Las sustancias se separan en sustancias más sencillas.</a:t>
            </a:r>
            <a:endParaRPr lang="es-ES" sz="2800" b="1" dirty="0" smtClean="0">
              <a:latin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-Procesos Anabólicos </a:t>
            </a:r>
            <a:r>
              <a:rPr lang="es-ES" sz="2800" b="1" dirty="0" smtClean="0">
                <a:latin typeface="Arial" charset="0"/>
              </a:rPr>
              <a:t>: </a:t>
            </a:r>
            <a:r>
              <a:rPr lang="es-ES" sz="2800" dirty="0" smtClean="0">
                <a:latin typeface="Arial" charset="0"/>
              </a:rPr>
              <a:t>Se sintetizan moléculas más grandes a partir  de otras más pequeñas.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6699FF"/>
                </a:solidFill>
                <a:latin typeface="Arial" charset="0"/>
              </a:rPr>
              <a:t>    </a:t>
            </a:r>
            <a:r>
              <a:rPr lang="es-ES" sz="2800" b="1" dirty="0" smtClean="0">
                <a:solidFill>
                  <a:srgbClr val="FF0000"/>
                </a:solidFill>
                <a:latin typeface="Arial" charset="0"/>
              </a:rPr>
              <a:t>ENZIMAS</a:t>
            </a:r>
            <a:endParaRPr lang="es-ES" sz="2800" dirty="0" smtClean="0">
              <a:solidFill>
                <a:srgbClr val="FF0000"/>
              </a:solidFill>
              <a:latin typeface="Arial" charset="0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Son catalizadores de las reacciones  bioquímicas. Pueden ser:	intracelulares y extracelulares.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800" dirty="0" smtClean="0">
                <a:latin typeface="Arial" charset="0"/>
              </a:rPr>
              <a:t>	Se les nombra agregando el sufijo  “asa” al nombre del sustrato.</a:t>
            </a:r>
            <a:r>
              <a:rPr lang="es-ES" sz="2800" b="1" dirty="0" smtClean="0">
                <a:latin typeface="Arial" charset="0"/>
              </a:rPr>
              <a:t>	</a:t>
            </a:r>
            <a:r>
              <a:rPr lang="es-ES" sz="2800" b="1" dirty="0" err="1" smtClean="0">
                <a:latin typeface="Arial" charset="0"/>
              </a:rPr>
              <a:t>Ejm</a:t>
            </a:r>
            <a:r>
              <a:rPr lang="es-ES" sz="2800" b="1" dirty="0" smtClean="0">
                <a:latin typeface="Arial" charset="0"/>
              </a:rPr>
              <a:t>. 		</a:t>
            </a:r>
            <a:r>
              <a:rPr lang="es-ES" sz="2800" dirty="0" err="1" smtClean="0">
                <a:latin typeface="Arial" charset="0"/>
              </a:rPr>
              <a:t>úrea</a:t>
            </a:r>
            <a:r>
              <a:rPr lang="es-ES" sz="2800" dirty="0" smtClean="0">
                <a:latin typeface="Arial" charset="0"/>
              </a:rPr>
              <a:t> – ureasa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s-ES" sz="2400" dirty="0" smtClean="0">
                <a:latin typeface="Arial" charset="0"/>
              </a:rPr>
              <a:t>	</a:t>
            </a:r>
            <a:endParaRPr lang="en-GB" sz="2400" dirty="0" smtClean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15 Imagen" descr="Tabla Periodica Elementos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96141"/>
            <a:ext cx="7894072" cy="5785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288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836613"/>
            <a:ext cx="9144000" cy="56880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FF0000"/>
                </a:solidFill>
                <a:latin typeface="Arial" charset="0"/>
              </a:rPr>
              <a:t>TIPOS DE REACCIONES BIOQUÍMICAS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400" b="1" dirty="0" smtClean="0">
              <a:solidFill>
                <a:srgbClr val="6699FF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-AEROBIAS</a:t>
            </a:r>
            <a:r>
              <a:rPr lang="es-ES" sz="2800" b="1" dirty="0" smtClean="0">
                <a:latin typeface="Arial" charset="0"/>
              </a:rPr>
              <a:t>.-</a:t>
            </a:r>
            <a:r>
              <a:rPr lang="es-ES" sz="2800" dirty="0" smtClean="0">
                <a:latin typeface="Arial" charset="0"/>
              </a:rPr>
              <a:t> Presencia de O</a:t>
            </a:r>
            <a:r>
              <a:rPr lang="es-ES" sz="2800" baseline="-25000" dirty="0" smtClean="0">
                <a:latin typeface="Arial" charset="0"/>
              </a:rPr>
              <a:t>2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400" b="1" baseline="-250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400" b="1" dirty="0" err="1" smtClean="0">
                <a:latin typeface="Arial" charset="0"/>
              </a:rPr>
              <a:t>Ejm</a:t>
            </a:r>
            <a:r>
              <a:rPr lang="es-ES" sz="2400" b="1" dirty="0" smtClean="0">
                <a:latin typeface="Arial" charset="0"/>
              </a:rPr>
              <a:t>. </a:t>
            </a:r>
            <a:r>
              <a:rPr lang="es-ES" sz="2400" dirty="0" smtClean="0">
                <a:latin typeface="Arial" charset="0"/>
              </a:rPr>
              <a:t> 	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1800" dirty="0" smtClean="0">
                <a:latin typeface="Arial" charset="0"/>
              </a:rPr>
              <a:t>              </a:t>
            </a:r>
            <a:r>
              <a:rPr lang="es-ES" sz="2000" dirty="0" smtClean="0">
                <a:latin typeface="Arial" charset="0"/>
              </a:rPr>
              <a:t>2 CH</a:t>
            </a:r>
            <a:r>
              <a:rPr lang="es-ES" sz="2000" baseline="-25000" dirty="0" smtClean="0">
                <a:latin typeface="Arial" charset="0"/>
              </a:rPr>
              <a:t>3 </a:t>
            </a:r>
            <a:r>
              <a:rPr lang="es-ES" sz="2000" dirty="0" smtClean="0">
                <a:latin typeface="Arial" charset="0"/>
              </a:rPr>
              <a:t> C  COOH  +  4 H + 6 O</a:t>
            </a:r>
            <a:r>
              <a:rPr lang="es-ES" sz="2000" baseline="-25000" dirty="0" smtClean="0">
                <a:latin typeface="Arial" charset="0"/>
              </a:rPr>
              <a:t>2</a:t>
            </a:r>
            <a:r>
              <a:rPr lang="es-ES" sz="2000" dirty="0" smtClean="0">
                <a:latin typeface="Arial" charset="0"/>
              </a:rPr>
              <a:t>   </a:t>
            </a:r>
            <a:r>
              <a:rPr lang="es-ES" sz="20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000" dirty="0" smtClean="0">
                <a:latin typeface="Arial" charset="0"/>
              </a:rPr>
              <a:t>   6 CO</a:t>
            </a:r>
            <a:r>
              <a:rPr lang="es-ES" sz="2000" baseline="-25000" dirty="0" smtClean="0">
                <a:latin typeface="Arial" charset="0"/>
              </a:rPr>
              <a:t>2</a:t>
            </a:r>
            <a:r>
              <a:rPr lang="es-ES" sz="2000" dirty="0" smtClean="0">
                <a:latin typeface="Arial" charset="0"/>
              </a:rPr>
              <a:t>  + 6 H</a:t>
            </a:r>
            <a:r>
              <a:rPr lang="es-ES" sz="2000" baseline="-25000" dirty="0" smtClean="0">
                <a:latin typeface="Arial" charset="0"/>
              </a:rPr>
              <a:t>2</a:t>
            </a:r>
            <a:r>
              <a:rPr lang="es-ES" sz="2000" dirty="0" smtClean="0">
                <a:latin typeface="Arial" charset="0"/>
              </a:rPr>
              <a:t>O + ENERGÍA</a:t>
            </a:r>
            <a:endParaRPr lang="es-ES" sz="2000" b="1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000" b="1" dirty="0" smtClean="0">
                <a:solidFill>
                  <a:schemeClr val="folHlink"/>
                </a:solidFill>
                <a:latin typeface="Arial" charset="0"/>
              </a:rPr>
              <a:t>                        </a:t>
            </a:r>
            <a:r>
              <a:rPr lang="es-ES" sz="2000" dirty="0" smtClean="0">
                <a:latin typeface="Arial" charset="0"/>
              </a:rPr>
              <a:t>II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000" dirty="0" smtClean="0">
                <a:latin typeface="Arial" charset="0"/>
              </a:rPr>
              <a:t>                        O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000" b="1" dirty="0" smtClean="0">
              <a:solidFill>
                <a:schemeClr val="folHlink"/>
              </a:solidFill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800" b="1" dirty="0" smtClean="0">
                <a:solidFill>
                  <a:srgbClr val="FFC000"/>
                </a:solidFill>
                <a:latin typeface="Arial" charset="0"/>
              </a:rPr>
              <a:t>-ANAEROBIAS</a:t>
            </a:r>
            <a:r>
              <a:rPr lang="es-ES" sz="2800" b="1" dirty="0" smtClean="0">
                <a:latin typeface="Arial" charset="0"/>
              </a:rPr>
              <a:t>.-</a:t>
            </a:r>
            <a:r>
              <a:rPr lang="es-ES" sz="2800" dirty="0" smtClean="0">
                <a:latin typeface="Arial" charset="0"/>
              </a:rPr>
              <a:t> Ausencia de O</a:t>
            </a:r>
            <a:r>
              <a:rPr lang="es-ES" sz="2800" baseline="-25000" dirty="0" smtClean="0">
                <a:latin typeface="Arial" charset="0"/>
              </a:rPr>
              <a:t>2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400" b="1" baseline="-250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400" b="1" dirty="0" err="1" smtClean="0">
                <a:latin typeface="Arial" charset="0"/>
              </a:rPr>
              <a:t>Ejm</a:t>
            </a:r>
            <a:r>
              <a:rPr lang="es-ES" sz="2400" b="1" dirty="0" smtClean="0">
                <a:latin typeface="Arial" charset="0"/>
              </a:rPr>
              <a:t>. 	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1800" dirty="0" smtClean="0">
                <a:latin typeface="Arial" charset="0"/>
              </a:rPr>
              <a:t>            </a:t>
            </a:r>
            <a:r>
              <a:rPr lang="es-ES" sz="2000" dirty="0" smtClean="0">
                <a:latin typeface="Arial" charset="0"/>
              </a:rPr>
              <a:t>CH</a:t>
            </a:r>
            <a:r>
              <a:rPr lang="es-ES" sz="2000" baseline="-25000" dirty="0" smtClean="0">
                <a:latin typeface="Arial" charset="0"/>
              </a:rPr>
              <a:t>3 </a:t>
            </a:r>
            <a:r>
              <a:rPr lang="es-ES" sz="2000" dirty="0" smtClean="0">
                <a:latin typeface="Arial" charset="0"/>
              </a:rPr>
              <a:t> C  COOH  +  4 H     </a:t>
            </a:r>
            <a:r>
              <a:rPr lang="es-ES" sz="2000" dirty="0" smtClean="0">
                <a:latin typeface="Arial" charset="0"/>
                <a:sym typeface="Wingdings" pitchFamily="2" charset="2"/>
              </a:rPr>
              <a:t></a:t>
            </a:r>
            <a:r>
              <a:rPr lang="es-ES" sz="2000" dirty="0" smtClean="0">
                <a:latin typeface="Arial" charset="0"/>
              </a:rPr>
              <a:t>    ÁCIDOS/ALDEHIDOS/ALCOHOLES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2000" dirty="0" smtClean="0">
                <a:latin typeface="Arial" charset="0"/>
              </a:rPr>
              <a:t>                    II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s-ES" sz="1800" dirty="0" smtClean="0">
                <a:latin typeface="Arial" charset="0"/>
              </a:rPr>
              <a:t>                     O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sz="2400" b="1" dirty="0" smtClean="0"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ón">
  <a:themeElements>
    <a:clrScheme name="Telón 6">
      <a:dk1>
        <a:srgbClr val="0A6866"/>
      </a:dk1>
      <a:lt1>
        <a:srgbClr val="FFFFFF"/>
      </a:lt1>
      <a:dk2>
        <a:srgbClr val="0D8784"/>
      </a:dk2>
      <a:lt2>
        <a:srgbClr val="B8DEC6"/>
      </a:lt2>
      <a:accent1>
        <a:srgbClr val="3C7652"/>
      </a:accent1>
      <a:accent2>
        <a:srgbClr val="005250"/>
      </a:accent2>
      <a:accent3>
        <a:srgbClr val="AAC3C2"/>
      </a:accent3>
      <a:accent4>
        <a:srgbClr val="DADADA"/>
      </a:accent4>
      <a:accent5>
        <a:srgbClr val="AFBDB3"/>
      </a:accent5>
      <a:accent6>
        <a:srgbClr val="004948"/>
      </a:accent6>
      <a:hlink>
        <a:srgbClr val="00E0A5"/>
      </a:hlink>
      <a:folHlink>
        <a:srgbClr val="00CCFF"/>
      </a:folHlink>
    </a:clrScheme>
    <a:fontScheme name="Teló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lón 1">
        <a:dk1>
          <a:srgbClr val="602000"/>
        </a:dk1>
        <a:lt1>
          <a:srgbClr val="FFFFFF"/>
        </a:lt1>
        <a:dk2>
          <a:srgbClr val="800000"/>
        </a:dk2>
        <a:lt2>
          <a:srgbClr val="FFFFCC"/>
        </a:lt2>
        <a:accent1>
          <a:srgbClr val="FF3300"/>
        </a:accent1>
        <a:accent2>
          <a:srgbClr val="000000"/>
        </a:accent2>
        <a:accent3>
          <a:srgbClr val="C0AAAA"/>
        </a:accent3>
        <a:accent4>
          <a:srgbClr val="DADADA"/>
        </a:accent4>
        <a:accent5>
          <a:srgbClr val="FFADAA"/>
        </a:accent5>
        <a:accent6>
          <a:srgbClr val="000000"/>
        </a:accent6>
        <a:hlink>
          <a:srgbClr val="EBF25A"/>
        </a:hlink>
        <a:folHlink>
          <a:srgbClr val="F2AA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ón 2">
        <a:dk1>
          <a:srgbClr val="000066"/>
        </a:dk1>
        <a:lt1>
          <a:srgbClr val="FFFFFF"/>
        </a:lt1>
        <a:dk2>
          <a:srgbClr val="000099"/>
        </a:dk2>
        <a:lt2>
          <a:srgbClr val="D8F6F8"/>
        </a:lt2>
        <a:accent1>
          <a:srgbClr val="0099FF"/>
        </a:accent1>
        <a:accent2>
          <a:srgbClr val="00003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34"/>
        </a:accent6>
        <a:hlink>
          <a:srgbClr val="DDD925"/>
        </a:hlink>
        <a:folHlink>
          <a:srgbClr val="72C6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ón 3">
        <a:dk1>
          <a:srgbClr val="4C3D57"/>
        </a:dk1>
        <a:lt1>
          <a:srgbClr val="FFFFFF"/>
        </a:lt1>
        <a:dk2>
          <a:srgbClr val="660066"/>
        </a:dk2>
        <a:lt2>
          <a:srgbClr val="FDFBE3"/>
        </a:lt2>
        <a:accent1>
          <a:srgbClr val="976C9E"/>
        </a:accent1>
        <a:accent2>
          <a:srgbClr val="1E1822"/>
        </a:accent2>
        <a:accent3>
          <a:srgbClr val="B8AAB8"/>
        </a:accent3>
        <a:accent4>
          <a:srgbClr val="DADADA"/>
        </a:accent4>
        <a:accent5>
          <a:srgbClr val="C9BACC"/>
        </a:accent5>
        <a:accent6>
          <a:srgbClr val="1A151E"/>
        </a:accent6>
        <a:hlink>
          <a:srgbClr val="D8C460"/>
        </a:hlink>
        <a:folHlink>
          <a:srgbClr val="C3C2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ón 4">
        <a:dk1>
          <a:srgbClr val="334D3F"/>
        </a:dk1>
        <a:lt1>
          <a:srgbClr val="FFFFFF"/>
        </a:lt1>
        <a:dk2>
          <a:srgbClr val="008000"/>
        </a:dk2>
        <a:lt2>
          <a:srgbClr val="D3F1DB"/>
        </a:lt2>
        <a:accent1>
          <a:srgbClr val="4A6D84"/>
        </a:accent1>
        <a:accent2>
          <a:srgbClr val="213329"/>
        </a:accent2>
        <a:accent3>
          <a:srgbClr val="AAC0AA"/>
        </a:accent3>
        <a:accent4>
          <a:srgbClr val="DADADA"/>
        </a:accent4>
        <a:accent5>
          <a:srgbClr val="B1BAC2"/>
        </a:accent5>
        <a:accent6>
          <a:srgbClr val="1D2D24"/>
        </a:accent6>
        <a:hlink>
          <a:srgbClr val="F0B100"/>
        </a:hlink>
        <a:folHlink>
          <a:srgbClr val="C3710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ón 5">
        <a:dk1>
          <a:srgbClr val="566858"/>
        </a:dk1>
        <a:lt1>
          <a:srgbClr val="FFFFFF"/>
        </a:lt1>
        <a:dk2>
          <a:srgbClr val="6D8771"/>
        </a:dk2>
        <a:lt2>
          <a:srgbClr val="ECECB2"/>
        </a:lt2>
        <a:accent1>
          <a:srgbClr val="76A571"/>
        </a:accent1>
        <a:accent2>
          <a:srgbClr val="465648"/>
        </a:accent2>
        <a:accent3>
          <a:srgbClr val="BAC3BB"/>
        </a:accent3>
        <a:accent4>
          <a:srgbClr val="DADADA"/>
        </a:accent4>
        <a:accent5>
          <a:srgbClr val="BDCFBB"/>
        </a:accent5>
        <a:accent6>
          <a:srgbClr val="3F4D40"/>
        </a:accent6>
        <a:hlink>
          <a:srgbClr val="FFDC0B"/>
        </a:hlink>
        <a:folHlink>
          <a:srgbClr val="FC991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ón 6">
        <a:dk1>
          <a:srgbClr val="0A6866"/>
        </a:dk1>
        <a:lt1>
          <a:srgbClr val="FFFFFF"/>
        </a:lt1>
        <a:dk2>
          <a:srgbClr val="0D8784"/>
        </a:dk2>
        <a:lt2>
          <a:srgbClr val="B8DEC6"/>
        </a:lt2>
        <a:accent1>
          <a:srgbClr val="3C7652"/>
        </a:accent1>
        <a:accent2>
          <a:srgbClr val="005250"/>
        </a:accent2>
        <a:accent3>
          <a:srgbClr val="AAC3C2"/>
        </a:accent3>
        <a:accent4>
          <a:srgbClr val="DADADA"/>
        </a:accent4>
        <a:accent5>
          <a:srgbClr val="AFBDB3"/>
        </a:accent5>
        <a:accent6>
          <a:srgbClr val="004948"/>
        </a:accent6>
        <a:hlink>
          <a:srgbClr val="00E0A5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ón 7">
        <a:dk1>
          <a:srgbClr val="50688C"/>
        </a:dk1>
        <a:lt1>
          <a:srgbClr val="FFFFFF"/>
        </a:lt1>
        <a:dk2>
          <a:srgbClr val="6E87AC"/>
        </a:dk2>
        <a:lt2>
          <a:srgbClr val="FFFFFF"/>
        </a:lt2>
        <a:accent1>
          <a:srgbClr val="376EA5"/>
        </a:accent1>
        <a:accent2>
          <a:srgbClr val="445876"/>
        </a:accent2>
        <a:accent3>
          <a:srgbClr val="BAC3D2"/>
        </a:accent3>
        <a:accent4>
          <a:srgbClr val="DADADA"/>
        </a:accent4>
        <a:accent5>
          <a:srgbClr val="AEBACF"/>
        </a:accent5>
        <a:accent6>
          <a:srgbClr val="3D4F6A"/>
        </a:accent6>
        <a:hlink>
          <a:srgbClr val="66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ón 8">
        <a:dk1>
          <a:srgbClr val="000000"/>
        </a:dk1>
        <a:lt1>
          <a:srgbClr val="DDDCC5"/>
        </a:lt1>
        <a:dk2>
          <a:srgbClr val="000000"/>
        </a:dk2>
        <a:lt2>
          <a:srgbClr val="C9C6A5"/>
        </a:lt2>
        <a:accent1>
          <a:srgbClr val="C0C0C0"/>
        </a:accent1>
        <a:accent2>
          <a:srgbClr val="B0AC90"/>
        </a:accent2>
        <a:accent3>
          <a:srgbClr val="EBEBDF"/>
        </a:accent3>
        <a:accent4>
          <a:srgbClr val="000000"/>
        </a:accent4>
        <a:accent5>
          <a:srgbClr val="DCDCDC"/>
        </a:accent5>
        <a:accent6>
          <a:srgbClr val="9F9B82"/>
        </a:accent6>
        <a:hlink>
          <a:srgbClr val="666699"/>
        </a:hlink>
        <a:folHlink>
          <a:srgbClr val="905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ón 9">
        <a:dk1>
          <a:srgbClr val="000000"/>
        </a:dk1>
        <a:lt1>
          <a:srgbClr val="FFFFFF"/>
        </a:lt1>
        <a:dk2>
          <a:srgbClr val="000099"/>
        </a:dk2>
        <a:lt2>
          <a:srgbClr val="DDDDDD"/>
        </a:lt2>
        <a:accent1>
          <a:srgbClr val="C6D4D4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DFE6E6"/>
        </a:accent5>
        <a:accent6>
          <a:srgbClr val="AEAEAE"/>
        </a:accent6>
        <a:hlink>
          <a:srgbClr val="66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5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ecuencia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cuencia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uencia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uencia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uencia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uencia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uencia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uencia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uencia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uenci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7784</TotalTime>
  <Words>1344</Words>
  <Application>Microsoft Office PowerPoint</Application>
  <PresentationFormat>Presentación en pantalla (4:3)</PresentationFormat>
  <Paragraphs>620</Paragraphs>
  <Slides>90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90</vt:i4>
      </vt:variant>
    </vt:vector>
  </HeadingPairs>
  <TitlesOfParts>
    <vt:vector size="92" baseType="lpstr">
      <vt:lpstr>Telón</vt:lpstr>
      <vt:lpstr>Tema5</vt:lpstr>
      <vt:lpstr>CAPÍTULO II PERIODICIDAD QUÍMICA Y REACCIONES QUÍMICAS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LOS SÍMBOLOS QUÍMICOS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PROPIEDADES PERIÓDICAS</vt:lpstr>
      <vt:lpstr>VARIACIÓN DE LAS PROPIEDADES PERIÓDICAS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MALDONADO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ATÓMICA</dc:title>
  <dc:creator>RUTH</dc:creator>
  <cp:lastModifiedBy>RUTH</cp:lastModifiedBy>
  <cp:revision>191</cp:revision>
  <dcterms:created xsi:type="dcterms:W3CDTF">2005-10-21T20:32:58Z</dcterms:created>
  <dcterms:modified xsi:type="dcterms:W3CDTF">2016-04-04T02:37:28Z</dcterms:modified>
</cp:coreProperties>
</file>