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4116" r:id="rId2"/>
  </p:sldMasterIdLst>
  <p:handoutMasterIdLst>
    <p:handoutMasterId r:id="rId75"/>
  </p:handoutMasterIdLst>
  <p:sldIdLst>
    <p:sldId id="382" r:id="rId3"/>
    <p:sldId id="271" r:id="rId4"/>
    <p:sldId id="345" r:id="rId5"/>
    <p:sldId id="411" r:id="rId6"/>
    <p:sldId id="413" r:id="rId7"/>
    <p:sldId id="390" r:id="rId8"/>
    <p:sldId id="383" r:id="rId9"/>
    <p:sldId id="359" r:id="rId10"/>
    <p:sldId id="344" r:id="rId11"/>
    <p:sldId id="360" r:id="rId12"/>
    <p:sldId id="273" r:id="rId13"/>
    <p:sldId id="275" r:id="rId14"/>
    <p:sldId id="392" r:id="rId15"/>
    <p:sldId id="276" r:id="rId16"/>
    <p:sldId id="399" r:id="rId17"/>
    <p:sldId id="277" r:id="rId18"/>
    <p:sldId id="278" r:id="rId19"/>
    <p:sldId id="279" r:id="rId20"/>
    <p:sldId id="280" r:id="rId21"/>
    <p:sldId id="346" r:id="rId22"/>
    <p:sldId id="281" r:id="rId23"/>
    <p:sldId id="347" r:id="rId24"/>
    <p:sldId id="348" r:id="rId25"/>
    <p:sldId id="350" r:id="rId26"/>
    <p:sldId id="352" r:id="rId27"/>
    <p:sldId id="353" r:id="rId28"/>
    <p:sldId id="257" r:id="rId29"/>
    <p:sldId id="351" r:id="rId30"/>
    <p:sldId id="260" r:id="rId31"/>
    <p:sldId id="385" r:id="rId32"/>
    <p:sldId id="355" r:id="rId33"/>
    <p:sldId id="282" r:id="rId34"/>
    <p:sldId id="354" r:id="rId35"/>
    <p:sldId id="356" r:id="rId36"/>
    <p:sldId id="283" r:id="rId37"/>
    <p:sldId id="386" r:id="rId38"/>
    <p:sldId id="358" r:id="rId39"/>
    <p:sldId id="398" r:id="rId40"/>
    <p:sldId id="357" r:id="rId41"/>
    <p:sldId id="261" r:id="rId42"/>
    <p:sldId id="389" r:id="rId43"/>
    <p:sldId id="262" r:id="rId44"/>
    <p:sldId id="361" r:id="rId45"/>
    <p:sldId id="402" r:id="rId46"/>
    <p:sldId id="380" r:id="rId47"/>
    <p:sldId id="381" r:id="rId48"/>
    <p:sldId id="400" r:id="rId49"/>
    <p:sldId id="362" r:id="rId50"/>
    <p:sldId id="363" r:id="rId51"/>
    <p:sldId id="364" r:id="rId52"/>
    <p:sldId id="391" r:id="rId53"/>
    <p:sldId id="365" r:id="rId54"/>
    <p:sldId id="366" r:id="rId55"/>
    <p:sldId id="397" r:id="rId56"/>
    <p:sldId id="404" r:id="rId57"/>
    <p:sldId id="367" r:id="rId58"/>
    <p:sldId id="368" r:id="rId59"/>
    <p:sldId id="369" r:id="rId60"/>
    <p:sldId id="393" r:id="rId61"/>
    <p:sldId id="407" r:id="rId62"/>
    <p:sldId id="395" r:id="rId63"/>
    <p:sldId id="396" r:id="rId64"/>
    <p:sldId id="370" r:id="rId65"/>
    <p:sldId id="371" r:id="rId66"/>
    <p:sldId id="372" r:id="rId67"/>
    <p:sldId id="373" r:id="rId68"/>
    <p:sldId id="374" r:id="rId69"/>
    <p:sldId id="375" r:id="rId70"/>
    <p:sldId id="377" r:id="rId71"/>
    <p:sldId id="378" r:id="rId72"/>
    <p:sldId id="406" r:id="rId73"/>
    <p:sldId id="409" r:id="rId74"/>
  </p:sldIdLst>
  <p:sldSz cx="9144000" cy="6858000" type="screen4x3"/>
  <p:notesSz cx="6881813" cy="10015538"/>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3300"/>
    <a:srgbClr val="FFCC66"/>
    <a:srgbClr val="FF66FF"/>
    <a:srgbClr val="0000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12" autoAdjust="0"/>
    <p:restoredTop sz="94737" autoAdjust="0"/>
  </p:normalViewPr>
  <p:slideViewPr>
    <p:cSldViewPr>
      <p:cViewPr varScale="1">
        <p:scale>
          <a:sx n="78" d="100"/>
          <a:sy n="78" d="100"/>
        </p:scale>
        <p:origin x="-67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p:scale>
        <a:sx n="66" d="100"/>
        <a:sy n="66" d="100"/>
      </p:scale>
      <p:origin x="0" y="95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9.xml"/><Relationship Id="rId3" Type="http://schemas.openxmlformats.org/officeDocument/2006/relationships/slide" Target="slides/slide5.xml"/><Relationship Id="rId7" Type="http://schemas.openxmlformats.org/officeDocument/2006/relationships/slide" Target="slides/slide16.xml"/><Relationship Id="rId12" Type="http://schemas.openxmlformats.org/officeDocument/2006/relationships/slide" Target="slides/slide27.xml"/><Relationship Id="rId17" Type="http://schemas.openxmlformats.org/officeDocument/2006/relationships/slide" Target="slides/slide42.xml"/><Relationship Id="rId2" Type="http://schemas.openxmlformats.org/officeDocument/2006/relationships/slide" Target="slides/slide4.xml"/><Relationship Id="rId16" Type="http://schemas.openxmlformats.org/officeDocument/2006/relationships/slide" Target="slides/slide40.xml"/><Relationship Id="rId1" Type="http://schemas.openxmlformats.org/officeDocument/2006/relationships/slide" Target="slides/slide2.xml"/><Relationship Id="rId6" Type="http://schemas.openxmlformats.org/officeDocument/2006/relationships/slide" Target="slides/slide14.xml"/><Relationship Id="rId11" Type="http://schemas.openxmlformats.org/officeDocument/2006/relationships/slide" Target="slides/slide21.xml"/><Relationship Id="rId5" Type="http://schemas.openxmlformats.org/officeDocument/2006/relationships/slide" Target="slides/slide12.xml"/><Relationship Id="rId15" Type="http://schemas.openxmlformats.org/officeDocument/2006/relationships/slide" Target="slides/slide35.xml"/><Relationship Id="rId10" Type="http://schemas.openxmlformats.org/officeDocument/2006/relationships/slide" Target="slides/slide19.xml"/><Relationship Id="rId4" Type="http://schemas.openxmlformats.org/officeDocument/2006/relationships/slide" Target="slides/slide11.xml"/><Relationship Id="rId9" Type="http://schemas.openxmlformats.org/officeDocument/2006/relationships/slide" Target="slides/slide18.xml"/><Relationship Id="rId14"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05.wmf"/><Relationship Id="rId4" Type="http://schemas.openxmlformats.org/officeDocument/2006/relationships/image" Target="../media/image11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94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338947" name="Rectangle 3"/>
          <p:cNvSpPr>
            <a:spLocks noGrp="1" noChangeArrowheads="1"/>
          </p:cNvSpPr>
          <p:nvPr>
            <p:ph type="dt" sz="quarter"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338948" name="Rectangle 4"/>
          <p:cNvSpPr>
            <a:spLocks noGrp="1" noChangeArrowheads="1"/>
          </p:cNvSpPr>
          <p:nvPr>
            <p:ph type="ftr" sz="quarter" idx="2"/>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338949" name="Rectangle 5"/>
          <p:cNvSpPr>
            <a:spLocks noGrp="1" noChangeArrowheads="1"/>
          </p:cNvSpPr>
          <p:nvPr>
            <p:ph type="sldNum" sz="quarter" idx="3"/>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68C6FA6B-A249-48B2-B83F-F799B7DEC37F}" type="slidenum">
              <a:rPr lang="en-GB"/>
              <a:pPr>
                <a:defRPr/>
              </a:pPr>
              <a:t>‹Nº›</a:t>
            </a:fld>
            <a:endParaRPr lang="en-GB"/>
          </a:p>
        </p:txBody>
      </p:sp>
    </p:spTree>
    <p:extLst>
      <p:ext uri="{BB962C8B-B14F-4D97-AF65-F5344CB8AC3E}">
        <p14:creationId xmlns:p14="http://schemas.microsoft.com/office/powerpoint/2010/main" val="1593364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287768" name="Rectangle 24"/>
          <p:cNvSpPr>
            <a:spLocks noGrp="1" noChangeArrowheads="1"/>
          </p:cNvSpPr>
          <p:nvPr>
            <p:ph type="ctrTitle" sz="quarter"/>
          </p:nvPr>
        </p:nvSpPr>
        <p:spPr>
          <a:xfrm>
            <a:off x="685800" y="1600200"/>
            <a:ext cx="7772400" cy="1828800"/>
          </a:xfrm>
        </p:spPr>
        <p:txBody>
          <a:bodyPr/>
          <a:lstStyle>
            <a:lvl1pPr>
              <a:defRPr sz="4800"/>
            </a:lvl1pPr>
          </a:lstStyle>
          <a:p>
            <a:r>
              <a:rPr lang="en-GB"/>
              <a:t>Haga clic para cambiar el estilo de título	</a:t>
            </a:r>
          </a:p>
        </p:txBody>
      </p:sp>
      <p:sp>
        <p:nvSpPr>
          <p:cNvPr id="287769"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Haga clic para modificar el estilo de subtítulo del patrón</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GB"/>
          </a:p>
        </p:txBody>
      </p:sp>
      <p:sp>
        <p:nvSpPr>
          <p:cNvPr id="27" name="Rectangle 27"/>
          <p:cNvSpPr>
            <a:spLocks noGrp="1" noChangeArrowheads="1"/>
          </p:cNvSpPr>
          <p:nvPr>
            <p:ph type="ftr" sz="quarter" idx="11"/>
          </p:nvPr>
        </p:nvSpPr>
        <p:spPr/>
        <p:txBody>
          <a:bodyPr/>
          <a:lstStyle>
            <a:lvl1pPr>
              <a:defRPr/>
            </a:lvl1pPr>
          </a:lstStyle>
          <a:p>
            <a:pPr>
              <a:defRPr/>
            </a:pPr>
            <a:endParaRPr lang="en-GB"/>
          </a:p>
        </p:txBody>
      </p:sp>
      <p:sp>
        <p:nvSpPr>
          <p:cNvPr id="28" name="Rectangle 28"/>
          <p:cNvSpPr>
            <a:spLocks noGrp="1" noChangeArrowheads="1"/>
          </p:cNvSpPr>
          <p:nvPr>
            <p:ph type="sldNum" sz="quarter" idx="12"/>
          </p:nvPr>
        </p:nvSpPr>
        <p:spPr/>
        <p:txBody>
          <a:bodyPr/>
          <a:lstStyle>
            <a:lvl1pPr>
              <a:defRPr/>
            </a:lvl1pPr>
          </a:lstStyle>
          <a:p>
            <a:pPr>
              <a:defRPr/>
            </a:pPr>
            <a:fld id="{EAAADB11-B008-4369-872C-7A49C51E469E}" type="slidenum">
              <a:rPr lang="en-GB"/>
              <a:pPr>
                <a:defRPr/>
              </a:pPr>
              <a:t>‹Nº›</a:t>
            </a:fld>
            <a:endParaRPr lang="en-GB"/>
          </a:p>
        </p:txBody>
      </p:sp>
    </p:spTree>
    <p:extLst>
      <p:ext uri="{BB962C8B-B14F-4D97-AF65-F5344CB8AC3E}">
        <p14:creationId xmlns:p14="http://schemas.microsoft.com/office/powerpoint/2010/main" val="2266933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4E16165C-EF9C-4F98-9473-0B6206C8C46C}"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22035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1F0DADA6-C214-4F15-AD0C-0EA8706419ED}"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65155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0" name="Freeform 6"/>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2651" name="Rectangle 11"/>
          <p:cNvSpPr>
            <a:spLocks noGrp="1" noChangeArrowheads="1"/>
          </p:cNvSpPr>
          <p:nvPr>
            <p:ph type="ctrTitle" sz="quarter"/>
          </p:nvPr>
        </p:nvSpPr>
        <p:spPr>
          <a:xfrm>
            <a:off x="685800" y="1736725"/>
            <a:ext cx="7772400" cy="1920875"/>
          </a:xfrm>
        </p:spPr>
        <p:txBody>
          <a:bodyPr/>
          <a:lstStyle>
            <a:lvl1pPr>
              <a:defRPr sz="6000"/>
            </a:lvl1pPr>
          </a:lstStyle>
          <a:p>
            <a:r>
              <a:rPr lang="es-ES" smtClean="0"/>
              <a:t>Haga clic para modificar el estilo de título del patrón</a:t>
            </a:r>
            <a:endParaRPr lang="es-ES"/>
          </a:p>
        </p:txBody>
      </p:sp>
      <p:sp>
        <p:nvSpPr>
          <p:cNvPr id="1126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smtClean="0"/>
              <a:t>Haga clic para modificar el estilo de subtítulo del patrón</a:t>
            </a:r>
            <a:endParaRPr lang="es-ES"/>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GB"/>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GB"/>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DB1DAB12-F79E-4450-BF6A-14B77F9DEAD1}" type="slidenum">
              <a:rPr lang="en-GB" smtClean="0"/>
              <a:pPr>
                <a:defRPr/>
              </a:pPr>
              <a:t>‹Nº›</a:t>
            </a:fld>
            <a:endParaRPr lang="en-GB"/>
          </a:p>
        </p:txBody>
      </p:sp>
    </p:spTree>
    <p:extLst>
      <p:ext uri="{BB962C8B-B14F-4D97-AF65-F5344CB8AC3E}">
        <p14:creationId xmlns:p14="http://schemas.microsoft.com/office/powerpoint/2010/main" val="149769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7BAD369B-D379-4C63-90DB-187F74C0C2C4}"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1763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7550251C-FA1E-4459-AC57-7729249F0E90}"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0187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A9E251A-F3AF-4BF9-B31D-4EBAD57CF9C7}"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5468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
          <p:cNvSpPr>
            <a:spLocks noGrp="1" noChangeArrowheads="1"/>
          </p:cNvSpPr>
          <p:nvPr>
            <p:ph type="dt" sz="half" idx="10"/>
          </p:nvPr>
        </p:nvSpPr>
        <p:spPr>
          <a:ln/>
        </p:spPr>
        <p:txBody>
          <a:bodyPr/>
          <a:lstStyle>
            <a:lvl1pPr>
              <a:defRPr/>
            </a:lvl1pPr>
          </a:lstStyle>
          <a:p>
            <a:pPr>
              <a:defRPr/>
            </a:pPr>
            <a:endParaRPr lang="en-GB"/>
          </a:p>
        </p:txBody>
      </p:sp>
      <p:sp>
        <p:nvSpPr>
          <p:cNvPr id="8" name="Rectangle 3"/>
          <p:cNvSpPr>
            <a:spLocks noGrp="1" noChangeArrowheads="1"/>
          </p:cNvSpPr>
          <p:nvPr>
            <p:ph type="sldNum" sz="quarter" idx="11"/>
          </p:nvPr>
        </p:nvSpPr>
        <p:spPr>
          <a:ln/>
        </p:spPr>
        <p:txBody>
          <a:bodyPr/>
          <a:lstStyle>
            <a:lvl1pPr>
              <a:defRPr/>
            </a:lvl1pPr>
          </a:lstStyle>
          <a:p>
            <a:pPr>
              <a:defRPr/>
            </a:pPr>
            <a:fld id="{0D7A4104-5D0F-47CB-9288-B61C5A50F021}" type="slidenum">
              <a:rPr lang="en-GB" smtClean="0"/>
              <a:pPr>
                <a:defRPr/>
              </a:pPr>
              <a:t>‹Nº›</a:t>
            </a:fld>
            <a:endParaRPr lang="en-GB"/>
          </a:p>
        </p:txBody>
      </p:sp>
      <p:sp>
        <p:nvSpPr>
          <p:cNvPr id="9"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77880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
          <p:cNvSpPr>
            <a:spLocks noGrp="1" noChangeArrowheads="1"/>
          </p:cNvSpPr>
          <p:nvPr>
            <p:ph type="dt" sz="half" idx="10"/>
          </p:nvPr>
        </p:nvSpPr>
        <p:spPr>
          <a:ln/>
        </p:spPr>
        <p:txBody>
          <a:bodyPr/>
          <a:lstStyle>
            <a:lvl1pPr>
              <a:defRPr/>
            </a:lvl1pPr>
          </a:lstStyle>
          <a:p>
            <a:pPr>
              <a:defRPr/>
            </a:pPr>
            <a:endParaRPr lang="en-GB"/>
          </a:p>
        </p:txBody>
      </p:sp>
      <p:sp>
        <p:nvSpPr>
          <p:cNvPr id="4" name="Rectangle 3"/>
          <p:cNvSpPr>
            <a:spLocks noGrp="1" noChangeArrowheads="1"/>
          </p:cNvSpPr>
          <p:nvPr>
            <p:ph type="sldNum" sz="quarter" idx="11"/>
          </p:nvPr>
        </p:nvSpPr>
        <p:spPr>
          <a:ln/>
        </p:spPr>
        <p:txBody>
          <a:bodyPr/>
          <a:lstStyle>
            <a:lvl1pPr>
              <a:defRPr/>
            </a:lvl1pPr>
          </a:lstStyle>
          <a:p>
            <a:pPr>
              <a:defRPr/>
            </a:pPr>
            <a:fld id="{20E85267-D8F9-4C4B-96A3-19E725C2DFEA}" type="slidenum">
              <a:rPr lang="en-GB" smtClean="0"/>
              <a:pPr>
                <a:defRPr/>
              </a:pPr>
              <a:t>‹Nº›</a:t>
            </a:fld>
            <a:endParaRPr lang="en-GB"/>
          </a:p>
        </p:txBody>
      </p:sp>
      <p:sp>
        <p:nvSpPr>
          <p:cNvPr id="5"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31782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GB"/>
          </a:p>
        </p:txBody>
      </p:sp>
      <p:sp>
        <p:nvSpPr>
          <p:cNvPr id="3" name="Rectangle 3"/>
          <p:cNvSpPr>
            <a:spLocks noGrp="1" noChangeArrowheads="1"/>
          </p:cNvSpPr>
          <p:nvPr>
            <p:ph type="sldNum" sz="quarter" idx="11"/>
          </p:nvPr>
        </p:nvSpPr>
        <p:spPr>
          <a:ln/>
        </p:spPr>
        <p:txBody>
          <a:bodyPr/>
          <a:lstStyle>
            <a:lvl1pPr>
              <a:defRPr/>
            </a:lvl1pPr>
          </a:lstStyle>
          <a:p>
            <a:pPr>
              <a:defRPr/>
            </a:pPr>
            <a:fld id="{FF92E21F-CEC3-4BFC-984A-646045CD6D66}" type="slidenum">
              <a:rPr lang="en-GB" smtClean="0"/>
              <a:pPr>
                <a:defRPr/>
              </a:pPr>
              <a:t>‹Nº›</a:t>
            </a:fld>
            <a:endParaRPr lang="en-GB"/>
          </a:p>
        </p:txBody>
      </p:sp>
      <p:sp>
        <p:nvSpPr>
          <p:cNvPr id="4"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57588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7A546FC3-D91D-4790-BA7F-A360A29598A5}"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5310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CB4BD755-DF0C-4A06-AEF3-867EFA595E1D}"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005804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FA6021C0-C5D8-4FA4-90B8-7AC126BAE189}"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66728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ED2EDDEC-8576-4F8A-A32C-E929ACF46FB3}"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1501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2AE03A40-94F1-4F0D-A0ED-B6B5AFE55654}"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68162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imágenes prediseñadas"/>
          <p:cNvSpPr>
            <a:spLocks noGrp="1"/>
          </p:cNvSpPr>
          <p:nvPr>
            <p:ph type="clipArt" sz="half" idx="2"/>
          </p:nvPr>
        </p:nvSpPr>
        <p:spPr>
          <a:xfrm>
            <a:off x="4648200" y="1600200"/>
            <a:ext cx="4038600" cy="4525963"/>
          </a:xfrm>
        </p:spPr>
        <p:txBody>
          <a:bodyPr/>
          <a:lstStyle/>
          <a:p>
            <a:pPr lvl="0"/>
            <a:r>
              <a:rPr lang="es-ES" noProof="0" smtClean="0"/>
              <a:t>Haga clic en el icono para agregar una imagen prediseñada</a:t>
            </a:r>
            <a:endParaRPr lang="es-PE" noProof="0" smtClean="0"/>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CDBA5A30-EA0C-4A72-AAC9-63AB9409E950}"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58824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CDBA5A30-EA0C-4A72-AAC9-63AB9409E950}"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985250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8229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3938588"/>
            <a:ext cx="8229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CDBA5A30-EA0C-4A72-AAC9-63AB9409E950}"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7801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imágenes prediseñadas"/>
          <p:cNvSpPr>
            <a:spLocks noGrp="1"/>
          </p:cNvSpPr>
          <p:nvPr>
            <p:ph type="clipArt" sz="half" idx="1"/>
          </p:nvPr>
        </p:nvSpPr>
        <p:spPr>
          <a:xfrm>
            <a:off x="457200" y="1600200"/>
            <a:ext cx="4038600" cy="4525963"/>
          </a:xfrm>
        </p:spPr>
        <p:txBody>
          <a:bodyPr/>
          <a:lstStyle/>
          <a:p>
            <a:pPr lvl="0"/>
            <a:r>
              <a:rPr lang="es-ES" noProof="0" smtClean="0"/>
              <a:t>Haga clic en el icono para agregar una imagen prediseñada</a:t>
            </a:r>
            <a:endParaRPr lang="es-PE" noProof="0" smtClean="0"/>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CDBA5A30-EA0C-4A72-AAC9-63AB9409E950}"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10954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CDBA5A30-EA0C-4A72-AAC9-63AB9409E950}"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2552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ACE13A8C-C22F-4321-A5F3-E17D991A2C21}"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91644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B2F670C7-7FE9-40CE-A25D-32C66251BB48}"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869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6"/>
          <p:cNvSpPr>
            <a:spLocks noGrp="1" noChangeArrowheads="1"/>
          </p:cNvSpPr>
          <p:nvPr>
            <p:ph type="ftr" sz="quarter" idx="10"/>
          </p:nvPr>
        </p:nvSpPr>
        <p:spPr>
          <a:ln/>
        </p:spPr>
        <p:txBody>
          <a:bodyPr/>
          <a:lstStyle>
            <a:lvl1pPr>
              <a:defRPr/>
            </a:lvl1pPr>
          </a:lstStyle>
          <a:p>
            <a:pPr>
              <a:defRPr/>
            </a:pPr>
            <a:endParaRPr lang="en-GB"/>
          </a:p>
        </p:txBody>
      </p:sp>
      <p:sp>
        <p:nvSpPr>
          <p:cNvPr id="8" name="Rectangle 27"/>
          <p:cNvSpPr>
            <a:spLocks noGrp="1" noChangeArrowheads="1"/>
          </p:cNvSpPr>
          <p:nvPr>
            <p:ph type="sldNum" sz="quarter" idx="11"/>
          </p:nvPr>
        </p:nvSpPr>
        <p:spPr>
          <a:ln/>
        </p:spPr>
        <p:txBody>
          <a:bodyPr/>
          <a:lstStyle>
            <a:lvl1pPr>
              <a:defRPr/>
            </a:lvl1pPr>
          </a:lstStyle>
          <a:p>
            <a:pPr>
              <a:defRPr/>
            </a:pPr>
            <a:fld id="{CC0319A2-0910-45D7-8B6B-2B234F182FF9}" type="slidenum">
              <a:rPr lang="en-GB"/>
              <a:pPr>
                <a:defRPr/>
              </a:pPr>
              <a:t>‹Nº›</a:t>
            </a:fld>
            <a:endParaRPr lang="en-GB"/>
          </a:p>
        </p:txBody>
      </p:sp>
      <p:sp>
        <p:nvSpPr>
          <p:cNvPr id="9"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272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6"/>
          <p:cNvSpPr>
            <a:spLocks noGrp="1" noChangeArrowheads="1"/>
          </p:cNvSpPr>
          <p:nvPr>
            <p:ph type="ftr" sz="quarter" idx="10"/>
          </p:nvPr>
        </p:nvSpPr>
        <p:spPr>
          <a:ln/>
        </p:spPr>
        <p:txBody>
          <a:bodyPr/>
          <a:lstStyle>
            <a:lvl1pPr>
              <a:defRPr/>
            </a:lvl1pPr>
          </a:lstStyle>
          <a:p>
            <a:pPr>
              <a:defRPr/>
            </a:pPr>
            <a:endParaRPr lang="en-GB"/>
          </a:p>
        </p:txBody>
      </p:sp>
      <p:sp>
        <p:nvSpPr>
          <p:cNvPr id="4" name="Rectangle 27"/>
          <p:cNvSpPr>
            <a:spLocks noGrp="1" noChangeArrowheads="1"/>
          </p:cNvSpPr>
          <p:nvPr>
            <p:ph type="sldNum" sz="quarter" idx="11"/>
          </p:nvPr>
        </p:nvSpPr>
        <p:spPr>
          <a:ln/>
        </p:spPr>
        <p:txBody>
          <a:bodyPr/>
          <a:lstStyle>
            <a:lvl1pPr>
              <a:defRPr/>
            </a:lvl1pPr>
          </a:lstStyle>
          <a:p>
            <a:pPr>
              <a:defRPr/>
            </a:pPr>
            <a:fld id="{F9041D90-CFB7-4B69-91BD-A7CA4B64068E}" type="slidenum">
              <a:rPr lang="en-GB"/>
              <a:pPr>
                <a:defRPr/>
              </a:pPr>
              <a:t>‹Nº›</a:t>
            </a:fld>
            <a:endParaRPr lang="en-GB"/>
          </a:p>
        </p:txBody>
      </p:sp>
      <p:sp>
        <p:nvSpPr>
          <p:cNvPr id="5"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61922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GB"/>
          </a:p>
        </p:txBody>
      </p:sp>
      <p:sp>
        <p:nvSpPr>
          <p:cNvPr id="3" name="Rectangle 27"/>
          <p:cNvSpPr>
            <a:spLocks noGrp="1" noChangeArrowheads="1"/>
          </p:cNvSpPr>
          <p:nvPr>
            <p:ph type="sldNum" sz="quarter" idx="11"/>
          </p:nvPr>
        </p:nvSpPr>
        <p:spPr>
          <a:ln/>
        </p:spPr>
        <p:txBody>
          <a:bodyPr/>
          <a:lstStyle>
            <a:lvl1pPr>
              <a:defRPr/>
            </a:lvl1pPr>
          </a:lstStyle>
          <a:p>
            <a:pPr>
              <a:defRPr/>
            </a:pPr>
            <a:fld id="{88FDC9CB-CFD4-4080-A3ED-A26497C6BF20}" type="slidenum">
              <a:rPr lang="en-GB"/>
              <a:pPr>
                <a:defRPr/>
              </a:pPr>
              <a:t>‹Nº›</a:t>
            </a:fld>
            <a:endParaRPr lang="en-GB"/>
          </a:p>
        </p:txBody>
      </p:sp>
      <p:sp>
        <p:nvSpPr>
          <p:cNvPr id="4"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68547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D0ACDB93-A5EE-4BA2-BF20-FDAD493D2AA1}"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6447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3F8D608C-ED83-4439-9085-8829EB8F3FF1}"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9207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770" name="Group 2"/>
          <p:cNvGrpSpPr>
            <a:grpSpLocks/>
          </p:cNvGrpSpPr>
          <p:nvPr/>
        </p:nvGrpSpPr>
        <p:grpSpPr bwMode="auto">
          <a:xfrm>
            <a:off x="0" y="0"/>
            <a:ext cx="9159875" cy="6858000"/>
            <a:chOff x="0" y="0"/>
            <a:chExt cx="5770" cy="4320"/>
          </a:xfrm>
        </p:grpSpPr>
        <p:sp>
          <p:nvSpPr>
            <p:cNvPr id="286723"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286724"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86725"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86726"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286727"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86728"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86729"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86730"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86731"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86732"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86733"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286734"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286735"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86736"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286737"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86738"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86739"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86740"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86741"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86742"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286743"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286744"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GB" smtClean="0"/>
              <a:t>Haga clic para cambiar el estilo de título	</a:t>
            </a:r>
          </a:p>
        </p:txBody>
      </p:sp>
      <p:sp>
        <p:nvSpPr>
          <p:cNvPr id="286745"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286746"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mn-lt"/>
              </a:defRPr>
            </a:lvl1pPr>
          </a:lstStyle>
          <a:p>
            <a:pPr>
              <a:defRPr/>
            </a:pPr>
            <a:endParaRPr lang="en-GB"/>
          </a:p>
        </p:txBody>
      </p:sp>
      <p:sp>
        <p:nvSpPr>
          <p:cNvPr id="286747"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mn-lt"/>
              </a:defRPr>
            </a:lvl1pPr>
          </a:lstStyle>
          <a:p>
            <a:pPr>
              <a:defRPr/>
            </a:pPr>
            <a:fld id="{B3821161-1424-48A4-8F24-B4FD0D8F69A9}" type="slidenum">
              <a:rPr lang="en-GB"/>
              <a:pPr>
                <a:defRPr/>
              </a:pPr>
              <a:t>‹Nº›</a:t>
            </a:fld>
            <a:endParaRPr lang="en-GB"/>
          </a:p>
        </p:txBody>
      </p:sp>
      <p:sp>
        <p:nvSpPr>
          <p:cNvPr id="286748"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mn-lt"/>
              </a:defRPr>
            </a:lvl1pPr>
          </a:lstStyle>
          <a:p>
            <a:pPr>
              <a:defRPr/>
            </a:pPr>
            <a:endParaRPr lang="en-GB"/>
          </a:p>
        </p:txBody>
      </p:sp>
    </p:spTree>
  </p:cSld>
  <p:clrMap bg1="dk2" tx1="lt1" bg2="dk1" tx2="lt2" accent1="accent1" accent2="accent2" accent3="accent3" accent4="accent4" accent5="accent5" accent6="accent6" hlink="hlink" folHlink="folHlink"/>
  <p:sldLayoutIdLst>
    <p:sldLayoutId id="2147484115"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16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DBA5A30-EA0C-4A72-AAC9-63AB9409E950}" type="slidenum">
              <a:rPr lang="en-GB" smtClean="0"/>
              <a:pPr>
                <a:defRPr/>
              </a:pPr>
              <a:t>‹Nº›</a:t>
            </a:fld>
            <a:endParaRPr lang="en-GB"/>
          </a:p>
        </p:txBody>
      </p:sp>
      <p:grpSp>
        <p:nvGrpSpPr>
          <p:cNvPr id="4100" name="Group 4"/>
          <p:cNvGrpSpPr>
            <a:grpSpLocks/>
          </p:cNvGrpSpPr>
          <p:nvPr/>
        </p:nvGrpSpPr>
        <p:grpSpPr bwMode="auto">
          <a:xfrm>
            <a:off x="0" y="0"/>
            <a:ext cx="9142413"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116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1116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11624" name="Freeform 8"/>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162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116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1116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11162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16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116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GB"/>
          </a:p>
        </p:txBody>
      </p:sp>
      <p:sp>
        <p:nvSpPr>
          <p:cNvPr id="1116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http://www.fortunecity.com/campus/dawson/196/verano1d.jpg" TargetMode="External"/><Relationship Id="rId7" Type="http://schemas.openxmlformats.org/officeDocument/2006/relationships/image" Target="http://www.fortunecity.com/campus/dawson/196/exting1c.jpg" TargetMode="External"/><Relationship Id="rId2" Type="http://schemas.openxmlformats.org/officeDocument/2006/relationships/image" Target="../media/image8.jpeg"/><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http://www.fortunecity.com/campus/dawson/196/refineri1c.jpg" TargetMode="Externa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http://www.promotega.org/vsu05029/gases.23.gif" TargetMode="External"/><Relationship Id="rId2" Type="http://schemas.openxmlformats.org/officeDocument/2006/relationships/image" Target="../media/image11.png"/><Relationship Id="rId1" Type="http://schemas.openxmlformats.org/officeDocument/2006/relationships/slideLayout" Target="../slideLayouts/slideLayout15.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9.wmf"/><Relationship Id="rId3" Type="http://schemas.openxmlformats.org/officeDocument/2006/relationships/hyperlink" Target="http://es.wikipedia.org/wiki/Imagen:Translational_motion.gif" TargetMode="External"/><Relationship Id="rId7" Type="http://schemas.openxmlformats.org/officeDocument/2006/relationships/image" Target="../media/image16.wmf"/><Relationship Id="rId12"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18.wmf"/><Relationship Id="rId5" Type="http://schemas.openxmlformats.org/officeDocument/2006/relationships/image" Target="../media/image21.png"/><Relationship Id="rId10" Type="http://schemas.openxmlformats.org/officeDocument/2006/relationships/oleObject" Target="../embeddings/oleObject4.bin"/><Relationship Id="rId4" Type="http://schemas.openxmlformats.org/officeDocument/2006/relationships/image" Target="../media/image20.gif"/><Relationship Id="rId9" Type="http://schemas.openxmlformats.org/officeDocument/2006/relationships/image" Target="../media/image1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http://www.cespro.com/Materias/MatContenidos/Contquimica/Quimica_basica_archivos/image042.GIF" TargetMode="Externa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2.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7.jpeg"/><Relationship Id="rId7" Type="http://schemas.openxmlformats.org/officeDocument/2006/relationships/image" Target="../media/image26.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25.wmf"/><Relationship Id="rId4" Type="http://schemas.openxmlformats.org/officeDocument/2006/relationships/oleObject" Target="../embeddings/oleObject7.bin"/><Relationship Id="rId9" Type="http://schemas.openxmlformats.org/officeDocument/2006/relationships/image" Target="http://www.cespro.com/Materias/MatContenidos/Contquimica/Quimica_basica_archivos/image045.GIF"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1.jpeg"/><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9.wmf"/><Relationship Id="rId4" Type="http://schemas.openxmlformats.org/officeDocument/2006/relationships/oleObject" Target="../embeddings/oleObject9.bin"/><Relationship Id="rId9" Type="http://schemas.openxmlformats.org/officeDocument/2006/relationships/image" Target="http://www.cespro.com/Materias/MatContenidos/Contquimica/Quimica_basica_archivos/image048.GIF"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5.wmf"/><Relationship Id="rId5" Type="http://schemas.openxmlformats.org/officeDocument/2006/relationships/oleObject" Target="../embeddings/oleObject12.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42.wmf"/><Relationship Id="rId3" Type="http://schemas.openxmlformats.org/officeDocument/2006/relationships/image" Target="../media/image43.jpeg"/><Relationship Id="rId7" Type="http://schemas.openxmlformats.org/officeDocument/2006/relationships/image" Target="../media/image39.wmf"/><Relationship Id="rId12"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40.wmf"/></Relationships>
</file>

<file path=ppt/slides/_rels/slide2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44.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47.jpeg"/><Relationship Id="rId4" Type="http://schemas.openxmlformats.org/officeDocument/2006/relationships/image" Target="../media/image46.wmf"/></Relationships>
</file>

<file path=ppt/slides/_rels/slide2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48.wmf"/><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image" Target="../media/image51.wmf"/><Relationship Id="rId5" Type="http://schemas.openxmlformats.org/officeDocument/2006/relationships/oleObject" Target="../embeddings/oleObject24.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8.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55.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http://www.araucaria2000.cl/materia/estados.jpg" TargetMode="External"/><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62.wmf"/></Relationships>
</file>

<file path=ppt/slides/_rels/slide3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64.wmf"/><Relationship Id="rId5" Type="http://schemas.openxmlformats.org/officeDocument/2006/relationships/oleObject" Target="../embeddings/oleObject34.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13.xml"/><Relationship Id="rId1" Type="http://schemas.openxmlformats.org/officeDocument/2006/relationships/video" Target="file:///\\sou001\lockers\faculty-staff\nrapp\My%20Documents\Chemistry%201%20Power%20Point\12M12AN1.avi" TargetMode="External"/><Relationship Id="rId6" Type="http://schemas.openxmlformats.org/officeDocument/2006/relationships/image" Target="../media/image69.jpeg"/><Relationship Id="rId5" Type="http://schemas.openxmlformats.org/officeDocument/2006/relationships/image" Target="../media/image68.jpeg"/><Relationship Id="rId4" Type="http://schemas.openxmlformats.org/officeDocument/2006/relationships/hyperlink" Target="http://images.google.com.pe/imgres?imgurl=http://quim.iqi.etsii.upm.es/vidacotidiana/Cloruroamonico_archivos/image003.jpg&amp;imgrefurl=http://quim.iqi.etsii.upm.es/vidacotidiana/Cloruroamonico.htm&amp;h=325&amp;w=362&amp;sz=18&amp;hl=es&amp;start=7&amp;um=1&amp;tbnid=Ufm0YZiUiGb2aM:&amp;tbnh=109&amp;tbnw=121&amp;prev=/images?q%3Dley%2Bde%2Bgraham%26ndsp%3D20%26svnum%3D10%26um%3D1%26hl%3Des%26sa%3DN"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73.wmf"/><Relationship Id="rId5" Type="http://schemas.openxmlformats.org/officeDocument/2006/relationships/oleObject" Target="../embeddings/oleObject37.bin"/><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image" Target="../media/image77.wmf"/><Relationship Id="rId5" Type="http://schemas.openxmlformats.org/officeDocument/2006/relationships/oleObject" Target="../embeddings/oleObject39.bin"/><Relationship Id="rId4" Type="http://schemas.openxmlformats.org/officeDocument/2006/relationships/image" Target="../media/image76.wmf"/></Relationships>
</file>

<file path=ppt/slides/_rels/slide4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80.jpeg"/><Relationship Id="rId7" Type="http://schemas.openxmlformats.org/officeDocument/2006/relationships/oleObject" Target="../embeddings/oleObject41.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78.wmf"/><Relationship Id="rId5" Type="http://schemas.openxmlformats.org/officeDocument/2006/relationships/oleObject" Target="../embeddings/oleObject40.bin"/><Relationship Id="rId4" Type="http://schemas.openxmlformats.org/officeDocument/2006/relationships/image" Target="http://cipres.cec.uchile.cl/~lferrer/taller1/van2.jp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84.wmf"/><Relationship Id="rId5" Type="http://schemas.openxmlformats.org/officeDocument/2006/relationships/oleObject" Target="../embeddings/oleObject43.bin"/><Relationship Id="rId4" Type="http://schemas.openxmlformats.org/officeDocument/2006/relationships/image" Target="../media/image8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86.wmf"/><Relationship Id="rId5" Type="http://schemas.openxmlformats.org/officeDocument/2006/relationships/oleObject" Target="../embeddings/oleObject45.bin"/><Relationship Id="rId4" Type="http://schemas.openxmlformats.org/officeDocument/2006/relationships/image" Target="../media/image85.wmf"/></Relationships>
</file>

<file path=ppt/slides/_rels/slide47.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hyperlink" Target="http://pt.wikipedia.org/wiki/Ficheiro:Constantes_van_waals.jpg" TargetMode="Externa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88.wmf"/><Relationship Id="rId4" Type="http://schemas.openxmlformats.org/officeDocument/2006/relationships/oleObject" Target="../embeddings/oleObject46.bin"/></Relationships>
</file>

<file path=ppt/slides/_rels/slide4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90.wmf"/><Relationship Id="rId5" Type="http://schemas.openxmlformats.org/officeDocument/2006/relationships/oleObject" Target="../embeddings/oleObject48.bin"/><Relationship Id="rId4" Type="http://schemas.openxmlformats.org/officeDocument/2006/relationships/image" Target="../media/image8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92.wmf"/></Relationships>
</file>

<file path=ppt/slides/_rels/slide51.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95.wmf"/><Relationship Id="rId5" Type="http://schemas.openxmlformats.org/officeDocument/2006/relationships/oleObject" Target="../embeddings/oleObject52.bin"/><Relationship Id="rId4" Type="http://schemas.openxmlformats.org/officeDocument/2006/relationships/image" Target="../media/image94.wmf"/></Relationships>
</file>

<file path=ppt/slides/_rels/slide53.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98.wmf"/><Relationship Id="rId5" Type="http://schemas.openxmlformats.org/officeDocument/2006/relationships/oleObject" Target="../embeddings/oleObject55.bin"/><Relationship Id="rId4" Type="http://schemas.openxmlformats.org/officeDocument/2006/relationships/image" Target="../media/image97.wmf"/></Relationships>
</file>

<file path=ppt/slides/_rels/slide54.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106.wmf"/><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03.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60.bin"/></Relationships>
</file>

<file path=ppt/slides/_rels/slide58.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105.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108.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65.bin"/></Relationships>
</file>

<file path=ppt/slides/_rels/slide5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es.wikipedia.org/wiki/Archivo:Bose_Einstein_condensate.png" TargetMode="Externa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18.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6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12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123.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29.vml"/><Relationship Id="rId4" Type="http://schemas.openxmlformats.org/officeDocument/2006/relationships/image" Target="../media/image124.wmf"/></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0" name="Rectangle 4"/>
          <p:cNvSpPr>
            <a:spLocks noGrp="1" noChangeArrowheads="1"/>
          </p:cNvSpPr>
          <p:nvPr>
            <p:ph type="ctrTitle"/>
          </p:nvPr>
        </p:nvSpPr>
        <p:spPr>
          <a:xfrm>
            <a:off x="755650" y="2420938"/>
            <a:ext cx="7772400" cy="1828800"/>
          </a:xfrm>
        </p:spPr>
        <p:txBody>
          <a:bodyPr/>
          <a:lstStyle/>
          <a:p>
            <a:pPr eaLnBrk="1" hangingPunct="1">
              <a:defRPr/>
            </a:pPr>
            <a:r>
              <a:rPr lang="en-GB" sz="4200" b="1" dirty="0" smtClean="0">
                <a:solidFill>
                  <a:srgbClr val="FFFF00"/>
                </a:solidFill>
              </a:rPr>
              <a:t>CAPÍTULO III</a:t>
            </a:r>
            <a:br>
              <a:rPr lang="en-GB" sz="4200" b="1" dirty="0" smtClean="0">
                <a:solidFill>
                  <a:srgbClr val="FFFF00"/>
                </a:solidFill>
              </a:rPr>
            </a:br>
            <a:r>
              <a:rPr lang="en-GB" sz="4200" b="1" dirty="0" smtClean="0">
                <a:solidFill>
                  <a:srgbClr val="FFFF00"/>
                </a:solidFill>
              </a:rPr>
              <a:t>GASES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ESTADOS DE AGREG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054571"/>
            <a:ext cx="7848600" cy="5038725"/>
          </a:xfrm>
          <a:prstGeom prst="rect">
            <a:avLst/>
          </a:prstGeom>
          <a:solidFill>
            <a:srgbClr val="FFFFCC"/>
          </a:solidFill>
          <a:ln>
            <a:noFill/>
          </a:ln>
          <a:extLst/>
        </p:spPr>
      </p:pic>
      <p:sp>
        <p:nvSpPr>
          <p:cNvPr id="43011" name="Text Box 6"/>
          <p:cNvSpPr txBox="1">
            <a:spLocks noChangeArrowheads="1"/>
          </p:cNvSpPr>
          <p:nvPr/>
        </p:nvSpPr>
        <p:spPr bwMode="auto">
          <a:xfrm>
            <a:off x="6643688" y="1357313"/>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n-GB" altLang="es-PE" dirty="0">
                <a:solidFill>
                  <a:schemeClr val="bg2"/>
                </a:solidFill>
                <a:hlinkClick r:id="rId3" action="ppaction://hlinksldjump"/>
              </a:rPr>
              <a:t>ISOTERMAS</a:t>
            </a:r>
            <a:endParaRPr lang="en-GB" altLang="es-PE" dirty="0">
              <a:solidFill>
                <a:schemeClr val="bg2"/>
              </a:solidFill>
            </a:endParaRPr>
          </a:p>
        </p:txBody>
      </p:sp>
      <p:sp>
        <p:nvSpPr>
          <p:cNvPr id="43012" name="Line 11"/>
          <p:cNvSpPr>
            <a:spLocks noChangeShapeType="1"/>
          </p:cNvSpPr>
          <p:nvPr/>
        </p:nvSpPr>
        <p:spPr bwMode="auto">
          <a:xfrm flipH="1">
            <a:off x="6732588" y="1844675"/>
            <a:ext cx="647700" cy="647700"/>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43013" name="Line 12"/>
          <p:cNvSpPr>
            <a:spLocks noChangeShapeType="1"/>
          </p:cNvSpPr>
          <p:nvPr/>
        </p:nvSpPr>
        <p:spPr bwMode="auto">
          <a:xfrm flipH="1">
            <a:off x="7164388" y="1916113"/>
            <a:ext cx="287337" cy="2376487"/>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43014" name="Line 13"/>
          <p:cNvSpPr>
            <a:spLocks noChangeShapeType="1"/>
          </p:cNvSpPr>
          <p:nvPr/>
        </p:nvSpPr>
        <p:spPr bwMode="auto">
          <a:xfrm flipH="1">
            <a:off x="7235825" y="1916113"/>
            <a:ext cx="360363" cy="3313112"/>
          </a:xfrm>
          <a:prstGeom prst="line">
            <a:avLst/>
          </a:prstGeom>
          <a:noFill/>
          <a:ln w="57150">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323850" y="404813"/>
            <a:ext cx="8229600" cy="6048375"/>
          </a:xfrm>
        </p:spPr>
        <p:txBody>
          <a:bodyPr/>
          <a:lstStyle/>
          <a:p>
            <a:pPr algn="just" eaLnBrk="1" hangingPunct="1">
              <a:buFont typeface="Wingdings" pitchFamily="2" charset="2"/>
              <a:buNone/>
              <a:defRPr/>
            </a:pPr>
            <a:r>
              <a:rPr lang="es-ES" dirty="0" smtClean="0"/>
              <a:t>	</a:t>
            </a:r>
            <a:r>
              <a:rPr lang="es-ES" b="1" dirty="0" smtClean="0">
                <a:solidFill>
                  <a:srgbClr val="FF0000"/>
                </a:solidFill>
                <a:latin typeface="Arial" charset="0"/>
              </a:rPr>
              <a:t>ESTADO GASEOSO</a:t>
            </a:r>
            <a:endParaRPr lang="es-PE" b="1" dirty="0" smtClean="0">
              <a:solidFill>
                <a:srgbClr val="FF0000"/>
              </a:solidFill>
              <a:latin typeface="Arial" charset="0"/>
            </a:endParaRPr>
          </a:p>
          <a:p>
            <a:pPr algn="just" eaLnBrk="1" hangingPunct="1">
              <a:buFont typeface="Wingdings" pitchFamily="2" charset="2"/>
              <a:buNone/>
              <a:defRPr/>
            </a:pPr>
            <a:r>
              <a:rPr lang="es-PE" dirty="0" smtClean="0">
                <a:latin typeface="Arial" charset="0"/>
              </a:rPr>
              <a:t>	</a:t>
            </a:r>
            <a:r>
              <a:rPr lang="es-PE" sz="2800" dirty="0" smtClean="0">
                <a:latin typeface="Arial" charset="0"/>
              </a:rPr>
              <a:t>Estado de la materia que se caracteriza por tener una gran energía cinética interna debido a que la fuerza de repulsión intermolecular es mayor  que la de atracción, por eso los gases carecen de forma y volumen definido. </a:t>
            </a:r>
          </a:p>
          <a:p>
            <a:pPr algn="just" eaLnBrk="1" hangingPunct="1">
              <a:buFont typeface="Wingdings" pitchFamily="2" charset="2"/>
              <a:buNone/>
              <a:defRPr/>
            </a:pPr>
            <a:r>
              <a:rPr lang="es-PE" sz="2800" dirty="0" smtClean="0">
                <a:latin typeface="Arial" charset="0"/>
              </a:rPr>
              <a:t>	Se define también como el estado caótico de la materia.</a:t>
            </a:r>
          </a:p>
          <a:p>
            <a:pPr algn="just" eaLnBrk="1" hangingPunct="1">
              <a:buFont typeface="Wingdings" pitchFamily="2" charset="2"/>
              <a:buNone/>
              <a:defRPr/>
            </a:pPr>
            <a:endParaRPr lang="es-PE" sz="2800" dirty="0" smtClean="0">
              <a:latin typeface="Arial" charset="0"/>
            </a:endParaRPr>
          </a:p>
          <a:p>
            <a:pPr algn="just" eaLnBrk="1" hangingPunct="1">
              <a:buFont typeface="Wingdings" pitchFamily="2" charset="2"/>
              <a:buNone/>
              <a:defRPr/>
            </a:pPr>
            <a:endParaRPr lang="es-ES" sz="2800" dirty="0" smtClean="0">
              <a:latin typeface="Arial" charset="0"/>
            </a:endParaRPr>
          </a:p>
        </p:txBody>
      </p:sp>
      <p:grpSp>
        <p:nvGrpSpPr>
          <p:cNvPr id="44035" name="Group 5"/>
          <p:cNvGrpSpPr>
            <a:grpSpLocks/>
          </p:cNvGrpSpPr>
          <p:nvPr/>
        </p:nvGrpSpPr>
        <p:grpSpPr bwMode="auto">
          <a:xfrm>
            <a:off x="1042988" y="4292600"/>
            <a:ext cx="7416800" cy="2305050"/>
            <a:chOff x="1238" y="5198"/>
            <a:chExt cx="8060" cy="2520"/>
          </a:xfrm>
        </p:grpSpPr>
        <p:pic>
          <p:nvPicPr>
            <p:cNvPr id="44036" name="Picture 6" descr="verano1d.jpg (4525 bytes)"/>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38" y="5198"/>
              <a:ext cx="2720" cy="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7" descr="refineri1c.jpg (3531 bytes)"/>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938" y="5198"/>
              <a:ext cx="2340" cy="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8" descr="exting1c.jpg (4654 bytes)"/>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278" y="5198"/>
              <a:ext cx="3020" cy="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a:spLocks noGrp="1" noChangeArrowheads="1"/>
          </p:cNvSpPr>
          <p:nvPr>
            <p:ph type="title"/>
          </p:nvPr>
        </p:nvSpPr>
        <p:spPr>
          <a:xfrm>
            <a:off x="457200" y="277813"/>
            <a:ext cx="8229600" cy="774700"/>
          </a:xfrm>
        </p:spPr>
        <p:txBody>
          <a:bodyPr/>
          <a:lstStyle/>
          <a:p>
            <a:pPr algn="l" eaLnBrk="1" hangingPunct="1">
              <a:defRPr/>
            </a:pPr>
            <a:r>
              <a:rPr lang="es-ES" sz="3200" dirty="0" smtClean="0">
                <a:solidFill>
                  <a:srgbClr val="FFC000"/>
                </a:solidFill>
                <a:latin typeface="Arial" charset="0"/>
              </a:rPr>
              <a:t>PROPIEDADES GENERALES</a:t>
            </a:r>
            <a:endParaRPr lang="en-GB" sz="3200" dirty="0" smtClean="0">
              <a:solidFill>
                <a:srgbClr val="FFC000"/>
              </a:solidFill>
              <a:latin typeface="Arial" charset="0"/>
            </a:endParaRPr>
          </a:p>
        </p:txBody>
      </p:sp>
      <p:sp>
        <p:nvSpPr>
          <p:cNvPr id="161795" name="Rectangle 3"/>
          <p:cNvSpPr>
            <a:spLocks noGrp="1" noChangeArrowheads="1"/>
          </p:cNvSpPr>
          <p:nvPr>
            <p:ph sz="half" idx="1"/>
          </p:nvPr>
        </p:nvSpPr>
        <p:spPr>
          <a:xfrm>
            <a:off x="250825" y="1052513"/>
            <a:ext cx="5113338" cy="5400675"/>
          </a:xfrm>
        </p:spPr>
        <p:txBody>
          <a:bodyPr/>
          <a:lstStyle/>
          <a:p>
            <a:pPr algn="just" eaLnBrk="1" hangingPunct="1">
              <a:buFont typeface="Wingdings" pitchFamily="2" charset="2"/>
              <a:buNone/>
              <a:defRPr/>
            </a:pPr>
            <a:r>
              <a:rPr lang="es-PE" sz="2400" dirty="0" smtClean="0">
                <a:latin typeface="Arial" charset="0"/>
              </a:rPr>
              <a:t>  </a:t>
            </a:r>
            <a:r>
              <a:rPr lang="es-PE" dirty="0" smtClean="0">
                <a:latin typeface="Arial" charset="0"/>
              </a:rPr>
              <a:t>-Toma la forma y el volumen del recipiente que lo contiene.</a:t>
            </a:r>
            <a:endParaRPr lang="es-ES" dirty="0" smtClean="0">
              <a:latin typeface="Arial" charset="0"/>
            </a:endParaRPr>
          </a:p>
          <a:p>
            <a:pPr algn="just" eaLnBrk="1" hangingPunct="1">
              <a:buFont typeface="Wingdings" pitchFamily="2" charset="2"/>
              <a:buNone/>
              <a:defRPr/>
            </a:pPr>
            <a:r>
              <a:rPr lang="es-ES" dirty="0" smtClean="0">
                <a:latin typeface="Arial" charset="0"/>
              </a:rPr>
              <a:t>  -Se comporta similarmente ante los cambios de presión y temperatura pudiéndose  comprimir o expandir fácilmente.</a:t>
            </a:r>
          </a:p>
          <a:p>
            <a:pPr algn="just" eaLnBrk="1" hangingPunct="1">
              <a:buFont typeface="Wingdings" pitchFamily="2" charset="2"/>
              <a:buNone/>
              <a:defRPr/>
            </a:pPr>
            <a:r>
              <a:rPr lang="es-ES" dirty="0" smtClean="0">
                <a:latin typeface="Arial" charset="0"/>
              </a:rPr>
              <a:t>  -A bajas presiones y altas temperaturas los gases manifiestan un comportamiento ideal.</a:t>
            </a:r>
          </a:p>
        </p:txBody>
      </p:sp>
      <p:pic>
        <p:nvPicPr>
          <p:cNvPr id="45060" name="Picture 5" descr="http://www.promotega.org/vsu05029/gases.23.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072188" y="1285875"/>
            <a:ext cx="1857375"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625" y="3929063"/>
            <a:ext cx="1809750"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l="27454" b="13568"/>
          <a:stretch>
            <a:fillRect/>
          </a:stretch>
        </p:blipFill>
        <p:spPr bwMode="auto">
          <a:xfrm>
            <a:off x="3357563" y="1000125"/>
            <a:ext cx="3348037"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6083" name="2 Rectángulo"/>
          <p:cNvSpPr>
            <a:spLocks noChangeArrowheads="1"/>
          </p:cNvSpPr>
          <p:nvPr/>
        </p:nvSpPr>
        <p:spPr bwMode="auto">
          <a:xfrm>
            <a:off x="1714500" y="5086350"/>
            <a:ext cx="6572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s-PE" altLang="es-PE" sz="2400"/>
          </a:p>
          <a:p>
            <a:pPr eaLnBrk="1" hangingPunct="1"/>
            <a:r>
              <a:rPr lang="es-PE" altLang="es-PE" sz="2400">
                <a:latin typeface="Arial" charset="0"/>
                <a:cs typeface="Arial" charset="0"/>
              </a:rPr>
              <a:t>Si la temperatura aumenta entonces…</a:t>
            </a:r>
            <a:r>
              <a:rPr lang="es-PE" altLang="es-PE" sz="2400" i="1">
                <a:latin typeface="Arial" charset="0"/>
                <a:cs typeface="Arial" charset="0"/>
              </a:rPr>
              <a:t>el volumen aumenta </a:t>
            </a:r>
          </a:p>
        </p:txBody>
      </p:sp>
      <p:sp>
        <p:nvSpPr>
          <p:cNvPr id="46084" name="3 Rectángulo"/>
          <p:cNvSpPr>
            <a:spLocks noChangeArrowheads="1"/>
          </p:cNvSpPr>
          <p:nvPr/>
        </p:nvSpPr>
        <p:spPr bwMode="auto">
          <a:xfrm>
            <a:off x="2286000" y="1357313"/>
            <a:ext cx="114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sz="2000"/>
              <a:t>Tubo de</a:t>
            </a:r>
          </a:p>
          <a:p>
            <a:pPr eaLnBrk="1" hangingPunct="1"/>
            <a:r>
              <a:rPr lang="es-PE" altLang="es-PE" sz="2000"/>
              <a:t> ensayo </a:t>
            </a:r>
          </a:p>
        </p:txBody>
      </p:sp>
      <p:sp>
        <p:nvSpPr>
          <p:cNvPr id="46085" name="4 Rectángulo"/>
          <p:cNvSpPr>
            <a:spLocks noChangeArrowheads="1"/>
          </p:cNvSpPr>
          <p:nvPr/>
        </p:nvSpPr>
        <p:spPr bwMode="auto">
          <a:xfrm>
            <a:off x="2184400" y="2928938"/>
            <a:ext cx="119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sz="2000"/>
              <a:t>Mercurio</a:t>
            </a:r>
            <a:r>
              <a:rPr lang="es-PE" altLang="es-PE"/>
              <a:t> </a:t>
            </a:r>
          </a:p>
        </p:txBody>
      </p:sp>
      <p:sp>
        <p:nvSpPr>
          <p:cNvPr id="46086" name="5 Rectángulo"/>
          <p:cNvSpPr>
            <a:spLocks noChangeArrowheads="1"/>
          </p:cNvSpPr>
          <p:nvPr/>
        </p:nvSpPr>
        <p:spPr bwMode="auto">
          <a:xfrm>
            <a:off x="3357563" y="4773613"/>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es-PE" altLang="es-PE" sz="2000"/>
              <a:t>Temperatura </a:t>
            </a:r>
          </a:p>
          <a:p>
            <a:pPr algn="ctr" eaLnBrk="1" hangingPunct="1"/>
            <a:r>
              <a:rPr lang="es-PE" altLang="es-PE" sz="2000"/>
              <a:t>baja </a:t>
            </a:r>
          </a:p>
        </p:txBody>
      </p:sp>
      <p:sp>
        <p:nvSpPr>
          <p:cNvPr id="46087" name="6 Rectángulo"/>
          <p:cNvSpPr>
            <a:spLocks noChangeArrowheads="1"/>
          </p:cNvSpPr>
          <p:nvPr/>
        </p:nvSpPr>
        <p:spPr bwMode="auto">
          <a:xfrm>
            <a:off x="5214938" y="4786313"/>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es-PE" altLang="es-PE" sz="2000"/>
              <a:t>Temperatura </a:t>
            </a:r>
          </a:p>
          <a:p>
            <a:pPr algn="ctr" eaLnBrk="1" hangingPunct="1"/>
            <a:r>
              <a:rPr lang="es-PE" altLang="es-PE" sz="2000"/>
              <a:t>alta</a:t>
            </a:r>
            <a:endParaRPr lang="es-PE" altLang="es-PE" sz="1600"/>
          </a:p>
        </p:txBody>
      </p:sp>
      <p:sp>
        <p:nvSpPr>
          <p:cNvPr id="46088" name="9 CuadroTexto"/>
          <p:cNvSpPr txBox="1">
            <a:spLocks noChangeArrowheads="1"/>
          </p:cNvSpPr>
          <p:nvPr/>
        </p:nvSpPr>
        <p:spPr bwMode="auto">
          <a:xfrm>
            <a:off x="2643188" y="3857625"/>
            <a:ext cx="642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sz="2000"/>
              <a:t>Gas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72008" y="500063"/>
            <a:ext cx="8388424" cy="3594100"/>
          </a:xfrm>
        </p:spPr>
        <p:txBody>
          <a:bodyPr/>
          <a:lstStyle/>
          <a:p>
            <a:pPr marL="609600" indent="-609600" algn="just" eaLnBrk="1" hangingPunct="1">
              <a:lnSpc>
                <a:spcPct val="80000"/>
              </a:lnSpc>
              <a:buFont typeface="Wingdings" pitchFamily="2" charset="2"/>
              <a:buNone/>
              <a:defRPr/>
            </a:pPr>
            <a:r>
              <a:rPr lang="es-ES" sz="2000" dirty="0" smtClean="0">
                <a:solidFill>
                  <a:srgbClr val="FF0000"/>
                </a:solidFill>
              </a:rPr>
              <a:t>       </a:t>
            </a:r>
            <a:r>
              <a:rPr lang="es-ES" sz="2800" b="1" dirty="0" smtClean="0">
                <a:solidFill>
                  <a:srgbClr val="FF0000"/>
                </a:solidFill>
                <a:latin typeface="Arial" charset="0"/>
              </a:rPr>
              <a:t>TEORÍA CINÉTICA MOLECULAR</a:t>
            </a:r>
          </a:p>
          <a:p>
            <a:pPr marL="609600" indent="-609600" algn="just" eaLnBrk="1" hangingPunct="1">
              <a:lnSpc>
                <a:spcPct val="80000"/>
              </a:lnSpc>
              <a:buFont typeface="Wingdings" pitchFamily="2" charset="2"/>
              <a:buNone/>
              <a:defRPr/>
            </a:pPr>
            <a:endParaRPr lang="es-PE" sz="1400" b="1" i="1" dirty="0" smtClean="0">
              <a:solidFill>
                <a:srgbClr val="FF0000"/>
              </a:solidFill>
              <a:latin typeface="Arial" charset="0"/>
            </a:endParaRPr>
          </a:p>
          <a:p>
            <a:pPr marL="609600" indent="-609600" algn="just" eaLnBrk="1" hangingPunct="1">
              <a:lnSpc>
                <a:spcPct val="80000"/>
              </a:lnSpc>
              <a:buFont typeface="Wingdings" pitchFamily="2" charset="2"/>
              <a:buNone/>
              <a:defRPr/>
            </a:pPr>
            <a:r>
              <a:rPr lang="es-PE" sz="2800" b="1" dirty="0" smtClean="0">
                <a:effectLst/>
                <a:latin typeface="Arial" charset="0"/>
              </a:rPr>
              <a:t>       </a:t>
            </a:r>
            <a:r>
              <a:rPr lang="es-PE" sz="2800" b="1" dirty="0" smtClean="0">
                <a:solidFill>
                  <a:srgbClr val="FFC000"/>
                </a:solidFill>
                <a:effectLst/>
                <a:latin typeface="Arial" charset="0"/>
              </a:rPr>
              <a:t>Postulados:</a:t>
            </a:r>
            <a:endParaRPr lang="en-GB" sz="2800" dirty="0" smtClean="0">
              <a:solidFill>
                <a:srgbClr val="FFC000"/>
              </a:solidFill>
              <a:effectLst/>
              <a:latin typeface="Arial" charset="0"/>
            </a:endParaRPr>
          </a:p>
          <a:p>
            <a:pPr marL="609600" indent="-609600" algn="just" eaLnBrk="1" hangingPunct="1">
              <a:lnSpc>
                <a:spcPct val="80000"/>
              </a:lnSpc>
              <a:buFont typeface="Wingdings" pitchFamily="2" charset="2"/>
              <a:buNone/>
              <a:defRPr/>
            </a:pPr>
            <a:r>
              <a:rPr lang="es-PE" sz="2800" dirty="0" smtClean="0">
                <a:latin typeface="Arial" charset="0"/>
              </a:rPr>
              <a:t>     </a:t>
            </a:r>
            <a:r>
              <a:rPr lang="es-PE" sz="2400" dirty="0" smtClean="0">
                <a:latin typeface="Arial" charset="0"/>
              </a:rPr>
              <a:t>-Los gases están compuestos por partículas pequeñísimas llamadas “moléculas”.</a:t>
            </a:r>
            <a:endParaRPr lang="en-GB" sz="2400" dirty="0" smtClean="0">
              <a:latin typeface="Arial" charset="0"/>
            </a:endParaRPr>
          </a:p>
          <a:p>
            <a:pPr marL="609600" indent="-609600" algn="just" eaLnBrk="1" hangingPunct="1">
              <a:lnSpc>
                <a:spcPct val="80000"/>
              </a:lnSpc>
              <a:buFont typeface="Wingdings" pitchFamily="2" charset="2"/>
              <a:buNone/>
              <a:defRPr/>
            </a:pPr>
            <a:r>
              <a:rPr lang="es-PE" sz="2400" dirty="0" smtClean="0">
                <a:latin typeface="Arial" charset="0"/>
              </a:rPr>
              <a:t>      -Las moléculas de los gases están en constante movimiento aleatorio en todas direcciones y frecuentemente chocan unas contra otras (choque perfectamente elástico).</a:t>
            </a:r>
            <a:endParaRPr lang="en-GB" sz="2800" dirty="0" smtClean="0">
              <a:latin typeface="Arial" charset="0"/>
            </a:endParaRPr>
          </a:p>
          <a:p>
            <a:pPr marL="609600" indent="-609600" algn="just" eaLnBrk="1" hangingPunct="1">
              <a:lnSpc>
                <a:spcPct val="80000"/>
              </a:lnSpc>
              <a:buFont typeface="Wingdings" pitchFamily="2" charset="2"/>
              <a:buNone/>
              <a:defRPr/>
            </a:pPr>
            <a:r>
              <a:rPr lang="es-PE" sz="2800" dirty="0" smtClean="0">
                <a:latin typeface="Arial" charset="0"/>
              </a:rPr>
              <a:t>     </a:t>
            </a:r>
            <a:endParaRPr lang="es-ES" sz="2800" dirty="0" smtClean="0">
              <a:latin typeface="Arial" charset="0"/>
            </a:endParaRPr>
          </a:p>
        </p:txBody>
      </p:sp>
      <p:pic>
        <p:nvPicPr>
          <p:cNvPr id="47107" name="Picture 2" descr="Ley de Boyl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643313"/>
            <a:ext cx="3357563" cy="28940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7108" name="Text Box 3"/>
          <p:cNvSpPr txBox="1">
            <a:spLocks noChangeArrowheads="1"/>
          </p:cNvSpPr>
          <p:nvPr/>
        </p:nvSpPr>
        <p:spPr bwMode="auto">
          <a:xfrm>
            <a:off x="1000125" y="4857750"/>
            <a:ext cx="1042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AR" altLang="es-PE" sz="2400">
                <a:solidFill>
                  <a:srgbClr val="000000"/>
                </a:solidFill>
                <a:latin typeface="Arial Narrow" pitchFamily="34" charset="0"/>
              </a:rPr>
              <a:t>Presión</a:t>
            </a:r>
          </a:p>
        </p:txBody>
      </p:sp>
      <p:sp>
        <p:nvSpPr>
          <p:cNvPr id="47109" name="Text Box 3"/>
          <p:cNvSpPr txBox="1">
            <a:spLocks noChangeArrowheads="1"/>
          </p:cNvSpPr>
          <p:nvPr/>
        </p:nvSpPr>
        <p:spPr bwMode="auto">
          <a:xfrm>
            <a:off x="2643188" y="4857750"/>
            <a:ext cx="1042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AR" altLang="es-PE" sz="2400">
                <a:solidFill>
                  <a:srgbClr val="000000"/>
                </a:solidFill>
                <a:latin typeface="Arial Narrow" pitchFamily="34" charset="0"/>
              </a:rPr>
              <a:t>Presión</a:t>
            </a:r>
          </a:p>
        </p:txBody>
      </p:sp>
      <p:pic>
        <p:nvPicPr>
          <p:cNvPr id="471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571875"/>
            <a:ext cx="2112963"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La Teoría cinética de los gases establece que la energía cinética media de la translación de una molécula es directamente proporcional a la temperatura absoluta del gas.">
            <a:hlinkClick r:id="rId3" tooltip="La Teoría cinética de los gases establece que la energía cinética media de la translación de una molécula es directamente proporcional a la temperatura absoluta del gas."/>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286000"/>
            <a:ext cx="1800225"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3857625"/>
            <a:ext cx="1785937"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056" name="27 Rectángulo"/>
          <p:cNvSpPr>
            <a:spLocks noChangeArrowheads="1"/>
          </p:cNvSpPr>
          <p:nvPr/>
        </p:nvSpPr>
        <p:spPr bwMode="auto">
          <a:xfrm>
            <a:off x="357188" y="642938"/>
            <a:ext cx="7929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lnSpc>
                <a:spcPct val="80000"/>
              </a:lnSpc>
              <a:buFont typeface="Wingdings" pitchFamily="2" charset="2"/>
              <a:buNone/>
            </a:pPr>
            <a:r>
              <a:rPr lang="es-PE" altLang="es-PE" sz="2400">
                <a:latin typeface="Arial" charset="0"/>
              </a:rPr>
              <a:t>      -Las moléculas de los gases no ejercen entre sí fuerzas de atracción ni de repulsión.</a:t>
            </a:r>
            <a:endParaRPr lang="en-GB" altLang="es-PE" sz="2400">
              <a:latin typeface="Arial" charset="0"/>
            </a:endParaRPr>
          </a:p>
          <a:p>
            <a:pPr algn="just" eaLnBrk="1" hangingPunct="1">
              <a:lnSpc>
                <a:spcPct val="80000"/>
              </a:lnSpc>
              <a:buFont typeface="Wingdings" pitchFamily="2" charset="2"/>
              <a:buNone/>
            </a:pPr>
            <a:r>
              <a:rPr lang="es-PE" altLang="es-PE" sz="2400">
                <a:latin typeface="Arial" charset="0"/>
              </a:rPr>
              <a:t>      -La energía cinética promedio de las moléculas es proporcional a la temperatura del gas en Kelvins (temperatura absoluta del gas).</a:t>
            </a:r>
            <a:endParaRPr lang="en-GB" altLang="es-PE">
              <a:latin typeface="Arial" charset="0"/>
            </a:endParaRPr>
          </a:p>
        </p:txBody>
      </p:sp>
      <p:sp>
        <p:nvSpPr>
          <p:cNvPr id="34" name="Text Box 6"/>
          <p:cNvSpPr txBox="1">
            <a:spLocks noChangeArrowheads="1"/>
          </p:cNvSpPr>
          <p:nvPr/>
        </p:nvSpPr>
        <p:spPr bwMode="auto">
          <a:xfrm>
            <a:off x="3357563" y="4786313"/>
            <a:ext cx="51435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ES" altLang="es-PE" sz="2000">
                <a:latin typeface="Arial" charset="0"/>
                <a:cs typeface="Arial" charset="0"/>
              </a:rPr>
              <a:t>K = constante de Boltzman  = R/ N </a:t>
            </a:r>
          </a:p>
          <a:p>
            <a:pPr eaLnBrk="1" hangingPunct="1"/>
            <a:r>
              <a:rPr lang="es-ES" altLang="es-PE" sz="2000">
                <a:latin typeface="Arial" charset="0"/>
                <a:cs typeface="Arial" charset="0"/>
              </a:rPr>
              <a:t>   = 1,38 x 10</a:t>
            </a:r>
            <a:r>
              <a:rPr lang="es-ES" altLang="es-PE" sz="2000" baseline="30000">
                <a:latin typeface="Arial" charset="0"/>
                <a:cs typeface="Arial" charset="0"/>
              </a:rPr>
              <a:t>-16</a:t>
            </a:r>
            <a:r>
              <a:rPr lang="es-ES" altLang="es-PE" sz="2000">
                <a:latin typeface="Arial" charset="0"/>
                <a:cs typeface="Arial" charset="0"/>
              </a:rPr>
              <a:t> erg / K  mol</a:t>
            </a:r>
          </a:p>
          <a:p>
            <a:pPr eaLnBrk="1" hangingPunct="1"/>
            <a:r>
              <a:rPr lang="es-ES" altLang="es-PE" sz="2000">
                <a:latin typeface="Arial" charset="0"/>
                <a:cs typeface="Arial" charset="0"/>
              </a:rPr>
              <a:t>T = temperatura en grados kelvin           </a:t>
            </a:r>
          </a:p>
          <a:p>
            <a:pPr eaLnBrk="1" hangingPunct="1"/>
            <a:r>
              <a:rPr lang="es-ES" altLang="es-PE" sz="2000">
                <a:latin typeface="Arial" charset="0"/>
                <a:cs typeface="Arial" charset="0"/>
              </a:rPr>
              <a:t>R = constante universal de los gases</a:t>
            </a:r>
          </a:p>
          <a:p>
            <a:pPr eaLnBrk="1" hangingPunct="1"/>
            <a:r>
              <a:rPr lang="es-ES" altLang="es-PE" sz="2000">
                <a:latin typeface="Arial" charset="0"/>
                <a:cs typeface="Arial" charset="0"/>
              </a:rPr>
              <a:t>N = número de Avogadro = 6,023 x 10</a:t>
            </a:r>
            <a:r>
              <a:rPr lang="es-ES" altLang="es-PE" sz="2000" baseline="30000">
                <a:latin typeface="Arial" charset="0"/>
                <a:cs typeface="Arial" charset="0"/>
              </a:rPr>
              <a:t>23 </a:t>
            </a:r>
          </a:p>
        </p:txBody>
      </p:sp>
      <p:sp>
        <p:nvSpPr>
          <p:cNvPr id="2058"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s-PE" altLang="es-PE"/>
          </a:p>
        </p:txBody>
      </p:sp>
      <p:sp>
        <p:nvSpPr>
          <p:cNvPr id="2059"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s-PE" altLang="es-PE"/>
          </a:p>
        </p:txBody>
      </p:sp>
      <p:sp>
        <p:nvSpPr>
          <p:cNvPr id="206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s-PE" altLang="es-PE"/>
          </a:p>
        </p:txBody>
      </p:sp>
      <p:graphicFrame>
        <p:nvGraphicFramePr>
          <p:cNvPr id="2050" name="Object 8"/>
          <p:cNvGraphicFramePr>
            <a:graphicFrameLocks noChangeAspect="1"/>
          </p:cNvGraphicFramePr>
          <p:nvPr/>
        </p:nvGraphicFramePr>
        <p:xfrm>
          <a:off x="4878388" y="2286000"/>
          <a:ext cx="1244600" cy="642938"/>
        </p:xfrm>
        <a:graphic>
          <a:graphicData uri="http://schemas.openxmlformats.org/presentationml/2006/ole">
            <mc:AlternateContent xmlns:mc="http://schemas.openxmlformats.org/markup-compatibility/2006">
              <mc:Choice xmlns:v="urn:schemas-microsoft-com:vml" Requires="v">
                <p:oleObj spid="_x0000_s2153" name="Ecuación" r:id="rId6" imgW="761760" imgH="393480" progId="Equation.3">
                  <p:embed/>
                </p:oleObj>
              </mc:Choice>
              <mc:Fallback>
                <p:oleObj name="Ecuación" r:id="rId6" imgW="76176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8388" y="2286000"/>
                        <a:ext cx="1244600" cy="64293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14"/>
          <p:cNvGraphicFramePr>
            <a:graphicFrameLocks noChangeAspect="1"/>
          </p:cNvGraphicFramePr>
          <p:nvPr/>
        </p:nvGraphicFramePr>
        <p:xfrm>
          <a:off x="5786438" y="3071813"/>
          <a:ext cx="1358900" cy="714375"/>
        </p:xfrm>
        <a:graphic>
          <a:graphicData uri="http://schemas.openxmlformats.org/presentationml/2006/ole">
            <mc:AlternateContent xmlns:mc="http://schemas.openxmlformats.org/markup-compatibility/2006">
              <mc:Choice xmlns:v="urn:schemas-microsoft-com:vml" Requires="v">
                <p:oleObj spid="_x0000_s2154" name="Ecuación" r:id="rId8" imgW="749160" imgH="393480" progId="Equation.3">
                  <p:embed/>
                </p:oleObj>
              </mc:Choice>
              <mc:Fallback>
                <p:oleObj name="Ecuación" r:id="rId8" imgW="749160" imgH="39348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3071813"/>
                        <a:ext cx="1358900" cy="7143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15"/>
          <p:cNvGraphicFramePr>
            <a:graphicFrameLocks noChangeAspect="1"/>
          </p:cNvGraphicFramePr>
          <p:nvPr/>
        </p:nvGraphicFramePr>
        <p:xfrm>
          <a:off x="4357688" y="4000500"/>
          <a:ext cx="3963987" cy="714375"/>
        </p:xfrm>
        <a:graphic>
          <a:graphicData uri="http://schemas.openxmlformats.org/presentationml/2006/ole">
            <mc:AlternateContent xmlns:mc="http://schemas.openxmlformats.org/markup-compatibility/2006">
              <mc:Choice xmlns:v="urn:schemas-microsoft-com:vml" Requires="v">
                <p:oleObj spid="_x0000_s2155" name="Ecuación" r:id="rId10" imgW="2184120" imgH="393480" progId="Equation.3">
                  <p:embed/>
                </p:oleObj>
              </mc:Choice>
              <mc:Fallback>
                <p:oleObj name="Ecuación" r:id="rId10" imgW="2184120" imgH="39348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7688" y="4000500"/>
                        <a:ext cx="3963987" cy="7143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6"/>
          <p:cNvGraphicFramePr>
            <a:graphicFrameLocks noChangeAspect="1"/>
          </p:cNvGraphicFramePr>
          <p:nvPr/>
        </p:nvGraphicFramePr>
        <p:xfrm>
          <a:off x="6572250" y="2286000"/>
          <a:ext cx="1133475" cy="500063"/>
        </p:xfrm>
        <a:graphic>
          <a:graphicData uri="http://schemas.openxmlformats.org/presentationml/2006/ole">
            <mc:AlternateContent xmlns:mc="http://schemas.openxmlformats.org/markup-compatibility/2006">
              <mc:Choice xmlns:v="urn:schemas-microsoft-com:vml" Requires="v">
                <p:oleObj spid="_x0000_s2156" name="Ecuación" r:id="rId12" imgW="431640" imgH="190440" progId="Equation.3">
                  <p:embed/>
                </p:oleObj>
              </mc:Choice>
              <mc:Fallback>
                <p:oleObj name="Ecuación" r:id="rId12" imgW="431640" imgH="19044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2250" y="2286000"/>
                        <a:ext cx="1133475" cy="500063"/>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strVal val="4*#ppt_w"/>
                                          </p:val>
                                        </p:tav>
                                        <p:tav tm="100000">
                                          <p:val>
                                            <p:strVal val="#ppt_w"/>
                                          </p:val>
                                        </p:tav>
                                      </p:tavLst>
                                    </p:anim>
                                    <p:anim calcmode="lin" valueType="num">
                                      <p:cBhvr>
                                        <p:cTn id="8" dur="500" fill="hold"/>
                                        <p:tgtEl>
                                          <p:spTgt spid="3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428179" y="1787525"/>
            <a:ext cx="8032253" cy="4114800"/>
          </a:xfrm>
        </p:spPr>
        <p:txBody>
          <a:bodyPr/>
          <a:lstStyle/>
          <a:p>
            <a:pPr algn="just" eaLnBrk="1" hangingPunct="1">
              <a:buFont typeface="Wingdings" pitchFamily="2" charset="2"/>
              <a:buNone/>
              <a:defRPr/>
            </a:pPr>
            <a:r>
              <a:rPr lang="es-ES" sz="2800" dirty="0" smtClean="0"/>
              <a:t>  </a:t>
            </a:r>
            <a:r>
              <a:rPr lang="es-ES" b="1" dirty="0" smtClean="0">
                <a:solidFill>
                  <a:srgbClr val="FF0000"/>
                </a:solidFill>
                <a:latin typeface="Arial" charset="0"/>
              </a:rPr>
              <a:t>GAS IDEAL O PERFECTO</a:t>
            </a:r>
          </a:p>
          <a:p>
            <a:pPr algn="just" eaLnBrk="1" hangingPunct="1">
              <a:buFont typeface="Wingdings" pitchFamily="2" charset="2"/>
              <a:buNone/>
              <a:defRPr/>
            </a:pPr>
            <a:endParaRPr lang="es-ES" sz="1100" b="1" dirty="0" smtClean="0">
              <a:solidFill>
                <a:srgbClr val="FF0000"/>
              </a:solidFill>
              <a:latin typeface="Arial" charset="0"/>
            </a:endParaRPr>
          </a:p>
          <a:p>
            <a:pPr algn="just" eaLnBrk="1" hangingPunct="1">
              <a:buFont typeface="Wingdings" pitchFamily="2" charset="2"/>
              <a:buNone/>
              <a:defRPr/>
            </a:pPr>
            <a:r>
              <a:rPr lang="es-ES" sz="2800" dirty="0" smtClean="0">
                <a:latin typeface="Arial" charset="0"/>
              </a:rPr>
              <a:t>  -</a:t>
            </a:r>
            <a:r>
              <a:rPr lang="es-PE" sz="2800" dirty="0" smtClean="0">
                <a:latin typeface="Arial" charset="0"/>
              </a:rPr>
              <a:t>Gas imaginario que cumple exactamente con los postulados de la teoría cinética molecular, o cuando cada unidad molecular se comporta en forma independiente de las otras. </a:t>
            </a:r>
          </a:p>
          <a:p>
            <a:pPr algn="just" eaLnBrk="1" hangingPunct="1">
              <a:buFont typeface="Wingdings" pitchFamily="2" charset="2"/>
              <a:buNone/>
              <a:defRPr/>
            </a:pPr>
            <a:r>
              <a:rPr lang="es-PE" sz="2800" dirty="0" smtClean="0">
                <a:latin typeface="Arial" charset="0"/>
              </a:rPr>
              <a:t>  -Los gases manifiestan un comportamiento ideal a bajas presiones y altas temperaturas.</a:t>
            </a:r>
            <a:r>
              <a:rPr lang="es-PE" sz="2800" dirty="0" smtClean="0"/>
              <a:t> </a:t>
            </a:r>
            <a:endParaRPr lang="es-ES" sz="2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lgn="l" eaLnBrk="1" hangingPunct="1">
              <a:defRPr/>
            </a:pPr>
            <a:r>
              <a:rPr lang="es-ES" sz="3200" dirty="0" smtClean="0">
                <a:solidFill>
                  <a:srgbClr val="FF0000"/>
                </a:solidFill>
                <a:latin typeface="Arial" charset="0"/>
              </a:rPr>
              <a:t>LEYES DE LOS GASES IDEALES</a:t>
            </a:r>
          </a:p>
        </p:txBody>
      </p:sp>
      <p:sp>
        <p:nvSpPr>
          <p:cNvPr id="164867" name="Rectangle 3"/>
          <p:cNvSpPr>
            <a:spLocks noGrp="1" noChangeArrowheads="1"/>
          </p:cNvSpPr>
          <p:nvPr>
            <p:ph idx="1"/>
          </p:nvPr>
        </p:nvSpPr>
        <p:spPr>
          <a:xfrm>
            <a:off x="250825" y="1125538"/>
            <a:ext cx="8540750" cy="4422775"/>
          </a:xfrm>
        </p:spPr>
        <p:txBody>
          <a:bodyPr/>
          <a:lstStyle/>
          <a:p>
            <a:pPr eaLnBrk="1" hangingPunct="1">
              <a:buFont typeface="Wingdings" pitchFamily="2" charset="2"/>
              <a:buNone/>
              <a:defRPr/>
            </a:pPr>
            <a:r>
              <a:rPr lang="es-ES" sz="2800" dirty="0" smtClean="0">
                <a:solidFill>
                  <a:srgbClr val="FFC000"/>
                </a:solidFill>
                <a:effectLst/>
                <a:latin typeface="Arial" panose="020B0604020202020204" pitchFamily="34" charset="0"/>
                <a:cs typeface="Arial" panose="020B0604020202020204" pitchFamily="34" charset="0"/>
              </a:rPr>
              <a:t>-LEY DE BOYLE-MARIOTTE </a:t>
            </a:r>
            <a:r>
              <a:rPr lang="es-ES" sz="2800" dirty="0" smtClean="0">
                <a:solidFill>
                  <a:srgbClr val="FFC000"/>
                </a:solidFill>
                <a:latin typeface="Arial" charset="0"/>
                <a:cs typeface="Arial" charset="0"/>
              </a:rPr>
              <a:t>(Proceso isotérmico)</a:t>
            </a:r>
          </a:p>
          <a:p>
            <a:pPr eaLnBrk="1" hangingPunct="1">
              <a:buFont typeface="Wingdings" pitchFamily="2" charset="2"/>
              <a:buNone/>
              <a:defRPr/>
            </a:pPr>
            <a:r>
              <a:rPr lang="es-ES" sz="2800" dirty="0" smtClean="0">
                <a:latin typeface="Arial" charset="0"/>
                <a:cs typeface="Arial" charset="0"/>
              </a:rPr>
              <a:t>         T = </a:t>
            </a:r>
            <a:r>
              <a:rPr lang="es-ES" sz="2800" dirty="0" err="1" smtClean="0">
                <a:latin typeface="Arial" charset="0"/>
                <a:cs typeface="Arial" charset="0"/>
              </a:rPr>
              <a:t>cte</a:t>
            </a:r>
            <a:endParaRPr lang="es-ES" sz="2800" dirty="0" smtClean="0">
              <a:latin typeface="Arial" charset="0"/>
              <a:cs typeface="Arial" charset="0"/>
            </a:endParaRPr>
          </a:p>
          <a:p>
            <a:pPr eaLnBrk="1" hangingPunct="1">
              <a:buFont typeface="Wingdings" pitchFamily="2" charset="2"/>
              <a:buNone/>
              <a:defRPr/>
            </a:pPr>
            <a:r>
              <a:rPr lang="es-ES" sz="2800" dirty="0" smtClean="0">
                <a:latin typeface="Arial" charset="0"/>
                <a:cs typeface="Arial" charset="0"/>
              </a:rPr>
              <a:t>        V  </a:t>
            </a:r>
            <a:r>
              <a:rPr lang="el-GR" sz="2800" dirty="0" smtClean="0">
                <a:latin typeface="Arial" charset="0"/>
                <a:cs typeface="Arial" charset="0"/>
              </a:rPr>
              <a:t>α</a:t>
            </a:r>
            <a:r>
              <a:rPr lang="es-ES" sz="2800" dirty="0" smtClean="0">
                <a:latin typeface="Arial" charset="0"/>
                <a:cs typeface="Arial" charset="0"/>
              </a:rPr>
              <a:t> 1/P</a:t>
            </a:r>
          </a:p>
        </p:txBody>
      </p:sp>
      <p:pic>
        <p:nvPicPr>
          <p:cNvPr id="3077" name="Picture 6" descr="comb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924175"/>
            <a:ext cx="4032250"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5" name="Text Box 11"/>
          <p:cNvSpPr txBox="1">
            <a:spLocks noChangeArrowheads="1"/>
          </p:cNvSpPr>
          <p:nvPr/>
        </p:nvSpPr>
        <p:spPr bwMode="auto">
          <a:xfrm>
            <a:off x="1043608" y="6165850"/>
            <a:ext cx="2808288" cy="466725"/>
          </a:xfrm>
          <a:prstGeom prst="rect">
            <a:avLst/>
          </a:prstGeom>
          <a:solidFill>
            <a:srgbClr val="FFFF00"/>
          </a:solidFill>
          <a:ln w="19050" algn="ctr">
            <a:solidFill>
              <a:schemeClr val="tx1"/>
            </a:solidFill>
            <a:miter lim="800000"/>
            <a:headEnd/>
            <a:tailEnd/>
          </a:ln>
          <a:effectLst/>
        </p:spPr>
        <p:txBody>
          <a:bodyPr>
            <a:spAutoFit/>
          </a:bodyPr>
          <a:lstStyle/>
          <a:p>
            <a:pPr algn="ctr">
              <a:spcBef>
                <a:spcPct val="20000"/>
              </a:spcBef>
              <a:buClr>
                <a:schemeClr val="hlink"/>
              </a:buClr>
              <a:buSzPct val="60000"/>
              <a:buFont typeface="Wingdings" pitchFamily="2" charset="2"/>
              <a:buNone/>
              <a:defRPr/>
            </a:pPr>
            <a:r>
              <a:rPr lang="es-ES" sz="2400" dirty="0">
                <a:solidFill>
                  <a:srgbClr val="000000"/>
                </a:solidFill>
                <a:effectLst>
                  <a:outerShdw blurRad="38100" dist="38100" dir="2700000" algn="tl">
                    <a:srgbClr val="FFFFFF"/>
                  </a:outerShdw>
                </a:effectLst>
                <a:latin typeface="Arial" charset="0"/>
              </a:rPr>
              <a:t>P</a:t>
            </a:r>
            <a:r>
              <a:rPr lang="es-ES" sz="2400" baseline="-25000" dirty="0">
                <a:solidFill>
                  <a:srgbClr val="000000"/>
                </a:solidFill>
                <a:effectLst>
                  <a:outerShdw blurRad="38100" dist="38100" dir="2700000" algn="tl">
                    <a:srgbClr val="FFFFFF"/>
                  </a:outerShdw>
                </a:effectLst>
                <a:latin typeface="Arial" charset="0"/>
              </a:rPr>
              <a:t>1</a:t>
            </a:r>
            <a:r>
              <a:rPr lang="es-ES" sz="2400" dirty="0">
                <a:solidFill>
                  <a:srgbClr val="000000"/>
                </a:solidFill>
                <a:effectLst>
                  <a:outerShdw blurRad="38100" dist="38100" dir="2700000" algn="tl">
                    <a:srgbClr val="FFFFFF"/>
                  </a:outerShdw>
                </a:effectLst>
                <a:latin typeface="Arial" charset="0"/>
              </a:rPr>
              <a:t>V</a:t>
            </a:r>
            <a:r>
              <a:rPr lang="es-ES" sz="2400" baseline="-25000" dirty="0">
                <a:solidFill>
                  <a:srgbClr val="000000"/>
                </a:solidFill>
                <a:effectLst>
                  <a:outerShdw blurRad="38100" dist="38100" dir="2700000" algn="tl">
                    <a:srgbClr val="FFFFFF"/>
                  </a:outerShdw>
                </a:effectLst>
                <a:latin typeface="Arial" charset="0"/>
              </a:rPr>
              <a:t>1</a:t>
            </a:r>
            <a:r>
              <a:rPr lang="es-ES" sz="2400" dirty="0">
                <a:solidFill>
                  <a:srgbClr val="000000"/>
                </a:solidFill>
                <a:effectLst>
                  <a:outerShdw blurRad="38100" dist="38100" dir="2700000" algn="tl">
                    <a:srgbClr val="FFFFFF"/>
                  </a:outerShdw>
                </a:effectLst>
                <a:latin typeface="Arial" charset="0"/>
              </a:rPr>
              <a:t> = P</a:t>
            </a:r>
            <a:r>
              <a:rPr lang="es-ES" sz="2400" baseline="-25000" dirty="0">
                <a:solidFill>
                  <a:srgbClr val="000000"/>
                </a:solidFill>
                <a:effectLst>
                  <a:outerShdw blurRad="38100" dist="38100" dir="2700000" algn="tl">
                    <a:srgbClr val="FFFFFF"/>
                  </a:outerShdw>
                </a:effectLst>
                <a:latin typeface="Arial" charset="0"/>
              </a:rPr>
              <a:t>2</a:t>
            </a:r>
            <a:r>
              <a:rPr lang="es-ES" sz="2400" dirty="0">
                <a:solidFill>
                  <a:srgbClr val="000000"/>
                </a:solidFill>
                <a:effectLst>
                  <a:outerShdw blurRad="38100" dist="38100" dir="2700000" algn="tl">
                    <a:srgbClr val="FFFFFF"/>
                  </a:outerShdw>
                </a:effectLst>
                <a:latin typeface="Arial" charset="0"/>
              </a:rPr>
              <a:t>V</a:t>
            </a:r>
            <a:r>
              <a:rPr lang="es-ES" sz="2400" baseline="-25000" dirty="0">
                <a:solidFill>
                  <a:srgbClr val="000000"/>
                </a:solidFill>
                <a:effectLst>
                  <a:outerShdw blurRad="38100" dist="38100" dir="2700000" algn="tl">
                    <a:srgbClr val="FFFFFF"/>
                  </a:outerShdw>
                </a:effectLst>
                <a:latin typeface="Arial" charset="0"/>
              </a:rPr>
              <a:t>2</a:t>
            </a:r>
            <a:endParaRPr lang="en-GB" sz="2400" baseline="-25000" dirty="0">
              <a:solidFill>
                <a:srgbClr val="000000"/>
              </a:solidFill>
              <a:latin typeface="Arial" charset="0"/>
            </a:endParaRPr>
          </a:p>
        </p:txBody>
      </p:sp>
      <p:graphicFrame>
        <p:nvGraphicFramePr>
          <p:cNvPr id="3074" name="Object 12"/>
          <p:cNvGraphicFramePr>
            <a:graphicFrameLocks noChangeAspect="1"/>
          </p:cNvGraphicFramePr>
          <p:nvPr/>
        </p:nvGraphicFramePr>
        <p:xfrm>
          <a:off x="3348038" y="1773238"/>
          <a:ext cx="1295400" cy="854075"/>
        </p:xfrm>
        <a:graphic>
          <a:graphicData uri="http://schemas.openxmlformats.org/presentationml/2006/ole">
            <mc:AlternateContent xmlns:mc="http://schemas.openxmlformats.org/markup-compatibility/2006">
              <mc:Choice xmlns:v="urn:schemas-microsoft-com:vml" Requires="v">
                <p:oleObj spid="_x0000_s3107" name="Ecuación" r:id="rId4" imgW="571320" imgH="393480" progId="Equation.3">
                  <p:embed/>
                </p:oleObj>
              </mc:Choice>
              <mc:Fallback>
                <p:oleObj name="Ecuación" r:id="rId4" imgW="571320" imgH="39348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1773238"/>
                        <a:ext cx="1295400" cy="8540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13"/>
          <p:cNvSpPr txBox="1">
            <a:spLocks noChangeArrowheads="1"/>
          </p:cNvSpPr>
          <p:nvPr/>
        </p:nvSpPr>
        <p:spPr bwMode="auto">
          <a:xfrm>
            <a:off x="6372225" y="1916113"/>
            <a:ext cx="1441450" cy="519112"/>
          </a:xfrm>
          <a:prstGeom prst="rect">
            <a:avLst/>
          </a:prstGeom>
          <a:solidFill>
            <a:srgbClr val="FFFF00"/>
          </a:solidFill>
          <a:ln w="19050" algn="ctr">
            <a:solidFill>
              <a:schemeClr val="tx1"/>
            </a:solidFill>
            <a:miter lim="800000"/>
            <a:headEnd/>
            <a:tailEnd/>
          </a:ln>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GB" altLang="es-PE" sz="2800">
                <a:solidFill>
                  <a:srgbClr val="000000"/>
                </a:solidFill>
                <a:latin typeface="Arial" charset="0"/>
              </a:rPr>
              <a:t>PV = K</a:t>
            </a:r>
          </a:p>
        </p:txBody>
      </p:sp>
      <p:pic>
        <p:nvPicPr>
          <p:cNvPr id="3080" name="Picture 14" descr="http://www.cespro.com/Materias/MatContenidos/Contquimica/Quimica_basica_archivos/image042.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5003800" y="2924175"/>
            <a:ext cx="3671888"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xfrm>
            <a:off x="228600" y="685800"/>
            <a:ext cx="8540750" cy="1951038"/>
          </a:xfrm>
        </p:spPr>
        <p:txBody>
          <a:bodyPr/>
          <a:lstStyle/>
          <a:p>
            <a:pPr eaLnBrk="1" hangingPunct="1">
              <a:buFont typeface="Wingdings" pitchFamily="2" charset="2"/>
              <a:buNone/>
              <a:defRPr/>
            </a:pPr>
            <a:r>
              <a:rPr lang="es-ES" sz="2800" dirty="0" smtClean="0">
                <a:solidFill>
                  <a:srgbClr val="FFC000"/>
                </a:solidFill>
                <a:latin typeface="Arial" charset="0"/>
                <a:cs typeface="Arial" charset="0"/>
              </a:rPr>
              <a:t>-LEY DE CHARLES (Proceso isobárico)</a:t>
            </a:r>
          </a:p>
          <a:p>
            <a:pPr eaLnBrk="1" hangingPunct="1">
              <a:buFont typeface="Wingdings" pitchFamily="2" charset="2"/>
              <a:buNone/>
              <a:defRPr/>
            </a:pPr>
            <a:r>
              <a:rPr lang="es-ES" sz="2800" dirty="0" smtClean="0">
                <a:latin typeface="Arial" charset="0"/>
                <a:cs typeface="Arial" charset="0"/>
              </a:rPr>
              <a:t>      P = </a:t>
            </a:r>
            <a:r>
              <a:rPr lang="es-ES" sz="2800" dirty="0" err="1" smtClean="0">
                <a:latin typeface="Arial" charset="0"/>
                <a:cs typeface="Arial" charset="0"/>
              </a:rPr>
              <a:t>cte</a:t>
            </a:r>
            <a:endParaRPr lang="es-ES" sz="2800" dirty="0" smtClean="0">
              <a:latin typeface="Arial" charset="0"/>
              <a:cs typeface="Arial" charset="0"/>
            </a:endParaRPr>
          </a:p>
          <a:p>
            <a:pPr eaLnBrk="1" hangingPunct="1">
              <a:buFont typeface="Wingdings" pitchFamily="2" charset="2"/>
              <a:buNone/>
              <a:defRPr/>
            </a:pPr>
            <a:r>
              <a:rPr lang="es-ES" sz="2800" dirty="0" smtClean="0">
                <a:latin typeface="Arial" charset="0"/>
                <a:cs typeface="Arial" charset="0"/>
              </a:rPr>
              <a:t>      V </a:t>
            </a:r>
            <a:r>
              <a:rPr lang="el-GR" sz="2800" dirty="0" smtClean="0">
                <a:latin typeface="Arial" charset="0"/>
                <a:cs typeface="Arial" charset="0"/>
              </a:rPr>
              <a:t>α</a:t>
            </a:r>
            <a:r>
              <a:rPr lang="es-ES" sz="2800" dirty="0" smtClean="0">
                <a:latin typeface="Arial" charset="0"/>
                <a:cs typeface="Arial" charset="0"/>
              </a:rPr>
              <a:t> T</a:t>
            </a:r>
          </a:p>
          <a:p>
            <a:pPr algn="ctr" eaLnBrk="1" hangingPunct="1">
              <a:buFont typeface="Wingdings" pitchFamily="2" charset="2"/>
              <a:buNone/>
              <a:defRPr/>
            </a:pPr>
            <a:endParaRPr lang="es-ES" sz="2800" dirty="0" smtClean="0">
              <a:latin typeface="Arial" charset="0"/>
              <a:cs typeface="Arial" charset="0"/>
            </a:endParaRPr>
          </a:p>
          <a:p>
            <a:pPr eaLnBrk="1" hangingPunct="1">
              <a:defRPr/>
            </a:pPr>
            <a:endParaRPr lang="es-ES" sz="2800" dirty="0" smtClean="0">
              <a:latin typeface="Arial" charset="0"/>
            </a:endParaRPr>
          </a:p>
        </p:txBody>
      </p:sp>
      <p:sp>
        <p:nvSpPr>
          <p:cNvPr id="165895" name="Text Box 7"/>
          <p:cNvSpPr txBox="1">
            <a:spLocks noChangeArrowheads="1"/>
          </p:cNvSpPr>
          <p:nvPr/>
        </p:nvSpPr>
        <p:spPr bwMode="auto">
          <a:xfrm>
            <a:off x="1115616" y="6165850"/>
            <a:ext cx="2374900" cy="457200"/>
          </a:xfrm>
          <a:prstGeom prst="rect">
            <a:avLst/>
          </a:prstGeom>
          <a:solidFill>
            <a:srgbClr val="FFFF00"/>
          </a:solidFill>
          <a:ln w="19050" algn="ctr">
            <a:solidFill>
              <a:schemeClr val="tx1"/>
            </a:solidFill>
            <a:miter lim="800000"/>
            <a:headEnd/>
            <a:tailEnd/>
          </a:ln>
          <a:effectLst/>
        </p:spPr>
        <p:txBody>
          <a:bodyPr>
            <a:spAutoFit/>
          </a:bodyPr>
          <a:lstStyle/>
          <a:p>
            <a:pPr algn="ctr">
              <a:spcBef>
                <a:spcPct val="50000"/>
              </a:spcBef>
              <a:defRPr/>
            </a:pPr>
            <a:r>
              <a:rPr lang="es-ES" sz="2400" dirty="0">
                <a:solidFill>
                  <a:srgbClr val="000000"/>
                </a:solidFill>
                <a:effectLst>
                  <a:outerShdw blurRad="38100" dist="38100" dir="2700000" algn="tl">
                    <a:srgbClr val="FFFFFF"/>
                  </a:outerShdw>
                </a:effectLst>
                <a:latin typeface="Arial" charset="0"/>
              </a:rPr>
              <a:t>V</a:t>
            </a:r>
            <a:r>
              <a:rPr lang="es-ES" sz="2400" baseline="-25000" dirty="0">
                <a:solidFill>
                  <a:srgbClr val="000000"/>
                </a:solidFill>
                <a:effectLst>
                  <a:outerShdw blurRad="38100" dist="38100" dir="2700000" algn="tl">
                    <a:srgbClr val="FFFFFF"/>
                  </a:outerShdw>
                </a:effectLst>
                <a:latin typeface="Arial" charset="0"/>
              </a:rPr>
              <a:t>1</a:t>
            </a:r>
            <a:r>
              <a:rPr lang="es-ES" sz="2400" dirty="0">
                <a:solidFill>
                  <a:srgbClr val="000000"/>
                </a:solidFill>
                <a:effectLst>
                  <a:outerShdw blurRad="38100" dist="38100" dir="2700000" algn="tl">
                    <a:srgbClr val="FFFFFF"/>
                  </a:outerShdw>
                </a:effectLst>
                <a:latin typeface="Arial" charset="0"/>
              </a:rPr>
              <a:t>/ T</a:t>
            </a:r>
            <a:r>
              <a:rPr lang="es-ES" sz="2400" baseline="-25000" dirty="0">
                <a:solidFill>
                  <a:srgbClr val="000000"/>
                </a:solidFill>
                <a:effectLst>
                  <a:outerShdw blurRad="38100" dist="38100" dir="2700000" algn="tl">
                    <a:srgbClr val="FFFFFF"/>
                  </a:outerShdw>
                </a:effectLst>
                <a:latin typeface="Arial" charset="0"/>
              </a:rPr>
              <a:t>1</a:t>
            </a:r>
            <a:r>
              <a:rPr lang="es-ES" sz="2400" dirty="0">
                <a:solidFill>
                  <a:srgbClr val="000000"/>
                </a:solidFill>
                <a:effectLst>
                  <a:outerShdw blurRad="38100" dist="38100" dir="2700000" algn="tl">
                    <a:srgbClr val="FFFFFF"/>
                  </a:outerShdw>
                </a:effectLst>
                <a:latin typeface="Arial" charset="0"/>
              </a:rPr>
              <a:t> = V</a:t>
            </a:r>
            <a:r>
              <a:rPr lang="es-ES" sz="2400" baseline="-25000" dirty="0">
                <a:solidFill>
                  <a:srgbClr val="000000"/>
                </a:solidFill>
                <a:effectLst>
                  <a:outerShdw blurRad="38100" dist="38100" dir="2700000" algn="tl">
                    <a:srgbClr val="FFFFFF"/>
                  </a:outerShdw>
                </a:effectLst>
                <a:latin typeface="Arial" charset="0"/>
              </a:rPr>
              <a:t>2</a:t>
            </a:r>
            <a:r>
              <a:rPr lang="es-ES" sz="2400" dirty="0">
                <a:solidFill>
                  <a:srgbClr val="000000"/>
                </a:solidFill>
                <a:effectLst>
                  <a:outerShdw blurRad="38100" dist="38100" dir="2700000" algn="tl">
                    <a:srgbClr val="FFFFFF"/>
                  </a:outerShdw>
                </a:effectLst>
                <a:latin typeface="Arial" charset="0"/>
              </a:rPr>
              <a:t>/ T</a:t>
            </a:r>
            <a:r>
              <a:rPr lang="es-ES" sz="2400" baseline="-25000" dirty="0">
                <a:solidFill>
                  <a:srgbClr val="000000"/>
                </a:solidFill>
                <a:effectLst>
                  <a:outerShdw blurRad="38100" dist="38100" dir="2700000" algn="tl">
                    <a:srgbClr val="FFFFFF"/>
                  </a:outerShdw>
                </a:effectLst>
                <a:latin typeface="Arial" charset="0"/>
              </a:rPr>
              <a:t>2</a:t>
            </a:r>
            <a:endParaRPr lang="en-GB" sz="2400" baseline="-25000" dirty="0">
              <a:solidFill>
                <a:srgbClr val="000000"/>
              </a:solidFill>
              <a:effectLst>
                <a:outerShdw blurRad="38100" dist="38100" dir="2700000" algn="tl">
                  <a:srgbClr val="FFFFFF"/>
                </a:outerShdw>
              </a:effectLst>
              <a:latin typeface="Arial" charset="0"/>
            </a:endParaRPr>
          </a:p>
        </p:txBody>
      </p:sp>
      <p:pic>
        <p:nvPicPr>
          <p:cNvPr id="4102" name="Picture 4" descr="comb_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511425"/>
            <a:ext cx="4033838"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8" name="Object 8"/>
          <p:cNvGraphicFramePr>
            <a:graphicFrameLocks noChangeAspect="1"/>
          </p:cNvGraphicFramePr>
          <p:nvPr/>
        </p:nvGraphicFramePr>
        <p:xfrm>
          <a:off x="2843213" y="1412875"/>
          <a:ext cx="1366837" cy="457200"/>
        </p:xfrm>
        <a:graphic>
          <a:graphicData uri="http://schemas.openxmlformats.org/presentationml/2006/ole">
            <mc:AlternateContent xmlns:mc="http://schemas.openxmlformats.org/markup-compatibility/2006">
              <mc:Choice xmlns:v="urn:schemas-microsoft-com:vml" Requires="v">
                <p:oleObj spid="_x0000_s4154" name="Ecuación" r:id="rId4" imgW="507960" imgH="177480" progId="Equation.3">
                  <p:embed/>
                </p:oleObj>
              </mc:Choice>
              <mc:Fallback>
                <p:oleObj name="Ecuación" r:id="rId4" imgW="507960" imgH="1774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412875"/>
                        <a:ext cx="1366837" cy="457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9"/>
          <p:cNvGraphicFramePr>
            <a:graphicFrameLocks noChangeAspect="1"/>
          </p:cNvGraphicFramePr>
          <p:nvPr/>
        </p:nvGraphicFramePr>
        <p:xfrm>
          <a:off x="6227763" y="1268413"/>
          <a:ext cx="1081087" cy="890587"/>
        </p:xfrm>
        <a:graphic>
          <a:graphicData uri="http://schemas.openxmlformats.org/presentationml/2006/ole">
            <mc:AlternateContent xmlns:mc="http://schemas.openxmlformats.org/markup-compatibility/2006">
              <mc:Choice xmlns:v="urn:schemas-microsoft-com:vml" Requires="v">
                <p:oleObj spid="_x0000_s4155" name="Ecuación" r:id="rId6" imgW="457200" imgH="393480" progId="Equation.3">
                  <p:embed/>
                </p:oleObj>
              </mc:Choice>
              <mc:Fallback>
                <p:oleObj name="Ecuación" r:id="rId6" imgW="457200" imgH="3934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1268413"/>
                        <a:ext cx="1081087" cy="89058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3" name="Picture 10" descr="http://www.cespro.com/Materias/MatContenidos/Contquimica/Quimica_basica_archivos/image045.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4787900" y="2492375"/>
            <a:ext cx="410527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228600" y="762000"/>
            <a:ext cx="8540750" cy="4422775"/>
          </a:xfrm>
        </p:spPr>
        <p:txBody>
          <a:bodyPr/>
          <a:lstStyle/>
          <a:p>
            <a:pPr eaLnBrk="1" hangingPunct="1">
              <a:buFont typeface="Wingdings" pitchFamily="2" charset="2"/>
              <a:buNone/>
              <a:defRPr/>
            </a:pPr>
            <a:r>
              <a:rPr lang="es-ES_tradnl" sz="2800" dirty="0" smtClean="0">
                <a:solidFill>
                  <a:srgbClr val="FFC000"/>
                </a:solidFill>
                <a:latin typeface="Arial" charset="0"/>
                <a:cs typeface="Arial" charset="0"/>
              </a:rPr>
              <a:t>-LEY DE GAY LUSSAC (Proceso </a:t>
            </a:r>
            <a:r>
              <a:rPr lang="es-ES_tradnl" sz="2800" dirty="0" err="1" smtClean="0">
                <a:solidFill>
                  <a:srgbClr val="FFC000"/>
                </a:solidFill>
                <a:latin typeface="Arial" charset="0"/>
                <a:cs typeface="Arial" charset="0"/>
              </a:rPr>
              <a:t>isócoro</a:t>
            </a:r>
            <a:r>
              <a:rPr lang="es-ES_tradnl" sz="2800" dirty="0" smtClean="0">
                <a:solidFill>
                  <a:srgbClr val="FFC000"/>
                </a:solidFill>
                <a:latin typeface="Arial" charset="0"/>
                <a:cs typeface="Arial" charset="0"/>
              </a:rPr>
              <a:t>)</a:t>
            </a:r>
          </a:p>
          <a:p>
            <a:pPr eaLnBrk="1" hangingPunct="1">
              <a:buFont typeface="Wingdings" pitchFamily="2" charset="2"/>
              <a:buNone/>
              <a:defRPr/>
            </a:pPr>
            <a:r>
              <a:rPr lang="es-ES" sz="2800" dirty="0" smtClean="0">
                <a:latin typeface="Arial" charset="0"/>
                <a:cs typeface="Arial" charset="0"/>
              </a:rPr>
              <a:t>     V = </a:t>
            </a:r>
            <a:r>
              <a:rPr lang="es-ES" sz="2800" dirty="0" err="1" smtClean="0">
                <a:latin typeface="Arial" charset="0"/>
                <a:cs typeface="Arial" charset="0"/>
              </a:rPr>
              <a:t>cte</a:t>
            </a:r>
            <a:endParaRPr lang="es-ES" sz="2800" dirty="0" smtClean="0">
              <a:latin typeface="Arial" charset="0"/>
              <a:cs typeface="Arial" charset="0"/>
            </a:endParaRPr>
          </a:p>
          <a:p>
            <a:pPr eaLnBrk="1" hangingPunct="1">
              <a:buFont typeface="Wingdings" pitchFamily="2" charset="2"/>
              <a:buNone/>
              <a:defRPr/>
            </a:pPr>
            <a:r>
              <a:rPr lang="es-ES" sz="2800" dirty="0" smtClean="0">
                <a:latin typeface="Arial" charset="0"/>
                <a:cs typeface="Arial" charset="0"/>
              </a:rPr>
              <a:t>     P </a:t>
            </a:r>
            <a:r>
              <a:rPr lang="el-GR" sz="2800" dirty="0" smtClean="0">
                <a:latin typeface="Arial" charset="0"/>
                <a:cs typeface="Arial" charset="0"/>
              </a:rPr>
              <a:t>α</a:t>
            </a:r>
            <a:r>
              <a:rPr lang="es-ES" sz="2800" dirty="0" smtClean="0">
                <a:latin typeface="Arial" charset="0"/>
                <a:cs typeface="Arial" charset="0"/>
              </a:rPr>
              <a:t> T</a:t>
            </a:r>
          </a:p>
        </p:txBody>
      </p:sp>
      <p:pic>
        <p:nvPicPr>
          <p:cNvPr id="5125" name="Picture 4" descr="comb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428875"/>
            <a:ext cx="388778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9" name="Text Box 7"/>
          <p:cNvSpPr txBox="1">
            <a:spLocks noChangeArrowheads="1"/>
          </p:cNvSpPr>
          <p:nvPr/>
        </p:nvSpPr>
        <p:spPr bwMode="auto">
          <a:xfrm>
            <a:off x="1331913" y="6072188"/>
            <a:ext cx="2232025" cy="519112"/>
          </a:xfrm>
          <a:prstGeom prst="rect">
            <a:avLst/>
          </a:prstGeom>
          <a:solidFill>
            <a:srgbClr val="FFFF00"/>
          </a:solidFill>
          <a:ln w="19050" algn="ctr">
            <a:solidFill>
              <a:schemeClr val="tx1"/>
            </a:solidFill>
            <a:miter lim="800000"/>
            <a:headEnd/>
            <a:tailEnd/>
          </a:ln>
          <a:effectLst/>
        </p:spPr>
        <p:txBody>
          <a:bodyPr>
            <a:spAutoFit/>
          </a:bodyPr>
          <a:lstStyle/>
          <a:p>
            <a:pPr algn="ctr">
              <a:spcBef>
                <a:spcPct val="20000"/>
              </a:spcBef>
              <a:buClr>
                <a:schemeClr val="hlink"/>
              </a:buClr>
              <a:buSzPct val="60000"/>
              <a:buFont typeface="Wingdings" pitchFamily="2" charset="2"/>
              <a:buNone/>
              <a:defRPr/>
            </a:pPr>
            <a:r>
              <a:rPr lang="es-ES" sz="2400" dirty="0">
                <a:solidFill>
                  <a:srgbClr val="000000"/>
                </a:solidFill>
                <a:effectLst>
                  <a:outerShdw blurRad="38100" dist="38100" dir="2700000" algn="tl">
                    <a:srgbClr val="FFFFFF"/>
                  </a:outerShdw>
                </a:effectLst>
                <a:latin typeface="Arial" charset="0"/>
              </a:rPr>
              <a:t>P</a:t>
            </a:r>
            <a:r>
              <a:rPr lang="es-ES" sz="2400" baseline="-25000" dirty="0">
                <a:solidFill>
                  <a:srgbClr val="000000"/>
                </a:solidFill>
                <a:effectLst>
                  <a:outerShdw blurRad="38100" dist="38100" dir="2700000" algn="tl">
                    <a:srgbClr val="FFFFFF"/>
                  </a:outerShdw>
                </a:effectLst>
                <a:latin typeface="Arial" charset="0"/>
              </a:rPr>
              <a:t>1</a:t>
            </a:r>
            <a:r>
              <a:rPr lang="es-ES" sz="2400" dirty="0">
                <a:solidFill>
                  <a:srgbClr val="000000"/>
                </a:solidFill>
                <a:effectLst>
                  <a:outerShdw blurRad="38100" dist="38100" dir="2700000" algn="tl">
                    <a:srgbClr val="FFFFFF"/>
                  </a:outerShdw>
                </a:effectLst>
                <a:latin typeface="Arial" charset="0"/>
              </a:rPr>
              <a:t>/T</a:t>
            </a:r>
            <a:r>
              <a:rPr lang="es-ES" sz="2400" baseline="-25000" dirty="0">
                <a:solidFill>
                  <a:srgbClr val="000000"/>
                </a:solidFill>
                <a:effectLst>
                  <a:outerShdw blurRad="38100" dist="38100" dir="2700000" algn="tl">
                    <a:srgbClr val="FFFFFF"/>
                  </a:outerShdw>
                </a:effectLst>
                <a:latin typeface="Arial" charset="0"/>
              </a:rPr>
              <a:t>1</a:t>
            </a:r>
            <a:r>
              <a:rPr lang="es-ES" sz="2400" dirty="0">
                <a:solidFill>
                  <a:srgbClr val="000000"/>
                </a:solidFill>
                <a:effectLst>
                  <a:outerShdw blurRad="38100" dist="38100" dir="2700000" algn="tl">
                    <a:srgbClr val="FFFFFF"/>
                  </a:outerShdw>
                </a:effectLst>
                <a:latin typeface="Arial" charset="0"/>
              </a:rPr>
              <a:t> = P</a:t>
            </a:r>
            <a:r>
              <a:rPr lang="es-ES" sz="2400" baseline="-25000" dirty="0">
                <a:solidFill>
                  <a:srgbClr val="000000"/>
                </a:solidFill>
                <a:effectLst>
                  <a:outerShdw blurRad="38100" dist="38100" dir="2700000" algn="tl">
                    <a:srgbClr val="FFFFFF"/>
                  </a:outerShdw>
                </a:effectLst>
                <a:latin typeface="Arial" charset="0"/>
              </a:rPr>
              <a:t>2</a:t>
            </a:r>
            <a:r>
              <a:rPr lang="es-ES" sz="2400" dirty="0">
                <a:solidFill>
                  <a:srgbClr val="000000"/>
                </a:solidFill>
                <a:effectLst>
                  <a:outerShdw blurRad="38100" dist="38100" dir="2700000" algn="tl">
                    <a:srgbClr val="FFFFFF"/>
                  </a:outerShdw>
                </a:effectLst>
                <a:latin typeface="Arial" charset="0"/>
              </a:rPr>
              <a:t>/T</a:t>
            </a:r>
            <a:r>
              <a:rPr lang="es-ES" sz="2400" baseline="-25000" dirty="0">
                <a:solidFill>
                  <a:srgbClr val="000000"/>
                </a:solidFill>
                <a:effectLst>
                  <a:outerShdw blurRad="38100" dist="38100" dir="2700000" algn="tl">
                    <a:srgbClr val="FFFFFF"/>
                  </a:outerShdw>
                </a:effectLst>
                <a:latin typeface="Arial" charset="0"/>
              </a:rPr>
              <a:t>2</a:t>
            </a:r>
            <a:r>
              <a:rPr lang="es-ES" sz="2800" dirty="0">
                <a:effectLst>
                  <a:outerShdw blurRad="38100" dist="38100" dir="2700000" algn="tl">
                    <a:srgbClr val="000000"/>
                  </a:outerShdw>
                </a:effectLst>
                <a:latin typeface="Arial" charset="0"/>
              </a:rPr>
              <a:t> </a:t>
            </a:r>
            <a:endParaRPr lang="en-GB" sz="2800" dirty="0">
              <a:latin typeface="Arial" charset="0"/>
            </a:endParaRPr>
          </a:p>
        </p:txBody>
      </p:sp>
      <p:graphicFrame>
        <p:nvGraphicFramePr>
          <p:cNvPr id="5122" name="Object 8"/>
          <p:cNvGraphicFramePr>
            <a:graphicFrameLocks noChangeAspect="1"/>
          </p:cNvGraphicFramePr>
          <p:nvPr/>
        </p:nvGraphicFramePr>
        <p:xfrm>
          <a:off x="3059113" y="1484313"/>
          <a:ext cx="1366837" cy="425450"/>
        </p:xfrm>
        <a:graphic>
          <a:graphicData uri="http://schemas.openxmlformats.org/presentationml/2006/ole">
            <mc:AlternateContent xmlns:mc="http://schemas.openxmlformats.org/markup-compatibility/2006">
              <mc:Choice xmlns:v="urn:schemas-microsoft-com:vml" Requires="v">
                <p:oleObj spid="_x0000_s5174" name="Ecuación" r:id="rId4" imgW="507960" imgH="164880" progId="Equation.3">
                  <p:embed/>
                </p:oleObj>
              </mc:Choice>
              <mc:Fallback>
                <p:oleObj name="Ecuación" r:id="rId4" imgW="507960" imgH="1648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484313"/>
                        <a:ext cx="1366837" cy="4254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9"/>
          <p:cNvGraphicFramePr>
            <a:graphicFrameLocks noChangeAspect="1"/>
          </p:cNvGraphicFramePr>
          <p:nvPr/>
        </p:nvGraphicFramePr>
        <p:xfrm>
          <a:off x="6156325" y="1341438"/>
          <a:ext cx="1079500" cy="890587"/>
        </p:xfrm>
        <a:graphic>
          <a:graphicData uri="http://schemas.openxmlformats.org/presentationml/2006/ole">
            <mc:AlternateContent xmlns:mc="http://schemas.openxmlformats.org/markup-compatibility/2006">
              <mc:Choice xmlns:v="urn:schemas-microsoft-com:vml" Requires="v">
                <p:oleObj spid="_x0000_s5175" name="Ecuación" r:id="rId6" imgW="457200" imgH="393480" progId="Equation.3">
                  <p:embed/>
                </p:oleObj>
              </mc:Choice>
              <mc:Fallback>
                <p:oleObj name="Ecuación" r:id="rId6" imgW="457200" imgH="3934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1341438"/>
                        <a:ext cx="1079500" cy="89058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7" name="Picture 10" descr="http://www.cespro.com/Materias/MatContenidos/Contquimica/Quimica_basica_archivos/image048.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4787900" y="2428875"/>
            <a:ext cx="4033838"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216024" y="692845"/>
            <a:ext cx="8460432" cy="2448123"/>
          </a:xfrm>
        </p:spPr>
        <p:txBody>
          <a:bodyPr/>
          <a:lstStyle/>
          <a:p>
            <a:pPr algn="ctr" eaLnBrk="1" hangingPunct="1">
              <a:lnSpc>
                <a:spcPct val="90000"/>
              </a:lnSpc>
              <a:buFont typeface="Wingdings" pitchFamily="2" charset="2"/>
              <a:buNone/>
              <a:defRPr/>
            </a:pPr>
            <a:r>
              <a:rPr lang="es-ES_tradnl" sz="1800" dirty="0" smtClean="0">
                <a:cs typeface="Times New Roman" pitchFamily="18" charset="0"/>
              </a:rPr>
              <a:t>	</a:t>
            </a:r>
            <a:r>
              <a:rPr lang="es-ES_tradnl" sz="3600" b="1" dirty="0" smtClean="0">
                <a:solidFill>
                  <a:srgbClr val="FFFF00"/>
                </a:solidFill>
                <a:latin typeface="Arial" panose="020B0604020202020204" pitchFamily="34" charset="0"/>
                <a:cs typeface="Arial" panose="020B0604020202020204" pitchFamily="34" charset="0"/>
              </a:rPr>
              <a:t>GASES</a:t>
            </a:r>
          </a:p>
          <a:p>
            <a:pPr algn="just" eaLnBrk="1" hangingPunct="1">
              <a:lnSpc>
                <a:spcPct val="90000"/>
              </a:lnSpc>
              <a:buFont typeface="Wingdings" pitchFamily="2" charset="2"/>
              <a:buNone/>
              <a:defRPr/>
            </a:pPr>
            <a:r>
              <a:rPr lang="es-ES_tradnl" sz="1400" dirty="0" smtClean="0">
                <a:cs typeface="Times New Roman" pitchFamily="18" charset="0"/>
              </a:rPr>
              <a:t> </a:t>
            </a:r>
            <a:r>
              <a:rPr lang="es-ES_tradnl" sz="1800" dirty="0" smtClean="0">
                <a:cs typeface="Times New Roman" pitchFamily="18" charset="0"/>
              </a:rPr>
              <a:t> </a:t>
            </a:r>
            <a:r>
              <a:rPr lang="es-ES_tradnl" sz="1200" dirty="0" smtClean="0">
                <a:cs typeface="Times New Roman" pitchFamily="18" charset="0"/>
              </a:rPr>
              <a:t> </a:t>
            </a:r>
            <a:r>
              <a:rPr lang="es-ES_tradnl" sz="700" dirty="0" smtClean="0">
                <a:latin typeface="Arial" charset="0"/>
                <a:cs typeface="Times New Roman" pitchFamily="18" charset="0"/>
              </a:rPr>
              <a:t> </a:t>
            </a:r>
          </a:p>
          <a:p>
            <a:pPr algn="just" eaLnBrk="1" hangingPunct="1">
              <a:lnSpc>
                <a:spcPct val="90000"/>
              </a:lnSpc>
              <a:buFont typeface="Wingdings" pitchFamily="2" charset="2"/>
              <a:buNone/>
              <a:defRPr/>
            </a:pPr>
            <a:r>
              <a:rPr lang="es-ES_tradnl" sz="2800" b="1" dirty="0">
                <a:solidFill>
                  <a:srgbClr val="FF0000"/>
                </a:solidFill>
                <a:latin typeface="Arial" charset="0"/>
                <a:cs typeface="Times New Roman" pitchFamily="18" charset="0"/>
              </a:rPr>
              <a:t> </a:t>
            </a:r>
            <a:r>
              <a:rPr lang="es-ES_tradnl" sz="2800" b="1" dirty="0" smtClean="0">
                <a:solidFill>
                  <a:srgbClr val="FF0000"/>
                </a:solidFill>
                <a:latin typeface="Arial" charset="0"/>
                <a:cs typeface="Times New Roman" pitchFamily="18" charset="0"/>
              </a:rPr>
              <a:t>  INTRODUCCIÓN</a:t>
            </a:r>
          </a:p>
          <a:p>
            <a:pPr algn="just" eaLnBrk="1" hangingPunct="1">
              <a:lnSpc>
                <a:spcPct val="90000"/>
              </a:lnSpc>
              <a:buFont typeface="Wingdings" pitchFamily="2" charset="2"/>
              <a:buNone/>
              <a:defRPr/>
            </a:pPr>
            <a:r>
              <a:rPr lang="es-ES_tradnl" sz="2800" dirty="0" smtClean="0">
                <a:latin typeface="Arial" charset="0"/>
                <a:cs typeface="Times New Roman" pitchFamily="18" charset="0"/>
              </a:rPr>
              <a:t>   Es bien sabido que la materia existe en tres estados físicos: </a:t>
            </a:r>
            <a:r>
              <a:rPr lang="es-ES_tradnl" sz="2800" b="1" dirty="0" smtClean="0">
                <a:solidFill>
                  <a:srgbClr val="FFC000"/>
                </a:solidFill>
                <a:latin typeface="Arial" charset="0"/>
                <a:cs typeface="Times New Roman" pitchFamily="18" charset="0"/>
              </a:rPr>
              <a:t>SÓLIDO</a:t>
            </a:r>
            <a:r>
              <a:rPr lang="es-ES_tradnl" sz="2800" dirty="0" smtClean="0">
                <a:latin typeface="Arial" charset="0"/>
                <a:cs typeface="Times New Roman" pitchFamily="18" charset="0"/>
              </a:rPr>
              <a:t>, </a:t>
            </a:r>
            <a:r>
              <a:rPr lang="es-ES_tradnl" sz="2800" b="1" dirty="0" smtClean="0">
                <a:solidFill>
                  <a:srgbClr val="FFC000"/>
                </a:solidFill>
                <a:latin typeface="Arial" charset="0"/>
                <a:cs typeface="Times New Roman" pitchFamily="18" charset="0"/>
              </a:rPr>
              <a:t>LÍQUIDO</a:t>
            </a:r>
            <a:r>
              <a:rPr lang="es-ES_tradnl" sz="2800" dirty="0" smtClean="0">
                <a:latin typeface="Arial" charset="0"/>
                <a:cs typeface="Times New Roman" pitchFamily="18" charset="0"/>
              </a:rPr>
              <a:t> y </a:t>
            </a:r>
            <a:r>
              <a:rPr lang="es-ES_tradnl" sz="2800" b="1" dirty="0" smtClean="0">
                <a:solidFill>
                  <a:srgbClr val="FFC000"/>
                </a:solidFill>
                <a:latin typeface="Arial" charset="0"/>
                <a:cs typeface="Times New Roman" pitchFamily="18" charset="0"/>
              </a:rPr>
              <a:t>GASEOSO</a:t>
            </a:r>
            <a:r>
              <a:rPr lang="es-ES_tradnl" sz="2800" dirty="0" smtClean="0">
                <a:latin typeface="Arial" charset="0"/>
                <a:cs typeface="Times New Roman" pitchFamily="18" charset="0"/>
              </a:rPr>
              <a:t>.</a:t>
            </a:r>
          </a:p>
          <a:p>
            <a:pPr algn="just" eaLnBrk="1" hangingPunct="1">
              <a:lnSpc>
                <a:spcPct val="90000"/>
              </a:lnSpc>
              <a:buFont typeface="Wingdings" pitchFamily="2" charset="2"/>
              <a:buNone/>
              <a:defRPr/>
            </a:pPr>
            <a:r>
              <a:rPr lang="es-ES_tradnl" sz="2800" dirty="0" smtClean="0">
                <a:latin typeface="Arial" charset="0"/>
                <a:cs typeface="Times New Roman" pitchFamily="18" charset="0"/>
              </a:rPr>
              <a:t>    </a:t>
            </a:r>
            <a:endParaRPr lang="es-ES_tradnl" sz="2800" dirty="0" smtClean="0">
              <a:latin typeface="Arial" charset="0"/>
            </a:endParaRPr>
          </a:p>
        </p:txBody>
      </p:sp>
      <p:graphicFrame>
        <p:nvGraphicFramePr>
          <p:cNvPr id="2" name="1 Objeto"/>
          <p:cNvGraphicFramePr>
            <a:graphicFrameLocks noChangeAspect="1"/>
          </p:cNvGraphicFramePr>
          <p:nvPr>
            <p:extLst>
              <p:ext uri="{D42A27DB-BD31-4B8C-83A1-F6EECF244321}">
                <p14:modId xmlns:p14="http://schemas.microsoft.com/office/powerpoint/2010/main" val="3803057618"/>
              </p:ext>
            </p:extLst>
          </p:nvPr>
        </p:nvGraphicFramePr>
        <p:xfrm>
          <a:off x="2051720" y="3059577"/>
          <a:ext cx="4536504" cy="3105727"/>
        </p:xfrm>
        <a:graphic>
          <a:graphicData uri="http://schemas.openxmlformats.org/presentationml/2006/ole">
            <mc:AlternateContent xmlns:mc="http://schemas.openxmlformats.org/markup-compatibility/2006">
              <mc:Choice xmlns:v="urn:schemas-microsoft-com:vml" Requires="v">
                <p:oleObj spid="_x0000_s31769" name="Imagen de mapa de bits" r:id="rId3" imgW="5676190" imgH="3885714" progId="PBrush">
                  <p:embed/>
                </p:oleObj>
              </mc:Choice>
              <mc:Fallback>
                <p:oleObj name="Imagen de mapa de bits" r:id="rId3" imgW="5676190" imgH="3885714" progId="PBrush">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059577"/>
                        <a:ext cx="4536504" cy="3105727"/>
                      </a:xfrm>
                      <a:prstGeom prst="rect">
                        <a:avLst/>
                      </a:prstGeom>
                      <a:noFill/>
                      <a:ln w="38100">
                        <a:solidFill>
                          <a:schemeClr val="tx2"/>
                        </a:solidFill>
                        <a:miter lim="800000"/>
                        <a:headEnd/>
                        <a:tailEnd/>
                      </a:ln>
                      <a:effectLst/>
                    </p:spPr>
                  </p:pic>
                </p:oleObj>
              </mc:Fallback>
            </mc:AlternateContent>
          </a:graphicData>
        </a:graphic>
      </p:graphicFrame>
      <p:sp>
        <p:nvSpPr>
          <p:cNvPr id="4" name="Text Box 1029"/>
          <p:cNvSpPr txBox="1">
            <a:spLocks noChangeArrowheads="1"/>
          </p:cNvSpPr>
          <p:nvPr/>
        </p:nvSpPr>
        <p:spPr bwMode="auto">
          <a:xfrm>
            <a:off x="1371600" y="6158631"/>
            <a:ext cx="701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 altLang="es-PE" dirty="0">
                <a:latin typeface="Comic Sans MS" pitchFamily="66" charset="0"/>
              </a:rPr>
              <a:t>       </a:t>
            </a:r>
            <a:r>
              <a:rPr lang="es-ES" altLang="es-PE" dirty="0" smtClean="0">
                <a:latin typeface="Comic Sans MS" pitchFamily="66" charset="0"/>
              </a:rPr>
              <a:t>         </a:t>
            </a:r>
            <a:r>
              <a:rPr lang="es-ES" altLang="es-PE" b="1" dirty="0" smtClean="0"/>
              <a:t>GAS </a:t>
            </a:r>
            <a:r>
              <a:rPr lang="es-ES" altLang="es-PE" b="1" dirty="0"/>
              <a:t>	        </a:t>
            </a:r>
            <a:r>
              <a:rPr lang="es-ES" altLang="es-PE" b="1" dirty="0" smtClean="0"/>
              <a:t>  </a:t>
            </a:r>
            <a:r>
              <a:rPr lang="es-ES" altLang="es-PE" b="1" dirty="0"/>
              <a:t>LÍQUIDO	       </a:t>
            </a:r>
            <a:r>
              <a:rPr lang="es-ES" altLang="es-PE" b="1" dirty="0" smtClean="0"/>
              <a:t>SÓLIDO</a:t>
            </a:r>
            <a:endParaRPr lang="es-ES" altLang="es-PE"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a:xfrm>
            <a:off x="250825" y="357188"/>
            <a:ext cx="8229600" cy="5688012"/>
          </a:xfrm>
        </p:spPr>
        <p:txBody>
          <a:bodyPr/>
          <a:lstStyle/>
          <a:p>
            <a:pPr algn="just" eaLnBrk="1" hangingPunct="1">
              <a:buFont typeface="Wingdings" pitchFamily="2" charset="2"/>
              <a:buNone/>
              <a:defRPr/>
            </a:pPr>
            <a:r>
              <a:rPr lang="en-GB" dirty="0" smtClean="0">
                <a:latin typeface="Arial" charset="0"/>
              </a:rPr>
              <a:t>   </a:t>
            </a:r>
            <a:r>
              <a:rPr lang="en-GB" sz="2800" dirty="0" smtClean="0">
                <a:solidFill>
                  <a:srgbClr val="FFC000"/>
                </a:solidFill>
                <a:latin typeface="Arial" charset="0"/>
              </a:rPr>
              <a:t>-LEY DE AVOGADRO</a:t>
            </a:r>
          </a:p>
          <a:p>
            <a:pPr algn="just" eaLnBrk="1" hangingPunct="1">
              <a:buFont typeface="Wingdings" pitchFamily="2" charset="2"/>
              <a:buNone/>
              <a:defRPr/>
            </a:pPr>
            <a:r>
              <a:rPr lang="en-GB" sz="2800" dirty="0" smtClean="0">
                <a:latin typeface="Arial" charset="0"/>
              </a:rPr>
              <a:t>    </a:t>
            </a:r>
            <a:r>
              <a:rPr lang="en-GB" sz="2400" dirty="0" smtClean="0">
                <a:latin typeface="Arial" charset="0"/>
              </a:rPr>
              <a:t>A </a:t>
            </a:r>
            <a:r>
              <a:rPr lang="en-GB" sz="2400" dirty="0" err="1" smtClean="0">
                <a:latin typeface="Arial" charset="0"/>
              </a:rPr>
              <a:t>las</a:t>
            </a:r>
            <a:r>
              <a:rPr lang="en-GB" sz="2400" dirty="0" smtClean="0">
                <a:latin typeface="Arial" charset="0"/>
              </a:rPr>
              <a:t> </a:t>
            </a:r>
            <a:r>
              <a:rPr lang="en-GB" sz="2400" dirty="0" err="1" smtClean="0">
                <a:latin typeface="Arial" charset="0"/>
              </a:rPr>
              <a:t>mismas</a:t>
            </a:r>
            <a:r>
              <a:rPr lang="en-GB" sz="2400" dirty="0" smtClean="0">
                <a:latin typeface="Arial" charset="0"/>
              </a:rPr>
              <a:t> </a:t>
            </a:r>
            <a:r>
              <a:rPr lang="en-GB" sz="2400" dirty="0" err="1" smtClean="0">
                <a:latin typeface="Arial" charset="0"/>
              </a:rPr>
              <a:t>condiciones</a:t>
            </a:r>
            <a:r>
              <a:rPr lang="en-GB" sz="2400" dirty="0" smtClean="0">
                <a:latin typeface="Arial" charset="0"/>
              </a:rPr>
              <a:t> de </a:t>
            </a:r>
            <a:r>
              <a:rPr lang="en-GB" sz="2400" dirty="0" err="1" smtClean="0">
                <a:latin typeface="Arial" charset="0"/>
              </a:rPr>
              <a:t>presión</a:t>
            </a:r>
            <a:r>
              <a:rPr lang="en-GB" sz="2400" dirty="0" smtClean="0">
                <a:latin typeface="Arial" charset="0"/>
              </a:rPr>
              <a:t> y </a:t>
            </a:r>
            <a:r>
              <a:rPr lang="en-GB" sz="2400" dirty="0" err="1" smtClean="0">
                <a:latin typeface="Arial" charset="0"/>
              </a:rPr>
              <a:t>temperatura</a:t>
            </a:r>
            <a:r>
              <a:rPr lang="en-GB" sz="2400" dirty="0" smtClean="0">
                <a:latin typeface="Arial" charset="0"/>
              </a:rPr>
              <a:t>, </a:t>
            </a:r>
            <a:r>
              <a:rPr lang="en-GB" sz="2400" dirty="0" err="1" smtClean="0">
                <a:latin typeface="Arial" charset="0"/>
              </a:rPr>
              <a:t>volúmenes</a:t>
            </a:r>
            <a:r>
              <a:rPr lang="en-GB" sz="2400" dirty="0" smtClean="0">
                <a:latin typeface="Arial" charset="0"/>
              </a:rPr>
              <a:t> </a:t>
            </a:r>
            <a:r>
              <a:rPr lang="en-GB" sz="2400" dirty="0" err="1" smtClean="0">
                <a:latin typeface="Arial" charset="0"/>
              </a:rPr>
              <a:t>iguales</a:t>
            </a:r>
            <a:r>
              <a:rPr lang="en-GB" sz="2400" dirty="0" smtClean="0">
                <a:latin typeface="Arial" charset="0"/>
              </a:rPr>
              <a:t> de gases </a:t>
            </a:r>
            <a:r>
              <a:rPr lang="en-GB" sz="2400" dirty="0" err="1" smtClean="0">
                <a:latin typeface="Arial" charset="0"/>
              </a:rPr>
              <a:t>diferentes</a:t>
            </a:r>
            <a:r>
              <a:rPr lang="en-GB" sz="2400" dirty="0" smtClean="0">
                <a:latin typeface="Arial" charset="0"/>
              </a:rPr>
              <a:t> </a:t>
            </a:r>
            <a:r>
              <a:rPr lang="en-GB" sz="2400" dirty="0" err="1" smtClean="0">
                <a:latin typeface="Arial" charset="0"/>
              </a:rPr>
              <a:t>contienen</a:t>
            </a:r>
            <a:r>
              <a:rPr lang="en-GB" sz="2400" dirty="0" smtClean="0">
                <a:latin typeface="Arial" charset="0"/>
              </a:rPr>
              <a:t> </a:t>
            </a:r>
            <a:r>
              <a:rPr lang="en-GB" sz="2400" dirty="0" err="1" smtClean="0">
                <a:latin typeface="Arial" charset="0"/>
              </a:rPr>
              <a:t>igual</a:t>
            </a:r>
            <a:r>
              <a:rPr lang="en-GB" sz="2400" dirty="0" smtClean="0">
                <a:latin typeface="Arial" charset="0"/>
              </a:rPr>
              <a:t> </a:t>
            </a:r>
            <a:r>
              <a:rPr lang="en-GB" sz="2400" dirty="0" err="1" smtClean="0">
                <a:latin typeface="Arial" charset="0"/>
              </a:rPr>
              <a:t>número</a:t>
            </a:r>
            <a:r>
              <a:rPr lang="en-GB" sz="2400" dirty="0" smtClean="0">
                <a:latin typeface="Arial" charset="0"/>
              </a:rPr>
              <a:t> de </a:t>
            </a:r>
            <a:r>
              <a:rPr lang="en-GB" sz="2400" dirty="0" err="1" smtClean="0">
                <a:latin typeface="Arial" charset="0"/>
              </a:rPr>
              <a:t>moléculas</a:t>
            </a:r>
            <a:r>
              <a:rPr lang="en-GB" sz="2400" dirty="0" smtClean="0">
                <a:latin typeface="Arial" charset="0"/>
              </a:rPr>
              <a:t> </a:t>
            </a:r>
            <a:r>
              <a:rPr lang="en-GB" sz="2400" dirty="0" err="1" smtClean="0">
                <a:latin typeface="Arial" charset="0"/>
              </a:rPr>
              <a:t>pero</a:t>
            </a:r>
            <a:r>
              <a:rPr lang="en-GB" sz="2400" dirty="0" smtClean="0">
                <a:latin typeface="Arial" charset="0"/>
              </a:rPr>
              <a:t> </a:t>
            </a:r>
            <a:r>
              <a:rPr lang="en-GB" sz="2400" dirty="0" err="1" smtClean="0">
                <a:latin typeface="Arial" charset="0"/>
              </a:rPr>
              <a:t>diferente</a:t>
            </a:r>
            <a:r>
              <a:rPr lang="en-GB" sz="2400" dirty="0" smtClean="0">
                <a:latin typeface="Arial" charset="0"/>
              </a:rPr>
              <a:t> peso.</a:t>
            </a:r>
          </a:p>
          <a:p>
            <a:pPr algn="just" eaLnBrk="1" hangingPunct="1">
              <a:buFont typeface="Wingdings" pitchFamily="2" charset="2"/>
              <a:buNone/>
              <a:defRPr/>
            </a:pPr>
            <a:r>
              <a:rPr lang="en-GB" sz="2400" dirty="0" smtClean="0">
                <a:latin typeface="Arial" charset="0"/>
              </a:rPr>
              <a:t>                  </a:t>
            </a:r>
          </a:p>
          <a:p>
            <a:pPr algn="just" eaLnBrk="1" hangingPunct="1">
              <a:buFont typeface="Wingdings" pitchFamily="2" charset="2"/>
              <a:buNone/>
              <a:defRPr/>
            </a:pPr>
            <a:endParaRPr lang="en-GB" sz="2400" dirty="0" smtClean="0">
              <a:latin typeface="Arial" charset="0"/>
            </a:endParaRPr>
          </a:p>
          <a:p>
            <a:pPr algn="just" eaLnBrk="1" hangingPunct="1">
              <a:buFont typeface="Wingdings" pitchFamily="2" charset="2"/>
              <a:buNone/>
              <a:defRPr/>
            </a:pPr>
            <a:r>
              <a:rPr lang="en-GB" sz="2400" dirty="0" smtClean="0">
                <a:latin typeface="Arial" charset="0"/>
              </a:rPr>
              <a:t>                  </a:t>
            </a:r>
          </a:p>
          <a:p>
            <a:pPr algn="just" eaLnBrk="1" hangingPunct="1">
              <a:buFont typeface="Wingdings" pitchFamily="2" charset="2"/>
              <a:buNone/>
              <a:defRPr/>
            </a:pPr>
            <a:endParaRPr lang="en-GB" sz="2400" dirty="0" smtClean="0">
              <a:latin typeface="Arial" charset="0"/>
            </a:endParaRPr>
          </a:p>
          <a:p>
            <a:pPr algn="just" eaLnBrk="1" hangingPunct="1">
              <a:buFont typeface="Wingdings" pitchFamily="2" charset="2"/>
              <a:buNone/>
              <a:defRPr/>
            </a:pPr>
            <a:r>
              <a:rPr lang="en-GB" sz="2400" dirty="0" smtClean="0">
                <a:latin typeface="Arial" charset="0"/>
              </a:rPr>
              <a:t>   </a:t>
            </a:r>
          </a:p>
          <a:p>
            <a:pPr algn="just" eaLnBrk="1" hangingPunct="1">
              <a:buFont typeface="Wingdings" pitchFamily="2" charset="2"/>
              <a:buNone/>
              <a:defRPr/>
            </a:pPr>
            <a:r>
              <a:rPr lang="en-GB" sz="2400" dirty="0" smtClean="0">
                <a:latin typeface="Arial" charset="0"/>
              </a:rPr>
              <a:t>      Para gas “A”    V</a:t>
            </a:r>
            <a:r>
              <a:rPr lang="en-GB" sz="2400" baseline="-25000" dirty="0" smtClean="0">
                <a:latin typeface="Arial" charset="0"/>
              </a:rPr>
              <a:t>A</a:t>
            </a:r>
            <a:r>
              <a:rPr lang="en-GB" sz="2400" dirty="0" smtClean="0">
                <a:latin typeface="Arial" charset="0"/>
              </a:rPr>
              <a:t> = </a:t>
            </a:r>
            <a:r>
              <a:rPr lang="en-GB" sz="2400" dirty="0" err="1" smtClean="0">
                <a:latin typeface="Arial" charset="0"/>
              </a:rPr>
              <a:t>n</a:t>
            </a:r>
            <a:r>
              <a:rPr lang="en-GB" sz="2400" baseline="-25000" dirty="0" err="1" smtClean="0">
                <a:latin typeface="Arial" charset="0"/>
              </a:rPr>
              <a:t>A</a:t>
            </a:r>
            <a:endParaRPr lang="en-GB" sz="2400" baseline="-25000" dirty="0" smtClean="0">
              <a:latin typeface="Arial" charset="0"/>
            </a:endParaRPr>
          </a:p>
          <a:p>
            <a:pPr algn="just" eaLnBrk="1" hangingPunct="1">
              <a:buFont typeface="Wingdings" pitchFamily="2" charset="2"/>
              <a:buNone/>
              <a:defRPr/>
            </a:pPr>
            <a:r>
              <a:rPr lang="en-GB" sz="2400" dirty="0" smtClean="0">
                <a:latin typeface="Arial" charset="0"/>
              </a:rPr>
              <a:t>      Para gas “B”    V</a:t>
            </a:r>
            <a:r>
              <a:rPr lang="en-GB" sz="2400" baseline="-25000" dirty="0" smtClean="0">
                <a:latin typeface="Arial" charset="0"/>
              </a:rPr>
              <a:t>B</a:t>
            </a:r>
            <a:r>
              <a:rPr lang="en-GB" sz="2400" dirty="0" smtClean="0">
                <a:latin typeface="Arial" charset="0"/>
              </a:rPr>
              <a:t> = </a:t>
            </a:r>
            <a:r>
              <a:rPr lang="en-GB" sz="2400" dirty="0" err="1" smtClean="0">
                <a:latin typeface="Arial" charset="0"/>
              </a:rPr>
              <a:t>n</a:t>
            </a:r>
            <a:r>
              <a:rPr lang="en-GB" sz="2400" baseline="-25000" dirty="0" err="1" smtClean="0">
                <a:latin typeface="Arial" charset="0"/>
              </a:rPr>
              <a:t>B</a:t>
            </a:r>
            <a:endParaRPr lang="en-GB" sz="2400" baseline="-25000" dirty="0" smtClean="0">
              <a:latin typeface="Arial" charset="0"/>
            </a:endParaRPr>
          </a:p>
          <a:p>
            <a:pPr algn="just" eaLnBrk="1" hangingPunct="1">
              <a:buFont typeface="Wingdings" pitchFamily="2" charset="2"/>
              <a:buNone/>
              <a:defRPr/>
            </a:pPr>
            <a:r>
              <a:rPr lang="en-GB" sz="2400" dirty="0" smtClean="0">
                <a:latin typeface="Arial" charset="0"/>
              </a:rPr>
              <a:t>      Si los gases </a:t>
            </a:r>
            <a:r>
              <a:rPr lang="en-GB" sz="2400" dirty="0" err="1" smtClean="0">
                <a:latin typeface="Arial" charset="0"/>
              </a:rPr>
              <a:t>ocupan</a:t>
            </a:r>
            <a:r>
              <a:rPr lang="en-GB" sz="2400" dirty="0" smtClean="0">
                <a:latin typeface="Arial" charset="0"/>
              </a:rPr>
              <a:t> </a:t>
            </a:r>
            <a:r>
              <a:rPr lang="en-GB" sz="2400" dirty="0" err="1" smtClean="0">
                <a:latin typeface="Arial" charset="0"/>
              </a:rPr>
              <a:t>igual</a:t>
            </a:r>
            <a:r>
              <a:rPr lang="en-GB" sz="2400" dirty="0" smtClean="0">
                <a:latin typeface="Arial" charset="0"/>
              </a:rPr>
              <a:t> </a:t>
            </a:r>
            <a:r>
              <a:rPr lang="en-GB" sz="2400" dirty="0" err="1" smtClean="0">
                <a:latin typeface="Arial" charset="0"/>
              </a:rPr>
              <a:t>volumen</a:t>
            </a:r>
            <a:r>
              <a:rPr lang="en-GB" sz="2400" dirty="0" smtClean="0">
                <a:latin typeface="Arial" charset="0"/>
              </a:rPr>
              <a:t> (V</a:t>
            </a:r>
            <a:r>
              <a:rPr lang="en-GB" sz="2400" baseline="-25000" dirty="0" smtClean="0">
                <a:latin typeface="Arial" charset="0"/>
              </a:rPr>
              <a:t>A</a:t>
            </a:r>
            <a:r>
              <a:rPr lang="en-GB" sz="2400" dirty="0" smtClean="0">
                <a:latin typeface="Arial" charset="0"/>
              </a:rPr>
              <a:t> =  V</a:t>
            </a:r>
            <a:r>
              <a:rPr lang="en-GB" sz="2400" baseline="-25000" dirty="0" smtClean="0">
                <a:latin typeface="Arial" charset="0"/>
              </a:rPr>
              <a:t>B</a:t>
            </a:r>
            <a:r>
              <a:rPr lang="en-GB" sz="2400" dirty="0" smtClean="0">
                <a:latin typeface="Arial" charset="0"/>
              </a:rPr>
              <a:t>)</a:t>
            </a:r>
            <a:endParaRPr lang="en-GB" sz="2800" dirty="0" smtClean="0">
              <a:latin typeface="Arial" charset="0"/>
            </a:endParaRPr>
          </a:p>
          <a:p>
            <a:pPr algn="just" eaLnBrk="1" hangingPunct="1">
              <a:buFont typeface="Wingdings" pitchFamily="2" charset="2"/>
              <a:buNone/>
              <a:defRPr/>
            </a:pPr>
            <a:endParaRPr lang="en-GB" sz="2800" baseline="-25000" dirty="0" smtClean="0">
              <a:latin typeface="Arial" charset="0"/>
            </a:endParaRPr>
          </a:p>
          <a:p>
            <a:pPr algn="just" eaLnBrk="1" hangingPunct="1">
              <a:buFont typeface="Wingdings" pitchFamily="2" charset="2"/>
              <a:buNone/>
              <a:defRPr/>
            </a:pPr>
            <a:endParaRPr lang="en-GB" sz="4000" baseline="-25000" dirty="0" smtClean="0">
              <a:latin typeface="Arial" charset="0"/>
            </a:endParaRPr>
          </a:p>
          <a:p>
            <a:pPr algn="just" eaLnBrk="1" hangingPunct="1">
              <a:buFont typeface="Wingdings" pitchFamily="2" charset="2"/>
              <a:buNone/>
              <a:defRPr/>
            </a:pPr>
            <a:endParaRPr lang="en-GB" dirty="0" smtClean="0">
              <a:latin typeface="Arial" charset="0"/>
            </a:endParaRPr>
          </a:p>
        </p:txBody>
      </p:sp>
      <p:sp>
        <p:nvSpPr>
          <p:cNvPr id="291844" name="Text Box 4"/>
          <p:cNvSpPr txBox="1">
            <a:spLocks noChangeArrowheads="1"/>
          </p:cNvSpPr>
          <p:nvPr/>
        </p:nvSpPr>
        <p:spPr bwMode="auto">
          <a:xfrm>
            <a:off x="4071938" y="5786438"/>
            <a:ext cx="1728787" cy="523875"/>
          </a:xfrm>
          <a:prstGeom prst="rect">
            <a:avLst/>
          </a:prstGeom>
          <a:solidFill>
            <a:srgbClr val="FFFF00"/>
          </a:solidFill>
          <a:ln w="19050" algn="ctr">
            <a:solidFill>
              <a:schemeClr val="tx1"/>
            </a:solidFill>
            <a:miter lim="800000"/>
            <a:headEnd/>
            <a:tailEnd/>
          </a:ln>
          <a:effectLst/>
        </p:spPr>
        <p:txBody>
          <a:bodyPr anchor="ctr">
            <a:spAutoFit/>
          </a:bodyPr>
          <a:lstStyle/>
          <a:p>
            <a:pPr algn="ctr">
              <a:spcBef>
                <a:spcPct val="50000"/>
              </a:spcBef>
              <a:defRPr/>
            </a:pPr>
            <a:r>
              <a:rPr lang="en-GB" sz="2800" dirty="0" err="1">
                <a:solidFill>
                  <a:srgbClr val="000000"/>
                </a:solidFill>
                <a:effectLst>
                  <a:outerShdw blurRad="38100" dist="38100" dir="2700000" algn="tl">
                    <a:srgbClr val="FFFFFF"/>
                  </a:outerShdw>
                </a:effectLst>
                <a:latin typeface="Arial" charset="0"/>
              </a:rPr>
              <a:t>n</a:t>
            </a:r>
            <a:r>
              <a:rPr lang="en-GB" sz="3600" baseline="-25000" dirty="0" err="1">
                <a:solidFill>
                  <a:srgbClr val="000000"/>
                </a:solidFill>
                <a:effectLst>
                  <a:outerShdw blurRad="38100" dist="38100" dir="2700000" algn="tl">
                    <a:srgbClr val="FFFFFF"/>
                  </a:outerShdw>
                </a:effectLst>
                <a:latin typeface="Arial" charset="0"/>
              </a:rPr>
              <a:t>A</a:t>
            </a:r>
            <a:r>
              <a:rPr lang="en-GB" sz="3600" baseline="-25000" dirty="0">
                <a:solidFill>
                  <a:srgbClr val="000000"/>
                </a:solidFill>
                <a:effectLst>
                  <a:outerShdw blurRad="38100" dist="38100" dir="2700000" algn="tl">
                    <a:srgbClr val="FFFFFF"/>
                  </a:outerShdw>
                </a:effectLst>
                <a:latin typeface="Arial" charset="0"/>
              </a:rPr>
              <a:t> </a:t>
            </a:r>
            <a:r>
              <a:rPr lang="en-GB" sz="2800" dirty="0">
                <a:solidFill>
                  <a:srgbClr val="000000"/>
                </a:solidFill>
                <a:effectLst>
                  <a:outerShdw blurRad="38100" dist="38100" dir="2700000" algn="tl">
                    <a:srgbClr val="FFFFFF"/>
                  </a:outerShdw>
                </a:effectLst>
                <a:latin typeface="Arial" charset="0"/>
              </a:rPr>
              <a:t>= </a:t>
            </a:r>
            <a:r>
              <a:rPr lang="en-GB" sz="2800" dirty="0" err="1">
                <a:solidFill>
                  <a:srgbClr val="000000"/>
                </a:solidFill>
                <a:effectLst>
                  <a:outerShdw blurRad="38100" dist="38100" dir="2700000" algn="tl">
                    <a:srgbClr val="FFFFFF"/>
                  </a:outerShdw>
                </a:effectLst>
                <a:latin typeface="Arial" charset="0"/>
              </a:rPr>
              <a:t>n</a:t>
            </a:r>
            <a:r>
              <a:rPr lang="en-GB" sz="3600" baseline="-25000" dirty="0" err="1">
                <a:solidFill>
                  <a:srgbClr val="000000"/>
                </a:solidFill>
                <a:effectLst>
                  <a:outerShdw blurRad="38100" dist="38100" dir="2700000" algn="tl">
                    <a:srgbClr val="FFFFFF"/>
                  </a:outerShdw>
                </a:effectLst>
                <a:latin typeface="Arial" charset="0"/>
              </a:rPr>
              <a:t>B</a:t>
            </a:r>
            <a:endParaRPr lang="en-GB" sz="3600" baseline="-25000" dirty="0">
              <a:solidFill>
                <a:srgbClr val="000000"/>
              </a:solidFill>
              <a:effectLst>
                <a:outerShdw blurRad="38100" dist="38100" dir="2700000" algn="tl">
                  <a:srgbClr val="FFFFFF"/>
                </a:outerShdw>
              </a:effectLst>
              <a:latin typeface="Arial" charset="0"/>
            </a:endParaRPr>
          </a:p>
        </p:txBody>
      </p:sp>
      <p:pic>
        <p:nvPicPr>
          <p:cNvPr id="49156" name="Picture 5" descr="http://dta.utalca.cl/quimica/profesor/urzua/cap5/imagenes/avogadr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428875"/>
            <a:ext cx="654685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7939" name="Rectangle 3"/>
              <p:cNvSpPr>
                <a:spLocks noGrp="1" noChangeArrowheads="1"/>
              </p:cNvSpPr>
              <p:nvPr>
                <p:ph idx="1"/>
              </p:nvPr>
            </p:nvSpPr>
            <p:spPr>
              <a:xfrm>
                <a:off x="228600" y="404813"/>
                <a:ext cx="8540750" cy="6048375"/>
              </a:xfrm>
            </p:spPr>
            <p:txBody>
              <a:bodyPr/>
              <a:lstStyle/>
              <a:p>
                <a:pPr algn="just" eaLnBrk="1" hangingPunct="1">
                  <a:lnSpc>
                    <a:spcPct val="80000"/>
                  </a:lnSpc>
                  <a:buFont typeface="Wingdings" pitchFamily="2" charset="2"/>
                  <a:buNone/>
                  <a:defRPr/>
                </a:pPr>
                <a:r>
                  <a:rPr lang="es-ES" sz="3000" dirty="0" smtClean="0">
                    <a:solidFill>
                      <a:srgbClr val="FF0000"/>
                    </a:solidFill>
                    <a:cs typeface="Arial" charset="0"/>
                  </a:rPr>
                  <a:t>   </a:t>
                </a:r>
                <a:r>
                  <a:rPr lang="es-ES" sz="2800" b="1" dirty="0" smtClean="0">
                    <a:solidFill>
                      <a:srgbClr val="FF0000"/>
                    </a:solidFill>
                    <a:latin typeface="Arial" charset="0"/>
                    <a:cs typeface="Arial" charset="0"/>
                  </a:rPr>
                  <a:t>LEY GENERAL DE LOS GASES IDEALES (Proceso </a:t>
                </a:r>
                <a:r>
                  <a:rPr lang="es-ES" sz="2800" b="1" dirty="0" err="1" smtClean="0">
                    <a:solidFill>
                      <a:srgbClr val="FF0000"/>
                    </a:solidFill>
                    <a:latin typeface="Arial" charset="0"/>
                    <a:cs typeface="Arial" charset="0"/>
                  </a:rPr>
                  <a:t>isomásico</a:t>
                </a:r>
                <a:r>
                  <a:rPr lang="es-ES" sz="2800" b="1" dirty="0" smtClean="0">
                    <a:solidFill>
                      <a:srgbClr val="FF0000"/>
                    </a:solidFill>
                    <a:latin typeface="Arial" charset="0"/>
                    <a:cs typeface="Arial" charset="0"/>
                  </a:rPr>
                  <a:t>)</a:t>
                </a:r>
              </a:p>
              <a:p>
                <a:pPr algn="just" eaLnBrk="1" hangingPunct="1">
                  <a:lnSpc>
                    <a:spcPct val="80000"/>
                  </a:lnSpc>
                  <a:buFont typeface="Wingdings" pitchFamily="2" charset="2"/>
                  <a:buNone/>
                  <a:defRPr/>
                </a:pPr>
                <a:endParaRPr lang="es-ES" sz="2000" dirty="0" smtClean="0">
                  <a:solidFill>
                    <a:srgbClr val="3399FF"/>
                  </a:solidFill>
                  <a:latin typeface="Arial" charset="0"/>
                  <a:cs typeface="Arial" charset="0"/>
                </a:endParaRPr>
              </a:p>
              <a:p>
                <a:pPr algn="just" eaLnBrk="1" hangingPunct="1">
                  <a:lnSpc>
                    <a:spcPct val="80000"/>
                  </a:lnSpc>
                  <a:buFont typeface="Wingdings" pitchFamily="2" charset="2"/>
                  <a:buNone/>
                  <a:defRPr/>
                </a:pPr>
                <a:r>
                  <a:rPr lang="es-ES" sz="2800" dirty="0" smtClean="0">
                    <a:latin typeface="Arial" charset="0"/>
                    <a:cs typeface="Arial" charset="0"/>
                  </a:rPr>
                  <a:t>   Deducción de la fórmula general:</a:t>
                </a:r>
              </a:p>
              <a:p>
                <a:pPr algn="just" eaLnBrk="1" hangingPunct="1">
                  <a:lnSpc>
                    <a:spcPct val="80000"/>
                  </a:lnSpc>
                  <a:buFont typeface="Wingdings" pitchFamily="2" charset="2"/>
                  <a:buNone/>
                  <a:defRPr/>
                </a:pPr>
                <a:r>
                  <a:rPr lang="es-ES" sz="2800" dirty="0" smtClean="0">
                    <a:latin typeface="Arial" charset="0"/>
                    <a:cs typeface="Arial" charset="0"/>
                  </a:rPr>
                  <a:t>   -Ley de </a:t>
                </a:r>
                <a:r>
                  <a:rPr lang="es-ES" sz="2800" dirty="0" err="1" smtClean="0">
                    <a:latin typeface="Arial" charset="0"/>
                    <a:cs typeface="Arial" charset="0"/>
                  </a:rPr>
                  <a:t>Boyle</a:t>
                </a:r>
                <a:r>
                  <a:rPr lang="es-ES" sz="2800" dirty="0" smtClean="0">
                    <a:latin typeface="Arial" charset="0"/>
                    <a:cs typeface="Arial" charset="0"/>
                  </a:rPr>
                  <a:t>:           V   </a:t>
                </a:r>
                <a:r>
                  <a:rPr lang="el-GR" sz="2800" dirty="0" smtClean="0">
                    <a:latin typeface="Arial" charset="0"/>
                    <a:cs typeface="Arial" charset="0"/>
                  </a:rPr>
                  <a:t>α</a:t>
                </a:r>
                <a:r>
                  <a:rPr lang="es-ES" sz="2800" dirty="0" smtClean="0">
                    <a:latin typeface="Arial" charset="0"/>
                    <a:cs typeface="Arial" charset="0"/>
                  </a:rPr>
                  <a:t>   1/P</a:t>
                </a:r>
              </a:p>
              <a:p>
                <a:pPr algn="just" eaLnBrk="1" hangingPunct="1">
                  <a:lnSpc>
                    <a:spcPct val="80000"/>
                  </a:lnSpc>
                  <a:buFont typeface="Wingdings" pitchFamily="2" charset="2"/>
                  <a:buNone/>
                  <a:defRPr/>
                </a:pPr>
                <a:r>
                  <a:rPr lang="es-ES" sz="2800" dirty="0" smtClean="0">
                    <a:latin typeface="Arial" charset="0"/>
                    <a:cs typeface="Arial" charset="0"/>
                  </a:rPr>
                  <a:t>   -Ley de Charles:       V   </a:t>
                </a:r>
                <a:r>
                  <a:rPr lang="el-GR" sz="2800" dirty="0" smtClean="0">
                    <a:latin typeface="Arial" charset="0"/>
                    <a:cs typeface="Arial" charset="0"/>
                  </a:rPr>
                  <a:t>α</a:t>
                </a:r>
                <a:r>
                  <a:rPr lang="es-ES" sz="2800" dirty="0" smtClean="0">
                    <a:latin typeface="Arial" charset="0"/>
                    <a:cs typeface="Arial" charset="0"/>
                  </a:rPr>
                  <a:t>    T</a:t>
                </a:r>
              </a:p>
              <a:p>
                <a:pPr algn="just" eaLnBrk="1" hangingPunct="1">
                  <a:lnSpc>
                    <a:spcPct val="80000"/>
                  </a:lnSpc>
                  <a:buFont typeface="Wingdings" pitchFamily="2" charset="2"/>
                  <a:buNone/>
                  <a:defRPr/>
                </a:pPr>
                <a:r>
                  <a:rPr lang="es-ES" sz="2800" dirty="0" smtClean="0">
                    <a:latin typeface="Arial" charset="0"/>
                    <a:cs typeface="Arial" charset="0"/>
                  </a:rPr>
                  <a:t>   -Ley de </a:t>
                </a:r>
                <a:r>
                  <a:rPr lang="es-ES" sz="2800" dirty="0" err="1" smtClean="0">
                    <a:latin typeface="Arial" charset="0"/>
                    <a:cs typeface="Arial" charset="0"/>
                  </a:rPr>
                  <a:t>Avogrado</a:t>
                </a:r>
                <a:r>
                  <a:rPr lang="es-ES" sz="2800" dirty="0" smtClean="0">
                    <a:latin typeface="Arial" charset="0"/>
                    <a:cs typeface="Arial" charset="0"/>
                  </a:rPr>
                  <a:t>:    V   </a:t>
                </a:r>
                <a:r>
                  <a:rPr lang="el-GR" sz="2800" dirty="0" smtClean="0">
                    <a:latin typeface="Arial" charset="0"/>
                    <a:cs typeface="Arial" charset="0"/>
                  </a:rPr>
                  <a:t>α</a:t>
                </a:r>
                <a:r>
                  <a:rPr lang="es-ES" sz="2800" dirty="0" smtClean="0">
                    <a:latin typeface="Arial" charset="0"/>
                    <a:cs typeface="Arial" charset="0"/>
                  </a:rPr>
                  <a:t>    n</a:t>
                </a:r>
              </a:p>
              <a:p>
                <a:pPr algn="just" eaLnBrk="1" hangingPunct="1">
                  <a:lnSpc>
                    <a:spcPct val="80000"/>
                  </a:lnSpc>
                  <a:buFont typeface="Wingdings" pitchFamily="2" charset="2"/>
                  <a:buNone/>
                  <a:defRPr/>
                </a:pPr>
                <a:endParaRPr lang="es-ES" sz="1800" dirty="0" smtClean="0">
                  <a:latin typeface="Arial" charset="0"/>
                  <a:cs typeface="Arial" charset="0"/>
                </a:endParaRPr>
              </a:p>
              <a:p>
                <a:pPr algn="just">
                  <a:lnSpc>
                    <a:spcPct val="80000"/>
                  </a:lnSpc>
                  <a:buNone/>
                  <a:defRPr/>
                </a:pPr>
                <a:r>
                  <a:rPr lang="es-ES" sz="2800" dirty="0" smtClean="0">
                    <a:latin typeface="Arial" charset="0"/>
                    <a:cs typeface="Arial" charset="0"/>
                  </a:rPr>
                  <a:t>   Combinando estas relaciones:       V  </a:t>
                </a:r>
                <a:r>
                  <a:rPr lang="el-GR" sz="2800" dirty="0" smtClean="0">
                    <a:latin typeface="Arial" charset="0"/>
                    <a:cs typeface="Arial" charset="0"/>
                  </a:rPr>
                  <a:t>α</a:t>
                </a:r>
                <a:r>
                  <a:rPr lang="es-ES" sz="2800" dirty="0" smtClean="0">
                    <a:latin typeface="Arial" charset="0"/>
                    <a:cs typeface="Arial" charset="0"/>
                  </a:rPr>
                  <a:t>  </a:t>
                </a:r>
                <a14:m>
                  <m:oMath xmlns:m="http://schemas.openxmlformats.org/officeDocument/2006/math">
                    <m:f>
                      <m:fPr>
                        <m:ctrlPr>
                          <a:rPr lang="es-ES" sz="3600" i="1">
                            <a:latin typeface="Cambria Math"/>
                            <a:cs typeface="Arial" charset="0"/>
                          </a:rPr>
                        </m:ctrlPr>
                      </m:fPr>
                      <m:num>
                        <m:r>
                          <m:rPr>
                            <m:sty m:val="p"/>
                          </m:rPr>
                          <a:rPr lang="es-PE" sz="3600" i="0">
                            <a:latin typeface="Cambria Math"/>
                            <a:cs typeface="Arial" charset="0"/>
                          </a:rPr>
                          <m:t>n</m:t>
                        </m:r>
                        <m:r>
                          <m:rPr>
                            <m:sty m:val="p"/>
                          </m:rPr>
                          <a:rPr lang="es-PE" sz="3600" i="0">
                            <a:latin typeface="Cambria Math"/>
                            <a:ea typeface="Cambria Math"/>
                            <a:cs typeface="Arial" charset="0"/>
                          </a:rPr>
                          <m:t>T</m:t>
                        </m:r>
                      </m:num>
                      <m:den>
                        <m:r>
                          <m:rPr>
                            <m:sty m:val="p"/>
                          </m:rPr>
                          <a:rPr lang="es-PE" sz="3600" i="0">
                            <a:latin typeface="Cambria Math"/>
                            <a:cs typeface="Arial" charset="0"/>
                          </a:rPr>
                          <m:t>P</m:t>
                        </m:r>
                      </m:den>
                    </m:f>
                  </m:oMath>
                </a14:m>
                <a:r>
                  <a:rPr lang="es-ES" sz="3600" dirty="0" smtClean="0">
                    <a:latin typeface="Arial" panose="020B0604020202020204" pitchFamily="34" charset="0"/>
                    <a:cs typeface="Arial" panose="020B0604020202020204" pitchFamily="34" charset="0"/>
                  </a:rPr>
                  <a:t>  </a:t>
                </a:r>
              </a:p>
              <a:p>
                <a:pPr algn="just">
                  <a:lnSpc>
                    <a:spcPct val="80000"/>
                  </a:lnSpc>
                  <a:buNone/>
                  <a:defRPr/>
                </a:pPr>
                <a:r>
                  <a:rPr lang="es-ES" sz="1200" dirty="0" smtClean="0">
                    <a:latin typeface="Arial" panose="020B0604020202020204" pitchFamily="34" charset="0"/>
                    <a:cs typeface="Arial" panose="020B0604020202020204" pitchFamily="34" charset="0"/>
                  </a:rPr>
                  <a:t> </a:t>
                </a:r>
                <a:endParaRPr lang="es-ES" sz="1050" dirty="0" smtClean="0">
                  <a:latin typeface="Arial" panose="020B0604020202020204" pitchFamily="34" charset="0"/>
                  <a:cs typeface="Arial" panose="020B0604020202020204" pitchFamily="34" charset="0"/>
                </a:endParaRPr>
              </a:p>
              <a:p>
                <a:pPr algn="just" eaLnBrk="1" hangingPunct="1">
                  <a:lnSpc>
                    <a:spcPct val="80000"/>
                  </a:lnSpc>
                  <a:buFont typeface="Wingdings" pitchFamily="2" charset="2"/>
                  <a:buNone/>
                  <a:defRPr/>
                </a:pPr>
                <a:r>
                  <a:rPr lang="es-ES" sz="2800" dirty="0" smtClean="0">
                    <a:latin typeface="Arial" charset="0"/>
                    <a:cs typeface="Arial" charset="0"/>
                  </a:rPr>
                  <a:t>   Si llamamos R a la constante de proporcionalidad</a:t>
                </a:r>
              </a:p>
              <a:p>
                <a:pPr algn="just" eaLnBrk="1" hangingPunct="1">
                  <a:lnSpc>
                    <a:spcPct val="80000"/>
                  </a:lnSpc>
                  <a:buFont typeface="Wingdings" pitchFamily="2" charset="2"/>
                  <a:buNone/>
                  <a:defRPr/>
                </a:pPr>
                <a:endParaRPr lang="es-ES" sz="1600" dirty="0" smtClean="0">
                  <a:latin typeface="Arial" charset="0"/>
                  <a:cs typeface="Arial" charset="0"/>
                </a:endParaRPr>
              </a:p>
              <a:p>
                <a:pPr algn="just">
                  <a:lnSpc>
                    <a:spcPct val="80000"/>
                  </a:lnSpc>
                  <a:buNone/>
                  <a:defRPr/>
                </a:pPr>
                <a:r>
                  <a:rPr lang="es-ES" sz="2800" dirty="0" smtClean="0">
                    <a:latin typeface="Arial" charset="0"/>
                    <a:cs typeface="Arial" charset="0"/>
                  </a:rPr>
                  <a:t>                                    V = R </a:t>
                </a:r>
                <a14:m>
                  <m:oMath xmlns:m="http://schemas.openxmlformats.org/officeDocument/2006/math">
                    <m:f>
                      <m:fPr>
                        <m:ctrlPr>
                          <a:rPr lang="es-ES" b="1" i="1">
                            <a:latin typeface="Cambria Math"/>
                            <a:cs typeface="Arial" charset="0"/>
                          </a:rPr>
                        </m:ctrlPr>
                      </m:fPr>
                      <m:num>
                        <m:r>
                          <a:rPr lang="es-PE" b="1" i="0">
                            <a:latin typeface="Cambria Math"/>
                            <a:cs typeface="Arial" charset="0"/>
                          </a:rPr>
                          <m:t>𝐧</m:t>
                        </m:r>
                        <m:r>
                          <a:rPr lang="es-PE" b="1" i="0">
                            <a:latin typeface="Cambria Math"/>
                            <a:ea typeface="Cambria Math"/>
                            <a:cs typeface="Arial" charset="0"/>
                          </a:rPr>
                          <m:t>𝐓</m:t>
                        </m:r>
                      </m:num>
                      <m:den>
                        <m:r>
                          <a:rPr lang="es-PE" b="1" i="0">
                            <a:latin typeface="Cambria Math"/>
                            <a:cs typeface="Arial" charset="0"/>
                          </a:rPr>
                          <m:t>𝐏</m:t>
                        </m:r>
                      </m:den>
                    </m:f>
                  </m:oMath>
                </a14:m>
                <a:endParaRPr lang="es-ES" sz="2800" b="1" dirty="0" smtClean="0">
                  <a:latin typeface="Arial" panose="020B0604020202020204" pitchFamily="34" charset="0"/>
                  <a:cs typeface="Arial" panose="020B0604020202020204" pitchFamily="34" charset="0"/>
                </a:endParaRPr>
              </a:p>
              <a:p>
                <a:pPr algn="just" eaLnBrk="1" hangingPunct="1">
                  <a:lnSpc>
                    <a:spcPct val="80000"/>
                  </a:lnSpc>
                  <a:buFont typeface="Wingdings" pitchFamily="2" charset="2"/>
                  <a:buNone/>
                  <a:defRPr/>
                </a:pPr>
                <a:endParaRPr lang="es-ES" sz="2800" dirty="0" smtClean="0">
                  <a:latin typeface="Arial" charset="0"/>
                  <a:cs typeface="Arial" charset="0"/>
                </a:endParaRPr>
              </a:p>
            </p:txBody>
          </p:sp>
        </mc:Choice>
        <mc:Fallback xmlns="">
          <p:sp>
            <p:nvSpPr>
              <p:cNvPr id="167939" name="Rectangle 3"/>
              <p:cNvSpPr>
                <a:spLocks noGrp="1" noRot="1" noChangeAspect="1" noMove="1" noResize="1" noEditPoints="1" noAdjustHandles="1" noChangeArrowheads="1" noChangeShapeType="1" noTextEdit="1"/>
              </p:cNvSpPr>
              <p:nvPr>
                <p:ph idx="1"/>
              </p:nvPr>
            </p:nvSpPr>
            <p:spPr>
              <a:xfrm>
                <a:off x="228600" y="404813"/>
                <a:ext cx="8540750" cy="6048375"/>
              </a:xfrm>
              <a:blipFill rotWithShape="1">
                <a:blip r:embed="rId2"/>
                <a:stretch>
                  <a:fillRect t="-2316" r="-1856"/>
                </a:stretch>
              </a:blipFill>
            </p:spPr>
            <p:txBody>
              <a:bodyPr/>
              <a:lstStyle/>
              <a:p>
                <a:r>
                  <a:rPr lang="es-PE">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8" name="Rectangle 4"/>
          <p:cNvSpPr>
            <a:spLocks noGrp="1" noChangeArrowheads="1"/>
          </p:cNvSpPr>
          <p:nvPr>
            <p:ph idx="1"/>
          </p:nvPr>
        </p:nvSpPr>
        <p:spPr>
          <a:xfrm>
            <a:off x="360040" y="71438"/>
            <a:ext cx="8100392" cy="2592387"/>
          </a:xfrm>
        </p:spPr>
        <p:txBody>
          <a:bodyPr/>
          <a:lstStyle/>
          <a:p>
            <a:pPr eaLnBrk="1" hangingPunct="1">
              <a:buClr>
                <a:schemeClr val="folHlink"/>
              </a:buClr>
              <a:buFont typeface="Wingdings" pitchFamily="2" charset="2"/>
              <a:buNone/>
              <a:defRPr/>
            </a:pPr>
            <a:endParaRPr lang="es-PE" dirty="0" smtClean="0"/>
          </a:p>
          <a:p>
            <a:pPr algn="just" eaLnBrk="1" hangingPunct="1">
              <a:buClr>
                <a:schemeClr val="folHlink"/>
              </a:buClr>
              <a:buFont typeface="Wingdings" pitchFamily="2" charset="2"/>
              <a:buNone/>
              <a:defRPr/>
            </a:pPr>
            <a:r>
              <a:rPr lang="es-ES" sz="2800" dirty="0" smtClean="0">
                <a:solidFill>
                  <a:srgbClr val="3399FF"/>
                </a:solidFill>
                <a:latin typeface="Arial" charset="0"/>
              </a:rPr>
              <a:t>   </a:t>
            </a:r>
            <a:r>
              <a:rPr lang="es-ES" sz="2800" b="1" dirty="0" smtClean="0">
                <a:solidFill>
                  <a:srgbClr val="FF0000"/>
                </a:solidFill>
                <a:latin typeface="Arial" charset="0"/>
              </a:rPr>
              <a:t>ECUACIÓN UNIVERSAL DE LOS GASES   IDEALES</a:t>
            </a:r>
          </a:p>
          <a:p>
            <a:pPr algn="just" eaLnBrk="1" hangingPunct="1">
              <a:buClr>
                <a:schemeClr val="folHlink"/>
              </a:buClr>
              <a:buFont typeface="Wingdings" pitchFamily="2" charset="2"/>
              <a:buNone/>
              <a:defRPr/>
            </a:pPr>
            <a:endParaRPr lang="es-PE" sz="1100" dirty="0" smtClean="0">
              <a:latin typeface="Arial" charset="0"/>
            </a:endParaRPr>
          </a:p>
          <a:p>
            <a:pPr algn="just" eaLnBrk="1" hangingPunct="1">
              <a:buClr>
                <a:schemeClr val="folHlink"/>
              </a:buClr>
              <a:buFont typeface="Wingdings" pitchFamily="2" charset="2"/>
              <a:buNone/>
              <a:defRPr/>
            </a:pPr>
            <a:r>
              <a:rPr lang="es-PE" sz="2800" dirty="0" smtClean="0">
                <a:latin typeface="Arial" charset="0"/>
              </a:rPr>
              <a:t>    Relación matemática entre las cuatro variables de estado.</a:t>
            </a:r>
            <a:r>
              <a:rPr lang="es-PE" dirty="0" smtClean="0"/>
              <a:t> </a:t>
            </a:r>
          </a:p>
        </p:txBody>
      </p:sp>
      <p:graphicFrame>
        <p:nvGraphicFramePr>
          <p:cNvPr id="7170" name="Object 5"/>
          <p:cNvGraphicFramePr>
            <a:graphicFrameLocks noChangeAspect="1"/>
          </p:cNvGraphicFramePr>
          <p:nvPr/>
        </p:nvGraphicFramePr>
        <p:xfrm>
          <a:off x="539750" y="4425950"/>
          <a:ext cx="4392613" cy="1646238"/>
        </p:xfrm>
        <a:graphic>
          <a:graphicData uri="http://schemas.openxmlformats.org/presentationml/2006/ole">
            <mc:AlternateContent xmlns:mc="http://schemas.openxmlformats.org/markup-compatibility/2006">
              <mc:Choice xmlns:v="urn:schemas-microsoft-com:vml" Requires="v">
                <p:oleObj spid="_x0000_s7268" name="Ecuación" r:id="rId3" imgW="2234880" imgH="838080" progId="Equation.3">
                  <p:embed/>
                </p:oleObj>
              </mc:Choice>
              <mc:Fallback>
                <p:oleObj name="Ecuación" r:id="rId3" imgW="2234880" imgH="838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425950"/>
                        <a:ext cx="4392613" cy="164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7"/>
          <p:cNvGraphicFramePr>
            <a:graphicFrameLocks noChangeAspect="1"/>
          </p:cNvGraphicFramePr>
          <p:nvPr/>
        </p:nvGraphicFramePr>
        <p:xfrm>
          <a:off x="5703888" y="5357813"/>
          <a:ext cx="2828925" cy="788987"/>
        </p:xfrm>
        <a:graphic>
          <a:graphicData uri="http://schemas.openxmlformats.org/presentationml/2006/ole">
            <mc:AlternateContent xmlns:mc="http://schemas.openxmlformats.org/markup-compatibility/2006">
              <mc:Choice xmlns:v="urn:schemas-microsoft-com:vml" Requires="v">
                <p:oleObj spid="_x0000_s7269" name="Ecuación" r:id="rId5" imgW="749160" imgH="215640" progId="Equation.3">
                  <p:embed/>
                </p:oleObj>
              </mc:Choice>
              <mc:Fallback>
                <p:oleObj name="Ecuación" r:id="rId5" imgW="74916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3888" y="5357813"/>
                        <a:ext cx="2828925" cy="788987"/>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8"/>
          <p:cNvGraphicFramePr>
            <a:graphicFrameLocks noChangeAspect="1"/>
          </p:cNvGraphicFramePr>
          <p:nvPr/>
        </p:nvGraphicFramePr>
        <p:xfrm>
          <a:off x="971550" y="2928938"/>
          <a:ext cx="3478213" cy="903287"/>
        </p:xfrm>
        <a:graphic>
          <a:graphicData uri="http://schemas.openxmlformats.org/presentationml/2006/ole">
            <mc:AlternateContent xmlns:mc="http://schemas.openxmlformats.org/markup-compatibility/2006">
              <mc:Choice xmlns:v="urn:schemas-microsoft-com:vml" Requires="v">
                <p:oleObj spid="_x0000_s7270" name="Ecuación" r:id="rId7" imgW="685800" imgH="177480" progId="Equation.3">
                  <p:embed/>
                </p:oleObj>
              </mc:Choice>
              <mc:Fallback>
                <p:oleObj name="Ecuación" r:id="rId7" imgW="685800" imgH="177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928938"/>
                        <a:ext cx="3478213" cy="903287"/>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Line 9"/>
          <p:cNvSpPr>
            <a:spLocks noChangeShapeType="1"/>
          </p:cNvSpPr>
          <p:nvPr/>
        </p:nvSpPr>
        <p:spPr bwMode="auto">
          <a:xfrm>
            <a:off x="5076825" y="2708275"/>
            <a:ext cx="0" cy="3529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graphicFrame>
        <p:nvGraphicFramePr>
          <p:cNvPr id="7173" name="Object 6"/>
          <p:cNvGraphicFramePr>
            <a:graphicFrameLocks noChangeAspect="1"/>
          </p:cNvGraphicFramePr>
          <p:nvPr/>
        </p:nvGraphicFramePr>
        <p:xfrm>
          <a:off x="5538788" y="2643188"/>
          <a:ext cx="3213100" cy="2497137"/>
        </p:xfrm>
        <a:graphic>
          <a:graphicData uri="http://schemas.openxmlformats.org/presentationml/2006/ole">
            <mc:AlternateContent xmlns:mc="http://schemas.openxmlformats.org/markup-compatibility/2006">
              <mc:Choice xmlns:v="urn:schemas-microsoft-com:vml" Requires="v">
                <p:oleObj spid="_x0000_s7271" name="Ecuación" r:id="rId9" imgW="1307880" imgH="1015920" progId="Equation.3">
                  <p:embed/>
                </p:oleObj>
              </mc:Choice>
              <mc:Fallback>
                <p:oleObj name="Ecuación" r:id="rId9" imgW="1307880" imgH="101592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38788" y="2643188"/>
                        <a:ext cx="3213100" cy="249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4" descr="Ecuación General de los gas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6375" y="620713"/>
            <a:ext cx="6226175" cy="2349500"/>
          </a:xfrm>
          <a:noFill/>
          <a:extLst>
            <a:ext uri="{909E8E84-426E-40DD-AFC4-6F175D3DCCD1}">
              <a14:hiddenFill xmlns:a14="http://schemas.microsoft.com/office/drawing/2010/main">
                <a:solidFill>
                  <a:srgbClr val="FFFFFF"/>
                </a:solidFill>
              </a14:hiddenFill>
            </a:ext>
          </a:extLst>
        </p:spPr>
      </p:pic>
      <p:graphicFrame>
        <p:nvGraphicFramePr>
          <p:cNvPr id="8194" name="Object 8"/>
          <p:cNvGraphicFramePr>
            <a:graphicFrameLocks noChangeAspect="1"/>
          </p:cNvGraphicFramePr>
          <p:nvPr/>
        </p:nvGraphicFramePr>
        <p:xfrm>
          <a:off x="1714500" y="5643563"/>
          <a:ext cx="1584325" cy="912812"/>
        </p:xfrm>
        <a:graphic>
          <a:graphicData uri="http://schemas.openxmlformats.org/presentationml/2006/ole">
            <mc:AlternateContent xmlns:mc="http://schemas.openxmlformats.org/markup-compatibility/2006">
              <mc:Choice xmlns:v="urn:schemas-microsoft-com:vml" Requires="v">
                <p:oleObj spid="_x0000_s8319" name="Ecuación" r:id="rId4" imgW="749160" imgH="431640" progId="Equation.3">
                  <p:embed/>
                </p:oleObj>
              </mc:Choice>
              <mc:Fallback>
                <p:oleObj name="Ecuación" r:id="rId4" imgW="749160" imgH="431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5643563"/>
                        <a:ext cx="1584325" cy="912812"/>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10"/>
          <p:cNvGraphicFramePr>
            <a:graphicFrameLocks noChangeAspect="1"/>
          </p:cNvGraphicFramePr>
          <p:nvPr/>
        </p:nvGraphicFramePr>
        <p:xfrm>
          <a:off x="5219700" y="5661025"/>
          <a:ext cx="2263775" cy="823913"/>
        </p:xfrm>
        <a:graphic>
          <a:graphicData uri="http://schemas.openxmlformats.org/presentationml/2006/ole">
            <mc:AlternateContent xmlns:mc="http://schemas.openxmlformats.org/markup-compatibility/2006">
              <mc:Choice xmlns:v="urn:schemas-microsoft-com:vml" Requires="v">
                <p:oleObj spid="_x0000_s8320" name="Ecuación" r:id="rId6" imgW="1015920" imgH="393480" progId="Equation.3">
                  <p:embed/>
                </p:oleObj>
              </mc:Choice>
              <mc:Fallback>
                <p:oleObj name="Ecuación" r:id="rId6" imgW="1015920" imgH="39348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5661025"/>
                        <a:ext cx="2263775" cy="8239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12"/>
          <p:cNvGraphicFramePr>
            <a:graphicFrameLocks noChangeAspect="1"/>
          </p:cNvGraphicFramePr>
          <p:nvPr/>
        </p:nvGraphicFramePr>
        <p:xfrm>
          <a:off x="1042988" y="4270375"/>
          <a:ext cx="2679700" cy="884238"/>
        </p:xfrm>
        <a:graphic>
          <a:graphicData uri="http://schemas.openxmlformats.org/presentationml/2006/ole">
            <mc:AlternateContent xmlns:mc="http://schemas.openxmlformats.org/markup-compatibility/2006">
              <mc:Choice xmlns:v="urn:schemas-microsoft-com:vml" Requires="v">
                <p:oleObj spid="_x0000_s8321" name="Ecuación" r:id="rId8" imgW="1307880" imgH="431640" progId="Equation.3">
                  <p:embed/>
                </p:oleObj>
              </mc:Choice>
              <mc:Fallback>
                <p:oleObj name="Ecuación" r:id="rId8" imgW="1307880" imgH="43164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4270375"/>
                        <a:ext cx="267970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14"/>
          <p:cNvGraphicFramePr>
            <a:graphicFrameLocks noChangeAspect="1"/>
          </p:cNvGraphicFramePr>
          <p:nvPr/>
        </p:nvGraphicFramePr>
        <p:xfrm>
          <a:off x="5148263" y="4221163"/>
          <a:ext cx="2879725" cy="914400"/>
        </p:xfrm>
        <a:graphic>
          <a:graphicData uri="http://schemas.openxmlformats.org/presentationml/2006/ole">
            <mc:AlternateContent xmlns:mc="http://schemas.openxmlformats.org/markup-compatibility/2006">
              <mc:Choice xmlns:v="urn:schemas-microsoft-com:vml" Requires="v">
                <p:oleObj spid="_x0000_s8322" name="Ecuación" r:id="rId10" imgW="1358640" imgH="431640" progId="Equation.3">
                  <p:embed/>
                </p:oleObj>
              </mc:Choice>
              <mc:Fallback>
                <p:oleObj name="Ecuación" r:id="rId10" imgW="1358640" imgH="43164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4221163"/>
                        <a:ext cx="2879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3905" name="AutoShape 17"/>
          <p:cNvSpPr>
            <a:spLocks noChangeArrowheads="1"/>
          </p:cNvSpPr>
          <p:nvPr/>
        </p:nvSpPr>
        <p:spPr bwMode="auto">
          <a:xfrm>
            <a:off x="3851275" y="5949950"/>
            <a:ext cx="819150" cy="365125"/>
          </a:xfrm>
          <a:prstGeom prst="rightArrow">
            <a:avLst>
              <a:gd name="adj1" fmla="val 50000"/>
              <a:gd name="adj2" fmla="val 56087"/>
            </a:avLst>
          </a:prstGeom>
          <a:gradFill rotWithShape="1">
            <a:gsLst>
              <a:gs pos="0">
                <a:schemeClr val="folHlink">
                  <a:gamma/>
                  <a:shade val="46275"/>
                  <a:invGamma/>
                </a:schemeClr>
              </a:gs>
              <a:gs pos="100000">
                <a:schemeClr val="folHlink"/>
              </a:gs>
            </a:gsLst>
            <a:lin ang="0" scaled="1"/>
          </a:gradFill>
          <a:ln w="9525">
            <a:solidFill>
              <a:schemeClr val="bg1"/>
            </a:solidFill>
            <a:miter lim="800000"/>
            <a:headEnd/>
            <a:tailEnd/>
          </a:ln>
          <a:effectLst/>
        </p:spPr>
        <p:txBody>
          <a:bodyPr wrap="none" anchor="ctr"/>
          <a:lstStyle/>
          <a:p>
            <a:pPr>
              <a:defRPr/>
            </a:pPr>
            <a:endParaRPr lang="es-PE"/>
          </a:p>
        </p:txBody>
      </p:sp>
      <p:sp>
        <p:nvSpPr>
          <p:cNvPr id="293911" name="Rectangle 23"/>
          <p:cNvSpPr>
            <a:spLocks noChangeArrowheads="1"/>
          </p:cNvSpPr>
          <p:nvPr/>
        </p:nvSpPr>
        <p:spPr bwMode="auto">
          <a:xfrm>
            <a:off x="4716463" y="3213100"/>
            <a:ext cx="3529012" cy="792163"/>
          </a:xfrm>
          <a:prstGeom prst="rect">
            <a:avLst/>
          </a:prstGeom>
          <a:noFill/>
          <a:ln w="9525">
            <a:noFill/>
            <a:miter lim="800000"/>
            <a:headEnd/>
            <a:tailEnd/>
          </a:ln>
          <a:effectLst/>
        </p:spPr>
        <p:txBody>
          <a:bodyPr/>
          <a:lstStyle/>
          <a:p>
            <a:pPr marL="342900" indent="-342900">
              <a:spcBef>
                <a:spcPct val="20000"/>
              </a:spcBef>
              <a:buClr>
                <a:schemeClr val="hlink"/>
              </a:buClr>
              <a:buSzPct val="60000"/>
              <a:buFont typeface="Wingdings" pitchFamily="2" charset="2"/>
              <a:buNone/>
              <a:defRPr/>
            </a:pPr>
            <a:r>
              <a:rPr lang="es-ES" sz="2400" dirty="0">
                <a:effectLst>
                  <a:outerShdw blurRad="38100" dist="38100" dir="2700000" algn="tl">
                    <a:srgbClr val="000000"/>
                  </a:outerShdw>
                </a:effectLst>
              </a:rPr>
              <a:t>	</a:t>
            </a:r>
            <a:r>
              <a:rPr lang="es-ES" sz="2000" dirty="0">
                <a:effectLst>
                  <a:outerShdw blurRad="38100" dist="38100" dir="2700000" algn="tl">
                    <a:srgbClr val="000000"/>
                  </a:outerShdw>
                </a:effectLst>
                <a:latin typeface="Arial" charset="0"/>
              </a:rPr>
              <a:t>Aplicando </a:t>
            </a:r>
            <a:r>
              <a:rPr lang="es-ES" sz="2000" dirty="0" err="1">
                <a:effectLst>
                  <a:outerShdw blurRad="38100" dist="38100" dir="2700000" algn="tl">
                    <a:srgbClr val="000000"/>
                  </a:outerShdw>
                </a:effectLst>
                <a:latin typeface="Arial" charset="0"/>
              </a:rPr>
              <a:t>Ec.</a:t>
            </a:r>
            <a:r>
              <a:rPr lang="es-ES" sz="2000" dirty="0">
                <a:effectLst>
                  <a:outerShdw blurRad="38100" dist="38100" dir="2700000" algn="tl">
                    <a:srgbClr val="000000"/>
                  </a:outerShdw>
                </a:effectLst>
                <a:latin typeface="Arial" charset="0"/>
              </a:rPr>
              <a:t> Universal al estado 2:</a:t>
            </a:r>
          </a:p>
        </p:txBody>
      </p:sp>
      <p:sp>
        <p:nvSpPr>
          <p:cNvPr id="293912" name="Rectangle 24"/>
          <p:cNvSpPr>
            <a:spLocks noChangeArrowheads="1"/>
          </p:cNvSpPr>
          <p:nvPr/>
        </p:nvSpPr>
        <p:spPr bwMode="auto">
          <a:xfrm>
            <a:off x="611188" y="3284538"/>
            <a:ext cx="3529012" cy="792162"/>
          </a:xfrm>
          <a:prstGeom prst="rect">
            <a:avLst/>
          </a:prstGeom>
          <a:noFill/>
          <a:ln w="9525">
            <a:noFill/>
            <a:miter lim="800000"/>
            <a:headEnd/>
            <a:tailEnd/>
          </a:ln>
          <a:effectLst/>
        </p:spPr>
        <p:txBody>
          <a:bodyPr/>
          <a:lstStyle/>
          <a:p>
            <a:pPr marL="342900" indent="-342900" algn="just">
              <a:spcBef>
                <a:spcPct val="20000"/>
              </a:spcBef>
              <a:buClr>
                <a:schemeClr val="hlink"/>
              </a:buClr>
              <a:buSzPct val="60000"/>
              <a:buFont typeface="Wingdings" pitchFamily="2" charset="2"/>
              <a:buNone/>
              <a:defRPr/>
            </a:pPr>
            <a:r>
              <a:rPr lang="es-ES" sz="2400" dirty="0">
                <a:effectLst>
                  <a:outerShdw blurRad="38100" dist="38100" dir="2700000" algn="tl">
                    <a:srgbClr val="000000"/>
                  </a:outerShdw>
                </a:effectLst>
              </a:rPr>
              <a:t>	</a:t>
            </a:r>
            <a:r>
              <a:rPr lang="es-ES" sz="2000" dirty="0">
                <a:effectLst>
                  <a:outerShdw blurRad="38100" dist="38100" dir="2700000" algn="tl">
                    <a:srgbClr val="000000"/>
                  </a:outerShdw>
                </a:effectLst>
                <a:latin typeface="Arial" charset="0"/>
              </a:rPr>
              <a:t>Aplicando </a:t>
            </a:r>
            <a:r>
              <a:rPr lang="es-ES" sz="2000" dirty="0" err="1">
                <a:effectLst>
                  <a:outerShdw blurRad="38100" dist="38100" dir="2700000" algn="tl">
                    <a:srgbClr val="000000"/>
                  </a:outerShdw>
                </a:effectLst>
                <a:latin typeface="Arial" charset="0"/>
              </a:rPr>
              <a:t>Ec.</a:t>
            </a:r>
            <a:r>
              <a:rPr lang="es-ES" sz="2000" dirty="0">
                <a:effectLst>
                  <a:outerShdw blurRad="38100" dist="38100" dir="2700000" algn="tl">
                    <a:srgbClr val="000000"/>
                  </a:outerShdw>
                </a:effectLst>
                <a:latin typeface="Arial" charset="0"/>
              </a:rPr>
              <a:t> Universal al estado 1:</a:t>
            </a:r>
          </a:p>
        </p:txBody>
      </p:sp>
      <p:sp>
        <p:nvSpPr>
          <p:cNvPr id="293914" name="Rectangle 26"/>
          <p:cNvSpPr>
            <a:spLocks noChangeArrowheads="1"/>
          </p:cNvSpPr>
          <p:nvPr/>
        </p:nvSpPr>
        <p:spPr bwMode="auto">
          <a:xfrm>
            <a:off x="684213" y="5157788"/>
            <a:ext cx="3743325" cy="358775"/>
          </a:xfrm>
          <a:prstGeom prst="rect">
            <a:avLst/>
          </a:prstGeom>
          <a:noFill/>
          <a:ln w="9525">
            <a:noFill/>
            <a:miter lim="800000"/>
            <a:headEnd/>
            <a:tailEnd/>
          </a:ln>
          <a:effectLst/>
        </p:spPr>
        <p:txBody>
          <a:bodyPr/>
          <a:lstStyle/>
          <a:p>
            <a:pPr marL="342900" indent="-342900">
              <a:spcBef>
                <a:spcPct val="20000"/>
              </a:spcBef>
              <a:buClr>
                <a:schemeClr val="hlink"/>
              </a:buClr>
              <a:buSzPct val="60000"/>
              <a:buFont typeface="Wingdings" pitchFamily="2" charset="2"/>
              <a:buNone/>
              <a:defRPr/>
            </a:pPr>
            <a:r>
              <a:rPr lang="es-ES" sz="2000">
                <a:effectLst>
                  <a:outerShdw blurRad="38100" dist="38100" dir="2700000" algn="tl">
                    <a:srgbClr val="000000"/>
                  </a:outerShdw>
                </a:effectLst>
              </a:rPr>
              <a:t>	</a:t>
            </a:r>
            <a:r>
              <a:rPr lang="es-ES" sz="2000">
                <a:effectLst>
                  <a:outerShdw blurRad="38100" dist="38100" dir="2700000" algn="tl">
                    <a:srgbClr val="000000"/>
                  </a:outerShdw>
                </a:effectLst>
                <a:latin typeface="Arial" charset="0"/>
              </a:rPr>
              <a:t>Igualando Ec (1) y Ec (2):</a:t>
            </a:r>
          </a:p>
          <a:p>
            <a:pPr marL="342900" indent="-342900">
              <a:spcBef>
                <a:spcPct val="20000"/>
              </a:spcBef>
              <a:buClr>
                <a:schemeClr val="hlink"/>
              </a:buClr>
              <a:buSzPct val="60000"/>
              <a:buFont typeface="Wingdings" pitchFamily="2" charset="2"/>
              <a:buNone/>
              <a:defRPr/>
            </a:pPr>
            <a:endParaRPr lang="es-ES" sz="2000">
              <a:effectLst>
                <a:outerShdw blurRad="38100" dist="38100" dir="2700000" algn="tl">
                  <a:srgbClr val="000000"/>
                </a:outerShdw>
              </a:effectLst>
            </a:endParaRPr>
          </a:p>
        </p:txBody>
      </p:sp>
      <p:graphicFrame>
        <p:nvGraphicFramePr>
          <p:cNvPr id="8198" name="Object 27"/>
          <p:cNvGraphicFramePr>
            <a:graphicFrameLocks noChangeAspect="1"/>
          </p:cNvGraphicFramePr>
          <p:nvPr/>
        </p:nvGraphicFramePr>
        <p:xfrm>
          <a:off x="3059113" y="2420938"/>
          <a:ext cx="2951162" cy="471487"/>
        </p:xfrm>
        <a:graphic>
          <a:graphicData uri="http://schemas.openxmlformats.org/presentationml/2006/ole">
            <mc:AlternateContent xmlns:mc="http://schemas.openxmlformats.org/markup-compatibility/2006">
              <mc:Choice xmlns:v="urn:schemas-microsoft-com:vml" Requires="v">
                <p:oleObj spid="_x0000_s8323" name="Ecuación" r:id="rId12" imgW="1269720" imgH="203040" progId="Equation.3">
                  <p:embed/>
                </p:oleObj>
              </mc:Choice>
              <mc:Fallback>
                <p:oleObj name="Ecuación" r:id="rId12" imgW="1269720" imgH="20304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113" y="2420938"/>
                        <a:ext cx="2951162"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ChangeArrowheads="1"/>
          </p:cNvSpPr>
          <p:nvPr>
            <p:ph idx="1"/>
          </p:nvPr>
        </p:nvSpPr>
        <p:spPr>
          <a:xfrm>
            <a:off x="323528" y="620713"/>
            <a:ext cx="8229600" cy="3240087"/>
          </a:xfrm>
        </p:spPr>
        <p:txBody>
          <a:bodyPr/>
          <a:lstStyle/>
          <a:p>
            <a:pPr eaLnBrk="1" hangingPunct="1">
              <a:buClr>
                <a:schemeClr val="folHlink"/>
              </a:buClr>
              <a:buFont typeface="Wingdings" pitchFamily="2" charset="2"/>
              <a:buNone/>
              <a:defRPr/>
            </a:pPr>
            <a:r>
              <a:rPr lang="es-PE" dirty="0" smtClean="0"/>
              <a:t>   </a:t>
            </a:r>
            <a:r>
              <a:rPr lang="es-PE" sz="2800" b="1" dirty="0" smtClean="0">
                <a:solidFill>
                  <a:srgbClr val="FF0000"/>
                </a:solidFill>
                <a:latin typeface="Arial" charset="0"/>
              </a:rPr>
              <a:t>MEZCLA DE GASES</a:t>
            </a:r>
            <a:endParaRPr lang="es-PE" sz="2800" b="1" dirty="0" smtClean="0">
              <a:solidFill>
                <a:srgbClr val="FF0000"/>
              </a:solidFill>
            </a:endParaRPr>
          </a:p>
          <a:p>
            <a:pPr algn="just" eaLnBrk="1" hangingPunct="1">
              <a:buClr>
                <a:schemeClr val="folHlink"/>
              </a:buClr>
              <a:buFont typeface="Wingdings" pitchFamily="2" charset="2"/>
              <a:buNone/>
              <a:defRPr/>
            </a:pPr>
            <a:r>
              <a:rPr lang="es-PE" dirty="0" smtClean="0"/>
              <a:t>   </a:t>
            </a:r>
            <a:r>
              <a:rPr lang="es-PE" sz="2800" dirty="0" smtClean="0">
                <a:latin typeface="Arial" charset="0"/>
              </a:rPr>
              <a:t>Se denomina mezcla gaseosa a la reunión de moléculas de dos o más gases sin que entre ellos se produzca una reacción química.</a:t>
            </a:r>
          </a:p>
          <a:p>
            <a:pPr algn="just" eaLnBrk="1" hangingPunct="1">
              <a:buClr>
                <a:schemeClr val="folHlink"/>
              </a:buClr>
              <a:buFont typeface="Wingdings" pitchFamily="2" charset="2"/>
              <a:buNone/>
              <a:defRPr/>
            </a:pPr>
            <a:r>
              <a:rPr lang="es-PE" sz="2800" dirty="0" smtClean="0">
                <a:latin typeface="Arial" charset="0"/>
              </a:rPr>
              <a:t>   Se puede considerar a una mezcla como una sola masa uniforme</a:t>
            </a:r>
            <a:endParaRPr lang="es-ES" sz="2800" dirty="0" smtClean="0">
              <a:latin typeface="Arial" charset="0"/>
            </a:endParaRPr>
          </a:p>
          <a:p>
            <a:pPr eaLnBrk="1" hangingPunct="1">
              <a:buFont typeface="Wingdings" pitchFamily="2" charset="2"/>
              <a:buNone/>
              <a:defRPr/>
            </a:pPr>
            <a:endParaRPr lang="en-GB" sz="2800" dirty="0" smtClean="0">
              <a:latin typeface="Arial" charset="0"/>
            </a:endParaRPr>
          </a:p>
        </p:txBody>
      </p:sp>
      <p:pic>
        <p:nvPicPr>
          <p:cNvPr id="9220" name="Picture 6" descr="Mezcla de g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779838"/>
            <a:ext cx="7272338"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218" name="Object 7"/>
          <p:cNvGraphicFramePr>
            <a:graphicFrameLocks noChangeAspect="1"/>
          </p:cNvGraphicFramePr>
          <p:nvPr/>
        </p:nvGraphicFramePr>
        <p:xfrm>
          <a:off x="3708400" y="4044950"/>
          <a:ext cx="4392613" cy="2163763"/>
        </p:xfrm>
        <a:graphic>
          <a:graphicData uri="http://schemas.openxmlformats.org/presentationml/2006/ole">
            <mc:AlternateContent xmlns:mc="http://schemas.openxmlformats.org/markup-compatibility/2006">
              <mc:Choice xmlns:v="urn:schemas-microsoft-com:vml" Requires="v">
                <p:oleObj spid="_x0000_s9245" name="Ecuación" r:id="rId4" imgW="2184120" imgH="1130040" progId="Equation.3">
                  <p:embed/>
                </p:oleObj>
              </mc:Choice>
              <mc:Fallback>
                <p:oleObj name="Ecuación" r:id="rId4" imgW="2184120" imgH="11300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4044950"/>
                        <a:ext cx="4392613" cy="216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idx="1"/>
          </p:nvPr>
        </p:nvSpPr>
        <p:spPr>
          <a:xfrm>
            <a:off x="251520" y="836613"/>
            <a:ext cx="8229600" cy="4530725"/>
          </a:xfrm>
        </p:spPr>
        <p:txBody>
          <a:bodyPr/>
          <a:lstStyle/>
          <a:p>
            <a:pPr algn="just" eaLnBrk="1" hangingPunct="1">
              <a:buFont typeface="Wingdings" pitchFamily="2" charset="2"/>
              <a:buNone/>
              <a:defRPr/>
            </a:pPr>
            <a:r>
              <a:rPr lang="en-GB" sz="2800" dirty="0" smtClean="0">
                <a:solidFill>
                  <a:srgbClr val="3399FF"/>
                </a:solidFill>
                <a:latin typeface="Arial" charset="0"/>
              </a:rPr>
              <a:t>    </a:t>
            </a:r>
            <a:r>
              <a:rPr lang="en-GB" sz="2800" dirty="0" smtClean="0">
                <a:solidFill>
                  <a:srgbClr val="FFC000"/>
                </a:solidFill>
                <a:latin typeface="Arial" charset="0"/>
              </a:rPr>
              <a:t>LEY DE DALTON (</a:t>
            </a:r>
            <a:r>
              <a:rPr lang="en-GB" sz="2800" dirty="0" err="1" smtClean="0">
                <a:solidFill>
                  <a:srgbClr val="FFC000"/>
                </a:solidFill>
                <a:latin typeface="Arial" charset="0"/>
              </a:rPr>
              <a:t>Presiones</a:t>
            </a:r>
            <a:r>
              <a:rPr lang="en-GB" sz="2800" dirty="0" smtClean="0">
                <a:solidFill>
                  <a:srgbClr val="FFC000"/>
                </a:solidFill>
                <a:latin typeface="Arial" charset="0"/>
              </a:rPr>
              <a:t> </a:t>
            </a:r>
            <a:r>
              <a:rPr lang="en-GB" sz="2800" dirty="0" err="1" smtClean="0">
                <a:solidFill>
                  <a:srgbClr val="FFC000"/>
                </a:solidFill>
                <a:latin typeface="Arial" charset="0"/>
              </a:rPr>
              <a:t>parciales</a:t>
            </a:r>
            <a:r>
              <a:rPr lang="en-GB" sz="2800" dirty="0" smtClean="0">
                <a:solidFill>
                  <a:srgbClr val="FFC000"/>
                </a:solidFill>
                <a:latin typeface="Arial" charset="0"/>
              </a:rPr>
              <a:t>)</a:t>
            </a:r>
          </a:p>
          <a:p>
            <a:pPr algn="just" eaLnBrk="1" hangingPunct="1">
              <a:buFont typeface="Wingdings" pitchFamily="2" charset="2"/>
              <a:buNone/>
              <a:defRPr/>
            </a:pPr>
            <a:r>
              <a:rPr lang="en-GB" sz="2800" dirty="0" smtClean="0">
                <a:latin typeface="Arial" charset="0"/>
              </a:rPr>
              <a:t>    La </a:t>
            </a:r>
            <a:r>
              <a:rPr lang="en-GB" sz="2800" dirty="0" err="1" smtClean="0">
                <a:latin typeface="Arial" charset="0"/>
              </a:rPr>
              <a:t>presión</a:t>
            </a:r>
            <a:r>
              <a:rPr lang="en-GB" sz="2800" dirty="0" smtClean="0">
                <a:latin typeface="Arial" charset="0"/>
              </a:rPr>
              <a:t> total, en </a:t>
            </a:r>
            <a:r>
              <a:rPr lang="en-GB" sz="2800" dirty="0" err="1" smtClean="0">
                <a:latin typeface="Arial" charset="0"/>
              </a:rPr>
              <a:t>una</a:t>
            </a:r>
            <a:r>
              <a:rPr lang="en-GB" sz="2800" dirty="0" smtClean="0">
                <a:latin typeface="Arial" charset="0"/>
              </a:rPr>
              <a:t> </a:t>
            </a:r>
            <a:r>
              <a:rPr lang="en-GB" sz="2800" dirty="0" err="1" smtClean="0">
                <a:latin typeface="Arial" charset="0"/>
              </a:rPr>
              <a:t>mezcla</a:t>
            </a:r>
            <a:r>
              <a:rPr lang="en-GB" sz="2800" dirty="0" smtClean="0">
                <a:latin typeface="Arial" charset="0"/>
              </a:rPr>
              <a:t> </a:t>
            </a:r>
            <a:r>
              <a:rPr lang="en-GB" sz="2800" dirty="0" err="1" smtClean="0">
                <a:latin typeface="Arial" charset="0"/>
              </a:rPr>
              <a:t>gaseosa</a:t>
            </a:r>
            <a:r>
              <a:rPr lang="en-GB" sz="2800" dirty="0" smtClean="0">
                <a:latin typeface="Arial" charset="0"/>
              </a:rPr>
              <a:t> </a:t>
            </a:r>
            <a:r>
              <a:rPr lang="en-GB" sz="2800" dirty="0" err="1" smtClean="0">
                <a:latin typeface="Arial" charset="0"/>
              </a:rPr>
              <a:t>es</a:t>
            </a:r>
            <a:r>
              <a:rPr lang="en-GB" sz="2800" dirty="0" smtClean="0">
                <a:latin typeface="Arial" charset="0"/>
              </a:rPr>
              <a:t> </a:t>
            </a:r>
            <a:r>
              <a:rPr lang="en-GB" sz="2800" dirty="0" err="1" smtClean="0">
                <a:latin typeface="Arial" charset="0"/>
              </a:rPr>
              <a:t>igual</a:t>
            </a:r>
            <a:r>
              <a:rPr lang="en-GB" sz="2800" dirty="0" smtClean="0">
                <a:latin typeface="Arial" charset="0"/>
              </a:rPr>
              <a:t> a la </a:t>
            </a:r>
            <a:r>
              <a:rPr lang="en-GB" sz="2800" dirty="0" err="1" smtClean="0">
                <a:latin typeface="Arial" charset="0"/>
              </a:rPr>
              <a:t>suma</a:t>
            </a:r>
            <a:r>
              <a:rPr lang="en-GB" sz="2800" dirty="0" smtClean="0">
                <a:latin typeface="Arial" charset="0"/>
              </a:rPr>
              <a:t> de </a:t>
            </a:r>
            <a:r>
              <a:rPr lang="en-GB" sz="2800" dirty="0" err="1" smtClean="0">
                <a:latin typeface="Arial" charset="0"/>
              </a:rPr>
              <a:t>las</a:t>
            </a:r>
            <a:r>
              <a:rPr lang="en-GB" sz="2800" dirty="0" smtClean="0">
                <a:latin typeface="Arial" charset="0"/>
              </a:rPr>
              <a:t> </a:t>
            </a:r>
            <a:r>
              <a:rPr lang="en-GB" sz="2800" dirty="0" err="1" smtClean="0">
                <a:latin typeface="Arial" charset="0"/>
              </a:rPr>
              <a:t>presiones</a:t>
            </a:r>
            <a:r>
              <a:rPr lang="en-GB" sz="2800" dirty="0" smtClean="0">
                <a:latin typeface="Arial" charset="0"/>
              </a:rPr>
              <a:t> </a:t>
            </a:r>
            <a:r>
              <a:rPr lang="en-GB" sz="2800" dirty="0" err="1" smtClean="0">
                <a:latin typeface="Arial" charset="0"/>
              </a:rPr>
              <a:t>parciales</a:t>
            </a:r>
            <a:r>
              <a:rPr lang="en-GB" sz="2800" dirty="0" smtClean="0">
                <a:latin typeface="Arial" charset="0"/>
              </a:rPr>
              <a:t> de los gases </a:t>
            </a:r>
            <a:r>
              <a:rPr lang="en-GB" sz="2800" dirty="0" err="1" smtClean="0">
                <a:latin typeface="Arial" charset="0"/>
              </a:rPr>
              <a:t>componentes</a:t>
            </a:r>
            <a:r>
              <a:rPr lang="en-GB" sz="2800" dirty="0" smtClean="0">
                <a:latin typeface="Arial" charset="0"/>
              </a:rPr>
              <a:t>.</a:t>
            </a:r>
          </a:p>
          <a:p>
            <a:pPr eaLnBrk="1" hangingPunct="1">
              <a:buFont typeface="Wingdings" pitchFamily="2" charset="2"/>
              <a:buNone/>
              <a:defRPr/>
            </a:pPr>
            <a:endParaRPr lang="en-GB" sz="2800" dirty="0" smtClean="0">
              <a:latin typeface="Arial" charset="0"/>
            </a:endParaRPr>
          </a:p>
          <a:p>
            <a:pPr eaLnBrk="1" hangingPunct="1">
              <a:buFont typeface="Wingdings" pitchFamily="2" charset="2"/>
              <a:buNone/>
              <a:defRPr/>
            </a:pPr>
            <a:endParaRPr lang="en-GB" sz="2800" dirty="0" smtClean="0">
              <a:solidFill>
                <a:srgbClr val="3399FF"/>
              </a:solidFill>
              <a:latin typeface="Arial" charset="0"/>
            </a:endParaRPr>
          </a:p>
          <a:p>
            <a:pPr eaLnBrk="1" hangingPunct="1">
              <a:buFont typeface="Wingdings" pitchFamily="2" charset="2"/>
              <a:buNone/>
              <a:defRPr/>
            </a:pPr>
            <a:endParaRPr lang="en-GB" sz="2800" dirty="0" smtClean="0">
              <a:solidFill>
                <a:srgbClr val="3399FF"/>
              </a:solidFill>
              <a:latin typeface="Arial" charset="0"/>
            </a:endParaRPr>
          </a:p>
        </p:txBody>
      </p:sp>
      <p:graphicFrame>
        <p:nvGraphicFramePr>
          <p:cNvPr id="10242" name="Object 5"/>
          <p:cNvGraphicFramePr>
            <a:graphicFrameLocks noChangeAspect="1"/>
          </p:cNvGraphicFramePr>
          <p:nvPr>
            <p:extLst>
              <p:ext uri="{D42A27DB-BD31-4B8C-83A1-F6EECF244321}">
                <p14:modId xmlns:p14="http://schemas.microsoft.com/office/powerpoint/2010/main" val="54051043"/>
              </p:ext>
            </p:extLst>
          </p:nvPr>
        </p:nvGraphicFramePr>
        <p:xfrm>
          <a:off x="2843808" y="5786438"/>
          <a:ext cx="3316288" cy="684212"/>
        </p:xfrm>
        <a:graphic>
          <a:graphicData uri="http://schemas.openxmlformats.org/presentationml/2006/ole">
            <mc:AlternateContent xmlns:mc="http://schemas.openxmlformats.org/markup-compatibility/2006">
              <mc:Choice xmlns:v="urn:schemas-microsoft-com:vml" Requires="v">
                <p:oleObj spid="_x0000_s10270" name="Ecuación" r:id="rId3" imgW="1282680" imgH="228600" progId="Equation.3">
                  <p:embed/>
                </p:oleObj>
              </mc:Choice>
              <mc:Fallback>
                <p:oleObj name="Ecuación" r:id="rId3" imgW="12826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786438"/>
                        <a:ext cx="3316288" cy="684212"/>
                      </a:xfrm>
                      <a:prstGeom prst="rect">
                        <a:avLst/>
                      </a:prstGeom>
                      <a:solidFill>
                        <a:srgbClr val="FFC000"/>
                      </a:solidFill>
                      <a:ln w="19050">
                        <a:solidFill>
                          <a:schemeClr val="tx1"/>
                        </a:solidFill>
                        <a:miter lim="800000"/>
                        <a:headEnd/>
                        <a:tailEnd/>
                      </a:ln>
                      <a:effectLst/>
                      <a:extLst/>
                    </p:spPr>
                  </p:pic>
                </p:oleObj>
              </mc:Fallback>
            </mc:AlternateContent>
          </a:graphicData>
        </a:graphic>
      </p:graphicFrame>
      <p:pic>
        <p:nvPicPr>
          <p:cNvPr id="10244" name="Picture 3" descr="aabjstm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3000375"/>
            <a:ext cx="78486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3"/>
          <p:cNvSpPr>
            <a:spLocks noGrp="1" noChangeArrowheads="1"/>
          </p:cNvSpPr>
          <p:nvPr>
            <p:ph idx="1"/>
          </p:nvPr>
        </p:nvSpPr>
        <p:spPr>
          <a:xfrm>
            <a:off x="251520" y="692150"/>
            <a:ext cx="8229600" cy="5438775"/>
          </a:xfrm>
        </p:spPr>
        <p:txBody>
          <a:bodyPr/>
          <a:lstStyle/>
          <a:p>
            <a:pPr algn="just" eaLnBrk="1" hangingPunct="1">
              <a:buFont typeface="Wingdings" pitchFamily="2" charset="2"/>
              <a:buNone/>
              <a:defRPr/>
            </a:pPr>
            <a:r>
              <a:rPr lang="en-GB" sz="2800" dirty="0" smtClean="0">
                <a:solidFill>
                  <a:srgbClr val="3399FF"/>
                </a:solidFill>
                <a:latin typeface="Arial" charset="0"/>
              </a:rPr>
              <a:t>   </a:t>
            </a:r>
            <a:r>
              <a:rPr lang="en-GB" sz="2800" dirty="0" smtClean="0">
                <a:solidFill>
                  <a:srgbClr val="FFC000"/>
                </a:solidFill>
                <a:latin typeface="Arial" charset="0"/>
              </a:rPr>
              <a:t>LEY DE AMAGAT (</a:t>
            </a:r>
            <a:r>
              <a:rPr lang="en-GB" sz="2800" dirty="0" err="1" smtClean="0">
                <a:solidFill>
                  <a:srgbClr val="FFC000"/>
                </a:solidFill>
                <a:latin typeface="Arial" charset="0"/>
              </a:rPr>
              <a:t>Volúmenes</a:t>
            </a:r>
            <a:r>
              <a:rPr lang="en-GB" sz="2800" dirty="0" smtClean="0">
                <a:solidFill>
                  <a:srgbClr val="FFC000"/>
                </a:solidFill>
                <a:latin typeface="Arial" charset="0"/>
              </a:rPr>
              <a:t> </a:t>
            </a:r>
            <a:r>
              <a:rPr lang="en-GB" sz="2800" dirty="0" err="1" smtClean="0">
                <a:solidFill>
                  <a:srgbClr val="FFC000"/>
                </a:solidFill>
                <a:latin typeface="Arial" charset="0"/>
              </a:rPr>
              <a:t>parciales</a:t>
            </a:r>
            <a:r>
              <a:rPr lang="en-GB" sz="2800" dirty="0" smtClean="0">
                <a:solidFill>
                  <a:srgbClr val="FFC000"/>
                </a:solidFill>
                <a:latin typeface="Arial" charset="0"/>
              </a:rPr>
              <a:t>)</a:t>
            </a:r>
          </a:p>
          <a:p>
            <a:pPr algn="just" eaLnBrk="1" hangingPunct="1">
              <a:buFont typeface="Wingdings" pitchFamily="2" charset="2"/>
              <a:buNone/>
              <a:defRPr/>
            </a:pPr>
            <a:r>
              <a:rPr lang="en-GB" sz="2800" dirty="0" smtClean="0">
                <a:latin typeface="Arial" charset="0"/>
              </a:rPr>
              <a:t>   El </a:t>
            </a:r>
            <a:r>
              <a:rPr lang="en-GB" sz="2800" dirty="0" err="1" smtClean="0">
                <a:latin typeface="Arial" charset="0"/>
              </a:rPr>
              <a:t>volumen</a:t>
            </a:r>
            <a:r>
              <a:rPr lang="en-GB" sz="2800" dirty="0" smtClean="0">
                <a:latin typeface="Arial" charset="0"/>
              </a:rPr>
              <a:t> total </a:t>
            </a:r>
            <a:r>
              <a:rPr lang="en-GB" sz="2800" dirty="0" err="1" smtClean="0">
                <a:latin typeface="Arial" charset="0"/>
              </a:rPr>
              <a:t>ocupado</a:t>
            </a:r>
            <a:r>
              <a:rPr lang="en-GB" sz="2800" dirty="0" smtClean="0">
                <a:latin typeface="Arial" charset="0"/>
              </a:rPr>
              <a:t> </a:t>
            </a:r>
            <a:r>
              <a:rPr lang="en-GB" sz="2800" dirty="0" err="1" smtClean="0">
                <a:latin typeface="Arial" charset="0"/>
              </a:rPr>
              <a:t>por</a:t>
            </a:r>
            <a:r>
              <a:rPr lang="en-GB" sz="2800" dirty="0" smtClean="0">
                <a:latin typeface="Arial" charset="0"/>
              </a:rPr>
              <a:t> </a:t>
            </a:r>
            <a:r>
              <a:rPr lang="en-GB" sz="2800" dirty="0" err="1" smtClean="0">
                <a:latin typeface="Arial" charset="0"/>
              </a:rPr>
              <a:t>una</a:t>
            </a:r>
            <a:r>
              <a:rPr lang="en-GB" sz="2800" dirty="0" smtClean="0">
                <a:latin typeface="Arial" charset="0"/>
              </a:rPr>
              <a:t> </a:t>
            </a:r>
            <a:r>
              <a:rPr lang="en-GB" sz="2800" dirty="0" err="1" smtClean="0">
                <a:latin typeface="Arial" charset="0"/>
              </a:rPr>
              <a:t>mezcla</a:t>
            </a:r>
            <a:r>
              <a:rPr lang="en-GB" sz="2800" dirty="0" smtClean="0">
                <a:latin typeface="Arial" charset="0"/>
              </a:rPr>
              <a:t> </a:t>
            </a:r>
            <a:r>
              <a:rPr lang="en-GB" sz="2800" dirty="0" err="1" smtClean="0">
                <a:latin typeface="Arial" charset="0"/>
              </a:rPr>
              <a:t>gaseosa</a:t>
            </a:r>
            <a:r>
              <a:rPr lang="en-GB" sz="2800" dirty="0" smtClean="0">
                <a:latin typeface="Arial" charset="0"/>
              </a:rPr>
              <a:t>, </a:t>
            </a:r>
            <a:r>
              <a:rPr lang="en-GB" sz="2800" dirty="0" err="1" smtClean="0">
                <a:latin typeface="Arial" charset="0"/>
              </a:rPr>
              <a:t>es</a:t>
            </a:r>
            <a:r>
              <a:rPr lang="en-GB" sz="2800" dirty="0" smtClean="0">
                <a:latin typeface="Arial" charset="0"/>
              </a:rPr>
              <a:t> </a:t>
            </a:r>
            <a:r>
              <a:rPr lang="en-GB" sz="2800" dirty="0" err="1" smtClean="0">
                <a:latin typeface="Arial" charset="0"/>
              </a:rPr>
              <a:t>igual</a:t>
            </a:r>
            <a:r>
              <a:rPr lang="en-GB" sz="2800" dirty="0" smtClean="0">
                <a:latin typeface="Arial" charset="0"/>
              </a:rPr>
              <a:t> a la </a:t>
            </a:r>
            <a:r>
              <a:rPr lang="en-GB" sz="2800" dirty="0" err="1" smtClean="0">
                <a:latin typeface="Arial" charset="0"/>
              </a:rPr>
              <a:t>suma</a:t>
            </a:r>
            <a:r>
              <a:rPr lang="en-GB" sz="2800" dirty="0" smtClean="0">
                <a:latin typeface="Arial" charset="0"/>
              </a:rPr>
              <a:t> de los </a:t>
            </a:r>
            <a:r>
              <a:rPr lang="en-GB" sz="2800" dirty="0" err="1" smtClean="0">
                <a:latin typeface="Arial" charset="0"/>
              </a:rPr>
              <a:t>volúmenes</a:t>
            </a:r>
            <a:r>
              <a:rPr lang="en-GB" sz="2800" dirty="0" smtClean="0">
                <a:latin typeface="Arial" charset="0"/>
              </a:rPr>
              <a:t> </a:t>
            </a:r>
            <a:r>
              <a:rPr lang="en-GB" sz="2800" dirty="0" err="1" smtClean="0">
                <a:latin typeface="Arial" charset="0"/>
              </a:rPr>
              <a:t>parciales</a:t>
            </a:r>
            <a:r>
              <a:rPr lang="en-GB" sz="2800" dirty="0" smtClean="0">
                <a:latin typeface="Arial" charset="0"/>
              </a:rPr>
              <a:t> de sus gases </a:t>
            </a:r>
            <a:r>
              <a:rPr lang="en-GB" sz="2800" dirty="0" err="1" smtClean="0">
                <a:latin typeface="Arial" charset="0"/>
              </a:rPr>
              <a:t>componentes</a:t>
            </a:r>
            <a:r>
              <a:rPr lang="en-GB" sz="2800" dirty="0" smtClean="0">
                <a:latin typeface="Arial" charset="0"/>
              </a:rPr>
              <a:t>.</a:t>
            </a:r>
          </a:p>
        </p:txBody>
      </p:sp>
      <p:pic>
        <p:nvPicPr>
          <p:cNvPr id="11268" name="Picture 4" descr="Volumen parc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05113"/>
            <a:ext cx="83534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6" name="Object 5"/>
          <p:cNvGraphicFramePr>
            <a:graphicFrameLocks noChangeAspect="1"/>
          </p:cNvGraphicFramePr>
          <p:nvPr/>
        </p:nvGraphicFramePr>
        <p:xfrm>
          <a:off x="3319463" y="5876925"/>
          <a:ext cx="2692400" cy="590550"/>
        </p:xfrm>
        <a:graphic>
          <a:graphicData uri="http://schemas.openxmlformats.org/presentationml/2006/ole">
            <mc:AlternateContent xmlns:mc="http://schemas.openxmlformats.org/markup-compatibility/2006">
              <mc:Choice xmlns:v="urn:schemas-microsoft-com:vml" Requires="v">
                <p:oleObj spid="_x0000_s11301" name="Ecuación" r:id="rId4" imgW="1041120" imgH="228600" progId="Equation.3">
                  <p:embed/>
                </p:oleObj>
              </mc:Choice>
              <mc:Fallback>
                <p:oleObj name="Ecuación" r:id="rId4" imgW="104112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463" y="5876925"/>
                        <a:ext cx="2692400" cy="590550"/>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5 CuadroTexto"/>
          <p:cNvSpPr txBox="1">
            <a:spLocks noChangeArrowheads="1"/>
          </p:cNvSpPr>
          <p:nvPr/>
        </p:nvSpPr>
        <p:spPr bwMode="auto">
          <a:xfrm>
            <a:off x="7740352" y="3573016"/>
            <a:ext cx="500063"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dirty="0">
                <a:solidFill>
                  <a:srgbClr val="000000"/>
                </a:solidFill>
              </a:rPr>
              <a:t>V</a:t>
            </a:r>
            <a:r>
              <a:rPr lang="es-PE" altLang="es-PE" baseline="-25000" dirty="0">
                <a:solidFill>
                  <a:srgbClr val="000000"/>
                </a:solidFill>
              </a:rPr>
              <a:t>A</a:t>
            </a:r>
          </a:p>
        </p:txBody>
      </p:sp>
      <p:sp>
        <p:nvSpPr>
          <p:cNvPr id="11270" name="6 CuadroTexto"/>
          <p:cNvSpPr txBox="1">
            <a:spLocks noChangeArrowheads="1"/>
          </p:cNvSpPr>
          <p:nvPr/>
        </p:nvSpPr>
        <p:spPr bwMode="auto">
          <a:xfrm>
            <a:off x="7740352" y="4077072"/>
            <a:ext cx="500063"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dirty="0">
                <a:solidFill>
                  <a:srgbClr val="000000"/>
                </a:solidFill>
              </a:rPr>
              <a:t>V</a:t>
            </a:r>
            <a:r>
              <a:rPr lang="es-PE" altLang="es-PE" baseline="-25000" dirty="0">
                <a:solidFill>
                  <a:srgbClr val="000000"/>
                </a:solidFill>
              </a:rPr>
              <a:t>B</a:t>
            </a:r>
          </a:p>
        </p:txBody>
      </p:sp>
      <p:sp>
        <p:nvSpPr>
          <p:cNvPr id="11271" name="7 CuadroTexto"/>
          <p:cNvSpPr txBox="1">
            <a:spLocks noChangeArrowheads="1"/>
          </p:cNvSpPr>
          <p:nvPr/>
        </p:nvSpPr>
        <p:spPr bwMode="auto">
          <a:xfrm>
            <a:off x="7740352" y="4581128"/>
            <a:ext cx="500063"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dirty="0">
                <a:solidFill>
                  <a:srgbClr val="000000"/>
                </a:solidFill>
              </a:rPr>
              <a:t>V</a:t>
            </a:r>
            <a:r>
              <a:rPr lang="es-PE" altLang="es-PE" baseline="-25000" dirty="0">
                <a:solidFill>
                  <a:srgbClr val="000000"/>
                </a:solidFill>
              </a:rPr>
              <a:t>C</a:t>
            </a:r>
          </a:p>
        </p:txBody>
      </p:sp>
      <p:sp>
        <p:nvSpPr>
          <p:cNvPr id="11272" name="12 CuadroTexto"/>
          <p:cNvSpPr txBox="1">
            <a:spLocks noChangeArrowheads="1"/>
          </p:cNvSpPr>
          <p:nvPr/>
        </p:nvSpPr>
        <p:spPr bwMode="auto">
          <a:xfrm>
            <a:off x="5724128" y="3563169"/>
            <a:ext cx="28575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a:solidFill>
                  <a:srgbClr val="000000"/>
                </a:solidFill>
              </a:rPr>
              <a:t>P</a:t>
            </a:r>
            <a:endParaRPr lang="es-PE" altLang="es-PE" baseline="-25000">
              <a:solidFill>
                <a:srgbClr val="000000"/>
              </a:solidFill>
            </a:endParaRPr>
          </a:p>
        </p:txBody>
      </p:sp>
      <p:sp>
        <p:nvSpPr>
          <p:cNvPr id="11273" name="13 CuadroTexto"/>
          <p:cNvSpPr txBox="1">
            <a:spLocks noChangeArrowheads="1"/>
          </p:cNvSpPr>
          <p:nvPr/>
        </p:nvSpPr>
        <p:spPr bwMode="auto">
          <a:xfrm>
            <a:off x="5724128" y="4572000"/>
            <a:ext cx="285750" cy="3698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dirty="0">
                <a:solidFill>
                  <a:srgbClr val="000000"/>
                </a:solidFill>
              </a:rPr>
              <a:t>P</a:t>
            </a:r>
            <a:endParaRPr lang="es-PE" altLang="es-PE" baseline="-25000" dirty="0">
              <a:solidFill>
                <a:srgbClr val="000000"/>
              </a:solidFill>
            </a:endParaRPr>
          </a:p>
        </p:txBody>
      </p:sp>
      <p:sp>
        <p:nvSpPr>
          <p:cNvPr id="11274" name="14 CuadroTexto"/>
          <p:cNvSpPr txBox="1">
            <a:spLocks noChangeArrowheads="1"/>
          </p:cNvSpPr>
          <p:nvPr/>
        </p:nvSpPr>
        <p:spPr bwMode="auto">
          <a:xfrm>
            <a:off x="5724128" y="4077072"/>
            <a:ext cx="285750" cy="3698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dirty="0">
                <a:solidFill>
                  <a:srgbClr val="000000"/>
                </a:solidFill>
              </a:rPr>
              <a:t>P</a:t>
            </a:r>
            <a:endParaRPr lang="es-PE" altLang="es-PE" baseline="-25000" dirty="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365125" y="0"/>
            <a:ext cx="8135938" cy="6165850"/>
          </a:xfrm>
        </p:spPr>
        <p:txBody>
          <a:bodyPr/>
          <a:lstStyle/>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r>
              <a:rPr lang="es-ES" sz="2800" b="1" dirty="0" smtClean="0">
                <a:solidFill>
                  <a:srgbClr val="FF0000"/>
                </a:solidFill>
                <a:latin typeface="Arial" charset="0"/>
              </a:rPr>
              <a:t>COMPOSICIÓN DE UNA MEZCLA GASEOSA</a:t>
            </a:r>
          </a:p>
          <a:p>
            <a:pPr algn="just" eaLnBrk="1" hangingPunct="1">
              <a:buFont typeface="Wingdings" pitchFamily="2" charset="2"/>
              <a:buNone/>
              <a:defRPr/>
            </a:pPr>
            <a:r>
              <a:rPr lang="es-ES" sz="2800" dirty="0" smtClean="0">
                <a:solidFill>
                  <a:srgbClr val="FFC000"/>
                </a:solidFill>
                <a:latin typeface="Arial" charset="0"/>
              </a:rPr>
              <a:t>-FRACCIÓN MOLAR (X</a:t>
            </a:r>
            <a:r>
              <a:rPr lang="es-ES" sz="4800" baseline="-25000" dirty="0" smtClean="0">
                <a:solidFill>
                  <a:srgbClr val="FFC000"/>
                </a:solidFill>
                <a:latin typeface="Arial" charset="0"/>
              </a:rPr>
              <a:t>i</a:t>
            </a:r>
            <a:r>
              <a:rPr lang="es-ES" sz="2800" dirty="0" smtClean="0">
                <a:solidFill>
                  <a:srgbClr val="FFC000"/>
                </a:solidFill>
                <a:latin typeface="Arial" charset="0"/>
              </a:rPr>
              <a:t>)</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r>
              <a:rPr lang="es-ES" sz="4000" dirty="0" smtClean="0">
                <a:latin typeface="Arial" charset="0"/>
              </a:rPr>
              <a:t> </a:t>
            </a:r>
          </a:p>
          <a:p>
            <a:pPr algn="just" eaLnBrk="1" hangingPunct="1">
              <a:buFont typeface="Wingdings" pitchFamily="2" charset="2"/>
              <a:buNone/>
              <a:defRPr/>
            </a:pPr>
            <a:endParaRPr lang="es-ES" sz="2800" baseline="-25000" dirty="0" smtClean="0">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r>
              <a:rPr lang="es-ES" sz="2800" dirty="0" smtClean="0">
                <a:solidFill>
                  <a:srgbClr val="FFC000"/>
                </a:solidFill>
                <a:latin typeface="Arial" charset="0"/>
              </a:rPr>
              <a:t>-PORCENTAJE EN PESO (%W)</a:t>
            </a: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eaLnBrk="1" hangingPunct="1">
              <a:buFont typeface="Wingdings" pitchFamily="2" charset="2"/>
              <a:buNone/>
              <a:defRPr/>
            </a:pPr>
            <a:endParaRPr lang="es-ES" sz="2800" dirty="0" smtClean="0">
              <a:latin typeface="Arial" charset="0"/>
            </a:endParaRPr>
          </a:p>
        </p:txBody>
      </p:sp>
      <p:graphicFrame>
        <p:nvGraphicFramePr>
          <p:cNvPr id="12290" name="Object 9"/>
          <p:cNvGraphicFramePr>
            <a:graphicFrameLocks noChangeAspect="1"/>
          </p:cNvGraphicFramePr>
          <p:nvPr/>
        </p:nvGraphicFramePr>
        <p:xfrm>
          <a:off x="468313" y="2924175"/>
          <a:ext cx="5256212" cy="887413"/>
        </p:xfrm>
        <a:graphic>
          <a:graphicData uri="http://schemas.openxmlformats.org/presentationml/2006/ole">
            <mc:AlternateContent xmlns:mc="http://schemas.openxmlformats.org/markup-compatibility/2006">
              <mc:Choice xmlns:v="urn:schemas-microsoft-com:vml" Requires="v">
                <p:oleObj spid="_x0000_s12392" name="Ecuación" r:id="rId3" imgW="2374560" imgH="457200" progId="Equation.3">
                  <p:embed/>
                </p:oleObj>
              </mc:Choice>
              <mc:Fallback>
                <p:oleObj name="Ecuación" r:id="rId3" imgW="2374560" imgH="4572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924175"/>
                        <a:ext cx="5256212"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10"/>
          <p:cNvGraphicFramePr>
            <a:graphicFrameLocks noChangeAspect="1"/>
          </p:cNvGraphicFramePr>
          <p:nvPr/>
        </p:nvGraphicFramePr>
        <p:xfrm>
          <a:off x="5715000" y="1700213"/>
          <a:ext cx="3276600" cy="1577975"/>
        </p:xfrm>
        <a:graphic>
          <a:graphicData uri="http://schemas.openxmlformats.org/presentationml/2006/ole">
            <mc:AlternateContent xmlns:mc="http://schemas.openxmlformats.org/markup-compatibility/2006">
              <mc:Choice xmlns:v="urn:schemas-microsoft-com:vml" Requires="v">
                <p:oleObj spid="_x0000_s12393" name="Ecuación" r:id="rId5" imgW="1346040" imgH="672840" progId="Equation.3">
                  <p:embed/>
                </p:oleObj>
              </mc:Choice>
              <mc:Fallback>
                <p:oleObj name="Ecuación" r:id="rId5" imgW="1346040" imgH="6728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700213"/>
                        <a:ext cx="3276600" cy="15779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11"/>
          <p:cNvGraphicFramePr>
            <a:graphicFrameLocks noChangeAspect="1"/>
          </p:cNvGraphicFramePr>
          <p:nvPr/>
        </p:nvGraphicFramePr>
        <p:xfrm>
          <a:off x="6016625" y="4670425"/>
          <a:ext cx="2803525" cy="1249363"/>
        </p:xfrm>
        <a:graphic>
          <a:graphicData uri="http://schemas.openxmlformats.org/presentationml/2006/ole">
            <mc:AlternateContent xmlns:mc="http://schemas.openxmlformats.org/markup-compatibility/2006">
              <mc:Choice xmlns:v="urn:schemas-microsoft-com:vml" Requires="v">
                <p:oleObj spid="_x0000_s12394" name="Ecuación" r:id="rId7" imgW="990360" imgH="431640" progId="Equation.3">
                  <p:embed/>
                </p:oleObj>
              </mc:Choice>
              <mc:Fallback>
                <p:oleObj name="Ecuación" r:id="rId7" imgW="990360" imgH="431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6625" y="4670425"/>
                        <a:ext cx="2803525" cy="124936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6" name="Rectangle 12"/>
          <p:cNvSpPr>
            <a:spLocks noChangeArrowheads="1"/>
          </p:cNvSpPr>
          <p:nvPr/>
        </p:nvSpPr>
        <p:spPr bwMode="auto">
          <a:xfrm>
            <a:off x="0" y="4797425"/>
            <a:ext cx="6300788" cy="1081088"/>
          </a:xfrm>
          <a:prstGeom prst="rect">
            <a:avLst/>
          </a:prstGeom>
          <a:noFill/>
          <a:ln w="9525">
            <a:noFill/>
            <a:miter lim="800000"/>
            <a:headEnd/>
            <a:tailEnd/>
          </a:ln>
          <a:effectLst/>
        </p:spPr>
        <p:txBody>
          <a:bodyPr/>
          <a:lstStyle/>
          <a:p>
            <a:pPr marL="990600" lvl="1" indent="-533400" algn="just">
              <a:spcBef>
                <a:spcPct val="20000"/>
              </a:spcBef>
              <a:buClr>
                <a:schemeClr val="tx1"/>
              </a:buClr>
              <a:buSzPct val="60000"/>
              <a:buFont typeface="Wingdings" pitchFamily="2" charset="2"/>
              <a:buNone/>
              <a:defRPr/>
            </a:pPr>
            <a:r>
              <a:rPr lang="es-PE" sz="2000" dirty="0">
                <a:effectLst>
                  <a:outerShdw blurRad="38100" dist="38100" dir="2700000" algn="tl">
                    <a:srgbClr val="000000"/>
                  </a:outerShdw>
                </a:effectLst>
                <a:latin typeface="Arial" charset="0"/>
              </a:rPr>
              <a:t>%</a:t>
            </a:r>
            <a:r>
              <a:rPr lang="es-PE" sz="2000" dirty="0" err="1">
                <a:effectLst>
                  <a:outerShdw blurRad="38100" dist="38100" dir="2700000" algn="tl">
                    <a:srgbClr val="000000"/>
                  </a:outerShdw>
                </a:effectLst>
                <a:latin typeface="Arial" charset="0"/>
              </a:rPr>
              <a:t>Wi</a:t>
            </a:r>
            <a:r>
              <a:rPr lang="es-PE" sz="2000" dirty="0">
                <a:effectLst>
                  <a:outerShdw blurRad="38100" dist="38100" dir="2700000" algn="tl">
                    <a:srgbClr val="000000"/>
                  </a:outerShdw>
                </a:effectLst>
                <a:latin typeface="Arial" charset="0"/>
              </a:rPr>
              <a:t> :Composición en masa del   componente </a:t>
            </a:r>
            <a:r>
              <a:rPr lang="es-PE" sz="2000" b="1" dirty="0">
                <a:effectLst>
                  <a:outerShdw blurRad="38100" dist="38100" dir="2700000" algn="tl">
                    <a:srgbClr val="000000"/>
                  </a:outerShdw>
                </a:effectLst>
                <a:latin typeface="Arial" charset="0"/>
              </a:rPr>
              <a:t>i</a:t>
            </a:r>
          </a:p>
          <a:p>
            <a:pPr marL="990600" lvl="1" indent="-533400" algn="just">
              <a:spcBef>
                <a:spcPct val="20000"/>
              </a:spcBef>
              <a:buClr>
                <a:schemeClr val="tx1"/>
              </a:buClr>
              <a:buSzPct val="60000"/>
              <a:buFont typeface="Wingdings" pitchFamily="2" charset="2"/>
              <a:buNone/>
              <a:defRPr/>
            </a:pPr>
            <a:r>
              <a:rPr lang="es-PE" sz="2000" dirty="0">
                <a:effectLst>
                  <a:outerShdw blurRad="38100" dist="38100" dir="2700000" algn="tl">
                    <a:srgbClr val="000000"/>
                  </a:outerShdw>
                </a:effectLst>
                <a:latin typeface="Arial" charset="0"/>
              </a:rPr>
              <a:t>   </a:t>
            </a:r>
            <a:r>
              <a:rPr lang="es-PE" sz="2000" dirty="0" err="1">
                <a:effectLst>
                  <a:outerShdw blurRad="38100" dist="38100" dir="2700000" algn="tl">
                    <a:srgbClr val="000000"/>
                  </a:outerShdw>
                </a:effectLst>
                <a:latin typeface="Arial" charset="0"/>
              </a:rPr>
              <a:t>Wi</a:t>
            </a:r>
            <a:r>
              <a:rPr lang="es-PE" sz="2000" dirty="0">
                <a:effectLst>
                  <a:outerShdw blurRad="38100" dist="38100" dir="2700000" algn="tl">
                    <a:srgbClr val="000000"/>
                  </a:outerShdw>
                </a:effectLst>
                <a:latin typeface="Arial" charset="0"/>
              </a:rPr>
              <a:t> : Masa del componente </a:t>
            </a:r>
            <a:r>
              <a:rPr lang="es-PE" sz="2000" b="1" dirty="0">
                <a:effectLst>
                  <a:outerShdw blurRad="38100" dist="38100" dir="2700000" algn="tl">
                    <a:srgbClr val="000000"/>
                  </a:outerShdw>
                </a:effectLst>
                <a:latin typeface="Arial" charset="0"/>
              </a:rPr>
              <a:t>i</a:t>
            </a:r>
          </a:p>
          <a:p>
            <a:pPr marL="990600" lvl="1" indent="-533400" algn="just">
              <a:spcBef>
                <a:spcPct val="20000"/>
              </a:spcBef>
              <a:buClr>
                <a:schemeClr val="tx1"/>
              </a:buClr>
              <a:buSzPct val="60000"/>
              <a:buFont typeface="Wingdings" pitchFamily="2" charset="2"/>
              <a:buNone/>
              <a:defRPr/>
            </a:pPr>
            <a:r>
              <a:rPr lang="es-PE" sz="2000" dirty="0">
                <a:effectLst>
                  <a:outerShdw blurRad="38100" dist="38100" dir="2700000" algn="tl">
                    <a:srgbClr val="000000"/>
                  </a:outerShdw>
                </a:effectLst>
                <a:latin typeface="Arial" charset="0"/>
              </a:rPr>
              <a:t>    </a:t>
            </a:r>
            <a:r>
              <a:rPr lang="es-PE" sz="2000" dirty="0" err="1">
                <a:effectLst>
                  <a:outerShdw blurRad="38100" dist="38100" dir="2700000" algn="tl">
                    <a:srgbClr val="000000"/>
                  </a:outerShdw>
                </a:effectLst>
                <a:latin typeface="Arial" charset="0"/>
              </a:rPr>
              <a:t>Wt</a:t>
            </a:r>
            <a:r>
              <a:rPr lang="es-PE" sz="2000" dirty="0">
                <a:effectLst>
                  <a:outerShdw blurRad="38100" dist="38100" dir="2700000" algn="tl">
                    <a:srgbClr val="000000"/>
                  </a:outerShdw>
                </a:effectLst>
                <a:latin typeface="Arial" charset="0"/>
              </a:rPr>
              <a:t> : Masa de la mezcla gaseosa</a:t>
            </a:r>
            <a:endParaRPr lang="es-ES" sz="2000" dirty="0">
              <a:effectLst>
                <a:outerShdw blurRad="38100" dist="38100" dir="2700000" algn="tl">
                  <a:srgbClr val="000000"/>
                </a:outerShdw>
              </a:effectLst>
              <a:latin typeface="Arial" charset="0"/>
            </a:endParaRPr>
          </a:p>
        </p:txBody>
      </p:sp>
      <p:graphicFrame>
        <p:nvGraphicFramePr>
          <p:cNvPr id="12293" name="Object 8"/>
          <p:cNvGraphicFramePr>
            <a:graphicFrameLocks noChangeAspect="1"/>
          </p:cNvGraphicFramePr>
          <p:nvPr/>
        </p:nvGraphicFramePr>
        <p:xfrm>
          <a:off x="1962150" y="1609725"/>
          <a:ext cx="1360488" cy="1157288"/>
        </p:xfrm>
        <a:graphic>
          <a:graphicData uri="http://schemas.openxmlformats.org/presentationml/2006/ole">
            <mc:AlternateContent xmlns:mc="http://schemas.openxmlformats.org/markup-compatibility/2006">
              <mc:Choice xmlns:v="urn:schemas-microsoft-com:vml" Requires="v">
                <p:oleObj spid="_x0000_s12395" name="Ecuación" r:id="rId9" imgW="507960" imgH="431640" progId="Equation.3">
                  <p:embed/>
                </p:oleObj>
              </mc:Choice>
              <mc:Fallback>
                <p:oleObj name="Ecuación" r:id="rId9" imgW="507960" imgH="4316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2150" y="1609725"/>
                        <a:ext cx="1360488" cy="1157288"/>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idx="1"/>
          </p:nvPr>
        </p:nvSpPr>
        <p:spPr>
          <a:xfrm>
            <a:off x="734888" y="188640"/>
            <a:ext cx="8229600" cy="5327650"/>
          </a:xfrm>
        </p:spPr>
        <p:txBody>
          <a:bodyPr/>
          <a:lstStyle/>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r>
              <a:rPr lang="es-ES" sz="2800" dirty="0" smtClean="0">
                <a:solidFill>
                  <a:srgbClr val="FFC000"/>
                </a:solidFill>
                <a:latin typeface="Arial" charset="0"/>
              </a:rPr>
              <a:t>-PESO MOLECULAR PROMEDIO (M</a:t>
            </a:r>
            <a:r>
              <a:rPr lang="es-ES" sz="3600" baseline="-25000" dirty="0" smtClean="0">
                <a:solidFill>
                  <a:srgbClr val="FFC000"/>
                </a:solidFill>
                <a:latin typeface="Arial" charset="0"/>
              </a:rPr>
              <a:t>t</a:t>
            </a:r>
            <a:r>
              <a:rPr lang="es-ES" sz="2800" dirty="0" smtClean="0">
                <a:solidFill>
                  <a:srgbClr val="FFC000"/>
                </a:solidFill>
                <a:latin typeface="Arial" charset="0"/>
              </a:rPr>
              <a:t>)</a:t>
            </a: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r>
              <a:rPr lang="es-ES" sz="2800" dirty="0" smtClean="0">
                <a:solidFill>
                  <a:srgbClr val="FFC000"/>
                </a:solidFill>
                <a:latin typeface="Arial" charset="0"/>
              </a:rPr>
              <a:t>-FRACCIÓN DE PRESIÓN (Pi)</a:t>
            </a: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r>
              <a:rPr lang="es-ES" sz="2800" dirty="0" smtClean="0">
                <a:solidFill>
                  <a:srgbClr val="FFC000"/>
                </a:solidFill>
                <a:latin typeface="Arial" charset="0"/>
              </a:rPr>
              <a:t>-FRACCIÓN EN VOLUMEN (V</a:t>
            </a:r>
            <a:r>
              <a:rPr lang="es-ES" sz="4400" baseline="-25000" dirty="0" smtClean="0">
                <a:solidFill>
                  <a:srgbClr val="FFC000"/>
                </a:solidFill>
                <a:latin typeface="Arial" charset="0"/>
              </a:rPr>
              <a:t>i</a:t>
            </a:r>
            <a:r>
              <a:rPr lang="es-ES" sz="2800" dirty="0" smtClean="0">
                <a:solidFill>
                  <a:srgbClr val="FFC000"/>
                </a:solidFill>
                <a:latin typeface="Arial" charset="0"/>
              </a:rPr>
              <a:t>)</a:t>
            </a:r>
          </a:p>
          <a:p>
            <a:pPr algn="just" eaLnBrk="1" hangingPunct="1">
              <a:buFont typeface="Wingdings" pitchFamily="2" charset="2"/>
              <a:buNone/>
              <a:defRPr/>
            </a:pPr>
            <a:endParaRPr lang="es-ES" sz="2800" dirty="0" smtClean="0">
              <a:solidFill>
                <a:srgbClr val="FF66FF"/>
              </a:solidFill>
              <a:latin typeface="Arial" charset="0"/>
            </a:endParaRPr>
          </a:p>
          <a:p>
            <a:pPr algn="just" eaLnBrk="1" hangingPunct="1">
              <a:buFont typeface="Wingdings" pitchFamily="2" charset="2"/>
              <a:buNone/>
              <a:defRPr/>
            </a:pPr>
            <a:r>
              <a:rPr lang="es-ES" sz="2800" b="1" dirty="0" smtClean="0">
                <a:latin typeface="Arial" charset="0"/>
              </a:rPr>
              <a:t>	</a:t>
            </a:r>
            <a:endParaRPr lang="en-GB" dirty="0" smtClean="0"/>
          </a:p>
        </p:txBody>
      </p:sp>
      <p:sp>
        <p:nvSpPr>
          <p:cNvPr id="13320" name="Line 5"/>
          <p:cNvSpPr>
            <a:spLocks noChangeShapeType="1"/>
          </p:cNvSpPr>
          <p:nvPr/>
        </p:nvSpPr>
        <p:spPr bwMode="auto">
          <a:xfrm>
            <a:off x="6515323" y="764704"/>
            <a:ext cx="288925"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es-PE"/>
          </a:p>
        </p:txBody>
      </p:sp>
      <p:graphicFrame>
        <p:nvGraphicFramePr>
          <p:cNvPr id="13314" name="Object 6"/>
          <p:cNvGraphicFramePr>
            <a:graphicFrameLocks noChangeAspect="1"/>
          </p:cNvGraphicFramePr>
          <p:nvPr/>
        </p:nvGraphicFramePr>
        <p:xfrm>
          <a:off x="1433513" y="1484313"/>
          <a:ext cx="5530850" cy="582612"/>
        </p:xfrm>
        <a:graphic>
          <a:graphicData uri="http://schemas.openxmlformats.org/presentationml/2006/ole">
            <mc:AlternateContent xmlns:mc="http://schemas.openxmlformats.org/markup-compatibility/2006">
              <mc:Choice xmlns:v="urn:schemas-microsoft-com:vml" Requires="v">
                <p:oleObj spid="_x0000_s13451" name="Ecuación" r:id="rId3" imgW="2438280" imgH="228600" progId="Equation.3">
                  <p:embed/>
                </p:oleObj>
              </mc:Choice>
              <mc:Fallback>
                <p:oleObj name="Ecuación" r:id="rId3" imgW="243828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513" y="1484313"/>
                        <a:ext cx="5530850" cy="582612"/>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13"/>
          <p:cNvGraphicFramePr>
            <a:graphicFrameLocks noChangeAspect="1"/>
          </p:cNvGraphicFramePr>
          <p:nvPr/>
        </p:nvGraphicFramePr>
        <p:xfrm>
          <a:off x="1979613" y="4395788"/>
          <a:ext cx="1241425" cy="944562"/>
        </p:xfrm>
        <a:graphic>
          <a:graphicData uri="http://schemas.openxmlformats.org/presentationml/2006/ole">
            <mc:AlternateContent xmlns:mc="http://schemas.openxmlformats.org/markup-compatibility/2006">
              <mc:Choice xmlns:v="urn:schemas-microsoft-com:vml" Requires="v">
                <p:oleObj spid="_x0000_s13452" name="Ecuación" r:id="rId5" imgW="520560" imgH="431640" progId="Equation.3">
                  <p:embed/>
                </p:oleObj>
              </mc:Choice>
              <mc:Fallback>
                <p:oleObj name="Ecuación" r:id="rId5" imgW="520560" imgH="4316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4395788"/>
                        <a:ext cx="1241425" cy="944562"/>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14"/>
          <p:cNvGraphicFramePr>
            <a:graphicFrameLocks noChangeAspect="1"/>
          </p:cNvGraphicFramePr>
          <p:nvPr/>
        </p:nvGraphicFramePr>
        <p:xfrm>
          <a:off x="5292725" y="4437063"/>
          <a:ext cx="2632075" cy="942975"/>
        </p:xfrm>
        <a:graphic>
          <a:graphicData uri="http://schemas.openxmlformats.org/presentationml/2006/ole">
            <mc:AlternateContent xmlns:mc="http://schemas.openxmlformats.org/markup-compatibility/2006">
              <mc:Choice xmlns:v="urn:schemas-microsoft-com:vml" Requires="v">
                <p:oleObj spid="_x0000_s13453" name="Ecuación" r:id="rId7" imgW="1104840" imgH="431640" progId="Equation.3">
                  <p:embed/>
                </p:oleObj>
              </mc:Choice>
              <mc:Fallback>
                <p:oleObj name="Ecuación" r:id="rId7" imgW="1104840" imgH="43164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4437063"/>
                        <a:ext cx="2632075" cy="9429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15"/>
          <p:cNvGraphicFramePr>
            <a:graphicFrameLocks noChangeAspect="1"/>
          </p:cNvGraphicFramePr>
          <p:nvPr/>
        </p:nvGraphicFramePr>
        <p:xfrm>
          <a:off x="2411413" y="5589588"/>
          <a:ext cx="4319587" cy="868362"/>
        </p:xfrm>
        <a:graphic>
          <a:graphicData uri="http://schemas.openxmlformats.org/presentationml/2006/ole">
            <mc:AlternateContent xmlns:mc="http://schemas.openxmlformats.org/markup-compatibility/2006">
              <mc:Choice xmlns:v="urn:schemas-microsoft-com:vml" Requires="v">
                <p:oleObj spid="_x0000_s13454" name="Ecuación" r:id="rId9" imgW="1104840" imgH="228600" progId="Equation.3">
                  <p:embed/>
                </p:oleObj>
              </mc:Choice>
              <mc:Fallback>
                <p:oleObj name="Ecuación" r:id="rId9" imgW="1104840" imgH="2286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5589588"/>
                        <a:ext cx="4319587" cy="868362"/>
                      </a:xfrm>
                      <a:prstGeom prst="rect">
                        <a:avLst/>
                      </a:prstGeom>
                      <a:solidFill>
                        <a:srgbClr val="FFCC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16"/>
          <p:cNvGraphicFramePr>
            <a:graphicFrameLocks noChangeAspect="1"/>
          </p:cNvGraphicFramePr>
          <p:nvPr/>
        </p:nvGraphicFramePr>
        <p:xfrm>
          <a:off x="2757488" y="2811463"/>
          <a:ext cx="1271587" cy="942975"/>
        </p:xfrm>
        <a:graphic>
          <a:graphicData uri="http://schemas.openxmlformats.org/presentationml/2006/ole">
            <mc:AlternateContent xmlns:mc="http://schemas.openxmlformats.org/markup-compatibility/2006">
              <mc:Choice xmlns:v="urn:schemas-microsoft-com:vml" Requires="v">
                <p:oleObj spid="_x0000_s13455" name="Ecuación" r:id="rId11" imgW="533160" imgH="431640" progId="Equation.3">
                  <p:embed/>
                </p:oleObj>
              </mc:Choice>
              <mc:Fallback>
                <p:oleObj name="Ecuación" r:id="rId11" imgW="533160" imgH="43164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7488" y="2811463"/>
                        <a:ext cx="1271587" cy="942975"/>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323850" y="549275"/>
            <a:ext cx="8280598" cy="1871613"/>
          </a:xfrm>
        </p:spPr>
        <p:txBody>
          <a:bodyPr/>
          <a:lstStyle/>
          <a:p>
            <a:pPr algn="just" eaLnBrk="1" hangingPunct="1">
              <a:buFont typeface="Wingdings" pitchFamily="2" charset="2"/>
              <a:buNone/>
              <a:defRPr/>
            </a:pPr>
            <a:r>
              <a:rPr lang="es-ES_tradnl" dirty="0" smtClean="0"/>
              <a:t>   </a:t>
            </a:r>
            <a:r>
              <a:rPr lang="es-ES_tradnl" b="1" dirty="0" smtClean="0">
                <a:solidFill>
                  <a:srgbClr val="FF0000"/>
                </a:solidFill>
                <a:latin typeface="Arial" charset="0"/>
              </a:rPr>
              <a:t>GASES HÚMEDOS</a:t>
            </a:r>
          </a:p>
          <a:p>
            <a:pPr algn="just" eaLnBrk="1" hangingPunct="1">
              <a:buFont typeface="Wingdings" pitchFamily="2" charset="2"/>
              <a:buNone/>
              <a:defRPr/>
            </a:pPr>
            <a:r>
              <a:rPr lang="es-ES_tradnl" dirty="0" smtClean="0"/>
              <a:t>   </a:t>
            </a:r>
            <a:r>
              <a:rPr lang="es-ES_tradnl" sz="2800" dirty="0" smtClean="0">
                <a:latin typeface="Arial" charset="0"/>
              </a:rPr>
              <a:t>El gas seco al mezclarse con el vapor de agua, forma lo que se llama “gas húmedo”. 			</a:t>
            </a:r>
          </a:p>
          <a:p>
            <a:pPr algn="just" eaLnBrk="1" hangingPunct="1">
              <a:buFont typeface="Wingdings" pitchFamily="2" charset="2"/>
              <a:buNone/>
              <a:defRPr/>
            </a:pPr>
            <a:r>
              <a:rPr lang="es-ES_tradnl" sz="2800" dirty="0" smtClean="0">
                <a:latin typeface="Arial" charset="0"/>
              </a:rPr>
              <a:t>			</a:t>
            </a:r>
            <a:endParaRPr lang="es-ES" sz="2800" dirty="0" smtClean="0">
              <a:latin typeface="Arial" charset="0"/>
            </a:endParaRPr>
          </a:p>
        </p:txBody>
      </p:sp>
      <p:sp>
        <p:nvSpPr>
          <p:cNvPr id="142341" name="Text Box 5"/>
          <p:cNvSpPr txBox="1">
            <a:spLocks noChangeArrowheads="1"/>
          </p:cNvSpPr>
          <p:nvPr/>
        </p:nvSpPr>
        <p:spPr bwMode="auto">
          <a:xfrm>
            <a:off x="2771775" y="2492375"/>
            <a:ext cx="3600450" cy="519113"/>
          </a:xfrm>
          <a:prstGeom prst="rect">
            <a:avLst/>
          </a:prstGeom>
          <a:solidFill>
            <a:srgbClr val="FFFF00"/>
          </a:solidFill>
          <a:ln w="19050" algn="ctr">
            <a:solidFill>
              <a:schemeClr val="tx1"/>
            </a:solidFill>
            <a:miter lim="800000"/>
            <a:headEnd/>
            <a:tailEnd/>
          </a:ln>
          <a:effectLst/>
        </p:spPr>
        <p:txBody>
          <a:bodyPr>
            <a:spAutoFit/>
          </a:bodyPr>
          <a:lstStyle/>
          <a:p>
            <a:pPr>
              <a:defRPr/>
            </a:pPr>
            <a:r>
              <a:rPr lang="es-ES_tradnl" sz="2800" dirty="0" err="1">
                <a:solidFill>
                  <a:srgbClr val="000000"/>
                </a:solidFill>
                <a:effectLst>
                  <a:outerShdw blurRad="38100" dist="38100" dir="2700000" algn="tl">
                    <a:srgbClr val="FFFFFF"/>
                  </a:outerShdw>
                </a:effectLst>
                <a:latin typeface="Arial" charset="0"/>
              </a:rPr>
              <a:t>Pgh</a:t>
            </a:r>
            <a:r>
              <a:rPr lang="es-ES_tradnl" sz="2800" dirty="0">
                <a:solidFill>
                  <a:srgbClr val="000000"/>
                </a:solidFill>
                <a:effectLst>
                  <a:outerShdw blurRad="38100" dist="38100" dir="2700000" algn="tl">
                    <a:srgbClr val="FFFFFF"/>
                  </a:outerShdw>
                </a:effectLst>
                <a:latin typeface="Arial" charset="0"/>
              </a:rPr>
              <a:t> = </a:t>
            </a:r>
            <a:r>
              <a:rPr lang="es-ES_tradnl" sz="2800" dirty="0" err="1">
                <a:solidFill>
                  <a:srgbClr val="000000"/>
                </a:solidFill>
                <a:effectLst>
                  <a:outerShdw blurRad="38100" dist="38100" dir="2700000" algn="tl">
                    <a:srgbClr val="FFFFFF"/>
                  </a:outerShdw>
                </a:effectLst>
                <a:latin typeface="Arial" charset="0"/>
              </a:rPr>
              <a:t>Pgs</a:t>
            </a:r>
            <a:r>
              <a:rPr lang="es-ES_tradnl" sz="2800" dirty="0">
                <a:solidFill>
                  <a:srgbClr val="000000"/>
                </a:solidFill>
                <a:effectLst>
                  <a:outerShdw blurRad="38100" dist="38100" dir="2700000" algn="tl">
                    <a:srgbClr val="FFFFFF"/>
                  </a:outerShdw>
                </a:effectLst>
                <a:latin typeface="Arial" charset="0"/>
              </a:rPr>
              <a:t>  +  </a:t>
            </a:r>
            <a:r>
              <a:rPr lang="es-ES_tradnl" sz="2800" dirty="0" err="1">
                <a:solidFill>
                  <a:srgbClr val="000000"/>
                </a:solidFill>
                <a:effectLst>
                  <a:outerShdw blurRad="38100" dist="38100" dir="2700000" algn="tl">
                    <a:srgbClr val="FFFFFF"/>
                  </a:outerShdw>
                </a:effectLst>
                <a:latin typeface="Arial" charset="0"/>
              </a:rPr>
              <a:t>Pvapor</a:t>
            </a:r>
            <a:endParaRPr lang="en-GB" sz="2800" dirty="0">
              <a:solidFill>
                <a:srgbClr val="000000"/>
              </a:solidFill>
              <a:latin typeface="Arial" charset="0"/>
            </a:endParaRPr>
          </a:p>
        </p:txBody>
      </p:sp>
      <p:pic>
        <p:nvPicPr>
          <p:cNvPr id="50180" name="Picture 6" descr="Gases húme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3429000"/>
            <a:ext cx="6337300"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4" descr="http://www.araucaria2000.cl/materia/estados.jpg"/>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1475656" y="764704"/>
            <a:ext cx="6192837" cy="5494337"/>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Zumdahl13_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4313" y="1285875"/>
            <a:ext cx="8626475" cy="4714875"/>
          </a:xfrm>
          <a:noFill/>
          <a:ln w="28575">
            <a:solidFill>
              <a:schemeClr val="bg2"/>
            </a:solidFill>
          </a:ln>
          <a:extLst>
            <a:ext uri="{909E8E84-426E-40DD-AFC4-6F175D3DCCD1}">
              <a14:hiddenFill xmlns:a14="http://schemas.microsoft.com/office/drawing/2010/main">
                <a:solidFill>
                  <a:srgbClr val="FFFFFF"/>
                </a:solidFill>
              </a14:hiddenFill>
            </a:ext>
          </a:extLst>
        </p:spPr>
      </p:pic>
      <p:sp>
        <p:nvSpPr>
          <p:cNvPr id="51203" name="2 CuadroTexto"/>
          <p:cNvSpPr txBox="1">
            <a:spLocks noChangeArrowheads="1"/>
          </p:cNvSpPr>
          <p:nvPr/>
        </p:nvSpPr>
        <p:spPr bwMode="auto">
          <a:xfrm>
            <a:off x="6429375" y="2143125"/>
            <a:ext cx="1643063" cy="923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es-PE" altLang="es-PE">
                <a:solidFill>
                  <a:srgbClr val="000000"/>
                </a:solidFill>
                <a:latin typeface="Arial" charset="0"/>
                <a:cs typeface="Arial" charset="0"/>
              </a:rPr>
              <a:t>OXÍGENO MÁS VAPOR DE AGUA</a:t>
            </a:r>
          </a:p>
        </p:txBody>
      </p:sp>
      <p:sp>
        <p:nvSpPr>
          <p:cNvPr id="51204" name="3 CuadroTexto"/>
          <p:cNvSpPr txBox="1">
            <a:spLocks noChangeArrowheads="1"/>
          </p:cNvSpPr>
          <p:nvPr/>
        </p:nvSpPr>
        <p:spPr bwMode="auto">
          <a:xfrm>
            <a:off x="214313" y="1285875"/>
            <a:ext cx="2071687" cy="12001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es-PE" altLang="es-PE">
                <a:solidFill>
                  <a:srgbClr val="000000"/>
                </a:solidFill>
                <a:latin typeface="Arial" charset="0"/>
                <a:cs typeface="Arial" charset="0"/>
              </a:rPr>
              <a:t>KClO</a:t>
            </a:r>
            <a:r>
              <a:rPr lang="es-PE" altLang="es-PE" baseline="-25000">
                <a:solidFill>
                  <a:srgbClr val="000000"/>
                </a:solidFill>
                <a:latin typeface="Arial" charset="0"/>
                <a:cs typeface="Arial" charset="0"/>
              </a:rPr>
              <a:t>3</a:t>
            </a:r>
            <a:r>
              <a:rPr lang="es-PE" altLang="es-PE">
                <a:solidFill>
                  <a:srgbClr val="000000"/>
                </a:solidFill>
                <a:latin typeface="Arial" charset="0"/>
                <a:cs typeface="Arial" charset="0"/>
              </a:rPr>
              <a:t> CON PEQUEÑA  CANTIDAD DE MnO</a:t>
            </a:r>
            <a:r>
              <a:rPr lang="es-PE" altLang="es-PE" baseline="-25000">
                <a:solidFill>
                  <a:srgbClr val="000000"/>
                </a:solidFill>
                <a:latin typeface="Arial" charset="0"/>
                <a:cs typeface="Arial" charset="0"/>
              </a:rPr>
              <a:t>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idx="1"/>
          </p:nvPr>
        </p:nvSpPr>
        <p:spPr>
          <a:xfrm>
            <a:off x="251520" y="1124198"/>
            <a:ext cx="8229600" cy="5041106"/>
          </a:xfrm>
        </p:spPr>
        <p:txBody>
          <a:bodyPr/>
          <a:lstStyle/>
          <a:p>
            <a:pPr algn="just" eaLnBrk="1" hangingPunct="1">
              <a:buFont typeface="Wingdings" pitchFamily="2" charset="2"/>
              <a:buNone/>
              <a:defRPr/>
            </a:pPr>
            <a:r>
              <a:rPr lang="en-GB" sz="2800" dirty="0" smtClean="0">
                <a:solidFill>
                  <a:srgbClr val="3399FF"/>
                </a:solidFill>
                <a:latin typeface="Arial" charset="0"/>
              </a:rPr>
              <a:t>    </a:t>
            </a:r>
            <a:r>
              <a:rPr lang="en-GB" sz="2800" dirty="0" smtClean="0">
                <a:solidFill>
                  <a:srgbClr val="FFC000"/>
                </a:solidFill>
                <a:latin typeface="Arial" charset="0"/>
              </a:rPr>
              <a:t>PRESIÓN DE VAPOR (P</a:t>
            </a:r>
            <a:r>
              <a:rPr lang="en-GB" sz="2800" baseline="-25000" dirty="0" smtClean="0">
                <a:solidFill>
                  <a:srgbClr val="FFC000"/>
                </a:solidFill>
                <a:latin typeface="Arial" charset="0"/>
              </a:rPr>
              <a:t>V</a:t>
            </a:r>
            <a:r>
              <a:rPr lang="en-GB" sz="2800" dirty="0" smtClean="0">
                <a:solidFill>
                  <a:srgbClr val="FFC000"/>
                </a:solidFill>
                <a:latin typeface="Arial" charset="0"/>
              </a:rPr>
              <a:t>)</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Presión</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ejerce</a:t>
            </a:r>
            <a:r>
              <a:rPr lang="en-GB" sz="2800" dirty="0" smtClean="0">
                <a:latin typeface="Arial" charset="0"/>
              </a:rPr>
              <a:t> el </a:t>
            </a:r>
            <a:r>
              <a:rPr lang="en-GB" sz="2800" dirty="0" err="1" smtClean="0">
                <a:latin typeface="Arial" charset="0"/>
              </a:rPr>
              <a:t>vapor</a:t>
            </a:r>
            <a:r>
              <a:rPr lang="en-GB" sz="2800" dirty="0" smtClean="0">
                <a:latin typeface="Arial" charset="0"/>
              </a:rPr>
              <a:t> de un </a:t>
            </a:r>
            <a:r>
              <a:rPr lang="en-GB" sz="2800" dirty="0" err="1" smtClean="0">
                <a:latin typeface="Arial" charset="0"/>
              </a:rPr>
              <a:t>líquido</a:t>
            </a:r>
            <a:r>
              <a:rPr lang="en-GB" sz="2800" dirty="0" smtClean="0">
                <a:latin typeface="Arial" charset="0"/>
              </a:rPr>
              <a:t> a </a:t>
            </a:r>
            <a:r>
              <a:rPr lang="en-GB" sz="2800" dirty="0" err="1" smtClean="0">
                <a:latin typeface="Arial" charset="0"/>
              </a:rPr>
              <a:t>una</a:t>
            </a:r>
            <a:r>
              <a:rPr lang="en-GB" sz="2800" dirty="0" smtClean="0">
                <a:latin typeface="Arial" charset="0"/>
              </a:rPr>
              <a:t>  </a:t>
            </a:r>
            <a:r>
              <a:rPr lang="en-GB" sz="2800" dirty="0" err="1" smtClean="0">
                <a:latin typeface="Arial" charset="0"/>
              </a:rPr>
              <a:t>determinada</a:t>
            </a:r>
            <a:r>
              <a:rPr lang="en-GB" sz="2800" dirty="0" smtClean="0">
                <a:latin typeface="Arial" charset="0"/>
              </a:rPr>
              <a:t> </a:t>
            </a:r>
            <a:r>
              <a:rPr lang="en-GB" sz="2800" dirty="0" err="1" smtClean="0">
                <a:latin typeface="Arial" charset="0"/>
              </a:rPr>
              <a:t>temperatura</a:t>
            </a:r>
            <a:r>
              <a:rPr lang="en-GB" sz="2800" dirty="0" smtClean="0">
                <a:latin typeface="Arial" charset="0"/>
              </a:rPr>
              <a:t>.</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r>
              <a:rPr lang="en-GB" sz="2800" dirty="0" smtClean="0">
                <a:solidFill>
                  <a:srgbClr val="FFC000"/>
                </a:solidFill>
                <a:latin typeface="Arial" charset="0"/>
              </a:rPr>
              <a:t>PRESIÓN DE VAPOR SATURADO (</a:t>
            </a:r>
            <a:r>
              <a:rPr lang="en-GB" sz="2800" dirty="0" err="1" smtClean="0">
                <a:solidFill>
                  <a:srgbClr val="FFC000"/>
                </a:solidFill>
                <a:latin typeface="Arial" charset="0"/>
              </a:rPr>
              <a:t>P</a:t>
            </a:r>
            <a:r>
              <a:rPr lang="en-GB" sz="2800" baseline="-25000" dirty="0" err="1" smtClean="0">
                <a:solidFill>
                  <a:srgbClr val="FFC000"/>
                </a:solidFill>
                <a:latin typeface="Arial" charset="0"/>
              </a:rPr>
              <a:t>V</a:t>
            </a:r>
            <a:r>
              <a:rPr lang="en-GB" sz="2800" baseline="30000" dirty="0" err="1" smtClean="0">
                <a:solidFill>
                  <a:srgbClr val="FFC000"/>
                </a:solidFill>
                <a:latin typeface="Arial" charset="0"/>
              </a:rPr>
              <a:t>t</a:t>
            </a:r>
            <a:r>
              <a:rPr lang="en-US" sz="2800" baseline="30000" dirty="0" smtClean="0">
                <a:solidFill>
                  <a:srgbClr val="FFC000"/>
                </a:solidFill>
                <a:latin typeface="Arial" charset="0"/>
                <a:cs typeface="Arial" charset="0"/>
              </a:rPr>
              <a:t>°</a:t>
            </a:r>
            <a:r>
              <a:rPr lang="en-GB" sz="2800" baseline="30000" dirty="0" smtClean="0">
                <a:solidFill>
                  <a:srgbClr val="FFC000"/>
                </a:solidFill>
                <a:latin typeface="Arial" charset="0"/>
              </a:rPr>
              <a:t>C</a:t>
            </a:r>
            <a:r>
              <a:rPr lang="en-GB" sz="2800" dirty="0" smtClean="0">
                <a:solidFill>
                  <a:srgbClr val="FFC000"/>
                </a:solidFill>
                <a:latin typeface="Arial" charset="0"/>
              </a:rPr>
              <a:t>)</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Máxima</a:t>
            </a:r>
            <a:r>
              <a:rPr lang="en-GB" sz="2800" dirty="0" smtClean="0">
                <a:latin typeface="Arial" charset="0"/>
              </a:rPr>
              <a:t> </a:t>
            </a:r>
            <a:r>
              <a:rPr lang="en-GB" sz="2800" dirty="0" err="1" smtClean="0">
                <a:latin typeface="Arial" charset="0"/>
              </a:rPr>
              <a:t>presión</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ejerce</a:t>
            </a:r>
            <a:r>
              <a:rPr lang="en-GB" sz="2800" dirty="0" smtClean="0">
                <a:latin typeface="Arial" charset="0"/>
              </a:rPr>
              <a:t> el </a:t>
            </a:r>
            <a:r>
              <a:rPr lang="en-GB" sz="2800" dirty="0" err="1" smtClean="0">
                <a:latin typeface="Arial" charset="0"/>
              </a:rPr>
              <a:t>vapor</a:t>
            </a:r>
            <a:r>
              <a:rPr lang="en-GB" sz="2800" dirty="0" smtClean="0">
                <a:latin typeface="Arial" charset="0"/>
              </a:rPr>
              <a:t> de un </a:t>
            </a:r>
            <a:r>
              <a:rPr lang="en-GB" sz="2800" dirty="0" err="1" smtClean="0">
                <a:latin typeface="Arial" charset="0"/>
              </a:rPr>
              <a:t>líquido</a:t>
            </a:r>
            <a:r>
              <a:rPr lang="en-GB" sz="2800" dirty="0" smtClean="0">
                <a:latin typeface="Arial" charset="0"/>
              </a:rPr>
              <a:t> </a:t>
            </a:r>
            <a:r>
              <a:rPr lang="en-GB" sz="2800" dirty="0" err="1" smtClean="0">
                <a:latin typeface="Arial" charset="0"/>
              </a:rPr>
              <a:t>producido</a:t>
            </a:r>
            <a:r>
              <a:rPr lang="en-GB" sz="2800" dirty="0" smtClean="0">
                <a:latin typeface="Arial" charset="0"/>
              </a:rPr>
              <a:t> a </a:t>
            </a:r>
            <a:r>
              <a:rPr lang="en-GB" sz="2800" dirty="0" err="1" smtClean="0">
                <a:latin typeface="Arial" charset="0"/>
              </a:rPr>
              <a:t>una</a:t>
            </a:r>
            <a:r>
              <a:rPr lang="en-GB" sz="2800" dirty="0" smtClean="0">
                <a:latin typeface="Arial" charset="0"/>
              </a:rPr>
              <a:t> </a:t>
            </a:r>
            <a:r>
              <a:rPr lang="en-GB" sz="2800" dirty="0" err="1" smtClean="0">
                <a:latin typeface="Arial" charset="0"/>
              </a:rPr>
              <a:t>determinada</a:t>
            </a:r>
            <a:r>
              <a:rPr lang="en-GB" sz="2800" dirty="0" smtClean="0">
                <a:latin typeface="Arial" charset="0"/>
              </a:rPr>
              <a:t> </a:t>
            </a:r>
            <a:r>
              <a:rPr lang="en-GB" sz="2800" dirty="0" err="1" smtClean="0">
                <a:latin typeface="Arial" charset="0"/>
              </a:rPr>
              <a:t>temperatura</a:t>
            </a:r>
            <a:r>
              <a:rPr lang="en-GB" sz="2800" dirty="0" smtClean="0">
                <a:latin typeface="Arial" charset="0"/>
              </a:rPr>
              <a:t>, </a:t>
            </a:r>
            <a:r>
              <a:rPr lang="en-GB" sz="2800" dirty="0" err="1" smtClean="0">
                <a:latin typeface="Arial" charset="0"/>
              </a:rPr>
              <a:t>estableciéndose</a:t>
            </a:r>
            <a:r>
              <a:rPr lang="en-GB" sz="2800" dirty="0" smtClean="0">
                <a:latin typeface="Arial" charset="0"/>
              </a:rPr>
              <a:t> un </a:t>
            </a:r>
            <a:r>
              <a:rPr lang="en-GB" sz="2800" dirty="0" err="1" smtClean="0">
                <a:latin typeface="Arial" charset="0"/>
              </a:rPr>
              <a:t>equilibrio</a:t>
            </a:r>
            <a:r>
              <a:rPr lang="en-GB" sz="2800" dirty="0" smtClean="0">
                <a:latin typeface="Arial" charset="0"/>
              </a:rPr>
              <a:t> </a:t>
            </a:r>
            <a:r>
              <a:rPr lang="en-GB" sz="2800" dirty="0" err="1" smtClean="0">
                <a:latin typeface="Arial" charset="0"/>
              </a:rPr>
              <a:t>dinámico</a:t>
            </a:r>
            <a:r>
              <a:rPr lang="en-GB" sz="2800" dirty="0" smtClean="0">
                <a:latin typeface="Arial" charset="0"/>
              </a:rPr>
              <a:t> entre la </a:t>
            </a:r>
            <a:r>
              <a:rPr lang="en-GB" sz="2800" dirty="0" err="1" smtClean="0">
                <a:latin typeface="Arial" charset="0"/>
              </a:rPr>
              <a:t>evaporación</a:t>
            </a:r>
            <a:r>
              <a:rPr lang="en-GB" sz="2800" dirty="0" smtClean="0">
                <a:latin typeface="Arial" charset="0"/>
              </a:rPr>
              <a:t> y la </a:t>
            </a:r>
            <a:r>
              <a:rPr lang="en-GB" sz="2800" dirty="0" err="1" smtClean="0">
                <a:latin typeface="Arial" charset="0"/>
              </a:rPr>
              <a:t>condensación</a:t>
            </a:r>
            <a:r>
              <a:rPr lang="en-GB" sz="2800" dirty="0" smtClean="0">
                <a:latin typeface="Arial"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304800" y="609600"/>
            <a:ext cx="8540750" cy="874713"/>
          </a:xfrm>
        </p:spPr>
        <p:txBody>
          <a:bodyPr/>
          <a:lstStyle/>
          <a:p>
            <a:pPr eaLnBrk="1" hangingPunct="1">
              <a:lnSpc>
                <a:spcPct val="80000"/>
              </a:lnSpc>
              <a:buFont typeface="Wingdings" pitchFamily="2" charset="2"/>
              <a:buNone/>
              <a:defRPr/>
            </a:pPr>
            <a:r>
              <a:rPr lang="es-ES_tradnl" sz="2800" smtClean="0"/>
              <a:t>	</a:t>
            </a:r>
          </a:p>
          <a:p>
            <a:pPr eaLnBrk="1" hangingPunct="1">
              <a:lnSpc>
                <a:spcPct val="80000"/>
              </a:lnSpc>
              <a:buFont typeface="Wingdings" pitchFamily="2" charset="2"/>
              <a:buNone/>
              <a:defRPr/>
            </a:pPr>
            <a:r>
              <a:rPr lang="es-ES_tradnl" sz="2800" smtClean="0"/>
              <a:t> 	</a:t>
            </a:r>
            <a:endParaRPr lang="es-ES" sz="2800" smtClean="0"/>
          </a:p>
        </p:txBody>
      </p:sp>
      <p:pic>
        <p:nvPicPr>
          <p:cNvPr id="53251" name="Picture 5" descr="Vapor satur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196975"/>
            <a:ext cx="845978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0" name="AutoShape 6"/>
          <p:cNvSpPr>
            <a:spLocks noChangeArrowheads="1"/>
          </p:cNvSpPr>
          <p:nvPr/>
        </p:nvSpPr>
        <p:spPr bwMode="auto">
          <a:xfrm>
            <a:off x="5867400" y="2852738"/>
            <a:ext cx="431800" cy="431800"/>
          </a:xfrm>
          <a:prstGeom prst="downArrow">
            <a:avLst>
              <a:gd name="adj1" fmla="val 50000"/>
              <a:gd name="adj2"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bg1"/>
            </a:solidFill>
            <a:miter lim="800000"/>
            <a:headEnd/>
            <a:tailEnd/>
          </a:ln>
          <a:effectLst/>
        </p:spPr>
        <p:txBody>
          <a:bodyPr wrap="none" anchor="ctr"/>
          <a:lstStyle/>
          <a:p>
            <a:pPr>
              <a:defRPr/>
            </a:pPr>
            <a:endParaRPr lang="es-P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idx="1"/>
          </p:nvPr>
        </p:nvSpPr>
        <p:spPr>
          <a:xfrm>
            <a:off x="250825" y="908050"/>
            <a:ext cx="8229600" cy="4530725"/>
          </a:xfrm>
        </p:spPr>
        <p:txBody>
          <a:bodyPr/>
          <a:lstStyle/>
          <a:p>
            <a:pPr algn="just" eaLnBrk="1" hangingPunct="1">
              <a:buFont typeface="Wingdings" pitchFamily="2" charset="2"/>
              <a:buNone/>
              <a:defRPr/>
            </a:pPr>
            <a:r>
              <a:rPr lang="en-GB" sz="2800" dirty="0" smtClean="0">
                <a:solidFill>
                  <a:srgbClr val="3399FF"/>
                </a:solidFill>
                <a:latin typeface="Arial" charset="0"/>
              </a:rPr>
              <a:t>   </a:t>
            </a:r>
            <a:r>
              <a:rPr lang="en-GB" sz="2800" b="1" dirty="0" smtClean="0">
                <a:solidFill>
                  <a:srgbClr val="FF0000"/>
                </a:solidFill>
                <a:latin typeface="Arial" charset="0"/>
              </a:rPr>
              <a:t>HUMEDAD RELATIVA (HR)</a:t>
            </a:r>
          </a:p>
          <a:p>
            <a:pPr algn="just" eaLnBrk="1" hangingPunct="1">
              <a:buFont typeface="Wingdings" pitchFamily="2" charset="2"/>
              <a:buNone/>
              <a:defRPr/>
            </a:pPr>
            <a:r>
              <a:rPr lang="en-GB" sz="2800" dirty="0" smtClean="0">
                <a:latin typeface="Arial" charset="0"/>
              </a:rPr>
              <a:t>    Se </a:t>
            </a:r>
            <a:r>
              <a:rPr lang="en-GB" sz="2800" dirty="0" err="1" smtClean="0">
                <a:latin typeface="Arial" charset="0"/>
              </a:rPr>
              <a:t>emplea</a:t>
            </a:r>
            <a:r>
              <a:rPr lang="en-GB" sz="2800" dirty="0" smtClean="0">
                <a:latin typeface="Arial" charset="0"/>
              </a:rPr>
              <a:t> solo para </a:t>
            </a:r>
            <a:r>
              <a:rPr lang="en-GB" sz="2800" dirty="0" err="1" smtClean="0">
                <a:latin typeface="Arial" charset="0"/>
              </a:rPr>
              <a:t>vapor</a:t>
            </a:r>
            <a:r>
              <a:rPr lang="en-GB" sz="2800" dirty="0" smtClean="0">
                <a:latin typeface="Arial" charset="0"/>
              </a:rPr>
              <a:t> de </a:t>
            </a:r>
            <a:r>
              <a:rPr lang="en-GB" sz="2800" dirty="0" err="1" smtClean="0">
                <a:latin typeface="Arial" charset="0"/>
              </a:rPr>
              <a:t>agua</a:t>
            </a:r>
            <a:r>
              <a:rPr lang="en-GB" sz="2800" dirty="0" smtClean="0">
                <a:latin typeface="Arial" charset="0"/>
              </a:rPr>
              <a:t>, </a:t>
            </a:r>
            <a:r>
              <a:rPr lang="en-GB" sz="2800" dirty="0" err="1" smtClean="0">
                <a:latin typeface="Arial" charset="0"/>
              </a:rPr>
              <a:t>normalmente</a:t>
            </a:r>
            <a:r>
              <a:rPr lang="en-GB" sz="2800" dirty="0" smtClean="0">
                <a:latin typeface="Arial" charset="0"/>
              </a:rPr>
              <a:t> para </a:t>
            </a:r>
            <a:r>
              <a:rPr lang="en-GB" sz="2800" dirty="0" err="1" smtClean="0">
                <a:latin typeface="Arial" charset="0"/>
              </a:rPr>
              <a:t>indicar</a:t>
            </a:r>
            <a:r>
              <a:rPr lang="en-GB" sz="2800" dirty="0" smtClean="0">
                <a:latin typeface="Arial" charset="0"/>
              </a:rPr>
              <a:t> el </a:t>
            </a:r>
            <a:r>
              <a:rPr lang="en-GB" sz="2800" dirty="0" err="1" smtClean="0">
                <a:latin typeface="Arial" charset="0"/>
              </a:rPr>
              <a:t>grado</a:t>
            </a:r>
            <a:r>
              <a:rPr lang="en-GB" sz="2800" dirty="0" smtClean="0">
                <a:latin typeface="Arial" charset="0"/>
              </a:rPr>
              <a:t> de </a:t>
            </a:r>
            <a:r>
              <a:rPr lang="en-GB" sz="2800" dirty="0" err="1" smtClean="0">
                <a:latin typeface="Arial" charset="0"/>
              </a:rPr>
              <a:t>saturación</a:t>
            </a:r>
            <a:r>
              <a:rPr lang="en-GB" sz="2800" dirty="0" smtClean="0">
                <a:latin typeface="Arial" charset="0"/>
              </a:rPr>
              <a:t> de </a:t>
            </a:r>
            <a:r>
              <a:rPr lang="en-GB" sz="2800" dirty="0" err="1" smtClean="0">
                <a:latin typeface="Arial" charset="0"/>
              </a:rPr>
              <a:t>vapor</a:t>
            </a:r>
            <a:r>
              <a:rPr lang="en-GB" sz="2800" dirty="0" smtClean="0">
                <a:latin typeface="Arial" charset="0"/>
              </a:rPr>
              <a:t> de </a:t>
            </a:r>
            <a:r>
              <a:rPr lang="en-GB" sz="2800" dirty="0" err="1" smtClean="0">
                <a:latin typeface="Arial" charset="0"/>
              </a:rPr>
              <a:t>agua</a:t>
            </a:r>
            <a:r>
              <a:rPr lang="en-GB" sz="2800" dirty="0" smtClean="0">
                <a:latin typeface="Arial" charset="0"/>
              </a:rPr>
              <a:t> en el </a:t>
            </a:r>
            <a:r>
              <a:rPr lang="en-GB" sz="2800" dirty="0" err="1" smtClean="0">
                <a:latin typeface="Arial" charset="0"/>
              </a:rPr>
              <a:t>medio</a:t>
            </a:r>
            <a:r>
              <a:rPr lang="en-GB" sz="2800" dirty="0" smtClean="0">
                <a:latin typeface="Arial" charset="0"/>
              </a:rPr>
              <a:t> </a:t>
            </a:r>
            <a:r>
              <a:rPr lang="en-GB" sz="2800" dirty="0" err="1" smtClean="0">
                <a:latin typeface="Arial" charset="0"/>
              </a:rPr>
              <a:t>ambiente</a:t>
            </a:r>
            <a:r>
              <a:rPr lang="en-GB" sz="2800" dirty="0" smtClean="0">
                <a:latin typeface="Arial" charset="0"/>
              </a:rPr>
              <a:t> o en un </a:t>
            </a:r>
            <a:r>
              <a:rPr lang="en-GB" sz="2800" dirty="0" err="1" smtClean="0">
                <a:latin typeface="Arial" charset="0"/>
              </a:rPr>
              <a:t>sistema</a:t>
            </a:r>
            <a:r>
              <a:rPr lang="en-GB" sz="2800" dirty="0" smtClean="0">
                <a:latin typeface="Arial" charset="0"/>
              </a:rPr>
              <a:t> </a:t>
            </a:r>
            <a:r>
              <a:rPr lang="en-GB" sz="2800" dirty="0" err="1" smtClean="0">
                <a:latin typeface="Arial" charset="0"/>
              </a:rPr>
              <a:t>aislado</a:t>
            </a:r>
            <a:r>
              <a:rPr lang="en-GB" sz="2800" dirty="0" smtClean="0">
                <a:latin typeface="Arial" charset="0"/>
              </a:rPr>
              <a:t> de </a:t>
            </a:r>
            <a:r>
              <a:rPr lang="en-GB" sz="2800" dirty="0" err="1" smtClean="0">
                <a:latin typeface="Arial" charset="0"/>
              </a:rPr>
              <a:t>aire</a:t>
            </a:r>
            <a:r>
              <a:rPr lang="en-GB" sz="2800" dirty="0" smtClean="0">
                <a:latin typeface="Arial" charset="0"/>
              </a:rPr>
              <a:t> </a:t>
            </a:r>
            <a:r>
              <a:rPr lang="en-GB" sz="2800" dirty="0" err="1" smtClean="0">
                <a:latin typeface="Arial" charset="0"/>
              </a:rPr>
              <a:t>húmedo</a:t>
            </a:r>
            <a:endParaRPr lang="en-GB" sz="2800" dirty="0" smtClean="0">
              <a:latin typeface="Arial" charset="0"/>
            </a:endParaRPr>
          </a:p>
        </p:txBody>
      </p:sp>
      <p:graphicFrame>
        <p:nvGraphicFramePr>
          <p:cNvPr id="14338" name="Object 4"/>
          <p:cNvGraphicFramePr>
            <a:graphicFrameLocks noChangeAspect="1"/>
          </p:cNvGraphicFramePr>
          <p:nvPr/>
        </p:nvGraphicFramePr>
        <p:xfrm>
          <a:off x="3149600" y="4019550"/>
          <a:ext cx="2482850" cy="998538"/>
        </p:xfrm>
        <a:graphic>
          <a:graphicData uri="http://schemas.openxmlformats.org/presentationml/2006/ole">
            <mc:AlternateContent xmlns:mc="http://schemas.openxmlformats.org/markup-compatibility/2006">
              <mc:Choice xmlns:v="urn:schemas-microsoft-com:vml" Requires="v">
                <p:oleObj spid="_x0000_s14364" name="Ecuación" r:id="rId3" imgW="1041120" imgH="457200" progId="Equation.3">
                  <p:embed/>
                </p:oleObj>
              </mc:Choice>
              <mc:Fallback>
                <p:oleObj name="Ecuación" r:id="rId3" imgW="104112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4019550"/>
                        <a:ext cx="2482850" cy="998538"/>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idx="1"/>
          </p:nvPr>
        </p:nvSpPr>
        <p:spPr>
          <a:xfrm>
            <a:off x="395288" y="620713"/>
            <a:ext cx="8229600" cy="5688012"/>
          </a:xfrm>
        </p:spPr>
        <p:txBody>
          <a:bodyPr/>
          <a:lstStyle/>
          <a:p>
            <a:pPr eaLnBrk="1" hangingPunct="1">
              <a:buFont typeface="Wingdings" pitchFamily="2" charset="2"/>
              <a:buNone/>
              <a:defRPr/>
            </a:pPr>
            <a:r>
              <a:rPr lang="en-GB" sz="2800" smtClean="0">
                <a:latin typeface="Arial" charset="0"/>
              </a:rPr>
              <a:t>De la ecuación anterior</a:t>
            </a:r>
          </a:p>
          <a:p>
            <a:pPr eaLnBrk="1" hangingPunct="1">
              <a:buFont typeface="Wingdings" pitchFamily="2" charset="2"/>
              <a:buNone/>
              <a:defRPr/>
            </a:pPr>
            <a:endParaRPr lang="en-GB" sz="2800" smtClean="0">
              <a:latin typeface="Arial" charset="0"/>
            </a:endParaRPr>
          </a:p>
          <a:p>
            <a:pPr eaLnBrk="1" hangingPunct="1">
              <a:buFont typeface="Wingdings" pitchFamily="2" charset="2"/>
              <a:buNone/>
              <a:defRPr/>
            </a:pPr>
            <a:endParaRPr lang="en-GB" sz="2800" smtClean="0">
              <a:latin typeface="Arial" charset="0"/>
            </a:endParaRPr>
          </a:p>
          <a:p>
            <a:pPr eaLnBrk="1" hangingPunct="1">
              <a:buFont typeface="Wingdings" pitchFamily="2" charset="2"/>
              <a:buNone/>
              <a:defRPr/>
            </a:pPr>
            <a:r>
              <a:rPr lang="en-GB" sz="2800" smtClean="0">
                <a:latin typeface="Arial" charset="0"/>
              </a:rPr>
              <a:t>Si el vapor está saturado: HR = 100%</a:t>
            </a:r>
          </a:p>
          <a:p>
            <a:pPr eaLnBrk="1" hangingPunct="1">
              <a:buFont typeface="Wingdings" pitchFamily="2" charset="2"/>
              <a:buNone/>
              <a:defRPr/>
            </a:pPr>
            <a:endParaRPr lang="en-GB" sz="2800" smtClean="0">
              <a:latin typeface="Arial" charset="0"/>
            </a:endParaRPr>
          </a:p>
          <a:p>
            <a:pPr eaLnBrk="1" hangingPunct="1">
              <a:buFont typeface="Wingdings" pitchFamily="2" charset="2"/>
              <a:buNone/>
              <a:defRPr/>
            </a:pPr>
            <a:endParaRPr lang="en-GB" sz="2800" smtClean="0">
              <a:latin typeface="Arial" charset="0"/>
            </a:endParaRPr>
          </a:p>
          <a:p>
            <a:pPr eaLnBrk="1" hangingPunct="1">
              <a:buFont typeface="Wingdings" pitchFamily="2" charset="2"/>
              <a:buNone/>
              <a:defRPr/>
            </a:pPr>
            <a:r>
              <a:rPr lang="en-GB" sz="2800" smtClean="0">
                <a:latin typeface="Arial" charset="0"/>
              </a:rPr>
              <a:t>Si el vapor no está saturado: HR &lt; 100%</a:t>
            </a:r>
          </a:p>
          <a:p>
            <a:pPr eaLnBrk="1" hangingPunct="1">
              <a:buFont typeface="Wingdings" pitchFamily="2" charset="2"/>
              <a:buNone/>
              <a:defRPr/>
            </a:pPr>
            <a:endParaRPr lang="en-GB" sz="2800" smtClean="0">
              <a:latin typeface="Arial" charset="0"/>
            </a:endParaRPr>
          </a:p>
        </p:txBody>
      </p:sp>
      <p:graphicFrame>
        <p:nvGraphicFramePr>
          <p:cNvPr id="15362" name="Object 4"/>
          <p:cNvGraphicFramePr>
            <a:graphicFrameLocks noChangeAspect="1"/>
          </p:cNvGraphicFramePr>
          <p:nvPr/>
        </p:nvGraphicFramePr>
        <p:xfrm>
          <a:off x="3419475" y="1268413"/>
          <a:ext cx="2300288" cy="860425"/>
        </p:xfrm>
        <a:graphic>
          <a:graphicData uri="http://schemas.openxmlformats.org/presentationml/2006/ole">
            <mc:AlternateContent xmlns:mc="http://schemas.openxmlformats.org/markup-compatibility/2006">
              <mc:Choice xmlns:v="urn:schemas-microsoft-com:vml" Requires="v">
                <p:oleObj spid="_x0000_s15435" name="Ecuación" r:id="rId3" imgW="965160" imgH="393480" progId="Equation.3">
                  <p:embed/>
                </p:oleObj>
              </mc:Choice>
              <mc:Fallback>
                <p:oleObj name="Ecuación" r:id="rId3" imgW="96516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268413"/>
                        <a:ext cx="2300288" cy="86042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p:cNvGraphicFramePr>
            <a:graphicFrameLocks noChangeAspect="1"/>
          </p:cNvGraphicFramePr>
          <p:nvPr/>
        </p:nvGraphicFramePr>
        <p:xfrm>
          <a:off x="3851275" y="2962275"/>
          <a:ext cx="1454150" cy="611188"/>
        </p:xfrm>
        <a:graphic>
          <a:graphicData uri="http://schemas.openxmlformats.org/presentationml/2006/ole">
            <mc:AlternateContent xmlns:mc="http://schemas.openxmlformats.org/markup-compatibility/2006">
              <mc:Choice xmlns:v="urn:schemas-microsoft-com:vml" Requires="v">
                <p:oleObj spid="_x0000_s15436" name="Ecuación" r:id="rId5" imgW="609480" imgH="279360" progId="Equation.3">
                  <p:embed/>
                </p:oleObj>
              </mc:Choice>
              <mc:Fallback>
                <p:oleObj name="Ecuación" r:id="rId5" imgW="609480" imgH="2793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962275"/>
                        <a:ext cx="1454150" cy="61118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6"/>
          <p:cNvGraphicFramePr>
            <a:graphicFrameLocks noChangeAspect="1"/>
          </p:cNvGraphicFramePr>
          <p:nvPr/>
        </p:nvGraphicFramePr>
        <p:xfrm>
          <a:off x="2700338" y="4797425"/>
          <a:ext cx="3241675" cy="862013"/>
        </p:xfrm>
        <a:graphic>
          <a:graphicData uri="http://schemas.openxmlformats.org/presentationml/2006/ole">
            <mc:AlternateContent xmlns:mc="http://schemas.openxmlformats.org/markup-compatibility/2006">
              <mc:Choice xmlns:v="urn:schemas-microsoft-com:vml" Requires="v">
                <p:oleObj spid="_x0000_s15437" name="Ecuación" r:id="rId7" imgW="1358640" imgH="393480" progId="Equation.3">
                  <p:embed/>
                </p:oleObj>
              </mc:Choice>
              <mc:Fallback>
                <p:oleObj name="Ecuación" r:id="rId7" imgW="135864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797425"/>
                        <a:ext cx="3241675" cy="86201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395288" y="549275"/>
            <a:ext cx="7993136" cy="4530725"/>
          </a:xfrm>
        </p:spPr>
        <p:txBody>
          <a:bodyPr/>
          <a:lstStyle/>
          <a:p>
            <a:pPr algn="just" eaLnBrk="1" hangingPunct="1">
              <a:buFont typeface="Wingdings" pitchFamily="2" charset="2"/>
              <a:buNone/>
              <a:defRPr/>
            </a:pPr>
            <a:r>
              <a:rPr lang="es-ES_tradnl" sz="3600" dirty="0" smtClean="0"/>
              <a:t>   </a:t>
            </a:r>
            <a:r>
              <a:rPr lang="es-ES_tradnl" sz="2800" b="1" dirty="0" smtClean="0">
                <a:solidFill>
                  <a:srgbClr val="FF0000"/>
                </a:solidFill>
                <a:latin typeface="Arial" charset="0"/>
              </a:rPr>
              <a:t>LEY DE DIFUSIÓN Y EFUSIÓN DE GRAHAM</a:t>
            </a:r>
          </a:p>
          <a:p>
            <a:pPr algn="just" eaLnBrk="1" hangingPunct="1">
              <a:buFont typeface="Wingdings" pitchFamily="2" charset="2"/>
              <a:buNone/>
              <a:defRPr/>
            </a:pPr>
            <a:r>
              <a:rPr lang="es-ES_tradnl" sz="2800" dirty="0" smtClean="0">
                <a:latin typeface="Arial" charset="0"/>
              </a:rPr>
              <a:t>   </a:t>
            </a:r>
            <a:r>
              <a:rPr lang="es-ES_tradnl" sz="2800" u="sng" dirty="0" smtClean="0">
                <a:solidFill>
                  <a:srgbClr val="FFC000"/>
                </a:solidFill>
                <a:latin typeface="Arial" charset="0"/>
              </a:rPr>
              <a:t>Difusión</a:t>
            </a:r>
            <a:r>
              <a:rPr lang="es-ES_tradnl" sz="2800" dirty="0" smtClean="0">
                <a:latin typeface="Arial" charset="0"/>
              </a:rPr>
              <a:t>.-Es la mezcla gradual de moléculas de un gas con las moléculas de otro en virtud de sus propiedades cinéticas.</a:t>
            </a:r>
          </a:p>
          <a:p>
            <a:pPr algn="just" eaLnBrk="1" hangingPunct="1">
              <a:buFont typeface="Wingdings" pitchFamily="2" charset="2"/>
              <a:buNone/>
              <a:defRPr/>
            </a:pPr>
            <a:r>
              <a:rPr lang="es-ES_tradnl" dirty="0" smtClean="0">
                <a:latin typeface="Arial" charset="0"/>
              </a:rPr>
              <a:t>		</a:t>
            </a:r>
            <a:endParaRPr lang="es-ES" dirty="0" smtClean="0">
              <a:latin typeface="Arial" charset="0"/>
            </a:endParaRPr>
          </a:p>
        </p:txBody>
      </p:sp>
      <p:pic>
        <p:nvPicPr>
          <p:cNvPr id="54275" name="Picture 14" descr="difu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997200"/>
            <a:ext cx="80629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9" name="Rectangle 5"/>
          <p:cNvSpPr>
            <a:spLocks noGrp="1" noChangeArrowheads="1"/>
          </p:cNvSpPr>
          <p:nvPr>
            <p:ph type="title"/>
          </p:nvPr>
        </p:nvSpPr>
        <p:spPr/>
        <p:txBody>
          <a:bodyPr/>
          <a:lstStyle/>
          <a:p>
            <a:pPr eaLnBrk="1" hangingPunct="1">
              <a:defRPr/>
            </a:pPr>
            <a:r>
              <a:rPr lang="es-ES" smtClean="0"/>
              <a:t> </a:t>
            </a:r>
          </a:p>
        </p:txBody>
      </p:sp>
      <p:pic>
        <p:nvPicPr>
          <p:cNvPr id="354308" name="12M12AN1.avi">
            <a:hlinkClick r:id="" action="ppaction://media"/>
          </p:cNvPr>
          <p:cNvPicPr>
            <a:picLocks noGrp="1" noRot="1" noChangeAspect="1" noChangeArrowheads="1"/>
          </p:cNvPicPr>
          <p:nvPr>
            <p:ph idx="1"/>
            <a:videoFile r:link="rId1"/>
          </p:nvPr>
        </p:nvPicPr>
        <p:blipFill>
          <a:blip r:embed="rId3">
            <a:extLst>
              <a:ext uri="{28A0092B-C50C-407E-A947-70E740481C1C}">
                <a14:useLocalDpi xmlns:a14="http://schemas.microsoft.com/office/drawing/2010/main" val="0"/>
              </a:ext>
            </a:extLst>
          </a:blip>
          <a:srcRect/>
          <a:stretch>
            <a:fillRect/>
          </a:stretch>
        </p:blipFill>
        <p:spPr>
          <a:xfrm>
            <a:off x="900113" y="404813"/>
            <a:ext cx="3097212" cy="3511550"/>
          </a:xfrm>
        </p:spPr>
      </p:pic>
      <p:pic>
        <p:nvPicPr>
          <p:cNvPr id="55300" name="Picture 8" descr="image0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404813"/>
            <a:ext cx="3889375"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9" descr="0005532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076700"/>
            <a:ext cx="75612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54308"/>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354308"/>
                                        </p:tgtEl>
                                      </p:cBhvr>
                                    </p:cmd>
                                  </p:childTnLst>
                                </p:cTn>
                              </p:par>
                            </p:childTnLst>
                          </p:cTn>
                        </p:par>
                      </p:childTnLst>
                    </p:cTn>
                  </p:par>
                </p:childTnLst>
              </p:cTn>
              <p:nextCondLst>
                <p:cond evt="onClick" delay="0">
                  <p:tgtEl>
                    <p:spTgt spid="354308"/>
                  </p:tgtEl>
                </p:cond>
              </p:nextCondLst>
            </p:seq>
            <p:video>
              <p:cMediaNode>
                <p:cTn id="7" fill="hold" display="0">
                  <p:stCondLst>
                    <p:cond delay="indefinite"/>
                  </p:stCondLst>
                  <p:endCondLst>
                    <p:cond evt="onNext" delay="0">
                      <p:tgtEl>
                        <p:sldTgt/>
                      </p:tgtEl>
                    </p:cond>
                    <p:cond evt="onPrev" delay="0">
                      <p:tgtEl>
                        <p:sldTgt/>
                      </p:tgtEl>
                    </p:cond>
                  </p:endCondLst>
                </p:cTn>
                <p:tgtEl>
                  <p:spTgt spid="354308"/>
                </p:tgtEl>
              </p:cMediaNode>
            </p:vide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idx="1"/>
          </p:nvPr>
        </p:nvSpPr>
        <p:spPr>
          <a:xfrm>
            <a:off x="323528" y="1052513"/>
            <a:ext cx="8229600" cy="5078412"/>
          </a:xfrm>
        </p:spPr>
        <p:txBody>
          <a:bodyPr/>
          <a:lstStyle/>
          <a:p>
            <a:pPr algn="just" eaLnBrk="1" hangingPunct="1">
              <a:buFont typeface="Wingdings" pitchFamily="2" charset="2"/>
              <a:buNone/>
              <a:defRPr/>
            </a:pPr>
            <a:r>
              <a:rPr lang="es-ES_tradnl" dirty="0" smtClean="0">
                <a:solidFill>
                  <a:srgbClr val="FF66FF"/>
                </a:solidFill>
                <a:latin typeface="Arial" charset="0"/>
              </a:rPr>
              <a:t>  </a:t>
            </a:r>
            <a:r>
              <a:rPr lang="es-ES_tradnl" dirty="0" smtClean="0">
                <a:solidFill>
                  <a:schemeClr val="folHlink"/>
                </a:solidFill>
                <a:latin typeface="Arial" charset="0"/>
              </a:rPr>
              <a:t> </a:t>
            </a:r>
            <a:r>
              <a:rPr lang="es-ES_tradnl" sz="2800" u="sng" dirty="0" smtClean="0">
                <a:solidFill>
                  <a:srgbClr val="FFC000"/>
                </a:solidFill>
                <a:latin typeface="Arial" charset="0"/>
              </a:rPr>
              <a:t>Efusión</a:t>
            </a:r>
            <a:r>
              <a:rPr lang="es-ES_tradnl" sz="2800" dirty="0" smtClean="0">
                <a:latin typeface="Arial" charset="0"/>
              </a:rPr>
              <a:t>.-Es el proceso mediante el cual un gas bajo presión escapa de un compartimiento de un recipiente a otro pasando a través de una peque</a:t>
            </a:r>
            <a:r>
              <a:rPr lang="en-US" sz="2800" dirty="0" err="1" smtClean="0">
                <a:latin typeface="Arial" charset="0"/>
                <a:cs typeface="Arial" charset="0"/>
              </a:rPr>
              <a:t>ña</a:t>
            </a:r>
            <a:r>
              <a:rPr lang="en-US" sz="2800" dirty="0" smtClean="0">
                <a:latin typeface="Arial" charset="0"/>
                <a:cs typeface="Arial" charset="0"/>
              </a:rPr>
              <a:t> </a:t>
            </a:r>
            <a:r>
              <a:rPr lang="en-US" sz="2800" dirty="0" err="1" smtClean="0">
                <a:latin typeface="Arial" charset="0"/>
                <a:cs typeface="Arial" charset="0"/>
              </a:rPr>
              <a:t>abertura</a:t>
            </a:r>
            <a:r>
              <a:rPr lang="en-US" sz="2800" dirty="0" smtClean="0">
                <a:latin typeface="Arial" charset="0"/>
                <a:cs typeface="Arial" charset="0"/>
              </a:rPr>
              <a:t>.</a:t>
            </a:r>
            <a:endParaRPr lang="en-GB" sz="2800" dirty="0" smtClean="0">
              <a:latin typeface="Arial" charset="0"/>
              <a:cs typeface="Arial" charset="0"/>
            </a:endParaRPr>
          </a:p>
        </p:txBody>
      </p:sp>
      <p:pic>
        <p:nvPicPr>
          <p:cNvPr id="56323" name="Picture 7"/>
          <p:cNvPicPr>
            <a:picLocks noChangeAspect="1" noChangeArrowheads="1"/>
          </p:cNvPicPr>
          <p:nvPr/>
        </p:nvPicPr>
        <p:blipFill>
          <a:blip r:embed="rId2">
            <a:extLst>
              <a:ext uri="{28A0092B-C50C-407E-A947-70E740481C1C}">
                <a14:useLocalDpi xmlns:a14="http://schemas.microsoft.com/office/drawing/2010/main" val="0"/>
              </a:ext>
            </a:extLst>
          </a:blip>
          <a:srcRect t="7130"/>
          <a:stretch>
            <a:fillRect/>
          </a:stretch>
        </p:blipFill>
        <p:spPr bwMode="auto">
          <a:xfrm>
            <a:off x="2802037" y="3143250"/>
            <a:ext cx="378618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aabyh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
            <a:ext cx="5999163"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ext Box 4"/>
          <p:cNvSpPr txBox="1">
            <a:spLocks noChangeArrowheads="1"/>
          </p:cNvSpPr>
          <p:nvPr/>
        </p:nvSpPr>
        <p:spPr bwMode="auto">
          <a:xfrm>
            <a:off x="648263" y="803275"/>
            <a:ext cx="1691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s-ES_tradnl" altLang="es-PE" sz="2400" b="1" dirty="0" smtClean="0"/>
              <a:t>DIFUSI</a:t>
            </a:r>
            <a:r>
              <a:rPr lang="es-ES_tradnl" altLang="ja-JP" sz="2400" b="1" dirty="0" smtClean="0">
                <a:ea typeface="ＭＳ Ｐゴシック" pitchFamily="34" charset="-128"/>
              </a:rPr>
              <a:t>ÓN</a:t>
            </a:r>
            <a:endParaRPr lang="es-ES_tradnl" altLang="es-PE" sz="2400" b="1" dirty="0"/>
          </a:p>
        </p:txBody>
      </p:sp>
      <p:sp>
        <p:nvSpPr>
          <p:cNvPr id="57348" name="Text Box 3"/>
          <p:cNvSpPr txBox="1">
            <a:spLocks noChangeArrowheads="1"/>
          </p:cNvSpPr>
          <p:nvPr/>
        </p:nvSpPr>
        <p:spPr bwMode="auto">
          <a:xfrm>
            <a:off x="642106" y="5146675"/>
            <a:ext cx="15536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s-ES_tradnl" altLang="es-PE" sz="2400" b="1" dirty="0" smtClean="0"/>
              <a:t>EFUSI</a:t>
            </a:r>
            <a:r>
              <a:rPr lang="es-ES_tradnl" altLang="ja-JP" sz="2400" b="1" dirty="0" smtClean="0">
                <a:ea typeface="ＭＳ Ｐゴシック" pitchFamily="34" charset="-128"/>
              </a:rPr>
              <a:t>ÓN</a:t>
            </a:r>
            <a:endParaRPr lang="es-ES_tradnl" altLang="es-PE"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idx="1"/>
          </p:nvPr>
        </p:nvSpPr>
        <p:spPr>
          <a:xfrm>
            <a:off x="323528" y="986507"/>
            <a:ext cx="8229600" cy="4530725"/>
          </a:xfrm>
        </p:spPr>
        <p:txBody>
          <a:bodyPr/>
          <a:lstStyle/>
          <a:p>
            <a:pPr algn="just" eaLnBrk="1" hangingPunct="1">
              <a:buFont typeface="Wingdings" pitchFamily="2" charset="2"/>
              <a:buNone/>
              <a:defRPr/>
            </a:pPr>
            <a:r>
              <a:rPr lang="es-ES_tradnl" sz="2800" dirty="0" smtClean="0">
                <a:latin typeface="Arial" charset="0"/>
              </a:rPr>
              <a:t>    En 1846, Thomas Graham descubrió que:</a:t>
            </a:r>
          </a:p>
          <a:p>
            <a:pPr algn="just" eaLnBrk="1" hangingPunct="1">
              <a:buFont typeface="Wingdings" pitchFamily="2" charset="2"/>
              <a:buNone/>
              <a:defRPr/>
            </a:pPr>
            <a:r>
              <a:rPr lang="es-ES_tradnl" sz="2800" dirty="0" smtClean="0">
                <a:latin typeface="Arial" charset="0"/>
              </a:rPr>
              <a:t>    A las mismas condiciones de presión y temperatura las velocidades de difusión y efusión de dos gases son inversamente proporcionales a la raíz cuadrada de sus pesos moleculares o sus densidades.</a:t>
            </a:r>
          </a:p>
          <a:p>
            <a:pPr eaLnBrk="1" hangingPunct="1">
              <a:buFont typeface="Wingdings" pitchFamily="2" charset="2"/>
              <a:buNone/>
              <a:defRPr/>
            </a:pPr>
            <a:endParaRPr lang="en-GB" dirty="0" smtClean="0"/>
          </a:p>
        </p:txBody>
      </p:sp>
      <p:graphicFrame>
        <p:nvGraphicFramePr>
          <p:cNvPr id="16386" name="Object 4"/>
          <p:cNvGraphicFramePr>
            <a:graphicFrameLocks noChangeAspect="1"/>
          </p:cNvGraphicFramePr>
          <p:nvPr>
            <p:extLst>
              <p:ext uri="{D42A27DB-BD31-4B8C-83A1-F6EECF244321}">
                <p14:modId xmlns:p14="http://schemas.microsoft.com/office/powerpoint/2010/main" val="4112561377"/>
              </p:ext>
            </p:extLst>
          </p:nvPr>
        </p:nvGraphicFramePr>
        <p:xfrm>
          <a:off x="1619324" y="4081561"/>
          <a:ext cx="2160588" cy="1363663"/>
        </p:xfrm>
        <a:graphic>
          <a:graphicData uri="http://schemas.openxmlformats.org/presentationml/2006/ole">
            <mc:AlternateContent xmlns:mc="http://schemas.openxmlformats.org/markup-compatibility/2006">
              <mc:Choice xmlns:v="urn:schemas-microsoft-com:vml" Requires="v">
                <p:oleObj spid="_x0000_s16437" name="Ecuación" r:id="rId3" imgW="723600" imgH="457200" progId="Equation.3">
                  <p:embed/>
                </p:oleObj>
              </mc:Choice>
              <mc:Fallback>
                <p:oleObj name="Ecuación" r:id="rId3" imgW="7236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324" y="4081561"/>
                        <a:ext cx="2160588" cy="1363663"/>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5"/>
          <p:cNvGraphicFramePr>
            <a:graphicFrameLocks noChangeAspect="1"/>
          </p:cNvGraphicFramePr>
          <p:nvPr>
            <p:extLst>
              <p:ext uri="{D42A27DB-BD31-4B8C-83A1-F6EECF244321}">
                <p14:modId xmlns:p14="http://schemas.microsoft.com/office/powerpoint/2010/main" val="234327850"/>
              </p:ext>
            </p:extLst>
          </p:nvPr>
        </p:nvGraphicFramePr>
        <p:xfrm>
          <a:off x="5364163" y="4083720"/>
          <a:ext cx="2016125" cy="1433512"/>
        </p:xfrm>
        <a:graphic>
          <a:graphicData uri="http://schemas.openxmlformats.org/presentationml/2006/ole">
            <mc:AlternateContent xmlns:mc="http://schemas.openxmlformats.org/markup-compatibility/2006">
              <mc:Choice xmlns:v="urn:schemas-microsoft-com:vml" Requires="v">
                <p:oleObj spid="_x0000_s16438" name="Ecuación" r:id="rId5" imgW="660240" imgH="469800" progId="Equation.3">
                  <p:embed/>
                </p:oleObj>
              </mc:Choice>
              <mc:Fallback>
                <p:oleObj name="Ecuación" r:id="rId5" imgW="66024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4083720"/>
                        <a:ext cx="2016125" cy="1433512"/>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67544" y="548681"/>
            <a:ext cx="7992888" cy="2880319"/>
          </a:xfrm>
        </p:spPr>
        <p:txBody>
          <a:bodyPr/>
          <a:lstStyle/>
          <a:p>
            <a:pPr algn="just" eaLnBrk="1" hangingPunct="1">
              <a:lnSpc>
                <a:spcPct val="90000"/>
              </a:lnSpc>
              <a:buFont typeface="Wingdings" pitchFamily="2" charset="2"/>
              <a:buNone/>
              <a:defRPr/>
            </a:pPr>
            <a:r>
              <a:rPr lang="es-ES_tradnl" sz="1800" dirty="0" smtClean="0">
                <a:cs typeface="Times New Roman" pitchFamily="18" charset="0"/>
              </a:rPr>
              <a:t>	</a:t>
            </a:r>
          </a:p>
          <a:p>
            <a:pPr algn="just">
              <a:lnSpc>
                <a:spcPct val="90000"/>
              </a:lnSpc>
              <a:buNone/>
              <a:defRPr/>
            </a:pPr>
            <a:r>
              <a:rPr lang="es-ES_tradnl" sz="2800" dirty="0">
                <a:latin typeface="Arial" charset="0"/>
                <a:cs typeface="Times New Roman" pitchFamily="18" charset="0"/>
              </a:rPr>
              <a:t>  </a:t>
            </a:r>
            <a:r>
              <a:rPr lang="es-ES_tradnl" sz="2800" dirty="0" smtClean="0">
                <a:latin typeface="Arial" charset="0"/>
                <a:cs typeface="Times New Roman" pitchFamily="18" charset="0"/>
              </a:rPr>
              <a:t>  Hoy </a:t>
            </a:r>
            <a:r>
              <a:rPr lang="es-ES_tradnl" sz="2800" dirty="0">
                <a:latin typeface="Arial" charset="0"/>
                <a:cs typeface="Times New Roman" pitchFamily="18" charset="0"/>
              </a:rPr>
              <a:t>en día se considera dos estados más</a:t>
            </a:r>
            <a:r>
              <a:rPr lang="es-ES_tradnl" sz="2800" dirty="0" smtClean="0">
                <a:latin typeface="Arial" charset="0"/>
                <a:cs typeface="Times New Roman" pitchFamily="18" charset="0"/>
              </a:rPr>
              <a:t>:</a:t>
            </a:r>
          </a:p>
          <a:p>
            <a:pPr algn="just">
              <a:lnSpc>
                <a:spcPct val="90000"/>
              </a:lnSpc>
              <a:buNone/>
              <a:defRPr/>
            </a:pPr>
            <a:r>
              <a:rPr lang="es-ES_tradnl" sz="2800" dirty="0" smtClean="0">
                <a:latin typeface="Arial" charset="0"/>
                <a:cs typeface="Times New Roman" pitchFamily="18" charset="0"/>
              </a:rPr>
              <a:t>  -</a:t>
            </a:r>
            <a:r>
              <a:rPr lang="es-ES_tradnl" sz="2800" b="1" dirty="0" smtClean="0">
                <a:solidFill>
                  <a:srgbClr val="FFC000"/>
                </a:solidFill>
                <a:latin typeface="Arial" charset="0"/>
                <a:cs typeface="Times New Roman" pitchFamily="18" charset="0"/>
              </a:rPr>
              <a:t>PLASMÁTICO</a:t>
            </a:r>
            <a:r>
              <a:rPr lang="es-ES_tradnl" sz="2800" dirty="0" smtClean="0">
                <a:latin typeface="Arial" charset="0"/>
                <a:cs typeface="Times New Roman" pitchFamily="18" charset="0"/>
              </a:rPr>
              <a:t>: C</a:t>
            </a:r>
            <a:r>
              <a:rPr lang="es-ES" sz="2800" dirty="0" err="1" smtClean="0">
                <a:latin typeface="Arial" charset="0"/>
              </a:rPr>
              <a:t>uarto</a:t>
            </a:r>
            <a:r>
              <a:rPr lang="es-ES" sz="2800" dirty="0" smtClean="0">
                <a:latin typeface="Arial" charset="0"/>
              </a:rPr>
              <a:t> estado de la materia.</a:t>
            </a:r>
            <a:r>
              <a:rPr lang="es-ES" altLang="es-PE" sz="2800" dirty="0">
                <a:solidFill>
                  <a:srgbClr val="FFFF00"/>
                </a:solidFill>
                <a:effectLst/>
              </a:rPr>
              <a:t> </a:t>
            </a:r>
            <a:r>
              <a:rPr lang="es-ES" altLang="es-PE" sz="2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Es </a:t>
            </a:r>
            <a:r>
              <a:rPr lang="es-ES" altLang="es-PE"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un gas ionizado, esto quiere decir que es una especie de gas donde los átomos o moléculas que lo componen han perdido parte de sus electrones o todos ellos. </a:t>
            </a:r>
          </a:p>
          <a:p>
            <a:pPr algn="just" eaLnBrk="1" hangingPunct="1">
              <a:lnSpc>
                <a:spcPct val="90000"/>
              </a:lnSpc>
              <a:buFont typeface="Wingdings" pitchFamily="2" charset="2"/>
              <a:buNone/>
              <a:defRPr/>
            </a:pPr>
            <a:r>
              <a:rPr lang="es-ES" sz="2800" dirty="0" smtClean="0">
                <a:latin typeface="Arial" charset="0"/>
              </a:rPr>
              <a:t> </a:t>
            </a:r>
          </a:p>
          <a:p>
            <a:pPr algn="just" eaLnBrk="1" hangingPunct="1">
              <a:lnSpc>
                <a:spcPct val="90000"/>
              </a:lnSpc>
              <a:buFont typeface="Wingdings" pitchFamily="2" charset="2"/>
              <a:buNone/>
              <a:defRPr/>
            </a:pPr>
            <a:r>
              <a:rPr lang="es-ES_tradnl" sz="2800" dirty="0" smtClean="0">
                <a:latin typeface="Arial" charset="0"/>
              </a:rPr>
              <a:t>    </a:t>
            </a:r>
          </a:p>
        </p:txBody>
      </p:sp>
      <p:pic>
        <p:nvPicPr>
          <p:cNvPr id="3" name="Picture 7" descr="pspher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a:xfrm>
            <a:off x="3347864" y="3429000"/>
            <a:ext cx="2939222"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881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468313" y="1196975"/>
            <a:ext cx="7848103" cy="4492625"/>
          </a:xfrm>
        </p:spPr>
        <p:txBody>
          <a:bodyPr/>
          <a:lstStyle/>
          <a:p>
            <a:pPr algn="just" eaLnBrk="1" hangingPunct="1">
              <a:buFont typeface="Wingdings" pitchFamily="2" charset="2"/>
              <a:buNone/>
              <a:defRPr/>
            </a:pPr>
            <a:r>
              <a:rPr lang="es-ES" b="1" dirty="0" smtClean="0">
                <a:solidFill>
                  <a:schemeClr val="tx2"/>
                </a:solidFill>
                <a:latin typeface="Arial" charset="0"/>
              </a:rPr>
              <a:t>  </a:t>
            </a:r>
            <a:r>
              <a:rPr lang="es-ES" b="1" dirty="0" smtClean="0">
                <a:solidFill>
                  <a:srgbClr val="FF0000"/>
                </a:solidFill>
                <a:latin typeface="Arial" charset="0"/>
              </a:rPr>
              <a:t>GASES REALES</a:t>
            </a:r>
          </a:p>
          <a:p>
            <a:pPr algn="just" eaLnBrk="1" hangingPunct="1">
              <a:buFont typeface="Wingdings" pitchFamily="2" charset="2"/>
              <a:buNone/>
              <a:defRPr/>
            </a:pPr>
            <a:r>
              <a:rPr lang="es-ES" dirty="0" smtClean="0">
                <a:latin typeface="Arial" charset="0"/>
              </a:rPr>
              <a:t>  -No cumplen con la teoría cinética molecular.</a:t>
            </a:r>
          </a:p>
          <a:p>
            <a:pPr algn="just" eaLnBrk="1" hangingPunct="1">
              <a:buFont typeface="Wingdings" pitchFamily="2" charset="2"/>
              <a:buNone/>
              <a:defRPr/>
            </a:pPr>
            <a:r>
              <a:rPr lang="es-ES" dirty="0" smtClean="0">
                <a:latin typeface="Arial" charset="0"/>
              </a:rPr>
              <a:t>   </a:t>
            </a:r>
            <a:r>
              <a:rPr lang="es-ES" dirty="0" err="1" smtClean="0">
                <a:latin typeface="Arial" charset="0"/>
              </a:rPr>
              <a:t>Ejm</a:t>
            </a:r>
            <a:r>
              <a:rPr lang="es-ES" dirty="0" smtClean="0">
                <a:latin typeface="Arial" charset="0"/>
              </a:rPr>
              <a:t>. O</a:t>
            </a:r>
            <a:r>
              <a:rPr lang="es-ES" baseline="-25000" dirty="0" smtClean="0">
                <a:latin typeface="Arial" charset="0"/>
              </a:rPr>
              <a:t>2</a:t>
            </a:r>
            <a:r>
              <a:rPr lang="es-ES" dirty="0" smtClean="0">
                <a:latin typeface="Arial" charset="0"/>
              </a:rPr>
              <a:t>, N</a:t>
            </a:r>
            <a:r>
              <a:rPr lang="es-ES" baseline="-25000" dirty="0" smtClean="0">
                <a:latin typeface="Arial" charset="0"/>
              </a:rPr>
              <a:t>2</a:t>
            </a:r>
            <a:r>
              <a:rPr lang="es-ES" dirty="0" smtClean="0">
                <a:latin typeface="Arial" charset="0"/>
              </a:rPr>
              <a:t>, Cl</a:t>
            </a:r>
            <a:r>
              <a:rPr lang="es-ES" baseline="-25000" dirty="0" smtClean="0">
                <a:latin typeface="Arial" charset="0"/>
              </a:rPr>
              <a:t>2</a:t>
            </a:r>
            <a:r>
              <a:rPr lang="es-ES" dirty="0" smtClean="0">
                <a:latin typeface="Arial" charset="0"/>
              </a:rPr>
              <a:t>, etc.</a:t>
            </a:r>
          </a:p>
          <a:p>
            <a:pPr algn="just" eaLnBrk="1" hangingPunct="1">
              <a:buFont typeface="Wingdings" pitchFamily="2" charset="2"/>
              <a:buNone/>
              <a:defRPr/>
            </a:pPr>
            <a:r>
              <a:rPr lang="es-ES" dirty="0" smtClean="0">
                <a:latin typeface="Arial" charset="0"/>
              </a:rPr>
              <a:t>  -Se desvían al menos ligeramente de la ley de los gases ideales.</a:t>
            </a:r>
          </a:p>
          <a:p>
            <a:pPr algn="just" eaLnBrk="1" hangingPunct="1">
              <a:buFont typeface="Wingdings" pitchFamily="2" charset="2"/>
              <a:buNone/>
              <a:defRPr/>
            </a:pPr>
            <a:r>
              <a:rPr lang="es-ES" dirty="0" smtClean="0">
                <a:latin typeface="Arial" charset="0"/>
              </a:rPr>
              <a:t>  -Las moléculas de un gas real, sí tienen un volumen finito y sí se atraen.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rot="5400000">
            <a:off x="-688975" y="1416050"/>
            <a:ext cx="6119813" cy="4240213"/>
          </a:xfrm>
          <a:noFill/>
          <a:extLst>
            <a:ext uri="{909E8E84-426E-40DD-AFC4-6F175D3DCCD1}">
              <a14:hiddenFill xmlns:a14="http://schemas.microsoft.com/office/drawing/2010/main">
                <a:solidFill>
                  <a:srgbClr val="FFFFFF"/>
                </a:solidFill>
              </a14:hiddenFill>
            </a:ext>
          </a:extLst>
        </p:spPr>
      </p:pic>
      <p:pic>
        <p:nvPicPr>
          <p:cNvPr id="5939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652838" y="1466850"/>
            <a:ext cx="61214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9396" name="Text Box 6"/>
          <p:cNvSpPr txBox="1">
            <a:spLocks noChangeArrowheads="1"/>
          </p:cNvSpPr>
          <p:nvPr/>
        </p:nvSpPr>
        <p:spPr bwMode="auto">
          <a:xfrm>
            <a:off x="5435600" y="112553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 altLang="es-PE">
                <a:solidFill>
                  <a:srgbClr val="000000"/>
                </a:solidFill>
              </a:rPr>
              <a:t>1 mol de N</a:t>
            </a:r>
            <a:r>
              <a:rPr lang="es-ES" altLang="es-PE" baseline="-25000">
                <a:solidFill>
                  <a:srgbClr val="000000"/>
                </a:solidFill>
              </a:rPr>
              <a:t>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95288" y="1052513"/>
            <a:ext cx="8065144" cy="4530725"/>
          </a:xfrm>
        </p:spPr>
        <p:txBody>
          <a:bodyPr/>
          <a:lstStyle/>
          <a:p>
            <a:pPr algn="just" eaLnBrk="1" hangingPunct="1">
              <a:buFont typeface="Wingdings" pitchFamily="2" charset="2"/>
              <a:buNone/>
              <a:defRPr/>
            </a:pPr>
            <a:r>
              <a:rPr lang="es-ES" sz="2800" dirty="0" smtClean="0">
                <a:solidFill>
                  <a:srgbClr val="3399FF"/>
                </a:solidFill>
              </a:rPr>
              <a:t>    </a:t>
            </a:r>
            <a:r>
              <a:rPr lang="es-ES" sz="2800" b="1" dirty="0" smtClean="0">
                <a:solidFill>
                  <a:srgbClr val="FF0000"/>
                </a:solidFill>
              </a:rPr>
              <a:t>FACTOR DE COMPRESIBILIDAD (Z)</a:t>
            </a:r>
          </a:p>
          <a:p>
            <a:pPr algn="just" eaLnBrk="1" hangingPunct="1">
              <a:buFont typeface="Wingdings" pitchFamily="2" charset="2"/>
              <a:buNone/>
              <a:defRPr/>
            </a:pPr>
            <a:endParaRPr lang="es-ES" sz="2800" dirty="0" smtClean="0"/>
          </a:p>
          <a:p>
            <a:pPr algn="just" eaLnBrk="1" hangingPunct="1">
              <a:buFont typeface="Wingdings" pitchFamily="2" charset="2"/>
              <a:buNone/>
              <a:defRPr/>
            </a:pPr>
            <a:endParaRPr lang="es-ES" sz="2800" dirty="0" smtClean="0"/>
          </a:p>
          <a:p>
            <a:pPr algn="just" eaLnBrk="1" hangingPunct="1">
              <a:buFont typeface="Wingdings" pitchFamily="2" charset="2"/>
              <a:buNone/>
              <a:defRPr/>
            </a:pPr>
            <a:endParaRPr lang="es-ES" sz="2800" dirty="0" smtClean="0"/>
          </a:p>
          <a:p>
            <a:pPr algn="just" eaLnBrk="1" hangingPunct="1">
              <a:buFont typeface="Wingdings" pitchFamily="2" charset="2"/>
              <a:buNone/>
              <a:defRPr/>
            </a:pPr>
            <a:endParaRPr lang="es-ES" sz="2800" dirty="0" smtClean="0"/>
          </a:p>
          <a:p>
            <a:pPr algn="just" eaLnBrk="1" hangingPunct="1">
              <a:buFont typeface="Wingdings" pitchFamily="2" charset="2"/>
              <a:buNone/>
              <a:defRPr/>
            </a:pPr>
            <a:endParaRPr lang="es-ES" sz="2800" dirty="0" smtClean="0"/>
          </a:p>
          <a:p>
            <a:pPr algn="just" eaLnBrk="1" hangingPunct="1">
              <a:buFont typeface="Wingdings" pitchFamily="2" charset="2"/>
              <a:buNone/>
              <a:defRPr/>
            </a:pPr>
            <a:endParaRPr lang="es-ES" sz="2800" dirty="0" smtClean="0"/>
          </a:p>
          <a:p>
            <a:pPr algn="just" eaLnBrk="1" hangingPunct="1">
              <a:buFont typeface="Wingdings" pitchFamily="2" charset="2"/>
              <a:buNone/>
              <a:defRPr/>
            </a:pPr>
            <a:r>
              <a:rPr lang="es-ES" sz="2800" dirty="0" smtClean="0"/>
              <a:t>    </a:t>
            </a:r>
            <a:r>
              <a:rPr lang="es-ES" sz="2800" dirty="0" smtClean="0">
                <a:latin typeface="Arial" panose="020B0604020202020204" pitchFamily="34" charset="0"/>
                <a:cs typeface="Arial" panose="020B0604020202020204" pitchFamily="34" charset="0"/>
              </a:rPr>
              <a:t>Un “Z” menor que la unidad indica que el gas real es más compresible que el gas ideal.</a:t>
            </a:r>
          </a:p>
        </p:txBody>
      </p:sp>
      <p:graphicFrame>
        <p:nvGraphicFramePr>
          <p:cNvPr id="17410" name="Object 5"/>
          <p:cNvGraphicFramePr>
            <a:graphicFrameLocks noChangeAspect="1"/>
          </p:cNvGraphicFramePr>
          <p:nvPr/>
        </p:nvGraphicFramePr>
        <p:xfrm>
          <a:off x="1403350" y="2133600"/>
          <a:ext cx="1504950" cy="1754188"/>
        </p:xfrm>
        <a:graphic>
          <a:graphicData uri="http://schemas.openxmlformats.org/presentationml/2006/ole">
            <mc:AlternateContent xmlns:mc="http://schemas.openxmlformats.org/markup-compatibility/2006">
              <mc:Choice xmlns:v="urn:schemas-microsoft-com:vml" Requires="v">
                <p:oleObj spid="_x0000_s17463" name="Ecuación" r:id="rId3" imgW="685800" imgH="799920" progId="Equation.3">
                  <p:embed/>
                </p:oleObj>
              </mc:Choice>
              <mc:Fallback>
                <p:oleObj name="Ecuación" r:id="rId3" imgW="685800" imgH="7999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133600"/>
                        <a:ext cx="1504950" cy="1754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nvGraphicFramePr>
        <p:xfrm>
          <a:off x="5724525" y="2133600"/>
          <a:ext cx="1698625" cy="1754188"/>
        </p:xfrm>
        <a:graphic>
          <a:graphicData uri="http://schemas.openxmlformats.org/presentationml/2006/ole">
            <mc:AlternateContent xmlns:mc="http://schemas.openxmlformats.org/markup-compatibility/2006">
              <mc:Choice xmlns:v="urn:schemas-microsoft-com:vml" Requires="v">
                <p:oleObj spid="_x0000_s17464" name="Ecuación" r:id="rId5" imgW="774360" imgH="799920" progId="Equation.3">
                  <p:embed/>
                </p:oleObj>
              </mc:Choice>
              <mc:Fallback>
                <p:oleObj name="Ecuación" r:id="rId5" imgW="774360" imgH="799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133600"/>
                        <a:ext cx="1698625" cy="175418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a:xfrm>
            <a:off x="251520" y="692150"/>
            <a:ext cx="8229600" cy="4530725"/>
          </a:xfrm>
        </p:spPr>
        <p:txBody>
          <a:bodyPr/>
          <a:lstStyle/>
          <a:p>
            <a:pPr algn="just" eaLnBrk="1" hangingPunct="1">
              <a:buFont typeface="Wingdings" pitchFamily="2" charset="2"/>
              <a:buNone/>
              <a:defRPr/>
            </a:pPr>
            <a:r>
              <a:rPr lang="en-GB" dirty="0" smtClean="0"/>
              <a:t>    </a:t>
            </a:r>
            <a:r>
              <a:rPr lang="en-GB" sz="2800" b="1" dirty="0" smtClean="0">
                <a:solidFill>
                  <a:srgbClr val="FF0000"/>
                </a:solidFill>
                <a:latin typeface="Arial" charset="0"/>
              </a:rPr>
              <a:t>ECUACIÓN DE VAN DER WAALS</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Ecuación</a:t>
            </a:r>
            <a:r>
              <a:rPr lang="en-GB" sz="2800" dirty="0" smtClean="0">
                <a:latin typeface="Arial" charset="0"/>
              </a:rPr>
              <a:t> </a:t>
            </a:r>
            <a:r>
              <a:rPr lang="en-GB" sz="2800" dirty="0" err="1" smtClean="0">
                <a:latin typeface="Arial" charset="0"/>
              </a:rPr>
              <a:t>que</a:t>
            </a:r>
            <a:r>
              <a:rPr lang="en-GB" sz="2800" dirty="0" smtClean="0">
                <a:latin typeface="Arial" charset="0"/>
              </a:rPr>
              <a:t> se ha </a:t>
            </a:r>
            <a:r>
              <a:rPr lang="en-GB" sz="2800" dirty="0" err="1" smtClean="0">
                <a:latin typeface="Arial" charset="0"/>
              </a:rPr>
              <a:t>desarrollado</a:t>
            </a:r>
            <a:r>
              <a:rPr lang="en-GB" sz="2800" dirty="0" smtClean="0">
                <a:latin typeface="Arial" charset="0"/>
              </a:rPr>
              <a:t> </a:t>
            </a:r>
            <a:r>
              <a:rPr lang="en-GB" sz="2800" dirty="0" err="1" smtClean="0">
                <a:latin typeface="Arial" charset="0"/>
              </a:rPr>
              <a:t>para</a:t>
            </a:r>
            <a:r>
              <a:rPr lang="en-GB" sz="2800" dirty="0" smtClean="0">
                <a:latin typeface="Arial" charset="0"/>
              </a:rPr>
              <a:t> </a:t>
            </a:r>
            <a:r>
              <a:rPr lang="en-GB" sz="2800" dirty="0" err="1" smtClean="0">
                <a:latin typeface="Arial" charset="0"/>
              </a:rPr>
              <a:t>predecir</a:t>
            </a:r>
            <a:r>
              <a:rPr lang="en-GB" sz="2800" dirty="0" smtClean="0">
                <a:latin typeface="Arial" charset="0"/>
              </a:rPr>
              <a:t> el </a:t>
            </a:r>
            <a:r>
              <a:rPr lang="en-GB" sz="2800" dirty="0" err="1" smtClean="0">
                <a:latin typeface="Arial" charset="0"/>
              </a:rPr>
              <a:t>comportamiento</a:t>
            </a:r>
            <a:r>
              <a:rPr lang="en-GB" sz="2800" dirty="0" smtClean="0">
                <a:latin typeface="Arial" charset="0"/>
              </a:rPr>
              <a:t> de los gases </a:t>
            </a:r>
            <a:r>
              <a:rPr lang="en-GB" sz="2800" dirty="0" err="1" smtClean="0">
                <a:latin typeface="Arial" charset="0"/>
              </a:rPr>
              <a:t>reales</a:t>
            </a:r>
            <a:r>
              <a:rPr lang="en-GB" sz="2800" dirty="0" smtClean="0">
                <a:latin typeface="Arial" charset="0"/>
              </a:rPr>
              <a:t>.</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n-GB" sz="2800" dirty="0" smtClean="0">
                <a:latin typeface="Arial" charset="0"/>
              </a:rPr>
              <a:t>    </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Donde</a:t>
            </a:r>
            <a:r>
              <a:rPr lang="en-GB" sz="2800" dirty="0" smtClean="0">
                <a:latin typeface="Arial" charset="0"/>
              </a:rPr>
              <a:t> “a” y “b” son </a:t>
            </a:r>
            <a:r>
              <a:rPr lang="en-GB" sz="2800" dirty="0" err="1" smtClean="0">
                <a:latin typeface="Arial" charset="0"/>
              </a:rPr>
              <a:t>constantes</a:t>
            </a:r>
            <a:r>
              <a:rPr lang="en-GB" sz="2800" dirty="0" smtClean="0">
                <a:latin typeface="Arial" charset="0"/>
              </a:rPr>
              <a:t>.</a:t>
            </a:r>
          </a:p>
        </p:txBody>
      </p:sp>
      <p:pic>
        <p:nvPicPr>
          <p:cNvPr id="18437" name="Picture 5" descr="http://cipres.cec.uchile.cl/~lferrer/taller1/van2.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67544" y="2500313"/>
            <a:ext cx="518477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4" name="Object 6"/>
          <p:cNvGraphicFramePr>
            <a:graphicFrameLocks noChangeAspect="1"/>
          </p:cNvGraphicFramePr>
          <p:nvPr>
            <p:extLst>
              <p:ext uri="{D42A27DB-BD31-4B8C-83A1-F6EECF244321}">
                <p14:modId xmlns:p14="http://schemas.microsoft.com/office/powerpoint/2010/main" val="1352147611"/>
              </p:ext>
            </p:extLst>
          </p:nvPr>
        </p:nvGraphicFramePr>
        <p:xfrm>
          <a:off x="5796136" y="2781300"/>
          <a:ext cx="2808287" cy="1065213"/>
        </p:xfrm>
        <a:graphic>
          <a:graphicData uri="http://schemas.openxmlformats.org/presentationml/2006/ole">
            <mc:AlternateContent xmlns:mc="http://schemas.openxmlformats.org/markup-compatibility/2006">
              <mc:Choice xmlns:v="urn:schemas-microsoft-com:vml" Requires="v">
                <p:oleObj spid="_x0000_s18491" name="Ecuación" r:id="rId5" imgW="1104840" imgH="419040" progId="Equation.3">
                  <p:embed/>
                </p:oleObj>
              </mc:Choice>
              <mc:Fallback>
                <p:oleObj name="Ecuación" r:id="rId5" imgW="110484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2781300"/>
                        <a:ext cx="2808287" cy="1065213"/>
                      </a:xfrm>
                      <a:prstGeom prst="rect">
                        <a:avLst/>
                      </a:prstGeom>
                      <a:solidFill>
                        <a:srgbClr val="FFCC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7"/>
          <p:cNvGraphicFramePr>
            <a:graphicFrameLocks noChangeAspect="1"/>
          </p:cNvGraphicFramePr>
          <p:nvPr>
            <p:extLst>
              <p:ext uri="{D42A27DB-BD31-4B8C-83A1-F6EECF244321}">
                <p14:modId xmlns:p14="http://schemas.microsoft.com/office/powerpoint/2010/main" val="3675501924"/>
              </p:ext>
            </p:extLst>
          </p:nvPr>
        </p:nvGraphicFramePr>
        <p:xfrm>
          <a:off x="5796136" y="4429125"/>
          <a:ext cx="2822575" cy="644525"/>
        </p:xfrm>
        <a:graphic>
          <a:graphicData uri="http://schemas.openxmlformats.org/presentationml/2006/ole">
            <mc:AlternateContent xmlns:mc="http://schemas.openxmlformats.org/markup-compatibility/2006">
              <mc:Choice xmlns:v="urn:schemas-microsoft-com:vml" Requires="v">
                <p:oleObj spid="_x0000_s18492" name="Ecuación" r:id="rId7" imgW="1002960" imgH="228600" progId="Equation.3">
                  <p:embed/>
                </p:oleObj>
              </mc:Choice>
              <mc:Fallback>
                <p:oleObj name="Ecuación" r:id="rId7" imgW="100296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4429125"/>
                        <a:ext cx="2822575" cy="644525"/>
                      </a:xfrm>
                      <a:prstGeom prst="rect">
                        <a:avLst/>
                      </a:prstGeom>
                      <a:solidFill>
                        <a:srgbClr val="FFCC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6 CuadroTexto"/>
          <p:cNvSpPr txBox="1">
            <a:spLocks noChangeArrowheads="1"/>
          </p:cNvSpPr>
          <p:nvPr/>
        </p:nvSpPr>
        <p:spPr bwMode="auto">
          <a:xfrm>
            <a:off x="2987824" y="4764088"/>
            <a:ext cx="2286000" cy="923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dirty="0"/>
              <a:t>Comportamiento</a:t>
            </a:r>
          </a:p>
          <a:p>
            <a:pPr eaLnBrk="1" hangingPunct="1"/>
            <a:endParaRPr lang="es-PE" altLang="es-PE" dirty="0"/>
          </a:p>
          <a:p>
            <a:pPr eaLnBrk="1" hangingPunct="1"/>
            <a:r>
              <a:rPr lang="es-PE" altLang="es-PE" dirty="0"/>
              <a:t>Gas real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2286000"/>
            <a:ext cx="28098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286000"/>
            <a:ext cx="2209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0420" name="3 Rectángulo"/>
          <p:cNvSpPr>
            <a:spLocks noChangeArrowheads="1"/>
          </p:cNvSpPr>
          <p:nvPr/>
        </p:nvSpPr>
        <p:spPr bwMode="auto">
          <a:xfrm>
            <a:off x="928688" y="442913"/>
            <a:ext cx="7286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sz="2400" b="1"/>
              <a:t>A P altas:</a:t>
            </a:r>
          </a:p>
          <a:p>
            <a:pPr eaLnBrk="1" hangingPunct="1"/>
            <a:r>
              <a:rPr lang="es-PE" altLang="es-PE" sz="2400"/>
              <a:t>• </a:t>
            </a:r>
            <a:r>
              <a:rPr lang="es-PE" altLang="es-PE" sz="2400" b="1"/>
              <a:t>V gas no es despreciable frente al del recipiente</a:t>
            </a:r>
          </a:p>
          <a:p>
            <a:pPr eaLnBrk="1" hangingPunct="1"/>
            <a:r>
              <a:rPr lang="es-PE" altLang="es-PE" sz="2400"/>
              <a:t>• </a:t>
            </a:r>
            <a:r>
              <a:rPr lang="es-PE" altLang="es-PE" sz="2400" b="1"/>
              <a:t>Fuerzas de atracción apreciables</a:t>
            </a:r>
            <a:endParaRPr lang="es-PE" altLang="es-P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idx="1"/>
          </p:nvPr>
        </p:nvSpPr>
        <p:spPr>
          <a:xfrm>
            <a:off x="539750" y="981075"/>
            <a:ext cx="8064698" cy="4530725"/>
          </a:xfrm>
        </p:spPr>
        <p:txBody>
          <a:bodyPr/>
          <a:lstStyle/>
          <a:p>
            <a:pPr algn="just" eaLnBrk="1" hangingPunct="1">
              <a:lnSpc>
                <a:spcPct val="80000"/>
              </a:lnSpc>
              <a:buFont typeface="Wingdings" pitchFamily="2" charset="2"/>
              <a:buNone/>
              <a:defRPr/>
            </a:pPr>
            <a:r>
              <a:rPr lang="en-GB" sz="2000" dirty="0" smtClean="0"/>
              <a:t>    </a:t>
            </a:r>
            <a:r>
              <a:rPr lang="en-GB" sz="2800" dirty="0" err="1" smtClean="0">
                <a:effectLst/>
                <a:latin typeface="Arial" charset="0"/>
              </a:rPr>
              <a:t>Tomando</a:t>
            </a:r>
            <a:r>
              <a:rPr lang="en-GB" sz="2800" dirty="0" smtClean="0">
                <a:effectLst/>
                <a:latin typeface="Arial" charset="0"/>
              </a:rPr>
              <a:t> en </a:t>
            </a:r>
            <a:r>
              <a:rPr lang="en-GB" sz="2800" dirty="0" err="1" smtClean="0">
                <a:effectLst/>
                <a:latin typeface="Arial" charset="0"/>
              </a:rPr>
              <a:t>cuenta</a:t>
            </a:r>
            <a:r>
              <a:rPr lang="en-GB" sz="2800" dirty="0" smtClean="0">
                <a:effectLst/>
                <a:latin typeface="Arial" charset="0"/>
              </a:rPr>
              <a:t> </a:t>
            </a:r>
            <a:r>
              <a:rPr lang="en-GB" sz="2800" dirty="0" err="1" smtClean="0">
                <a:effectLst/>
                <a:latin typeface="Arial" charset="0"/>
              </a:rPr>
              <a:t>las</a:t>
            </a:r>
            <a:r>
              <a:rPr lang="en-GB" sz="2800" dirty="0" smtClean="0">
                <a:effectLst/>
                <a:latin typeface="Arial" charset="0"/>
              </a:rPr>
              <a:t> </a:t>
            </a:r>
            <a:r>
              <a:rPr lang="en-GB" sz="2800" dirty="0" err="1" smtClean="0">
                <a:effectLst/>
                <a:latin typeface="Arial" charset="0"/>
              </a:rPr>
              <a:t>correcciones</a:t>
            </a:r>
            <a:r>
              <a:rPr lang="en-GB" sz="2800" dirty="0" smtClean="0">
                <a:effectLst/>
                <a:latin typeface="Arial" charset="0"/>
              </a:rPr>
              <a:t> de P y V, se </a:t>
            </a:r>
            <a:r>
              <a:rPr lang="en-GB" sz="2800" dirty="0" err="1" smtClean="0">
                <a:effectLst/>
                <a:latin typeface="Arial" charset="0"/>
              </a:rPr>
              <a:t>puede</a:t>
            </a:r>
            <a:r>
              <a:rPr lang="en-GB" sz="2800" dirty="0" smtClean="0">
                <a:effectLst/>
                <a:latin typeface="Arial" charset="0"/>
              </a:rPr>
              <a:t> </a:t>
            </a:r>
            <a:r>
              <a:rPr lang="en-GB" sz="2800" dirty="0" err="1" smtClean="0">
                <a:effectLst/>
                <a:latin typeface="Arial" charset="0"/>
              </a:rPr>
              <a:t>escribir</a:t>
            </a:r>
            <a:r>
              <a:rPr lang="en-GB" sz="2800" dirty="0" smtClean="0">
                <a:effectLst/>
                <a:latin typeface="Arial" charset="0"/>
              </a:rPr>
              <a:t> la </a:t>
            </a:r>
            <a:r>
              <a:rPr lang="en-GB" sz="2800" dirty="0" err="1" smtClean="0">
                <a:effectLst/>
                <a:latin typeface="Arial" charset="0"/>
              </a:rPr>
              <a:t>ecuación</a:t>
            </a:r>
            <a:r>
              <a:rPr lang="en-GB" sz="2800" dirty="0" smtClean="0">
                <a:effectLst/>
                <a:latin typeface="Arial" charset="0"/>
              </a:rPr>
              <a:t>:</a:t>
            </a:r>
          </a:p>
          <a:p>
            <a:pPr algn="just" eaLnBrk="1" hangingPunct="1">
              <a:lnSpc>
                <a:spcPct val="80000"/>
              </a:lnSpc>
              <a:buFont typeface="Wingdings" pitchFamily="2" charset="2"/>
              <a:buNone/>
              <a:defRPr/>
            </a:pPr>
            <a:endParaRPr lang="en-GB" sz="2800" b="1" dirty="0" smtClean="0">
              <a:latin typeface="Arial" charset="0"/>
            </a:endParaRPr>
          </a:p>
          <a:p>
            <a:pPr eaLnBrk="1" hangingPunct="1">
              <a:lnSpc>
                <a:spcPct val="80000"/>
              </a:lnSpc>
              <a:buFont typeface="Wingdings" pitchFamily="2" charset="2"/>
              <a:buNone/>
              <a:defRPr/>
            </a:pPr>
            <a:endParaRPr lang="en-GB" sz="2800" b="1" dirty="0" smtClean="0">
              <a:latin typeface="Arial" charset="0"/>
            </a:endParaRPr>
          </a:p>
          <a:p>
            <a:pPr eaLnBrk="1" hangingPunct="1">
              <a:lnSpc>
                <a:spcPct val="80000"/>
              </a:lnSpc>
              <a:buFont typeface="Wingdings" pitchFamily="2" charset="2"/>
              <a:buNone/>
              <a:defRPr/>
            </a:pPr>
            <a:r>
              <a:rPr lang="en-GB" sz="2800" b="1" dirty="0" smtClean="0">
                <a:latin typeface="Arial" charset="0"/>
              </a:rPr>
              <a:t>   </a:t>
            </a:r>
          </a:p>
          <a:p>
            <a:pPr eaLnBrk="1" hangingPunct="1">
              <a:lnSpc>
                <a:spcPct val="80000"/>
              </a:lnSpc>
              <a:buFont typeface="Wingdings" pitchFamily="2" charset="2"/>
              <a:buNone/>
              <a:defRPr/>
            </a:pPr>
            <a:endParaRPr lang="en-GB" sz="2800" b="1" dirty="0" smtClean="0">
              <a:latin typeface="Arial" charset="0"/>
            </a:endParaRPr>
          </a:p>
          <a:p>
            <a:pPr eaLnBrk="1" hangingPunct="1">
              <a:lnSpc>
                <a:spcPct val="80000"/>
              </a:lnSpc>
              <a:buFont typeface="Wingdings" pitchFamily="2" charset="2"/>
              <a:buNone/>
              <a:defRPr/>
            </a:pPr>
            <a:r>
              <a:rPr lang="en-GB" sz="2800" b="1" dirty="0" smtClean="0">
                <a:latin typeface="Arial" charset="0"/>
              </a:rPr>
              <a:t>    </a:t>
            </a:r>
            <a:r>
              <a:rPr lang="en-GB" sz="2800" dirty="0" err="1" smtClean="0">
                <a:effectLst/>
                <a:latin typeface="Arial" charset="0"/>
              </a:rPr>
              <a:t>como</a:t>
            </a:r>
            <a:endParaRPr lang="en-GB" sz="2800" dirty="0" smtClean="0">
              <a:effectLst/>
              <a:latin typeface="Arial" charset="0"/>
            </a:endParaRPr>
          </a:p>
          <a:p>
            <a:pPr eaLnBrk="1" hangingPunct="1">
              <a:lnSpc>
                <a:spcPct val="80000"/>
              </a:lnSpc>
              <a:buFont typeface="Wingdings" pitchFamily="2" charset="2"/>
              <a:buNone/>
              <a:defRPr/>
            </a:pPr>
            <a:endParaRPr lang="en-GB" sz="2400" dirty="0" smtClean="0">
              <a:latin typeface="Arial" charset="0"/>
            </a:endParaRPr>
          </a:p>
          <a:p>
            <a:pPr eaLnBrk="1" hangingPunct="1">
              <a:lnSpc>
                <a:spcPct val="80000"/>
              </a:lnSpc>
              <a:buFont typeface="Wingdings" pitchFamily="2" charset="2"/>
              <a:buNone/>
              <a:defRPr/>
            </a:pPr>
            <a:endParaRPr lang="en-GB" sz="2400" dirty="0" smtClean="0">
              <a:latin typeface="Arial" charset="0"/>
            </a:endParaRPr>
          </a:p>
          <a:p>
            <a:pPr eaLnBrk="1" hangingPunct="1">
              <a:lnSpc>
                <a:spcPct val="80000"/>
              </a:lnSpc>
              <a:buFont typeface="Wingdings" pitchFamily="2" charset="2"/>
              <a:buNone/>
              <a:defRPr/>
            </a:pPr>
            <a:endParaRPr lang="en-GB" sz="1800" dirty="0" smtClean="0">
              <a:latin typeface="Arial" charset="0"/>
            </a:endParaRPr>
          </a:p>
          <a:p>
            <a:pPr eaLnBrk="1" hangingPunct="1">
              <a:lnSpc>
                <a:spcPct val="80000"/>
              </a:lnSpc>
              <a:buFont typeface="Wingdings" pitchFamily="2" charset="2"/>
              <a:buNone/>
              <a:defRPr/>
            </a:pPr>
            <a:endParaRPr lang="en-GB" sz="1800" dirty="0" smtClean="0">
              <a:latin typeface="Arial" charset="0"/>
            </a:endParaRPr>
          </a:p>
          <a:p>
            <a:pPr eaLnBrk="1" hangingPunct="1">
              <a:lnSpc>
                <a:spcPct val="80000"/>
              </a:lnSpc>
              <a:buFont typeface="Wingdings" pitchFamily="2" charset="2"/>
              <a:buNone/>
              <a:defRPr/>
            </a:pPr>
            <a:endParaRPr lang="en-GB" sz="1800" dirty="0" smtClean="0">
              <a:latin typeface="Arial" charset="0"/>
            </a:endParaRPr>
          </a:p>
          <a:p>
            <a:pPr eaLnBrk="1" hangingPunct="1">
              <a:lnSpc>
                <a:spcPct val="80000"/>
              </a:lnSpc>
              <a:buFont typeface="Wingdings" pitchFamily="2" charset="2"/>
              <a:buNone/>
              <a:defRPr/>
            </a:pPr>
            <a:r>
              <a:rPr lang="en-GB" sz="1800" dirty="0" smtClean="0">
                <a:latin typeface="Arial" charset="0"/>
              </a:rPr>
              <a:t> </a:t>
            </a:r>
          </a:p>
        </p:txBody>
      </p:sp>
      <p:graphicFrame>
        <p:nvGraphicFramePr>
          <p:cNvPr id="19458" name="Object 4"/>
          <p:cNvGraphicFramePr>
            <a:graphicFrameLocks noChangeAspect="1"/>
          </p:cNvGraphicFramePr>
          <p:nvPr/>
        </p:nvGraphicFramePr>
        <p:xfrm>
          <a:off x="3851275" y="2060575"/>
          <a:ext cx="2447925" cy="647700"/>
        </p:xfrm>
        <a:graphic>
          <a:graphicData uri="http://schemas.openxmlformats.org/presentationml/2006/ole">
            <mc:AlternateContent xmlns:mc="http://schemas.openxmlformats.org/markup-compatibility/2006">
              <mc:Choice xmlns:v="urn:schemas-microsoft-com:vml" Requires="v">
                <p:oleObj spid="_x0000_s19507" name="Ecuación" r:id="rId3" imgW="672840" imgH="177480" progId="Equation.3">
                  <p:embed/>
                </p:oleObj>
              </mc:Choice>
              <mc:Fallback>
                <p:oleObj name="Ecuación" r:id="rId3" imgW="672840" imgH="177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060575"/>
                        <a:ext cx="2447925" cy="647700"/>
                      </a:xfrm>
                      <a:prstGeom prst="rect">
                        <a:avLst/>
                      </a:prstGeom>
                      <a:solidFill>
                        <a:srgbClr val="33CC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5"/>
          <p:cNvGraphicFramePr>
            <a:graphicFrameLocks noChangeAspect="1"/>
          </p:cNvGraphicFramePr>
          <p:nvPr>
            <p:extLst>
              <p:ext uri="{D42A27DB-BD31-4B8C-83A1-F6EECF244321}">
                <p14:modId xmlns:p14="http://schemas.microsoft.com/office/powerpoint/2010/main" val="1697097221"/>
              </p:ext>
            </p:extLst>
          </p:nvPr>
        </p:nvGraphicFramePr>
        <p:xfrm>
          <a:off x="2627313" y="4090640"/>
          <a:ext cx="4891087" cy="1498600"/>
        </p:xfrm>
        <a:graphic>
          <a:graphicData uri="http://schemas.openxmlformats.org/presentationml/2006/ole">
            <mc:AlternateContent xmlns:mc="http://schemas.openxmlformats.org/markup-compatibility/2006">
              <mc:Choice xmlns:v="urn:schemas-microsoft-com:vml" Requires="v">
                <p:oleObj spid="_x0000_s19508" name="Ecuación" r:id="rId5" imgW="1574640" imgH="482400" progId="Equation.3">
                  <p:embed/>
                </p:oleObj>
              </mc:Choice>
              <mc:Fallback>
                <p:oleObj name="Ecuación" r:id="rId5" imgW="157464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090640"/>
                        <a:ext cx="4891087" cy="1498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idx="1"/>
          </p:nvPr>
        </p:nvSpPr>
        <p:spPr>
          <a:xfrm>
            <a:off x="323850" y="1125711"/>
            <a:ext cx="8229600" cy="3527425"/>
          </a:xfrm>
        </p:spPr>
        <p:txBody>
          <a:bodyPr/>
          <a:lstStyle/>
          <a:p>
            <a:pPr algn="just" eaLnBrk="1" hangingPunct="1">
              <a:buFont typeface="Wingdings" pitchFamily="2" charset="2"/>
              <a:buNone/>
              <a:defRPr/>
            </a:pPr>
            <a:r>
              <a:rPr lang="en-GB" dirty="0" smtClean="0"/>
              <a:t>  </a:t>
            </a:r>
            <a:r>
              <a:rPr lang="en-GB" sz="2800" dirty="0" smtClean="0">
                <a:latin typeface="Arial" charset="0"/>
              </a:rPr>
              <a:t>-Las </a:t>
            </a:r>
            <a:r>
              <a:rPr lang="en-GB" sz="2800" dirty="0" err="1" smtClean="0">
                <a:latin typeface="Arial" charset="0"/>
              </a:rPr>
              <a:t>constantes</a:t>
            </a:r>
            <a:r>
              <a:rPr lang="en-GB" sz="2800" dirty="0" smtClean="0">
                <a:latin typeface="Arial" charset="0"/>
              </a:rPr>
              <a:t> de Van </a:t>
            </a:r>
            <a:r>
              <a:rPr lang="en-GB" sz="2800" dirty="0" err="1" smtClean="0">
                <a:latin typeface="Arial" charset="0"/>
              </a:rPr>
              <a:t>der</a:t>
            </a:r>
            <a:r>
              <a:rPr lang="en-GB" sz="2800" dirty="0" smtClean="0">
                <a:latin typeface="Arial" charset="0"/>
              </a:rPr>
              <a:t> Waals “a” y “b” son </a:t>
            </a:r>
            <a:r>
              <a:rPr lang="en-GB" sz="2800" dirty="0" err="1" smtClean="0">
                <a:latin typeface="Arial" charset="0"/>
              </a:rPr>
              <a:t>diferentes</a:t>
            </a:r>
            <a:r>
              <a:rPr lang="en-GB" sz="2800" dirty="0" smtClean="0">
                <a:latin typeface="Arial" charset="0"/>
              </a:rPr>
              <a:t> </a:t>
            </a:r>
            <a:r>
              <a:rPr lang="en-GB" sz="2800" dirty="0" err="1" smtClean="0">
                <a:latin typeface="Arial" charset="0"/>
              </a:rPr>
              <a:t>para</a:t>
            </a:r>
            <a:r>
              <a:rPr lang="en-GB" sz="2800" dirty="0" smtClean="0">
                <a:latin typeface="Arial" charset="0"/>
              </a:rPr>
              <a:t> </a:t>
            </a:r>
            <a:r>
              <a:rPr lang="en-GB" sz="2800" dirty="0" err="1" smtClean="0">
                <a:latin typeface="Arial" charset="0"/>
              </a:rPr>
              <a:t>cada</a:t>
            </a:r>
            <a:r>
              <a:rPr lang="en-GB" sz="2800" dirty="0" smtClean="0">
                <a:latin typeface="Arial" charset="0"/>
              </a:rPr>
              <a:t> gas.</a:t>
            </a:r>
          </a:p>
          <a:p>
            <a:pPr algn="just" eaLnBrk="1" hangingPunct="1">
              <a:buFont typeface="Wingdings" pitchFamily="2" charset="2"/>
              <a:buNone/>
              <a:defRPr/>
            </a:pPr>
            <a:r>
              <a:rPr lang="en-GB" sz="2800" dirty="0" smtClean="0">
                <a:latin typeface="Arial" charset="0"/>
              </a:rPr>
              <a:t>   a: </a:t>
            </a:r>
            <a:r>
              <a:rPr lang="en-GB" sz="2800" dirty="0" err="1" smtClean="0">
                <a:latin typeface="Arial" charset="0"/>
              </a:rPr>
              <a:t>refleja</a:t>
            </a:r>
            <a:r>
              <a:rPr lang="en-GB" sz="2800" dirty="0" smtClean="0">
                <a:latin typeface="Arial" charset="0"/>
              </a:rPr>
              <a:t> la </a:t>
            </a:r>
            <a:r>
              <a:rPr lang="en-GB" sz="2800" dirty="0" err="1" smtClean="0">
                <a:latin typeface="Arial" charset="0"/>
              </a:rPr>
              <a:t>fuerza</a:t>
            </a:r>
            <a:r>
              <a:rPr lang="en-GB" sz="2800" dirty="0" smtClean="0">
                <a:latin typeface="Arial" charset="0"/>
              </a:rPr>
              <a:t> con </a:t>
            </a:r>
            <a:r>
              <a:rPr lang="en-GB" sz="2800" dirty="0" err="1" smtClean="0">
                <a:latin typeface="Arial" charset="0"/>
              </a:rPr>
              <a:t>que</a:t>
            </a:r>
            <a:r>
              <a:rPr lang="en-GB" sz="2800" dirty="0" smtClean="0">
                <a:latin typeface="Arial" charset="0"/>
              </a:rPr>
              <a:t> </a:t>
            </a:r>
            <a:r>
              <a:rPr lang="en-GB" sz="2800" dirty="0" err="1" smtClean="0">
                <a:latin typeface="Arial" charset="0"/>
              </a:rPr>
              <a:t>las</a:t>
            </a:r>
            <a:r>
              <a:rPr lang="en-GB" sz="2800" dirty="0" smtClean="0">
                <a:latin typeface="Arial" charset="0"/>
              </a:rPr>
              <a:t> </a:t>
            </a:r>
            <a:r>
              <a:rPr lang="en-GB" sz="2800" dirty="0" err="1" smtClean="0">
                <a:latin typeface="Arial" charset="0"/>
              </a:rPr>
              <a:t>moléculas</a:t>
            </a:r>
            <a:r>
              <a:rPr lang="en-GB" sz="2800" dirty="0" smtClean="0">
                <a:latin typeface="Arial" charset="0"/>
              </a:rPr>
              <a:t> del gas</a:t>
            </a:r>
          </a:p>
          <a:p>
            <a:pPr algn="just" eaLnBrk="1" hangingPunct="1">
              <a:buFont typeface="Wingdings" pitchFamily="2" charset="2"/>
              <a:buNone/>
              <a:defRPr/>
            </a:pPr>
            <a:r>
              <a:rPr lang="en-GB" sz="2800" dirty="0">
                <a:latin typeface="Arial" charset="0"/>
              </a:rPr>
              <a:t> </a:t>
            </a:r>
            <a:r>
              <a:rPr lang="en-GB" sz="2800" dirty="0" smtClean="0">
                <a:latin typeface="Arial" charset="0"/>
              </a:rPr>
              <a:t>      se </a:t>
            </a:r>
            <a:r>
              <a:rPr lang="en-GB" sz="2800" dirty="0" err="1" smtClean="0">
                <a:latin typeface="Arial" charset="0"/>
              </a:rPr>
              <a:t>atraen</a:t>
            </a:r>
            <a:r>
              <a:rPr lang="en-GB" sz="2800" dirty="0" smtClean="0">
                <a:latin typeface="Arial" charset="0"/>
              </a:rPr>
              <a:t>.</a:t>
            </a:r>
          </a:p>
          <a:p>
            <a:pPr algn="just" eaLnBrk="1" hangingPunct="1">
              <a:buFont typeface="Wingdings" pitchFamily="2" charset="2"/>
              <a:buNone/>
              <a:defRPr/>
            </a:pPr>
            <a:r>
              <a:rPr lang="en-GB" sz="2800" dirty="0" smtClean="0">
                <a:latin typeface="Arial" charset="0"/>
              </a:rPr>
              <a:t>   b: </a:t>
            </a:r>
            <a:r>
              <a:rPr lang="en-GB" sz="2800" dirty="0" err="1" smtClean="0">
                <a:latin typeface="Arial" charset="0"/>
              </a:rPr>
              <a:t>es</a:t>
            </a:r>
            <a:r>
              <a:rPr lang="en-GB" sz="2800" dirty="0" smtClean="0">
                <a:latin typeface="Arial" charset="0"/>
              </a:rPr>
              <a:t> </a:t>
            </a:r>
            <a:r>
              <a:rPr lang="en-GB" sz="2800" dirty="0" err="1" smtClean="0">
                <a:latin typeface="Arial" charset="0"/>
              </a:rPr>
              <a:t>una</a:t>
            </a:r>
            <a:r>
              <a:rPr lang="en-GB" sz="2800" dirty="0" smtClean="0">
                <a:latin typeface="Arial" charset="0"/>
              </a:rPr>
              <a:t> </a:t>
            </a:r>
            <a:r>
              <a:rPr lang="en-GB" sz="2800" dirty="0" err="1" smtClean="0">
                <a:latin typeface="Arial" charset="0"/>
              </a:rPr>
              <a:t>medida</a:t>
            </a:r>
            <a:r>
              <a:rPr lang="en-GB" sz="2800" dirty="0" smtClean="0">
                <a:latin typeface="Arial" charset="0"/>
              </a:rPr>
              <a:t> del </a:t>
            </a:r>
            <a:r>
              <a:rPr lang="en-GB" sz="2800" dirty="0" err="1" smtClean="0">
                <a:latin typeface="Arial" charset="0"/>
              </a:rPr>
              <a:t>volumen</a:t>
            </a:r>
            <a:r>
              <a:rPr lang="en-GB" sz="2800" dirty="0" smtClean="0">
                <a:latin typeface="Arial" charset="0"/>
              </a:rPr>
              <a:t>  real  </a:t>
            </a:r>
            <a:r>
              <a:rPr lang="en-GB" sz="2800" dirty="0" err="1" smtClean="0">
                <a:latin typeface="Arial" charset="0"/>
              </a:rPr>
              <a:t>ocupado</a:t>
            </a:r>
            <a:r>
              <a:rPr lang="en-GB" sz="2800" dirty="0" smtClean="0">
                <a:latin typeface="Arial" charset="0"/>
              </a:rPr>
              <a:t> </a:t>
            </a:r>
            <a:r>
              <a:rPr lang="en-GB" sz="2800" dirty="0" err="1" smtClean="0">
                <a:latin typeface="Arial" charset="0"/>
              </a:rPr>
              <a:t>por</a:t>
            </a:r>
            <a:endParaRPr lang="en-GB" sz="2800" dirty="0" smtClean="0">
              <a:latin typeface="Arial" charset="0"/>
            </a:endParaRPr>
          </a:p>
          <a:p>
            <a:pPr algn="just" eaLnBrk="1" hangingPunct="1">
              <a:buFont typeface="Wingdings" pitchFamily="2" charset="2"/>
              <a:buNone/>
              <a:defRPr/>
            </a:pPr>
            <a:r>
              <a:rPr lang="en-GB" sz="2800" dirty="0">
                <a:latin typeface="Arial" charset="0"/>
              </a:rPr>
              <a:t> </a:t>
            </a:r>
            <a:r>
              <a:rPr lang="en-GB" sz="2800" dirty="0" smtClean="0">
                <a:latin typeface="Arial" charset="0"/>
              </a:rPr>
              <a:t>      un mol de </a:t>
            </a:r>
            <a:r>
              <a:rPr lang="en-GB" sz="2800" dirty="0" err="1" smtClean="0">
                <a:latin typeface="Arial" charset="0"/>
              </a:rPr>
              <a:t>moléculas</a:t>
            </a:r>
            <a:r>
              <a:rPr lang="en-GB" sz="2800" dirty="0" smtClean="0">
                <a:latin typeface="Arial" charset="0"/>
              </a:rPr>
              <a:t> del gas.</a:t>
            </a:r>
          </a:p>
        </p:txBody>
      </p:sp>
      <p:graphicFrame>
        <p:nvGraphicFramePr>
          <p:cNvPr id="20482" name="Object 4"/>
          <p:cNvGraphicFramePr>
            <a:graphicFrameLocks noChangeAspect="1"/>
          </p:cNvGraphicFramePr>
          <p:nvPr>
            <p:extLst>
              <p:ext uri="{D42A27DB-BD31-4B8C-83A1-F6EECF244321}">
                <p14:modId xmlns:p14="http://schemas.microsoft.com/office/powerpoint/2010/main" val="2750450025"/>
              </p:ext>
            </p:extLst>
          </p:nvPr>
        </p:nvGraphicFramePr>
        <p:xfrm>
          <a:off x="1619250" y="4515197"/>
          <a:ext cx="1965325" cy="1362075"/>
        </p:xfrm>
        <a:graphic>
          <a:graphicData uri="http://schemas.openxmlformats.org/presentationml/2006/ole">
            <mc:AlternateContent xmlns:mc="http://schemas.openxmlformats.org/markup-compatibility/2006">
              <mc:Choice xmlns:v="urn:schemas-microsoft-com:vml" Requires="v">
                <p:oleObj spid="_x0000_s20533" name="Ecuación" r:id="rId3" imgW="698400" imgH="482400" progId="Equation.3">
                  <p:embed/>
                </p:oleObj>
              </mc:Choice>
              <mc:Fallback>
                <p:oleObj name="Ecuación" r:id="rId3" imgW="69840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515197"/>
                        <a:ext cx="1965325" cy="1362075"/>
                      </a:xfrm>
                      <a:prstGeom prst="rect">
                        <a:avLst/>
                      </a:prstGeom>
                      <a:solidFill>
                        <a:srgbClr val="FFCC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5"/>
          <p:cNvGraphicFramePr>
            <a:graphicFrameLocks noChangeAspect="1"/>
          </p:cNvGraphicFramePr>
          <p:nvPr>
            <p:extLst>
              <p:ext uri="{D42A27DB-BD31-4B8C-83A1-F6EECF244321}">
                <p14:modId xmlns:p14="http://schemas.microsoft.com/office/powerpoint/2010/main" val="3388581697"/>
              </p:ext>
            </p:extLst>
          </p:nvPr>
        </p:nvGraphicFramePr>
        <p:xfrm>
          <a:off x="5795963" y="4586064"/>
          <a:ext cx="1501775" cy="1219200"/>
        </p:xfrm>
        <a:graphic>
          <a:graphicData uri="http://schemas.openxmlformats.org/presentationml/2006/ole">
            <mc:AlternateContent xmlns:mc="http://schemas.openxmlformats.org/markup-compatibility/2006">
              <mc:Choice xmlns:v="urn:schemas-microsoft-com:vml" Requires="v">
                <p:oleObj spid="_x0000_s20534" name="Ecuación" r:id="rId5" imgW="533160" imgH="431640" progId="Equation.3">
                  <p:embed/>
                </p:oleObj>
              </mc:Choice>
              <mc:Fallback>
                <p:oleObj name="Ecuación" r:id="rId5" imgW="53316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4586064"/>
                        <a:ext cx="1501775" cy="1219200"/>
                      </a:xfrm>
                      <a:prstGeom prst="rect">
                        <a:avLst/>
                      </a:prstGeom>
                      <a:solidFill>
                        <a:srgbClr val="FFCC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9" descr="Imagem:Constantes_van_waals.jpg">
            <a:hlinkClick r:id="rId2" tooltip="Imagem:Constantes_van_waals.jp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285875"/>
            <a:ext cx="697865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idx="1"/>
          </p:nvPr>
        </p:nvSpPr>
        <p:spPr>
          <a:xfrm>
            <a:off x="251520" y="694134"/>
            <a:ext cx="8351838" cy="6191250"/>
          </a:xfrm>
        </p:spPr>
        <p:txBody>
          <a:bodyPr/>
          <a:lstStyle/>
          <a:p>
            <a:pPr algn="just" eaLnBrk="1" hangingPunct="1">
              <a:lnSpc>
                <a:spcPct val="90000"/>
              </a:lnSpc>
              <a:buFont typeface="Wingdings" pitchFamily="2" charset="2"/>
              <a:buNone/>
              <a:defRPr/>
            </a:pPr>
            <a:r>
              <a:rPr lang="en-GB" sz="2800" dirty="0" smtClean="0">
                <a:solidFill>
                  <a:srgbClr val="3399FF"/>
                </a:solidFill>
                <a:latin typeface="Arial" charset="0"/>
              </a:rPr>
              <a:t>   </a:t>
            </a:r>
            <a:r>
              <a:rPr lang="en-GB" sz="2800" b="1" dirty="0" smtClean="0">
                <a:solidFill>
                  <a:srgbClr val="FF0000"/>
                </a:solidFill>
                <a:latin typeface="Arial" charset="0"/>
              </a:rPr>
              <a:t>OTRAS ECUACIONES DE ESTADO</a:t>
            </a:r>
          </a:p>
          <a:p>
            <a:pPr algn="just" eaLnBrk="1" hangingPunct="1">
              <a:lnSpc>
                <a:spcPct val="90000"/>
              </a:lnSpc>
              <a:buFont typeface="Wingdings" pitchFamily="2" charset="2"/>
              <a:buNone/>
              <a:defRPr/>
            </a:pPr>
            <a:r>
              <a:rPr lang="en-GB" sz="2800" dirty="0" smtClean="0">
                <a:solidFill>
                  <a:srgbClr val="FF66FF"/>
                </a:solidFill>
                <a:latin typeface="Arial" charset="0"/>
              </a:rPr>
              <a:t>   </a:t>
            </a:r>
            <a:r>
              <a:rPr lang="en-GB" sz="2800" dirty="0" smtClean="0">
                <a:solidFill>
                  <a:srgbClr val="FFC000"/>
                </a:solidFill>
                <a:latin typeface="Arial" charset="0"/>
              </a:rPr>
              <a:t>-ECUACIÓN VIRIAL</a:t>
            </a:r>
          </a:p>
          <a:p>
            <a:pPr algn="just" eaLnBrk="1" hangingPunct="1">
              <a:lnSpc>
                <a:spcPct val="90000"/>
              </a:lnSpc>
              <a:buFont typeface="Wingdings" pitchFamily="2" charset="2"/>
              <a:buNone/>
              <a:defRPr/>
            </a:pPr>
            <a:r>
              <a:rPr lang="en-GB" sz="2800" dirty="0" smtClean="0">
                <a:solidFill>
                  <a:srgbClr val="FF66FF"/>
                </a:solidFill>
                <a:latin typeface="Arial" charset="0"/>
              </a:rPr>
              <a:t>    </a:t>
            </a:r>
            <a:r>
              <a:rPr lang="en-GB" sz="2800" dirty="0" smtClean="0">
                <a:latin typeface="Arial" charset="0"/>
              </a:rPr>
              <a:t>Se </a:t>
            </a:r>
            <a:r>
              <a:rPr lang="en-GB" sz="2800" dirty="0" err="1" smtClean="0">
                <a:latin typeface="Arial" charset="0"/>
              </a:rPr>
              <a:t>han</a:t>
            </a:r>
            <a:r>
              <a:rPr lang="en-GB" sz="2800" dirty="0" smtClean="0">
                <a:latin typeface="Arial" charset="0"/>
              </a:rPr>
              <a:t> </a:t>
            </a:r>
            <a:r>
              <a:rPr lang="en-GB" sz="2800" dirty="0" err="1" smtClean="0">
                <a:latin typeface="Arial" charset="0"/>
              </a:rPr>
              <a:t>propuesto</a:t>
            </a:r>
            <a:r>
              <a:rPr lang="en-GB" sz="2800" dirty="0" smtClean="0">
                <a:latin typeface="Arial" charset="0"/>
              </a:rPr>
              <a:t> </a:t>
            </a:r>
            <a:r>
              <a:rPr lang="en-GB" sz="2800" dirty="0" err="1" smtClean="0">
                <a:latin typeface="Arial" charset="0"/>
              </a:rPr>
              <a:t>muchas</a:t>
            </a:r>
            <a:r>
              <a:rPr lang="en-GB" sz="2800" dirty="0" smtClean="0">
                <a:latin typeface="Arial" charset="0"/>
              </a:rPr>
              <a:t> </a:t>
            </a:r>
            <a:r>
              <a:rPr lang="en-GB" sz="2800" dirty="0" err="1" smtClean="0">
                <a:latin typeface="Arial" charset="0"/>
              </a:rPr>
              <a:t>otras</a:t>
            </a:r>
            <a:r>
              <a:rPr lang="en-GB" sz="2800" dirty="0" smtClean="0">
                <a:latin typeface="Arial" charset="0"/>
              </a:rPr>
              <a:t> </a:t>
            </a:r>
            <a:r>
              <a:rPr lang="en-GB" sz="2800" dirty="0" err="1" smtClean="0">
                <a:latin typeface="Arial" charset="0"/>
              </a:rPr>
              <a:t>ecuaciones</a:t>
            </a:r>
            <a:r>
              <a:rPr lang="en-GB" sz="2800" dirty="0" smtClean="0">
                <a:latin typeface="Arial" charset="0"/>
              </a:rPr>
              <a:t> de </a:t>
            </a:r>
            <a:r>
              <a:rPr lang="en-GB" sz="2800" dirty="0" err="1" smtClean="0">
                <a:latin typeface="Arial" charset="0"/>
              </a:rPr>
              <a:t>estado</a:t>
            </a:r>
            <a:r>
              <a:rPr lang="en-GB" sz="2800" dirty="0" smtClean="0">
                <a:latin typeface="Arial" charset="0"/>
              </a:rPr>
              <a:t> </a:t>
            </a:r>
            <a:r>
              <a:rPr lang="en-GB" sz="2800" dirty="0" err="1" smtClean="0">
                <a:latin typeface="Arial" charset="0"/>
              </a:rPr>
              <a:t>para</a:t>
            </a:r>
            <a:r>
              <a:rPr lang="en-GB" sz="2800" dirty="0" smtClean="0">
                <a:latin typeface="Arial" charset="0"/>
              </a:rPr>
              <a:t> los gases, </a:t>
            </a:r>
            <a:r>
              <a:rPr lang="en-GB" sz="2800" dirty="0" err="1" smtClean="0">
                <a:latin typeface="Arial" charset="0"/>
              </a:rPr>
              <a:t>pero</a:t>
            </a:r>
            <a:r>
              <a:rPr lang="en-GB" sz="2800" dirty="0" smtClean="0">
                <a:latin typeface="Arial" charset="0"/>
              </a:rPr>
              <a:t> </a:t>
            </a:r>
            <a:r>
              <a:rPr lang="en-GB" sz="2800" dirty="0" err="1" smtClean="0">
                <a:latin typeface="Arial" charset="0"/>
              </a:rPr>
              <a:t>las</a:t>
            </a:r>
            <a:r>
              <a:rPr lang="en-GB" sz="2800" dirty="0" smtClean="0">
                <a:latin typeface="Arial" charset="0"/>
              </a:rPr>
              <a:t> </a:t>
            </a:r>
            <a:r>
              <a:rPr lang="en-GB" sz="2800" dirty="0" err="1" smtClean="0">
                <a:latin typeface="Arial" charset="0"/>
              </a:rPr>
              <a:t>ecuaciones</a:t>
            </a:r>
            <a:r>
              <a:rPr lang="en-GB" sz="2800" dirty="0" smtClean="0">
                <a:latin typeface="Arial" charset="0"/>
              </a:rPr>
              <a:t> </a:t>
            </a:r>
            <a:r>
              <a:rPr lang="en-GB" sz="2800" dirty="0" err="1" smtClean="0">
                <a:latin typeface="Arial" charset="0"/>
              </a:rPr>
              <a:t>viriales</a:t>
            </a:r>
            <a:r>
              <a:rPr lang="en-GB" sz="2800" dirty="0" smtClean="0">
                <a:latin typeface="Arial" charset="0"/>
              </a:rPr>
              <a:t> son </a:t>
            </a:r>
            <a:r>
              <a:rPr lang="en-GB" sz="2800" dirty="0" err="1" smtClean="0">
                <a:latin typeface="Arial" charset="0"/>
              </a:rPr>
              <a:t>las</a:t>
            </a:r>
            <a:r>
              <a:rPr lang="en-GB" sz="2800" dirty="0" smtClean="0">
                <a:latin typeface="Arial" charset="0"/>
              </a:rPr>
              <a:t> </a:t>
            </a:r>
            <a:r>
              <a:rPr lang="en-GB" sz="2800" dirty="0" err="1" smtClean="0">
                <a:latin typeface="Arial" charset="0"/>
              </a:rPr>
              <a:t>únicas</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tienen</a:t>
            </a:r>
            <a:r>
              <a:rPr lang="en-GB" sz="2800" dirty="0" smtClean="0">
                <a:latin typeface="Arial" charset="0"/>
              </a:rPr>
              <a:t> </a:t>
            </a:r>
            <a:r>
              <a:rPr lang="en-GB" sz="2800" dirty="0" err="1" smtClean="0">
                <a:latin typeface="Arial" charset="0"/>
              </a:rPr>
              <a:t>una</a:t>
            </a:r>
            <a:r>
              <a:rPr lang="en-GB" sz="2800" dirty="0" smtClean="0">
                <a:latin typeface="Arial" charset="0"/>
              </a:rPr>
              <a:t> base </a:t>
            </a:r>
            <a:r>
              <a:rPr lang="en-GB" sz="2800" dirty="0" err="1" smtClean="0">
                <a:latin typeface="Arial" charset="0"/>
              </a:rPr>
              <a:t>firme</a:t>
            </a:r>
            <a:r>
              <a:rPr lang="en-GB" sz="2800" dirty="0" smtClean="0">
                <a:latin typeface="Arial" charset="0"/>
              </a:rPr>
              <a:t> en </a:t>
            </a:r>
            <a:r>
              <a:rPr lang="en-GB" sz="2800" dirty="0" err="1" smtClean="0">
                <a:latin typeface="Arial" charset="0"/>
                <a:hlinkClick r:id="rId3" action="ppaction://hlinksldjump"/>
              </a:rPr>
              <a:t>teoría</a:t>
            </a:r>
            <a:r>
              <a:rPr lang="en-GB" sz="2800" dirty="0" smtClean="0">
                <a:latin typeface="Arial" charset="0"/>
              </a:rPr>
              <a:t>.</a:t>
            </a:r>
          </a:p>
          <a:p>
            <a:pPr algn="just" eaLnBrk="1" hangingPunct="1">
              <a:lnSpc>
                <a:spcPct val="90000"/>
              </a:lnSpc>
              <a:buFont typeface="Wingdings" pitchFamily="2" charset="2"/>
              <a:buNone/>
              <a:defRPr/>
            </a:pPr>
            <a:endParaRPr lang="en-GB" sz="2800" dirty="0" smtClean="0">
              <a:latin typeface="Arial" charset="0"/>
            </a:endParaRPr>
          </a:p>
          <a:p>
            <a:pPr algn="just" eaLnBrk="1" hangingPunct="1">
              <a:lnSpc>
                <a:spcPct val="90000"/>
              </a:lnSpc>
              <a:buFont typeface="Wingdings" pitchFamily="2" charset="2"/>
              <a:buNone/>
              <a:defRPr/>
            </a:pPr>
            <a:endParaRPr lang="en-GB" sz="2800" dirty="0" smtClean="0">
              <a:solidFill>
                <a:srgbClr val="FF66FF"/>
              </a:solidFill>
              <a:latin typeface="Arial" charset="0"/>
            </a:endParaRPr>
          </a:p>
          <a:p>
            <a:pPr algn="just" eaLnBrk="1" hangingPunct="1">
              <a:lnSpc>
                <a:spcPct val="90000"/>
              </a:lnSpc>
              <a:buFont typeface="Wingdings" pitchFamily="2" charset="2"/>
              <a:buNone/>
              <a:defRPr/>
            </a:pPr>
            <a:r>
              <a:rPr lang="en-GB" sz="2800" dirty="0" smtClean="0">
                <a:latin typeface="Arial" charset="0"/>
              </a:rPr>
              <a:t>   </a:t>
            </a:r>
          </a:p>
          <a:p>
            <a:pPr algn="just" eaLnBrk="1" hangingPunct="1">
              <a:lnSpc>
                <a:spcPct val="90000"/>
              </a:lnSpc>
              <a:buFont typeface="Wingdings" pitchFamily="2" charset="2"/>
              <a:buNone/>
              <a:defRPr/>
            </a:pPr>
            <a:endParaRPr lang="en-GB" sz="2800" dirty="0" smtClean="0">
              <a:latin typeface="Arial" charset="0"/>
            </a:endParaRPr>
          </a:p>
          <a:p>
            <a:pPr algn="just" eaLnBrk="1" hangingPunct="1">
              <a:lnSpc>
                <a:spcPct val="90000"/>
              </a:lnSpc>
              <a:buFont typeface="Wingdings" pitchFamily="2" charset="2"/>
              <a:buNone/>
              <a:defRPr/>
            </a:pPr>
            <a:r>
              <a:rPr lang="en-GB" sz="2800" dirty="0" smtClean="0">
                <a:latin typeface="Arial" charset="0"/>
              </a:rPr>
              <a:t>    </a:t>
            </a:r>
            <a:r>
              <a:rPr lang="en-GB" sz="2800" dirty="0" err="1" smtClean="0">
                <a:latin typeface="Arial" charset="0"/>
              </a:rPr>
              <a:t>donde</a:t>
            </a:r>
            <a:r>
              <a:rPr lang="en-GB" sz="2800" dirty="0" smtClean="0">
                <a:latin typeface="Arial" charset="0"/>
              </a:rPr>
              <a:t> B, C, etc son </a:t>
            </a:r>
            <a:r>
              <a:rPr lang="en-GB" sz="2800" dirty="0" err="1" smtClean="0">
                <a:latin typeface="Arial" charset="0"/>
              </a:rPr>
              <a:t>constantes</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dependen</a:t>
            </a:r>
            <a:r>
              <a:rPr lang="en-GB" sz="2800" dirty="0" smtClean="0">
                <a:latin typeface="Arial" charset="0"/>
              </a:rPr>
              <a:t> no </a:t>
            </a:r>
            <a:r>
              <a:rPr lang="en-GB" sz="2800" dirty="0" err="1" smtClean="0">
                <a:latin typeface="Arial" charset="0"/>
              </a:rPr>
              <a:t>sólo</a:t>
            </a:r>
            <a:r>
              <a:rPr lang="en-GB" sz="2800" dirty="0" smtClean="0">
                <a:latin typeface="Arial" charset="0"/>
              </a:rPr>
              <a:t> de la </a:t>
            </a:r>
            <a:r>
              <a:rPr lang="en-GB" sz="2800" dirty="0" err="1" smtClean="0">
                <a:latin typeface="Arial" charset="0"/>
              </a:rPr>
              <a:t>identidad</a:t>
            </a:r>
            <a:r>
              <a:rPr lang="en-GB" sz="2800" dirty="0" smtClean="0">
                <a:latin typeface="Arial" charset="0"/>
              </a:rPr>
              <a:t> del gas, </a:t>
            </a:r>
            <a:r>
              <a:rPr lang="en-GB" sz="2800" dirty="0" err="1" smtClean="0">
                <a:latin typeface="Arial" charset="0"/>
              </a:rPr>
              <a:t>sino</a:t>
            </a:r>
            <a:r>
              <a:rPr lang="en-GB" sz="2800" dirty="0" smtClean="0">
                <a:latin typeface="Arial" charset="0"/>
              </a:rPr>
              <a:t> </a:t>
            </a:r>
            <a:r>
              <a:rPr lang="en-GB" sz="2800" dirty="0" err="1" smtClean="0">
                <a:latin typeface="Arial" charset="0"/>
              </a:rPr>
              <a:t>también</a:t>
            </a:r>
            <a:r>
              <a:rPr lang="en-GB" sz="2800" dirty="0" smtClean="0">
                <a:latin typeface="Arial" charset="0"/>
              </a:rPr>
              <a:t> de la </a:t>
            </a:r>
            <a:r>
              <a:rPr lang="en-GB" sz="2800" dirty="0" err="1" smtClean="0">
                <a:latin typeface="Arial" charset="0"/>
              </a:rPr>
              <a:t>temperatura</a:t>
            </a:r>
            <a:r>
              <a:rPr lang="en-GB" sz="2800" dirty="0" smtClean="0">
                <a:latin typeface="Arial" charset="0"/>
              </a:rPr>
              <a:t>. </a:t>
            </a:r>
            <a:endParaRPr lang="en-GB" sz="2800" dirty="0" smtClean="0">
              <a:solidFill>
                <a:srgbClr val="FF66FF"/>
              </a:solidFill>
              <a:latin typeface="Arial" charset="0"/>
            </a:endParaRPr>
          </a:p>
        </p:txBody>
      </p:sp>
      <p:graphicFrame>
        <p:nvGraphicFramePr>
          <p:cNvPr id="21506" name="Object 6"/>
          <p:cNvGraphicFramePr>
            <a:graphicFrameLocks noChangeAspect="1"/>
          </p:cNvGraphicFramePr>
          <p:nvPr>
            <p:extLst>
              <p:ext uri="{D42A27DB-BD31-4B8C-83A1-F6EECF244321}">
                <p14:modId xmlns:p14="http://schemas.microsoft.com/office/powerpoint/2010/main" val="3161520954"/>
              </p:ext>
            </p:extLst>
          </p:nvPr>
        </p:nvGraphicFramePr>
        <p:xfrm>
          <a:off x="1692275" y="3440410"/>
          <a:ext cx="5905500" cy="1428750"/>
        </p:xfrm>
        <a:graphic>
          <a:graphicData uri="http://schemas.openxmlformats.org/presentationml/2006/ole">
            <mc:AlternateContent xmlns:mc="http://schemas.openxmlformats.org/markup-compatibility/2006">
              <mc:Choice xmlns:v="urn:schemas-microsoft-com:vml" Requires="v">
                <p:oleObj spid="_x0000_s21533" name="Ecuación" r:id="rId4" imgW="2349360" imgH="482400" progId="Equation.3">
                  <p:embed/>
                </p:oleObj>
              </mc:Choice>
              <mc:Fallback>
                <p:oleObj name="Ecuación" r:id="rId4" imgW="2349360" imgH="482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3440410"/>
                        <a:ext cx="5905500" cy="142875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idx="1"/>
          </p:nvPr>
        </p:nvSpPr>
        <p:spPr>
          <a:xfrm>
            <a:off x="323850" y="620713"/>
            <a:ext cx="8229600" cy="5903912"/>
          </a:xfrm>
        </p:spPr>
        <p:txBody>
          <a:bodyPr/>
          <a:lstStyle/>
          <a:p>
            <a:pPr algn="just" eaLnBrk="1" hangingPunct="1">
              <a:buFont typeface="Wingdings" pitchFamily="2" charset="2"/>
              <a:buNone/>
              <a:defRPr/>
            </a:pPr>
            <a:r>
              <a:rPr lang="en-GB" sz="2800" dirty="0" smtClean="0">
                <a:solidFill>
                  <a:srgbClr val="FFC000"/>
                </a:solidFill>
                <a:latin typeface="Arial" charset="0"/>
              </a:rPr>
              <a:t>-ECUACIÓN DE REDLICH-KWONG</a:t>
            </a:r>
            <a:endParaRPr lang="en-GB" dirty="0" smtClean="0">
              <a:solidFill>
                <a:srgbClr val="FFC000"/>
              </a:solidFill>
            </a:endParaRPr>
          </a:p>
          <a:p>
            <a:pPr algn="just" eaLnBrk="1" hangingPunct="1">
              <a:buFont typeface="Wingdings" pitchFamily="2" charset="2"/>
              <a:buNone/>
              <a:defRPr/>
            </a:pPr>
            <a:endParaRPr lang="en-GB" sz="2800" dirty="0" smtClean="0">
              <a:solidFill>
                <a:srgbClr val="FF66FF"/>
              </a:solidFill>
              <a:latin typeface="Arial" charset="0"/>
            </a:endParaRPr>
          </a:p>
          <a:p>
            <a:pPr algn="just" eaLnBrk="1" hangingPunct="1">
              <a:buFont typeface="Wingdings" pitchFamily="2" charset="2"/>
              <a:buNone/>
              <a:defRPr/>
            </a:pPr>
            <a:endParaRPr lang="en-GB" sz="2800" dirty="0" smtClean="0">
              <a:solidFill>
                <a:srgbClr val="FF66FF"/>
              </a:solidFill>
              <a:latin typeface="Arial" charset="0"/>
            </a:endParaRPr>
          </a:p>
          <a:p>
            <a:pPr algn="just" eaLnBrk="1" hangingPunct="1">
              <a:buFont typeface="Wingdings" pitchFamily="2" charset="2"/>
              <a:buNone/>
              <a:defRPr/>
            </a:pPr>
            <a:endParaRPr lang="en-GB" sz="2800" dirty="0" smtClean="0">
              <a:solidFill>
                <a:srgbClr val="FF66FF"/>
              </a:solidFill>
              <a:latin typeface="Arial" charset="0"/>
            </a:endParaRPr>
          </a:p>
          <a:p>
            <a:pPr algn="just" eaLnBrk="1" hangingPunct="1">
              <a:buFont typeface="Wingdings" pitchFamily="2" charset="2"/>
              <a:buNone/>
              <a:defRPr/>
            </a:pPr>
            <a:r>
              <a:rPr lang="en-GB" sz="2800" dirty="0" smtClean="0">
                <a:solidFill>
                  <a:srgbClr val="FFC000"/>
                </a:solidFill>
                <a:latin typeface="Arial" charset="0"/>
              </a:rPr>
              <a:t>-ECUACIÓN DE DIETERICI</a:t>
            </a:r>
          </a:p>
          <a:p>
            <a:pPr eaLnBrk="1" hangingPunct="1">
              <a:buFont typeface="Wingdings" pitchFamily="2" charset="2"/>
              <a:buNone/>
              <a:defRPr/>
            </a:pPr>
            <a:endParaRPr lang="en-GB" dirty="0" smtClean="0">
              <a:solidFill>
                <a:srgbClr val="FF66FF"/>
              </a:solidFill>
            </a:endParaRPr>
          </a:p>
          <a:p>
            <a:pPr eaLnBrk="1" hangingPunct="1">
              <a:buFont typeface="Wingdings" pitchFamily="2" charset="2"/>
              <a:buNone/>
              <a:defRPr/>
            </a:pPr>
            <a:endParaRPr lang="en-GB" dirty="0" smtClean="0">
              <a:solidFill>
                <a:srgbClr val="FF66FF"/>
              </a:solidFill>
            </a:endParaRPr>
          </a:p>
          <a:p>
            <a:pPr eaLnBrk="1" hangingPunct="1">
              <a:buFont typeface="Wingdings" pitchFamily="2" charset="2"/>
              <a:buNone/>
              <a:defRPr/>
            </a:pPr>
            <a:endParaRPr lang="en-GB" dirty="0" smtClean="0">
              <a:solidFill>
                <a:srgbClr val="FF66FF"/>
              </a:solidFill>
            </a:endParaRPr>
          </a:p>
          <a:p>
            <a:pPr eaLnBrk="1" hangingPunct="1">
              <a:buFont typeface="Wingdings" pitchFamily="2" charset="2"/>
              <a:buNone/>
              <a:defRPr/>
            </a:pPr>
            <a:r>
              <a:rPr lang="en-GB" sz="2800" dirty="0" smtClean="0">
                <a:solidFill>
                  <a:srgbClr val="FFC000"/>
                </a:solidFill>
                <a:latin typeface="Arial" charset="0"/>
              </a:rPr>
              <a:t>-ECUACIÓN DE LORENTZ</a:t>
            </a:r>
          </a:p>
        </p:txBody>
      </p:sp>
      <p:graphicFrame>
        <p:nvGraphicFramePr>
          <p:cNvPr id="22530" name="Object 4"/>
          <p:cNvGraphicFramePr>
            <a:graphicFrameLocks noChangeAspect="1"/>
          </p:cNvGraphicFramePr>
          <p:nvPr/>
        </p:nvGraphicFramePr>
        <p:xfrm>
          <a:off x="3203575" y="5516563"/>
          <a:ext cx="3095625" cy="979487"/>
        </p:xfrm>
        <a:graphic>
          <a:graphicData uri="http://schemas.openxmlformats.org/presentationml/2006/ole">
            <mc:AlternateContent xmlns:mc="http://schemas.openxmlformats.org/markup-compatibility/2006">
              <mc:Choice xmlns:v="urn:schemas-microsoft-com:vml" Requires="v">
                <p:oleObj spid="_x0000_s22606" name="Ecuación" r:id="rId3" imgW="1320480" imgH="419040" progId="Equation.3">
                  <p:embed/>
                </p:oleObj>
              </mc:Choice>
              <mc:Fallback>
                <p:oleObj name="Ecuación" r:id="rId3" imgW="132048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5516563"/>
                        <a:ext cx="3095625" cy="97948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5"/>
          <p:cNvGraphicFramePr>
            <a:graphicFrameLocks noChangeAspect="1"/>
          </p:cNvGraphicFramePr>
          <p:nvPr/>
        </p:nvGraphicFramePr>
        <p:xfrm>
          <a:off x="3276600" y="3429000"/>
          <a:ext cx="3024188" cy="1189038"/>
        </p:xfrm>
        <a:graphic>
          <a:graphicData uri="http://schemas.openxmlformats.org/presentationml/2006/ole">
            <mc:AlternateContent xmlns:mc="http://schemas.openxmlformats.org/markup-compatibility/2006">
              <mc:Choice xmlns:v="urn:schemas-microsoft-com:vml" Requires="v">
                <p:oleObj spid="_x0000_s22607" name="Ecuación" r:id="rId5" imgW="1002960" imgH="393480" progId="Equation.3">
                  <p:embed/>
                </p:oleObj>
              </mc:Choice>
              <mc:Fallback>
                <p:oleObj name="Ecuación" r:id="rId5" imgW="100296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429000"/>
                        <a:ext cx="3024188" cy="1189038"/>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6"/>
          <p:cNvGraphicFramePr>
            <a:graphicFrameLocks noChangeAspect="1"/>
          </p:cNvGraphicFramePr>
          <p:nvPr/>
        </p:nvGraphicFramePr>
        <p:xfrm>
          <a:off x="2339975" y="1196975"/>
          <a:ext cx="4032250" cy="1244600"/>
        </p:xfrm>
        <a:graphic>
          <a:graphicData uri="http://schemas.openxmlformats.org/presentationml/2006/ole">
            <mc:AlternateContent xmlns:mc="http://schemas.openxmlformats.org/markup-compatibility/2006">
              <mc:Choice xmlns:v="urn:schemas-microsoft-com:vml" Requires="v">
                <p:oleObj spid="_x0000_s22608" name="Ecuación" r:id="rId7" imgW="1523880" imgH="469800" progId="Equation.3">
                  <p:embed/>
                </p:oleObj>
              </mc:Choice>
              <mc:Fallback>
                <p:oleObj name="Ecuación" r:id="rId7" imgW="1523880" imgH="469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1196975"/>
                        <a:ext cx="4032250" cy="1244600"/>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360041" y="1052885"/>
            <a:ext cx="8100391" cy="4968403"/>
          </a:xfrm>
        </p:spPr>
        <p:txBody>
          <a:bodyPr/>
          <a:lstStyle/>
          <a:p>
            <a:pPr algn="just" eaLnBrk="1" hangingPunct="1">
              <a:lnSpc>
                <a:spcPct val="90000"/>
              </a:lnSpc>
              <a:buFont typeface="Wingdings" pitchFamily="2" charset="2"/>
              <a:buNone/>
              <a:defRPr/>
            </a:pPr>
            <a:r>
              <a:rPr lang="es-ES_tradnl" sz="1800" dirty="0" smtClean="0">
                <a:cs typeface="Times New Roman" pitchFamily="18" charset="0"/>
              </a:rPr>
              <a:t>	</a:t>
            </a:r>
          </a:p>
          <a:p>
            <a:pPr algn="just" eaLnBrk="1" hangingPunct="1">
              <a:lnSpc>
                <a:spcPct val="90000"/>
              </a:lnSpc>
              <a:buFont typeface="Wingdings" pitchFamily="2" charset="2"/>
              <a:buNone/>
              <a:defRPr/>
            </a:pPr>
            <a:r>
              <a:rPr lang="es-ES_tradnl" sz="2800" dirty="0" smtClean="0">
                <a:latin typeface="Arial" charset="0"/>
              </a:rPr>
              <a:t>  -</a:t>
            </a:r>
            <a:r>
              <a:rPr lang="es-ES_tradnl" sz="2800" b="1" dirty="0" smtClean="0">
                <a:solidFill>
                  <a:srgbClr val="FFC000"/>
                </a:solidFill>
                <a:latin typeface="Arial" charset="0"/>
              </a:rPr>
              <a:t>LOS CONDENSADOS DE BOSE-EINSTEIN</a:t>
            </a:r>
            <a:r>
              <a:rPr lang="es-ES_tradnl" sz="2800" b="1" dirty="0" smtClean="0">
                <a:latin typeface="Arial" charset="0"/>
              </a:rPr>
              <a:t>:</a:t>
            </a:r>
            <a:r>
              <a:rPr lang="es-ES_tradnl" sz="2800" dirty="0" smtClean="0">
                <a:latin typeface="Arial" charset="0"/>
              </a:rPr>
              <a:t> Representan un quinto estado de la materia visto por primera vez en 1955. El estado lleva el nombre de </a:t>
            </a:r>
            <a:r>
              <a:rPr lang="es-ES_tradnl" sz="2800" dirty="0" err="1" smtClean="0">
                <a:latin typeface="Arial" charset="0"/>
              </a:rPr>
              <a:t>Satyendra</a:t>
            </a:r>
            <a:r>
              <a:rPr lang="es-ES_tradnl" sz="2800" dirty="0" smtClean="0">
                <a:latin typeface="Arial" charset="0"/>
              </a:rPr>
              <a:t> </a:t>
            </a:r>
            <a:r>
              <a:rPr lang="es-ES_tradnl" sz="2800" dirty="0" err="1" smtClean="0">
                <a:latin typeface="Arial" charset="0"/>
              </a:rPr>
              <a:t>Nath</a:t>
            </a:r>
            <a:r>
              <a:rPr lang="es-ES_tradnl" sz="2800" dirty="0" smtClean="0">
                <a:latin typeface="Arial" charset="0"/>
              </a:rPr>
              <a:t> Bose y Albert Einstein, quienes predijeron su existencia hacia 1920 y fue obtenido en 1995. Los condensados B-E son </a:t>
            </a:r>
            <a:r>
              <a:rPr lang="es-ES_tradnl" sz="2800" dirty="0" err="1" smtClean="0">
                <a:latin typeface="Arial" charset="0"/>
              </a:rPr>
              <a:t>superfluídos</a:t>
            </a:r>
            <a:r>
              <a:rPr lang="es-ES_tradnl" sz="2800" dirty="0" smtClean="0">
                <a:latin typeface="Arial" charset="0"/>
              </a:rPr>
              <a:t> gaseosos </a:t>
            </a:r>
            <a:r>
              <a:rPr lang="es-ES_tradnl" sz="2800" dirty="0" err="1" smtClean="0">
                <a:latin typeface="Arial" charset="0"/>
              </a:rPr>
              <a:t>enfríados</a:t>
            </a:r>
            <a:r>
              <a:rPr lang="es-ES_tradnl" sz="2800" dirty="0" smtClean="0">
                <a:latin typeface="Arial" charset="0"/>
              </a:rPr>
              <a:t> a temperaturas muy cercanas al </a:t>
            </a:r>
            <a:r>
              <a:rPr lang="es-ES_tradnl" sz="2800" dirty="0" smtClean="0">
                <a:solidFill>
                  <a:srgbClr val="FFFF00"/>
                </a:solidFill>
                <a:latin typeface="Arial" charset="0"/>
              </a:rPr>
              <a:t>cero absoluto</a:t>
            </a:r>
            <a:r>
              <a:rPr lang="es-ES_tradnl" sz="2800" dirty="0" smtClean="0">
                <a:latin typeface="Arial" charset="0"/>
              </a:rPr>
              <a:t>.  </a:t>
            </a:r>
            <a:r>
              <a:rPr lang="es-ES" sz="2800" dirty="0" smtClean="0">
                <a:latin typeface="Arial" panose="020B0604020202020204" pitchFamily="34" charset="0"/>
                <a:cs typeface="Arial" panose="020B0604020202020204" pitchFamily="34" charset="0"/>
              </a:rPr>
              <a:t>Se </a:t>
            </a:r>
            <a:r>
              <a:rPr lang="es-ES" sz="2800" dirty="0">
                <a:latin typeface="Arial" panose="020B0604020202020204" pitchFamily="34" charset="0"/>
                <a:cs typeface="Arial" panose="020B0604020202020204" pitchFamily="34" charset="0"/>
              </a:rPr>
              <a:t>ha llegado al estado Bose Einstein con el  rubidio, el helio y el sodio.</a:t>
            </a:r>
          </a:p>
          <a:p>
            <a:pPr algn="just" eaLnBrk="1" hangingPunct="1">
              <a:lnSpc>
                <a:spcPct val="90000"/>
              </a:lnSpc>
              <a:buFont typeface="Wingdings" pitchFamily="2" charset="2"/>
              <a:buNone/>
              <a:defRPr/>
            </a:pPr>
            <a:endParaRPr lang="es-ES_tradnl" sz="2800" dirty="0" smtClean="0">
              <a:latin typeface="Arial" charset="0"/>
            </a:endParaRPr>
          </a:p>
        </p:txBody>
      </p:sp>
    </p:spTree>
    <p:extLst>
      <p:ext uri="{BB962C8B-B14F-4D97-AF65-F5344CB8AC3E}">
        <p14:creationId xmlns:p14="http://schemas.microsoft.com/office/powerpoint/2010/main" val="651280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idx="1"/>
          </p:nvPr>
        </p:nvSpPr>
        <p:spPr>
          <a:xfrm>
            <a:off x="468313" y="692150"/>
            <a:ext cx="8229600" cy="5616575"/>
          </a:xfrm>
        </p:spPr>
        <p:txBody>
          <a:bodyPr/>
          <a:lstStyle/>
          <a:p>
            <a:pPr algn="just" eaLnBrk="1" hangingPunct="1">
              <a:buFont typeface="Wingdings" pitchFamily="2" charset="2"/>
              <a:buNone/>
              <a:defRPr/>
            </a:pPr>
            <a:r>
              <a:rPr lang="en-GB" b="1" dirty="0" smtClean="0">
                <a:solidFill>
                  <a:srgbClr val="FF0000"/>
                </a:solidFill>
                <a:latin typeface="Arial" charset="0"/>
              </a:rPr>
              <a:t>   EQUILIBRIO QUÍMICO</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Después</a:t>
            </a:r>
            <a:r>
              <a:rPr lang="en-GB" sz="2800" dirty="0" smtClean="0">
                <a:latin typeface="Arial" charset="0"/>
              </a:rPr>
              <a:t> de </a:t>
            </a:r>
            <a:r>
              <a:rPr lang="en-GB" sz="2800" dirty="0" err="1" smtClean="0">
                <a:latin typeface="Arial" charset="0"/>
              </a:rPr>
              <a:t>que</a:t>
            </a:r>
            <a:r>
              <a:rPr lang="en-GB" sz="2800" dirty="0" smtClean="0">
                <a:latin typeface="Arial" charset="0"/>
              </a:rPr>
              <a:t> </a:t>
            </a:r>
            <a:r>
              <a:rPr lang="en-GB" sz="2800" dirty="0" err="1" smtClean="0">
                <a:latin typeface="Arial" charset="0"/>
              </a:rPr>
              <a:t>transcurre</a:t>
            </a:r>
            <a:r>
              <a:rPr lang="en-GB" sz="2800" dirty="0" smtClean="0">
                <a:latin typeface="Arial" charset="0"/>
              </a:rPr>
              <a:t> un </a:t>
            </a:r>
            <a:r>
              <a:rPr lang="en-GB" sz="2800" dirty="0" err="1" smtClean="0">
                <a:latin typeface="Arial" charset="0"/>
              </a:rPr>
              <a:t>tiempo</a:t>
            </a:r>
            <a:r>
              <a:rPr lang="en-GB" sz="2800" dirty="0" smtClean="0">
                <a:latin typeface="Arial" charset="0"/>
              </a:rPr>
              <a:t> </a:t>
            </a:r>
            <a:r>
              <a:rPr lang="en-GB" sz="2800" dirty="0" err="1" smtClean="0">
                <a:latin typeface="Arial" charset="0"/>
              </a:rPr>
              <a:t>suficiente</a:t>
            </a:r>
            <a:r>
              <a:rPr lang="en-GB" sz="2800" dirty="0" smtClean="0">
                <a:latin typeface="Arial" charset="0"/>
              </a:rPr>
              <a:t>, </a:t>
            </a:r>
            <a:r>
              <a:rPr lang="en-GB" sz="2800" dirty="0" err="1" smtClean="0">
                <a:latin typeface="Arial" charset="0"/>
              </a:rPr>
              <a:t>todas</a:t>
            </a:r>
            <a:r>
              <a:rPr lang="en-GB" sz="2800" dirty="0" smtClean="0">
                <a:latin typeface="Arial" charset="0"/>
              </a:rPr>
              <a:t> </a:t>
            </a:r>
            <a:r>
              <a:rPr lang="en-GB" sz="2800" dirty="0" err="1" smtClean="0">
                <a:latin typeface="Arial" charset="0"/>
              </a:rPr>
              <a:t>las</a:t>
            </a:r>
            <a:r>
              <a:rPr lang="en-GB" sz="2800" dirty="0" smtClean="0">
                <a:latin typeface="Arial" charset="0"/>
              </a:rPr>
              <a:t> </a:t>
            </a:r>
            <a:r>
              <a:rPr lang="en-GB" sz="2800" dirty="0" err="1" smtClean="0">
                <a:latin typeface="Arial" charset="0"/>
              </a:rPr>
              <a:t>reacciones</a:t>
            </a:r>
            <a:r>
              <a:rPr lang="en-GB" sz="2800" dirty="0" smtClean="0">
                <a:latin typeface="Arial" charset="0"/>
              </a:rPr>
              <a:t> </a:t>
            </a:r>
            <a:r>
              <a:rPr lang="en-GB" sz="2800" dirty="0" err="1" smtClean="0">
                <a:latin typeface="Arial" charset="0"/>
              </a:rPr>
              <a:t>reversibles</a:t>
            </a:r>
            <a:r>
              <a:rPr lang="en-GB" sz="2800" dirty="0" smtClean="0">
                <a:latin typeface="Arial" charset="0"/>
              </a:rPr>
              <a:t> </a:t>
            </a:r>
            <a:r>
              <a:rPr lang="en-GB" sz="2800" dirty="0" err="1" smtClean="0">
                <a:latin typeface="Arial" charset="0"/>
              </a:rPr>
              <a:t>alcanzan</a:t>
            </a:r>
            <a:r>
              <a:rPr lang="en-GB" sz="2800" dirty="0" smtClean="0">
                <a:latin typeface="Arial" charset="0"/>
              </a:rPr>
              <a:t> un </a:t>
            </a:r>
            <a:r>
              <a:rPr lang="en-GB" sz="2800" dirty="0" err="1" smtClean="0">
                <a:latin typeface="Arial" charset="0"/>
              </a:rPr>
              <a:t>estado</a:t>
            </a:r>
            <a:r>
              <a:rPr lang="en-GB" sz="2800" dirty="0" smtClean="0">
                <a:latin typeface="Arial" charset="0"/>
              </a:rPr>
              <a:t> de </a:t>
            </a:r>
            <a:r>
              <a:rPr lang="en-GB" sz="2800" dirty="0" err="1" smtClean="0">
                <a:latin typeface="Arial" charset="0"/>
              </a:rPr>
              <a:t>equilibrio</a:t>
            </a:r>
            <a:r>
              <a:rPr lang="en-GB" sz="2800" dirty="0" smtClean="0">
                <a:latin typeface="Arial" charset="0"/>
              </a:rPr>
              <a:t> </a:t>
            </a:r>
            <a:r>
              <a:rPr lang="en-GB" sz="2800" dirty="0" err="1" smtClean="0">
                <a:latin typeface="Arial" charset="0"/>
              </a:rPr>
              <a:t>químico</a:t>
            </a:r>
            <a:r>
              <a:rPr lang="en-GB" sz="2800" dirty="0" smtClean="0">
                <a:latin typeface="Arial" charset="0"/>
              </a:rPr>
              <a:t>, </a:t>
            </a:r>
            <a:r>
              <a:rPr lang="en-GB" sz="2800" dirty="0" err="1" smtClean="0">
                <a:latin typeface="Arial" charset="0"/>
              </a:rPr>
              <a:t>esto</a:t>
            </a:r>
            <a:r>
              <a:rPr lang="en-GB" sz="2800" dirty="0" smtClean="0">
                <a:latin typeface="Arial" charset="0"/>
              </a:rPr>
              <a:t> </a:t>
            </a:r>
            <a:r>
              <a:rPr lang="en-GB" sz="2800" dirty="0" err="1" smtClean="0">
                <a:latin typeface="Arial" charset="0"/>
              </a:rPr>
              <a:t>es</a:t>
            </a:r>
            <a:r>
              <a:rPr lang="en-GB" sz="2800" dirty="0" smtClean="0">
                <a:latin typeface="Arial" charset="0"/>
              </a:rPr>
              <a:t>, un </a:t>
            </a:r>
            <a:r>
              <a:rPr lang="en-GB" sz="2800" dirty="0" err="1" smtClean="0">
                <a:latin typeface="Arial" charset="0"/>
              </a:rPr>
              <a:t>estado</a:t>
            </a:r>
            <a:r>
              <a:rPr lang="en-GB" sz="2800" dirty="0" smtClean="0">
                <a:latin typeface="Arial" charset="0"/>
              </a:rPr>
              <a:t> en el </a:t>
            </a:r>
            <a:r>
              <a:rPr lang="en-GB" sz="2800" dirty="0" err="1" smtClean="0">
                <a:latin typeface="Arial" charset="0"/>
              </a:rPr>
              <a:t>cual</a:t>
            </a:r>
            <a:r>
              <a:rPr lang="en-GB" sz="2800" dirty="0" smtClean="0">
                <a:latin typeface="Arial" charset="0"/>
              </a:rPr>
              <a:t> no se </a:t>
            </a:r>
            <a:r>
              <a:rPr lang="en-GB" sz="2800" dirty="0" err="1" smtClean="0">
                <a:latin typeface="Arial" charset="0"/>
              </a:rPr>
              <a:t>puede</a:t>
            </a:r>
            <a:r>
              <a:rPr lang="en-GB" sz="2800" dirty="0" smtClean="0">
                <a:latin typeface="Arial" charset="0"/>
              </a:rPr>
              <a:t> </a:t>
            </a:r>
            <a:r>
              <a:rPr lang="en-GB" sz="2800" dirty="0" err="1" smtClean="0">
                <a:latin typeface="Arial" charset="0"/>
              </a:rPr>
              <a:t>detectar</a:t>
            </a:r>
            <a:r>
              <a:rPr lang="en-GB" sz="2800" dirty="0" smtClean="0">
                <a:latin typeface="Arial" charset="0"/>
              </a:rPr>
              <a:t> </a:t>
            </a:r>
            <a:r>
              <a:rPr lang="en-GB" sz="2800" dirty="0" err="1" smtClean="0">
                <a:latin typeface="Arial" charset="0"/>
              </a:rPr>
              <a:t>más</a:t>
            </a:r>
            <a:r>
              <a:rPr lang="en-GB" sz="2800" dirty="0" smtClean="0">
                <a:latin typeface="Arial" charset="0"/>
              </a:rPr>
              <a:t> un </a:t>
            </a:r>
            <a:r>
              <a:rPr lang="en-GB" sz="2800" dirty="0" err="1" smtClean="0">
                <a:latin typeface="Arial" charset="0"/>
              </a:rPr>
              <a:t>cambio</a:t>
            </a:r>
            <a:r>
              <a:rPr lang="en-GB" sz="2800" dirty="0" smtClean="0">
                <a:latin typeface="Arial" charset="0"/>
              </a:rPr>
              <a:t> en </a:t>
            </a:r>
            <a:r>
              <a:rPr lang="en-GB" sz="2800" dirty="0" err="1" smtClean="0">
                <a:latin typeface="Arial" charset="0"/>
              </a:rPr>
              <a:t>su</a:t>
            </a:r>
            <a:r>
              <a:rPr lang="en-GB" sz="2800" dirty="0" smtClean="0">
                <a:latin typeface="Arial" charset="0"/>
              </a:rPr>
              <a:t> </a:t>
            </a:r>
            <a:r>
              <a:rPr lang="en-GB" sz="2800" dirty="0" err="1" smtClean="0">
                <a:latin typeface="Arial" charset="0"/>
              </a:rPr>
              <a:t>composición</a:t>
            </a:r>
            <a:r>
              <a:rPr lang="en-GB" sz="2800" dirty="0" smtClean="0">
                <a:latin typeface="Arial" charset="0"/>
              </a:rPr>
              <a:t> con el </a:t>
            </a:r>
            <a:r>
              <a:rPr lang="en-GB" sz="2800" dirty="0" err="1" smtClean="0">
                <a:latin typeface="Arial" charset="0"/>
              </a:rPr>
              <a:t>tiempo</a:t>
            </a:r>
            <a:r>
              <a:rPr lang="en-GB" sz="2800" dirty="0" smtClean="0">
                <a:latin typeface="Arial" charset="0"/>
              </a:rPr>
              <a:t>.</a:t>
            </a:r>
          </a:p>
          <a:p>
            <a:pPr algn="just" eaLnBrk="1" hangingPunct="1">
              <a:buFont typeface="Wingdings" pitchFamily="2" charset="2"/>
              <a:buNone/>
              <a:defRPr/>
            </a:pPr>
            <a:r>
              <a:rPr lang="en-GB" sz="2800" dirty="0" smtClean="0">
                <a:latin typeface="Arial" charset="0"/>
              </a:rPr>
              <a:t>    </a:t>
            </a:r>
            <a:r>
              <a:rPr lang="en-GB" sz="2800" b="1" dirty="0" smtClean="0">
                <a:solidFill>
                  <a:srgbClr val="FF0000"/>
                </a:solidFill>
                <a:latin typeface="Arial" charset="0"/>
              </a:rPr>
              <a:t>VELOCIDAD DE REACCIÓN</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Esta</a:t>
            </a:r>
            <a:r>
              <a:rPr lang="en-GB" sz="2800" dirty="0" smtClean="0">
                <a:latin typeface="Arial" charset="0"/>
              </a:rPr>
              <a:t> dada </a:t>
            </a:r>
            <a:r>
              <a:rPr lang="en-GB" sz="2800" dirty="0" err="1" smtClean="0">
                <a:latin typeface="Arial" charset="0"/>
              </a:rPr>
              <a:t>por</a:t>
            </a:r>
            <a:r>
              <a:rPr lang="en-GB" sz="2800" dirty="0" smtClean="0">
                <a:latin typeface="Arial" charset="0"/>
              </a:rPr>
              <a:t> la </a:t>
            </a:r>
            <a:r>
              <a:rPr lang="en-GB" sz="2800" dirty="0" err="1" smtClean="0">
                <a:latin typeface="Arial" charset="0"/>
              </a:rPr>
              <a:t>cantidad</a:t>
            </a:r>
            <a:r>
              <a:rPr lang="en-GB" sz="2800" dirty="0" smtClean="0">
                <a:latin typeface="Arial" charset="0"/>
              </a:rPr>
              <a:t> de </a:t>
            </a:r>
            <a:r>
              <a:rPr lang="en-GB" sz="2800" dirty="0" err="1" smtClean="0">
                <a:latin typeface="Arial" charset="0"/>
              </a:rPr>
              <a:t>sustancia</a:t>
            </a:r>
            <a:r>
              <a:rPr lang="en-GB" sz="2800" dirty="0" smtClean="0">
                <a:latin typeface="Arial" charset="0"/>
              </a:rPr>
              <a:t> </a:t>
            </a:r>
            <a:r>
              <a:rPr lang="en-GB" sz="2800" dirty="0" err="1" smtClean="0">
                <a:latin typeface="Arial" charset="0"/>
              </a:rPr>
              <a:t>transformada</a:t>
            </a:r>
            <a:r>
              <a:rPr lang="en-GB" sz="2800" dirty="0" smtClean="0">
                <a:latin typeface="Arial" charset="0"/>
              </a:rPr>
              <a:t> en la </a:t>
            </a:r>
            <a:r>
              <a:rPr lang="en-GB" sz="2800" dirty="0" err="1" smtClean="0">
                <a:latin typeface="Arial" charset="0"/>
              </a:rPr>
              <a:t>unidad</a:t>
            </a:r>
            <a:r>
              <a:rPr lang="en-GB" sz="2800" dirty="0" smtClean="0">
                <a:latin typeface="Arial" charset="0"/>
              </a:rPr>
              <a:t> de </a:t>
            </a:r>
            <a:r>
              <a:rPr lang="en-GB" sz="2800" dirty="0" err="1" smtClean="0">
                <a:latin typeface="Arial" charset="0"/>
              </a:rPr>
              <a:t>tiempo</a:t>
            </a:r>
            <a:r>
              <a:rPr lang="en-GB" sz="2800" dirty="0" smtClean="0">
                <a:latin typeface="Arial" charset="0"/>
              </a:rPr>
              <a:t>.</a:t>
            </a:r>
          </a:p>
        </p:txBody>
      </p:sp>
      <p:grpSp>
        <p:nvGrpSpPr>
          <p:cNvPr id="23556" name="Group 21"/>
          <p:cNvGrpSpPr>
            <a:grpSpLocks/>
          </p:cNvGrpSpPr>
          <p:nvPr/>
        </p:nvGrpSpPr>
        <p:grpSpPr bwMode="auto">
          <a:xfrm>
            <a:off x="1403350" y="5013325"/>
            <a:ext cx="6553200" cy="1511300"/>
            <a:chOff x="884" y="3113"/>
            <a:chExt cx="4128" cy="952"/>
          </a:xfrm>
        </p:grpSpPr>
        <p:sp>
          <p:nvSpPr>
            <p:cNvPr id="23557" name="Rectangle 22"/>
            <p:cNvSpPr>
              <a:spLocks noChangeArrowheads="1"/>
            </p:cNvSpPr>
            <p:nvPr/>
          </p:nvSpPr>
          <p:spPr bwMode="auto">
            <a:xfrm>
              <a:off x="884" y="3113"/>
              <a:ext cx="4128" cy="95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s-PE" altLang="es-PE"/>
            </a:p>
          </p:txBody>
        </p:sp>
        <p:graphicFrame>
          <p:nvGraphicFramePr>
            <p:cNvPr id="23554" name="Object 23"/>
            <p:cNvGraphicFramePr>
              <a:graphicFrameLocks noChangeAspect="1"/>
            </p:cNvGraphicFramePr>
            <p:nvPr/>
          </p:nvGraphicFramePr>
          <p:xfrm>
            <a:off x="1081" y="3355"/>
            <a:ext cx="3840" cy="493"/>
          </p:xfrm>
          <a:graphic>
            <a:graphicData uri="http://schemas.openxmlformats.org/presentationml/2006/ole">
              <mc:AlternateContent xmlns:mc="http://schemas.openxmlformats.org/markup-compatibility/2006">
                <mc:Choice xmlns:v="urn:schemas-microsoft-com:vml" Requires="v">
                  <p:oleObj spid="_x0000_s23590" name="Ecuación" r:id="rId3" imgW="1879560" imgH="241200" progId="Equation.3">
                    <p:embed/>
                  </p:oleObj>
                </mc:Choice>
                <mc:Fallback>
                  <p:oleObj name="Ecuación" r:id="rId3" imgW="1879560" imgH="24120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 y="3355"/>
                          <a:ext cx="3840" cy="49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Line 24"/>
            <p:cNvSpPr>
              <a:spLocks noChangeShapeType="1"/>
            </p:cNvSpPr>
            <p:nvPr/>
          </p:nvSpPr>
          <p:spPr bwMode="auto">
            <a:xfrm>
              <a:off x="2804" y="3536"/>
              <a:ext cx="9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3559" name="Line 25"/>
            <p:cNvSpPr>
              <a:spLocks noChangeShapeType="1"/>
            </p:cNvSpPr>
            <p:nvPr/>
          </p:nvSpPr>
          <p:spPr bwMode="auto">
            <a:xfrm flipH="1">
              <a:off x="2804" y="3627"/>
              <a:ext cx="95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3560" name="Line 26"/>
            <p:cNvSpPr>
              <a:spLocks noChangeShapeType="1"/>
            </p:cNvSpPr>
            <p:nvPr/>
          </p:nvSpPr>
          <p:spPr bwMode="auto">
            <a:xfrm>
              <a:off x="1398" y="3355"/>
              <a:ext cx="2767"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3561" name="Line 27"/>
            <p:cNvSpPr>
              <a:spLocks noChangeShapeType="1"/>
            </p:cNvSpPr>
            <p:nvPr/>
          </p:nvSpPr>
          <p:spPr bwMode="auto">
            <a:xfrm flipH="1">
              <a:off x="1398" y="3854"/>
              <a:ext cx="2722"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3562" name="Text Box 28"/>
            <p:cNvSpPr txBox="1">
              <a:spLocks noChangeArrowheads="1"/>
            </p:cNvSpPr>
            <p:nvPr/>
          </p:nvSpPr>
          <p:spPr bwMode="auto">
            <a:xfrm>
              <a:off x="2260" y="3808"/>
              <a:ext cx="1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s-PE" altLang="es-PE" sz="1600" b="1" i="1">
                  <a:solidFill>
                    <a:srgbClr val="000000"/>
                  </a:solidFill>
                  <a:latin typeface="Arial" charset="0"/>
                </a:rPr>
                <a:t>Reacción inversa</a:t>
              </a:r>
              <a:endParaRPr lang="es-ES" altLang="es-PE" sz="1600" b="1" i="1">
                <a:solidFill>
                  <a:srgbClr val="000000"/>
                </a:solidFill>
                <a:latin typeface="Arial" charset="0"/>
              </a:endParaRPr>
            </a:p>
          </p:txBody>
        </p:sp>
        <p:sp>
          <p:nvSpPr>
            <p:cNvPr id="23563" name="Text Box 29"/>
            <p:cNvSpPr txBox="1">
              <a:spLocks noChangeArrowheads="1"/>
            </p:cNvSpPr>
            <p:nvPr/>
          </p:nvSpPr>
          <p:spPr bwMode="auto">
            <a:xfrm>
              <a:off x="2260" y="3188"/>
              <a:ext cx="1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s-PE" altLang="es-PE" sz="1600" b="1" i="1">
                  <a:solidFill>
                    <a:srgbClr val="000000"/>
                  </a:solidFill>
                  <a:latin typeface="Arial" charset="0"/>
                </a:rPr>
                <a:t>Reacción directa</a:t>
              </a:r>
              <a:endParaRPr lang="es-ES" altLang="es-PE" sz="1600" b="1" i="1">
                <a:solidFill>
                  <a:srgbClr val="000000"/>
                </a:solidFill>
                <a:latin typeface="Arial" charset="0"/>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Equilibrio moléculas (Anaya 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1071563"/>
            <a:ext cx="339883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2214563" y="571500"/>
            <a:ext cx="4392612" cy="431800"/>
          </a:xfrm>
          <a:prstGeom prst="rect">
            <a:avLst/>
          </a:prstGeom>
          <a:solidFill>
            <a:srgbClr val="FFCC66"/>
          </a:solidFill>
          <a:ln w="12700">
            <a:solidFill>
              <a:schemeClr val="tx1"/>
            </a:solidFill>
            <a:miter lim="800000"/>
            <a:headEnd/>
            <a:tailEnd/>
          </a:ln>
        </p:spPr>
        <p:txBody>
          <a:bodyPr anchor="ct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r>
              <a:rPr lang="es-ES_tradnl" altLang="es-PE">
                <a:solidFill>
                  <a:srgbClr val="000000"/>
                </a:solidFill>
              </a:rPr>
              <a:t>Equilibrio de moléculas(H</a:t>
            </a:r>
            <a:r>
              <a:rPr lang="es-ES_tradnl" altLang="es-PE" baseline="-25000">
                <a:solidFill>
                  <a:srgbClr val="000000"/>
                </a:solidFill>
              </a:rPr>
              <a:t>2</a:t>
            </a:r>
            <a:r>
              <a:rPr lang="es-ES_tradnl" altLang="es-PE">
                <a:solidFill>
                  <a:srgbClr val="000000"/>
                </a:solidFill>
              </a:rPr>
              <a:t> + I</a:t>
            </a:r>
            <a:r>
              <a:rPr lang="es-ES_tradnl" altLang="es-PE" baseline="-25000">
                <a:solidFill>
                  <a:srgbClr val="000000"/>
                </a:solidFill>
              </a:rPr>
              <a:t>2 </a:t>
            </a:r>
            <a:r>
              <a:rPr lang="es-ES_tradnl" altLang="es-PE">
                <a:solidFill>
                  <a:srgbClr val="000000"/>
                </a:solidFill>
                <a:sym typeface="MS Reference 1" pitchFamily="2" charset="2"/>
              </a:rPr>
              <a:t></a:t>
            </a:r>
            <a:r>
              <a:rPr lang="es-ES_tradnl" altLang="es-PE">
                <a:solidFill>
                  <a:srgbClr val="000000"/>
                </a:solidFill>
              </a:rPr>
              <a:t> 2 HI)</a:t>
            </a:r>
          </a:p>
        </p:txBody>
      </p:sp>
      <p:grpSp>
        <p:nvGrpSpPr>
          <p:cNvPr id="4" name="Group 9"/>
          <p:cNvGrpSpPr>
            <a:grpSpLocks/>
          </p:cNvGrpSpPr>
          <p:nvPr/>
        </p:nvGrpSpPr>
        <p:grpSpPr bwMode="auto">
          <a:xfrm>
            <a:off x="2046288" y="3429000"/>
            <a:ext cx="5097462" cy="3143250"/>
            <a:chOff x="1301" y="1132"/>
            <a:chExt cx="3865" cy="2491"/>
          </a:xfrm>
        </p:grpSpPr>
        <p:sp>
          <p:nvSpPr>
            <p:cNvPr id="62469" name="Rectangle 10"/>
            <p:cNvSpPr>
              <a:spLocks noChangeArrowheads="1"/>
            </p:cNvSpPr>
            <p:nvPr/>
          </p:nvSpPr>
          <p:spPr bwMode="auto">
            <a:xfrm>
              <a:off x="1301" y="1151"/>
              <a:ext cx="3864" cy="2472"/>
            </a:xfrm>
            <a:prstGeom prst="rect">
              <a:avLst/>
            </a:prstGeom>
            <a:solidFill>
              <a:srgbClr val="FFFFCC"/>
            </a:solidFill>
            <a:ln w="9525">
              <a:solidFill>
                <a:srgbClr val="FFCC99"/>
              </a:solidFill>
              <a:miter lim="800000"/>
              <a:headEnd/>
              <a:tailEnd/>
            </a:ln>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endParaRPr lang="es-PE" altLang="es-PE"/>
            </a:p>
          </p:txBody>
        </p:sp>
        <p:grpSp>
          <p:nvGrpSpPr>
            <p:cNvPr id="62470" name="Group 11"/>
            <p:cNvGrpSpPr>
              <a:grpSpLocks/>
            </p:cNvGrpSpPr>
            <p:nvPr/>
          </p:nvGrpSpPr>
          <p:grpSpPr bwMode="auto">
            <a:xfrm>
              <a:off x="1389" y="1132"/>
              <a:ext cx="3777" cy="2421"/>
              <a:chOff x="1389" y="1132"/>
              <a:chExt cx="3777" cy="2421"/>
            </a:xfrm>
          </p:grpSpPr>
          <p:sp>
            <p:nvSpPr>
              <p:cNvPr id="62471" name="Line 12"/>
              <p:cNvSpPr>
                <a:spLocks noChangeShapeType="1"/>
              </p:cNvSpPr>
              <p:nvPr/>
            </p:nvSpPr>
            <p:spPr bwMode="auto">
              <a:xfrm>
                <a:off x="1720" y="1278"/>
                <a:ext cx="0" cy="20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grpSp>
            <p:nvGrpSpPr>
              <p:cNvPr id="62472" name="Group 13"/>
              <p:cNvGrpSpPr>
                <a:grpSpLocks/>
              </p:cNvGrpSpPr>
              <p:nvPr/>
            </p:nvGrpSpPr>
            <p:grpSpPr bwMode="auto">
              <a:xfrm>
                <a:off x="1389" y="1132"/>
                <a:ext cx="3777" cy="2421"/>
                <a:chOff x="1389" y="1132"/>
                <a:chExt cx="3777" cy="2421"/>
              </a:xfrm>
            </p:grpSpPr>
            <p:sp>
              <p:nvSpPr>
                <p:cNvPr id="62474" name="Line 14"/>
                <p:cNvSpPr>
                  <a:spLocks noChangeShapeType="1"/>
                </p:cNvSpPr>
                <p:nvPr/>
              </p:nvSpPr>
              <p:spPr bwMode="auto">
                <a:xfrm>
                  <a:off x="1697" y="3294"/>
                  <a:ext cx="3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62475" name="Line 15"/>
                <p:cNvSpPr>
                  <a:spLocks noChangeShapeType="1"/>
                </p:cNvSpPr>
                <p:nvPr/>
              </p:nvSpPr>
              <p:spPr bwMode="auto">
                <a:xfrm>
                  <a:off x="1697" y="1479"/>
                  <a:ext cx="330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s-PE"/>
                </a:p>
              </p:txBody>
            </p:sp>
            <p:grpSp>
              <p:nvGrpSpPr>
                <p:cNvPr id="62476" name="Group 16"/>
                <p:cNvGrpSpPr>
                  <a:grpSpLocks/>
                </p:cNvGrpSpPr>
                <p:nvPr/>
              </p:nvGrpSpPr>
              <p:grpSpPr bwMode="auto">
                <a:xfrm>
                  <a:off x="1696" y="1882"/>
                  <a:ext cx="3216" cy="1009"/>
                  <a:chOff x="3610" y="2185"/>
                  <a:chExt cx="4285" cy="1098"/>
                </a:xfrm>
              </p:grpSpPr>
              <p:sp>
                <p:nvSpPr>
                  <p:cNvPr id="62489" name="Freeform 17"/>
                  <p:cNvSpPr>
                    <a:spLocks/>
                  </p:cNvSpPr>
                  <p:nvPr/>
                </p:nvSpPr>
                <p:spPr bwMode="auto">
                  <a:xfrm>
                    <a:off x="3610" y="2185"/>
                    <a:ext cx="1836" cy="1098"/>
                  </a:xfrm>
                  <a:custGeom>
                    <a:avLst/>
                    <a:gdLst>
                      <a:gd name="T0" fmla="*/ 0 w 2700"/>
                      <a:gd name="T1" fmla="*/ 0 h 1800"/>
                      <a:gd name="T2" fmla="*/ 5 w 2700"/>
                      <a:gd name="T3" fmla="*/ 1 h 1800"/>
                      <a:gd name="T4" fmla="*/ 8 w 2700"/>
                      <a:gd name="T5" fmla="*/ 1 h 1800"/>
                      <a:gd name="T6" fmla="*/ 0 60000 65536"/>
                      <a:gd name="T7" fmla="*/ 0 60000 65536"/>
                      <a:gd name="T8" fmla="*/ 0 60000 65536"/>
                      <a:gd name="T9" fmla="*/ 0 w 2700"/>
                      <a:gd name="T10" fmla="*/ 0 h 1800"/>
                      <a:gd name="T11" fmla="*/ 2700 w 2700"/>
                      <a:gd name="T12" fmla="*/ 1800 h 1800"/>
                    </a:gdLst>
                    <a:ahLst/>
                    <a:cxnLst>
                      <a:cxn ang="T6">
                        <a:pos x="T0" y="T1"/>
                      </a:cxn>
                      <a:cxn ang="T7">
                        <a:pos x="T2" y="T3"/>
                      </a:cxn>
                      <a:cxn ang="T8">
                        <a:pos x="T4" y="T5"/>
                      </a:cxn>
                    </a:cxnLst>
                    <a:rect l="T9" t="T10" r="T11" b="T12"/>
                    <a:pathLst>
                      <a:path w="2700" h="1800">
                        <a:moveTo>
                          <a:pt x="0" y="0"/>
                        </a:moveTo>
                        <a:cubicBezTo>
                          <a:pt x="495" y="570"/>
                          <a:pt x="990" y="1140"/>
                          <a:pt x="1440" y="1440"/>
                        </a:cubicBezTo>
                        <a:cubicBezTo>
                          <a:pt x="1890" y="1740"/>
                          <a:pt x="2295" y="1770"/>
                          <a:pt x="2700" y="1800"/>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62490" name="Line 18"/>
                  <p:cNvSpPr>
                    <a:spLocks noChangeShapeType="1"/>
                  </p:cNvSpPr>
                  <p:nvPr/>
                </p:nvSpPr>
                <p:spPr bwMode="auto">
                  <a:xfrm>
                    <a:off x="5446" y="3283"/>
                    <a:ext cx="2449"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62477" name="Group 19"/>
                <p:cNvGrpSpPr>
                  <a:grpSpLocks/>
                </p:cNvGrpSpPr>
                <p:nvPr/>
              </p:nvGrpSpPr>
              <p:grpSpPr bwMode="auto">
                <a:xfrm>
                  <a:off x="1696" y="1278"/>
                  <a:ext cx="3216" cy="1007"/>
                  <a:chOff x="3610" y="1528"/>
                  <a:chExt cx="4285" cy="1096"/>
                </a:xfrm>
              </p:grpSpPr>
              <p:sp>
                <p:nvSpPr>
                  <p:cNvPr id="62487" name="Freeform 20"/>
                  <p:cNvSpPr>
                    <a:spLocks/>
                  </p:cNvSpPr>
                  <p:nvPr/>
                </p:nvSpPr>
                <p:spPr bwMode="auto">
                  <a:xfrm>
                    <a:off x="3610" y="1528"/>
                    <a:ext cx="1836" cy="1096"/>
                  </a:xfrm>
                  <a:custGeom>
                    <a:avLst/>
                    <a:gdLst>
                      <a:gd name="T0" fmla="*/ 0 w 2700"/>
                      <a:gd name="T1" fmla="*/ 0 h 1800"/>
                      <a:gd name="T2" fmla="*/ 5 w 2700"/>
                      <a:gd name="T3" fmla="*/ 1 h 1800"/>
                      <a:gd name="T4" fmla="*/ 8 w 2700"/>
                      <a:gd name="T5" fmla="*/ 1 h 1800"/>
                      <a:gd name="T6" fmla="*/ 0 60000 65536"/>
                      <a:gd name="T7" fmla="*/ 0 60000 65536"/>
                      <a:gd name="T8" fmla="*/ 0 60000 65536"/>
                      <a:gd name="T9" fmla="*/ 0 w 2700"/>
                      <a:gd name="T10" fmla="*/ 0 h 1800"/>
                      <a:gd name="T11" fmla="*/ 2700 w 2700"/>
                      <a:gd name="T12" fmla="*/ 1800 h 1800"/>
                    </a:gdLst>
                    <a:ahLst/>
                    <a:cxnLst>
                      <a:cxn ang="T6">
                        <a:pos x="T0" y="T1"/>
                      </a:cxn>
                      <a:cxn ang="T7">
                        <a:pos x="T2" y="T3"/>
                      </a:cxn>
                      <a:cxn ang="T8">
                        <a:pos x="T4" y="T5"/>
                      </a:cxn>
                    </a:cxnLst>
                    <a:rect l="T9" t="T10" r="T11" b="T12"/>
                    <a:pathLst>
                      <a:path w="2700" h="1800">
                        <a:moveTo>
                          <a:pt x="0" y="0"/>
                        </a:moveTo>
                        <a:cubicBezTo>
                          <a:pt x="495" y="570"/>
                          <a:pt x="990" y="1140"/>
                          <a:pt x="1440" y="1440"/>
                        </a:cubicBezTo>
                        <a:cubicBezTo>
                          <a:pt x="1890" y="1740"/>
                          <a:pt x="2295" y="1770"/>
                          <a:pt x="2700" y="1800"/>
                        </a:cubicBezTo>
                      </a:path>
                    </a:pathLst>
                  </a:custGeom>
                  <a:noFill/>
                  <a:ln w="19050">
                    <a:solidFill>
                      <a:srgbClr val="99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62488" name="Line 21"/>
                  <p:cNvSpPr>
                    <a:spLocks noChangeShapeType="1"/>
                  </p:cNvSpPr>
                  <p:nvPr/>
                </p:nvSpPr>
                <p:spPr bwMode="auto">
                  <a:xfrm>
                    <a:off x="5446" y="2624"/>
                    <a:ext cx="2449" cy="0"/>
                  </a:xfrm>
                  <a:prstGeom prst="line">
                    <a:avLst/>
                  </a:prstGeom>
                  <a:noFill/>
                  <a:ln w="19050">
                    <a:solidFill>
                      <a:srgbClr val="99CC00"/>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62478" name="Group 22"/>
                <p:cNvGrpSpPr>
                  <a:grpSpLocks/>
                </p:cNvGrpSpPr>
                <p:nvPr/>
              </p:nvGrpSpPr>
              <p:grpSpPr bwMode="auto">
                <a:xfrm>
                  <a:off x="1696" y="1479"/>
                  <a:ext cx="3216" cy="1815"/>
                  <a:chOff x="3610" y="1747"/>
                  <a:chExt cx="4285" cy="1974"/>
                </a:xfrm>
              </p:grpSpPr>
              <p:sp>
                <p:nvSpPr>
                  <p:cNvPr id="62485" name="Freeform 23"/>
                  <p:cNvSpPr>
                    <a:spLocks/>
                  </p:cNvSpPr>
                  <p:nvPr/>
                </p:nvSpPr>
                <p:spPr bwMode="auto">
                  <a:xfrm>
                    <a:off x="3610" y="1747"/>
                    <a:ext cx="1836" cy="1974"/>
                  </a:xfrm>
                  <a:custGeom>
                    <a:avLst/>
                    <a:gdLst>
                      <a:gd name="T0" fmla="*/ 0 w 2700"/>
                      <a:gd name="T1" fmla="*/ 2 h 3240"/>
                      <a:gd name="T2" fmla="*/ 3 w 2700"/>
                      <a:gd name="T3" fmla="*/ 1 h 3240"/>
                      <a:gd name="T4" fmla="*/ 8 w 2700"/>
                      <a:gd name="T5" fmla="*/ 0 h 3240"/>
                      <a:gd name="T6" fmla="*/ 0 60000 65536"/>
                      <a:gd name="T7" fmla="*/ 0 60000 65536"/>
                      <a:gd name="T8" fmla="*/ 0 60000 65536"/>
                      <a:gd name="T9" fmla="*/ 0 w 2700"/>
                      <a:gd name="T10" fmla="*/ 0 h 3240"/>
                      <a:gd name="T11" fmla="*/ 2700 w 2700"/>
                      <a:gd name="T12" fmla="*/ 3240 h 3240"/>
                    </a:gdLst>
                    <a:ahLst/>
                    <a:cxnLst>
                      <a:cxn ang="T6">
                        <a:pos x="T0" y="T1"/>
                      </a:cxn>
                      <a:cxn ang="T7">
                        <a:pos x="T2" y="T3"/>
                      </a:cxn>
                      <a:cxn ang="T8">
                        <a:pos x="T4" y="T5"/>
                      </a:cxn>
                    </a:cxnLst>
                    <a:rect l="T9" t="T10" r="T11" b="T12"/>
                    <a:pathLst>
                      <a:path w="2700" h="3240">
                        <a:moveTo>
                          <a:pt x="0" y="3240"/>
                        </a:moveTo>
                        <a:cubicBezTo>
                          <a:pt x="225" y="2250"/>
                          <a:pt x="450" y="1260"/>
                          <a:pt x="900" y="720"/>
                        </a:cubicBezTo>
                        <a:cubicBezTo>
                          <a:pt x="1350" y="180"/>
                          <a:pt x="2025" y="90"/>
                          <a:pt x="2700" y="0"/>
                        </a:cubicBezTo>
                      </a:path>
                    </a:pathLst>
                  </a:custGeom>
                  <a:noFill/>
                  <a:ln w="190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62486" name="Line 24"/>
                  <p:cNvSpPr>
                    <a:spLocks noChangeShapeType="1"/>
                  </p:cNvSpPr>
                  <p:nvPr/>
                </p:nvSpPr>
                <p:spPr bwMode="auto">
                  <a:xfrm>
                    <a:off x="5446" y="1747"/>
                    <a:ext cx="2449"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62479" name="Text Box 25"/>
                <p:cNvSpPr txBox="1">
                  <a:spLocks noChangeArrowheads="1"/>
                </p:cNvSpPr>
                <p:nvPr/>
              </p:nvSpPr>
              <p:spPr bwMode="auto">
                <a:xfrm>
                  <a:off x="3260" y="1177"/>
                  <a:ext cx="1810"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500"/>
                    </a:spcBef>
                    <a:spcAft>
                      <a:spcPts val="500"/>
                    </a:spcAft>
                  </a:pPr>
                  <a:endParaRPr lang="es-ES" altLang="es-PE" sz="2400" b="1"/>
                </a:p>
              </p:txBody>
            </p:sp>
            <p:sp>
              <p:nvSpPr>
                <p:cNvPr id="62480" name="Text Box 26"/>
                <p:cNvSpPr txBox="1">
                  <a:spLocks noChangeArrowheads="1"/>
                </p:cNvSpPr>
                <p:nvPr/>
              </p:nvSpPr>
              <p:spPr bwMode="auto">
                <a:xfrm rot="10800000">
                  <a:off x="1389" y="1132"/>
                  <a:ext cx="368" cy="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500"/>
                    </a:spcBef>
                    <a:spcAft>
                      <a:spcPts val="500"/>
                    </a:spcAft>
                  </a:pPr>
                  <a:r>
                    <a:rPr lang="es-ES" altLang="es-PE" sz="2400" i="1">
                      <a:solidFill>
                        <a:srgbClr val="0000FF"/>
                      </a:solidFill>
                      <a:ea typeface="SimSun" pitchFamily="2" charset="-122"/>
                    </a:rPr>
                    <a:t>Concentraciones (mol/l)</a:t>
                  </a:r>
                  <a:endParaRPr lang="es-ES" altLang="es-PE" sz="2400" b="1" i="1"/>
                </a:p>
              </p:txBody>
            </p:sp>
            <p:sp>
              <p:nvSpPr>
                <p:cNvPr id="62481" name="Text Box 27"/>
                <p:cNvSpPr txBox="1">
                  <a:spLocks noChangeArrowheads="1"/>
                </p:cNvSpPr>
                <p:nvPr/>
              </p:nvSpPr>
              <p:spPr bwMode="auto">
                <a:xfrm>
                  <a:off x="3864" y="3251"/>
                  <a:ext cx="130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ES_tradnl" altLang="zh-CN" sz="2400" i="1">
                      <a:solidFill>
                        <a:srgbClr val="0000FF"/>
                      </a:solidFill>
                      <a:ea typeface="SimSun" pitchFamily="2" charset="-122"/>
                    </a:rPr>
                    <a:t>Tiempo (s)</a:t>
                  </a:r>
                  <a:endParaRPr lang="es-ES" altLang="es-PE" sz="2400" b="1"/>
                </a:p>
              </p:txBody>
            </p:sp>
            <p:sp>
              <p:nvSpPr>
                <p:cNvPr id="62482" name="Text Box 28"/>
                <p:cNvSpPr txBox="1">
                  <a:spLocks noChangeArrowheads="1"/>
                </p:cNvSpPr>
                <p:nvPr/>
              </p:nvSpPr>
              <p:spPr bwMode="auto">
                <a:xfrm>
                  <a:off x="4087" y="1479"/>
                  <a:ext cx="64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ES_tradnl" altLang="zh-CN" sz="2400" b="1">
                      <a:solidFill>
                        <a:srgbClr val="FF6600"/>
                      </a:solidFill>
                      <a:ea typeface="SimSun" pitchFamily="2" charset="-122"/>
                    </a:rPr>
                    <a:t>[HI]</a:t>
                  </a:r>
                  <a:endParaRPr lang="es-ES" altLang="es-PE" sz="2400" b="1"/>
                </a:p>
              </p:txBody>
            </p:sp>
            <p:sp>
              <p:nvSpPr>
                <p:cNvPr id="62483" name="Text Box 29"/>
                <p:cNvSpPr txBox="1">
                  <a:spLocks noChangeArrowheads="1"/>
                </p:cNvSpPr>
                <p:nvPr/>
              </p:nvSpPr>
              <p:spPr bwMode="auto">
                <a:xfrm>
                  <a:off x="4087" y="2285"/>
                  <a:ext cx="53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ES" altLang="zh-CN" sz="2400" b="1">
                      <a:solidFill>
                        <a:srgbClr val="000000"/>
                      </a:solidFill>
                      <a:ea typeface="SimSun" pitchFamily="2" charset="-122"/>
                    </a:rPr>
                    <a:t>[I</a:t>
                  </a:r>
                  <a:r>
                    <a:rPr lang="es-ES" altLang="zh-CN" sz="2400" b="1" baseline="-25000">
                      <a:solidFill>
                        <a:srgbClr val="000000"/>
                      </a:solidFill>
                      <a:ea typeface="SimSun" pitchFamily="2" charset="-122"/>
                    </a:rPr>
                    <a:t>2</a:t>
                  </a:r>
                  <a:r>
                    <a:rPr lang="es-ES" altLang="zh-CN" sz="2400" b="1">
                      <a:solidFill>
                        <a:srgbClr val="000000"/>
                      </a:solidFill>
                      <a:ea typeface="SimSun" pitchFamily="2" charset="-122"/>
                    </a:rPr>
                    <a:t>]</a:t>
                  </a:r>
                  <a:endParaRPr lang="es-ES" altLang="es-PE" sz="2400" b="1">
                    <a:solidFill>
                      <a:srgbClr val="000000"/>
                    </a:solidFill>
                  </a:endParaRPr>
                </a:p>
              </p:txBody>
            </p:sp>
            <p:sp>
              <p:nvSpPr>
                <p:cNvPr id="62484" name="Text Box 30"/>
                <p:cNvSpPr txBox="1">
                  <a:spLocks noChangeArrowheads="1"/>
                </p:cNvSpPr>
                <p:nvPr/>
              </p:nvSpPr>
              <p:spPr bwMode="auto">
                <a:xfrm>
                  <a:off x="4087" y="2877"/>
                  <a:ext cx="616"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ts val="500"/>
                    </a:spcBef>
                    <a:spcAft>
                      <a:spcPts val="500"/>
                    </a:spcAft>
                  </a:pPr>
                  <a:r>
                    <a:rPr lang="es-ES" altLang="es-PE" sz="2400" b="1">
                      <a:solidFill>
                        <a:srgbClr val="000000"/>
                      </a:solidFill>
                      <a:ea typeface="SimSun" pitchFamily="2" charset="-122"/>
                    </a:rPr>
                    <a:t>[H</a:t>
                  </a:r>
                  <a:r>
                    <a:rPr lang="es-ES" altLang="es-PE" sz="2400" b="1" baseline="-25000">
                      <a:solidFill>
                        <a:srgbClr val="000000"/>
                      </a:solidFill>
                      <a:ea typeface="SimSun" pitchFamily="2" charset="-122"/>
                    </a:rPr>
                    <a:t>2</a:t>
                  </a:r>
                  <a:r>
                    <a:rPr lang="es-ES" altLang="es-PE" sz="2400" b="1">
                      <a:solidFill>
                        <a:srgbClr val="000000"/>
                      </a:solidFill>
                      <a:ea typeface="SimSun" pitchFamily="2" charset="-122"/>
                    </a:rPr>
                    <a:t>]</a:t>
                  </a:r>
                  <a:endParaRPr lang="es-ES" altLang="es-PE" sz="2400" b="1">
                    <a:solidFill>
                      <a:srgbClr val="000000"/>
                    </a:solidFill>
                  </a:endParaRPr>
                </a:p>
              </p:txBody>
            </p:sp>
          </p:grpSp>
          <p:sp>
            <p:nvSpPr>
              <p:cNvPr id="62473" name="Line 31"/>
              <p:cNvSpPr>
                <a:spLocks noChangeShapeType="1"/>
              </p:cNvSpPr>
              <p:nvPr/>
            </p:nvSpPr>
            <p:spPr bwMode="auto">
              <a:xfrm flipV="1">
                <a:off x="3098" y="1278"/>
                <a:ext cx="0" cy="2016"/>
              </a:xfrm>
              <a:prstGeom prst="line">
                <a:avLst/>
              </a:prstGeom>
              <a:noFill/>
              <a:ln w="952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es-PE"/>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idx="1"/>
          </p:nvPr>
        </p:nvSpPr>
        <p:spPr>
          <a:xfrm>
            <a:off x="468313" y="476250"/>
            <a:ext cx="8229600" cy="5761038"/>
          </a:xfrm>
        </p:spPr>
        <p:txBody>
          <a:bodyPr/>
          <a:lstStyle/>
          <a:p>
            <a:pPr algn="just" eaLnBrk="1" hangingPunct="1">
              <a:buFont typeface="Wingdings" pitchFamily="2" charset="2"/>
              <a:buNone/>
              <a:defRPr/>
            </a:pPr>
            <a:r>
              <a:rPr lang="en-GB" dirty="0" smtClean="0">
                <a:latin typeface="Arial" charset="0"/>
              </a:rPr>
              <a:t>  </a:t>
            </a:r>
            <a:r>
              <a:rPr lang="en-GB" sz="2800" b="1" dirty="0" smtClean="0">
                <a:solidFill>
                  <a:srgbClr val="FF0000"/>
                </a:solidFill>
                <a:latin typeface="Arial" charset="0"/>
              </a:rPr>
              <a:t>CONSTANTE DE EQUILIBRIO</a:t>
            </a:r>
          </a:p>
          <a:p>
            <a:pPr algn="just" eaLnBrk="1" hangingPunct="1">
              <a:buFont typeface="Wingdings" pitchFamily="2" charset="2"/>
              <a:buNone/>
              <a:defRPr/>
            </a:pPr>
            <a:endParaRPr lang="en-GB" sz="1800" dirty="0" smtClean="0">
              <a:solidFill>
                <a:srgbClr val="3399FF"/>
              </a:solidFill>
              <a:latin typeface="Arial" charset="0"/>
            </a:endParaRPr>
          </a:p>
          <a:p>
            <a:pPr algn="just" eaLnBrk="1" hangingPunct="1">
              <a:buFont typeface="Wingdings" pitchFamily="2" charset="2"/>
              <a:buNone/>
              <a:defRPr/>
            </a:pPr>
            <a:r>
              <a:rPr lang="en-GB" sz="2800" dirty="0" smtClean="0">
                <a:latin typeface="Arial" charset="0"/>
              </a:rPr>
              <a:t>   Para un </a:t>
            </a:r>
            <a:r>
              <a:rPr lang="en-GB" sz="2800" dirty="0" err="1" smtClean="0">
                <a:latin typeface="Arial" charset="0"/>
              </a:rPr>
              <a:t>sistema</a:t>
            </a:r>
            <a:r>
              <a:rPr lang="en-GB" sz="2800" dirty="0" smtClean="0">
                <a:latin typeface="Arial" charset="0"/>
              </a:rPr>
              <a:t> </a:t>
            </a:r>
            <a:r>
              <a:rPr lang="en-GB" sz="2800" dirty="0" err="1" smtClean="0">
                <a:latin typeface="Arial" charset="0"/>
              </a:rPr>
              <a:t>gaseoso</a:t>
            </a:r>
            <a:r>
              <a:rPr lang="en-GB" sz="2800" dirty="0" smtClean="0">
                <a:latin typeface="Arial" charset="0"/>
              </a:rPr>
              <a:t> general:</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s-PE" sz="2800" dirty="0" smtClean="0">
                <a:latin typeface="Arial" charset="0"/>
              </a:rPr>
              <a:t>   Según la ley de acción de masas las velocidades de reacción directa e inversa son:</a:t>
            </a:r>
          </a:p>
          <a:p>
            <a:pPr algn="just" eaLnBrk="1" hangingPunct="1">
              <a:buFont typeface="Wingdings" pitchFamily="2" charset="2"/>
              <a:buNone/>
              <a:defRPr/>
            </a:pPr>
            <a:endParaRPr lang="es-PE" sz="2800" dirty="0" smtClean="0">
              <a:latin typeface="Arial" charset="0"/>
            </a:endParaRPr>
          </a:p>
          <a:p>
            <a:pPr algn="just" eaLnBrk="1" hangingPunct="1">
              <a:buFont typeface="Wingdings" pitchFamily="2" charset="2"/>
              <a:buNone/>
              <a:defRPr/>
            </a:pPr>
            <a:endParaRPr lang="es-PE" sz="2800" dirty="0" smtClean="0">
              <a:latin typeface="Arial" charset="0"/>
            </a:endParaRPr>
          </a:p>
          <a:p>
            <a:pPr algn="just" eaLnBrk="1" hangingPunct="1">
              <a:buFont typeface="Wingdings" pitchFamily="2" charset="2"/>
              <a:buNone/>
              <a:defRPr/>
            </a:pPr>
            <a:r>
              <a:rPr lang="es-PE" sz="2800" dirty="0" smtClean="0">
                <a:latin typeface="Arial" charset="0"/>
              </a:rPr>
              <a:t>    </a:t>
            </a:r>
            <a:endParaRPr lang="en-GB" sz="2800" dirty="0" smtClean="0">
              <a:latin typeface="Arial" charset="0"/>
            </a:endParaRPr>
          </a:p>
        </p:txBody>
      </p:sp>
      <p:graphicFrame>
        <p:nvGraphicFramePr>
          <p:cNvPr id="24578" name="Object 4"/>
          <p:cNvGraphicFramePr>
            <a:graphicFrameLocks noChangeAspect="1"/>
          </p:cNvGraphicFramePr>
          <p:nvPr/>
        </p:nvGraphicFramePr>
        <p:xfrm>
          <a:off x="1547813" y="2205038"/>
          <a:ext cx="6048375" cy="755650"/>
        </p:xfrm>
        <a:graphic>
          <a:graphicData uri="http://schemas.openxmlformats.org/presentationml/2006/ole">
            <mc:AlternateContent xmlns:mc="http://schemas.openxmlformats.org/markup-compatibility/2006">
              <mc:Choice xmlns:v="urn:schemas-microsoft-com:vml" Requires="v">
                <p:oleObj spid="_x0000_s24656" name="Ecuación" r:id="rId3" imgW="1930320" imgH="241200" progId="Equation.3">
                  <p:embed/>
                </p:oleObj>
              </mc:Choice>
              <mc:Fallback>
                <p:oleObj name="Ecuación" r:id="rId3" imgW="193032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6048375"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Line 5"/>
          <p:cNvSpPr>
            <a:spLocks noChangeShapeType="1"/>
          </p:cNvSpPr>
          <p:nvPr/>
        </p:nvSpPr>
        <p:spPr bwMode="auto">
          <a:xfrm>
            <a:off x="4211638" y="2492375"/>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4583" name="Line 6"/>
          <p:cNvSpPr>
            <a:spLocks noChangeShapeType="1"/>
          </p:cNvSpPr>
          <p:nvPr/>
        </p:nvSpPr>
        <p:spPr bwMode="auto">
          <a:xfrm flipH="1">
            <a:off x="4211638" y="263683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aphicFrame>
        <p:nvGraphicFramePr>
          <p:cNvPr id="24579" name="Object 7"/>
          <p:cNvGraphicFramePr>
            <a:graphicFrameLocks noChangeAspect="1"/>
          </p:cNvGraphicFramePr>
          <p:nvPr/>
        </p:nvGraphicFramePr>
        <p:xfrm>
          <a:off x="1073150" y="4797425"/>
          <a:ext cx="3686175" cy="746125"/>
        </p:xfrm>
        <a:graphic>
          <a:graphicData uri="http://schemas.openxmlformats.org/presentationml/2006/ole">
            <mc:AlternateContent xmlns:mc="http://schemas.openxmlformats.org/markup-compatibility/2006">
              <mc:Choice xmlns:v="urn:schemas-microsoft-com:vml" Requires="v">
                <p:oleObj spid="_x0000_s24657" name="Ecuación" r:id="rId5" imgW="1218960" imgH="253800" progId="Equation.3">
                  <p:embed/>
                </p:oleObj>
              </mc:Choice>
              <mc:Fallback>
                <p:oleObj name="Ecuación" r:id="rId5" imgW="1218960" imgH="25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150" y="4797425"/>
                        <a:ext cx="3686175"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8"/>
          <p:cNvGraphicFramePr>
            <a:graphicFrameLocks noChangeAspect="1"/>
          </p:cNvGraphicFramePr>
          <p:nvPr/>
        </p:nvGraphicFramePr>
        <p:xfrm>
          <a:off x="5187950" y="4868863"/>
          <a:ext cx="3378200" cy="682625"/>
        </p:xfrm>
        <a:graphic>
          <a:graphicData uri="http://schemas.openxmlformats.org/presentationml/2006/ole">
            <mc:AlternateContent xmlns:mc="http://schemas.openxmlformats.org/markup-compatibility/2006">
              <mc:Choice xmlns:v="urn:schemas-microsoft-com:vml" Requires="v">
                <p:oleObj spid="_x0000_s24658" name="Ecuación" r:id="rId7" imgW="1218960" imgH="253800" progId="Equation.3">
                  <p:embed/>
                </p:oleObj>
              </mc:Choice>
              <mc:Fallback>
                <p:oleObj name="Ecuación" r:id="rId7" imgW="121896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7950" y="4868863"/>
                        <a:ext cx="33782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9" name="Rectangle 5"/>
          <p:cNvSpPr>
            <a:spLocks noGrp="1" noChangeArrowheads="1"/>
          </p:cNvSpPr>
          <p:nvPr>
            <p:ph idx="1"/>
          </p:nvPr>
        </p:nvSpPr>
        <p:spPr>
          <a:xfrm>
            <a:off x="250825" y="620713"/>
            <a:ext cx="8229600" cy="6237287"/>
          </a:xfrm>
        </p:spPr>
        <p:txBody>
          <a:bodyPr/>
          <a:lstStyle/>
          <a:p>
            <a:pPr eaLnBrk="1" hangingPunct="1">
              <a:lnSpc>
                <a:spcPct val="80000"/>
              </a:lnSpc>
              <a:buFont typeface="Wingdings" pitchFamily="2" charset="2"/>
              <a:buNone/>
              <a:defRPr/>
            </a:pPr>
            <a:r>
              <a:rPr lang="es-PE" sz="2400" dirty="0" smtClean="0">
                <a:latin typeface="Arial" charset="0"/>
              </a:rPr>
              <a:t>   </a:t>
            </a:r>
            <a:r>
              <a:rPr lang="es-PE" sz="2800" dirty="0" smtClean="0">
                <a:latin typeface="Arial" charset="0"/>
              </a:rPr>
              <a:t>En el equilibrio:</a:t>
            </a: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eaLnBrk="1" hangingPunct="1">
              <a:lnSpc>
                <a:spcPct val="80000"/>
              </a:lnSpc>
              <a:buFont typeface="Wingdings" pitchFamily="2" charset="2"/>
              <a:buNone/>
              <a:defRPr/>
            </a:pPr>
            <a:endParaRPr lang="es-PE" sz="2800" dirty="0" smtClean="0">
              <a:latin typeface="Arial" charset="0"/>
            </a:endParaRPr>
          </a:p>
          <a:p>
            <a:pPr algn="just" eaLnBrk="1" hangingPunct="1">
              <a:lnSpc>
                <a:spcPct val="80000"/>
              </a:lnSpc>
              <a:buFont typeface="Wingdings" pitchFamily="2" charset="2"/>
              <a:buNone/>
              <a:defRPr/>
            </a:pPr>
            <a:r>
              <a:rPr lang="es-PE" sz="2800" dirty="0" smtClean="0">
                <a:latin typeface="Arial" charset="0"/>
              </a:rPr>
              <a:t>    Esta relación se conoce como la expresión de la constante de equilibrio de la reacción.</a:t>
            </a:r>
          </a:p>
          <a:p>
            <a:pPr algn="just" eaLnBrk="1" hangingPunct="1">
              <a:lnSpc>
                <a:spcPct val="80000"/>
              </a:lnSpc>
              <a:buFont typeface="Wingdings" pitchFamily="2" charset="2"/>
              <a:buNone/>
              <a:defRPr/>
            </a:pPr>
            <a:r>
              <a:rPr lang="es-PE" sz="2800" dirty="0" smtClean="0">
                <a:latin typeface="Arial" charset="0"/>
              </a:rPr>
              <a:t>    La constante </a:t>
            </a:r>
            <a:r>
              <a:rPr lang="es-PE" sz="2800" dirty="0" err="1" smtClean="0">
                <a:latin typeface="Arial" charset="0"/>
              </a:rPr>
              <a:t>K</a:t>
            </a:r>
            <a:r>
              <a:rPr lang="es-PE" sz="4000" baseline="-25000" dirty="0" err="1" smtClean="0">
                <a:latin typeface="Arial" charset="0"/>
              </a:rPr>
              <a:t>eq</a:t>
            </a:r>
            <a:r>
              <a:rPr lang="es-PE" sz="2800" dirty="0" smtClean="0">
                <a:latin typeface="Arial" charset="0"/>
              </a:rPr>
              <a:t>, llamada constante de equilibrio. </a:t>
            </a:r>
            <a:endParaRPr lang="en-GB" sz="2800" dirty="0" smtClean="0">
              <a:latin typeface="Arial" charset="0"/>
            </a:endParaRPr>
          </a:p>
        </p:txBody>
      </p:sp>
      <p:graphicFrame>
        <p:nvGraphicFramePr>
          <p:cNvPr id="25602" name="Object 6"/>
          <p:cNvGraphicFramePr>
            <a:graphicFrameLocks noChangeAspect="1"/>
          </p:cNvGraphicFramePr>
          <p:nvPr/>
        </p:nvGraphicFramePr>
        <p:xfrm>
          <a:off x="539750" y="1341438"/>
          <a:ext cx="4105275" cy="1368425"/>
        </p:xfrm>
        <a:graphic>
          <a:graphicData uri="http://schemas.openxmlformats.org/presentationml/2006/ole">
            <mc:AlternateContent xmlns:mc="http://schemas.openxmlformats.org/markup-compatibility/2006">
              <mc:Choice xmlns:v="urn:schemas-microsoft-com:vml" Requires="v">
                <p:oleObj spid="_x0000_s25675" name="Ecuación" r:id="rId3" imgW="1447560" imgH="482400" progId="Equation.3">
                  <p:embed/>
                </p:oleObj>
              </mc:Choice>
              <mc:Fallback>
                <p:oleObj name="Ecuación" r:id="rId3" imgW="1447560" imgH="482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41438"/>
                        <a:ext cx="4105275"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7"/>
          <p:cNvGraphicFramePr>
            <a:graphicFrameLocks noChangeAspect="1"/>
          </p:cNvGraphicFramePr>
          <p:nvPr/>
        </p:nvGraphicFramePr>
        <p:xfrm>
          <a:off x="5435600" y="1412875"/>
          <a:ext cx="3271838" cy="1266825"/>
        </p:xfrm>
        <a:graphic>
          <a:graphicData uri="http://schemas.openxmlformats.org/presentationml/2006/ole">
            <mc:AlternateContent xmlns:mc="http://schemas.openxmlformats.org/markup-compatibility/2006">
              <mc:Choice xmlns:v="urn:schemas-microsoft-com:vml" Requires="v">
                <p:oleObj spid="_x0000_s25676" name="Ecuación" r:id="rId5" imgW="1180800" imgH="457200" progId="Equation.3">
                  <p:embed/>
                </p:oleObj>
              </mc:Choice>
              <mc:Fallback>
                <p:oleObj name="Ecuación" r:id="rId5" imgW="11808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412875"/>
                        <a:ext cx="3271838"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8"/>
          <p:cNvGraphicFramePr>
            <a:graphicFrameLocks noChangeAspect="1"/>
          </p:cNvGraphicFramePr>
          <p:nvPr/>
        </p:nvGraphicFramePr>
        <p:xfrm>
          <a:off x="3276600" y="3068638"/>
          <a:ext cx="3040063" cy="1458912"/>
        </p:xfrm>
        <a:graphic>
          <a:graphicData uri="http://schemas.openxmlformats.org/presentationml/2006/ole">
            <mc:AlternateContent xmlns:mc="http://schemas.openxmlformats.org/markup-compatibility/2006">
              <mc:Choice xmlns:v="urn:schemas-microsoft-com:vml" Requires="v">
                <p:oleObj spid="_x0000_s25677" name="Ecuación" r:id="rId7" imgW="952200" imgH="457200" progId="Equation.3">
                  <p:embed/>
                </p:oleObj>
              </mc:Choice>
              <mc:Fallback>
                <p:oleObj name="Ecuación" r:id="rId7" imgW="9522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068638"/>
                        <a:ext cx="3040063" cy="1458912"/>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700338" y="180975"/>
            <a:ext cx="4443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_tradnl" altLang="es-PE" sz="2400" b="1" dirty="0">
                <a:solidFill>
                  <a:srgbClr val="FF0000"/>
                </a:solidFill>
              </a:rPr>
              <a:t>EQUILIBRIO HOMOGÉNEO</a:t>
            </a:r>
          </a:p>
        </p:txBody>
      </p:sp>
      <p:sp>
        <p:nvSpPr>
          <p:cNvPr id="3" name="Text Box 3"/>
          <p:cNvSpPr txBox="1">
            <a:spLocks noChangeArrowheads="1"/>
          </p:cNvSpPr>
          <p:nvPr/>
        </p:nvSpPr>
        <p:spPr bwMode="auto">
          <a:xfrm>
            <a:off x="2698750" y="692150"/>
            <a:ext cx="4230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MX" altLang="es-PE" sz="2400"/>
              <a:t>N</a:t>
            </a:r>
            <a:r>
              <a:rPr lang="es-MX" altLang="es-PE" sz="2400" baseline="-25000"/>
              <a:t>2</a:t>
            </a:r>
            <a:r>
              <a:rPr lang="es-MX" altLang="es-PE" sz="2400"/>
              <a:t>O</a:t>
            </a:r>
            <a:r>
              <a:rPr lang="es-MX" altLang="es-PE" sz="2400" baseline="-25000"/>
              <a:t>4 (g)</a:t>
            </a:r>
            <a:r>
              <a:rPr lang="es-MX" altLang="es-PE" sz="2400"/>
              <a:t>                         2NO</a:t>
            </a:r>
            <a:r>
              <a:rPr lang="es-MX" altLang="es-PE" sz="2400" baseline="-25000"/>
              <a:t>2 (g)</a:t>
            </a:r>
            <a:endParaRPr lang="es-ES_tradnl" altLang="es-PE" sz="2400" baseline="-25000"/>
          </a:p>
        </p:txBody>
      </p:sp>
      <p:cxnSp>
        <p:nvCxnSpPr>
          <p:cNvPr id="5" name="4 Conector recto de flecha"/>
          <p:cNvCxnSpPr/>
          <p:nvPr/>
        </p:nvCxnSpPr>
        <p:spPr bwMode="auto">
          <a:xfrm>
            <a:off x="3929063" y="857250"/>
            <a:ext cx="428625" cy="1588"/>
          </a:xfrm>
          <a:prstGeom prst="straightConnector1">
            <a:avLst/>
          </a:prstGeom>
          <a:gradFill rotWithShape="0">
            <a:gsLst>
              <a:gs pos="0">
                <a:schemeClr val="bg1"/>
              </a:gs>
              <a:gs pos="50000">
                <a:schemeClr val="accent1"/>
              </a:gs>
              <a:gs pos="100000">
                <a:schemeClr val="bg1"/>
              </a:gs>
            </a:gsLst>
            <a:lin ang="2700000" scaled="1"/>
          </a:gradFill>
          <a:ln w="9525" cap="flat" cmpd="sng" algn="ctr">
            <a:noFill/>
            <a:prstDash val="solid"/>
            <a:round/>
            <a:headEnd type="none" w="med" len="med"/>
            <a:tailEnd type="arrow"/>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p:spPr>
      </p:cxnSp>
      <p:cxnSp>
        <p:nvCxnSpPr>
          <p:cNvPr id="8" name="7 Conector recto de flecha"/>
          <p:cNvCxnSpPr/>
          <p:nvPr/>
        </p:nvCxnSpPr>
        <p:spPr bwMode="auto">
          <a:xfrm>
            <a:off x="3786188" y="857250"/>
            <a:ext cx="571500" cy="1588"/>
          </a:xfrm>
          <a:prstGeom prst="straightConnector1">
            <a:avLst/>
          </a:prstGeom>
          <a:gradFill rotWithShape="0">
            <a:gsLst>
              <a:gs pos="0">
                <a:schemeClr val="bg1"/>
              </a:gs>
              <a:gs pos="50000">
                <a:schemeClr val="accent1"/>
              </a:gs>
              <a:gs pos="100000">
                <a:schemeClr val="bg1"/>
              </a:gs>
            </a:gsLst>
            <a:lin ang="2700000" scaled="1"/>
          </a:gradFill>
          <a:ln w="9525" cap="flat" cmpd="sng" algn="ctr">
            <a:noFill/>
            <a:prstDash val="solid"/>
            <a:round/>
            <a:headEnd type="none" w="med" len="med"/>
            <a:tailEnd type="arrow"/>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p:spPr>
      </p:cxnSp>
      <p:cxnSp>
        <p:nvCxnSpPr>
          <p:cNvPr id="14" name="13 Conector recto de flecha"/>
          <p:cNvCxnSpPr/>
          <p:nvPr/>
        </p:nvCxnSpPr>
        <p:spPr bwMode="auto">
          <a:xfrm>
            <a:off x="3571875" y="3143250"/>
            <a:ext cx="1857375" cy="1588"/>
          </a:xfrm>
          <a:prstGeom prst="straightConnector1">
            <a:avLst/>
          </a:prstGeom>
          <a:gradFill rotWithShape="0">
            <a:gsLst>
              <a:gs pos="0">
                <a:schemeClr val="bg1"/>
              </a:gs>
              <a:gs pos="50000">
                <a:schemeClr val="accent1"/>
              </a:gs>
              <a:gs pos="100000">
                <a:schemeClr val="bg1"/>
              </a:gs>
            </a:gsLst>
            <a:lin ang="2700000" scaled="1"/>
          </a:gradFill>
          <a:ln w="9525" cap="flat" cmpd="sng" algn="ctr">
            <a:noFill/>
            <a:prstDash val="solid"/>
            <a:round/>
            <a:headEnd type="none" w="med" len="med"/>
            <a:tailEnd type="arrow"/>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p:spPr>
      </p:cxnSp>
      <p:sp>
        <p:nvSpPr>
          <p:cNvPr id="15" name="Line 5"/>
          <p:cNvSpPr>
            <a:spLocks noChangeShapeType="1"/>
          </p:cNvSpPr>
          <p:nvPr/>
        </p:nvSpPr>
        <p:spPr bwMode="auto">
          <a:xfrm flipH="1">
            <a:off x="4137025" y="1000125"/>
            <a:ext cx="863600"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es-PE"/>
          </a:p>
        </p:txBody>
      </p:sp>
      <p:sp>
        <p:nvSpPr>
          <p:cNvPr id="16" name="Line 4"/>
          <p:cNvSpPr>
            <a:spLocks noChangeShapeType="1"/>
          </p:cNvSpPr>
          <p:nvPr/>
        </p:nvSpPr>
        <p:spPr bwMode="auto">
          <a:xfrm>
            <a:off x="4208463" y="857250"/>
            <a:ext cx="863600" cy="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es-PE"/>
          </a:p>
        </p:txBody>
      </p:sp>
      <p:grpSp>
        <p:nvGrpSpPr>
          <p:cNvPr id="4" name="Group 8"/>
          <p:cNvGrpSpPr>
            <a:grpSpLocks/>
          </p:cNvGrpSpPr>
          <p:nvPr/>
        </p:nvGrpSpPr>
        <p:grpSpPr bwMode="auto">
          <a:xfrm>
            <a:off x="2571750" y="1357313"/>
            <a:ext cx="1612900" cy="955675"/>
            <a:chOff x="1776" y="702"/>
            <a:chExt cx="1016" cy="602"/>
          </a:xfrm>
        </p:grpSpPr>
        <p:sp>
          <p:nvSpPr>
            <p:cNvPr id="63505" name="Text Box 9"/>
            <p:cNvSpPr txBox="1">
              <a:spLocks noChangeArrowheads="1"/>
            </p:cNvSpPr>
            <p:nvPr/>
          </p:nvSpPr>
          <p:spPr bwMode="auto">
            <a:xfrm>
              <a:off x="1776" y="863"/>
              <a:ext cx="4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es-PE" sz="2400" i="1"/>
                <a:t>K</a:t>
              </a:r>
              <a:r>
                <a:rPr lang="en-US" altLang="es-PE" sz="2400" i="1" baseline="-25000"/>
                <a:t>c</a:t>
              </a:r>
              <a:r>
                <a:rPr lang="en-US" altLang="es-PE" sz="2400"/>
                <a:t> =</a:t>
              </a:r>
              <a:r>
                <a:rPr lang="en-US" altLang="es-PE"/>
                <a:t> </a:t>
              </a:r>
              <a:endParaRPr lang="en-US" altLang="es-PE" i="1"/>
            </a:p>
          </p:txBody>
        </p:sp>
        <p:grpSp>
          <p:nvGrpSpPr>
            <p:cNvPr id="63506" name="Group 10"/>
            <p:cNvGrpSpPr>
              <a:grpSpLocks/>
            </p:cNvGrpSpPr>
            <p:nvPr/>
          </p:nvGrpSpPr>
          <p:grpSpPr bwMode="auto">
            <a:xfrm>
              <a:off x="2130" y="702"/>
              <a:ext cx="662" cy="602"/>
              <a:chOff x="3170" y="2503"/>
              <a:chExt cx="662" cy="602"/>
            </a:xfrm>
          </p:grpSpPr>
          <p:sp>
            <p:nvSpPr>
              <p:cNvPr id="63507" name="Text Box 11"/>
              <p:cNvSpPr txBox="1">
                <a:spLocks noChangeArrowheads="1"/>
              </p:cNvSpPr>
              <p:nvPr/>
            </p:nvSpPr>
            <p:spPr bwMode="auto">
              <a:xfrm>
                <a:off x="3176" y="2503"/>
                <a:ext cx="6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es-PE" sz="2400"/>
                  <a:t>[NO</a:t>
                </a:r>
                <a:r>
                  <a:rPr lang="en-US" altLang="es-PE" sz="2400" baseline="-25000"/>
                  <a:t>2</a:t>
                </a:r>
                <a:r>
                  <a:rPr lang="en-US" altLang="es-PE" sz="2400"/>
                  <a:t>]</a:t>
                </a:r>
                <a:r>
                  <a:rPr lang="en-US" altLang="es-PE" sz="2400" baseline="30000"/>
                  <a:t>2</a:t>
                </a:r>
                <a:endParaRPr lang="en-US" altLang="es-PE" sz="2400"/>
              </a:p>
            </p:txBody>
          </p:sp>
          <p:sp>
            <p:nvSpPr>
              <p:cNvPr id="63508" name="Text Box 12"/>
              <p:cNvSpPr txBox="1">
                <a:spLocks noChangeArrowheads="1"/>
              </p:cNvSpPr>
              <p:nvPr/>
            </p:nvSpPr>
            <p:spPr bwMode="auto">
              <a:xfrm>
                <a:off x="3170" y="2814"/>
                <a:ext cx="6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n-US" altLang="es-PE" sz="2400"/>
                  <a:t>[N</a:t>
                </a:r>
                <a:r>
                  <a:rPr lang="en-US" altLang="es-PE" sz="2400" baseline="-25000"/>
                  <a:t>2</a:t>
                </a:r>
                <a:r>
                  <a:rPr lang="en-US" altLang="es-PE" sz="2400"/>
                  <a:t>O</a:t>
                </a:r>
                <a:r>
                  <a:rPr lang="en-US" altLang="es-PE" sz="2400" baseline="-25000"/>
                  <a:t>4</a:t>
                </a:r>
                <a:r>
                  <a:rPr lang="en-US" altLang="es-PE" sz="2400"/>
                  <a:t>]</a:t>
                </a:r>
              </a:p>
            </p:txBody>
          </p:sp>
          <p:sp>
            <p:nvSpPr>
              <p:cNvPr id="63509" name="Line 13"/>
              <p:cNvSpPr>
                <a:spLocks noChangeShapeType="1"/>
              </p:cNvSpPr>
              <p:nvPr/>
            </p:nvSpPr>
            <p:spPr bwMode="auto">
              <a:xfrm>
                <a:off x="3232" y="2818"/>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grpSp>
      </p:grpSp>
      <p:sp>
        <p:nvSpPr>
          <p:cNvPr id="33" name="Text Box 48"/>
          <p:cNvSpPr txBox="1">
            <a:spLocks noChangeArrowheads="1"/>
          </p:cNvSpPr>
          <p:nvPr/>
        </p:nvSpPr>
        <p:spPr bwMode="auto">
          <a:xfrm>
            <a:off x="5072063" y="16430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ES_tradnl" altLang="es-PE" sz="2400" i="1"/>
              <a:t>K</a:t>
            </a:r>
            <a:r>
              <a:rPr lang="es-ES_tradnl" altLang="es-PE" sz="2400" baseline="-25000"/>
              <a:t>p</a:t>
            </a:r>
          </a:p>
        </p:txBody>
      </p:sp>
      <p:sp>
        <p:nvSpPr>
          <p:cNvPr id="34" name="Text Box 49"/>
          <p:cNvSpPr txBox="1">
            <a:spLocks noChangeArrowheads="1"/>
          </p:cNvSpPr>
          <p:nvPr/>
        </p:nvSpPr>
        <p:spPr bwMode="auto">
          <a:xfrm>
            <a:off x="5429250" y="1785938"/>
            <a:ext cx="649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_tradnl" altLang="es-PE" sz="2400"/>
              <a:t>=</a:t>
            </a:r>
          </a:p>
        </p:txBody>
      </p:sp>
      <p:sp>
        <p:nvSpPr>
          <p:cNvPr id="35" name="Text Box 50"/>
          <p:cNvSpPr txBox="1">
            <a:spLocks noChangeArrowheads="1"/>
          </p:cNvSpPr>
          <p:nvPr/>
        </p:nvSpPr>
        <p:spPr bwMode="auto">
          <a:xfrm>
            <a:off x="5848350" y="142875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_tradnl" altLang="es-PE" sz="2400"/>
              <a:t>(P</a:t>
            </a:r>
            <a:r>
              <a:rPr lang="es-ES_tradnl" altLang="es-PE" sz="2400" baseline="-25000"/>
              <a:t>NO</a:t>
            </a:r>
            <a:r>
              <a:rPr lang="es-ES_tradnl" altLang="es-PE" sz="2400" baseline="-40000"/>
              <a:t>2</a:t>
            </a:r>
            <a:r>
              <a:rPr lang="es-ES_tradnl" altLang="es-PE" sz="2400"/>
              <a:t>) </a:t>
            </a:r>
            <a:r>
              <a:rPr lang="es-ES_tradnl" altLang="es-PE" sz="2400" baseline="30000"/>
              <a:t>2</a:t>
            </a:r>
          </a:p>
        </p:txBody>
      </p:sp>
      <p:sp>
        <p:nvSpPr>
          <p:cNvPr id="36" name="Text Box 51"/>
          <p:cNvSpPr txBox="1">
            <a:spLocks noChangeArrowheads="1"/>
          </p:cNvSpPr>
          <p:nvPr/>
        </p:nvSpPr>
        <p:spPr bwMode="auto">
          <a:xfrm>
            <a:off x="5919788" y="200025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_tradnl" altLang="es-PE" sz="2400" dirty="0"/>
              <a:t>P</a:t>
            </a:r>
            <a:r>
              <a:rPr lang="es-ES_tradnl" altLang="es-PE" sz="2400" baseline="-25000" dirty="0"/>
              <a:t>N</a:t>
            </a:r>
            <a:r>
              <a:rPr lang="es-ES_tradnl" altLang="es-PE" sz="2400" baseline="-40000" dirty="0"/>
              <a:t>2</a:t>
            </a:r>
            <a:r>
              <a:rPr lang="es-ES_tradnl" altLang="es-PE" sz="2400" baseline="-25000" dirty="0"/>
              <a:t>O</a:t>
            </a:r>
            <a:r>
              <a:rPr lang="es-ES_tradnl" altLang="es-PE" sz="2400" baseline="-40000" dirty="0"/>
              <a:t>4</a:t>
            </a:r>
            <a:endParaRPr lang="es-ES_tradnl" altLang="es-PE" sz="2400" baseline="30000" dirty="0"/>
          </a:p>
        </p:txBody>
      </p:sp>
      <p:sp>
        <p:nvSpPr>
          <p:cNvPr id="37" name="Line 52"/>
          <p:cNvSpPr>
            <a:spLocks noChangeShapeType="1"/>
          </p:cNvSpPr>
          <p:nvPr/>
        </p:nvSpPr>
        <p:spPr bwMode="auto">
          <a:xfrm>
            <a:off x="5786438" y="2000250"/>
            <a:ext cx="12239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pic>
        <p:nvPicPr>
          <p:cNvPr id="63503" name="Picture 10" descr="bl15fg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2786063"/>
            <a:ext cx="617855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4" name="Text Box 8"/>
          <p:cNvSpPr txBox="1">
            <a:spLocks noChangeArrowheads="1"/>
          </p:cNvSpPr>
          <p:nvPr/>
        </p:nvSpPr>
        <p:spPr bwMode="auto">
          <a:xfrm>
            <a:off x="285750" y="2571750"/>
            <a:ext cx="22860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es-ES" altLang="es-PE" sz="2000">
                <a:solidFill>
                  <a:srgbClr val="FFFFFF"/>
                </a:solidFill>
              </a:rPr>
              <a:t>El N</a:t>
            </a:r>
            <a:r>
              <a:rPr lang="es-ES" altLang="es-PE" sz="1600">
                <a:solidFill>
                  <a:srgbClr val="FFFFFF"/>
                </a:solidFill>
              </a:rPr>
              <a:t>2</a:t>
            </a:r>
            <a:r>
              <a:rPr lang="es-ES" altLang="es-PE" sz="2000">
                <a:solidFill>
                  <a:srgbClr val="FFFFFF"/>
                </a:solidFill>
              </a:rPr>
              <a:t>O</a:t>
            </a:r>
            <a:r>
              <a:rPr lang="es-ES" altLang="es-PE" sz="1600">
                <a:solidFill>
                  <a:srgbClr val="FFFFFF"/>
                </a:solidFill>
              </a:rPr>
              <a:t>4</a:t>
            </a:r>
            <a:r>
              <a:rPr lang="es-ES" altLang="es-PE" sz="2000">
                <a:solidFill>
                  <a:srgbClr val="FFFFFF"/>
                </a:solidFill>
              </a:rPr>
              <a:t>, es incoloro a medida que va reaccionando aparecen las moléculas de NO</a:t>
            </a:r>
            <a:r>
              <a:rPr lang="es-ES" altLang="es-PE" sz="1600">
                <a:solidFill>
                  <a:srgbClr val="FFFFFF"/>
                </a:solidFill>
              </a:rPr>
              <a:t>2</a:t>
            </a:r>
            <a:r>
              <a:rPr lang="es-ES" altLang="es-PE" sz="2000">
                <a:solidFill>
                  <a:srgbClr val="FFFFFF"/>
                </a:solidFill>
              </a:rPr>
              <a:t>, que son de color pardo a marrón, luego el color y su intensidad es una medida de la concentración de NO</a:t>
            </a:r>
            <a:r>
              <a:rPr lang="es-ES" altLang="es-PE" sz="1600">
                <a:solidFill>
                  <a:srgbClr val="FFFFFF"/>
                </a:solidFill>
              </a:rPr>
              <a:t>2</a:t>
            </a:r>
            <a:r>
              <a:rPr lang="es-ES" altLang="es-PE" sz="2000">
                <a:solidFill>
                  <a:srgbClr val="FFFFFF"/>
                </a:solidFill>
              </a:rPr>
              <a:t> y del avance de la reacción.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270250" y="571500"/>
            <a:ext cx="48301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MX" altLang="es-PE" sz="2400" b="1" dirty="0">
                <a:solidFill>
                  <a:srgbClr val="FF0000"/>
                </a:solidFill>
              </a:rPr>
              <a:t>EQUILIBRIO HETEROGÉNEO</a:t>
            </a:r>
          </a:p>
        </p:txBody>
      </p:sp>
      <p:grpSp>
        <p:nvGrpSpPr>
          <p:cNvPr id="2" name="Group 3"/>
          <p:cNvGrpSpPr>
            <a:grpSpLocks/>
          </p:cNvGrpSpPr>
          <p:nvPr/>
        </p:nvGrpSpPr>
        <p:grpSpPr bwMode="auto">
          <a:xfrm>
            <a:off x="3167063" y="1357313"/>
            <a:ext cx="4619625" cy="461962"/>
            <a:chOff x="1574" y="1081"/>
            <a:chExt cx="2910" cy="291"/>
          </a:xfrm>
        </p:grpSpPr>
        <p:sp>
          <p:nvSpPr>
            <p:cNvPr id="64522" name="Text Box 4"/>
            <p:cNvSpPr txBox="1">
              <a:spLocks noChangeArrowheads="1"/>
            </p:cNvSpPr>
            <p:nvPr/>
          </p:nvSpPr>
          <p:spPr bwMode="auto">
            <a:xfrm>
              <a:off x="1574" y="1081"/>
              <a:ext cx="29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MX" altLang="es-PE" sz="2400"/>
                <a:t>CaCO</a:t>
              </a:r>
              <a:r>
                <a:rPr lang="es-MX" altLang="es-PE" sz="2400" baseline="-25000"/>
                <a:t>3</a:t>
              </a:r>
              <a:r>
                <a:rPr lang="es-MX" altLang="es-PE" sz="2400"/>
                <a:t> </a:t>
              </a:r>
              <a:r>
                <a:rPr lang="es-MX" altLang="es-PE"/>
                <a:t>(</a:t>
              </a:r>
              <a:r>
                <a:rPr lang="es-MX" altLang="es-PE" i="1"/>
                <a:t>s</a:t>
              </a:r>
              <a:r>
                <a:rPr lang="es-MX" altLang="es-PE"/>
                <a:t>)</a:t>
              </a:r>
              <a:r>
                <a:rPr lang="es-MX" altLang="es-PE" sz="2400"/>
                <a:t>               CaO </a:t>
              </a:r>
              <a:r>
                <a:rPr lang="es-MX" altLang="es-PE"/>
                <a:t>(</a:t>
              </a:r>
              <a:r>
                <a:rPr lang="es-MX" altLang="es-PE" i="1"/>
                <a:t>s</a:t>
              </a:r>
              <a:r>
                <a:rPr lang="es-MX" altLang="es-PE"/>
                <a:t>)</a:t>
              </a:r>
              <a:r>
                <a:rPr lang="es-MX" altLang="es-PE" sz="2400"/>
                <a:t> + CO</a:t>
              </a:r>
              <a:r>
                <a:rPr lang="es-MX" altLang="es-PE" sz="2400" baseline="-25000"/>
                <a:t>2</a:t>
              </a:r>
              <a:r>
                <a:rPr lang="es-MX" altLang="es-PE" sz="2400"/>
                <a:t> </a:t>
              </a:r>
              <a:r>
                <a:rPr lang="es-MX" altLang="es-PE"/>
                <a:t>(</a:t>
              </a:r>
              <a:r>
                <a:rPr lang="es-MX" altLang="es-PE" i="1"/>
                <a:t>g</a:t>
              </a:r>
              <a:r>
                <a:rPr lang="es-MX" altLang="es-PE"/>
                <a:t>)</a:t>
              </a:r>
            </a:p>
          </p:txBody>
        </p:sp>
        <p:grpSp>
          <p:nvGrpSpPr>
            <p:cNvPr id="64523" name="Group 5"/>
            <p:cNvGrpSpPr>
              <a:grpSpLocks/>
            </p:cNvGrpSpPr>
            <p:nvPr/>
          </p:nvGrpSpPr>
          <p:grpSpPr bwMode="auto">
            <a:xfrm>
              <a:off x="2552" y="1192"/>
              <a:ext cx="384" cy="96"/>
              <a:chOff x="4896" y="192"/>
              <a:chExt cx="384" cy="96"/>
            </a:xfrm>
          </p:grpSpPr>
          <p:sp>
            <p:nvSpPr>
              <p:cNvPr id="64524" name="Line 6"/>
              <p:cNvSpPr>
                <a:spLocks noChangeShapeType="1"/>
              </p:cNvSpPr>
              <p:nvPr/>
            </p:nvSpPr>
            <p:spPr bwMode="auto">
              <a:xfrm>
                <a:off x="4896" y="192"/>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64525" name="Line 7"/>
              <p:cNvSpPr>
                <a:spLocks noChangeShapeType="1"/>
              </p:cNvSpPr>
              <p:nvPr/>
            </p:nvSpPr>
            <p:spPr bwMode="auto">
              <a:xfrm flipH="1">
                <a:off x="4896" y="288"/>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sp>
        <p:nvSpPr>
          <p:cNvPr id="64516" name="Text Box 27"/>
          <p:cNvSpPr txBox="1">
            <a:spLocks noChangeArrowheads="1"/>
          </p:cNvSpPr>
          <p:nvPr/>
        </p:nvSpPr>
        <p:spPr bwMode="auto">
          <a:xfrm>
            <a:off x="6500813" y="2143125"/>
            <a:ext cx="1290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MX" altLang="es-PE" sz="2400" i="1"/>
              <a:t>K</a:t>
            </a:r>
            <a:r>
              <a:rPr lang="es-MX" altLang="es-PE" sz="2400" i="1" baseline="-25000"/>
              <a:t>p</a:t>
            </a:r>
            <a:r>
              <a:rPr lang="es-MX" altLang="es-PE" sz="2400"/>
              <a:t> = </a:t>
            </a:r>
            <a:r>
              <a:rPr lang="es-MX" altLang="es-PE" sz="2400" i="1"/>
              <a:t>P</a:t>
            </a:r>
            <a:r>
              <a:rPr lang="es-MX" altLang="es-PE" sz="2400" baseline="-25000"/>
              <a:t>CO</a:t>
            </a:r>
            <a:endParaRPr lang="es-MX" altLang="es-PE" sz="2400" i="1"/>
          </a:p>
        </p:txBody>
      </p:sp>
      <p:sp>
        <p:nvSpPr>
          <p:cNvPr id="64517" name="Text Box 28"/>
          <p:cNvSpPr txBox="1">
            <a:spLocks noChangeArrowheads="1"/>
          </p:cNvSpPr>
          <p:nvPr/>
        </p:nvSpPr>
        <p:spPr bwMode="auto">
          <a:xfrm>
            <a:off x="7572375" y="24288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MX" altLang="es-PE" sz="1600"/>
              <a:t>2</a:t>
            </a:r>
          </a:p>
        </p:txBody>
      </p:sp>
      <p:sp>
        <p:nvSpPr>
          <p:cNvPr id="10" name="Text Box 17"/>
          <p:cNvSpPr txBox="1">
            <a:spLocks noChangeArrowheads="1"/>
          </p:cNvSpPr>
          <p:nvPr/>
        </p:nvSpPr>
        <p:spPr bwMode="auto">
          <a:xfrm>
            <a:off x="3143250" y="2143125"/>
            <a:ext cx="162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MX" altLang="es-PE" sz="2400" i="1"/>
              <a:t>K</a:t>
            </a:r>
            <a:r>
              <a:rPr lang="es-MX" altLang="es-PE" sz="2400" i="1" baseline="-25000"/>
              <a:t>c</a:t>
            </a:r>
            <a:r>
              <a:rPr lang="es-MX" altLang="es-PE" sz="2400" i="1"/>
              <a:t> </a:t>
            </a:r>
            <a:r>
              <a:rPr lang="es-MX" altLang="es-PE" sz="2400"/>
              <a:t>= [CO</a:t>
            </a:r>
            <a:r>
              <a:rPr lang="es-MX" altLang="es-PE" sz="2400" baseline="-25000"/>
              <a:t>2</a:t>
            </a:r>
            <a:r>
              <a:rPr lang="es-MX" altLang="es-PE" sz="2400"/>
              <a:t>] </a:t>
            </a:r>
            <a:endParaRPr lang="es-MX" altLang="es-PE" sz="2400" i="1"/>
          </a:p>
        </p:txBody>
      </p:sp>
      <p:sp>
        <p:nvSpPr>
          <p:cNvPr id="11" name="Text Box 29"/>
          <p:cNvSpPr txBox="1">
            <a:spLocks noChangeArrowheads="1"/>
          </p:cNvSpPr>
          <p:nvPr/>
        </p:nvSpPr>
        <p:spPr bwMode="auto">
          <a:xfrm>
            <a:off x="3143250" y="3000375"/>
            <a:ext cx="5357813" cy="1200150"/>
          </a:xfrm>
          <a:prstGeom prst="rect">
            <a:avLst/>
          </a:prstGeom>
          <a:noFill/>
          <a:ln w="28575" cmpd="thinThick">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spcBef>
                <a:spcPct val="50000"/>
              </a:spcBef>
            </a:pPr>
            <a:r>
              <a:rPr lang="es-MX" altLang="es-PE" sz="2400">
                <a:latin typeface="Arial" charset="0"/>
                <a:cs typeface="Arial" charset="0"/>
              </a:rPr>
              <a:t>La concentración de sólidos y líquidos puros no se considera en la expresión para la constante de equilibrio [1] .</a:t>
            </a:r>
          </a:p>
        </p:txBody>
      </p:sp>
      <p:pic>
        <p:nvPicPr>
          <p:cNvPr id="64520" name="Picture 21" descr="bl15fg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71563"/>
            <a:ext cx="1928812"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1" name="Text Box 27"/>
          <p:cNvSpPr txBox="1">
            <a:spLocks noChangeArrowheads="1"/>
          </p:cNvSpPr>
          <p:nvPr/>
        </p:nvSpPr>
        <p:spPr bwMode="auto">
          <a:xfrm>
            <a:off x="2428875" y="4500563"/>
            <a:ext cx="65722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es-ES" altLang="es-PE" sz="2000" dirty="0">
                <a:latin typeface="Arial" charset="0"/>
                <a:cs typeface="Arial" charset="0"/>
              </a:rPr>
              <a:t>La descomposición  del  CaCO</a:t>
            </a:r>
            <a:r>
              <a:rPr lang="es-ES" altLang="es-PE" sz="1600" dirty="0">
                <a:latin typeface="Arial" charset="0"/>
                <a:cs typeface="Arial" charset="0"/>
              </a:rPr>
              <a:t>3</a:t>
            </a:r>
            <a:r>
              <a:rPr lang="es-ES" altLang="es-PE" sz="2000" dirty="0">
                <a:latin typeface="Arial" charset="0"/>
                <a:cs typeface="Arial" charset="0"/>
              </a:rPr>
              <a:t>, a una temperatura determinada es un ejemplo de equilibrio  heterogéneo. </a:t>
            </a:r>
          </a:p>
          <a:p>
            <a:pPr algn="just" eaLnBrk="1" hangingPunct="1"/>
            <a:r>
              <a:rPr lang="es-ES" altLang="es-PE" sz="2000" dirty="0">
                <a:latin typeface="Arial" charset="0"/>
                <a:cs typeface="Arial" charset="0"/>
              </a:rPr>
              <a:t>Y la presión parcial de equilibrio del CO</a:t>
            </a:r>
            <a:r>
              <a:rPr lang="es-ES" altLang="es-PE" sz="1600" dirty="0">
                <a:latin typeface="Arial" charset="0"/>
                <a:cs typeface="Arial" charset="0"/>
              </a:rPr>
              <a:t>2</a:t>
            </a:r>
            <a:r>
              <a:rPr lang="es-ES" altLang="es-PE" sz="2000" dirty="0">
                <a:latin typeface="Arial" charset="0"/>
                <a:cs typeface="Arial" charset="0"/>
              </a:rPr>
              <a:t> es la misma en las dos campanas a pesar de que las cantidades relativas de </a:t>
            </a:r>
            <a:r>
              <a:rPr lang="es-ES" altLang="es-PE" sz="2000" dirty="0" smtClean="0">
                <a:latin typeface="Arial" charset="0"/>
                <a:cs typeface="Arial" charset="0"/>
              </a:rPr>
              <a:t>CaCO</a:t>
            </a:r>
            <a:r>
              <a:rPr lang="es-ES" altLang="es-PE" sz="2000" b="1" baseline="-25000" dirty="0" smtClean="0">
                <a:latin typeface="Arial" charset="0"/>
                <a:cs typeface="Arial" charset="0"/>
              </a:rPr>
              <a:t>3</a:t>
            </a:r>
            <a:r>
              <a:rPr lang="es-ES" altLang="es-PE" sz="2000" dirty="0" smtClean="0">
                <a:latin typeface="Arial" charset="0"/>
                <a:cs typeface="Arial" charset="0"/>
              </a:rPr>
              <a:t> , </a:t>
            </a:r>
            <a:r>
              <a:rPr lang="es-ES" altLang="es-PE" sz="2000" dirty="0" err="1" smtClean="0">
                <a:latin typeface="Arial" charset="0"/>
                <a:cs typeface="Arial" charset="0"/>
              </a:rPr>
              <a:t>CaO</a:t>
            </a:r>
            <a:r>
              <a:rPr lang="es-ES" altLang="es-PE" sz="2000" dirty="0" smtClean="0">
                <a:latin typeface="Arial" charset="0"/>
                <a:cs typeface="Arial" charset="0"/>
              </a:rPr>
              <a:t> </a:t>
            </a:r>
            <a:r>
              <a:rPr lang="es-ES" altLang="es-PE" sz="2000" dirty="0">
                <a:latin typeface="Arial" charset="0"/>
                <a:cs typeface="Arial" charset="0"/>
              </a:rPr>
              <a:t>son  considerablemente diferentes.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1" name="Rectangle 3"/>
          <p:cNvSpPr>
            <a:spLocks noGrp="1" noChangeArrowheads="1"/>
          </p:cNvSpPr>
          <p:nvPr>
            <p:ph idx="1"/>
          </p:nvPr>
        </p:nvSpPr>
        <p:spPr>
          <a:xfrm>
            <a:off x="468313" y="620713"/>
            <a:ext cx="8229600" cy="5616575"/>
          </a:xfrm>
        </p:spPr>
        <p:txBody>
          <a:bodyPr/>
          <a:lstStyle/>
          <a:p>
            <a:pPr algn="just" eaLnBrk="1" hangingPunct="1">
              <a:buFont typeface="Wingdings" pitchFamily="2" charset="2"/>
              <a:buNone/>
              <a:defRPr/>
            </a:pPr>
            <a:r>
              <a:rPr lang="en-GB" dirty="0" smtClean="0"/>
              <a:t>   </a:t>
            </a:r>
            <a:r>
              <a:rPr lang="en-GB" sz="2800" b="1" dirty="0" smtClean="0">
                <a:solidFill>
                  <a:srgbClr val="FF0000"/>
                </a:solidFill>
                <a:latin typeface="Arial" charset="0"/>
              </a:rPr>
              <a:t>CARACTERÍSTICAS DE LA CONSTANTE DE EQUILIBRIO</a:t>
            </a:r>
          </a:p>
          <a:p>
            <a:pPr algn="just" eaLnBrk="1" hangingPunct="1">
              <a:buFont typeface="Wingdings" pitchFamily="2" charset="2"/>
              <a:buNone/>
              <a:defRPr/>
            </a:pPr>
            <a:endParaRPr lang="en-GB" sz="2800" b="1" dirty="0" smtClean="0">
              <a:solidFill>
                <a:srgbClr val="3399FF"/>
              </a:solidFill>
              <a:latin typeface="Arial" charset="0"/>
            </a:endParaRP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Es</a:t>
            </a:r>
            <a:r>
              <a:rPr lang="en-GB" sz="2800" dirty="0" smtClean="0">
                <a:latin typeface="Arial" charset="0"/>
              </a:rPr>
              <a:t> un </a:t>
            </a:r>
            <a:r>
              <a:rPr lang="en-GB" sz="2800" dirty="0" err="1" smtClean="0">
                <a:latin typeface="Arial" charset="0"/>
              </a:rPr>
              <a:t>valor</a:t>
            </a:r>
            <a:r>
              <a:rPr lang="en-GB" sz="2800" dirty="0" smtClean="0">
                <a:latin typeface="Arial" charset="0"/>
              </a:rPr>
              <a:t> </a:t>
            </a:r>
            <a:r>
              <a:rPr lang="en-GB" sz="2800" dirty="0" err="1" smtClean="0">
                <a:latin typeface="Arial" charset="0"/>
              </a:rPr>
              <a:t>numérico</a:t>
            </a:r>
            <a:r>
              <a:rPr lang="en-GB" sz="2800" dirty="0" smtClean="0">
                <a:latin typeface="Arial" charset="0"/>
              </a:rPr>
              <a:t> </a:t>
            </a:r>
            <a:r>
              <a:rPr lang="en-GB" sz="2800" dirty="0" err="1" smtClean="0">
                <a:latin typeface="Arial" charset="0"/>
              </a:rPr>
              <a:t>que</a:t>
            </a:r>
            <a:r>
              <a:rPr lang="en-GB" sz="2800" dirty="0" smtClean="0">
                <a:latin typeface="Arial" charset="0"/>
              </a:rPr>
              <a:t> se </a:t>
            </a:r>
            <a:r>
              <a:rPr lang="en-GB" sz="2800" dirty="0" err="1" smtClean="0">
                <a:latin typeface="Arial" charset="0"/>
              </a:rPr>
              <a:t>obtiene</a:t>
            </a:r>
            <a:r>
              <a:rPr lang="en-GB" sz="2800" dirty="0" smtClean="0">
                <a:latin typeface="Arial" charset="0"/>
              </a:rPr>
              <a:t> al </a:t>
            </a:r>
            <a:r>
              <a:rPr lang="en-GB" sz="2800" dirty="0" err="1" smtClean="0">
                <a:latin typeface="Arial" charset="0"/>
              </a:rPr>
              <a:t>sustituir</a:t>
            </a:r>
            <a:r>
              <a:rPr lang="en-GB" sz="2800" dirty="0" smtClean="0">
                <a:latin typeface="Arial" charset="0"/>
              </a:rPr>
              <a:t> </a:t>
            </a:r>
            <a:r>
              <a:rPr lang="en-GB" sz="2800" dirty="0" err="1" smtClean="0">
                <a:latin typeface="Arial" charset="0"/>
              </a:rPr>
              <a:t>presiones</a:t>
            </a:r>
            <a:r>
              <a:rPr lang="en-GB" sz="2800" dirty="0" smtClean="0">
                <a:latin typeface="Arial" charset="0"/>
              </a:rPr>
              <a:t> </a:t>
            </a:r>
            <a:r>
              <a:rPr lang="en-GB" sz="2800" dirty="0" err="1" smtClean="0">
                <a:latin typeface="Arial" charset="0"/>
              </a:rPr>
              <a:t>parciales</a:t>
            </a:r>
            <a:r>
              <a:rPr lang="en-GB" sz="2800" dirty="0" smtClean="0">
                <a:latin typeface="Arial" charset="0"/>
              </a:rPr>
              <a:t> (K</a:t>
            </a:r>
            <a:r>
              <a:rPr lang="en-GB" sz="2000" dirty="0" smtClean="0">
                <a:latin typeface="Arial" charset="0"/>
              </a:rPr>
              <a:t>P</a:t>
            </a:r>
            <a:r>
              <a:rPr lang="en-GB" sz="2800" dirty="0" smtClean="0">
                <a:latin typeface="Arial" charset="0"/>
              </a:rPr>
              <a:t>) o </a:t>
            </a:r>
            <a:r>
              <a:rPr lang="en-GB" sz="2800" dirty="0" err="1" smtClean="0">
                <a:latin typeface="Arial" charset="0"/>
              </a:rPr>
              <a:t>concentraciones</a:t>
            </a:r>
            <a:r>
              <a:rPr lang="en-GB" sz="2800" dirty="0" smtClean="0">
                <a:latin typeface="Arial" charset="0"/>
              </a:rPr>
              <a:t> </a:t>
            </a:r>
            <a:r>
              <a:rPr lang="en-GB" sz="2800" dirty="0" err="1" smtClean="0">
                <a:latin typeface="Arial" charset="0"/>
              </a:rPr>
              <a:t>molares</a:t>
            </a:r>
            <a:r>
              <a:rPr lang="en-GB" sz="2800" dirty="0" smtClean="0">
                <a:latin typeface="Arial" charset="0"/>
              </a:rPr>
              <a:t> (K</a:t>
            </a:r>
            <a:r>
              <a:rPr lang="en-GB" sz="2000" dirty="0" smtClean="0">
                <a:latin typeface="Arial" charset="0"/>
              </a:rPr>
              <a:t>C</a:t>
            </a:r>
            <a:r>
              <a:rPr lang="en-GB" sz="2800" dirty="0" smtClean="0">
                <a:latin typeface="Arial" charset="0"/>
              </a:rPr>
              <a:t>) o </a:t>
            </a:r>
            <a:r>
              <a:rPr lang="en-GB" sz="2800" dirty="0" err="1" smtClean="0">
                <a:latin typeface="Arial" charset="0"/>
              </a:rPr>
              <a:t>fracciones</a:t>
            </a:r>
            <a:r>
              <a:rPr lang="en-GB" sz="2800" dirty="0" smtClean="0">
                <a:latin typeface="Arial" charset="0"/>
              </a:rPr>
              <a:t> </a:t>
            </a:r>
            <a:r>
              <a:rPr lang="en-GB" sz="2800" dirty="0" err="1" smtClean="0">
                <a:latin typeface="Arial" charset="0"/>
              </a:rPr>
              <a:t>molares</a:t>
            </a:r>
            <a:r>
              <a:rPr lang="en-GB" sz="2800" dirty="0" smtClean="0">
                <a:latin typeface="Arial" charset="0"/>
              </a:rPr>
              <a:t> (K</a:t>
            </a:r>
            <a:r>
              <a:rPr lang="en-GB" sz="2000" dirty="0" smtClean="0">
                <a:latin typeface="Arial" charset="0"/>
              </a:rPr>
              <a:t>X</a:t>
            </a:r>
            <a:r>
              <a:rPr lang="en-GB" sz="2800" dirty="0" smtClean="0">
                <a:latin typeface="Arial" charset="0"/>
              </a:rPr>
              <a:t>).</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Depende</a:t>
            </a:r>
            <a:r>
              <a:rPr lang="en-GB" sz="2800" dirty="0" smtClean="0">
                <a:latin typeface="Arial" charset="0"/>
              </a:rPr>
              <a:t> </a:t>
            </a:r>
            <a:r>
              <a:rPr lang="en-GB" sz="2800" dirty="0" err="1" smtClean="0">
                <a:latin typeface="Arial" charset="0"/>
              </a:rPr>
              <a:t>únicamente</a:t>
            </a:r>
            <a:r>
              <a:rPr lang="en-GB" sz="2800" dirty="0" smtClean="0">
                <a:latin typeface="Arial" charset="0"/>
              </a:rPr>
              <a:t> de la </a:t>
            </a:r>
            <a:r>
              <a:rPr lang="en-GB" sz="2800" dirty="0" err="1" smtClean="0">
                <a:latin typeface="Arial" charset="0"/>
              </a:rPr>
              <a:t>estequiometría</a:t>
            </a:r>
            <a:r>
              <a:rPr lang="en-GB" sz="2800" dirty="0" smtClean="0">
                <a:latin typeface="Arial" charset="0"/>
              </a:rPr>
              <a:t> de la </a:t>
            </a:r>
            <a:r>
              <a:rPr lang="en-GB" sz="2800" dirty="0" err="1" smtClean="0">
                <a:latin typeface="Arial" charset="0"/>
              </a:rPr>
              <a:t>reacción</a:t>
            </a:r>
            <a:r>
              <a:rPr lang="en-GB" sz="2800" dirty="0" smtClean="0">
                <a:latin typeface="Arial" charset="0"/>
              </a:rPr>
              <a:t>, no de </a:t>
            </a:r>
            <a:r>
              <a:rPr lang="en-GB" sz="2800" dirty="0" err="1" smtClean="0">
                <a:latin typeface="Arial" charset="0"/>
              </a:rPr>
              <a:t>su</a:t>
            </a:r>
            <a:r>
              <a:rPr lang="en-GB" sz="2800" dirty="0" smtClean="0">
                <a:latin typeface="Arial" charset="0"/>
              </a:rPr>
              <a:t> </a:t>
            </a:r>
            <a:r>
              <a:rPr lang="en-GB" sz="2800" dirty="0" err="1" smtClean="0">
                <a:latin typeface="Arial" charset="0"/>
              </a:rPr>
              <a:t>mecanismo</a:t>
            </a:r>
            <a:r>
              <a:rPr lang="en-GB" sz="2800" dirty="0" smtClean="0">
                <a:latin typeface="Arial" charset="0"/>
              </a:rPr>
              <a:t>.</a:t>
            </a:r>
          </a:p>
          <a:p>
            <a:pPr algn="just" eaLnBrk="1" hangingPunct="1">
              <a:buFont typeface="Wingdings" pitchFamily="2" charset="2"/>
              <a:buNone/>
              <a:defRPr/>
            </a:pPr>
            <a:r>
              <a:rPr lang="en-GB" sz="2800" dirty="0" smtClean="0">
                <a:latin typeface="Arial" charset="0"/>
              </a:rPr>
              <a:t>  -</a:t>
            </a:r>
            <a:r>
              <a:rPr lang="en-GB" sz="2800" dirty="0" err="1" smtClean="0">
                <a:latin typeface="Arial" charset="0"/>
              </a:rPr>
              <a:t>Varía</a:t>
            </a:r>
            <a:r>
              <a:rPr lang="en-GB" sz="2800" dirty="0" smtClean="0">
                <a:latin typeface="Arial" charset="0"/>
              </a:rPr>
              <a:t> </a:t>
            </a:r>
            <a:r>
              <a:rPr lang="en-GB" sz="2800" dirty="0" err="1" smtClean="0">
                <a:latin typeface="Arial" charset="0"/>
              </a:rPr>
              <a:t>sólo</a:t>
            </a:r>
            <a:r>
              <a:rPr lang="en-GB" sz="2800" dirty="0" smtClean="0">
                <a:latin typeface="Arial" charset="0"/>
              </a:rPr>
              <a:t> con la </a:t>
            </a:r>
            <a:r>
              <a:rPr lang="en-GB" sz="2800" dirty="0" err="1" smtClean="0">
                <a:latin typeface="Arial" charset="0"/>
              </a:rPr>
              <a:t>temperatura</a:t>
            </a:r>
            <a:r>
              <a:rPr lang="en-GB" sz="2800" dirty="0" smtClean="0">
                <a:latin typeface="Arial"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idx="1"/>
          </p:nvPr>
        </p:nvSpPr>
        <p:spPr>
          <a:xfrm>
            <a:off x="395288" y="333375"/>
            <a:ext cx="8229600" cy="2016125"/>
          </a:xfrm>
        </p:spPr>
        <p:txBody>
          <a:bodyPr/>
          <a:lstStyle/>
          <a:p>
            <a:pPr algn="just" eaLnBrk="1" hangingPunct="1">
              <a:buFont typeface="Wingdings" pitchFamily="2" charset="2"/>
              <a:buNone/>
              <a:defRPr/>
            </a:pPr>
            <a:r>
              <a:rPr lang="en-GB" dirty="0" smtClean="0"/>
              <a:t>   </a:t>
            </a:r>
            <a:r>
              <a:rPr lang="en-GB" b="1" dirty="0" smtClean="0">
                <a:solidFill>
                  <a:srgbClr val="FF0000"/>
                </a:solidFill>
                <a:latin typeface="Arial" charset="0"/>
              </a:rPr>
              <a:t>RELACIÓN ENTRE LAS CONSTANTES DE EQUILIBRIO K</a:t>
            </a:r>
            <a:r>
              <a:rPr lang="en-GB" sz="2400" b="1" dirty="0" smtClean="0">
                <a:solidFill>
                  <a:srgbClr val="FF0000"/>
                </a:solidFill>
                <a:latin typeface="Arial" charset="0"/>
              </a:rPr>
              <a:t>C</a:t>
            </a:r>
            <a:r>
              <a:rPr lang="en-GB" b="1" dirty="0" smtClean="0">
                <a:solidFill>
                  <a:srgbClr val="FF0000"/>
                </a:solidFill>
                <a:latin typeface="Arial" charset="0"/>
              </a:rPr>
              <a:t>, K</a:t>
            </a:r>
            <a:r>
              <a:rPr lang="en-GB" sz="2400" b="1" dirty="0" smtClean="0">
                <a:solidFill>
                  <a:srgbClr val="FF0000"/>
                </a:solidFill>
                <a:latin typeface="Arial" charset="0"/>
              </a:rPr>
              <a:t>P</a:t>
            </a:r>
            <a:r>
              <a:rPr lang="en-GB" b="1" dirty="0" smtClean="0">
                <a:solidFill>
                  <a:srgbClr val="FF0000"/>
                </a:solidFill>
                <a:latin typeface="Arial" charset="0"/>
              </a:rPr>
              <a:t> Y K</a:t>
            </a:r>
            <a:r>
              <a:rPr lang="en-GB" sz="2400" b="1" dirty="0" smtClean="0">
                <a:solidFill>
                  <a:srgbClr val="FF0000"/>
                </a:solidFill>
                <a:latin typeface="Arial" charset="0"/>
              </a:rPr>
              <a:t>X</a:t>
            </a:r>
          </a:p>
          <a:p>
            <a:pPr eaLnBrk="1" hangingPunct="1">
              <a:buFont typeface="Wingdings" pitchFamily="2" charset="2"/>
              <a:buNone/>
              <a:defRPr/>
            </a:pPr>
            <a:r>
              <a:rPr lang="en-GB" dirty="0" smtClean="0"/>
              <a:t>   </a:t>
            </a:r>
          </a:p>
        </p:txBody>
      </p:sp>
      <p:graphicFrame>
        <p:nvGraphicFramePr>
          <p:cNvPr id="26626" name="Object 4"/>
          <p:cNvGraphicFramePr>
            <a:graphicFrameLocks noChangeAspect="1"/>
          </p:cNvGraphicFramePr>
          <p:nvPr/>
        </p:nvGraphicFramePr>
        <p:xfrm>
          <a:off x="209550" y="1412875"/>
          <a:ext cx="8867775" cy="1228725"/>
        </p:xfrm>
        <a:graphic>
          <a:graphicData uri="http://schemas.openxmlformats.org/presentationml/2006/ole">
            <mc:AlternateContent xmlns:mc="http://schemas.openxmlformats.org/markup-compatibility/2006">
              <mc:Choice xmlns:v="urn:schemas-microsoft-com:vml" Requires="v">
                <p:oleObj spid="_x0000_s26755" name="Ecuación" r:id="rId3" imgW="3403440" imgH="457200" progId="Equation.3">
                  <p:embed/>
                </p:oleObj>
              </mc:Choice>
              <mc:Fallback>
                <p:oleObj name="Ecuación" r:id="rId3" imgW="340344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1412875"/>
                        <a:ext cx="8867775"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5"/>
          <p:cNvGraphicFramePr>
            <a:graphicFrameLocks noChangeAspect="1"/>
          </p:cNvGraphicFramePr>
          <p:nvPr/>
        </p:nvGraphicFramePr>
        <p:xfrm>
          <a:off x="323850" y="2390775"/>
          <a:ext cx="5111750" cy="1182688"/>
        </p:xfrm>
        <a:graphic>
          <a:graphicData uri="http://schemas.openxmlformats.org/presentationml/2006/ole">
            <mc:AlternateContent xmlns:mc="http://schemas.openxmlformats.org/markup-compatibility/2006">
              <mc:Choice xmlns:v="urn:schemas-microsoft-com:vml" Requires="v">
                <p:oleObj spid="_x0000_s26756" name="Ecuación" r:id="rId5" imgW="2145960" imgH="609480" progId="Equation.3">
                  <p:embed/>
                </p:oleObj>
              </mc:Choice>
              <mc:Fallback>
                <p:oleObj name="Ecuación" r:id="rId5" imgW="2145960" imgH="609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390775"/>
                        <a:ext cx="511175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6"/>
          <p:cNvGraphicFramePr>
            <a:graphicFrameLocks noChangeAspect="1"/>
          </p:cNvGraphicFramePr>
          <p:nvPr/>
        </p:nvGraphicFramePr>
        <p:xfrm>
          <a:off x="395288" y="3517900"/>
          <a:ext cx="8640762" cy="2143125"/>
        </p:xfrm>
        <a:graphic>
          <a:graphicData uri="http://schemas.openxmlformats.org/presentationml/2006/ole">
            <mc:AlternateContent xmlns:mc="http://schemas.openxmlformats.org/markup-compatibility/2006">
              <mc:Choice xmlns:v="urn:schemas-microsoft-com:vml" Requires="v">
                <p:oleObj spid="_x0000_s26757" name="Ecuación" r:id="rId7" imgW="3098520" imgH="1117440" progId="Equation.3">
                  <p:embed/>
                </p:oleObj>
              </mc:Choice>
              <mc:Fallback>
                <p:oleObj name="Ecuación" r:id="rId7" imgW="3098520" imgH="11174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3517900"/>
                        <a:ext cx="8640762"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7"/>
          <p:cNvGraphicFramePr>
            <a:graphicFrameLocks noChangeAspect="1"/>
          </p:cNvGraphicFramePr>
          <p:nvPr/>
        </p:nvGraphicFramePr>
        <p:xfrm>
          <a:off x="468313" y="5734050"/>
          <a:ext cx="3887787" cy="438150"/>
        </p:xfrm>
        <a:graphic>
          <a:graphicData uri="http://schemas.openxmlformats.org/presentationml/2006/ole">
            <mc:AlternateContent xmlns:mc="http://schemas.openxmlformats.org/markup-compatibility/2006">
              <mc:Choice xmlns:v="urn:schemas-microsoft-com:vml" Requires="v">
                <p:oleObj spid="_x0000_s26758" name="Ecuación" r:id="rId9" imgW="1803240" imgH="203040" progId="Equation.3">
                  <p:embed/>
                </p:oleObj>
              </mc:Choice>
              <mc:Fallback>
                <p:oleObj name="Ecuación" r:id="rId9" imgW="1803240" imgH="20304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5734050"/>
                        <a:ext cx="388778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8"/>
          <p:cNvGraphicFramePr>
            <a:graphicFrameLocks noChangeAspect="1"/>
          </p:cNvGraphicFramePr>
          <p:nvPr/>
        </p:nvGraphicFramePr>
        <p:xfrm>
          <a:off x="5148263" y="5357813"/>
          <a:ext cx="3421062" cy="1150937"/>
        </p:xfrm>
        <a:graphic>
          <a:graphicData uri="http://schemas.openxmlformats.org/presentationml/2006/ole">
            <mc:AlternateContent xmlns:mc="http://schemas.openxmlformats.org/markup-compatibility/2006">
              <mc:Choice xmlns:v="urn:schemas-microsoft-com:vml" Requires="v">
                <p:oleObj spid="_x0000_s26759" name="Ecuación" r:id="rId11" imgW="1612800" imgH="457200" progId="Equation.3">
                  <p:embed/>
                </p:oleObj>
              </mc:Choice>
              <mc:Fallback>
                <p:oleObj name="Ecuación" r:id="rId11" imgW="1612800" imgH="457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5357813"/>
                        <a:ext cx="3421062" cy="1150937"/>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2" name="Group 11"/>
          <p:cNvGrpSpPr>
            <a:grpSpLocks/>
          </p:cNvGrpSpPr>
          <p:nvPr/>
        </p:nvGrpSpPr>
        <p:grpSpPr bwMode="auto">
          <a:xfrm>
            <a:off x="3132138" y="1916113"/>
            <a:ext cx="504825" cy="144462"/>
            <a:chOff x="2064" y="1162"/>
            <a:chExt cx="318" cy="91"/>
          </a:xfrm>
        </p:grpSpPr>
        <p:sp>
          <p:nvSpPr>
            <p:cNvPr id="26633" name="Line 9"/>
            <p:cNvSpPr>
              <a:spLocks noChangeShapeType="1"/>
            </p:cNvSpPr>
            <p:nvPr/>
          </p:nvSpPr>
          <p:spPr bwMode="auto">
            <a:xfrm>
              <a:off x="2064" y="1162"/>
              <a:ext cx="3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6634" name="Line 10"/>
            <p:cNvSpPr>
              <a:spLocks noChangeShapeType="1"/>
            </p:cNvSpPr>
            <p:nvPr/>
          </p:nvSpPr>
          <p:spPr bwMode="auto">
            <a:xfrm flipH="1">
              <a:off x="2064" y="1253"/>
              <a:ext cx="3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4"/>
          <p:cNvGraphicFramePr>
            <a:graphicFrameLocks noChangeAspect="1"/>
          </p:cNvGraphicFramePr>
          <p:nvPr/>
        </p:nvGraphicFramePr>
        <p:xfrm>
          <a:off x="395288" y="692150"/>
          <a:ext cx="8226425" cy="1130300"/>
        </p:xfrm>
        <a:graphic>
          <a:graphicData uri="http://schemas.openxmlformats.org/presentationml/2006/ole">
            <mc:AlternateContent xmlns:mc="http://schemas.openxmlformats.org/markup-compatibility/2006">
              <mc:Choice xmlns:v="urn:schemas-microsoft-com:vml" Requires="v">
                <p:oleObj spid="_x0000_s27773" name="Ecuación" r:id="rId3" imgW="3327120" imgH="457200" progId="Equation.3">
                  <p:embed/>
                </p:oleObj>
              </mc:Choice>
              <mc:Fallback>
                <p:oleObj name="Ecuación" r:id="rId3" imgW="332712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692150"/>
                        <a:ext cx="8226425"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5"/>
          <p:cNvGraphicFramePr>
            <a:graphicFrameLocks noChangeAspect="1"/>
          </p:cNvGraphicFramePr>
          <p:nvPr/>
        </p:nvGraphicFramePr>
        <p:xfrm>
          <a:off x="539750" y="1916113"/>
          <a:ext cx="6480175" cy="1104900"/>
        </p:xfrm>
        <a:graphic>
          <a:graphicData uri="http://schemas.openxmlformats.org/presentationml/2006/ole">
            <mc:AlternateContent xmlns:mc="http://schemas.openxmlformats.org/markup-compatibility/2006">
              <mc:Choice xmlns:v="urn:schemas-microsoft-com:vml" Requires="v">
                <p:oleObj spid="_x0000_s27774" name="Ecuación" r:id="rId5" imgW="2514600" imgH="431640" progId="Equation.3">
                  <p:embed/>
                </p:oleObj>
              </mc:Choice>
              <mc:Fallback>
                <p:oleObj name="Ecuación" r:id="rId5" imgW="251460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916113"/>
                        <a:ext cx="648017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6"/>
          <p:cNvGraphicFramePr>
            <a:graphicFrameLocks noChangeAspect="1"/>
          </p:cNvGraphicFramePr>
          <p:nvPr/>
        </p:nvGraphicFramePr>
        <p:xfrm>
          <a:off x="539750" y="3068638"/>
          <a:ext cx="8280400" cy="1790700"/>
        </p:xfrm>
        <a:graphic>
          <a:graphicData uri="http://schemas.openxmlformats.org/presentationml/2006/ole">
            <mc:AlternateContent xmlns:mc="http://schemas.openxmlformats.org/markup-compatibility/2006">
              <mc:Choice xmlns:v="urn:schemas-microsoft-com:vml" Requires="v">
                <p:oleObj spid="_x0000_s27775" name="Ecuación" r:id="rId7" imgW="2781000" imgH="685800" progId="Equation.3">
                  <p:embed/>
                </p:oleObj>
              </mc:Choice>
              <mc:Fallback>
                <p:oleObj name="Ecuación" r:id="rId7" imgW="2781000" imgH="685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068638"/>
                        <a:ext cx="82804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7"/>
          <p:cNvGraphicFramePr>
            <a:graphicFrameLocks noChangeAspect="1"/>
          </p:cNvGraphicFramePr>
          <p:nvPr/>
        </p:nvGraphicFramePr>
        <p:xfrm>
          <a:off x="5076825" y="5084763"/>
          <a:ext cx="3598863" cy="1230312"/>
        </p:xfrm>
        <a:graphic>
          <a:graphicData uri="http://schemas.openxmlformats.org/presentationml/2006/ole">
            <mc:AlternateContent xmlns:mc="http://schemas.openxmlformats.org/markup-compatibility/2006">
              <mc:Choice xmlns:v="urn:schemas-microsoft-com:vml" Requires="v">
                <p:oleObj spid="_x0000_s27776" name="Ecuación" r:id="rId9" imgW="1587240" imgH="457200" progId="Equation.3">
                  <p:embed/>
                </p:oleObj>
              </mc:Choice>
              <mc:Fallback>
                <p:oleObj name="Ecuación" r:id="rId9" imgW="1587240" imgH="457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5084763"/>
                        <a:ext cx="3598863" cy="1230312"/>
                      </a:xfrm>
                      <a:prstGeom prst="rect">
                        <a:avLst/>
                      </a:prstGeom>
                      <a:solidFill>
                        <a:srgbClr val="FFCC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8"/>
          <p:cNvGraphicFramePr>
            <a:graphicFrameLocks noChangeAspect="1"/>
          </p:cNvGraphicFramePr>
          <p:nvPr/>
        </p:nvGraphicFramePr>
        <p:xfrm>
          <a:off x="611188" y="5013325"/>
          <a:ext cx="3960812" cy="447675"/>
        </p:xfrm>
        <a:graphic>
          <a:graphicData uri="http://schemas.openxmlformats.org/presentationml/2006/ole">
            <mc:AlternateContent xmlns:mc="http://schemas.openxmlformats.org/markup-compatibility/2006">
              <mc:Choice xmlns:v="urn:schemas-microsoft-com:vml" Requires="v">
                <p:oleObj spid="_x0000_s27777" name="Ecuación" r:id="rId11" imgW="1803240" imgH="203040" progId="Equation.3">
                  <p:embed/>
                </p:oleObj>
              </mc:Choice>
              <mc:Fallback>
                <p:oleObj name="Ecuación" r:id="rId11" imgW="1803240" imgH="2030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5013325"/>
                        <a:ext cx="396081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5" name="Group 12"/>
          <p:cNvGrpSpPr>
            <a:grpSpLocks/>
          </p:cNvGrpSpPr>
          <p:nvPr/>
        </p:nvGrpSpPr>
        <p:grpSpPr bwMode="auto">
          <a:xfrm>
            <a:off x="3132138" y="1196975"/>
            <a:ext cx="504825" cy="144463"/>
            <a:chOff x="2200" y="754"/>
            <a:chExt cx="318" cy="91"/>
          </a:xfrm>
        </p:grpSpPr>
        <p:sp>
          <p:nvSpPr>
            <p:cNvPr id="27656" name="Line 9"/>
            <p:cNvSpPr>
              <a:spLocks noChangeShapeType="1"/>
            </p:cNvSpPr>
            <p:nvPr/>
          </p:nvSpPr>
          <p:spPr bwMode="auto">
            <a:xfrm>
              <a:off x="2200" y="754"/>
              <a:ext cx="3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7657" name="Line 10"/>
            <p:cNvSpPr>
              <a:spLocks noChangeShapeType="1"/>
            </p:cNvSpPr>
            <p:nvPr/>
          </p:nvSpPr>
          <p:spPr bwMode="auto">
            <a:xfrm flipH="1">
              <a:off x="2200" y="845"/>
              <a:ext cx="31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42875"/>
            <a:ext cx="8986838" cy="671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2 Rectángulo"/>
          <p:cNvSpPr>
            <a:spLocks noChangeArrowheads="1"/>
          </p:cNvSpPr>
          <p:nvPr/>
        </p:nvSpPr>
        <p:spPr bwMode="auto">
          <a:xfrm>
            <a:off x="571500" y="3929063"/>
            <a:ext cx="81438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just" eaLnBrk="1" hangingPunct="1"/>
            <a:r>
              <a:rPr lang="es-PE" altLang="es-PE" sz="2000" dirty="0"/>
              <a:t>En la curva de la izquierda podemos ver diferentes colores que son átomos con distintas temperaturas. El color amarillo representa la temperatura más elevada, el verde una temperatura algo menor, el azul aún más frío y el blanco, que representa la temperatura más baja.</a:t>
            </a:r>
          </a:p>
          <a:p>
            <a:pPr algn="just" eaLnBrk="1" hangingPunct="1"/>
            <a:r>
              <a:rPr lang="es-PE" altLang="es-PE" sz="2000" dirty="0"/>
              <a:t>Al principio hay muchos átomos con temperatura alta pero, a medida que el sistema se va enfriando (de izquierda a derecha en la imagen), los átomos se van solapando, hasta que forman un único pico, que representa el momento en que hacen la transición de gas a condensado de Bose−Einstein.</a:t>
            </a:r>
          </a:p>
        </p:txBody>
      </p:sp>
      <p:sp>
        <p:nvSpPr>
          <p:cNvPr id="38915" name="4 CuadroTexto"/>
          <p:cNvSpPr txBox="1">
            <a:spLocks noChangeArrowheads="1"/>
          </p:cNvSpPr>
          <p:nvPr/>
        </p:nvSpPr>
        <p:spPr bwMode="auto">
          <a:xfrm>
            <a:off x="2521991" y="415925"/>
            <a:ext cx="478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r>
              <a:rPr lang="es-PE" altLang="es-PE" b="1" dirty="0"/>
              <a:t>CONDENSADO DE BOSE-EINSTEIN</a:t>
            </a:r>
          </a:p>
        </p:txBody>
      </p:sp>
      <p:pic>
        <p:nvPicPr>
          <p:cNvPr id="38916" name="Picture 5" descr="http://upload.wikimedia.org/wikipedia/commons/thumb/a/af/Bose_Einstein_condensate.png/350px-Bose_Einstein_condensate.png">
            <a:hlinkClick r:id="rId2" tooltip="Distribución de momentos que confirma la existencia de un nuevo estado de agregación de la materia, el condensado de Bose-Einstein. Datos obtenidos en un gas de átomos de rubidio, la coloración indica la cantidad de átomos a cada velocidad, con el rojo indicando la menor y el blanco indicando la mayor. Las áreas blancas y celestes indican las menores velocidades. A la izquierda se observa el diagrama inmediato anterior al condensado de Bose-Einstein y al centro el inmediato posterior. A la derecha se observa el diagrama luego de cierta evaporación, con la sustancia cercana a un condensado de Bose-Einstein puro. El pico no es infinitamente angosto debido al Principio de indeterminación de Heisenberg: dado que los átomos están confinados en una región del espacio, su distribución de velocidades posee necesariamente un cierto ancho mínimo. La distribución de la izquierda es para T &gt; Tc (sobre 400 nanokelvins (nK)), la central para T &lt; Tc (sobre 200 nK) y la de la derecha para T &lt;&lt; Tc(sobre 50 nK)"/>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784225"/>
            <a:ext cx="4786313"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71625"/>
            <a:ext cx="3933825"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3214688"/>
            <a:ext cx="57388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4863" y="3214688"/>
            <a:ext cx="31877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4929188"/>
            <a:ext cx="3979863"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75" y="4929188"/>
            <a:ext cx="38766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0625" y="142875"/>
            <a:ext cx="247650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63" y="142875"/>
            <a:ext cx="251777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14313"/>
            <a:ext cx="8964613" cy="657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43125"/>
            <a:ext cx="884872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500063"/>
            <a:ext cx="6081713"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idx="1"/>
          </p:nvPr>
        </p:nvSpPr>
        <p:spPr>
          <a:xfrm>
            <a:off x="323850" y="1701204"/>
            <a:ext cx="8229600" cy="3455988"/>
          </a:xfrm>
        </p:spPr>
        <p:txBody>
          <a:bodyPr/>
          <a:lstStyle/>
          <a:p>
            <a:pPr algn="just" eaLnBrk="1" hangingPunct="1">
              <a:buFont typeface="Wingdings" pitchFamily="2" charset="2"/>
              <a:buNone/>
              <a:defRPr/>
            </a:pPr>
            <a:r>
              <a:rPr lang="en-GB" b="1" dirty="0" smtClean="0"/>
              <a:t>   </a:t>
            </a:r>
            <a:r>
              <a:rPr lang="en-GB" b="1" dirty="0" smtClean="0">
                <a:solidFill>
                  <a:srgbClr val="FF0000"/>
                </a:solidFill>
                <a:latin typeface="Arial" charset="0"/>
              </a:rPr>
              <a:t>PRINCIPIO DE LE CHATELIER</a:t>
            </a:r>
          </a:p>
          <a:p>
            <a:pPr algn="just" eaLnBrk="1" hangingPunct="1">
              <a:buFont typeface="Wingdings" pitchFamily="2" charset="2"/>
              <a:buNone/>
              <a:defRPr/>
            </a:pPr>
            <a:endParaRPr lang="en-GB" sz="1100" b="1" dirty="0" smtClean="0">
              <a:solidFill>
                <a:srgbClr val="FF0000"/>
              </a:solidFill>
              <a:latin typeface="Arial" charset="0"/>
            </a:endParaRPr>
          </a:p>
          <a:p>
            <a:pPr algn="just" eaLnBrk="1" hangingPunct="1">
              <a:buFont typeface="Wingdings" pitchFamily="2" charset="2"/>
              <a:buNone/>
              <a:defRPr/>
            </a:pPr>
            <a:r>
              <a:rPr lang="en-GB" sz="2800" dirty="0" smtClean="0">
                <a:latin typeface="Arial" charset="0"/>
              </a:rPr>
              <a:t>   “Si un </a:t>
            </a:r>
            <a:r>
              <a:rPr lang="en-GB" sz="2800" dirty="0" err="1" smtClean="0">
                <a:latin typeface="Arial" charset="0"/>
              </a:rPr>
              <a:t>sistema</a:t>
            </a:r>
            <a:r>
              <a:rPr lang="en-GB" sz="2800" dirty="0" smtClean="0">
                <a:latin typeface="Arial" charset="0"/>
              </a:rPr>
              <a:t> en </a:t>
            </a:r>
            <a:r>
              <a:rPr lang="en-GB" sz="2800" dirty="0" err="1" smtClean="0">
                <a:latin typeface="Arial" charset="0"/>
              </a:rPr>
              <a:t>equilibrio</a:t>
            </a:r>
            <a:r>
              <a:rPr lang="en-GB" sz="2800" dirty="0" smtClean="0">
                <a:latin typeface="Arial" charset="0"/>
              </a:rPr>
              <a:t> </a:t>
            </a:r>
            <a:r>
              <a:rPr lang="en-GB" sz="2800" dirty="0" err="1" smtClean="0">
                <a:latin typeface="Arial" charset="0"/>
              </a:rPr>
              <a:t>es</a:t>
            </a:r>
            <a:r>
              <a:rPr lang="en-GB" sz="2800" dirty="0" smtClean="0">
                <a:latin typeface="Arial" charset="0"/>
              </a:rPr>
              <a:t> </a:t>
            </a:r>
            <a:r>
              <a:rPr lang="en-GB" sz="2800" dirty="0" err="1" smtClean="0">
                <a:latin typeface="Arial" charset="0"/>
              </a:rPr>
              <a:t>perturbado</a:t>
            </a:r>
            <a:r>
              <a:rPr lang="en-GB" sz="2800" dirty="0" smtClean="0">
                <a:latin typeface="Arial" charset="0"/>
              </a:rPr>
              <a:t> </a:t>
            </a:r>
            <a:r>
              <a:rPr lang="en-GB" sz="2800" dirty="0" err="1" smtClean="0">
                <a:latin typeface="Arial" charset="0"/>
              </a:rPr>
              <a:t>por</a:t>
            </a:r>
            <a:r>
              <a:rPr lang="en-GB" sz="2800" dirty="0" smtClean="0">
                <a:latin typeface="Arial" charset="0"/>
              </a:rPr>
              <a:t> un </a:t>
            </a:r>
            <a:r>
              <a:rPr lang="en-GB" sz="2800" dirty="0" err="1" smtClean="0">
                <a:latin typeface="Arial" charset="0"/>
              </a:rPr>
              <a:t>cambio</a:t>
            </a:r>
            <a:r>
              <a:rPr lang="en-GB" sz="2800" dirty="0" smtClean="0">
                <a:latin typeface="Arial" charset="0"/>
              </a:rPr>
              <a:t> de </a:t>
            </a:r>
            <a:r>
              <a:rPr lang="en-GB" sz="2800" dirty="0" err="1" smtClean="0">
                <a:latin typeface="Arial" charset="0"/>
              </a:rPr>
              <a:t>temperatura</a:t>
            </a:r>
            <a:r>
              <a:rPr lang="en-GB" sz="2800" dirty="0" smtClean="0">
                <a:latin typeface="Arial" charset="0"/>
              </a:rPr>
              <a:t>, </a:t>
            </a:r>
            <a:r>
              <a:rPr lang="en-GB" sz="2800" dirty="0" err="1" smtClean="0">
                <a:latin typeface="Arial" charset="0"/>
              </a:rPr>
              <a:t>presión</a:t>
            </a:r>
            <a:r>
              <a:rPr lang="en-GB" sz="2800" dirty="0" smtClean="0">
                <a:latin typeface="Arial" charset="0"/>
              </a:rPr>
              <a:t> o </a:t>
            </a:r>
            <a:r>
              <a:rPr lang="en-GB" sz="2800" dirty="0" err="1" smtClean="0">
                <a:latin typeface="Arial" charset="0"/>
              </a:rPr>
              <a:t>concentración</a:t>
            </a:r>
            <a:r>
              <a:rPr lang="en-GB" sz="2800" dirty="0" smtClean="0">
                <a:latin typeface="Arial" charset="0"/>
              </a:rPr>
              <a:t> de </a:t>
            </a:r>
            <a:r>
              <a:rPr lang="en-GB" sz="2800" dirty="0" err="1" smtClean="0">
                <a:latin typeface="Arial" charset="0"/>
              </a:rPr>
              <a:t>uno</a:t>
            </a:r>
            <a:r>
              <a:rPr lang="en-GB" sz="2800" dirty="0" smtClean="0">
                <a:latin typeface="Arial" charset="0"/>
              </a:rPr>
              <a:t> de los </a:t>
            </a:r>
            <a:r>
              <a:rPr lang="en-GB" sz="2800" dirty="0" err="1" smtClean="0">
                <a:latin typeface="Arial" charset="0"/>
              </a:rPr>
              <a:t>componentes</a:t>
            </a:r>
            <a:r>
              <a:rPr lang="en-GB" sz="2800" dirty="0" smtClean="0">
                <a:latin typeface="Arial" charset="0"/>
              </a:rPr>
              <a:t>, el </a:t>
            </a:r>
            <a:r>
              <a:rPr lang="en-GB" sz="2800" dirty="0" err="1" smtClean="0">
                <a:latin typeface="Arial" charset="0"/>
              </a:rPr>
              <a:t>sistema</a:t>
            </a:r>
            <a:r>
              <a:rPr lang="en-GB" sz="2800" dirty="0" smtClean="0">
                <a:latin typeface="Arial" charset="0"/>
              </a:rPr>
              <a:t> </a:t>
            </a:r>
            <a:r>
              <a:rPr lang="en-GB" sz="2800" dirty="0" err="1" smtClean="0">
                <a:latin typeface="Arial" charset="0"/>
              </a:rPr>
              <a:t>desplazará</a:t>
            </a:r>
            <a:r>
              <a:rPr lang="en-GB" sz="2800" dirty="0" smtClean="0">
                <a:latin typeface="Arial" charset="0"/>
              </a:rPr>
              <a:t> </a:t>
            </a:r>
            <a:r>
              <a:rPr lang="en-GB" sz="2800" dirty="0" err="1" smtClean="0">
                <a:latin typeface="Arial" charset="0"/>
              </a:rPr>
              <a:t>su</a:t>
            </a:r>
            <a:r>
              <a:rPr lang="en-GB" sz="2800" dirty="0" smtClean="0">
                <a:latin typeface="Arial" charset="0"/>
              </a:rPr>
              <a:t> </a:t>
            </a:r>
            <a:r>
              <a:rPr lang="en-GB" sz="2800" dirty="0" err="1" smtClean="0">
                <a:latin typeface="Arial" charset="0"/>
              </a:rPr>
              <a:t>posicion</a:t>
            </a:r>
            <a:r>
              <a:rPr lang="en-GB" sz="2800" dirty="0" smtClean="0">
                <a:latin typeface="Arial" charset="0"/>
              </a:rPr>
              <a:t> de </a:t>
            </a:r>
            <a:r>
              <a:rPr lang="en-GB" sz="2800" dirty="0" err="1" smtClean="0">
                <a:latin typeface="Arial" charset="0"/>
              </a:rPr>
              <a:t>equilibrio</a:t>
            </a:r>
            <a:r>
              <a:rPr lang="en-GB" sz="2800" dirty="0" smtClean="0">
                <a:latin typeface="Arial" charset="0"/>
              </a:rPr>
              <a:t> de </a:t>
            </a:r>
            <a:r>
              <a:rPr lang="en-GB" sz="2800" dirty="0" err="1" smtClean="0">
                <a:latin typeface="Arial" charset="0"/>
              </a:rPr>
              <a:t>modo</a:t>
            </a:r>
            <a:r>
              <a:rPr lang="en-GB" sz="2800" dirty="0" smtClean="0">
                <a:latin typeface="Arial" charset="0"/>
              </a:rPr>
              <a:t> </a:t>
            </a:r>
            <a:r>
              <a:rPr lang="en-GB" sz="2800" dirty="0" err="1" smtClean="0">
                <a:latin typeface="Arial" charset="0"/>
              </a:rPr>
              <a:t>que</a:t>
            </a:r>
            <a:r>
              <a:rPr lang="en-GB" sz="2800" dirty="0" smtClean="0">
                <a:latin typeface="Arial" charset="0"/>
              </a:rPr>
              <a:t> se </a:t>
            </a:r>
            <a:r>
              <a:rPr lang="en-GB" sz="2800" dirty="0" err="1" smtClean="0">
                <a:latin typeface="Arial" charset="0"/>
              </a:rPr>
              <a:t>contrarreste</a:t>
            </a:r>
            <a:r>
              <a:rPr lang="en-GB" sz="2800" dirty="0" smtClean="0">
                <a:latin typeface="Arial" charset="0"/>
              </a:rPr>
              <a:t> el </a:t>
            </a:r>
            <a:r>
              <a:rPr lang="en-GB" sz="2800" dirty="0" err="1" smtClean="0">
                <a:latin typeface="Arial" charset="0"/>
              </a:rPr>
              <a:t>efecto</a:t>
            </a:r>
            <a:r>
              <a:rPr lang="en-GB" sz="2800" dirty="0" smtClean="0">
                <a:latin typeface="Arial" charset="0"/>
              </a:rPr>
              <a:t> de la </a:t>
            </a:r>
            <a:r>
              <a:rPr lang="en-GB" sz="2800" dirty="0" err="1" smtClean="0">
                <a:latin typeface="Arial" charset="0"/>
              </a:rPr>
              <a:t>perturbacion</a:t>
            </a:r>
            <a:r>
              <a:rPr lang="en-GB" sz="2800" dirty="0" smtClean="0">
                <a:latin typeface="Arial"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323850" y="1484709"/>
            <a:ext cx="8064500" cy="4464571"/>
          </a:xfrm>
        </p:spPr>
        <p:txBody>
          <a:bodyPr/>
          <a:lstStyle/>
          <a:p>
            <a:pPr algn="just" eaLnBrk="1" hangingPunct="1">
              <a:buFont typeface="Wingdings" pitchFamily="2" charset="2"/>
              <a:buNone/>
              <a:defRPr/>
            </a:pPr>
            <a:r>
              <a:rPr lang="en-GB" dirty="0" smtClean="0"/>
              <a:t>   </a:t>
            </a:r>
            <a:r>
              <a:rPr lang="en-GB" b="1" dirty="0" smtClean="0">
                <a:solidFill>
                  <a:srgbClr val="FFC000"/>
                </a:solidFill>
                <a:latin typeface="Arial" charset="0"/>
              </a:rPr>
              <a:t>CAMBIOS EN LA CONCENTRACION</a:t>
            </a:r>
          </a:p>
          <a:p>
            <a:pPr algn="just" eaLnBrk="1" hangingPunct="1">
              <a:buFont typeface="Wingdings" pitchFamily="2" charset="2"/>
              <a:buNone/>
              <a:defRPr/>
            </a:pPr>
            <a:r>
              <a:rPr lang="en-GB" dirty="0" smtClean="0">
                <a:latin typeface="Arial" charset="0"/>
              </a:rPr>
              <a:t>   </a:t>
            </a:r>
            <a:r>
              <a:rPr lang="en-GB" sz="2800" dirty="0" smtClean="0">
                <a:latin typeface="Arial" charset="0"/>
              </a:rPr>
              <a:t>Si un </a:t>
            </a:r>
            <a:r>
              <a:rPr lang="en-GB" sz="2800" dirty="0" err="1" smtClean="0">
                <a:latin typeface="Arial" charset="0"/>
              </a:rPr>
              <a:t>sistema</a:t>
            </a:r>
            <a:r>
              <a:rPr lang="en-GB" sz="2800" dirty="0" smtClean="0">
                <a:latin typeface="Arial" charset="0"/>
              </a:rPr>
              <a:t> </a:t>
            </a:r>
            <a:r>
              <a:rPr lang="en-GB" sz="2800" dirty="0" err="1" smtClean="0">
                <a:latin typeface="Arial" charset="0"/>
              </a:rPr>
              <a:t>químico</a:t>
            </a:r>
            <a:r>
              <a:rPr lang="en-GB" sz="2800" dirty="0" smtClean="0">
                <a:latin typeface="Arial" charset="0"/>
              </a:rPr>
              <a:t> </a:t>
            </a:r>
            <a:r>
              <a:rPr lang="en-GB" sz="2800" dirty="0" err="1" smtClean="0">
                <a:latin typeface="Arial" charset="0"/>
              </a:rPr>
              <a:t>está</a:t>
            </a:r>
            <a:r>
              <a:rPr lang="en-GB" sz="2800" dirty="0" smtClean="0">
                <a:latin typeface="Arial" charset="0"/>
              </a:rPr>
              <a:t> en </a:t>
            </a:r>
            <a:r>
              <a:rPr lang="en-GB" sz="2800" dirty="0" err="1" smtClean="0">
                <a:latin typeface="Arial" charset="0"/>
              </a:rPr>
              <a:t>equilibrio</a:t>
            </a:r>
            <a:r>
              <a:rPr lang="en-GB" sz="2800" dirty="0" smtClean="0">
                <a:latin typeface="Arial" charset="0"/>
              </a:rPr>
              <a:t> y se </a:t>
            </a:r>
            <a:r>
              <a:rPr lang="en-GB" sz="2800" dirty="0" err="1" smtClean="0">
                <a:latin typeface="Arial" charset="0"/>
              </a:rPr>
              <a:t>agrega</a:t>
            </a:r>
            <a:r>
              <a:rPr lang="en-GB" sz="2800" dirty="0" smtClean="0">
                <a:latin typeface="Arial" charset="0"/>
              </a:rPr>
              <a:t> </a:t>
            </a:r>
            <a:r>
              <a:rPr lang="en-GB" sz="2800" dirty="0" err="1" smtClean="0">
                <a:latin typeface="Arial" charset="0"/>
              </a:rPr>
              <a:t>una</a:t>
            </a:r>
            <a:r>
              <a:rPr lang="en-GB" sz="2800" dirty="0" smtClean="0">
                <a:latin typeface="Arial" charset="0"/>
              </a:rPr>
              <a:t> </a:t>
            </a:r>
            <a:r>
              <a:rPr lang="en-GB" sz="2800" dirty="0" err="1" smtClean="0">
                <a:latin typeface="Arial" charset="0"/>
              </a:rPr>
              <a:t>sustancia</a:t>
            </a:r>
            <a:r>
              <a:rPr lang="en-GB" sz="2800" dirty="0" smtClean="0">
                <a:latin typeface="Arial" charset="0"/>
              </a:rPr>
              <a:t> (</a:t>
            </a:r>
            <a:r>
              <a:rPr lang="en-GB" sz="2800" dirty="0" err="1" smtClean="0">
                <a:latin typeface="Arial" charset="0"/>
              </a:rPr>
              <a:t>ya</a:t>
            </a:r>
            <a:r>
              <a:rPr lang="en-GB" sz="2800" dirty="0" smtClean="0">
                <a:latin typeface="Arial" charset="0"/>
              </a:rPr>
              <a:t> sea un </a:t>
            </a:r>
            <a:r>
              <a:rPr lang="en-GB" sz="2800" dirty="0" err="1" smtClean="0">
                <a:latin typeface="Arial" charset="0"/>
              </a:rPr>
              <a:t>reactivo</a:t>
            </a:r>
            <a:r>
              <a:rPr lang="en-GB" sz="2800" dirty="0" smtClean="0">
                <a:latin typeface="Arial" charset="0"/>
              </a:rPr>
              <a:t> o un </a:t>
            </a:r>
            <a:r>
              <a:rPr lang="en-GB" sz="2800" dirty="0" err="1" smtClean="0">
                <a:latin typeface="Arial" charset="0"/>
              </a:rPr>
              <a:t>producto</a:t>
            </a:r>
            <a:r>
              <a:rPr lang="en-GB" sz="2800" dirty="0" smtClean="0">
                <a:latin typeface="Arial" charset="0"/>
              </a:rPr>
              <a:t>), la </a:t>
            </a:r>
            <a:r>
              <a:rPr lang="en-GB" sz="2800" dirty="0" err="1" smtClean="0">
                <a:latin typeface="Arial" charset="0"/>
              </a:rPr>
              <a:t>reacción</a:t>
            </a:r>
            <a:r>
              <a:rPr lang="en-GB" sz="2800" dirty="0" smtClean="0">
                <a:latin typeface="Arial" charset="0"/>
              </a:rPr>
              <a:t> se </a:t>
            </a:r>
            <a:r>
              <a:rPr lang="en-GB" sz="2800" dirty="0" err="1" smtClean="0">
                <a:latin typeface="Arial" charset="0"/>
              </a:rPr>
              <a:t>desplazará</a:t>
            </a:r>
            <a:r>
              <a:rPr lang="en-GB" sz="2800" dirty="0" smtClean="0">
                <a:latin typeface="Arial" charset="0"/>
              </a:rPr>
              <a:t> de </a:t>
            </a:r>
            <a:r>
              <a:rPr lang="en-GB" sz="2800" dirty="0" err="1" smtClean="0">
                <a:latin typeface="Arial" charset="0"/>
              </a:rPr>
              <a:t>modo</a:t>
            </a:r>
            <a:r>
              <a:rPr lang="en-GB" sz="2800" dirty="0" smtClean="0">
                <a:latin typeface="Arial" charset="0"/>
              </a:rPr>
              <a:t> </a:t>
            </a:r>
            <a:r>
              <a:rPr lang="en-GB" sz="2800" dirty="0" err="1" smtClean="0">
                <a:latin typeface="Arial" charset="0"/>
              </a:rPr>
              <a:t>que</a:t>
            </a:r>
            <a:r>
              <a:rPr lang="en-GB" sz="2800" dirty="0" smtClean="0">
                <a:latin typeface="Arial" charset="0"/>
              </a:rPr>
              <a:t> se </a:t>
            </a:r>
            <a:r>
              <a:rPr lang="en-GB" sz="2800" dirty="0" err="1" smtClean="0">
                <a:latin typeface="Arial" charset="0"/>
              </a:rPr>
              <a:t>restablezca</a:t>
            </a:r>
            <a:r>
              <a:rPr lang="en-GB" sz="2800" dirty="0" smtClean="0">
                <a:latin typeface="Arial" charset="0"/>
              </a:rPr>
              <a:t> el </a:t>
            </a:r>
            <a:r>
              <a:rPr lang="en-GB" sz="2800" dirty="0" err="1" smtClean="0">
                <a:latin typeface="Arial" charset="0"/>
              </a:rPr>
              <a:t>equilibrio</a:t>
            </a:r>
            <a:r>
              <a:rPr lang="en-GB" sz="2800" dirty="0" smtClean="0">
                <a:latin typeface="Arial" charset="0"/>
              </a:rPr>
              <a:t> </a:t>
            </a:r>
            <a:r>
              <a:rPr lang="en-GB" sz="2800" dirty="0" err="1" smtClean="0">
                <a:latin typeface="Arial" charset="0"/>
              </a:rPr>
              <a:t>consumiendo</a:t>
            </a:r>
            <a:r>
              <a:rPr lang="en-GB" sz="2800" dirty="0" smtClean="0">
                <a:latin typeface="Arial" charset="0"/>
              </a:rPr>
              <a:t> parte de la </a:t>
            </a:r>
            <a:r>
              <a:rPr lang="en-GB" sz="2800" dirty="0" err="1" smtClean="0">
                <a:latin typeface="Arial" charset="0"/>
              </a:rPr>
              <a:t>sustancia</a:t>
            </a:r>
            <a:r>
              <a:rPr lang="en-GB" sz="2800" dirty="0" smtClean="0">
                <a:latin typeface="Arial" charset="0"/>
              </a:rPr>
              <a:t> </a:t>
            </a:r>
            <a:r>
              <a:rPr lang="en-GB" sz="2800" dirty="0" err="1" smtClean="0">
                <a:latin typeface="Arial" charset="0"/>
              </a:rPr>
              <a:t>agregada</a:t>
            </a:r>
            <a:r>
              <a:rPr lang="en-GB" sz="2800" dirty="0" smtClean="0">
                <a:latin typeface="Arial" charset="0"/>
              </a:rPr>
              <a:t>. A la </a:t>
            </a:r>
            <a:r>
              <a:rPr lang="en-GB" sz="2800" dirty="0" err="1" smtClean="0">
                <a:latin typeface="Arial" charset="0"/>
              </a:rPr>
              <a:t>inversa</a:t>
            </a:r>
            <a:r>
              <a:rPr lang="en-GB" sz="2800" dirty="0" smtClean="0">
                <a:latin typeface="Arial" charset="0"/>
              </a:rPr>
              <a:t>, </a:t>
            </a:r>
            <a:r>
              <a:rPr lang="en-GB" sz="2800" dirty="0" err="1" smtClean="0">
                <a:latin typeface="Arial" charset="0"/>
              </a:rPr>
              <a:t>eliminar</a:t>
            </a:r>
            <a:r>
              <a:rPr lang="en-GB" sz="2800" dirty="0" smtClean="0">
                <a:latin typeface="Arial" charset="0"/>
              </a:rPr>
              <a:t> </a:t>
            </a:r>
            <a:r>
              <a:rPr lang="en-GB" sz="2800" dirty="0" err="1" smtClean="0">
                <a:latin typeface="Arial" charset="0"/>
              </a:rPr>
              <a:t>una</a:t>
            </a:r>
            <a:r>
              <a:rPr lang="en-GB" sz="2800" dirty="0" smtClean="0">
                <a:latin typeface="Arial" charset="0"/>
              </a:rPr>
              <a:t> </a:t>
            </a:r>
            <a:r>
              <a:rPr lang="en-GB" sz="2800" dirty="0" err="1" smtClean="0">
                <a:latin typeface="Arial" charset="0"/>
              </a:rPr>
              <a:t>sustancia</a:t>
            </a:r>
            <a:r>
              <a:rPr lang="en-GB" sz="2800" dirty="0" smtClean="0">
                <a:latin typeface="Arial" charset="0"/>
              </a:rPr>
              <a:t> </a:t>
            </a:r>
            <a:r>
              <a:rPr lang="en-GB" sz="2800" dirty="0" err="1" smtClean="0">
                <a:latin typeface="Arial" charset="0"/>
              </a:rPr>
              <a:t>provocará</a:t>
            </a:r>
            <a:r>
              <a:rPr lang="en-GB" sz="2800" dirty="0" smtClean="0">
                <a:latin typeface="Arial" charset="0"/>
              </a:rPr>
              <a:t> </a:t>
            </a:r>
            <a:r>
              <a:rPr lang="en-GB" sz="2800" dirty="0" err="1" smtClean="0">
                <a:latin typeface="Arial" charset="0"/>
              </a:rPr>
              <a:t>que</a:t>
            </a:r>
            <a:r>
              <a:rPr lang="en-GB" sz="2800" dirty="0" smtClean="0">
                <a:latin typeface="Arial" charset="0"/>
              </a:rPr>
              <a:t> la </a:t>
            </a:r>
            <a:r>
              <a:rPr lang="en-GB" sz="2800" dirty="0" err="1" smtClean="0">
                <a:latin typeface="Arial" charset="0"/>
              </a:rPr>
              <a:t>reacción</a:t>
            </a:r>
            <a:r>
              <a:rPr lang="en-GB" sz="2800" dirty="0" smtClean="0">
                <a:latin typeface="Arial" charset="0"/>
              </a:rPr>
              <a:t> se </a:t>
            </a:r>
            <a:r>
              <a:rPr lang="en-GB" sz="2800" dirty="0" err="1" smtClean="0">
                <a:latin typeface="Arial" charset="0"/>
              </a:rPr>
              <a:t>desplace</a:t>
            </a:r>
            <a:r>
              <a:rPr lang="en-GB" sz="2800" dirty="0" smtClean="0">
                <a:latin typeface="Arial" charset="0"/>
              </a:rPr>
              <a:t> en el </a:t>
            </a:r>
            <a:r>
              <a:rPr lang="en-GB" sz="2800" dirty="0" err="1" smtClean="0">
                <a:latin typeface="Arial" charset="0"/>
              </a:rPr>
              <a:t>sentido</a:t>
            </a:r>
            <a:r>
              <a:rPr lang="en-GB" sz="2800" dirty="0" smtClean="0">
                <a:latin typeface="Arial" charset="0"/>
              </a:rPr>
              <a:t> </a:t>
            </a:r>
            <a:r>
              <a:rPr lang="en-GB" sz="2800" dirty="0" err="1" smtClean="0">
                <a:latin typeface="Arial" charset="0"/>
              </a:rPr>
              <a:t>que</a:t>
            </a:r>
            <a:r>
              <a:rPr lang="en-GB" sz="2800" dirty="0" smtClean="0">
                <a:latin typeface="Arial" charset="0"/>
              </a:rPr>
              <a:t> forma </a:t>
            </a:r>
            <a:r>
              <a:rPr lang="en-GB" sz="2800" dirty="0" err="1" smtClean="0">
                <a:latin typeface="Arial" charset="0"/>
              </a:rPr>
              <a:t>más</a:t>
            </a:r>
            <a:r>
              <a:rPr lang="en-GB" sz="2800" dirty="0" smtClean="0">
                <a:latin typeface="Arial" charset="0"/>
              </a:rPr>
              <a:t> de </a:t>
            </a:r>
            <a:r>
              <a:rPr lang="en-GB" sz="2800" dirty="0" err="1" smtClean="0">
                <a:latin typeface="Arial" charset="0"/>
              </a:rPr>
              <a:t>esa</a:t>
            </a:r>
            <a:r>
              <a:rPr lang="en-GB" sz="2800" dirty="0" smtClean="0">
                <a:latin typeface="Arial" charset="0"/>
              </a:rPr>
              <a:t> </a:t>
            </a:r>
            <a:r>
              <a:rPr lang="en-GB" sz="2800" dirty="0" err="1" smtClean="0">
                <a:latin typeface="Arial" charset="0"/>
              </a:rPr>
              <a:t>sustancia</a:t>
            </a:r>
            <a:r>
              <a:rPr lang="en-GB" sz="2800" dirty="0" smtClean="0">
                <a:latin typeface="Arial" charset="0"/>
              </a:rPr>
              <a:t>. </a:t>
            </a:r>
          </a:p>
          <a:p>
            <a:pPr algn="just" eaLnBrk="1" hangingPunct="1">
              <a:buFont typeface="Wingdings" pitchFamily="2" charset="2"/>
              <a:buNone/>
              <a:defRPr/>
            </a:pPr>
            <a:r>
              <a:rPr lang="en-GB" sz="2800" dirty="0" smtClean="0">
                <a:latin typeface="Arial" charset="0"/>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idx="1"/>
          </p:nvPr>
        </p:nvSpPr>
        <p:spPr>
          <a:xfrm>
            <a:off x="323850" y="476672"/>
            <a:ext cx="8302625" cy="6597650"/>
          </a:xfrm>
        </p:spPr>
        <p:txBody>
          <a:bodyPr/>
          <a:lstStyle/>
          <a:p>
            <a:pPr eaLnBrk="1" hangingPunct="1">
              <a:lnSpc>
                <a:spcPct val="80000"/>
              </a:lnSpc>
              <a:buFont typeface="Wingdings" pitchFamily="2" charset="2"/>
              <a:buNone/>
              <a:defRPr/>
            </a:pPr>
            <a:endParaRPr lang="en-GB" sz="900" dirty="0" smtClean="0"/>
          </a:p>
          <a:p>
            <a:pPr algn="just" eaLnBrk="1" hangingPunct="1">
              <a:lnSpc>
                <a:spcPct val="80000"/>
              </a:lnSpc>
              <a:buFont typeface="Wingdings" pitchFamily="2" charset="2"/>
              <a:buNone/>
              <a:defRPr/>
            </a:pPr>
            <a:r>
              <a:rPr lang="en-GB" sz="2800" b="1" dirty="0" smtClean="0">
                <a:solidFill>
                  <a:srgbClr val="00B0F0"/>
                </a:solidFill>
                <a:latin typeface="Arial" charset="0"/>
              </a:rPr>
              <a:t>EJEMPLO</a:t>
            </a:r>
          </a:p>
          <a:p>
            <a:pPr algn="just" eaLnBrk="1" hangingPunct="1">
              <a:lnSpc>
                <a:spcPct val="80000"/>
              </a:lnSpc>
              <a:buFont typeface="Wingdings" pitchFamily="2" charset="2"/>
              <a:buNone/>
              <a:defRPr/>
            </a:pPr>
            <a:endParaRPr lang="en-GB" sz="2800" dirty="0" smtClean="0">
              <a:latin typeface="Arial" charset="0"/>
            </a:endParaRPr>
          </a:p>
          <a:p>
            <a:pPr algn="just" eaLnBrk="1" hangingPunct="1">
              <a:lnSpc>
                <a:spcPct val="80000"/>
              </a:lnSpc>
              <a:buClr>
                <a:srgbClr val="CC0000"/>
              </a:buClr>
              <a:defRPr/>
            </a:pPr>
            <a:endParaRPr lang="es-PE" sz="2800" b="1" i="1" dirty="0" smtClean="0">
              <a:latin typeface="Arial" charset="0"/>
            </a:endParaRPr>
          </a:p>
          <a:p>
            <a:pPr algn="just" eaLnBrk="1" hangingPunct="1">
              <a:lnSpc>
                <a:spcPct val="80000"/>
              </a:lnSpc>
              <a:buClr>
                <a:srgbClr val="CC0000"/>
              </a:buClr>
              <a:buFont typeface="Wingdings" pitchFamily="2" charset="2"/>
              <a:buNone/>
              <a:defRPr/>
            </a:pPr>
            <a:endParaRPr lang="es-PE" sz="1200" b="1" i="1" dirty="0" smtClean="0">
              <a:latin typeface="Arial" charset="0"/>
            </a:endParaRPr>
          </a:p>
          <a:p>
            <a:pPr algn="just" eaLnBrk="1" hangingPunct="1">
              <a:lnSpc>
                <a:spcPct val="80000"/>
              </a:lnSpc>
              <a:buClr>
                <a:srgbClr val="CC0000"/>
              </a:buClr>
              <a:defRPr/>
            </a:pPr>
            <a:r>
              <a:rPr lang="es-PE" sz="2800" b="1" i="1" dirty="0" smtClean="0">
                <a:solidFill>
                  <a:srgbClr val="FFFF00"/>
                </a:solidFill>
                <a:latin typeface="Arial" charset="0"/>
              </a:rPr>
              <a:t>¿De qué manera respondería el sistema si se agrega más O</a:t>
            </a:r>
            <a:r>
              <a:rPr lang="es-PE" sz="2800" b="1" i="1" baseline="-25000" dirty="0" smtClean="0">
                <a:solidFill>
                  <a:srgbClr val="FFFF00"/>
                </a:solidFill>
                <a:latin typeface="Arial" charset="0"/>
              </a:rPr>
              <a:t>2</a:t>
            </a:r>
            <a:r>
              <a:rPr lang="es-PE" sz="2800" b="1" i="1" dirty="0" smtClean="0">
                <a:solidFill>
                  <a:srgbClr val="FFFF00"/>
                </a:solidFill>
                <a:latin typeface="Arial" charset="0"/>
              </a:rPr>
              <a:t>?</a:t>
            </a:r>
          </a:p>
          <a:p>
            <a:pPr algn="just" eaLnBrk="1" hangingPunct="1">
              <a:lnSpc>
                <a:spcPct val="80000"/>
              </a:lnSpc>
              <a:buClr>
                <a:srgbClr val="CC0000"/>
              </a:buClr>
              <a:buFont typeface="Wingdings" pitchFamily="2" charset="2"/>
              <a:buNone/>
              <a:defRPr/>
            </a:pPr>
            <a:r>
              <a:rPr lang="es-PE" sz="2800" dirty="0" smtClean="0">
                <a:latin typeface="Arial" charset="0"/>
              </a:rPr>
              <a:t>	Según el principio de Le </a:t>
            </a:r>
            <a:r>
              <a:rPr lang="es-PE" sz="2800" dirty="0" err="1" smtClean="0">
                <a:latin typeface="Arial" charset="0"/>
              </a:rPr>
              <a:t>Chatelier</a:t>
            </a:r>
            <a:r>
              <a:rPr lang="es-PE" sz="2800" dirty="0" smtClean="0">
                <a:latin typeface="Arial" charset="0"/>
              </a:rPr>
              <a:t> el sistema reaccionará tratando de consumir el O</a:t>
            </a:r>
            <a:r>
              <a:rPr lang="es-PE" sz="2800" baseline="-25000" dirty="0" smtClean="0">
                <a:latin typeface="Arial" charset="0"/>
              </a:rPr>
              <a:t>2</a:t>
            </a:r>
            <a:r>
              <a:rPr lang="es-PE" sz="2800" dirty="0" smtClean="0">
                <a:latin typeface="Arial" charset="0"/>
              </a:rPr>
              <a:t> agregado, por consiguiente el equilibrio se desplazará hacia la derecha.</a:t>
            </a:r>
            <a:endParaRPr lang="es-PE" sz="2800" b="1" i="1" dirty="0" smtClean="0">
              <a:latin typeface="Arial" charset="0"/>
            </a:endParaRPr>
          </a:p>
          <a:p>
            <a:pPr algn="just" eaLnBrk="1" hangingPunct="1">
              <a:lnSpc>
                <a:spcPct val="80000"/>
              </a:lnSpc>
              <a:buClr>
                <a:srgbClr val="CC0000"/>
              </a:buClr>
              <a:defRPr/>
            </a:pPr>
            <a:r>
              <a:rPr lang="es-PE" sz="2800" b="1" i="1" dirty="0" smtClean="0">
                <a:solidFill>
                  <a:srgbClr val="FFFF00"/>
                </a:solidFill>
                <a:latin typeface="Arial" charset="0"/>
              </a:rPr>
              <a:t>¿De qué manera respondería el sistema si se remueve algo de SO</a:t>
            </a:r>
            <a:r>
              <a:rPr lang="es-PE" sz="2800" b="1" i="1" baseline="-25000" dirty="0" smtClean="0">
                <a:solidFill>
                  <a:srgbClr val="FFFF00"/>
                </a:solidFill>
                <a:latin typeface="Arial" charset="0"/>
              </a:rPr>
              <a:t>2</a:t>
            </a:r>
            <a:r>
              <a:rPr lang="es-PE" sz="2800" b="1" i="1" dirty="0" smtClean="0">
                <a:solidFill>
                  <a:srgbClr val="FFFF00"/>
                </a:solidFill>
                <a:latin typeface="Arial" charset="0"/>
              </a:rPr>
              <a:t>?</a:t>
            </a:r>
          </a:p>
          <a:p>
            <a:pPr algn="just" eaLnBrk="1" hangingPunct="1">
              <a:lnSpc>
                <a:spcPct val="80000"/>
              </a:lnSpc>
              <a:buClr>
                <a:srgbClr val="CC0000"/>
              </a:buClr>
              <a:buFont typeface="Wingdings" pitchFamily="2" charset="2"/>
              <a:buNone/>
              <a:defRPr/>
            </a:pPr>
            <a:r>
              <a:rPr lang="es-PE" sz="2800" dirty="0" smtClean="0">
                <a:latin typeface="Arial" charset="0"/>
              </a:rPr>
              <a:t>	Según el principio de Le </a:t>
            </a:r>
            <a:r>
              <a:rPr lang="es-PE" sz="2800" dirty="0" err="1" smtClean="0">
                <a:latin typeface="Arial" charset="0"/>
              </a:rPr>
              <a:t>Chatelier</a:t>
            </a:r>
            <a:r>
              <a:rPr lang="es-PE" sz="2800" dirty="0" smtClean="0">
                <a:latin typeface="Arial" charset="0"/>
              </a:rPr>
              <a:t> el sistema tratará de reponer el SO</a:t>
            </a:r>
            <a:r>
              <a:rPr lang="es-PE" sz="2800" baseline="-25000" dirty="0" smtClean="0">
                <a:latin typeface="Arial" charset="0"/>
              </a:rPr>
              <a:t>2 </a:t>
            </a:r>
            <a:r>
              <a:rPr lang="es-PE" sz="2800" dirty="0" smtClean="0">
                <a:latin typeface="Arial" charset="0"/>
              </a:rPr>
              <a:t>removido, el equilibrio se desplazará hacia la izquierda.</a:t>
            </a:r>
            <a:endParaRPr lang="es-ES" sz="2800" dirty="0" smtClean="0">
              <a:latin typeface="Arial" charset="0"/>
            </a:endParaRPr>
          </a:p>
          <a:p>
            <a:pPr algn="just" eaLnBrk="1" hangingPunct="1">
              <a:lnSpc>
                <a:spcPct val="80000"/>
              </a:lnSpc>
              <a:buFont typeface="Wingdings" pitchFamily="2" charset="2"/>
              <a:buNone/>
              <a:defRPr/>
            </a:pPr>
            <a:endParaRPr lang="en-GB" sz="2800" dirty="0" smtClean="0">
              <a:latin typeface="Arial" charset="0"/>
            </a:endParaRPr>
          </a:p>
        </p:txBody>
      </p:sp>
      <p:grpSp>
        <p:nvGrpSpPr>
          <p:cNvPr id="28676" name="Group 4"/>
          <p:cNvGrpSpPr>
            <a:grpSpLocks/>
          </p:cNvGrpSpPr>
          <p:nvPr/>
        </p:nvGrpSpPr>
        <p:grpSpPr bwMode="auto">
          <a:xfrm>
            <a:off x="900113" y="1287165"/>
            <a:ext cx="6465887" cy="701675"/>
            <a:chOff x="874" y="799"/>
            <a:chExt cx="4073" cy="442"/>
          </a:xfrm>
        </p:grpSpPr>
        <p:graphicFrame>
          <p:nvGraphicFramePr>
            <p:cNvPr id="28674" name="Object 5"/>
            <p:cNvGraphicFramePr>
              <a:graphicFrameLocks noChangeAspect="1"/>
            </p:cNvGraphicFramePr>
            <p:nvPr/>
          </p:nvGraphicFramePr>
          <p:xfrm>
            <a:off x="874" y="799"/>
            <a:ext cx="4073" cy="442"/>
          </p:xfrm>
          <a:graphic>
            <a:graphicData uri="http://schemas.openxmlformats.org/presentationml/2006/ole">
              <mc:AlternateContent xmlns:mc="http://schemas.openxmlformats.org/markup-compatibility/2006">
                <mc:Choice xmlns:v="urn:schemas-microsoft-com:vml" Requires="v">
                  <p:oleObj spid="_x0000_s28704" name="Ecuación" r:id="rId3" imgW="2222280" imgH="241200" progId="Equation.3">
                    <p:embed/>
                  </p:oleObj>
                </mc:Choice>
                <mc:Fallback>
                  <p:oleObj name="Ecuación" r:id="rId3" imgW="222228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 y="799"/>
                          <a:ext cx="4073"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Line 6"/>
            <p:cNvSpPr>
              <a:spLocks noChangeShapeType="1"/>
            </p:cNvSpPr>
            <p:nvPr/>
          </p:nvSpPr>
          <p:spPr bwMode="auto">
            <a:xfrm>
              <a:off x="2608" y="935"/>
              <a:ext cx="5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8678" name="Line 7"/>
            <p:cNvSpPr>
              <a:spLocks noChangeShapeType="1"/>
            </p:cNvSpPr>
            <p:nvPr/>
          </p:nvSpPr>
          <p:spPr bwMode="auto">
            <a:xfrm flipH="1">
              <a:off x="2608" y="1026"/>
              <a:ext cx="5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a:xfrm>
            <a:off x="395288" y="1051644"/>
            <a:ext cx="8229600" cy="5473700"/>
          </a:xfrm>
        </p:spPr>
        <p:txBody>
          <a:bodyPr/>
          <a:lstStyle/>
          <a:p>
            <a:pPr algn="just" eaLnBrk="1" hangingPunct="1">
              <a:buFont typeface="Wingdings" pitchFamily="2" charset="2"/>
              <a:buNone/>
              <a:defRPr/>
            </a:pPr>
            <a:r>
              <a:rPr lang="en-GB" dirty="0" smtClean="0"/>
              <a:t>   </a:t>
            </a:r>
            <a:r>
              <a:rPr lang="en-GB" sz="2800" b="1" dirty="0" smtClean="0">
                <a:solidFill>
                  <a:srgbClr val="FFC000"/>
                </a:solidFill>
                <a:latin typeface="Arial" charset="0"/>
              </a:rPr>
              <a:t>CAMBIOS EN EL VOLUMEN Y PRESIÓN</a:t>
            </a:r>
          </a:p>
          <a:p>
            <a:pPr algn="just" eaLnBrk="1" hangingPunct="1">
              <a:buFont typeface="Wingdings" pitchFamily="2" charset="2"/>
              <a:buNone/>
              <a:defRPr/>
            </a:pPr>
            <a:r>
              <a:rPr lang="en-GB" sz="2800" dirty="0" smtClean="0">
                <a:latin typeface="Arial" charset="0"/>
              </a:rPr>
              <a:t>   Un </a:t>
            </a:r>
            <a:r>
              <a:rPr lang="en-GB" sz="2800" dirty="0" err="1" smtClean="0">
                <a:latin typeface="Arial" charset="0"/>
              </a:rPr>
              <a:t>aumento</a:t>
            </a:r>
            <a:r>
              <a:rPr lang="en-GB" sz="2800" dirty="0" smtClean="0">
                <a:latin typeface="Arial" charset="0"/>
              </a:rPr>
              <a:t> en la </a:t>
            </a:r>
            <a:r>
              <a:rPr lang="en-GB" sz="2800" dirty="0" err="1" smtClean="0">
                <a:latin typeface="Arial" charset="0"/>
              </a:rPr>
              <a:t>presión</a:t>
            </a:r>
            <a:r>
              <a:rPr lang="en-GB" sz="2800" dirty="0" smtClean="0">
                <a:latin typeface="Arial" charset="0"/>
              </a:rPr>
              <a:t> (</a:t>
            </a:r>
            <a:r>
              <a:rPr lang="en-GB" sz="2800" dirty="0" err="1" smtClean="0">
                <a:latin typeface="Arial" charset="0"/>
              </a:rPr>
              <a:t>disminución</a:t>
            </a:r>
            <a:r>
              <a:rPr lang="en-GB" sz="2800" dirty="0" smtClean="0">
                <a:latin typeface="Arial" charset="0"/>
              </a:rPr>
              <a:t> del </a:t>
            </a:r>
            <a:r>
              <a:rPr lang="en-GB" sz="2800" dirty="0" err="1" smtClean="0">
                <a:latin typeface="Arial" charset="0"/>
              </a:rPr>
              <a:t>volumen</a:t>
            </a:r>
            <a:r>
              <a:rPr lang="en-GB" sz="2800" dirty="0" smtClean="0">
                <a:latin typeface="Arial" charset="0"/>
              </a:rPr>
              <a:t>) </a:t>
            </a:r>
            <a:r>
              <a:rPr lang="en-GB" sz="2800" dirty="0" err="1" smtClean="0">
                <a:latin typeface="Arial" charset="0"/>
              </a:rPr>
              <a:t>favorece</a:t>
            </a:r>
            <a:r>
              <a:rPr lang="en-GB" sz="2800" dirty="0" smtClean="0">
                <a:latin typeface="Arial" charset="0"/>
              </a:rPr>
              <a:t> la </a:t>
            </a:r>
            <a:r>
              <a:rPr lang="en-GB" sz="2800" dirty="0" err="1" smtClean="0">
                <a:latin typeface="Arial" charset="0"/>
              </a:rPr>
              <a:t>reacción</a:t>
            </a:r>
            <a:r>
              <a:rPr lang="en-GB" sz="2800" dirty="0" smtClean="0">
                <a:latin typeface="Arial" charset="0"/>
              </a:rPr>
              <a:t> </a:t>
            </a:r>
            <a:r>
              <a:rPr lang="en-GB" sz="2800" dirty="0" err="1" smtClean="0">
                <a:latin typeface="Arial" charset="0"/>
              </a:rPr>
              <a:t>neta</a:t>
            </a:r>
            <a:r>
              <a:rPr lang="en-GB" sz="2800" dirty="0" smtClean="0">
                <a:latin typeface="Arial" charset="0"/>
              </a:rPr>
              <a:t> </a:t>
            </a:r>
            <a:r>
              <a:rPr lang="en-GB" sz="2800" dirty="0" err="1" smtClean="0">
                <a:latin typeface="Arial" charset="0"/>
              </a:rPr>
              <a:t>que</a:t>
            </a:r>
            <a:r>
              <a:rPr lang="en-GB" sz="2800" dirty="0" smtClean="0">
                <a:latin typeface="Arial" charset="0"/>
              </a:rPr>
              <a:t> reduce el </a:t>
            </a:r>
            <a:r>
              <a:rPr lang="en-GB" sz="2800" dirty="0" err="1" smtClean="0">
                <a:latin typeface="Arial" charset="0"/>
              </a:rPr>
              <a:t>número</a:t>
            </a:r>
            <a:r>
              <a:rPr lang="en-GB" sz="2800" dirty="0" smtClean="0">
                <a:latin typeface="Arial" charset="0"/>
              </a:rPr>
              <a:t> total de moles de gases, y </a:t>
            </a:r>
            <a:r>
              <a:rPr lang="en-GB" sz="2800" dirty="0" err="1" smtClean="0">
                <a:latin typeface="Arial" charset="0"/>
              </a:rPr>
              <a:t>una</a:t>
            </a:r>
            <a:r>
              <a:rPr lang="en-GB" sz="2800" dirty="0" smtClean="0">
                <a:latin typeface="Arial" charset="0"/>
              </a:rPr>
              <a:t> </a:t>
            </a:r>
            <a:r>
              <a:rPr lang="en-GB" sz="2800" dirty="0" err="1" smtClean="0">
                <a:latin typeface="Arial" charset="0"/>
              </a:rPr>
              <a:t>disminución</a:t>
            </a:r>
            <a:r>
              <a:rPr lang="en-GB" sz="2800" dirty="0" smtClean="0">
                <a:latin typeface="Arial" charset="0"/>
              </a:rPr>
              <a:t> en la </a:t>
            </a:r>
            <a:r>
              <a:rPr lang="en-GB" sz="2800" dirty="0" err="1" smtClean="0">
                <a:latin typeface="Arial" charset="0"/>
              </a:rPr>
              <a:t>presion</a:t>
            </a:r>
            <a:r>
              <a:rPr lang="en-GB" sz="2800" dirty="0" smtClean="0">
                <a:latin typeface="Arial" charset="0"/>
              </a:rPr>
              <a:t> (</a:t>
            </a:r>
            <a:r>
              <a:rPr lang="en-GB" sz="2800" dirty="0" err="1" smtClean="0">
                <a:latin typeface="Arial" charset="0"/>
              </a:rPr>
              <a:t>aumento</a:t>
            </a:r>
            <a:r>
              <a:rPr lang="en-GB" sz="2800" dirty="0" smtClean="0">
                <a:latin typeface="Arial" charset="0"/>
              </a:rPr>
              <a:t> de </a:t>
            </a:r>
            <a:r>
              <a:rPr lang="en-GB" sz="2800" dirty="0" err="1" smtClean="0">
                <a:latin typeface="Arial" charset="0"/>
              </a:rPr>
              <a:t>volumen</a:t>
            </a:r>
            <a:r>
              <a:rPr lang="en-GB" sz="2800" dirty="0" smtClean="0">
                <a:latin typeface="Arial" charset="0"/>
              </a:rPr>
              <a:t>) </a:t>
            </a:r>
            <a:r>
              <a:rPr lang="en-GB" sz="2800" dirty="0" err="1" smtClean="0">
                <a:latin typeface="Arial" charset="0"/>
              </a:rPr>
              <a:t>favorece</a:t>
            </a:r>
            <a:r>
              <a:rPr lang="en-GB" sz="2800" dirty="0" smtClean="0">
                <a:latin typeface="Arial" charset="0"/>
              </a:rPr>
              <a:t> la </a:t>
            </a:r>
            <a:r>
              <a:rPr lang="en-GB" sz="2800" dirty="0" err="1" smtClean="0">
                <a:latin typeface="Arial" charset="0"/>
              </a:rPr>
              <a:t>reacción</a:t>
            </a:r>
            <a:r>
              <a:rPr lang="en-GB" sz="2800" dirty="0" smtClean="0">
                <a:latin typeface="Arial" charset="0"/>
              </a:rPr>
              <a:t> </a:t>
            </a:r>
            <a:r>
              <a:rPr lang="en-GB" sz="2800" dirty="0" err="1" smtClean="0">
                <a:latin typeface="Arial" charset="0"/>
              </a:rPr>
              <a:t>neta</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aumenta</a:t>
            </a:r>
            <a:r>
              <a:rPr lang="en-GB" sz="2800" dirty="0" smtClean="0">
                <a:latin typeface="Arial" charset="0"/>
              </a:rPr>
              <a:t> el </a:t>
            </a:r>
            <a:r>
              <a:rPr lang="en-GB" sz="2800" dirty="0" err="1" smtClean="0">
                <a:latin typeface="Arial" charset="0"/>
              </a:rPr>
              <a:t>número</a:t>
            </a:r>
            <a:r>
              <a:rPr lang="en-GB" sz="2800" dirty="0" smtClean="0">
                <a:latin typeface="Arial" charset="0"/>
              </a:rPr>
              <a:t> total de moles de gases.</a:t>
            </a:r>
          </a:p>
          <a:p>
            <a:pPr algn="just" eaLnBrk="1" hangingPunct="1">
              <a:buFont typeface="Wingdings" pitchFamily="2" charset="2"/>
              <a:buNone/>
              <a:defRPr/>
            </a:pPr>
            <a:r>
              <a:rPr lang="en-GB" sz="2800" dirty="0" smtClean="0">
                <a:latin typeface="Arial" charset="0"/>
              </a:rPr>
              <a:t>    Para </a:t>
            </a:r>
            <a:r>
              <a:rPr lang="en-GB" sz="2800" dirty="0" err="1" smtClean="0">
                <a:latin typeface="Arial" charset="0"/>
              </a:rPr>
              <a:t>las</a:t>
            </a:r>
            <a:r>
              <a:rPr lang="en-GB" sz="2800" dirty="0" smtClean="0">
                <a:latin typeface="Arial" charset="0"/>
              </a:rPr>
              <a:t> </a:t>
            </a:r>
            <a:r>
              <a:rPr lang="en-GB" sz="2800" dirty="0" err="1" smtClean="0">
                <a:latin typeface="Arial" charset="0"/>
              </a:rPr>
              <a:t>reacciones</a:t>
            </a:r>
            <a:r>
              <a:rPr lang="en-GB" sz="2800" dirty="0" smtClean="0">
                <a:latin typeface="Arial" charset="0"/>
              </a:rPr>
              <a:t> en </a:t>
            </a:r>
            <a:r>
              <a:rPr lang="en-GB" sz="2800" dirty="0" err="1" smtClean="0">
                <a:latin typeface="Arial" charset="0"/>
              </a:rPr>
              <a:t>las</a:t>
            </a:r>
            <a:r>
              <a:rPr lang="en-GB" sz="2800" dirty="0" smtClean="0">
                <a:latin typeface="Arial" charset="0"/>
              </a:rPr>
              <a:t> </a:t>
            </a:r>
            <a:r>
              <a:rPr lang="en-GB" sz="2800" dirty="0" err="1" smtClean="0">
                <a:latin typeface="Arial" charset="0"/>
              </a:rPr>
              <a:t>que</a:t>
            </a:r>
            <a:r>
              <a:rPr lang="en-GB" sz="2800" dirty="0" smtClean="0">
                <a:latin typeface="Arial" charset="0"/>
              </a:rPr>
              <a:t> no cambia el </a:t>
            </a:r>
            <a:r>
              <a:rPr lang="en-GB" sz="2800" dirty="0" err="1" smtClean="0">
                <a:latin typeface="Arial" charset="0"/>
              </a:rPr>
              <a:t>número</a:t>
            </a:r>
            <a:r>
              <a:rPr lang="en-GB" sz="2800" dirty="0" smtClean="0">
                <a:latin typeface="Arial" charset="0"/>
              </a:rPr>
              <a:t> de moles de gases (</a:t>
            </a:r>
            <a:r>
              <a:rPr lang="el-GR" sz="2800" dirty="0" smtClean="0">
                <a:latin typeface="Arial" charset="0"/>
                <a:cs typeface="Arial" charset="0"/>
              </a:rPr>
              <a:t>Δ</a:t>
            </a:r>
            <a:r>
              <a:rPr lang="en-GB" sz="2800" dirty="0" smtClean="0">
                <a:latin typeface="Arial" charset="0"/>
                <a:cs typeface="Arial" charset="0"/>
              </a:rPr>
              <a:t>n = 0</a:t>
            </a:r>
            <a:r>
              <a:rPr lang="en-GB" sz="2800" dirty="0" smtClean="0">
                <a:latin typeface="Arial" charset="0"/>
              </a:rPr>
              <a:t>), el </a:t>
            </a:r>
            <a:r>
              <a:rPr lang="en-GB" sz="2800" dirty="0" err="1" smtClean="0">
                <a:latin typeface="Arial" charset="0"/>
              </a:rPr>
              <a:t>cambio</a:t>
            </a:r>
            <a:r>
              <a:rPr lang="en-GB" sz="2800" dirty="0" smtClean="0">
                <a:latin typeface="Arial" charset="0"/>
              </a:rPr>
              <a:t> de </a:t>
            </a:r>
            <a:r>
              <a:rPr lang="en-GB" sz="2800" dirty="0" err="1" smtClean="0">
                <a:latin typeface="Arial" charset="0"/>
              </a:rPr>
              <a:t>presión</a:t>
            </a:r>
            <a:r>
              <a:rPr lang="en-GB" sz="2800" dirty="0" smtClean="0">
                <a:latin typeface="Arial" charset="0"/>
              </a:rPr>
              <a:t> (o de </a:t>
            </a:r>
            <a:r>
              <a:rPr lang="en-GB" sz="2800" dirty="0" err="1" smtClean="0">
                <a:latin typeface="Arial" charset="0"/>
              </a:rPr>
              <a:t>volumen</a:t>
            </a:r>
            <a:r>
              <a:rPr lang="en-GB" sz="2800" dirty="0" smtClean="0">
                <a:latin typeface="Arial" charset="0"/>
              </a:rPr>
              <a:t>) no </a:t>
            </a:r>
            <a:r>
              <a:rPr lang="en-GB" sz="2800" dirty="0" err="1" smtClean="0">
                <a:latin typeface="Arial" charset="0"/>
              </a:rPr>
              <a:t>altera</a:t>
            </a:r>
            <a:r>
              <a:rPr lang="en-GB" sz="2800" dirty="0" smtClean="0">
                <a:latin typeface="Arial" charset="0"/>
              </a:rPr>
              <a:t> la </a:t>
            </a:r>
            <a:r>
              <a:rPr lang="en-GB" sz="2800" dirty="0" err="1" smtClean="0">
                <a:latin typeface="Arial" charset="0"/>
              </a:rPr>
              <a:t>posición</a:t>
            </a:r>
            <a:r>
              <a:rPr lang="en-GB" sz="2800" dirty="0" smtClean="0">
                <a:latin typeface="Arial" charset="0"/>
              </a:rPr>
              <a:t> de </a:t>
            </a:r>
            <a:r>
              <a:rPr lang="en-GB" sz="2800" dirty="0" err="1" smtClean="0">
                <a:latin typeface="Arial" charset="0"/>
              </a:rPr>
              <a:t>equilibrio</a:t>
            </a:r>
            <a:r>
              <a:rPr lang="en-GB" sz="2800" dirty="0" smtClean="0">
                <a:latin typeface="Arial" charset="0"/>
              </a:rPr>
              <a:t>.</a:t>
            </a:r>
          </a:p>
          <a:p>
            <a:pPr algn="just" eaLnBrk="1" hangingPunct="1">
              <a:buFont typeface="Wingdings" pitchFamily="2" charset="2"/>
              <a:buNone/>
              <a:defRPr/>
            </a:pPr>
            <a:endParaRPr lang="en-GB" sz="2800" dirty="0" smtClean="0">
              <a:latin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3"/>
          <p:cNvSpPr>
            <a:spLocks noGrp="1" noChangeArrowheads="1"/>
          </p:cNvSpPr>
          <p:nvPr>
            <p:ph idx="1"/>
          </p:nvPr>
        </p:nvSpPr>
        <p:spPr>
          <a:xfrm>
            <a:off x="323850" y="1125041"/>
            <a:ext cx="8208963" cy="6048375"/>
          </a:xfrm>
        </p:spPr>
        <p:txBody>
          <a:bodyPr/>
          <a:lstStyle/>
          <a:p>
            <a:pPr algn="just" eaLnBrk="1" hangingPunct="1">
              <a:lnSpc>
                <a:spcPct val="80000"/>
              </a:lnSpc>
              <a:buFont typeface="Wingdings" pitchFamily="2" charset="2"/>
              <a:buNone/>
              <a:defRPr/>
            </a:pPr>
            <a:r>
              <a:rPr lang="en-GB" sz="2800" b="1" dirty="0" smtClean="0">
                <a:solidFill>
                  <a:srgbClr val="00B0F0"/>
                </a:solidFill>
                <a:latin typeface="Arial" charset="0"/>
              </a:rPr>
              <a:t>    EJEMPLO</a:t>
            </a:r>
          </a:p>
          <a:p>
            <a:pPr algn="just" eaLnBrk="1" hangingPunct="1">
              <a:lnSpc>
                <a:spcPct val="80000"/>
              </a:lnSpc>
              <a:buFont typeface="Wingdings" pitchFamily="2" charset="2"/>
              <a:buNone/>
              <a:defRPr/>
            </a:pPr>
            <a:endParaRPr lang="en-GB" sz="2800" dirty="0" smtClean="0">
              <a:latin typeface="Arial" charset="0"/>
            </a:endParaRPr>
          </a:p>
          <a:p>
            <a:pPr algn="just" eaLnBrk="1" hangingPunct="1">
              <a:lnSpc>
                <a:spcPct val="80000"/>
              </a:lnSpc>
              <a:buClr>
                <a:srgbClr val="CC0000"/>
              </a:buClr>
              <a:defRPr/>
            </a:pPr>
            <a:endParaRPr lang="es-PE" sz="2800" b="1" i="1" dirty="0" smtClean="0">
              <a:latin typeface="Arial" charset="0"/>
            </a:endParaRPr>
          </a:p>
          <a:p>
            <a:pPr algn="just" eaLnBrk="1" hangingPunct="1">
              <a:lnSpc>
                <a:spcPct val="80000"/>
              </a:lnSpc>
              <a:buClr>
                <a:srgbClr val="CC0000"/>
              </a:buClr>
              <a:buFont typeface="Wingdings" pitchFamily="2" charset="2"/>
              <a:buNone/>
              <a:defRPr/>
            </a:pPr>
            <a:endParaRPr lang="es-PE" sz="2800" b="1" i="1" dirty="0" smtClean="0">
              <a:latin typeface="Arial" charset="0"/>
            </a:endParaRPr>
          </a:p>
          <a:p>
            <a:pPr marL="0" indent="0" algn="just" eaLnBrk="1" hangingPunct="1">
              <a:lnSpc>
                <a:spcPct val="80000"/>
              </a:lnSpc>
              <a:buClr>
                <a:srgbClr val="CC0000"/>
              </a:buClr>
              <a:buNone/>
              <a:defRPr/>
            </a:pPr>
            <a:endParaRPr lang="es-PE" sz="2800" b="1" i="1" dirty="0" smtClean="0">
              <a:latin typeface="Arial" charset="0"/>
            </a:endParaRPr>
          </a:p>
          <a:p>
            <a:pPr algn="just" eaLnBrk="1" hangingPunct="1">
              <a:lnSpc>
                <a:spcPct val="80000"/>
              </a:lnSpc>
              <a:buClr>
                <a:srgbClr val="CC0000"/>
              </a:buClr>
              <a:defRPr/>
            </a:pPr>
            <a:r>
              <a:rPr lang="es-PE" sz="2800" b="1" i="1" dirty="0" smtClean="0">
                <a:solidFill>
                  <a:srgbClr val="FFFF00"/>
                </a:solidFill>
                <a:latin typeface="Arial" charset="0"/>
              </a:rPr>
              <a:t>¿De qué manera respondería el sistema si se aumenta la presión?</a:t>
            </a:r>
          </a:p>
          <a:p>
            <a:pPr algn="just" eaLnBrk="1" hangingPunct="1">
              <a:lnSpc>
                <a:spcPct val="80000"/>
              </a:lnSpc>
              <a:buClr>
                <a:srgbClr val="CC0000"/>
              </a:buClr>
              <a:buFont typeface="Wingdings" pitchFamily="2" charset="2"/>
              <a:buNone/>
              <a:defRPr/>
            </a:pPr>
            <a:r>
              <a:rPr lang="es-PE" sz="2800" dirty="0" smtClean="0">
                <a:latin typeface="Arial" charset="0"/>
              </a:rPr>
              <a:t>	Según el principio de Le </a:t>
            </a:r>
            <a:r>
              <a:rPr lang="es-PE" sz="2800" dirty="0" err="1" smtClean="0">
                <a:latin typeface="Arial" charset="0"/>
              </a:rPr>
              <a:t>Chatelier</a:t>
            </a:r>
            <a:r>
              <a:rPr lang="es-PE" sz="2800" dirty="0" smtClean="0">
                <a:latin typeface="Arial" charset="0"/>
              </a:rPr>
              <a:t> el sistema reaccionará tratando de contrarrestar esta perturbación disminuyendo la presión, desplazándose hacia el sentido que disminuya el número de moles, es decir hacia la derecha.</a:t>
            </a:r>
          </a:p>
          <a:p>
            <a:pPr algn="just" eaLnBrk="1" hangingPunct="1">
              <a:lnSpc>
                <a:spcPct val="80000"/>
              </a:lnSpc>
              <a:buClr>
                <a:srgbClr val="CC0000"/>
              </a:buClr>
              <a:buFont typeface="Wingdings" pitchFamily="2" charset="2"/>
              <a:buNone/>
              <a:defRPr/>
            </a:pPr>
            <a:endParaRPr lang="en-GB" sz="2800" dirty="0" smtClean="0">
              <a:latin typeface="Arial" charset="0"/>
            </a:endParaRPr>
          </a:p>
        </p:txBody>
      </p:sp>
      <p:grpSp>
        <p:nvGrpSpPr>
          <p:cNvPr id="29700" name="Group 4"/>
          <p:cNvGrpSpPr>
            <a:grpSpLocks/>
          </p:cNvGrpSpPr>
          <p:nvPr/>
        </p:nvGrpSpPr>
        <p:grpSpPr bwMode="auto">
          <a:xfrm>
            <a:off x="900113" y="2007245"/>
            <a:ext cx="6465887" cy="701675"/>
            <a:chOff x="874" y="799"/>
            <a:chExt cx="4073" cy="442"/>
          </a:xfrm>
        </p:grpSpPr>
        <p:graphicFrame>
          <p:nvGraphicFramePr>
            <p:cNvPr id="29698" name="Object 5"/>
            <p:cNvGraphicFramePr>
              <a:graphicFrameLocks noChangeAspect="1"/>
            </p:cNvGraphicFramePr>
            <p:nvPr/>
          </p:nvGraphicFramePr>
          <p:xfrm>
            <a:off x="874" y="799"/>
            <a:ext cx="4073" cy="442"/>
          </p:xfrm>
          <a:graphic>
            <a:graphicData uri="http://schemas.openxmlformats.org/presentationml/2006/ole">
              <mc:AlternateContent xmlns:mc="http://schemas.openxmlformats.org/markup-compatibility/2006">
                <mc:Choice xmlns:v="urn:schemas-microsoft-com:vml" Requires="v">
                  <p:oleObj spid="_x0000_s29728" name="Ecuación" r:id="rId3" imgW="2222280" imgH="241200" progId="Equation.3">
                    <p:embed/>
                  </p:oleObj>
                </mc:Choice>
                <mc:Fallback>
                  <p:oleObj name="Ecuación" r:id="rId3" imgW="222228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 y="799"/>
                          <a:ext cx="4073"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Line 6"/>
            <p:cNvSpPr>
              <a:spLocks noChangeShapeType="1"/>
            </p:cNvSpPr>
            <p:nvPr/>
          </p:nvSpPr>
          <p:spPr bwMode="auto">
            <a:xfrm>
              <a:off x="2608" y="935"/>
              <a:ext cx="5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9702" name="Line 7"/>
            <p:cNvSpPr>
              <a:spLocks noChangeShapeType="1"/>
            </p:cNvSpPr>
            <p:nvPr/>
          </p:nvSpPr>
          <p:spPr bwMode="auto">
            <a:xfrm flipH="1">
              <a:off x="2608" y="1026"/>
              <a:ext cx="5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idx="1"/>
          </p:nvPr>
        </p:nvSpPr>
        <p:spPr>
          <a:xfrm>
            <a:off x="179512" y="792683"/>
            <a:ext cx="8642350" cy="6308725"/>
          </a:xfrm>
        </p:spPr>
        <p:txBody>
          <a:bodyPr/>
          <a:lstStyle/>
          <a:p>
            <a:pPr algn="just" eaLnBrk="1" hangingPunct="1">
              <a:lnSpc>
                <a:spcPct val="80000"/>
              </a:lnSpc>
              <a:buFont typeface="Wingdings" pitchFamily="2" charset="2"/>
              <a:buNone/>
              <a:defRPr/>
            </a:pPr>
            <a:r>
              <a:rPr lang="en-GB" sz="1000" dirty="0" smtClean="0">
                <a:solidFill>
                  <a:srgbClr val="FF0000"/>
                </a:solidFill>
              </a:rPr>
              <a:t>         </a:t>
            </a:r>
            <a:r>
              <a:rPr lang="en-GB" sz="2800" b="1" dirty="0" smtClean="0">
                <a:solidFill>
                  <a:srgbClr val="FF0000"/>
                </a:solidFill>
                <a:latin typeface="Arial" charset="0"/>
              </a:rPr>
              <a:t>CAMBIOS EN LA TEMPERATURA</a:t>
            </a:r>
          </a:p>
          <a:p>
            <a:pPr algn="just" eaLnBrk="1" hangingPunct="1">
              <a:lnSpc>
                <a:spcPct val="80000"/>
              </a:lnSpc>
              <a:buFont typeface="Wingdings" pitchFamily="2" charset="2"/>
              <a:buNone/>
              <a:defRPr/>
            </a:pPr>
            <a:r>
              <a:rPr lang="en-GB" sz="2800" dirty="0" smtClean="0">
                <a:latin typeface="Arial" charset="0"/>
              </a:rPr>
              <a:t>    </a:t>
            </a:r>
            <a:r>
              <a:rPr lang="en-GB" sz="2800" dirty="0" smtClean="0">
                <a:effectLst/>
                <a:latin typeface="Arial" charset="0"/>
              </a:rPr>
              <a:t>El </a:t>
            </a:r>
            <a:r>
              <a:rPr lang="en-GB" sz="2800" dirty="0" err="1" smtClean="0">
                <a:effectLst/>
                <a:latin typeface="Arial" charset="0"/>
              </a:rPr>
              <a:t>valor</a:t>
            </a:r>
            <a:r>
              <a:rPr lang="en-GB" sz="2800" dirty="0" smtClean="0">
                <a:effectLst/>
                <a:latin typeface="Arial" charset="0"/>
              </a:rPr>
              <a:t> de </a:t>
            </a:r>
            <a:r>
              <a:rPr lang="en-GB" sz="2800" dirty="0" err="1" smtClean="0">
                <a:effectLst/>
                <a:latin typeface="Arial" charset="0"/>
              </a:rPr>
              <a:t>las</a:t>
            </a:r>
            <a:r>
              <a:rPr lang="en-GB" sz="2800" dirty="0" smtClean="0">
                <a:effectLst/>
                <a:latin typeface="Arial" charset="0"/>
              </a:rPr>
              <a:t> </a:t>
            </a:r>
            <a:r>
              <a:rPr lang="en-GB" sz="2800" dirty="0" err="1" smtClean="0">
                <a:effectLst/>
                <a:latin typeface="Arial" charset="0"/>
              </a:rPr>
              <a:t>constantes</a:t>
            </a:r>
            <a:r>
              <a:rPr lang="en-GB" sz="2800" dirty="0" smtClean="0">
                <a:effectLst/>
                <a:latin typeface="Arial" charset="0"/>
              </a:rPr>
              <a:t> de </a:t>
            </a:r>
            <a:r>
              <a:rPr lang="en-GB" sz="2800" dirty="0" err="1" smtClean="0">
                <a:effectLst/>
                <a:latin typeface="Arial" charset="0"/>
              </a:rPr>
              <a:t>equilibrio</a:t>
            </a:r>
            <a:r>
              <a:rPr lang="en-GB" sz="2800" dirty="0" smtClean="0">
                <a:effectLst/>
                <a:latin typeface="Arial" charset="0"/>
              </a:rPr>
              <a:t> cambia con la </a:t>
            </a:r>
            <a:r>
              <a:rPr lang="en-GB" sz="2800" dirty="0" err="1" smtClean="0">
                <a:effectLst/>
                <a:latin typeface="Arial" charset="0"/>
              </a:rPr>
              <a:t>temperatura</a:t>
            </a:r>
            <a:r>
              <a:rPr lang="en-GB" sz="2800" dirty="0" smtClean="0">
                <a:effectLst/>
                <a:latin typeface="Arial" charset="0"/>
              </a:rPr>
              <a:t>.</a:t>
            </a:r>
          </a:p>
          <a:p>
            <a:pPr algn="just" eaLnBrk="1" hangingPunct="1">
              <a:lnSpc>
                <a:spcPct val="80000"/>
              </a:lnSpc>
              <a:buFont typeface="Wingdings" pitchFamily="2" charset="2"/>
              <a:buNone/>
              <a:defRPr/>
            </a:pPr>
            <a:r>
              <a:rPr lang="en-GB" sz="1600" b="1" dirty="0" smtClean="0">
                <a:latin typeface="Arial" charset="0"/>
              </a:rPr>
              <a:t>    </a:t>
            </a:r>
          </a:p>
          <a:p>
            <a:pPr algn="just" eaLnBrk="1" hangingPunct="1">
              <a:lnSpc>
                <a:spcPct val="80000"/>
              </a:lnSpc>
              <a:buFont typeface="Wingdings" pitchFamily="2" charset="2"/>
              <a:buNone/>
              <a:defRPr/>
            </a:pPr>
            <a:r>
              <a:rPr lang="en-GB" sz="2800" b="1" dirty="0" smtClean="0">
                <a:latin typeface="Arial" charset="0"/>
              </a:rPr>
              <a:t>    </a:t>
            </a:r>
            <a:r>
              <a:rPr lang="en-GB" sz="2800" b="1" dirty="0" smtClean="0">
                <a:solidFill>
                  <a:srgbClr val="FFC000"/>
                </a:solidFill>
                <a:latin typeface="Arial" charset="0"/>
              </a:rPr>
              <a:t>ENDOTÉRMICA: </a:t>
            </a:r>
          </a:p>
          <a:p>
            <a:pPr algn="just" eaLnBrk="1" hangingPunct="1">
              <a:lnSpc>
                <a:spcPct val="80000"/>
              </a:lnSpc>
              <a:buFont typeface="Wingdings" pitchFamily="2" charset="2"/>
              <a:buNone/>
              <a:defRPr/>
            </a:pPr>
            <a:r>
              <a:rPr lang="en-GB" sz="2800" b="1" dirty="0" smtClean="0">
                <a:latin typeface="Arial" charset="0"/>
              </a:rPr>
              <a:t>        </a:t>
            </a:r>
            <a:r>
              <a:rPr lang="en-GB" sz="2800" b="1" dirty="0" err="1" smtClean="0">
                <a:latin typeface="Arial" charset="0"/>
              </a:rPr>
              <a:t>Reactivos</a:t>
            </a:r>
            <a:r>
              <a:rPr lang="en-GB" sz="2800" b="1" dirty="0" smtClean="0">
                <a:latin typeface="Arial" charset="0"/>
              </a:rPr>
              <a:t>  +  </a:t>
            </a:r>
            <a:r>
              <a:rPr lang="en-GB" sz="2800" b="1" dirty="0" err="1" smtClean="0">
                <a:solidFill>
                  <a:srgbClr val="FF3300"/>
                </a:solidFill>
                <a:latin typeface="Arial" charset="0"/>
              </a:rPr>
              <a:t>calor</a:t>
            </a:r>
            <a:r>
              <a:rPr lang="en-GB" sz="2800" b="1" dirty="0" smtClean="0">
                <a:latin typeface="Arial" charset="0"/>
              </a:rPr>
              <a:t>                 </a:t>
            </a:r>
            <a:r>
              <a:rPr lang="en-GB" sz="2800" b="1" dirty="0" err="1" smtClean="0">
                <a:latin typeface="Arial" charset="0"/>
              </a:rPr>
              <a:t>productos</a:t>
            </a:r>
            <a:endParaRPr lang="en-GB" sz="2800" b="1" dirty="0" smtClean="0">
              <a:latin typeface="Arial" charset="0"/>
            </a:endParaRPr>
          </a:p>
          <a:p>
            <a:pPr algn="just" eaLnBrk="1" hangingPunct="1">
              <a:lnSpc>
                <a:spcPct val="80000"/>
              </a:lnSpc>
              <a:buFont typeface="Wingdings" pitchFamily="2" charset="2"/>
              <a:buNone/>
              <a:defRPr/>
            </a:pPr>
            <a:endParaRPr lang="en-GB" sz="1400" b="1" dirty="0" smtClean="0">
              <a:latin typeface="Arial" charset="0"/>
            </a:endParaRPr>
          </a:p>
          <a:p>
            <a:pPr algn="just" eaLnBrk="1" hangingPunct="1">
              <a:lnSpc>
                <a:spcPct val="80000"/>
              </a:lnSpc>
              <a:buFont typeface="Wingdings" pitchFamily="2" charset="2"/>
              <a:buNone/>
              <a:defRPr/>
            </a:pPr>
            <a:r>
              <a:rPr lang="en-GB" sz="2800" b="1" dirty="0" smtClean="0">
                <a:latin typeface="Arial" charset="0"/>
              </a:rPr>
              <a:t>    </a:t>
            </a:r>
            <a:r>
              <a:rPr lang="en-GB" sz="2800" b="1" dirty="0" smtClean="0">
                <a:solidFill>
                  <a:srgbClr val="FFC000"/>
                </a:solidFill>
                <a:latin typeface="Arial" charset="0"/>
              </a:rPr>
              <a:t>EXOTÉRMICA:</a:t>
            </a:r>
          </a:p>
          <a:p>
            <a:pPr algn="just" eaLnBrk="1" hangingPunct="1">
              <a:lnSpc>
                <a:spcPct val="80000"/>
              </a:lnSpc>
              <a:buFont typeface="Wingdings" pitchFamily="2" charset="2"/>
              <a:buNone/>
              <a:defRPr/>
            </a:pPr>
            <a:r>
              <a:rPr lang="en-GB" sz="2800" b="1" dirty="0" smtClean="0">
                <a:latin typeface="Arial" charset="0"/>
              </a:rPr>
              <a:t>        </a:t>
            </a:r>
            <a:r>
              <a:rPr lang="en-GB" sz="2800" b="1" dirty="0" err="1" smtClean="0">
                <a:latin typeface="Arial" charset="0"/>
              </a:rPr>
              <a:t>Reactivos</a:t>
            </a:r>
            <a:r>
              <a:rPr lang="en-GB" sz="2800" b="1" dirty="0" smtClean="0">
                <a:latin typeface="Arial" charset="0"/>
              </a:rPr>
              <a:t>                </a:t>
            </a:r>
            <a:r>
              <a:rPr lang="en-GB" sz="2800" b="1" dirty="0" err="1" smtClean="0">
                <a:latin typeface="Arial" charset="0"/>
              </a:rPr>
              <a:t>productos</a:t>
            </a:r>
            <a:r>
              <a:rPr lang="en-GB" sz="2800" b="1" dirty="0" smtClean="0">
                <a:latin typeface="Arial" charset="0"/>
              </a:rPr>
              <a:t>  +   </a:t>
            </a:r>
            <a:r>
              <a:rPr lang="en-GB" sz="2800" b="1" dirty="0" err="1" smtClean="0">
                <a:solidFill>
                  <a:srgbClr val="FF3300"/>
                </a:solidFill>
                <a:latin typeface="Arial" charset="0"/>
              </a:rPr>
              <a:t>calor</a:t>
            </a:r>
            <a:endParaRPr lang="en-GB" sz="2800" b="1" dirty="0" smtClean="0">
              <a:solidFill>
                <a:srgbClr val="FF3300"/>
              </a:solidFill>
              <a:latin typeface="Arial" charset="0"/>
            </a:endParaRPr>
          </a:p>
          <a:p>
            <a:pPr algn="just" eaLnBrk="1" hangingPunct="1">
              <a:lnSpc>
                <a:spcPct val="80000"/>
              </a:lnSpc>
              <a:buFont typeface="Wingdings" pitchFamily="2" charset="2"/>
              <a:buNone/>
              <a:defRPr/>
            </a:pPr>
            <a:r>
              <a:rPr lang="en-GB" sz="1600" b="1" dirty="0" smtClean="0">
                <a:latin typeface="Arial" charset="0"/>
              </a:rPr>
              <a:t>    </a:t>
            </a:r>
          </a:p>
          <a:p>
            <a:pPr algn="just" eaLnBrk="1" hangingPunct="1">
              <a:lnSpc>
                <a:spcPct val="80000"/>
              </a:lnSpc>
              <a:buFont typeface="Wingdings" pitchFamily="2" charset="2"/>
              <a:buNone/>
              <a:defRPr/>
            </a:pPr>
            <a:r>
              <a:rPr lang="en-GB" sz="2800" dirty="0" smtClean="0">
                <a:effectLst/>
                <a:latin typeface="Arial" charset="0"/>
              </a:rPr>
              <a:t>    </a:t>
            </a:r>
            <a:r>
              <a:rPr lang="en-GB" sz="2800" dirty="0" err="1" smtClean="0">
                <a:effectLst/>
                <a:latin typeface="Arial" charset="0"/>
              </a:rPr>
              <a:t>Cuando</a:t>
            </a:r>
            <a:r>
              <a:rPr lang="en-GB" sz="2800" dirty="0" smtClean="0">
                <a:effectLst/>
                <a:latin typeface="Arial" charset="0"/>
              </a:rPr>
              <a:t> se </a:t>
            </a:r>
            <a:r>
              <a:rPr lang="en-GB" sz="2800" dirty="0" err="1" smtClean="0">
                <a:effectLst/>
                <a:latin typeface="Arial" charset="0"/>
              </a:rPr>
              <a:t>aumenta</a:t>
            </a:r>
            <a:r>
              <a:rPr lang="en-GB" sz="2800" dirty="0" smtClean="0">
                <a:effectLst/>
                <a:latin typeface="Arial" charset="0"/>
              </a:rPr>
              <a:t> la </a:t>
            </a:r>
            <a:r>
              <a:rPr lang="en-GB" sz="2800" dirty="0" err="1" smtClean="0">
                <a:effectLst/>
                <a:latin typeface="Arial" charset="0"/>
              </a:rPr>
              <a:t>temperatura</a:t>
            </a:r>
            <a:r>
              <a:rPr lang="en-GB" sz="2800" dirty="0" smtClean="0">
                <a:effectLst/>
                <a:latin typeface="Arial" charset="0"/>
              </a:rPr>
              <a:t>, </a:t>
            </a:r>
            <a:r>
              <a:rPr lang="en-GB" sz="2800" dirty="0" err="1" smtClean="0">
                <a:effectLst/>
                <a:latin typeface="Arial" charset="0"/>
              </a:rPr>
              <a:t>es</a:t>
            </a:r>
            <a:r>
              <a:rPr lang="en-GB" sz="2800" dirty="0" smtClean="0">
                <a:effectLst/>
                <a:latin typeface="Arial" charset="0"/>
              </a:rPr>
              <a:t> </a:t>
            </a:r>
            <a:r>
              <a:rPr lang="en-GB" sz="2800" dirty="0" err="1" smtClean="0">
                <a:effectLst/>
                <a:latin typeface="Arial" charset="0"/>
              </a:rPr>
              <a:t>como</a:t>
            </a:r>
            <a:r>
              <a:rPr lang="en-GB" sz="2800" dirty="0" smtClean="0">
                <a:effectLst/>
                <a:latin typeface="Arial" charset="0"/>
              </a:rPr>
              <a:t> </a:t>
            </a:r>
            <a:r>
              <a:rPr lang="en-GB" sz="2800" dirty="0" err="1" smtClean="0">
                <a:effectLst/>
                <a:latin typeface="Arial" charset="0"/>
              </a:rPr>
              <a:t>si</a:t>
            </a:r>
            <a:r>
              <a:rPr lang="en-GB" sz="2800" dirty="0" smtClean="0">
                <a:effectLst/>
                <a:latin typeface="Arial" charset="0"/>
              </a:rPr>
              <a:t> se </a:t>
            </a:r>
            <a:r>
              <a:rPr lang="en-GB" sz="2800" dirty="0" err="1" smtClean="0">
                <a:effectLst/>
                <a:latin typeface="Arial" charset="0"/>
              </a:rPr>
              <a:t>hubiese</a:t>
            </a:r>
            <a:r>
              <a:rPr lang="en-GB" sz="2800" dirty="0" smtClean="0">
                <a:effectLst/>
                <a:latin typeface="Arial" charset="0"/>
              </a:rPr>
              <a:t> </a:t>
            </a:r>
            <a:r>
              <a:rPr lang="en-GB" sz="2800" dirty="0" err="1" smtClean="0">
                <a:effectLst/>
                <a:latin typeface="Arial" charset="0"/>
              </a:rPr>
              <a:t>agregado</a:t>
            </a:r>
            <a:r>
              <a:rPr lang="en-GB" sz="2800" dirty="0" smtClean="0">
                <a:effectLst/>
                <a:latin typeface="Arial" charset="0"/>
              </a:rPr>
              <a:t> un </a:t>
            </a:r>
            <a:r>
              <a:rPr lang="en-GB" sz="2800" dirty="0" err="1" smtClean="0">
                <a:effectLst/>
                <a:latin typeface="Arial" charset="0"/>
              </a:rPr>
              <a:t>reactivo</a:t>
            </a:r>
            <a:r>
              <a:rPr lang="en-GB" sz="2800" dirty="0" smtClean="0">
                <a:effectLst/>
                <a:latin typeface="Arial" charset="0"/>
              </a:rPr>
              <a:t>, o un </a:t>
            </a:r>
            <a:r>
              <a:rPr lang="en-GB" sz="2800" dirty="0" err="1" smtClean="0">
                <a:effectLst/>
                <a:latin typeface="Arial" charset="0"/>
              </a:rPr>
              <a:t>producto</a:t>
            </a:r>
            <a:r>
              <a:rPr lang="en-GB" sz="2800" dirty="0" smtClean="0">
                <a:effectLst/>
                <a:latin typeface="Arial" charset="0"/>
              </a:rPr>
              <a:t>, al </a:t>
            </a:r>
            <a:r>
              <a:rPr lang="en-GB" sz="2800" dirty="0" err="1" smtClean="0">
                <a:effectLst/>
                <a:latin typeface="Arial" charset="0"/>
              </a:rPr>
              <a:t>sistema</a:t>
            </a:r>
            <a:r>
              <a:rPr lang="en-GB" sz="2800" dirty="0" smtClean="0">
                <a:effectLst/>
                <a:latin typeface="Arial" charset="0"/>
              </a:rPr>
              <a:t> en </a:t>
            </a:r>
            <a:r>
              <a:rPr lang="en-GB" sz="2800" dirty="0" err="1" smtClean="0">
                <a:effectLst/>
                <a:latin typeface="Arial" charset="0"/>
              </a:rPr>
              <a:t>equilibrio</a:t>
            </a:r>
            <a:r>
              <a:rPr lang="en-GB" sz="2800" dirty="0" smtClean="0">
                <a:effectLst/>
                <a:latin typeface="Arial" charset="0"/>
              </a:rPr>
              <a:t>. El </a:t>
            </a:r>
            <a:r>
              <a:rPr lang="en-GB" sz="2800" dirty="0" err="1" smtClean="0">
                <a:effectLst/>
                <a:latin typeface="Arial" charset="0"/>
              </a:rPr>
              <a:t>equilibrio</a:t>
            </a:r>
            <a:r>
              <a:rPr lang="en-GB" sz="2800" dirty="0" smtClean="0">
                <a:effectLst/>
                <a:latin typeface="Arial" charset="0"/>
              </a:rPr>
              <a:t> se </a:t>
            </a:r>
            <a:r>
              <a:rPr lang="en-GB" sz="2800" dirty="0" err="1" smtClean="0">
                <a:effectLst/>
                <a:latin typeface="Arial" charset="0"/>
              </a:rPr>
              <a:t>desplaza</a:t>
            </a:r>
            <a:r>
              <a:rPr lang="en-GB" sz="2800" dirty="0" smtClean="0">
                <a:effectLst/>
                <a:latin typeface="Arial" charset="0"/>
              </a:rPr>
              <a:t> en el </a:t>
            </a:r>
            <a:r>
              <a:rPr lang="en-GB" sz="2800" dirty="0" err="1" smtClean="0">
                <a:effectLst/>
                <a:latin typeface="Arial" charset="0"/>
              </a:rPr>
              <a:t>sentido</a:t>
            </a:r>
            <a:r>
              <a:rPr lang="en-GB" sz="2800" dirty="0" smtClean="0">
                <a:effectLst/>
                <a:latin typeface="Arial" charset="0"/>
              </a:rPr>
              <a:t> </a:t>
            </a:r>
            <a:r>
              <a:rPr lang="en-GB" sz="2800" dirty="0" err="1" smtClean="0">
                <a:effectLst/>
                <a:latin typeface="Arial" charset="0"/>
              </a:rPr>
              <a:t>que</a:t>
            </a:r>
            <a:r>
              <a:rPr lang="en-GB" sz="2800" dirty="0" smtClean="0">
                <a:effectLst/>
                <a:latin typeface="Arial" charset="0"/>
              </a:rPr>
              <a:t> consume el </a:t>
            </a:r>
            <a:r>
              <a:rPr lang="en-GB" sz="2800" dirty="0" err="1" smtClean="0">
                <a:effectLst/>
                <a:latin typeface="Arial" charset="0"/>
              </a:rPr>
              <a:t>reactivo</a:t>
            </a:r>
            <a:r>
              <a:rPr lang="en-GB" sz="2800" dirty="0" smtClean="0">
                <a:effectLst/>
                <a:latin typeface="Arial" charset="0"/>
              </a:rPr>
              <a:t> (o </a:t>
            </a:r>
            <a:r>
              <a:rPr lang="en-GB" sz="2800" dirty="0" err="1" smtClean="0">
                <a:effectLst/>
                <a:latin typeface="Arial" charset="0"/>
              </a:rPr>
              <a:t>producto</a:t>
            </a:r>
            <a:r>
              <a:rPr lang="en-GB" sz="2800" dirty="0" smtClean="0">
                <a:effectLst/>
                <a:latin typeface="Arial" charset="0"/>
              </a:rPr>
              <a:t>), </a:t>
            </a:r>
            <a:r>
              <a:rPr lang="en-GB" sz="2800" dirty="0" err="1" smtClean="0">
                <a:effectLst/>
                <a:latin typeface="Arial" charset="0"/>
              </a:rPr>
              <a:t>esto</a:t>
            </a:r>
            <a:r>
              <a:rPr lang="en-GB" sz="2800" dirty="0" smtClean="0">
                <a:effectLst/>
                <a:latin typeface="Arial" charset="0"/>
              </a:rPr>
              <a:t> </a:t>
            </a:r>
            <a:r>
              <a:rPr lang="en-GB" sz="2800" dirty="0" err="1" smtClean="0">
                <a:effectLst/>
                <a:latin typeface="Arial" charset="0"/>
              </a:rPr>
              <a:t>es</a:t>
            </a:r>
            <a:r>
              <a:rPr lang="en-GB" sz="2800" dirty="0" smtClean="0">
                <a:effectLst/>
                <a:latin typeface="Arial" charset="0"/>
              </a:rPr>
              <a:t>, el </a:t>
            </a:r>
            <a:r>
              <a:rPr lang="en-GB" sz="2800" dirty="0" err="1" smtClean="0">
                <a:effectLst/>
                <a:latin typeface="Arial" charset="0"/>
              </a:rPr>
              <a:t>calor</a:t>
            </a:r>
            <a:r>
              <a:rPr lang="en-GB" sz="2800" dirty="0" smtClean="0">
                <a:effectLst/>
                <a:latin typeface="Arial" charset="0"/>
              </a:rPr>
              <a:t> en </a:t>
            </a:r>
            <a:r>
              <a:rPr lang="en-GB" sz="2800" dirty="0" err="1" smtClean="0">
                <a:effectLst/>
                <a:latin typeface="Arial" charset="0"/>
              </a:rPr>
              <a:t>exceso</a:t>
            </a:r>
            <a:r>
              <a:rPr lang="en-GB" sz="2800" dirty="0" smtClean="0">
                <a:effectLst/>
                <a:latin typeface="Arial" charset="0"/>
              </a:rPr>
              <a:t>.</a:t>
            </a:r>
          </a:p>
        </p:txBody>
      </p:sp>
      <p:grpSp>
        <p:nvGrpSpPr>
          <p:cNvPr id="2" name="1 Grupo"/>
          <p:cNvGrpSpPr/>
          <p:nvPr/>
        </p:nvGrpSpPr>
        <p:grpSpPr>
          <a:xfrm>
            <a:off x="4667430" y="2780928"/>
            <a:ext cx="865708" cy="145107"/>
            <a:chOff x="4642917" y="2563813"/>
            <a:chExt cx="865708" cy="145107"/>
          </a:xfrm>
        </p:grpSpPr>
        <p:sp>
          <p:nvSpPr>
            <p:cNvPr id="73731" name="Line 10"/>
            <p:cNvSpPr>
              <a:spLocks noChangeShapeType="1"/>
            </p:cNvSpPr>
            <p:nvPr/>
          </p:nvSpPr>
          <p:spPr bwMode="auto">
            <a:xfrm>
              <a:off x="4643438" y="2563813"/>
              <a:ext cx="86518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73732" name="Line 11"/>
            <p:cNvSpPr>
              <a:spLocks noChangeShapeType="1"/>
            </p:cNvSpPr>
            <p:nvPr/>
          </p:nvSpPr>
          <p:spPr bwMode="auto">
            <a:xfrm flipH="1">
              <a:off x="4642917" y="2708920"/>
              <a:ext cx="8651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grpSp>
        <p:nvGrpSpPr>
          <p:cNvPr id="3" name="2 Grupo"/>
          <p:cNvGrpSpPr/>
          <p:nvPr/>
        </p:nvGrpSpPr>
        <p:grpSpPr>
          <a:xfrm>
            <a:off x="3059832" y="3849815"/>
            <a:ext cx="865187" cy="144463"/>
            <a:chOff x="3201988" y="3644900"/>
            <a:chExt cx="865187" cy="144463"/>
          </a:xfrm>
        </p:grpSpPr>
        <p:sp>
          <p:nvSpPr>
            <p:cNvPr id="73733" name="Line 14"/>
            <p:cNvSpPr>
              <a:spLocks noChangeShapeType="1"/>
            </p:cNvSpPr>
            <p:nvPr/>
          </p:nvSpPr>
          <p:spPr bwMode="auto">
            <a:xfrm>
              <a:off x="3201988" y="3644900"/>
              <a:ext cx="865187" cy="15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73734" name="Line 15"/>
            <p:cNvSpPr>
              <a:spLocks noChangeShapeType="1"/>
            </p:cNvSpPr>
            <p:nvPr/>
          </p:nvSpPr>
          <p:spPr bwMode="auto">
            <a:xfrm flipH="1">
              <a:off x="3201988" y="3789363"/>
              <a:ext cx="8651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idx="1"/>
          </p:nvPr>
        </p:nvSpPr>
        <p:spPr>
          <a:xfrm>
            <a:off x="323850" y="476250"/>
            <a:ext cx="8229600" cy="6048375"/>
          </a:xfrm>
        </p:spPr>
        <p:txBody>
          <a:bodyPr/>
          <a:lstStyle/>
          <a:p>
            <a:pPr algn="just" eaLnBrk="1" hangingPunct="1">
              <a:lnSpc>
                <a:spcPct val="80000"/>
              </a:lnSpc>
              <a:buFont typeface="Wingdings" pitchFamily="2" charset="2"/>
              <a:buNone/>
              <a:defRPr/>
            </a:pPr>
            <a:r>
              <a:rPr lang="en-GB" sz="2400" dirty="0" smtClean="0">
                <a:latin typeface="Arial" charset="0"/>
              </a:rPr>
              <a:t>    </a:t>
            </a:r>
            <a:r>
              <a:rPr lang="en-GB" sz="2800" u="sng" dirty="0" smtClean="0">
                <a:solidFill>
                  <a:srgbClr val="FF66FF"/>
                </a:solidFill>
                <a:latin typeface="Arial" charset="0"/>
              </a:rPr>
              <a:t>ENDOTÉRMICA</a:t>
            </a:r>
            <a:r>
              <a:rPr lang="en-GB" sz="2800" dirty="0" smtClean="0">
                <a:latin typeface="Arial" charset="0"/>
              </a:rPr>
              <a:t>:</a:t>
            </a:r>
          </a:p>
          <a:p>
            <a:pPr algn="just" eaLnBrk="1" hangingPunct="1">
              <a:lnSpc>
                <a:spcPct val="80000"/>
              </a:lnSpc>
              <a:buFont typeface="Wingdings" pitchFamily="2" charset="2"/>
              <a:buNone/>
              <a:defRPr/>
            </a:pPr>
            <a:r>
              <a:rPr lang="en-GB" sz="2800" dirty="0" smtClean="0">
                <a:latin typeface="Arial" charset="0"/>
              </a:rPr>
              <a:t>    </a:t>
            </a:r>
            <a:r>
              <a:rPr lang="en-GB" sz="2800" dirty="0" err="1" smtClean="0">
                <a:latin typeface="Arial" charset="0"/>
              </a:rPr>
              <a:t>Aumentar</a:t>
            </a:r>
            <a:r>
              <a:rPr lang="en-GB" sz="2800" dirty="0" smtClean="0">
                <a:latin typeface="Arial" charset="0"/>
              </a:rPr>
              <a:t> T da </a:t>
            </a:r>
            <a:r>
              <a:rPr lang="en-GB" sz="2800" dirty="0" err="1" smtClean="0">
                <a:latin typeface="Arial" charset="0"/>
              </a:rPr>
              <a:t>por</a:t>
            </a:r>
            <a:r>
              <a:rPr lang="en-GB" sz="2800" dirty="0" smtClean="0">
                <a:latin typeface="Arial" charset="0"/>
              </a:rPr>
              <a:t> </a:t>
            </a:r>
            <a:r>
              <a:rPr lang="en-GB" sz="2800" dirty="0" err="1" smtClean="0">
                <a:latin typeface="Arial" charset="0"/>
              </a:rPr>
              <a:t>resultado</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Keq</a:t>
            </a:r>
            <a:r>
              <a:rPr lang="en-GB" sz="2800" dirty="0" smtClean="0">
                <a:latin typeface="Arial" charset="0"/>
              </a:rPr>
              <a:t> </a:t>
            </a:r>
            <a:r>
              <a:rPr lang="en-GB" sz="2800" dirty="0" err="1" smtClean="0">
                <a:latin typeface="Arial" charset="0"/>
              </a:rPr>
              <a:t>aumente</a:t>
            </a:r>
            <a:r>
              <a:rPr lang="en-GB" sz="2800" dirty="0" smtClean="0">
                <a:latin typeface="Arial" charset="0"/>
              </a:rPr>
              <a:t>.</a:t>
            </a:r>
          </a:p>
          <a:p>
            <a:pPr algn="just" eaLnBrk="1" hangingPunct="1">
              <a:lnSpc>
                <a:spcPct val="80000"/>
              </a:lnSpc>
              <a:buFont typeface="Wingdings" pitchFamily="2" charset="2"/>
              <a:buNone/>
              <a:defRPr/>
            </a:pPr>
            <a:r>
              <a:rPr lang="en-GB" sz="2800" dirty="0" smtClean="0">
                <a:latin typeface="Arial" charset="0"/>
              </a:rPr>
              <a:t>    </a:t>
            </a:r>
            <a:r>
              <a:rPr lang="en-GB" sz="2800" u="sng" dirty="0" smtClean="0">
                <a:solidFill>
                  <a:srgbClr val="FF66FF"/>
                </a:solidFill>
                <a:latin typeface="Arial" charset="0"/>
              </a:rPr>
              <a:t>EXOTÉRMICA</a:t>
            </a:r>
            <a:r>
              <a:rPr lang="en-GB" sz="2800" dirty="0" smtClean="0">
                <a:latin typeface="Arial" charset="0"/>
              </a:rPr>
              <a:t>:</a:t>
            </a:r>
          </a:p>
          <a:p>
            <a:pPr algn="just" eaLnBrk="1" hangingPunct="1">
              <a:lnSpc>
                <a:spcPct val="80000"/>
              </a:lnSpc>
              <a:buFont typeface="Wingdings" pitchFamily="2" charset="2"/>
              <a:buNone/>
              <a:defRPr/>
            </a:pPr>
            <a:r>
              <a:rPr lang="en-GB" sz="2800" dirty="0" smtClean="0">
                <a:latin typeface="Arial" charset="0"/>
              </a:rPr>
              <a:t>    </a:t>
            </a:r>
            <a:r>
              <a:rPr lang="en-GB" sz="2800" dirty="0" err="1" smtClean="0">
                <a:latin typeface="Arial" charset="0"/>
              </a:rPr>
              <a:t>Aumentar</a:t>
            </a:r>
            <a:r>
              <a:rPr lang="en-GB" sz="2800" dirty="0" smtClean="0">
                <a:latin typeface="Arial" charset="0"/>
              </a:rPr>
              <a:t> T da </a:t>
            </a:r>
            <a:r>
              <a:rPr lang="en-GB" sz="2800" dirty="0" err="1" smtClean="0">
                <a:latin typeface="Arial" charset="0"/>
              </a:rPr>
              <a:t>por</a:t>
            </a:r>
            <a:r>
              <a:rPr lang="en-GB" sz="2800" dirty="0" smtClean="0">
                <a:latin typeface="Arial" charset="0"/>
              </a:rPr>
              <a:t> </a:t>
            </a:r>
            <a:r>
              <a:rPr lang="en-GB" sz="2800" dirty="0" err="1" smtClean="0">
                <a:latin typeface="Arial" charset="0"/>
              </a:rPr>
              <a:t>resultado</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Keq</a:t>
            </a:r>
            <a:r>
              <a:rPr lang="en-GB" sz="2800" dirty="0" smtClean="0">
                <a:latin typeface="Arial" charset="0"/>
              </a:rPr>
              <a:t> </a:t>
            </a:r>
            <a:r>
              <a:rPr lang="en-GB" sz="2800" dirty="0" err="1" smtClean="0">
                <a:latin typeface="Arial" charset="0"/>
              </a:rPr>
              <a:t>disminuya</a:t>
            </a:r>
            <a:r>
              <a:rPr lang="en-GB" sz="2800" dirty="0" smtClean="0">
                <a:latin typeface="Arial" charset="0"/>
              </a:rPr>
              <a:t>.</a:t>
            </a:r>
          </a:p>
          <a:p>
            <a:pPr algn="just" eaLnBrk="1" hangingPunct="1">
              <a:lnSpc>
                <a:spcPct val="80000"/>
              </a:lnSpc>
              <a:buFont typeface="Wingdings" pitchFamily="2" charset="2"/>
              <a:buNone/>
              <a:defRPr/>
            </a:pPr>
            <a:r>
              <a:rPr lang="en-GB" sz="100" dirty="0" smtClean="0">
                <a:latin typeface="Arial" charset="0"/>
              </a:rPr>
              <a:t> </a:t>
            </a:r>
            <a:r>
              <a:rPr lang="en-GB" sz="1000" dirty="0" smtClean="0">
                <a:latin typeface="Arial" charset="0"/>
              </a:rPr>
              <a:t> </a:t>
            </a:r>
            <a:r>
              <a:rPr lang="en-GB" sz="2800" dirty="0" smtClean="0">
                <a:latin typeface="Arial" charset="0"/>
              </a:rPr>
              <a:t>  </a:t>
            </a:r>
          </a:p>
          <a:p>
            <a:pPr algn="just" eaLnBrk="1" hangingPunct="1">
              <a:lnSpc>
                <a:spcPct val="80000"/>
              </a:lnSpc>
              <a:buFont typeface="Wingdings" pitchFamily="2" charset="2"/>
              <a:buNone/>
              <a:defRPr/>
            </a:pPr>
            <a:r>
              <a:rPr lang="en-GB" sz="2800" dirty="0" smtClean="0">
                <a:latin typeface="Arial" charset="0"/>
              </a:rPr>
              <a:t>    </a:t>
            </a:r>
            <a:r>
              <a:rPr lang="en-GB" sz="2800" b="1" dirty="0" smtClean="0">
                <a:solidFill>
                  <a:srgbClr val="00B0F0"/>
                </a:solidFill>
                <a:latin typeface="Arial" charset="0"/>
              </a:rPr>
              <a:t>EJEMPLO</a:t>
            </a:r>
          </a:p>
          <a:p>
            <a:pPr algn="just" eaLnBrk="1" hangingPunct="1">
              <a:lnSpc>
                <a:spcPct val="80000"/>
              </a:lnSpc>
              <a:buFont typeface="Wingdings" pitchFamily="2" charset="2"/>
              <a:buNone/>
              <a:defRPr/>
            </a:pPr>
            <a:endParaRPr lang="en-GB" sz="3600" dirty="0" smtClean="0">
              <a:latin typeface="Arial" charset="0"/>
            </a:endParaRPr>
          </a:p>
          <a:p>
            <a:pPr algn="just" eaLnBrk="1" hangingPunct="1">
              <a:lnSpc>
                <a:spcPct val="80000"/>
              </a:lnSpc>
              <a:buFont typeface="Wingdings" pitchFamily="2" charset="2"/>
              <a:buNone/>
              <a:defRPr/>
            </a:pPr>
            <a:endParaRPr lang="en-GB" sz="2800" dirty="0" smtClean="0">
              <a:latin typeface="Arial" charset="0"/>
            </a:endParaRPr>
          </a:p>
          <a:p>
            <a:pPr algn="just" eaLnBrk="1" hangingPunct="1">
              <a:lnSpc>
                <a:spcPct val="80000"/>
              </a:lnSpc>
              <a:buFont typeface="Wingdings" pitchFamily="2" charset="2"/>
              <a:buNone/>
              <a:defRPr/>
            </a:pPr>
            <a:r>
              <a:rPr lang="en-GB" sz="2800" dirty="0" smtClean="0">
                <a:latin typeface="Arial" charset="0"/>
              </a:rPr>
              <a:t>    Si </a:t>
            </a:r>
            <a:r>
              <a:rPr lang="en-GB" sz="2800" dirty="0" err="1" smtClean="0">
                <a:latin typeface="Arial" charset="0"/>
              </a:rPr>
              <a:t>aumentamos</a:t>
            </a:r>
            <a:r>
              <a:rPr lang="en-GB" sz="2800" dirty="0" smtClean="0">
                <a:latin typeface="Arial" charset="0"/>
              </a:rPr>
              <a:t> la </a:t>
            </a:r>
            <a:r>
              <a:rPr lang="en-GB" sz="2800" dirty="0" err="1" smtClean="0">
                <a:latin typeface="Arial" charset="0"/>
              </a:rPr>
              <a:t>temperatura</a:t>
            </a:r>
            <a:r>
              <a:rPr lang="en-GB" sz="2800" dirty="0" smtClean="0">
                <a:latin typeface="Arial" charset="0"/>
              </a:rPr>
              <a:t>, la </a:t>
            </a:r>
            <a:r>
              <a:rPr lang="en-GB" sz="2800" dirty="0" err="1" smtClean="0">
                <a:latin typeface="Arial" charset="0"/>
              </a:rPr>
              <a:t>reacción</a:t>
            </a:r>
            <a:r>
              <a:rPr lang="en-GB" sz="2800" dirty="0" smtClean="0">
                <a:latin typeface="Arial" charset="0"/>
              </a:rPr>
              <a:t> se </a:t>
            </a:r>
            <a:r>
              <a:rPr lang="en-GB" sz="2800" dirty="0" err="1" smtClean="0">
                <a:latin typeface="Arial" charset="0"/>
              </a:rPr>
              <a:t>desplaza</a:t>
            </a:r>
            <a:r>
              <a:rPr lang="en-GB" sz="2800" dirty="0" smtClean="0">
                <a:latin typeface="Arial" charset="0"/>
              </a:rPr>
              <a:t> en el </a:t>
            </a:r>
            <a:r>
              <a:rPr lang="en-GB" sz="2800" dirty="0" err="1" smtClean="0">
                <a:latin typeface="Arial" charset="0"/>
              </a:rPr>
              <a:t>sentido</a:t>
            </a:r>
            <a:r>
              <a:rPr lang="en-GB" sz="2800" dirty="0" smtClean="0">
                <a:latin typeface="Arial" charset="0"/>
              </a:rPr>
              <a:t> </a:t>
            </a:r>
            <a:r>
              <a:rPr lang="en-GB" sz="2800" dirty="0" err="1" smtClean="0">
                <a:latin typeface="Arial" charset="0"/>
              </a:rPr>
              <a:t>que</a:t>
            </a:r>
            <a:r>
              <a:rPr lang="en-GB" sz="2800" dirty="0" smtClean="0">
                <a:latin typeface="Arial" charset="0"/>
              </a:rPr>
              <a:t> </a:t>
            </a:r>
            <a:r>
              <a:rPr lang="en-GB" sz="2800" dirty="0" err="1" smtClean="0">
                <a:latin typeface="Arial" charset="0"/>
              </a:rPr>
              <a:t>consuma</a:t>
            </a:r>
            <a:r>
              <a:rPr lang="en-GB" sz="2800" dirty="0" smtClean="0">
                <a:latin typeface="Arial" charset="0"/>
              </a:rPr>
              <a:t> </a:t>
            </a:r>
            <a:r>
              <a:rPr lang="en-GB" sz="2800" dirty="0" err="1" smtClean="0">
                <a:latin typeface="Arial" charset="0"/>
              </a:rPr>
              <a:t>calor</a:t>
            </a:r>
            <a:r>
              <a:rPr lang="en-GB" sz="2800" dirty="0" smtClean="0">
                <a:latin typeface="Arial" charset="0"/>
              </a:rPr>
              <a:t>, de </a:t>
            </a:r>
            <a:r>
              <a:rPr lang="en-GB" sz="2800" dirty="0" err="1" smtClean="0">
                <a:latin typeface="Arial" charset="0"/>
              </a:rPr>
              <a:t>ese</a:t>
            </a:r>
            <a:r>
              <a:rPr lang="en-GB" sz="2800" dirty="0" smtClean="0">
                <a:latin typeface="Arial" charset="0"/>
              </a:rPr>
              <a:t> </a:t>
            </a:r>
            <a:r>
              <a:rPr lang="en-GB" sz="2800" dirty="0" err="1" smtClean="0">
                <a:latin typeface="Arial" charset="0"/>
              </a:rPr>
              <a:t>modo</a:t>
            </a:r>
            <a:r>
              <a:rPr lang="en-GB" sz="2800" dirty="0" smtClean="0">
                <a:latin typeface="Arial" charset="0"/>
              </a:rPr>
              <a:t> </a:t>
            </a:r>
            <a:r>
              <a:rPr lang="en-GB" sz="2800" dirty="0" err="1" smtClean="0">
                <a:latin typeface="Arial" charset="0"/>
              </a:rPr>
              <a:t>logra</a:t>
            </a:r>
            <a:r>
              <a:rPr lang="en-GB" sz="2800" dirty="0" smtClean="0">
                <a:latin typeface="Arial" charset="0"/>
              </a:rPr>
              <a:t> </a:t>
            </a:r>
            <a:r>
              <a:rPr lang="en-GB" sz="2800" dirty="0" err="1" smtClean="0">
                <a:latin typeface="Arial" charset="0"/>
              </a:rPr>
              <a:t>disminuir</a:t>
            </a:r>
            <a:r>
              <a:rPr lang="en-GB" sz="2800" dirty="0" smtClean="0">
                <a:latin typeface="Arial" charset="0"/>
              </a:rPr>
              <a:t> la </a:t>
            </a:r>
            <a:r>
              <a:rPr lang="en-GB" sz="2800" dirty="0" err="1" smtClean="0">
                <a:latin typeface="Arial" charset="0"/>
              </a:rPr>
              <a:t>temperatura</a:t>
            </a:r>
            <a:r>
              <a:rPr lang="en-GB" sz="2800" dirty="0" smtClean="0">
                <a:latin typeface="Arial" charset="0"/>
              </a:rPr>
              <a:t>, </a:t>
            </a:r>
            <a:r>
              <a:rPr lang="en-GB" sz="2800" dirty="0" err="1" smtClean="0">
                <a:latin typeface="Arial" charset="0"/>
              </a:rPr>
              <a:t>esto</a:t>
            </a:r>
            <a:r>
              <a:rPr lang="en-GB" sz="2800" dirty="0" smtClean="0">
                <a:latin typeface="Arial" charset="0"/>
              </a:rPr>
              <a:t> </a:t>
            </a:r>
            <a:r>
              <a:rPr lang="en-GB" sz="2800" dirty="0" err="1" smtClean="0">
                <a:latin typeface="Arial" charset="0"/>
              </a:rPr>
              <a:t>implica</a:t>
            </a:r>
            <a:r>
              <a:rPr lang="en-GB" sz="2800" dirty="0" smtClean="0">
                <a:latin typeface="Arial" charset="0"/>
              </a:rPr>
              <a:t>  </a:t>
            </a:r>
            <a:r>
              <a:rPr lang="en-GB" sz="2800" dirty="0" err="1" smtClean="0">
                <a:latin typeface="Arial" charset="0"/>
              </a:rPr>
              <a:t>que</a:t>
            </a:r>
            <a:r>
              <a:rPr lang="en-GB" sz="2800" dirty="0" smtClean="0">
                <a:latin typeface="Arial" charset="0"/>
              </a:rPr>
              <a:t> la </a:t>
            </a:r>
            <a:r>
              <a:rPr lang="en-GB" sz="2800" dirty="0" err="1" smtClean="0">
                <a:latin typeface="Arial" charset="0"/>
              </a:rPr>
              <a:t>reacción</a:t>
            </a:r>
            <a:r>
              <a:rPr lang="en-GB" sz="2800" dirty="0" smtClean="0">
                <a:latin typeface="Arial" charset="0"/>
              </a:rPr>
              <a:t> se </a:t>
            </a:r>
            <a:r>
              <a:rPr lang="en-GB" sz="2800" dirty="0" err="1" smtClean="0">
                <a:latin typeface="Arial" charset="0"/>
              </a:rPr>
              <a:t>desplaza</a:t>
            </a:r>
            <a:r>
              <a:rPr lang="en-GB" sz="2800" dirty="0" smtClean="0">
                <a:latin typeface="Arial" charset="0"/>
              </a:rPr>
              <a:t> </a:t>
            </a:r>
            <a:r>
              <a:rPr lang="en-GB" sz="2800" dirty="0" err="1" smtClean="0">
                <a:latin typeface="Arial" charset="0"/>
              </a:rPr>
              <a:t>hacia</a:t>
            </a:r>
            <a:r>
              <a:rPr lang="en-GB" sz="2800" dirty="0" smtClean="0">
                <a:latin typeface="Arial" charset="0"/>
              </a:rPr>
              <a:t> la </a:t>
            </a:r>
            <a:r>
              <a:rPr lang="en-GB" sz="2800" dirty="0" err="1" smtClean="0">
                <a:latin typeface="Arial" charset="0"/>
              </a:rPr>
              <a:t>izquierda</a:t>
            </a:r>
            <a:r>
              <a:rPr lang="en-GB" sz="2800" dirty="0" smtClean="0">
                <a:latin typeface="Arial" charset="0"/>
              </a:rPr>
              <a:t>.</a:t>
            </a:r>
          </a:p>
        </p:txBody>
      </p:sp>
      <p:grpSp>
        <p:nvGrpSpPr>
          <p:cNvPr id="30724" name="Group 4"/>
          <p:cNvGrpSpPr>
            <a:grpSpLocks/>
          </p:cNvGrpSpPr>
          <p:nvPr/>
        </p:nvGrpSpPr>
        <p:grpSpPr bwMode="auto">
          <a:xfrm>
            <a:off x="900113" y="3500438"/>
            <a:ext cx="6465887" cy="701675"/>
            <a:chOff x="874" y="799"/>
            <a:chExt cx="4073" cy="442"/>
          </a:xfrm>
        </p:grpSpPr>
        <p:graphicFrame>
          <p:nvGraphicFramePr>
            <p:cNvPr id="30722" name="Object 5"/>
            <p:cNvGraphicFramePr>
              <a:graphicFrameLocks noChangeAspect="1"/>
            </p:cNvGraphicFramePr>
            <p:nvPr/>
          </p:nvGraphicFramePr>
          <p:xfrm>
            <a:off x="874" y="799"/>
            <a:ext cx="4073" cy="442"/>
          </p:xfrm>
          <a:graphic>
            <a:graphicData uri="http://schemas.openxmlformats.org/presentationml/2006/ole">
              <mc:AlternateContent xmlns:mc="http://schemas.openxmlformats.org/markup-compatibility/2006">
                <mc:Choice xmlns:v="urn:schemas-microsoft-com:vml" Requires="v">
                  <p:oleObj spid="_x0000_s30752" name="Ecuación" r:id="rId3" imgW="2222280" imgH="241200" progId="Equation.3">
                    <p:embed/>
                  </p:oleObj>
                </mc:Choice>
                <mc:Fallback>
                  <p:oleObj name="Ecuación" r:id="rId3" imgW="222228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 y="799"/>
                          <a:ext cx="4073"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Line 6"/>
            <p:cNvSpPr>
              <a:spLocks noChangeShapeType="1"/>
            </p:cNvSpPr>
            <p:nvPr/>
          </p:nvSpPr>
          <p:spPr bwMode="auto">
            <a:xfrm>
              <a:off x="2608" y="935"/>
              <a:ext cx="5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30726" name="Line 7"/>
            <p:cNvSpPr>
              <a:spLocks noChangeShapeType="1"/>
            </p:cNvSpPr>
            <p:nvPr/>
          </p:nvSpPr>
          <p:spPr bwMode="auto">
            <a:xfrm flipH="1">
              <a:off x="2608" y="1026"/>
              <a:ext cx="54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Figur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44675"/>
            <a:ext cx="874871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idx="1"/>
          </p:nvPr>
        </p:nvSpPr>
        <p:spPr>
          <a:xfrm>
            <a:off x="467544" y="1600200"/>
            <a:ext cx="7859216" cy="4525963"/>
          </a:xfrm>
        </p:spPr>
        <p:txBody>
          <a:bodyPr/>
          <a:lstStyle/>
          <a:p>
            <a:pPr algn="just" eaLnBrk="1" hangingPunct="1">
              <a:buFont typeface="Wingdings" pitchFamily="2" charset="2"/>
              <a:buNone/>
              <a:defRPr/>
            </a:pPr>
            <a:r>
              <a:rPr lang="en-GB" dirty="0" smtClean="0"/>
              <a:t>   </a:t>
            </a:r>
            <a:r>
              <a:rPr lang="en-GB" sz="2800" b="1" dirty="0" smtClean="0">
                <a:solidFill>
                  <a:srgbClr val="FFC000"/>
                </a:solidFill>
                <a:latin typeface="Arial" charset="0"/>
              </a:rPr>
              <a:t>EFECTO DE UN CATALIZADOR</a:t>
            </a:r>
          </a:p>
          <a:p>
            <a:pPr algn="just" eaLnBrk="1" hangingPunct="1">
              <a:buFont typeface="Wingdings" pitchFamily="2" charset="2"/>
              <a:buNone/>
              <a:defRPr/>
            </a:pPr>
            <a:r>
              <a:rPr lang="en-GB" sz="2800" dirty="0" smtClean="0">
                <a:latin typeface="Arial" charset="0"/>
              </a:rPr>
              <a:t>   El </a:t>
            </a:r>
            <a:r>
              <a:rPr lang="en-GB" sz="2800" dirty="0" err="1" smtClean="0">
                <a:latin typeface="Arial" charset="0"/>
              </a:rPr>
              <a:t>catalizador</a:t>
            </a:r>
            <a:r>
              <a:rPr lang="en-GB" sz="2800" dirty="0" smtClean="0">
                <a:latin typeface="Arial" charset="0"/>
              </a:rPr>
              <a:t> </a:t>
            </a:r>
            <a:r>
              <a:rPr lang="en-GB" sz="2800" dirty="0" err="1" smtClean="0">
                <a:latin typeface="Arial" charset="0"/>
              </a:rPr>
              <a:t>aumenta</a:t>
            </a:r>
            <a:r>
              <a:rPr lang="en-GB" sz="2800" dirty="0" smtClean="0">
                <a:latin typeface="Arial" charset="0"/>
              </a:rPr>
              <a:t> la </a:t>
            </a:r>
            <a:r>
              <a:rPr lang="en-GB" sz="2800" dirty="0" err="1" smtClean="0">
                <a:latin typeface="Arial" charset="0"/>
              </a:rPr>
              <a:t>rapidez</a:t>
            </a:r>
            <a:r>
              <a:rPr lang="en-GB" sz="2800" dirty="0" smtClean="0">
                <a:latin typeface="Arial" charset="0"/>
              </a:rPr>
              <a:t> de </a:t>
            </a:r>
            <a:r>
              <a:rPr lang="en-GB" sz="2800" dirty="0" err="1" smtClean="0">
                <a:latin typeface="Arial" charset="0"/>
              </a:rPr>
              <a:t>las</a:t>
            </a:r>
            <a:r>
              <a:rPr lang="en-GB" sz="2800" dirty="0" smtClean="0">
                <a:latin typeface="Arial" charset="0"/>
              </a:rPr>
              <a:t> </a:t>
            </a:r>
            <a:r>
              <a:rPr lang="en-GB" sz="2800" dirty="0" err="1" smtClean="0">
                <a:latin typeface="Arial" charset="0"/>
              </a:rPr>
              <a:t>reacciones</a:t>
            </a:r>
            <a:r>
              <a:rPr lang="en-GB" sz="2800" dirty="0" smtClean="0">
                <a:latin typeface="Arial" charset="0"/>
              </a:rPr>
              <a:t> </a:t>
            </a:r>
            <a:r>
              <a:rPr lang="en-GB" sz="2800" dirty="0" err="1" smtClean="0">
                <a:latin typeface="Arial" charset="0"/>
              </a:rPr>
              <a:t>directa</a:t>
            </a:r>
            <a:r>
              <a:rPr lang="en-GB" sz="2800" dirty="0" smtClean="0">
                <a:latin typeface="Arial" charset="0"/>
              </a:rPr>
              <a:t> e </a:t>
            </a:r>
            <a:r>
              <a:rPr lang="en-GB" sz="2800" dirty="0" err="1" smtClean="0">
                <a:latin typeface="Arial" charset="0"/>
              </a:rPr>
              <a:t>inversa</a:t>
            </a:r>
            <a:r>
              <a:rPr lang="en-GB" sz="2800" dirty="0" smtClean="0">
                <a:latin typeface="Arial" charset="0"/>
              </a:rPr>
              <a:t>. En </a:t>
            </a:r>
            <a:r>
              <a:rPr lang="en-GB" sz="2800" dirty="0" err="1" smtClean="0">
                <a:latin typeface="Arial" charset="0"/>
              </a:rPr>
              <a:t>consecuencia</a:t>
            </a:r>
            <a:r>
              <a:rPr lang="en-GB" sz="2800" dirty="0" smtClean="0">
                <a:latin typeface="Arial" charset="0"/>
              </a:rPr>
              <a:t>, un </a:t>
            </a:r>
            <a:r>
              <a:rPr lang="en-GB" sz="2800" dirty="0" err="1" smtClean="0">
                <a:latin typeface="Arial" charset="0"/>
              </a:rPr>
              <a:t>catalizador</a:t>
            </a:r>
            <a:r>
              <a:rPr lang="en-GB" sz="2800" dirty="0" smtClean="0">
                <a:latin typeface="Arial" charset="0"/>
              </a:rPr>
              <a:t> </a:t>
            </a:r>
            <a:r>
              <a:rPr lang="en-GB" sz="2800" dirty="0" err="1" smtClean="0">
                <a:latin typeface="Arial" charset="0"/>
              </a:rPr>
              <a:t>aumenta</a:t>
            </a:r>
            <a:r>
              <a:rPr lang="en-GB" sz="2800" dirty="0" smtClean="0">
                <a:latin typeface="Arial" charset="0"/>
              </a:rPr>
              <a:t> la </a:t>
            </a:r>
            <a:r>
              <a:rPr lang="en-GB" sz="2800" dirty="0" err="1" smtClean="0">
                <a:latin typeface="Arial" charset="0"/>
              </a:rPr>
              <a:t>rapidez</a:t>
            </a:r>
            <a:r>
              <a:rPr lang="en-GB" sz="2800" dirty="0" smtClean="0">
                <a:latin typeface="Arial" charset="0"/>
              </a:rPr>
              <a:t> con la </a:t>
            </a:r>
            <a:r>
              <a:rPr lang="en-GB" sz="2800" dirty="0" err="1" smtClean="0">
                <a:latin typeface="Arial" charset="0"/>
              </a:rPr>
              <a:t>que</a:t>
            </a:r>
            <a:r>
              <a:rPr lang="en-GB" sz="2800" dirty="0" smtClean="0">
                <a:latin typeface="Arial" charset="0"/>
              </a:rPr>
              <a:t> se </a:t>
            </a:r>
            <a:r>
              <a:rPr lang="en-GB" sz="2800" dirty="0" err="1" smtClean="0">
                <a:latin typeface="Arial" charset="0"/>
              </a:rPr>
              <a:t>alcanza</a:t>
            </a:r>
            <a:r>
              <a:rPr lang="en-GB" sz="2800" dirty="0" smtClean="0">
                <a:latin typeface="Arial" charset="0"/>
              </a:rPr>
              <a:t> el </a:t>
            </a:r>
            <a:r>
              <a:rPr lang="en-GB" sz="2800" dirty="0" err="1" smtClean="0">
                <a:latin typeface="Arial" charset="0"/>
              </a:rPr>
              <a:t>equilibrio</a:t>
            </a:r>
            <a:r>
              <a:rPr lang="en-GB" sz="2800" dirty="0" smtClean="0">
                <a:latin typeface="Arial" charset="0"/>
              </a:rPr>
              <a:t>, </a:t>
            </a:r>
            <a:r>
              <a:rPr lang="en-GB" sz="2800" dirty="0" err="1" smtClean="0">
                <a:latin typeface="Arial" charset="0"/>
              </a:rPr>
              <a:t>pero</a:t>
            </a:r>
            <a:r>
              <a:rPr lang="en-GB" sz="2800" dirty="0" smtClean="0">
                <a:latin typeface="Arial" charset="0"/>
              </a:rPr>
              <a:t> no </a:t>
            </a:r>
            <a:r>
              <a:rPr lang="en-GB" sz="2800" dirty="0" err="1" smtClean="0">
                <a:latin typeface="Arial" charset="0"/>
              </a:rPr>
              <a:t>modifica</a:t>
            </a:r>
            <a:r>
              <a:rPr lang="en-GB" sz="2800" dirty="0" smtClean="0">
                <a:latin typeface="Arial" charset="0"/>
              </a:rPr>
              <a:t> la </a:t>
            </a:r>
            <a:r>
              <a:rPr lang="en-GB" sz="2800" dirty="0" err="1" smtClean="0">
                <a:latin typeface="Arial" charset="0"/>
              </a:rPr>
              <a:t>composición</a:t>
            </a:r>
            <a:r>
              <a:rPr lang="en-GB" sz="2800" dirty="0" smtClean="0">
                <a:latin typeface="Arial" charset="0"/>
              </a:rPr>
              <a:t> de la </a:t>
            </a:r>
            <a:r>
              <a:rPr lang="en-GB" sz="2800" dirty="0" err="1" smtClean="0">
                <a:latin typeface="Arial" charset="0"/>
              </a:rPr>
              <a:t>mezcla</a:t>
            </a:r>
            <a:r>
              <a:rPr lang="en-GB" sz="2800" dirty="0" smtClean="0">
                <a:latin typeface="Arial" charset="0"/>
              </a:rPr>
              <a:t> de </a:t>
            </a:r>
            <a:r>
              <a:rPr lang="en-GB" sz="2800" dirty="0" err="1" smtClean="0">
                <a:latin typeface="Arial" charset="0"/>
              </a:rPr>
              <a:t>equilibrio</a:t>
            </a:r>
            <a:r>
              <a:rPr lang="en-GB" sz="2800" dirty="0" smtClean="0">
                <a:latin typeface="Arial" charset="0"/>
              </a:rPr>
              <a:t>.</a:t>
            </a:r>
            <a:endParaRPr lang="en-GB"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642938"/>
            <a:ext cx="7286625"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 Box 2"/>
          <p:cNvSpPr txBox="1">
            <a:spLocks noChangeArrowheads="1"/>
          </p:cNvSpPr>
          <p:nvPr/>
        </p:nvSpPr>
        <p:spPr bwMode="auto">
          <a:xfrm>
            <a:off x="3000375" y="142875"/>
            <a:ext cx="3585149" cy="43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lnSpc>
                <a:spcPct val="140000"/>
              </a:lnSpc>
              <a:spcAft>
                <a:spcPct val="40000"/>
              </a:spcAft>
            </a:pPr>
            <a:r>
              <a:rPr lang="es-ES" altLang="es-PE" b="1" u="sng" dirty="0">
                <a:solidFill>
                  <a:schemeClr val="hlink"/>
                </a:solidFill>
                <a:cs typeface="Times New Roman" pitchFamily="18" charset="0"/>
              </a:rPr>
              <a:t>PRINCIPIO DE LE CHATELIER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428625" y="571500"/>
            <a:ext cx="8143875" cy="2370138"/>
          </a:xfrm>
          <a:prstGeom prst="rect">
            <a:avLst/>
          </a:prstGeom>
          <a:noFill/>
          <a:ln w="9525">
            <a:noFill/>
            <a:miter lim="800000"/>
            <a:headEnd/>
            <a:tailEnd/>
          </a:ln>
          <a:effectLst/>
        </p:spPr>
        <p:txBody>
          <a:bodyPr>
            <a:spAutoFit/>
          </a:bodyPr>
          <a:lstStyle/>
          <a:p>
            <a:pPr marL="342900" indent="-342900" algn="just">
              <a:spcBef>
                <a:spcPct val="50000"/>
              </a:spcBef>
              <a:defRPr/>
            </a:pPr>
            <a:r>
              <a:rPr lang="es-MX" dirty="0">
                <a:effectLst>
                  <a:outerShdw blurRad="38100" dist="38100" dir="2700000" algn="tl">
                    <a:srgbClr val="C0C0C0"/>
                  </a:outerShdw>
                </a:effectLst>
                <a:latin typeface="Arial" charset="0"/>
              </a:rPr>
              <a:t>	</a:t>
            </a:r>
            <a:r>
              <a:rPr lang="es-MX" sz="2800" b="1" dirty="0">
                <a:solidFill>
                  <a:srgbClr val="FF0000"/>
                </a:solidFill>
                <a:latin typeface="Arial" charset="0"/>
              </a:rPr>
              <a:t>APLICACIONES…</a:t>
            </a:r>
            <a:endParaRPr lang="es-MX" b="1" dirty="0">
              <a:solidFill>
                <a:srgbClr val="FF0000"/>
              </a:solidFill>
              <a:latin typeface="Arial" charset="0"/>
            </a:endParaRPr>
          </a:p>
          <a:p>
            <a:pPr marL="342900" indent="-342900" algn="just">
              <a:spcBef>
                <a:spcPct val="50000"/>
              </a:spcBef>
              <a:defRPr/>
            </a:pPr>
            <a:r>
              <a:rPr lang="es-MX" sz="2000" dirty="0">
                <a:latin typeface="Arial" charset="0"/>
              </a:rPr>
              <a:t>     Es importante entender las propiedades de los gases porque estos a veces son reactivos o productos en las reacciones químicas. Por esta razón es común tener que calcular los volúmenes de gases consumidos o producidos en reacciones. </a:t>
            </a:r>
          </a:p>
          <a:p>
            <a:pPr marL="342900" indent="-342900" algn="just">
              <a:spcBef>
                <a:spcPct val="50000"/>
              </a:spcBef>
              <a:defRPr/>
            </a:pPr>
            <a:endParaRPr lang="es-MX" sz="2000" dirty="0">
              <a:effectLst>
                <a:outerShdw blurRad="38100" dist="38100" dir="2700000" algn="tl">
                  <a:srgbClr val="C0C0C0"/>
                </a:outerShdw>
              </a:effectLst>
              <a:latin typeface="Arial" charset="0"/>
            </a:endParaRPr>
          </a:p>
        </p:txBody>
      </p:sp>
      <p:pic>
        <p:nvPicPr>
          <p:cNvPr id="76803" name="Picture 2" descr="http://www.agenciadenoticiasuruguaya.com/Airbag%20Seguridad%2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2643188"/>
            <a:ext cx="3286125"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28688" y="3071813"/>
            <a:ext cx="3214687" cy="2708275"/>
          </a:xfrm>
          <a:prstGeom prst="rect">
            <a:avLst/>
          </a:prstGeom>
        </p:spPr>
        <p:txBody>
          <a:bodyPr>
            <a:spAutoFit/>
          </a:bodyPr>
          <a:lstStyle/>
          <a:p>
            <a:pPr marL="342900" indent="-342900" algn="just">
              <a:spcBef>
                <a:spcPct val="50000"/>
              </a:spcBef>
              <a:defRPr/>
            </a:pPr>
            <a:r>
              <a:rPr lang="es-MX" dirty="0">
                <a:effectLst>
                  <a:outerShdw blurRad="38100" dist="38100" dir="2700000" algn="tl">
                    <a:srgbClr val="C0C0C0"/>
                  </a:outerShdw>
                </a:effectLst>
                <a:latin typeface="Arial" charset="0"/>
              </a:rPr>
              <a:t>      </a:t>
            </a:r>
            <a:r>
              <a:rPr lang="es-MX" sz="2000" dirty="0">
                <a:latin typeface="Arial" charset="0"/>
              </a:rPr>
              <a:t>Ejemplo:</a:t>
            </a:r>
          </a:p>
          <a:p>
            <a:pPr marL="342900" indent="-342900" algn="just">
              <a:spcBef>
                <a:spcPct val="50000"/>
              </a:spcBef>
              <a:defRPr/>
            </a:pPr>
            <a:r>
              <a:rPr lang="es-MX" sz="2000" dirty="0">
                <a:latin typeface="Arial" charset="0"/>
              </a:rPr>
              <a:t>	Las bolsas de aire de seguridad de los automóviles se inflan con nitrógeno gaseoso generado por la rápida descomposición de </a:t>
            </a:r>
            <a:r>
              <a:rPr lang="es-MX" sz="2000" dirty="0" err="1">
                <a:latin typeface="Arial" charset="0"/>
              </a:rPr>
              <a:t>azida</a:t>
            </a:r>
            <a:r>
              <a:rPr lang="es-MX" sz="2000" dirty="0">
                <a:latin typeface="Arial" charset="0"/>
              </a:rPr>
              <a:t> sódica (NaN</a:t>
            </a:r>
            <a:r>
              <a:rPr lang="es-MX" sz="2400" baseline="-25000" dirty="0">
                <a:latin typeface="Arial" charset="0"/>
              </a:rPr>
              <a:t>3</a:t>
            </a:r>
            <a:r>
              <a:rPr lang="es-MX" sz="2000" dirty="0">
                <a:latin typeface="Arial" charset="0"/>
              </a:rPr>
              <a:t>).</a:t>
            </a:r>
            <a:endParaRPr lang="es-PE"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idx="1"/>
          </p:nvPr>
        </p:nvSpPr>
        <p:spPr>
          <a:xfrm>
            <a:off x="323528" y="404664"/>
            <a:ext cx="8229600" cy="5545137"/>
          </a:xfrm>
        </p:spPr>
        <p:txBody>
          <a:bodyPr/>
          <a:lstStyle/>
          <a:p>
            <a:pPr algn="just" eaLnBrk="1" hangingPunct="1">
              <a:lnSpc>
                <a:spcPct val="90000"/>
              </a:lnSpc>
              <a:buFont typeface="Wingdings" pitchFamily="2" charset="2"/>
              <a:buNone/>
              <a:defRPr/>
            </a:pPr>
            <a:endParaRPr lang="es-ES" dirty="0" smtClean="0">
              <a:latin typeface="Arial" charset="0"/>
            </a:endParaRPr>
          </a:p>
          <a:p>
            <a:pPr algn="just" eaLnBrk="1" hangingPunct="1">
              <a:lnSpc>
                <a:spcPct val="90000"/>
              </a:lnSpc>
              <a:buFont typeface="Wingdings" pitchFamily="2" charset="2"/>
              <a:buNone/>
              <a:defRPr/>
            </a:pPr>
            <a:r>
              <a:rPr lang="es-ES" dirty="0" smtClean="0">
                <a:solidFill>
                  <a:srgbClr val="3399FF"/>
                </a:solidFill>
                <a:latin typeface="Arial" charset="0"/>
              </a:rPr>
              <a:t>   </a:t>
            </a:r>
            <a:r>
              <a:rPr lang="es-ES" b="1" dirty="0" smtClean="0">
                <a:solidFill>
                  <a:srgbClr val="FF0000"/>
                </a:solidFill>
                <a:latin typeface="Arial" charset="0"/>
              </a:rPr>
              <a:t>VARIABLES DE ESTADO</a:t>
            </a:r>
          </a:p>
          <a:p>
            <a:pPr algn="just" eaLnBrk="1" hangingPunct="1">
              <a:lnSpc>
                <a:spcPct val="90000"/>
              </a:lnSpc>
              <a:buFont typeface="Wingdings" pitchFamily="2" charset="2"/>
              <a:buNone/>
              <a:defRPr/>
            </a:pPr>
            <a:r>
              <a:rPr lang="es-ES" dirty="0" smtClean="0">
                <a:latin typeface="Arial" charset="0"/>
              </a:rPr>
              <a:t>   Magnitudes físicas que determinan características cuantitativas de un cuerpo en un determinado estado físico como la presión (P), temperatura (T), volumen (V), mol-g (n), etc.</a:t>
            </a:r>
          </a:p>
          <a:p>
            <a:pPr algn="just">
              <a:lnSpc>
                <a:spcPct val="90000"/>
              </a:lnSpc>
              <a:buNone/>
              <a:defRPr/>
            </a:pPr>
            <a:r>
              <a:rPr lang="es-ES" dirty="0" smtClean="0">
                <a:solidFill>
                  <a:srgbClr val="3399FF"/>
                </a:solidFill>
                <a:latin typeface="Arial" charset="0"/>
              </a:rPr>
              <a:t>   </a:t>
            </a:r>
            <a:r>
              <a:rPr lang="es-ES" b="1" dirty="0" smtClean="0">
                <a:solidFill>
                  <a:srgbClr val="FF0000"/>
                </a:solidFill>
                <a:latin typeface="Arial" charset="0"/>
              </a:rPr>
              <a:t>ECUACIÓN </a:t>
            </a:r>
            <a:r>
              <a:rPr lang="es-ES" b="1" dirty="0">
                <a:solidFill>
                  <a:srgbClr val="FF0000"/>
                </a:solidFill>
                <a:latin typeface="Arial" charset="0"/>
              </a:rPr>
              <a:t>DE ESTADO</a:t>
            </a:r>
          </a:p>
          <a:p>
            <a:pPr algn="just">
              <a:lnSpc>
                <a:spcPct val="90000"/>
              </a:lnSpc>
              <a:buNone/>
              <a:defRPr/>
            </a:pPr>
            <a:r>
              <a:rPr lang="es-ES" dirty="0">
                <a:latin typeface="Arial" charset="0"/>
              </a:rPr>
              <a:t>   Ecuación matemática que relaciona a las variables de un estado.</a:t>
            </a:r>
          </a:p>
          <a:p>
            <a:pPr algn="just" eaLnBrk="1" hangingPunct="1">
              <a:lnSpc>
                <a:spcPct val="90000"/>
              </a:lnSpc>
              <a:buFont typeface="Wingdings" pitchFamily="2" charset="2"/>
              <a:buNone/>
              <a:defRPr/>
            </a:pPr>
            <a:endParaRPr lang="en-GB" dirty="0" smtClean="0">
              <a:latin typeface="Arial" charset="0"/>
            </a:endParaRPr>
          </a:p>
        </p:txBody>
      </p:sp>
      <p:sp>
        <p:nvSpPr>
          <p:cNvPr id="39939" name="Text Box 4"/>
          <p:cNvSpPr txBox="1">
            <a:spLocks noChangeArrowheads="1"/>
          </p:cNvSpPr>
          <p:nvPr/>
        </p:nvSpPr>
        <p:spPr bwMode="auto">
          <a:xfrm>
            <a:off x="3707904" y="5517232"/>
            <a:ext cx="2374900" cy="519112"/>
          </a:xfrm>
          <a:prstGeom prst="rect">
            <a:avLst/>
          </a:prstGeom>
          <a:solidFill>
            <a:srgbClr val="FFC000"/>
          </a:solidFill>
          <a:ln w="19050" algn="ctr">
            <a:solidFill>
              <a:schemeClr val="tx1"/>
            </a:solidFill>
            <a:miter lim="800000"/>
            <a:headEnd/>
            <a:tailEnd/>
          </a:ln>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gn="ctr" eaLnBrk="1" hangingPunct="1">
              <a:spcBef>
                <a:spcPct val="50000"/>
              </a:spcBef>
            </a:pPr>
            <a:r>
              <a:rPr lang="en-GB" altLang="es-PE" sz="2800">
                <a:solidFill>
                  <a:srgbClr val="000000"/>
                </a:solidFill>
                <a:latin typeface="Arial" charset="0"/>
              </a:rPr>
              <a:t>V = f (P, T, 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Rectangle 5"/>
          <p:cNvSpPr>
            <a:spLocks noGrp="1" noChangeArrowheads="1"/>
          </p:cNvSpPr>
          <p:nvPr>
            <p:ph type="title"/>
          </p:nvPr>
        </p:nvSpPr>
        <p:spPr>
          <a:xfrm>
            <a:off x="590872" y="274638"/>
            <a:ext cx="8229600" cy="1143000"/>
          </a:xfrm>
        </p:spPr>
        <p:txBody>
          <a:bodyPr/>
          <a:lstStyle/>
          <a:p>
            <a:pPr algn="l" eaLnBrk="1" hangingPunct="1">
              <a:defRPr/>
            </a:pPr>
            <a:r>
              <a:rPr lang="en-GB" sz="3200" dirty="0" smtClean="0">
                <a:solidFill>
                  <a:srgbClr val="FF0000"/>
                </a:solidFill>
                <a:latin typeface="Arial" charset="0"/>
              </a:rPr>
              <a:t>DIAGRAMA DE FASES</a:t>
            </a:r>
          </a:p>
        </p:txBody>
      </p:sp>
      <p:pic>
        <p:nvPicPr>
          <p:cNvPr id="41987" name="Picture 4" descr="Diagrama de fase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628800"/>
            <a:ext cx="7848872" cy="4949992"/>
          </a:xfrm>
          <a:noFill/>
          <a:extLst>
            <a:ext uri="{909E8E84-426E-40DD-AFC4-6F175D3DCCD1}">
              <a14:hiddenFill xmlns:a14="http://schemas.microsoft.com/office/drawing/2010/main">
                <a:solidFill>
                  <a:srgbClr val="FFFFFF"/>
                </a:solidFill>
              </a14:hiddenFill>
            </a:ext>
          </a:extLst>
        </p:spPr>
      </p:pic>
      <p:sp>
        <p:nvSpPr>
          <p:cNvPr id="41988" name="Text Box 6"/>
          <p:cNvSpPr txBox="1">
            <a:spLocks noChangeArrowheads="1"/>
          </p:cNvSpPr>
          <p:nvPr/>
        </p:nvSpPr>
        <p:spPr bwMode="auto">
          <a:xfrm>
            <a:off x="3995738" y="4292600"/>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 altLang="es-PE" b="1"/>
              <a:t>T</a:t>
            </a:r>
          </a:p>
        </p:txBody>
      </p:sp>
      <p:sp>
        <p:nvSpPr>
          <p:cNvPr id="41989" name="Text Box 7"/>
          <p:cNvSpPr txBox="1">
            <a:spLocks noChangeArrowheads="1"/>
          </p:cNvSpPr>
          <p:nvPr/>
        </p:nvSpPr>
        <p:spPr bwMode="auto">
          <a:xfrm>
            <a:off x="6659339" y="2486223"/>
            <a:ext cx="288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defRPr>
            </a:lvl1pPr>
            <a:lvl2pPr marL="742950" indent="-285750" eaLnBrk="0" hangingPunct="0">
              <a:defRPr>
                <a:solidFill>
                  <a:schemeClr val="tx1"/>
                </a:solidFill>
                <a:latin typeface="Times New Roman" pitchFamily="18" charset="0"/>
              </a:defRPr>
            </a:lvl2pPr>
            <a:lvl3pPr marL="1143000" indent="-228600" eaLnBrk="0" hangingPunct="0">
              <a:defRPr>
                <a:solidFill>
                  <a:schemeClr val="tx1"/>
                </a:solidFill>
                <a:latin typeface="Times New Roman" pitchFamily="18" charset="0"/>
              </a:defRPr>
            </a:lvl3pPr>
            <a:lvl4pPr marL="1600200" indent="-228600" eaLnBrk="0" hangingPunct="0">
              <a:defRPr>
                <a:solidFill>
                  <a:schemeClr val="tx1"/>
                </a:solidFill>
                <a:latin typeface="Times New Roman" pitchFamily="18" charset="0"/>
              </a:defRPr>
            </a:lvl4pPr>
            <a:lvl5pPr marL="2057400" indent="-228600" eaLnBrk="0" hangingPunct="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hangingPunct="1">
              <a:spcBef>
                <a:spcPct val="50000"/>
              </a:spcBef>
            </a:pPr>
            <a:r>
              <a:rPr lang="es-ES" altLang="es-PE" b="1" dirty="0">
                <a:solidFill>
                  <a:srgbClr val="FF3300"/>
                </a:solidFill>
              </a:rPr>
              <a:t>C</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lón">
  <a:themeElements>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fontScheme name="Teló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50000">
              <a:schemeClr val="accent1"/>
            </a:gs>
            <a:gs pos="100000">
              <a:schemeClr val="bg1"/>
            </a:gs>
          </a:gsLst>
          <a:lin ang="2700000" scaled="1"/>
        </a:gradFill>
        <a:ln w="9525" cap="flat" cmpd="sng" algn="ctr">
          <a:noFill/>
          <a:prstDash val="solid"/>
          <a:round/>
          <a:headEnd type="none" w="med" len="med"/>
          <a:tailEnd type="none" w="med" len="med"/>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0">
          <a:gsLst>
            <a:gs pos="0">
              <a:schemeClr val="bg1"/>
            </a:gs>
            <a:gs pos="50000">
              <a:schemeClr val="accent1"/>
            </a:gs>
            <a:gs pos="100000">
              <a:schemeClr val="bg1"/>
            </a:gs>
          </a:gsLst>
          <a:lin ang="2700000" scaled="1"/>
        </a:gradFill>
        <a:ln w="9525" cap="flat" cmpd="sng" algn="ctr">
          <a:noFill/>
          <a:prstDash val="solid"/>
          <a:round/>
          <a:headEnd type="none" w="med" len="med"/>
          <a:tailEnd type="none" w="med" len="med"/>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sp3d>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lón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Telón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Telón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Telón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Telón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Telón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Telón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Telón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5">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ecuenci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uencia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ecuencia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ecuencia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ecuencia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ecuencia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ecuencia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ecuencia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ecuencia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ecuencia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9129</TotalTime>
  <Words>2222</Words>
  <Application>Microsoft Office PowerPoint</Application>
  <PresentationFormat>Presentación en pantalla (4:3)</PresentationFormat>
  <Paragraphs>352</Paragraphs>
  <Slides>72</Slides>
  <Notes>0</Notes>
  <HiddenSlides>0</HiddenSlides>
  <MMClips>1</MMClips>
  <ScaleCrop>false</ScaleCrop>
  <HeadingPairs>
    <vt:vector size="6" baseType="variant">
      <vt:variant>
        <vt:lpstr>Tema</vt:lpstr>
      </vt:variant>
      <vt:variant>
        <vt:i4>2</vt:i4>
      </vt:variant>
      <vt:variant>
        <vt:lpstr>Servidores OLE incrustados</vt:lpstr>
      </vt:variant>
      <vt:variant>
        <vt:i4>2</vt:i4>
      </vt:variant>
      <vt:variant>
        <vt:lpstr>Títulos de diapositiva</vt:lpstr>
      </vt:variant>
      <vt:variant>
        <vt:i4>72</vt:i4>
      </vt:variant>
    </vt:vector>
  </HeadingPairs>
  <TitlesOfParts>
    <vt:vector size="76" baseType="lpstr">
      <vt:lpstr>Telón</vt:lpstr>
      <vt:lpstr>Tema5</vt:lpstr>
      <vt:lpstr>Imagen de mapa de bits</vt:lpstr>
      <vt:lpstr>Ecuación</vt:lpstr>
      <vt:lpstr>CAPÍTULO III GASES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DE FASES</vt:lpstr>
      <vt:lpstr>Presentación de PowerPoint</vt:lpstr>
      <vt:lpstr>Presentación de PowerPoint</vt:lpstr>
      <vt:lpstr>PROPIEDADES GENERALES</vt:lpstr>
      <vt:lpstr>Presentación de PowerPoint</vt:lpstr>
      <vt:lpstr>Presentación de PowerPoint</vt:lpstr>
      <vt:lpstr>Presentación de PowerPoint</vt:lpstr>
      <vt:lpstr>Presentación de PowerPoint</vt:lpstr>
      <vt:lpstr>LEYES DE LOS GASES IDEALES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Ecuación Universal de los Gases</dc:title>
  <dc:creator>.</dc:creator>
  <cp:lastModifiedBy>RUTH</cp:lastModifiedBy>
  <cp:revision>361</cp:revision>
  <cp:lastPrinted>1601-01-01T00:00:00Z</cp:lastPrinted>
  <dcterms:created xsi:type="dcterms:W3CDTF">2004-12-23T01:17:44Z</dcterms:created>
  <dcterms:modified xsi:type="dcterms:W3CDTF">2016-04-11T00:19:12Z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9</vt:i4>
  </property>
</Properties>
</file>