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4001" r:id="rId2"/>
  </p:sldMasterIdLst>
  <p:notesMasterIdLst>
    <p:notesMasterId r:id="rId55"/>
  </p:notesMasterIdLst>
  <p:handoutMasterIdLst>
    <p:handoutMasterId r:id="rId56"/>
  </p:handoutMasterIdLst>
  <p:sldIdLst>
    <p:sldId id="256" r:id="rId3"/>
    <p:sldId id="257" r:id="rId4"/>
    <p:sldId id="258" r:id="rId5"/>
    <p:sldId id="259" r:id="rId6"/>
    <p:sldId id="357" r:id="rId7"/>
    <p:sldId id="397" r:id="rId8"/>
    <p:sldId id="412" r:id="rId9"/>
    <p:sldId id="260" r:id="rId10"/>
    <p:sldId id="394" r:id="rId11"/>
    <p:sldId id="261" r:id="rId12"/>
    <p:sldId id="262" r:id="rId13"/>
    <p:sldId id="263" r:id="rId14"/>
    <p:sldId id="264" r:id="rId15"/>
    <p:sldId id="265" r:id="rId16"/>
    <p:sldId id="267" r:id="rId17"/>
    <p:sldId id="269" r:id="rId18"/>
    <p:sldId id="351" r:id="rId19"/>
    <p:sldId id="270" r:id="rId20"/>
    <p:sldId id="271" r:id="rId21"/>
    <p:sldId id="272" r:id="rId22"/>
    <p:sldId id="352" r:id="rId23"/>
    <p:sldId id="358" r:id="rId24"/>
    <p:sldId id="359" r:id="rId25"/>
    <p:sldId id="274" r:id="rId26"/>
    <p:sldId id="354" r:id="rId27"/>
    <p:sldId id="355" r:id="rId28"/>
    <p:sldId id="275" r:id="rId29"/>
    <p:sldId id="276" r:id="rId30"/>
    <p:sldId id="303" r:id="rId31"/>
    <p:sldId id="413" r:id="rId32"/>
    <p:sldId id="454" r:id="rId33"/>
    <p:sldId id="446" r:id="rId34"/>
    <p:sldId id="425" r:id="rId35"/>
    <p:sldId id="445" r:id="rId36"/>
    <p:sldId id="463" r:id="rId37"/>
    <p:sldId id="464" r:id="rId38"/>
    <p:sldId id="451" r:id="rId39"/>
    <p:sldId id="449" r:id="rId40"/>
    <p:sldId id="450" r:id="rId41"/>
    <p:sldId id="452" r:id="rId42"/>
    <p:sldId id="453" r:id="rId43"/>
    <p:sldId id="443" r:id="rId44"/>
    <p:sldId id="428" r:id="rId45"/>
    <p:sldId id="429" r:id="rId46"/>
    <p:sldId id="430" r:id="rId47"/>
    <p:sldId id="431" r:id="rId48"/>
    <p:sldId id="448" r:id="rId49"/>
    <p:sldId id="434" r:id="rId50"/>
    <p:sldId id="447" r:id="rId51"/>
    <p:sldId id="462" r:id="rId52"/>
    <p:sldId id="456" r:id="rId53"/>
    <p:sldId id="461" r:id="rId54"/>
  </p:sldIdLst>
  <p:sldSz cx="9144000" cy="6858000" type="screen4x3"/>
  <p:notesSz cx="6881813" cy="10015538"/>
  <p:defaultTextStyle>
    <a:defPPr>
      <a:defRPr lang="en-GB"/>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5050"/>
    <a:srgbClr val="FF66FF"/>
    <a:srgbClr val="6666FF"/>
    <a:srgbClr val="9999FF"/>
    <a:srgbClr val="CCCC00"/>
    <a:srgbClr val="00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7" autoAdjust="0"/>
    <p:restoredTop sz="96230" autoAdjust="0"/>
  </p:normalViewPr>
  <p:slideViewPr>
    <p:cSldViewPr>
      <p:cViewPr>
        <p:scale>
          <a:sx n="70" d="100"/>
          <a:sy n="70" d="100"/>
        </p:scale>
        <p:origin x="-114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1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defRPr sz="1200">
                <a:latin typeface="Arial" charset="0"/>
              </a:defRPr>
            </a:lvl1pPr>
          </a:lstStyle>
          <a:p>
            <a:pPr>
              <a:defRPr/>
            </a:pPr>
            <a:endParaRPr lang="en-GB"/>
          </a:p>
        </p:txBody>
      </p:sp>
      <p:sp>
        <p:nvSpPr>
          <p:cNvPr id="128003" name="Rectangle 3"/>
          <p:cNvSpPr>
            <a:spLocks noGrp="1" noChangeArrowheads="1"/>
          </p:cNvSpPr>
          <p:nvPr>
            <p:ph type="dt" sz="quarter" idx="1"/>
          </p:nvPr>
        </p:nvSpPr>
        <p:spPr bwMode="auto">
          <a:xfrm>
            <a:off x="389890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lgn="r">
              <a:defRPr sz="1200">
                <a:latin typeface="Arial" charset="0"/>
              </a:defRPr>
            </a:lvl1pPr>
          </a:lstStyle>
          <a:p>
            <a:pPr>
              <a:defRPr/>
            </a:pPr>
            <a:endParaRPr lang="en-GB"/>
          </a:p>
        </p:txBody>
      </p:sp>
      <p:sp>
        <p:nvSpPr>
          <p:cNvPr id="128004" name="Rectangle 4"/>
          <p:cNvSpPr>
            <a:spLocks noGrp="1" noChangeArrowheads="1"/>
          </p:cNvSpPr>
          <p:nvPr>
            <p:ph type="ftr" sz="quarter" idx="2"/>
          </p:nvPr>
        </p:nvSpPr>
        <p:spPr bwMode="auto">
          <a:xfrm>
            <a:off x="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defRPr sz="1200">
                <a:latin typeface="Arial" charset="0"/>
              </a:defRPr>
            </a:lvl1pPr>
          </a:lstStyle>
          <a:p>
            <a:pPr>
              <a:defRPr/>
            </a:pPr>
            <a:endParaRPr lang="en-GB"/>
          </a:p>
        </p:txBody>
      </p:sp>
      <p:sp>
        <p:nvSpPr>
          <p:cNvPr id="128005" name="Rectangle 5"/>
          <p:cNvSpPr>
            <a:spLocks noGrp="1" noChangeArrowheads="1"/>
          </p:cNvSpPr>
          <p:nvPr>
            <p:ph type="sldNum" sz="quarter" idx="3"/>
          </p:nvPr>
        </p:nvSpPr>
        <p:spPr bwMode="auto">
          <a:xfrm>
            <a:off x="389890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lgn="r">
              <a:defRPr sz="1200">
                <a:latin typeface="Arial" charset="0"/>
              </a:defRPr>
            </a:lvl1pPr>
          </a:lstStyle>
          <a:p>
            <a:pPr>
              <a:defRPr/>
            </a:pPr>
            <a:fld id="{7DEA1F6E-9004-4572-A313-83CDA5E8F5C7}" type="slidenum">
              <a:rPr lang="en-GB"/>
              <a:pPr>
                <a:defRPr/>
              </a:pPr>
              <a:t>‹Nº›</a:t>
            </a:fld>
            <a:endParaRPr lang="en-GB"/>
          </a:p>
        </p:txBody>
      </p:sp>
    </p:spTree>
    <p:extLst>
      <p:ext uri="{BB962C8B-B14F-4D97-AF65-F5344CB8AC3E}">
        <p14:creationId xmlns:p14="http://schemas.microsoft.com/office/powerpoint/2010/main" val="984519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defRPr sz="1200">
                <a:latin typeface="Arial" charset="0"/>
              </a:defRPr>
            </a:lvl1pPr>
          </a:lstStyle>
          <a:p>
            <a:pPr>
              <a:defRPr/>
            </a:pPr>
            <a:endParaRPr lang="en-GB"/>
          </a:p>
        </p:txBody>
      </p:sp>
      <p:sp>
        <p:nvSpPr>
          <p:cNvPr id="169987" name="Rectangle 3"/>
          <p:cNvSpPr>
            <a:spLocks noGrp="1" noChangeArrowheads="1"/>
          </p:cNvSpPr>
          <p:nvPr>
            <p:ph type="dt" idx="1"/>
          </p:nvPr>
        </p:nvSpPr>
        <p:spPr bwMode="auto">
          <a:xfrm>
            <a:off x="3898900" y="0"/>
            <a:ext cx="2981325" cy="501650"/>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lvl1pPr algn="r">
              <a:defRPr sz="1200">
                <a:latin typeface="Arial" charset="0"/>
              </a:defRPr>
            </a:lvl1pPr>
          </a:lstStyle>
          <a:p>
            <a:pPr>
              <a:defRPr/>
            </a:pPr>
            <a:endParaRPr lang="en-GB"/>
          </a:p>
        </p:txBody>
      </p:sp>
      <p:sp>
        <p:nvSpPr>
          <p:cNvPr id="59396" name="Rectangle 4"/>
          <p:cNvSpPr>
            <a:spLocks noGrp="1" noRot="1" noChangeAspect="1" noChangeArrowheads="1" noTextEdit="1"/>
          </p:cNvSpPr>
          <p:nvPr>
            <p:ph type="sldImg" idx="2"/>
          </p:nvPr>
        </p:nvSpPr>
        <p:spPr bwMode="auto">
          <a:xfrm>
            <a:off x="938213" y="750888"/>
            <a:ext cx="5005387" cy="37560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688975" y="4757738"/>
            <a:ext cx="5503863" cy="4506912"/>
          </a:xfrm>
          <a:prstGeom prst="rect">
            <a:avLst/>
          </a:prstGeom>
          <a:noFill/>
          <a:ln w="9525">
            <a:noFill/>
            <a:miter lim="800000"/>
            <a:headEnd/>
            <a:tailEnd/>
          </a:ln>
          <a:effectLst/>
        </p:spPr>
        <p:txBody>
          <a:bodyPr vert="horz" wrap="square" lIns="91376" tIns="45688" rIns="91376" bIns="45688" numCol="1" anchor="t" anchorCtr="0" compatLnSpc="1">
            <a:prstTxWarp prst="textNoShape">
              <a:avLst/>
            </a:prstTxWarp>
          </a:bodyPr>
          <a:lstStyle/>
          <a:p>
            <a:pPr lvl="0"/>
            <a:r>
              <a:rPr lang="en-GB" noProof="0" smtClean="0"/>
              <a:t>Haga clic para modificar el estilo de texto del patrón</a:t>
            </a:r>
          </a:p>
          <a:p>
            <a:pPr lvl="1"/>
            <a:r>
              <a:rPr lang="en-GB" noProof="0" smtClean="0"/>
              <a:t>Segundo nivel</a:t>
            </a:r>
          </a:p>
          <a:p>
            <a:pPr lvl="2"/>
            <a:r>
              <a:rPr lang="en-GB" noProof="0" smtClean="0"/>
              <a:t>Tercer nivel</a:t>
            </a:r>
          </a:p>
          <a:p>
            <a:pPr lvl="3"/>
            <a:r>
              <a:rPr lang="en-GB" noProof="0" smtClean="0"/>
              <a:t>Cuarto nivel</a:t>
            </a:r>
          </a:p>
          <a:p>
            <a:pPr lvl="4"/>
            <a:r>
              <a:rPr lang="en-GB" noProof="0" smtClean="0"/>
              <a:t>Quinto nivel</a:t>
            </a:r>
          </a:p>
        </p:txBody>
      </p:sp>
      <p:sp>
        <p:nvSpPr>
          <p:cNvPr id="169990" name="Rectangle 6"/>
          <p:cNvSpPr>
            <a:spLocks noGrp="1" noChangeArrowheads="1"/>
          </p:cNvSpPr>
          <p:nvPr>
            <p:ph type="ftr" sz="quarter" idx="4"/>
          </p:nvPr>
        </p:nvSpPr>
        <p:spPr bwMode="auto">
          <a:xfrm>
            <a:off x="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defRPr sz="1200">
                <a:latin typeface="Arial" charset="0"/>
              </a:defRPr>
            </a:lvl1pPr>
          </a:lstStyle>
          <a:p>
            <a:pPr>
              <a:defRPr/>
            </a:pPr>
            <a:endParaRPr lang="en-GB"/>
          </a:p>
        </p:txBody>
      </p:sp>
      <p:sp>
        <p:nvSpPr>
          <p:cNvPr id="169991" name="Rectangle 7"/>
          <p:cNvSpPr>
            <a:spLocks noGrp="1" noChangeArrowheads="1"/>
          </p:cNvSpPr>
          <p:nvPr>
            <p:ph type="sldNum" sz="quarter" idx="5"/>
          </p:nvPr>
        </p:nvSpPr>
        <p:spPr bwMode="auto">
          <a:xfrm>
            <a:off x="3898900" y="9512300"/>
            <a:ext cx="2981325" cy="501650"/>
          </a:xfrm>
          <a:prstGeom prst="rect">
            <a:avLst/>
          </a:prstGeom>
          <a:noFill/>
          <a:ln w="9525">
            <a:noFill/>
            <a:miter lim="800000"/>
            <a:headEnd/>
            <a:tailEnd/>
          </a:ln>
          <a:effectLst/>
        </p:spPr>
        <p:txBody>
          <a:bodyPr vert="horz" wrap="square" lIns="91376" tIns="45688" rIns="91376" bIns="45688" numCol="1" anchor="b" anchorCtr="0" compatLnSpc="1">
            <a:prstTxWarp prst="textNoShape">
              <a:avLst/>
            </a:prstTxWarp>
          </a:bodyPr>
          <a:lstStyle>
            <a:lvl1pPr algn="r">
              <a:defRPr sz="1200">
                <a:latin typeface="Arial" charset="0"/>
              </a:defRPr>
            </a:lvl1pPr>
          </a:lstStyle>
          <a:p>
            <a:pPr>
              <a:defRPr/>
            </a:pPr>
            <a:fld id="{0D3682DD-AA6B-4A18-9811-5F71DECC8C0E}" type="slidenum">
              <a:rPr lang="en-GB"/>
              <a:pPr>
                <a:defRPr/>
              </a:pPr>
              <a:t>‹Nº›</a:t>
            </a:fld>
            <a:endParaRPr lang="en-GB"/>
          </a:p>
        </p:txBody>
      </p:sp>
    </p:spTree>
    <p:extLst>
      <p:ext uri="{BB962C8B-B14F-4D97-AF65-F5344CB8AC3E}">
        <p14:creationId xmlns:p14="http://schemas.microsoft.com/office/powerpoint/2010/main" val="943344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76EB684C-1368-4FE8-880F-DB1652CDAC28}" type="slidenum">
              <a:rPr lang="en-GB" altLang="es-PE" smtClean="0">
                <a:latin typeface="Arial" charset="0"/>
              </a:rPr>
              <a:pPr eaLnBrk="1" hangingPunct="1"/>
              <a:t>1</a:t>
            </a:fld>
            <a:endParaRPr lang="en-GB" altLang="es-PE" smtClean="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CE046246-FDE4-419A-9899-9D922436F48A}" type="slidenum">
              <a:rPr lang="en-GB" altLang="es-PE" smtClean="0">
                <a:latin typeface="Arial" charset="0"/>
              </a:rPr>
              <a:pPr eaLnBrk="1" hangingPunct="1"/>
              <a:t>21</a:t>
            </a:fld>
            <a:endParaRPr lang="en-GB" altLang="es-PE"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9875" cy="6858000"/>
            <a:chOff x="0" y="0"/>
            <a:chExt cx="5770" cy="4320"/>
          </a:xfrm>
        </p:grpSpPr>
        <p:sp>
          <p:nvSpPr>
            <p:cNvPr id="5"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6"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7"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8"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9"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0"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2"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3"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4"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5"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6"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7"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8"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19"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0"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1"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22"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23"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24"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25"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12312" name="Rectangle 24"/>
          <p:cNvSpPr>
            <a:spLocks noGrp="1" noChangeArrowheads="1"/>
          </p:cNvSpPr>
          <p:nvPr>
            <p:ph type="ctrTitle" sz="quarter"/>
          </p:nvPr>
        </p:nvSpPr>
        <p:spPr>
          <a:xfrm>
            <a:off x="685800" y="1600200"/>
            <a:ext cx="7772400" cy="1828800"/>
          </a:xfrm>
        </p:spPr>
        <p:txBody>
          <a:bodyPr/>
          <a:lstStyle>
            <a:lvl1pPr>
              <a:defRPr sz="4800"/>
            </a:lvl1pPr>
          </a:lstStyle>
          <a:p>
            <a:r>
              <a:rPr lang="en-GB"/>
              <a:t>Haga clic para cambiar el estilo de título	</a:t>
            </a:r>
          </a:p>
        </p:txBody>
      </p:sp>
      <p:sp>
        <p:nvSpPr>
          <p:cNvPr id="12313"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GB"/>
              <a:t>Haga clic para modificar el estilo de subtítulo del patrón</a:t>
            </a:r>
          </a:p>
        </p:txBody>
      </p:sp>
      <p:sp>
        <p:nvSpPr>
          <p:cNvPr id="26" name="Rectangle 26"/>
          <p:cNvSpPr>
            <a:spLocks noGrp="1" noChangeArrowheads="1"/>
          </p:cNvSpPr>
          <p:nvPr>
            <p:ph type="dt" sz="quarter" idx="10"/>
          </p:nvPr>
        </p:nvSpPr>
        <p:spPr>
          <a:xfrm>
            <a:off x="457200" y="6243638"/>
            <a:ext cx="2133600" cy="457200"/>
          </a:xfrm>
        </p:spPr>
        <p:txBody>
          <a:bodyPr/>
          <a:lstStyle>
            <a:lvl1pPr>
              <a:defRPr/>
            </a:lvl1pPr>
          </a:lstStyle>
          <a:p>
            <a:pPr>
              <a:defRPr/>
            </a:pPr>
            <a:endParaRPr lang="en-GB"/>
          </a:p>
        </p:txBody>
      </p:sp>
      <p:sp>
        <p:nvSpPr>
          <p:cNvPr id="27" name="Rectangle 27"/>
          <p:cNvSpPr>
            <a:spLocks noGrp="1" noChangeArrowheads="1"/>
          </p:cNvSpPr>
          <p:nvPr>
            <p:ph type="ftr" sz="quarter" idx="11"/>
          </p:nvPr>
        </p:nvSpPr>
        <p:spPr/>
        <p:txBody>
          <a:bodyPr/>
          <a:lstStyle>
            <a:lvl1pPr>
              <a:defRPr/>
            </a:lvl1pPr>
          </a:lstStyle>
          <a:p>
            <a:pPr>
              <a:defRPr/>
            </a:pPr>
            <a:endParaRPr lang="en-GB"/>
          </a:p>
        </p:txBody>
      </p:sp>
      <p:sp>
        <p:nvSpPr>
          <p:cNvPr id="28" name="Rectangle 28"/>
          <p:cNvSpPr>
            <a:spLocks noGrp="1" noChangeArrowheads="1"/>
          </p:cNvSpPr>
          <p:nvPr>
            <p:ph type="sldNum" sz="quarter" idx="12"/>
          </p:nvPr>
        </p:nvSpPr>
        <p:spPr/>
        <p:txBody>
          <a:bodyPr/>
          <a:lstStyle>
            <a:lvl1pPr>
              <a:defRPr/>
            </a:lvl1pPr>
          </a:lstStyle>
          <a:p>
            <a:pPr>
              <a:defRPr/>
            </a:pPr>
            <a:fld id="{8CBE046E-7925-4561-850E-B2E4389DE030}" type="slidenum">
              <a:rPr lang="en-GB"/>
              <a:pPr>
                <a:defRPr/>
              </a:pPr>
              <a:t>‹Nº›</a:t>
            </a:fld>
            <a:endParaRPr lang="en-GB"/>
          </a:p>
        </p:txBody>
      </p:sp>
    </p:spTree>
    <p:extLst>
      <p:ext uri="{BB962C8B-B14F-4D97-AF65-F5344CB8AC3E}">
        <p14:creationId xmlns:p14="http://schemas.microsoft.com/office/powerpoint/2010/main" val="301364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F6F05BED-EC89-485E-9505-A6B7F23B3882}"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05668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4A1118D3-141E-44A9-86B8-51216D42A84E}"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8494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2413"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0" name="Freeform 6"/>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2651" name="Rectangle 11"/>
          <p:cNvSpPr>
            <a:spLocks noGrp="1" noChangeArrowheads="1"/>
          </p:cNvSpPr>
          <p:nvPr>
            <p:ph type="ctrTitle" sz="quarter"/>
          </p:nvPr>
        </p:nvSpPr>
        <p:spPr>
          <a:xfrm>
            <a:off x="685800" y="1736725"/>
            <a:ext cx="7772400" cy="1920875"/>
          </a:xfrm>
        </p:spPr>
        <p:txBody>
          <a:bodyPr/>
          <a:lstStyle>
            <a:lvl1pPr>
              <a:defRPr sz="6000"/>
            </a:lvl1pPr>
          </a:lstStyle>
          <a:p>
            <a:r>
              <a:rPr lang="es-ES" smtClean="0"/>
              <a:t>Haga clic para modificar el estilo de título del patrón</a:t>
            </a:r>
            <a:endParaRPr lang="es-ES"/>
          </a:p>
        </p:txBody>
      </p:sp>
      <p:sp>
        <p:nvSpPr>
          <p:cNvPr id="11265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smtClean="0"/>
              <a:t>Haga clic para modificar el estilo de subtítulo del patrón</a:t>
            </a:r>
            <a:endParaRPr lang="es-ES"/>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GB"/>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GB"/>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69C88920-F3D2-49F4-B92A-4A1EECFD1C80}" type="slidenum">
              <a:rPr lang="en-GB" smtClean="0"/>
              <a:pPr>
                <a:defRPr/>
              </a:pPr>
              <a:t>‹Nº›</a:t>
            </a:fld>
            <a:endParaRPr lang="en-GB"/>
          </a:p>
        </p:txBody>
      </p:sp>
    </p:spTree>
    <p:extLst>
      <p:ext uri="{BB962C8B-B14F-4D97-AF65-F5344CB8AC3E}">
        <p14:creationId xmlns:p14="http://schemas.microsoft.com/office/powerpoint/2010/main" val="149769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7FA07D24-72C1-4DF9-80EE-FE72890BFFF5}"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17634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16D4633D-84EE-4665-AC51-C261B579F0C4}"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01876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A93AB321-BFBA-4C83-9302-3C2E6034ECB2}"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35468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
          <p:cNvSpPr>
            <a:spLocks noGrp="1" noChangeArrowheads="1"/>
          </p:cNvSpPr>
          <p:nvPr>
            <p:ph type="dt" sz="half" idx="10"/>
          </p:nvPr>
        </p:nvSpPr>
        <p:spPr>
          <a:ln/>
        </p:spPr>
        <p:txBody>
          <a:bodyPr/>
          <a:lstStyle>
            <a:lvl1pPr>
              <a:defRPr/>
            </a:lvl1pPr>
          </a:lstStyle>
          <a:p>
            <a:pPr>
              <a:defRPr/>
            </a:pPr>
            <a:endParaRPr lang="en-GB"/>
          </a:p>
        </p:txBody>
      </p:sp>
      <p:sp>
        <p:nvSpPr>
          <p:cNvPr id="8" name="Rectangle 3"/>
          <p:cNvSpPr>
            <a:spLocks noGrp="1" noChangeArrowheads="1"/>
          </p:cNvSpPr>
          <p:nvPr>
            <p:ph type="sldNum" sz="quarter" idx="11"/>
          </p:nvPr>
        </p:nvSpPr>
        <p:spPr>
          <a:ln/>
        </p:spPr>
        <p:txBody>
          <a:bodyPr/>
          <a:lstStyle>
            <a:lvl1pPr>
              <a:defRPr/>
            </a:lvl1pPr>
          </a:lstStyle>
          <a:p>
            <a:pPr>
              <a:defRPr/>
            </a:pPr>
            <a:fld id="{501E774A-59E3-4571-B107-069CAAE554B2}" type="slidenum">
              <a:rPr lang="en-GB" smtClean="0"/>
              <a:pPr>
                <a:defRPr/>
              </a:pPr>
              <a:t>‹Nº›</a:t>
            </a:fld>
            <a:endParaRPr lang="en-GB"/>
          </a:p>
        </p:txBody>
      </p:sp>
      <p:sp>
        <p:nvSpPr>
          <p:cNvPr id="9"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778803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
          <p:cNvSpPr>
            <a:spLocks noGrp="1" noChangeArrowheads="1"/>
          </p:cNvSpPr>
          <p:nvPr>
            <p:ph type="dt" sz="half" idx="10"/>
          </p:nvPr>
        </p:nvSpPr>
        <p:spPr>
          <a:ln/>
        </p:spPr>
        <p:txBody>
          <a:bodyPr/>
          <a:lstStyle>
            <a:lvl1pPr>
              <a:defRPr/>
            </a:lvl1pPr>
          </a:lstStyle>
          <a:p>
            <a:pPr>
              <a:defRPr/>
            </a:pPr>
            <a:endParaRPr lang="en-GB"/>
          </a:p>
        </p:txBody>
      </p:sp>
      <p:sp>
        <p:nvSpPr>
          <p:cNvPr id="4" name="Rectangle 3"/>
          <p:cNvSpPr>
            <a:spLocks noGrp="1" noChangeArrowheads="1"/>
          </p:cNvSpPr>
          <p:nvPr>
            <p:ph type="sldNum" sz="quarter" idx="11"/>
          </p:nvPr>
        </p:nvSpPr>
        <p:spPr>
          <a:ln/>
        </p:spPr>
        <p:txBody>
          <a:bodyPr/>
          <a:lstStyle>
            <a:lvl1pPr>
              <a:defRPr/>
            </a:lvl1pPr>
          </a:lstStyle>
          <a:p>
            <a:pPr>
              <a:defRPr/>
            </a:pPr>
            <a:fld id="{9E8F624E-98FF-42ED-A114-40A4F33C0113}" type="slidenum">
              <a:rPr lang="en-GB" smtClean="0"/>
              <a:pPr>
                <a:defRPr/>
              </a:pPr>
              <a:t>‹Nº›</a:t>
            </a:fld>
            <a:endParaRPr lang="en-GB"/>
          </a:p>
        </p:txBody>
      </p:sp>
      <p:sp>
        <p:nvSpPr>
          <p:cNvPr id="5"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31782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GB"/>
          </a:p>
        </p:txBody>
      </p:sp>
      <p:sp>
        <p:nvSpPr>
          <p:cNvPr id="3" name="Rectangle 3"/>
          <p:cNvSpPr>
            <a:spLocks noGrp="1" noChangeArrowheads="1"/>
          </p:cNvSpPr>
          <p:nvPr>
            <p:ph type="sldNum" sz="quarter" idx="11"/>
          </p:nvPr>
        </p:nvSpPr>
        <p:spPr>
          <a:ln/>
        </p:spPr>
        <p:txBody>
          <a:bodyPr/>
          <a:lstStyle>
            <a:lvl1pPr>
              <a:defRPr/>
            </a:lvl1pPr>
          </a:lstStyle>
          <a:p>
            <a:pPr>
              <a:defRPr/>
            </a:pPr>
            <a:fld id="{90E91513-BE31-49B6-A553-6E426A1862EF}" type="slidenum">
              <a:rPr lang="en-GB" smtClean="0"/>
              <a:pPr>
                <a:defRPr/>
              </a:pPr>
              <a:t>‹Nº›</a:t>
            </a:fld>
            <a:endParaRPr lang="en-GB"/>
          </a:p>
        </p:txBody>
      </p:sp>
      <p:sp>
        <p:nvSpPr>
          <p:cNvPr id="4"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57588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23A15CA-A9D9-4CF3-B778-249547D59912}"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5310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61B45C41-DC2A-4713-9BA5-756AC5E08CC1}"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71878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F4823849-7E18-4F95-8F4D-68E5F210F0E3}"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66728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AD3C6DF5-513D-4619-BC39-D15F32C7388D}"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15011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Rectangle 2"/>
          <p:cNvSpPr>
            <a:spLocks noGrp="1" noChangeArrowheads="1"/>
          </p:cNvSpPr>
          <p:nvPr>
            <p:ph type="dt" sz="half" idx="10"/>
          </p:nvPr>
        </p:nvSpPr>
        <p:spPr>
          <a:ln/>
        </p:spPr>
        <p:txBody>
          <a:bodyPr/>
          <a:lstStyle>
            <a:lvl1pPr>
              <a:defRPr/>
            </a:lvl1pPr>
          </a:lstStyle>
          <a:p>
            <a:pPr>
              <a:defRPr/>
            </a:pPr>
            <a:endParaRPr lang="en-GB"/>
          </a:p>
        </p:txBody>
      </p:sp>
      <p:sp>
        <p:nvSpPr>
          <p:cNvPr id="5" name="Rectangle 3"/>
          <p:cNvSpPr>
            <a:spLocks noGrp="1" noChangeArrowheads="1"/>
          </p:cNvSpPr>
          <p:nvPr>
            <p:ph type="sldNum" sz="quarter" idx="11"/>
          </p:nvPr>
        </p:nvSpPr>
        <p:spPr>
          <a:ln/>
        </p:spPr>
        <p:txBody>
          <a:bodyPr/>
          <a:lstStyle>
            <a:lvl1pPr>
              <a:defRPr/>
            </a:lvl1pPr>
          </a:lstStyle>
          <a:p>
            <a:pPr>
              <a:defRPr/>
            </a:pPr>
            <a:fld id="{C79F64E5-95BB-4598-99D4-BEF4805225F2}" type="slidenum">
              <a:rPr lang="en-GB" smtClean="0"/>
              <a:pPr>
                <a:defRPr/>
              </a:pPr>
              <a:t>‹Nº›</a:t>
            </a:fld>
            <a:endParaRPr lang="en-GB"/>
          </a:p>
        </p:txBody>
      </p:sp>
      <p:sp>
        <p:nvSpPr>
          <p:cNvPr id="6"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68162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imágenes prediseñadas"/>
          <p:cNvSpPr>
            <a:spLocks noGrp="1"/>
          </p:cNvSpPr>
          <p:nvPr>
            <p:ph type="clipArt" sz="half" idx="2"/>
          </p:nvPr>
        </p:nvSpPr>
        <p:spPr>
          <a:xfrm>
            <a:off x="4648200" y="1600200"/>
            <a:ext cx="4038600" cy="4525963"/>
          </a:xfrm>
        </p:spPr>
        <p:txBody>
          <a:bodyPr/>
          <a:lstStyle/>
          <a:p>
            <a:pPr lvl="0"/>
            <a:r>
              <a:rPr lang="es-ES" noProof="0" smtClean="0"/>
              <a:t>Haga clic en el icono para agregar una imagen prediseñada</a:t>
            </a:r>
            <a:endParaRPr lang="es-PE" noProof="0" smtClean="0"/>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D43BA36-E091-41E9-A64C-276EBF5D008C}"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588242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B729DF24-6CEB-4D5B-AE66-37456DF964A5}"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985250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8229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3938588"/>
            <a:ext cx="8229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D43BA36-E091-41E9-A64C-276EBF5D008C}"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7801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reserve="1">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imágenes prediseñadas"/>
          <p:cNvSpPr>
            <a:spLocks noGrp="1"/>
          </p:cNvSpPr>
          <p:nvPr>
            <p:ph type="clipArt" sz="half" idx="1"/>
          </p:nvPr>
        </p:nvSpPr>
        <p:spPr>
          <a:xfrm>
            <a:off x="457200" y="1600200"/>
            <a:ext cx="4038600" cy="4525963"/>
          </a:xfrm>
        </p:spPr>
        <p:txBody>
          <a:bodyPr/>
          <a:lstStyle/>
          <a:p>
            <a:pPr lvl="0"/>
            <a:r>
              <a:rPr lang="es-ES" noProof="0" smtClean="0"/>
              <a:t>Haga clic en el icono para agregar una imagen prediseñada</a:t>
            </a:r>
            <a:endParaRPr lang="es-PE" noProof="0" smtClean="0"/>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D43BA36-E091-41E9-A64C-276EBF5D008C}"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910954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
          <p:cNvSpPr>
            <a:spLocks noGrp="1" noChangeArrowheads="1"/>
          </p:cNvSpPr>
          <p:nvPr>
            <p:ph type="dt" sz="half" idx="10"/>
          </p:nvPr>
        </p:nvSpPr>
        <p:spPr>
          <a:ln/>
        </p:spPr>
        <p:txBody>
          <a:bodyPr/>
          <a:lstStyle>
            <a:lvl1pPr>
              <a:defRPr/>
            </a:lvl1pPr>
          </a:lstStyle>
          <a:p>
            <a:pPr>
              <a:defRPr/>
            </a:pPr>
            <a:endParaRPr lang="en-GB"/>
          </a:p>
        </p:txBody>
      </p:sp>
      <p:sp>
        <p:nvSpPr>
          <p:cNvPr id="6" name="Rectangle 3"/>
          <p:cNvSpPr>
            <a:spLocks noGrp="1" noChangeArrowheads="1"/>
          </p:cNvSpPr>
          <p:nvPr>
            <p:ph type="sldNum" sz="quarter" idx="11"/>
          </p:nvPr>
        </p:nvSpPr>
        <p:spPr>
          <a:ln/>
        </p:spPr>
        <p:txBody>
          <a:bodyPr/>
          <a:lstStyle>
            <a:lvl1pPr>
              <a:defRPr/>
            </a:lvl1pPr>
          </a:lstStyle>
          <a:p>
            <a:pPr>
              <a:defRPr/>
            </a:pPr>
            <a:fld id="{9D43BA36-E091-41E9-A64C-276EBF5D008C}" type="slidenum">
              <a:rPr lang="en-GB" smtClean="0"/>
              <a:pPr>
                <a:defRPr/>
              </a:pPr>
              <a:t>‹Nº›</a:t>
            </a:fld>
            <a:endParaRPr lang="en-GB"/>
          </a:p>
        </p:txBody>
      </p:sp>
      <p:sp>
        <p:nvSpPr>
          <p:cNvPr id="7" name="Rectangle 14"/>
          <p:cNvSpPr>
            <a:spLocks noGrp="1" noChangeArrowheads="1"/>
          </p:cNvSpPr>
          <p:nvPr>
            <p:ph type="ftr" sz="quarter"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2552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6"/>
          <p:cNvSpPr>
            <a:spLocks noGrp="1" noChangeArrowheads="1"/>
          </p:cNvSpPr>
          <p:nvPr>
            <p:ph type="ftr" sz="quarter" idx="10"/>
          </p:nvPr>
        </p:nvSpPr>
        <p:spPr>
          <a:ln/>
        </p:spPr>
        <p:txBody>
          <a:bodyPr/>
          <a:lstStyle>
            <a:lvl1pPr>
              <a:defRPr/>
            </a:lvl1pPr>
          </a:lstStyle>
          <a:p>
            <a:pPr>
              <a:defRPr/>
            </a:pPr>
            <a:endParaRPr lang="en-GB"/>
          </a:p>
        </p:txBody>
      </p:sp>
      <p:sp>
        <p:nvSpPr>
          <p:cNvPr id="5" name="Rectangle 27"/>
          <p:cNvSpPr>
            <a:spLocks noGrp="1" noChangeArrowheads="1"/>
          </p:cNvSpPr>
          <p:nvPr>
            <p:ph type="sldNum" sz="quarter" idx="11"/>
          </p:nvPr>
        </p:nvSpPr>
        <p:spPr>
          <a:ln/>
        </p:spPr>
        <p:txBody>
          <a:bodyPr/>
          <a:lstStyle>
            <a:lvl1pPr>
              <a:defRPr/>
            </a:lvl1pPr>
          </a:lstStyle>
          <a:p>
            <a:pPr>
              <a:defRPr/>
            </a:pPr>
            <a:fld id="{54BD346C-FB23-4E54-938D-13F197039C30}" type="slidenum">
              <a:rPr lang="en-GB"/>
              <a:pPr>
                <a:defRPr/>
              </a:pPr>
              <a:t>‹Nº›</a:t>
            </a:fld>
            <a:endParaRPr lang="en-GB"/>
          </a:p>
        </p:txBody>
      </p:sp>
      <p:sp>
        <p:nvSpPr>
          <p:cNvPr id="6"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7976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A0415CCF-0D80-4A4B-AE68-4C0775123414}"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4219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Rectangle 26"/>
          <p:cNvSpPr>
            <a:spLocks noGrp="1" noChangeArrowheads="1"/>
          </p:cNvSpPr>
          <p:nvPr>
            <p:ph type="ftr" sz="quarter" idx="10"/>
          </p:nvPr>
        </p:nvSpPr>
        <p:spPr>
          <a:ln/>
        </p:spPr>
        <p:txBody>
          <a:bodyPr/>
          <a:lstStyle>
            <a:lvl1pPr>
              <a:defRPr/>
            </a:lvl1pPr>
          </a:lstStyle>
          <a:p>
            <a:pPr>
              <a:defRPr/>
            </a:pPr>
            <a:endParaRPr lang="en-GB"/>
          </a:p>
        </p:txBody>
      </p:sp>
      <p:sp>
        <p:nvSpPr>
          <p:cNvPr id="8" name="Rectangle 27"/>
          <p:cNvSpPr>
            <a:spLocks noGrp="1" noChangeArrowheads="1"/>
          </p:cNvSpPr>
          <p:nvPr>
            <p:ph type="sldNum" sz="quarter" idx="11"/>
          </p:nvPr>
        </p:nvSpPr>
        <p:spPr>
          <a:ln/>
        </p:spPr>
        <p:txBody>
          <a:bodyPr/>
          <a:lstStyle>
            <a:lvl1pPr>
              <a:defRPr/>
            </a:lvl1pPr>
          </a:lstStyle>
          <a:p>
            <a:pPr>
              <a:defRPr/>
            </a:pPr>
            <a:fld id="{733A1BCC-6618-4132-9D26-4B289B065009}" type="slidenum">
              <a:rPr lang="en-GB"/>
              <a:pPr>
                <a:defRPr/>
              </a:pPr>
              <a:t>‹Nº›</a:t>
            </a:fld>
            <a:endParaRPr lang="en-GB"/>
          </a:p>
        </p:txBody>
      </p:sp>
      <p:sp>
        <p:nvSpPr>
          <p:cNvPr id="9"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29137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Rectangle 26"/>
          <p:cNvSpPr>
            <a:spLocks noGrp="1" noChangeArrowheads="1"/>
          </p:cNvSpPr>
          <p:nvPr>
            <p:ph type="ftr" sz="quarter" idx="10"/>
          </p:nvPr>
        </p:nvSpPr>
        <p:spPr>
          <a:ln/>
        </p:spPr>
        <p:txBody>
          <a:bodyPr/>
          <a:lstStyle>
            <a:lvl1pPr>
              <a:defRPr/>
            </a:lvl1pPr>
          </a:lstStyle>
          <a:p>
            <a:pPr>
              <a:defRPr/>
            </a:pPr>
            <a:endParaRPr lang="en-GB"/>
          </a:p>
        </p:txBody>
      </p:sp>
      <p:sp>
        <p:nvSpPr>
          <p:cNvPr id="4" name="Rectangle 27"/>
          <p:cNvSpPr>
            <a:spLocks noGrp="1" noChangeArrowheads="1"/>
          </p:cNvSpPr>
          <p:nvPr>
            <p:ph type="sldNum" sz="quarter" idx="11"/>
          </p:nvPr>
        </p:nvSpPr>
        <p:spPr>
          <a:ln/>
        </p:spPr>
        <p:txBody>
          <a:bodyPr/>
          <a:lstStyle>
            <a:lvl1pPr>
              <a:defRPr/>
            </a:lvl1pPr>
          </a:lstStyle>
          <a:p>
            <a:pPr>
              <a:defRPr/>
            </a:pPr>
            <a:fld id="{58549901-3DCE-486D-ACE1-C77813E71F68}" type="slidenum">
              <a:rPr lang="en-GB"/>
              <a:pPr>
                <a:defRPr/>
              </a:pPr>
              <a:t>‹Nº›</a:t>
            </a:fld>
            <a:endParaRPr lang="en-GB"/>
          </a:p>
        </p:txBody>
      </p:sp>
      <p:sp>
        <p:nvSpPr>
          <p:cNvPr id="5"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87601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6"/>
          <p:cNvSpPr>
            <a:spLocks noGrp="1" noChangeArrowheads="1"/>
          </p:cNvSpPr>
          <p:nvPr>
            <p:ph type="ftr" sz="quarter" idx="10"/>
          </p:nvPr>
        </p:nvSpPr>
        <p:spPr>
          <a:ln/>
        </p:spPr>
        <p:txBody>
          <a:bodyPr/>
          <a:lstStyle>
            <a:lvl1pPr>
              <a:defRPr/>
            </a:lvl1pPr>
          </a:lstStyle>
          <a:p>
            <a:pPr>
              <a:defRPr/>
            </a:pPr>
            <a:endParaRPr lang="en-GB"/>
          </a:p>
        </p:txBody>
      </p:sp>
      <p:sp>
        <p:nvSpPr>
          <p:cNvPr id="3" name="Rectangle 27"/>
          <p:cNvSpPr>
            <a:spLocks noGrp="1" noChangeArrowheads="1"/>
          </p:cNvSpPr>
          <p:nvPr>
            <p:ph type="sldNum" sz="quarter" idx="11"/>
          </p:nvPr>
        </p:nvSpPr>
        <p:spPr>
          <a:ln/>
        </p:spPr>
        <p:txBody>
          <a:bodyPr/>
          <a:lstStyle>
            <a:lvl1pPr>
              <a:defRPr/>
            </a:lvl1pPr>
          </a:lstStyle>
          <a:p>
            <a:pPr>
              <a:defRPr/>
            </a:pPr>
            <a:fld id="{AEFBFA76-B724-4321-B302-1A12ED6B9F2D}" type="slidenum">
              <a:rPr lang="en-GB"/>
              <a:pPr>
                <a:defRPr/>
              </a:pPr>
              <a:t>‹Nº›</a:t>
            </a:fld>
            <a:endParaRPr lang="en-GB"/>
          </a:p>
        </p:txBody>
      </p:sp>
      <p:sp>
        <p:nvSpPr>
          <p:cNvPr id="4"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09600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8FADC785-C75D-437E-94F3-32D397E1620C}"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4445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GB"/>
          </a:p>
        </p:txBody>
      </p:sp>
      <p:sp>
        <p:nvSpPr>
          <p:cNvPr id="6" name="Rectangle 27"/>
          <p:cNvSpPr>
            <a:spLocks noGrp="1" noChangeArrowheads="1"/>
          </p:cNvSpPr>
          <p:nvPr>
            <p:ph type="sldNum" sz="quarter" idx="11"/>
          </p:nvPr>
        </p:nvSpPr>
        <p:spPr>
          <a:ln/>
        </p:spPr>
        <p:txBody>
          <a:bodyPr/>
          <a:lstStyle>
            <a:lvl1pPr>
              <a:defRPr/>
            </a:lvl1pPr>
          </a:lstStyle>
          <a:p>
            <a:pPr>
              <a:defRPr/>
            </a:pPr>
            <a:fld id="{768FE147-93DA-4C54-BD98-22FB8D6FA835}" type="slidenum">
              <a:rPr lang="en-GB"/>
              <a:pPr>
                <a:defRPr/>
              </a:pPr>
              <a:t>‹Nº›</a:t>
            </a:fld>
            <a:endParaRPr lang="en-GB"/>
          </a:p>
        </p:txBody>
      </p:sp>
      <p:sp>
        <p:nvSpPr>
          <p:cNvPr id="7" name="Rectangle 28"/>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94224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59875" cy="6858000"/>
            <a:chOff x="0" y="0"/>
            <a:chExt cx="5770" cy="4320"/>
          </a:xfrm>
        </p:grpSpPr>
        <p:sp>
          <p:nvSpPr>
            <p:cNvPr id="11267"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s-PE"/>
            </a:p>
          </p:txBody>
        </p:sp>
        <p:sp>
          <p:nvSpPr>
            <p:cNvPr id="11268"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69"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70"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s-PE"/>
            </a:p>
          </p:txBody>
        </p:sp>
        <p:sp>
          <p:nvSpPr>
            <p:cNvPr id="11271"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72"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73"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74"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75"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76"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77"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1278"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s-PE"/>
            </a:p>
          </p:txBody>
        </p:sp>
        <p:sp>
          <p:nvSpPr>
            <p:cNvPr id="11279"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80"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s-PE"/>
            </a:p>
          </p:txBody>
        </p:sp>
        <p:sp>
          <p:nvSpPr>
            <p:cNvPr id="11281"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82"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83"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s-PE"/>
            </a:p>
          </p:txBody>
        </p:sp>
        <p:sp>
          <p:nvSpPr>
            <p:cNvPr id="11284"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s-PE"/>
            </a:p>
          </p:txBody>
        </p:sp>
        <p:sp>
          <p:nvSpPr>
            <p:cNvPr id="11285"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s-PE"/>
            </a:p>
          </p:txBody>
        </p:sp>
        <p:sp>
          <p:nvSpPr>
            <p:cNvPr id="11286"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s-PE"/>
            </a:p>
          </p:txBody>
        </p:sp>
        <p:sp>
          <p:nvSpPr>
            <p:cNvPr id="11287"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s-PE"/>
            </a:p>
          </p:txBody>
        </p:sp>
      </p:grpSp>
      <p:sp>
        <p:nvSpPr>
          <p:cNvPr id="11288"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GB" smtClean="0"/>
              <a:t>Haga clic para cambiar el estilo de título	</a:t>
            </a:r>
          </a:p>
        </p:txBody>
      </p:sp>
      <p:sp>
        <p:nvSpPr>
          <p:cNvPr id="11289"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Haga clic para modificar el estilo de texto del patrón</a:t>
            </a:r>
          </a:p>
          <a:p>
            <a:pPr lvl="1"/>
            <a:r>
              <a:rPr lang="en-GB" smtClean="0"/>
              <a:t>Segundo nivel</a:t>
            </a:r>
          </a:p>
          <a:p>
            <a:pPr lvl="2"/>
            <a:r>
              <a:rPr lang="en-GB" smtClean="0"/>
              <a:t>Tercer nivel</a:t>
            </a:r>
          </a:p>
          <a:p>
            <a:pPr lvl="3"/>
            <a:r>
              <a:rPr lang="en-GB" smtClean="0"/>
              <a:t>Cuarto nivel</a:t>
            </a:r>
          </a:p>
          <a:p>
            <a:pPr lvl="4"/>
            <a:r>
              <a:rPr lang="en-GB" smtClean="0"/>
              <a:t>Quinto nivel</a:t>
            </a:r>
          </a:p>
        </p:txBody>
      </p:sp>
      <p:sp>
        <p:nvSpPr>
          <p:cNvPr id="11290"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pPr>
              <a:defRPr/>
            </a:pPr>
            <a:endParaRPr lang="en-GB"/>
          </a:p>
        </p:txBody>
      </p:sp>
      <p:sp>
        <p:nvSpPr>
          <p:cNvPr id="11291"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pPr>
              <a:defRPr/>
            </a:pPr>
            <a:fld id="{9D43BA36-E091-41E9-A64C-276EBF5D008C}" type="slidenum">
              <a:rPr lang="en-GB"/>
              <a:pPr>
                <a:defRPr/>
              </a:pPr>
              <a:t>‹Nº›</a:t>
            </a:fld>
            <a:endParaRPr lang="en-GB"/>
          </a:p>
        </p:txBody>
      </p:sp>
      <p:sp>
        <p:nvSpPr>
          <p:cNvPr id="11292"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pPr>
              <a:defRPr/>
            </a:pPr>
            <a:endParaRPr lang="en-GB"/>
          </a:p>
        </p:txBody>
      </p:sp>
    </p:spTree>
  </p:cSld>
  <p:clrMap bg1="dk2" tx1="lt1" bg2="dk1" tx2="lt2" accent1="accent1" accent2="accent2" accent3="accent3" accent4="accent4" accent5="accent5" accent6="accent6" hlink="hlink" folHlink="folHlink"/>
  <p:sldLayoutIdLst>
    <p:sldLayoutId id="2147483984"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80000"/>
        <a:buFont typeface="Wingdings" pitchFamily="2" charset="2"/>
        <a:buChar char="l"/>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hlink"/>
        </a:buClr>
        <a:buSzPct val="8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11161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D43BA36-E091-41E9-A64C-276EBF5D008C}" type="slidenum">
              <a:rPr lang="en-GB" smtClean="0"/>
              <a:pPr>
                <a:defRPr/>
              </a:pPr>
              <a:t>‹Nº›</a:t>
            </a:fld>
            <a:endParaRPr lang="en-GB"/>
          </a:p>
        </p:txBody>
      </p:sp>
      <p:grpSp>
        <p:nvGrpSpPr>
          <p:cNvPr id="4100" name="Group 4"/>
          <p:cNvGrpSpPr>
            <a:grpSpLocks/>
          </p:cNvGrpSpPr>
          <p:nvPr/>
        </p:nvGrpSpPr>
        <p:grpSpPr bwMode="auto">
          <a:xfrm>
            <a:off x="0" y="0"/>
            <a:ext cx="9142413"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1162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s-PE"/>
              </a:p>
            </p:txBody>
          </p:sp>
          <p:sp>
            <p:nvSpPr>
              <p:cNvPr id="11162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s-PE"/>
              </a:p>
            </p:txBody>
          </p:sp>
          <p:sp>
            <p:nvSpPr>
              <p:cNvPr id="111624" name="Freeform 8"/>
              <p:cNvSpPr>
                <a:spLocks/>
              </p:cNvSpPr>
              <p:nvPr/>
            </p:nvSpPr>
            <p:spPr bwMode="hidden">
              <a:xfrm>
                <a:off x="2898" y="3346"/>
                <a:ext cx="2851"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s-PE"/>
              </a:p>
            </p:txBody>
          </p:sp>
          <p:sp>
            <p:nvSpPr>
              <p:cNvPr id="11162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s-PE"/>
              </a:p>
            </p:txBody>
          </p:sp>
          <p:sp>
            <p:nvSpPr>
              <p:cNvPr id="11162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s-PE"/>
              </a:p>
            </p:txBody>
          </p:sp>
        </p:grpSp>
        <p:sp>
          <p:nvSpPr>
            <p:cNvPr id="11162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s-PE"/>
            </a:p>
          </p:txBody>
        </p:sp>
        <p:sp>
          <p:nvSpPr>
            <p:cNvPr id="11162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s-PE"/>
            </a:p>
          </p:txBody>
        </p:sp>
      </p:grpSp>
      <p:sp>
        <p:nvSpPr>
          <p:cNvPr id="11162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1163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GB"/>
          </a:p>
        </p:txBody>
      </p:sp>
      <p:sp>
        <p:nvSpPr>
          <p:cNvPr id="11163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Tree>
  </p:cSld>
  <p:clrMap bg1="dk2" tx1="lt1" bg2="dk1" tx2="lt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1" fontAlgn="base" hangingPunct="1">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http://es.geocities.com/qo_02_clasifynomenc/images/019.JPG" TargetMode="External"/><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http://es.geocities.com/qo_02_clasifynomenc/images/020.JPG" TargetMode="External"/><Relationship Id="rId2" Type="http://schemas.openxmlformats.org/officeDocument/2006/relationships/image" Target="../media/image19.jpeg"/><Relationship Id="rId1" Type="http://schemas.openxmlformats.org/officeDocument/2006/relationships/slideLayout" Target="../slideLayouts/slideLayout13.xml"/><Relationship Id="rId5" Type="http://schemas.openxmlformats.org/officeDocument/2006/relationships/image" Target="http://es.geocities.com/qo_02_clasifynomenc/images/021.JPG" TargetMode="External"/><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http://es.geocities.com/qo_02_clasifynomenc/images/022.JPG" TargetMode="External"/><Relationship Id="rId2" Type="http://schemas.openxmlformats.org/officeDocument/2006/relationships/image" Target="../media/image21.jpe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http://es.geocities.com/qo_02_clasifynomenc/images/035.JPG" TargetMode="External"/><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http://usuarios.lycos.es/alonsoquevedo/formulaorganica/images/fenois39.gif" TargetMode="External"/><Relationship Id="rId5" Type="http://schemas.openxmlformats.org/officeDocument/2006/relationships/image" Target="../media/image26.png"/><Relationship Id="rId4" Type="http://schemas.openxmlformats.org/officeDocument/2006/relationships/image" Target="http://es.geocities.com/qo_02_clasifynomenc/images/038.JP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http://usuarios.lycos.es/alonsoquevedo/formulaorganica/images/aldehi51.gif" TargetMode="External"/><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http://usuarios.lycos.es/alonsoquevedo/formulaorganica/images/cetona58.gif" TargetMode="External"/><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http://es.geocities.com/qo_02_clasifynomenc/images/048.JPG" TargetMode="External"/><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http://es.geocities.com/qo_02_clasifynomenc/images/053.JPG" TargetMode="External"/><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http://es.geocities.com/qo_02_clasifynomenc/images/057.JPG" TargetMode="External"/><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http://es.geocities.com/qo_02_clasifynomenc/images/041.JPG" TargetMode="External"/><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http://es.geocities.com/qo_02_clasifynomenc/images/033.JPG" TargetMode="External"/><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hyperlink" Target="http://commons.wikimedia.org/wiki/File:Isoprene-Structure.png" TargetMode="External"/><Relationship Id="rId3" Type="http://schemas.openxmlformats.org/officeDocument/2006/relationships/image" Target="../media/image38.jpeg"/><Relationship Id="rId7" Type="http://schemas.openxmlformats.org/officeDocument/2006/relationships/image" Target="../media/image39.png"/><Relationship Id="rId2" Type="http://schemas.openxmlformats.org/officeDocument/2006/relationships/hyperlink" Target="http://commons.wikimedia.org/wiki/File:Latex_dripping.JPG" TargetMode="External"/><Relationship Id="rId1" Type="http://schemas.openxmlformats.org/officeDocument/2006/relationships/slideLayout" Target="../slideLayouts/slideLayout18.xml"/><Relationship Id="rId6" Type="http://schemas.openxmlformats.org/officeDocument/2006/relationships/hyperlink" Target="http://commons.wikimedia.org/wiki/File:Vulcanizaci%C3%B3n.gif" TargetMode="External"/><Relationship Id="rId5" Type="http://schemas.openxmlformats.org/officeDocument/2006/relationships/hyperlink" Target="http://es.wikipedia.org/wiki/L%C3%A1tex" TargetMode="External"/><Relationship Id="rId4" Type="http://schemas.openxmlformats.org/officeDocument/2006/relationships/hyperlink" Target="http://es.wikipedia.org/wiki/Isopreno" TargetMode="External"/><Relationship Id="rId9"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es.wikipedia.org/wiki/Archivo:Polystyrene.svg" TargetMode="Externa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www.equipadeporte.com/8718/anoraks-deportivos-efa-anorak-nylon-infantil-oxford.jpg" TargetMode="External"/><Relationship Id="rId2" Type="http://schemas.openxmlformats.org/officeDocument/2006/relationships/image" Target="../media/image44.jpeg"/><Relationship Id="rId1" Type="http://schemas.openxmlformats.org/officeDocument/2006/relationships/slideLayout" Target="../slideLayouts/slideLayout18.xml"/><Relationship Id="rId4" Type="http://schemas.openxmlformats.org/officeDocument/2006/relationships/image" Target="../media/image45.jpeg"/></Relationships>
</file>

<file path=ppt/slides/_rels/slide3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enciclopedia.us.es/index.php/Archivo:Pol%C3%ADmeros1.png" TargetMode="Externa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hyperlink" Target="http://es.wikipedia.org/wiki/Termopl%C3%A1stico"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http://www.pslc.ws/spanish/images/copol01.gif" TargetMode="External"/><Relationship Id="rId2" Type="http://schemas.openxmlformats.org/officeDocument/2006/relationships/image" Target="../media/image49.png"/><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http://www.uam.es/departamentos/ciencias/qorg/docencia_red/qo/l1/sp.jpg"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116013" y="2636912"/>
            <a:ext cx="7161212" cy="1752600"/>
          </a:xfrm>
        </p:spPr>
        <p:txBody>
          <a:bodyPr/>
          <a:lstStyle/>
          <a:p>
            <a:pPr eaLnBrk="1" hangingPunct="1">
              <a:defRPr/>
            </a:pPr>
            <a:r>
              <a:rPr lang="en-GB" sz="4200" b="1" dirty="0" smtClean="0">
                <a:solidFill>
                  <a:srgbClr val="FFFF00"/>
                </a:solidFill>
                <a:latin typeface="+mj-lt"/>
                <a:cs typeface="Arial" panose="020B0604020202020204" pitchFamily="34" charset="0"/>
              </a:rPr>
              <a:t>CAPÍTULO IV</a:t>
            </a:r>
          </a:p>
          <a:p>
            <a:pPr eaLnBrk="1" hangingPunct="1">
              <a:defRPr/>
            </a:pPr>
            <a:r>
              <a:rPr lang="en-GB" sz="4200" b="1" dirty="0" smtClean="0">
                <a:solidFill>
                  <a:srgbClr val="FFFF00"/>
                </a:solidFill>
                <a:latin typeface="+mj-lt"/>
                <a:cs typeface="Arial" panose="020B0604020202020204" pitchFamily="34" charset="0"/>
              </a:rPr>
              <a:t>QUÍMICA ORGÁNICA</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57188" y="357188"/>
            <a:ext cx="8229600" cy="2643187"/>
          </a:xfrm>
        </p:spPr>
        <p:txBody>
          <a:bodyPr/>
          <a:lstStyle/>
          <a:p>
            <a:pPr algn="just" eaLnBrk="1" hangingPunct="1">
              <a:buFont typeface="Wingdings" pitchFamily="2" charset="2"/>
              <a:buNone/>
              <a:defRPr/>
            </a:pPr>
            <a:endParaRPr lang="es-ES" sz="2800" b="1" dirty="0" smtClean="0">
              <a:solidFill>
                <a:srgbClr val="9999FF"/>
              </a:solidFill>
              <a:latin typeface="Arial" charset="0"/>
            </a:endParaRPr>
          </a:p>
          <a:p>
            <a:pPr algn="just" eaLnBrk="1" hangingPunct="1">
              <a:buFont typeface="Wingdings" pitchFamily="2" charset="2"/>
              <a:buNone/>
              <a:defRPr/>
            </a:pPr>
            <a:r>
              <a:rPr lang="es-ES" sz="2800" b="1" dirty="0" smtClean="0">
                <a:latin typeface="Arial" charset="0"/>
              </a:rPr>
              <a:t>   </a:t>
            </a:r>
            <a:r>
              <a:rPr lang="es-ES" sz="2800" b="1" dirty="0" smtClean="0">
                <a:solidFill>
                  <a:srgbClr val="FFC000"/>
                </a:solidFill>
                <a:latin typeface="Arial" charset="0"/>
              </a:rPr>
              <a:t>-TETRAVALENCIA</a:t>
            </a:r>
            <a:endParaRPr lang="es-ES" sz="2800" dirty="0" smtClean="0">
              <a:solidFill>
                <a:srgbClr val="FFC000"/>
              </a:solidFill>
              <a:latin typeface="Arial" charset="0"/>
            </a:endParaRPr>
          </a:p>
          <a:p>
            <a:pPr algn="just" eaLnBrk="1" hangingPunct="1">
              <a:buFont typeface="Wingdings" pitchFamily="2" charset="2"/>
              <a:buNone/>
              <a:defRPr/>
            </a:pPr>
            <a:r>
              <a:rPr lang="es-ES" sz="2800" dirty="0" smtClean="0">
                <a:latin typeface="Arial" charset="0"/>
              </a:rPr>
              <a:t>   El átomo de carbono es capaz de compartir sus cuatro electrones de valencia con otros átomos, formando cuatro enlaces covalentes.</a:t>
            </a:r>
          </a:p>
          <a:p>
            <a:pPr algn="just" eaLnBrk="1" hangingPunct="1">
              <a:buFont typeface="Wingdings" pitchFamily="2" charset="2"/>
              <a:buNone/>
              <a:defRPr/>
            </a:pPr>
            <a:endParaRPr lang="en-GB" sz="2800" dirty="0" smtClean="0">
              <a:latin typeface="Arial" charset="0"/>
            </a:endParaRPr>
          </a:p>
          <a:p>
            <a:pPr algn="just" eaLnBrk="1" hangingPunct="1">
              <a:buFont typeface="Wingdings" pitchFamily="2" charset="2"/>
              <a:buNone/>
              <a:defRPr/>
            </a:pPr>
            <a:r>
              <a:rPr lang="en-GB" dirty="0" smtClean="0">
                <a:latin typeface="Arial" charset="0"/>
              </a:rPr>
              <a:t>                  </a:t>
            </a:r>
          </a:p>
        </p:txBody>
      </p:sp>
      <p:pic>
        <p:nvPicPr>
          <p:cNvPr id="14339" name="Picture 6" descr="carbon bonds - El Carbono forma 4 enla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714750"/>
            <a:ext cx="223202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7" descr="carbon-methane - Metano- un átomo de carbono enlazado a 4 átomos de hidrógen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3714750"/>
            <a:ext cx="2117725"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8" descr="carbon-ethane - Etano- un enlace carbono-carbono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714750"/>
            <a:ext cx="2374900"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68313" y="620713"/>
            <a:ext cx="8229600" cy="5832475"/>
          </a:xfrm>
        </p:spPr>
        <p:txBody>
          <a:bodyPr/>
          <a:lstStyle/>
          <a:p>
            <a:pPr algn="just" eaLnBrk="1" hangingPunct="1">
              <a:buFont typeface="Wingdings" pitchFamily="2" charset="2"/>
              <a:buNone/>
              <a:defRPr/>
            </a:pPr>
            <a:r>
              <a:rPr lang="es-ES" sz="2800" b="1" dirty="0" smtClean="0"/>
              <a:t>    </a:t>
            </a:r>
            <a:r>
              <a:rPr lang="es-ES" b="1" dirty="0" smtClean="0">
                <a:solidFill>
                  <a:srgbClr val="FFC000"/>
                </a:solidFill>
                <a:latin typeface="Arial" charset="0"/>
              </a:rPr>
              <a:t>-AUTOSATURACIÓN</a:t>
            </a:r>
            <a:endParaRPr lang="es-ES" dirty="0" smtClean="0">
              <a:solidFill>
                <a:srgbClr val="FFC000"/>
              </a:solidFill>
              <a:latin typeface="Arial" charset="0"/>
            </a:endParaRPr>
          </a:p>
          <a:p>
            <a:pPr algn="just" eaLnBrk="1" hangingPunct="1">
              <a:buFont typeface="Wingdings" pitchFamily="2" charset="2"/>
              <a:buNone/>
              <a:defRPr/>
            </a:pPr>
            <a:r>
              <a:rPr lang="es-ES" dirty="0" smtClean="0">
                <a:latin typeface="Arial" charset="0"/>
              </a:rPr>
              <a:t>   El átomo de carbono puede compartir sus electrones de valencia con otro átomo de carbono, formando enlaces carbono-carbono con gran facilidad.</a:t>
            </a:r>
          </a:p>
          <a:p>
            <a:pPr algn="just" eaLnBrk="1" hangingPunct="1">
              <a:buFont typeface="Wingdings" pitchFamily="2" charset="2"/>
              <a:buNone/>
              <a:defRPr/>
            </a:pPr>
            <a:r>
              <a:rPr lang="es-ES" dirty="0" smtClean="0">
                <a:latin typeface="Arial" charset="0"/>
              </a:rPr>
              <a:t>                                            </a:t>
            </a:r>
            <a:endParaRPr lang="en-GB" dirty="0" smtClean="0">
              <a:latin typeface="Arial" charset="0"/>
            </a:endParaRPr>
          </a:p>
        </p:txBody>
      </p:sp>
      <p:pic>
        <p:nvPicPr>
          <p:cNvPr id="15363" name="Picture 4" descr="c-etha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716338"/>
            <a:ext cx="1728788"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5" descr="c-ethe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437063"/>
            <a:ext cx="22320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descr="c-ethy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4437063"/>
            <a:ext cx="2159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7"/>
          <p:cNvSpPr txBox="1">
            <a:spLocks noChangeArrowheads="1"/>
          </p:cNvSpPr>
          <p:nvPr/>
        </p:nvSpPr>
        <p:spPr bwMode="auto">
          <a:xfrm>
            <a:off x="1042988" y="5589588"/>
            <a:ext cx="216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s-PE" b="1"/>
              <a:t>ENLACE SIMPLE</a:t>
            </a:r>
          </a:p>
        </p:txBody>
      </p:sp>
      <p:sp>
        <p:nvSpPr>
          <p:cNvPr id="15367" name="Text Box 8"/>
          <p:cNvSpPr txBox="1">
            <a:spLocks noChangeArrowheads="1"/>
          </p:cNvSpPr>
          <p:nvPr/>
        </p:nvSpPr>
        <p:spPr bwMode="auto">
          <a:xfrm>
            <a:off x="3708400" y="5589588"/>
            <a:ext cx="2087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s-PE" b="1"/>
              <a:t>ENLACE DOBLE</a:t>
            </a:r>
          </a:p>
        </p:txBody>
      </p:sp>
      <p:sp>
        <p:nvSpPr>
          <p:cNvPr id="15368" name="Text Box 9"/>
          <p:cNvSpPr txBox="1">
            <a:spLocks noChangeArrowheads="1"/>
          </p:cNvSpPr>
          <p:nvPr/>
        </p:nvSpPr>
        <p:spPr bwMode="auto">
          <a:xfrm>
            <a:off x="6443663" y="5589588"/>
            <a:ext cx="2016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n-GB" altLang="es-PE" b="1"/>
              <a:t>ENLACE TRIPLE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250825" y="404813"/>
            <a:ext cx="8229600" cy="5903912"/>
          </a:xfrm>
        </p:spPr>
        <p:txBody>
          <a:bodyPr/>
          <a:lstStyle/>
          <a:p>
            <a:pPr marL="609600" indent="-609600" algn="just" eaLnBrk="1" hangingPunct="1">
              <a:buFont typeface="Wingdings" pitchFamily="2" charset="2"/>
              <a:buNone/>
              <a:defRPr/>
            </a:pPr>
            <a:r>
              <a:rPr lang="es-ES" sz="2000" b="1" dirty="0" smtClean="0"/>
              <a:t>         </a:t>
            </a:r>
            <a:r>
              <a:rPr lang="es-ES" sz="2000" b="1" dirty="0" smtClean="0">
                <a:solidFill>
                  <a:srgbClr val="FF99FF"/>
                </a:solidFill>
              </a:rPr>
              <a:t> *</a:t>
            </a:r>
            <a:r>
              <a:rPr lang="es-ES" sz="2800" b="1" dirty="0" smtClean="0">
                <a:solidFill>
                  <a:srgbClr val="FF66FF"/>
                </a:solidFill>
                <a:latin typeface="Arial" charset="0"/>
              </a:rPr>
              <a:t>CADENAS CARBONADAS</a:t>
            </a:r>
            <a:endParaRPr lang="es-ES" sz="2800" dirty="0" smtClean="0">
              <a:solidFill>
                <a:srgbClr val="FF66FF"/>
              </a:solidFill>
              <a:latin typeface="Arial" charset="0"/>
            </a:endParaRPr>
          </a:p>
          <a:p>
            <a:pPr marL="609600" indent="-609600" algn="just" eaLnBrk="1" hangingPunct="1">
              <a:buFont typeface="Wingdings" pitchFamily="2" charset="2"/>
              <a:buNone/>
              <a:defRPr/>
            </a:pPr>
            <a:r>
              <a:rPr lang="es-ES" sz="2800" dirty="0" smtClean="0">
                <a:latin typeface="Arial" charset="0"/>
              </a:rPr>
              <a:t>      Se forman por unión de dos o más átomos de carbono. Pueden ser:</a:t>
            </a:r>
          </a:p>
          <a:p>
            <a:pPr marL="609600" indent="-609600" algn="just" eaLnBrk="1" hangingPunct="1">
              <a:buFont typeface="Wingdings" pitchFamily="2" charset="2"/>
              <a:buNone/>
              <a:defRPr/>
            </a:pPr>
            <a:r>
              <a:rPr lang="es-ES" sz="2800" dirty="0" smtClean="0">
                <a:latin typeface="Arial" charset="0"/>
              </a:rPr>
              <a:t>      </a:t>
            </a:r>
            <a:r>
              <a:rPr lang="es-ES" sz="2800" b="1" dirty="0" smtClean="0">
                <a:latin typeface="Arial" charset="0"/>
              </a:rPr>
              <a:t>-Abiertas o </a:t>
            </a:r>
            <a:r>
              <a:rPr lang="es-ES" sz="2800" b="1" dirty="0" err="1" smtClean="0">
                <a:latin typeface="Arial" charset="0"/>
              </a:rPr>
              <a:t>acíclicas</a:t>
            </a:r>
            <a:endParaRPr lang="es-ES" sz="2800" b="1" dirty="0" smtClean="0">
              <a:latin typeface="Arial" charset="0"/>
            </a:endParaRPr>
          </a:p>
          <a:p>
            <a:pPr marL="609600" indent="-609600" algn="just" eaLnBrk="1" hangingPunct="1">
              <a:buFont typeface="Wingdings" pitchFamily="2" charset="2"/>
              <a:buNone/>
              <a:defRPr/>
            </a:pPr>
            <a:r>
              <a:rPr lang="es-ES" sz="2800" dirty="0" smtClean="0">
                <a:latin typeface="Arial" charset="0"/>
              </a:rPr>
              <a:t>                                                                       </a:t>
            </a:r>
          </a:p>
          <a:p>
            <a:pPr marL="609600" indent="-609600" algn="just" eaLnBrk="1" hangingPunct="1">
              <a:buFont typeface="Wingdings" pitchFamily="2" charset="2"/>
              <a:buNone/>
              <a:defRPr/>
            </a:pPr>
            <a:r>
              <a:rPr lang="es-ES" sz="2800" dirty="0" smtClean="0">
                <a:latin typeface="Arial" charset="0"/>
              </a:rPr>
              <a:t>                                                           </a:t>
            </a:r>
          </a:p>
          <a:p>
            <a:pPr marL="609600" indent="-609600" algn="just" eaLnBrk="1" hangingPunct="1">
              <a:buFont typeface="Wingdings" pitchFamily="2" charset="2"/>
              <a:buNone/>
              <a:defRPr/>
            </a:pPr>
            <a:r>
              <a:rPr lang="es-ES" sz="2800" dirty="0" smtClean="0">
                <a:latin typeface="Arial" charset="0"/>
              </a:rPr>
              <a:t>                                                                         </a:t>
            </a:r>
          </a:p>
          <a:p>
            <a:pPr marL="609600" indent="-609600" algn="just" eaLnBrk="1" hangingPunct="1">
              <a:buFont typeface="Wingdings" pitchFamily="2" charset="2"/>
              <a:buNone/>
              <a:defRPr/>
            </a:pPr>
            <a:r>
              <a:rPr lang="es-ES" sz="2800" dirty="0" smtClean="0">
                <a:latin typeface="Arial" charset="0"/>
              </a:rPr>
              <a:t>      </a:t>
            </a:r>
            <a:r>
              <a:rPr lang="es-ES" sz="2800" b="1" dirty="0" smtClean="0">
                <a:latin typeface="Arial" charset="0"/>
              </a:rPr>
              <a:t>-Cerradas o cíclicas</a:t>
            </a:r>
          </a:p>
          <a:p>
            <a:pPr marL="609600" indent="-609600" algn="just" eaLnBrk="1" hangingPunct="1">
              <a:buFont typeface="Wingdings" pitchFamily="2" charset="2"/>
              <a:buNone/>
              <a:defRPr/>
            </a:pPr>
            <a:endParaRPr lang="en-GB" sz="2800" dirty="0" smtClean="0">
              <a:latin typeface="Arial" charset="0"/>
            </a:endParaRPr>
          </a:p>
          <a:p>
            <a:pPr marL="609600" indent="-609600" algn="just" eaLnBrk="1" hangingPunct="1">
              <a:buFont typeface="Wingdings" pitchFamily="2" charset="2"/>
              <a:buNone/>
              <a:defRPr/>
            </a:pPr>
            <a:r>
              <a:rPr lang="en-GB" dirty="0" smtClean="0">
                <a:latin typeface="Arial" charset="0"/>
              </a:rPr>
              <a:t>                                           </a:t>
            </a:r>
          </a:p>
          <a:p>
            <a:pPr marL="609600" indent="-609600" algn="just" eaLnBrk="1" hangingPunct="1">
              <a:buFont typeface="Wingdings" pitchFamily="2" charset="2"/>
              <a:buNone/>
              <a:defRPr/>
            </a:pPr>
            <a:r>
              <a:rPr lang="es-ES" dirty="0" smtClean="0">
                <a:latin typeface="Arial" charset="0"/>
              </a:rPr>
              <a:t>	</a:t>
            </a:r>
            <a:endParaRPr lang="en-GB" dirty="0" smtClean="0">
              <a:latin typeface="Arial" charset="0"/>
            </a:endParaRPr>
          </a:p>
        </p:txBody>
      </p:sp>
      <p:pic>
        <p:nvPicPr>
          <p:cNvPr id="16387" name="Picture 4" descr="carbon-hexane - Hexano- una cadena de 6 carbon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420938"/>
            <a:ext cx="2160588"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5" descr="carbon-isohexane - Isohéxano- una cadena en ramas de carbono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420938"/>
            <a:ext cx="201612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descr="carbon-cyclohexane - Cycloéxano- un hidrocarbono en forma de anillo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437063"/>
            <a:ext cx="17637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5" descr="http://img116.imageshack.us/img116/9247/image2no0.jpg"/>
          <p:cNvPicPr>
            <a:picLocks noChangeAspect="1" noChangeArrowheads="1"/>
          </p:cNvPicPr>
          <p:nvPr/>
        </p:nvPicPr>
        <p:blipFill>
          <a:blip r:embed="rId5">
            <a:extLst>
              <a:ext uri="{28A0092B-C50C-407E-A947-70E740481C1C}">
                <a14:useLocalDpi xmlns:a14="http://schemas.microsoft.com/office/drawing/2010/main" val="0"/>
              </a:ext>
            </a:extLst>
          </a:blip>
          <a:srcRect l="1791" t="31966" r="26869" b="37607"/>
          <a:stretch>
            <a:fillRect/>
          </a:stretch>
        </p:blipFill>
        <p:spPr bwMode="auto">
          <a:xfrm>
            <a:off x="5978525" y="2500313"/>
            <a:ext cx="195897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7" descr="http://img206.imageshack.us/img206/2766/imagen6vi0.png"/>
          <p:cNvPicPr>
            <a:picLocks noChangeAspect="1" noChangeArrowheads="1"/>
          </p:cNvPicPr>
          <p:nvPr/>
        </p:nvPicPr>
        <p:blipFill>
          <a:blip r:embed="rId6">
            <a:extLst>
              <a:ext uri="{28A0092B-C50C-407E-A947-70E740481C1C}">
                <a14:useLocalDpi xmlns:a14="http://schemas.microsoft.com/office/drawing/2010/main" val="0"/>
              </a:ext>
            </a:extLst>
          </a:blip>
          <a:srcRect l="59094" t="3670" r="6155" b="45868"/>
          <a:stretch>
            <a:fillRect/>
          </a:stretch>
        </p:blipFill>
        <p:spPr bwMode="auto">
          <a:xfrm>
            <a:off x="6286500" y="4429125"/>
            <a:ext cx="17145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21" descr="http://genesis.uag.mx/edmedia/material/quimicaII/Images/Aromáticos%2002.JPG"/>
          <p:cNvPicPr>
            <a:picLocks noChangeAspect="1" noChangeArrowheads="1"/>
          </p:cNvPicPr>
          <p:nvPr/>
        </p:nvPicPr>
        <p:blipFill>
          <a:blip r:embed="rId7">
            <a:extLst>
              <a:ext uri="{28A0092B-C50C-407E-A947-70E740481C1C}">
                <a14:useLocalDpi xmlns:a14="http://schemas.microsoft.com/office/drawing/2010/main" val="0"/>
              </a:ext>
            </a:extLst>
          </a:blip>
          <a:srcRect t="3532" b="10597"/>
          <a:stretch>
            <a:fillRect/>
          </a:stretch>
        </p:blipFill>
        <p:spPr bwMode="auto">
          <a:xfrm>
            <a:off x="4143375" y="4429125"/>
            <a:ext cx="1590675"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68313" y="620713"/>
            <a:ext cx="8229600" cy="5761037"/>
          </a:xfrm>
        </p:spPr>
        <p:txBody>
          <a:bodyPr/>
          <a:lstStyle/>
          <a:p>
            <a:pPr marL="609600" indent="-609600" algn="just" eaLnBrk="1" hangingPunct="1">
              <a:lnSpc>
                <a:spcPct val="90000"/>
              </a:lnSpc>
              <a:buFont typeface="Wingdings" pitchFamily="2" charset="2"/>
              <a:buNone/>
              <a:defRPr/>
            </a:pPr>
            <a:r>
              <a:rPr lang="es-ES" sz="1600" b="1" dirty="0" smtClean="0"/>
              <a:t>     </a:t>
            </a:r>
            <a:r>
              <a:rPr lang="es-ES" sz="2800" b="1" dirty="0" smtClean="0">
                <a:solidFill>
                  <a:srgbClr val="FF66FF"/>
                </a:solidFill>
                <a:latin typeface="Arial" charset="0"/>
              </a:rPr>
              <a:t>*TIPOS DE CARBONO</a:t>
            </a:r>
          </a:p>
          <a:p>
            <a:pPr marL="609600" indent="-609600" algn="just" eaLnBrk="1" hangingPunct="1">
              <a:lnSpc>
                <a:spcPct val="90000"/>
              </a:lnSpc>
              <a:buFont typeface="Wingdings" pitchFamily="2" charset="2"/>
              <a:buNone/>
              <a:defRPr/>
            </a:pPr>
            <a:endParaRPr lang="es-ES" sz="2800" dirty="0" smtClean="0">
              <a:solidFill>
                <a:srgbClr val="FF66FF"/>
              </a:solidFill>
              <a:latin typeface="Arial" charset="0"/>
            </a:endParaRPr>
          </a:p>
          <a:p>
            <a:pPr marL="609600" indent="-609600" algn="just" eaLnBrk="1" hangingPunct="1">
              <a:lnSpc>
                <a:spcPct val="90000"/>
              </a:lnSpc>
              <a:buFont typeface="Wingdings" pitchFamily="2" charset="2"/>
              <a:buNone/>
              <a:defRPr/>
            </a:pPr>
            <a:r>
              <a:rPr lang="es-ES" sz="2400" dirty="0" smtClean="0">
                <a:latin typeface="Arial" charset="0"/>
              </a:rPr>
              <a:t>    </a:t>
            </a:r>
            <a:r>
              <a:rPr lang="es-ES" sz="2400" b="1" dirty="0" smtClean="0">
                <a:latin typeface="Arial" charset="0"/>
              </a:rPr>
              <a:t>-Carbono  primario</a:t>
            </a:r>
          </a:p>
          <a:p>
            <a:pPr marL="609600" indent="-609600" algn="just" eaLnBrk="1" hangingPunct="1">
              <a:lnSpc>
                <a:spcPct val="90000"/>
              </a:lnSpc>
              <a:buFont typeface="Wingdings" pitchFamily="2" charset="2"/>
              <a:buNone/>
              <a:defRPr/>
            </a:pPr>
            <a:r>
              <a:rPr lang="es-ES" sz="2400" dirty="0" smtClean="0">
                <a:latin typeface="Arial" charset="0"/>
              </a:rPr>
              <a:t>                                                        </a:t>
            </a:r>
            <a:r>
              <a:rPr lang="es-ES" sz="2400" dirty="0" smtClean="0">
                <a:solidFill>
                  <a:srgbClr val="FFFF00"/>
                </a:solidFill>
                <a:latin typeface="Arial" charset="0"/>
              </a:rPr>
              <a:t>Primario</a:t>
            </a:r>
            <a:r>
              <a:rPr lang="es-ES" sz="2400" dirty="0" smtClean="0">
                <a:latin typeface="Arial" charset="0"/>
              </a:rPr>
              <a:t>     	</a:t>
            </a:r>
          </a:p>
          <a:p>
            <a:pPr marL="609600" indent="-609600" algn="just" eaLnBrk="1" hangingPunct="1">
              <a:lnSpc>
                <a:spcPct val="90000"/>
              </a:lnSpc>
              <a:buFont typeface="Wingdings" pitchFamily="2" charset="2"/>
              <a:buNone/>
              <a:defRPr/>
            </a:pPr>
            <a:r>
              <a:rPr lang="es-ES" sz="2400" dirty="0" smtClean="0">
                <a:latin typeface="Arial" charset="0"/>
              </a:rPr>
              <a:t>	      x        </a:t>
            </a:r>
            <a:r>
              <a:rPr lang="es-ES" sz="2400" dirty="0" err="1" smtClean="0">
                <a:latin typeface="Arial" charset="0"/>
              </a:rPr>
              <a:t>x</a:t>
            </a: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ar-SA" sz="2400" dirty="0" smtClean="0">
                <a:latin typeface="Arial" charset="0"/>
                <a:cs typeface="Arial" charset="0"/>
              </a:rPr>
              <a:t>ﺍ</a:t>
            </a:r>
            <a:r>
              <a:rPr lang="es-ES" sz="2400" dirty="0" smtClean="0">
                <a:latin typeface="Arial" charset="0"/>
              </a:rPr>
              <a:t> 	        	</a:t>
            </a:r>
            <a:endParaRPr lang="en-GB" sz="2400" dirty="0" smtClean="0">
              <a:latin typeface="Arial" charset="0"/>
            </a:endParaRPr>
          </a:p>
          <a:p>
            <a:pPr marL="609600" indent="-609600" algn="just" eaLnBrk="1" hangingPunct="1">
              <a:lnSpc>
                <a:spcPct val="90000"/>
              </a:lnSpc>
              <a:buFont typeface="Wingdings" pitchFamily="2" charset="2"/>
              <a:buNone/>
              <a:defRPr/>
            </a:pPr>
            <a:r>
              <a:rPr lang="en-GB" sz="2400" dirty="0" smtClean="0">
                <a:latin typeface="Arial" charset="0"/>
              </a:rPr>
              <a:t>          x </a:t>
            </a:r>
            <a:r>
              <a:rPr lang="en-GB" sz="2400" b="1" dirty="0" smtClean="0">
                <a:solidFill>
                  <a:srgbClr val="FF0000"/>
                </a:solidFill>
                <a:latin typeface="Arial" charset="0"/>
              </a:rPr>
              <a:t>C</a:t>
            </a:r>
            <a:r>
              <a:rPr lang="en-GB" sz="2400" dirty="0" smtClean="0">
                <a:latin typeface="Arial" charset="0"/>
              </a:rPr>
              <a:t> x </a:t>
            </a:r>
            <a:r>
              <a:rPr lang="en-GB" sz="2400" dirty="0" err="1" smtClean="0">
                <a:latin typeface="Arial" charset="0"/>
              </a:rPr>
              <a:t>x</a:t>
            </a:r>
            <a:r>
              <a:rPr lang="en-GB" sz="2400" dirty="0" smtClean="0">
                <a:latin typeface="Arial" charset="0"/>
              </a:rPr>
              <a:t> </a:t>
            </a:r>
            <a:r>
              <a:rPr lang="en-GB" sz="2400" b="1" dirty="0" smtClean="0">
                <a:latin typeface="Arial" charset="0"/>
              </a:rPr>
              <a:t>C</a:t>
            </a:r>
            <a:r>
              <a:rPr lang="en-GB" sz="2400" dirty="0" smtClean="0">
                <a:latin typeface="Arial" charset="0"/>
              </a:rPr>
              <a:t> x             -</a:t>
            </a:r>
            <a:r>
              <a:rPr lang="en-GB" sz="2400" dirty="0" smtClean="0">
                <a:solidFill>
                  <a:srgbClr val="9999FF"/>
                </a:solidFill>
                <a:latin typeface="Arial" charset="0"/>
              </a:rPr>
              <a:t> </a:t>
            </a:r>
            <a:r>
              <a:rPr lang="en-GB" sz="2400" b="1" dirty="0" smtClean="0">
                <a:solidFill>
                  <a:srgbClr val="FF0000"/>
                </a:solidFill>
                <a:latin typeface="Arial" charset="0"/>
              </a:rPr>
              <a:t>C</a:t>
            </a:r>
            <a:r>
              <a:rPr lang="en-GB" sz="2400" dirty="0" smtClean="0">
                <a:latin typeface="Arial" charset="0"/>
              </a:rPr>
              <a:t> – </a:t>
            </a:r>
            <a:r>
              <a:rPr lang="en-GB" sz="2400" b="1" dirty="0" smtClean="0">
                <a:latin typeface="Arial" charset="0"/>
              </a:rPr>
              <a:t>C</a:t>
            </a:r>
            <a:r>
              <a:rPr lang="en-GB" sz="2400" dirty="0" smtClean="0">
                <a:latin typeface="Arial" charset="0"/>
              </a:rPr>
              <a:t> -</a:t>
            </a:r>
            <a:endParaRPr lang="es-ES" sz="2400" dirty="0" smtClean="0">
              <a:latin typeface="Arial" charset="0"/>
            </a:endParaRPr>
          </a:p>
          <a:p>
            <a:pPr marL="609600" indent="-609600" algn="just" eaLnBrk="1" hangingPunct="1">
              <a:lnSpc>
                <a:spcPct val="90000"/>
              </a:lnSpc>
              <a:buFont typeface="Wingdings" pitchFamily="2" charset="2"/>
              <a:buNone/>
              <a:defRPr/>
            </a:pPr>
            <a:r>
              <a:rPr lang="es-ES" sz="2400" dirty="0" smtClean="0">
                <a:latin typeface="Arial" charset="0"/>
              </a:rPr>
              <a:t>             x        </a:t>
            </a:r>
            <a:r>
              <a:rPr lang="es-ES" sz="2400" dirty="0" err="1" smtClean="0">
                <a:latin typeface="Arial" charset="0"/>
              </a:rPr>
              <a:t>x</a:t>
            </a: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es-ES" sz="2400" dirty="0" smtClean="0">
                <a:latin typeface="Arial" charset="0"/>
              </a:rPr>
              <a:t>    </a:t>
            </a:r>
            <a:r>
              <a:rPr lang="ar-SA" sz="2400" dirty="0" smtClean="0">
                <a:latin typeface="Arial" charset="0"/>
                <a:cs typeface="Arial" charset="0"/>
              </a:rPr>
              <a:t>ﺍ</a:t>
            </a:r>
            <a:endParaRPr lang="es-ES" sz="2400" dirty="0" smtClean="0">
              <a:latin typeface="Arial" charset="0"/>
            </a:endParaRPr>
          </a:p>
          <a:p>
            <a:pPr marL="609600" indent="-609600" algn="just" eaLnBrk="1" hangingPunct="1">
              <a:lnSpc>
                <a:spcPct val="90000"/>
              </a:lnSpc>
              <a:buFont typeface="Wingdings" pitchFamily="2" charset="2"/>
              <a:buNone/>
              <a:defRPr/>
            </a:pPr>
            <a:r>
              <a:rPr lang="es-ES" sz="2400" dirty="0" smtClean="0">
                <a:latin typeface="Arial" charset="0"/>
              </a:rPr>
              <a:t>	</a:t>
            </a:r>
          </a:p>
          <a:p>
            <a:pPr marL="609600" indent="-609600" algn="just" eaLnBrk="1" hangingPunct="1">
              <a:lnSpc>
                <a:spcPct val="90000"/>
              </a:lnSpc>
              <a:buFont typeface="Wingdings" pitchFamily="2" charset="2"/>
              <a:buNone/>
              <a:defRPr/>
            </a:pPr>
            <a:r>
              <a:rPr lang="es-ES" sz="2400" dirty="0" smtClean="0">
                <a:latin typeface="Arial" charset="0"/>
              </a:rPr>
              <a:t>    </a:t>
            </a:r>
            <a:r>
              <a:rPr lang="es-ES" sz="2400" b="1" dirty="0" smtClean="0">
                <a:latin typeface="Arial" charset="0"/>
              </a:rPr>
              <a:t>-Carbono secundario</a:t>
            </a:r>
          </a:p>
          <a:p>
            <a:pPr marL="609600" indent="-609600" algn="just" eaLnBrk="1" hangingPunct="1">
              <a:lnSpc>
                <a:spcPct val="90000"/>
              </a:lnSpc>
              <a:buFont typeface="Wingdings" pitchFamily="2" charset="2"/>
              <a:buNone/>
              <a:defRPr/>
            </a:pPr>
            <a:r>
              <a:rPr lang="es-ES" sz="2400" dirty="0" smtClean="0">
                <a:latin typeface="Arial" charset="0"/>
              </a:rPr>
              <a:t>                                                         </a:t>
            </a:r>
            <a:r>
              <a:rPr lang="es-ES" sz="2400" dirty="0" smtClean="0">
                <a:solidFill>
                  <a:srgbClr val="FFFF00"/>
                </a:solidFill>
                <a:latin typeface="Arial" charset="0"/>
              </a:rPr>
              <a:t>Secundario</a:t>
            </a:r>
            <a:r>
              <a:rPr lang="es-ES" sz="2400" dirty="0" smtClean="0">
                <a:latin typeface="Arial" charset="0"/>
              </a:rPr>
              <a:t> </a:t>
            </a:r>
          </a:p>
          <a:p>
            <a:pPr marL="609600" indent="-609600" algn="just" eaLnBrk="1" hangingPunct="1">
              <a:lnSpc>
                <a:spcPct val="90000"/>
              </a:lnSpc>
              <a:buFont typeface="Wingdings" pitchFamily="2" charset="2"/>
              <a:buNone/>
              <a:defRPr/>
            </a:pPr>
            <a:r>
              <a:rPr lang="es-ES" sz="2400" dirty="0" smtClean="0">
                <a:latin typeface="Arial" charset="0"/>
              </a:rPr>
              <a:t>	 x	         </a:t>
            </a:r>
            <a:r>
              <a:rPr lang="es-ES" sz="2400" dirty="0" err="1" smtClean="0">
                <a:latin typeface="Arial" charset="0"/>
              </a:rPr>
              <a:t>x</a:t>
            </a:r>
            <a:r>
              <a:rPr lang="es-ES" sz="2400" dirty="0" smtClean="0">
                <a:latin typeface="Arial" charset="0"/>
              </a:rPr>
              <a:t>       </a:t>
            </a:r>
            <a:r>
              <a:rPr lang="es-ES" sz="2400" dirty="0" err="1" smtClean="0">
                <a:latin typeface="Arial" charset="0"/>
              </a:rPr>
              <a:t>x</a:t>
            </a: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ar-SA" sz="2400" dirty="0" smtClean="0">
                <a:latin typeface="Arial" charset="0"/>
                <a:cs typeface="Arial" charset="0"/>
              </a:rPr>
              <a:t> ﺍ</a:t>
            </a:r>
            <a:r>
              <a:rPr lang="en-GB" sz="2400" dirty="0" smtClean="0">
                <a:latin typeface="Arial" charset="0"/>
                <a:cs typeface="Arial" charset="0"/>
              </a:rPr>
              <a:t>     </a:t>
            </a:r>
            <a:r>
              <a:rPr lang="ar-SA" sz="2400" dirty="0" smtClean="0">
                <a:latin typeface="Arial" charset="0"/>
                <a:cs typeface="Arial" charset="0"/>
              </a:rPr>
              <a:t> ﺍ</a:t>
            </a:r>
            <a:r>
              <a:rPr lang="es-ES" sz="2400" dirty="0" smtClean="0">
                <a:latin typeface="Arial" charset="0"/>
              </a:rPr>
              <a:t> 		</a:t>
            </a:r>
          </a:p>
          <a:p>
            <a:pPr marL="609600" indent="-609600" algn="just" eaLnBrk="1" hangingPunct="1">
              <a:lnSpc>
                <a:spcPct val="90000"/>
              </a:lnSpc>
              <a:buFont typeface="Wingdings" pitchFamily="2" charset="2"/>
              <a:buNone/>
              <a:defRPr/>
            </a:pPr>
            <a:r>
              <a:rPr lang="es-ES" sz="2400" dirty="0" smtClean="0">
                <a:latin typeface="Arial" charset="0"/>
              </a:rPr>
              <a:t>     x </a:t>
            </a:r>
            <a:r>
              <a:rPr lang="es-ES" sz="2400" b="1" dirty="0" smtClean="0">
                <a:latin typeface="Arial" charset="0"/>
              </a:rPr>
              <a:t>C </a:t>
            </a:r>
            <a:r>
              <a:rPr lang="es-ES" sz="2400" dirty="0" smtClean="0">
                <a:latin typeface="Arial" charset="0"/>
              </a:rPr>
              <a:t> x </a:t>
            </a:r>
            <a:r>
              <a:rPr lang="es-ES" sz="2400" dirty="0" err="1" smtClean="0">
                <a:latin typeface="Arial" charset="0"/>
              </a:rPr>
              <a:t>x</a:t>
            </a:r>
            <a:r>
              <a:rPr lang="es-ES" sz="2400" dirty="0" smtClean="0">
                <a:latin typeface="Arial" charset="0"/>
              </a:rPr>
              <a:t>  </a:t>
            </a:r>
            <a:r>
              <a:rPr lang="es-ES" sz="2400" b="1" dirty="0" smtClean="0">
                <a:solidFill>
                  <a:srgbClr val="FF0000"/>
                </a:solidFill>
                <a:latin typeface="Arial" charset="0"/>
              </a:rPr>
              <a:t>C</a:t>
            </a:r>
            <a:r>
              <a:rPr lang="es-ES" sz="2400" dirty="0" smtClean="0">
                <a:latin typeface="Arial" charset="0"/>
              </a:rPr>
              <a:t> </a:t>
            </a:r>
            <a:r>
              <a:rPr lang="es-ES" sz="2400" dirty="0" err="1" smtClean="0">
                <a:latin typeface="Arial" charset="0"/>
              </a:rPr>
              <a:t>xx</a:t>
            </a:r>
            <a:r>
              <a:rPr lang="es-ES" sz="2400" dirty="0" smtClean="0">
                <a:latin typeface="Arial" charset="0"/>
              </a:rPr>
              <a:t> </a:t>
            </a:r>
            <a:r>
              <a:rPr lang="es-ES" sz="2400" b="1" dirty="0" smtClean="0">
                <a:latin typeface="Arial" charset="0"/>
              </a:rPr>
              <a:t>C </a:t>
            </a:r>
            <a:r>
              <a:rPr lang="es-ES" sz="2400" dirty="0" smtClean="0">
                <a:latin typeface="Arial" charset="0"/>
              </a:rPr>
              <a:t>x        -</a:t>
            </a:r>
            <a:r>
              <a:rPr lang="es-ES" sz="2400" b="1" dirty="0" smtClean="0">
                <a:latin typeface="Arial" charset="0"/>
              </a:rPr>
              <a:t> C</a:t>
            </a:r>
            <a:r>
              <a:rPr lang="es-ES" sz="2400" dirty="0" smtClean="0">
                <a:latin typeface="Arial" charset="0"/>
              </a:rPr>
              <a:t> – </a:t>
            </a:r>
            <a:r>
              <a:rPr lang="es-ES" sz="2400" b="1" dirty="0" smtClean="0">
                <a:solidFill>
                  <a:srgbClr val="FF0000"/>
                </a:solidFill>
                <a:latin typeface="Arial" charset="0"/>
              </a:rPr>
              <a:t>C</a:t>
            </a:r>
            <a:r>
              <a:rPr lang="es-ES" sz="2400" dirty="0" smtClean="0">
                <a:solidFill>
                  <a:srgbClr val="9999FF"/>
                </a:solidFill>
                <a:latin typeface="Arial" charset="0"/>
              </a:rPr>
              <a:t> </a:t>
            </a:r>
            <a:r>
              <a:rPr lang="es-ES" sz="2400" dirty="0" smtClean="0">
                <a:latin typeface="Arial" charset="0"/>
              </a:rPr>
              <a:t>– </a:t>
            </a:r>
            <a:r>
              <a:rPr lang="es-ES" sz="2400" b="1" dirty="0" smtClean="0">
                <a:latin typeface="Arial" charset="0"/>
              </a:rPr>
              <a:t>C</a:t>
            </a:r>
            <a:r>
              <a:rPr lang="es-ES" sz="2400" dirty="0" smtClean="0">
                <a:latin typeface="Arial" charset="0"/>
              </a:rPr>
              <a:t> - 	</a:t>
            </a:r>
            <a:endParaRPr lang="es-ES" sz="2400" b="1" dirty="0" smtClean="0">
              <a:latin typeface="Arial" charset="0"/>
            </a:endParaRPr>
          </a:p>
          <a:p>
            <a:pPr marL="609600" indent="-609600" algn="just" eaLnBrk="1" hangingPunct="1">
              <a:lnSpc>
                <a:spcPct val="90000"/>
              </a:lnSpc>
              <a:buFont typeface="Wingdings" pitchFamily="2" charset="2"/>
              <a:buNone/>
              <a:defRPr/>
            </a:pPr>
            <a:r>
              <a:rPr lang="es-ES" sz="2400" dirty="0" smtClean="0">
                <a:latin typeface="Arial" charset="0"/>
              </a:rPr>
              <a:t>        x          </a:t>
            </a:r>
            <a:r>
              <a:rPr lang="es-ES" sz="2400" dirty="0" err="1" smtClean="0">
                <a:latin typeface="Arial" charset="0"/>
              </a:rPr>
              <a:t>x</a:t>
            </a:r>
            <a:r>
              <a:rPr lang="es-ES" sz="2400" dirty="0" smtClean="0">
                <a:latin typeface="Arial" charset="0"/>
              </a:rPr>
              <a:t>      </a:t>
            </a:r>
            <a:r>
              <a:rPr lang="es-ES" sz="2400" dirty="0" err="1" smtClean="0">
                <a:latin typeface="Arial" charset="0"/>
              </a:rPr>
              <a:t>x</a:t>
            </a: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es-ES" sz="2400" dirty="0" smtClean="0">
                <a:latin typeface="Arial" charset="0"/>
              </a:rPr>
              <a:t> </a:t>
            </a:r>
            <a:r>
              <a:rPr lang="ar-SA" sz="2400" dirty="0" smtClean="0">
                <a:latin typeface="Arial" charset="0"/>
                <a:cs typeface="Arial" charset="0"/>
              </a:rPr>
              <a:t>ﺍ</a:t>
            </a:r>
            <a:r>
              <a:rPr lang="es-ES" sz="2400" dirty="0" smtClean="0">
                <a:latin typeface="Arial" charset="0"/>
              </a:rPr>
              <a:t> 		</a:t>
            </a:r>
            <a:endParaRPr lang="en-GB" sz="2400" dirty="0" smtClean="0">
              <a:latin typeface="Arial" charset="0"/>
            </a:endParaRPr>
          </a:p>
        </p:txBody>
      </p:sp>
      <p:sp>
        <p:nvSpPr>
          <p:cNvPr id="17411" name="Line 6"/>
          <p:cNvSpPr>
            <a:spLocks noChangeShapeType="1"/>
          </p:cNvSpPr>
          <p:nvPr/>
        </p:nvSpPr>
        <p:spPr bwMode="auto">
          <a:xfrm flipH="1">
            <a:off x="4429125" y="2357438"/>
            <a:ext cx="1144588" cy="42386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7412" name="Line 9"/>
          <p:cNvSpPr>
            <a:spLocks noChangeShapeType="1"/>
          </p:cNvSpPr>
          <p:nvPr/>
        </p:nvSpPr>
        <p:spPr bwMode="auto">
          <a:xfrm flipH="1">
            <a:off x="5003800" y="4786313"/>
            <a:ext cx="1211263" cy="3714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7413" name="8 Rectángulo"/>
          <p:cNvSpPr>
            <a:spLocks noChangeArrowheads="1"/>
          </p:cNvSpPr>
          <p:nvPr/>
        </p:nvSpPr>
        <p:spPr bwMode="auto">
          <a:xfrm>
            <a:off x="6072188" y="2714625"/>
            <a:ext cx="257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sz="2800" b="1">
                <a:solidFill>
                  <a:srgbClr val="FF0000"/>
                </a:solidFill>
              </a:rPr>
              <a:t>C</a:t>
            </a:r>
            <a:r>
              <a:rPr lang="es-PE" altLang="es-PE" sz="2800"/>
              <a:t>H</a:t>
            </a:r>
            <a:r>
              <a:rPr lang="es-PE" altLang="es-PE" sz="4000" baseline="-25000"/>
              <a:t>3</a:t>
            </a:r>
            <a:r>
              <a:rPr lang="es-PE" altLang="es-PE" sz="2800"/>
              <a:t>-</a:t>
            </a:r>
            <a:r>
              <a:rPr lang="es-PE" altLang="es-PE" sz="2800" b="1"/>
              <a:t>C</a:t>
            </a:r>
            <a:r>
              <a:rPr lang="es-PE" altLang="es-PE" sz="2800"/>
              <a:t>H</a:t>
            </a:r>
            <a:r>
              <a:rPr lang="es-PE" altLang="es-PE" sz="4000" baseline="-25000"/>
              <a:t>2</a:t>
            </a:r>
            <a:r>
              <a:rPr lang="es-PE" altLang="es-PE" sz="2800"/>
              <a:t>-</a:t>
            </a:r>
            <a:r>
              <a:rPr lang="es-PE" altLang="es-PE" sz="2800" b="1">
                <a:solidFill>
                  <a:srgbClr val="FF0000"/>
                </a:solidFill>
              </a:rPr>
              <a:t>C</a:t>
            </a:r>
            <a:r>
              <a:rPr lang="es-PE" altLang="es-PE" sz="2800"/>
              <a:t>H</a:t>
            </a:r>
            <a:r>
              <a:rPr lang="es-PE" altLang="es-PE" sz="4000" baseline="-25000"/>
              <a:t>3</a:t>
            </a:r>
            <a:endParaRPr lang="es-PE" altLang="es-PE" sz="2800" baseline="-25000"/>
          </a:p>
        </p:txBody>
      </p:sp>
      <p:sp>
        <p:nvSpPr>
          <p:cNvPr id="17414" name="9 Rectángulo"/>
          <p:cNvSpPr>
            <a:spLocks noChangeArrowheads="1"/>
          </p:cNvSpPr>
          <p:nvPr/>
        </p:nvSpPr>
        <p:spPr bwMode="auto">
          <a:xfrm>
            <a:off x="6094413" y="5214938"/>
            <a:ext cx="2478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sz="2800" b="1"/>
              <a:t>C</a:t>
            </a:r>
            <a:r>
              <a:rPr lang="es-PE" altLang="es-PE" sz="2800"/>
              <a:t>H</a:t>
            </a:r>
            <a:r>
              <a:rPr lang="es-PE" altLang="es-PE" sz="4000" baseline="-25000"/>
              <a:t>3</a:t>
            </a:r>
            <a:r>
              <a:rPr lang="es-PE" altLang="es-PE" sz="2800"/>
              <a:t>-</a:t>
            </a:r>
            <a:r>
              <a:rPr lang="es-PE" altLang="es-PE" sz="2800" b="1">
                <a:solidFill>
                  <a:srgbClr val="FF0000"/>
                </a:solidFill>
              </a:rPr>
              <a:t>C</a:t>
            </a:r>
            <a:r>
              <a:rPr lang="es-PE" altLang="es-PE" sz="2800"/>
              <a:t>H</a:t>
            </a:r>
            <a:r>
              <a:rPr lang="es-PE" altLang="es-PE" sz="4000" baseline="-25000"/>
              <a:t>2</a:t>
            </a:r>
            <a:r>
              <a:rPr lang="es-PE" altLang="es-PE" sz="2800"/>
              <a:t>-</a:t>
            </a:r>
            <a:r>
              <a:rPr lang="es-PE" altLang="es-PE" sz="2800" b="1"/>
              <a:t>C</a:t>
            </a:r>
            <a:r>
              <a:rPr lang="es-PE" altLang="es-PE" sz="2800"/>
              <a:t>H</a:t>
            </a:r>
            <a:r>
              <a:rPr lang="es-PE" altLang="es-PE" sz="4000" baseline="-25000"/>
              <a:t>3</a:t>
            </a:r>
            <a:endParaRPr lang="es-PE" altLang="es-PE" sz="2800" baseline="-2500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23850" y="620713"/>
            <a:ext cx="8820150" cy="5903912"/>
          </a:xfrm>
        </p:spPr>
        <p:txBody>
          <a:bodyPr/>
          <a:lstStyle/>
          <a:p>
            <a:pPr marL="609600" indent="-609600" algn="just" eaLnBrk="1" hangingPunct="1">
              <a:lnSpc>
                <a:spcPct val="80000"/>
              </a:lnSpc>
              <a:buFont typeface="Wingdings" pitchFamily="2" charset="2"/>
              <a:buNone/>
              <a:defRPr/>
            </a:pPr>
            <a:r>
              <a:rPr lang="es-ES" sz="2400" dirty="0" smtClean="0"/>
              <a:t>    </a:t>
            </a:r>
            <a:r>
              <a:rPr lang="es-ES" sz="2400" b="1" dirty="0" smtClean="0"/>
              <a:t>-</a:t>
            </a:r>
            <a:r>
              <a:rPr lang="es-ES" sz="2400" b="1" dirty="0" smtClean="0">
                <a:latin typeface="Arial" charset="0"/>
              </a:rPr>
              <a:t>Carbono terciario</a:t>
            </a:r>
          </a:p>
          <a:p>
            <a:pPr marL="609600" indent="-609600" algn="just" eaLnBrk="1" hangingPunct="1">
              <a:lnSpc>
                <a:spcPct val="80000"/>
              </a:lnSpc>
              <a:buFont typeface="Wingdings" pitchFamily="2" charset="2"/>
              <a:buNone/>
              <a:defRPr/>
            </a:pPr>
            <a:r>
              <a:rPr lang="es-ES" sz="2400" dirty="0" smtClean="0">
                <a:latin typeface="Arial" charset="0"/>
              </a:rPr>
              <a:t>                                                         </a:t>
            </a:r>
            <a:r>
              <a:rPr lang="es-ES" sz="2400" dirty="0" smtClean="0">
                <a:solidFill>
                  <a:srgbClr val="FFFF00"/>
                </a:solidFill>
                <a:latin typeface="Arial" charset="0"/>
              </a:rPr>
              <a:t>Terciario</a:t>
            </a:r>
            <a:r>
              <a:rPr lang="es-ES" sz="2400" dirty="0" smtClean="0">
                <a:latin typeface="Arial" charset="0"/>
              </a:rPr>
              <a:t>			</a:t>
            </a:r>
          </a:p>
          <a:p>
            <a:pPr marL="609600" indent="-609600" algn="just" eaLnBrk="1" hangingPunct="1">
              <a:lnSpc>
                <a:spcPct val="80000"/>
              </a:lnSpc>
              <a:buFont typeface="Wingdings" pitchFamily="2" charset="2"/>
              <a:buNone/>
              <a:defRPr/>
            </a:pPr>
            <a:r>
              <a:rPr lang="es-ES" sz="2400" dirty="0" smtClean="0">
                <a:latin typeface="Arial" charset="0"/>
              </a:rPr>
              <a:t>        x     </a:t>
            </a:r>
            <a:r>
              <a:rPr lang="es-ES" sz="2400" dirty="0" err="1" smtClean="0">
                <a:latin typeface="Arial" charset="0"/>
              </a:rPr>
              <a:t>x</a:t>
            </a:r>
            <a:r>
              <a:rPr lang="es-ES" sz="2400" dirty="0" smtClean="0">
                <a:latin typeface="Arial" charset="0"/>
              </a:rPr>
              <a:t>    </a:t>
            </a:r>
            <a:r>
              <a:rPr lang="es-ES" sz="2400" dirty="0" err="1" smtClean="0">
                <a:latin typeface="Arial" charset="0"/>
              </a:rPr>
              <a:t>x</a:t>
            </a: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es-ES" sz="2400" dirty="0" smtClean="0">
                <a:latin typeface="Arial" charset="0"/>
              </a:rPr>
              <a:t> 		</a:t>
            </a:r>
          </a:p>
          <a:p>
            <a:pPr marL="609600" indent="-609600" algn="just" eaLnBrk="1" hangingPunct="1">
              <a:lnSpc>
                <a:spcPct val="80000"/>
              </a:lnSpc>
              <a:buFont typeface="Wingdings" pitchFamily="2" charset="2"/>
              <a:buNone/>
              <a:defRPr/>
            </a:pPr>
            <a:r>
              <a:rPr lang="es-ES" sz="2400" dirty="0" smtClean="0">
                <a:latin typeface="Arial" charset="0"/>
              </a:rPr>
              <a:t>     x </a:t>
            </a:r>
            <a:r>
              <a:rPr lang="es-ES" sz="2400" b="1" dirty="0" err="1" smtClean="0">
                <a:latin typeface="Arial" charset="0"/>
              </a:rPr>
              <a:t>C</a:t>
            </a:r>
            <a:r>
              <a:rPr lang="es-ES" sz="2400" dirty="0" err="1" smtClean="0">
                <a:latin typeface="Arial" charset="0"/>
              </a:rPr>
              <a:t>xx</a:t>
            </a:r>
            <a:r>
              <a:rPr lang="es-ES" sz="2400" b="1" dirty="0" err="1" smtClean="0">
                <a:solidFill>
                  <a:srgbClr val="FF0000"/>
                </a:solidFill>
                <a:latin typeface="Arial" charset="0"/>
              </a:rPr>
              <a:t>C</a:t>
            </a:r>
            <a:r>
              <a:rPr lang="es-ES" sz="2400" dirty="0" err="1" smtClean="0">
                <a:latin typeface="Arial" charset="0"/>
              </a:rPr>
              <a:t>xx</a:t>
            </a:r>
            <a:r>
              <a:rPr lang="es-ES" sz="2400" b="1" dirty="0" err="1" smtClean="0">
                <a:latin typeface="Arial" charset="0"/>
              </a:rPr>
              <a:t>C</a:t>
            </a:r>
            <a:r>
              <a:rPr lang="es-ES" sz="2400" dirty="0" smtClean="0">
                <a:latin typeface="Arial" charset="0"/>
              </a:rPr>
              <a:t> x          - </a:t>
            </a:r>
            <a:r>
              <a:rPr lang="es-ES" sz="2400" b="1" dirty="0" smtClean="0">
                <a:latin typeface="Arial" charset="0"/>
              </a:rPr>
              <a:t>C</a:t>
            </a:r>
            <a:r>
              <a:rPr lang="es-ES" sz="2400" dirty="0" smtClean="0">
                <a:latin typeface="Arial" charset="0"/>
              </a:rPr>
              <a:t> – </a:t>
            </a:r>
            <a:r>
              <a:rPr lang="es-ES" sz="2400" b="1" dirty="0" smtClean="0">
                <a:solidFill>
                  <a:srgbClr val="FF0000"/>
                </a:solidFill>
                <a:latin typeface="Arial" charset="0"/>
              </a:rPr>
              <a:t>C</a:t>
            </a:r>
            <a:r>
              <a:rPr lang="es-ES" sz="2400" dirty="0" smtClean="0">
                <a:latin typeface="Arial" charset="0"/>
              </a:rPr>
              <a:t> – </a:t>
            </a:r>
            <a:r>
              <a:rPr lang="es-ES" sz="2400" b="1" dirty="0" smtClean="0">
                <a:latin typeface="Arial" charset="0"/>
              </a:rPr>
              <a:t>C</a:t>
            </a:r>
            <a:r>
              <a:rPr lang="es-ES" sz="2400" dirty="0" smtClean="0">
                <a:latin typeface="Arial" charset="0"/>
              </a:rPr>
              <a:t> -</a:t>
            </a:r>
          </a:p>
          <a:p>
            <a:pPr marL="609600" indent="-609600" algn="just" eaLnBrk="1" hangingPunct="1">
              <a:lnSpc>
                <a:spcPct val="80000"/>
              </a:lnSpc>
              <a:buFont typeface="Wingdings" pitchFamily="2" charset="2"/>
              <a:buNone/>
              <a:defRPr/>
            </a:pPr>
            <a:r>
              <a:rPr lang="es-ES" sz="2400" dirty="0" smtClean="0">
                <a:latin typeface="Arial" charset="0"/>
              </a:rPr>
              <a:t>        x    </a:t>
            </a:r>
            <a:r>
              <a:rPr lang="es-ES" sz="2400" dirty="0" err="1" smtClean="0">
                <a:latin typeface="Arial" charset="0"/>
              </a:rPr>
              <a:t>x</a:t>
            </a:r>
            <a:r>
              <a:rPr lang="es-ES" sz="2400" dirty="0" smtClean="0">
                <a:latin typeface="Arial" charset="0"/>
              </a:rPr>
              <a:t>     </a:t>
            </a:r>
            <a:r>
              <a:rPr lang="es-ES" sz="2400" dirty="0" err="1" smtClean="0">
                <a:latin typeface="Arial" charset="0"/>
              </a:rPr>
              <a:t>x</a:t>
            </a: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ar-SA" sz="2400" dirty="0" smtClean="0">
                <a:latin typeface="Arial" charset="0"/>
                <a:cs typeface="Arial" charset="0"/>
              </a:rPr>
              <a:t>ﺍ</a:t>
            </a:r>
            <a:r>
              <a:rPr lang="en-GB" sz="2400" dirty="0" smtClean="0">
                <a:latin typeface="Arial" charset="0"/>
                <a:cs typeface="Arial" charset="0"/>
              </a:rPr>
              <a:t>     </a:t>
            </a:r>
            <a:r>
              <a:rPr lang="ar-SA" sz="2400" dirty="0" smtClean="0">
                <a:latin typeface="Arial" charset="0"/>
                <a:cs typeface="Arial" charset="0"/>
              </a:rPr>
              <a:t> ﺍ</a:t>
            </a:r>
            <a:endParaRPr lang="es-ES" sz="2400" dirty="0" smtClean="0">
              <a:latin typeface="Arial" charset="0"/>
            </a:endParaRPr>
          </a:p>
          <a:p>
            <a:pPr marL="609600" indent="-609600" algn="just" eaLnBrk="1" hangingPunct="1">
              <a:lnSpc>
                <a:spcPct val="80000"/>
              </a:lnSpc>
              <a:buFont typeface="Wingdings" pitchFamily="2" charset="2"/>
              <a:buNone/>
              <a:defRPr/>
            </a:pPr>
            <a:r>
              <a:rPr lang="es-ES" sz="2400" dirty="0" smtClean="0">
                <a:latin typeface="Arial" charset="0"/>
              </a:rPr>
              <a:t>              x                           - </a:t>
            </a:r>
            <a:r>
              <a:rPr lang="es-ES" sz="2400" b="1" dirty="0" smtClean="0">
                <a:latin typeface="Arial" charset="0"/>
              </a:rPr>
              <a:t>C</a:t>
            </a:r>
            <a:r>
              <a:rPr lang="es-ES" sz="2400" dirty="0" smtClean="0">
                <a:latin typeface="Arial" charset="0"/>
              </a:rPr>
              <a:t> -</a:t>
            </a:r>
            <a:endParaRPr lang="es-ES" sz="2400" b="1" dirty="0" smtClean="0">
              <a:latin typeface="Arial" charset="0"/>
            </a:endParaRPr>
          </a:p>
          <a:p>
            <a:pPr marL="609600" indent="-609600" algn="just" eaLnBrk="1" hangingPunct="1">
              <a:lnSpc>
                <a:spcPct val="80000"/>
              </a:lnSpc>
              <a:buFont typeface="Wingdings" pitchFamily="2" charset="2"/>
              <a:buNone/>
              <a:defRPr/>
            </a:pPr>
            <a:r>
              <a:rPr lang="es-ES" sz="2400" dirty="0" smtClean="0">
                <a:latin typeface="Arial" charset="0"/>
              </a:rPr>
              <a:t>           x </a:t>
            </a:r>
            <a:r>
              <a:rPr lang="es-ES" sz="2400" b="1" dirty="0" smtClean="0">
                <a:latin typeface="Arial" charset="0"/>
              </a:rPr>
              <a:t>C</a:t>
            </a:r>
            <a:r>
              <a:rPr lang="es-ES" sz="2400" dirty="0" smtClean="0">
                <a:latin typeface="Arial" charset="0"/>
              </a:rPr>
              <a:t> x                           </a:t>
            </a:r>
            <a:r>
              <a:rPr lang="ar-SA" sz="2400" dirty="0" smtClean="0">
                <a:latin typeface="Arial" charset="0"/>
                <a:cs typeface="Arial" charset="0"/>
              </a:rPr>
              <a:t>ﺍ</a:t>
            </a:r>
            <a:r>
              <a:rPr lang="en-GB" sz="2400" dirty="0" smtClean="0">
                <a:latin typeface="Arial" charset="0"/>
                <a:cs typeface="Arial" charset="0"/>
              </a:rPr>
              <a:t> </a:t>
            </a:r>
            <a:endParaRPr lang="es-ES" sz="2400" dirty="0" smtClean="0">
              <a:latin typeface="Arial" charset="0"/>
            </a:endParaRPr>
          </a:p>
          <a:p>
            <a:pPr marL="609600" indent="-609600" algn="just" eaLnBrk="1" hangingPunct="1">
              <a:lnSpc>
                <a:spcPct val="80000"/>
              </a:lnSpc>
              <a:buFont typeface="Wingdings" pitchFamily="2" charset="2"/>
              <a:buNone/>
              <a:defRPr/>
            </a:pPr>
            <a:r>
              <a:rPr lang="es-ES" sz="2400" dirty="0" smtClean="0">
                <a:latin typeface="Arial" charset="0"/>
              </a:rPr>
              <a:t>              x</a:t>
            </a:r>
          </a:p>
          <a:p>
            <a:pPr marL="609600" indent="-609600" algn="just" eaLnBrk="1" hangingPunct="1">
              <a:lnSpc>
                <a:spcPct val="80000"/>
              </a:lnSpc>
              <a:buFont typeface="Wingdings" pitchFamily="2" charset="2"/>
              <a:buNone/>
              <a:defRPr/>
            </a:pPr>
            <a:r>
              <a:rPr lang="es-ES" sz="2400" dirty="0" smtClean="0">
                <a:latin typeface="Arial" charset="0"/>
              </a:rPr>
              <a:t>    </a:t>
            </a:r>
            <a:r>
              <a:rPr lang="es-ES" sz="2400" b="1" dirty="0" smtClean="0">
                <a:latin typeface="Arial" charset="0"/>
              </a:rPr>
              <a:t>-Carbono cuaternario</a:t>
            </a:r>
          </a:p>
          <a:p>
            <a:pPr marL="609600" indent="-609600" algn="just" eaLnBrk="1" hangingPunct="1">
              <a:lnSpc>
                <a:spcPct val="80000"/>
              </a:lnSpc>
              <a:buFont typeface="Wingdings" pitchFamily="2" charset="2"/>
              <a:buNone/>
              <a:defRPr/>
            </a:pPr>
            <a:r>
              <a:rPr lang="es-ES" sz="2400" b="1" dirty="0" smtClean="0">
                <a:latin typeface="Arial" charset="0"/>
              </a:rPr>
              <a:t>		       </a:t>
            </a:r>
            <a:r>
              <a:rPr lang="ar-SA" sz="2400" dirty="0" smtClean="0">
                <a:latin typeface="Arial" charset="0"/>
                <a:cs typeface="Arial" charset="0"/>
              </a:rPr>
              <a:t>ﺍ</a:t>
            </a:r>
            <a:r>
              <a:rPr lang="es-ES" sz="2400" dirty="0" smtClean="0">
                <a:latin typeface="Arial" charset="0"/>
              </a:rPr>
              <a:t> </a:t>
            </a:r>
          </a:p>
          <a:p>
            <a:pPr marL="609600" indent="-609600" algn="just" eaLnBrk="1" hangingPunct="1">
              <a:lnSpc>
                <a:spcPct val="80000"/>
              </a:lnSpc>
              <a:buFont typeface="Wingdings" pitchFamily="2" charset="2"/>
              <a:buNone/>
              <a:defRPr/>
            </a:pPr>
            <a:r>
              <a:rPr lang="en-GB" sz="2400" dirty="0" smtClean="0">
                <a:latin typeface="Arial" charset="0"/>
                <a:cs typeface="Arial" charset="0"/>
              </a:rPr>
              <a:t>              </a:t>
            </a:r>
            <a:r>
              <a:rPr lang="es-ES" sz="2400" dirty="0" smtClean="0">
                <a:latin typeface="Arial" charset="0"/>
              </a:rPr>
              <a:t> - </a:t>
            </a:r>
            <a:r>
              <a:rPr lang="es-ES" sz="2400" b="1" dirty="0" smtClean="0">
                <a:latin typeface="Arial" charset="0"/>
              </a:rPr>
              <a:t>C</a:t>
            </a:r>
            <a:r>
              <a:rPr lang="es-ES" sz="2400" dirty="0" smtClean="0">
                <a:latin typeface="Arial" charset="0"/>
              </a:rPr>
              <a:t> -	    </a:t>
            </a:r>
            <a:r>
              <a:rPr lang="es-ES" sz="2400" dirty="0" smtClean="0">
                <a:solidFill>
                  <a:srgbClr val="FFFF00"/>
                </a:solidFill>
                <a:latin typeface="Arial" charset="0"/>
              </a:rPr>
              <a:t>Cuaternario</a:t>
            </a:r>
            <a:r>
              <a:rPr lang="es-ES" sz="2400" dirty="0" smtClean="0">
                <a:latin typeface="Arial" charset="0"/>
              </a:rPr>
              <a:t>		 	 </a:t>
            </a:r>
          </a:p>
          <a:p>
            <a:pPr marL="609600" indent="-609600" algn="just" eaLnBrk="1" hangingPunct="1">
              <a:lnSpc>
                <a:spcPct val="80000"/>
              </a:lnSpc>
              <a:buFont typeface="Wingdings" pitchFamily="2" charset="2"/>
              <a:buNone/>
              <a:defRPr/>
            </a:pPr>
            <a:r>
              <a:rPr lang="en-GB" sz="2400" dirty="0" smtClean="0">
                <a:latin typeface="Arial" charset="0"/>
                <a:cs typeface="Arial" charset="0"/>
              </a:rPr>
              <a:t>            </a:t>
            </a:r>
            <a:r>
              <a:rPr lang="ar-SA" sz="2400" dirty="0" smtClean="0">
                <a:latin typeface="Arial" charset="0"/>
                <a:cs typeface="Arial" charset="0"/>
              </a:rPr>
              <a:t>ﺍ</a:t>
            </a:r>
            <a:r>
              <a:rPr lang="en-GB" sz="2400" dirty="0" smtClean="0">
                <a:latin typeface="Arial" charset="0"/>
                <a:cs typeface="Arial" charset="0"/>
              </a:rPr>
              <a:t>     </a:t>
            </a:r>
            <a:r>
              <a:rPr lang="ar-SA" sz="2400" dirty="0" smtClean="0">
                <a:latin typeface="Arial" charset="0"/>
                <a:cs typeface="Arial" charset="0"/>
              </a:rPr>
              <a:t>ﺍ</a:t>
            </a:r>
            <a:r>
              <a:rPr lang="en-GB" sz="2400" dirty="0" smtClean="0">
                <a:latin typeface="Arial" charset="0"/>
                <a:cs typeface="Arial" charset="0"/>
              </a:rPr>
              <a:t>     </a:t>
            </a:r>
            <a:r>
              <a:rPr lang="ar-SA" sz="2400" dirty="0" smtClean="0">
                <a:latin typeface="Arial" charset="0"/>
                <a:cs typeface="Arial" charset="0"/>
              </a:rPr>
              <a:t>ﺍ</a:t>
            </a:r>
            <a:endParaRPr lang="es-ES" sz="2400" dirty="0" smtClean="0">
              <a:latin typeface="Arial" charset="0"/>
            </a:endParaRPr>
          </a:p>
          <a:p>
            <a:pPr marL="609600" indent="-609600" algn="just" eaLnBrk="1" hangingPunct="1">
              <a:lnSpc>
                <a:spcPct val="80000"/>
              </a:lnSpc>
              <a:buFont typeface="Wingdings" pitchFamily="2" charset="2"/>
              <a:buNone/>
              <a:defRPr/>
            </a:pPr>
            <a:r>
              <a:rPr lang="es-ES" sz="2400" dirty="0" smtClean="0">
                <a:latin typeface="Arial" charset="0"/>
              </a:rPr>
              <a:t>         - </a:t>
            </a:r>
            <a:r>
              <a:rPr lang="es-ES" sz="2400" b="1" dirty="0" smtClean="0">
                <a:latin typeface="Arial" charset="0"/>
              </a:rPr>
              <a:t>C</a:t>
            </a:r>
            <a:r>
              <a:rPr lang="es-ES" sz="2400" dirty="0" smtClean="0">
                <a:latin typeface="Arial" charset="0"/>
              </a:rPr>
              <a:t> - </a:t>
            </a:r>
            <a:r>
              <a:rPr lang="es-ES" sz="2400" b="1" dirty="0" smtClean="0">
                <a:solidFill>
                  <a:srgbClr val="FF0000"/>
                </a:solidFill>
                <a:latin typeface="Arial" charset="0"/>
              </a:rPr>
              <a:t>C</a:t>
            </a:r>
            <a:r>
              <a:rPr lang="es-ES" sz="2400" dirty="0" smtClean="0">
                <a:latin typeface="Arial" charset="0"/>
              </a:rPr>
              <a:t> - </a:t>
            </a:r>
            <a:r>
              <a:rPr lang="es-ES" sz="2400" b="1" dirty="0" smtClean="0">
                <a:latin typeface="Arial" charset="0"/>
              </a:rPr>
              <a:t>C</a:t>
            </a:r>
            <a:r>
              <a:rPr lang="es-ES" sz="2400" dirty="0" smtClean="0">
                <a:latin typeface="Arial" charset="0"/>
              </a:rPr>
              <a:t> -</a:t>
            </a:r>
            <a:endParaRPr lang="en-GB" sz="2400" b="1" dirty="0" smtClean="0">
              <a:latin typeface="Arial" charset="0"/>
            </a:endParaRPr>
          </a:p>
          <a:p>
            <a:pPr marL="609600" indent="-609600" algn="just" eaLnBrk="1" hangingPunct="1">
              <a:lnSpc>
                <a:spcPct val="80000"/>
              </a:lnSpc>
              <a:buFont typeface="Wingdings" pitchFamily="2" charset="2"/>
              <a:buNone/>
              <a:defRPr/>
            </a:pPr>
            <a:r>
              <a:rPr lang="es-ES" sz="2400" dirty="0" smtClean="0">
                <a:latin typeface="Arial" charset="0"/>
              </a:rPr>
              <a:t>            </a:t>
            </a:r>
            <a:r>
              <a:rPr lang="ar-SA" sz="2400" dirty="0" smtClean="0">
                <a:latin typeface="Arial" charset="0"/>
                <a:cs typeface="Arial" charset="0"/>
              </a:rPr>
              <a:t>ﺍ</a:t>
            </a:r>
            <a:r>
              <a:rPr lang="en-GB" sz="2400" dirty="0" smtClean="0">
                <a:latin typeface="Arial" charset="0"/>
                <a:cs typeface="Arial" charset="0"/>
              </a:rPr>
              <a:t>     </a:t>
            </a:r>
            <a:r>
              <a:rPr lang="ar-SA" sz="2400" dirty="0" smtClean="0">
                <a:latin typeface="Arial" charset="0"/>
                <a:cs typeface="Arial" charset="0"/>
              </a:rPr>
              <a:t> ﺍ</a:t>
            </a:r>
            <a:r>
              <a:rPr lang="en-GB" sz="2400" dirty="0" smtClean="0">
                <a:latin typeface="Arial" charset="0"/>
                <a:cs typeface="Arial" charset="0"/>
              </a:rPr>
              <a:t>   </a:t>
            </a:r>
            <a:r>
              <a:rPr lang="es-ES" sz="2400" dirty="0" smtClean="0">
                <a:latin typeface="Arial" charset="0"/>
              </a:rPr>
              <a:t> </a:t>
            </a:r>
            <a:r>
              <a:rPr lang="ar-SA" sz="2400" dirty="0" smtClean="0">
                <a:latin typeface="Arial" charset="0"/>
                <a:cs typeface="Arial" charset="0"/>
              </a:rPr>
              <a:t>ﺍ</a:t>
            </a:r>
            <a:endParaRPr lang="es-ES" sz="2400" dirty="0" smtClean="0">
              <a:latin typeface="Arial" charset="0"/>
            </a:endParaRPr>
          </a:p>
          <a:p>
            <a:pPr marL="609600" indent="-609600" algn="just" eaLnBrk="1" hangingPunct="1">
              <a:lnSpc>
                <a:spcPct val="80000"/>
              </a:lnSpc>
              <a:buFont typeface="Wingdings" pitchFamily="2" charset="2"/>
              <a:buNone/>
              <a:defRPr/>
            </a:pPr>
            <a:r>
              <a:rPr lang="es-ES" sz="2400" dirty="0" smtClean="0">
                <a:latin typeface="Arial" charset="0"/>
              </a:rPr>
              <a:t>               - </a:t>
            </a:r>
            <a:r>
              <a:rPr lang="es-ES" sz="2400" b="1" dirty="0" smtClean="0">
                <a:latin typeface="Arial" charset="0"/>
              </a:rPr>
              <a:t>C</a:t>
            </a:r>
            <a:r>
              <a:rPr lang="es-ES" sz="2400" dirty="0" smtClean="0">
                <a:latin typeface="Arial" charset="0"/>
              </a:rPr>
              <a:t> -</a:t>
            </a:r>
            <a:endParaRPr lang="es-ES" sz="2400" b="1" dirty="0" smtClean="0">
              <a:latin typeface="Arial" charset="0"/>
            </a:endParaRPr>
          </a:p>
          <a:p>
            <a:pPr marL="609600" indent="-609600" algn="just" eaLnBrk="1" hangingPunct="1">
              <a:lnSpc>
                <a:spcPct val="80000"/>
              </a:lnSpc>
              <a:buFont typeface="Wingdings" pitchFamily="2" charset="2"/>
              <a:buNone/>
              <a:defRPr/>
            </a:pPr>
            <a:r>
              <a:rPr lang="es-ES" sz="2400" dirty="0" smtClean="0">
                <a:latin typeface="Arial" charset="0"/>
              </a:rPr>
              <a:t>                  </a:t>
            </a:r>
            <a:r>
              <a:rPr lang="ar-SA" sz="2400" dirty="0" smtClean="0">
                <a:latin typeface="Arial" charset="0"/>
                <a:cs typeface="Arial" charset="0"/>
              </a:rPr>
              <a:t>ﺍ</a:t>
            </a:r>
            <a:endParaRPr lang="en-GB" sz="2400" dirty="0" smtClean="0">
              <a:latin typeface="Arial" charset="0"/>
              <a:cs typeface="Arial" charset="0"/>
            </a:endParaRPr>
          </a:p>
        </p:txBody>
      </p:sp>
      <p:sp>
        <p:nvSpPr>
          <p:cNvPr id="18435" name="Line 4"/>
          <p:cNvSpPr>
            <a:spLocks noChangeShapeType="1"/>
          </p:cNvSpPr>
          <p:nvPr/>
        </p:nvSpPr>
        <p:spPr bwMode="auto">
          <a:xfrm flipH="1">
            <a:off x="4500563" y="1357313"/>
            <a:ext cx="1071562" cy="357187"/>
          </a:xfrm>
          <a:prstGeom prst="line">
            <a:avLst/>
          </a:prstGeom>
          <a:noFill/>
          <a:ln w="57150">
            <a:solidFill>
              <a:srgbClr val="9999FF"/>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8436" name="Line 5"/>
          <p:cNvSpPr>
            <a:spLocks noChangeShapeType="1"/>
          </p:cNvSpPr>
          <p:nvPr/>
        </p:nvSpPr>
        <p:spPr bwMode="auto">
          <a:xfrm flipH="1">
            <a:off x="2124075" y="4581525"/>
            <a:ext cx="1296988" cy="433388"/>
          </a:xfrm>
          <a:prstGeom prst="line">
            <a:avLst/>
          </a:prstGeom>
          <a:noFill/>
          <a:ln w="57150">
            <a:solidFill>
              <a:srgbClr val="9999FF"/>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pic>
        <p:nvPicPr>
          <p:cNvPr id="18437" name="Picture 7" descr="http://genesis.uag.mx/edmedia/material/quimicaII/images/QUÍMICA%20ORGÁNICA_clip_image002_00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929063"/>
            <a:ext cx="2814638"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9" descr="http://genesis.uag.mx/edmedia/material/quimicaII/images/QUÍMICA%20ORGÁNICA_clip_image002_0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300" y="1643063"/>
            <a:ext cx="25447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142875" y="836712"/>
            <a:ext cx="8605589" cy="6119813"/>
          </a:xfrm>
        </p:spPr>
        <p:txBody>
          <a:bodyPr/>
          <a:lstStyle/>
          <a:p>
            <a:pPr algn="just" eaLnBrk="1" hangingPunct="1">
              <a:lnSpc>
                <a:spcPct val="80000"/>
              </a:lnSpc>
              <a:buFont typeface="Wingdings" pitchFamily="2" charset="2"/>
              <a:buNone/>
              <a:defRPr/>
            </a:pPr>
            <a:r>
              <a:rPr lang="es-ES" b="1" dirty="0" smtClean="0"/>
              <a:t>   </a:t>
            </a:r>
            <a:r>
              <a:rPr lang="es-ES" b="1" dirty="0" smtClean="0">
                <a:solidFill>
                  <a:srgbClr val="FF0000"/>
                </a:solidFill>
                <a:latin typeface="Arial" charset="0"/>
              </a:rPr>
              <a:t>CLASIFICACIÓN DE LOS COMPUESTOS ORGÁNICOS</a:t>
            </a:r>
          </a:p>
          <a:p>
            <a:pPr algn="just" eaLnBrk="1" hangingPunct="1">
              <a:lnSpc>
                <a:spcPct val="80000"/>
              </a:lnSpc>
              <a:buFont typeface="Wingdings" pitchFamily="2" charset="2"/>
              <a:buNone/>
              <a:defRPr/>
            </a:pPr>
            <a:endParaRPr lang="es-ES" sz="1800" dirty="0" smtClean="0">
              <a:latin typeface="Arial" charset="0"/>
            </a:endParaRPr>
          </a:p>
          <a:p>
            <a:pPr algn="just" eaLnBrk="1" hangingPunct="1">
              <a:lnSpc>
                <a:spcPct val="80000"/>
              </a:lnSpc>
              <a:buFont typeface="Wingdings" pitchFamily="2" charset="2"/>
              <a:buNone/>
              <a:defRPr/>
            </a:pPr>
            <a:r>
              <a:rPr lang="es-ES" sz="2800" b="1" dirty="0" smtClean="0">
                <a:latin typeface="Arial" charset="0"/>
              </a:rPr>
              <a:t>                     </a:t>
            </a:r>
            <a:r>
              <a:rPr lang="es-ES" sz="2800" b="1" dirty="0" smtClean="0">
                <a:solidFill>
                  <a:srgbClr val="FF66FF"/>
                </a:solidFill>
                <a:latin typeface="Arial" charset="0"/>
              </a:rPr>
              <a:t>COMPUESTO ORGÁNICO</a:t>
            </a:r>
          </a:p>
          <a:p>
            <a:pPr algn="just" eaLnBrk="1" hangingPunct="1">
              <a:lnSpc>
                <a:spcPct val="80000"/>
              </a:lnSpc>
              <a:buFont typeface="Wingdings" pitchFamily="2" charset="2"/>
              <a:buNone/>
              <a:defRPr/>
            </a:pPr>
            <a:endParaRPr lang="en-GB" sz="2800" b="1" dirty="0" smtClean="0">
              <a:latin typeface="Arial" charset="0"/>
            </a:endParaRPr>
          </a:p>
          <a:p>
            <a:pPr algn="just" eaLnBrk="1" hangingPunct="1">
              <a:lnSpc>
                <a:spcPct val="80000"/>
              </a:lnSpc>
              <a:buFont typeface="Wingdings" pitchFamily="2" charset="2"/>
              <a:buNone/>
              <a:defRPr/>
            </a:pPr>
            <a:r>
              <a:rPr lang="es-ES" sz="2000" dirty="0" smtClean="0">
                <a:latin typeface="Arial" charset="0"/>
              </a:rPr>
              <a:t>   </a:t>
            </a:r>
            <a:r>
              <a:rPr lang="es-ES" sz="2400" b="1" dirty="0" smtClean="0">
                <a:solidFill>
                  <a:srgbClr val="92D050"/>
                </a:solidFill>
                <a:latin typeface="Arial" charset="0"/>
              </a:rPr>
              <a:t>HIDROCARBUROS</a:t>
            </a:r>
            <a:r>
              <a:rPr lang="es-ES" sz="2400" dirty="0" smtClean="0">
                <a:latin typeface="Arial" charset="0"/>
              </a:rPr>
              <a:t>         </a:t>
            </a:r>
            <a:r>
              <a:rPr lang="es-ES" sz="2400" b="1" dirty="0" err="1" smtClean="0">
                <a:solidFill>
                  <a:srgbClr val="FFC000"/>
                </a:solidFill>
                <a:latin typeface="Arial" charset="0"/>
              </a:rPr>
              <a:t>HIDROCARBUROS</a:t>
            </a:r>
            <a:r>
              <a:rPr lang="es-ES" sz="2400" b="1" dirty="0" smtClean="0">
                <a:solidFill>
                  <a:srgbClr val="FFC000"/>
                </a:solidFill>
                <a:latin typeface="Arial" charset="0"/>
              </a:rPr>
              <a:t> DERIVADOS</a:t>
            </a:r>
            <a:endParaRPr lang="en-GB" sz="2400" b="1" dirty="0" smtClean="0">
              <a:solidFill>
                <a:srgbClr val="FFC000"/>
              </a:solidFill>
              <a:latin typeface="Arial" charset="0"/>
            </a:endParaRPr>
          </a:p>
          <a:p>
            <a:pPr algn="just" eaLnBrk="1" hangingPunct="1">
              <a:lnSpc>
                <a:spcPct val="80000"/>
              </a:lnSpc>
              <a:buFont typeface="Wingdings" pitchFamily="2" charset="2"/>
              <a:buNone/>
              <a:defRPr/>
            </a:pPr>
            <a:endParaRPr lang="es-ES" sz="2400" dirty="0" smtClean="0">
              <a:latin typeface="Arial" charset="0"/>
            </a:endParaRPr>
          </a:p>
          <a:p>
            <a:pPr algn="just" eaLnBrk="1" hangingPunct="1">
              <a:lnSpc>
                <a:spcPct val="80000"/>
              </a:lnSpc>
              <a:buFont typeface="Wingdings" pitchFamily="2" charset="2"/>
              <a:buNone/>
              <a:defRPr/>
            </a:pPr>
            <a:r>
              <a:rPr lang="es-ES" sz="2400" dirty="0" smtClean="0">
                <a:latin typeface="Arial" charset="0"/>
              </a:rPr>
              <a:t>    -Alifáticos			          -Alcoholes y sus derivados</a:t>
            </a:r>
            <a:endParaRPr lang="en-GB" sz="2400" dirty="0" smtClean="0">
              <a:latin typeface="Arial" charset="0"/>
            </a:endParaRPr>
          </a:p>
          <a:p>
            <a:pPr algn="just" eaLnBrk="1" hangingPunct="1">
              <a:lnSpc>
                <a:spcPct val="80000"/>
              </a:lnSpc>
              <a:buFont typeface="Wingdings" pitchFamily="2" charset="2"/>
              <a:buNone/>
              <a:defRPr/>
            </a:pPr>
            <a:r>
              <a:rPr lang="es-ES" sz="2400" dirty="0" smtClean="0">
                <a:latin typeface="Arial" charset="0"/>
              </a:rPr>
              <a:t>       Saturados	                     -Compuestos Carboxílicos</a:t>
            </a:r>
            <a:endParaRPr lang="en-GB" sz="2400" dirty="0" smtClean="0">
              <a:latin typeface="Arial" charset="0"/>
            </a:endParaRPr>
          </a:p>
          <a:p>
            <a:pPr algn="just" eaLnBrk="1" hangingPunct="1">
              <a:lnSpc>
                <a:spcPct val="80000"/>
              </a:lnSpc>
              <a:buFont typeface="Wingdings" pitchFamily="2" charset="2"/>
              <a:buNone/>
              <a:defRPr/>
            </a:pPr>
            <a:r>
              <a:rPr lang="es-ES" sz="2400" dirty="0" smtClean="0">
                <a:latin typeface="Arial" charset="0"/>
              </a:rPr>
              <a:t>       No Saturados                        -Ácidos y sus derivados</a:t>
            </a:r>
          </a:p>
          <a:p>
            <a:pPr algn="just" eaLnBrk="1" hangingPunct="1">
              <a:lnSpc>
                <a:spcPct val="80000"/>
              </a:lnSpc>
              <a:buFont typeface="Wingdings" pitchFamily="2" charset="2"/>
              <a:buNone/>
              <a:defRPr/>
            </a:pPr>
            <a:r>
              <a:rPr lang="es-ES" sz="2400" dirty="0" smtClean="0">
                <a:latin typeface="Arial" charset="0"/>
              </a:rPr>
              <a:t>				                     -Aminas</a:t>
            </a:r>
          </a:p>
          <a:p>
            <a:pPr algn="just" eaLnBrk="1" hangingPunct="1">
              <a:lnSpc>
                <a:spcPct val="80000"/>
              </a:lnSpc>
              <a:buFont typeface="Wingdings" pitchFamily="2" charset="2"/>
              <a:buNone/>
              <a:defRPr/>
            </a:pPr>
            <a:r>
              <a:rPr lang="es-ES" sz="2400" dirty="0" smtClean="0">
                <a:latin typeface="Arial" charset="0"/>
              </a:rPr>
              <a:t>    -Cíclicos                                    -Halogenuros de Alquilo</a:t>
            </a:r>
          </a:p>
          <a:p>
            <a:pPr algn="just" eaLnBrk="1" hangingPunct="1">
              <a:lnSpc>
                <a:spcPct val="80000"/>
              </a:lnSpc>
              <a:buFont typeface="Wingdings" pitchFamily="2" charset="2"/>
              <a:buNone/>
              <a:defRPr/>
            </a:pPr>
            <a:r>
              <a:rPr lang="es-ES" sz="2400" dirty="0" smtClean="0">
                <a:latin typeface="Arial" charset="0"/>
              </a:rPr>
              <a:t>	   Alicíclicos</a:t>
            </a:r>
          </a:p>
          <a:p>
            <a:pPr algn="just" eaLnBrk="1" hangingPunct="1">
              <a:lnSpc>
                <a:spcPct val="80000"/>
              </a:lnSpc>
              <a:buFont typeface="Wingdings" pitchFamily="2" charset="2"/>
              <a:buNone/>
              <a:defRPr/>
            </a:pPr>
            <a:r>
              <a:rPr lang="es-ES" sz="2400" dirty="0" smtClean="0">
                <a:latin typeface="Arial" charset="0"/>
              </a:rPr>
              <a:t>       Aromáticos		 	</a:t>
            </a:r>
          </a:p>
          <a:p>
            <a:pPr algn="just" eaLnBrk="1" hangingPunct="1">
              <a:lnSpc>
                <a:spcPct val="80000"/>
              </a:lnSpc>
              <a:buFont typeface="Wingdings" pitchFamily="2" charset="2"/>
              <a:buNone/>
              <a:defRPr/>
            </a:pPr>
            <a:r>
              <a:rPr lang="es-ES" sz="2400" dirty="0" smtClean="0">
                <a:latin typeface="Arial" charset="0"/>
              </a:rPr>
              <a:t>       Heterocíclicos</a:t>
            </a:r>
            <a:endParaRPr lang="en-GB" sz="2400" dirty="0" smtClean="0">
              <a:latin typeface="Arial" charset="0"/>
            </a:endParaRPr>
          </a:p>
          <a:p>
            <a:pPr algn="just" eaLnBrk="1" hangingPunct="1">
              <a:lnSpc>
                <a:spcPct val="80000"/>
              </a:lnSpc>
              <a:buFont typeface="Wingdings" pitchFamily="2" charset="2"/>
              <a:buNone/>
              <a:defRPr/>
            </a:pPr>
            <a:endParaRPr lang="en-GB" sz="2800" dirty="0" smtClean="0">
              <a:latin typeface="Arial" charset="0"/>
            </a:endParaRPr>
          </a:p>
        </p:txBody>
      </p:sp>
      <p:grpSp>
        <p:nvGrpSpPr>
          <p:cNvPr id="2" name="1 Grupo"/>
          <p:cNvGrpSpPr/>
          <p:nvPr/>
        </p:nvGrpSpPr>
        <p:grpSpPr>
          <a:xfrm>
            <a:off x="1547813" y="2349698"/>
            <a:ext cx="4968875" cy="503238"/>
            <a:chOff x="1547813" y="2133600"/>
            <a:chExt cx="4968875" cy="503238"/>
          </a:xfrm>
        </p:grpSpPr>
        <p:sp>
          <p:nvSpPr>
            <p:cNvPr id="19459" name="Line 4"/>
            <p:cNvSpPr>
              <a:spLocks noChangeShapeType="1"/>
            </p:cNvSpPr>
            <p:nvPr/>
          </p:nvSpPr>
          <p:spPr bwMode="auto">
            <a:xfrm>
              <a:off x="1547813" y="2420888"/>
              <a:ext cx="49688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9460" name="Line 5"/>
            <p:cNvSpPr>
              <a:spLocks noChangeShapeType="1"/>
            </p:cNvSpPr>
            <p:nvPr/>
          </p:nvSpPr>
          <p:spPr bwMode="auto">
            <a:xfrm>
              <a:off x="4140200" y="2133600"/>
              <a:ext cx="0" cy="2873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19461" name="Line 7"/>
            <p:cNvSpPr>
              <a:spLocks noChangeShapeType="1"/>
            </p:cNvSpPr>
            <p:nvPr/>
          </p:nvSpPr>
          <p:spPr bwMode="auto">
            <a:xfrm>
              <a:off x="1547813" y="2420938"/>
              <a:ext cx="0" cy="215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9462" name="Line 8"/>
            <p:cNvSpPr>
              <a:spLocks noChangeShapeType="1"/>
            </p:cNvSpPr>
            <p:nvPr/>
          </p:nvSpPr>
          <p:spPr bwMode="auto">
            <a:xfrm>
              <a:off x="6516688" y="2420938"/>
              <a:ext cx="0" cy="215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sp>
        <p:nvSpPr>
          <p:cNvPr id="19463" name="Line 9"/>
          <p:cNvSpPr>
            <a:spLocks noChangeShapeType="1"/>
          </p:cNvSpPr>
          <p:nvPr/>
        </p:nvSpPr>
        <p:spPr bwMode="auto">
          <a:xfrm>
            <a:off x="1476375" y="3141216"/>
            <a:ext cx="0" cy="431800"/>
          </a:xfrm>
          <a:prstGeom prst="line">
            <a:avLst/>
          </a:prstGeom>
          <a:noFill/>
          <a:ln w="38100">
            <a:solidFill>
              <a:srgbClr val="92D05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19464" name="Line 10"/>
          <p:cNvSpPr>
            <a:spLocks noChangeShapeType="1"/>
          </p:cNvSpPr>
          <p:nvPr/>
        </p:nvSpPr>
        <p:spPr bwMode="auto">
          <a:xfrm>
            <a:off x="6516688" y="3141216"/>
            <a:ext cx="0" cy="431800"/>
          </a:xfrm>
          <a:prstGeom prst="line">
            <a:avLst/>
          </a:prstGeom>
          <a:noFill/>
          <a:ln w="38100">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230188" y="1079450"/>
            <a:ext cx="8229600" cy="5949950"/>
          </a:xfrm>
        </p:spPr>
        <p:txBody>
          <a:bodyPr/>
          <a:lstStyle/>
          <a:p>
            <a:pPr algn="just" eaLnBrk="1" hangingPunct="1">
              <a:buFont typeface="Wingdings" pitchFamily="2" charset="2"/>
              <a:buNone/>
              <a:defRPr/>
            </a:pPr>
            <a:r>
              <a:rPr lang="es-ES" sz="3600" b="1" dirty="0" smtClean="0"/>
              <a:t>    </a:t>
            </a:r>
            <a:r>
              <a:rPr lang="es-ES" b="1" dirty="0" smtClean="0">
                <a:solidFill>
                  <a:srgbClr val="FFC000"/>
                </a:solidFill>
                <a:latin typeface="Arial" charset="0"/>
              </a:rPr>
              <a:t>HIDROCARBUROS</a:t>
            </a:r>
          </a:p>
          <a:p>
            <a:pPr algn="just" eaLnBrk="1" hangingPunct="1">
              <a:buFont typeface="Wingdings" pitchFamily="2" charset="2"/>
              <a:buNone/>
              <a:defRPr/>
            </a:pPr>
            <a:endParaRPr lang="es-ES" sz="1100" dirty="0" smtClean="0">
              <a:solidFill>
                <a:srgbClr val="9999FF"/>
              </a:solidFill>
              <a:latin typeface="Arial" charset="0"/>
            </a:endParaRPr>
          </a:p>
          <a:p>
            <a:pPr algn="just" eaLnBrk="1" hangingPunct="1">
              <a:buFont typeface="Wingdings" pitchFamily="2" charset="2"/>
              <a:buNone/>
              <a:defRPr/>
            </a:pPr>
            <a:r>
              <a:rPr lang="es-ES" dirty="0" smtClean="0">
                <a:latin typeface="Arial" charset="0"/>
              </a:rPr>
              <a:t>    </a:t>
            </a:r>
            <a:r>
              <a:rPr lang="es-ES" b="1" dirty="0" smtClean="0">
                <a:solidFill>
                  <a:schemeClr val="folHlink"/>
                </a:solidFill>
                <a:latin typeface="Arial" charset="0"/>
              </a:rPr>
              <a:t>-Alifáticos o </a:t>
            </a:r>
            <a:r>
              <a:rPr lang="es-ES" b="1" dirty="0" err="1" smtClean="0">
                <a:solidFill>
                  <a:schemeClr val="folHlink"/>
                </a:solidFill>
                <a:latin typeface="Arial" charset="0"/>
              </a:rPr>
              <a:t>acíclicos</a:t>
            </a:r>
            <a:endParaRPr lang="es-ES" b="1" dirty="0" smtClean="0">
              <a:solidFill>
                <a:schemeClr val="folHlink"/>
              </a:solidFill>
              <a:latin typeface="Arial" charset="0"/>
            </a:endParaRPr>
          </a:p>
          <a:p>
            <a:pPr algn="just" eaLnBrk="1" hangingPunct="1">
              <a:buFont typeface="Wingdings" pitchFamily="2" charset="2"/>
              <a:buNone/>
              <a:defRPr/>
            </a:pPr>
            <a:r>
              <a:rPr lang="es-ES" dirty="0" smtClean="0">
                <a:latin typeface="Arial" charset="0"/>
              </a:rPr>
              <a:t>    </a:t>
            </a:r>
            <a:r>
              <a:rPr lang="es-ES" u="sng" dirty="0" smtClean="0">
                <a:solidFill>
                  <a:srgbClr val="FF99FF"/>
                </a:solidFill>
                <a:latin typeface="Arial" charset="0"/>
              </a:rPr>
              <a:t>Saturados</a:t>
            </a:r>
            <a:r>
              <a:rPr lang="es-ES" dirty="0" smtClean="0">
                <a:effectLst/>
                <a:latin typeface="Arial" charset="0"/>
              </a:rPr>
              <a:t> </a:t>
            </a:r>
          </a:p>
          <a:p>
            <a:pPr algn="just" eaLnBrk="1" hangingPunct="1">
              <a:buFont typeface="Wingdings" pitchFamily="2" charset="2"/>
              <a:buNone/>
              <a:defRPr/>
            </a:pPr>
            <a:r>
              <a:rPr lang="es-ES" dirty="0" smtClean="0">
                <a:latin typeface="Arial" charset="0"/>
              </a:rPr>
              <a:t>    a) </a:t>
            </a:r>
            <a:r>
              <a:rPr lang="es-ES" b="1" dirty="0" smtClean="0">
                <a:latin typeface="Arial" charset="0"/>
              </a:rPr>
              <a:t>Alcanos</a:t>
            </a:r>
            <a:r>
              <a:rPr lang="es-ES" dirty="0" smtClean="0">
                <a:latin typeface="Arial" charset="0"/>
              </a:rPr>
              <a:t> : 	R </a:t>
            </a:r>
            <a:r>
              <a:rPr lang="es-ES" dirty="0" smtClean="0">
                <a:solidFill>
                  <a:srgbClr val="FF0000"/>
                </a:solidFill>
                <a:latin typeface="Arial" charset="0"/>
              </a:rPr>
              <a:t>–</a:t>
            </a:r>
            <a:r>
              <a:rPr lang="es-ES" dirty="0" smtClean="0">
                <a:latin typeface="Arial" charset="0"/>
              </a:rPr>
              <a:t> H	      </a:t>
            </a:r>
            <a:r>
              <a:rPr lang="es-ES" dirty="0" err="1" smtClean="0">
                <a:latin typeface="Arial" charset="0"/>
              </a:rPr>
              <a:t>C</a:t>
            </a:r>
            <a:r>
              <a:rPr lang="es-ES" sz="4000" baseline="-25000" dirty="0" err="1" smtClean="0">
                <a:latin typeface="Arial" charset="0"/>
              </a:rPr>
              <a:t>n</a:t>
            </a:r>
            <a:r>
              <a:rPr lang="es-ES" dirty="0" smtClean="0">
                <a:latin typeface="Arial" charset="0"/>
              </a:rPr>
              <a:t> H</a:t>
            </a:r>
            <a:r>
              <a:rPr lang="es-ES" sz="4000" baseline="-25000" dirty="0" smtClean="0">
                <a:latin typeface="Arial" charset="0"/>
              </a:rPr>
              <a:t>2n + 2</a:t>
            </a:r>
            <a:r>
              <a:rPr lang="es-ES" dirty="0" smtClean="0">
                <a:latin typeface="Arial" charset="0"/>
              </a:rPr>
              <a:t> </a:t>
            </a:r>
          </a:p>
          <a:p>
            <a:pPr algn="just" eaLnBrk="1" hangingPunct="1">
              <a:buFont typeface="Wingdings" pitchFamily="2" charset="2"/>
              <a:buNone/>
              <a:defRPr/>
            </a:pPr>
            <a:r>
              <a:rPr lang="es-ES" dirty="0" smtClean="0">
                <a:latin typeface="Arial" charset="0"/>
              </a:rPr>
              <a:t>    </a:t>
            </a:r>
          </a:p>
          <a:p>
            <a:pPr algn="just" eaLnBrk="1" hangingPunct="1">
              <a:buFont typeface="Wingdings" pitchFamily="2" charset="2"/>
              <a:buNone/>
              <a:defRPr/>
            </a:pPr>
            <a:r>
              <a:rPr lang="es-ES" dirty="0" smtClean="0">
                <a:latin typeface="Arial" charset="0"/>
              </a:rPr>
              <a:t>    </a:t>
            </a:r>
          </a:p>
          <a:p>
            <a:pPr algn="just" eaLnBrk="1" hangingPunct="1">
              <a:buFont typeface="Wingdings" pitchFamily="2" charset="2"/>
              <a:buNone/>
              <a:defRPr/>
            </a:pPr>
            <a:r>
              <a:rPr lang="es-ES" dirty="0" smtClean="0">
                <a:latin typeface="Arial" charset="0"/>
              </a:rPr>
              <a:t>    </a:t>
            </a:r>
            <a:endParaRPr lang="en-GB" dirty="0" smtClean="0">
              <a:latin typeface="Arial" charset="0"/>
            </a:endParaRPr>
          </a:p>
        </p:txBody>
      </p:sp>
      <p:pic>
        <p:nvPicPr>
          <p:cNvPr id="20483" name="Picture 6" descr="http://es.geocities.com/qo_02_clasifynomenc/images/019.JPG"/>
          <p:cNvPicPr>
            <a:picLocks noChangeAspect="1" noChangeArrowheads="1"/>
          </p:cNvPicPr>
          <p:nvPr/>
        </p:nvPicPr>
        <p:blipFill>
          <a:blip r:embed="rId2" r:link="rId3">
            <a:extLst>
              <a:ext uri="{28A0092B-C50C-407E-A947-70E740481C1C}">
                <a14:useLocalDpi xmlns:a14="http://schemas.microsoft.com/office/drawing/2010/main" val="0"/>
              </a:ext>
            </a:extLst>
          </a:blip>
          <a:srcRect l="1440" t="3857" r="1440" b="15427"/>
          <a:stretch>
            <a:fillRect/>
          </a:stretch>
        </p:blipFill>
        <p:spPr bwMode="auto">
          <a:xfrm>
            <a:off x="683568" y="4077072"/>
            <a:ext cx="8123237"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a:xfrm>
            <a:off x="539750" y="698475"/>
            <a:ext cx="8229600" cy="4530725"/>
          </a:xfrm>
        </p:spPr>
        <p:txBody>
          <a:bodyPr/>
          <a:lstStyle/>
          <a:p>
            <a:pPr algn="just" eaLnBrk="1" hangingPunct="1">
              <a:buFont typeface="Wingdings" pitchFamily="2" charset="2"/>
              <a:buNone/>
              <a:defRPr/>
            </a:pPr>
            <a:r>
              <a:rPr lang="es-ES" u="sng" dirty="0" smtClean="0">
                <a:solidFill>
                  <a:srgbClr val="FF99FF"/>
                </a:solidFill>
                <a:latin typeface="Arial" charset="0"/>
              </a:rPr>
              <a:t>No Saturados</a:t>
            </a:r>
            <a:r>
              <a:rPr lang="es-ES" dirty="0" smtClean="0">
                <a:latin typeface="Arial" charset="0"/>
              </a:rPr>
              <a:t> </a:t>
            </a:r>
          </a:p>
          <a:p>
            <a:pPr algn="just" eaLnBrk="1" hangingPunct="1">
              <a:buFont typeface="Wingdings" pitchFamily="2" charset="2"/>
              <a:buNone/>
              <a:defRPr/>
            </a:pPr>
            <a:r>
              <a:rPr lang="es-ES" dirty="0" smtClean="0">
                <a:latin typeface="Arial" charset="0"/>
              </a:rPr>
              <a:t>a) </a:t>
            </a:r>
            <a:r>
              <a:rPr lang="es-ES" b="1" dirty="0" smtClean="0">
                <a:latin typeface="Arial" charset="0"/>
              </a:rPr>
              <a:t>Alquenos</a:t>
            </a:r>
            <a:r>
              <a:rPr lang="es-ES" dirty="0" smtClean="0">
                <a:latin typeface="Arial" charset="0"/>
              </a:rPr>
              <a:t>:	R – CH </a:t>
            </a:r>
            <a:r>
              <a:rPr lang="es-ES" dirty="0" smtClean="0">
                <a:solidFill>
                  <a:srgbClr val="FF0000"/>
                </a:solidFill>
                <a:latin typeface="Arial" charset="0"/>
              </a:rPr>
              <a:t>=</a:t>
            </a:r>
            <a:r>
              <a:rPr lang="es-ES" dirty="0" smtClean="0">
                <a:latin typeface="Arial" charset="0"/>
              </a:rPr>
              <a:t> CH – R´	</a:t>
            </a:r>
            <a:r>
              <a:rPr lang="es-ES" dirty="0" err="1" smtClean="0">
                <a:latin typeface="Arial" charset="0"/>
              </a:rPr>
              <a:t>C</a:t>
            </a:r>
            <a:r>
              <a:rPr lang="es-ES" sz="4000" baseline="-25000" dirty="0" err="1" smtClean="0">
                <a:latin typeface="Arial" charset="0"/>
              </a:rPr>
              <a:t>n</a:t>
            </a:r>
            <a:r>
              <a:rPr lang="es-ES" dirty="0" smtClean="0">
                <a:latin typeface="Arial" charset="0"/>
              </a:rPr>
              <a:t> H</a:t>
            </a:r>
            <a:r>
              <a:rPr lang="es-ES" sz="4000" baseline="-25000" dirty="0" smtClean="0">
                <a:latin typeface="Arial" charset="0"/>
              </a:rPr>
              <a:t>2 n</a:t>
            </a:r>
          </a:p>
          <a:p>
            <a:pPr algn="just" eaLnBrk="1" hangingPunct="1">
              <a:buFont typeface="Wingdings" pitchFamily="2" charset="2"/>
              <a:buNone/>
              <a:defRPr/>
            </a:pPr>
            <a:r>
              <a:rPr lang="es-ES" dirty="0" smtClean="0">
                <a:latin typeface="Arial" charset="0"/>
              </a:rPr>
              <a:t>    </a:t>
            </a:r>
          </a:p>
          <a:p>
            <a:pPr algn="just" eaLnBrk="1" hangingPunct="1">
              <a:buFont typeface="Wingdings" pitchFamily="2" charset="2"/>
              <a:buNone/>
              <a:defRPr/>
            </a:pPr>
            <a:endParaRPr lang="es-ES" dirty="0" smtClean="0">
              <a:latin typeface="Arial" charset="0"/>
            </a:endParaRPr>
          </a:p>
          <a:p>
            <a:pPr algn="just" eaLnBrk="1" hangingPunct="1">
              <a:buFont typeface="Wingdings" pitchFamily="2" charset="2"/>
              <a:buNone/>
              <a:defRPr/>
            </a:pPr>
            <a:endParaRPr lang="es-ES" dirty="0">
              <a:latin typeface="Arial" charset="0"/>
            </a:endParaRPr>
          </a:p>
          <a:p>
            <a:pPr algn="just" eaLnBrk="1" hangingPunct="1">
              <a:buFont typeface="Wingdings" pitchFamily="2" charset="2"/>
              <a:buNone/>
              <a:defRPr/>
            </a:pPr>
            <a:endParaRPr lang="es-ES" sz="1600" dirty="0" smtClean="0">
              <a:latin typeface="Arial" charset="0"/>
            </a:endParaRPr>
          </a:p>
          <a:p>
            <a:pPr algn="just" eaLnBrk="1" hangingPunct="1">
              <a:buFont typeface="Wingdings" pitchFamily="2" charset="2"/>
              <a:buNone/>
              <a:defRPr/>
            </a:pPr>
            <a:r>
              <a:rPr lang="es-ES" dirty="0" smtClean="0">
                <a:latin typeface="Arial" charset="0"/>
              </a:rPr>
              <a:t> b) </a:t>
            </a:r>
            <a:r>
              <a:rPr lang="es-ES" b="1" dirty="0" smtClean="0">
                <a:latin typeface="Arial" charset="0"/>
              </a:rPr>
              <a:t>Alquinos</a:t>
            </a:r>
            <a:r>
              <a:rPr lang="es-ES" dirty="0" smtClean="0">
                <a:latin typeface="Arial" charset="0"/>
              </a:rPr>
              <a:t>: 	R – C    </a:t>
            </a:r>
            <a:r>
              <a:rPr lang="es-ES" dirty="0" err="1" smtClean="0">
                <a:latin typeface="Arial" charset="0"/>
              </a:rPr>
              <a:t>C</a:t>
            </a:r>
            <a:r>
              <a:rPr lang="es-ES" dirty="0" smtClean="0">
                <a:latin typeface="Arial" charset="0"/>
              </a:rPr>
              <a:t> – R´	  </a:t>
            </a:r>
            <a:r>
              <a:rPr lang="es-ES" dirty="0" err="1" smtClean="0">
                <a:latin typeface="Arial" charset="0"/>
              </a:rPr>
              <a:t>C</a:t>
            </a:r>
            <a:r>
              <a:rPr lang="es-ES" sz="4000" baseline="-25000" dirty="0" err="1" smtClean="0">
                <a:latin typeface="Arial" charset="0"/>
              </a:rPr>
              <a:t>n</a:t>
            </a:r>
            <a:r>
              <a:rPr lang="es-ES" dirty="0" smtClean="0">
                <a:latin typeface="Arial" charset="0"/>
              </a:rPr>
              <a:t> H</a:t>
            </a:r>
            <a:r>
              <a:rPr lang="es-ES" sz="4000" baseline="-25000" dirty="0" smtClean="0">
                <a:latin typeface="Arial" charset="0"/>
              </a:rPr>
              <a:t>2 n - 2</a:t>
            </a:r>
            <a:endParaRPr lang="en-GB" sz="4000" baseline="-25000" dirty="0" smtClean="0">
              <a:latin typeface="Arial" charset="0"/>
            </a:endParaRPr>
          </a:p>
          <a:p>
            <a:pPr eaLnBrk="1" hangingPunct="1">
              <a:buFont typeface="Wingdings" pitchFamily="2" charset="2"/>
              <a:buNone/>
              <a:defRPr/>
            </a:pPr>
            <a:endParaRPr lang="en-GB" dirty="0" smtClean="0"/>
          </a:p>
          <a:p>
            <a:pPr eaLnBrk="1" hangingPunct="1">
              <a:buFont typeface="Wingdings" pitchFamily="2" charset="2"/>
              <a:buNone/>
              <a:defRPr/>
            </a:pPr>
            <a:endParaRPr lang="en-GB" dirty="0" smtClean="0"/>
          </a:p>
        </p:txBody>
      </p:sp>
      <p:sp>
        <p:nvSpPr>
          <p:cNvPr id="21507" name="Rectangle 6"/>
          <p:cNvSpPr>
            <a:spLocks noChangeArrowheads="1"/>
          </p:cNvSpPr>
          <p:nvPr/>
        </p:nvSpPr>
        <p:spPr bwMode="auto">
          <a:xfrm>
            <a:off x="571500" y="3086100"/>
            <a:ext cx="6858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pic>
        <p:nvPicPr>
          <p:cNvPr id="21508" name="Picture 5" descr="http://es.geocities.com/qo_02_clasifynomenc/images/020.JPG"/>
          <p:cNvPicPr>
            <a:picLocks noChangeAspect="1" noChangeArrowheads="1"/>
          </p:cNvPicPr>
          <p:nvPr/>
        </p:nvPicPr>
        <p:blipFill>
          <a:blip r:embed="rId2" r:link="rId3">
            <a:extLst>
              <a:ext uri="{28A0092B-C50C-407E-A947-70E740481C1C}">
                <a14:useLocalDpi xmlns:a14="http://schemas.microsoft.com/office/drawing/2010/main" val="0"/>
              </a:ext>
            </a:extLst>
          </a:blip>
          <a:srcRect r="1929" b="15749"/>
          <a:stretch>
            <a:fillRect/>
          </a:stretch>
        </p:blipFill>
        <p:spPr bwMode="auto">
          <a:xfrm>
            <a:off x="755650" y="2204591"/>
            <a:ext cx="776128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18"/>
          <p:cNvSpPr>
            <a:spLocks noChangeArrowheads="1"/>
          </p:cNvSpPr>
          <p:nvPr/>
        </p:nvSpPr>
        <p:spPr bwMode="auto">
          <a:xfrm>
            <a:off x="0" y="0"/>
            <a:ext cx="6858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pic>
        <p:nvPicPr>
          <p:cNvPr id="21510" name="Picture 17" descr="http://es.geocities.com/qo_02_clasifynomenc/images/021.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928813" y="4819104"/>
            <a:ext cx="5614987"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2124" name="Group 28"/>
          <p:cNvGraphicFramePr>
            <a:graphicFrameLocks noGrp="1"/>
          </p:cNvGraphicFramePr>
          <p:nvPr/>
        </p:nvGraphicFramePr>
        <p:xfrm>
          <a:off x="1143000" y="0"/>
          <a:ext cx="6858000" cy="518048"/>
        </p:xfrm>
        <a:graphic>
          <a:graphicData uri="http://schemas.openxmlformats.org/drawingml/2006/table">
            <a:tbl>
              <a:tblPr/>
              <a:tblGrid>
                <a:gridCol w="6858000"/>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PE"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marT="45664" marB="45664" anchor="ctr" horzOverflow="overflow">
                    <a:lnL cap="flat">
                      <a:noFill/>
                    </a:lnL>
                    <a:lnR cap="flat">
                      <a:noFill/>
                    </a:lnR>
                    <a:lnT cap="flat">
                      <a:noFill/>
                    </a:lnT>
                    <a:lnB cap="flat">
                      <a:noFill/>
                    </a:lnB>
                    <a:lnTlToBr>
                      <a:noFill/>
                    </a:lnTlToBr>
                    <a:lnBlToTr>
                      <a:noFill/>
                    </a:lnBlToTr>
                    <a:noFill/>
                  </a:tcPr>
                </a:tc>
              </a:tr>
            </a:tbl>
          </a:graphicData>
        </a:graphic>
      </p:graphicFrame>
      <p:sp>
        <p:nvSpPr>
          <p:cNvPr id="21513" name="9 Rectángulo"/>
          <p:cNvSpPr>
            <a:spLocks noChangeArrowheads="1"/>
          </p:cNvSpPr>
          <p:nvPr/>
        </p:nvSpPr>
        <p:spPr bwMode="auto">
          <a:xfrm>
            <a:off x="4357688" y="386104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r>
              <a:rPr lang="es-ES_tradnl" altLang="es-PE" sz="3200" b="1" dirty="0">
                <a:solidFill>
                  <a:srgbClr val="FF0000"/>
                </a:solidFill>
                <a:sym typeface="Symbol" pitchFamily="18" charset="2"/>
              </a:rPr>
              <a:t></a:t>
            </a:r>
            <a:endParaRPr lang="es-PE" altLang="es-PE" sz="3200" b="1" dirty="0">
              <a:solidFill>
                <a:srgbClr val="FF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539750" y="576088"/>
            <a:ext cx="8229600" cy="6237288"/>
          </a:xfrm>
        </p:spPr>
        <p:txBody>
          <a:bodyPr/>
          <a:lstStyle/>
          <a:p>
            <a:pPr algn="just" eaLnBrk="1" hangingPunct="1">
              <a:buFont typeface="Wingdings" pitchFamily="2" charset="2"/>
              <a:buNone/>
              <a:defRPr/>
            </a:pPr>
            <a:r>
              <a:rPr lang="es-ES" dirty="0" smtClean="0"/>
              <a:t>  </a:t>
            </a:r>
            <a:r>
              <a:rPr lang="es-ES" sz="3600" b="1" dirty="0" smtClean="0">
                <a:solidFill>
                  <a:schemeClr val="folHlink"/>
                </a:solidFill>
              </a:rPr>
              <a:t>-</a:t>
            </a:r>
            <a:r>
              <a:rPr lang="es-ES" b="1" dirty="0" smtClean="0">
                <a:solidFill>
                  <a:schemeClr val="folHlink"/>
                </a:solidFill>
                <a:latin typeface="Arial" charset="0"/>
              </a:rPr>
              <a:t>Cíclicos o Cerrados</a:t>
            </a:r>
          </a:p>
          <a:p>
            <a:pPr algn="just" eaLnBrk="1" hangingPunct="1">
              <a:buFont typeface="Wingdings" pitchFamily="2" charset="2"/>
              <a:buNone/>
              <a:defRPr/>
            </a:pPr>
            <a:r>
              <a:rPr lang="es-ES" sz="2800" dirty="0" smtClean="0">
                <a:latin typeface="Arial" charset="0"/>
              </a:rPr>
              <a:t>   </a:t>
            </a:r>
            <a:r>
              <a:rPr lang="es-ES" u="sng" dirty="0" smtClean="0">
                <a:solidFill>
                  <a:srgbClr val="FF99FF"/>
                </a:solidFill>
                <a:latin typeface="Arial" charset="0"/>
              </a:rPr>
              <a:t>Alicíclicos</a:t>
            </a:r>
          </a:p>
          <a:p>
            <a:pPr algn="just" eaLnBrk="1" hangingPunct="1">
              <a:buFont typeface="Wingdings" pitchFamily="2" charset="2"/>
              <a:buNone/>
              <a:defRPr/>
            </a:pPr>
            <a:r>
              <a:rPr lang="es-ES" sz="2800" dirty="0" smtClean="0">
                <a:latin typeface="Arial" charset="0"/>
              </a:rPr>
              <a:t>   </a:t>
            </a:r>
            <a:r>
              <a:rPr lang="es-ES" dirty="0" smtClean="0">
                <a:latin typeface="Arial" charset="0"/>
              </a:rPr>
              <a:t>a) </a:t>
            </a:r>
            <a:r>
              <a:rPr lang="es-ES" b="1" dirty="0" err="1" smtClean="0">
                <a:latin typeface="Arial" charset="0"/>
              </a:rPr>
              <a:t>Cicloalcanos</a:t>
            </a:r>
            <a:r>
              <a:rPr lang="es-ES" sz="2800" dirty="0" smtClean="0">
                <a:latin typeface="Arial" charset="0"/>
              </a:rPr>
              <a:t>:			   </a:t>
            </a:r>
            <a:r>
              <a:rPr lang="es-ES" dirty="0" err="1" smtClean="0">
                <a:latin typeface="Arial" charset="0"/>
              </a:rPr>
              <a:t>C</a:t>
            </a:r>
            <a:r>
              <a:rPr lang="es-ES" sz="4000" baseline="-25000" dirty="0" err="1" smtClean="0">
                <a:latin typeface="Arial" charset="0"/>
              </a:rPr>
              <a:t>n</a:t>
            </a:r>
            <a:r>
              <a:rPr lang="es-ES" dirty="0" smtClean="0">
                <a:latin typeface="Arial" charset="0"/>
              </a:rPr>
              <a:t> H</a:t>
            </a:r>
            <a:r>
              <a:rPr lang="es-ES" sz="4000" baseline="-25000" dirty="0" smtClean="0">
                <a:latin typeface="Arial" charset="0"/>
              </a:rPr>
              <a:t>2n</a:t>
            </a:r>
            <a:r>
              <a:rPr lang="es-ES" dirty="0" smtClean="0">
                <a:latin typeface="Arial" charset="0"/>
              </a:rPr>
              <a:t> </a:t>
            </a:r>
          </a:p>
          <a:p>
            <a:pPr algn="just" eaLnBrk="1" hangingPunct="1">
              <a:buFont typeface="Wingdings" pitchFamily="2" charset="2"/>
              <a:buNone/>
              <a:defRPr/>
            </a:pPr>
            <a:r>
              <a:rPr lang="es-ES" sz="2800" dirty="0" smtClean="0">
                <a:latin typeface="Arial" charset="0"/>
              </a:rPr>
              <a:t>   </a:t>
            </a:r>
          </a:p>
          <a:p>
            <a:pPr algn="just" eaLnBrk="1" hangingPunct="1">
              <a:buFont typeface="Wingdings" pitchFamily="2" charset="2"/>
              <a:buNone/>
              <a:defRPr/>
            </a:pPr>
            <a:endParaRPr lang="es-ES" sz="2000" dirty="0" smtClean="0">
              <a:latin typeface="Arial" charset="0"/>
            </a:endParaRPr>
          </a:p>
          <a:p>
            <a:pPr algn="just" eaLnBrk="1" hangingPunct="1">
              <a:buFont typeface="Wingdings" pitchFamily="2" charset="2"/>
              <a:buNone/>
              <a:defRPr/>
            </a:pPr>
            <a:r>
              <a:rPr lang="es-ES" sz="2800" dirty="0" smtClean="0">
                <a:latin typeface="Arial" charset="0"/>
              </a:rPr>
              <a:t>   </a:t>
            </a:r>
            <a:r>
              <a:rPr lang="es-ES" dirty="0" smtClean="0">
                <a:latin typeface="Arial" charset="0"/>
              </a:rPr>
              <a:t>b) </a:t>
            </a:r>
            <a:r>
              <a:rPr lang="es-ES" b="1" dirty="0" err="1" smtClean="0">
                <a:latin typeface="Arial" charset="0"/>
              </a:rPr>
              <a:t>Cicloalquenos</a:t>
            </a:r>
            <a:r>
              <a:rPr lang="es-ES" sz="2800" dirty="0" smtClean="0">
                <a:latin typeface="Arial" charset="0"/>
              </a:rPr>
              <a:t>:		            </a:t>
            </a:r>
            <a:r>
              <a:rPr lang="es-ES" dirty="0" err="1" smtClean="0">
                <a:latin typeface="Arial" charset="0"/>
              </a:rPr>
              <a:t>C</a:t>
            </a:r>
            <a:r>
              <a:rPr lang="es-ES" sz="4000" baseline="-25000" dirty="0" err="1" smtClean="0">
                <a:latin typeface="Arial" charset="0"/>
              </a:rPr>
              <a:t>n</a:t>
            </a:r>
            <a:r>
              <a:rPr lang="es-ES" dirty="0" smtClean="0">
                <a:latin typeface="Arial" charset="0"/>
              </a:rPr>
              <a:t> H</a:t>
            </a:r>
            <a:r>
              <a:rPr lang="es-ES" sz="4000" baseline="-25000" dirty="0" smtClean="0">
                <a:latin typeface="Arial" charset="0"/>
              </a:rPr>
              <a:t>2n – 2d</a:t>
            </a:r>
          </a:p>
          <a:p>
            <a:pPr algn="just" eaLnBrk="1" hangingPunct="1">
              <a:buFont typeface="Wingdings" pitchFamily="2" charset="2"/>
              <a:buNone/>
              <a:defRPr/>
            </a:pPr>
            <a:r>
              <a:rPr lang="es-ES" sz="2800" dirty="0" smtClean="0">
                <a:latin typeface="Arial" charset="0"/>
              </a:rPr>
              <a:t>   </a:t>
            </a:r>
          </a:p>
          <a:p>
            <a:pPr algn="just" eaLnBrk="1" hangingPunct="1">
              <a:buFont typeface="Wingdings" pitchFamily="2" charset="2"/>
              <a:buNone/>
              <a:defRPr/>
            </a:pPr>
            <a:endParaRPr lang="es-ES" sz="2400" dirty="0" smtClean="0">
              <a:latin typeface="Arial" charset="0"/>
            </a:endParaRPr>
          </a:p>
          <a:p>
            <a:pPr algn="just" eaLnBrk="1" hangingPunct="1">
              <a:buFont typeface="Wingdings" pitchFamily="2" charset="2"/>
              <a:buNone/>
              <a:defRPr/>
            </a:pPr>
            <a:r>
              <a:rPr lang="es-ES" sz="2800" dirty="0" smtClean="0">
                <a:latin typeface="Arial" charset="0"/>
              </a:rPr>
              <a:t>   </a:t>
            </a:r>
            <a:r>
              <a:rPr lang="es-ES" dirty="0" smtClean="0">
                <a:latin typeface="Arial" charset="0"/>
              </a:rPr>
              <a:t>c) </a:t>
            </a:r>
            <a:r>
              <a:rPr lang="es-ES" b="1" dirty="0" err="1" smtClean="0">
                <a:latin typeface="Arial" charset="0"/>
              </a:rPr>
              <a:t>Cicloalquinos</a:t>
            </a:r>
            <a:r>
              <a:rPr lang="es-ES" sz="2800" dirty="0" smtClean="0">
                <a:latin typeface="Arial" charset="0"/>
              </a:rPr>
              <a:t>:			   </a:t>
            </a:r>
            <a:r>
              <a:rPr lang="es-ES" dirty="0" err="1" smtClean="0">
                <a:latin typeface="Arial" charset="0"/>
              </a:rPr>
              <a:t>C</a:t>
            </a:r>
            <a:r>
              <a:rPr lang="es-ES" sz="4000" baseline="-25000" dirty="0" err="1" smtClean="0">
                <a:latin typeface="Arial" charset="0"/>
              </a:rPr>
              <a:t>n</a:t>
            </a:r>
            <a:r>
              <a:rPr lang="es-ES" dirty="0" smtClean="0">
                <a:latin typeface="Arial" charset="0"/>
              </a:rPr>
              <a:t> H</a:t>
            </a:r>
            <a:r>
              <a:rPr lang="es-ES" sz="4000" baseline="-25000" dirty="0" smtClean="0">
                <a:latin typeface="Arial" charset="0"/>
              </a:rPr>
              <a:t>2n – 4t</a:t>
            </a:r>
          </a:p>
          <a:p>
            <a:pPr algn="just" eaLnBrk="1" hangingPunct="1">
              <a:buFont typeface="Wingdings" pitchFamily="2" charset="2"/>
              <a:buNone/>
              <a:defRPr/>
            </a:pPr>
            <a:r>
              <a:rPr lang="es-ES" sz="2800" dirty="0" smtClean="0">
                <a:latin typeface="Arial" charset="0"/>
              </a:rPr>
              <a:t>    </a:t>
            </a:r>
            <a:endParaRPr lang="en-GB" sz="2800" u="sng" dirty="0" smtClean="0">
              <a:latin typeface="Arial" charset="0"/>
            </a:endParaRPr>
          </a:p>
        </p:txBody>
      </p:sp>
      <p:sp>
        <p:nvSpPr>
          <p:cNvPr id="22531" name="AutoShape 6"/>
          <p:cNvSpPr>
            <a:spLocks noChangeArrowheads="1"/>
          </p:cNvSpPr>
          <p:nvPr/>
        </p:nvSpPr>
        <p:spPr bwMode="auto">
          <a:xfrm>
            <a:off x="4427538" y="2060575"/>
            <a:ext cx="1152525" cy="936625"/>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22532" name="AutoShape 7"/>
          <p:cNvSpPr>
            <a:spLocks noChangeArrowheads="1"/>
          </p:cNvSpPr>
          <p:nvPr/>
        </p:nvSpPr>
        <p:spPr bwMode="auto">
          <a:xfrm>
            <a:off x="4284663" y="5300663"/>
            <a:ext cx="1152525" cy="936625"/>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22533" name="AutoShape 8"/>
          <p:cNvSpPr>
            <a:spLocks noChangeArrowheads="1"/>
          </p:cNvSpPr>
          <p:nvPr/>
        </p:nvSpPr>
        <p:spPr bwMode="auto">
          <a:xfrm>
            <a:off x="4356100" y="3644900"/>
            <a:ext cx="1152525" cy="936625"/>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22534" name="Line 9"/>
          <p:cNvSpPr>
            <a:spLocks noChangeShapeType="1"/>
          </p:cNvSpPr>
          <p:nvPr/>
        </p:nvSpPr>
        <p:spPr bwMode="auto">
          <a:xfrm>
            <a:off x="4572000" y="4437063"/>
            <a:ext cx="649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2535" name="Line 10"/>
          <p:cNvSpPr>
            <a:spLocks noChangeShapeType="1"/>
          </p:cNvSpPr>
          <p:nvPr/>
        </p:nvSpPr>
        <p:spPr bwMode="auto">
          <a:xfrm>
            <a:off x="4572000" y="6092825"/>
            <a:ext cx="649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2536" name="Line 11"/>
          <p:cNvSpPr>
            <a:spLocks noChangeShapeType="1"/>
          </p:cNvSpPr>
          <p:nvPr/>
        </p:nvSpPr>
        <p:spPr bwMode="auto">
          <a:xfrm>
            <a:off x="4572000" y="6381750"/>
            <a:ext cx="649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68313" y="404813"/>
            <a:ext cx="8424862" cy="6119812"/>
          </a:xfrm>
        </p:spPr>
        <p:txBody>
          <a:bodyPr/>
          <a:lstStyle/>
          <a:p>
            <a:pPr algn="just" eaLnBrk="1" hangingPunct="1">
              <a:lnSpc>
                <a:spcPct val="80000"/>
              </a:lnSpc>
              <a:buFont typeface="Wingdings" pitchFamily="2" charset="2"/>
              <a:buNone/>
              <a:defRPr/>
            </a:pPr>
            <a:r>
              <a:rPr lang="es-ES" sz="500" dirty="0" smtClean="0"/>
              <a:t>    </a:t>
            </a:r>
          </a:p>
          <a:p>
            <a:pPr algn="just" eaLnBrk="1" hangingPunct="1">
              <a:lnSpc>
                <a:spcPct val="80000"/>
              </a:lnSpc>
              <a:buFont typeface="Wingdings" pitchFamily="2" charset="2"/>
              <a:buNone/>
              <a:defRPr/>
            </a:pPr>
            <a:r>
              <a:rPr lang="es-ES" sz="2800" u="sng" dirty="0" smtClean="0">
                <a:solidFill>
                  <a:srgbClr val="FF99FF"/>
                </a:solidFill>
                <a:latin typeface="Arial" charset="0"/>
              </a:rPr>
              <a:t>Aromáticos</a:t>
            </a:r>
            <a:endParaRPr lang="en-GB" sz="2800" u="sng" dirty="0" smtClean="0">
              <a:solidFill>
                <a:srgbClr val="FF99FF"/>
              </a:solidFill>
              <a:latin typeface="Arial" charset="0"/>
            </a:endParaRPr>
          </a:p>
          <a:p>
            <a:pPr algn="just" eaLnBrk="1" hangingPunct="1">
              <a:lnSpc>
                <a:spcPct val="80000"/>
              </a:lnSpc>
              <a:buFont typeface="Wingdings" pitchFamily="2" charset="2"/>
              <a:buNone/>
              <a:defRPr/>
            </a:pPr>
            <a:r>
              <a:rPr lang="es-ES" sz="2400" dirty="0" smtClean="0">
                <a:latin typeface="Arial" charset="0"/>
              </a:rPr>
              <a:t>                        </a:t>
            </a:r>
          </a:p>
          <a:p>
            <a:pPr algn="just" eaLnBrk="1" hangingPunct="1">
              <a:lnSpc>
                <a:spcPct val="80000"/>
              </a:lnSpc>
              <a:buFont typeface="Wingdings" pitchFamily="2" charset="2"/>
              <a:buNone/>
              <a:defRPr/>
            </a:pPr>
            <a:r>
              <a:rPr lang="es-ES" sz="2400" dirty="0" smtClean="0">
                <a:latin typeface="Arial" charset="0"/>
              </a:rPr>
              <a:t>                                                                         </a:t>
            </a:r>
          </a:p>
          <a:p>
            <a:pPr algn="just" eaLnBrk="1" hangingPunct="1">
              <a:lnSpc>
                <a:spcPct val="80000"/>
              </a:lnSpc>
              <a:buFont typeface="Wingdings" pitchFamily="2" charset="2"/>
              <a:buNone/>
              <a:defRPr/>
            </a:pPr>
            <a:endParaRPr lang="es-ES" sz="1800" dirty="0" smtClean="0">
              <a:latin typeface="Arial" charset="0"/>
            </a:endParaRPr>
          </a:p>
          <a:p>
            <a:pPr algn="just" eaLnBrk="1" hangingPunct="1">
              <a:lnSpc>
                <a:spcPct val="80000"/>
              </a:lnSpc>
              <a:buFont typeface="Wingdings" pitchFamily="2" charset="2"/>
              <a:buNone/>
              <a:defRPr/>
            </a:pPr>
            <a:endParaRPr lang="es-ES" sz="1800" dirty="0" smtClean="0">
              <a:latin typeface="Arial" charset="0"/>
            </a:endParaRPr>
          </a:p>
          <a:p>
            <a:pPr algn="just" eaLnBrk="1" hangingPunct="1">
              <a:lnSpc>
                <a:spcPct val="80000"/>
              </a:lnSpc>
              <a:buFont typeface="Wingdings" pitchFamily="2" charset="2"/>
              <a:buNone/>
              <a:defRPr/>
            </a:pPr>
            <a:endParaRPr lang="es-ES" sz="1800" dirty="0" smtClean="0">
              <a:latin typeface="Arial" charset="0"/>
            </a:endParaRPr>
          </a:p>
          <a:p>
            <a:pPr algn="just" eaLnBrk="1" hangingPunct="1">
              <a:lnSpc>
                <a:spcPct val="80000"/>
              </a:lnSpc>
              <a:buFont typeface="Wingdings" pitchFamily="2" charset="2"/>
              <a:buNone/>
              <a:defRPr/>
            </a:pPr>
            <a:endParaRPr lang="es-ES" sz="1800" dirty="0" smtClean="0">
              <a:latin typeface="Arial" charset="0"/>
            </a:endParaRPr>
          </a:p>
          <a:p>
            <a:pPr algn="just" eaLnBrk="1" hangingPunct="1">
              <a:lnSpc>
                <a:spcPct val="80000"/>
              </a:lnSpc>
              <a:buFont typeface="Wingdings" pitchFamily="2" charset="2"/>
              <a:buNone/>
              <a:defRPr/>
            </a:pPr>
            <a:endParaRPr lang="es-ES" sz="1800" dirty="0" smtClean="0">
              <a:latin typeface="Arial" charset="0"/>
            </a:endParaRPr>
          </a:p>
          <a:p>
            <a:pPr algn="just" eaLnBrk="1" hangingPunct="1">
              <a:lnSpc>
                <a:spcPct val="80000"/>
              </a:lnSpc>
              <a:buFont typeface="Wingdings" pitchFamily="2" charset="2"/>
              <a:buNone/>
              <a:defRPr/>
            </a:pPr>
            <a:endParaRPr lang="es-ES" sz="1800" dirty="0" smtClean="0">
              <a:latin typeface="Arial" charset="0"/>
            </a:endParaRPr>
          </a:p>
          <a:p>
            <a:pPr algn="just" eaLnBrk="1" hangingPunct="1">
              <a:lnSpc>
                <a:spcPct val="80000"/>
              </a:lnSpc>
              <a:buFont typeface="Wingdings" pitchFamily="2" charset="2"/>
              <a:buNone/>
              <a:defRPr/>
            </a:pPr>
            <a:r>
              <a:rPr lang="es-ES" sz="2800" u="sng" dirty="0" smtClean="0">
                <a:solidFill>
                  <a:srgbClr val="FF99FF"/>
                </a:solidFill>
                <a:latin typeface="Arial" charset="0"/>
              </a:rPr>
              <a:t>Heterocíclicos</a:t>
            </a:r>
            <a:r>
              <a:rPr lang="es-ES" sz="2000" dirty="0" smtClean="0">
                <a:latin typeface="Arial" charset="0"/>
              </a:rPr>
              <a:t>	                                       </a:t>
            </a:r>
            <a:r>
              <a:rPr lang="es-ES" sz="2400" dirty="0" err="1" smtClean="0">
                <a:latin typeface="Arial" charset="0"/>
              </a:rPr>
              <a:t>C</a:t>
            </a:r>
            <a:r>
              <a:rPr lang="es-ES" sz="3600" baseline="-25000" dirty="0" err="1" smtClean="0">
                <a:latin typeface="Arial" charset="0"/>
              </a:rPr>
              <a:t>n</a:t>
            </a:r>
            <a:r>
              <a:rPr lang="es-ES" sz="2400" dirty="0" smtClean="0">
                <a:latin typeface="Arial" charset="0"/>
              </a:rPr>
              <a:t> H</a:t>
            </a:r>
            <a:r>
              <a:rPr lang="es-ES" sz="3600" baseline="-25000" dirty="0" smtClean="0">
                <a:latin typeface="Arial" charset="0"/>
              </a:rPr>
              <a:t>2n – 2d – 4t</a:t>
            </a:r>
            <a:r>
              <a:rPr lang="es-ES" sz="2400" dirty="0" smtClean="0">
                <a:latin typeface="Arial" charset="0"/>
              </a:rPr>
              <a:t> Z</a:t>
            </a:r>
          </a:p>
          <a:p>
            <a:pPr algn="just" eaLnBrk="1" hangingPunct="1">
              <a:lnSpc>
                <a:spcPct val="80000"/>
              </a:lnSpc>
              <a:buFont typeface="Wingdings" pitchFamily="2" charset="2"/>
              <a:buNone/>
              <a:defRPr/>
            </a:pPr>
            <a:r>
              <a:rPr lang="es-ES" sz="2400" dirty="0" smtClean="0">
                <a:latin typeface="Arial" charset="0"/>
              </a:rPr>
              <a:t>                                         </a:t>
            </a:r>
          </a:p>
          <a:p>
            <a:pPr algn="just" eaLnBrk="1" hangingPunct="1">
              <a:lnSpc>
                <a:spcPct val="80000"/>
              </a:lnSpc>
              <a:buFont typeface="Wingdings" pitchFamily="2" charset="2"/>
              <a:buNone/>
              <a:defRPr/>
            </a:pPr>
            <a:r>
              <a:rPr lang="es-ES" sz="2400" dirty="0" smtClean="0">
                <a:latin typeface="Arial" charset="0"/>
              </a:rPr>
              <a:t>				</a:t>
            </a:r>
          </a:p>
          <a:p>
            <a:pPr algn="just" eaLnBrk="1" hangingPunct="1">
              <a:lnSpc>
                <a:spcPct val="80000"/>
              </a:lnSpc>
              <a:buFont typeface="Wingdings" pitchFamily="2" charset="2"/>
              <a:buNone/>
              <a:defRPr/>
            </a:pPr>
            <a:r>
              <a:rPr lang="es-ES" sz="2400" dirty="0" smtClean="0">
                <a:latin typeface="Arial" charset="0"/>
              </a:rPr>
              <a:t>      </a:t>
            </a:r>
          </a:p>
          <a:p>
            <a:pPr algn="just" eaLnBrk="1" hangingPunct="1">
              <a:lnSpc>
                <a:spcPct val="80000"/>
              </a:lnSpc>
              <a:buFont typeface="Wingdings" pitchFamily="2" charset="2"/>
              <a:buNone/>
              <a:defRPr/>
            </a:pPr>
            <a:r>
              <a:rPr lang="es-ES" sz="2400" dirty="0" smtClean="0">
                <a:latin typeface="Arial" charset="0"/>
              </a:rPr>
              <a:t>                                               </a:t>
            </a:r>
            <a:endParaRPr lang="es-ES" sz="2000" dirty="0" smtClean="0">
              <a:latin typeface="Arial" charset="0"/>
            </a:endParaRPr>
          </a:p>
          <a:p>
            <a:pPr algn="just" eaLnBrk="1" hangingPunct="1">
              <a:lnSpc>
                <a:spcPct val="80000"/>
              </a:lnSpc>
              <a:buFont typeface="Wingdings" pitchFamily="2" charset="2"/>
              <a:buNone/>
              <a:defRPr/>
            </a:pPr>
            <a:r>
              <a:rPr lang="es-ES" sz="2000" dirty="0" smtClean="0">
                <a:latin typeface="Arial" charset="0"/>
              </a:rPr>
              <a:t>	 Donde:      d : número de dobles enlaces</a:t>
            </a:r>
          </a:p>
          <a:p>
            <a:pPr algn="just" eaLnBrk="1" hangingPunct="1">
              <a:lnSpc>
                <a:spcPct val="80000"/>
              </a:lnSpc>
              <a:buFont typeface="Wingdings" pitchFamily="2" charset="2"/>
              <a:buNone/>
              <a:defRPr/>
            </a:pPr>
            <a:r>
              <a:rPr lang="es-ES" sz="2000" dirty="0" smtClean="0">
                <a:latin typeface="Arial" charset="0"/>
              </a:rPr>
              <a:t>                         t : número de triples enlaces                                                                 </a:t>
            </a:r>
          </a:p>
          <a:p>
            <a:pPr algn="just" eaLnBrk="1" hangingPunct="1">
              <a:lnSpc>
                <a:spcPct val="80000"/>
              </a:lnSpc>
              <a:buFont typeface="Wingdings" pitchFamily="2" charset="2"/>
              <a:buNone/>
              <a:defRPr/>
            </a:pPr>
            <a:r>
              <a:rPr lang="es-ES" sz="2000" dirty="0" smtClean="0">
                <a:latin typeface="Arial" charset="0"/>
              </a:rPr>
              <a:t>                        z : elementos diferentes al carbono como: O, N, P, S. </a:t>
            </a:r>
          </a:p>
          <a:p>
            <a:pPr algn="just" eaLnBrk="1" hangingPunct="1">
              <a:lnSpc>
                <a:spcPct val="80000"/>
              </a:lnSpc>
              <a:buFont typeface="Wingdings" pitchFamily="2" charset="2"/>
              <a:buNone/>
              <a:defRPr/>
            </a:pPr>
            <a:r>
              <a:rPr lang="es-ES" sz="2000" dirty="0" smtClean="0">
                <a:latin typeface="Arial" charset="0"/>
              </a:rPr>
              <a:t>                       R : radical o grupo funcional</a:t>
            </a:r>
            <a:endParaRPr lang="en-GB" sz="2000" dirty="0" smtClean="0">
              <a:latin typeface="Arial" charset="0"/>
            </a:endParaRPr>
          </a:p>
        </p:txBody>
      </p:sp>
      <p:sp>
        <p:nvSpPr>
          <p:cNvPr id="23555" name="Line 6"/>
          <p:cNvSpPr>
            <a:spLocks noChangeShapeType="1"/>
          </p:cNvSpPr>
          <p:nvPr/>
        </p:nvSpPr>
        <p:spPr bwMode="auto">
          <a:xfrm flipV="1">
            <a:off x="4572000" y="2000250"/>
            <a:ext cx="287338"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3556" name="Rectangle 11"/>
          <p:cNvSpPr>
            <a:spLocks noChangeArrowheads="1"/>
          </p:cNvSpPr>
          <p:nvPr/>
        </p:nvSpPr>
        <p:spPr bwMode="auto">
          <a:xfrm>
            <a:off x="0" y="0"/>
            <a:ext cx="6858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pic>
        <p:nvPicPr>
          <p:cNvPr id="23557" name="Picture 10" descr="http://es.geocities.com/qo_02_clasifynomenc/images/022.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14375" y="1143000"/>
            <a:ext cx="4465638"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1" name="Group 21"/>
          <p:cNvGraphicFramePr>
            <a:graphicFrameLocks noGrp="1"/>
          </p:cNvGraphicFramePr>
          <p:nvPr/>
        </p:nvGraphicFramePr>
        <p:xfrm>
          <a:off x="1143000" y="0"/>
          <a:ext cx="6858000" cy="518048"/>
        </p:xfrm>
        <a:graphic>
          <a:graphicData uri="http://schemas.openxmlformats.org/drawingml/2006/table">
            <a:tbl>
              <a:tblPr/>
              <a:tblGrid>
                <a:gridCol w="6858000"/>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PE"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marT="45664" marB="45664" anchor="ctr" horzOverflow="overflow">
                    <a:lnL cap="flat">
                      <a:noFill/>
                    </a:lnL>
                    <a:lnR cap="flat">
                      <a:noFill/>
                    </a:lnR>
                    <a:lnT cap="flat">
                      <a:noFill/>
                    </a:lnT>
                    <a:lnB cap="flat">
                      <a:noFill/>
                    </a:lnB>
                    <a:lnTlToBr>
                      <a:noFill/>
                    </a:lnTlToBr>
                    <a:lnBlToTr>
                      <a:noFill/>
                    </a:lnBlToTr>
                    <a:noFill/>
                  </a:tcPr>
                </a:tc>
              </a:tr>
            </a:tbl>
          </a:graphicData>
        </a:graphic>
      </p:graphicFrame>
      <p:pic>
        <p:nvPicPr>
          <p:cNvPr id="23560" name="Picture 15" descr="http://genesis.uag.mx/edmedia/material/quimicaII/Images/Aromáticos%2004.JPG"/>
          <p:cNvPicPr>
            <a:picLocks noChangeAspect="1" noChangeArrowheads="1"/>
          </p:cNvPicPr>
          <p:nvPr/>
        </p:nvPicPr>
        <p:blipFill>
          <a:blip r:embed="rId4">
            <a:extLst>
              <a:ext uri="{28A0092B-C50C-407E-A947-70E740481C1C}">
                <a14:useLocalDpi xmlns:a14="http://schemas.microsoft.com/office/drawing/2010/main" val="0"/>
              </a:ext>
            </a:extLst>
          </a:blip>
          <a:srcRect l="4446" t="19382" r="8893" b="9691"/>
          <a:stretch>
            <a:fillRect/>
          </a:stretch>
        </p:blipFill>
        <p:spPr bwMode="auto">
          <a:xfrm>
            <a:off x="3429000" y="3571875"/>
            <a:ext cx="20923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15 Imagen" descr="http://2.bp.blogspot.com/_bXMzTl1o7G4/SDI4b2ReYwI/AAAAAAAAABU/A6JsUyWmoZU/s320/fenol.png"/>
          <p:cNvPicPr>
            <a:picLocks noChangeAspect="1" noChangeArrowheads="1"/>
          </p:cNvPicPr>
          <p:nvPr/>
        </p:nvPicPr>
        <p:blipFill>
          <a:blip r:embed="rId5">
            <a:extLst>
              <a:ext uri="{28A0092B-C50C-407E-A947-70E740481C1C}">
                <a14:useLocalDpi xmlns:a14="http://schemas.microsoft.com/office/drawing/2010/main" val="0"/>
              </a:ext>
            </a:extLst>
          </a:blip>
          <a:srcRect l="60472" t="20882"/>
          <a:stretch>
            <a:fillRect/>
          </a:stretch>
        </p:blipFill>
        <p:spPr bwMode="auto">
          <a:xfrm>
            <a:off x="6072188" y="1571625"/>
            <a:ext cx="12255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14 CuadroTexto"/>
          <p:cNvSpPr txBox="1">
            <a:spLocks noChangeArrowheads="1"/>
          </p:cNvSpPr>
          <p:nvPr/>
        </p:nvSpPr>
        <p:spPr bwMode="auto">
          <a:xfrm>
            <a:off x="6572250" y="1071563"/>
            <a:ext cx="428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sz="2400"/>
              <a:t>R</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251520" y="908769"/>
            <a:ext cx="8229600" cy="5616575"/>
          </a:xfrm>
        </p:spPr>
        <p:txBody>
          <a:bodyPr/>
          <a:lstStyle/>
          <a:p>
            <a:pPr algn="ctr" eaLnBrk="1" hangingPunct="1">
              <a:buFont typeface="Wingdings" pitchFamily="2" charset="2"/>
              <a:buNone/>
              <a:defRPr/>
            </a:pPr>
            <a:r>
              <a:rPr lang="en-GB" sz="2800" dirty="0" smtClean="0">
                <a:latin typeface="Arial" charset="0"/>
              </a:rPr>
              <a:t>   </a:t>
            </a:r>
            <a:r>
              <a:rPr lang="en-GB" sz="2800" b="1" dirty="0" smtClean="0">
                <a:solidFill>
                  <a:srgbClr val="FFFF00"/>
                </a:solidFill>
                <a:latin typeface="Arial" charset="0"/>
              </a:rPr>
              <a:t>QUÍMICA ORGÁNICA</a:t>
            </a:r>
          </a:p>
          <a:p>
            <a:pPr eaLnBrk="1" hangingPunct="1">
              <a:buFont typeface="Wingdings" pitchFamily="2" charset="2"/>
              <a:buNone/>
              <a:defRPr/>
            </a:pPr>
            <a:endParaRPr lang="en-GB" sz="2800" b="1" dirty="0">
              <a:solidFill>
                <a:srgbClr val="FFFF66"/>
              </a:solidFill>
              <a:latin typeface="Arial" charset="0"/>
            </a:endParaRPr>
          </a:p>
          <a:p>
            <a:pPr eaLnBrk="1" hangingPunct="1">
              <a:buFont typeface="Wingdings" pitchFamily="2" charset="2"/>
              <a:buNone/>
              <a:defRPr/>
            </a:pPr>
            <a:r>
              <a:rPr lang="en-GB" sz="2800" b="1" dirty="0" smtClean="0">
                <a:solidFill>
                  <a:srgbClr val="FF0000"/>
                </a:solidFill>
                <a:latin typeface="Arial" charset="0"/>
              </a:rPr>
              <a:t>   GENERALIDADES</a:t>
            </a:r>
          </a:p>
          <a:p>
            <a:pPr algn="just" eaLnBrk="1" hangingPunct="1">
              <a:buFont typeface="Wingdings" pitchFamily="2" charset="2"/>
              <a:buNone/>
              <a:defRPr/>
            </a:pPr>
            <a:r>
              <a:rPr lang="es-ES" sz="2800" dirty="0" smtClean="0"/>
              <a:t>   </a:t>
            </a:r>
            <a:r>
              <a:rPr lang="es-ES" sz="2800" dirty="0" smtClean="0">
                <a:latin typeface="Arial" charset="0"/>
              </a:rPr>
              <a:t>El estudio de los compuestos del carbono constituye una rama separada de la química que se conoce como </a:t>
            </a:r>
            <a:r>
              <a:rPr lang="es-ES" sz="2800" b="1" dirty="0" smtClean="0">
                <a:solidFill>
                  <a:srgbClr val="FF99FF"/>
                </a:solidFill>
                <a:latin typeface="Arial" charset="0"/>
              </a:rPr>
              <a:t>química orgánica</a:t>
            </a:r>
            <a:r>
              <a:rPr lang="es-ES" sz="2800" dirty="0" smtClean="0">
                <a:latin typeface="Arial" charset="0"/>
              </a:rPr>
              <a:t>.</a:t>
            </a:r>
          </a:p>
          <a:p>
            <a:pPr algn="just" eaLnBrk="1" hangingPunct="1">
              <a:buFont typeface="Wingdings" pitchFamily="2" charset="2"/>
              <a:buNone/>
              <a:defRPr/>
            </a:pPr>
            <a:r>
              <a:rPr lang="es-ES" sz="2800" dirty="0" smtClean="0">
                <a:latin typeface="Arial" charset="0"/>
              </a:rPr>
              <a:t>   Un número pequeño de compuestos que contienen carbono se clasifican como compuestos inorgánicos. Entre ellos se cuentan compuestos que contienen </a:t>
            </a:r>
            <a:r>
              <a:rPr lang="es-ES" sz="2800" dirty="0" smtClean="0">
                <a:solidFill>
                  <a:srgbClr val="FFFF00"/>
                </a:solidFill>
                <a:latin typeface="Arial" charset="0"/>
              </a:rPr>
              <a:t>ión carbonato,CO</a:t>
            </a:r>
            <a:r>
              <a:rPr lang="es-ES" sz="2800" baseline="-25000" dirty="0" smtClean="0">
                <a:solidFill>
                  <a:srgbClr val="FFFF00"/>
                </a:solidFill>
                <a:latin typeface="Arial" charset="0"/>
              </a:rPr>
              <a:t>3</a:t>
            </a:r>
            <a:r>
              <a:rPr lang="es-ES" sz="2800" baseline="30000" dirty="0" smtClean="0">
                <a:solidFill>
                  <a:srgbClr val="FFFF00"/>
                </a:solidFill>
                <a:latin typeface="Arial" charset="0"/>
              </a:rPr>
              <a:t>2-</a:t>
            </a:r>
            <a:r>
              <a:rPr lang="es-ES" sz="2800" dirty="0" smtClean="0">
                <a:solidFill>
                  <a:srgbClr val="FFFF00"/>
                </a:solidFill>
                <a:latin typeface="Arial" charset="0"/>
              </a:rPr>
              <a:t>, el ión bicarbonato, HCO</a:t>
            </a:r>
            <a:r>
              <a:rPr lang="es-ES" sz="2800" baseline="-25000" dirty="0" smtClean="0">
                <a:solidFill>
                  <a:srgbClr val="FFFF00"/>
                </a:solidFill>
                <a:latin typeface="Arial" charset="0"/>
              </a:rPr>
              <a:t>3</a:t>
            </a:r>
            <a:r>
              <a:rPr lang="es-ES" sz="2800" baseline="30000" dirty="0" smtClean="0">
                <a:solidFill>
                  <a:srgbClr val="FFFF00"/>
                </a:solidFill>
                <a:latin typeface="Arial" charset="0"/>
              </a:rPr>
              <a:t>-</a:t>
            </a:r>
            <a:r>
              <a:rPr lang="es-ES" sz="2800" dirty="0" smtClean="0">
                <a:solidFill>
                  <a:srgbClr val="FFFF00"/>
                </a:solidFill>
                <a:latin typeface="Arial" charset="0"/>
              </a:rPr>
              <a:t>, y el ión cianuro, CN</a:t>
            </a:r>
            <a:r>
              <a:rPr lang="es-ES" sz="2800" baseline="30000" dirty="0" smtClean="0">
                <a:solidFill>
                  <a:srgbClr val="FFFF00"/>
                </a:solidFill>
                <a:latin typeface="Arial" charset="0"/>
              </a:rPr>
              <a:t>-</a:t>
            </a:r>
            <a:r>
              <a:rPr lang="es-ES" sz="2800" dirty="0" smtClean="0">
                <a:solidFill>
                  <a:srgbClr val="FFFF00"/>
                </a:solidFill>
                <a:latin typeface="Arial" charset="0"/>
              </a:rPr>
              <a:t>.</a:t>
            </a:r>
          </a:p>
          <a:p>
            <a:pPr algn="just" eaLnBrk="1" hangingPunct="1">
              <a:buFont typeface="Wingdings" pitchFamily="2" charset="2"/>
              <a:buNone/>
              <a:defRPr/>
            </a:pPr>
            <a:r>
              <a:rPr lang="es-ES" sz="2800" dirty="0" smtClean="0">
                <a:latin typeface="Arial" charset="0"/>
              </a:rPr>
              <a:t>   </a:t>
            </a:r>
            <a:endParaRPr lang="en-GB" sz="2800" dirty="0" smtClean="0">
              <a:latin typeface="Arial"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68313" y="692150"/>
            <a:ext cx="8229600" cy="4530725"/>
          </a:xfrm>
        </p:spPr>
        <p:txBody>
          <a:bodyPr/>
          <a:lstStyle/>
          <a:p>
            <a:pPr algn="just" eaLnBrk="1" hangingPunct="1">
              <a:buFont typeface="Wingdings" pitchFamily="2" charset="2"/>
              <a:buNone/>
              <a:defRPr/>
            </a:pPr>
            <a:r>
              <a:rPr lang="es-ES" b="1" dirty="0" smtClean="0"/>
              <a:t>   </a:t>
            </a:r>
            <a:r>
              <a:rPr lang="es-ES" b="1" dirty="0" smtClean="0">
                <a:solidFill>
                  <a:srgbClr val="FFC000"/>
                </a:solidFill>
                <a:latin typeface="Arial" charset="0"/>
              </a:rPr>
              <a:t>HIDROCARBUROS DERIVADOS</a:t>
            </a:r>
            <a:endParaRPr lang="es-ES" dirty="0" smtClean="0">
              <a:solidFill>
                <a:srgbClr val="FFC000"/>
              </a:solidFill>
              <a:latin typeface="Arial" charset="0"/>
            </a:endParaRPr>
          </a:p>
          <a:p>
            <a:pPr algn="just" eaLnBrk="1" hangingPunct="1">
              <a:buFont typeface="Wingdings" pitchFamily="2" charset="2"/>
              <a:buNone/>
              <a:defRPr/>
            </a:pPr>
            <a:r>
              <a:rPr lang="es-ES" sz="2800" dirty="0" smtClean="0">
                <a:solidFill>
                  <a:srgbClr val="6666FF"/>
                </a:solidFill>
                <a:latin typeface="Arial" charset="0"/>
              </a:rPr>
              <a:t>    </a:t>
            </a:r>
          </a:p>
          <a:p>
            <a:pPr algn="just" eaLnBrk="1" hangingPunct="1">
              <a:buFont typeface="Wingdings" pitchFamily="2" charset="2"/>
              <a:buNone/>
              <a:defRPr/>
            </a:pPr>
            <a:r>
              <a:rPr lang="es-ES" sz="2800" dirty="0" smtClean="0">
                <a:latin typeface="Arial" charset="0"/>
              </a:rPr>
              <a:t>    </a:t>
            </a:r>
            <a:r>
              <a:rPr lang="es-ES" b="1" dirty="0" smtClean="0">
                <a:solidFill>
                  <a:schemeClr val="folHlink"/>
                </a:solidFill>
                <a:latin typeface="Arial" charset="0"/>
              </a:rPr>
              <a:t>-Alcoholes y sus derivados</a:t>
            </a:r>
          </a:p>
          <a:p>
            <a:pPr algn="just" eaLnBrk="1" hangingPunct="1">
              <a:buFont typeface="Wingdings" pitchFamily="2" charset="2"/>
              <a:buNone/>
              <a:defRPr/>
            </a:pPr>
            <a:r>
              <a:rPr lang="es-ES" sz="2800" dirty="0" smtClean="0">
                <a:latin typeface="Arial" charset="0"/>
              </a:rPr>
              <a:t>    </a:t>
            </a:r>
            <a:r>
              <a:rPr lang="es-ES" dirty="0" smtClean="0">
                <a:solidFill>
                  <a:srgbClr val="FF99FF"/>
                </a:solidFill>
                <a:latin typeface="Arial" charset="0"/>
              </a:rPr>
              <a:t>a) </a:t>
            </a:r>
            <a:r>
              <a:rPr lang="es-ES" b="1" dirty="0" smtClean="0">
                <a:solidFill>
                  <a:srgbClr val="FF99FF"/>
                </a:solidFill>
                <a:latin typeface="Arial" charset="0"/>
              </a:rPr>
              <a:t>Alcoholes</a:t>
            </a:r>
            <a:r>
              <a:rPr lang="es-ES" sz="2800" dirty="0" smtClean="0">
                <a:latin typeface="Arial" charset="0"/>
              </a:rPr>
              <a:t> :		     R </a:t>
            </a:r>
            <a:r>
              <a:rPr lang="es-ES" sz="2800" dirty="0" smtClean="0">
                <a:solidFill>
                  <a:srgbClr val="FF0000"/>
                </a:solidFill>
                <a:latin typeface="Arial" charset="0"/>
              </a:rPr>
              <a:t>–</a:t>
            </a:r>
            <a:r>
              <a:rPr lang="es-ES" sz="2800" dirty="0" smtClean="0">
                <a:latin typeface="Arial" charset="0"/>
              </a:rPr>
              <a:t>  </a:t>
            </a:r>
            <a:r>
              <a:rPr lang="es-ES" sz="2800" dirty="0" smtClean="0">
                <a:solidFill>
                  <a:srgbClr val="FF0000"/>
                </a:solidFill>
                <a:latin typeface="Arial" charset="0"/>
              </a:rPr>
              <a:t>O H</a:t>
            </a:r>
          </a:p>
          <a:p>
            <a:pPr algn="just" eaLnBrk="1" hangingPunct="1">
              <a:buFont typeface="Wingdings" pitchFamily="2" charset="2"/>
              <a:buNone/>
              <a:defRPr/>
            </a:pPr>
            <a:r>
              <a:rPr lang="es-ES" sz="2800" dirty="0" smtClean="0">
                <a:latin typeface="Arial" charset="0"/>
              </a:rPr>
              <a:t>    </a:t>
            </a:r>
            <a:endParaRPr lang="en-GB" sz="2800" dirty="0" smtClean="0">
              <a:latin typeface="Arial" charset="0"/>
            </a:endParaRPr>
          </a:p>
        </p:txBody>
      </p:sp>
      <p:pic>
        <p:nvPicPr>
          <p:cNvPr id="24579" name="Picture 12" descr="http://es.geocities.com/qo_02_clasifynomenc/images/035.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57250" y="3573463"/>
            <a:ext cx="7815263"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idx="1"/>
          </p:nvPr>
        </p:nvSpPr>
        <p:spPr>
          <a:xfrm>
            <a:off x="468313" y="765175"/>
            <a:ext cx="8229600" cy="4530725"/>
          </a:xfrm>
        </p:spPr>
        <p:txBody>
          <a:bodyPr/>
          <a:lstStyle/>
          <a:p>
            <a:pPr algn="just" eaLnBrk="1" hangingPunct="1">
              <a:buFont typeface="Wingdings" pitchFamily="2" charset="2"/>
              <a:buNone/>
              <a:defRPr/>
            </a:pPr>
            <a:r>
              <a:rPr lang="es-ES" dirty="0" smtClean="0">
                <a:solidFill>
                  <a:srgbClr val="FF99FF"/>
                </a:solidFill>
                <a:latin typeface="Arial" charset="0"/>
              </a:rPr>
              <a:t>    b) </a:t>
            </a:r>
            <a:r>
              <a:rPr lang="es-ES" b="1" dirty="0" smtClean="0">
                <a:solidFill>
                  <a:srgbClr val="FF99FF"/>
                </a:solidFill>
                <a:latin typeface="Arial" charset="0"/>
              </a:rPr>
              <a:t>Éteres</a:t>
            </a:r>
            <a:r>
              <a:rPr lang="es-ES" dirty="0" smtClean="0">
                <a:solidFill>
                  <a:srgbClr val="FF99FF"/>
                </a:solidFill>
                <a:latin typeface="Arial" charset="0"/>
              </a:rPr>
              <a:t>:</a:t>
            </a:r>
            <a:r>
              <a:rPr lang="es-ES" dirty="0" smtClean="0">
                <a:latin typeface="Arial" charset="0"/>
              </a:rPr>
              <a:t>		   R </a:t>
            </a:r>
            <a:r>
              <a:rPr lang="es-ES" dirty="0" smtClean="0">
                <a:solidFill>
                  <a:srgbClr val="FF0000"/>
                </a:solidFill>
                <a:latin typeface="Arial" charset="0"/>
              </a:rPr>
              <a:t>–</a:t>
            </a:r>
            <a:r>
              <a:rPr lang="es-ES" dirty="0" smtClean="0">
                <a:latin typeface="Arial" charset="0"/>
              </a:rPr>
              <a:t> </a:t>
            </a:r>
            <a:r>
              <a:rPr lang="es-ES" dirty="0" smtClean="0">
                <a:solidFill>
                  <a:srgbClr val="FF0000"/>
                </a:solidFill>
                <a:latin typeface="Arial" charset="0"/>
              </a:rPr>
              <a:t>O</a:t>
            </a:r>
            <a:r>
              <a:rPr lang="es-ES" dirty="0" smtClean="0">
                <a:latin typeface="Arial" charset="0"/>
              </a:rPr>
              <a:t> </a:t>
            </a:r>
            <a:r>
              <a:rPr lang="es-ES" dirty="0" smtClean="0">
                <a:solidFill>
                  <a:srgbClr val="FF0000"/>
                </a:solidFill>
                <a:latin typeface="Arial" charset="0"/>
              </a:rPr>
              <a:t>-</a:t>
            </a:r>
            <a:r>
              <a:rPr lang="es-ES" dirty="0" smtClean="0">
                <a:latin typeface="Arial" charset="0"/>
              </a:rPr>
              <a:t>  R´</a:t>
            </a:r>
          </a:p>
          <a:p>
            <a:pPr algn="just" eaLnBrk="1" hangingPunct="1">
              <a:buFont typeface="Wingdings" pitchFamily="2" charset="2"/>
              <a:buNone/>
              <a:defRPr/>
            </a:pPr>
            <a:endParaRPr lang="es-ES" dirty="0" smtClean="0">
              <a:latin typeface="Arial" charset="0"/>
            </a:endParaRPr>
          </a:p>
          <a:p>
            <a:pPr algn="just" eaLnBrk="1" hangingPunct="1">
              <a:buFont typeface="Wingdings" pitchFamily="2" charset="2"/>
              <a:buNone/>
              <a:defRPr/>
            </a:pPr>
            <a:endParaRPr lang="es-ES" dirty="0" smtClean="0">
              <a:latin typeface="Arial" charset="0"/>
            </a:endParaRPr>
          </a:p>
          <a:p>
            <a:pPr algn="just" eaLnBrk="1" hangingPunct="1">
              <a:buFont typeface="Wingdings" pitchFamily="2" charset="2"/>
              <a:buNone/>
              <a:defRPr/>
            </a:pPr>
            <a:endParaRPr lang="es-ES" dirty="0" smtClean="0">
              <a:latin typeface="Arial" charset="0"/>
            </a:endParaRPr>
          </a:p>
          <a:p>
            <a:pPr algn="just" eaLnBrk="1" hangingPunct="1">
              <a:buFont typeface="Wingdings" pitchFamily="2" charset="2"/>
              <a:buNone/>
              <a:defRPr/>
            </a:pPr>
            <a:r>
              <a:rPr lang="es-ES" dirty="0" smtClean="0">
                <a:latin typeface="Arial" charset="0"/>
              </a:rPr>
              <a:t>    </a:t>
            </a:r>
            <a:r>
              <a:rPr lang="es-ES" dirty="0" smtClean="0">
                <a:solidFill>
                  <a:srgbClr val="FF99FF"/>
                </a:solidFill>
                <a:latin typeface="Arial" charset="0"/>
              </a:rPr>
              <a:t>c) </a:t>
            </a:r>
            <a:r>
              <a:rPr lang="es-ES" b="1" dirty="0" smtClean="0">
                <a:solidFill>
                  <a:srgbClr val="FF99FF"/>
                </a:solidFill>
                <a:latin typeface="Arial" charset="0"/>
              </a:rPr>
              <a:t>Fenoles</a:t>
            </a:r>
            <a:r>
              <a:rPr lang="es-ES" dirty="0" smtClean="0">
                <a:solidFill>
                  <a:srgbClr val="FF99FF"/>
                </a:solidFill>
                <a:latin typeface="Arial" charset="0"/>
              </a:rPr>
              <a:t>:</a:t>
            </a:r>
            <a:r>
              <a:rPr lang="es-ES" dirty="0" smtClean="0">
                <a:latin typeface="Arial" charset="0"/>
              </a:rPr>
              <a:t>	 Ar </a:t>
            </a:r>
            <a:r>
              <a:rPr lang="es-ES" dirty="0" smtClean="0">
                <a:solidFill>
                  <a:srgbClr val="FF0000"/>
                </a:solidFill>
                <a:latin typeface="Arial" charset="0"/>
              </a:rPr>
              <a:t>- OH</a:t>
            </a:r>
            <a:r>
              <a:rPr lang="es-ES" dirty="0" smtClean="0">
                <a:latin typeface="Arial" charset="0"/>
              </a:rPr>
              <a:t> 	</a:t>
            </a:r>
            <a:endParaRPr lang="en-GB" dirty="0" smtClean="0">
              <a:latin typeface="Arial" charset="0"/>
            </a:endParaRPr>
          </a:p>
          <a:p>
            <a:pPr eaLnBrk="1" hangingPunct="1">
              <a:buFont typeface="Wingdings" pitchFamily="2" charset="2"/>
              <a:buNone/>
              <a:defRPr/>
            </a:pPr>
            <a:r>
              <a:rPr lang="es-ES" dirty="0" smtClean="0">
                <a:latin typeface="Arial" charset="0"/>
              </a:rPr>
              <a:t>               </a:t>
            </a:r>
            <a:endParaRPr lang="en-GB" dirty="0" smtClean="0">
              <a:latin typeface="Arial" charset="0"/>
            </a:endParaRPr>
          </a:p>
        </p:txBody>
      </p:sp>
      <p:pic>
        <p:nvPicPr>
          <p:cNvPr id="25603" name="Picture 8" descr="http://es.geocities.com/qo_02_clasifynomenc/images/038.JPG"/>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58888" y="1628775"/>
            <a:ext cx="7129462" cy="128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10" descr="http://usuarios.lycos.es/alonsoquevedo/formulaorganica/images/fenois39.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219700" y="3898900"/>
            <a:ext cx="2017713" cy="16017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5605" name="Rectangle 11"/>
          <p:cNvSpPr>
            <a:spLocks noChangeArrowheads="1"/>
          </p:cNvSpPr>
          <p:nvPr/>
        </p:nvSpPr>
        <p:spPr bwMode="auto">
          <a:xfrm>
            <a:off x="5076825" y="5614988"/>
            <a:ext cx="247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s-PE" sz="2400"/>
              <a:t>1,2-bencenodi</a:t>
            </a:r>
            <a:r>
              <a:rPr lang="en-GB" altLang="es-PE" sz="2400" b="1"/>
              <a:t>ol</a:t>
            </a:r>
            <a:r>
              <a:rPr lang="en-GB" altLang="es-PE" sz="2400"/>
              <a:t> </a:t>
            </a:r>
          </a:p>
        </p:txBody>
      </p:sp>
      <p:pic>
        <p:nvPicPr>
          <p:cNvPr id="25606" name="Picture 17" descr="http://cl.kalipedia.com/kalipediamedia/cienciasnaturales/media/200805/09/fisicayquimica/20080509klpcnafyq_9_Ies_SCO.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75" y="3857625"/>
            <a:ext cx="20002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idx="1"/>
          </p:nvPr>
        </p:nvSpPr>
        <p:spPr>
          <a:xfrm>
            <a:off x="590550" y="870545"/>
            <a:ext cx="8229600" cy="5438775"/>
          </a:xfrm>
        </p:spPr>
        <p:txBody>
          <a:bodyPr/>
          <a:lstStyle/>
          <a:p>
            <a:pPr eaLnBrk="1" hangingPunct="1">
              <a:buFont typeface="Wingdings" pitchFamily="2" charset="2"/>
              <a:buNone/>
              <a:defRPr/>
            </a:pPr>
            <a:r>
              <a:rPr lang="es-ES" sz="3600" b="1" dirty="0" smtClean="0">
                <a:solidFill>
                  <a:schemeClr val="folHlink"/>
                </a:solidFill>
              </a:rPr>
              <a:t>-</a:t>
            </a:r>
            <a:r>
              <a:rPr lang="es-ES" b="1" dirty="0" smtClean="0">
                <a:solidFill>
                  <a:schemeClr val="folHlink"/>
                </a:solidFill>
                <a:latin typeface="Arial" charset="0"/>
              </a:rPr>
              <a:t>Compuestos Carboxílicos</a:t>
            </a:r>
            <a:endParaRPr lang="es-ES" sz="2400" b="1" dirty="0" smtClean="0">
              <a:solidFill>
                <a:schemeClr val="folHlink"/>
              </a:solidFill>
              <a:latin typeface="Arial" charset="0"/>
            </a:endParaRPr>
          </a:p>
          <a:p>
            <a:pPr algn="just" eaLnBrk="1" hangingPunct="1">
              <a:buFont typeface="Wingdings" pitchFamily="2" charset="2"/>
              <a:buNone/>
              <a:defRPr/>
            </a:pPr>
            <a:r>
              <a:rPr lang="es-ES" dirty="0" smtClean="0">
                <a:solidFill>
                  <a:srgbClr val="FF99FF"/>
                </a:solidFill>
                <a:latin typeface="Arial" charset="0"/>
              </a:rPr>
              <a:t>a) </a:t>
            </a:r>
            <a:r>
              <a:rPr lang="es-ES" b="1" dirty="0" smtClean="0">
                <a:solidFill>
                  <a:srgbClr val="FF99FF"/>
                </a:solidFill>
                <a:latin typeface="Arial" charset="0"/>
              </a:rPr>
              <a:t>Aldehídos</a:t>
            </a:r>
            <a:r>
              <a:rPr lang="es-ES" sz="2800" b="1" dirty="0" smtClean="0">
                <a:solidFill>
                  <a:srgbClr val="FF99FF"/>
                </a:solidFill>
                <a:latin typeface="Arial" charset="0"/>
              </a:rPr>
              <a:t> </a:t>
            </a:r>
            <a:r>
              <a:rPr lang="es-ES" sz="2800" dirty="0" smtClean="0">
                <a:solidFill>
                  <a:srgbClr val="FF99FF"/>
                </a:solidFill>
                <a:latin typeface="Arial" charset="0"/>
              </a:rPr>
              <a:t>:</a:t>
            </a:r>
            <a:r>
              <a:rPr lang="es-ES" dirty="0" smtClean="0">
                <a:latin typeface="Arial" charset="0"/>
              </a:rPr>
              <a:t>		</a:t>
            </a:r>
            <a:r>
              <a:rPr lang="es-ES" dirty="0" smtClean="0">
                <a:solidFill>
                  <a:srgbClr val="FF0000"/>
                </a:solidFill>
                <a:latin typeface="Arial" charset="0"/>
              </a:rPr>
              <a:t>        H</a:t>
            </a:r>
            <a:endParaRPr lang="en-GB" dirty="0" smtClean="0">
              <a:solidFill>
                <a:srgbClr val="FF0000"/>
              </a:solidFill>
              <a:latin typeface="Arial" charset="0"/>
            </a:endParaRPr>
          </a:p>
          <a:p>
            <a:pPr algn="just" eaLnBrk="1" hangingPunct="1">
              <a:buFont typeface="Wingdings" pitchFamily="2" charset="2"/>
              <a:buNone/>
              <a:defRPr/>
            </a:pPr>
            <a:r>
              <a:rPr lang="en-GB" dirty="0" smtClean="0">
                <a:latin typeface="Arial" charset="0"/>
              </a:rPr>
              <a:t/>
            </a:r>
            <a:br>
              <a:rPr lang="en-GB" dirty="0" smtClean="0">
                <a:latin typeface="Arial" charset="0"/>
              </a:rPr>
            </a:br>
            <a:r>
              <a:rPr lang="en-GB" dirty="0" smtClean="0">
                <a:latin typeface="Arial" charset="0"/>
              </a:rPr>
              <a:t>                             </a:t>
            </a:r>
            <a:r>
              <a:rPr lang="es-ES" dirty="0" smtClean="0">
                <a:latin typeface="Arial" charset="0"/>
              </a:rPr>
              <a:t>R   </a:t>
            </a:r>
            <a:r>
              <a:rPr lang="es-ES" dirty="0" smtClean="0">
                <a:solidFill>
                  <a:srgbClr val="FF0000"/>
                </a:solidFill>
                <a:latin typeface="Arial" charset="0"/>
              </a:rPr>
              <a:t>-</a:t>
            </a:r>
            <a:r>
              <a:rPr lang="es-ES" dirty="0" smtClean="0">
                <a:latin typeface="Arial" charset="0"/>
              </a:rPr>
              <a:t>	</a:t>
            </a:r>
            <a:r>
              <a:rPr lang="es-ES" dirty="0" smtClean="0">
                <a:solidFill>
                  <a:srgbClr val="FF0000"/>
                </a:solidFill>
                <a:latin typeface="Arial" charset="0"/>
              </a:rPr>
              <a:t>C</a:t>
            </a:r>
            <a:r>
              <a:rPr lang="es-ES" dirty="0" smtClean="0">
                <a:latin typeface="Arial" charset="0"/>
              </a:rPr>
              <a:t>  </a:t>
            </a:r>
            <a:r>
              <a:rPr lang="es-ES" dirty="0" smtClean="0">
                <a:solidFill>
                  <a:srgbClr val="FF0000"/>
                </a:solidFill>
                <a:latin typeface="Arial" charset="0"/>
              </a:rPr>
              <a:t>=   O</a:t>
            </a:r>
          </a:p>
          <a:p>
            <a:pPr eaLnBrk="1" hangingPunct="1">
              <a:buFont typeface="Wingdings" pitchFamily="2" charset="2"/>
              <a:buNone/>
              <a:defRPr/>
            </a:pPr>
            <a:endParaRPr lang="es-ES" sz="2800" b="1" dirty="0" smtClean="0">
              <a:solidFill>
                <a:schemeClr val="folHlink"/>
              </a:solidFill>
              <a:latin typeface="Arial" charset="0"/>
            </a:endParaRPr>
          </a:p>
          <a:p>
            <a:pPr eaLnBrk="1" hangingPunct="1">
              <a:buFont typeface="Wingdings" pitchFamily="2" charset="2"/>
              <a:buNone/>
              <a:defRPr/>
            </a:pPr>
            <a:endParaRPr lang="es-ES" sz="2800" b="1" dirty="0" smtClean="0">
              <a:solidFill>
                <a:schemeClr val="folHlink"/>
              </a:solidFill>
              <a:latin typeface="Arial" charset="0"/>
            </a:endParaRPr>
          </a:p>
          <a:p>
            <a:pPr eaLnBrk="1" hangingPunct="1">
              <a:buFont typeface="Wingdings" pitchFamily="2" charset="2"/>
              <a:buNone/>
              <a:defRPr/>
            </a:pPr>
            <a:endParaRPr lang="en-GB" sz="3600" b="1" dirty="0" smtClean="0">
              <a:solidFill>
                <a:schemeClr val="folHlink"/>
              </a:solidFill>
              <a:latin typeface="Arial" charset="0"/>
            </a:endParaRPr>
          </a:p>
        </p:txBody>
      </p:sp>
      <p:pic>
        <p:nvPicPr>
          <p:cNvPr id="26627" name="Picture 5" descr="http://usuarios.lycos.es/alonsoquevedo/formulaorganica/images/aldehi5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71500" y="3789363"/>
            <a:ext cx="3816350" cy="14700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6628" name="Picture 6" descr="aldehi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581525"/>
            <a:ext cx="4105275" cy="6048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6629" name="Line 7"/>
          <p:cNvSpPr>
            <a:spLocks noChangeShapeType="1"/>
          </p:cNvSpPr>
          <p:nvPr/>
        </p:nvSpPr>
        <p:spPr bwMode="auto">
          <a:xfrm>
            <a:off x="5364088" y="2203971"/>
            <a:ext cx="0" cy="2889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6630" name="Rectangle 11"/>
          <p:cNvSpPr>
            <a:spLocks noChangeArrowheads="1"/>
          </p:cNvSpPr>
          <p:nvPr/>
        </p:nvSpPr>
        <p:spPr bwMode="auto">
          <a:xfrm>
            <a:off x="1835150" y="5373688"/>
            <a:ext cx="1800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s-PE" sz="2800"/>
              <a:t>Butan</a:t>
            </a:r>
            <a:r>
              <a:rPr lang="en-GB" altLang="es-PE" sz="2800" b="1"/>
              <a:t>al</a:t>
            </a:r>
            <a:r>
              <a:rPr lang="en-GB" altLang="es-PE" sz="2800"/>
              <a:t> </a:t>
            </a:r>
          </a:p>
        </p:txBody>
      </p:sp>
      <p:sp>
        <p:nvSpPr>
          <p:cNvPr id="26631" name="Rectangle 12"/>
          <p:cNvSpPr>
            <a:spLocks noChangeArrowheads="1"/>
          </p:cNvSpPr>
          <p:nvPr/>
        </p:nvSpPr>
        <p:spPr bwMode="auto">
          <a:xfrm>
            <a:off x="5435600" y="5373688"/>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s-PE" sz="2800"/>
              <a:t>Butanodial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a:xfrm>
            <a:off x="395288" y="1130523"/>
            <a:ext cx="8229600" cy="4530725"/>
          </a:xfrm>
        </p:spPr>
        <p:txBody>
          <a:bodyPr/>
          <a:lstStyle/>
          <a:p>
            <a:pPr algn="just" eaLnBrk="1" hangingPunct="1">
              <a:buFont typeface="Wingdings" pitchFamily="2" charset="2"/>
              <a:buNone/>
              <a:defRPr/>
            </a:pPr>
            <a:r>
              <a:rPr lang="es-ES" dirty="0" smtClean="0">
                <a:solidFill>
                  <a:srgbClr val="FF99FF"/>
                </a:solidFill>
                <a:latin typeface="Arial" charset="0"/>
              </a:rPr>
              <a:t>   b) </a:t>
            </a:r>
            <a:r>
              <a:rPr lang="es-ES" b="1" dirty="0" smtClean="0">
                <a:solidFill>
                  <a:srgbClr val="FF99FF"/>
                </a:solidFill>
                <a:latin typeface="Arial" charset="0"/>
              </a:rPr>
              <a:t>Cetonas</a:t>
            </a:r>
            <a:r>
              <a:rPr lang="es-ES" dirty="0" smtClean="0">
                <a:solidFill>
                  <a:srgbClr val="FF99FF"/>
                </a:solidFill>
                <a:latin typeface="Arial" charset="0"/>
              </a:rPr>
              <a:t>:</a:t>
            </a:r>
            <a:r>
              <a:rPr lang="es-ES" dirty="0" smtClean="0">
                <a:latin typeface="Arial" charset="0"/>
              </a:rPr>
              <a:t>		   R </a:t>
            </a:r>
            <a:r>
              <a:rPr lang="es-ES" dirty="0" smtClean="0">
                <a:solidFill>
                  <a:srgbClr val="FF0000"/>
                </a:solidFill>
                <a:latin typeface="Arial" charset="0"/>
              </a:rPr>
              <a:t>–</a:t>
            </a:r>
            <a:r>
              <a:rPr lang="es-ES" dirty="0" smtClean="0">
                <a:latin typeface="Arial" charset="0"/>
              </a:rPr>
              <a:t> </a:t>
            </a:r>
            <a:r>
              <a:rPr lang="es-ES" dirty="0" smtClean="0">
                <a:solidFill>
                  <a:srgbClr val="FF0000"/>
                </a:solidFill>
                <a:latin typeface="Arial" charset="0"/>
              </a:rPr>
              <a:t>C – </a:t>
            </a:r>
            <a:r>
              <a:rPr lang="es-ES" dirty="0" smtClean="0">
                <a:latin typeface="Arial" charset="0"/>
              </a:rPr>
              <a:t>R´ </a:t>
            </a:r>
          </a:p>
          <a:p>
            <a:pPr algn="just" eaLnBrk="1" hangingPunct="1">
              <a:buFont typeface="Wingdings" pitchFamily="2" charset="2"/>
              <a:buNone/>
              <a:defRPr/>
            </a:pPr>
            <a:r>
              <a:rPr lang="es-ES" dirty="0" smtClean="0">
                <a:latin typeface="Arial" charset="0"/>
              </a:rPr>
              <a:t> 				                  </a:t>
            </a:r>
            <a:r>
              <a:rPr lang="es-ES" dirty="0" smtClean="0">
                <a:solidFill>
                  <a:srgbClr val="FF0000"/>
                </a:solidFill>
                <a:latin typeface="Arial" charset="0"/>
              </a:rPr>
              <a:t>||</a:t>
            </a:r>
          </a:p>
          <a:p>
            <a:pPr algn="just" eaLnBrk="1" hangingPunct="1">
              <a:buFont typeface="Wingdings" pitchFamily="2" charset="2"/>
              <a:buNone/>
              <a:defRPr/>
            </a:pPr>
            <a:r>
              <a:rPr lang="es-ES" dirty="0" smtClean="0">
                <a:latin typeface="Arial" charset="0"/>
              </a:rPr>
              <a:t>                                          </a:t>
            </a:r>
            <a:r>
              <a:rPr lang="es-ES" dirty="0" smtClean="0">
                <a:solidFill>
                  <a:srgbClr val="FF0000"/>
                </a:solidFill>
                <a:latin typeface="Arial" charset="0"/>
              </a:rPr>
              <a:t>O</a:t>
            </a:r>
            <a:endParaRPr lang="en-GB" dirty="0" smtClean="0">
              <a:solidFill>
                <a:srgbClr val="FF0000"/>
              </a:solidFill>
              <a:latin typeface="Arial" charset="0"/>
            </a:endParaRPr>
          </a:p>
          <a:p>
            <a:pPr eaLnBrk="1" hangingPunct="1">
              <a:buFont typeface="Wingdings" pitchFamily="2" charset="2"/>
              <a:buNone/>
              <a:defRPr/>
            </a:pPr>
            <a:endParaRPr lang="en-GB" dirty="0" smtClean="0"/>
          </a:p>
        </p:txBody>
      </p:sp>
      <p:pic>
        <p:nvPicPr>
          <p:cNvPr id="27651" name="Picture 4" descr="http://usuarios.lycos.es/alonsoquevedo/formulaorganica/images/cetona58.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11188" y="3653705"/>
            <a:ext cx="3746500" cy="12874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7652" name="Picture 5" descr="cetona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156943"/>
            <a:ext cx="4175125" cy="7842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7653" name="Rectangle 6"/>
          <p:cNvSpPr>
            <a:spLocks noChangeArrowheads="1"/>
          </p:cNvSpPr>
          <p:nvPr/>
        </p:nvSpPr>
        <p:spPr bwMode="auto">
          <a:xfrm>
            <a:off x="971550" y="5070128"/>
            <a:ext cx="3303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s-PE" sz="2800" dirty="0" err="1"/>
              <a:t>Metil</a:t>
            </a:r>
            <a:r>
              <a:rPr lang="en-GB" altLang="es-PE" sz="2800" dirty="0"/>
              <a:t> </a:t>
            </a:r>
            <a:r>
              <a:rPr lang="en-GB" altLang="es-PE" sz="2800" dirty="0" err="1"/>
              <a:t>propil</a:t>
            </a:r>
            <a:r>
              <a:rPr lang="en-GB" altLang="es-PE" sz="2800" dirty="0"/>
              <a:t> </a:t>
            </a:r>
            <a:r>
              <a:rPr lang="en-GB" altLang="es-PE" sz="2800" b="1" dirty="0" err="1"/>
              <a:t>cetona</a:t>
            </a:r>
            <a:r>
              <a:rPr lang="en-GB" altLang="es-PE" dirty="0"/>
              <a:t> </a:t>
            </a:r>
          </a:p>
        </p:txBody>
      </p:sp>
      <p:sp>
        <p:nvSpPr>
          <p:cNvPr id="27654" name="Rectangle 7"/>
          <p:cNvSpPr>
            <a:spLocks noChangeArrowheads="1"/>
          </p:cNvSpPr>
          <p:nvPr/>
        </p:nvSpPr>
        <p:spPr bwMode="auto">
          <a:xfrm>
            <a:off x="5580063" y="5070128"/>
            <a:ext cx="2324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GB" altLang="es-PE" sz="2800" dirty="0"/>
              <a:t>3-pentan</a:t>
            </a:r>
            <a:r>
              <a:rPr lang="en-GB" altLang="es-PE" sz="2800" b="1" dirty="0"/>
              <a:t>ona</a:t>
            </a:r>
            <a:r>
              <a:rPr lang="en-GB" altLang="es-PE" dirty="0"/>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395288" y="764704"/>
            <a:ext cx="8229600" cy="6119813"/>
          </a:xfrm>
        </p:spPr>
        <p:txBody>
          <a:bodyPr/>
          <a:lstStyle/>
          <a:p>
            <a:pPr algn="just" eaLnBrk="1" hangingPunct="1">
              <a:buFont typeface="Wingdings" pitchFamily="2" charset="2"/>
              <a:buNone/>
              <a:defRPr/>
            </a:pPr>
            <a:r>
              <a:rPr lang="es-ES" dirty="0" smtClean="0"/>
              <a:t>    </a:t>
            </a:r>
            <a:r>
              <a:rPr lang="es-ES" b="1" dirty="0" smtClean="0">
                <a:solidFill>
                  <a:schemeClr val="folHlink"/>
                </a:solidFill>
              </a:rPr>
              <a:t>-Á</a:t>
            </a:r>
            <a:r>
              <a:rPr lang="es-ES" b="1" dirty="0" smtClean="0">
                <a:solidFill>
                  <a:schemeClr val="folHlink"/>
                </a:solidFill>
                <a:latin typeface="Arial" charset="0"/>
              </a:rPr>
              <a:t>cidos y sus derivados</a:t>
            </a:r>
            <a:r>
              <a:rPr lang="es-ES" sz="3600" b="1" dirty="0" smtClean="0">
                <a:latin typeface="Arial" charset="0"/>
              </a:rPr>
              <a:t>   </a:t>
            </a:r>
            <a:r>
              <a:rPr lang="es-ES" dirty="0" smtClean="0">
                <a:latin typeface="Arial" charset="0"/>
              </a:rPr>
              <a:t>                                                                                                              </a:t>
            </a:r>
          </a:p>
          <a:p>
            <a:pPr algn="just" eaLnBrk="1" hangingPunct="1">
              <a:buFont typeface="Wingdings" pitchFamily="2" charset="2"/>
              <a:buNone/>
              <a:defRPr/>
            </a:pPr>
            <a:r>
              <a:rPr lang="es-ES" dirty="0" smtClean="0">
                <a:latin typeface="Arial" charset="0"/>
              </a:rPr>
              <a:t>    </a:t>
            </a:r>
            <a:r>
              <a:rPr lang="es-ES" dirty="0" smtClean="0">
                <a:solidFill>
                  <a:srgbClr val="FF99FF"/>
                </a:solidFill>
                <a:latin typeface="Arial" charset="0"/>
              </a:rPr>
              <a:t>a) </a:t>
            </a:r>
            <a:r>
              <a:rPr lang="es-ES" b="1" dirty="0" smtClean="0">
                <a:solidFill>
                  <a:srgbClr val="FF99FF"/>
                </a:solidFill>
                <a:latin typeface="Arial" charset="0"/>
              </a:rPr>
              <a:t>Ácidos Carboxílicos </a:t>
            </a:r>
            <a:r>
              <a:rPr lang="es-ES" dirty="0" smtClean="0">
                <a:solidFill>
                  <a:srgbClr val="FF99FF"/>
                </a:solidFill>
                <a:latin typeface="Arial" charset="0"/>
              </a:rPr>
              <a:t>:</a:t>
            </a:r>
            <a:r>
              <a:rPr lang="es-ES" dirty="0" smtClean="0">
                <a:latin typeface="Arial" charset="0"/>
              </a:rPr>
              <a:t>		</a:t>
            </a:r>
          </a:p>
          <a:p>
            <a:pPr algn="just" eaLnBrk="1" hangingPunct="1">
              <a:buFont typeface="Wingdings" pitchFamily="2" charset="2"/>
              <a:buNone/>
              <a:defRPr/>
            </a:pPr>
            <a:r>
              <a:rPr lang="es-ES" dirty="0" smtClean="0">
                <a:latin typeface="Arial" charset="0"/>
              </a:rPr>
              <a:t>                                                </a:t>
            </a:r>
            <a:r>
              <a:rPr lang="es-ES" dirty="0" smtClean="0">
                <a:solidFill>
                  <a:srgbClr val="FF0000"/>
                </a:solidFill>
                <a:latin typeface="Arial" charset="0"/>
              </a:rPr>
              <a:t>O</a:t>
            </a:r>
          </a:p>
          <a:p>
            <a:pPr algn="just" eaLnBrk="1" hangingPunct="1">
              <a:buFont typeface="Wingdings" pitchFamily="2" charset="2"/>
              <a:buNone/>
              <a:defRPr/>
            </a:pPr>
            <a:r>
              <a:rPr lang="es-ES" dirty="0" smtClean="0">
                <a:latin typeface="Arial" charset="0"/>
              </a:rPr>
              <a:t>                                   R </a:t>
            </a:r>
            <a:r>
              <a:rPr lang="es-ES" dirty="0" smtClean="0">
                <a:solidFill>
                  <a:srgbClr val="FF0000"/>
                </a:solidFill>
                <a:latin typeface="Arial" charset="0"/>
              </a:rPr>
              <a:t>- C</a:t>
            </a:r>
            <a:r>
              <a:rPr lang="es-ES" dirty="0" smtClean="0">
                <a:latin typeface="Arial" charset="0"/>
              </a:rPr>
              <a:t>                         </a:t>
            </a:r>
          </a:p>
          <a:p>
            <a:pPr algn="just" eaLnBrk="1" hangingPunct="1">
              <a:buFont typeface="Wingdings" pitchFamily="2" charset="2"/>
              <a:buNone/>
              <a:defRPr/>
            </a:pPr>
            <a:r>
              <a:rPr lang="es-ES" dirty="0" smtClean="0">
                <a:latin typeface="Arial" charset="0"/>
              </a:rPr>
              <a:t>                                                </a:t>
            </a:r>
            <a:r>
              <a:rPr lang="es-ES" dirty="0" smtClean="0">
                <a:solidFill>
                  <a:srgbClr val="FF0000"/>
                </a:solidFill>
                <a:latin typeface="Arial" charset="0"/>
              </a:rPr>
              <a:t>OH</a:t>
            </a:r>
          </a:p>
          <a:p>
            <a:pPr algn="just" eaLnBrk="1" hangingPunct="1">
              <a:buFont typeface="Wingdings" pitchFamily="2" charset="2"/>
              <a:buNone/>
              <a:defRPr/>
            </a:pPr>
            <a:r>
              <a:rPr lang="es-ES" dirty="0" smtClean="0">
                <a:latin typeface="Arial" charset="0"/>
              </a:rPr>
              <a:t>   </a:t>
            </a:r>
          </a:p>
          <a:p>
            <a:pPr algn="just" eaLnBrk="1" hangingPunct="1">
              <a:buFont typeface="Wingdings" pitchFamily="2" charset="2"/>
              <a:buNone/>
              <a:defRPr/>
            </a:pPr>
            <a:r>
              <a:rPr lang="es-ES" dirty="0" smtClean="0">
                <a:latin typeface="Arial" charset="0"/>
              </a:rPr>
              <a:t>     </a:t>
            </a:r>
            <a:endParaRPr lang="en-GB" sz="4400" baseline="-25000" dirty="0" smtClean="0">
              <a:latin typeface="Arial" charset="0"/>
            </a:endParaRPr>
          </a:p>
        </p:txBody>
      </p:sp>
      <p:grpSp>
        <p:nvGrpSpPr>
          <p:cNvPr id="28675" name="Group 51"/>
          <p:cNvGrpSpPr>
            <a:grpSpLocks/>
          </p:cNvGrpSpPr>
          <p:nvPr/>
        </p:nvGrpSpPr>
        <p:grpSpPr bwMode="auto">
          <a:xfrm>
            <a:off x="5435600" y="2491432"/>
            <a:ext cx="358775" cy="217488"/>
            <a:chOff x="2608" y="1071"/>
            <a:chExt cx="226" cy="137"/>
          </a:xfrm>
        </p:grpSpPr>
        <p:sp>
          <p:nvSpPr>
            <p:cNvPr id="28687" name="Line 4"/>
            <p:cNvSpPr>
              <a:spLocks noChangeShapeType="1"/>
            </p:cNvSpPr>
            <p:nvPr/>
          </p:nvSpPr>
          <p:spPr bwMode="auto">
            <a:xfrm flipV="1">
              <a:off x="2608" y="1071"/>
              <a:ext cx="181" cy="9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8688" name="Line 5"/>
            <p:cNvSpPr>
              <a:spLocks noChangeShapeType="1"/>
            </p:cNvSpPr>
            <p:nvPr/>
          </p:nvSpPr>
          <p:spPr bwMode="auto">
            <a:xfrm flipV="1">
              <a:off x="2653" y="1117"/>
              <a:ext cx="181" cy="9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28676" name="Line 6"/>
          <p:cNvSpPr>
            <a:spLocks noChangeShapeType="1"/>
          </p:cNvSpPr>
          <p:nvPr/>
        </p:nvSpPr>
        <p:spPr bwMode="auto">
          <a:xfrm>
            <a:off x="5580063" y="3068513"/>
            <a:ext cx="144462" cy="14446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8677" name="Rectangle 14"/>
          <p:cNvSpPr>
            <a:spLocks noChangeArrowheads="1"/>
          </p:cNvSpPr>
          <p:nvPr/>
        </p:nvSpPr>
        <p:spPr bwMode="auto">
          <a:xfrm>
            <a:off x="0" y="0"/>
            <a:ext cx="90868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pic>
        <p:nvPicPr>
          <p:cNvPr id="28678" name="Picture 13" descr="http://es.geocities.com/qo_02_clasifynomenc/images/048.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5288" y="4240683"/>
            <a:ext cx="8353425"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816" name="Group 24"/>
          <p:cNvGraphicFramePr>
            <a:graphicFrameLocks noGrp="1"/>
          </p:cNvGraphicFramePr>
          <p:nvPr/>
        </p:nvGraphicFramePr>
        <p:xfrm>
          <a:off x="28575" y="0"/>
          <a:ext cx="9086850" cy="518048"/>
        </p:xfrm>
        <a:graphic>
          <a:graphicData uri="http://schemas.openxmlformats.org/drawingml/2006/table">
            <a:tbl>
              <a:tblPr/>
              <a:tblGrid>
                <a:gridCol w="9086850"/>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PE"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marT="45664" marB="45664" anchor="ctr" horzOverflow="overflow">
                    <a:lnL cap="flat">
                      <a:noFill/>
                    </a:lnL>
                    <a:lnR cap="flat">
                      <a:noFill/>
                    </a:lnR>
                    <a:lnT cap="flat">
                      <a:noFill/>
                    </a:lnT>
                    <a:lnB cap="flat">
                      <a:noFill/>
                    </a:lnB>
                    <a:lnTlToBr>
                      <a:noFill/>
                    </a:lnTlToBr>
                    <a:lnBlToTr>
                      <a:noFill/>
                    </a:lnBlToTr>
                    <a:noFill/>
                  </a:tcPr>
                </a:tc>
              </a:tr>
            </a:tbl>
          </a:graphicData>
        </a:graphic>
      </p:graphicFrame>
      <p:sp>
        <p:nvSpPr>
          <p:cNvPr id="28681" name="Rectangle 26"/>
          <p:cNvSpPr>
            <a:spLocks noChangeArrowheads="1"/>
          </p:cNvSpPr>
          <p:nvPr/>
        </p:nvSpPr>
        <p:spPr bwMode="auto">
          <a:xfrm>
            <a:off x="0" y="0"/>
            <a:ext cx="907573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graphicFrame>
        <p:nvGraphicFramePr>
          <p:cNvPr id="33828" name="Group 36"/>
          <p:cNvGraphicFramePr>
            <a:graphicFrameLocks noGrp="1"/>
          </p:cNvGraphicFramePr>
          <p:nvPr/>
        </p:nvGraphicFramePr>
        <p:xfrm>
          <a:off x="33338" y="0"/>
          <a:ext cx="9075737" cy="518048"/>
        </p:xfrm>
        <a:graphic>
          <a:graphicData uri="http://schemas.openxmlformats.org/drawingml/2006/table">
            <a:tbl>
              <a:tblPr/>
              <a:tblGrid>
                <a:gridCol w="9075737"/>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PE"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marT="45664" marB="45664" anchor="ctr" horzOverflow="overflow">
                    <a:lnL cap="flat">
                      <a:noFill/>
                    </a:lnL>
                    <a:lnR cap="flat">
                      <a:noFill/>
                    </a:lnR>
                    <a:lnT cap="flat">
                      <a:noFill/>
                    </a:lnT>
                    <a:lnB cap="flat">
                      <a:noFill/>
                    </a:lnB>
                    <a:lnTlToBr>
                      <a:noFill/>
                    </a:lnTlToBr>
                    <a:lnBlToTr>
                      <a:noFill/>
                    </a:lnBlToTr>
                    <a:noFill/>
                  </a:tcPr>
                </a:tc>
              </a:tr>
            </a:tbl>
          </a:graphicData>
        </a:graphic>
      </p:graphicFrame>
      <p:sp>
        <p:nvSpPr>
          <p:cNvPr id="28684" name="Rectangle 38"/>
          <p:cNvSpPr>
            <a:spLocks noChangeArrowheads="1"/>
          </p:cNvSpPr>
          <p:nvPr/>
        </p:nvSpPr>
        <p:spPr bwMode="auto">
          <a:xfrm>
            <a:off x="0" y="0"/>
            <a:ext cx="6858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graphicFrame>
        <p:nvGraphicFramePr>
          <p:cNvPr id="33840" name="Group 48"/>
          <p:cNvGraphicFramePr>
            <a:graphicFrameLocks noGrp="1"/>
          </p:cNvGraphicFramePr>
          <p:nvPr/>
        </p:nvGraphicFramePr>
        <p:xfrm>
          <a:off x="1116013" y="0"/>
          <a:ext cx="6858000" cy="518048"/>
        </p:xfrm>
        <a:graphic>
          <a:graphicData uri="http://schemas.openxmlformats.org/drawingml/2006/table">
            <a:tbl>
              <a:tblPr/>
              <a:tblGrid>
                <a:gridCol w="6858000"/>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PE"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ndParaRPr>
                    </a:p>
                  </a:txBody>
                  <a:tcPr marT="45664" marB="45664" anchor="ct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457200" y="836190"/>
            <a:ext cx="8147050" cy="5545138"/>
          </a:xfrm>
        </p:spPr>
        <p:txBody>
          <a:bodyPr/>
          <a:lstStyle/>
          <a:p>
            <a:pPr algn="just" eaLnBrk="1" hangingPunct="1">
              <a:buFont typeface="Wingdings" pitchFamily="2" charset="2"/>
              <a:buNone/>
              <a:defRPr/>
            </a:pPr>
            <a:r>
              <a:rPr lang="es-ES" b="1" dirty="0" smtClean="0">
                <a:solidFill>
                  <a:srgbClr val="FF99FF"/>
                </a:solidFill>
                <a:latin typeface="Arial" charset="0"/>
              </a:rPr>
              <a:t>   </a:t>
            </a:r>
            <a:r>
              <a:rPr lang="es-ES" dirty="0" smtClean="0">
                <a:solidFill>
                  <a:srgbClr val="FF99FF"/>
                </a:solidFill>
                <a:latin typeface="Arial" charset="0"/>
              </a:rPr>
              <a:t>b) </a:t>
            </a:r>
            <a:r>
              <a:rPr lang="es-ES" b="1" dirty="0" smtClean="0">
                <a:solidFill>
                  <a:srgbClr val="FF99FF"/>
                </a:solidFill>
                <a:latin typeface="Arial" charset="0"/>
              </a:rPr>
              <a:t>Ésteres</a:t>
            </a:r>
            <a:r>
              <a:rPr lang="es-ES" dirty="0" smtClean="0">
                <a:latin typeface="Arial" charset="0"/>
              </a:rPr>
              <a:t>:	</a:t>
            </a:r>
          </a:p>
          <a:p>
            <a:pPr algn="just" eaLnBrk="1" hangingPunct="1">
              <a:buFont typeface="Wingdings" pitchFamily="2" charset="2"/>
              <a:buNone/>
              <a:defRPr/>
            </a:pPr>
            <a:r>
              <a:rPr lang="es-ES" dirty="0" smtClean="0">
                <a:latin typeface="Arial" charset="0"/>
              </a:rPr>
              <a:t>                                                 </a:t>
            </a:r>
            <a:r>
              <a:rPr lang="es-ES" dirty="0" smtClean="0">
                <a:solidFill>
                  <a:srgbClr val="FF0000"/>
                </a:solidFill>
                <a:latin typeface="Arial" charset="0"/>
              </a:rPr>
              <a:t>O</a:t>
            </a:r>
            <a:r>
              <a:rPr lang="es-ES" dirty="0" smtClean="0">
                <a:latin typeface="Arial" charset="0"/>
              </a:rPr>
              <a:t>	</a:t>
            </a:r>
          </a:p>
          <a:p>
            <a:pPr algn="just" eaLnBrk="1" hangingPunct="1">
              <a:buFont typeface="Wingdings" pitchFamily="2" charset="2"/>
              <a:buNone/>
              <a:defRPr/>
            </a:pPr>
            <a:r>
              <a:rPr lang="es-ES" dirty="0" smtClean="0">
                <a:latin typeface="Arial" charset="0"/>
              </a:rPr>
              <a:t>                                   R </a:t>
            </a:r>
            <a:r>
              <a:rPr lang="es-ES" dirty="0" smtClean="0">
                <a:solidFill>
                  <a:srgbClr val="FF0000"/>
                </a:solidFill>
                <a:latin typeface="Arial" charset="0"/>
              </a:rPr>
              <a:t>-</a:t>
            </a:r>
            <a:r>
              <a:rPr lang="es-ES" dirty="0" smtClean="0">
                <a:latin typeface="Arial" charset="0"/>
              </a:rPr>
              <a:t>  </a:t>
            </a:r>
            <a:r>
              <a:rPr lang="es-ES" dirty="0" smtClean="0">
                <a:solidFill>
                  <a:srgbClr val="FF0000"/>
                </a:solidFill>
                <a:latin typeface="Arial" charset="0"/>
              </a:rPr>
              <a:t>C</a:t>
            </a:r>
          </a:p>
          <a:p>
            <a:pPr algn="just" eaLnBrk="1" hangingPunct="1">
              <a:buFont typeface="Wingdings" pitchFamily="2" charset="2"/>
              <a:buNone/>
              <a:defRPr/>
            </a:pPr>
            <a:r>
              <a:rPr lang="es-ES" dirty="0" smtClean="0">
                <a:latin typeface="Arial" charset="0"/>
              </a:rPr>
              <a:t>                                                 </a:t>
            </a:r>
            <a:r>
              <a:rPr lang="es-ES" dirty="0" smtClean="0">
                <a:solidFill>
                  <a:srgbClr val="FF0000"/>
                </a:solidFill>
                <a:latin typeface="Arial" charset="0"/>
              </a:rPr>
              <a:t>O  R´</a:t>
            </a:r>
          </a:p>
          <a:p>
            <a:pPr algn="just" eaLnBrk="1" hangingPunct="1">
              <a:buFont typeface="Wingdings" pitchFamily="2" charset="2"/>
              <a:buNone/>
              <a:defRPr/>
            </a:pPr>
            <a:r>
              <a:rPr lang="es-ES" dirty="0" smtClean="0">
                <a:latin typeface="Arial" charset="0"/>
              </a:rPr>
              <a:t>   </a:t>
            </a:r>
          </a:p>
          <a:p>
            <a:pPr algn="just" eaLnBrk="1" hangingPunct="1">
              <a:buFont typeface="Wingdings" pitchFamily="2" charset="2"/>
              <a:buNone/>
              <a:defRPr/>
            </a:pPr>
            <a:endParaRPr lang="es-ES" dirty="0" smtClean="0">
              <a:latin typeface="Arial" charset="0"/>
            </a:endParaRPr>
          </a:p>
          <a:p>
            <a:pPr algn="just" eaLnBrk="1" hangingPunct="1">
              <a:buFont typeface="Wingdings" pitchFamily="2" charset="2"/>
              <a:buNone/>
              <a:defRPr/>
            </a:pPr>
            <a:endParaRPr lang="es-ES" dirty="0" smtClean="0">
              <a:latin typeface="Arial" charset="0"/>
            </a:endParaRPr>
          </a:p>
          <a:p>
            <a:pPr algn="just" eaLnBrk="1" hangingPunct="1">
              <a:buFont typeface="Wingdings" pitchFamily="2" charset="2"/>
              <a:buNone/>
              <a:defRPr/>
            </a:pPr>
            <a:r>
              <a:rPr lang="es-ES" dirty="0" smtClean="0">
                <a:latin typeface="Arial" charset="0"/>
              </a:rPr>
              <a:t>     </a:t>
            </a:r>
            <a:endParaRPr lang="en-GB" dirty="0" smtClean="0"/>
          </a:p>
        </p:txBody>
      </p:sp>
      <p:pic>
        <p:nvPicPr>
          <p:cNvPr id="29699" name="Picture 4" descr="http://es.geocities.com/qo_02_clasifynomenc/images/053.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85813" y="3716338"/>
            <a:ext cx="788987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0" name="Group 10"/>
          <p:cNvGrpSpPr>
            <a:grpSpLocks/>
          </p:cNvGrpSpPr>
          <p:nvPr/>
        </p:nvGrpSpPr>
        <p:grpSpPr bwMode="auto">
          <a:xfrm>
            <a:off x="5651500" y="1844948"/>
            <a:ext cx="360363" cy="215900"/>
            <a:chOff x="2653" y="2251"/>
            <a:chExt cx="227" cy="136"/>
          </a:xfrm>
        </p:grpSpPr>
        <p:sp>
          <p:nvSpPr>
            <p:cNvPr id="29702" name="Line 11"/>
            <p:cNvSpPr>
              <a:spLocks noChangeShapeType="1"/>
            </p:cNvSpPr>
            <p:nvPr/>
          </p:nvSpPr>
          <p:spPr bwMode="auto">
            <a:xfrm flipV="1">
              <a:off x="2653" y="2251"/>
              <a:ext cx="181" cy="9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9703" name="Line 12"/>
            <p:cNvSpPr>
              <a:spLocks noChangeShapeType="1"/>
            </p:cNvSpPr>
            <p:nvPr/>
          </p:nvSpPr>
          <p:spPr bwMode="auto">
            <a:xfrm flipV="1">
              <a:off x="2699" y="2296"/>
              <a:ext cx="181" cy="9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29701" name="Line 13"/>
          <p:cNvSpPr>
            <a:spLocks noChangeShapeType="1"/>
          </p:cNvSpPr>
          <p:nvPr/>
        </p:nvSpPr>
        <p:spPr bwMode="auto">
          <a:xfrm>
            <a:off x="5724525" y="2564458"/>
            <a:ext cx="144463" cy="1444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idx="1"/>
          </p:nvPr>
        </p:nvSpPr>
        <p:spPr>
          <a:xfrm>
            <a:off x="395536" y="770483"/>
            <a:ext cx="8229600" cy="4530725"/>
          </a:xfrm>
        </p:spPr>
        <p:txBody>
          <a:bodyPr/>
          <a:lstStyle/>
          <a:p>
            <a:pPr algn="just" eaLnBrk="1" hangingPunct="1">
              <a:buFont typeface="Wingdings" pitchFamily="2" charset="2"/>
              <a:buNone/>
              <a:defRPr/>
            </a:pPr>
            <a:r>
              <a:rPr lang="es-ES" dirty="0" smtClean="0">
                <a:solidFill>
                  <a:srgbClr val="FF99FF"/>
                </a:solidFill>
                <a:latin typeface="Arial" charset="0"/>
              </a:rPr>
              <a:t>    c) </a:t>
            </a:r>
            <a:r>
              <a:rPr lang="es-ES" b="1" dirty="0" smtClean="0">
                <a:solidFill>
                  <a:srgbClr val="FF99FF"/>
                </a:solidFill>
                <a:latin typeface="Arial" charset="0"/>
              </a:rPr>
              <a:t>Amidas</a:t>
            </a:r>
            <a:r>
              <a:rPr lang="es-ES" dirty="0" smtClean="0">
                <a:latin typeface="Arial" charset="0"/>
              </a:rPr>
              <a:t>:</a:t>
            </a:r>
          </a:p>
          <a:p>
            <a:pPr algn="just" eaLnBrk="1" hangingPunct="1">
              <a:buFont typeface="Wingdings" pitchFamily="2" charset="2"/>
              <a:buNone/>
              <a:defRPr/>
            </a:pPr>
            <a:r>
              <a:rPr lang="es-ES" dirty="0" smtClean="0">
                <a:latin typeface="Arial" charset="0"/>
              </a:rPr>
              <a:t>                                          </a:t>
            </a:r>
            <a:r>
              <a:rPr lang="es-ES" dirty="0" smtClean="0">
                <a:solidFill>
                  <a:srgbClr val="FF0000"/>
                </a:solidFill>
                <a:latin typeface="Arial" charset="0"/>
              </a:rPr>
              <a:t>O</a:t>
            </a:r>
          </a:p>
          <a:p>
            <a:pPr algn="just" eaLnBrk="1" hangingPunct="1">
              <a:buFont typeface="Wingdings" pitchFamily="2" charset="2"/>
              <a:buNone/>
              <a:defRPr/>
            </a:pPr>
            <a:r>
              <a:rPr lang="es-ES" dirty="0" smtClean="0">
                <a:latin typeface="Arial" charset="0"/>
              </a:rPr>
              <a:t>				   R -  </a:t>
            </a:r>
            <a:r>
              <a:rPr lang="es-ES" dirty="0" smtClean="0">
                <a:solidFill>
                  <a:srgbClr val="FF0000"/>
                </a:solidFill>
                <a:latin typeface="Arial" charset="0"/>
              </a:rPr>
              <a:t>C</a:t>
            </a:r>
          </a:p>
          <a:p>
            <a:pPr algn="just" eaLnBrk="1" hangingPunct="1">
              <a:buFont typeface="Wingdings" pitchFamily="2" charset="2"/>
              <a:buNone/>
              <a:defRPr/>
            </a:pPr>
            <a:r>
              <a:rPr lang="es-ES" dirty="0" smtClean="0">
                <a:latin typeface="Arial" charset="0"/>
              </a:rPr>
              <a:t>                                          </a:t>
            </a:r>
            <a:r>
              <a:rPr lang="es-ES" dirty="0" smtClean="0">
                <a:solidFill>
                  <a:srgbClr val="FF0000"/>
                </a:solidFill>
                <a:latin typeface="Arial" charset="0"/>
              </a:rPr>
              <a:t>N</a:t>
            </a:r>
            <a:r>
              <a:rPr lang="es-ES" dirty="0" smtClean="0">
                <a:latin typeface="Arial" charset="0"/>
              </a:rPr>
              <a:t>H</a:t>
            </a:r>
            <a:r>
              <a:rPr lang="es-ES" sz="4400" baseline="-25000" dirty="0" smtClean="0">
                <a:latin typeface="Arial" charset="0"/>
              </a:rPr>
              <a:t>2</a:t>
            </a:r>
          </a:p>
          <a:p>
            <a:pPr eaLnBrk="1" hangingPunct="1">
              <a:buFont typeface="Wingdings" pitchFamily="2" charset="2"/>
              <a:buNone/>
              <a:defRPr/>
            </a:pPr>
            <a:endParaRPr lang="en-GB" dirty="0" smtClean="0"/>
          </a:p>
        </p:txBody>
      </p:sp>
      <p:grpSp>
        <p:nvGrpSpPr>
          <p:cNvPr id="30723" name="Group 4"/>
          <p:cNvGrpSpPr>
            <a:grpSpLocks/>
          </p:cNvGrpSpPr>
          <p:nvPr/>
        </p:nvGrpSpPr>
        <p:grpSpPr bwMode="auto">
          <a:xfrm>
            <a:off x="4787900" y="1772940"/>
            <a:ext cx="358775" cy="215900"/>
            <a:chOff x="2699" y="3430"/>
            <a:chExt cx="226" cy="136"/>
          </a:xfrm>
        </p:grpSpPr>
        <p:sp>
          <p:nvSpPr>
            <p:cNvPr id="30726" name="Line 5"/>
            <p:cNvSpPr>
              <a:spLocks noChangeShapeType="1"/>
            </p:cNvSpPr>
            <p:nvPr/>
          </p:nvSpPr>
          <p:spPr bwMode="auto">
            <a:xfrm flipV="1">
              <a:off x="2744" y="3475"/>
              <a:ext cx="181" cy="9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27" name="Line 6"/>
            <p:cNvSpPr>
              <a:spLocks noChangeShapeType="1"/>
            </p:cNvSpPr>
            <p:nvPr/>
          </p:nvSpPr>
          <p:spPr bwMode="auto">
            <a:xfrm flipV="1">
              <a:off x="2699" y="3430"/>
              <a:ext cx="181" cy="9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grpSp>
      <p:sp>
        <p:nvSpPr>
          <p:cNvPr id="30724" name="Line 7"/>
          <p:cNvSpPr>
            <a:spLocks noChangeShapeType="1"/>
          </p:cNvSpPr>
          <p:nvPr/>
        </p:nvSpPr>
        <p:spPr bwMode="auto">
          <a:xfrm>
            <a:off x="4859338" y="2492450"/>
            <a:ext cx="144462" cy="14446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p>
        </p:txBody>
      </p:sp>
      <p:pic>
        <p:nvPicPr>
          <p:cNvPr id="30725" name="Picture 8" descr="http://es.geocities.com/qo_02_clasifynomenc/images/057.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14438" y="3716338"/>
            <a:ext cx="7164387"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95288" y="620713"/>
            <a:ext cx="8229600" cy="5688012"/>
          </a:xfrm>
        </p:spPr>
        <p:txBody>
          <a:bodyPr/>
          <a:lstStyle/>
          <a:p>
            <a:pPr algn="just" eaLnBrk="1" hangingPunct="1">
              <a:buFont typeface="Wingdings" pitchFamily="2" charset="2"/>
              <a:buNone/>
              <a:defRPr/>
            </a:pPr>
            <a:r>
              <a:rPr lang="es-ES" dirty="0" smtClean="0"/>
              <a:t>    </a:t>
            </a:r>
            <a:r>
              <a:rPr lang="es-ES" b="1" dirty="0" smtClean="0">
                <a:solidFill>
                  <a:schemeClr val="folHlink"/>
                </a:solidFill>
              </a:rPr>
              <a:t>-</a:t>
            </a:r>
            <a:r>
              <a:rPr lang="es-ES" b="1" dirty="0" smtClean="0">
                <a:solidFill>
                  <a:schemeClr val="folHlink"/>
                </a:solidFill>
                <a:latin typeface="Arial" charset="0"/>
              </a:rPr>
              <a:t>Aminas</a:t>
            </a:r>
          </a:p>
          <a:p>
            <a:pPr algn="just" eaLnBrk="1" hangingPunct="1">
              <a:buFont typeface="Wingdings" pitchFamily="2" charset="2"/>
              <a:buNone/>
              <a:defRPr/>
            </a:pPr>
            <a:r>
              <a:rPr lang="es-ES" sz="2800" dirty="0" smtClean="0">
                <a:latin typeface="Arial" charset="0"/>
              </a:rPr>
              <a:t>    </a:t>
            </a:r>
            <a:r>
              <a:rPr lang="es-ES" dirty="0" smtClean="0">
                <a:solidFill>
                  <a:srgbClr val="FF99FF"/>
                </a:solidFill>
                <a:latin typeface="Arial" charset="0"/>
              </a:rPr>
              <a:t>a) </a:t>
            </a:r>
            <a:r>
              <a:rPr lang="es-ES" b="1" dirty="0" smtClean="0">
                <a:solidFill>
                  <a:srgbClr val="FF99FF"/>
                </a:solidFill>
                <a:latin typeface="Arial" charset="0"/>
              </a:rPr>
              <a:t>Amina primaria</a:t>
            </a:r>
            <a:r>
              <a:rPr lang="es-ES" sz="2800" dirty="0" smtClean="0">
                <a:solidFill>
                  <a:srgbClr val="FF99FF"/>
                </a:solidFill>
                <a:latin typeface="Arial" charset="0"/>
              </a:rPr>
              <a:t>:</a:t>
            </a:r>
            <a:r>
              <a:rPr lang="es-ES" sz="2800" dirty="0" smtClean="0">
                <a:latin typeface="Arial" charset="0"/>
              </a:rPr>
              <a:t>	     R – </a:t>
            </a:r>
            <a:r>
              <a:rPr lang="es-ES" sz="2800" dirty="0" smtClean="0">
                <a:solidFill>
                  <a:srgbClr val="FF0000"/>
                </a:solidFill>
                <a:latin typeface="Arial" charset="0"/>
              </a:rPr>
              <a:t>NH</a:t>
            </a:r>
            <a:r>
              <a:rPr lang="es-ES" sz="3600" baseline="-25000" dirty="0" smtClean="0">
                <a:solidFill>
                  <a:srgbClr val="FF0000"/>
                </a:solidFill>
                <a:latin typeface="Arial" charset="0"/>
              </a:rPr>
              <a:t>2</a:t>
            </a:r>
            <a:r>
              <a:rPr lang="es-ES" sz="2800" dirty="0" smtClean="0">
                <a:latin typeface="Arial" charset="0"/>
              </a:rPr>
              <a:t> 	                                            </a:t>
            </a:r>
          </a:p>
          <a:p>
            <a:pPr algn="just" eaLnBrk="1" hangingPunct="1">
              <a:buFont typeface="Wingdings" pitchFamily="2" charset="2"/>
              <a:buNone/>
              <a:defRPr/>
            </a:pPr>
            <a:r>
              <a:rPr lang="es-ES" sz="2800" dirty="0" smtClean="0">
                <a:latin typeface="Arial" charset="0"/>
              </a:rPr>
              <a:t>    </a:t>
            </a:r>
            <a:r>
              <a:rPr lang="es-ES" dirty="0" smtClean="0">
                <a:solidFill>
                  <a:srgbClr val="FF99FF"/>
                </a:solidFill>
                <a:latin typeface="Arial" charset="0"/>
              </a:rPr>
              <a:t>b) </a:t>
            </a:r>
            <a:r>
              <a:rPr lang="es-ES" b="1" dirty="0" smtClean="0">
                <a:solidFill>
                  <a:srgbClr val="FF99FF"/>
                </a:solidFill>
                <a:latin typeface="Arial" charset="0"/>
              </a:rPr>
              <a:t>Amina secundaria</a:t>
            </a:r>
            <a:r>
              <a:rPr lang="es-ES" sz="2800" dirty="0" smtClean="0">
                <a:solidFill>
                  <a:srgbClr val="FF99FF"/>
                </a:solidFill>
                <a:latin typeface="Arial" charset="0"/>
              </a:rPr>
              <a:t>:      </a:t>
            </a:r>
            <a:r>
              <a:rPr lang="es-ES" sz="2800" dirty="0" smtClean="0">
                <a:latin typeface="Arial" charset="0"/>
              </a:rPr>
              <a:t>R – </a:t>
            </a:r>
            <a:r>
              <a:rPr lang="es-ES" sz="2800" dirty="0" smtClean="0">
                <a:solidFill>
                  <a:srgbClr val="FF0000"/>
                </a:solidFill>
                <a:latin typeface="Arial" charset="0"/>
              </a:rPr>
              <a:t>NH</a:t>
            </a:r>
            <a:r>
              <a:rPr lang="es-ES" sz="2800" dirty="0" smtClean="0">
                <a:latin typeface="Arial" charset="0"/>
              </a:rPr>
              <a:t> – R´</a:t>
            </a:r>
            <a:r>
              <a:rPr lang="es-ES" sz="2800" dirty="0" smtClean="0">
                <a:solidFill>
                  <a:srgbClr val="FF99FF"/>
                </a:solidFill>
                <a:latin typeface="Arial" charset="0"/>
              </a:rPr>
              <a:t> </a:t>
            </a:r>
            <a:r>
              <a:rPr lang="es-ES" sz="2800" dirty="0" smtClean="0">
                <a:latin typeface="Arial" charset="0"/>
              </a:rPr>
              <a:t>	                                            </a:t>
            </a:r>
          </a:p>
          <a:p>
            <a:pPr algn="just" eaLnBrk="1" hangingPunct="1">
              <a:buFont typeface="Wingdings" pitchFamily="2" charset="2"/>
              <a:buNone/>
              <a:defRPr/>
            </a:pPr>
            <a:r>
              <a:rPr lang="es-ES" sz="2800" dirty="0" smtClean="0">
                <a:latin typeface="Arial" charset="0"/>
              </a:rPr>
              <a:t>    </a:t>
            </a:r>
            <a:r>
              <a:rPr lang="es-ES" dirty="0" smtClean="0">
                <a:solidFill>
                  <a:srgbClr val="FF99FF"/>
                </a:solidFill>
                <a:latin typeface="Arial" charset="0"/>
              </a:rPr>
              <a:t>c) </a:t>
            </a:r>
            <a:r>
              <a:rPr lang="es-ES" b="1" dirty="0" smtClean="0">
                <a:solidFill>
                  <a:srgbClr val="FF99FF"/>
                </a:solidFill>
                <a:latin typeface="Arial" charset="0"/>
              </a:rPr>
              <a:t>Amina terciaria</a:t>
            </a:r>
            <a:r>
              <a:rPr lang="es-ES" sz="2800" dirty="0" smtClean="0">
                <a:solidFill>
                  <a:srgbClr val="FF99FF"/>
                </a:solidFill>
                <a:latin typeface="Arial" charset="0"/>
              </a:rPr>
              <a:t>:</a:t>
            </a:r>
            <a:r>
              <a:rPr lang="es-ES" sz="2800" dirty="0" smtClean="0">
                <a:latin typeface="Arial" charset="0"/>
              </a:rPr>
              <a:t> 	     R – </a:t>
            </a:r>
            <a:r>
              <a:rPr lang="es-ES" sz="2800" dirty="0" smtClean="0">
                <a:solidFill>
                  <a:srgbClr val="FF0000"/>
                </a:solidFill>
                <a:latin typeface="Arial" charset="0"/>
              </a:rPr>
              <a:t>N</a:t>
            </a:r>
            <a:r>
              <a:rPr lang="es-ES" sz="2800" dirty="0" smtClean="0">
                <a:latin typeface="Arial" charset="0"/>
              </a:rPr>
              <a:t> – R´ 	</a:t>
            </a:r>
          </a:p>
          <a:p>
            <a:pPr algn="just" eaLnBrk="1" hangingPunct="1">
              <a:buFont typeface="Wingdings" pitchFamily="2" charset="2"/>
              <a:buNone/>
              <a:defRPr/>
            </a:pPr>
            <a:r>
              <a:rPr lang="es-ES" sz="2800" dirty="0" smtClean="0">
                <a:latin typeface="Arial" charset="0"/>
              </a:rPr>
              <a:t>                                                          R´´</a:t>
            </a:r>
            <a:endParaRPr lang="en-GB" sz="2800" dirty="0" smtClean="0">
              <a:latin typeface="Arial" charset="0"/>
            </a:endParaRPr>
          </a:p>
        </p:txBody>
      </p:sp>
      <p:sp>
        <p:nvSpPr>
          <p:cNvPr id="31747" name="Line 4"/>
          <p:cNvSpPr>
            <a:spLocks noChangeShapeType="1"/>
          </p:cNvSpPr>
          <p:nvPr/>
        </p:nvSpPr>
        <p:spPr bwMode="auto">
          <a:xfrm>
            <a:off x="6300192" y="2852936"/>
            <a:ext cx="0" cy="1444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pic>
        <p:nvPicPr>
          <p:cNvPr id="31748" name="Picture 5" descr="http://es.geocities.com/qo_02_clasifynomenc/images/041.JPG"/>
          <p:cNvPicPr>
            <a:picLocks noChangeAspect="1" noChangeArrowheads="1"/>
          </p:cNvPicPr>
          <p:nvPr/>
        </p:nvPicPr>
        <p:blipFill>
          <a:blip r:embed="rId2" r:link="rId3">
            <a:extLst>
              <a:ext uri="{28A0092B-C50C-407E-A947-70E740481C1C}">
                <a14:useLocalDpi xmlns:a14="http://schemas.microsoft.com/office/drawing/2010/main" val="0"/>
              </a:ext>
            </a:extLst>
          </a:blip>
          <a:srcRect b="11594"/>
          <a:stretch>
            <a:fillRect/>
          </a:stretch>
        </p:blipFill>
        <p:spPr bwMode="auto">
          <a:xfrm>
            <a:off x="611188" y="3644900"/>
            <a:ext cx="8064500"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765175"/>
            <a:ext cx="8229600" cy="4530725"/>
          </a:xfrm>
        </p:spPr>
        <p:txBody>
          <a:bodyPr/>
          <a:lstStyle/>
          <a:p>
            <a:pPr algn="just" eaLnBrk="1" hangingPunct="1">
              <a:buFont typeface="Wingdings" pitchFamily="2" charset="2"/>
              <a:buNone/>
              <a:defRPr/>
            </a:pPr>
            <a:r>
              <a:rPr lang="es-ES" dirty="0" smtClean="0"/>
              <a:t>    </a:t>
            </a:r>
            <a:r>
              <a:rPr lang="es-ES" b="1" dirty="0" smtClean="0">
                <a:solidFill>
                  <a:schemeClr val="folHlink"/>
                </a:solidFill>
              </a:rPr>
              <a:t>-</a:t>
            </a:r>
            <a:r>
              <a:rPr lang="es-ES" b="1" dirty="0" smtClean="0">
                <a:solidFill>
                  <a:schemeClr val="folHlink"/>
                </a:solidFill>
                <a:latin typeface="Arial" charset="0"/>
              </a:rPr>
              <a:t>Halogenuros de alquilo:</a:t>
            </a:r>
            <a:r>
              <a:rPr lang="es-ES" b="1" dirty="0" smtClean="0">
                <a:solidFill>
                  <a:srgbClr val="FF99FF"/>
                </a:solidFill>
                <a:latin typeface="Arial" charset="0"/>
              </a:rPr>
              <a:t>    </a:t>
            </a:r>
          </a:p>
          <a:p>
            <a:pPr algn="just" eaLnBrk="1" hangingPunct="1">
              <a:buFont typeface="Wingdings" pitchFamily="2" charset="2"/>
              <a:buNone/>
              <a:defRPr/>
            </a:pPr>
            <a:r>
              <a:rPr lang="es-ES" sz="2800" dirty="0" smtClean="0">
                <a:latin typeface="Arial" charset="0"/>
              </a:rPr>
              <a:t>                                                            </a:t>
            </a:r>
            <a:r>
              <a:rPr lang="es-ES" dirty="0" smtClean="0">
                <a:latin typeface="Arial" charset="0"/>
              </a:rPr>
              <a:t>R – </a:t>
            </a:r>
            <a:r>
              <a:rPr lang="es-ES" dirty="0" smtClean="0">
                <a:solidFill>
                  <a:srgbClr val="FF0000"/>
                </a:solidFill>
                <a:latin typeface="Arial" charset="0"/>
              </a:rPr>
              <a:t>X</a:t>
            </a:r>
          </a:p>
          <a:p>
            <a:pPr algn="just" eaLnBrk="1" hangingPunct="1">
              <a:buFont typeface="Wingdings" pitchFamily="2" charset="2"/>
              <a:buNone/>
              <a:defRPr/>
            </a:pPr>
            <a:r>
              <a:rPr lang="es-ES" sz="2800" dirty="0" smtClean="0">
                <a:latin typeface="Arial" charset="0"/>
              </a:rPr>
              <a:t>     </a:t>
            </a:r>
            <a:r>
              <a:rPr lang="es-ES" dirty="0" smtClean="0">
                <a:latin typeface="Arial" charset="0"/>
              </a:rPr>
              <a:t>Donde:    </a:t>
            </a:r>
          </a:p>
          <a:p>
            <a:pPr algn="just" eaLnBrk="1" hangingPunct="1">
              <a:buFont typeface="Wingdings" pitchFamily="2" charset="2"/>
              <a:buNone/>
              <a:defRPr/>
            </a:pPr>
            <a:r>
              <a:rPr lang="es-ES" dirty="0" smtClean="0">
                <a:latin typeface="Arial" charset="0"/>
              </a:rPr>
              <a:t>                  X = F, Cl, Br o I</a:t>
            </a:r>
            <a:endParaRPr lang="en-GB" dirty="0" smtClean="0">
              <a:latin typeface="Arial" charset="0"/>
            </a:endParaRPr>
          </a:p>
        </p:txBody>
      </p:sp>
      <p:sp>
        <p:nvSpPr>
          <p:cNvPr id="32771" name="Rectangle 5"/>
          <p:cNvSpPr>
            <a:spLocks noChangeArrowheads="1"/>
          </p:cNvSpPr>
          <p:nvPr/>
        </p:nvSpPr>
        <p:spPr bwMode="auto">
          <a:xfrm>
            <a:off x="12700" y="2724150"/>
            <a:ext cx="90932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pic>
        <p:nvPicPr>
          <p:cNvPr id="32772" name="Picture 4" descr="http://es.geocities.com/qo_02_clasifynomenc/images/033.JPG"/>
          <p:cNvPicPr>
            <a:picLocks noChangeAspect="1" noChangeArrowheads="1"/>
          </p:cNvPicPr>
          <p:nvPr/>
        </p:nvPicPr>
        <p:blipFill>
          <a:blip r:embed="rId2" r:link="rId3">
            <a:extLst>
              <a:ext uri="{28A0092B-C50C-407E-A947-70E740481C1C}">
                <a14:useLocalDpi xmlns:a14="http://schemas.microsoft.com/office/drawing/2010/main" val="0"/>
              </a:ext>
            </a:extLst>
          </a:blip>
          <a:srcRect r="1097"/>
          <a:stretch>
            <a:fillRect/>
          </a:stretch>
        </p:blipFill>
        <p:spPr bwMode="auto">
          <a:xfrm>
            <a:off x="468313" y="3860800"/>
            <a:ext cx="8212137"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55" name="Group 15"/>
          <p:cNvGraphicFramePr>
            <a:graphicFrameLocks noGrp="1"/>
          </p:cNvGraphicFramePr>
          <p:nvPr/>
        </p:nvGraphicFramePr>
        <p:xfrm>
          <a:off x="38100" y="2724150"/>
          <a:ext cx="9093200" cy="518048"/>
        </p:xfrm>
        <a:graphic>
          <a:graphicData uri="http://schemas.openxmlformats.org/drawingml/2006/table">
            <a:tbl>
              <a:tblPr/>
              <a:tblGrid>
                <a:gridCol w="9093200"/>
              </a:tblGrid>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s-PE" sz="28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ndParaRPr>
                    </a:p>
                  </a:txBody>
                  <a:tcPr marT="45664" marB="45664" anchor="ct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018"/>
          <p:cNvPicPr>
            <a:picLocks noChangeAspect="1" noChangeArrowheads="1"/>
          </p:cNvPicPr>
          <p:nvPr/>
        </p:nvPicPr>
        <p:blipFill>
          <a:blip r:embed="rId2">
            <a:extLst>
              <a:ext uri="{28A0092B-C50C-407E-A947-70E740481C1C}">
                <a14:useLocalDpi xmlns:a14="http://schemas.microsoft.com/office/drawing/2010/main" val="0"/>
              </a:ext>
            </a:extLst>
          </a:blip>
          <a:srcRect b="4585"/>
          <a:stretch>
            <a:fillRect/>
          </a:stretch>
        </p:blipFill>
        <p:spPr bwMode="auto">
          <a:xfrm>
            <a:off x="1143000" y="71438"/>
            <a:ext cx="7097713" cy="678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23528" y="909463"/>
            <a:ext cx="8229600" cy="5903913"/>
          </a:xfrm>
        </p:spPr>
        <p:txBody>
          <a:bodyPr/>
          <a:lstStyle/>
          <a:p>
            <a:pPr algn="just" eaLnBrk="1" hangingPunct="1">
              <a:buFont typeface="Wingdings" pitchFamily="2" charset="2"/>
              <a:buNone/>
              <a:defRPr/>
            </a:pPr>
            <a:r>
              <a:rPr lang="es-ES" sz="2800" dirty="0" smtClean="0"/>
              <a:t>    </a:t>
            </a:r>
            <a:r>
              <a:rPr lang="es-ES" sz="2800" dirty="0" smtClean="0">
                <a:latin typeface="Arial" charset="0"/>
              </a:rPr>
              <a:t>En 1828, Friedrich </a:t>
            </a:r>
            <a:r>
              <a:rPr lang="es-ES" sz="2800" dirty="0" err="1" smtClean="0">
                <a:latin typeface="Arial" charset="0"/>
              </a:rPr>
              <a:t>Wohler</a:t>
            </a:r>
            <a:r>
              <a:rPr lang="es-ES" sz="2800" dirty="0" smtClean="0">
                <a:latin typeface="Arial" charset="0"/>
              </a:rPr>
              <a:t> sintetizó la urea al llevar a ebullición cianato de amonio en agua.</a:t>
            </a:r>
          </a:p>
          <a:p>
            <a:pPr eaLnBrk="1" hangingPunct="1">
              <a:buFont typeface="Wingdings" pitchFamily="2" charset="2"/>
              <a:buNone/>
              <a:defRPr/>
            </a:pPr>
            <a:endParaRPr lang="es-ES" sz="800" dirty="0" smtClean="0">
              <a:latin typeface="Arial" charset="0"/>
            </a:endParaRPr>
          </a:p>
          <a:p>
            <a:pPr eaLnBrk="1" hangingPunct="1">
              <a:buFont typeface="Wingdings" pitchFamily="2" charset="2"/>
              <a:buNone/>
              <a:defRPr/>
            </a:pPr>
            <a:r>
              <a:rPr lang="es-ES" sz="2800" dirty="0" smtClean="0">
                <a:latin typeface="Arial" charset="0"/>
              </a:rPr>
              <a:t>                                                                 O</a:t>
            </a:r>
          </a:p>
          <a:p>
            <a:pPr eaLnBrk="1" hangingPunct="1">
              <a:buFont typeface="Wingdings" pitchFamily="2" charset="2"/>
              <a:buNone/>
              <a:defRPr/>
            </a:pPr>
            <a:r>
              <a:rPr lang="es-ES" sz="2800" dirty="0" smtClean="0">
                <a:latin typeface="Arial" charset="0"/>
              </a:rPr>
              <a:t>                                   H</a:t>
            </a:r>
            <a:r>
              <a:rPr lang="es-ES" sz="2800" baseline="-25000" dirty="0" smtClean="0">
                <a:latin typeface="Arial" charset="0"/>
              </a:rPr>
              <a:t>2</a:t>
            </a:r>
            <a:r>
              <a:rPr lang="es-ES" sz="2800" dirty="0" smtClean="0">
                <a:latin typeface="Arial" charset="0"/>
              </a:rPr>
              <a:t>O                        </a:t>
            </a:r>
            <a:r>
              <a:rPr lang="ar-SA" sz="2800" dirty="0" smtClean="0">
                <a:latin typeface="Arial" charset="0"/>
              </a:rPr>
              <a:t>ﺍﺍ</a:t>
            </a:r>
            <a:endParaRPr lang="es-ES" sz="2800" dirty="0" smtClean="0">
              <a:latin typeface="Arial" charset="0"/>
            </a:endParaRPr>
          </a:p>
          <a:p>
            <a:pPr eaLnBrk="1" hangingPunct="1">
              <a:buFont typeface="Wingdings" pitchFamily="2" charset="2"/>
              <a:buNone/>
              <a:defRPr/>
            </a:pPr>
            <a:r>
              <a:rPr lang="es-ES" sz="2800" dirty="0" smtClean="0">
                <a:latin typeface="Arial" charset="0"/>
              </a:rPr>
              <a:t>        NH</a:t>
            </a:r>
            <a:r>
              <a:rPr lang="es-ES" sz="2800" baseline="-25000" dirty="0" smtClean="0">
                <a:latin typeface="Arial" charset="0"/>
              </a:rPr>
              <a:t>4</a:t>
            </a:r>
            <a:r>
              <a:rPr lang="es-ES" sz="2800" dirty="0" smtClean="0">
                <a:latin typeface="Arial" charset="0"/>
              </a:rPr>
              <a:t> OCN	  ebullición       H</a:t>
            </a:r>
            <a:r>
              <a:rPr lang="es-ES" sz="2800" baseline="-25000" dirty="0" smtClean="0">
                <a:latin typeface="Arial" charset="0"/>
              </a:rPr>
              <a:t>2</a:t>
            </a:r>
            <a:r>
              <a:rPr lang="es-ES" sz="2800" dirty="0" smtClean="0">
                <a:latin typeface="Arial" charset="0"/>
              </a:rPr>
              <a:t> N  -  C - NH</a:t>
            </a:r>
            <a:r>
              <a:rPr lang="es-ES" sz="2800" baseline="-25000" dirty="0" smtClean="0">
                <a:latin typeface="Arial" charset="0"/>
              </a:rPr>
              <a:t>2</a:t>
            </a:r>
            <a:r>
              <a:rPr lang="es-ES" sz="2800" dirty="0" smtClean="0">
                <a:latin typeface="Arial" charset="0"/>
              </a:rPr>
              <a:t> </a:t>
            </a:r>
          </a:p>
          <a:p>
            <a:pPr eaLnBrk="1" hangingPunct="1">
              <a:buFont typeface="Wingdings" pitchFamily="2" charset="2"/>
              <a:buNone/>
              <a:defRPr/>
            </a:pPr>
            <a:r>
              <a:rPr lang="es-ES" sz="2800" dirty="0" smtClean="0">
                <a:latin typeface="Arial" charset="0"/>
              </a:rPr>
              <a:t>     </a:t>
            </a:r>
            <a:r>
              <a:rPr lang="es-ES" sz="2000" dirty="0" smtClean="0">
                <a:latin typeface="Arial" charset="0"/>
              </a:rPr>
              <a:t>CIANATO DE AMONIO</a:t>
            </a:r>
            <a:r>
              <a:rPr lang="es-ES" sz="2800" dirty="0" smtClean="0">
                <a:latin typeface="Arial" charset="0"/>
              </a:rPr>
              <a:t>   	 	             </a:t>
            </a:r>
            <a:r>
              <a:rPr lang="es-ES" sz="2000" dirty="0" smtClean="0">
                <a:latin typeface="Arial" charset="0"/>
              </a:rPr>
              <a:t>UREA</a:t>
            </a:r>
          </a:p>
          <a:p>
            <a:pPr eaLnBrk="1" hangingPunct="1">
              <a:buFont typeface="Wingdings" pitchFamily="2" charset="2"/>
              <a:buNone/>
              <a:defRPr/>
            </a:pPr>
            <a:r>
              <a:rPr lang="es-ES" sz="2800" dirty="0" smtClean="0">
                <a:latin typeface="Arial" charset="0"/>
              </a:rPr>
              <a:t>    </a:t>
            </a:r>
            <a:r>
              <a:rPr lang="es-ES" sz="2000" dirty="0" smtClean="0">
                <a:latin typeface="Arial" charset="0"/>
              </a:rPr>
              <a:t>(</a:t>
            </a:r>
            <a:r>
              <a:rPr lang="es-ES" sz="2000" b="1" dirty="0" smtClean="0">
                <a:solidFill>
                  <a:srgbClr val="FF5050"/>
                </a:solidFill>
                <a:latin typeface="Arial" charset="0"/>
              </a:rPr>
              <a:t>COMPUESTO INORGÁNICO</a:t>
            </a:r>
            <a:r>
              <a:rPr lang="es-ES" sz="2000" dirty="0" smtClean="0">
                <a:latin typeface="Arial" charset="0"/>
              </a:rPr>
              <a:t>)    	(</a:t>
            </a:r>
            <a:r>
              <a:rPr lang="es-ES" sz="2000" b="1" dirty="0" smtClean="0">
                <a:solidFill>
                  <a:srgbClr val="FFFF00"/>
                </a:solidFill>
                <a:latin typeface="Arial" charset="0"/>
              </a:rPr>
              <a:t>COMPUESTO ORGÁNICO</a:t>
            </a:r>
            <a:r>
              <a:rPr lang="es-ES" sz="2000" dirty="0" smtClean="0">
                <a:latin typeface="Arial" charset="0"/>
              </a:rPr>
              <a:t>)</a:t>
            </a:r>
          </a:p>
          <a:p>
            <a:pPr eaLnBrk="1" hangingPunct="1">
              <a:buFont typeface="Wingdings" pitchFamily="2" charset="2"/>
              <a:buNone/>
              <a:defRPr/>
            </a:pPr>
            <a:r>
              <a:rPr lang="es-ES" sz="1400" dirty="0" smtClean="0">
                <a:latin typeface="Arial" charset="0"/>
              </a:rPr>
              <a:t>   </a:t>
            </a:r>
            <a:r>
              <a:rPr lang="es-ES" sz="1100" dirty="0" smtClean="0">
                <a:latin typeface="Arial" charset="0"/>
              </a:rPr>
              <a:t> </a:t>
            </a:r>
            <a:endParaRPr lang="es-ES" sz="1400" dirty="0" smtClean="0">
              <a:latin typeface="Arial" charset="0"/>
            </a:endParaRPr>
          </a:p>
          <a:p>
            <a:pPr algn="just" eaLnBrk="1" hangingPunct="1">
              <a:buFont typeface="Wingdings" pitchFamily="2" charset="2"/>
              <a:buNone/>
              <a:defRPr/>
            </a:pPr>
            <a:r>
              <a:rPr lang="es-ES" sz="2800" dirty="0" smtClean="0">
                <a:latin typeface="Arial" charset="0"/>
              </a:rPr>
              <a:t>   Así desmintió la teoría de “la fuerza vital”, que decía que los compuestos orgánicos sólo podían ser formados por seres vivos.</a:t>
            </a:r>
            <a:endParaRPr lang="en-GB" sz="2800" dirty="0" smtClean="0">
              <a:latin typeface="Arial" charset="0"/>
            </a:endParaRPr>
          </a:p>
        </p:txBody>
      </p:sp>
      <p:sp>
        <p:nvSpPr>
          <p:cNvPr id="7171" name="Line 4"/>
          <p:cNvSpPr>
            <a:spLocks noChangeShapeType="1"/>
          </p:cNvSpPr>
          <p:nvPr/>
        </p:nvSpPr>
        <p:spPr bwMode="auto">
          <a:xfrm>
            <a:off x="3286124" y="3068960"/>
            <a:ext cx="201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612328" y="1413148"/>
            <a:ext cx="4679751" cy="647700"/>
          </a:xfrm>
          <a:prstGeom prst="rect">
            <a:avLst/>
          </a:prstGeom>
          <a:noFill/>
          <a:ln w="9525">
            <a:noFill/>
            <a:miter lim="800000"/>
            <a:headEnd/>
            <a:tailEnd/>
          </a:ln>
          <a:effectLst/>
        </p:spPr>
        <p:txBody>
          <a:bodyPr/>
          <a:lstStyle/>
          <a:p>
            <a:pPr>
              <a:spcBef>
                <a:spcPct val="20000"/>
              </a:spcBef>
              <a:buClr>
                <a:schemeClr val="hlink"/>
              </a:buClr>
              <a:buSzPct val="60000"/>
              <a:buFont typeface="Wingdings" pitchFamily="2" charset="2"/>
              <a:buNone/>
              <a:defRPr/>
            </a:pPr>
            <a:r>
              <a:rPr lang="en-GB" sz="3200" b="1" kern="0" dirty="0">
                <a:solidFill>
                  <a:srgbClr val="FF0000"/>
                </a:solidFill>
                <a:effectLst>
                  <a:outerShdw blurRad="38100" dist="38100" dir="2700000" algn="tl">
                    <a:srgbClr val="000000"/>
                  </a:outerShdw>
                </a:effectLst>
                <a:latin typeface="Arial" charset="0"/>
              </a:rPr>
              <a:t>POLÍMEROS</a:t>
            </a:r>
          </a:p>
          <a:p>
            <a:pPr algn="just">
              <a:spcBef>
                <a:spcPct val="20000"/>
              </a:spcBef>
              <a:buClr>
                <a:schemeClr val="hlink"/>
              </a:buClr>
              <a:buSzPct val="60000"/>
              <a:buFont typeface="Wingdings" pitchFamily="2" charset="2"/>
              <a:buNone/>
              <a:defRPr/>
            </a:pPr>
            <a:r>
              <a:rPr lang="es-ES" kern="0" dirty="0">
                <a:effectLst>
                  <a:outerShdw blurRad="38100" dist="38100" dir="2700000" algn="tl">
                    <a:srgbClr val="000000"/>
                  </a:outerShdw>
                </a:effectLst>
                <a:latin typeface="+mn-lt"/>
              </a:rPr>
              <a:t> </a:t>
            </a:r>
            <a:r>
              <a:rPr lang="es-ES" sz="1400" kern="0" dirty="0">
                <a:effectLst>
                  <a:outerShdw blurRad="38100" dist="38100" dir="2700000" algn="tl">
                    <a:srgbClr val="000000"/>
                  </a:outerShdw>
                </a:effectLst>
                <a:latin typeface="+mn-lt"/>
              </a:rPr>
              <a:t> </a:t>
            </a:r>
            <a:r>
              <a:rPr lang="es-ES" kern="0" dirty="0">
                <a:effectLst>
                  <a:outerShdw blurRad="38100" dist="38100" dir="2700000" algn="tl">
                    <a:srgbClr val="000000"/>
                  </a:outerShdw>
                </a:effectLst>
                <a:latin typeface="+mn-lt"/>
              </a:rPr>
              <a:t> </a:t>
            </a:r>
            <a:endParaRPr lang="en-GB" sz="1400" kern="0" dirty="0">
              <a:effectLst>
                <a:outerShdw blurRad="38100" dist="38100" dir="2700000" algn="tl">
                  <a:srgbClr val="000000"/>
                </a:outerShdw>
              </a:effectLst>
              <a:latin typeface="Arial" charset="0"/>
            </a:endParaRPr>
          </a:p>
        </p:txBody>
      </p:sp>
      <p:sp>
        <p:nvSpPr>
          <p:cNvPr id="3" name="Rectangle 3"/>
          <p:cNvSpPr txBox="1">
            <a:spLocks noChangeArrowheads="1"/>
          </p:cNvSpPr>
          <p:nvPr/>
        </p:nvSpPr>
        <p:spPr bwMode="auto">
          <a:xfrm>
            <a:off x="612329" y="2249512"/>
            <a:ext cx="7848103" cy="3987800"/>
          </a:xfrm>
          <a:prstGeom prst="rect">
            <a:avLst/>
          </a:prstGeom>
          <a:noFill/>
          <a:ln w="9525">
            <a:noFill/>
            <a:miter lim="800000"/>
            <a:headEnd/>
            <a:tailEnd/>
          </a:ln>
          <a:effectLst/>
        </p:spPr>
        <p:txBody>
          <a:bodyPr/>
          <a:lstStyle/>
          <a:p>
            <a:pPr algn="just">
              <a:lnSpc>
                <a:spcPct val="90000"/>
              </a:lnSpc>
              <a:spcBef>
                <a:spcPct val="20000"/>
              </a:spcBef>
              <a:buClr>
                <a:schemeClr val="hlink"/>
              </a:buClr>
              <a:buSzPct val="60000"/>
              <a:buFont typeface="Wingdings" pitchFamily="2" charset="2"/>
              <a:buNone/>
              <a:defRPr/>
            </a:pPr>
            <a:r>
              <a:rPr lang="es-CL" sz="2400" kern="0" dirty="0">
                <a:effectLst>
                  <a:outerShdw blurRad="38100" dist="38100" dir="2700000" algn="tl">
                    <a:srgbClr val="000000"/>
                  </a:outerShdw>
                </a:effectLst>
                <a:latin typeface="Arial" pitchFamily="34" charset="0"/>
                <a:cs typeface="Arial" pitchFamily="34" charset="0"/>
              </a:rPr>
              <a:t>Afines del siglo XIX aparecen por primera vez los polímeros sintéticos como el celuloide, sin embargo la seda, la celulosa, el cuero polímeros naturales, han sido usados por todas las culturas a lo largo de la historia.</a:t>
            </a:r>
          </a:p>
          <a:p>
            <a:pPr algn="just">
              <a:lnSpc>
                <a:spcPct val="90000"/>
              </a:lnSpc>
              <a:spcBef>
                <a:spcPct val="20000"/>
              </a:spcBef>
              <a:buClr>
                <a:schemeClr val="hlink"/>
              </a:buClr>
              <a:buSzPct val="60000"/>
              <a:buFont typeface="Wingdings" pitchFamily="2" charset="2"/>
              <a:buNone/>
              <a:defRPr/>
            </a:pPr>
            <a:endParaRPr lang="es-CL" sz="2400" kern="0" dirty="0">
              <a:effectLst>
                <a:outerShdw blurRad="38100" dist="38100" dir="2700000" algn="tl">
                  <a:srgbClr val="000000"/>
                </a:outerShdw>
              </a:effectLst>
              <a:latin typeface="Arial" pitchFamily="34" charset="0"/>
              <a:cs typeface="Arial" pitchFamily="34" charset="0"/>
            </a:endParaRPr>
          </a:p>
          <a:p>
            <a:pPr algn="just">
              <a:lnSpc>
                <a:spcPct val="90000"/>
              </a:lnSpc>
              <a:spcBef>
                <a:spcPct val="20000"/>
              </a:spcBef>
              <a:buClr>
                <a:schemeClr val="hlink"/>
              </a:buClr>
              <a:buSzPct val="60000"/>
              <a:buFont typeface="Wingdings" pitchFamily="2" charset="2"/>
              <a:buNone/>
              <a:defRPr/>
            </a:pPr>
            <a:r>
              <a:rPr lang="es-ES" sz="2400" kern="0" dirty="0">
                <a:effectLst>
                  <a:outerShdw blurRad="38100" dist="38100" dir="2700000" algn="tl">
                    <a:srgbClr val="000000">
                      <a:alpha val="43137"/>
                    </a:srgbClr>
                  </a:outerShdw>
                </a:effectLst>
                <a:latin typeface="Arial" pitchFamily="34" charset="0"/>
                <a:cs typeface="Arial" pitchFamily="34" charset="0"/>
              </a:rPr>
              <a:t>En 1839 Charles Goodyear realiza el vulcanizado del caucho. El nitrato de celulosa se sintetizó accidentalmente en el año 1846 por el químico Christian </a:t>
            </a:r>
            <a:r>
              <a:rPr lang="es-ES" sz="2400" kern="0" dirty="0" err="1">
                <a:effectLst>
                  <a:outerShdw blurRad="38100" dist="38100" dir="2700000" algn="tl">
                    <a:srgbClr val="000000">
                      <a:alpha val="43137"/>
                    </a:srgbClr>
                  </a:outerShdw>
                </a:effectLst>
                <a:latin typeface="Arial" pitchFamily="34" charset="0"/>
                <a:cs typeface="Arial" pitchFamily="34" charset="0"/>
              </a:rPr>
              <a:t>Friedrich</a:t>
            </a:r>
            <a:r>
              <a:rPr lang="es-ES" sz="2400" kern="0" dirty="0">
                <a:effectLst>
                  <a:outerShdw blurRad="38100" dist="38100" dir="2700000" algn="tl">
                    <a:srgbClr val="000000">
                      <a:alpha val="43137"/>
                    </a:srgbClr>
                  </a:outerShdw>
                </a:effectLst>
                <a:latin typeface="Arial" pitchFamily="34" charset="0"/>
                <a:cs typeface="Arial" pitchFamily="34" charset="0"/>
              </a:rPr>
              <a:t> Schonbein y en 1868, John W. Hyatt sintetizó el celuloide a partir de nitrato de celulosa.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1 Imagen" descr="http://upload.wikimedia.org/wikipedia/commons/thumb/b/b3/Latex_dripping.JPG/220px-Latex_dripping.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l="9019" r="5154"/>
          <a:stretch>
            <a:fillRect/>
          </a:stretch>
        </p:blipFill>
        <p:spPr bwMode="auto">
          <a:xfrm>
            <a:off x="395288" y="3213100"/>
            <a:ext cx="1798637"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2 Rectángulo"/>
          <p:cNvSpPr>
            <a:spLocks noChangeArrowheads="1"/>
          </p:cNvSpPr>
          <p:nvPr/>
        </p:nvSpPr>
        <p:spPr bwMode="auto">
          <a:xfrm>
            <a:off x="683890" y="1078682"/>
            <a:ext cx="7704534"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ES" altLang="es-PE" sz="2400" dirty="0">
                <a:latin typeface="Arial" charset="0"/>
                <a:cs typeface="Arial" charset="0"/>
              </a:rPr>
              <a:t>Caucho, polímero del </a:t>
            </a:r>
            <a:r>
              <a:rPr lang="es-ES" altLang="es-PE" sz="2400" u="sng" dirty="0" err="1">
                <a:latin typeface="Arial" charset="0"/>
                <a:cs typeface="Arial" charset="0"/>
                <a:hlinkClick r:id="rId4" tooltip="Isopreno"/>
              </a:rPr>
              <a:t>isopreno</a:t>
            </a:r>
            <a:r>
              <a:rPr lang="es-ES" altLang="es-PE" sz="2400" dirty="0">
                <a:latin typeface="Arial" charset="0"/>
                <a:cs typeface="Arial" charset="0"/>
              </a:rPr>
              <a:t> o 2-metilbutadieno. C</a:t>
            </a:r>
            <a:r>
              <a:rPr lang="es-ES" altLang="es-PE" sz="2400" baseline="-25000" dirty="0">
                <a:latin typeface="Arial" charset="0"/>
                <a:cs typeface="Arial" charset="0"/>
              </a:rPr>
              <a:t>5</a:t>
            </a:r>
            <a:r>
              <a:rPr lang="es-ES" altLang="es-PE" sz="2400" dirty="0">
                <a:latin typeface="Arial" charset="0"/>
                <a:cs typeface="Arial" charset="0"/>
              </a:rPr>
              <a:t>H</a:t>
            </a:r>
            <a:r>
              <a:rPr lang="es-ES" altLang="es-PE" sz="2400" baseline="-25000" dirty="0">
                <a:latin typeface="Arial" charset="0"/>
                <a:cs typeface="Arial" charset="0"/>
              </a:rPr>
              <a:t>8</a:t>
            </a:r>
            <a:r>
              <a:rPr lang="es-ES" altLang="es-PE" sz="2400" dirty="0">
                <a:latin typeface="Arial" charset="0"/>
                <a:cs typeface="Arial" charset="0"/>
              </a:rPr>
              <a:t> que surge como una emulsión lechosa (conocida como </a:t>
            </a:r>
            <a:r>
              <a:rPr lang="es-ES" altLang="es-PE" sz="2400" u="sng" dirty="0">
                <a:latin typeface="Arial" charset="0"/>
                <a:cs typeface="Arial" charset="0"/>
                <a:hlinkClick r:id="rId5" tooltip="Látex"/>
              </a:rPr>
              <a:t>látex</a:t>
            </a:r>
            <a:r>
              <a:rPr lang="es-ES" altLang="es-PE" sz="2400" dirty="0">
                <a:latin typeface="Arial" charset="0"/>
                <a:cs typeface="Arial" charset="0"/>
              </a:rPr>
              <a:t>) en la savia de varias plantas, pero que también puede ser producido sintéticamente.</a:t>
            </a:r>
            <a:endParaRPr lang="es-PE" altLang="es-PE" sz="2400" dirty="0">
              <a:latin typeface="Arial" charset="0"/>
              <a:cs typeface="Arial" charset="0"/>
            </a:endParaRPr>
          </a:p>
          <a:p>
            <a:pPr eaLnBrk="1" hangingPunct="1"/>
            <a:endParaRPr lang="es-PE" altLang="es-PE" dirty="0"/>
          </a:p>
        </p:txBody>
      </p:sp>
      <p:pic>
        <p:nvPicPr>
          <p:cNvPr id="35844" name="3 Imagen" descr="http://upload.wikimedia.org/wikipedia/commons/a/a5/Vulcanizaci%C3%B3n.gif">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3284538"/>
            <a:ext cx="6589713"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4 Imagen" descr="Isoprene-Structur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838" y="3500438"/>
            <a:ext cx="936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Rectángulo"/>
          <p:cNvSpPr/>
          <p:nvPr/>
        </p:nvSpPr>
        <p:spPr>
          <a:xfrm>
            <a:off x="2782888" y="3644900"/>
            <a:ext cx="781050" cy="277813"/>
          </a:xfrm>
          <a:prstGeom prst="rect">
            <a:avLst/>
          </a:prstGeom>
        </p:spPr>
        <p:txBody>
          <a:bodyPr wrap="none">
            <a:spAutoFit/>
          </a:bodyPr>
          <a:lstStyle/>
          <a:p>
            <a:pPr>
              <a:defRPr/>
            </a:pPr>
            <a:r>
              <a:rPr lang="es-PE" sz="1200" dirty="0" err="1">
                <a:solidFill>
                  <a:schemeClr val="accent4">
                    <a:lumMod val="10000"/>
                  </a:schemeClr>
                </a:solidFill>
                <a:latin typeface="Arial" pitchFamily="34" charset="0"/>
                <a:cs typeface="Arial" pitchFamily="34" charset="0"/>
              </a:rPr>
              <a:t>Isopreno</a:t>
            </a:r>
            <a:endParaRPr lang="es-PE" sz="1200" dirty="0">
              <a:solidFill>
                <a:schemeClr val="accent4">
                  <a:lumMod val="1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612329" y="981075"/>
            <a:ext cx="7920111" cy="4926013"/>
          </a:xfrm>
          <a:prstGeom prst="rect">
            <a:avLst/>
          </a:prstGeom>
          <a:noFill/>
          <a:ln w="9525">
            <a:noFill/>
            <a:miter lim="800000"/>
            <a:headEnd/>
            <a:tailEnd/>
          </a:ln>
          <a:effectLst/>
        </p:spPr>
        <p:txBody>
          <a:bodyPr/>
          <a:lstStyle/>
          <a:p>
            <a:pPr algn="just">
              <a:lnSpc>
                <a:spcPct val="90000"/>
              </a:lnSpc>
              <a:spcBef>
                <a:spcPct val="20000"/>
              </a:spcBef>
              <a:buClr>
                <a:schemeClr val="hlink"/>
              </a:buClr>
              <a:buSzPct val="60000"/>
              <a:buFont typeface="Wingdings" pitchFamily="2" charset="2"/>
              <a:buNone/>
              <a:defRPr/>
            </a:pPr>
            <a:r>
              <a:rPr lang="es-ES" sz="2400" kern="0" dirty="0">
                <a:effectLst>
                  <a:outerShdw blurRad="38100" dist="38100" dir="2700000" algn="tl">
                    <a:srgbClr val="000000"/>
                  </a:outerShdw>
                </a:effectLst>
                <a:latin typeface="Arial" pitchFamily="34" charset="0"/>
                <a:cs typeface="Arial" pitchFamily="34" charset="0"/>
              </a:rPr>
              <a:t>El primer polímero totalmente sintético se obtuvo en 1909, cuando el químico belga Leo </a:t>
            </a:r>
            <a:r>
              <a:rPr lang="es-ES" sz="2400" kern="0" dirty="0" err="1">
                <a:effectLst>
                  <a:outerShdw blurRad="38100" dist="38100" dir="2700000" algn="tl">
                    <a:srgbClr val="000000"/>
                  </a:outerShdw>
                </a:effectLst>
                <a:latin typeface="Arial" pitchFamily="34" charset="0"/>
                <a:cs typeface="Arial" pitchFamily="34" charset="0"/>
              </a:rPr>
              <a:t>Hendrik</a:t>
            </a:r>
            <a:r>
              <a:rPr lang="es-ES" sz="2400" kern="0" dirty="0">
                <a:effectLst>
                  <a:outerShdw blurRad="38100" dist="38100" dir="2700000" algn="tl">
                    <a:srgbClr val="000000"/>
                  </a:outerShdw>
                </a:effectLst>
                <a:latin typeface="Arial" pitchFamily="34" charset="0"/>
                <a:cs typeface="Arial" pitchFamily="34" charset="0"/>
              </a:rPr>
              <a:t> </a:t>
            </a:r>
            <a:r>
              <a:rPr lang="es-ES" sz="2400" kern="0" dirty="0" err="1">
                <a:effectLst>
                  <a:outerShdw blurRad="38100" dist="38100" dir="2700000" algn="tl">
                    <a:srgbClr val="000000"/>
                  </a:outerShdw>
                </a:effectLst>
                <a:latin typeface="Arial" pitchFamily="34" charset="0"/>
                <a:cs typeface="Arial" pitchFamily="34" charset="0"/>
              </a:rPr>
              <a:t>Baekeland</a:t>
            </a:r>
            <a:r>
              <a:rPr lang="es-ES" sz="2400" kern="0" dirty="0">
                <a:effectLst>
                  <a:outerShdw blurRad="38100" dist="38100" dir="2700000" algn="tl">
                    <a:srgbClr val="000000"/>
                  </a:outerShdw>
                </a:effectLst>
                <a:latin typeface="Arial" pitchFamily="34" charset="0"/>
                <a:cs typeface="Arial" pitchFamily="34" charset="0"/>
              </a:rPr>
              <a:t> fabrica la baquelita a partir de </a:t>
            </a:r>
            <a:r>
              <a:rPr lang="es-ES" sz="2400" kern="0" dirty="0" err="1">
                <a:effectLst>
                  <a:outerShdw blurRad="38100" dist="38100" dir="2700000" algn="tl">
                    <a:srgbClr val="000000"/>
                  </a:outerShdw>
                </a:effectLst>
                <a:latin typeface="Arial" pitchFamily="34" charset="0"/>
                <a:cs typeface="Arial" pitchFamily="34" charset="0"/>
              </a:rPr>
              <a:t>formaldehído</a:t>
            </a:r>
            <a:r>
              <a:rPr lang="es-ES" sz="2400" kern="0" dirty="0">
                <a:effectLst>
                  <a:outerShdw blurRad="38100" dist="38100" dir="2700000" algn="tl">
                    <a:srgbClr val="000000"/>
                  </a:outerShdw>
                </a:effectLst>
                <a:latin typeface="Arial" pitchFamily="34" charset="0"/>
                <a:cs typeface="Arial" pitchFamily="34" charset="0"/>
              </a:rPr>
              <a:t> y fenol. Otros polímeros importantes se sinterizaron en años siguientes, por ejemplo el </a:t>
            </a:r>
            <a:r>
              <a:rPr lang="es-ES" sz="2400" kern="0" dirty="0" err="1">
                <a:effectLst>
                  <a:outerShdw blurRad="38100" dist="38100" dir="2700000" algn="tl">
                    <a:srgbClr val="000000"/>
                  </a:outerShdw>
                </a:effectLst>
                <a:latin typeface="Arial" pitchFamily="34" charset="0"/>
                <a:cs typeface="Arial" pitchFamily="34" charset="0"/>
              </a:rPr>
              <a:t>poliestireno</a:t>
            </a:r>
            <a:r>
              <a:rPr lang="es-ES" sz="2400" kern="0" dirty="0">
                <a:effectLst>
                  <a:outerShdw blurRad="38100" dist="38100" dir="2700000" algn="tl">
                    <a:srgbClr val="000000"/>
                  </a:outerShdw>
                </a:effectLst>
                <a:latin typeface="Arial" pitchFamily="34" charset="0"/>
                <a:cs typeface="Arial" pitchFamily="34" charset="0"/>
              </a:rPr>
              <a:t> (PS) en 1911 o el </a:t>
            </a:r>
            <a:r>
              <a:rPr lang="es-ES" sz="2400" kern="0" dirty="0" err="1">
                <a:effectLst>
                  <a:outerShdw blurRad="38100" dist="38100" dir="2700000" algn="tl">
                    <a:srgbClr val="000000"/>
                  </a:outerShdw>
                </a:effectLst>
                <a:latin typeface="Arial" pitchFamily="34" charset="0"/>
                <a:cs typeface="Arial" pitchFamily="34" charset="0"/>
              </a:rPr>
              <a:t>policloruro</a:t>
            </a:r>
            <a:r>
              <a:rPr lang="es-ES" sz="2400" kern="0" dirty="0">
                <a:effectLst>
                  <a:outerShdw blurRad="38100" dist="38100" dir="2700000" algn="tl">
                    <a:srgbClr val="000000"/>
                  </a:outerShdw>
                </a:effectLst>
                <a:latin typeface="Arial" pitchFamily="34" charset="0"/>
                <a:cs typeface="Arial" pitchFamily="34" charset="0"/>
              </a:rPr>
              <a:t> de vinilo (PVC) en 1912.</a:t>
            </a:r>
          </a:p>
        </p:txBody>
      </p:sp>
      <p:pic>
        <p:nvPicPr>
          <p:cNvPr id="36867" name="Picture 6" descr="http://upload.wikimedia.org/wikipedia/commons/thumb/6/60/Polystyrene.svg/180px-Polystyrene.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3253011"/>
            <a:ext cx="2016125" cy="2408237"/>
          </a:xfrm>
          <a:prstGeom prst="rect">
            <a:avLst/>
          </a:prstGeom>
          <a:solidFill>
            <a:schemeClr val="tx2"/>
          </a:solidFill>
          <a:ln>
            <a:noFill/>
          </a:ln>
          <a:extLst/>
        </p:spPr>
      </p:pic>
      <p:sp>
        <p:nvSpPr>
          <p:cNvPr id="36868" name="4 CuadroTexto"/>
          <p:cNvSpPr txBox="1">
            <a:spLocks noChangeArrowheads="1"/>
          </p:cNvSpPr>
          <p:nvPr/>
        </p:nvSpPr>
        <p:spPr bwMode="auto">
          <a:xfrm>
            <a:off x="2627313" y="5765800"/>
            <a:ext cx="4465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PE" altLang="es-PE" sz="2000">
                <a:latin typeface="Arial" charset="0"/>
                <a:cs typeface="Arial" charset="0"/>
              </a:rPr>
              <a:t>Estructura química del poliestireno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22833" y="1556122"/>
            <a:ext cx="8065591" cy="4465166"/>
          </a:xfrm>
          <a:prstGeom prst="rect">
            <a:avLst/>
          </a:prstGeom>
        </p:spPr>
        <p:txBody>
          <a:bodyPr/>
          <a:lstStyle/>
          <a:p>
            <a:pPr marL="342900" indent="-342900" algn="just">
              <a:lnSpc>
                <a:spcPct val="90000"/>
              </a:lnSpc>
              <a:spcBef>
                <a:spcPct val="20000"/>
              </a:spcBef>
              <a:buClr>
                <a:schemeClr val="hlink"/>
              </a:buClr>
              <a:buSzPct val="60000"/>
              <a:defRPr/>
            </a:pPr>
            <a:r>
              <a:rPr lang="es-ES" sz="2400" kern="0" dirty="0">
                <a:effectLst>
                  <a:outerShdw blurRad="38100" dist="38100" dir="2700000" algn="tl">
                    <a:srgbClr val="000000"/>
                  </a:outerShdw>
                </a:effectLst>
                <a:latin typeface="Arial" pitchFamily="34" charset="0"/>
                <a:cs typeface="Arial" pitchFamily="34" charset="0"/>
              </a:rPr>
              <a:t>    En 1922, el químico alemán </a:t>
            </a:r>
            <a:r>
              <a:rPr lang="es-ES" sz="2400" kern="0" dirty="0" err="1">
                <a:effectLst>
                  <a:outerShdw blurRad="38100" dist="38100" dir="2700000" algn="tl">
                    <a:srgbClr val="000000"/>
                  </a:outerShdw>
                </a:effectLst>
                <a:latin typeface="Arial" pitchFamily="34" charset="0"/>
                <a:cs typeface="Arial" pitchFamily="34" charset="0"/>
              </a:rPr>
              <a:t>Hermann</a:t>
            </a:r>
            <a:r>
              <a:rPr lang="es-ES" sz="2400" kern="0" dirty="0">
                <a:effectLst>
                  <a:outerShdw blurRad="38100" dist="38100" dir="2700000" algn="tl">
                    <a:srgbClr val="000000"/>
                  </a:outerShdw>
                </a:effectLst>
                <a:latin typeface="Arial" pitchFamily="34" charset="0"/>
                <a:cs typeface="Arial" pitchFamily="34" charset="0"/>
              </a:rPr>
              <a:t> </a:t>
            </a:r>
            <a:r>
              <a:rPr lang="es-ES" sz="2400" kern="0" dirty="0" err="1">
                <a:effectLst>
                  <a:outerShdw blurRad="38100" dist="38100" dir="2700000" algn="tl">
                    <a:srgbClr val="000000"/>
                  </a:outerShdw>
                </a:effectLst>
                <a:latin typeface="Arial" pitchFamily="34" charset="0"/>
                <a:cs typeface="Arial" pitchFamily="34" charset="0"/>
              </a:rPr>
              <a:t>Staudinger</a:t>
            </a:r>
            <a:r>
              <a:rPr lang="es-ES" sz="2400" kern="0" dirty="0">
                <a:effectLst>
                  <a:outerShdw blurRad="38100" dist="38100" dir="2700000" algn="tl">
                    <a:srgbClr val="000000"/>
                  </a:outerShdw>
                </a:effectLst>
                <a:latin typeface="Arial" pitchFamily="34" charset="0"/>
                <a:cs typeface="Arial" pitchFamily="34" charset="0"/>
              </a:rPr>
              <a:t> comienza a estudiar los </a:t>
            </a:r>
            <a:r>
              <a:rPr lang="es-ES" sz="2400" kern="0" dirty="0">
                <a:solidFill>
                  <a:srgbClr val="FFFF00"/>
                </a:solidFill>
                <a:effectLst>
                  <a:outerShdw blurRad="38100" dist="38100" dir="2700000" algn="tl">
                    <a:srgbClr val="000000"/>
                  </a:outerShdw>
                </a:effectLst>
                <a:latin typeface="Arial" pitchFamily="34" charset="0"/>
                <a:cs typeface="Arial" pitchFamily="34" charset="0"/>
              </a:rPr>
              <a:t>polímeros</a:t>
            </a:r>
            <a:r>
              <a:rPr lang="es-ES" sz="2400" kern="0" dirty="0">
                <a:effectLst>
                  <a:outerShdw blurRad="38100" dist="38100" dir="2700000" algn="tl">
                    <a:srgbClr val="000000"/>
                  </a:outerShdw>
                </a:effectLst>
                <a:latin typeface="Arial" pitchFamily="34" charset="0"/>
                <a:cs typeface="Arial" pitchFamily="34" charset="0"/>
              </a:rPr>
              <a:t> y en 1926 expone su hipótesis de que </a:t>
            </a:r>
            <a:r>
              <a:rPr lang="es-ES" sz="2400" kern="0" dirty="0">
                <a:solidFill>
                  <a:srgbClr val="FFFF00"/>
                </a:solidFill>
                <a:effectLst>
                  <a:outerShdw blurRad="38100" dist="38100" dir="2700000" algn="tl">
                    <a:srgbClr val="000000"/>
                  </a:outerShdw>
                </a:effectLst>
                <a:latin typeface="Arial" pitchFamily="34" charset="0"/>
                <a:cs typeface="Arial" pitchFamily="34" charset="0"/>
              </a:rPr>
              <a:t>se trata de largas cadenas de unidades pequeñas unidas por enlaces covalentes</a:t>
            </a:r>
            <a:r>
              <a:rPr lang="es-ES" sz="2400" kern="0" dirty="0">
                <a:effectLst>
                  <a:outerShdw blurRad="38100" dist="38100" dir="2700000" algn="tl">
                    <a:srgbClr val="000000"/>
                  </a:outerShdw>
                </a:effectLst>
                <a:latin typeface="Arial" pitchFamily="34" charset="0"/>
                <a:cs typeface="Arial" pitchFamily="34" charset="0"/>
              </a:rPr>
              <a:t>. Propuso las fórmulas estructurales del </a:t>
            </a:r>
            <a:r>
              <a:rPr lang="es-ES" sz="2400" u="sng" kern="0" dirty="0" err="1">
                <a:effectLst>
                  <a:outerShdw blurRad="38100" dist="38100" dir="2700000" algn="tl">
                    <a:srgbClr val="000000"/>
                  </a:outerShdw>
                </a:effectLst>
                <a:latin typeface="Arial" pitchFamily="34" charset="0"/>
                <a:cs typeface="Arial" pitchFamily="34" charset="0"/>
              </a:rPr>
              <a:t>poliestireno</a:t>
            </a:r>
            <a:r>
              <a:rPr lang="es-ES" sz="2400" kern="0" dirty="0">
                <a:effectLst>
                  <a:outerShdw blurRad="38100" dist="38100" dir="2700000" algn="tl">
                    <a:srgbClr val="000000"/>
                  </a:outerShdw>
                </a:effectLst>
                <a:latin typeface="Arial" pitchFamily="34" charset="0"/>
                <a:cs typeface="Arial" pitchFamily="34" charset="0"/>
              </a:rPr>
              <a:t> y del </a:t>
            </a:r>
            <a:r>
              <a:rPr lang="es-ES" sz="2400" kern="0" dirty="0" err="1">
                <a:effectLst>
                  <a:outerShdw blurRad="38100" dist="38100" dir="2700000" algn="tl">
                    <a:srgbClr val="000000"/>
                  </a:outerShdw>
                </a:effectLst>
                <a:latin typeface="Arial" pitchFamily="34" charset="0"/>
                <a:cs typeface="Arial" pitchFamily="34" charset="0"/>
              </a:rPr>
              <a:t>polioximetileno</a:t>
            </a:r>
            <a:r>
              <a:rPr lang="es-ES" sz="2400" kern="0" dirty="0">
                <a:effectLst>
                  <a:outerShdw blurRad="38100" dist="38100" dir="2700000" algn="tl">
                    <a:srgbClr val="000000"/>
                  </a:outerShdw>
                </a:effectLst>
                <a:latin typeface="Arial" pitchFamily="34" charset="0"/>
                <a:cs typeface="Arial" pitchFamily="34" charset="0"/>
              </a:rPr>
              <a:t>, tal como las conocemos actualmente</a:t>
            </a:r>
            <a:r>
              <a:rPr lang="es-PE" sz="2400" dirty="0">
                <a:latin typeface="Arial" panose="020B0604020202020204" pitchFamily="34" charset="0"/>
                <a:cs typeface="Arial" panose="020B0604020202020204" pitchFamily="34" charset="0"/>
              </a:rPr>
              <a:t> como cadenas moleculares gigantes, formadas por la asociación mediante enlace covalente de ciertos grupos atómicos llamados "unidades estructurales". Este concepto se convirtió en "fundamento" de la química macromolecular sólo a partir de 1930, cuando fue aceptado ampliamente. </a:t>
            </a:r>
          </a:p>
          <a:p>
            <a:pPr marL="342900" indent="-342900" algn="just">
              <a:lnSpc>
                <a:spcPct val="90000"/>
              </a:lnSpc>
              <a:spcBef>
                <a:spcPct val="20000"/>
              </a:spcBef>
              <a:buClr>
                <a:schemeClr val="hlink"/>
              </a:buClr>
              <a:buSzPct val="60000"/>
              <a:defRPr/>
            </a:pPr>
            <a:endParaRPr lang="es-ES" sz="24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Char char="n"/>
              <a:defRPr/>
            </a:pPr>
            <a:endParaRPr lang="es-CL" sz="20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Char char="n"/>
              <a:defRPr/>
            </a:pPr>
            <a:endParaRPr lang="es-CL" sz="20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Char char="n"/>
              <a:defRPr/>
            </a:pPr>
            <a:endParaRPr lang="es-CL" sz="20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Char char="n"/>
              <a:defRPr/>
            </a:pPr>
            <a:endParaRPr lang="es-ES" sz="20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Char char="n"/>
              <a:defRPr/>
            </a:pPr>
            <a:endParaRPr lang="es-ES" sz="20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buFont typeface="Wingdings" pitchFamily="2" charset="2"/>
              <a:buNone/>
              <a:defRPr/>
            </a:pPr>
            <a:endParaRPr lang="es-ES" sz="2000" kern="0" dirty="0">
              <a:effectLst>
                <a:outerShdw blurRad="38100" dist="38100" dir="2700000" algn="tl">
                  <a:srgbClr val="000000"/>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8313" y="836613"/>
            <a:ext cx="8229600" cy="2808287"/>
          </a:xfrm>
          <a:prstGeom prst="rect">
            <a:avLst/>
          </a:prstGeom>
        </p:spPr>
        <p:txBody>
          <a:bodyPr/>
          <a:lstStyle/>
          <a:p>
            <a:pPr marL="342900" indent="-342900" algn="just">
              <a:lnSpc>
                <a:spcPct val="90000"/>
              </a:lnSpc>
              <a:spcBef>
                <a:spcPct val="20000"/>
              </a:spcBef>
              <a:buClr>
                <a:schemeClr val="hlink"/>
              </a:buClr>
              <a:buSzPct val="60000"/>
              <a:defRPr/>
            </a:pPr>
            <a:endParaRPr lang="es-ES" sz="2000" kern="0" dirty="0">
              <a:effectLst>
                <a:outerShdw blurRad="38100" dist="38100" dir="2700000" algn="tl">
                  <a:srgbClr val="000000"/>
                </a:outerShdw>
              </a:effectLst>
              <a:latin typeface="Arial" pitchFamily="34" charset="0"/>
              <a:cs typeface="Arial" pitchFamily="34" charset="0"/>
            </a:endParaRPr>
          </a:p>
          <a:p>
            <a:pPr marL="342900" indent="-342900" algn="just">
              <a:lnSpc>
                <a:spcPct val="90000"/>
              </a:lnSpc>
              <a:spcBef>
                <a:spcPct val="20000"/>
              </a:spcBef>
              <a:buClr>
                <a:schemeClr val="hlink"/>
              </a:buClr>
              <a:buSzPct val="60000"/>
              <a:defRPr/>
            </a:pPr>
            <a:r>
              <a:rPr lang="es-ES" sz="2400" kern="0" dirty="0">
                <a:effectLst>
                  <a:outerShdw blurRad="38100" dist="38100" dir="2700000" algn="tl">
                    <a:srgbClr val="000000"/>
                  </a:outerShdw>
                </a:effectLst>
                <a:latin typeface="Arial" pitchFamily="34" charset="0"/>
                <a:cs typeface="Arial" pitchFamily="34" charset="0"/>
              </a:rPr>
              <a:t>    En la segunda mitad del siglo XX se desarrollaron nuevos métodos de obtención de polímeros y aplicaciones, por ejemplo, polímeros conductores, estructuras complejas de polímeros, polímeros cristales líquidos, etc.</a:t>
            </a:r>
          </a:p>
          <a:p>
            <a:pPr marL="342900" indent="-342900" algn="just">
              <a:lnSpc>
                <a:spcPct val="90000"/>
              </a:lnSpc>
              <a:spcBef>
                <a:spcPct val="20000"/>
              </a:spcBef>
              <a:buClr>
                <a:schemeClr val="hlink"/>
              </a:buClr>
              <a:buSzPct val="60000"/>
              <a:buFont typeface="Wingdings" pitchFamily="2" charset="2"/>
              <a:buNone/>
              <a:defRPr/>
            </a:pPr>
            <a:endParaRPr lang="es-ES" sz="2000" kern="0" dirty="0">
              <a:effectLst>
                <a:outerShdw blurRad="38100" dist="38100" dir="2700000" algn="tl">
                  <a:srgbClr val="000000"/>
                </a:outerShdw>
              </a:effectLst>
              <a:latin typeface="Arial" pitchFamily="34" charset="0"/>
              <a:cs typeface="Arial" pitchFamily="34" charset="0"/>
            </a:endParaRPr>
          </a:p>
        </p:txBody>
      </p:sp>
      <p:pic>
        <p:nvPicPr>
          <p:cNvPr id="38915" name="Picture 6" descr="http://ounae.com/img/ounae/images/Home_Cinema/JVC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3357563"/>
            <a:ext cx="2857500"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540321" y="1349573"/>
            <a:ext cx="7992119" cy="1503363"/>
          </a:xfrm>
          <a:prstGeom prst="rect">
            <a:avLst/>
          </a:prstGeom>
        </p:spPr>
        <p:txBody>
          <a:bodyPr/>
          <a:lst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a:lstStyle>
          <a:p>
            <a:pPr algn="just">
              <a:defRPr/>
            </a:pPr>
            <a:r>
              <a:rPr lang="es-ES" sz="2800" b="0" kern="0" smtClean="0">
                <a:solidFill>
                  <a:schemeClr val="tx1"/>
                </a:solidFill>
                <a:effectLst/>
                <a:latin typeface="Arial" pitchFamily="34" charset="0"/>
                <a:cs typeface="Arial" pitchFamily="34" charset="0"/>
              </a:rPr>
              <a:t>Los polímeros son </a:t>
            </a:r>
            <a:r>
              <a:rPr lang="es-ES" sz="2800" b="0" kern="0" smtClean="0">
                <a:solidFill>
                  <a:srgbClr val="FFFF00"/>
                </a:solidFill>
                <a:effectLst/>
                <a:latin typeface="Arial" pitchFamily="34" charset="0"/>
                <a:cs typeface="Arial" pitchFamily="34" charset="0"/>
              </a:rPr>
              <a:t>macromoléculas</a:t>
            </a:r>
            <a:r>
              <a:rPr lang="es-ES" sz="2800" b="0" kern="0" smtClean="0">
                <a:effectLst/>
                <a:latin typeface="Arial" pitchFamily="34" charset="0"/>
                <a:cs typeface="Arial" pitchFamily="34" charset="0"/>
              </a:rPr>
              <a:t> </a:t>
            </a:r>
            <a:r>
              <a:rPr lang="es-ES" sz="2800" b="0" kern="0" smtClean="0">
                <a:solidFill>
                  <a:schemeClr val="tx1"/>
                </a:solidFill>
                <a:effectLst/>
                <a:latin typeface="Arial" pitchFamily="34" charset="0"/>
                <a:cs typeface="Arial" pitchFamily="34" charset="0"/>
              </a:rPr>
              <a:t>formadas por la unión de moléculas más pequeñas llamadas </a:t>
            </a:r>
            <a:r>
              <a:rPr lang="es-ES" sz="2800" b="0" kern="0" smtClean="0">
                <a:solidFill>
                  <a:srgbClr val="FFC000"/>
                </a:solidFill>
                <a:effectLst/>
                <a:latin typeface="Arial" pitchFamily="34" charset="0"/>
                <a:cs typeface="Arial" pitchFamily="34" charset="0"/>
              </a:rPr>
              <a:t>monómeros</a:t>
            </a:r>
            <a:r>
              <a:rPr lang="es-ES" sz="2800" b="0" kern="0" smtClean="0">
                <a:effectLst/>
                <a:latin typeface="Arial" pitchFamily="34" charset="0"/>
                <a:cs typeface="Arial" pitchFamily="34" charset="0"/>
              </a:rPr>
              <a:t>. </a:t>
            </a:r>
            <a:endParaRPr lang="es-ES" sz="2800" b="0" kern="0" dirty="0" smtClean="0">
              <a:solidFill>
                <a:srgbClr val="FFFF00"/>
              </a:solidFill>
              <a:effectLst/>
              <a:latin typeface="Arial" pitchFamily="34" charset="0"/>
              <a:cs typeface="Arial" pitchFamily="34" charset="0"/>
            </a:endParaRPr>
          </a:p>
        </p:txBody>
      </p:sp>
      <p:sp>
        <p:nvSpPr>
          <p:cNvPr id="3" name="Text Box 5"/>
          <p:cNvSpPr txBox="1">
            <a:spLocks noChangeArrowheads="1"/>
          </p:cNvSpPr>
          <p:nvPr/>
        </p:nvSpPr>
        <p:spPr bwMode="auto">
          <a:xfrm>
            <a:off x="1111250" y="3331840"/>
            <a:ext cx="692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eaLnBrk="1" hangingPunct="1">
              <a:spcBef>
                <a:spcPct val="50000"/>
              </a:spcBef>
            </a:pPr>
            <a:r>
              <a:rPr lang="es-ES_tradnl" altLang="es-PE" sz="2400" dirty="0"/>
              <a:t>n MONÓMEROS		                POLÍMERO</a:t>
            </a:r>
            <a:endParaRPr lang="es-ES" altLang="es-PE" sz="2400" dirty="0"/>
          </a:p>
        </p:txBody>
      </p:sp>
      <p:sp>
        <p:nvSpPr>
          <p:cNvPr id="4" name="Line 6"/>
          <p:cNvSpPr>
            <a:spLocks noChangeShapeType="1"/>
          </p:cNvSpPr>
          <p:nvPr/>
        </p:nvSpPr>
        <p:spPr bwMode="auto">
          <a:xfrm>
            <a:off x="3814936" y="3557141"/>
            <a:ext cx="1981200" cy="15875"/>
          </a:xfrm>
          <a:prstGeom prst="line">
            <a:avLst/>
          </a:prstGeom>
          <a:noFill/>
          <a:ln w="38100">
            <a:solidFill>
              <a:srgbClr val="CC3399"/>
            </a:solidFill>
            <a:round/>
            <a:headEnd/>
            <a:tailEnd type="triangle" w="med" len="med"/>
          </a:ln>
          <a:extLst>
            <a:ext uri="{909E8E84-426E-40DD-AFC4-6F175D3DCCD1}">
              <a14:hiddenFill xmlns:a14="http://schemas.microsoft.com/office/drawing/2010/main">
                <a:noFill/>
              </a14:hiddenFill>
            </a:ext>
          </a:extLst>
        </p:spPr>
        <p:txBody>
          <a:bodyPr/>
          <a:ls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s-PE"/>
          </a:p>
        </p:txBody>
      </p:sp>
      <p:sp>
        <p:nvSpPr>
          <p:cNvPr id="5" name="Text Box 7"/>
          <p:cNvSpPr txBox="1">
            <a:spLocks noChangeArrowheads="1"/>
          </p:cNvSpPr>
          <p:nvPr/>
        </p:nvSpPr>
        <p:spPr bwMode="auto">
          <a:xfrm>
            <a:off x="3573760" y="3657600"/>
            <a:ext cx="243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s-E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eaLnBrk="1" hangingPunct="1"/>
            <a:r>
              <a:rPr lang="es-ES_tradnl" altLang="es-PE" sz="2400" dirty="0"/>
              <a:t>reacción de </a:t>
            </a:r>
          </a:p>
          <a:p>
            <a:pPr algn="ctr" eaLnBrk="1" hangingPunct="1"/>
            <a:r>
              <a:rPr lang="es-ES_tradnl" altLang="es-PE" sz="2400" dirty="0"/>
              <a:t>polimerización</a:t>
            </a:r>
            <a:endParaRPr lang="es-ES" altLang="es-PE" sz="2400" dirty="0"/>
          </a:p>
        </p:txBody>
      </p:sp>
    </p:spTree>
    <p:extLst>
      <p:ext uri="{BB962C8B-B14F-4D97-AF65-F5344CB8AC3E}">
        <p14:creationId xmlns:p14="http://schemas.microsoft.com/office/powerpoint/2010/main" val="36471173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noChangeArrowheads="1"/>
          </p:cNvSpPr>
          <p:nvPr/>
        </p:nvSpPr>
        <p:spPr>
          <a:xfrm>
            <a:off x="230832" y="784052"/>
            <a:ext cx="8229600" cy="1420812"/>
          </a:xfrm>
          <a:prstGeom prst="rect">
            <a:avLst/>
          </a:prstGeom>
        </p:spPr>
        <p:txBody>
          <a:bodyPr/>
          <a:lst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a:lstStyle>
          <a:p>
            <a:pPr>
              <a:defRPr/>
            </a:pPr>
            <a:r>
              <a:rPr lang="es-ES" sz="3200" kern="0" dirty="0" smtClean="0">
                <a:solidFill>
                  <a:srgbClr val="FF0000"/>
                </a:solidFill>
                <a:latin typeface="Arial" charset="0"/>
              </a:rPr>
              <a:t>CLASIFICACIÓN DE LOS POLÍMEROS</a:t>
            </a:r>
            <a:endParaRPr lang="es-ES" sz="4000" kern="0" dirty="0" smtClean="0">
              <a:solidFill>
                <a:srgbClr val="FF0000"/>
              </a:solidFill>
            </a:endParaRPr>
          </a:p>
        </p:txBody>
      </p:sp>
      <p:sp>
        <p:nvSpPr>
          <p:cNvPr id="3" name="Rectangle 3"/>
          <p:cNvSpPr txBox="1">
            <a:spLocks noChangeArrowheads="1"/>
          </p:cNvSpPr>
          <p:nvPr/>
        </p:nvSpPr>
        <p:spPr>
          <a:xfrm>
            <a:off x="457200" y="1341438"/>
            <a:ext cx="8229600" cy="3195637"/>
          </a:xfrm>
          <a:prstGeom prst="rect">
            <a:avLst/>
          </a:prstGeom>
        </p:spPr>
        <p:txBody>
          <a:bodyPr/>
          <a:lstStyle>
            <a:lvl1pPr marL="342900" indent="-342900" algn="l" rtl="0" eaLnBrk="1" fontAlgn="base" hangingPunct="1">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609600" indent="-609600">
              <a:buFont typeface="Wingdings" pitchFamily="2" charset="2"/>
              <a:buNone/>
              <a:defRPr/>
            </a:pPr>
            <a:r>
              <a:rPr lang="es-CL" sz="2800" b="1" kern="0" dirty="0" smtClean="0">
                <a:solidFill>
                  <a:srgbClr val="FFC000"/>
                </a:solidFill>
                <a:latin typeface="Arial" pitchFamily="34" charset="0"/>
                <a:cs typeface="Arial" pitchFamily="34" charset="0"/>
              </a:rPr>
              <a:t>  SEGÚN SU NATURALEZA QUÍMICA</a:t>
            </a:r>
            <a:r>
              <a:rPr lang="es-CL" kern="0" dirty="0" smtClean="0">
                <a:latin typeface="Arial" pitchFamily="34" charset="0"/>
                <a:cs typeface="Arial" pitchFamily="34" charset="0"/>
              </a:rPr>
              <a:t>:</a:t>
            </a:r>
          </a:p>
          <a:p>
            <a:pPr>
              <a:buFont typeface="Wingdings" pitchFamily="2" charset="2"/>
              <a:buNone/>
              <a:defRPr/>
            </a:pPr>
            <a:r>
              <a:rPr lang="es-CL" b="1" kern="0" dirty="0" smtClean="0">
                <a:latin typeface="Arial" pitchFamily="34" charset="0"/>
                <a:cs typeface="Arial" pitchFamily="34" charset="0"/>
              </a:rPr>
              <a:t> -Naturales o Biopolímeros</a:t>
            </a:r>
            <a:r>
              <a:rPr lang="es-CL" kern="0" dirty="0" smtClean="0">
                <a:latin typeface="Arial" pitchFamily="34" charset="0"/>
                <a:cs typeface="Arial" pitchFamily="34" charset="0"/>
              </a:rPr>
              <a:t> </a:t>
            </a:r>
          </a:p>
          <a:p>
            <a:pPr algn="just">
              <a:buFont typeface="Wingdings" pitchFamily="2" charset="2"/>
              <a:buNone/>
              <a:defRPr/>
            </a:pPr>
            <a:r>
              <a:rPr lang="es-ES_tradnl" sz="2800" kern="0" dirty="0" smtClean="0">
                <a:solidFill>
                  <a:schemeClr val="hlink"/>
                </a:solidFill>
                <a:latin typeface="Arial" pitchFamily="34" charset="0"/>
                <a:cs typeface="Arial" pitchFamily="34" charset="0"/>
              </a:rPr>
              <a:t>   </a:t>
            </a:r>
            <a:r>
              <a:rPr lang="es-ES_tradnl" sz="2800" kern="0" dirty="0" smtClean="0">
                <a:latin typeface="Arial" pitchFamily="34" charset="0"/>
                <a:cs typeface="Arial" pitchFamily="34" charset="0"/>
              </a:rPr>
              <a:t>Son aquellos provenientes directamente del reino vegetal o animal. Por ejemplo: celulosa, almidón, proteínas, caucho natural, ácidos nucleicos, etc.</a:t>
            </a:r>
          </a:p>
          <a:p>
            <a:pPr marL="609600" indent="-609600">
              <a:buFont typeface="Wingdings" pitchFamily="2" charset="2"/>
              <a:buNone/>
              <a:defRPr/>
            </a:pPr>
            <a:endParaRPr lang="es-CL" kern="0" dirty="0" smtClean="0">
              <a:latin typeface="Arial" pitchFamily="34" charset="0"/>
              <a:cs typeface="Arial" pitchFamily="34" charset="0"/>
            </a:endParaRPr>
          </a:p>
        </p:txBody>
      </p:sp>
      <p:pic>
        <p:nvPicPr>
          <p:cNvPr id="4" name="Picture 6" descr="polimeros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9" y="4149725"/>
            <a:ext cx="2664370" cy="219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7409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9388" y="549275"/>
            <a:ext cx="8229600" cy="2951163"/>
          </a:xfrm>
          <a:prstGeom prst="rect">
            <a:avLst/>
          </a:prstGeom>
        </p:spPr>
        <p:txBody>
          <a:bodyPr/>
          <a:lstStyle/>
          <a:p>
            <a:pPr marL="609600" indent="-609600">
              <a:spcBef>
                <a:spcPct val="20000"/>
              </a:spcBef>
              <a:buClr>
                <a:schemeClr val="hlink"/>
              </a:buClr>
              <a:buSzPct val="60000"/>
              <a:buFont typeface="Wingdings" pitchFamily="2" charset="2"/>
              <a:buNone/>
              <a:defRPr/>
            </a:pPr>
            <a:endParaRPr lang="es-CL" sz="3200" kern="0" dirty="0">
              <a:effectLst>
                <a:outerShdw blurRad="38100" dist="38100" dir="2700000" algn="tl">
                  <a:srgbClr val="000000"/>
                </a:outerShdw>
              </a:effectLst>
              <a:latin typeface="Arial" pitchFamily="34" charset="0"/>
              <a:cs typeface="Arial" pitchFamily="34" charset="0"/>
            </a:endParaRPr>
          </a:p>
          <a:p>
            <a:pPr marL="609600" indent="-609600">
              <a:spcBef>
                <a:spcPct val="20000"/>
              </a:spcBef>
              <a:buClr>
                <a:schemeClr val="hlink"/>
              </a:buClr>
              <a:buSzPct val="60000"/>
              <a:defRPr/>
            </a:pPr>
            <a:r>
              <a:rPr lang="es-CL" sz="3200" b="1" kern="0" dirty="0">
                <a:effectLst>
                  <a:outerShdw blurRad="38100" dist="38100" dir="2700000" algn="tl">
                    <a:srgbClr val="000000"/>
                  </a:outerShdw>
                </a:effectLst>
                <a:latin typeface="Arial" pitchFamily="34" charset="0"/>
                <a:cs typeface="Arial" pitchFamily="34" charset="0"/>
              </a:rPr>
              <a:t>    -Sintéticos o Artificiales</a:t>
            </a:r>
            <a:r>
              <a:rPr lang="es-ES_tradnl" sz="3200" dirty="0">
                <a:solidFill>
                  <a:schemeClr val="hlink"/>
                </a:solidFill>
                <a:latin typeface="Arial" pitchFamily="34" charset="0"/>
                <a:cs typeface="Arial" pitchFamily="34" charset="0"/>
              </a:rPr>
              <a:t> </a:t>
            </a:r>
          </a:p>
          <a:p>
            <a:pPr marL="609600" indent="-609600" algn="just">
              <a:spcBef>
                <a:spcPct val="20000"/>
              </a:spcBef>
              <a:buClr>
                <a:schemeClr val="hlink"/>
              </a:buClr>
              <a:buSzPct val="60000"/>
              <a:defRPr/>
            </a:pPr>
            <a:r>
              <a:rPr lang="es-ES_tradnl" sz="2800" dirty="0">
                <a:solidFill>
                  <a:schemeClr val="hlink"/>
                </a:solidFill>
                <a:latin typeface="Arial" pitchFamily="34" charset="0"/>
                <a:cs typeface="Arial" pitchFamily="34" charset="0"/>
              </a:rPr>
              <a:t>      </a:t>
            </a:r>
            <a:r>
              <a:rPr lang="es-ES_tradnl" sz="2800" dirty="0">
                <a:latin typeface="Arial" pitchFamily="34" charset="0"/>
                <a:cs typeface="Arial" pitchFamily="34" charset="0"/>
              </a:rPr>
              <a:t>Son aquellos obtenidos artificialmente. Por ejemplo: nylon, </a:t>
            </a:r>
            <a:r>
              <a:rPr lang="es-ES_tradnl" sz="2800" dirty="0" err="1">
                <a:latin typeface="Arial" pitchFamily="34" charset="0"/>
                <a:cs typeface="Arial" pitchFamily="34" charset="0"/>
              </a:rPr>
              <a:t>dacrón</a:t>
            </a:r>
            <a:r>
              <a:rPr lang="es-ES_tradnl" sz="2800" dirty="0">
                <a:latin typeface="Arial" pitchFamily="34" charset="0"/>
                <a:cs typeface="Arial" pitchFamily="34" charset="0"/>
              </a:rPr>
              <a:t>, etc.</a:t>
            </a:r>
          </a:p>
          <a:p>
            <a:pPr marL="609600" indent="-609600">
              <a:spcBef>
                <a:spcPct val="20000"/>
              </a:spcBef>
              <a:buClr>
                <a:schemeClr val="hlink"/>
              </a:buClr>
              <a:buSzPct val="60000"/>
              <a:defRPr/>
            </a:pPr>
            <a:endParaRPr lang="es-CL" sz="3200" b="1" kern="0" dirty="0">
              <a:effectLst>
                <a:outerShdw blurRad="38100" dist="38100" dir="2700000" algn="tl">
                  <a:srgbClr val="000000"/>
                </a:outerShdw>
              </a:effectLst>
              <a:latin typeface="Arial" pitchFamily="34" charset="0"/>
              <a:cs typeface="Arial" pitchFamily="34" charset="0"/>
            </a:endParaRPr>
          </a:p>
        </p:txBody>
      </p:sp>
      <p:pic>
        <p:nvPicPr>
          <p:cNvPr id="41987" name="Picture 4" descr="polimeros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3284538"/>
            <a:ext cx="35020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bigpic" descr="Anorak Nylon Infantil Oxford EFA">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284538"/>
            <a:ext cx="20891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7950" y="549275"/>
            <a:ext cx="8229600" cy="3556000"/>
          </a:xfrm>
          <a:prstGeom prst="rect">
            <a:avLst/>
          </a:prstGeom>
        </p:spPr>
        <p:txBody>
          <a:bodyPr/>
          <a:lstStyle/>
          <a:p>
            <a:pPr marL="609600" indent="-609600">
              <a:spcBef>
                <a:spcPct val="20000"/>
              </a:spcBef>
              <a:buClr>
                <a:schemeClr val="hlink"/>
              </a:buClr>
              <a:buSzPct val="60000"/>
              <a:buFont typeface="Wingdings" pitchFamily="2" charset="2"/>
              <a:buNone/>
              <a:defRPr/>
            </a:pPr>
            <a:r>
              <a:rPr lang="es-CL" sz="2800" b="1" kern="0" dirty="0">
                <a:solidFill>
                  <a:schemeClr val="tx2">
                    <a:lumMod val="75000"/>
                  </a:schemeClr>
                </a:solidFill>
                <a:effectLst>
                  <a:outerShdw blurRad="38100" dist="38100" dir="2700000" algn="tl">
                    <a:srgbClr val="000000"/>
                  </a:outerShdw>
                </a:effectLst>
                <a:latin typeface="Arial" pitchFamily="34" charset="0"/>
                <a:cs typeface="Arial" pitchFamily="34" charset="0"/>
              </a:rPr>
              <a:t>     </a:t>
            </a:r>
            <a:r>
              <a:rPr lang="es-CL" sz="2800" b="1" kern="0" dirty="0">
                <a:solidFill>
                  <a:srgbClr val="FFC000"/>
                </a:solidFill>
                <a:effectLst>
                  <a:outerShdw blurRad="38100" dist="38100" dir="2700000" algn="tl">
                    <a:srgbClr val="000000"/>
                  </a:outerShdw>
                </a:effectLst>
                <a:latin typeface="Arial" pitchFamily="34" charset="0"/>
                <a:cs typeface="Arial" pitchFamily="34" charset="0"/>
              </a:rPr>
              <a:t>SEGÚN MECANISMO DE FORMACIÓN:</a:t>
            </a:r>
          </a:p>
          <a:p>
            <a:pPr marL="609600" indent="-609600">
              <a:spcBef>
                <a:spcPct val="20000"/>
              </a:spcBef>
              <a:buClr>
                <a:schemeClr val="hlink"/>
              </a:buClr>
              <a:buSzPct val="60000"/>
              <a:defRPr/>
            </a:pPr>
            <a:r>
              <a:rPr lang="es-ES" sz="3200" b="1" kern="0" dirty="0">
                <a:effectLst>
                  <a:outerShdw blurRad="38100" dist="38100" dir="2700000" algn="tl">
                    <a:srgbClr val="000000"/>
                  </a:outerShdw>
                </a:effectLst>
                <a:latin typeface="Arial" pitchFamily="34" charset="0"/>
                <a:cs typeface="Arial" pitchFamily="34" charset="0"/>
              </a:rPr>
              <a:t>    -Polímeros de condensación</a:t>
            </a:r>
          </a:p>
          <a:p>
            <a:pPr marL="609600" indent="-609600" algn="just">
              <a:spcBef>
                <a:spcPct val="20000"/>
              </a:spcBef>
              <a:buClr>
                <a:schemeClr val="hlink"/>
              </a:buClr>
              <a:buSzPct val="60000"/>
              <a:defRPr/>
            </a:pPr>
            <a:r>
              <a:rPr lang="es-ES_tradnl" sz="2800" dirty="0">
                <a:solidFill>
                  <a:schemeClr val="hlink"/>
                </a:solidFill>
                <a:latin typeface="Arial" pitchFamily="34" charset="0"/>
                <a:cs typeface="Arial" pitchFamily="34" charset="0"/>
              </a:rPr>
              <a:t>      </a:t>
            </a:r>
            <a:r>
              <a:rPr lang="es-ES_tradnl" sz="2800" dirty="0">
                <a:latin typeface="Arial" pitchFamily="34" charset="0"/>
                <a:cs typeface="Arial" pitchFamily="34" charset="0"/>
              </a:rPr>
              <a:t>En este caso, no todos los átomos del monómero forman parte del polímero. Para que dos monómeros se unan, una parte de éste se pierde (como </a:t>
            </a:r>
            <a:r>
              <a:rPr lang="es-ES_tradnl" sz="2800" dirty="0" smtClean="0">
                <a:latin typeface="Arial" pitchFamily="34" charset="0"/>
                <a:cs typeface="Arial" pitchFamily="34" charset="0"/>
              </a:rPr>
              <a:t>H</a:t>
            </a:r>
            <a:r>
              <a:rPr lang="es-ES_tradnl" sz="2800" baseline="-25000" dirty="0" smtClean="0">
                <a:latin typeface="Arial" pitchFamily="34" charset="0"/>
                <a:cs typeface="Arial" pitchFamily="34" charset="0"/>
              </a:rPr>
              <a:t>2</a:t>
            </a:r>
            <a:r>
              <a:rPr lang="es-ES_tradnl" sz="2800" dirty="0" smtClean="0">
                <a:latin typeface="Arial" pitchFamily="34" charset="0"/>
                <a:cs typeface="Arial" pitchFamily="34" charset="0"/>
              </a:rPr>
              <a:t>O</a:t>
            </a:r>
            <a:r>
              <a:rPr lang="es-ES_tradnl" sz="2800" dirty="0">
                <a:latin typeface="Arial" pitchFamily="34" charset="0"/>
                <a:cs typeface="Arial" pitchFamily="34" charset="0"/>
              </a:rPr>
              <a:t>).</a:t>
            </a:r>
          </a:p>
          <a:p>
            <a:pPr marL="609600" indent="-609600">
              <a:spcBef>
                <a:spcPct val="20000"/>
              </a:spcBef>
              <a:buClr>
                <a:schemeClr val="hlink"/>
              </a:buClr>
              <a:buSzPct val="60000"/>
              <a:buFont typeface="Wingdings" pitchFamily="2" charset="2"/>
              <a:buNone/>
              <a:defRPr/>
            </a:pPr>
            <a:endParaRPr lang="es-ES" sz="3200" b="1" kern="0" dirty="0">
              <a:effectLst>
                <a:outerShdw blurRad="38100" dist="38100" dir="2700000" algn="tl">
                  <a:srgbClr val="000000"/>
                </a:outerShdw>
              </a:effectLst>
              <a:latin typeface="Arial" pitchFamily="34" charset="0"/>
              <a:cs typeface="Arial" pitchFamily="34" charset="0"/>
            </a:endParaRPr>
          </a:p>
          <a:p>
            <a:pPr marL="609600" indent="-609600">
              <a:spcBef>
                <a:spcPct val="20000"/>
              </a:spcBef>
              <a:buClr>
                <a:schemeClr val="hlink"/>
              </a:buClr>
              <a:buSzPct val="60000"/>
              <a:buFont typeface="Wingdings" pitchFamily="2" charset="2"/>
              <a:buNone/>
              <a:defRPr/>
            </a:pPr>
            <a:r>
              <a:rPr lang="es-ES" sz="3200" kern="0" dirty="0">
                <a:effectLst>
                  <a:outerShdw blurRad="38100" dist="38100" dir="2700000" algn="tl">
                    <a:srgbClr val="000000"/>
                  </a:outerShdw>
                </a:effectLst>
                <a:latin typeface="Arial" pitchFamily="34" charset="0"/>
                <a:cs typeface="Arial" pitchFamily="34" charset="0"/>
              </a:rPr>
              <a:t> </a:t>
            </a:r>
          </a:p>
          <a:p>
            <a:pPr marL="609600" indent="-609600">
              <a:spcBef>
                <a:spcPct val="20000"/>
              </a:spcBef>
              <a:buClr>
                <a:schemeClr val="hlink"/>
              </a:buClr>
              <a:buSzPct val="60000"/>
              <a:defRPr/>
            </a:pPr>
            <a:r>
              <a:rPr lang="es-ES" sz="3200" b="1" kern="0" dirty="0">
                <a:effectLst>
                  <a:outerShdw blurRad="38100" dist="38100" dir="2700000" algn="tl">
                    <a:srgbClr val="000000"/>
                  </a:outerShdw>
                </a:effectLst>
                <a:latin typeface="Arial" pitchFamily="34" charset="0"/>
                <a:cs typeface="Arial" pitchFamily="34" charset="0"/>
              </a:rPr>
              <a:t>    </a:t>
            </a:r>
            <a:r>
              <a:rPr lang="es-ES" sz="3200" kern="0" dirty="0">
                <a:effectLst>
                  <a:outerShdw blurRad="38100" dist="38100" dir="2700000" algn="tl">
                    <a:srgbClr val="000000"/>
                  </a:outerShdw>
                </a:effectLst>
                <a:latin typeface="Arial" pitchFamily="34" charset="0"/>
                <a:cs typeface="Arial" pitchFamily="34" charset="0"/>
              </a:rPr>
              <a:t> </a:t>
            </a:r>
          </a:p>
          <a:p>
            <a:pPr marL="609600" indent="-609600">
              <a:spcBef>
                <a:spcPct val="20000"/>
              </a:spcBef>
              <a:buClr>
                <a:schemeClr val="hlink"/>
              </a:buClr>
              <a:buSzPct val="60000"/>
              <a:buFont typeface="Wingdings" pitchFamily="2" charset="2"/>
              <a:buNone/>
              <a:defRPr/>
            </a:pPr>
            <a:endParaRPr lang="es-ES" sz="3200" kern="0" dirty="0">
              <a:effectLst>
                <a:outerShdw blurRad="38100" dist="38100" dir="2700000" algn="tl">
                  <a:srgbClr val="000000"/>
                </a:outerShdw>
              </a:effectLst>
              <a:latin typeface="Arial" pitchFamily="34" charset="0"/>
              <a:cs typeface="Arial" pitchFamily="34" charset="0"/>
            </a:endParaRPr>
          </a:p>
          <a:p>
            <a:pPr marL="609600" indent="-609600">
              <a:spcBef>
                <a:spcPct val="20000"/>
              </a:spcBef>
              <a:buClr>
                <a:schemeClr val="hlink"/>
              </a:buClr>
              <a:buSzPct val="60000"/>
              <a:buFont typeface="Wingdings" pitchFamily="2" charset="2"/>
              <a:buNone/>
              <a:defRPr/>
            </a:pPr>
            <a:r>
              <a:rPr lang="es-ES" sz="3200" kern="0" dirty="0">
                <a:effectLst>
                  <a:outerShdw blurRad="38100" dist="38100" dir="2700000" algn="tl">
                    <a:srgbClr val="000000"/>
                  </a:outerShdw>
                </a:effectLst>
                <a:latin typeface="Arial" pitchFamily="34" charset="0"/>
                <a:cs typeface="Arial" pitchFamily="34" charset="0"/>
              </a:rPr>
              <a:t> </a:t>
            </a:r>
          </a:p>
        </p:txBody>
      </p:sp>
      <p:pic>
        <p:nvPicPr>
          <p:cNvPr id="43011" name="Picture 7"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3573463"/>
            <a:ext cx="34067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7950" y="476250"/>
            <a:ext cx="8229600" cy="3168650"/>
          </a:xfrm>
          <a:prstGeom prst="rect">
            <a:avLst/>
          </a:prstGeom>
        </p:spPr>
        <p:txBody>
          <a:bodyPr/>
          <a:lstStyle/>
          <a:p>
            <a:pPr marL="609600" indent="-609600">
              <a:spcBef>
                <a:spcPct val="20000"/>
              </a:spcBef>
              <a:buClr>
                <a:schemeClr val="hlink"/>
              </a:buClr>
              <a:buSzPct val="60000"/>
              <a:buFont typeface="Wingdings" pitchFamily="2" charset="2"/>
              <a:buNone/>
              <a:defRPr/>
            </a:pPr>
            <a:r>
              <a:rPr lang="es-ES" sz="3200" kern="0" dirty="0">
                <a:effectLst>
                  <a:outerShdw blurRad="38100" dist="38100" dir="2700000" algn="tl">
                    <a:srgbClr val="000000"/>
                  </a:outerShdw>
                </a:effectLst>
                <a:latin typeface="Arial" pitchFamily="34" charset="0"/>
                <a:cs typeface="Arial" pitchFamily="34" charset="0"/>
              </a:rPr>
              <a:t> </a:t>
            </a:r>
          </a:p>
          <a:p>
            <a:pPr marL="609600" indent="-609600">
              <a:spcBef>
                <a:spcPct val="20000"/>
              </a:spcBef>
              <a:buClr>
                <a:schemeClr val="hlink"/>
              </a:buClr>
              <a:buSzPct val="60000"/>
              <a:defRPr/>
            </a:pPr>
            <a:r>
              <a:rPr lang="es-ES" sz="3200" b="1" kern="0" dirty="0">
                <a:effectLst>
                  <a:outerShdw blurRad="38100" dist="38100" dir="2700000" algn="tl">
                    <a:srgbClr val="000000"/>
                  </a:outerShdw>
                </a:effectLst>
                <a:latin typeface="Arial" pitchFamily="34" charset="0"/>
                <a:cs typeface="Arial" pitchFamily="34" charset="0"/>
              </a:rPr>
              <a:t>    -Polímeros de adición</a:t>
            </a:r>
          </a:p>
          <a:p>
            <a:pPr marL="609600" indent="-609600" algn="just">
              <a:spcBef>
                <a:spcPct val="20000"/>
              </a:spcBef>
              <a:buClr>
                <a:schemeClr val="hlink"/>
              </a:buClr>
              <a:buSzPct val="60000"/>
              <a:defRPr/>
            </a:pPr>
            <a:r>
              <a:rPr lang="es-ES_tradnl" sz="2800" dirty="0">
                <a:solidFill>
                  <a:schemeClr val="hlink"/>
                </a:solidFill>
                <a:latin typeface="Arial" pitchFamily="34" charset="0"/>
                <a:cs typeface="Arial" pitchFamily="34" charset="0"/>
              </a:rPr>
              <a:t>      </a:t>
            </a:r>
            <a:r>
              <a:rPr lang="es-ES_tradnl" sz="2800" dirty="0">
                <a:latin typeface="Arial" pitchFamily="34" charset="0"/>
                <a:cs typeface="Arial" pitchFamily="34" charset="0"/>
              </a:rPr>
              <a:t>Los monómeros se adicionan unos con otros, de tal manera que el producto polimérico contiene todos los átomos del monómero inicial. </a:t>
            </a:r>
          </a:p>
          <a:p>
            <a:pPr marL="609600" indent="-609600">
              <a:spcBef>
                <a:spcPct val="20000"/>
              </a:spcBef>
              <a:buClr>
                <a:schemeClr val="hlink"/>
              </a:buClr>
              <a:buSzPct val="60000"/>
              <a:buFont typeface="Wingdings" pitchFamily="2" charset="2"/>
              <a:buNone/>
              <a:defRPr/>
            </a:pPr>
            <a:r>
              <a:rPr lang="es-ES" sz="3200" kern="0" dirty="0">
                <a:effectLst>
                  <a:outerShdw blurRad="38100" dist="38100" dir="2700000" algn="tl">
                    <a:srgbClr val="000000"/>
                  </a:outerShdw>
                </a:effectLst>
                <a:latin typeface="Arial" pitchFamily="34" charset="0"/>
                <a:cs typeface="Arial" pitchFamily="34" charset="0"/>
              </a:rPr>
              <a:t> </a:t>
            </a:r>
          </a:p>
          <a:p>
            <a:pPr marL="609600" indent="-609600">
              <a:spcBef>
                <a:spcPct val="20000"/>
              </a:spcBef>
              <a:buClr>
                <a:schemeClr val="hlink"/>
              </a:buClr>
              <a:buSzPct val="60000"/>
              <a:buFont typeface="Wingdings" pitchFamily="2" charset="2"/>
              <a:buNone/>
              <a:defRPr/>
            </a:pPr>
            <a:endParaRPr lang="es-ES" sz="3200" kern="0" dirty="0">
              <a:effectLst>
                <a:outerShdw blurRad="38100" dist="38100" dir="2700000" algn="tl">
                  <a:srgbClr val="000000"/>
                </a:outerShdw>
              </a:effectLst>
              <a:latin typeface="Arial" pitchFamily="34" charset="0"/>
              <a:cs typeface="Arial" pitchFamily="34" charset="0"/>
            </a:endParaRPr>
          </a:p>
          <a:p>
            <a:pPr marL="609600" indent="-609600">
              <a:spcBef>
                <a:spcPct val="20000"/>
              </a:spcBef>
              <a:buClr>
                <a:schemeClr val="hlink"/>
              </a:buClr>
              <a:buSzPct val="60000"/>
              <a:buFont typeface="Wingdings" pitchFamily="2" charset="2"/>
              <a:buNone/>
              <a:defRPr/>
            </a:pPr>
            <a:endParaRPr lang="es-ES" sz="3200" kern="0" dirty="0">
              <a:effectLst>
                <a:outerShdw blurRad="38100" dist="38100" dir="2700000" algn="tl">
                  <a:srgbClr val="000000"/>
                </a:outerShdw>
              </a:effectLst>
              <a:latin typeface="Arial" pitchFamily="34" charset="0"/>
              <a:cs typeface="Arial" pitchFamily="34" charset="0"/>
            </a:endParaRPr>
          </a:p>
        </p:txBody>
      </p:sp>
      <p:pic>
        <p:nvPicPr>
          <p:cNvPr id="44035" name="Picture 11"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429000"/>
            <a:ext cx="3097213"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73025" y="692150"/>
            <a:ext cx="8675688" cy="5616575"/>
          </a:xfrm>
        </p:spPr>
        <p:txBody>
          <a:bodyPr/>
          <a:lstStyle/>
          <a:p>
            <a:pPr algn="just" eaLnBrk="1" hangingPunct="1">
              <a:buFont typeface="Wingdings" pitchFamily="2" charset="2"/>
              <a:buNone/>
              <a:defRPr/>
            </a:pPr>
            <a:r>
              <a:rPr lang="es-ES" b="1" dirty="0" smtClean="0"/>
              <a:t>   </a:t>
            </a:r>
            <a:r>
              <a:rPr lang="es-ES" sz="2800" b="1" dirty="0" smtClean="0">
                <a:solidFill>
                  <a:srgbClr val="FF0000"/>
                </a:solidFill>
                <a:latin typeface="Arial" charset="0"/>
              </a:rPr>
              <a:t>NATURALEZA DE LOS COMPUESTOS ORGÁNICOS</a:t>
            </a:r>
            <a:endParaRPr lang="es-ES" sz="2800" dirty="0" smtClean="0">
              <a:solidFill>
                <a:srgbClr val="FF0000"/>
              </a:solidFill>
              <a:latin typeface="Arial" charset="0"/>
            </a:endParaRPr>
          </a:p>
          <a:p>
            <a:pPr algn="just" eaLnBrk="1" hangingPunct="1">
              <a:buFont typeface="Wingdings" pitchFamily="2" charset="2"/>
              <a:buNone/>
              <a:defRPr/>
            </a:pPr>
            <a:r>
              <a:rPr lang="es-ES" sz="2800" dirty="0" smtClean="0">
                <a:latin typeface="Arial" charset="0"/>
              </a:rPr>
              <a:t>    Los compuestos orgánicos están formados frecuentemente y en elevado porcentaje por: </a:t>
            </a:r>
            <a:r>
              <a:rPr lang="es-ES" sz="2800" dirty="0" smtClean="0">
                <a:solidFill>
                  <a:srgbClr val="FFFF00"/>
                </a:solidFill>
                <a:latin typeface="Arial" charset="0"/>
              </a:rPr>
              <a:t>C, H, O, N </a:t>
            </a:r>
            <a:r>
              <a:rPr lang="es-ES" sz="2800" dirty="0" smtClean="0">
                <a:latin typeface="Arial" charset="0"/>
              </a:rPr>
              <a:t>(elementos </a:t>
            </a:r>
            <a:r>
              <a:rPr lang="es-ES" sz="2800" dirty="0" err="1" smtClean="0">
                <a:latin typeface="Arial" charset="0"/>
              </a:rPr>
              <a:t>organógenos</a:t>
            </a:r>
            <a:r>
              <a:rPr lang="es-ES" sz="2800" dirty="0" smtClean="0">
                <a:latin typeface="Arial" charset="0"/>
              </a:rPr>
              <a:t>) y en menor porcentaje por: </a:t>
            </a:r>
            <a:r>
              <a:rPr lang="es-ES" sz="2800" dirty="0" smtClean="0">
                <a:solidFill>
                  <a:srgbClr val="FFFF00"/>
                </a:solidFill>
                <a:latin typeface="Arial" charset="0"/>
              </a:rPr>
              <a:t>S, P, Ca, X, </a:t>
            </a:r>
            <a:r>
              <a:rPr lang="es-ES" sz="2800" dirty="0" err="1" smtClean="0">
                <a:latin typeface="Arial" charset="0"/>
              </a:rPr>
              <a:t>etc</a:t>
            </a:r>
            <a:r>
              <a:rPr lang="es-ES" sz="2800" dirty="0" smtClean="0">
                <a:latin typeface="Arial" charset="0"/>
              </a:rPr>
              <a:t> (elementos </a:t>
            </a:r>
            <a:r>
              <a:rPr lang="es-ES" sz="2800" dirty="0" err="1" smtClean="0">
                <a:latin typeface="Arial" charset="0"/>
              </a:rPr>
              <a:t>biogenésicos</a:t>
            </a:r>
            <a:r>
              <a:rPr lang="es-ES" sz="2800" dirty="0" smtClean="0">
                <a:latin typeface="Arial" charset="0"/>
              </a:rPr>
              <a:t>).</a:t>
            </a:r>
          </a:p>
          <a:p>
            <a:pPr algn="just" eaLnBrk="1" hangingPunct="1">
              <a:buFont typeface="Wingdings" pitchFamily="2" charset="2"/>
              <a:buNone/>
              <a:defRPr/>
            </a:pPr>
            <a:endParaRPr lang="es-ES" sz="2800" dirty="0" smtClean="0">
              <a:latin typeface="Arial" charset="0"/>
            </a:endParaRPr>
          </a:p>
          <a:p>
            <a:pPr algn="just" eaLnBrk="1" hangingPunct="1">
              <a:buFont typeface="Wingdings" pitchFamily="2" charset="2"/>
              <a:buNone/>
              <a:defRPr/>
            </a:pPr>
            <a:r>
              <a:rPr lang="es-ES" sz="2800" dirty="0" smtClean="0">
                <a:latin typeface="Arial" charset="0"/>
              </a:rPr>
              <a:t>    </a:t>
            </a:r>
            <a:r>
              <a:rPr lang="es-ES_tradnl" sz="2800" dirty="0" smtClean="0">
                <a:latin typeface="Arial" charset="0"/>
              </a:rPr>
              <a:t>En la siguiente tabla periódica se resume, de una forma muy cualitativa, la ocurrencia de los átomos que están presentes en los compuestos orgánicos según el tamaño de su símbolo.</a:t>
            </a:r>
            <a:endParaRPr lang="en-GB" sz="2800" dirty="0" smtClean="0">
              <a:latin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1568152"/>
            <a:ext cx="9144000" cy="5029200"/>
          </a:xfrm>
          <a:prstGeom prst="rect">
            <a:avLst/>
          </a:prstGeom>
          <a:ln>
            <a:solidFill>
              <a:schemeClr val="tx1"/>
            </a:solidFill>
          </a:ln>
        </p:spPr>
        <p:txBody>
          <a:bodyPr/>
          <a:lstStyle/>
          <a:p>
            <a:pPr marL="282575" indent="-282575" eaLnBrk="0" hangingPunct="0">
              <a:lnSpc>
                <a:spcPct val="90000"/>
              </a:lnSpc>
              <a:spcBef>
                <a:spcPct val="20000"/>
              </a:spcBef>
              <a:buClr>
                <a:schemeClr val="hlink"/>
              </a:buClr>
              <a:buSzPct val="60000"/>
              <a:defRPr/>
            </a:pPr>
            <a:r>
              <a:rPr lang="es-ES_tradnl" sz="2800" b="1" kern="0" dirty="0" smtClean="0">
                <a:latin typeface="+mn-lt"/>
              </a:rPr>
              <a:t>MONÓMERO</a:t>
            </a:r>
            <a:r>
              <a:rPr lang="es-ES_tradnl" sz="2800" b="1" kern="0" dirty="0">
                <a:latin typeface="+mn-lt"/>
              </a:rPr>
              <a:t>	POLÍMERO 	USOS PRINCIPALES</a:t>
            </a:r>
          </a:p>
          <a:p>
            <a:pPr marL="282575" indent="-282575" eaLnBrk="0" hangingPunct="0">
              <a:lnSpc>
                <a:spcPct val="90000"/>
              </a:lnSpc>
              <a:spcBef>
                <a:spcPct val="20000"/>
              </a:spcBef>
              <a:buClr>
                <a:schemeClr val="hlink"/>
              </a:buClr>
              <a:buSzPct val="60000"/>
              <a:defRPr/>
            </a:pPr>
            <a:r>
              <a:rPr lang="es-ES_tradnl" sz="2800" kern="0" dirty="0">
                <a:effectLst>
                  <a:outerShdw blurRad="38100" dist="38100" dir="2700000" algn="tl">
                    <a:srgbClr val="000000"/>
                  </a:outerShdw>
                </a:effectLst>
                <a:latin typeface="+mn-lt"/>
              </a:rPr>
              <a:t> CH</a:t>
            </a:r>
            <a:r>
              <a:rPr lang="es-ES_tradnl" sz="2800" kern="0" baseline="-25000" dirty="0">
                <a:effectLst>
                  <a:outerShdw blurRad="38100" dist="38100" dir="2700000" algn="tl">
                    <a:srgbClr val="000000"/>
                  </a:outerShdw>
                </a:effectLst>
                <a:latin typeface="+mn-lt"/>
              </a:rPr>
              <a:t>2</a:t>
            </a:r>
            <a:r>
              <a:rPr lang="es-ES_tradnl" sz="2800" kern="0" dirty="0">
                <a:effectLst>
                  <a:outerShdw blurRad="38100" dist="38100" dir="2700000" algn="tl">
                    <a:srgbClr val="000000"/>
                  </a:outerShdw>
                </a:effectLst>
                <a:latin typeface="+mn-lt"/>
              </a:rPr>
              <a:t>=CH</a:t>
            </a:r>
            <a:r>
              <a:rPr lang="es-ES_tradnl" sz="2800" kern="0" baseline="-25000" dirty="0">
                <a:effectLst>
                  <a:outerShdw blurRad="38100" dist="38100" dir="2700000" algn="tl">
                    <a:srgbClr val="000000"/>
                  </a:outerShdw>
                </a:effectLst>
                <a:latin typeface="+mn-lt"/>
              </a:rPr>
              <a:t>2	          </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a:t>
            </a:r>
            <a:r>
              <a:rPr lang="es-ES_tradnl" sz="2800" kern="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Bolsas, botellas, juguetes...</a:t>
            </a:r>
            <a:br>
              <a:rPr lang="es-ES_tradnl" sz="2400" kern="0" dirty="0">
                <a:effectLst>
                  <a:outerShdw blurRad="38100" dist="38100" dir="2700000" algn="tl">
                    <a:srgbClr val="000000"/>
                  </a:outerShdw>
                </a:effectLst>
                <a:latin typeface="+mn-lt"/>
              </a:rPr>
            </a:br>
            <a:r>
              <a:rPr lang="es-ES_tradnl" sz="2400" i="1" kern="0" dirty="0">
                <a:solidFill>
                  <a:schemeClr val="tx2"/>
                </a:solidFill>
                <a:effectLst>
                  <a:outerShdw blurRad="38100" dist="38100" dir="2700000" algn="tl">
                    <a:srgbClr val="000000"/>
                  </a:outerShdw>
                </a:effectLst>
                <a:latin typeface="+mn-lt"/>
              </a:rPr>
              <a:t>etileno		   </a:t>
            </a:r>
            <a:r>
              <a:rPr lang="es-ES_tradnl" sz="2400" i="1" kern="0" dirty="0" smtClean="0">
                <a:solidFill>
                  <a:schemeClr val="tx2"/>
                </a:solidFill>
                <a:effectLst>
                  <a:outerShdw blurRad="38100" dist="38100" dir="2700000" algn="tl">
                    <a:srgbClr val="000000"/>
                  </a:outerShdw>
                </a:effectLst>
                <a:latin typeface="+mn-lt"/>
              </a:rPr>
              <a:t>                 </a:t>
            </a:r>
            <a:r>
              <a:rPr lang="es-ES_tradnl" sz="2400" i="1" kern="0" dirty="0" smtClean="0">
                <a:effectLst>
                  <a:outerShdw blurRad="38100" dist="38100" dir="2700000" algn="tl">
                    <a:srgbClr val="000000"/>
                  </a:outerShdw>
                </a:effectLst>
                <a:latin typeface="+mn-lt"/>
              </a:rPr>
              <a:t>polietileno</a:t>
            </a:r>
            <a:endParaRPr lang="es-ES_tradnl" sz="2400" i="1" kern="0" dirty="0">
              <a:effectLst>
                <a:outerShdw blurRad="38100" dist="38100" dir="2700000" algn="tl">
                  <a:srgbClr val="000000"/>
                </a:outerShdw>
              </a:effectLst>
              <a:latin typeface="+mn-lt"/>
            </a:endParaRPr>
          </a:p>
          <a:p>
            <a:pPr marL="282575" indent="-282575" eaLnBrk="0" hangingPunct="0">
              <a:lnSpc>
                <a:spcPct val="60000"/>
              </a:lnSpc>
              <a:spcBef>
                <a:spcPct val="50000"/>
              </a:spcBef>
              <a:spcAft>
                <a:spcPct val="20000"/>
              </a:spcAft>
              <a:buClr>
                <a:schemeClr val="hlink"/>
              </a:buClr>
              <a:buSzPct val="60000"/>
              <a:defRPr/>
            </a:pPr>
            <a:r>
              <a:rPr lang="es-ES_tradnl" sz="2800" kern="0" dirty="0">
                <a:effectLst>
                  <a:outerShdw blurRad="38100" dist="38100" dir="2700000" algn="tl">
                    <a:srgbClr val="000000"/>
                  </a:outerShdw>
                </a:effectLst>
                <a:latin typeface="+mn-lt"/>
              </a:rPr>
              <a:t> CH</a:t>
            </a:r>
            <a:r>
              <a:rPr lang="es-ES_tradnl" sz="2800" kern="0" baseline="-25000" dirty="0">
                <a:effectLst>
                  <a:outerShdw blurRad="38100" dist="38100" dir="2700000" algn="tl">
                    <a:srgbClr val="000000"/>
                  </a:outerShdw>
                </a:effectLst>
                <a:latin typeface="+mn-lt"/>
              </a:rPr>
              <a:t>2</a:t>
            </a:r>
            <a:r>
              <a:rPr lang="es-ES_tradnl" sz="2800" kern="0" dirty="0">
                <a:effectLst>
                  <a:outerShdw blurRad="38100" dist="38100" dir="2700000" algn="tl">
                    <a:srgbClr val="000000"/>
                  </a:outerShdw>
                </a:effectLst>
                <a:latin typeface="+mn-lt"/>
              </a:rPr>
              <a:t>=CH–CH</a:t>
            </a:r>
            <a:r>
              <a:rPr lang="es-ES_tradnl" sz="2800" kern="0" baseline="-25000" dirty="0">
                <a:effectLst>
                  <a:outerShdw blurRad="38100" dist="38100" dir="2700000" algn="tl">
                    <a:srgbClr val="000000"/>
                  </a:outerShdw>
                </a:effectLst>
                <a:latin typeface="+mn-lt"/>
              </a:rPr>
              <a:t>3         </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a:t>
            </a:r>
            <a:r>
              <a:rPr lang="es-ES_tradnl" sz="2800" kern="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 Películas, útiles de cocina,</a:t>
            </a:r>
            <a:br>
              <a:rPr lang="es-ES_tradnl" sz="2400" kern="0" dirty="0">
                <a:effectLst>
                  <a:outerShdw blurRad="38100" dist="38100" dir="2700000" algn="tl">
                    <a:srgbClr val="000000"/>
                  </a:outerShdw>
                </a:effectLst>
                <a:latin typeface="+mn-lt"/>
              </a:rPr>
            </a:br>
            <a:r>
              <a:rPr lang="es-ES_tradnl" sz="2400" kern="0" dirty="0">
                <a:effectLst>
                  <a:outerShdw blurRad="38100" dist="38100" dir="2700000" algn="tl">
                    <a:srgbClr val="000000"/>
                  </a:outerShdw>
                </a:effectLst>
                <a:latin typeface="+mn-lt"/>
              </a:rPr>
              <a:t>				| 	    | </a:t>
            </a:r>
            <a:br>
              <a:rPr lang="es-ES_tradnl" sz="2400" kern="0" dirty="0">
                <a:effectLst>
                  <a:outerShdw blurRad="38100" dist="38100" dir="2700000" algn="tl">
                    <a:srgbClr val="000000"/>
                  </a:outerShdw>
                </a:effectLst>
                <a:latin typeface="+mn-lt"/>
              </a:rPr>
            </a:br>
            <a:r>
              <a:rPr lang="es-ES_tradnl" sz="2400" kern="0" dirty="0">
                <a:effectLst>
                  <a:outerShdw blurRad="38100" dist="38100" dir="2700000" algn="tl">
                    <a:srgbClr val="000000"/>
                  </a:outerShdw>
                </a:effectLst>
                <a:latin typeface="+mn-lt"/>
              </a:rPr>
              <a:t>			           CH</a:t>
            </a:r>
            <a:r>
              <a:rPr lang="es-ES_tradnl" sz="2400" kern="0" baseline="-25000" dirty="0">
                <a:effectLst>
                  <a:outerShdw blurRad="38100" dist="38100" dir="2700000" algn="tl">
                    <a:srgbClr val="000000"/>
                  </a:outerShdw>
                </a:effectLst>
                <a:latin typeface="+mn-lt"/>
              </a:rPr>
              <a:t>3 	     </a:t>
            </a:r>
            <a:r>
              <a:rPr lang="es-ES_tradnl" sz="2400" kern="0" dirty="0" err="1">
                <a:effectLst>
                  <a:outerShdw blurRad="38100" dist="38100" dir="2700000" algn="tl">
                    <a:srgbClr val="000000"/>
                  </a:outerShdw>
                </a:effectLst>
                <a:latin typeface="+mn-lt"/>
              </a:rPr>
              <a:t>CH</a:t>
            </a:r>
            <a:r>
              <a:rPr lang="es-ES_tradnl" sz="2400" kern="0" baseline="-25000" dirty="0" err="1">
                <a:effectLst>
                  <a:outerShdw blurRad="38100" dist="38100" dir="2700000" algn="tl">
                    <a:srgbClr val="000000"/>
                  </a:outerShdw>
                </a:effectLst>
                <a:latin typeface="+mn-lt"/>
              </a:rPr>
              <a:t>3</a:t>
            </a:r>
            <a:r>
              <a:rPr lang="es-ES_tradnl" sz="2400" kern="0" baseline="-2500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  aislante eléctrico...</a:t>
            </a:r>
            <a:r>
              <a:rPr lang="es-ES_tradnl" sz="2800" kern="0" dirty="0">
                <a:effectLst>
                  <a:outerShdw blurRad="38100" dist="38100" dir="2700000" algn="tl">
                    <a:srgbClr val="000000"/>
                  </a:outerShdw>
                </a:effectLst>
                <a:latin typeface="+mn-lt"/>
              </a:rPr>
              <a:t>  	   </a:t>
            </a:r>
            <a:r>
              <a:rPr lang="es-ES_tradnl" sz="2400" i="1" kern="0" dirty="0">
                <a:solidFill>
                  <a:schemeClr val="tx2"/>
                </a:solidFill>
                <a:effectLst>
                  <a:outerShdw blurRad="38100" dist="38100" dir="2700000" algn="tl">
                    <a:srgbClr val="000000"/>
                  </a:outerShdw>
                </a:effectLst>
                <a:latin typeface="+mn-lt"/>
              </a:rPr>
              <a:t>        </a:t>
            </a:r>
            <a:r>
              <a:rPr lang="es-ES_tradnl" sz="2400" i="1" kern="0" dirty="0" err="1">
                <a:solidFill>
                  <a:schemeClr val="tx2"/>
                </a:solidFill>
                <a:effectLst>
                  <a:outerShdw blurRad="38100" dist="38100" dir="2700000" algn="tl">
                    <a:srgbClr val="000000"/>
                  </a:outerShdw>
                </a:effectLst>
                <a:latin typeface="+mn-lt"/>
              </a:rPr>
              <a:t>propileno</a:t>
            </a:r>
            <a:r>
              <a:rPr lang="es-ES_tradnl" sz="2400" i="1" kern="0" dirty="0">
                <a:solidFill>
                  <a:schemeClr val="tx2"/>
                </a:solidFill>
                <a:effectLst>
                  <a:outerShdw blurRad="38100" dist="38100" dir="2700000" algn="tl">
                    <a:srgbClr val="000000"/>
                  </a:outerShdw>
                </a:effectLst>
                <a:latin typeface="+mn-lt"/>
              </a:rPr>
              <a:t>		  polipropileno</a:t>
            </a:r>
          </a:p>
          <a:p>
            <a:pPr marL="282575" indent="-282575" eaLnBrk="0" hangingPunct="0">
              <a:lnSpc>
                <a:spcPct val="90000"/>
              </a:lnSpc>
              <a:spcBef>
                <a:spcPct val="20000"/>
              </a:spcBef>
              <a:buClr>
                <a:schemeClr val="hlink"/>
              </a:buClr>
              <a:buSzPct val="60000"/>
              <a:defRPr/>
            </a:pPr>
            <a:r>
              <a:rPr lang="es-ES_tradnl" sz="2800" kern="0" dirty="0">
                <a:effectLst>
                  <a:outerShdw blurRad="38100" dist="38100" dir="2700000" algn="tl">
                    <a:srgbClr val="000000"/>
                  </a:outerShdw>
                </a:effectLst>
                <a:latin typeface="+mn-lt"/>
              </a:rPr>
              <a:t>   CH</a:t>
            </a:r>
            <a:r>
              <a:rPr lang="es-ES_tradnl" sz="2800" kern="0" baseline="-25000" dirty="0">
                <a:effectLst>
                  <a:outerShdw blurRad="38100" dist="38100" dir="2700000" algn="tl">
                    <a:srgbClr val="000000"/>
                  </a:outerShdw>
                </a:effectLst>
                <a:latin typeface="+mn-lt"/>
              </a:rPr>
              <a:t>2</a:t>
            </a:r>
            <a:r>
              <a:rPr lang="es-ES_tradnl" sz="2800" kern="0" dirty="0">
                <a:effectLst>
                  <a:outerShdw blurRad="38100" dist="38100" dir="2700000" algn="tl">
                    <a:srgbClr val="000000"/>
                  </a:outerShdw>
                </a:effectLst>
                <a:latin typeface="+mn-lt"/>
              </a:rPr>
              <a:t>=</a:t>
            </a:r>
            <a:r>
              <a:rPr lang="es-ES_tradnl" sz="2800" kern="0" dirty="0" err="1">
                <a:effectLst>
                  <a:outerShdw blurRad="38100" dist="38100" dir="2700000" algn="tl">
                    <a:srgbClr val="000000"/>
                  </a:outerShdw>
                </a:effectLst>
                <a:latin typeface="+mn-lt"/>
              </a:rPr>
              <a:t>CHCl</a:t>
            </a:r>
            <a:r>
              <a:rPr lang="es-ES_tradnl" sz="2800" kern="0" baseline="-2500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–CHCl–CH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–CHCl–</a:t>
            </a:r>
            <a:r>
              <a:rPr lang="es-ES_tradnl" sz="2800" kern="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Ventanas, sillas, aislantes.</a:t>
            </a:r>
            <a:br>
              <a:rPr lang="es-ES_tradnl" sz="2400" kern="0" dirty="0">
                <a:effectLst>
                  <a:outerShdw blurRad="38100" dist="38100" dir="2700000" algn="tl">
                    <a:srgbClr val="000000"/>
                  </a:outerShdw>
                </a:effectLst>
                <a:latin typeface="+mn-lt"/>
              </a:rPr>
            </a:br>
            <a:r>
              <a:rPr lang="es-ES_tradnl" sz="2400" i="1" kern="0" dirty="0">
                <a:solidFill>
                  <a:schemeClr val="tx2"/>
                </a:solidFill>
                <a:effectLst>
                  <a:outerShdw blurRad="38100" dist="38100" dir="2700000" algn="tl">
                    <a:srgbClr val="000000"/>
                  </a:outerShdw>
                </a:effectLst>
                <a:latin typeface="+mn-lt"/>
              </a:rPr>
              <a:t>cloruro de vinilo	</a:t>
            </a:r>
            <a:r>
              <a:rPr lang="es-ES_tradnl" sz="2400" i="1" kern="0" dirty="0" err="1">
                <a:solidFill>
                  <a:schemeClr val="tx2"/>
                </a:solidFill>
                <a:effectLst>
                  <a:outerShdw blurRad="38100" dist="38100" dir="2700000" algn="tl">
                    <a:srgbClr val="000000"/>
                  </a:outerShdw>
                </a:effectLst>
                <a:latin typeface="+mn-lt"/>
              </a:rPr>
              <a:t>policloruro</a:t>
            </a:r>
            <a:r>
              <a:rPr lang="es-ES_tradnl" sz="2400" i="1" kern="0" dirty="0">
                <a:solidFill>
                  <a:schemeClr val="tx2"/>
                </a:solidFill>
                <a:effectLst>
                  <a:outerShdw blurRad="38100" dist="38100" dir="2700000" algn="tl">
                    <a:srgbClr val="000000"/>
                  </a:outerShdw>
                </a:effectLst>
                <a:latin typeface="+mn-lt"/>
              </a:rPr>
              <a:t> de vinilo</a:t>
            </a:r>
            <a:endParaRPr lang="es-ES_tradnl" sz="2400" kern="0" dirty="0">
              <a:effectLst>
                <a:outerShdw blurRad="38100" dist="38100" dir="2700000" algn="tl">
                  <a:srgbClr val="000000"/>
                </a:outerShdw>
              </a:effectLst>
              <a:latin typeface="+mn-lt"/>
            </a:endParaRPr>
          </a:p>
          <a:p>
            <a:pPr marL="282575" indent="-282575" eaLnBrk="0" hangingPunct="0">
              <a:lnSpc>
                <a:spcPct val="60000"/>
              </a:lnSpc>
              <a:spcBef>
                <a:spcPct val="50000"/>
              </a:spcBef>
              <a:spcAft>
                <a:spcPct val="20000"/>
              </a:spcAft>
              <a:buClr>
                <a:schemeClr val="hlink"/>
              </a:buClr>
              <a:buSzPct val="60000"/>
              <a:defRPr/>
            </a:pPr>
            <a:r>
              <a:rPr lang="es-ES_tradnl" sz="2800" kern="0" dirty="0">
                <a:effectLst>
                  <a:outerShdw blurRad="38100" dist="38100" dir="2700000" algn="tl">
                    <a:srgbClr val="000000"/>
                  </a:outerShdw>
                </a:effectLst>
                <a:latin typeface="+mn-lt"/>
              </a:rPr>
              <a:t>   CH</a:t>
            </a:r>
            <a:r>
              <a:rPr lang="es-ES_tradnl" sz="2800" kern="0" baseline="-25000" dirty="0">
                <a:effectLst>
                  <a:outerShdw blurRad="38100" dist="38100" dir="2700000" algn="tl">
                    <a:srgbClr val="000000"/>
                  </a:outerShdw>
                </a:effectLst>
                <a:latin typeface="+mn-lt"/>
              </a:rPr>
              <a:t>2</a:t>
            </a:r>
            <a:r>
              <a:rPr lang="es-ES_tradnl" sz="2800" kern="0" dirty="0">
                <a:effectLst>
                  <a:outerShdw blurRad="38100" dist="38100" dir="2700000" algn="tl">
                    <a:srgbClr val="000000"/>
                  </a:outerShdw>
                </a:effectLst>
                <a:latin typeface="+mn-lt"/>
              </a:rPr>
              <a:t>=CH</a:t>
            </a:r>
            <a:r>
              <a:rPr lang="es-ES_tradnl" sz="2800" kern="0" baseline="-2500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a:t>
            </a:r>
            <a:r>
              <a:rPr lang="es-ES_tradnl" sz="2800" kern="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 Juguetes, embalajes</a:t>
            </a:r>
            <a:br>
              <a:rPr lang="es-ES_tradnl" sz="2400" kern="0" dirty="0">
                <a:effectLst>
                  <a:outerShdw blurRad="38100" dist="38100" dir="2700000" algn="tl">
                    <a:srgbClr val="000000"/>
                  </a:outerShdw>
                </a:effectLst>
                <a:latin typeface="+mn-lt"/>
              </a:rPr>
            </a:br>
            <a:r>
              <a:rPr lang="es-ES_tradnl" sz="2400" kern="0" dirty="0">
                <a:effectLst>
                  <a:outerShdw blurRad="38100" dist="38100" dir="2700000" algn="tl">
                    <a:srgbClr val="000000"/>
                  </a:outerShdw>
                </a:effectLst>
                <a:latin typeface="+mn-lt"/>
              </a:rPr>
              <a:t>							 </a:t>
            </a:r>
            <a:br>
              <a:rPr lang="es-ES_tradnl" sz="2400" kern="0" dirty="0">
                <a:effectLst>
                  <a:outerShdw blurRad="38100" dist="38100" dir="2700000" algn="tl">
                    <a:srgbClr val="000000"/>
                  </a:outerShdw>
                </a:effectLst>
                <a:latin typeface="+mn-lt"/>
              </a:rPr>
            </a:br>
            <a:r>
              <a:rPr lang="es-ES_tradnl" sz="2400" kern="0" dirty="0">
                <a:effectLst>
                  <a:outerShdw blurRad="38100" dist="38100" dir="2700000" algn="tl">
                    <a:srgbClr val="000000"/>
                  </a:outerShdw>
                </a:effectLst>
                <a:latin typeface="+mn-lt"/>
              </a:rPr>
              <a:t> </a:t>
            </a:r>
            <a:r>
              <a:rPr lang="es-ES_tradnl" sz="2400" i="1" kern="0" dirty="0" err="1">
                <a:solidFill>
                  <a:schemeClr val="tx2"/>
                </a:solidFill>
                <a:effectLst>
                  <a:outerShdw blurRad="38100" dist="38100" dir="2700000" algn="tl">
                    <a:srgbClr val="000000"/>
                  </a:outerShdw>
                </a:effectLst>
                <a:latin typeface="+mn-lt"/>
              </a:rPr>
              <a:t>estireno</a:t>
            </a:r>
            <a:r>
              <a:rPr lang="es-ES_tradnl" sz="2400" kern="0" dirty="0">
                <a:effectLst>
                  <a:outerShdw blurRad="38100" dist="38100" dir="2700000" algn="tl">
                    <a:srgbClr val="000000"/>
                  </a:outerShdw>
                </a:effectLst>
                <a:latin typeface="+mn-lt"/>
              </a:rPr>
              <a:t> 		</a:t>
            </a:r>
            <a:r>
              <a:rPr lang="es-ES_tradnl" sz="2400" i="1" kern="0" dirty="0">
                <a:solidFill>
                  <a:schemeClr val="tx2"/>
                </a:solidFill>
                <a:effectLst>
                  <a:outerShdw blurRad="38100" dist="38100" dir="2700000" algn="tl">
                    <a:srgbClr val="000000"/>
                  </a:outerShdw>
                </a:effectLst>
                <a:latin typeface="Times New Roman" pitchFamily="18" charset="0"/>
                <a:cs typeface="Times New Roman" pitchFamily="18" charset="0"/>
              </a:rPr>
              <a:t> </a:t>
            </a:r>
            <a:r>
              <a:rPr lang="es-ES_tradnl" sz="2400" kern="0" dirty="0">
                <a:effectLst>
                  <a:outerShdw blurRad="38100" dist="38100" dir="2700000" algn="tl">
                    <a:srgbClr val="000000"/>
                  </a:outerShdw>
                </a:effectLst>
                <a:latin typeface="+mn-lt"/>
              </a:rPr>
              <a:t>		              aislante térmico y acústico.</a:t>
            </a:r>
          </a:p>
          <a:p>
            <a:pPr marL="282575" indent="-282575" eaLnBrk="0" hangingPunct="0">
              <a:lnSpc>
                <a:spcPct val="60000"/>
              </a:lnSpc>
              <a:spcBef>
                <a:spcPct val="50000"/>
              </a:spcBef>
              <a:spcAft>
                <a:spcPct val="20000"/>
              </a:spcAft>
              <a:buClr>
                <a:schemeClr val="hlink"/>
              </a:buClr>
              <a:buSzPct val="60000"/>
              <a:defRPr/>
            </a:pPr>
            <a:r>
              <a:rPr lang="es-ES_tradnl" sz="2400" kern="0" dirty="0">
                <a:effectLst>
                  <a:outerShdw blurRad="38100" dist="38100" dir="2700000" algn="tl">
                    <a:srgbClr val="000000"/>
                  </a:outerShdw>
                </a:effectLst>
                <a:latin typeface="+mn-lt"/>
              </a:rPr>
              <a:t>                                               </a:t>
            </a:r>
            <a:br>
              <a:rPr lang="es-ES_tradnl" sz="2400" kern="0" dirty="0">
                <a:effectLst>
                  <a:outerShdw blurRad="38100" dist="38100" dir="2700000" algn="tl">
                    <a:srgbClr val="000000"/>
                  </a:outerShdw>
                </a:effectLst>
                <a:latin typeface="+mn-lt"/>
              </a:rPr>
            </a:br>
            <a:r>
              <a:rPr lang="es-ES_tradnl" sz="2400" i="1" kern="0" dirty="0">
                <a:solidFill>
                  <a:schemeClr val="tx2"/>
                </a:solidFill>
                <a:effectLst>
                  <a:outerShdw blurRad="38100" dist="38100" dir="2700000" algn="tl">
                    <a:srgbClr val="000000"/>
                  </a:outerShdw>
                </a:effectLst>
                <a:latin typeface="+mn-lt"/>
              </a:rPr>
              <a:t> </a:t>
            </a:r>
            <a:br>
              <a:rPr lang="es-ES_tradnl" sz="2400" i="1" kern="0" dirty="0">
                <a:solidFill>
                  <a:schemeClr val="tx2"/>
                </a:solidFill>
                <a:effectLst>
                  <a:outerShdw blurRad="38100" dist="38100" dir="2700000" algn="tl">
                    <a:srgbClr val="000000"/>
                  </a:outerShdw>
                </a:effectLst>
                <a:latin typeface="+mn-lt"/>
              </a:rPr>
            </a:br>
            <a:r>
              <a:rPr lang="es-ES_tradnl" sz="2400" i="1" kern="0" dirty="0">
                <a:solidFill>
                  <a:schemeClr val="tx2"/>
                </a:solidFill>
                <a:effectLst>
                  <a:outerShdw blurRad="38100" dist="38100" dir="2700000" algn="tl">
                    <a:srgbClr val="000000"/>
                  </a:outerShdw>
                </a:effectLst>
                <a:latin typeface="+mn-lt"/>
              </a:rPr>
              <a:t/>
            </a:r>
            <a:br>
              <a:rPr lang="es-ES_tradnl" sz="2400" i="1" kern="0" dirty="0">
                <a:solidFill>
                  <a:schemeClr val="tx2"/>
                </a:solidFill>
                <a:effectLst>
                  <a:outerShdw blurRad="38100" dist="38100" dir="2700000" algn="tl">
                    <a:srgbClr val="000000"/>
                  </a:outerShdw>
                </a:effectLst>
                <a:latin typeface="+mn-lt"/>
              </a:rPr>
            </a:br>
            <a:r>
              <a:rPr lang="es-ES_tradnl" sz="2400" i="1" kern="0" dirty="0">
                <a:solidFill>
                  <a:schemeClr val="tx2"/>
                </a:solidFill>
                <a:effectLst>
                  <a:outerShdw blurRad="38100" dist="38100" dir="2700000" algn="tl">
                    <a:srgbClr val="000000"/>
                  </a:outerShdw>
                </a:effectLst>
                <a:latin typeface="+mn-lt"/>
              </a:rPr>
              <a:t>		   	</a:t>
            </a:r>
            <a:endParaRPr lang="es-ES_tradnl" sz="2400" kern="0" dirty="0">
              <a:effectLst>
                <a:outerShdw blurRad="38100" dist="38100" dir="2700000" algn="tl">
                  <a:srgbClr val="000000"/>
                </a:outerShdw>
              </a:effectLst>
              <a:latin typeface="+mn-lt"/>
            </a:endParaRPr>
          </a:p>
        </p:txBody>
      </p:sp>
      <p:sp>
        <p:nvSpPr>
          <p:cNvPr id="3" name="2 Hexágono"/>
          <p:cNvSpPr/>
          <p:nvPr/>
        </p:nvSpPr>
        <p:spPr>
          <a:xfrm>
            <a:off x="1692275" y="5012283"/>
            <a:ext cx="287338" cy="288925"/>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4" name="3 Hexágono"/>
          <p:cNvSpPr/>
          <p:nvPr/>
        </p:nvSpPr>
        <p:spPr>
          <a:xfrm>
            <a:off x="3635375" y="5301902"/>
            <a:ext cx="288925" cy="287338"/>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5" name="4 Rectángulo"/>
          <p:cNvSpPr/>
          <p:nvPr/>
        </p:nvSpPr>
        <p:spPr>
          <a:xfrm>
            <a:off x="3059113" y="5795417"/>
            <a:ext cx="1481137" cy="369887"/>
          </a:xfrm>
          <a:prstGeom prst="rect">
            <a:avLst/>
          </a:prstGeom>
        </p:spPr>
        <p:txBody>
          <a:bodyPr wrap="none">
            <a:spAutoFit/>
          </a:bodyPr>
          <a:lstStyle/>
          <a:p>
            <a:pPr>
              <a:defRPr/>
            </a:pPr>
            <a:r>
              <a:rPr lang="es-ES_tradnl" i="1" kern="0" dirty="0">
                <a:solidFill>
                  <a:schemeClr val="tx2"/>
                </a:solidFill>
                <a:effectLst>
                  <a:outerShdw blurRad="38100" dist="38100" dir="2700000" algn="tl">
                    <a:srgbClr val="000000"/>
                  </a:outerShdw>
                </a:effectLst>
                <a:latin typeface="Times New Roman" pitchFamily="18" charset="0"/>
                <a:cs typeface="Times New Roman" pitchFamily="18" charset="0"/>
              </a:rPr>
              <a:t> </a:t>
            </a:r>
            <a:r>
              <a:rPr lang="es-ES_tradnl" i="1" kern="0" dirty="0" err="1">
                <a:solidFill>
                  <a:schemeClr val="tx2"/>
                </a:solidFill>
                <a:effectLst>
                  <a:outerShdw blurRad="38100" dist="38100" dir="2700000" algn="tl">
                    <a:srgbClr val="000000"/>
                  </a:outerShdw>
                </a:effectLst>
                <a:latin typeface="Arial" pitchFamily="34" charset="0"/>
                <a:cs typeface="Arial" pitchFamily="34" charset="0"/>
              </a:rPr>
              <a:t>poliestireno</a:t>
            </a:r>
            <a:r>
              <a:rPr lang="es-ES_tradnl" i="1" kern="0" dirty="0">
                <a:solidFill>
                  <a:schemeClr val="tx2"/>
                </a:solidFill>
                <a:effectLst>
                  <a:outerShdw blurRad="38100" dist="38100" dir="2700000" algn="tl">
                    <a:srgbClr val="000000"/>
                  </a:outerShdw>
                </a:effectLst>
                <a:latin typeface="Times New Roman" pitchFamily="18" charset="0"/>
                <a:cs typeface="Times New Roman" pitchFamily="18" charset="0"/>
              </a:rPr>
              <a:t> </a:t>
            </a:r>
            <a:endParaRPr lang="es-PE" dirty="0"/>
          </a:p>
        </p:txBody>
      </p:sp>
      <p:sp>
        <p:nvSpPr>
          <p:cNvPr id="6" name="5 Hexágono"/>
          <p:cNvSpPr/>
          <p:nvPr/>
        </p:nvSpPr>
        <p:spPr>
          <a:xfrm>
            <a:off x="4932363" y="5301902"/>
            <a:ext cx="287337" cy="287338"/>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
        <p:nvSpPr>
          <p:cNvPr id="7" name="6 CuadroTexto"/>
          <p:cNvSpPr txBox="1"/>
          <p:nvPr/>
        </p:nvSpPr>
        <p:spPr>
          <a:xfrm>
            <a:off x="2699792" y="1095127"/>
            <a:ext cx="4320480" cy="461665"/>
          </a:xfrm>
          <a:prstGeom prst="rect">
            <a:avLst/>
          </a:prstGeom>
          <a:noFill/>
        </p:spPr>
        <p:txBody>
          <a:bodyPr wrap="square" rtlCol="0">
            <a:spAutoFit/>
          </a:bodyPr>
          <a:lstStyle/>
          <a:p>
            <a:r>
              <a:rPr lang="es-PE" sz="2400" b="1" dirty="0" smtClean="0">
                <a:solidFill>
                  <a:srgbClr val="FFC000"/>
                </a:solidFill>
                <a:latin typeface="Arial" panose="020B0604020202020204" pitchFamily="34" charset="0"/>
                <a:cs typeface="Arial" panose="020B0604020202020204" pitchFamily="34" charset="0"/>
              </a:rPr>
              <a:t>POLÍMEROS DE ADICIÓN</a:t>
            </a:r>
            <a:endParaRPr lang="es-PE" sz="2400" b="1" dirty="0">
              <a:solidFill>
                <a:srgbClr val="FFC000"/>
              </a:solidFill>
              <a:latin typeface="Arial" panose="020B0604020202020204" pitchFamily="34" charset="0"/>
              <a:cs typeface="Arial" panose="020B0604020202020204" pitchFamily="34" charset="0"/>
            </a:endParaRPr>
          </a:p>
        </p:txBody>
      </p:sp>
      <p:cxnSp>
        <p:nvCxnSpPr>
          <p:cNvPr id="9" name="8 Conector recto"/>
          <p:cNvCxnSpPr/>
          <p:nvPr/>
        </p:nvCxnSpPr>
        <p:spPr>
          <a:xfrm>
            <a:off x="0" y="198884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908050"/>
            <a:ext cx="9144000" cy="5256213"/>
          </a:xfrm>
          <a:prstGeom prst="rect">
            <a:avLst/>
          </a:prstGeom>
        </p:spPr>
        <p:txBody>
          <a:bodyPr/>
          <a:lstStyle/>
          <a:p>
            <a:pPr eaLnBrk="0" hangingPunct="0">
              <a:lnSpc>
                <a:spcPct val="90000"/>
              </a:lnSpc>
              <a:spcBef>
                <a:spcPct val="20000"/>
              </a:spcBef>
              <a:buClr>
                <a:schemeClr val="hlink"/>
              </a:buClr>
              <a:buSzPct val="60000"/>
              <a:defRPr/>
            </a:pPr>
            <a:r>
              <a:rPr lang="es-ES_tradnl" sz="2800" b="1" u="sng" kern="0" dirty="0">
                <a:latin typeface="+mn-lt"/>
              </a:rPr>
              <a:t>MONÓMERO	 POLÍMERO 	USOS PRINCIPALES</a:t>
            </a:r>
          </a:p>
          <a:p>
            <a:pPr eaLnBrk="0" hangingPunct="0">
              <a:lnSpc>
                <a:spcPct val="90000"/>
              </a:lnSpc>
              <a:spcBef>
                <a:spcPct val="20000"/>
              </a:spcBef>
              <a:buClr>
                <a:schemeClr val="hlink"/>
              </a:buClr>
              <a:buSzPct val="60000"/>
              <a:defRPr/>
            </a:pPr>
            <a:r>
              <a:rPr lang="es-ES_tradnl" sz="2800" kern="0" dirty="0">
                <a:effectLst>
                  <a:outerShdw blurRad="38100" dist="38100" dir="2700000" algn="tl">
                    <a:srgbClr val="000000"/>
                  </a:outerShdw>
                </a:effectLst>
                <a:latin typeface="+mn-lt"/>
              </a:rPr>
              <a:t>   CF</a:t>
            </a:r>
            <a:r>
              <a:rPr lang="es-ES_tradnl" sz="2800" kern="0" baseline="-25000" dirty="0">
                <a:effectLst>
                  <a:outerShdw blurRad="38100" dist="38100" dir="2700000" algn="tl">
                    <a:srgbClr val="000000"/>
                  </a:outerShdw>
                </a:effectLst>
                <a:latin typeface="+mn-lt"/>
              </a:rPr>
              <a:t>2</a:t>
            </a:r>
            <a:r>
              <a:rPr lang="es-ES_tradnl" sz="2800" kern="0" dirty="0">
                <a:effectLst>
                  <a:outerShdw blurRad="38100" dist="38100" dir="2700000" algn="tl">
                    <a:srgbClr val="000000"/>
                  </a:outerShdw>
                </a:effectLst>
                <a:latin typeface="+mn-lt"/>
              </a:rPr>
              <a:t>=CF</a:t>
            </a:r>
            <a:r>
              <a:rPr lang="es-ES_tradnl" sz="2800" kern="0" baseline="-25000" dirty="0">
                <a:effectLst>
                  <a:outerShdw blurRad="38100" dist="38100" dir="2700000" algn="tl">
                    <a:srgbClr val="000000"/>
                  </a:outerShdw>
                </a:effectLst>
                <a:latin typeface="+mn-lt"/>
              </a:rPr>
              <a:t>2	              </a:t>
            </a:r>
            <a:r>
              <a:rPr lang="es-ES_tradnl" sz="2400" kern="0" dirty="0">
                <a:effectLst>
                  <a:outerShdw blurRad="38100" dist="38100" dir="2700000" algn="tl">
                    <a:srgbClr val="000000"/>
                  </a:outerShdw>
                </a:effectLst>
                <a:latin typeface="+mn-lt"/>
              </a:rPr>
              <a:t>–CF</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–CF</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–CF</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–CF</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a:t>
            </a:r>
            <a:r>
              <a:rPr lang="es-ES_tradnl" sz="2800" kern="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Antiadherente, aislante...</a:t>
            </a:r>
            <a:br>
              <a:rPr lang="es-ES_tradnl" sz="2400" kern="0" dirty="0">
                <a:effectLst>
                  <a:outerShdw blurRad="38100" dist="38100" dir="2700000" algn="tl">
                    <a:srgbClr val="000000"/>
                  </a:outerShdw>
                </a:effectLst>
                <a:latin typeface="+mn-lt"/>
              </a:rPr>
            </a:br>
            <a:r>
              <a:rPr lang="es-ES_tradnl" sz="2400" i="1" kern="0" dirty="0" err="1">
                <a:solidFill>
                  <a:schemeClr val="tx2"/>
                </a:solidFill>
                <a:effectLst>
                  <a:outerShdw blurRad="38100" dist="38100" dir="2700000" algn="tl">
                    <a:srgbClr val="000000"/>
                  </a:outerShdw>
                </a:effectLst>
                <a:latin typeface="+mn-lt"/>
              </a:rPr>
              <a:t>tetraflúoretileno</a:t>
            </a:r>
            <a:r>
              <a:rPr lang="es-ES_tradnl" sz="2400" i="1" kern="0" dirty="0">
                <a:solidFill>
                  <a:schemeClr val="tx2"/>
                </a:solidFill>
                <a:effectLst>
                  <a:outerShdw blurRad="38100" dist="38100" dir="2700000" algn="tl">
                    <a:srgbClr val="000000"/>
                  </a:outerShdw>
                </a:effectLst>
                <a:latin typeface="+mn-lt"/>
              </a:rPr>
              <a:t>	   </a:t>
            </a:r>
            <a:r>
              <a:rPr lang="es-ES_tradnl" sz="2400" i="1" kern="0" dirty="0" smtClean="0">
                <a:solidFill>
                  <a:schemeClr val="tx2"/>
                </a:solidFill>
                <a:effectLst>
                  <a:outerShdw blurRad="38100" dist="38100" dir="2700000" algn="tl">
                    <a:srgbClr val="000000"/>
                  </a:outerShdw>
                </a:effectLst>
                <a:latin typeface="+mn-lt"/>
              </a:rPr>
              <a:t>              PTFE </a:t>
            </a:r>
            <a:r>
              <a:rPr lang="es-ES_tradnl" sz="2400" i="1" kern="0" dirty="0">
                <a:solidFill>
                  <a:schemeClr val="tx2"/>
                </a:solidFill>
                <a:effectLst>
                  <a:outerShdw blurRad="38100" dist="38100" dir="2700000" algn="tl">
                    <a:srgbClr val="000000"/>
                  </a:outerShdw>
                </a:effectLst>
                <a:latin typeface="+mn-lt"/>
              </a:rPr>
              <a:t>(teflón)	</a:t>
            </a:r>
          </a:p>
          <a:p>
            <a:pPr eaLnBrk="0" hangingPunct="0">
              <a:lnSpc>
                <a:spcPct val="80000"/>
              </a:lnSpc>
              <a:spcBef>
                <a:spcPct val="50000"/>
              </a:spcBef>
              <a:spcAft>
                <a:spcPct val="20000"/>
              </a:spcAft>
              <a:buClr>
                <a:schemeClr val="hlink"/>
              </a:buClr>
              <a:buSzPct val="60000"/>
              <a:defRPr/>
            </a:pPr>
            <a:r>
              <a:rPr lang="es-ES_tradnl" sz="2400" kern="0" dirty="0">
                <a:effectLst>
                  <a:outerShdw blurRad="38100" dist="38100" dir="2700000" algn="tl">
                    <a:srgbClr val="000000"/>
                  </a:outerShdw>
                </a:effectLst>
                <a:latin typeface="+mn-lt"/>
                <a:sym typeface="Symbol" pitchFamily="18" charset="2"/>
              </a:rPr>
              <a:t> </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sym typeface="Symbol" pitchFamily="18" charset="2"/>
              </a:rPr>
              <a:t>=</a:t>
            </a:r>
            <a:r>
              <a:rPr lang="es-ES_tradnl" sz="2400" kern="0" dirty="0" err="1">
                <a:effectLst>
                  <a:outerShdw blurRad="38100" dist="38100" dir="2700000" algn="tl">
                    <a:srgbClr val="000000"/>
                  </a:outerShdw>
                </a:effectLst>
                <a:latin typeface="+mn-lt"/>
                <a:sym typeface="Symbol" pitchFamily="18" charset="2"/>
              </a:rPr>
              <a:t>CCl</a:t>
            </a:r>
            <a:r>
              <a:rPr lang="es-ES_tradnl" sz="2400" kern="0" dirty="0">
                <a:effectLst>
                  <a:outerShdw blurRad="38100" dist="38100" dir="2700000" algn="tl">
                    <a:srgbClr val="000000"/>
                  </a:outerShdw>
                </a:effectLst>
                <a:latin typeface="+mn-lt"/>
                <a:sym typeface="Symbol" pitchFamily="18" charset="2"/>
              </a:rPr>
              <a:t>–CH=</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sym typeface="Symbol" pitchFamily="18" charset="2"/>
              </a:rPr>
              <a:t>   –</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sym typeface="Symbol" pitchFamily="18" charset="2"/>
              </a:rPr>
              <a:t>–CCl=CH–</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sym typeface="Symbol" pitchFamily="18" charset="2"/>
              </a:rPr>
              <a:t>–   Aislante térmico,</a:t>
            </a:r>
            <a:br>
              <a:rPr lang="es-ES_tradnl" sz="2400" kern="0" dirty="0">
                <a:effectLst>
                  <a:outerShdw blurRad="38100" dist="38100" dir="2700000" algn="tl">
                    <a:srgbClr val="000000"/>
                  </a:outerShdw>
                </a:effectLst>
                <a:latin typeface="+mn-lt"/>
                <a:sym typeface="Symbol" pitchFamily="18" charset="2"/>
              </a:rPr>
            </a:br>
            <a:r>
              <a:rPr lang="es-ES_tradnl" sz="2400" i="1" kern="0" dirty="0">
                <a:solidFill>
                  <a:schemeClr val="tx2"/>
                </a:solidFill>
                <a:effectLst>
                  <a:outerShdw blurRad="38100" dist="38100" dir="2700000" algn="tl">
                    <a:srgbClr val="000000"/>
                  </a:outerShdw>
                </a:effectLst>
                <a:latin typeface="+mn-lt"/>
                <a:sym typeface="Symbol" pitchFamily="18" charset="2"/>
              </a:rPr>
              <a:t>2-clorobutadieno	</a:t>
            </a:r>
            <a:r>
              <a:rPr lang="es-ES_tradnl" sz="2400" i="1" kern="0" dirty="0" smtClean="0">
                <a:effectLst>
                  <a:outerShdw blurRad="38100" dist="38100" dir="2700000" algn="tl">
                    <a:srgbClr val="000000"/>
                  </a:outerShdw>
                </a:effectLst>
                <a:latin typeface="+mn-lt"/>
                <a:sym typeface="Symbol" pitchFamily="18" charset="2"/>
              </a:rPr>
              <a:t>                cloropreno </a:t>
            </a:r>
            <a:r>
              <a:rPr lang="es-ES_tradnl" sz="2400" i="1" kern="0" dirty="0">
                <a:effectLst>
                  <a:outerShdw blurRad="38100" dist="38100" dir="2700000" algn="tl">
                    <a:srgbClr val="000000"/>
                  </a:outerShdw>
                </a:effectLst>
                <a:latin typeface="+mn-lt"/>
                <a:sym typeface="Symbol" pitchFamily="18" charset="2"/>
              </a:rPr>
              <a:t>o neopreno    </a:t>
            </a:r>
            <a:r>
              <a:rPr lang="es-ES_tradnl" sz="2400" i="1" kern="0" dirty="0" smtClean="0">
                <a:effectLst>
                  <a:outerShdw blurRad="38100" dist="38100" dir="2700000" algn="tl">
                    <a:srgbClr val="000000"/>
                  </a:outerShdw>
                </a:effectLst>
                <a:latin typeface="+mn-lt"/>
                <a:sym typeface="Symbol" pitchFamily="18" charset="2"/>
              </a:rPr>
              <a:t>    </a:t>
            </a:r>
            <a:r>
              <a:rPr lang="es-ES_tradnl" sz="2400" kern="0" dirty="0" smtClean="0">
                <a:effectLst>
                  <a:outerShdw blurRad="38100" dist="38100" dir="2700000" algn="tl">
                    <a:srgbClr val="000000"/>
                  </a:outerShdw>
                </a:effectLst>
                <a:latin typeface="+mn-lt"/>
                <a:sym typeface="Symbol" pitchFamily="18" charset="2"/>
              </a:rPr>
              <a:t>neumáticos</a:t>
            </a:r>
            <a:r>
              <a:rPr lang="es-ES_tradnl" sz="2400" kern="0" dirty="0">
                <a:effectLst>
                  <a:outerShdw blurRad="38100" dist="38100" dir="2700000" algn="tl">
                    <a:srgbClr val="000000"/>
                  </a:outerShdw>
                </a:effectLst>
                <a:latin typeface="+mn-lt"/>
                <a:sym typeface="Symbol" pitchFamily="18" charset="2"/>
              </a:rPr>
              <a:t>...</a:t>
            </a:r>
          </a:p>
          <a:p>
            <a:pPr eaLnBrk="0" hangingPunct="0">
              <a:lnSpc>
                <a:spcPct val="60000"/>
              </a:lnSpc>
              <a:spcBef>
                <a:spcPct val="50000"/>
              </a:spcBef>
              <a:spcAft>
                <a:spcPct val="20000"/>
              </a:spcAft>
              <a:buClr>
                <a:schemeClr val="hlink"/>
              </a:buClr>
              <a:buSzPct val="60000"/>
              <a:defRPr/>
            </a:pPr>
            <a:r>
              <a:rPr lang="es-ES_tradnl" sz="2800" kern="0" dirty="0">
                <a:effectLst>
                  <a:outerShdw blurRad="38100" dist="38100" dir="2700000" algn="tl">
                    <a:srgbClr val="000000"/>
                  </a:outerShdw>
                </a:effectLst>
                <a:latin typeface="+mn-lt"/>
              </a:rPr>
              <a:t>CH</a:t>
            </a:r>
            <a:r>
              <a:rPr lang="es-ES_tradnl" sz="2800" kern="0" baseline="-25000" dirty="0">
                <a:effectLst>
                  <a:outerShdw blurRad="38100" dist="38100" dir="2700000" algn="tl">
                    <a:srgbClr val="000000"/>
                  </a:outerShdw>
                </a:effectLst>
                <a:latin typeface="+mn-lt"/>
              </a:rPr>
              <a:t>2</a:t>
            </a:r>
            <a:r>
              <a:rPr lang="es-ES_tradnl" sz="2800" kern="0" dirty="0">
                <a:effectLst>
                  <a:outerShdw blurRad="38100" dist="38100" dir="2700000" algn="tl">
                    <a:srgbClr val="000000"/>
                  </a:outerShdw>
                </a:effectLst>
                <a:latin typeface="+mn-lt"/>
              </a:rPr>
              <a:t>=CH–CN</a:t>
            </a:r>
            <a:r>
              <a:rPr lang="es-ES_tradnl" sz="2800" kern="0" baseline="-2500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–CH–</a:t>
            </a:r>
            <a:r>
              <a:rPr lang="es-ES_tradnl" sz="2800" kern="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   Tapicerías, alfombras</a:t>
            </a:r>
            <a:br>
              <a:rPr lang="es-ES_tradnl" sz="2400" kern="0" dirty="0">
                <a:effectLst>
                  <a:outerShdw blurRad="38100" dist="38100" dir="2700000" algn="tl">
                    <a:srgbClr val="000000"/>
                  </a:outerShdw>
                </a:effectLst>
                <a:latin typeface="+mn-lt"/>
              </a:rPr>
            </a:br>
            <a:r>
              <a:rPr lang="es-ES_tradnl" sz="2400" kern="0" dirty="0">
                <a:effectLst>
                  <a:outerShdw blurRad="38100" dist="38100" dir="2700000" algn="tl">
                    <a:srgbClr val="000000"/>
                  </a:outerShdw>
                </a:effectLst>
                <a:latin typeface="+mn-lt"/>
              </a:rPr>
              <a:t>			          | 	  </a:t>
            </a:r>
            <a:r>
              <a:rPr lang="es-ES_tradnl" sz="2400" kern="0" dirty="0" smtClean="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
            </a:r>
            <a:br>
              <a:rPr lang="es-ES_tradnl" sz="2400" kern="0" dirty="0">
                <a:effectLst>
                  <a:outerShdw blurRad="38100" dist="38100" dir="2700000" algn="tl">
                    <a:srgbClr val="000000"/>
                  </a:outerShdw>
                </a:effectLst>
                <a:latin typeface="+mn-lt"/>
              </a:rPr>
            </a:br>
            <a:r>
              <a:rPr lang="es-ES_tradnl" sz="2400" kern="0" dirty="0">
                <a:effectLst>
                  <a:outerShdw blurRad="38100" dist="38100" dir="2700000" algn="tl">
                    <a:srgbClr val="000000"/>
                  </a:outerShdw>
                </a:effectLst>
                <a:latin typeface="+mn-lt"/>
              </a:rPr>
              <a:t>		                     CN</a:t>
            </a:r>
            <a:r>
              <a:rPr lang="es-ES_tradnl" sz="2400" kern="0" baseline="-2500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CN</a:t>
            </a:r>
            <a:r>
              <a:rPr lang="es-ES_tradnl" sz="2400" kern="0" baseline="-2500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    tejidos...</a:t>
            </a:r>
            <a:r>
              <a:rPr lang="es-ES_tradnl" sz="2800" kern="0" dirty="0">
                <a:effectLst>
                  <a:outerShdw blurRad="38100" dist="38100" dir="2700000" algn="tl">
                    <a:srgbClr val="000000"/>
                  </a:outerShdw>
                </a:effectLst>
                <a:latin typeface="+mn-lt"/>
              </a:rPr>
              <a:t>  	   </a:t>
            </a:r>
            <a:r>
              <a:rPr lang="es-ES_tradnl" sz="2400" i="1" kern="0" dirty="0">
                <a:solidFill>
                  <a:schemeClr val="tx2"/>
                </a:solidFill>
                <a:effectLst>
                  <a:outerShdw blurRad="38100" dist="38100" dir="2700000" algn="tl">
                    <a:srgbClr val="000000"/>
                  </a:outerShdw>
                </a:effectLst>
                <a:latin typeface="+mn-lt"/>
              </a:rPr>
              <a:t>            </a:t>
            </a:r>
            <a:r>
              <a:rPr lang="es-ES_tradnl" sz="2400" i="1" kern="0" dirty="0" err="1">
                <a:solidFill>
                  <a:schemeClr val="tx2"/>
                </a:solidFill>
                <a:effectLst>
                  <a:outerShdw blurRad="38100" dist="38100" dir="2700000" algn="tl">
                    <a:srgbClr val="000000"/>
                  </a:outerShdw>
                </a:effectLst>
                <a:latin typeface="+mn-lt"/>
              </a:rPr>
              <a:t>acrilonitrilo</a:t>
            </a:r>
            <a:r>
              <a:rPr lang="es-ES_tradnl" sz="2400" i="1" kern="0" dirty="0">
                <a:solidFill>
                  <a:schemeClr val="tx2"/>
                </a:solidFill>
                <a:effectLst>
                  <a:outerShdw blurRad="38100" dist="38100" dir="2700000" algn="tl">
                    <a:srgbClr val="000000"/>
                  </a:outerShdw>
                </a:effectLst>
                <a:latin typeface="+mn-lt"/>
              </a:rPr>
              <a:t>	       	</a:t>
            </a:r>
            <a:r>
              <a:rPr lang="es-ES_tradnl" sz="2400" i="1" kern="0" dirty="0" smtClean="0">
                <a:solidFill>
                  <a:schemeClr val="tx2"/>
                </a:solidFill>
                <a:effectLst>
                  <a:outerShdw blurRad="38100" dist="38100" dir="2700000" algn="tl">
                    <a:srgbClr val="000000"/>
                  </a:outerShdw>
                </a:effectLst>
                <a:latin typeface="+mn-lt"/>
              </a:rPr>
              <a:t>     </a:t>
            </a:r>
            <a:r>
              <a:rPr lang="es-ES_tradnl" sz="2400" i="1" kern="0" dirty="0" err="1" smtClean="0">
                <a:solidFill>
                  <a:schemeClr val="tx2"/>
                </a:solidFill>
                <a:effectLst>
                  <a:outerShdw blurRad="38100" dist="38100" dir="2700000" algn="tl">
                    <a:srgbClr val="000000"/>
                  </a:outerShdw>
                </a:effectLst>
                <a:latin typeface="+mn-lt"/>
              </a:rPr>
              <a:t>poliacrilonitrilo</a:t>
            </a:r>
            <a:endParaRPr lang="es-ES_tradnl" sz="2400" i="1" kern="0" dirty="0">
              <a:solidFill>
                <a:schemeClr val="tx2"/>
              </a:solidFill>
              <a:effectLst>
                <a:outerShdw blurRad="38100" dist="38100" dir="2700000" algn="tl">
                  <a:srgbClr val="000000"/>
                </a:outerShdw>
              </a:effectLst>
              <a:latin typeface="+mn-lt"/>
            </a:endParaRPr>
          </a:p>
          <a:p>
            <a:pPr eaLnBrk="0" hangingPunct="0">
              <a:lnSpc>
                <a:spcPct val="60000"/>
              </a:lnSpc>
              <a:spcBef>
                <a:spcPct val="50000"/>
              </a:spcBef>
              <a:spcAft>
                <a:spcPct val="20000"/>
              </a:spcAft>
              <a:buClr>
                <a:schemeClr val="hlink"/>
              </a:buClr>
              <a:buSzPct val="60000"/>
              <a:defRPr/>
            </a:pPr>
            <a:r>
              <a:rPr lang="es-ES_tradnl" sz="2800" kern="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 CH</a:t>
            </a:r>
            <a:r>
              <a:rPr lang="es-ES_tradnl" sz="2400" kern="0" baseline="-25000" dirty="0">
                <a:effectLst>
                  <a:outerShdw blurRad="38100" dist="38100" dir="2700000" algn="tl">
                    <a:srgbClr val="000000"/>
                  </a:outerShdw>
                </a:effectLst>
                <a:latin typeface="+mn-lt"/>
              </a:rPr>
              <a:t>3 		           </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3                 </a:t>
            </a:r>
            <a:r>
              <a:rPr lang="es-ES_tradnl" sz="2400" kern="0" dirty="0" err="1">
                <a:effectLst>
                  <a:outerShdw blurRad="38100" dist="38100" dir="2700000" algn="tl">
                    <a:srgbClr val="000000"/>
                  </a:outerShdw>
                </a:effectLst>
                <a:latin typeface="+mn-lt"/>
              </a:rPr>
              <a:t>CH</a:t>
            </a:r>
            <a:r>
              <a:rPr lang="es-ES_tradnl" sz="2400" kern="0" baseline="-25000" dirty="0" err="1">
                <a:effectLst>
                  <a:outerShdw blurRad="38100" dist="38100" dir="2700000" algn="tl">
                    <a:srgbClr val="000000"/>
                  </a:outerShdw>
                </a:effectLst>
                <a:latin typeface="+mn-lt"/>
              </a:rPr>
              <a:t>3</a:t>
            </a:r>
            <a:r>
              <a:rPr lang="es-ES_tradnl" sz="2400" kern="0" baseline="-2500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Muebles, lentes y equipos</a:t>
            </a:r>
            <a:r>
              <a:rPr lang="es-ES_tradnl" sz="2400" kern="0" baseline="-25000" dirty="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
            </a:r>
            <a:br>
              <a:rPr lang="es-ES_tradnl" sz="2400" kern="0" dirty="0">
                <a:effectLst>
                  <a:outerShdw blurRad="38100" dist="38100" dir="2700000" algn="tl">
                    <a:srgbClr val="000000"/>
                  </a:outerShdw>
                </a:effectLst>
                <a:latin typeface="+mn-lt"/>
              </a:rPr>
            </a:br>
            <a:r>
              <a:rPr lang="es-ES_tradnl" sz="2400" kern="0" dirty="0">
                <a:effectLst>
                  <a:outerShdw blurRad="38100" dist="38100" dir="2700000" algn="tl">
                    <a:srgbClr val="000000"/>
                  </a:outerShdw>
                </a:effectLst>
                <a:latin typeface="+mn-lt"/>
              </a:rPr>
              <a:t>          | 	 </a:t>
            </a:r>
            <a:r>
              <a:rPr lang="es-ES_tradnl" sz="2400" kern="0" dirty="0" smtClean="0">
                <a:effectLst>
                  <a:outerShdw blurRad="38100" dist="38100" dir="2700000" algn="tl">
                    <a:srgbClr val="000000"/>
                  </a:outerShdw>
                </a:effectLst>
                <a:latin typeface="+mn-lt"/>
              </a:rPr>
              <a:t>                   </a:t>
            </a:r>
            <a:r>
              <a:rPr lang="es-ES_tradnl" sz="2400" kern="0" dirty="0">
                <a:effectLst>
                  <a:outerShdw blurRad="38100" dist="38100" dir="2700000" algn="tl">
                    <a:srgbClr val="000000"/>
                  </a:outerShdw>
                </a:effectLst>
                <a:latin typeface="+mn-lt"/>
              </a:rPr>
              <a:t>| 	              |</a:t>
            </a:r>
            <a:br>
              <a:rPr lang="es-ES_tradnl" sz="2400" kern="0" dirty="0">
                <a:effectLst>
                  <a:outerShdw blurRad="38100" dist="38100" dir="2700000" algn="tl">
                    <a:srgbClr val="000000"/>
                  </a:outerShdw>
                </a:effectLst>
                <a:latin typeface="+mn-lt"/>
              </a:rPr>
            </a:b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=C–COOCH</a:t>
            </a:r>
            <a:r>
              <a:rPr lang="es-ES_tradnl" sz="2400" kern="0" baseline="-25000" dirty="0">
                <a:effectLst>
                  <a:outerShdw blurRad="38100" dist="38100" dir="2700000" algn="tl">
                    <a:srgbClr val="000000"/>
                  </a:outerShdw>
                </a:effectLst>
                <a:latin typeface="+mn-lt"/>
              </a:rPr>
              <a:t>3      </a:t>
            </a:r>
            <a:r>
              <a:rPr lang="es-ES_tradnl" sz="2400" kern="0" dirty="0">
                <a:effectLst>
                  <a:outerShdw blurRad="38100" dist="38100" dir="2700000" algn="tl">
                    <a:srgbClr val="000000"/>
                  </a:outerShdw>
                </a:effectLst>
                <a:latin typeface="+mn-lt"/>
              </a:rPr>
              <a:t>–CH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–C—CH</a:t>
            </a:r>
            <a:r>
              <a:rPr lang="es-ES_tradnl" sz="2400" kern="0" baseline="-25000" dirty="0">
                <a:effectLst>
                  <a:outerShdw blurRad="38100" dist="38100" dir="2700000" algn="tl">
                    <a:srgbClr val="000000"/>
                  </a:outerShdw>
                </a:effectLst>
                <a:latin typeface="+mn-lt"/>
              </a:rPr>
              <a:t>2</a:t>
            </a:r>
            <a:r>
              <a:rPr lang="es-ES_tradnl" sz="2400" kern="0" dirty="0">
                <a:effectLst>
                  <a:outerShdw blurRad="38100" dist="38100" dir="2700000" algn="tl">
                    <a:srgbClr val="000000"/>
                  </a:outerShdw>
                </a:effectLst>
                <a:latin typeface="+mn-lt"/>
              </a:rPr>
              <a:t>—C— 	      ópticos					        | 		   | </a:t>
            </a:r>
            <a:br>
              <a:rPr lang="es-ES_tradnl" sz="2400" kern="0" dirty="0">
                <a:effectLst>
                  <a:outerShdw blurRad="38100" dist="38100" dir="2700000" algn="tl">
                    <a:srgbClr val="000000"/>
                  </a:outerShdw>
                </a:effectLst>
                <a:latin typeface="+mn-lt"/>
              </a:rPr>
            </a:br>
            <a:r>
              <a:rPr lang="es-ES_tradnl" sz="2400" kern="0" dirty="0">
                <a:effectLst>
                  <a:outerShdw blurRad="38100" dist="38100" dir="2700000" algn="tl">
                    <a:srgbClr val="000000"/>
                  </a:outerShdw>
                </a:effectLst>
                <a:latin typeface="+mn-lt"/>
              </a:rPr>
              <a:t>			       COOCH</a:t>
            </a:r>
            <a:r>
              <a:rPr lang="es-ES_tradnl" sz="2400" kern="0" baseline="-25000" dirty="0">
                <a:effectLst>
                  <a:outerShdw blurRad="38100" dist="38100" dir="2700000" algn="tl">
                    <a:srgbClr val="000000"/>
                  </a:outerShdw>
                </a:effectLst>
                <a:latin typeface="+mn-lt"/>
              </a:rPr>
              <a:t>3     </a:t>
            </a:r>
            <a:r>
              <a:rPr lang="es-ES_tradnl" sz="2400" kern="0" dirty="0" err="1">
                <a:effectLst>
                  <a:outerShdw blurRad="38100" dist="38100" dir="2700000" algn="tl">
                    <a:srgbClr val="000000"/>
                  </a:outerShdw>
                </a:effectLst>
                <a:latin typeface="+mn-lt"/>
              </a:rPr>
              <a:t>COOCH</a:t>
            </a:r>
            <a:r>
              <a:rPr lang="es-ES_tradnl" sz="2400" kern="0" baseline="-25000" dirty="0" err="1">
                <a:effectLst>
                  <a:outerShdw blurRad="38100" dist="38100" dir="2700000" algn="tl">
                    <a:srgbClr val="000000"/>
                  </a:outerShdw>
                </a:effectLst>
                <a:latin typeface="+mn-lt"/>
              </a:rPr>
              <a:t>3</a:t>
            </a:r>
            <a:r>
              <a:rPr lang="es-ES_tradnl" sz="2400" kern="0" baseline="-25000" dirty="0">
                <a:effectLst>
                  <a:outerShdw blurRad="38100" dist="38100" dir="2700000" algn="tl">
                    <a:srgbClr val="000000"/>
                  </a:outerShdw>
                </a:effectLst>
                <a:latin typeface="+mn-lt"/>
              </a:rPr>
              <a:t> </a:t>
            </a:r>
            <a:br>
              <a:rPr lang="es-ES_tradnl" sz="2400" kern="0" baseline="-25000" dirty="0">
                <a:effectLst>
                  <a:outerShdw blurRad="38100" dist="38100" dir="2700000" algn="tl">
                    <a:srgbClr val="000000"/>
                  </a:outerShdw>
                </a:effectLst>
                <a:latin typeface="+mn-lt"/>
              </a:rPr>
            </a:br>
            <a:r>
              <a:rPr lang="es-ES_tradnl" sz="2400" kern="0" baseline="-25000" dirty="0">
                <a:effectLst>
                  <a:outerShdw blurRad="38100" dist="38100" dir="2700000" algn="tl">
                    <a:srgbClr val="000000"/>
                  </a:outerShdw>
                </a:effectLst>
                <a:latin typeface="+mn-lt"/>
              </a:rPr>
              <a:t/>
            </a:r>
            <a:br>
              <a:rPr lang="es-ES_tradnl" sz="2400" kern="0" baseline="-25000" dirty="0">
                <a:effectLst>
                  <a:outerShdw blurRad="38100" dist="38100" dir="2700000" algn="tl">
                    <a:srgbClr val="000000"/>
                  </a:outerShdw>
                </a:effectLst>
                <a:latin typeface="+mn-lt"/>
              </a:rPr>
            </a:br>
            <a:r>
              <a:rPr lang="es-ES_tradnl" sz="2400" i="1" kern="0" dirty="0">
                <a:solidFill>
                  <a:schemeClr val="tx2"/>
                </a:solidFill>
                <a:effectLst>
                  <a:outerShdw blurRad="38100" dist="38100" dir="2700000" algn="tl">
                    <a:srgbClr val="000000"/>
                  </a:outerShdw>
                </a:effectLst>
                <a:latin typeface="+mn-lt"/>
              </a:rPr>
              <a:t>metacrilato de metilo      </a:t>
            </a:r>
            <a:r>
              <a:rPr lang="es-ES_tradnl" sz="2400" i="1" kern="0" dirty="0" smtClean="0">
                <a:solidFill>
                  <a:schemeClr val="tx2"/>
                </a:solidFill>
                <a:effectLst>
                  <a:outerShdw blurRad="38100" dist="38100" dir="2700000" algn="tl">
                    <a:srgbClr val="000000"/>
                  </a:outerShdw>
                </a:effectLst>
                <a:latin typeface="+mn-lt"/>
              </a:rPr>
              <a:t>          PMM </a:t>
            </a:r>
            <a:r>
              <a:rPr lang="es-ES_tradnl" sz="2400" i="1" kern="0" dirty="0">
                <a:solidFill>
                  <a:schemeClr val="tx2"/>
                </a:solidFill>
                <a:effectLst>
                  <a:outerShdw blurRad="38100" dist="38100" dir="2700000" algn="tl">
                    <a:srgbClr val="000000"/>
                  </a:outerShdw>
                </a:effectLst>
                <a:latin typeface="+mn-lt"/>
              </a:rPr>
              <a:t>(plexiglás) </a:t>
            </a:r>
            <a:br>
              <a:rPr lang="es-ES_tradnl" sz="2400" i="1" kern="0" dirty="0">
                <a:solidFill>
                  <a:schemeClr val="tx2"/>
                </a:solidFill>
                <a:effectLst>
                  <a:outerShdw blurRad="38100" dist="38100" dir="2700000" algn="tl">
                    <a:srgbClr val="000000"/>
                  </a:outerShdw>
                </a:effectLst>
                <a:latin typeface="+mn-lt"/>
              </a:rPr>
            </a:br>
            <a:r>
              <a:rPr lang="es-ES_tradnl" sz="2400" i="1" kern="0" dirty="0">
                <a:solidFill>
                  <a:schemeClr val="tx2"/>
                </a:solidFill>
                <a:effectLst>
                  <a:outerShdw blurRad="38100" dist="38100" dir="2700000" algn="tl">
                    <a:srgbClr val="000000"/>
                  </a:outerShdw>
                </a:effectLst>
                <a:latin typeface="+mn-lt"/>
              </a:rPr>
              <a:t>		</a:t>
            </a:r>
            <a:endParaRPr lang="es-ES_tradnl" sz="2400" kern="0" dirty="0">
              <a:effectLst>
                <a:outerShdw blurRad="38100" dist="38100" dir="2700000" algn="tl">
                  <a:srgbClr val="000000"/>
                </a:outerShdw>
              </a:effectLst>
              <a:latin typeface="+mn-lt"/>
            </a:endParaRPr>
          </a:p>
          <a:p>
            <a:pPr eaLnBrk="0" hangingPunct="0">
              <a:lnSpc>
                <a:spcPct val="90000"/>
              </a:lnSpc>
              <a:spcBef>
                <a:spcPct val="20000"/>
              </a:spcBef>
              <a:buClr>
                <a:schemeClr val="hlink"/>
              </a:buClr>
              <a:buSzPct val="60000"/>
              <a:defRPr/>
            </a:pPr>
            <a:endParaRPr lang="es-ES_tradnl" sz="2400" kern="0" dirty="0">
              <a:effectLst>
                <a:outerShdw blurRad="38100" dist="38100" dir="2700000" algn="tl">
                  <a:srgbClr val="000000"/>
                </a:outerShdw>
              </a:effectLst>
              <a:latin typeface="+mn-lt"/>
            </a:endParaRPr>
          </a:p>
          <a:p>
            <a:pPr eaLnBrk="0" hangingPunct="0">
              <a:lnSpc>
                <a:spcPct val="90000"/>
              </a:lnSpc>
              <a:spcBef>
                <a:spcPct val="20000"/>
              </a:spcBef>
              <a:buClr>
                <a:schemeClr val="hlink"/>
              </a:buClr>
              <a:buSzPct val="60000"/>
              <a:buFont typeface="Wingdings" pitchFamily="2" charset="2"/>
              <a:buChar char="n"/>
              <a:defRPr/>
            </a:pPr>
            <a:endParaRPr lang="es-ES_tradnl" sz="3200" kern="0" dirty="0">
              <a:effectLst>
                <a:outerShdw blurRad="38100" dist="38100" dir="2700000" algn="tl">
                  <a:srgbClr val="000000"/>
                </a:outerShdw>
              </a:effectLst>
              <a:latin typeface="+mn-l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07504" y="116632"/>
            <a:ext cx="8459788" cy="4114800"/>
          </a:xfrm>
          <a:prstGeom prst="rect">
            <a:avLst/>
          </a:prstGeom>
        </p:spPr>
        <p:txBody>
          <a:bodyPr/>
          <a:lstStyle/>
          <a:p>
            <a:pPr marL="342900" indent="-342900" eaLnBrk="0" hangingPunct="0">
              <a:spcBef>
                <a:spcPct val="20000"/>
              </a:spcBef>
              <a:buClr>
                <a:schemeClr val="hlink"/>
              </a:buClr>
              <a:buSzPct val="60000"/>
              <a:defRPr/>
            </a:pPr>
            <a:endParaRPr lang="es-ES_tradnl" sz="3200" b="1" u="sng" kern="0" dirty="0">
              <a:solidFill>
                <a:schemeClr val="accent1"/>
              </a:solidFill>
              <a:effectLst>
                <a:outerShdw blurRad="38100" dist="38100" dir="2700000" algn="tl">
                  <a:srgbClr val="FFFFFF"/>
                </a:outerShdw>
              </a:effectLst>
              <a:latin typeface="+mn-lt"/>
            </a:endParaRPr>
          </a:p>
          <a:p>
            <a:pPr marL="342900" indent="-342900" eaLnBrk="0" hangingPunct="0">
              <a:spcBef>
                <a:spcPct val="20000"/>
              </a:spcBef>
              <a:buClr>
                <a:schemeClr val="hlink"/>
              </a:buClr>
              <a:buSzPct val="60000"/>
              <a:defRPr/>
            </a:pPr>
            <a:r>
              <a:rPr lang="es-CL" sz="3200" b="1" dirty="0">
                <a:solidFill>
                  <a:schemeClr val="tx2">
                    <a:lumMod val="75000"/>
                  </a:schemeClr>
                </a:solidFill>
                <a:latin typeface="Arial" pitchFamily="34" charset="0"/>
                <a:cs typeface="Arial" pitchFamily="34" charset="0"/>
              </a:rPr>
              <a:t>     </a:t>
            </a:r>
            <a:r>
              <a:rPr lang="es-CL" sz="3200" b="1" dirty="0">
                <a:solidFill>
                  <a:srgbClr val="FFC000"/>
                </a:solidFill>
                <a:latin typeface="Arial" pitchFamily="34" charset="0"/>
                <a:cs typeface="Arial" pitchFamily="34" charset="0"/>
              </a:rPr>
              <a:t>SEGÚN SU ESTRUCTURA :</a:t>
            </a:r>
            <a:endParaRPr lang="es-ES_tradnl" sz="3200" b="1" u="sng" kern="0" dirty="0">
              <a:solidFill>
                <a:srgbClr val="FFC000"/>
              </a:solidFill>
              <a:effectLst>
                <a:outerShdw blurRad="38100" dist="38100" dir="2700000" algn="tl">
                  <a:srgbClr val="FFFFFF"/>
                </a:outerShdw>
              </a:effectLst>
              <a:latin typeface="+mn-lt"/>
            </a:endParaRPr>
          </a:p>
          <a:p>
            <a:pPr marL="742950" lvl="1" indent="-285750" eaLnBrk="0" hangingPunct="0">
              <a:spcBef>
                <a:spcPct val="20000"/>
              </a:spcBef>
              <a:buClr>
                <a:schemeClr val="tx2"/>
              </a:buClr>
              <a:buSzPct val="60000"/>
              <a:defRPr/>
            </a:pPr>
            <a:r>
              <a:rPr lang="es-ES_tradnl" sz="3200" b="1" kern="0" dirty="0">
                <a:effectLst>
                  <a:outerShdw blurRad="38100" dist="38100" dir="2700000" algn="tl">
                    <a:srgbClr val="000000"/>
                  </a:outerShdw>
                </a:effectLst>
                <a:latin typeface="Arial" pitchFamily="34" charset="0"/>
                <a:cs typeface="Arial" pitchFamily="34" charset="0"/>
              </a:rPr>
              <a:t> -Lineales</a:t>
            </a:r>
          </a:p>
          <a:p>
            <a:pPr marL="742950" lvl="1" indent="-285750" eaLnBrk="0" hangingPunct="0">
              <a:spcBef>
                <a:spcPct val="20000"/>
              </a:spcBef>
              <a:buClr>
                <a:schemeClr val="tx2"/>
              </a:buClr>
              <a:buSzPct val="60000"/>
              <a:defRPr/>
            </a:pPr>
            <a:r>
              <a:rPr lang="es-ES_tradnl" sz="2400" kern="0" dirty="0">
                <a:effectLst>
                  <a:outerShdw blurRad="38100" dist="38100" dir="2700000" algn="tl">
                    <a:srgbClr val="000000"/>
                  </a:outerShdw>
                </a:effectLst>
                <a:latin typeface="Arial" pitchFamily="34" charset="0"/>
                <a:cs typeface="Arial" pitchFamily="34" charset="0"/>
              </a:rPr>
              <a:t>   </a:t>
            </a:r>
            <a:r>
              <a:rPr lang="es-ES_tradnl" sz="2400" kern="0" dirty="0">
                <a:latin typeface="Arial" pitchFamily="34" charset="0"/>
                <a:cs typeface="Arial" pitchFamily="34" charset="0"/>
              </a:rPr>
              <a:t>Ejemplo: nylon.</a:t>
            </a:r>
          </a:p>
          <a:p>
            <a:pPr marL="742950" lvl="1" indent="-285750" eaLnBrk="0" hangingPunct="0">
              <a:spcBef>
                <a:spcPct val="20000"/>
              </a:spcBef>
              <a:buClr>
                <a:schemeClr val="tx2"/>
              </a:buClr>
              <a:buSzPct val="60000"/>
              <a:defRPr/>
            </a:pPr>
            <a:r>
              <a:rPr lang="es-ES_tradnl" sz="3200" b="1" kern="0" dirty="0">
                <a:effectLst>
                  <a:outerShdw blurRad="38100" dist="38100" dir="2700000" algn="tl">
                    <a:srgbClr val="000000"/>
                  </a:outerShdw>
                </a:effectLst>
                <a:latin typeface="Arial" pitchFamily="34" charset="0"/>
                <a:cs typeface="Arial" pitchFamily="34" charset="0"/>
              </a:rPr>
              <a:t> -Ramificados</a:t>
            </a:r>
            <a:br>
              <a:rPr lang="es-ES_tradnl" sz="3200" b="1" kern="0" dirty="0">
                <a:effectLst>
                  <a:outerShdw blurRad="38100" dist="38100" dir="2700000" algn="tl">
                    <a:srgbClr val="000000"/>
                  </a:outerShdw>
                </a:effectLst>
                <a:latin typeface="Arial" pitchFamily="34" charset="0"/>
                <a:cs typeface="Arial" pitchFamily="34" charset="0"/>
              </a:rPr>
            </a:br>
            <a:r>
              <a:rPr lang="es-ES_tradnl" sz="2400" kern="0" dirty="0">
                <a:latin typeface="Arial" pitchFamily="34" charset="0"/>
                <a:cs typeface="Arial" pitchFamily="34" charset="0"/>
              </a:rPr>
              <a:t>Si algún monómero se puede unir por tres o más sitios. Ejemplo: </a:t>
            </a:r>
            <a:r>
              <a:rPr lang="es-ES_tradnl" sz="2400" kern="0" dirty="0" err="1">
                <a:latin typeface="Arial" pitchFamily="34" charset="0"/>
                <a:cs typeface="Arial" pitchFamily="34" charset="0"/>
              </a:rPr>
              <a:t>dacrón</a:t>
            </a:r>
            <a:r>
              <a:rPr lang="es-ES_tradnl" sz="2400" kern="0" dirty="0">
                <a:latin typeface="Arial" pitchFamily="34" charset="0"/>
                <a:cs typeface="Arial" pitchFamily="34" charset="0"/>
              </a:rPr>
              <a:t>.</a:t>
            </a:r>
            <a:endParaRPr lang="es-ES_tradnl" sz="2800" kern="0" dirty="0">
              <a:latin typeface="Arial" pitchFamily="34" charset="0"/>
              <a:cs typeface="Arial" pitchFamily="34" charset="0"/>
            </a:endParaRPr>
          </a:p>
        </p:txBody>
      </p:sp>
      <p:pic>
        <p:nvPicPr>
          <p:cNvPr id="47107" name="2 Imagen" descr="imagen:Polímeros1.png">
            <a:hlinkClick r:id="rId2" tooltip="imagen:Polímeros1.png"/>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912195"/>
            <a:ext cx="424815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07950" y="1053232"/>
            <a:ext cx="8229600" cy="5472112"/>
          </a:xfrm>
        </p:spPr>
        <p:txBody>
          <a:bodyPr/>
          <a:lstStyle/>
          <a:p>
            <a:pPr marL="609600" indent="-609600" algn="just" eaLnBrk="1" hangingPunct="1">
              <a:buFont typeface="Wingdings" pitchFamily="2" charset="2"/>
              <a:buNone/>
              <a:defRPr/>
            </a:pPr>
            <a:r>
              <a:rPr lang="es-CL" sz="2400" b="1" dirty="0" smtClean="0">
                <a:effectLst/>
                <a:latin typeface="Arial" pitchFamily="34" charset="0"/>
                <a:cs typeface="Arial" pitchFamily="34" charset="0"/>
              </a:rPr>
              <a:t>      </a:t>
            </a:r>
            <a:r>
              <a:rPr lang="es-CL" b="1" dirty="0" smtClean="0">
                <a:solidFill>
                  <a:srgbClr val="FFC000"/>
                </a:solidFill>
                <a:latin typeface="Arial" pitchFamily="34" charset="0"/>
                <a:cs typeface="Arial" pitchFamily="34" charset="0"/>
              </a:rPr>
              <a:t>SEGÚN SUS APLICACIONES:</a:t>
            </a:r>
            <a:endParaRPr lang="es-CL" sz="2400" b="1" dirty="0" smtClean="0">
              <a:solidFill>
                <a:srgbClr val="FFC000"/>
              </a:solidFill>
              <a:effectLst/>
              <a:latin typeface="Arial" pitchFamily="34" charset="0"/>
              <a:cs typeface="Arial" pitchFamily="34" charset="0"/>
            </a:endParaRPr>
          </a:p>
          <a:p>
            <a:pPr marL="609600" indent="-609600" algn="just" eaLnBrk="1" hangingPunct="1">
              <a:buFont typeface="Wingdings" pitchFamily="2" charset="2"/>
              <a:buNone/>
              <a:defRPr/>
            </a:pPr>
            <a:r>
              <a:rPr lang="es-CL" sz="2400" b="1" dirty="0" smtClean="0">
                <a:effectLst/>
                <a:latin typeface="Arial" pitchFamily="34" charset="0"/>
                <a:cs typeface="Arial" pitchFamily="34" charset="0"/>
              </a:rPr>
              <a:t>      -Elastómeros:</a:t>
            </a:r>
            <a:r>
              <a:rPr lang="es-CL" sz="2400" dirty="0" smtClean="0">
                <a:effectLst/>
                <a:latin typeface="Arial" pitchFamily="34" charset="0"/>
                <a:cs typeface="Arial" pitchFamily="34" charset="0"/>
              </a:rPr>
              <a:t> Se </a:t>
            </a:r>
            <a:r>
              <a:rPr lang="es-ES" sz="2400" dirty="0" smtClean="0">
                <a:effectLst/>
                <a:latin typeface="Arial" pitchFamily="34" charset="0"/>
                <a:cs typeface="Arial" pitchFamily="34" charset="0"/>
              </a:rPr>
              <a:t>deforman mucho al someterlos a un esfuerzo pero recuperan su forma inicial al eliminar el esfuerzo. </a:t>
            </a:r>
            <a:endParaRPr lang="es-CL" sz="2000" dirty="0" smtClean="0">
              <a:effectLst/>
              <a:latin typeface="Arial" pitchFamily="34" charset="0"/>
              <a:cs typeface="Arial" pitchFamily="34" charset="0"/>
            </a:endParaRPr>
          </a:p>
          <a:p>
            <a:pPr marL="609600" indent="-609600" algn="just" eaLnBrk="1" hangingPunct="1">
              <a:buFont typeface="Wingdings" pitchFamily="2" charset="2"/>
              <a:buNone/>
              <a:defRPr/>
            </a:pPr>
            <a:r>
              <a:rPr lang="es-CL" sz="2400" b="1" dirty="0" smtClean="0">
                <a:effectLst/>
                <a:latin typeface="Arial" pitchFamily="34" charset="0"/>
                <a:cs typeface="Arial" pitchFamily="34" charset="0"/>
              </a:rPr>
              <a:t>      -Plásticos: </a:t>
            </a:r>
            <a:r>
              <a:rPr lang="es-ES" sz="2400" dirty="0" smtClean="0">
                <a:effectLst/>
                <a:latin typeface="Arial" pitchFamily="34" charset="0"/>
                <a:cs typeface="Arial" pitchFamily="34" charset="0"/>
              </a:rPr>
              <a:t>Ante un esfuerzo suficientemente intenso, se deforman irreversiblemente. </a:t>
            </a:r>
            <a:endParaRPr lang="es-CL" sz="2400" dirty="0" smtClean="0">
              <a:effectLst/>
              <a:latin typeface="Arial" pitchFamily="34" charset="0"/>
              <a:cs typeface="Arial" pitchFamily="34" charset="0"/>
            </a:endParaRPr>
          </a:p>
          <a:p>
            <a:pPr marL="609600" indent="-609600" algn="just" eaLnBrk="1" hangingPunct="1">
              <a:buFont typeface="Wingdings" pitchFamily="2" charset="2"/>
              <a:buNone/>
              <a:defRPr/>
            </a:pPr>
            <a:r>
              <a:rPr lang="es-CL" sz="2400" b="1" dirty="0" smtClean="0">
                <a:effectLst/>
                <a:latin typeface="Arial" pitchFamily="34" charset="0"/>
                <a:cs typeface="Arial" pitchFamily="34" charset="0"/>
              </a:rPr>
              <a:t>      -Fibras: </a:t>
            </a:r>
            <a:r>
              <a:rPr lang="es-ES" sz="2400" dirty="0" smtClean="0">
                <a:effectLst/>
                <a:latin typeface="Arial" pitchFamily="34" charset="0"/>
                <a:cs typeface="Arial" pitchFamily="34" charset="0"/>
              </a:rPr>
              <a:t>Presentan alto módulo de elasticidad y baja extensibilidad. </a:t>
            </a:r>
            <a:endParaRPr lang="es-CL" sz="2400" dirty="0" smtClean="0">
              <a:effectLst/>
              <a:latin typeface="Arial" pitchFamily="34" charset="0"/>
              <a:cs typeface="Arial" pitchFamily="34" charset="0"/>
            </a:endParaRPr>
          </a:p>
          <a:p>
            <a:pPr marL="609600" indent="-609600" algn="just" eaLnBrk="1" hangingPunct="1">
              <a:buFont typeface="Wingdings" pitchFamily="2" charset="2"/>
              <a:buNone/>
              <a:defRPr/>
            </a:pPr>
            <a:r>
              <a:rPr lang="es-CL" sz="2400" b="1" dirty="0" smtClean="0">
                <a:effectLst/>
                <a:latin typeface="Arial" pitchFamily="34" charset="0"/>
                <a:cs typeface="Arial" pitchFamily="34" charset="0"/>
              </a:rPr>
              <a:t>      -Recubrimientos: </a:t>
            </a:r>
            <a:r>
              <a:rPr lang="es-CL" sz="2400" dirty="0" smtClean="0">
                <a:effectLst/>
                <a:latin typeface="Arial" pitchFamily="34" charset="0"/>
                <a:cs typeface="Arial" pitchFamily="34" charset="0"/>
              </a:rPr>
              <a:t>S</a:t>
            </a:r>
            <a:r>
              <a:rPr lang="es-ES" sz="2400" dirty="0" smtClean="0">
                <a:effectLst/>
                <a:latin typeface="Arial" pitchFamily="34" charset="0"/>
                <a:cs typeface="Arial" pitchFamily="34" charset="0"/>
              </a:rPr>
              <a:t>e adhieren a la superficie de otros materiales para otorgarles alguna propiedad. </a:t>
            </a:r>
            <a:endParaRPr lang="es-CL" sz="2400" dirty="0" smtClean="0">
              <a:effectLst/>
              <a:latin typeface="Arial" pitchFamily="34" charset="0"/>
              <a:cs typeface="Arial" pitchFamily="34" charset="0"/>
            </a:endParaRPr>
          </a:p>
          <a:p>
            <a:pPr marL="609600" indent="-609600" algn="just" eaLnBrk="1" hangingPunct="1">
              <a:buFont typeface="Wingdings" pitchFamily="2" charset="2"/>
              <a:buNone/>
              <a:defRPr/>
            </a:pPr>
            <a:r>
              <a:rPr lang="es-CL" sz="2400" dirty="0" smtClean="0">
                <a:effectLst/>
                <a:latin typeface="Arial" pitchFamily="34" charset="0"/>
                <a:cs typeface="Arial" pitchFamily="34" charset="0"/>
              </a:rPr>
              <a:t>      </a:t>
            </a:r>
            <a:r>
              <a:rPr lang="es-CL" sz="2400" b="1" dirty="0" smtClean="0">
                <a:effectLst/>
                <a:latin typeface="Arial" pitchFamily="34" charset="0"/>
                <a:cs typeface="Arial" pitchFamily="34" charset="0"/>
              </a:rPr>
              <a:t>-Adhesivos: </a:t>
            </a:r>
            <a:r>
              <a:rPr lang="es-ES" sz="2400" dirty="0" smtClean="0">
                <a:effectLst/>
                <a:latin typeface="Arial" pitchFamily="34" charset="0"/>
                <a:cs typeface="Arial" pitchFamily="34" charset="0"/>
              </a:rPr>
              <a:t>Son sustancias que combinan una alta adhesión y una alta cohesión. </a:t>
            </a:r>
          </a:p>
        </p:txBody>
      </p:sp>
      <p:sp>
        <p:nvSpPr>
          <p:cNvPr id="48131" name="Rectangle 4"/>
          <p:cNvSpPr>
            <a:spLocks noChangeArrowheads="1"/>
          </p:cNvSpPr>
          <p:nvPr/>
        </p:nvSpPr>
        <p:spPr bwMode="auto">
          <a:xfrm>
            <a:off x="3846513" y="3246438"/>
            <a:ext cx="241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23850" y="1634579"/>
            <a:ext cx="8229600" cy="4530725"/>
          </a:xfrm>
        </p:spPr>
        <p:txBody>
          <a:bodyPr/>
          <a:lstStyle/>
          <a:p>
            <a:pPr algn="just" eaLnBrk="1" hangingPunct="1">
              <a:buFont typeface="Wingdings" pitchFamily="2" charset="2"/>
              <a:buNone/>
              <a:defRPr/>
            </a:pPr>
            <a:r>
              <a:rPr lang="es-CL" dirty="0" smtClean="0">
                <a:solidFill>
                  <a:schemeClr val="tx2">
                    <a:lumMod val="75000"/>
                  </a:schemeClr>
                </a:solidFill>
                <a:latin typeface="Arial" pitchFamily="34" charset="0"/>
                <a:cs typeface="Arial" pitchFamily="34" charset="0"/>
              </a:rPr>
              <a:t>   </a:t>
            </a:r>
            <a:r>
              <a:rPr lang="es-CL" b="1" dirty="0" smtClean="0">
                <a:solidFill>
                  <a:srgbClr val="FFC000"/>
                </a:solidFill>
                <a:latin typeface="Arial" pitchFamily="34" charset="0"/>
                <a:cs typeface="Arial" pitchFamily="34" charset="0"/>
              </a:rPr>
              <a:t>SEGÚN SU COMPORTAMIENTO TÉRMICO:</a:t>
            </a:r>
            <a:endParaRPr lang="es-ES" b="1" dirty="0" smtClean="0">
              <a:solidFill>
                <a:srgbClr val="FFC000"/>
              </a:solidFill>
              <a:hlinkClick r:id="rId2" tooltip="Termoplástico"/>
            </a:endParaRPr>
          </a:p>
          <a:p>
            <a:pPr algn="just" eaLnBrk="1" hangingPunct="1">
              <a:buFont typeface="Wingdings" pitchFamily="2" charset="2"/>
              <a:buNone/>
              <a:defRPr/>
            </a:pPr>
            <a:r>
              <a:rPr lang="es-ES" sz="2400" b="1" dirty="0" smtClean="0">
                <a:latin typeface="Arial" pitchFamily="34" charset="0"/>
                <a:cs typeface="Arial" pitchFamily="34" charset="0"/>
              </a:rPr>
              <a:t>   -Termoplástico: </a:t>
            </a:r>
            <a:r>
              <a:rPr lang="es-ES" sz="2400" dirty="0" smtClean="0">
                <a:effectLst/>
                <a:latin typeface="Arial" pitchFamily="34" charset="0"/>
                <a:cs typeface="Arial" pitchFamily="34" charset="0"/>
              </a:rPr>
              <a:t>Pasan al estado líquido al calentarlos y se vuelven a endurecer al enfriarlos. Su estructura molecular, prácticamente no presenta  entrecruzamientos. Ejemplos: polietileno (PE), polipropileno (PP), </a:t>
            </a:r>
            <a:r>
              <a:rPr lang="es-ES" sz="2400" dirty="0" err="1" smtClean="0">
                <a:effectLst/>
                <a:latin typeface="Arial" pitchFamily="34" charset="0"/>
                <a:cs typeface="Arial" pitchFamily="34" charset="0"/>
              </a:rPr>
              <a:t>policloruro</a:t>
            </a:r>
            <a:r>
              <a:rPr lang="es-ES" sz="2400" dirty="0" smtClean="0">
                <a:effectLst/>
                <a:latin typeface="Arial" pitchFamily="34" charset="0"/>
                <a:cs typeface="Arial" pitchFamily="34" charset="0"/>
              </a:rPr>
              <a:t> de vinilo (PVC). </a:t>
            </a:r>
          </a:p>
          <a:p>
            <a:pPr algn="just" eaLnBrk="1" hangingPunct="1">
              <a:buFont typeface="Wingdings" pitchFamily="2" charset="2"/>
              <a:buNone/>
              <a:defRPr/>
            </a:pPr>
            <a:r>
              <a:rPr lang="es-ES" sz="2400" b="1" dirty="0" smtClean="0">
                <a:latin typeface="Arial" pitchFamily="34" charset="0"/>
                <a:cs typeface="Arial" pitchFamily="34" charset="0"/>
              </a:rPr>
              <a:t>   -Termoestable: </a:t>
            </a:r>
            <a:r>
              <a:rPr lang="es-ES" sz="2400" dirty="0" smtClean="0">
                <a:effectLst/>
                <a:latin typeface="Arial" pitchFamily="34" charset="0"/>
                <a:cs typeface="Arial" pitchFamily="34" charset="0"/>
              </a:rPr>
              <a:t>Se descomponen químicamente al calentarlos, en vez de fluir.</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457200" y="692696"/>
            <a:ext cx="8229600" cy="1143000"/>
          </a:xfrm>
        </p:spPr>
        <p:txBody>
          <a:bodyPr/>
          <a:lstStyle/>
          <a:p>
            <a:pPr algn="just" eaLnBrk="1" hangingPunct="1">
              <a:defRPr/>
            </a:pPr>
            <a:r>
              <a:rPr lang="es-CL" sz="3200" dirty="0" smtClean="0">
                <a:solidFill>
                  <a:srgbClr val="FFC000"/>
                </a:solidFill>
                <a:effectLst/>
                <a:latin typeface="Arial" pitchFamily="34" charset="0"/>
                <a:cs typeface="Arial" pitchFamily="34" charset="0"/>
              </a:rPr>
              <a:t>SEGÚN TIPOS Y CANTIDAD DE MONÓMEROS</a:t>
            </a:r>
            <a:endParaRPr lang="es-ES" sz="3200" dirty="0" smtClean="0">
              <a:solidFill>
                <a:srgbClr val="FFC000"/>
              </a:solidFill>
              <a:effectLst/>
              <a:latin typeface="Arial" pitchFamily="34" charset="0"/>
              <a:cs typeface="Arial" pitchFamily="34" charset="0"/>
            </a:endParaRPr>
          </a:p>
        </p:txBody>
      </p:sp>
      <p:sp>
        <p:nvSpPr>
          <p:cNvPr id="11267" name="Rectangle 3"/>
          <p:cNvSpPr>
            <a:spLocks noGrp="1" noChangeArrowheads="1"/>
          </p:cNvSpPr>
          <p:nvPr>
            <p:ph idx="1"/>
          </p:nvPr>
        </p:nvSpPr>
        <p:spPr>
          <a:xfrm>
            <a:off x="250825" y="1628775"/>
            <a:ext cx="8229600" cy="4525963"/>
          </a:xfrm>
        </p:spPr>
        <p:txBody>
          <a:bodyPr/>
          <a:lstStyle/>
          <a:p>
            <a:pPr algn="just" eaLnBrk="1" hangingPunct="1">
              <a:buFont typeface="Wingdings" pitchFamily="2" charset="2"/>
              <a:buNone/>
              <a:defRPr/>
            </a:pPr>
            <a:r>
              <a:rPr lang="es-CL" sz="2400" dirty="0" smtClean="0">
                <a:latin typeface="Arial" pitchFamily="34" charset="0"/>
                <a:cs typeface="Arial" pitchFamily="34" charset="0"/>
              </a:rPr>
              <a:t>   </a:t>
            </a:r>
          </a:p>
          <a:p>
            <a:pPr algn="just" eaLnBrk="1" hangingPunct="1">
              <a:buFont typeface="Wingdings" pitchFamily="2" charset="2"/>
              <a:buNone/>
              <a:defRPr/>
            </a:pPr>
            <a:r>
              <a:rPr lang="es-CL" sz="2400" b="1" dirty="0" smtClean="0">
                <a:latin typeface="Arial" pitchFamily="34" charset="0"/>
                <a:cs typeface="Arial" pitchFamily="34" charset="0"/>
              </a:rPr>
              <a:t>   -</a:t>
            </a:r>
            <a:r>
              <a:rPr lang="es-CL" sz="2400" b="1" dirty="0" err="1" smtClean="0">
                <a:latin typeface="Arial" pitchFamily="34" charset="0"/>
                <a:cs typeface="Arial" pitchFamily="34" charset="0"/>
              </a:rPr>
              <a:t>Copolímero</a:t>
            </a:r>
            <a:r>
              <a:rPr lang="es-CL" sz="2400" dirty="0" smtClean="0">
                <a:latin typeface="Arial" pitchFamily="34" charset="0"/>
                <a:cs typeface="Arial" pitchFamily="34" charset="0"/>
              </a:rPr>
              <a:t>: </a:t>
            </a:r>
            <a:r>
              <a:rPr lang="es-ES" sz="2400" dirty="0" smtClean="0">
                <a:latin typeface="Arial" pitchFamily="34" charset="0"/>
                <a:cs typeface="Arial" pitchFamily="34" charset="0"/>
              </a:rPr>
              <a:t>Cuando  dos tipos diferentes de monómeros están unidos a la misma cadena polimérica.</a:t>
            </a:r>
          </a:p>
          <a:p>
            <a:pPr algn="just" eaLnBrk="1" hangingPunct="1">
              <a:defRPr/>
            </a:pPr>
            <a:endParaRPr lang="es-CL" sz="2400" dirty="0" smtClean="0">
              <a:latin typeface="Arial" pitchFamily="34" charset="0"/>
              <a:cs typeface="Arial" pitchFamily="34" charset="0"/>
            </a:endParaRPr>
          </a:p>
          <a:p>
            <a:pPr algn="just" eaLnBrk="1" hangingPunct="1">
              <a:defRPr/>
            </a:pPr>
            <a:endParaRPr lang="es-CL" sz="2400" dirty="0" smtClean="0">
              <a:latin typeface="Arial" pitchFamily="34" charset="0"/>
              <a:cs typeface="Arial" pitchFamily="34" charset="0"/>
            </a:endParaRPr>
          </a:p>
          <a:p>
            <a:pPr algn="just" eaLnBrk="1" hangingPunct="1">
              <a:buFont typeface="Wingdings" pitchFamily="2" charset="2"/>
              <a:buNone/>
              <a:defRPr/>
            </a:pPr>
            <a:endParaRPr lang="es-CL" sz="2400" dirty="0" smtClean="0">
              <a:latin typeface="Arial" pitchFamily="34" charset="0"/>
              <a:cs typeface="Arial" pitchFamily="34" charset="0"/>
            </a:endParaRPr>
          </a:p>
          <a:p>
            <a:pPr algn="just" eaLnBrk="1" hangingPunct="1">
              <a:buFont typeface="Wingdings" pitchFamily="2" charset="2"/>
              <a:buNone/>
              <a:defRPr/>
            </a:pPr>
            <a:r>
              <a:rPr lang="es-CL" sz="2400" dirty="0" smtClean="0">
                <a:latin typeface="Arial" pitchFamily="34" charset="0"/>
                <a:cs typeface="Arial" pitchFamily="34" charset="0"/>
              </a:rPr>
              <a:t>   </a:t>
            </a:r>
            <a:r>
              <a:rPr lang="es-CL" sz="2400" b="1" dirty="0" smtClean="0">
                <a:latin typeface="Arial" pitchFamily="34" charset="0"/>
                <a:cs typeface="Arial" pitchFamily="34" charset="0"/>
              </a:rPr>
              <a:t>-</a:t>
            </a:r>
            <a:r>
              <a:rPr lang="es-CL" sz="2400" b="1" dirty="0" err="1" smtClean="0">
                <a:latin typeface="Arial" pitchFamily="34" charset="0"/>
                <a:cs typeface="Arial" pitchFamily="34" charset="0"/>
              </a:rPr>
              <a:t>Homopolímero</a:t>
            </a:r>
            <a:r>
              <a:rPr lang="es-CL" sz="2400" b="1" dirty="0" smtClean="0">
                <a:latin typeface="Arial" pitchFamily="34" charset="0"/>
                <a:cs typeface="Arial" pitchFamily="34" charset="0"/>
              </a:rPr>
              <a:t>: </a:t>
            </a:r>
            <a:r>
              <a:rPr lang="es-CL" sz="2400" dirty="0" smtClean="0">
                <a:latin typeface="Arial" pitchFamily="34" charset="0"/>
                <a:cs typeface="Arial" pitchFamily="34" charset="0"/>
              </a:rPr>
              <a:t>Cuando un solo tipo de monómero se repite n veces en la cadena polimétrica</a:t>
            </a:r>
          </a:p>
          <a:p>
            <a:pPr algn="just" eaLnBrk="1" hangingPunct="1">
              <a:buFont typeface="Wingdings" pitchFamily="2" charset="2"/>
              <a:buNone/>
              <a:defRPr/>
            </a:pPr>
            <a:endParaRPr lang="es-ES" sz="2400" dirty="0" smtClean="0">
              <a:latin typeface="Arial" pitchFamily="34" charset="0"/>
              <a:cs typeface="Arial" pitchFamily="34" charset="0"/>
            </a:endParaRPr>
          </a:p>
          <a:p>
            <a:pPr algn="just" eaLnBrk="1" hangingPunct="1">
              <a:defRPr/>
            </a:pPr>
            <a:endParaRPr lang="es-CL" sz="2400" dirty="0" smtClean="0">
              <a:latin typeface="Arial" pitchFamily="34" charset="0"/>
              <a:cs typeface="Arial" pitchFamily="34" charset="0"/>
            </a:endParaRPr>
          </a:p>
          <a:p>
            <a:pPr algn="just" eaLnBrk="1" hangingPunct="1">
              <a:defRPr/>
            </a:pPr>
            <a:endParaRPr lang="es-ES" sz="2400" dirty="0" smtClean="0">
              <a:latin typeface="Arial" pitchFamily="34" charset="0"/>
              <a:cs typeface="Arial" pitchFamily="34" charset="0"/>
            </a:endParaRPr>
          </a:p>
          <a:p>
            <a:pPr algn="just" eaLnBrk="1" hangingPunct="1">
              <a:buFont typeface="Wingdings" pitchFamily="2" charset="2"/>
              <a:buNone/>
              <a:defRPr/>
            </a:pPr>
            <a:endParaRPr lang="es-ES" dirty="0" smtClean="0"/>
          </a:p>
          <a:p>
            <a:pPr algn="just" eaLnBrk="1" hangingPunct="1">
              <a:buFont typeface="Wingdings" pitchFamily="2" charset="2"/>
              <a:buNone/>
              <a:defRPr/>
            </a:pPr>
            <a:endParaRPr lang="es-ES" sz="2000" dirty="0" smtClean="0"/>
          </a:p>
          <a:p>
            <a:pPr algn="just" eaLnBrk="1" hangingPunct="1">
              <a:buFont typeface="Wingdings" pitchFamily="2" charset="2"/>
              <a:buNone/>
              <a:defRPr/>
            </a:pPr>
            <a:endParaRPr lang="es-ES" sz="2000" dirty="0" smtClean="0"/>
          </a:p>
        </p:txBody>
      </p:sp>
      <p:sp>
        <p:nvSpPr>
          <p:cNvPr id="50180" name="Rectangle 6"/>
          <p:cNvSpPr>
            <a:spLocks noChangeArrowheads="1"/>
          </p:cNvSpPr>
          <p:nvPr/>
        </p:nvSpPr>
        <p:spPr bwMode="auto">
          <a:xfrm>
            <a:off x="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pic>
        <p:nvPicPr>
          <p:cNvPr id="50181" name="Picture 5" descr="http://www.pslc.ws/spanish/images/copol01.gif"/>
          <p:cNvPicPr>
            <a:picLocks noChangeAspect="1" noChangeArrowheads="1"/>
          </p:cNvPicPr>
          <p:nvPr/>
        </p:nvPicPr>
        <p:blipFill>
          <a:blip r:embed="rId2" r:link="rId3">
            <a:lum contrast="6000"/>
            <a:extLst>
              <a:ext uri="{28A0092B-C50C-407E-A947-70E740481C1C}">
                <a14:useLocalDpi xmlns:a14="http://schemas.microsoft.com/office/drawing/2010/main" val="0"/>
              </a:ext>
            </a:extLst>
          </a:blip>
          <a:srcRect/>
          <a:stretch>
            <a:fillRect/>
          </a:stretch>
        </p:blipFill>
        <p:spPr bwMode="auto">
          <a:xfrm>
            <a:off x="900113" y="3006725"/>
            <a:ext cx="7056437" cy="1214438"/>
          </a:xfrm>
          <a:prstGeom prst="rect">
            <a:avLst/>
          </a:prstGeom>
          <a:solidFill>
            <a:schemeClr val="accent1">
              <a:lumMod val="20000"/>
              <a:lumOff val="80000"/>
            </a:schemeClr>
          </a:solidFill>
          <a:ln>
            <a:noFill/>
          </a:ln>
          <a:extLst/>
        </p:spPr>
      </p:pic>
      <p:pic>
        <p:nvPicPr>
          <p:cNvPr id="50182" name="Picture 7" descr="intro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5105400"/>
            <a:ext cx="5543550" cy="1203325"/>
          </a:xfrm>
          <a:prstGeom prst="rect">
            <a:avLst/>
          </a:prstGeom>
          <a:solidFill>
            <a:schemeClr val="accent1">
              <a:lumMod val="20000"/>
              <a:lumOff val="80000"/>
            </a:schemeClr>
          </a:solidFill>
          <a:ln>
            <a:noFill/>
          </a:ln>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734888" y="557808"/>
            <a:ext cx="8229600" cy="1143000"/>
          </a:xfrm>
        </p:spPr>
        <p:txBody>
          <a:bodyPr/>
          <a:lstStyle/>
          <a:p>
            <a:pPr algn="just" eaLnBrk="1" hangingPunct="1">
              <a:defRPr/>
            </a:pPr>
            <a:r>
              <a:rPr lang="es-CL" sz="3200" dirty="0" smtClean="0">
                <a:solidFill>
                  <a:srgbClr val="FFC000"/>
                </a:solidFill>
                <a:latin typeface="Arial" pitchFamily="34" charset="0"/>
                <a:cs typeface="Arial" pitchFamily="34" charset="0"/>
              </a:rPr>
              <a:t>SEGÚN SU COMPOSICIÓN QUÍMICA</a:t>
            </a:r>
            <a:endParaRPr lang="es-ES" sz="3200" dirty="0" smtClean="0">
              <a:solidFill>
                <a:srgbClr val="FFC000"/>
              </a:solidFill>
              <a:latin typeface="Arial" pitchFamily="34" charset="0"/>
              <a:cs typeface="Arial" pitchFamily="34" charset="0"/>
            </a:endParaRPr>
          </a:p>
        </p:txBody>
      </p:sp>
      <p:sp>
        <p:nvSpPr>
          <p:cNvPr id="12291" name="Rectangle 3"/>
          <p:cNvSpPr>
            <a:spLocks noGrp="1" noChangeArrowheads="1"/>
          </p:cNvSpPr>
          <p:nvPr>
            <p:ph idx="1"/>
          </p:nvPr>
        </p:nvSpPr>
        <p:spPr>
          <a:xfrm>
            <a:off x="673224" y="1484313"/>
            <a:ext cx="8003232" cy="4530725"/>
          </a:xfrm>
        </p:spPr>
        <p:txBody>
          <a:bodyPr/>
          <a:lstStyle/>
          <a:p>
            <a:pPr marL="609600" indent="-609600" algn="just" eaLnBrk="1" hangingPunct="1">
              <a:lnSpc>
                <a:spcPct val="90000"/>
              </a:lnSpc>
              <a:buFont typeface="Wingdings" pitchFamily="2" charset="2"/>
              <a:buNone/>
              <a:defRPr/>
            </a:pPr>
            <a:r>
              <a:rPr lang="es-ES" sz="2800" b="1" dirty="0" smtClean="0">
                <a:latin typeface="Arial" pitchFamily="34" charset="0"/>
                <a:cs typeface="Arial" pitchFamily="34" charset="0"/>
              </a:rPr>
              <a:t>-Polímeros </a:t>
            </a:r>
            <a:r>
              <a:rPr lang="es-ES" sz="2800" b="1" dirty="0" err="1" smtClean="0">
                <a:latin typeface="Arial" pitchFamily="34" charset="0"/>
                <a:cs typeface="Arial" pitchFamily="34" charset="0"/>
              </a:rPr>
              <a:t>vinílicos</a:t>
            </a:r>
            <a:r>
              <a:rPr lang="es-ES" sz="2800" b="1" dirty="0" smtClean="0">
                <a:latin typeface="Arial" pitchFamily="34" charset="0"/>
                <a:cs typeface="Arial" pitchFamily="34" charset="0"/>
              </a:rPr>
              <a:t>: </a:t>
            </a:r>
          </a:p>
          <a:p>
            <a:pPr marL="609600" indent="-609600" algn="just" eaLnBrk="1" hangingPunct="1">
              <a:lnSpc>
                <a:spcPct val="90000"/>
              </a:lnSpc>
              <a:buFont typeface="Wingdings" pitchFamily="2" charset="2"/>
              <a:buNone/>
              <a:defRPr/>
            </a:pPr>
            <a:r>
              <a:rPr lang="es-ES" sz="2800" dirty="0" smtClean="0">
                <a:effectLst>
                  <a:outerShdw blurRad="38100" dist="38100" dir="2700000" algn="tl">
                    <a:srgbClr val="000000">
                      <a:alpha val="43137"/>
                    </a:srgbClr>
                  </a:outerShdw>
                </a:effectLst>
                <a:latin typeface="Arial" pitchFamily="34" charset="0"/>
                <a:cs typeface="Arial" pitchFamily="34" charset="0"/>
              </a:rPr>
              <a:t> .</a:t>
            </a:r>
            <a:r>
              <a:rPr lang="es-ES" sz="2800" dirty="0" err="1" smtClean="0">
                <a:effectLst>
                  <a:outerShdw blurRad="38100" dist="38100" dir="2700000" algn="tl">
                    <a:srgbClr val="000000">
                      <a:alpha val="43137"/>
                    </a:srgbClr>
                  </a:outerShdw>
                </a:effectLst>
                <a:latin typeface="Arial" pitchFamily="34" charset="0"/>
                <a:cs typeface="Arial" pitchFamily="34" charset="0"/>
              </a:rPr>
              <a:t>Poliolefinas</a:t>
            </a:r>
            <a:r>
              <a:rPr lang="es-ES" sz="2800" dirty="0" smtClean="0">
                <a:effectLst>
                  <a:outerShdw blurRad="38100" dist="38100" dir="2700000" algn="tl">
                    <a:srgbClr val="000000">
                      <a:alpha val="43137"/>
                    </a:srgbClr>
                  </a:outerShdw>
                </a:effectLst>
                <a:latin typeface="Arial" pitchFamily="34" charset="0"/>
                <a:cs typeface="Arial" pitchFamily="34" charset="0"/>
              </a:rPr>
              <a:t> (polietileno y polipropileno).</a:t>
            </a:r>
          </a:p>
          <a:p>
            <a:pPr marL="609600" indent="-609600" algn="just" eaLnBrk="1" hangingPunct="1">
              <a:lnSpc>
                <a:spcPct val="90000"/>
              </a:lnSpc>
              <a:buFont typeface="Wingdings" pitchFamily="2" charset="2"/>
              <a:buNone/>
              <a:defRPr/>
            </a:pPr>
            <a:r>
              <a:rPr lang="es-ES" sz="2800" dirty="0" smtClean="0">
                <a:effectLst>
                  <a:outerShdw blurRad="38100" dist="38100" dir="2700000" algn="tl">
                    <a:srgbClr val="000000">
                      <a:alpha val="43137"/>
                    </a:srgbClr>
                  </a:outerShdw>
                </a:effectLst>
                <a:latin typeface="Arial" pitchFamily="34" charset="0"/>
                <a:cs typeface="Arial" pitchFamily="34" charset="0"/>
              </a:rPr>
              <a:t> .Polímeros </a:t>
            </a:r>
            <a:r>
              <a:rPr lang="es-ES" sz="2800" dirty="0" err="1" smtClean="0">
                <a:effectLst>
                  <a:outerShdw blurRad="38100" dist="38100" dir="2700000" algn="tl">
                    <a:srgbClr val="000000">
                      <a:alpha val="43137"/>
                    </a:srgbClr>
                  </a:outerShdw>
                </a:effectLst>
                <a:latin typeface="Arial" pitchFamily="34" charset="0"/>
                <a:cs typeface="Arial" pitchFamily="34" charset="0"/>
              </a:rPr>
              <a:t>estirénicos</a:t>
            </a:r>
            <a:r>
              <a:rPr lang="es-ES" sz="2800" dirty="0" smtClean="0">
                <a:effectLst>
                  <a:outerShdw blurRad="38100" dist="38100" dir="2700000" algn="tl">
                    <a:srgbClr val="000000">
                      <a:alpha val="43137"/>
                    </a:srgbClr>
                  </a:outerShdw>
                </a:effectLst>
                <a:latin typeface="Arial" pitchFamily="34" charset="0"/>
                <a:cs typeface="Arial" pitchFamily="34" charset="0"/>
              </a:rPr>
              <a:t> </a:t>
            </a:r>
            <a:r>
              <a:rPr lang="es-ES" sz="2800" dirty="0" smtClean="0">
                <a:latin typeface="Arial" pitchFamily="34" charset="0"/>
                <a:cs typeface="Arial" pitchFamily="34" charset="0"/>
              </a:rPr>
              <a:t>(PS y caucho estireno</a:t>
            </a:r>
          </a:p>
          <a:p>
            <a:pPr marL="609600" indent="-609600" algn="just" eaLnBrk="1" hangingPunct="1">
              <a:lnSpc>
                <a:spcPct val="90000"/>
              </a:lnSpc>
              <a:buFont typeface="Wingdings" pitchFamily="2" charset="2"/>
              <a:buNone/>
              <a:defRPr/>
            </a:pPr>
            <a:r>
              <a:rPr lang="es-ES" sz="2800" dirty="0">
                <a:latin typeface="Arial" pitchFamily="34" charset="0"/>
                <a:cs typeface="Arial" pitchFamily="34" charset="0"/>
              </a:rPr>
              <a:t> </a:t>
            </a:r>
            <a:r>
              <a:rPr lang="es-ES" sz="2800" dirty="0" smtClean="0">
                <a:latin typeface="Arial" pitchFamily="34" charset="0"/>
                <a:cs typeface="Arial" pitchFamily="34" charset="0"/>
              </a:rPr>
              <a:t> butadieno).</a:t>
            </a:r>
          </a:p>
          <a:p>
            <a:pPr marL="609600" indent="-609600" algn="just" eaLnBrk="1" hangingPunct="1">
              <a:lnSpc>
                <a:spcPct val="90000"/>
              </a:lnSpc>
              <a:buFont typeface="Wingdings" pitchFamily="2" charset="2"/>
              <a:buNone/>
              <a:defRPr/>
            </a:pPr>
            <a:r>
              <a:rPr lang="es-ES" sz="2800" dirty="0" smtClean="0">
                <a:effectLst/>
                <a:latin typeface="Arial" pitchFamily="34" charset="0"/>
                <a:cs typeface="Arial" pitchFamily="34" charset="0"/>
              </a:rPr>
              <a:t> .Polímeros vinílicos halogenados </a:t>
            </a:r>
            <a:r>
              <a:rPr lang="es-ES" sz="2800" dirty="0" smtClean="0">
                <a:latin typeface="Arial" pitchFamily="34" charset="0"/>
                <a:cs typeface="Arial" pitchFamily="34" charset="0"/>
              </a:rPr>
              <a:t>(PVC y PTFE). </a:t>
            </a:r>
          </a:p>
          <a:p>
            <a:pPr marL="609600" indent="-609600" algn="just" eaLnBrk="1" hangingPunct="1">
              <a:lnSpc>
                <a:spcPct val="90000"/>
              </a:lnSpc>
              <a:buFont typeface="Wingdings" pitchFamily="2" charset="2"/>
              <a:buNone/>
              <a:defRPr/>
            </a:pPr>
            <a:r>
              <a:rPr lang="es-ES" sz="2800" b="1" dirty="0" smtClean="0">
                <a:latin typeface="Arial" pitchFamily="34" charset="0"/>
                <a:cs typeface="Arial" pitchFamily="34" charset="0"/>
              </a:rPr>
              <a:t>-Polímeros orgánicos no </a:t>
            </a:r>
            <a:r>
              <a:rPr lang="es-ES" sz="2800" b="1" dirty="0" err="1" smtClean="0">
                <a:latin typeface="Arial" pitchFamily="34" charset="0"/>
                <a:cs typeface="Arial" pitchFamily="34" charset="0"/>
              </a:rPr>
              <a:t>vinílicos</a:t>
            </a:r>
            <a:r>
              <a:rPr lang="es-ES" sz="2800" b="1" dirty="0" smtClean="0">
                <a:latin typeface="Arial" pitchFamily="34" charset="0"/>
                <a:cs typeface="Arial" pitchFamily="34" charset="0"/>
              </a:rPr>
              <a:t>:</a:t>
            </a:r>
          </a:p>
          <a:p>
            <a:pPr marL="609600" indent="-609600" algn="just" eaLnBrk="1" hangingPunct="1">
              <a:lnSpc>
                <a:spcPct val="90000"/>
              </a:lnSpc>
              <a:buFont typeface="Wingdings" pitchFamily="2" charset="2"/>
              <a:buNone/>
              <a:defRPr/>
            </a:pPr>
            <a:r>
              <a:rPr lang="es-ES" sz="2800" dirty="0" smtClean="0">
                <a:latin typeface="Arial" pitchFamily="34" charset="0"/>
                <a:cs typeface="Arial" pitchFamily="34" charset="0"/>
              </a:rPr>
              <a:t>  Poliésteres,  Policarbonatos, poliamidas,</a:t>
            </a:r>
          </a:p>
          <a:p>
            <a:pPr marL="609600" indent="-609600" algn="just" eaLnBrk="1" hangingPunct="1">
              <a:lnSpc>
                <a:spcPct val="90000"/>
              </a:lnSpc>
              <a:buFont typeface="Wingdings" pitchFamily="2" charset="2"/>
              <a:buNone/>
              <a:defRPr/>
            </a:pPr>
            <a:r>
              <a:rPr lang="es-ES" sz="2800" dirty="0" smtClean="0">
                <a:latin typeface="Arial" pitchFamily="34" charset="0"/>
                <a:cs typeface="Arial" pitchFamily="34" charset="0"/>
              </a:rPr>
              <a:t>  poliuretanos.</a:t>
            </a:r>
          </a:p>
          <a:p>
            <a:pPr marL="609600" indent="-609600" algn="just" eaLnBrk="1" hangingPunct="1">
              <a:lnSpc>
                <a:spcPct val="90000"/>
              </a:lnSpc>
              <a:buFont typeface="Wingdings" pitchFamily="2" charset="2"/>
              <a:buNone/>
              <a:defRPr/>
            </a:pPr>
            <a:r>
              <a:rPr lang="es-ES" sz="2800" b="1" dirty="0" smtClean="0">
                <a:latin typeface="Arial" pitchFamily="34" charset="0"/>
                <a:cs typeface="Arial" pitchFamily="34" charset="0"/>
              </a:rPr>
              <a:t>-Polímeros inorgánicos:</a:t>
            </a:r>
          </a:p>
          <a:p>
            <a:pPr marL="609600" indent="-609600" algn="just" eaLnBrk="1" hangingPunct="1">
              <a:lnSpc>
                <a:spcPct val="90000"/>
              </a:lnSpc>
              <a:buFont typeface="Wingdings" pitchFamily="2" charset="2"/>
              <a:buNone/>
              <a:defRPr/>
            </a:pPr>
            <a:r>
              <a:rPr lang="es-ES" sz="2800" dirty="0" smtClean="0">
                <a:latin typeface="Arial" pitchFamily="34" charset="0"/>
                <a:cs typeface="Arial" pitchFamily="34" charset="0"/>
              </a:rPr>
              <a:t>  </a:t>
            </a:r>
            <a:r>
              <a:rPr lang="es-ES" sz="2800" dirty="0" err="1" smtClean="0">
                <a:latin typeface="Arial" pitchFamily="34" charset="0"/>
                <a:cs typeface="Arial" pitchFamily="34" charset="0"/>
              </a:rPr>
              <a:t>Polisulfuros</a:t>
            </a:r>
            <a:r>
              <a:rPr lang="es-ES" sz="2800" dirty="0" smtClean="0">
                <a:latin typeface="Arial" pitchFamily="34" charset="0"/>
                <a:cs typeface="Arial" pitchFamily="34" charset="0"/>
              </a:rPr>
              <a:t> y silicona. </a:t>
            </a:r>
            <a:endParaRPr lang="es-ES" dirty="0" smtClean="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p:tgtEl>
                                          <p:spTgt spid="12290"/>
                                        </p:tgtEl>
                                      </p:cBhvr>
                                    </p:animEffect>
                                    <p:animScale>
                                      <p:cBhvr>
                                        <p:cTn id="7" dur="250" autoRev="1" fill="hold"/>
                                        <p:tgtEl>
                                          <p:spTgt spid="1229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4" descr="Sin título-2"/>
          <p:cNvPicPr>
            <a:picLocks noChangeAspect="1" noChangeArrowheads="1"/>
          </p:cNvPicPr>
          <p:nvPr/>
        </p:nvPicPr>
        <p:blipFill>
          <a:blip r:embed="rId2">
            <a:extLst>
              <a:ext uri="{28A0092B-C50C-407E-A947-70E740481C1C}">
                <a14:useLocalDpi xmlns:a14="http://schemas.microsoft.com/office/drawing/2010/main" val="0"/>
              </a:ext>
            </a:extLst>
          </a:blip>
          <a:srcRect l="1891" t="10078" r="1891" b="1891"/>
          <a:stretch>
            <a:fillRect/>
          </a:stretch>
        </p:blipFill>
        <p:spPr bwMode="auto">
          <a:xfrm>
            <a:off x="617538" y="858838"/>
            <a:ext cx="7943850" cy="544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590872" y="629816"/>
            <a:ext cx="8229600" cy="1143000"/>
          </a:xfrm>
        </p:spPr>
        <p:txBody>
          <a:bodyPr/>
          <a:lstStyle/>
          <a:p>
            <a:pPr algn="just" eaLnBrk="1" hangingPunct="1">
              <a:defRPr/>
            </a:pPr>
            <a:r>
              <a:rPr lang="es-CL" sz="3200" dirty="0" smtClean="0">
                <a:solidFill>
                  <a:srgbClr val="FF0000"/>
                </a:solidFill>
                <a:latin typeface="Arial" pitchFamily="34" charset="0"/>
                <a:cs typeface="Arial" pitchFamily="34" charset="0"/>
              </a:rPr>
              <a:t>PROPIEDADES DE LOS POLÍMEROS</a:t>
            </a:r>
            <a:endParaRPr lang="es-ES" sz="3200" dirty="0" smtClean="0">
              <a:solidFill>
                <a:srgbClr val="FF0000"/>
              </a:solidFill>
              <a:latin typeface="Arial" pitchFamily="34" charset="0"/>
              <a:cs typeface="Arial" pitchFamily="34" charset="0"/>
            </a:endParaRPr>
          </a:p>
        </p:txBody>
      </p:sp>
      <p:sp>
        <p:nvSpPr>
          <p:cNvPr id="53251" name="Rectangle 3"/>
          <p:cNvSpPr>
            <a:spLocks noGrp="1" noChangeArrowheads="1"/>
          </p:cNvSpPr>
          <p:nvPr>
            <p:ph idx="1"/>
          </p:nvPr>
        </p:nvSpPr>
        <p:spPr>
          <a:xfrm>
            <a:off x="250825" y="1557338"/>
            <a:ext cx="8229600" cy="4530725"/>
          </a:xfrm>
        </p:spPr>
        <p:txBody>
          <a:bodyPr/>
          <a:lstStyle/>
          <a:p>
            <a:pPr algn="just" eaLnBrk="1" hangingPunct="1">
              <a:buFont typeface="Wingdings" pitchFamily="2" charset="2"/>
              <a:buNone/>
            </a:pPr>
            <a:r>
              <a:rPr lang="es-CL" altLang="es-PE" sz="2800" smtClean="0">
                <a:effectLst/>
                <a:latin typeface="Arial" charset="0"/>
                <a:cs typeface="Arial" charset="0"/>
              </a:rPr>
              <a:t>  </a:t>
            </a:r>
            <a:r>
              <a:rPr lang="es-CL" altLang="es-PE" sz="2800" b="1" smtClean="0">
                <a:effectLst/>
                <a:latin typeface="Arial" charset="0"/>
                <a:cs typeface="Arial" charset="0"/>
              </a:rPr>
              <a:t>-Mecánicas: </a:t>
            </a:r>
            <a:r>
              <a:rPr lang="es-ES" altLang="es-PE" sz="2800" smtClean="0">
                <a:effectLst/>
                <a:latin typeface="Arial" charset="0"/>
                <a:cs typeface="Arial" charset="0"/>
              </a:rPr>
              <a:t>Tenacidad, elasticidad, dureza ductibilidad, maleabilidad </a:t>
            </a:r>
            <a:endParaRPr lang="es-CL" altLang="es-PE" sz="2800" smtClean="0">
              <a:effectLst/>
              <a:latin typeface="Arial" charset="0"/>
              <a:cs typeface="Arial" charset="0"/>
            </a:endParaRPr>
          </a:p>
          <a:p>
            <a:pPr algn="just" eaLnBrk="1" hangingPunct="1">
              <a:buFont typeface="Wingdings" pitchFamily="2" charset="2"/>
              <a:buNone/>
            </a:pPr>
            <a:r>
              <a:rPr lang="es-CL" altLang="es-PE" sz="2800" b="1" smtClean="0">
                <a:effectLst/>
                <a:latin typeface="Arial" charset="0"/>
                <a:cs typeface="Arial" charset="0"/>
              </a:rPr>
              <a:t>  -Ópticas: </a:t>
            </a:r>
            <a:r>
              <a:rPr lang="es-ES" altLang="es-PE" sz="2800" smtClean="0">
                <a:effectLst/>
                <a:latin typeface="Arial" charset="0"/>
                <a:cs typeface="Arial" charset="0"/>
              </a:rPr>
              <a:t>Fotoconductividad, fluorescencia y fosforescencia (fotoluminiscencia), efecto fotoeléctrico </a:t>
            </a:r>
            <a:endParaRPr lang="es-CL" altLang="es-PE" sz="2800" smtClean="0">
              <a:effectLst/>
              <a:latin typeface="Arial" charset="0"/>
              <a:cs typeface="Arial" charset="0"/>
            </a:endParaRPr>
          </a:p>
          <a:p>
            <a:pPr algn="just" eaLnBrk="1" hangingPunct="1">
              <a:buFont typeface="Wingdings" pitchFamily="2" charset="2"/>
              <a:buNone/>
            </a:pPr>
            <a:r>
              <a:rPr lang="es-CL" altLang="es-PE" sz="2800" smtClean="0">
                <a:effectLst/>
                <a:latin typeface="Arial" charset="0"/>
                <a:cs typeface="Arial" charset="0"/>
              </a:rPr>
              <a:t>  </a:t>
            </a:r>
            <a:r>
              <a:rPr lang="es-CL" altLang="es-PE" sz="2800" b="1" smtClean="0">
                <a:effectLst/>
                <a:latin typeface="Arial" charset="0"/>
                <a:cs typeface="Arial" charset="0"/>
              </a:rPr>
              <a:t>-Térmicas: </a:t>
            </a:r>
            <a:r>
              <a:rPr lang="es-ES" altLang="es-PE" sz="2800" smtClean="0">
                <a:effectLst/>
                <a:latin typeface="Arial" charset="0"/>
                <a:cs typeface="Arial" charset="0"/>
              </a:rPr>
              <a:t>Termoestables (endurecen bajo la acción del calor y presión,  su endurecimiento es irreversible)</a:t>
            </a:r>
            <a:endParaRPr lang="es-CL" altLang="es-PE" sz="2800" smtClean="0">
              <a:effectLst/>
              <a:latin typeface="Arial" charset="0"/>
              <a:cs typeface="Arial" charset="0"/>
            </a:endParaRPr>
          </a:p>
          <a:p>
            <a:pPr algn="just" eaLnBrk="1" hangingPunct="1">
              <a:buFont typeface="Wingdings" pitchFamily="2" charset="2"/>
              <a:buNone/>
            </a:pPr>
            <a:r>
              <a:rPr lang="es-CL" altLang="es-PE" sz="2800" b="1" smtClean="0">
                <a:effectLst/>
                <a:latin typeface="Arial" charset="0"/>
                <a:cs typeface="Arial" charset="0"/>
              </a:rPr>
              <a:t>  -Eléctricas:</a:t>
            </a:r>
            <a:r>
              <a:rPr lang="es-CL" altLang="es-PE" sz="2800" smtClean="0">
                <a:effectLst/>
                <a:latin typeface="Arial" charset="0"/>
                <a:cs typeface="Arial" charset="0"/>
              </a:rPr>
              <a:t> </a:t>
            </a:r>
            <a:r>
              <a:rPr lang="es-ES" altLang="es-PE" sz="2800" smtClean="0">
                <a:effectLst/>
                <a:latin typeface="Arial" charset="0"/>
                <a:cs typeface="Arial" charset="0"/>
              </a:rPr>
              <a:t>Polarización electrónica, polarización  iónica, conductor o aislante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549275"/>
            <a:ext cx="7793038"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http://www.uam.es/departamentos/ciencias/qorg/docencia_red/qo/l1/sp.jpg"/>
          <p:cNvPicPr>
            <a:picLocks noGrp="1" noChangeAspect="1" noChangeArrowheads="1"/>
          </p:cNvPicPr>
          <p:nvPr>
            <p:ph idx="1"/>
          </p:nvPr>
        </p:nvPicPr>
        <p:blipFill>
          <a:blip r:embed="rId2" r:link="rId3">
            <a:extLst>
              <a:ext uri="{28A0092B-C50C-407E-A947-70E740481C1C}">
                <a14:useLocalDpi xmlns:a14="http://schemas.microsoft.com/office/drawing/2010/main" val="0"/>
              </a:ext>
            </a:extLst>
          </a:blip>
          <a:srcRect/>
          <a:stretch>
            <a:fillRect/>
          </a:stretch>
        </p:blipFill>
        <p:spPr>
          <a:xfrm>
            <a:off x="428625" y="642938"/>
            <a:ext cx="8337550" cy="5857875"/>
          </a:xfrm>
          <a:noFill/>
          <a:extLst>
            <a:ext uri="{909E8E84-426E-40DD-AFC4-6F175D3DCCD1}">
              <a14:hiddenFill xmlns:a14="http://schemas.microsoft.com/office/drawing/2010/main">
                <a:solidFill>
                  <a:srgbClr val="FFFFFF"/>
                </a:solidFill>
              </a14:hiddenFill>
            </a:ext>
          </a:extLst>
        </p:spPr>
      </p:pic>
      <p:sp>
        <p:nvSpPr>
          <p:cNvPr id="3" name="2 Rectángulo"/>
          <p:cNvSpPr/>
          <p:nvPr/>
        </p:nvSpPr>
        <p:spPr>
          <a:xfrm>
            <a:off x="571500" y="5214938"/>
            <a:ext cx="1714500" cy="1143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PE"/>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908720"/>
            <a:ext cx="6312947" cy="461665"/>
          </a:xfrm>
          <a:prstGeom prst="rect">
            <a:avLst/>
          </a:prstGeom>
        </p:spPr>
        <p:txBody>
          <a:bodyPr wrap="none">
            <a:spAutoFit/>
          </a:bodyPr>
          <a:lstStyle/>
          <a:p>
            <a:r>
              <a:rPr lang="es-PE" sz="2400" b="1" dirty="0" smtClean="0">
                <a:solidFill>
                  <a:srgbClr val="FFFF00"/>
                </a:solidFill>
                <a:latin typeface="Arial" panose="020B0604020202020204" pitchFamily="34" charset="0"/>
                <a:cs typeface="Arial" panose="020B0604020202020204" pitchFamily="34" charset="0"/>
              </a:rPr>
              <a:t>PROBLEMA:</a:t>
            </a:r>
            <a:r>
              <a:rPr lang="es-PE" sz="2400" dirty="0" smtClean="0">
                <a:latin typeface="Arial" panose="020B0604020202020204" pitchFamily="34" charset="0"/>
                <a:cs typeface="Arial" panose="020B0604020202020204" pitchFamily="34" charset="0"/>
              </a:rPr>
              <a:t> Completar </a:t>
            </a:r>
            <a:r>
              <a:rPr lang="es-PE" sz="2400" dirty="0">
                <a:latin typeface="Arial" panose="020B0604020202020204" pitchFamily="34" charset="0"/>
                <a:cs typeface="Arial" panose="020B0604020202020204" pitchFamily="34" charset="0"/>
              </a:rPr>
              <a:t>el siguiente cuadro:</a:t>
            </a:r>
          </a:p>
        </p:txBody>
      </p:sp>
      <p:graphicFrame>
        <p:nvGraphicFramePr>
          <p:cNvPr id="3" name="2 Tabla"/>
          <p:cNvGraphicFramePr>
            <a:graphicFrameLocks noGrp="1"/>
          </p:cNvGraphicFramePr>
          <p:nvPr>
            <p:extLst>
              <p:ext uri="{D42A27DB-BD31-4B8C-83A1-F6EECF244321}">
                <p14:modId xmlns:p14="http://schemas.microsoft.com/office/powerpoint/2010/main" val="2123458576"/>
              </p:ext>
            </p:extLst>
          </p:nvPr>
        </p:nvGraphicFramePr>
        <p:xfrm>
          <a:off x="467544" y="1749982"/>
          <a:ext cx="8208912" cy="4506762"/>
        </p:xfrm>
        <a:graphic>
          <a:graphicData uri="http://schemas.openxmlformats.org/drawingml/2006/table">
            <a:tbl>
              <a:tblPr firstRow="1" firstCol="1" bandRow="1">
                <a:tableStyleId>{5C22544A-7EE6-4342-B048-85BDC9FD1C3A}</a:tableStyleId>
              </a:tblPr>
              <a:tblGrid>
                <a:gridCol w="2181440"/>
                <a:gridCol w="2050191"/>
                <a:gridCol w="3977281"/>
              </a:tblGrid>
              <a:tr h="1397802">
                <a:tc>
                  <a:txBody>
                    <a:bodyPr/>
                    <a:lstStyle/>
                    <a:p>
                      <a:pPr algn="ctr">
                        <a:spcAft>
                          <a:spcPts val="0"/>
                        </a:spcAft>
                      </a:pPr>
                      <a:r>
                        <a:rPr lang="es-PE" sz="1800" dirty="0">
                          <a:effectLst/>
                          <a:latin typeface="Arial" panose="020B0604020202020204" pitchFamily="34" charset="0"/>
                          <a:cs typeface="Arial" panose="020B0604020202020204" pitchFamily="34" charset="0"/>
                        </a:rPr>
                        <a:t> </a:t>
                      </a:r>
                    </a:p>
                    <a:p>
                      <a:pPr algn="ctr">
                        <a:spcAft>
                          <a:spcPts val="0"/>
                        </a:spcAft>
                      </a:pPr>
                      <a:r>
                        <a:rPr lang="es-PE" sz="1800" dirty="0">
                          <a:effectLst/>
                          <a:latin typeface="Arial" panose="020B0604020202020204" pitchFamily="34" charset="0"/>
                          <a:cs typeface="Arial" panose="020B0604020202020204" pitchFamily="34" charset="0"/>
                        </a:rPr>
                        <a:t>Nombre genérico del compuesto orgánico</a:t>
                      </a:r>
                    </a:p>
                    <a:p>
                      <a:pPr algn="ctr">
                        <a:spcAft>
                          <a:spcPts val="0"/>
                        </a:spcAft>
                      </a:pPr>
                      <a:r>
                        <a:rPr lang="es-PE" sz="1800" dirty="0">
                          <a:effectLst/>
                          <a:latin typeface="Arial" panose="020B0604020202020204" pitchFamily="34" charset="0"/>
                          <a:cs typeface="Arial" panose="020B0604020202020204" pitchFamily="34" charset="0"/>
                        </a:rPr>
                        <a:t> </a:t>
                      </a:r>
                      <a:endParaRPr lang="es-PE" sz="18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spcAft>
                          <a:spcPts val="0"/>
                        </a:spcAft>
                      </a:pPr>
                      <a:r>
                        <a:rPr lang="es-PE" sz="1800" dirty="0">
                          <a:effectLst/>
                          <a:latin typeface="Arial" panose="020B0604020202020204" pitchFamily="34" charset="0"/>
                          <a:cs typeface="Arial" panose="020B0604020202020204" pitchFamily="34" charset="0"/>
                        </a:rPr>
                        <a:t> </a:t>
                      </a:r>
                    </a:p>
                    <a:p>
                      <a:pPr algn="ctr">
                        <a:spcAft>
                          <a:spcPts val="0"/>
                        </a:spcAft>
                      </a:pPr>
                      <a:r>
                        <a:rPr lang="es-PE" sz="1800" dirty="0">
                          <a:effectLst/>
                          <a:latin typeface="Arial" panose="020B0604020202020204" pitchFamily="34" charset="0"/>
                          <a:cs typeface="Arial" panose="020B0604020202020204" pitchFamily="34" charset="0"/>
                        </a:rPr>
                        <a:t>Grupo funcional</a:t>
                      </a:r>
                      <a:endParaRPr lang="es-PE" sz="18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spcAft>
                          <a:spcPts val="0"/>
                        </a:spcAft>
                      </a:pPr>
                      <a:r>
                        <a:rPr lang="es-PE" sz="1800" dirty="0">
                          <a:effectLst/>
                          <a:latin typeface="Arial" panose="020B0604020202020204" pitchFamily="34" charset="0"/>
                          <a:cs typeface="Arial" panose="020B0604020202020204" pitchFamily="34" charset="0"/>
                        </a:rPr>
                        <a:t> </a:t>
                      </a:r>
                    </a:p>
                    <a:p>
                      <a:pPr algn="ctr">
                        <a:spcAft>
                          <a:spcPts val="0"/>
                        </a:spcAft>
                      </a:pPr>
                      <a:r>
                        <a:rPr lang="es-PE" sz="1800" dirty="0">
                          <a:effectLst/>
                          <a:latin typeface="Arial" panose="020B0604020202020204" pitchFamily="34" charset="0"/>
                          <a:cs typeface="Arial" panose="020B0604020202020204" pitchFamily="34" charset="0"/>
                        </a:rPr>
                        <a:t>Ejemplo específico de compuesto orgánico</a:t>
                      </a:r>
                    </a:p>
                    <a:p>
                      <a:pPr algn="ctr">
                        <a:spcAft>
                          <a:spcPts val="0"/>
                        </a:spcAft>
                      </a:pPr>
                      <a:r>
                        <a:rPr lang="es-PE" sz="1800" dirty="0">
                          <a:effectLst/>
                          <a:latin typeface="Arial" panose="020B0604020202020204" pitchFamily="34" charset="0"/>
                          <a:cs typeface="Arial" panose="020B0604020202020204" pitchFamily="34" charset="0"/>
                        </a:rPr>
                        <a:t>(con cuatro átomos de carbono)</a:t>
                      </a:r>
                      <a:endParaRPr lang="es-PE" sz="1800" dirty="0">
                        <a:effectLst/>
                        <a:latin typeface="Arial" panose="020B0604020202020204" pitchFamily="34" charset="0"/>
                        <a:ea typeface="Times New Roman"/>
                        <a:cs typeface="Arial" panose="020B0604020202020204" pitchFamily="34" charset="0"/>
                      </a:endParaRPr>
                    </a:p>
                  </a:txBody>
                  <a:tcPr marL="68580" marR="68580" marT="0" marB="0"/>
                </a:tc>
              </a:tr>
              <a:tr h="1164835">
                <a:tc>
                  <a:txBody>
                    <a:bodyPr/>
                    <a:lstStyle/>
                    <a:p>
                      <a:pPr algn="just">
                        <a:spcAft>
                          <a:spcPts val="0"/>
                        </a:spcAft>
                      </a:pPr>
                      <a:r>
                        <a:rPr lang="es-PE" sz="1800" dirty="0">
                          <a:effectLst/>
                          <a:latin typeface="Arial" panose="020B0604020202020204" pitchFamily="34" charset="0"/>
                          <a:cs typeface="Arial" panose="020B0604020202020204" pitchFamily="34" charset="0"/>
                        </a:rPr>
                        <a:t> </a:t>
                      </a:r>
                    </a:p>
                    <a:p>
                      <a:pPr algn="just">
                        <a:spcAft>
                          <a:spcPts val="0"/>
                        </a:spcAft>
                      </a:pPr>
                      <a:r>
                        <a:rPr lang="es-PE" sz="1800" dirty="0">
                          <a:effectLst/>
                          <a:latin typeface="Arial" panose="020B0604020202020204" pitchFamily="34" charset="0"/>
                          <a:cs typeface="Arial" panose="020B0604020202020204" pitchFamily="34" charset="0"/>
                        </a:rPr>
                        <a:t> </a:t>
                      </a:r>
                    </a:p>
                    <a:p>
                      <a:pPr algn="just">
                        <a:spcAft>
                          <a:spcPts val="0"/>
                        </a:spcAft>
                      </a:pPr>
                      <a:r>
                        <a:rPr lang="es-PE" sz="1800" dirty="0">
                          <a:effectLst/>
                          <a:latin typeface="Arial" panose="020B0604020202020204" pitchFamily="34" charset="0"/>
                          <a:cs typeface="Arial" panose="020B0604020202020204" pitchFamily="34" charset="0"/>
                        </a:rPr>
                        <a:t>Amida</a:t>
                      </a:r>
                    </a:p>
                    <a:p>
                      <a:pPr algn="just">
                        <a:spcAft>
                          <a:spcPts val="0"/>
                        </a:spcAft>
                      </a:pPr>
                      <a:r>
                        <a:rPr lang="es-PE" sz="1800" dirty="0">
                          <a:effectLst/>
                          <a:latin typeface="Arial" panose="020B0604020202020204" pitchFamily="34" charset="0"/>
                          <a:cs typeface="Arial" panose="020B0604020202020204" pitchFamily="34" charset="0"/>
                        </a:rPr>
                        <a:t> </a:t>
                      </a:r>
                    </a:p>
                    <a:p>
                      <a:pPr algn="just">
                        <a:spcAft>
                          <a:spcPts val="0"/>
                        </a:spcAft>
                      </a:pPr>
                      <a:r>
                        <a:rPr lang="es-PE" sz="1800" dirty="0">
                          <a:effectLst/>
                          <a:latin typeface="Arial" panose="020B0604020202020204" pitchFamily="34" charset="0"/>
                          <a:cs typeface="Arial" panose="020B0604020202020204" pitchFamily="34" charset="0"/>
                        </a:rPr>
                        <a:t> </a:t>
                      </a:r>
                      <a:endParaRPr lang="es-PE" sz="18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just">
                        <a:spcAft>
                          <a:spcPts val="0"/>
                        </a:spcAft>
                      </a:pPr>
                      <a:r>
                        <a:rPr lang="es-PE" sz="1800" dirty="0">
                          <a:effectLst/>
                          <a:latin typeface="Arial" panose="020B0604020202020204" pitchFamily="34" charset="0"/>
                          <a:cs typeface="Arial" panose="020B0604020202020204" pitchFamily="34" charset="0"/>
                        </a:rPr>
                        <a:t> </a:t>
                      </a:r>
                      <a:endParaRPr lang="es-PE" sz="18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just">
                        <a:spcAft>
                          <a:spcPts val="0"/>
                        </a:spcAft>
                      </a:pPr>
                      <a:r>
                        <a:rPr lang="es-PE" sz="1800" dirty="0" smtClean="0">
                          <a:effectLst/>
                          <a:latin typeface="Arial" panose="020B0604020202020204" pitchFamily="34" charset="0"/>
                          <a:cs typeface="Arial" panose="020B0604020202020204" pitchFamily="34" charset="0"/>
                        </a:rPr>
                        <a:t>                                 </a:t>
                      </a:r>
                    </a:p>
                    <a:p>
                      <a:pPr algn="just">
                        <a:spcAft>
                          <a:spcPts val="0"/>
                        </a:spcAft>
                      </a:pPr>
                      <a:r>
                        <a:rPr lang="es-PE" sz="1800" dirty="0" smtClean="0">
                          <a:effectLst/>
                          <a:latin typeface="Arial" panose="020B0604020202020204" pitchFamily="34" charset="0"/>
                          <a:cs typeface="Arial" panose="020B0604020202020204" pitchFamily="34" charset="0"/>
                        </a:rPr>
                        <a:t>                                         O</a:t>
                      </a:r>
                    </a:p>
                    <a:p>
                      <a:pPr algn="just">
                        <a:spcAft>
                          <a:spcPts val="0"/>
                        </a:spcAft>
                      </a:pPr>
                      <a:r>
                        <a:rPr lang="es-PE" sz="1800" dirty="0">
                          <a:effectLst/>
                          <a:latin typeface="Arial" panose="020B0604020202020204" pitchFamily="34" charset="0"/>
                          <a:cs typeface="Arial" panose="020B0604020202020204" pitchFamily="34" charset="0"/>
                        </a:rPr>
                        <a:t> </a:t>
                      </a:r>
                      <a:r>
                        <a:rPr lang="es-PE" sz="1800" dirty="0" smtClean="0">
                          <a:effectLst/>
                          <a:latin typeface="Arial" panose="020B0604020202020204" pitchFamily="34" charset="0"/>
                          <a:cs typeface="Arial" panose="020B0604020202020204" pitchFamily="34" charset="0"/>
                        </a:rPr>
                        <a:t>       </a:t>
                      </a:r>
                      <a:r>
                        <a:rPr lang="es-PE" sz="1800" b="1" dirty="0" smtClean="0">
                          <a:effectLst/>
                          <a:latin typeface="Arial" panose="020B0604020202020204" pitchFamily="34" charset="0"/>
                          <a:ea typeface="Times New Roman"/>
                          <a:cs typeface="Arial" panose="020B0604020202020204" pitchFamily="34" charset="0"/>
                        </a:rPr>
                        <a:t>CH</a:t>
                      </a:r>
                      <a:r>
                        <a:rPr lang="es-PE" sz="2400" b="1" baseline="-25000" dirty="0" smtClean="0">
                          <a:effectLst/>
                          <a:latin typeface="Arial" panose="020B0604020202020204" pitchFamily="34" charset="0"/>
                          <a:ea typeface="Times New Roman"/>
                          <a:cs typeface="Arial" panose="020B0604020202020204" pitchFamily="34" charset="0"/>
                        </a:rPr>
                        <a:t>3</a:t>
                      </a:r>
                      <a:r>
                        <a:rPr lang="es-PE" sz="1800" b="1" dirty="0" smtClean="0">
                          <a:effectLst/>
                          <a:latin typeface="Arial" panose="020B0604020202020204" pitchFamily="34" charset="0"/>
                          <a:ea typeface="Times New Roman"/>
                          <a:cs typeface="Arial" panose="020B0604020202020204" pitchFamily="34" charset="0"/>
                        </a:rPr>
                        <a:t>CH</a:t>
                      </a:r>
                      <a:r>
                        <a:rPr lang="es-PE" sz="2400" b="1" baseline="-25000" dirty="0" smtClean="0">
                          <a:effectLst/>
                          <a:latin typeface="Arial" panose="020B0604020202020204" pitchFamily="34" charset="0"/>
                          <a:ea typeface="Times New Roman"/>
                          <a:cs typeface="Arial" panose="020B0604020202020204" pitchFamily="34" charset="0"/>
                        </a:rPr>
                        <a:t>2</a:t>
                      </a:r>
                      <a:r>
                        <a:rPr lang="es-PE" sz="1800" b="1" dirty="0" smtClean="0">
                          <a:effectLst/>
                          <a:latin typeface="Arial" panose="020B0604020202020204" pitchFamily="34" charset="0"/>
                          <a:ea typeface="Times New Roman"/>
                          <a:cs typeface="Arial" panose="020B0604020202020204" pitchFamily="34" charset="0"/>
                        </a:rPr>
                        <a:t>CH</a:t>
                      </a:r>
                      <a:r>
                        <a:rPr lang="es-PE" sz="2400" b="1" baseline="-25000" dirty="0" smtClean="0">
                          <a:effectLst/>
                          <a:latin typeface="Arial" panose="020B0604020202020204" pitchFamily="34" charset="0"/>
                          <a:ea typeface="Times New Roman"/>
                          <a:cs typeface="Arial" panose="020B0604020202020204" pitchFamily="34" charset="0"/>
                        </a:rPr>
                        <a:t>2</a:t>
                      </a:r>
                      <a:r>
                        <a:rPr lang="es-PE" sz="2400" b="1" baseline="0" dirty="0" smtClean="0">
                          <a:effectLst/>
                          <a:latin typeface="Arial" panose="020B0604020202020204" pitchFamily="34" charset="0"/>
                          <a:ea typeface="Times New Roman"/>
                          <a:cs typeface="Arial" panose="020B0604020202020204" pitchFamily="34" charset="0"/>
                        </a:rPr>
                        <a:t> – </a:t>
                      </a:r>
                      <a:r>
                        <a:rPr lang="es-PE" sz="1800" b="1" baseline="0" dirty="0" smtClean="0">
                          <a:effectLst/>
                          <a:latin typeface="Arial" panose="020B0604020202020204" pitchFamily="34" charset="0"/>
                          <a:ea typeface="Times New Roman"/>
                          <a:cs typeface="Arial" panose="020B0604020202020204" pitchFamily="34" charset="0"/>
                        </a:rPr>
                        <a:t>C</a:t>
                      </a:r>
                    </a:p>
                    <a:p>
                      <a:pPr algn="just">
                        <a:spcAft>
                          <a:spcPts val="0"/>
                        </a:spcAft>
                      </a:pPr>
                      <a:r>
                        <a:rPr lang="es-PE" sz="1800" b="1" baseline="0" dirty="0" smtClean="0">
                          <a:effectLst/>
                          <a:latin typeface="Arial" panose="020B0604020202020204" pitchFamily="34" charset="0"/>
                          <a:cs typeface="Arial" panose="020B0604020202020204" pitchFamily="34" charset="0"/>
                        </a:rPr>
                        <a:t>                                         NH</a:t>
                      </a:r>
                      <a:r>
                        <a:rPr lang="es-PE" sz="2400" b="1" baseline="-25000" dirty="0" smtClean="0">
                          <a:effectLst/>
                          <a:latin typeface="Arial" panose="020B0604020202020204" pitchFamily="34" charset="0"/>
                          <a:cs typeface="Arial" panose="020B0604020202020204" pitchFamily="34" charset="0"/>
                        </a:rPr>
                        <a:t>2</a:t>
                      </a:r>
                      <a:endParaRPr lang="es-PE" sz="2400" baseline="-25000" dirty="0" smtClean="0">
                        <a:effectLst/>
                        <a:latin typeface="Arial" panose="020B0604020202020204" pitchFamily="34" charset="0"/>
                        <a:cs typeface="Arial" panose="020B0604020202020204" pitchFamily="34" charset="0"/>
                      </a:endParaRPr>
                    </a:p>
                    <a:p>
                      <a:pPr algn="just">
                        <a:spcAft>
                          <a:spcPts val="0"/>
                        </a:spcAft>
                      </a:pPr>
                      <a:endParaRPr lang="es-PE" sz="1800" dirty="0">
                        <a:effectLst/>
                        <a:latin typeface="Arial" panose="020B0604020202020204" pitchFamily="34" charset="0"/>
                        <a:ea typeface="Times New Roman"/>
                        <a:cs typeface="Arial" panose="020B0604020202020204" pitchFamily="34" charset="0"/>
                      </a:endParaRPr>
                    </a:p>
                  </a:txBody>
                  <a:tcPr marL="68580" marR="68580" marT="0" marB="0"/>
                </a:tc>
              </a:tr>
              <a:tr h="1397802">
                <a:tc>
                  <a:txBody>
                    <a:bodyPr/>
                    <a:lstStyle/>
                    <a:p>
                      <a:pPr algn="just">
                        <a:spcAft>
                          <a:spcPts val="0"/>
                        </a:spcAft>
                      </a:pPr>
                      <a:r>
                        <a:rPr lang="es-PE" sz="1800" dirty="0">
                          <a:effectLst/>
                          <a:latin typeface="Arial" panose="020B0604020202020204" pitchFamily="34" charset="0"/>
                          <a:cs typeface="Arial" panose="020B0604020202020204" pitchFamily="34" charset="0"/>
                        </a:rPr>
                        <a:t> </a:t>
                      </a:r>
                    </a:p>
                    <a:p>
                      <a:pPr algn="just">
                        <a:spcAft>
                          <a:spcPts val="0"/>
                        </a:spcAft>
                      </a:pPr>
                      <a:r>
                        <a:rPr lang="es-PE" sz="1800" dirty="0">
                          <a:effectLst/>
                          <a:latin typeface="Arial" panose="020B0604020202020204" pitchFamily="34" charset="0"/>
                          <a:cs typeface="Arial" panose="020B0604020202020204" pitchFamily="34" charset="0"/>
                        </a:rPr>
                        <a:t> </a:t>
                      </a:r>
                    </a:p>
                    <a:p>
                      <a:pPr algn="l">
                        <a:spcAft>
                          <a:spcPts val="0"/>
                        </a:spcAft>
                      </a:pPr>
                      <a:r>
                        <a:rPr lang="es-PE" sz="1800" dirty="0">
                          <a:effectLst/>
                          <a:latin typeface="Arial" panose="020B0604020202020204" pitchFamily="34" charset="0"/>
                          <a:cs typeface="Arial" panose="020B0604020202020204" pitchFamily="34" charset="0"/>
                        </a:rPr>
                        <a:t>Halogenuro de alquilo</a:t>
                      </a:r>
                    </a:p>
                    <a:p>
                      <a:pPr algn="just">
                        <a:spcAft>
                          <a:spcPts val="0"/>
                        </a:spcAft>
                      </a:pPr>
                      <a:r>
                        <a:rPr lang="es-PE" sz="1800" dirty="0">
                          <a:effectLst/>
                          <a:latin typeface="Arial" panose="020B0604020202020204" pitchFamily="34" charset="0"/>
                          <a:cs typeface="Arial" panose="020B0604020202020204" pitchFamily="34" charset="0"/>
                        </a:rPr>
                        <a:t> </a:t>
                      </a:r>
                    </a:p>
                    <a:p>
                      <a:pPr algn="just">
                        <a:spcAft>
                          <a:spcPts val="0"/>
                        </a:spcAft>
                      </a:pPr>
                      <a:r>
                        <a:rPr lang="es-PE" sz="1800" dirty="0">
                          <a:effectLst/>
                          <a:latin typeface="Arial" panose="020B0604020202020204" pitchFamily="34" charset="0"/>
                          <a:cs typeface="Arial" panose="020B0604020202020204" pitchFamily="34" charset="0"/>
                        </a:rPr>
                        <a:t> </a:t>
                      </a:r>
                      <a:endParaRPr lang="es-PE" sz="18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just">
                        <a:spcAft>
                          <a:spcPts val="0"/>
                        </a:spcAft>
                      </a:pPr>
                      <a:r>
                        <a:rPr lang="es-PE" sz="1800" dirty="0">
                          <a:effectLst/>
                          <a:latin typeface="Arial" panose="020B0604020202020204" pitchFamily="34" charset="0"/>
                          <a:cs typeface="Arial" panose="020B0604020202020204" pitchFamily="34" charset="0"/>
                        </a:rPr>
                        <a:t> </a:t>
                      </a:r>
                      <a:endParaRPr lang="es-PE" sz="1800" dirty="0" smtClean="0">
                        <a:effectLst/>
                        <a:latin typeface="Arial" panose="020B0604020202020204" pitchFamily="34" charset="0"/>
                        <a:cs typeface="Arial" panose="020B0604020202020204" pitchFamily="34" charset="0"/>
                      </a:endParaRPr>
                    </a:p>
                    <a:p>
                      <a:pPr algn="just">
                        <a:spcAft>
                          <a:spcPts val="0"/>
                        </a:spcAft>
                      </a:pPr>
                      <a:endParaRPr lang="es-PE" sz="1800" dirty="0" smtClean="0">
                        <a:effectLst/>
                        <a:latin typeface="Arial" panose="020B0604020202020204" pitchFamily="34" charset="0"/>
                        <a:ea typeface="Times New Roman"/>
                        <a:cs typeface="Arial" panose="020B0604020202020204" pitchFamily="34" charset="0"/>
                      </a:endParaRPr>
                    </a:p>
                    <a:p>
                      <a:pPr algn="just">
                        <a:spcAft>
                          <a:spcPts val="0"/>
                        </a:spcAft>
                      </a:pPr>
                      <a:r>
                        <a:rPr lang="es-PE" sz="1800" dirty="0" smtClean="0">
                          <a:effectLst/>
                          <a:latin typeface="Arial" panose="020B0604020202020204" pitchFamily="34" charset="0"/>
                          <a:ea typeface="Times New Roman"/>
                          <a:cs typeface="Arial" panose="020B0604020202020204" pitchFamily="34" charset="0"/>
                        </a:rPr>
                        <a:t>          </a:t>
                      </a:r>
                      <a:r>
                        <a:rPr lang="es-PE" sz="1800" b="1" dirty="0" smtClean="0">
                          <a:effectLst/>
                          <a:latin typeface="Arial" panose="020B0604020202020204" pitchFamily="34" charset="0"/>
                          <a:ea typeface="Times New Roman"/>
                          <a:cs typeface="Arial" panose="020B0604020202020204" pitchFamily="34" charset="0"/>
                        </a:rPr>
                        <a:t>R</a:t>
                      </a:r>
                      <a:r>
                        <a:rPr lang="es-PE" sz="1800" b="1" baseline="0" dirty="0" smtClean="0">
                          <a:effectLst/>
                          <a:latin typeface="Arial" panose="020B0604020202020204" pitchFamily="34" charset="0"/>
                          <a:ea typeface="Times New Roman"/>
                          <a:cs typeface="Arial" panose="020B0604020202020204" pitchFamily="34" charset="0"/>
                        </a:rPr>
                        <a:t> - X</a:t>
                      </a:r>
                      <a:endParaRPr lang="es-PE" sz="1800" b="1" dirty="0" smtClean="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just">
                        <a:spcAft>
                          <a:spcPts val="0"/>
                        </a:spcAft>
                      </a:pPr>
                      <a:r>
                        <a:rPr lang="es-PE" sz="1800" dirty="0">
                          <a:effectLst/>
                          <a:latin typeface="Arial" panose="020B0604020202020204" pitchFamily="34" charset="0"/>
                          <a:cs typeface="Arial" panose="020B0604020202020204" pitchFamily="34" charset="0"/>
                        </a:rPr>
                        <a:t> </a:t>
                      </a:r>
                      <a:endParaRPr lang="es-PE" sz="1800" dirty="0" smtClean="0">
                        <a:effectLst/>
                        <a:latin typeface="Arial" panose="020B0604020202020204" pitchFamily="34" charset="0"/>
                        <a:cs typeface="Arial" panose="020B0604020202020204" pitchFamily="34" charset="0"/>
                      </a:endParaRPr>
                    </a:p>
                    <a:p>
                      <a:pPr algn="just">
                        <a:spcAft>
                          <a:spcPts val="0"/>
                        </a:spcAft>
                      </a:pPr>
                      <a:endParaRPr lang="es-PE" sz="1800" dirty="0" smtClean="0">
                        <a:effectLst/>
                        <a:latin typeface="Arial" panose="020B0604020202020204" pitchFamily="34" charset="0"/>
                        <a:ea typeface="Times New Roman"/>
                        <a:cs typeface="Arial" panose="020B0604020202020204" pitchFamily="34" charset="0"/>
                      </a:endParaRPr>
                    </a:p>
                    <a:p>
                      <a:pPr algn="just">
                        <a:spcAft>
                          <a:spcPts val="0"/>
                        </a:spcAft>
                      </a:pPr>
                      <a:r>
                        <a:rPr lang="es-PE" sz="1800" dirty="0" smtClean="0">
                          <a:effectLst/>
                          <a:latin typeface="Arial" panose="020B0604020202020204" pitchFamily="34" charset="0"/>
                          <a:ea typeface="Times New Roman"/>
                          <a:cs typeface="Arial" panose="020B0604020202020204" pitchFamily="34" charset="0"/>
                        </a:rPr>
                        <a:t>          </a:t>
                      </a:r>
                      <a:r>
                        <a:rPr lang="es-PE" sz="1800" b="1" dirty="0" smtClean="0">
                          <a:effectLst/>
                          <a:latin typeface="Arial" panose="020B0604020202020204" pitchFamily="34" charset="0"/>
                          <a:ea typeface="Times New Roman"/>
                          <a:cs typeface="Arial" panose="020B0604020202020204" pitchFamily="34" charset="0"/>
                        </a:rPr>
                        <a:t>CH</a:t>
                      </a:r>
                      <a:r>
                        <a:rPr lang="es-PE" sz="2400" b="1" baseline="-25000" dirty="0" smtClean="0">
                          <a:effectLst/>
                          <a:latin typeface="Arial" panose="020B0604020202020204" pitchFamily="34" charset="0"/>
                          <a:ea typeface="Times New Roman"/>
                          <a:cs typeface="Arial" panose="020B0604020202020204" pitchFamily="34" charset="0"/>
                        </a:rPr>
                        <a:t>3</a:t>
                      </a:r>
                      <a:r>
                        <a:rPr lang="es-PE" sz="1800" b="1" dirty="0" smtClean="0">
                          <a:effectLst/>
                          <a:latin typeface="Arial" panose="020B0604020202020204" pitchFamily="34" charset="0"/>
                          <a:ea typeface="Times New Roman"/>
                          <a:cs typeface="Arial" panose="020B0604020202020204" pitchFamily="34" charset="0"/>
                        </a:rPr>
                        <a:t>CH</a:t>
                      </a:r>
                      <a:r>
                        <a:rPr lang="es-PE" sz="2400" b="1" baseline="-25000" dirty="0" smtClean="0">
                          <a:effectLst/>
                          <a:latin typeface="Arial" panose="020B0604020202020204" pitchFamily="34" charset="0"/>
                          <a:ea typeface="Times New Roman"/>
                          <a:cs typeface="Arial" panose="020B0604020202020204" pitchFamily="34" charset="0"/>
                        </a:rPr>
                        <a:t>2</a:t>
                      </a:r>
                      <a:r>
                        <a:rPr lang="es-PE" sz="1800" b="1" dirty="0" smtClean="0">
                          <a:effectLst/>
                          <a:latin typeface="Arial" panose="020B0604020202020204" pitchFamily="34" charset="0"/>
                          <a:ea typeface="Times New Roman"/>
                          <a:cs typeface="Arial" panose="020B0604020202020204" pitchFamily="34" charset="0"/>
                        </a:rPr>
                        <a:t>CH</a:t>
                      </a:r>
                      <a:r>
                        <a:rPr lang="es-PE" sz="2400" b="1" baseline="-25000" dirty="0" smtClean="0">
                          <a:effectLst/>
                          <a:latin typeface="Arial" panose="020B0604020202020204" pitchFamily="34" charset="0"/>
                          <a:ea typeface="Times New Roman"/>
                          <a:cs typeface="Arial" panose="020B0604020202020204" pitchFamily="34" charset="0"/>
                        </a:rPr>
                        <a:t>2</a:t>
                      </a:r>
                      <a:r>
                        <a:rPr lang="es-PE" sz="1800" b="1" dirty="0" smtClean="0">
                          <a:effectLst/>
                          <a:latin typeface="Arial" panose="020B0604020202020204" pitchFamily="34" charset="0"/>
                          <a:ea typeface="Times New Roman"/>
                          <a:cs typeface="Arial" panose="020B0604020202020204" pitchFamily="34" charset="0"/>
                        </a:rPr>
                        <a:t>CH</a:t>
                      </a:r>
                      <a:r>
                        <a:rPr lang="es-PE" sz="2400" b="1" baseline="-25000" dirty="0" smtClean="0">
                          <a:effectLst/>
                          <a:latin typeface="Arial" panose="020B0604020202020204" pitchFamily="34" charset="0"/>
                          <a:ea typeface="Times New Roman"/>
                          <a:cs typeface="Arial" panose="020B0604020202020204" pitchFamily="34" charset="0"/>
                        </a:rPr>
                        <a:t>2</a:t>
                      </a:r>
                      <a:r>
                        <a:rPr lang="es-PE" sz="1800" b="1" dirty="0" smtClean="0">
                          <a:effectLst/>
                          <a:latin typeface="Arial" panose="020B0604020202020204" pitchFamily="34" charset="0"/>
                          <a:ea typeface="Times New Roman"/>
                          <a:cs typeface="Arial" panose="020B0604020202020204" pitchFamily="34" charset="0"/>
                        </a:rPr>
                        <a:t>-Cl</a:t>
                      </a:r>
                      <a:endParaRPr lang="es-PE" sz="1800" b="1" dirty="0">
                        <a:effectLst/>
                        <a:latin typeface="Arial" panose="020B0604020202020204" pitchFamily="34" charset="0"/>
                        <a:ea typeface="Times New Roman"/>
                        <a:cs typeface="Arial" panose="020B0604020202020204" pitchFamily="34" charset="0"/>
                      </a:endParaRPr>
                    </a:p>
                  </a:txBody>
                  <a:tcPr marL="68580" marR="68580" marT="0" marB="0"/>
                </a:tc>
              </a:tr>
            </a:tbl>
          </a:graphicData>
        </a:graphic>
      </p:graphicFrame>
      <p:pic>
        <p:nvPicPr>
          <p:cNvPr id="1026" name="Picture 2" descr="http://tiempodeexito.com/quimicaor/images/amida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356992"/>
            <a:ext cx="1905000" cy="952500"/>
          </a:xfrm>
          <a:prstGeom prst="rect">
            <a:avLst/>
          </a:prstGeom>
          <a:noFill/>
        </p:spPr>
      </p:pic>
      <p:grpSp>
        <p:nvGrpSpPr>
          <p:cNvPr id="7" name="6 Grupo"/>
          <p:cNvGrpSpPr/>
          <p:nvPr/>
        </p:nvGrpSpPr>
        <p:grpSpPr>
          <a:xfrm>
            <a:off x="7178701" y="3664943"/>
            <a:ext cx="144016" cy="144016"/>
            <a:chOff x="7524328" y="404664"/>
            <a:chExt cx="144016" cy="144016"/>
          </a:xfrm>
        </p:grpSpPr>
        <p:cxnSp>
          <p:nvCxnSpPr>
            <p:cNvPr id="5" name="4 Conector recto"/>
            <p:cNvCxnSpPr/>
            <p:nvPr/>
          </p:nvCxnSpPr>
          <p:spPr>
            <a:xfrm flipV="1">
              <a:off x="7524328" y="404664"/>
              <a:ext cx="72008" cy="144016"/>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flipV="1">
              <a:off x="7596336" y="404664"/>
              <a:ext cx="72008" cy="144016"/>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20" name="19 Conector recto"/>
          <p:cNvCxnSpPr/>
          <p:nvPr/>
        </p:nvCxnSpPr>
        <p:spPr>
          <a:xfrm>
            <a:off x="7140531" y="4005064"/>
            <a:ext cx="144016" cy="144016"/>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011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68313" y="3429000"/>
            <a:ext cx="8458200" cy="2955925"/>
          </a:xfrm>
        </p:spPr>
        <p:txBody>
          <a:bodyPr/>
          <a:lstStyle/>
          <a:p>
            <a:pPr>
              <a:defRPr/>
            </a:pPr>
            <a:r>
              <a:rPr lang="es-ES_tradnl" sz="2800" dirty="0" smtClean="0"/>
              <a:t>CH</a:t>
            </a:r>
            <a:r>
              <a:rPr lang="es-ES_tradnl" sz="2800" baseline="-25000" dirty="0" smtClean="0"/>
              <a:t>2</a:t>
            </a:r>
            <a:r>
              <a:rPr lang="es-ES_tradnl" sz="2800" dirty="0" smtClean="0"/>
              <a:t>=CH–CH=CH</a:t>
            </a:r>
            <a:r>
              <a:rPr lang="es-ES_tradnl" sz="2800" baseline="-25000" dirty="0" smtClean="0"/>
              <a:t>2 	</a:t>
            </a:r>
            <a:r>
              <a:rPr lang="es-ES_tradnl" sz="2800" dirty="0" smtClean="0"/>
              <a:t> 	·CH</a:t>
            </a:r>
            <a:r>
              <a:rPr lang="es-ES_tradnl" sz="2800" baseline="-25000" dirty="0" smtClean="0"/>
              <a:t>2</a:t>
            </a:r>
            <a:r>
              <a:rPr lang="es-ES_tradnl" sz="2800" dirty="0" smtClean="0"/>
              <a:t>–CH=CH–CH</a:t>
            </a:r>
            <a:r>
              <a:rPr lang="es-ES_tradnl" sz="2800" baseline="-25000" dirty="0" smtClean="0"/>
              <a:t>2</a:t>
            </a:r>
            <a:r>
              <a:rPr lang="es-ES_tradnl" sz="2800" dirty="0" smtClean="0"/>
              <a:t>·</a:t>
            </a:r>
            <a:br>
              <a:rPr lang="es-ES_tradnl" sz="2800" dirty="0" smtClean="0"/>
            </a:br>
            <a:r>
              <a:rPr lang="es-ES_tradnl" sz="2800" dirty="0" smtClean="0"/>
              <a:t> 		·CH</a:t>
            </a:r>
            <a:r>
              <a:rPr lang="es-ES_tradnl" sz="2800" baseline="-25000" dirty="0" smtClean="0"/>
              <a:t>2</a:t>
            </a:r>
            <a:r>
              <a:rPr lang="es-ES_tradnl" sz="2800" dirty="0" smtClean="0"/>
              <a:t>–CH=CH–CH</a:t>
            </a:r>
            <a:r>
              <a:rPr lang="es-ES_tradnl" sz="2800" baseline="-25000" dirty="0" smtClean="0"/>
              <a:t>2</a:t>
            </a:r>
            <a:r>
              <a:rPr lang="es-ES_tradnl" sz="2800" dirty="0" smtClean="0"/>
              <a:t>–CH</a:t>
            </a:r>
            <a:r>
              <a:rPr lang="es-ES_tradnl" sz="2800" baseline="-25000" dirty="0" smtClean="0"/>
              <a:t>2</a:t>
            </a:r>
            <a:r>
              <a:rPr lang="es-ES_tradnl" sz="2800" dirty="0" smtClean="0"/>
              <a:t>–CH=CH–CH</a:t>
            </a:r>
            <a:r>
              <a:rPr lang="es-ES_tradnl" sz="2800" baseline="-25000" dirty="0" smtClean="0"/>
              <a:t>2</a:t>
            </a:r>
            <a:r>
              <a:rPr lang="es-ES_tradnl" sz="2800" dirty="0" smtClean="0"/>
              <a:t>·</a:t>
            </a:r>
            <a:br>
              <a:rPr lang="es-ES_tradnl" sz="2800" dirty="0" smtClean="0"/>
            </a:br>
            <a:endParaRPr lang="es-ES_tradnl" sz="2800" dirty="0" smtClean="0"/>
          </a:p>
          <a:p>
            <a:pPr>
              <a:defRPr/>
            </a:pPr>
            <a:r>
              <a:rPr lang="es-ES_tradnl" sz="2800" dirty="0" smtClean="0"/>
              <a:t>Masa molecular monómero: </a:t>
            </a:r>
            <a:r>
              <a:rPr lang="es-ES_tradnl" sz="2600" dirty="0" smtClean="0"/>
              <a:t>4·12 + 6·1 = 54 </a:t>
            </a:r>
            <a:r>
              <a:rPr lang="es-ES_tradnl" sz="2600" dirty="0" err="1" smtClean="0"/>
              <a:t>uma</a:t>
            </a:r>
            <a:r>
              <a:rPr lang="es-ES_tradnl" sz="2600" dirty="0" smtClean="0"/>
              <a:t/>
            </a:r>
            <a:br>
              <a:rPr lang="es-ES_tradnl" sz="2600" dirty="0" smtClean="0"/>
            </a:br>
            <a:r>
              <a:rPr lang="es-ES_tradnl" sz="2800" dirty="0" smtClean="0"/>
              <a:t>n = 10000/54 = </a:t>
            </a:r>
            <a:r>
              <a:rPr lang="es-ES_tradnl" sz="2800" dirty="0" smtClean="0">
                <a:effectLst>
                  <a:outerShdw blurRad="38100" dist="38100" dir="2700000" algn="tl">
                    <a:srgbClr val="000000">
                      <a:alpha val="43137"/>
                    </a:srgbClr>
                  </a:outerShdw>
                </a:effectLst>
              </a:rPr>
              <a:t>185,1852</a:t>
            </a:r>
          </a:p>
          <a:p>
            <a:pPr>
              <a:defRPr/>
            </a:pPr>
            <a:r>
              <a:rPr lang="es-ES_tradnl" sz="2800" b="1" dirty="0" smtClean="0"/>
              <a:t> Unidades de monómero = 185</a:t>
            </a:r>
          </a:p>
        </p:txBody>
      </p:sp>
      <p:grpSp>
        <p:nvGrpSpPr>
          <p:cNvPr id="2" name="Group 6"/>
          <p:cNvGrpSpPr>
            <a:grpSpLocks/>
          </p:cNvGrpSpPr>
          <p:nvPr/>
        </p:nvGrpSpPr>
        <p:grpSpPr bwMode="auto">
          <a:xfrm>
            <a:off x="1331913" y="3716338"/>
            <a:ext cx="3562350" cy="695325"/>
            <a:chOff x="-812" y="1680"/>
            <a:chExt cx="2244" cy="438"/>
          </a:xfrm>
        </p:grpSpPr>
        <p:sp>
          <p:nvSpPr>
            <p:cNvPr id="55302" name="AutoShape 4"/>
            <p:cNvSpPr>
              <a:spLocks noChangeArrowheads="1"/>
            </p:cNvSpPr>
            <p:nvPr/>
          </p:nvSpPr>
          <p:spPr bwMode="auto">
            <a:xfrm>
              <a:off x="-812" y="1982"/>
              <a:ext cx="424" cy="136"/>
            </a:xfrm>
            <a:prstGeom prst="rightArrow">
              <a:avLst>
                <a:gd name="adj1" fmla="val 50000"/>
                <a:gd name="adj2" fmla="val 155897"/>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55303" name="AutoShape 5"/>
            <p:cNvSpPr>
              <a:spLocks noChangeArrowheads="1"/>
            </p:cNvSpPr>
            <p:nvPr/>
          </p:nvSpPr>
          <p:spPr bwMode="auto">
            <a:xfrm>
              <a:off x="912" y="1680"/>
              <a:ext cx="520" cy="136"/>
            </a:xfrm>
            <a:prstGeom prst="rightArrow">
              <a:avLst>
                <a:gd name="adj1" fmla="val 50000"/>
                <a:gd name="adj2" fmla="val 191194"/>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grpSp>
      <p:sp>
        <p:nvSpPr>
          <p:cNvPr id="55301" name="7 CuadroTexto"/>
          <p:cNvSpPr txBox="1">
            <a:spLocks noChangeArrowheads="1"/>
          </p:cNvSpPr>
          <p:nvPr/>
        </p:nvSpPr>
        <p:spPr bwMode="auto">
          <a:xfrm>
            <a:off x="683568" y="966207"/>
            <a:ext cx="777597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eaLnBrk="1" hangingPunct="1"/>
            <a:r>
              <a:rPr lang="es-PE" altLang="es-PE" sz="2800" b="1" dirty="0" smtClean="0">
                <a:solidFill>
                  <a:srgbClr val="FFFF00"/>
                </a:solidFill>
                <a:latin typeface="Arial" charset="0"/>
                <a:cs typeface="Arial" charset="0"/>
              </a:rPr>
              <a:t>PROBLEMA:</a:t>
            </a:r>
            <a:r>
              <a:rPr lang="es-PE" altLang="es-PE" sz="2800" b="1" dirty="0" smtClean="0">
                <a:latin typeface="Arial" charset="0"/>
                <a:cs typeface="Arial" charset="0"/>
              </a:rPr>
              <a:t> </a:t>
            </a:r>
            <a:r>
              <a:rPr lang="es-PE" altLang="es-PE" sz="2800" dirty="0" smtClean="0">
                <a:latin typeface="Arial" charset="0"/>
                <a:cs typeface="Arial" charset="0"/>
              </a:rPr>
              <a:t>Una muestra de </a:t>
            </a:r>
            <a:r>
              <a:rPr lang="es-PE" altLang="es-PE" sz="2800" dirty="0" err="1" smtClean="0">
                <a:latin typeface="Arial" charset="0"/>
                <a:cs typeface="Arial" charset="0"/>
              </a:rPr>
              <a:t>polibutanodieno</a:t>
            </a:r>
            <a:r>
              <a:rPr lang="es-PE" altLang="es-PE" sz="2800" dirty="0" smtClean="0">
                <a:latin typeface="Arial" charset="0"/>
                <a:cs typeface="Arial" charset="0"/>
              </a:rPr>
              <a:t> tiene una masa molecular media aproximada de 10000 </a:t>
            </a:r>
            <a:r>
              <a:rPr lang="es-PE" altLang="es-PE" sz="2800" dirty="0" err="1" smtClean="0">
                <a:latin typeface="Arial" charset="0"/>
                <a:cs typeface="Arial" charset="0"/>
              </a:rPr>
              <a:t>uma</a:t>
            </a:r>
            <a:r>
              <a:rPr lang="es-PE" altLang="es-PE" sz="2800" dirty="0" smtClean="0">
                <a:latin typeface="Arial" charset="0"/>
                <a:cs typeface="Arial" charset="0"/>
              </a:rPr>
              <a:t>. ¿Cuántas unidades de monómero habrá en la muestra?</a:t>
            </a:r>
          </a:p>
          <a:p>
            <a:pPr algn="just" eaLnBrk="1" hangingPunct="1"/>
            <a:r>
              <a:rPr lang="es-PE" altLang="es-PE" sz="2800" b="1" dirty="0" smtClean="0">
                <a:solidFill>
                  <a:srgbClr val="FFFF00"/>
                </a:solidFill>
                <a:latin typeface="Arial" charset="0"/>
                <a:cs typeface="Arial" charset="0"/>
              </a:rPr>
              <a:t>Sol.</a:t>
            </a:r>
            <a:endParaRPr lang="es-PE" altLang="es-PE" sz="2800" b="1" dirty="0">
              <a:solidFill>
                <a:srgbClr val="FFFF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V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501008"/>
            <a:ext cx="51689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a:spLocks noChangeArrowheads="1"/>
          </p:cNvSpPr>
          <p:nvPr/>
        </p:nvSpPr>
        <p:spPr bwMode="auto">
          <a:xfrm>
            <a:off x="3371254" y="5732463"/>
            <a:ext cx="29289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400" dirty="0">
                <a:latin typeface="Calibri" pitchFamily="34" charset="0"/>
              </a:rPr>
              <a:t>Polímero de adición </a:t>
            </a:r>
          </a:p>
        </p:txBody>
      </p:sp>
      <p:sp>
        <p:nvSpPr>
          <p:cNvPr id="2" name="1 CuadroTexto"/>
          <p:cNvSpPr txBox="1"/>
          <p:nvPr/>
        </p:nvSpPr>
        <p:spPr>
          <a:xfrm>
            <a:off x="755576" y="836712"/>
            <a:ext cx="7560840" cy="2308324"/>
          </a:xfrm>
          <a:prstGeom prst="rect">
            <a:avLst/>
          </a:prstGeom>
          <a:noFill/>
        </p:spPr>
        <p:txBody>
          <a:bodyPr wrap="square" rtlCol="0">
            <a:spAutoFit/>
          </a:bodyPr>
          <a:lstStyle/>
          <a:p>
            <a:pPr algn="just"/>
            <a:r>
              <a:rPr lang="es-PE" sz="2400" b="1" dirty="0" smtClean="0">
                <a:solidFill>
                  <a:srgbClr val="FFFF00"/>
                </a:solidFill>
                <a:latin typeface="Arial" panose="020B0604020202020204" pitchFamily="34" charset="0"/>
                <a:cs typeface="Arial" panose="020B0604020202020204" pitchFamily="34" charset="0"/>
              </a:rPr>
              <a:t>PROBLEMA</a:t>
            </a:r>
            <a:r>
              <a:rPr lang="es-PE" sz="2400" b="1" dirty="0" smtClean="0">
                <a:latin typeface="Arial" panose="020B0604020202020204" pitchFamily="34" charset="0"/>
                <a:cs typeface="Arial" panose="020B0604020202020204" pitchFamily="34" charset="0"/>
              </a:rPr>
              <a:t>: </a:t>
            </a:r>
            <a:r>
              <a:rPr lang="es-PE" sz="2400" dirty="0" smtClean="0">
                <a:latin typeface="Arial" panose="020B0604020202020204" pitchFamily="34" charset="0"/>
                <a:cs typeface="Arial" panose="020B0604020202020204" pitchFamily="34" charset="0"/>
              </a:rPr>
              <a:t>El cloruro de polivinilo, conocido por las siglas PVC, es un polímero del cloruro de vinilo (</a:t>
            </a:r>
            <a:r>
              <a:rPr lang="es-PE" sz="2400" dirty="0" err="1" smtClean="0">
                <a:latin typeface="Arial" panose="020B0604020202020204" pitchFamily="34" charset="0"/>
                <a:cs typeface="Arial" panose="020B0604020202020204" pitchFamily="34" charset="0"/>
              </a:rPr>
              <a:t>cloroeteno</a:t>
            </a:r>
            <a:r>
              <a:rPr lang="es-PE" sz="2400" dirty="0" smtClean="0">
                <a:latin typeface="Arial" panose="020B0604020202020204" pitchFamily="34" charset="0"/>
                <a:cs typeface="Arial" panose="020B0604020202020204" pitchFamily="34" charset="0"/>
              </a:rPr>
              <a:t>). Escribe un fragmento de este polímero, señalando el monómero, y enuncia el mecanismo por el que transcurre su formación.</a:t>
            </a:r>
          </a:p>
          <a:p>
            <a:pPr algn="just"/>
            <a:r>
              <a:rPr lang="es-PE" sz="2400" b="1" dirty="0" smtClean="0">
                <a:solidFill>
                  <a:srgbClr val="FFFF00"/>
                </a:solidFill>
                <a:latin typeface="Arial" panose="020B0604020202020204" pitchFamily="34" charset="0"/>
                <a:cs typeface="Arial" panose="020B0604020202020204" pitchFamily="34" charset="0"/>
              </a:rPr>
              <a:t>Sol.</a:t>
            </a:r>
            <a:endParaRPr lang="es-PE" sz="2400" b="1" dirty="0">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3568" y="571500"/>
            <a:ext cx="7072313" cy="1123950"/>
          </a:xfrm>
        </p:spPr>
        <p:txBody>
          <a:bodyPr lIns="90488" tIns="44450" rIns="90488" bIns="44450"/>
          <a:lstStyle/>
          <a:p>
            <a:pPr algn="l">
              <a:defRPr/>
            </a:pPr>
            <a:r>
              <a:rPr lang="es-ES_tradnl" sz="2800" dirty="0" smtClean="0">
                <a:solidFill>
                  <a:srgbClr val="FF0000"/>
                </a:solidFill>
                <a:latin typeface="Arial" pitchFamily="34" charset="0"/>
                <a:cs typeface="Arial" pitchFamily="34" charset="0"/>
              </a:rPr>
              <a:t>REPRESENTACIÓN DE MOLÉCULAS ORGÁNICAS </a:t>
            </a:r>
            <a:r>
              <a:rPr lang="es-ES_tradnl" sz="3200" dirty="0" smtClean="0">
                <a:solidFill>
                  <a:srgbClr val="6666FF"/>
                </a:solidFill>
              </a:rPr>
              <a:t>	</a:t>
            </a:r>
            <a:r>
              <a:rPr lang="es-ES_tradnl" sz="3200" dirty="0" smtClean="0">
                <a:solidFill>
                  <a:srgbClr val="9999FF"/>
                </a:solidFill>
              </a:rPr>
              <a:t>  </a:t>
            </a:r>
            <a:br>
              <a:rPr lang="es-ES_tradnl" sz="3200" dirty="0" smtClean="0">
                <a:solidFill>
                  <a:srgbClr val="9999FF"/>
                </a:solidFill>
              </a:rPr>
            </a:br>
            <a:endParaRPr lang="es-ES_tradnl" sz="1100" dirty="0" smtClean="0">
              <a:solidFill>
                <a:srgbClr val="9999FF"/>
              </a:solidFill>
            </a:endParaRPr>
          </a:p>
        </p:txBody>
      </p:sp>
      <p:sp>
        <p:nvSpPr>
          <p:cNvPr id="32771" name="Rectangle 3"/>
          <p:cNvSpPr>
            <a:spLocks noGrp="1" noChangeArrowheads="1"/>
          </p:cNvSpPr>
          <p:nvPr>
            <p:ph idx="1"/>
          </p:nvPr>
        </p:nvSpPr>
        <p:spPr>
          <a:xfrm>
            <a:off x="600075" y="2357438"/>
            <a:ext cx="8076381" cy="4114800"/>
          </a:xfrm>
        </p:spPr>
        <p:txBody>
          <a:bodyPr lIns="90488" tIns="44450" rIns="90488" bIns="44450"/>
          <a:lstStyle/>
          <a:p>
            <a:pPr>
              <a:buFont typeface="Wingdings" pitchFamily="2" charset="2"/>
              <a:buNone/>
              <a:defRPr/>
            </a:pPr>
            <a:r>
              <a:rPr lang="es-ES_tradnl" dirty="0" smtClean="0"/>
              <a:t>- </a:t>
            </a:r>
            <a:r>
              <a:rPr lang="es-ES_tradnl" b="1" dirty="0" smtClean="0">
                <a:latin typeface="Arial" pitchFamily="34" charset="0"/>
                <a:cs typeface="Arial" pitchFamily="34" charset="0"/>
              </a:rPr>
              <a:t>Empírica</a:t>
            </a:r>
            <a:r>
              <a:rPr lang="es-ES_tradnl" dirty="0" smtClean="0">
                <a:latin typeface="Arial" pitchFamily="34" charset="0"/>
                <a:cs typeface="Arial" pitchFamily="34" charset="0"/>
              </a:rPr>
              <a:t>. 	 </a:t>
            </a:r>
          </a:p>
          <a:p>
            <a:pPr>
              <a:buFont typeface="Wingdings" pitchFamily="2" charset="2"/>
              <a:buNone/>
              <a:defRPr/>
            </a:pPr>
            <a:r>
              <a:rPr lang="es-ES_tradnl" sz="2800" dirty="0" smtClean="0">
                <a:solidFill>
                  <a:schemeClr val="folHlink"/>
                </a:solidFill>
                <a:latin typeface="Arial" pitchFamily="34" charset="0"/>
                <a:cs typeface="Arial" pitchFamily="34" charset="0"/>
              </a:rPr>
              <a:t>    </a:t>
            </a:r>
            <a:r>
              <a:rPr lang="es-ES_tradnl" sz="2800" dirty="0" smtClean="0">
                <a:latin typeface="Arial" pitchFamily="34" charset="0"/>
                <a:cs typeface="Arial" pitchFamily="34" charset="0"/>
              </a:rPr>
              <a:t>Ej. CH</a:t>
            </a:r>
            <a:r>
              <a:rPr lang="es-ES_tradnl" sz="2800" baseline="-25000" dirty="0" smtClean="0">
                <a:latin typeface="Arial" pitchFamily="34" charset="0"/>
                <a:cs typeface="Arial" pitchFamily="34" charset="0"/>
              </a:rPr>
              <a:t>2</a:t>
            </a:r>
            <a:r>
              <a:rPr lang="es-ES_tradnl" sz="2800" dirty="0" smtClean="0">
                <a:latin typeface="Arial" pitchFamily="34" charset="0"/>
                <a:cs typeface="Arial" pitchFamily="34" charset="0"/>
              </a:rPr>
              <a:t>O</a:t>
            </a:r>
            <a:endParaRPr lang="es-ES_tradnl" dirty="0" smtClean="0">
              <a:latin typeface="Arial" pitchFamily="34" charset="0"/>
              <a:cs typeface="Arial" pitchFamily="34" charset="0"/>
            </a:endParaRPr>
          </a:p>
          <a:p>
            <a:pPr>
              <a:buFont typeface="Wingdings" pitchFamily="2" charset="2"/>
              <a:buNone/>
              <a:defRPr/>
            </a:pPr>
            <a:r>
              <a:rPr lang="es-ES_tradnl" dirty="0" smtClean="0">
                <a:latin typeface="Arial" pitchFamily="34" charset="0"/>
                <a:cs typeface="Arial" pitchFamily="34" charset="0"/>
              </a:rPr>
              <a:t>- </a:t>
            </a:r>
            <a:r>
              <a:rPr lang="es-ES_tradnl" b="1" dirty="0" smtClean="0">
                <a:latin typeface="Arial" pitchFamily="34" charset="0"/>
                <a:cs typeface="Arial" pitchFamily="34" charset="0"/>
              </a:rPr>
              <a:t>Molecular</a:t>
            </a:r>
            <a:r>
              <a:rPr lang="es-ES_tradnl" dirty="0" smtClean="0">
                <a:latin typeface="Arial" pitchFamily="34" charset="0"/>
                <a:cs typeface="Arial" pitchFamily="34" charset="0"/>
              </a:rPr>
              <a:t> 	 </a:t>
            </a:r>
          </a:p>
          <a:p>
            <a:pPr>
              <a:buFont typeface="Wingdings" pitchFamily="2" charset="2"/>
              <a:buNone/>
              <a:defRPr/>
            </a:pPr>
            <a:r>
              <a:rPr lang="es-ES_tradnl" sz="2800" dirty="0" smtClean="0">
                <a:solidFill>
                  <a:schemeClr val="folHlink"/>
                </a:solidFill>
                <a:latin typeface="Arial" pitchFamily="34" charset="0"/>
                <a:cs typeface="Arial" pitchFamily="34" charset="0"/>
              </a:rPr>
              <a:t>    </a:t>
            </a:r>
            <a:r>
              <a:rPr lang="es-ES_tradnl" sz="2800" dirty="0" smtClean="0">
                <a:latin typeface="Arial" pitchFamily="34" charset="0"/>
                <a:cs typeface="Arial" pitchFamily="34" charset="0"/>
              </a:rPr>
              <a:t>Ej. C</a:t>
            </a:r>
            <a:r>
              <a:rPr lang="es-ES_tradnl" sz="2800" baseline="-25000" dirty="0" smtClean="0">
                <a:latin typeface="Arial" pitchFamily="34" charset="0"/>
                <a:cs typeface="Arial" pitchFamily="34" charset="0"/>
              </a:rPr>
              <a:t>3</a:t>
            </a:r>
            <a:r>
              <a:rPr lang="es-ES_tradnl" sz="2800" dirty="0" smtClean="0">
                <a:latin typeface="Arial" pitchFamily="34" charset="0"/>
                <a:cs typeface="Arial" pitchFamily="34" charset="0"/>
              </a:rPr>
              <a:t>H</a:t>
            </a:r>
            <a:r>
              <a:rPr lang="es-ES_tradnl" sz="2800" baseline="-25000" dirty="0" smtClean="0">
                <a:latin typeface="Arial" pitchFamily="34" charset="0"/>
                <a:cs typeface="Arial" pitchFamily="34" charset="0"/>
              </a:rPr>
              <a:t>6</a:t>
            </a:r>
            <a:r>
              <a:rPr lang="es-ES_tradnl" sz="2800" dirty="0" smtClean="0">
                <a:latin typeface="Arial" pitchFamily="34" charset="0"/>
                <a:cs typeface="Arial" pitchFamily="34" charset="0"/>
              </a:rPr>
              <a:t>O</a:t>
            </a:r>
            <a:r>
              <a:rPr lang="es-ES_tradnl" sz="2800" baseline="-25000" dirty="0" smtClean="0">
                <a:latin typeface="Arial" pitchFamily="34" charset="0"/>
                <a:cs typeface="Arial" pitchFamily="34" charset="0"/>
              </a:rPr>
              <a:t>3</a:t>
            </a:r>
            <a:endParaRPr lang="es-ES_tradnl" dirty="0" smtClean="0">
              <a:latin typeface="Arial" pitchFamily="34" charset="0"/>
              <a:cs typeface="Arial" pitchFamily="34" charset="0"/>
            </a:endParaRPr>
          </a:p>
          <a:p>
            <a:pPr>
              <a:buFont typeface="Wingdings" pitchFamily="2" charset="2"/>
              <a:buNone/>
              <a:defRPr/>
            </a:pPr>
            <a:r>
              <a:rPr lang="es-ES_tradnl" dirty="0" smtClean="0">
                <a:latin typeface="Arial" pitchFamily="34" charset="0"/>
                <a:cs typeface="Arial" pitchFamily="34" charset="0"/>
              </a:rPr>
              <a:t>- </a:t>
            </a:r>
            <a:r>
              <a:rPr lang="es-ES_tradnl" b="1" dirty="0" err="1" smtClean="0">
                <a:latin typeface="Arial" pitchFamily="34" charset="0"/>
                <a:cs typeface="Arial" pitchFamily="34" charset="0"/>
              </a:rPr>
              <a:t>Semidesarrollada</a:t>
            </a:r>
            <a:r>
              <a:rPr lang="es-ES_tradnl" dirty="0" smtClean="0">
                <a:latin typeface="Arial" pitchFamily="34" charset="0"/>
                <a:cs typeface="Arial" pitchFamily="34" charset="0"/>
              </a:rPr>
              <a:t>	 (Es la más utilizada en la química orgánica)    </a:t>
            </a:r>
          </a:p>
          <a:p>
            <a:pPr>
              <a:buFont typeface="Wingdings" pitchFamily="2" charset="2"/>
              <a:buNone/>
              <a:defRPr/>
            </a:pPr>
            <a:r>
              <a:rPr lang="es-ES_tradnl" sz="2800" dirty="0" smtClean="0">
                <a:solidFill>
                  <a:schemeClr val="folHlink"/>
                </a:solidFill>
                <a:latin typeface="Arial" pitchFamily="34" charset="0"/>
                <a:cs typeface="Arial" pitchFamily="34" charset="0"/>
              </a:rPr>
              <a:t>    </a:t>
            </a:r>
            <a:r>
              <a:rPr lang="es-ES_tradnl" sz="2800" dirty="0" smtClean="0">
                <a:latin typeface="Arial" pitchFamily="34" charset="0"/>
                <a:cs typeface="Arial" pitchFamily="34" charset="0"/>
              </a:rPr>
              <a:t>Ej.  CH</a:t>
            </a:r>
            <a:r>
              <a:rPr lang="es-ES_tradnl" sz="2800" baseline="-25000" dirty="0" smtClean="0">
                <a:latin typeface="Arial" pitchFamily="34" charset="0"/>
                <a:cs typeface="Arial" pitchFamily="34" charset="0"/>
              </a:rPr>
              <a:t>3</a:t>
            </a:r>
            <a:r>
              <a:rPr lang="es-ES_tradnl" sz="2800" dirty="0" smtClean="0">
                <a:latin typeface="Arial" pitchFamily="34" charset="0"/>
                <a:cs typeface="Arial" pitchFamily="34" charset="0"/>
              </a:rPr>
              <a:t>–CHOH–COOH</a:t>
            </a:r>
            <a:endParaRPr lang="es-ES_tradnl" dirty="0" smtClean="0">
              <a:latin typeface="Arial" pitchFamily="34" charset="0"/>
              <a:cs typeface="Arial" pitchFamily="34" charset="0"/>
            </a:endParaRPr>
          </a:p>
        </p:txBody>
      </p:sp>
      <p:grpSp>
        <p:nvGrpSpPr>
          <p:cNvPr id="2" name="Group 9"/>
          <p:cNvGrpSpPr>
            <a:grpSpLocks/>
          </p:cNvGrpSpPr>
          <p:nvPr/>
        </p:nvGrpSpPr>
        <p:grpSpPr bwMode="auto">
          <a:xfrm>
            <a:off x="4000500" y="2714625"/>
            <a:ext cx="3857625" cy="1428750"/>
            <a:chOff x="3312" y="1104"/>
            <a:chExt cx="2209" cy="672"/>
          </a:xfrm>
        </p:grpSpPr>
        <p:sp>
          <p:nvSpPr>
            <p:cNvPr id="10246" name="Text Box 6"/>
            <p:cNvSpPr txBox="1">
              <a:spLocks noChangeArrowheads="1"/>
            </p:cNvSpPr>
            <p:nvPr/>
          </p:nvSpPr>
          <p:spPr bwMode="auto">
            <a:xfrm>
              <a:off x="3456" y="1200"/>
              <a:ext cx="2065" cy="391"/>
            </a:xfrm>
            <a:prstGeom prst="rect">
              <a:avLst/>
            </a:prstGeom>
            <a:solidFill>
              <a:schemeClr val="accent1"/>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spcBef>
                  <a:spcPct val="50000"/>
                </a:spcBef>
              </a:pPr>
              <a:r>
                <a:rPr lang="es-ES_tradnl" altLang="es-PE" sz="2400">
                  <a:latin typeface="Arial" charset="0"/>
                  <a:cs typeface="Arial" charset="0"/>
                </a:rPr>
                <a:t>No sirven para identificar compuestos</a:t>
              </a:r>
              <a:endParaRPr lang="es-ES_tradnl" altLang="es-PE">
                <a:latin typeface="Arial" charset="0"/>
                <a:cs typeface="Arial" charset="0"/>
              </a:endParaRPr>
            </a:p>
          </p:txBody>
        </p:sp>
        <p:sp>
          <p:nvSpPr>
            <p:cNvPr id="10247" name="AutoShape 7"/>
            <p:cNvSpPr>
              <a:spLocks/>
            </p:cNvSpPr>
            <p:nvPr/>
          </p:nvSpPr>
          <p:spPr bwMode="auto">
            <a:xfrm>
              <a:off x="3312" y="1104"/>
              <a:ext cx="144" cy="672"/>
            </a:xfrm>
            <a:prstGeom prst="rightBrace">
              <a:avLst>
                <a:gd name="adj1" fmla="val 38889"/>
                <a:gd name="adj2" fmla="val 50000"/>
              </a:avLst>
            </a:prstGeom>
            <a:noFill/>
            <a:ln w="38100" cap="sq">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grpSp>
      <p:sp>
        <p:nvSpPr>
          <p:cNvPr id="10245" name="10 CuadroTexto"/>
          <p:cNvSpPr txBox="1">
            <a:spLocks noChangeArrowheads="1"/>
          </p:cNvSpPr>
          <p:nvPr/>
        </p:nvSpPr>
        <p:spPr bwMode="auto">
          <a:xfrm>
            <a:off x="571500" y="1785938"/>
            <a:ext cx="5143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_tradnl" altLang="es-PE" sz="2800" b="1" dirty="0">
                <a:solidFill>
                  <a:srgbClr val="CCCC00"/>
                </a:solidFill>
                <a:latin typeface="Arial" charset="0"/>
                <a:cs typeface="Arial" charset="0"/>
              </a:rPr>
              <a:t> </a:t>
            </a:r>
            <a:r>
              <a:rPr lang="es-ES_tradnl" altLang="es-PE" sz="2800" b="1" dirty="0">
                <a:solidFill>
                  <a:srgbClr val="FFC000"/>
                </a:solidFill>
                <a:latin typeface="Arial" charset="0"/>
                <a:cs typeface="Arial" charset="0"/>
              </a:rPr>
              <a:t>TIPOS DE FÓRMULAS</a:t>
            </a:r>
            <a:endParaRPr lang="es-PE" altLang="es-PE" sz="2800" b="1" dirty="0">
              <a:solidFill>
                <a:srgbClr val="FFC000"/>
              </a:solidFill>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xEl>
                                              <p:pRg st="0" end="0"/>
                                            </p:txEl>
                                          </p:spTgt>
                                        </p:tgtEl>
                                        <p:attrNameLst>
                                          <p:attrName>style.visibility</p:attrName>
                                        </p:attrNameLst>
                                      </p:cBhvr>
                                      <p:to>
                                        <p:strVal val="visible"/>
                                      </p:to>
                                    </p:set>
                                    <p:anim calcmode="lin" valueType="num">
                                      <p:cBhvr additive="base">
                                        <p:cTn id="13"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71">
                                            <p:txEl>
                                              <p:pRg st="1" end="1"/>
                                            </p:txEl>
                                          </p:spTgt>
                                        </p:tgtEl>
                                        <p:attrNameLst>
                                          <p:attrName>style.visibility</p:attrName>
                                        </p:attrNameLst>
                                      </p:cBhvr>
                                      <p:to>
                                        <p:strVal val="visible"/>
                                      </p:to>
                                    </p:set>
                                    <p:anim calcmode="lin" valueType="num">
                                      <p:cBhvr additive="base">
                                        <p:cTn id="19" dur="500" fill="hold"/>
                                        <p:tgtEl>
                                          <p:spTgt spid="3277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1">
                                            <p:txEl>
                                              <p:pRg st="2" end="2"/>
                                            </p:txEl>
                                          </p:spTgt>
                                        </p:tgtEl>
                                        <p:attrNameLst>
                                          <p:attrName>style.visibility</p:attrName>
                                        </p:attrNameLst>
                                      </p:cBhvr>
                                      <p:to>
                                        <p:strVal val="visible"/>
                                      </p:to>
                                    </p:set>
                                    <p:anim calcmode="lin" valueType="num">
                                      <p:cBhvr additive="base">
                                        <p:cTn id="25" dur="50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7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71">
                                            <p:txEl>
                                              <p:pRg st="3" end="3"/>
                                            </p:txEl>
                                          </p:spTgt>
                                        </p:tgtEl>
                                        <p:attrNameLst>
                                          <p:attrName>style.visibility</p:attrName>
                                        </p:attrNameLst>
                                      </p:cBhvr>
                                      <p:to>
                                        <p:strVal val="visible"/>
                                      </p:to>
                                    </p:set>
                                    <p:anim calcmode="lin" valueType="num">
                                      <p:cBhvr additive="base">
                                        <p:cTn id="31" dur="500" fill="hold"/>
                                        <p:tgtEl>
                                          <p:spTgt spid="3277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7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771">
                                            <p:txEl>
                                              <p:pRg st="4" end="4"/>
                                            </p:txEl>
                                          </p:spTgt>
                                        </p:tgtEl>
                                        <p:attrNameLst>
                                          <p:attrName>style.visibility</p:attrName>
                                        </p:attrNameLst>
                                      </p:cBhvr>
                                      <p:to>
                                        <p:strVal val="visible"/>
                                      </p:to>
                                    </p:set>
                                    <p:anim calcmode="lin" valueType="num">
                                      <p:cBhvr additive="base">
                                        <p:cTn id="37" dur="500" fill="hold"/>
                                        <p:tgtEl>
                                          <p:spTgt spid="3277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7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771">
                                            <p:txEl>
                                              <p:pRg st="5" end="5"/>
                                            </p:txEl>
                                          </p:spTgt>
                                        </p:tgtEl>
                                        <p:attrNameLst>
                                          <p:attrName>style.visibility</p:attrName>
                                        </p:attrNameLst>
                                      </p:cBhvr>
                                      <p:to>
                                        <p:strVal val="visible"/>
                                      </p:to>
                                    </p:set>
                                    <p:anim calcmode="lin" valueType="num">
                                      <p:cBhvr additive="base">
                                        <p:cTn id="43" dur="500" fill="hold"/>
                                        <p:tgtEl>
                                          <p:spTgt spid="3277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27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00063" y="1071563"/>
            <a:ext cx="8329612" cy="4429125"/>
          </a:xfrm>
          <a:prstGeom prst="rect">
            <a:avLst/>
          </a:prstGeom>
          <a:noFill/>
        </p:spPr>
        <p:txBody>
          <a:bodyPr lIns="90488" tIns="44450" rIns="90488" bIns="44450"/>
          <a:lstStyle/>
          <a:p>
            <a:pPr marL="342900" indent="-342900" eaLnBrk="0" hangingPunct="0">
              <a:spcBef>
                <a:spcPct val="20000"/>
              </a:spcBef>
              <a:buClr>
                <a:schemeClr val="hlink"/>
              </a:buClr>
              <a:buSzPct val="60000"/>
              <a:defRPr/>
            </a:pPr>
            <a:r>
              <a:rPr lang="es-ES_tradnl" sz="3200" kern="0" dirty="0">
                <a:effectLst>
                  <a:outerShdw blurRad="38100" dist="38100" dir="2700000" algn="tl">
                    <a:srgbClr val="000000"/>
                  </a:outerShdw>
                </a:effectLst>
                <a:latin typeface="Arial" pitchFamily="34" charset="0"/>
                <a:cs typeface="Arial" pitchFamily="34" charset="0"/>
              </a:rPr>
              <a:t>- </a:t>
            </a:r>
            <a:r>
              <a:rPr lang="es-ES_tradnl" sz="3200" b="1" kern="0" dirty="0">
                <a:effectLst>
                  <a:outerShdw blurRad="38100" dist="38100" dir="2700000" algn="tl">
                    <a:srgbClr val="000000"/>
                  </a:outerShdw>
                </a:effectLst>
                <a:latin typeface="Arial" pitchFamily="34" charset="0"/>
                <a:cs typeface="Arial" pitchFamily="34" charset="0"/>
              </a:rPr>
              <a:t>Desarrollada</a:t>
            </a:r>
            <a:r>
              <a:rPr lang="es-ES_tradnl" sz="3200" kern="0" dirty="0">
                <a:effectLst>
                  <a:outerShdw blurRad="38100" dist="38100" dir="2700000" algn="tl">
                    <a:srgbClr val="000000"/>
                  </a:outerShdw>
                </a:effectLst>
                <a:latin typeface="Arial" pitchFamily="34" charset="0"/>
                <a:cs typeface="Arial" pitchFamily="34" charset="0"/>
              </a:rPr>
              <a:t> 		 </a:t>
            </a:r>
          </a:p>
          <a:p>
            <a:pPr marL="342900" indent="-342900" eaLnBrk="0" hangingPunct="0">
              <a:spcBef>
                <a:spcPct val="20000"/>
              </a:spcBef>
              <a:buClr>
                <a:schemeClr val="hlink"/>
              </a:buClr>
              <a:buSzPct val="60000"/>
              <a:defRPr/>
            </a:pPr>
            <a:r>
              <a:rPr lang="es-ES_tradnl" sz="3200" kern="0" dirty="0">
                <a:solidFill>
                  <a:schemeClr val="folHlink"/>
                </a:solidFill>
                <a:effectLst>
                  <a:outerShdw blurRad="38100" dist="38100" dir="2700000" algn="tl">
                    <a:srgbClr val="000000"/>
                  </a:outerShdw>
                </a:effectLst>
                <a:latin typeface="Arial" pitchFamily="34" charset="0"/>
                <a:cs typeface="Arial" pitchFamily="34" charset="0"/>
              </a:rPr>
              <a:t>   </a:t>
            </a:r>
            <a:r>
              <a:rPr lang="es-ES_tradnl" sz="2800" kern="0" dirty="0">
                <a:effectLst>
                  <a:outerShdw blurRad="38100" dist="38100" dir="2700000" algn="tl">
                    <a:srgbClr val="000000"/>
                  </a:outerShdw>
                </a:effectLst>
                <a:latin typeface="Arial" pitchFamily="34" charset="0"/>
                <a:cs typeface="Arial" pitchFamily="34" charset="0"/>
              </a:rPr>
              <a:t>Ej. </a:t>
            </a:r>
            <a:r>
              <a:rPr lang="es-ES_tradnl" sz="1200" kern="0" dirty="0">
                <a:solidFill>
                  <a:schemeClr val="folHlink"/>
                </a:solidFill>
                <a:effectLst>
                  <a:outerShdw blurRad="38100" dist="38100" dir="2700000" algn="tl">
                    <a:srgbClr val="000000"/>
                  </a:outerShdw>
                </a:effectLst>
                <a:latin typeface="Arial" pitchFamily="34" charset="0"/>
                <a:cs typeface="Arial" pitchFamily="34" charset="0"/>
              </a:rPr>
              <a:t/>
            </a:r>
            <a:br>
              <a:rPr lang="es-ES_tradnl" sz="1200" kern="0" dirty="0">
                <a:solidFill>
                  <a:schemeClr val="folHlink"/>
                </a:solidFill>
                <a:effectLst>
                  <a:outerShdw blurRad="38100" dist="38100" dir="2700000" algn="tl">
                    <a:srgbClr val="000000"/>
                  </a:outerShdw>
                </a:effectLst>
                <a:latin typeface="Arial" pitchFamily="34" charset="0"/>
                <a:cs typeface="Arial" pitchFamily="34" charset="0"/>
              </a:rPr>
            </a:br>
            <a:r>
              <a:rPr lang="es-ES_tradnl" sz="1200" kern="0" dirty="0">
                <a:solidFill>
                  <a:schemeClr val="folHlink"/>
                </a:solidFill>
                <a:effectLst>
                  <a:outerShdw blurRad="38100" dist="38100" dir="2700000" algn="tl">
                    <a:srgbClr val="000000"/>
                  </a:outerShdw>
                </a:effectLst>
                <a:latin typeface="Arial" pitchFamily="34" charset="0"/>
                <a:cs typeface="Arial" pitchFamily="34" charset="0"/>
              </a:rPr>
              <a:t>					</a:t>
            </a:r>
            <a:r>
              <a:rPr lang="es-ES_tradnl" sz="1000" kern="0" dirty="0">
                <a:solidFill>
                  <a:schemeClr val="folHlink"/>
                </a:solidFill>
                <a:effectLst>
                  <a:outerShdw blurRad="38100" dist="38100" dir="2700000" algn="tl">
                    <a:srgbClr val="000000"/>
                  </a:outerShdw>
                </a:effectLst>
                <a:latin typeface="Arial" pitchFamily="34" charset="0"/>
                <a:cs typeface="Arial" pitchFamily="34" charset="0"/>
              </a:rPr>
              <a:t>	 </a:t>
            </a:r>
            <a:r>
              <a:rPr lang="es-ES_tradnl" sz="1400" kern="0" dirty="0">
                <a:effectLst>
                  <a:outerShdw blurRad="38100" dist="38100" dir="2700000" algn="tl">
                    <a:srgbClr val="000000"/>
                  </a:outerShdw>
                </a:effectLst>
                <a:latin typeface="Arial" pitchFamily="34" charset="0"/>
                <a:cs typeface="Arial" pitchFamily="34" charset="0"/>
                <a:sym typeface="Symbol" pitchFamily="18" charset="2"/>
              </a:rPr>
              <a:t/>
            </a:r>
            <a:br>
              <a:rPr lang="es-ES_tradnl" sz="1400" kern="0" dirty="0">
                <a:effectLst>
                  <a:outerShdw blurRad="38100" dist="38100" dir="2700000" algn="tl">
                    <a:srgbClr val="000000"/>
                  </a:outerShdw>
                </a:effectLst>
                <a:latin typeface="Arial" pitchFamily="34" charset="0"/>
                <a:cs typeface="Arial" pitchFamily="34" charset="0"/>
                <a:sym typeface="Symbol" pitchFamily="18" charset="2"/>
              </a:rPr>
            </a:br>
            <a:r>
              <a:rPr lang="es-ES_tradnl" sz="2800" kern="0" dirty="0">
                <a:effectLst>
                  <a:outerShdw blurRad="38100" dist="38100" dir="2700000" algn="tl">
                    <a:srgbClr val="000000"/>
                  </a:outerShdw>
                </a:effectLst>
                <a:latin typeface="Arial" pitchFamily="34" charset="0"/>
                <a:cs typeface="Arial" pitchFamily="34" charset="0"/>
              </a:rPr>
              <a:t>(no se usa demasiado)	</a:t>
            </a:r>
            <a:r>
              <a:rPr lang="es-ES_tradnl" sz="2800" kern="0" dirty="0">
                <a:solidFill>
                  <a:schemeClr val="folHlink"/>
                </a:solidFill>
                <a:effectLst>
                  <a:outerShdw blurRad="38100" dist="38100" dir="2700000" algn="tl">
                    <a:srgbClr val="000000"/>
                  </a:outerShdw>
                </a:effectLst>
                <a:latin typeface="Arial" pitchFamily="34" charset="0"/>
                <a:cs typeface="Arial" pitchFamily="34" charset="0"/>
              </a:rPr>
              <a:t>    </a:t>
            </a:r>
            <a:r>
              <a:rPr lang="es-ES_tradnl" sz="1400" kern="0" dirty="0">
                <a:solidFill>
                  <a:schemeClr val="folHlink"/>
                </a:solidFill>
                <a:effectLst>
                  <a:outerShdw blurRad="38100" dist="38100" dir="2700000" algn="tl">
                    <a:srgbClr val="000000"/>
                  </a:outerShdw>
                </a:effectLst>
                <a:latin typeface="Arial" pitchFamily="34" charset="0"/>
                <a:cs typeface="Arial" pitchFamily="34" charset="0"/>
              </a:rPr>
              <a:t/>
            </a:r>
            <a:br>
              <a:rPr lang="es-ES_tradnl" sz="1400" kern="0" dirty="0">
                <a:solidFill>
                  <a:schemeClr val="folHlink"/>
                </a:solidFill>
                <a:effectLst>
                  <a:outerShdw blurRad="38100" dist="38100" dir="2700000" algn="tl">
                    <a:srgbClr val="000000"/>
                  </a:outerShdw>
                </a:effectLst>
                <a:latin typeface="Arial" pitchFamily="34" charset="0"/>
                <a:cs typeface="Arial" pitchFamily="34" charset="0"/>
              </a:rPr>
            </a:br>
            <a:r>
              <a:rPr lang="es-ES_tradnl" sz="1000" kern="0" dirty="0">
                <a:solidFill>
                  <a:schemeClr val="folHlink"/>
                </a:solidFill>
                <a:effectLst>
                  <a:outerShdw blurRad="38100" dist="38100" dir="2700000" algn="tl">
                    <a:srgbClr val="000000"/>
                  </a:outerShdw>
                </a:effectLst>
                <a:latin typeface="Arial" pitchFamily="34" charset="0"/>
                <a:cs typeface="Arial" pitchFamily="34" charset="0"/>
              </a:rPr>
              <a:t>						 </a:t>
            </a:r>
            <a:r>
              <a:rPr lang="es-ES_tradnl" sz="1000" kern="0" dirty="0">
                <a:solidFill>
                  <a:schemeClr val="folHlink"/>
                </a:solidFill>
                <a:effectLst>
                  <a:outerShdw blurRad="38100" dist="38100" dir="2700000" algn="tl">
                    <a:srgbClr val="000000"/>
                  </a:outerShdw>
                </a:effectLst>
                <a:latin typeface="Arial" pitchFamily="34" charset="0"/>
                <a:cs typeface="Arial" pitchFamily="34" charset="0"/>
                <a:sym typeface="Symbol" pitchFamily="18" charset="2"/>
              </a:rPr>
              <a:t/>
            </a:r>
            <a:br>
              <a:rPr lang="es-ES_tradnl" sz="1000" kern="0" dirty="0">
                <a:solidFill>
                  <a:schemeClr val="folHlink"/>
                </a:solidFill>
                <a:effectLst>
                  <a:outerShdw blurRad="38100" dist="38100" dir="2700000" algn="tl">
                    <a:srgbClr val="000000"/>
                  </a:outerShdw>
                </a:effectLst>
                <a:latin typeface="Arial" pitchFamily="34" charset="0"/>
                <a:cs typeface="Arial" pitchFamily="34" charset="0"/>
                <a:sym typeface="Symbol" pitchFamily="18" charset="2"/>
              </a:rPr>
            </a:br>
            <a:r>
              <a:rPr lang="es-ES_tradnl" sz="1400" kern="0" dirty="0">
                <a:solidFill>
                  <a:schemeClr val="folHlink"/>
                </a:solidFill>
                <a:effectLst>
                  <a:outerShdw blurRad="38100" dist="38100" dir="2700000" algn="tl">
                    <a:srgbClr val="000000"/>
                  </a:outerShdw>
                </a:effectLst>
                <a:latin typeface="Arial" pitchFamily="34" charset="0"/>
                <a:cs typeface="Arial" pitchFamily="34" charset="0"/>
                <a:sym typeface="Symbol" pitchFamily="18" charset="2"/>
              </a:rPr>
              <a:t>					</a:t>
            </a:r>
          </a:p>
          <a:p>
            <a:pPr marL="342900" indent="-342900" eaLnBrk="0" hangingPunct="0">
              <a:spcBef>
                <a:spcPct val="20000"/>
              </a:spcBef>
              <a:buClr>
                <a:schemeClr val="hlink"/>
              </a:buClr>
              <a:buSzPct val="60000"/>
              <a:defRPr/>
            </a:pPr>
            <a:endParaRPr lang="es-ES_tradnl" sz="1400" kern="0" dirty="0">
              <a:effectLst>
                <a:outerShdw blurRad="38100" dist="38100" dir="2700000" algn="tl">
                  <a:srgbClr val="000000"/>
                </a:outerShdw>
              </a:effectLst>
              <a:latin typeface="Arial" pitchFamily="34" charset="0"/>
              <a:cs typeface="Arial" pitchFamily="34" charset="0"/>
            </a:endParaRPr>
          </a:p>
          <a:p>
            <a:pPr marL="342900" indent="-342900" eaLnBrk="0" hangingPunct="0">
              <a:spcBef>
                <a:spcPct val="20000"/>
              </a:spcBef>
              <a:buClr>
                <a:schemeClr val="hlink"/>
              </a:buClr>
              <a:buSzPct val="60000"/>
              <a:defRPr/>
            </a:pPr>
            <a:r>
              <a:rPr lang="es-ES_tradnl" sz="3200" kern="0" dirty="0">
                <a:effectLst>
                  <a:outerShdw blurRad="38100" dist="38100" dir="2700000" algn="tl">
                    <a:srgbClr val="000000"/>
                  </a:outerShdw>
                </a:effectLst>
                <a:latin typeface="Arial" pitchFamily="34" charset="0"/>
                <a:cs typeface="Arial" pitchFamily="34" charset="0"/>
              </a:rPr>
              <a:t>- </a:t>
            </a:r>
            <a:r>
              <a:rPr lang="es-ES_tradnl" sz="3200" b="1" kern="0" dirty="0">
                <a:effectLst>
                  <a:outerShdw blurRad="38100" dist="38100" dir="2700000" algn="tl">
                    <a:srgbClr val="000000"/>
                  </a:outerShdw>
                </a:effectLst>
                <a:latin typeface="Arial" pitchFamily="34" charset="0"/>
                <a:cs typeface="Arial" pitchFamily="34" charset="0"/>
              </a:rPr>
              <a:t>Con distribución espacial </a:t>
            </a:r>
          </a:p>
          <a:p>
            <a:pPr marL="342900" indent="-342900" eaLnBrk="0" hangingPunct="0">
              <a:spcBef>
                <a:spcPct val="20000"/>
              </a:spcBef>
              <a:buClr>
                <a:schemeClr val="hlink"/>
              </a:buClr>
              <a:buSzPct val="60000"/>
              <a:defRPr/>
            </a:pPr>
            <a:r>
              <a:rPr lang="es-ES_tradnl" sz="2800" kern="0" dirty="0">
                <a:effectLst>
                  <a:outerShdw blurRad="38100" dist="38100" dir="2700000" algn="tl">
                    <a:srgbClr val="000000"/>
                  </a:outerShdw>
                </a:effectLst>
                <a:latin typeface="Arial" pitchFamily="34" charset="0"/>
                <a:cs typeface="Arial" pitchFamily="34" charset="0"/>
              </a:rPr>
              <a:t>   (utilizadas en </a:t>
            </a:r>
            <a:r>
              <a:rPr lang="es-ES_tradnl" sz="2800" kern="0" dirty="0" err="1">
                <a:effectLst>
                  <a:outerShdw blurRad="38100" dist="38100" dir="2700000" algn="tl">
                    <a:srgbClr val="000000"/>
                  </a:outerShdw>
                </a:effectLst>
                <a:latin typeface="Arial" pitchFamily="34" charset="0"/>
                <a:cs typeface="Arial" pitchFamily="34" charset="0"/>
              </a:rPr>
              <a:t>estereoisomería</a:t>
            </a:r>
            <a:r>
              <a:rPr lang="es-ES_tradnl" sz="2800" kern="0" dirty="0">
                <a:effectLst>
                  <a:outerShdw blurRad="38100" dist="38100" dir="2700000" algn="tl">
                    <a:srgbClr val="000000"/>
                  </a:outerShdw>
                </a:effectLst>
                <a:latin typeface="Arial" pitchFamily="34" charset="0"/>
                <a:cs typeface="Arial" pitchFamily="34" charset="0"/>
              </a:rPr>
              <a:t>)</a:t>
            </a:r>
          </a:p>
        </p:txBody>
      </p:sp>
      <p:pic>
        <p:nvPicPr>
          <p:cNvPr id="3"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l="4976" t="6522" r="10423" b="8696"/>
          <a:stretch>
            <a:fillRect/>
          </a:stretch>
        </p:blipFill>
        <p:spPr bwMode="auto">
          <a:xfrm>
            <a:off x="5857875" y="3929063"/>
            <a:ext cx="2709863" cy="20716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268" name="Picture 5" descr="http://web.educastur.princast.es/proyectos/biogeo_ov/2BCH/B1_BIOQUIMICA/t11_BIOMOLECULAS/diapositivas/Diapositiva67.JPG"/>
          <p:cNvPicPr>
            <a:picLocks noChangeAspect="1" noChangeArrowheads="1"/>
          </p:cNvPicPr>
          <p:nvPr/>
        </p:nvPicPr>
        <p:blipFill>
          <a:blip r:embed="rId3">
            <a:extLst>
              <a:ext uri="{28A0092B-C50C-407E-A947-70E740481C1C}">
                <a14:useLocalDpi xmlns:a14="http://schemas.microsoft.com/office/drawing/2010/main" val="0"/>
              </a:ext>
            </a:extLst>
          </a:blip>
          <a:srcRect l="17717" t="36220" r="26378" b="25722"/>
          <a:stretch>
            <a:fillRect/>
          </a:stretch>
        </p:blipFill>
        <p:spPr bwMode="auto">
          <a:xfrm>
            <a:off x="4929188" y="1571625"/>
            <a:ext cx="363696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ChangeArrowheads="1"/>
          </p:cNvSpPr>
          <p:nvPr/>
        </p:nvSpPr>
        <p:spPr bwMode="auto">
          <a:xfrm>
            <a:off x="684213" y="3500438"/>
            <a:ext cx="7704137" cy="29527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endParaRPr lang="es-PE" altLang="es-PE"/>
          </a:p>
        </p:txBody>
      </p:sp>
      <p:sp>
        <p:nvSpPr>
          <p:cNvPr id="19459" name="Rectangle 3"/>
          <p:cNvSpPr>
            <a:spLocks noGrp="1" noChangeArrowheads="1"/>
          </p:cNvSpPr>
          <p:nvPr>
            <p:ph idx="1"/>
          </p:nvPr>
        </p:nvSpPr>
        <p:spPr>
          <a:xfrm>
            <a:off x="144090" y="809749"/>
            <a:ext cx="8388350" cy="2691259"/>
          </a:xfrm>
        </p:spPr>
        <p:txBody>
          <a:bodyPr/>
          <a:lstStyle/>
          <a:p>
            <a:pPr algn="just" eaLnBrk="1" hangingPunct="1">
              <a:lnSpc>
                <a:spcPct val="80000"/>
              </a:lnSpc>
              <a:buFont typeface="Wingdings" pitchFamily="2" charset="2"/>
              <a:buNone/>
              <a:defRPr/>
            </a:pPr>
            <a:r>
              <a:rPr lang="es-ES" sz="800" b="1" dirty="0" smtClean="0"/>
              <a:t>              </a:t>
            </a:r>
            <a:r>
              <a:rPr lang="es-ES" sz="2800" b="1" dirty="0" smtClean="0">
                <a:solidFill>
                  <a:srgbClr val="FF0000"/>
                </a:solidFill>
                <a:latin typeface="Arial" charset="0"/>
              </a:rPr>
              <a:t>DIFERENCIA ENTRE COMPUESTOS</a:t>
            </a:r>
          </a:p>
          <a:p>
            <a:pPr algn="just" eaLnBrk="1" hangingPunct="1">
              <a:lnSpc>
                <a:spcPct val="80000"/>
              </a:lnSpc>
              <a:buFont typeface="Wingdings" pitchFamily="2" charset="2"/>
              <a:buNone/>
              <a:defRPr/>
            </a:pPr>
            <a:r>
              <a:rPr lang="es-ES" sz="2800" b="1" dirty="0" smtClean="0">
                <a:solidFill>
                  <a:srgbClr val="FF0000"/>
                </a:solidFill>
                <a:latin typeface="Arial" charset="0"/>
              </a:rPr>
              <a:t>    ORGÁNICOS E INORGÁNICOS</a:t>
            </a:r>
          </a:p>
          <a:p>
            <a:pPr algn="just" eaLnBrk="1" hangingPunct="1">
              <a:lnSpc>
                <a:spcPct val="80000"/>
              </a:lnSpc>
              <a:buFont typeface="Wingdings" pitchFamily="2" charset="2"/>
              <a:buNone/>
              <a:defRPr/>
            </a:pPr>
            <a:endParaRPr lang="es-ES" sz="1100" b="1" dirty="0" smtClean="0">
              <a:latin typeface="Arial" charset="0"/>
            </a:endParaRPr>
          </a:p>
          <a:p>
            <a:pPr algn="just" eaLnBrk="1" hangingPunct="1">
              <a:lnSpc>
                <a:spcPct val="80000"/>
              </a:lnSpc>
              <a:buFont typeface="Wingdings" pitchFamily="2" charset="2"/>
              <a:buNone/>
              <a:defRPr/>
            </a:pPr>
            <a:r>
              <a:rPr lang="es-ES" sz="2000" dirty="0" smtClean="0">
                <a:latin typeface="Arial" charset="0"/>
              </a:rPr>
              <a:t>     </a:t>
            </a:r>
            <a:r>
              <a:rPr lang="es-ES" sz="2800" dirty="0" smtClean="0">
                <a:latin typeface="Arial" charset="0"/>
              </a:rPr>
              <a:t>En la tabla se hace una comparación entre un compuesto orgánico (benceno) y uno inorgánico (cloruro de sodio) presentando algunas propiedades específicas.</a:t>
            </a:r>
          </a:p>
          <a:p>
            <a:pPr algn="just" eaLnBrk="1" hangingPunct="1">
              <a:lnSpc>
                <a:spcPct val="80000"/>
              </a:lnSpc>
              <a:buFont typeface="Wingdings" pitchFamily="2" charset="2"/>
              <a:buNone/>
              <a:defRPr/>
            </a:pPr>
            <a:endParaRPr lang="es-ES" sz="1800" dirty="0" smtClean="0">
              <a:latin typeface="Arial" charset="0"/>
            </a:endParaRPr>
          </a:p>
          <a:p>
            <a:pPr algn="just" eaLnBrk="1" hangingPunct="1">
              <a:lnSpc>
                <a:spcPct val="80000"/>
              </a:lnSpc>
              <a:buFont typeface="Wingdings" pitchFamily="2" charset="2"/>
              <a:buNone/>
              <a:defRPr/>
            </a:pPr>
            <a:r>
              <a:rPr lang="es-ES" sz="2000" dirty="0" smtClean="0">
                <a:latin typeface="Arial" charset="0"/>
              </a:rPr>
              <a:t>                                                        </a:t>
            </a:r>
            <a:endParaRPr lang="en-GB" sz="2000" dirty="0" smtClean="0">
              <a:latin typeface="Arial" charset="0"/>
            </a:endParaRPr>
          </a:p>
        </p:txBody>
      </p:sp>
      <p:sp>
        <p:nvSpPr>
          <p:cNvPr id="12292" name="Line 8"/>
          <p:cNvSpPr>
            <a:spLocks noChangeShapeType="1"/>
          </p:cNvSpPr>
          <p:nvPr/>
        </p:nvSpPr>
        <p:spPr bwMode="auto">
          <a:xfrm>
            <a:off x="684213" y="3860800"/>
            <a:ext cx="7704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5" name="Rectangle 3"/>
          <p:cNvSpPr txBox="1">
            <a:spLocks noChangeArrowheads="1"/>
          </p:cNvSpPr>
          <p:nvPr/>
        </p:nvSpPr>
        <p:spPr bwMode="auto">
          <a:xfrm>
            <a:off x="-36512" y="3402037"/>
            <a:ext cx="8388350" cy="269125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lgn="just">
              <a:lnSpc>
                <a:spcPct val="80000"/>
              </a:lnSpc>
              <a:buFont typeface="Wingdings" pitchFamily="2" charset="2"/>
              <a:buNone/>
              <a:defRPr/>
            </a:pPr>
            <a:r>
              <a:rPr lang="es-ES" sz="800" b="1" kern="0" smtClean="0"/>
              <a:t>              </a:t>
            </a:r>
            <a:endParaRPr lang="es-ES" sz="1800" kern="0" smtClean="0">
              <a:latin typeface="Arial" charset="0"/>
            </a:endParaRPr>
          </a:p>
          <a:p>
            <a:pPr algn="just">
              <a:lnSpc>
                <a:spcPct val="80000"/>
              </a:lnSpc>
              <a:buFont typeface="Wingdings" pitchFamily="2" charset="2"/>
              <a:buNone/>
              <a:defRPr/>
            </a:pPr>
            <a:r>
              <a:rPr lang="es-ES" sz="2000" kern="0" smtClean="0">
                <a:latin typeface="Arial" charset="0"/>
              </a:rPr>
              <a:t>                                                        </a:t>
            </a:r>
            <a:r>
              <a:rPr lang="es-ES" sz="2000" b="1" kern="0" smtClean="0">
                <a:solidFill>
                  <a:srgbClr val="00FF99"/>
                </a:solidFill>
                <a:latin typeface="Arial" charset="0"/>
              </a:rPr>
              <a:t>BENCENO</a:t>
            </a:r>
            <a:r>
              <a:rPr lang="es-ES" sz="2000" kern="0" smtClean="0">
                <a:latin typeface="Arial" charset="0"/>
              </a:rPr>
              <a:t>     </a:t>
            </a:r>
            <a:r>
              <a:rPr lang="es-ES" sz="2000" b="1" kern="0" smtClean="0">
                <a:solidFill>
                  <a:srgbClr val="B2B2B2"/>
                </a:solidFill>
                <a:latin typeface="Arial" charset="0"/>
              </a:rPr>
              <a:t>CLORURO DE SODIO</a:t>
            </a:r>
          </a:p>
          <a:p>
            <a:pPr algn="just">
              <a:lnSpc>
                <a:spcPct val="80000"/>
              </a:lnSpc>
              <a:buFont typeface="Wingdings" pitchFamily="2" charset="2"/>
              <a:buNone/>
              <a:defRPr/>
            </a:pPr>
            <a:r>
              <a:rPr lang="es-ES" sz="2000" kern="0" smtClean="0">
                <a:latin typeface="Arial" charset="0"/>
              </a:rPr>
              <a:t>           Fórmula		                   C</a:t>
            </a:r>
            <a:r>
              <a:rPr lang="es-ES" sz="2000" kern="0" baseline="-25000" smtClean="0">
                <a:latin typeface="Arial" charset="0"/>
              </a:rPr>
              <a:t>6</a:t>
            </a:r>
            <a:r>
              <a:rPr lang="es-ES" sz="2000" kern="0" smtClean="0">
                <a:latin typeface="Arial" charset="0"/>
              </a:rPr>
              <a:t>H</a:t>
            </a:r>
            <a:r>
              <a:rPr lang="es-ES" sz="2000" kern="0" baseline="-25000" smtClean="0">
                <a:latin typeface="Arial" charset="0"/>
              </a:rPr>
              <a:t>6</a:t>
            </a:r>
            <a:r>
              <a:rPr lang="es-ES" sz="2000" kern="0" smtClean="0">
                <a:latin typeface="Arial" charset="0"/>
              </a:rPr>
              <a:t> 	            Na Cl</a:t>
            </a:r>
          </a:p>
          <a:p>
            <a:pPr algn="just">
              <a:lnSpc>
                <a:spcPct val="80000"/>
              </a:lnSpc>
              <a:buFont typeface="Wingdings" pitchFamily="2" charset="2"/>
              <a:buNone/>
              <a:defRPr/>
            </a:pPr>
            <a:r>
              <a:rPr lang="es-ES" sz="2000" kern="0" smtClean="0">
                <a:latin typeface="Arial" charset="0"/>
              </a:rPr>
              <a:t>           Solubilidad en H</a:t>
            </a:r>
            <a:r>
              <a:rPr lang="es-ES" sz="2000" kern="0" baseline="-25000" smtClean="0">
                <a:latin typeface="Arial" charset="0"/>
              </a:rPr>
              <a:t>2</a:t>
            </a:r>
            <a:r>
              <a:rPr lang="es-ES" sz="2000" kern="0" smtClean="0">
                <a:latin typeface="Arial" charset="0"/>
              </a:rPr>
              <a:t>O	      Insoluble	            Soluble </a:t>
            </a:r>
          </a:p>
          <a:p>
            <a:pPr algn="just">
              <a:lnSpc>
                <a:spcPct val="80000"/>
              </a:lnSpc>
              <a:buFont typeface="Wingdings" pitchFamily="2" charset="2"/>
              <a:buNone/>
              <a:defRPr/>
            </a:pPr>
            <a:r>
              <a:rPr lang="es-ES" sz="2000" kern="0" smtClean="0">
                <a:latin typeface="Arial" charset="0"/>
              </a:rPr>
              <a:t>           Solubilidad en gasolina 	      Soluble  	            Insoluble</a:t>
            </a:r>
          </a:p>
          <a:p>
            <a:pPr algn="just">
              <a:lnSpc>
                <a:spcPct val="80000"/>
              </a:lnSpc>
              <a:buFont typeface="Wingdings" pitchFamily="2" charset="2"/>
              <a:buNone/>
              <a:defRPr/>
            </a:pPr>
            <a:r>
              <a:rPr lang="es-ES" sz="2000" kern="0" smtClean="0">
                <a:latin typeface="Arial" charset="0"/>
              </a:rPr>
              <a:t>           Inflamable 	                   Sí 		            No</a:t>
            </a:r>
          </a:p>
          <a:p>
            <a:pPr algn="just">
              <a:lnSpc>
                <a:spcPct val="80000"/>
              </a:lnSpc>
              <a:buFont typeface="Wingdings" pitchFamily="2" charset="2"/>
              <a:buNone/>
              <a:defRPr/>
            </a:pPr>
            <a:r>
              <a:rPr lang="es-ES" sz="2000" kern="0" smtClean="0">
                <a:latin typeface="Arial" charset="0"/>
              </a:rPr>
              <a:t>           Punto de fusión	                   5,5 º C	            801º C</a:t>
            </a:r>
          </a:p>
          <a:p>
            <a:pPr algn="just">
              <a:lnSpc>
                <a:spcPct val="80000"/>
              </a:lnSpc>
              <a:buFont typeface="Wingdings" pitchFamily="2" charset="2"/>
              <a:buNone/>
              <a:defRPr/>
            </a:pPr>
            <a:r>
              <a:rPr lang="es-ES" sz="2000" kern="0" smtClean="0">
                <a:latin typeface="Arial" charset="0"/>
              </a:rPr>
              <a:t>           Punto de ebullición 	      80ºC	            1413 ºC</a:t>
            </a:r>
          </a:p>
          <a:p>
            <a:pPr algn="just">
              <a:lnSpc>
                <a:spcPct val="80000"/>
              </a:lnSpc>
              <a:buFont typeface="Wingdings" pitchFamily="2" charset="2"/>
              <a:buNone/>
              <a:defRPr/>
            </a:pPr>
            <a:r>
              <a:rPr lang="es-ES" sz="2000" kern="0" smtClean="0">
                <a:latin typeface="Arial" charset="0"/>
              </a:rPr>
              <a:t>           Densidad	                   0,88 g/cm3	            2,7 g/cm3</a:t>
            </a:r>
          </a:p>
          <a:p>
            <a:pPr algn="just">
              <a:lnSpc>
                <a:spcPct val="80000"/>
              </a:lnSpc>
              <a:buFont typeface="Wingdings" pitchFamily="2" charset="2"/>
              <a:buNone/>
              <a:defRPr/>
            </a:pPr>
            <a:r>
              <a:rPr lang="es-ES" sz="2000" kern="0" smtClean="0">
                <a:latin typeface="Arial" charset="0"/>
              </a:rPr>
              <a:t>           Enlaces			     Covalentes	            Iónico</a:t>
            </a:r>
            <a:endParaRPr lang="en-GB" sz="2000" kern="0" dirty="0" smtClean="0">
              <a:latin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3 Marcador de contenido" descr="figura2.1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14438"/>
            <a:ext cx="7997825"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2 Rectángulo"/>
          <p:cNvSpPr>
            <a:spLocks noChangeArrowheads="1"/>
          </p:cNvSpPr>
          <p:nvPr/>
        </p:nvSpPr>
        <p:spPr bwMode="auto">
          <a:xfrm>
            <a:off x="745182" y="642938"/>
            <a:ext cx="771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s-ES" altLang="es-PE" sz="2800" b="1" dirty="0">
                <a:solidFill>
                  <a:srgbClr val="FF0000"/>
                </a:solidFill>
                <a:latin typeface="Arial" charset="0"/>
              </a:rPr>
              <a:t>PROPIEDADES DEL ÁTOMO DE CARBONO</a:t>
            </a:r>
            <a:endParaRPr lang="es-PE" altLang="es-PE" sz="2800" dirty="0">
              <a:solidFill>
                <a:srgbClr val="FF0000"/>
              </a:solidFill>
            </a:endParaRPr>
          </a:p>
        </p:txBody>
      </p:sp>
    </p:spTree>
  </p:cSld>
  <p:clrMapOvr>
    <a:masterClrMapping/>
  </p:clrMapOvr>
</p:sld>
</file>

<file path=ppt/theme/theme1.xml><?xml version="1.0" encoding="utf-8"?>
<a:theme xmlns:a="http://schemas.openxmlformats.org/drawingml/2006/main" name="Telón">
  <a:themeElements>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fontScheme name="Teló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lón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Telón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Telón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Telón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Telón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Teló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Telón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Telón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Telón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5">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ecuencia">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ecuencia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ecuencia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ecuencia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ecuencia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ecuencia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ecuencia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ecuencia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ecuencia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ecuencia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Curtain Call</Template>
  <TotalTime>5985</TotalTime>
  <Words>1424</Words>
  <Application>Microsoft Office PowerPoint</Application>
  <PresentationFormat>Presentación en pantalla (4:3)</PresentationFormat>
  <Paragraphs>350</Paragraphs>
  <Slides>52</Slides>
  <Notes>2</Notes>
  <HiddenSlides>0</HiddenSlides>
  <MMClips>0</MMClips>
  <ScaleCrop>false</ScaleCrop>
  <HeadingPairs>
    <vt:vector size="4" baseType="variant">
      <vt:variant>
        <vt:lpstr>Tema</vt:lpstr>
      </vt:variant>
      <vt:variant>
        <vt:i4>2</vt:i4>
      </vt:variant>
      <vt:variant>
        <vt:lpstr>Títulos de diapositiva</vt:lpstr>
      </vt:variant>
      <vt:variant>
        <vt:i4>52</vt:i4>
      </vt:variant>
    </vt:vector>
  </HeadingPairs>
  <TitlesOfParts>
    <vt:vector size="54" baseType="lpstr">
      <vt:lpstr>Telón</vt:lpstr>
      <vt:lpstr>Tema5</vt:lpstr>
      <vt:lpstr>Presentación de PowerPoint</vt:lpstr>
      <vt:lpstr>Presentación de PowerPoint</vt:lpstr>
      <vt:lpstr>Presentación de PowerPoint</vt:lpstr>
      <vt:lpstr>Presentación de PowerPoint</vt:lpstr>
      <vt:lpstr>Presentación de PowerPoint</vt:lpstr>
      <vt:lpstr>REPRESENTACIÓN DE MOLÉCULAS ORGÁNICAS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SEGÚN TIPOS Y CANTIDAD DE MONÓMEROS</vt:lpstr>
      <vt:lpstr>SEGÚN SU COMPOSICIÓN QUÍMICA</vt:lpstr>
      <vt:lpstr>Presentación de PowerPoint</vt:lpstr>
      <vt:lpstr>PROPIEDADES DE LOS POLÍMEROS</vt:lpstr>
      <vt:lpstr>Presentación de PowerPoint</vt:lpstr>
      <vt:lpstr>Presentación de PowerPoint</vt:lpstr>
      <vt:lpstr>Presentación de PowerPoint</vt:lpstr>
      <vt:lpstr>Presentación de PowerPoint</vt:lpstr>
    </vt:vector>
  </TitlesOfParts>
  <Company>MALDONADO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RUTH</dc:creator>
  <cp:lastModifiedBy>RUTH</cp:lastModifiedBy>
  <cp:revision>343</cp:revision>
  <dcterms:created xsi:type="dcterms:W3CDTF">2005-12-25T23:17:02Z</dcterms:created>
  <dcterms:modified xsi:type="dcterms:W3CDTF">2016-04-17T00:57:14Z</dcterms:modified>
</cp:coreProperties>
</file>