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4082" r:id="rId2"/>
  </p:sldMasterIdLst>
  <p:notesMasterIdLst>
    <p:notesMasterId r:id="rId55"/>
  </p:notesMasterIdLst>
  <p:handoutMasterIdLst>
    <p:handoutMasterId r:id="rId56"/>
  </p:handoutMasterIdLst>
  <p:sldIdLst>
    <p:sldId id="256" r:id="rId3"/>
    <p:sldId id="277" r:id="rId4"/>
    <p:sldId id="278" r:id="rId5"/>
    <p:sldId id="279" r:id="rId6"/>
    <p:sldId id="280" r:id="rId7"/>
    <p:sldId id="281" r:id="rId8"/>
    <p:sldId id="283" r:id="rId9"/>
    <p:sldId id="305" r:id="rId10"/>
    <p:sldId id="452" r:id="rId11"/>
    <p:sldId id="350" r:id="rId12"/>
    <p:sldId id="340" r:id="rId13"/>
    <p:sldId id="399" r:id="rId14"/>
    <p:sldId id="400" r:id="rId15"/>
    <p:sldId id="432" r:id="rId16"/>
    <p:sldId id="285" r:id="rId17"/>
    <p:sldId id="430" r:id="rId18"/>
    <p:sldId id="431" r:id="rId19"/>
    <p:sldId id="415" r:id="rId20"/>
    <p:sldId id="428" r:id="rId21"/>
    <p:sldId id="410" r:id="rId22"/>
    <p:sldId id="287" r:id="rId23"/>
    <p:sldId id="454" r:id="rId24"/>
    <p:sldId id="286" r:id="rId25"/>
    <p:sldId id="288" r:id="rId26"/>
    <p:sldId id="417" r:id="rId27"/>
    <p:sldId id="289" r:id="rId28"/>
    <p:sldId id="419" r:id="rId29"/>
    <p:sldId id="295" r:id="rId30"/>
    <p:sldId id="297" r:id="rId31"/>
    <p:sldId id="411" r:id="rId32"/>
    <p:sldId id="290" r:id="rId33"/>
    <p:sldId id="291" r:id="rId34"/>
    <p:sldId id="292" r:id="rId35"/>
    <p:sldId id="293" r:id="rId36"/>
    <p:sldId id="294" r:id="rId37"/>
    <p:sldId id="296" r:id="rId38"/>
    <p:sldId id="422" r:id="rId39"/>
    <p:sldId id="298" r:id="rId40"/>
    <p:sldId id="423" r:id="rId41"/>
    <p:sldId id="299" r:id="rId42"/>
    <p:sldId id="300" r:id="rId43"/>
    <p:sldId id="301" r:id="rId44"/>
    <p:sldId id="304" r:id="rId45"/>
    <p:sldId id="426" r:id="rId46"/>
    <p:sldId id="425" r:id="rId47"/>
    <p:sldId id="306" r:id="rId48"/>
    <p:sldId id="412" r:id="rId49"/>
    <p:sldId id="307" r:id="rId50"/>
    <p:sldId id="435" r:id="rId51"/>
    <p:sldId id="436" r:id="rId52"/>
    <p:sldId id="437" r:id="rId53"/>
    <p:sldId id="438" r:id="rId54"/>
  </p:sldIdLst>
  <p:sldSz cx="9144000" cy="6858000" type="screen4x3"/>
  <p:notesSz cx="6881813" cy="10015538"/>
  <p:defaultTextStyle>
    <a:defPPr>
      <a:defRPr lang="en-GB"/>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66FF"/>
    <a:srgbClr val="0066FF"/>
    <a:srgbClr val="6666FF"/>
    <a:srgbClr val="FF9900"/>
    <a:srgbClr val="CCCC00"/>
    <a:srgbClr val="9999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7" autoAdjust="0"/>
    <p:restoredTop sz="91971" autoAdjust="0"/>
  </p:normalViewPr>
  <p:slideViewPr>
    <p:cSldViewPr>
      <p:cViewPr>
        <p:scale>
          <a:sx n="60" d="100"/>
          <a:sy n="60" d="100"/>
        </p:scale>
        <p:origin x="-1416" y="-2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1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lvl1pPr>
              <a:defRPr sz="1200">
                <a:latin typeface="Arial" charset="0"/>
              </a:defRPr>
            </a:lvl1pPr>
          </a:lstStyle>
          <a:p>
            <a:pPr>
              <a:defRPr/>
            </a:pPr>
            <a:endParaRPr lang="en-GB"/>
          </a:p>
        </p:txBody>
      </p:sp>
      <p:sp>
        <p:nvSpPr>
          <p:cNvPr id="128003" name="Rectangle 3"/>
          <p:cNvSpPr>
            <a:spLocks noGrp="1" noChangeArrowheads="1"/>
          </p:cNvSpPr>
          <p:nvPr>
            <p:ph type="dt" sz="quarter" idx="1"/>
          </p:nvPr>
        </p:nvSpPr>
        <p:spPr bwMode="auto">
          <a:xfrm>
            <a:off x="3898900" y="0"/>
            <a:ext cx="2981325" cy="501650"/>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lvl1pPr algn="r">
              <a:defRPr sz="1200">
                <a:latin typeface="Arial" charset="0"/>
              </a:defRPr>
            </a:lvl1pPr>
          </a:lstStyle>
          <a:p>
            <a:pPr>
              <a:defRPr/>
            </a:pPr>
            <a:endParaRPr lang="en-GB"/>
          </a:p>
        </p:txBody>
      </p:sp>
      <p:sp>
        <p:nvSpPr>
          <p:cNvPr id="128004" name="Rectangle 4"/>
          <p:cNvSpPr>
            <a:spLocks noGrp="1" noChangeArrowheads="1"/>
          </p:cNvSpPr>
          <p:nvPr>
            <p:ph type="ftr" sz="quarter" idx="2"/>
          </p:nvPr>
        </p:nvSpPr>
        <p:spPr bwMode="auto">
          <a:xfrm>
            <a:off x="0" y="9512300"/>
            <a:ext cx="2981325" cy="501650"/>
          </a:xfrm>
          <a:prstGeom prst="rect">
            <a:avLst/>
          </a:prstGeom>
          <a:noFill/>
          <a:ln w="9525">
            <a:noFill/>
            <a:miter lim="800000"/>
            <a:headEnd/>
            <a:tailEnd/>
          </a:ln>
          <a:effectLst/>
        </p:spPr>
        <p:txBody>
          <a:bodyPr vert="horz" wrap="square" lIns="91376" tIns="45688" rIns="91376" bIns="45688" numCol="1" anchor="b" anchorCtr="0" compatLnSpc="1">
            <a:prstTxWarp prst="textNoShape">
              <a:avLst/>
            </a:prstTxWarp>
          </a:bodyPr>
          <a:lstStyle>
            <a:lvl1pPr>
              <a:defRPr sz="1200">
                <a:latin typeface="Arial" charset="0"/>
              </a:defRPr>
            </a:lvl1pPr>
          </a:lstStyle>
          <a:p>
            <a:pPr>
              <a:defRPr/>
            </a:pPr>
            <a:endParaRPr lang="en-GB"/>
          </a:p>
        </p:txBody>
      </p:sp>
      <p:sp>
        <p:nvSpPr>
          <p:cNvPr id="128005" name="Rectangle 5"/>
          <p:cNvSpPr>
            <a:spLocks noGrp="1" noChangeArrowheads="1"/>
          </p:cNvSpPr>
          <p:nvPr>
            <p:ph type="sldNum" sz="quarter" idx="3"/>
          </p:nvPr>
        </p:nvSpPr>
        <p:spPr bwMode="auto">
          <a:xfrm>
            <a:off x="3898900" y="9512300"/>
            <a:ext cx="2981325" cy="501650"/>
          </a:xfrm>
          <a:prstGeom prst="rect">
            <a:avLst/>
          </a:prstGeom>
          <a:noFill/>
          <a:ln w="9525">
            <a:noFill/>
            <a:miter lim="800000"/>
            <a:headEnd/>
            <a:tailEnd/>
          </a:ln>
          <a:effectLst/>
        </p:spPr>
        <p:txBody>
          <a:bodyPr vert="horz" wrap="square" lIns="91376" tIns="45688" rIns="91376" bIns="45688" numCol="1" anchor="b" anchorCtr="0" compatLnSpc="1">
            <a:prstTxWarp prst="textNoShape">
              <a:avLst/>
            </a:prstTxWarp>
          </a:bodyPr>
          <a:lstStyle>
            <a:lvl1pPr algn="r">
              <a:defRPr sz="1200">
                <a:latin typeface="Arial" charset="0"/>
              </a:defRPr>
            </a:lvl1pPr>
          </a:lstStyle>
          <a:p>
            <a:pPr>
              <a:defRPr/>
            </a:pPr>
            <a:fld id="{8D4EF3A0-D7D3-4D2C-AF5F-72A1210E0000}" type="slidenum">
              <a:rPr lang="en-GB"/>
              <a:pPr>
                <a:defRPr/>
              </a:pPr>
              <a:t>‹Nº›</a:t>
            </a:fld>
            <a:endParaRPr lang="en-GB"/>
          </a:p>
        </p:txBody>
      </p:sp>
    </p:spTree>
    <p:extLst>
      <p:ext uri="{BB962C8B-B14F-4D97-AF65-F5344CB8AC3E}">
        <p14:creationId xmlns:p14="http://schemas.microsoft.com/office/powerpoint/2010/main" val="4063705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lvl1pPr>
              <a:defRPr sz="1200">
                <a:latin typeface="Arial" charset="0"/>
              </a:defRPr>
            </a:lvl1pPr>
          </a:lstStyle>
          <a:p>
            <a:pPr>
              <a:defRPr/>
            </a:pPr>
            <a:endParaRPr lang="en-GB"/>
          </a:p>
        </p:txBody>
      </p:sp>
      <p:sp>
        <p:nvSpPr>
          <p:cNvPr id="169987" name="Rectangle 3"/>
          <p:cNvSpPr>
            <a:spLocks noGrp="1" noChangeArrowheads="1"/>
          </p:cNvSpPr>
          <p:nvPr>
            <p:ph type="dt" idx="1"/>
          </p:nvPr>
        </p:nvSpPr>
        <p:spPr bwMode="auto">
          <a:xfrm>
            <a:off x="3898900" y="0"/>
            <a:ext cx="2981325" cy="501650"/>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lvl1pPr algn="r">
              <a:defRPr sz="1200">
                <a:latin typeface="Arial" charset="0"/>
              </a:defRPr>
            </a:lvl1pPr>
          </a:lstStyle>
          <a:p>
            <a:pPr>
              <a:defRPr/>
            </a:pPr>
            <a:endParaRPr lang="en-GB"/>
          </a:p>
        </p:txBody>
      </p:sp>
      <p:sp>
        <p:nvSpPr>
          <p:cNvPr id="70660" name="Rectangle 4"/>
          <p:cNvSpPr>
            <a:spLocks noGrp="1" noRot="1" noChangeAspect="1" noChangeArrowheads="1" noTextEdit="1"/>
          </p:cNvSpPr>
          <p:nvPr>
            <p:ph type="sldImg" idx="2"/>
          </p:nvPr>
        </p:nvSpPr>
        <p:spPr bwMode="auto">
          <a:xfrm>
            <a:off x="938213" y="750888"/>
            <a:ext cx="5005387" cy="37560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9" name="Rectangle 5"/>
          <p:cNvSpPr>
            <a:spLocks noGrp="1" noChangeArrowheads="1"/>
          </p:cNvSpPr>
          <p:nvPr>
            <p:ph type="body" sz="quarter" idx="3"/>
          </p:nvPr>
        </p:nvSpPr>
        <p:spPr bwMode="auto">
          <a:xfrm>
            <a:off x="688975" y="4757738"/>
            <a:ext cx="5503863" cy="4506912"/>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p>
            <a:pPr lvl="0"/>
            <a:r>
              <a:rPr lang="en-GB" noProof="0" smtClean="0"/>
              <a:t>Haga clic para modificar el estilo de texto del patrón</a:t>
            </a:r>
          </a:p>
          <a:p>
            <a:pPr lvl="1"/>
            <a:r>
              <a:rPr lang="en-GB" noProof="0" smtClean="0"/>
              <a:t>Segundo nivel</a:t>
            </a:r>
          </a:p>
          <a:p>
            <a:pPr lvl="2"/>
            <a:r>
              <a:rPr lang="en-GB" noProof="0" smtClean="0"/>
              <a:t>Tercer nivel</a:t>
            </a:r>
          </a:p>
          <a:p>
            <a:pPr lvl="3"/>
            <a:r>
              <a:rPr lang="en-GB" noProof="0" smtClean="0"/>
              <a:t>Cuarto nivel</a:t>
            </a:r>
          </a:p>
          <a:p>
            <a:pPr lvl="4"/>
            <a:r>
              <a:rPr lang="en-GB" noProof="0" smtClean="0"/>
              <a:t>Quinto nivel</a:t>
            </a:r>
          </a:p>
        </p:txBody>
      </p:sp>
      <p:sp>
        <p:nvSpPr>
          <p:cNvPr id="169990" name="Rectangle 6"/>
          <p:cNvSpPr>
            <a:spLocks noGrp="1" noChangeArrowheads="1"/>
          </p:cNvSpPr>
          <p:nvPr>
            <p:ph type="ftr" sz="quarter" idx="4"/>
          </p:nvPr>
        </p:nvSpPr>
        <p:spPr bwMode="auto">
          <a:xfrm>
            <a:off x="0" y="9512300"/>
            <a:ext cx="2981325" cy="501650"/>
          </a:xfrm>
          <a:prstGeom prst="rect">
            <a:avLst/>
          </a:prstGeom>
          <a:noFill/>
          <a:ln w="9525">
            <a:noFill/>
            <a:miter lim="800000"/>
            <a:headEnd/>
            <a:tailEnd/>
          </a:ln>
          <a:effectLst/>
        </p:spPr>
        <p:txBody>
          <a:bodyPr vert="horz" wrap="square" lIns="91376" tIns="45688" rIns="91376" bIns="45688" numCol="1" anchor="b" anchorCtr="0" compatLnSpc="1">
            <a:prstTxWarp prst="textNoShape">
              <a:avLst/>
            </a:prstTxWarp>
          </a:bodyPr>
          <a:lstStyle>
            <a:lvl1pPr>
              <a:defRPr sz="1200">
                <a:latin typeface="Arial" charset="0"/>
              </a:defRPr>
            </a:lvl1pPr>
          </a:lstStyle>
          <a:p>
            <a:pPr>
              <a:defRPr/>
            </a:pPr>
            <a:endParaRPr lang="en-GB"/>
          </a:p>
        </p:txBody>
      </p:sp>
      <p:sp>
        <p:nvSpPr>
          <p:cNvPr id="169991" name="Rectangle 7"/>
          <p:cNvSpPr>
            <a:spLocks noGrp="1" noChangeArrowheads="1"/>
          </p:cNvSpPr>
          <p:nvPr>
            <p:ph type="sldNum" sz="quarter" idx="5"/>
          </p:nvPr>
        </p:nvSpPr>
        <p:spPr bwMode="auto">
          <a:xfrm>
            <a:off x="3898900" y="9512300"/>
            <a:ext cx="2981325" cy="501650"/>
          </a:xfrm>
          <a:prstGeom prst="rect">
            <a:avLst/>
          </a:prstGeom>
          <a:noFill/>
          <a:ln w="9525">
            <a:noFill/>
            <a:miter lim="800000"/>
            <a:headEnd/>
            <a:tailEnd/>
          </a:ln>
          <a:effectLst/>
        </p:spPr>
        <p:txBody>
          <a:bodyPr vert="horz" wrap="square" lIns="91376" tIns="45688" rIns="91376" bIns="45688" numCol="1" anchor="b" anchorCtr="0" compatLnSpc="1">
            <a:prstTxWarp prst="textNoShape">
              <a:avLst/>
            </a:prstTxWarp>
          </a:bodyPr>
          <a:lstStyle>
            <a:lvl1pPr algn="r">
              <a:defRPr sz="1200">
                <a:latin typeface="Arial" charset="0"/>
              </a:defRPr>
            </a:lvl1pPr>
          </a:lstStyle>
          <a:p>
            <a:pPr>
              <a:defRPr/>
            </a:pPr>
            <a:fld id="{A63CBF12-611D-4142-930B-6B43F30B674D}" type="slidenum">
              <a:rPr lang="en-GB"/>
              <a:pPr>
                <a:defRPr/>
              </a:pPr>
              <a:t>‹Nº›</a:t>
            </a:fld>
            <a:endParaRPr lang="en-GB"/>
          </a:p>
        </p:txBody>
      </p:sp>
    </p:spTree>
    <p:extLst>
      <p:ext uri="{BB962C8B-B14F-4D97-AF65-F5344CB8AC3E}">
        <p14:creationId xmlns:p14="http://schemas.microsoft.com/office/powerpoint/2010/main" val="11062787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765AAD76-A923-42D4-8DF0-5E1C1244D104}" type="slidenum">
              <a:rPr lang="en-GB" altLang="es-PE" smtClean="0">
                <a:latin typeface="Arial" charset="0"/>
              </a:rPr>
              <a:pPr eaLnBrk="1" hangingPunct="1"/>
              <a:t>1</a:t>
            </a:fld>
            <a:endParaRPr lang="en-GB" altLang="es-PE" smtClean="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63FAE209-A4AC-47DC-B44C-B29F5EE18D5C}" type="slidenum">
              <a:rPr lang="es-ES" altLang="es-PE" smtClean="0">
                <a:latin typeface="Arial" charset="0"/>
              </a:rPr>
              <a:pPr eaLnBrk="1" hangingPunct="1"/>
              <a:t>49</a:t>
            </a:fld>
            <a:endParaRPr lang="es-ES" altLang="es-PE" smtClean="0">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59875" cy="6858000"/>
            <a:chOff x="0" y="0"/>
            <a:chExt cx="5770" cy="4320"/>
          </a:xfrm>
        </p:grpSpPr>
        <p:sp>
          <p:nvSpPr>
            <p:cNvPr id="5"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pPr>
                <a:defRPr/>
              </a:pPr>
              <a:endParaRPr lang="es-PE"/>
            </a:p>
          </p:txBody>
        </p:sp>
        <p:sp>
          <p:nvSpPr>
            <p:cNvPr id="6"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7"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8"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pPr>
                <a:defRPr/>
              </a:pPr>
              <a:endParaRPr lang="es-PE"/>
            </a:p>
          </p:txBody>
        </p:sp>
        <p:sp>
          <p:nvSpPr>
            <p:cNvPr id="9"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0"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2"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3"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4"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5"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6"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7"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8"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pPr>
                <a:defRPr/>
              </a:pPr>
              <a:endParaRPr lang="es-PE"/>
            </a:p>
          </p:txBody>
        </p:sp>
        <p:sp>
          <p:nvSpPr>
            <p:cNvPr id="19"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0"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1"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22"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23"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4"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pPr>
                <a:defRPr/>
              </a:pPr>
              <a:endParaRPr lang="es-PE"/>
            </a:p>
          </p:txBody>
        </p:sp>
        <p:sp>
          <p:nvSpPr>
            <p:cNvPr id="25"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pPr>
                <a:defRPr/>
              </a:pPr>
              <a:endParaRPr lang="es-PE"/>
            </a:p>
          </p:txBody>
        </p:sp>
      </p:grpSp>
      <p:sp>
        <p:nvSpPr>
          <p:cNvPr id="12312" name="Rectangle 24"/>
          <p:cNvSpPr>
            <a:spLocks noGrp="1" noChangeArrowheads="1"/>
          </p:cNvSpPr>
          <p:nvPr>
            <p:ph type="ctrTitle" sz="quarter"/>
          </p:nvPr>
        </p:nvSpPr>
        <p:spPr>
          <a:xfrm>
            <a:off x="685800" y="1600200"/>
            <a:ext cx="7772400" cy="1828800"/>
          </a:xfrm>
        </p:spPr>
        <p:txBody>
          <a:bodyPr/>
          <a:lstStyle>
            <a:lvl1pPr>
              <a:defRPr sz="4800"/>
            </a:lvl1pPr>
          </a:lstStyle>
          <a:p>
            <a:r>
              <a:rPr lang="en-GB"/>
              <a:t>Haga clic para cambiar el estilo de título	</a:t>
            </a:r>
          </a:p>
        </p:txBody>
      </p:sp>
      <p:sp>
        <p:nvSpPr>
          <p:cNvPr id="12313" name="Rectangle 2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GB"/>
              <a:t>Haga clic para modificar el estilo de subtítulo del patrón</a:t>
            </a:r>
          </a:p>
        </p:txBody>
      </p:sp>
      <p:sp>
        <p:nvSpPr>
          <p:cNvPr id="26" name="Rectangle 26"/>
          <p:cNvSpPr>
            <a:spLocks noGrp="1" noChangeArrowheads="1"/>
          </p:cNvSpPr>
          <p:nvPr>
            <p:ph type="dt" sz="quarter" idx="10"/>
          </p:nvPr>
        </p:nvSpPr>
        <p:spPr>
          <a:xfrm>
            <a:off x="457200" y="6243638"/>
            <a:ext cx="2133600" cy="457200"/>
          </a:xfrm>
        </p:spPr>
        <p:txBody>
          <a:bodyPr/>
          <a:lstStyle>
            <a:lvl1pPr>
              <a:defRPr/>
            </a:lvl1pPr>
          </a:lstStyle>
          <a:p>
            <a:pPr>
              <a:defRPr/>
            </a:pPr>
            <a:endParaRPr lang="en-GB"/>
          </a:p>
        </p:txBody>
      </p:sp>
      <p:sp>
        <p:nvSpPr>
          <p:cNvPr id="27" name="Rectangle 27"/>
          <p:cNvSpPr>
            <a:spLocks noGrp="1" noChangeArrowheads="1"/>
          </p:cNvSpPr>
          <p:nvPr>
            <p:ph type="ftr" sz="quarter" idx="11"/>
          </p:nvPr>
        </p:nvSpPr>
        <p:spPr/>
        <p:txBody>
          <a:bodyPr/>
          <a:lstStyle>
            <a:lvl1pPr>
              <a:defRPr/>
            </a:lvl1pPr>
          </a:lstStyle>
          <a:p>
            <a:pPr>
              <a:defRPr/>
            </a:pPr>
            <a:endParaRPr lang="en-GB"/>
          </a:p>
        </p:txBody>
      </p:sp>
      <p:sp>
        <p:nvSpPr>
          <p:cNvPr id="28" name="Rectangle 28"/>
          <p:cNvSpPr>
            <a:spLocks noGrp="1" noChangeArrowheads="1"/>
          </p:cNvSpPr>
          <p:nvPr>
            <p:ph type="sldNum" sz="quarter" idx="12"/>
          </p:nvPr>
        </p:nvSpPr>
        <p:spPr/>
        <p:txBody>
          <a:bodyPr/>
          <a:lstStyle>
            <a:lvl1pPr>
              <a:defRPr/>
            </a:lvl1pPr>
          </a:lstStyle>
          <a:p>
            <a:pPr>
              <a:defRPr/>
            </a:pPr>
            <a:fld id="{5DA506FF-5265-4A2C-863A-54A438709BFD}" type="slidenum">
              <a:rPr lang="en-GB"/>
              <a:pPr>
                <a:defRPr/>
              </a:pPr>
              <a:t>‹Nº›</a:t>
            </a:fld>
            <a:endParaRPr lang="en-GB"/>
          </a:p>
        </p:txBody>
      </p:sp>
    </p:spTree>
    <p:extLst>
      <p:ext uri="{BB962C8B-B14F-4D97-AF65-F5344CB8AC3E}">
        <p14:creationId xmlns:p14="http://schemas.microsoft.com/office/powerpoint/2010/main" val="28231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2A5EDAED-7C6B-4B7B-B28B-A61F0599113C}"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8226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4A3CDB53-E713-4A78-8C8E-4B2088F83A8D}"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360682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2413"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s-PE"/>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s-PE"/>
              </a:p>
            </p:txBody>
          </p:sp>
          <p:sp>
            <p:nvSpPr>
              <p:cNvPr id="10" name="Freeform 6"/>
              <p:cNvSpPr>
                <a:spLocks/>
              </p:cNvSpPr>
              <p:nvPr/>
            </p:nvSpPr>
            <p:spPr bwMode="hidden">
              <a:xfrm>
                <a:off x="2898" y="3346"/>
                <a:ext cx="2851"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s-PE"/>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s-PE"/>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s-PE"/>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s-PE"/>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s-PE"/>
            </a:p>
          </p:txBody>
        </p:sp>
      </p:grpSp>
      <p:sp>
        <p:nvSpPr>
          <p:cNvPr id="112651" name="Rectangle 11"/>
          <p:cNvSpPr>
            <a:spLocks noGrp="1" noChangeArrowheads="1"/>
          </p:cNvSpPr>
          <p:nvPr>
            <p:ph type="ctrTitle" sz="quarter"/>
          </p:nvPr>
        </p:nvSpPr>
        <p:spPr>
          <a:xfrm>
            <a:off x="685800" y="1736725"/>
            <a:ext cx="7772400" cy="1920875"/>
          </a:xfrm>
        </p:spPr>
        <p:txBody>
          <a:bodyPr/>
          <a:lstStyle>
            <a:lvl1pPr>
              <a:defRPr sz="6000"/>
            </a:lvl1pPr>
          </a:lstStyle>
          <a:p>
            <a:r>
              <a:rPr lang="es-ES" smtClean="0"/>
              <a:t>Haga clic para modificar el estilo de título del patrón</a:t>
            </a:r>
            <a:endParaRPr lang="es-ES"/>
          </a:p>
        </p:txBody>
      </p:sp>
      <p:sp>
        <p:nvSpPr>
          <p:cNvPr id="11265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s-ES" smtClean="0"/>
              <a:t>Haga clic para modificar el estilo de subtítulo del patrón</a:t>
            </a:r>
            <a:endParaRPr lang="es-ES"/>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GB"/>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GB"/>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B01A2D78-43DC-4107-BBB4-AE7A5844674F}" type="slidenum">
              <a:rPr lang="en-GB" smtClean="0"/>
              <a:pPr>
                <a:defRPr/>
              </a:pPr>
              <a:t>‹Nº›</a:t>
            </a:fld>
            <a:endParaRPr lang="en-GB"/>
          </a:p>
        </p:txBody>
      </p:sp>
    </p:spTree>
    <p:extLst>
      <p:ext uri="{BB962C8B-B14F-4D97-AF65-F5344CB8AC3E}">
        <p14:creationId xmlns:p14="http://schemas.microsoft.com/office/powerpoint/2010/main" val="1497693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6675A936-B148-4054-8F4A-BB4F8CB71EBC}"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117634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54457B2F-2AE5-40DC-9D4E-F830851C2C63}"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101876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287E124C-CCE3-40C0-9DF4-53C779263427}"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354689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Rectangle 2"/>
          <p:cNvSpPr>
            <a:spLocks noGrp="1" noChangeArrowheads="1"/>
          </p:cNvSpPr>
          <p:nvPr>
            <p:ph type="dt" sz="half" idx="10"/>
          </p:nvPr>
        </p:nvSpPr>
        <p:spPr>
          <a:ln/>
        </p:spPr>
        <p:txBody>
          <a:bodyPr/>
          <a:lstStyle>
            <a:lvl1pPr>
              <a:defRPr/>
            </a:lvl1pPr>
          </a:lstStyle>
          <a:p>
            <a:pPr>
              <a:defRPr/>
            </a:pPr>
            <a:endParaRPr lang="en-GB"/>
          </a:p>
        </p:txBody>
      </p:sp>
      <p:sp>
        <p:nvSpPr>
          <p:cNvPr id="8" name="Rectangle 3"/>
          <p:cNvSpPr>
            <a:spLocks noGrp="1" noChangeArrowheads="1"/>
          </p:cNvSpPr>
          <p:nvPr>
            <p:ph type="sldNum" sz="quarter" idx="11"/>
          </p:nvPr>
        </p:nvSpPr>
        <p:spPr>
          <a:ln/>
        </p:spPr>
        <p:txBody>
          <a:bodyPr/>
          <a:lstStyle>
            <a:lvl1pPr>
              <a:defRPr/>
            </a:lvl1pPr>
          </a:lstStyle>
          <a:p>
            <a:pPr>
              <a:defRPr/>
            </a:pPr>
            <a:fld id="{FC2CE3EC-145A-464C-9981-AE255339358D}" type="slidenum">
              <a:rPr lang="en-GB" smtClean="0"/>
              <a:pPr>
                <a:defRPr/>
              </a:pPr>
              <a:t>‹Nº›</a:t>
            </a:fld>
            <a:endParaRPr lang="en-GB"/>
          </a:p>
        </p:txBody>
      </p:sp>
      <p:sp>
        <p:nvSpPr>
          <p:cNvPr id="9"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778803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Rectangle 2"/>
          <p:cNvSpPr>
            <a:spLocks noGrp="1" noChangeArrowheads="1"/>
          </p:cNvSpPr>
          <p:nvPr>
            <p:ph type="dt" sz="half" idx="10"/>
          </p:nvPr>
        </p:nvSpPr>
        <p:spPr>
          <a:ln/>
        </p:spPr>
        <p:txBody>
          <a:bodyPr/>
          <a:lstStyle>
            <a:lvl1pPr>
              <a:defRPr/>
            </a:lvl1pPr>
          </a:lstStyle>
          <a:p>
            <a:pPr>
              <a:defRPr/>
            </a:pPr>
            <a:endParaRPr lang="en-GB"/>
          </a:p>
        </p:txBody>
      </p:sp>
      <p:sp>
        <p:nvSpPr>
          <p:cNvPr id="4" name="Rectangle 3"/>
          <p:cNvSpPr>
            <a:spLocks noGrp="1" noChangeArrowheads="1"/>
          </p:cNvSpPr>
          <p:nvPr>
            <p:ph type="sldNum" sz="quarter" idx="11"/>
          </p:nvPr>
        </p:nvSpPr>
        <p:spPr>
          <a:ln/>
        </p:spPr>
        <p:txBody>
          <a:bodyPr/>
          <a:lstStyle>
            <a:lvl1pPr>
              <a:defRPr/>
            </a:lvl1pPr>
          </a:lstStyle>
          <a:p>
            <a:pPr>
              <a:defRPr/>
            </a:pPr>
            <a:fld id="{A35A7147-F244-4FD0-89B6-FF932B0292E9}" type="slidenum">
              <a:rPr lang="en-GB" smtClean="0"/>
              <a:pPr>
                <a:defRPr/>
              </a:pPr>
              <a:t>‹Nº›</a:t>
            </a:fld>
            <a:endParaRPr lang="en-GB"/>
          </a:p>
        </p:txBody>
      </p:sp>
      <p:sp>
        <p:nvSpPr>
          <p:cNvPr id="5"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131782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GB"/>
          </a:p>
        </p:txBody>
      </p:sp>
      <p:sp>
        <p:nvSpPr>
          <p:cNvPr id="3" name="Rectangle 3"/>
          <p:cNvSpPr>
            <a:spLocks noGrp="1" noChangeArrowheads="1"/>
          </p:cNvSpPr>
          <p:nvPr>
            <p:ph type="sldNum" sz="quarter" idx="11"/>
          </p:nvPr>
        </p:nvSpPr>
        <p:spPr>
          <a:ln/>
        </p:spPr>
        <p:txBody>
          <a:bodyPr/>
          <a:lstStyle>
            <a:lvl1pPr>
              <a:defRPr/>
            </a:lvl1pPr>
          </a:lstStyle>
          <a:p>
            <a:pPr>
              <a:defRPr/>
            </a:pPr>
            <a:fld id="{D92A6D15-763A-4747-B4CD-552646EB5B61}" type="slidenum">
              <a:rPr lang="en-GB" smtClean="0"/>
              <a:pPr>
                <a:defRPr/>
              </a:pPr>
              <a:t>‹Nº›</a:t>
            </a:fld>
            <a:endParaRPr lang="en-GB"/>
          </a:p>
        </p:txBody>
      </p:sp>
      <p:sp>
        <p:nvSpPr>
          <p:cNvPr id="4"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575889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F0671B9B-778A-4C30-A561-F7EF886D1A8A}"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5310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1C914AFD-3EE4-4118-8D60-9DF2C27F6080}"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722100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PE"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C473267C-D707-40D1-B33C-2849ABAA2012}"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166728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6204A96D-ED09-428F-BF72-9C0A9C39539F}"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715011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7396AA6F-D23C-4A21-826B-8461CEB0190F}"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8681623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imágenes prediseñadas"/>
          <p:cNvSpPr>
            <a:spLocks noGrp="1"/>
          </p:cNvSpPr>
          <p:nvPr>
            <p:ph type="clipArt" sz="half" idx="2"/>
          </p:nvPr>
        </p:nvSpPr>
        <p:spPr>
          <a:xfrm>
            <a:off x="4648200" y="1600200"/>
            <a:ext cx="4038600" cy="4525963"/>
          </a:xfrm>
        </p:spPr>
        <p:txBody>
          <a:bodyPr/>
          <a:lstStyle/>
          <a:p>
            <a:pPr lvl="0"/>
            <a:r>
              <a:rPr lang="es-ES" noProof="0" smtClean="0"/>
              <a:t>Haga clic en el icono para agregar una imagen prediseñada</a:t>
            </a:r>
            <a:endParaRPr lang="es-PE" noProof="0" smtClean="0"/>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94BA0BC9-FC5F-421C-88AA-F6C87B14C848}"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5882422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94BA0BC9-FC5F-421C-88AA-F6C87B14C848}"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9852502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8229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3938588"/>
            <a:ext cx="8229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94BA0BC9-FC5F-421C-88AA-F6C87B14C848}"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17801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reserve="1">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imágenes prediseñadas"/>
          <p:cNvSpPr>
            <a:spLocks noGrp="1"/>
          </p:cNvSpPr>
          <p:nvPr>
            <p:ph type="clipArt" sz="half" idx="1"/>
          </p:nvPr>
        </p:nvSpPr>
        <p:spPr>
          <a:xfrm>
            <a:off x="457200" y="1600200"/>
            <a:ext cx="4038600" cy="4525963"/>
          </a:xfrm>
        </p:spPr>
        <p:txBody>
          <a:bodyPr/>
          <a:lstStyle/>
          <a:p>
            <a:pPr lvl="0"/>
            <a:r>
              <a:rPr lang="es-ES" noProof="0" smtClean="0"/>
              <a:t>Haga clic en el icono para agregar una imagen prediseñada</a:t>
            </a:r>
            <a:endParaRPr lang="es-PE" noProof="0" smtClean="0"/>
          </a:p>
        </p:txBody>
      </p:sp>
      <p:sp>
        <p:nvSpPr>
          <p:cNvPr id="4" name="3 Marcador de texto"/>
          <p:cNvSpPr>
            <a:spLocks noGrp="1"/>
          </p:cNvSpPr>
          <p:nvPr>
            <p:ph type="body"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s-ES_tradnl"/>
          </a:p>
        </p:txBody>
      </p:sp>
      <p:sp>
        <p:nvSpPr>
          <p:cNvPr id="6" name="Rectangle 3"/>
          <p:cNvSpPr>
            <a:spLocks noGrp="1" noChangeArrowheads="1"/>
          </p:cNvSpPr>
          <p:nvPr>
            <p:ph type="sldNum" sz="quarter" idx="11"/>
          </p:nvPr>
        </p:nvSpPr>
        <p:spPr>
          <a:ln/>
        </p:spPr>
        <p:txBody>
          <a:bodyPr/>
          <a:lstStyle>
            <a:lvl1pPr>
              <a:defRPr/>
            </a:lvl1pPr>
          </a:lstStyle>
          <a:p>
            <a:pPr>
              <a:defRPr/>
            </a:pPr>
            <a:fld id="{70A0A59C-6902-4DD0-AC67-8FA96C0BF3B0}" type="slidenum">
              <a:rPr lang="es-ES_tradnl" smtClean="0"/>
              <a:pPr>
                <a:defRPr/>
              </a:pPr>
              <a:t>‹Nº›</a:t>
            </a:fld>
            <a:endParaRPr lang="es-ES_tradnl"/>
          </a:p>
        </p:txBody>
      </p:sp>
      <p:sp>
        <p:nvSpPr>
          <p:cNvPr id="7" name="Rectangle 14"/>
          <p:cNvSpPr>
            <a:spLocks noGrp="1" noChangeArrowheads="1"/>
          </p:cNvSpPr>
          <p:nvPr>
            <p:ph type="ftr" sz="quarter" idx="12"/>
          </p:nvPr>
        </p:nvSpPr>
        <p:spPr>
          <a:ln/>
        </p:spPr>
        <p:txBody>
          <a:bodyPr/>
          <a:lstStyle>
            <a:lvl1pPr>
              <a:defRPr/>
            </a:lvl1pPr>
          </a:lstStyle>
          <a:p>
            <a:pPr>
              <a:defRPr/>
            </a:pPr>
            <a:endParaRPr lang="es-ES_tradnl"/>
          </a:p>
        </p:txBody>
      </p:sp>
    </p:spTree>
    <p:extLst>
      <p:ext uri="{BB962C8B-B14F-4D97-AF65-F5344CB8AC3E}">
        <p14:creationId xmlns:p14="http://schemas.microsoft.com/office/powerpoint/2010/main" val="1910954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x" preserve="1">
  <p:cSld name="Título,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94BA0BC9-FC5F-421C-88AA-F6C87B14C848}"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52552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5BF1B653-8A5B-4053-8EBC-3EB46A5CCBBF}"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35515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6"/>
          <p:cNvSpPr>
            <a:spLocks noGrp="1" noChangeArrowheads="1"/>
          </p:cNvSpPr>
          <p:nvPr>
            <p:ph type="ftr" sz="quarter" idx="10"/>
          </p:nvPr>
        </p:nvSpPr>
        <p:spPr>
          <a:ln/>
        </p:spPr>
        <p:txBody>
          <a:bodyPr/>
          <a:lstStyle>
            <a:lvl1pPr>
              <a:defRPr/>
            </a:lvl1pPr>
          </a:lstStyle>
          <a:p>
            <a:pPr>
              <a:defRPr/>
            </a:pPr>
            <a:endParaRPr lang="en-GB"/>
          </a:p>
        </p:txBody>
      </p:sp>
      <p:sp>
        <p:nvSpPr>
          <p:cNvPr id="6" name="Rectangle 27"/>
          <p:cNvSpPr>
            <a:spLocks noGrp="1" noChangeArrowheads="1"/>
          </p:cNvSpPr>
          <p:nvPr>
            <p:ph type="sldNum" sz="quarter" idx="11"/>
          </p:nvPr>
        </p:nvSpPr>
        <p:spPr>
          <a:ln/>
        </p:spPr>
        <p:txBody>
          <a:bodyPr/>
          <a:lstStyle>
            <a:lvl1pPr>
              <a:defRPr/>
            </a:lvl1pPr>
          </a:lstStyle>
          <a:p>
            <a:pPr>
              <a:defRPr/>
            </a:pPr>
            <a:fld id="{7D608F37-1EC0-425F-BF69-CEC3ED34178B}" type="slidenum">
              <a:rPr lang="en-GB"/>
              <a:pPr>
                <a:defRPr/>
              </a:pPr>
              <a:t>‹Nº›</a:t>
            </a:fld>
            <a:endParaRPr lang="en-GB"/>
          </a:p>
        </p:txBody>
      </p:sp>
      <p:sp>
        <p:nvSpPr>
          <p:cNvPr id="7"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19766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Rectangle 26"/>
          <p:cNvSpPr>
            <a:spLocks noGrp="1" noChangeArrowheads="1"/>
          </p:cNvSpPr>
          <p:nvPr>
            <p:ph type="ftr" sz="quarter" idx="10"/>
          </p:nvPr>
        </p:nvSpPr>
        <p:spPr>
          <a:ln/>
        </p:spPr>
        <p:txBody>
          <a:bodyPr/>
          <a:lstStyle>
            <a:lvl1pPr>
              <a:defRPr/>
            </a:lvl1pPr>
          </a:lstStyle>
          <a:p>
            <a:pPr>
              <a:defRPr/>
            </a:pPr>
            <a:endParaRPr lang="en-GB"/>
          </a:p>
        </p:txBody>
      </p:sp>
      <p:sp>
        <p:nvSpPr>
          <p:cNvPr id="8" name="Rectangle 27"/>
          <p:cNvSpPr>
            <a:spLocks noGrp="1" noChangeArrowheads="1"/>
          </p:cNvSpPr>
          <p:nvPr>
            <p:ph type="sldNum" sz="quarter" idx="11"/>
          </p:nvPr>
        </p:nvSpPr>
        <p:spPr>
          <a:ln/>
        </p:spPr>
        <p:txBody>
          <a:bodyPr/>
          <a:lstStyle>
            <a:lvl1pPr>
              <a:defRPr/>
            </a:lvl1pPr>
          </a:lstStyle>
          <a:p>
            <a:pPr>
              <a:defRPr/>
            </a:pPr>
            <a:fld id="{87394B7A-13C0-4C63-A997-BEAA225307AC}" type="slidenum">
              <a:rPr lang="en-GB"/>
              <a:pPr>
                <a:defRPr/>
              </a:pPr>
              <a:t>‹Nº›</a:t>
            </a:fld>
            <a:endParaRPr lang="en-GB"/>
          </a:p>
        </p:txBody>
      </p:sp>
      <p:sp>
        <p:nvSpPr>
          <p:cNvPr id="9"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40766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Rectangle 26"/>
          <p:cNvSpPr>
            <a:spLocks noGrp="1" noChangeArrowheads="1"/>
          </p:cNvSpPr>
          <p:nvPr>
            <p:ph type="ftr" sz="quarter" idx="10"/>
          </p:nvPr>
        </p:nvSpPr>
        <p:spPr>
          <a:ln/>
        </p:spPr>
        <p:txBody>
          <a:bodyPr/>
          <a:lstStyle>
            <a:lvl1pPr>
              <a:defRPr/>
            </a:lvl1pPr>
          </a:lstStyle>
          <a:p>
            <a:pPr>
              <a:defRPr/>
            </a:pPr>
            <a:endParaRPr lang="en-GB"/>
          </a:p>
        </p:txBody>
      </p:sp>
      <p:sp>
        <p:nvSpPr>
          <p:cNvPr id="4" name="Rectangle 27"/>
          <p:cNvSpPr>
            <a:spLocks noGrp="1" noChangeArrowheads="1"/>
          </p:cNvSpPr>
          <p:nvPr>
            <p:ph type="sldNum" sz="quarter" idx="11"/>
          </p:nvPr>
        </p:nvSpPr>
        <p:spPr>
          <a:ln/>
        </p:spPr>
        <p:txBody>
          <a:bodyPr/>
          <a:lstStyle>
            <a:lvl1pPr>
              <a:defRPr/>
            </a:lvl1pPr>
          </a:lstStyle>
          <a:p>
            <a:pPr>
              <a:defRPr/>
            </a:pPr>
            <a:fld id="{727E26B5-183D-45E2-885C-51399012291E}" type="slidenum">
              <a:rPr lang="en-GB"/>
              <a:pPr>
                <a:defRPr/>
              </a:pPr>
              <a:t>‹Nº›</a:t>
            </a:fld>
            <a:endParaRPr lang="en-GB"/>
          </a:p>
        </p:txBody>
      </p:sp>
      <p:sp>
        <p:nvSpPr>
          <p:cNvPr id="5"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37858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6"/>
          <p:cNvSpPr>
            <a:spLocks noGrp="1" noChangeArrowheads="1"/>
          </p:cNvSpPr>
          <p:nvPr>
            <p:ph type="ftr" sz="quarter" idx="10"/>
          </p:nvPr>
        </p:nvSpPr>
        <p:spPr>
          <a:ln/>
        </p:spPr>
        <p:txBody>
          <a:bodyPr/>
          <a:lstStyle>
            <a:lvl1pPr>
              <a:defRPr/>
            </a:lvl1pPr>
          </a:lstStyle>
          <a:p>
            <a:pPr>
              <a:defRPr/>
            </a:pPr>
            <a:endParaRPr lang="en-GB"/>
          </a:p>
        </p:txBody>
      </p:sp>
      <p:sp>
        <p:nvSpPr>
          <p:cNvPr id="3" name="Rectangle 27"/>
          <p:cNvSpPr>
            <a:spLocks noGrp="1" noChangeArrowheads="1"/>
          </p:cNvSpPr>
          <p:nvPr>
            <p:ph type="sldNum" sz="quarter" idx="11"/>
          </p:nvPr>
        </p:nvSpPr>
        <p:spPr>
          <a:ln/>
        </p:spPr>
        <p:txBody>
          <a:bodyPr/>
          <a:lstStyle>
            <a:lvl1pPr>
              <a:defRPr/>
            </a:lvl1pPr>
          </a:lstStyle>
          <a:p>
            <a:pPr>
              <a:defRPr/>
            </a:pPr>
            <a:fld id="{69B4940F-D5F3-4454-AE31-53219D69E0F8}" type="slidenum">
              <a:rPr lang="en-GB"/>
              <a:pPr>
                <a:defRPr/>
              </a:pPr>
              <a:t>‹Nº›</a:t>
            </a:fld>
            <a:endParaRPr lang="en-GB"/>
          </a:p>
        </p:txBody>
      </p:sp>
      <p:sp>
        <p:nvSpPr>
          <p:cNvPr id="4"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25368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6"/>
          <p:cNvSpPr>
            <a:spLocks noGrp="1" noChangeArrowheads="1"/>
          </p:cNvSpPr>
          <p:nvPr>
            <p:ph type="ftr" sz="quarter" idx="10"/>
          </p:nvPr>
        </p:nvSpPr>
        <p:spPr>
          <a:ln/>
        </p:spPr>
        <p:txBody>
          <a:bodyPr/>
          <a:lstStyle>
            <a:lvl1pPr>
              <a:defRPr/>
            </a:lvl1pPr>
          </a:lstStyle>
          <a:p>
            <a:pPr>
              <a:defRPr/>
            </a:pPr>
            <a:endParaRPr lang="en-GB"/>
          </a:p>
        </p:txBody>
      </p:sp>
      <p:sp>
        <p:nvSpPr>
          <p:cNvPr id="6" name="Rectangle 27"/>
          <p:cNvSpPr>
            <a:spLocks noGrp="1" noChangeArrowheads="1"/>
          </p:cNvSpPr>
          <p:nvPr>
            <p:ph type="sldNum" sz="quarter" idx="11"/>
          </p:nvPr>
        </p:nvSpPr>
        <p:spPr>
          <a:ln/>
        </p:spPr>
        <p:txBody>
          <a:bodyPr/>
          <a:lstStyle>
            <a:lvl1pPr>
              <a:defRPr/>
            </a:lvl1pPr>
          </a:lstStyle>
          <a:p>
            <a:pPr>
              <a:defRPr/>
            </a:pPr>
            <a:fld id="{234321DD-E2C5-4566-BB15-4B93ACD00D29}" type="slidenum">
              <a:rPr lang="en-GB"/>
              <a:pPr>
                <a:defRPr/>
              </a:pPr>
              <a:t>‹Nº›</a:t>
            </a:fld>
            <a:endParaRPr lang="en-GB"/>
          </a:p>
        </p:txBody>
      </p:sp>
      <p:sp>
        <p:nvSpPr>
          <p:cNvPr id="7"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90535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PE"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6"/>
          <p:cNvSpPr>
            <a:spLocks noGrp="1" noChangeArrowheads="1"/>
          </p:cNvSpPr>
          <p:nvPr>
            <p:ph type="ftr" sz="quarter" idx="10"/>
          </p:nvPr>
        </p:nvSpPr>
        <p:spPr>
          <a:ln/>
        </p:spPr>
        <p:txBody>
          <a:bodyPr/>
          <a:lstStyle>
            <a:lvl1pPr>
              <a:defRPr/>
            </a:lvl1pPr>
          </a:lstStyle>
          <a:p>
            <a:pPr>
              <a:defRPr/>
            </a:pPr>
            <a:endParaRPr lang="en-GB"/>
          </a:p>
        </p:txBody>
      </p:sp>
      <p:sp>
        <p:nvSpPr>
          <p:cNvPr id="6" name="Rectangle 27"/>
          <p:cNvSpPr>
            <a:spLocks noGrp="1" noChangeArrowheads="1"/>
          </p:cNvSpPr>
          <p:nvPr>
            <p:ph type="sldNum" sz="quarter" idx="11"/>
          </p:nvPr>
        </p:nvSpPr>
        <p:spPr>
          <a:ln/>
        </p:spPr>
        <p:txBody>
          <a:bodyPr/>
          <a:lstStyle>
            <a:lvl1pPr>
              <a:defRPr/>
            </a:lvl1pPr>
          </a:lstStyle>
          <a:p>
            <a:pPr>
              <a:defRPr/>
            </a:pPr>
            <a:fld id="{E26AD76A-E06E-4B2E-845E-63D1797867F1}" type="slidenum">
              <a:rPr lang="en-GB"/>
              <a:pPr>
                <a:defRPr/>
              </a:pPr>
              <a:t>‹Nº›</a:t>
            </a:fld>
            <a:endParaRPr lang="en-GB"/>
          </a:p>
        </p:txBody>
      </p:sp>
      <p:sp>
        <p:nvSpPr>
          <p:cNvPr id="7"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89729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59875" cy="6858000"/>
            <a:chOff x="0" y="0"/>
            <a:chExt cx="5770" cy="4320"/>
          </a:xfrm>
        </p:grpSpPr>
        <p:sp>
          <p:nvSpPr>
            <p:cNvPr id="11267"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pPr>
                <a:defRPr/>
              </a:pPr>
              <a:endParaRPr lang="es-PE"/>
            </a:p>
          </p:txBody>
        </p:sp>
        <p:sp>
          <p:nvSpPr>
            <p:cNvPr id="11268"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69"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70"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pPr>
                <a:defRPr/>
              </a:pPr>
              <a:endParaRPr lang="es-PE"/>
            </a:p>
          </p:txBody>
        </p:sp>
        <p:sp>
          <p:nvSpPr>
            <p:cNvPr id="11271"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272"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273"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1274"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1275"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276"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77"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1278"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1279"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1280"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pPr>
                <a:defRPr/>
              </a:pPr>
              <a:endParaRPr lang="es-PE"/>
            </a:p>
          </p:txBody>
        </p:sp>
        <p:sp>
          <p:nvSpPr>
            <p:cNvPr id="11281"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82"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83"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1284"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285"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86"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pPr>
                <a:defRPr/>
              </a:pPr>
              <a:endParaRPr lang="es-PE"/>
            </a:p>
          </p:txBody>
        </p:sp>
        <p:sp>
          <p:nvSpPr>
            <p:cNvPr id="11287"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pPr>
                <a:defRPr/>
              </a:pPr>
              <a:endParaRPr lang="es-PE"/>
            </a:p>
          </p:txBody>
        </p:sp>
      </p:grpSp>
      <p:sp>
        <p:nvSpPr>
          <p:cNvPr id="11288" name="Rectangle 24"/>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GB" smtClean="0"/>
              <a:t>Haga clic para cambiar el estilo de título	</a:t>
            </a:r>
          </a:p>
        </p:txBody>
      </p:sp>
      <p:sp>
        <p:nvSpPr>
          <p:cNvPr id="11289" name="Rectangle 25"/>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Haga clic para modificar el estilo de texto del patrón</a:t>
            </a:r>
          </a:p>
          <a:p>
            <a:pPr lvl="1"/>
            <a:r>
              <a:rPr lang="en-GB" smtClean="0"/>
              <a:t>Segundo nivel</a:t>
            </a:r>
          </a:p>
          <a:p>
            <a:pPr lvl="2"/>
            <a:r>
              <a:rPr lang="en-GB" smtClean="0"/>
              <a:t>Tercer nivel</a:t>
            </a:r>
          </a:p>
          <a:p>
            <a:pPr lvl="3"/>
            <a:r>
              <a:rPr lang="en-GB" smtClean="0"/>
              <a:t>Cuarto nivel</a:t>
            </a:r>
          </a:p>
          <a:p>
            <a:pPr lvl="4"/>
            <a:r>
              <a:rPr lang="en-GB" smtClean="0"/>
              <a:t>Quinto nivel</a:t>
            </a:r>
          </a:p>
        </p:txBody>
      </p:sp>
      <p:sp>
        <p:nvSpPr>
          <p:cNvPr id="11290" name="Rectangle 2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pPr>
              <a:defRPr/>
            </a:pPr>
            <a:endParaRPr lang="en-GB"/>
          </a:p>
        </p:txBody>
      </p:sp>
      <p:sp>
        <p:nvSpPr>
          <p:cNvPr id="11291" name="Rectangle 27"/>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pPr>
              <a:defRPr/>
            </a:pPr>
            <a:fld id="{52D2A3CF-14DD-4A5F-B70C-AA6E9E8F388A}" type="slidenum">
              <a:rPr lang="en-GB"/>
              <a:pPr>
                <a:defRPr/>
              </a:pPr>
              <a:t>‹Nº›</a:t>
            </a:fld>
            <a:endParaRPr lang="en-GB"/>
          </a:p>
        </p:txBody>
      </p:sp>
      <p:sp>
        <p:nvSpPr>
          <p:cNvPr id="11292" name="Rectangle 2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pPr>
              <a:defRPr/>
            </a:pPr>
            <a:endParaRPr lang="en-GB"/>
          </a:p>
        </p:txBody>
      </p:sp>
    </p:spTree>
  </p:cSld>
  <p:clrMap bg1="dk2" tx1="lt1" bg2="dk1" tx2="lt2" accent1="accent1" accent2="accent2" accent3="accent3" accent4="accent4" accent5="accent5" accent6="accent6" hlink="hlink" folHlink="folHlink"/>
  <p:sldLayoutIdLst>
    <p:sldLayoutId id="2147484079"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l"/>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80000"/>
        <a:buFont typeface="Wingdings" pitchFamily="2" charset="2"/>
        <a:buChar char="l"/>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hlink"/>
        </a:buClr>
        <a:buSzPct val="8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11161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2D2A3CF-14DD-4A5F-B70C-AA6E9E8F388A}" type="slidenum">
              <a:rPr lang="en-GB" smtClean="0"/>
              <a:pPr>
                <a:defRPr/>
              </a:pPr>
              <a:t>‹Nº›</a:t>
            </a:fld>
            <a:endParaRPr lang="en-GB"/>
          </a:p>
        </p:txBody>
      </p:sp>
      <p:grpSp>
        <p:nvGrpSpPr>
          <p:cNvPr id="4100" name="Group 4"/>
          <p:cNvGrpSpPr>
            <a:grpSpLocks/>
          </p:cNvGrpSpPr>
          <p:nvPr/>
        </p:nvGrpSpPr>
        <p:grpSpPr bwMode="auto">
          <a:xfrm>
            <a:off x="0" y="0"/>
            <a:ext cx="9142413" cy="6850063"/>
            <a:chOff x="0" y="0"/>
            <a:chExt cx="5758" cy="4315"/>
          </a:xfrm>
        </p:grpSpPr>
        <p:grpSp>
          <p:nvGrpSpPr>
            <p:cNvPr id="4104" name="Group 5"/>
            <p:cNvGrpSpPr>
              <a:grpSpLocks/>
            </p:cNvGrpSpPr>
            <p:nvPr userDrawn="1"/>
          </p:nvGrpSpPr>
          <p:grpSpPr bwMode="auto">
            <a:xfrm>
              <a:off x="1728" y="2230"/>
              <a:ext cx="4027" cy="2085"/>
              <a:chOff x="1728" y="2230"/>
              <a:chExt cx="4027" cy="2085"/>
            </a:xfrm>
          </p:grpSpPr>
          <p:sp>
            <p:nvSpPr>
              <p:cNvPr id="11162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s-PE"/>
              </a:p>
            </p:txBody>
          </p:sp>
          <p:sp>
            <p:nvSpPr>
              <p:cNvPr id="11162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s-PE"/>
              </a:p>
            </p:txBody>
          </p:sp>
          <p:sp>
            <p:nvSpPr>
              <p:cNvPr id="111624" name="Freeform 8"/>
              <p:cNvSpPr>
                <a:spLocks/>
              </p:cNvSpPr>
              <p:nvPr/>
            </p:nvSpPr>
            <p:spPr bwMode="hidden">
              <a:xfrm>
                <a:off x="2898" y="3346"/>
                <a:ext cx="2851"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s-PE"/>
              </a:p>
            </p:txBody>
          </p:sp>
          <p:sp>
            <p:nvSpPr>
              <p:cNvPr id="111625"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s-PE"/>
              </a:p>
            </p:txBody>
          </p:sp>
          <p:sp>
            <p:nvSpPr>
              <p:cNvPr id="11162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s-PE"/>
              </a:p>
            </p:txBody>
          </p:sp>
        </p:grpSp>
        <p:sp>
          <p:nvSpPr>
            <p:cNvPr id="11162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s-PE"/>
            </a:p>
          </p:txBody>
        </p:sp>
        <p:sp>
          <p:nvSpPr>
            <p:cNvPr id="111628"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s-PE"/>
            </a:p>
          </p:txBody>
        </p:sp>
      </p:grpSp>
      <p:sp>
        <p:nvSpPr>
          <p:cNvPr id="11162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11630"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GB"/>
          </a:p>
        </p:txBody>
      </p:sp>
      <p:sp>
        <p:nvSpPr>
          <p:cNvPr id="11163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Tree>
  </p:cSld>
  <p:clrMap bg1="dk2" tx1="lt1" bg2="dk1" tx2="lt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 id="2147484096" r:id="rId14"/>
    <p:sldLayoutId id="2147484097" r:id="rId15"/>
    <p:sldLayoutId id="2147484098" r:id="rId16"/>
  </p:sldLayoutIdLs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1" fontAlgn="base" hangingPunct="1">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http://www.solcomhouse.com/Egasstnergy2.gif" TargetMode="External"/><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http://www.energiasrenovables.ciemat.es/especiales/energia/img/grafico2.gif" TargetMode="External"/><Relationship Id="rId2" Type="http://schemas.openxmlformats.org/officeDocument/2006/relationships/image" Target="../media/image9.gi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google.es/url?sa=i&amp;rct=j&amp;q=combustion+completa+e+incompleta&amp;source=images&amp;cd=&amp;cad=rja&amp;docid=XPErC5abbhqOeM&amp;tbnid=J-eSZB25q14CZM:&amp;ved=0CAUQjRw&amp;url=http://www.taringa.net/posts/apuntes-y-monografias/16349271/Monografia-propia-sobre-motores-de-combustion-interna.html&amp;ei=MTd3UbS_BJje4AOXqoEI&amp;bvm=bv.45580626,d.dmg&amp;psig=AFQjCNFoT7JE5d_Ig2ipt2z4zCcbEhkB5w&amp;ust=1366853169061751"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hyperlink" Target="http://es.wikipedia.org/wiki/Archivo:4-Stroke-Engine.gif" TargetMode="External"/><Relationship Id="rId1" Type="http://schemas.openxmlformats.org/officeDocument/2006/relationships/slideLayout" Target="../slideLayouts/slideLayout18.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25.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2.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6.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27.wmf"/><Relationship Id="rId5" Type="http://schemas.openxmlformats.org/officeDocument/2006/relationships/oleObject" Target="../embeddings/oleObject9.bin"/><Relationship Id="rId4" Type="http://schemas.openxmlformats.org/officeDocument/2006/relationships/image" Target="../media/image2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elcaptor.com/wp-content/uploads/2013/08/Cuota-Produccion-Mundial-Petroleo-Paises.png"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939180" y="2636912"/>
            <a:ext cx="7161212" cy="1800200"/>
          </a:xfrm>
        </p:spPr>
        <p:txBody>
          <a:bodyPr/>
          <a:lstStyle/>
          <a:p>
            <a:pPr eaLnBrk="1" hangingPunct="1">
              <a:defRPr/>
            </a:pPr>
            <a:r>
              <a:rPr lang="en-GB" sz="4800" b="1" dirty="0" smtClean="0">
                <a:solidFill>
                  <a:srgbClr val="FFFF00"/>
                </a:solidFill>
              </a:rPr>
              <a:t>CAPÍTULO V</a:t>
            </a:r>
          </a:p>
          <a:p>
            <a:pPr eaLnBrk="1" hangingPunct="1">
              <a:defRPr/>
            </a:pPr>
            <a:r>
              <a:rPr lang="en-GB" sz="4800" b="1" dirty="0" smtClean="0">
                <a:solidFill>
                  <a:srgbClr val="FFFF00"/>
                </a:solidFill>
              </a:rPr>
              <a:t>COMBUSTIÓN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4"/>
          <p:cNvSpPr>
            <a:spLocks noGrp="1" noChangeArrowheads="1"/>
          </p:cNvSpPr>
          <p:nvPr>
            <p:ph type="title"/>
          </p:nvPr>
        </p:nvSpPr>
        <p:spPr>
          <a:xfrm>
            <a:off x="395536" y="332656"/>
            <a:ext cx="8229600" cy="1143000"/>
          </a:xfrm>
        </p:spPr>
        <p:txBody>
          <a:bodyPr/>
          <a:lstStyle/>
          <a:p>
            <a:pPr algn="l" eaLnBrk="1" hangingPunct="1">
              <a:defRPr/>
            </a:pPr>
            <a:r>
              <a:rPr lang="en-GB" sz="3200" dirty="0" smtClean="0">
                <a:solidFill>
                  <a:srgbClr val="FFC000"/>
                </a:solidFill>
                <a:latin typeface="Arial" charset="0"/>
              </a:rPr>
              <a:t>GAS NATURAL</a:t>
            </a:r>
          </a:p>
        </p:txBody>
      </p:sp>
      <p:sp>
        <p:nvSpPr>
          <p:cNvPr id="130053" name="Rectangle 5"/>
          <p:cNvSpPr>
            <a:spLocks noGrp="1" noChangeArrowheads="1"/>
          </p:cNvSpPr>
          <p:nvPr>
            <p:ph sz="half" idx="1"/>
          </p:nvPr>
        </p:nvSpPr>
        <p:spPr>
          <a:xfrm>
            <a:off x="35496" y="1340768"/>
            <a:ext cx="4608512" cy="5300663"/>
          </a:xfrm>
        </p:spPr>
        <p:txBody>
          <a:bodyPr/>
          <a:lstStyle/>
          <a:p>
            <a:pPr algn="just" eaLnBrk="1" hangingPunct="1">
              <a:lnSpc>
                <a:spcPct val="90000"/>
              </a:lnSpc>
              <a:buFont typeface="Wingdings" pitchFamily="2" charset="2"/>
              <a:buNone/>
              <a:defRPr/>
            </a:pPr>
            <a:r>
              <a:rPr lang="es-ES_tradnl" sz="2400" dirty="0" smtClean="0">
                <a:latin typeface="Arial" charset="0"/>
              </a:rPr>
              <a:t>    El </a:t>
            </a:r>
            <a:r>
              <a:rPr lang="es-ES_tradnl" sz="2400" b="1" dirty="0" smtClean="0">
                <a:latin typeface="Arial" charset="0"/>
              </a:rPr>
              <a:t>gas natural</a:t>
            </a:r>
            <a:r>
              <a:rPr lang="es-ES_tradnl" sz="2400" dirty="0" smtClean="0">
                <a:latin typeface="Arial" charset="0"/>
              </a:rPr>
              <a:t> está constituido por </a:t>
            </a:r>
            <a:r>
              <a:rPr lang="es-ES_tradnl" sz="2400" b="1" dirty="0" smtClean="0">
                <a:latin typeface="Arial" charset="0"/>
              </a:rPr>
              <a:t>hidrocarburos de bajo punto de ebullición</a:t>
            </a:r>
            <a:r>
              <a:rPr lang="es-ES_tradnl" sz="2400" dirty="0" smtClean="0">
                <a:latin typeface="Arial" charset="0"/>
              </a:rPr>
              <a:t>; el componente principal, aproximadamente el </a:t>
            </a:r>
            <a:r>
              <a:rPr lang="es-ES_tradnl" sz="2400" dirty="0" smtClean="0">
                <a:solidFill>
                  <a:srgbClr val="FFFF00"/>
                </a:solidFill>
                <a:latin typeface="Arial" charset="0"/>
              </a:rPr>
              <a:t>85%</a:t>
            </a:r>
            <a:r>
              <a:rPr lang="es-ES_tradnl" sz="2400" dirty="0" smtClean="0">
                <a:latin typeface="Arial" charset="0"/>
              </a:rPr>
              <a:t>, es </a:t>
            </a:r>
            <a:r>
              <a:rPr lang="es-ES_tradnl" sz="2400" b="1" dirty="0" smtClean="0">
                <a:solidFill>
                  <a:srgbClr val="FFFF00"/>
                </a:solidFill>
                <a:latin typeface="Arial" charset="0"/>
              </a:rPr>
              <a:t>metano</a:t>
            </a:r>
            <a:r>
              <a:rPr lang="es-ES_tradnl" sz="2400" dirty="0" smtClean="0">
                <a:latin typeface="Arial" charset="0"/>
              </a:rPr>
              <a:t>. En menores proporciones está presente el </a:t>
            </a:r>
            <a:r>
              <a:rPr lang="es-ES_tradnl" sz="2400" dirty="0" smtClean="0">
                <a:solidFill>
                  <a:srgbClr val="FFFF00"/>
                </a:solidFill>
                <a:latin typeface="Arial" charset="0"/>
              </a:rPr>
              <a:t>etano</a:t>
            </a:r>
            <a:r>
              <a:rPr lang="es-ES_tradnl" sz="2400" dirty="0" smtClean="0">
                <a:latin typeface="Arial" charset="0"/>
              </a:rPr>
              <a:t>, aproximadamente un </a:t>
            </a:r>
            <a:r>
              <a:rPr lang="es-ES_tradnl" sz="2400" dirty="0" smtClean="0">
                <a:solidFill>
                  <a:srgbClr val="FFFF00"/>
                </a:solidFill>
                <a:latin typeface="Arial" charset="0"/>
              </a:rPr>
              <a:t>10%</a:t>
            </a:r>
            <a:r>
              <a:rPr lang="es-ES_tradnl" sz="2400" dirty="0" smtClean="0">
                <a:latin typeface="Arial" charset="0"/>
              </a:rPr>
              <a:t> y el </a:t>
            </a:r>
            <a:r>
              <a:rPr lang="es-ES_tradnl" sz="2400" dirty="0" smtClean="0">
                <a:solidFill>
                  <a:srgbClr val="FFFF00"/>
                </a:solidFill>
                <a:latin typeface="Arial" charset="0"/>
              </a:rPr>
              <a:t>propano</a:t>
            </a:r>
            <a:r>
              <a:rPr lang="es-ES_tradnl" sz="2400" dirty="0" smtClean="0">
                <a:latin typeface="Arial" charset="0"/>
              </a:rPr>
              <a:t> que puede llegar a porcentajes de hasta un </a:t>
            </a:r>
            <a:r>
              <a:rPr lang="es-ES_tradnl" sz="2400" dirty="0" smtClean="0">
                <a:solidFill>
                  <a:srgbClr val="FFFF00"/>
                </a:solidFill>
                <a:latin typeface="Arial" charset="0"/>
              </a:rPr>
              <a:t>3%</a:t>
            </a:r>
            <a:r>
              <a:rPr lang="es-ES_tradnl" sz="2400" dirty="0" smtClean="0">
                <a:latin typeface="Arial" charset="0"/>
              </a:rPr>
              <a:t>. En cantidades aún menores aparecen el butano, pentano, hexano, heptano y octano. </a:t>
            </a:r>
            <a:endParaRPr lang="en-GB" sz="2400" dirty="0" smtClean="0">
              <a:latin typeface="Arial" charset="0"/>
            </a:endParaRPr>
          </a:p>
        </p:txBody>
      </p:sp>
      <p:pic>
        <p:nvPicPr>
          <p:cNvPr id="19460" name="Picture 7" descr="http://www.solcomhouse.com/Egasstnergy2.gif"/>
          <p:cNvPicPr>
            <a:picLocks noGrp="1" noChangeAspect="1" noChangeArrowheads="1"/>
          </p:cNvPicPr>
          <p:nvPr>
            <p:ph sz="half" idx="2"/>
          </p:nvPr>
        </p:nvPicPr>
        <p:blipFill>
          <a:blip r:embed="rId2" r:link="rId3">
            <a:extLst>
              <a:ext uri="{28A0092B-C50C-407E-A947-70E740481C1C}">
                <a14:useLocalDpi xmlns:a14="http://schemas.microsoft.com/office/drawing/2010/main" val="0"/>
              </a:ext>
            </a:extLst>
          </a:blip>
          <a:srcRect/>
          <a:stretch>
            <a:fillRect/>
          </a:stretch>
        </p:blipFill>
        <p:spPr>
          <a:xfrm>
            <a:off x="4860032" y="2233910"/>
            <a:ext cx="3900487" cy="2635250"/>
          </a:xfr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s-ES" sz="2800" i="1" dirty="0" smtClean="0">
                <a:latin typeface="Arial" charset="0"/>
              </a:rPr>
              <a:t> </a:t>
            </a:r>
            <a:r>
              <a:rPr lang="es-ES" sz="2800" dirty="0" smtClean="0">
                <a:solidFill>
                  <a:schemeClr val="tx1"/>
                </a:solidFill>
                <a:latin typeface="Arial" charset="0"/>
              </a:rPr>
              <a:t>COMBUSTIBLES MÁS UTILIZADOS</a:t>
            </a:r>
            <a:endParaRPr lang="en-GB" sz="2800" dirty="0" smtClean="0">
              <a:solidFill>
                <a:schemeClr val="tx1"/>
              </a:solidFill>
              <a:latin typeface="Arial" charset="0"/>
            </a:endParaRPr>
          </a:p>
        </p:txBody>
      </p:sp>
      <p:graphicFrame>
        <p:nvGraphicFramePr>
          <p:cNvPr id="115856" name="Group 144"/>
          <p:cNvGraphicFramePr>
            <a:graphicFrameLocks noGrp="1"/>
          </p:cNvGraphicFramePr>
          <p:nvPr>
            <p:extLst>
              <p:ext uri="{D42A27DB-BD31-4B8C-83A1-F6EECF244321}">
                <p14:modId xmlns:p14="http://schemas.microsoft.com/office/powerpoint/2010/main" val="114730903"/>
              </p:ext>
            </p:extLst>
          </p:nvPr>
        </p:nvGraphicFramePr>
        <p:xfrm>
          <a:off x="971550" y="1214438"/>
          <a:ext cx="7243763" cy="5311771"/>
        </p:xfrm>
        <a:graphic>
          <a:graphicData uri="http://schemas.openxmlformats.org/drawingml/2006/table">
            <a:tbl>
              <a:tblPr/>
              <a:tblGrid>
                <a:gridCol w="3614548"/>
                <a:gridCol w="3629215"/>
              </a:tblGrid>
              <a:tr h="423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ea typeface="Times New Roman" pitchFamily="18" charset="0"/>
                          <a:cs typeface="Arial" charset="0"/>
                        </a:rPr>
                        <a:t>Combustible</a:t>
                      </a:r>
                      <a:endPar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ea typeface="Times New Roman" pitchFamily="18" charset="0"/>
                          <a:cs typeface="Arial" charset="0"/>
                        </a:rPr>
                        <a:t>kcal/kg</a:t>
                      </a:r>
                      <a:endPar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00"/>
                    </a:solidFill>
                  </a:tcPr>
                </a:tc>
              </a:tr>
              <a:tr h="423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t> </a:t>
                      </a:r>
                      <a:r>
                        <a:rPr kumimoji="0" lang="en-GB" sz="2000" b="0" i="0" u="none" strike="noStrike" cap="none" normalizeH="0" baseline="0" dirty="0" err="1" smtClean="0">
                          <a:ln>
                            <a:noFill/>
                          </a:ln>
                          <a:solidFill>
                            <a:schemeClr val="tx1"/>
                          </a:solidFill>
                          <a:effectLst/>
                          <a:latin typeface="Arial" charset="0"/>
                          <a:ea typeface="Times New Roman" pitchFamily="18" charset="0"/>
                          <a:cs typeface="Arial" charset="0"/>
                        </a:rPr>
                        <a:t>Acetileno</a:t>
                      </a:r>
                      <a:endPar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ea typeface="Times New Roman" pitchFamily="18" charset="0"/>
                          <a:cs typeface="Arial" charset="0"/>
                        </a:rPr>
                        <a:t>11.600 kcal/kg</a:t>
                      </a: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r>
              <a:tr h="10753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smtClean="0">
                          <a:ln>
                            <a:noFill/>
                          </a:ln>
                          <a:solidFill>
                            <a:schemeClr val="tx1"/>
                          </a:solidFill>
                          <a:effectLst/>
                          <a:latin typeface="Arial" charset="0"/>
                          <a:ea typeface="Times New Roman" pitchFamily="18" charset="0"/>
                          <a:cs typeface="Arial" charset="0"/>
                        </a:rPr>
                        <a:t>Propano</a:t>
                      </a:r>
                      <a: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t/>
                      </a:r>
                      <a:b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br>
                      <a:r>
                        <a:rPr kumimoji="0" lang="en-GB" sz="2000" b="0" i="0" u="none" strike="noStrike" cap="none" normalizeH="0" baseline="0" dirty="0" err="1" smtClean="0">
                          <a:ln>
                            <a:noFill/>
                          </a:ln>
                          <a:solidFill>
                            <a:schemeClr val="tx1"/>
                          </a:solidFill>
                          <a:effectLst/>
                          <a:latin typeface="Arial" charset="0"/>
                          <a:ea typeface="Times New Roman" pitchFamily="18" charset="0"/>
                          <a:cs typeface="Arial" charset="0"/>
                        </a:rPr>
                        <a:t>Gasolina</a:t>
                      </a:r>
                      <a: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t/>
                      </a:r>
                      <a:b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br>
                      <a:r>
                        <a:rPr kumimoji="0" lang="en-GB" sz="2000" b="0" i="0" u="none" strike="noStrike" cap="none" normalizeH="0" baseline="0" dirty="0" err="1" smtClean="0">
                          <a:ln>
                            <a:noFill/>
                          </a:ln>
                          <a:solidFill>
                            <a:schemeClr val="tx1"/>
                          </a:solidFill>
                          <a:effectLst/>
                          <a:latin typeface="Arial" charset="0"/>
                          <a:ea typeface="Times New Roman" pitchFamily="18" charset="0"/>
                          <a:cs typeface="Arial" charset="0"/>
                        </a:rPr>
                        <a:t>Butano</a:t>
                      </a:r>
                      <a:endPar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t>11.000 kcal/kg</a:t>
                      </a: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r>
              <a:tr h="423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t>Gasoil</a:t>
                      </a: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t>10.200 kcal/kg</a:t>
                      </a: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r>
              <a:tr h="423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t>Fuel-oil</a:t>
                      </a: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t>9.600 kcal/kg</a:t>
                      </a: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r>
              <a:tr h="423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smtClean="0">
                          <a:ln>
                            <a:noFill/>
                          </a:ln>
                          <a:solidFill>
                            <a:schemeClr val="tx1"/>
                          </a:solidFill>
                          <a:effectLst/>
                          <a:latin typeface="Arial" charset="0"/>
                          <a:ea typeface="Times New Roman" pitchFamily="18" charset="0"/>
                          <a:cs typeface="Arial" charset="0"/>
                        </a:rPr>
                        <a:t>Antracita</a:t>
                      </a:r>
                      <a:endPar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t>8.300 kcal/kg</a:t>
                      </a: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r>
              <a:tr h="423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smtClean="0">
                          <a:ln>
                            <a:noFill/>
                          </a:ln>
                          <a:solidFill>
                            <a:schemeClr val="tx1"/>
                          </a:solidFill>
                          <a:effectLst/>
                          <a:latin typeface="Arial" charset="0"/>
                          <a:ea typeface="Times New Roman" pitchFamily="18" charset="0"/>
                          <a:cs typeface="Arial" charset="0"/>
                        </a:rPr>
                        <a:t>Coque</a:t>
                      </a:r>
                      <a:endPar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t>7.800 Kcal.</a:t>
                      </a: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r>
              <a:tr h="423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t>Alcohol de 95°</a:t>
                      </a: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t>6.740 kcal/kg</a:t>
                      </a: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r>
              <a:tr h="423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smtClean="0">
                          <a:ln>
                            <a:noFill/>
                          </a:ln>
                          <a:solidFill>
                            <a:schemeClr val="tx1"/>
                          </a:solidFill>
                          <a:effectLst/>
                          <a:latin typeface="Arial" charset="0"/>
                          <a:ea typeface="Times New Roman" pitchFamily="18" charset="0"/>
                          <a:cs typeface="Arial" charset="0"/>
                        </a:rPr>
                        <a:t>Lignito</a:t>
                      </a:r>
                      <a:endPar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t>4.800 kcal/kg</a:t>
                      </a: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r>
              <a:tr h="423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smtClean="0">
                          <a:ln>
                            <a:noFill/>
                          </a:ln>
                          <a:solidFill>
                            <a:schemeClr val="tx1"/>
                          </a:solidFill>
                          <a:effectLst/>
                          <a:latin typeface="Arial" charset="0"/>
                          <a:ea typeface="Times New Roman" pitchFamily="18" charset="0"/>
                          <a:cs typeface="Arial" charset="0"/>
                        </a:rPr>
                        <a:t>Turba</a:t>
                      </a:r>
                      <a:endPar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t>4.700 kcal/kg</a:t>
                      </a: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r>
              <a:tr h="423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smtClean="0">
                          <a:ln>
                            <a:noFill/>
                          </a:ln>
                          <a:solidFill>
                            <a:schemeClr val="tx1"/>
                          </a:solidFill>
                          <a:effectLst/>
                          <a:latin typeface="Arial" charset="0"/>
                          <a:ea typeface="Times New Roman" pitchFamily="18" charset="0"/>
                          <a:cs typeface="Arial" charset="0"/>
                        </a:rPr>
                        <a:t>Hulla</a:t>
                      </a:r>
                      <a:endPar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Times New Roman" pitchFamily="18" charset="0"/>
                          <a:cs typeface="Arial" charset="0"/>
                        </a:rPr>
                        <a:t>4.000 kcal/kg</a:t>
                      </a: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66FF"/>
                    </a:solidFill>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1295400"/>
          </a:xfrm>
        </p:spPr>
        <p:txBody>
          <a:bodyPr/>
          <a:lstStyle/>
          <a:p>
            <a:pPr>
              <a:defRPr/>
            </a:pPr>
            <a:r>
              <a:rPr lang="es-ES_tradnl" sz="3200"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ANÁLISIS VOLUMÉTRICO DE ALGUNOS COMBUSTIBLES GASEOSOS</a:t>
            </a:r>
            <a:endParaRPr lang="es-ES_tradnl" sz="4000" dirty="0" smtClean="0">
              <a:solidFill>
                <a:srgbClr val="FF0000"/>
              </a:solidFill>
              <a:effectLst>
                <a:outerShdw blurRad="38100" dist="38100" dir="2700000" algn="tl">
                  <a:srgbClr val="000000">
                    <a:alpha val="43137"/>
                  </a:srgbClr>
                </a:outerShdw>
              </a:effectLst>
              <a:latin typeface="Arial" pitchFamily="34" charset="0"/>
              <a:cs typeface="Arial" pitchFamily="34" charset="0"/>
            </a:endParaRPr>
          </a:p>
        </p:txBody>
      </p:sp>
      <p:pic>
        <p:nvPicPr>
          <p:cNvPr id="19459" name="Picture 6"/>
          <p:cNvPicPr>
            <a:picLocks noChangeAspect="1" noChangeArrowheads="1"/>
          </p:cNvPicPr>
          <p:nvPr/>
        </p:nvPicPr>
        <p:blipFill rotWithShape="1">
          <a:blip r:embed="rId2"/>
          <a:srcRect r="3069"/>
          <a:stretch/>
        </p:blipFill>
        <p:spPr bwMode="auto">
          <a:xfrm>
            <a:off x="324480" y="1160463"/>
            <a:ext cx="8568000" cy="5524500"/>
          </a:xfrm>
          <a:prstGeom prst="rect">
            <a:avLst/>
          </a:prstGeom>
          <a:solidFill>
            <a:schemeClr val="bg1">
              <a:lumMod val="20000"/>
              <a:lumOff val="80000"/>
            </a:schemeClr>
          </a:solid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Mercado mundial de consumo de energía por tipo, 1970-2025"/>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14313" y="571500"/>
            <a:ext cx="8704262" cy="592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6"/>
          <p:cNvPicPr>
            <a:picLocks noChangeAspect="1" noChangeArrowheads="1"/>
          </p:cNvPicPr>
          <p:nvPr/>
        </p:nvPicPr>
        <p:blipFill>
          <a:blip r:embed="rId2">
            <a:extLst>
              <a:ext uri="{28A0092B-C50C-407E-A947-70E740481C1C}">
                <a14:useLocalDpi xmlns:a14="http://schemas.microsoft.com/office/drawing/2010/main" val="0"/>
              </a:ext>
            </a:extLst>
          </a:blip>
          <a:srcRect l="3641" t="5608" r="4248" b="9813"/>
          <a:stretch>
            <a:fillRect/>
          </a:stretch>
        </p:blipFill>
        <p:spPr bwMode="auto">
          <a:xfrm>
            <a:off x="333375" y="1146175"/>
            <a:ext cx="8199438" cy="4370388"/>
          </a:xfrm>
          <a:prstGeom prst="rect">
            <a:avLst/>
          </a:prstGeom>
          <a:solidFill>
            <a:schemeClr val="accent3">
              <a:lumMod val="60000"/>
              <a:lumOff val="40000"/>
            </a:schemeClr>
          </a:solidFill>
          <a:ln>
            <a:noFill/>
          </a:ln>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5"/>
          <p:cNvSpPr>
            <a:spLocks noGrp="1" noChangeArrowheads="1"/>
          </p:cNvSpPr>
          <p:nvPr>
            <p:ph type="title"/>
          </p:nvPr>
        </p:nvSpPr>
        <p:spPr>
          <a:xfrm>
            <a:off x="323850" y="1070570"/>
            <a:ext cx="8229600" cy="630238"/>
          </a:xfrm>
        </p:spPr>
        <p:txBody>
          <a:bodyPr/>
          <a:lstStyle/>
          <a:p>
            <a:pPr algn="l" eaLnBrk="1" hangingPunct="1">
              <a:defRPr/>
            </a:pPr>
            <a:r>
              <a:rPr lang="en-GB" sz="3200" dirty="0" smtClean="0">
                <a:latin typeface="Arial" charset="0"/>
              </a:rPr>
              <a:t>  </a:t>
            </a:r>
            <a:r>
              <a:rPr lang="en-GB" sz="3200" dirty="0" smtClean="0">
                <a:solidFill>
                  <a:srgbClr val="FF0000"/>
                </a:solidFill>
                <a:latin typeface="Arial" charset="0"/>
              </a:rPr>
              <a:t>COMBUSTIÓN</a:t>
            </a:r>
          </a:p>
        </p:txBody>
      </p:sp>
      <p:sp>
        <p:nvSpPr>
          <p:cNvPr id="46086" name="Rectangle 6"/>
          <p:cNvSpPr>
            <a:spLocks noGrp="1" noChangeArrowheads="1"/>
          </p:cNvSpPr>
          <p:nvPr>
            <p:ph sz="half" idx="1"/>
          </p:nvPr>
        </p:nvSpPr>
        <p:spPr>
          <a:xfrm>
            <a:off x="4503738" y="1916113"/>
            <a:ext cx="4140200" cy="4103687"/>
          </a:xfrm>
        </p:spPr>
        <p:txBody>
          <a:bodyPr/>
          <a:lstStyle/>
          <a:p>
            <a:pPr algn="just" eaLnBrk="1" hangingPunct="1">
              <a:buFont typeface="Wingdings" pitchFamily="2" charset="2"/>
              <a:buNone/>
              <a:defRPr/>
            </a:pPr>
            <a:r>
              <a:rPr lang="en-GB" dirty="0" smtClean="0"/>
              <a:t>    </a:t>
            </a:r>
            <a:r>
              <a:rPr lang="en-GB" dirty="0" smtClean="0">
                <a:latin typeface="Arial" charset="0"/>
              </a:rPr>
              <a:t>El </a:t>
            </a:r>
            <a:r>
              <a:rPr lang="en-GB" dirty="0" err="1" smtClean="0">
                <a:latin typeface="Arial" charset="0"/>
              </a:rPr>
              <a:t>término</a:t>
            </a:r>
            <a:r>
              <a:rPr lang="en-GB" dirty="0" smtClean="0">
                <a:latin typeface="Arial" charset="0"/>
              </a:rPr>
              <a:t> </a:t>
            </a:r>
            <a:r>
              <a:rPr lang="en-GB" dirty="0" err="1" smtClean="0">
                <a:latin typeface="Arial" charset="0"/>
              </a:rPr>
              <a:t>combustión</a:t>
            </a:r>
            <a:r>
              <a:rPr lang="en-GB" dirty="0" smtClean="0">
                <a:latin typeface="Arial" charset="0"/>
              </a:rPr>
              <a:t> </a:t>
            </a:r>
            <a:r>
              <a:rPr lang="en-GB" dirty="0" err="1" smtClean="0">
                <a:latin typeface="Arial" charset="0"/>
              </a:rPr>
              <a:t>usualmente</a:t>
            </a:r>
            <a:r>
              <a:rPr lang="en-GB" dirty="0" smtClean="0">
                <a:latin typeface="Arial" charset="0"/>
              </a:rPr>
              <a:t> se </a:t>
            </a:r>
            <a:r>
              <a:rPr lang="en-GB" dirty="0" err="1" smtClean="0">
                <a:latin typeface="Arial" charset="0"/>
              </a:rPr>
              <a:t>refiere</a:t>
            </a:r>
            <a:r>
              <a:rPr lang="en-GB" dirty="0" smtClean="0">
                <a:latin typeface="Arial" charset="0"/>
              </a:rPr>
              <a:t> a </a:t>
            </a:r>
            <a:r>
              <a:rPr lang="en-GB" dirty="0" err="1" smtClean="0">
                <a:latin typeface="Arial" charset="0"/>
              </a:rPr>
              <a:t>una</a:t>
            </a:r>
            <a:r>
              <a:rPr lang="en-GB" dirty="0" smtClean="0">
                <a:latin typeface="Arial" charset="0"/>
              </a:rPr>
              <a:t> </a:t>
            </a:r>
            <a:r>
              <a:rPr lang="en-GB" dirty="0" err="1" smtClean="0">
                <a:latin typeface="Arial" charset="0"/>
              </a:rPr>
              <a:t>reacción</a:t>
            </a:r>
            <a:r>
              <a:rPr lang="en-GB" dirty="0" smtClean="0">
                <a:latin typeface="Arial" charset="0"/>
              </a:rPr>
              <a:t> </a:t>
            </a:r>
            <a:r>
              <a:rPr lang="en-GB" dirty="0" err="1" smtClean="0">
                <a:latin typeface="Arial" charset="0"/>
              </a:rPr>
              <a:t>química</a:t>
            </a:r>
            <a:r>
              <a:rPr lang="en-GB" dirty="0" smtClean="0">
                <a:latin typeface="Arial" charset="0"/>
              </a:rPr>
              <a:t> en la </a:t>
            </a:r>
            <a:r>
              <a:rPr lang="en-GB" dirty="0" err="1" smtClean="0">
                <a:latin typeface="Arial" charset="0"/>
              </a:rPr>
              <a:t>que</a:t>
            </a:r>
            <a:r>
              <a:rPr lang="en-GB" dirty="0" smtClean="0">
                <a:latin typeface="Arial" charset="0"/>
              </a:rPr>
              <a:t> </a:t>
            </a:r>
            <a:r>
              <a:rPr lang="en-GB" dirty="0" err="1" smtClean="0">
                <a:latin typeface="Arial" charset="0"/>
              </a:rPr>
              <a:t>interviene</a:t>
            </a:r>
            <a:r>
              <a:rPr lang="en-GB" dirty="0" smtClean="0">
                <a:latin typeface="Arial" charset="0"/>
              </a:rPr>
              <a:t> un combustible y </a:t>
            </a:r>
            <a:r>
              <a:rPr lang="en-GB" dirty="0" err="1" smtClean="0">
                <a:latin typeface="Arial" charset="0"/>
              </a:rPr>
              <a:t>oxígeno</a:t>
            </a:r>
            <a:r>
              <a:rPr lang="en-GB" dirty="0" smtClean="0">
                <a:latin typeface="Arial" charset="0"/>
              </a:rPr>
              <a:t> o </a:t>
            </a:r>
            <a:r>
              <a:rPr lang="en-GB" dirty="0" err="1" smtClean="0">
                <a:latin typeface="Arial" charset="0"/>
              </a:rPr>
              <a:t>aire</a:t>
            </a:r>
            <a:r>
              <a:rPr lang="en-GB" dirty="0" smtClean="0">
                <a:latin typeface="Arial" charset="0"/>
              </a:rPr>
              <a:t>, </a:t>
            </a:r>
            <a:r>
              <a:rPr lang="en-GB" dirty="0" err="1" smtClean="0">
                <a:latin typeface="Arial" charset="0"/>
              </a:rPr>
              <a:t>generalmente</a:t>
            </a:r>
            <a:r>
              <a:rPr lang="en-GB" dirty="0" smtClean="0">
                <a:latin typeface="Arial" charset="0"/>
              </a:rPr>
              <a:t> </a:t>
            </a:r>
            <a:r>
              <a:rPr lang="en-GB" dirty="0" err="1" smtClean="0">
                <a:latin typeface="Arial" charset="0"/>
              </a:rPr>
              <a:t>va</a:t>
            </a:r>
            <a:r>
              <a:rPr lang="en-GB" dirty="0" smtClean="0">
                <a:latin typeface="Arial" charset="0"/>
              </a:rPr>
              <a:t> </a:t>
            </a:r>
            <a:r>
              <a:rPr lang="en-GB" dirty="0" err="1" smtClean="0">
                <a:latin typeface="Arial" charset="0"/>
              </a:rPr>
              <a:t>acompa</a:t>
            </a:r>
            <a:r>
              <a:rPr lang="en-US" dirty="0" err="1" smtClean="0">
                <a:latin typeface="Arial" charset="0"/>
                <a:cs typeface="Times New Roman" pitchFamily="18" charset="0"/>
              </a:rPr>
              <a:t>ñada</a:t>
            </a:r>
            <a:r>
              <a:rPr lang="en-US" dirty="0" smtClean="0">
                <a:latin typeface="Arial" charset="0"/>
                <a:cs typeface="Times New Roman" pitchFamily="18" charset="0"/>
              </a:rPr>
              <a:t> de </a:t>
            </a:r>
            <a:r>
              <a:rPr lang="en-US" dirty="0" err="1" smtClean="0">
                <a:latin typeface="Arial" charset="0"/>
                <a:cs typeface="Times New Roman" pitchFamily="18" charset="0"/>
              </a:rPr>
              <a:t>una</a:t>
            </a:r>
            <a:r>
              <a:rPr lang="en-US" dirty="0" smtClean="0">
                <a:latin typeface="Arial" charset="0"/>
                <a:cs typeface="Times New Roman" pitchFamily="18" charset="0"/>
              </a:rPr>
              <a:t> </a:t>
            </a:r>
            <a:r>
              <a:rPr lang="en-US" dirty="0" err="1" smtClean="0">
                <a:latin typeface="Arial" charset="0"/>
                <a:cs typeface="Times New Roman" pitchFamily="18" charset="0"/>
              </a:rPr>
              <a:t>flama</a:t>
            </a:r>
            <a:r>
              <a:rPr lang="en-US" dirty="0" smtClean="0">
                <a:latin typeface="Arial" charset="0"/>
                <a:cs typeface="Times New Roman" pitchFamily="18" charset="0"/>
              </a:rPr>
              <a:t>.</a:t>
            </a:r>
          </a:p>
        </p:txBody>
      </p:sp>
      <p:pic>
        <p:nvPicPr>
          <p:cNvPr id="24580" name="Picture 2" descr="http://1.bp.blogspot.com/_IVijlECpkAk/SKZ3_ezDvuI/AAAAAAAAARM/htAA23Mepf0/s320/CIMG2817.previ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2071688"/>
            <a:ext cx="4262437"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CuadroTexto"/>
          <p:cNvSpPr txBox="1">
            <a:spLocks noChangeArrowheads="1"/>
          </p:cNvSpPr>
          <p:nvPr/>
        </p:nvSpPr>
        <p:spPr bwMode="auto">
          <a:xfrm>
            <a:off x="684287" y="1049338"/>
            <a:ext cx="77041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r>
              <a:rPr lang="es-PE" altLang="es-PE" sz="2400" b="1" dirty="0">
                <a:solidFill>
                  <a:srgbClr val="FFC000"/>
                </a:solidFill>
                <a:latin typeface="Arial" charset="0"/>
                <a:cs typeface="Arial" charset="0"/>
              </a:rPr>
              <a:t>PUNTO DE INFLAMACIÓN</a:t>
            </a:r>
          </a:p>
          <a:p>
            <a:pPr algn="just" eaLnBrk="1" hangingPunct="1"/>
            <a:r>
              <a:rPr lang="es-PE" altLang="es-PE" sz="2400" dirty="0">
                <a:latin typeface="Arial" charset="0"/>
                <a:cs typeface="Arial" charset="0"/>
              </a:rPr>
              <a:t>Es la temperatura a la cual una sustancia comienza a desprender vapores o gases en cantidad suficiente para mantener la combustión en presencia de una fuente ígnea </a:t>
            </a:r>
            <a:r>
              <a:rPr lang="es-ES" altLang="es-PE" sz="2400" dirty="0"/>
              <a:t>y continúe ardiendo una vez retirada la fuente de activación</a:t>
            </a:r>
            <a:r>
              <a:rPr lang="es-PE" altLang="es-PE" sz="2400" dirty="0">
                <a:latin typeface="Arial" charset="0"/>
                <a:cs typeface="Arial" charset="0"/>
              </a:rPr>
              <a:t>. </a:t>
            </a:r>
          </a:p>
        </p:txBody>
      </p:sp>
      <p:sp>
        <p:nvSpPr>
          <p:cNvPr id="25603" name="1 CuadroTexto"/>
          <p:cNvSpPr txBox="1">
            <a:spLocks noChangeArrowheads="1"/>
          </p:cNvSpPr>
          <p:nvPr/>
        </p:nvSpPr>
        <p:spPr bwMode="auto">
          <a:xfrm>
            <a:off x="683568" y="3573463"/>
            <a:ext cx="76311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r>
              <a:rPr lang="es-PE" altLang="es-PE" sz="2400" b="1" dirty="0">
                <a:solidFill>
                  <a:srgbClr val="FFC000"/>
                </a:solidFill>
                <a:latin typeface="Arial" charset="0"/>
                <a:cs typeface="Arial" charset="0"/>
              </a:rPr>
              <a:t>TEMPERATURA DE IGNICIÓN</a:t>
            </a:r>
          </a:p>
          <a:p>
            <a:pPr algn="just" eaLnBrk="1" hangingPunct="1"/>
            <a:r>
              <a:rPr lang="es-PE" altLang="es-PE" sz="2400" dirty="0">
                <a:latin typeface="Arial" charset="0"/>
                <a:cs typeface="Arial" charset="0"/>
              </a:rPr>
              <a:t>Es la temperatura a la cual una sustancia empieza a arder espontáneamente. Se le denomina también temperatura de </a:t>
            </a:r>
            <a:r>
              <a:rPr lang="es-PE" altLang="es-PE" sz="2400" dirty="0" err="1">
                <a:latin typeface="Arial" charset="0"/>
                <a:cs typeface="Arial" charset="0"/>
              </a:rPr>
              <a:t>autoinflamación</a:t>
            </a:r>
            <a:r>
              <a:rPr lang="es-PE" altLang="es-PE" sz="2400" dirty="0">
                <a:latin typeface="Arial" charset="0"/>
                <a:cs typeface="Arial" charset="0"/>
              </a:rPr>
              <a:t> o </a:t>
            </a:r>
            <a:r>
              <a:rPr lang="es-PE" altLang="es-PE" sz="2400" dirty="0" err="1">
                <a:latin typeface="Arial" charset="0"/>
                <a:cs typeface="Arial" charset="0"/>
              </a:rPr>
              <a:t>autoignición</a:t>
            </a:r>
            <a:r>
              <a:rPr lang="es-PE" altLang="es-PE" sz="2400" dirty="0">
                <a:latin typeface="Arial" charset="0"/>
                <a:cs typeface="Arial" charset="0"/>
              </a:rPr>
              <a:t>.</a:t>
            </a:r>
          </a:p>
          <a:p>
            <a:pPr algn="just" eaLnBrk="1" hangingPunct="1"/>
            <a:r>
              <a:rPr lang="es-PE" altLang="es-PE" sz="2400" dirty="0">
                <a:latin typeface="Arial" charset="0"/>
                <a:cs typeface="Arial" charset="0"/>
              </a:rPr>
              <a:t>La ignición es el fenómeno que inicia la combustión </a:t>
            </a:r>
            <a:r>
              <a:rPr lang="es-PE" altLang="es-PE" sz="2400" dirty="0" smtClean="0">
                <a:latin typeface="Arial" charset="0"/>
                <a:cs typeface="Arial" charset="0"/>
              </a:rPr>
              <a:t>autoalimentada.</a:t>
            </a:r>
            <a:endParaRPr lang="es-PE" altLang="es-PE" sz="2400" dirty="0">
              <a:latin typeface="Arial" charset="0"/>
              <a:cs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CuadroTexto"/>
          <p:cNvSpPr txBox="1">
            <a:spLocks noChangeArrowheads="1"/>
          </p:cNvSpPr>
          <p:nvPr/>
        </p:nvSpPr>
        <p:spPr bwMode="auto">
          <a:xfrm>
            <a:off x="683568" y="1404714"/>
            <a:ext cx="770413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r>
              <a:rPr lang="es-ES" altLang="es-PE" sz="2800" dirty="0">
                <a:latin typeface="Arial" charset="0"/>
                <a:cs typeface="Arial" charset="0"/>
              </a:rPr>
              <a:t>Cuando una sustancia </a:t>
            </a:r>
            <a:r>
              <a:rPr lang="es-ES" altLang="es-PE" sz="2800" dirty="0">
                <a:solidFill>
                  <a:srgbClr val="FFFF00"/>
                </a:solidFill>
                <a:latin typeface="Arial" charset="0"/>
                <a:cs typeface="Arial" charset="0"/>
              </a:rPr>
              <a:t>combustible</a:t>
            </a:r>
            <a:r>
              <a:rPr lang="es-ES" altLang="es-PE" sz="2800" dirty="0">
                <a:latin typeface="Arial" charset="0"/>
                <a:cs typeface="Arial" charset="0"/>
              </a:rPr>
              <a:t> se calienta mediante una fuente de calor externa, comienza a </a:t>
            </a:r>
            <a:r>
              <a:rPr lang="es-ES" altLang="es-PE" sz="2800" dirty="0">
                <a:solidFill>
                  <a:srgbClr val="FFFF00"/>
                </a:solidFill>
                <a:latin typeface="Arial" charset="0"/>
                <a:cs typeface="Arial" charset="0"/>
              </a:rPr>
              <a:t>oxidarse</a:t>
            </a:r>
            <a:r>
              <a:rPr lang="es-ES" altLang="es-PE" sz="2800" dirty="0">
                <a:latin typeface="Arial" charset="0"/>
                <a:cs typeface="Arial" charset="0"/>
              </a:rPr>
              <a:t>; conforme aumenta la temperatura se oxida más rápidamente, hasta que en cierto punto, el calor desprendido por la oxidación es suficiente para mantener la ignición sin ayuda de la fuente exterior. La temperatura alcanzada en ese momento, se llama </a:t>
            </a:r>
            <a:r>
              <a:rPr lang="es-ES" altLang="es-PE" sz="2800" b="1" dirty="0">
                <a:solidFill>
                  <a:srgbClr val="FF66FF"/>
                </a:solidFill>
                <a:latin typeface="Arial" charset="0"/>
                <a:cs typeface="Arial" charset="0"/>
              </a:rPr>
              <a:t>temperatura de ignición</a:t>
            </a:r>
            <a:r>
              <a:rPr lang="es-ES" altLang="es-PE" sz="2800" dirty="0">
                <a:solidFill>
                  <a:srgbClr val="FF66FF"/>
                </a:solidFill>
                <a:latin typeface="Arial" charset="0"/>
                <a:cs typeface="Arial" charset="0"/>
              </a:rPr>
              <a:t> o </a:t>
            </a:r>
            <a:r>
              <a:rPr lang="es-ES" altLang="es-PE" sz="2800" b="1" dirty="0">
                <a:solidFill>
                  <a:srgbClr val="FF66FF"/>
                </a:solidFill>
                <a:latin typeface="Arial" charset="0"/>
                <a:cs typeface="Arial" charset="0"/>
              </a:rPr>
              <a:t>temperatura de inflamación</a:t>
            </a:r>
            <a:r>
              <a:rPr lang="es-ES" altLang="es-PE" sz="2800" dirty="0">
                <a:latin typeface="Arial" charset="0"/>
                <a:cs typeface="Arial" charset="0"/>
              </a:rPr>
              <a:t>.</a:t>
            </a:r>
            <a:endParaRPr lang="es-PE" altLang="es-PE" sz="2800" dirty="0">
              <a:latin typeface="Arial" charset="0"/>
              <a:cs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a:xfrm>
            <a:off x="457200" y="629816"/>
            <a:ext cx="8229600" cy="1143000"/>
          </a:xfrm>
          <a:noFill/>
        </p:spPr>
        <p:txBody>
          <a:bodyPr/>
          <a:lstStyle/>
          <a:p>
            <a:pPr eaLnBrk="1" hangingPunct="1">
              <a:defRPr/>
            </a:pPr>
            <a:r>
              <a:rPr lang="es-ES_tradnl" sz="3200" dirty="0" smtClean="0">
                <a:solidFill>
                  <a:schemeClr val="tx1"/>
                </a:solidFill>
                <a:latin typeface="Arial" pitchFamily="34" charset="0"/>
                <a:cs typeface="Arial" pitchFamily="34" charset="0"/>
              </a:rPr>
              <a:t>MOTORES DE COMBUSTIÓN INTERNA (PARTES)</a:t>
            </a:r>
          </a:p>
        </p:txBody>
      </p:sp>
      <p:pic>
        <p:nvPicPr>
          <p:cNvPr id="7174" name="Picture 6" descr="A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01975" y="1912466"/>
            <a:ext cx="2435225" cy="3460750"/>
          </a:xfrm>
          <a:noFill/>
          <a:extLst>
            <a:ext uri="{909E8E84-426E-40DD-AFC4-6F175D3DCCD1}">
              <a14:hiddenFill xmlns:a14="http://schemas.microsoft.com/office/drawing/2010/main">
                <a:solidFill>
                  <a:srgbClr val="FFFFFF"/>
                </a:solidFill>
              </a14:hiddenFill>
            </a:ext>
          </a:extLst>
        </p:spPr>
      </p:pic>
      <p:grpSp>
        <p:nvGrpSpPr>
          <p:cNvPr id="2" name="Group 25"/>
          <p:cNvGrpSpPr>
            <a:grpSpLocks/>
          </p:cNvGrpSpPr>
          <p:nvPr/>
        </p:nvGrpSpPr>
        <p:grpSpPr bwMode="auto">
          <a:xfrm>
            <a:off x="539750" y="3073400"/>
            <a:ext cx="2519363" cy="860425"/>
            <a:chOff x="340" y="1936"/>
            <a:chExt cx="1587" cy="542"/>
          </a:xfrm>
        </p:grpSpPr>
        <p:sp>
          <p:nvSpPr>
            <p:cNvPr id="27674" name="Rectangle 12"/>
            <p:cNvSpPr>
              <a:spLocks noChangeArrowheads="1"/>
            </p:cNvSpPr>
            <p:nvPr/>
          </p:nvSpPr>
          <p:spPr bwMode="auto">
            <a:xfrm>
              <a:off x="340" y="1936"/>
              <a:ext cx="1270" cy="542"/>
            </a:xfrm>
            <a:prstGeom prst="rect">
              <a:avLst/>
            </a:prstGeom>
            <a:solidFill>
              <a:srgbClr val="FF9900"/>
            </a:solidFill>
            <a:ln w="38100">
              <a:solidFill>
                <a:srgbClr val="0033CC"/>
              </a:solidFill>
              <a:miter lim="800000"/>
              <a:headEnd/>
              <a:tailEnd/>
            </a:ln>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_tradnl" altLang="es-PE" sz="2400" b="1" dirty="0"/>
                <a:t>Entrada de</a:t>
              </a:r>
            </a:p>
            <a:p>
              <a:pPr eaLnBrk="1" hangingPunct="1"/>
              <a:r>
                <a:rPr lang="es-ES_tradnl" altLang="es-PE" sz="2400" b="1" dirty="0"/>
                <a:t>combustible</a:t>
              </a:r>
            </a:p>
          </p:txBody>
        </p:sp>
        <p:sp>
          <p:nvSpPr>
            <p:cNvPr id="27675" name="Line 18"/>
            <p:cNvSpPr>
              <a:spLocks noChangeShapeType="1"/>
            </p:cNvSpPr>
            <p:nvPr/>
          </p:nvSpPr>
          <p:spPr bwMode="auto">
            <a:xfrm flipV="1">
              <a:off x="1610" y="2023"/>
              <a:ext cx="317" cy="46"/>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3" name="Group 27"/>
          <p:cNvGrpSpPr>
            <a:grpSpLocks/>
          </p:cNvGrpSpPr>
          <p:nvPr/>
        </p:nvGrpSpPr>
        <p:grpSpPr bwMode="auto">
          <a:xfrm>
            <a:off x="520700" y="3141661"/>
            <a:ext cx="3906838" cy="1582736"/>
            <a:chOff x="328" y="1979"/>
            <a:chExt cx="2461" cy="997"/>
          </a:xfrm>
        </p:grpSpPr>
        <p:sp>
          <p:nvSpPr>
            <p:cNvPr id="27672" name="Rectangle 13"/>
            <p:cNvSpPr>
              <a:spLocks noChangeArrowheads="1"/>
            </p:cNvSpPr>
            <p:nvPr/>
          </p:nvSpPr>
          <p:spPr bwMode="auto">
            <a:xfrm>
              <a:off x="328" y="2664"/>
              <a:ext cx="1589" cy="312"/>
            </a:xfrm>
            <a:prstGeom prst="rect">
              <a:avLst/>
            </a:prstGeom>
            <a:solidFill>
              <a:srgbClr val="FF9900"/>
            </a:solidFill>
            <a:ln w="38100">
              <a:solidFill>
                <a:srgbClr val="0033CC"/>
              </a:solidFill>
              <a:miter lim="800000"/>
              <a:headEnd/>
              <a:tailEnd/>
            </a:ln>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ES_tradnl" altLang="es-PE" sz="2400" b="1" dirty="0"/>
                <a:t>Pistón (émbolo)</a:t>
              </a:r>
            </a:p>
          </p:txBody>
        </p:sp>
        <p:sp>
          <p:nvSpPr>
            <p:cNvPr id="27673" name="Line 19"/>
            <p:cNvSpPr>
              <a:spLocks noChangeShapeType="1"/>
            </p:cNvSpPr>
            <p:nvPr/>
          </p:nvSpPr>
          <p:spPr bwMode="auto">
            <a:xfrm flipV="1">
              <a:off x="1927" y="1979"/>
              <a:ext cx="862" cy="72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4" name="Group 30"/>
          <p:cNvGrpSpPr>
            <a:grpSpLocks/>
          </p:cNvGrpSpPr>
          <p:nvPr/>
        </p:nvGrpSpPr>
        <p:grpSpPr bwMode="auto">
          <a:xfrm>
            <a:off x="4859338" y="2999730"/>
            <a:ext cx="2809875" cy="1149350"/>
            <a:chOff x="3061" y="1797"/>
            <a:chExt cx="1770" cy="724"/>
          </a:xfrm>
        </p:grpSpPr>
        <p:sp>
          <p:nvSpPr>
            <p:cNvPr id="27670" name="Text Box 9"/>
            <p:cNvSpPr txBox="1">
              <a:spLocks noChangeArrowheads="1"/>
            </p:cNvSpPr>
            <p:nvPr/>
          </p:nvSpPr>
          <p:spPr bwMode="auto">
            <a:xfrm>
              <a:off x="3742" y="1979"/>
              <a:ext cx="1089" cy="542"/>
            </a:xfrm>
            <a:prstGeom prst="rect">
              <a:avLst/>
            </a:prstGeom>
            <a:solidFill>
              <a:srgbClr val="FF9900"/>
            </a:solidFill>
            <a:ln w="38100">
              <a:solidFill>
                <a:srgbClr val="0033CC"/>
              </a:solidFill>
              <a:miter lim="800000"/>
              <a:headEnd/>
              <a:tailEnd/>
            </a:ln>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es-ES_tradnl" altLang="es-PE" sz="2400" b="1"/>
                <a:t>Válvula de escape</a:t>
              </a:r>
            </a:p>
          </p:txBody>
        </p:sp>
        <p:sp>
          <p:nvSpPr>
            <p:cNvPr id="27671" name="Line 21"/>
            <p:cNvSpPr>
              <a:spLocks noChangeShapeType="1"/>
            </p:cNvSpPr>
            <p:nvPr/>
          </p:nvSpPr>
          <p:spPr bwMode="auto">
            <a:xfrm flipH="1" flipV="1">
              <a:off x="3061" y="1797"/>
              <a:ext cx="681" cy="363"/>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5" name="Group 29"/>
          <p:cNvGrpSpPr>
            <a:grpSpLocks/>
          </p:cNvGrpSpPr>
          <p:nvPr/>
        </p:nvGrpSpPr>
        <p:grpSpPr bwMode="auto">
          <a:xfrm>
            <a:off x="4932363" y="4518446"/>
            <a:ext cx="1546225" cy="566738"/>
            <a:chOff x="3107" y="2750"/>
            <a:chExt cx="974" cy="357"/>
          </a:xfrm>
        </p:grpSpPr>
        <p:sp>
          <p:nvSpPr>
            <p:cNvPr id="27668" name="Rectangle 15"/>
            <p:cNvSpPr>
              <a:spLocks noChangeArrowheads="1"/>
            </p:cNvSpPr>
            <p:nvPr/>
          </p:nvSpPr>
          <p:spPr bwMode="auto">
            <a:xfrm>
              <a:off x="3503" y="2795"/>
              <a:ext cx="578" cy="312"/>
            </a:xfrm>
            <a:prstGeom prst="rect">
              <a:avLst/>
            </a:prstGeom>
            <a:solidFill>
              <a:srgbClr val="FF9900"/>
            </a:solidFill>
            <a:ln w="38100">
              <a:solidFill>
                <a:srgbClr val="0033CC"/>
              </a:solidFill>
              <a:miter lim="800000"/>
              <a:headEnd/>
              <a:tailEnd/>
            </a:ln>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ES_tradnl" altLang="es-PE" sz="2400" b="1" dirty="0"/>
                <a:t>Leva</a:t>
              </a:r>
            </a:p>
          </p:txBody>
        </p:sp>
        <p:sp>
          <p:nvSpPr>
            <p:cNvPr id="27669" name="Line 22"/>
            <p:cNvSpPr>
              <a:spLocks noChangeShapeType="1"/>
            </p:cNvSpPr>
            <p:nvPr/>
          </p:nvSpPr>
          <p:spPr bwMode="auto">
            <a:xfrm flipH="1" flipV="1">
              <a:off x="3107" y="2750"/>
              <a:ext cx="408" cy="226"/>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6" name="Group 28"/>
          <p:cNvGrpSpPr>
            <a:grpSpLocks/>
          </p:cNvGrpSpPr>
          <p:nvPr/>
        </p:nvGrpSpPr>
        <p:grpSpPr bwMode="auto">
          <a:xfrm>
            <a:off x="3863975" y="5021287"/>
            <a:ext cx="2455863" cy="1216025"/>
            <a:chOff x="2434" y="3067"/>
            <a:chExt cx="1547" cy="766"/>
          </a:xfrm>
        </p:grpSpPr>
        <p:sp>
          <p:nvSpPr>
            <p:cNvPr id="27666" name="Rectangle 14"/>
            <p:cNvSpPr>
              <a:spLocks noChangeArrowheads="1"/>
            </p:cNvSpPr>
            <p:nvPr/>
          </p:nvSpPr>
          <p:spPr bwMode="auto">
            <a:xfrm>
              <a:off x="2434" y="3521"/>
              <a:ext cx="1547" cy="312"/>
            </a:xfrm>
            <a:prstGeom prst="rect">
              <a:avLst/>
            </a:prstGeom>
            <a:solidFill>
              <a:srgbClr val="FF9900"/>
            </a:solidFill>
            <a:ln w="38100">
              <a:solidFill>
                <a:srgbClr val="0033CC"/>
              </a:solidFill>
              <a:miter lim="800000"/>
              <a:headEnd/>
              <a:tailEnd/>
            </a:ln>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ES_tradnl" altLang="es-PE" sz="2400" b="1"/>
                <a:t>Biela - cigüeñal</a:t>
              </a:r>
            </a:p>
          </p:txBody>
        </p:sp>
        <p:sp>
          <p:nvSpPr>
            <p:cNvPr id="27667" name="Line 23"/>
            <p:cNvSpPr>
              <a:spLocks noChangeShapeType="1"/>
            </p:cNvSpPr>
            <p:nvPr/>
          </p:nvSpPr>
          <p:spPr bwMode="auto">
            <a:xfrm flipH="1" flipV="1">
              <a:off x="3061" y="3067"/>
              <a:ext cx="182" cy="45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7" name="Group 38"/>
          <p:cNvGrpSpPr>
            <a:grpSpLocks/>
          </p:cNvGrpSpPr>
          <p:nvPr/>
        </p:nvGrpSpPr>
        <p:grpSpPr bwMode="auto">
          <a:xfrm>
            <a:off x="4716463" y="2205038"/>
            <a:ext cx="2159000" cy="434975"/>
            <a:chOff x="2971" y="1389"/>
            <a:chExt cx="1360" cy="274"/>
          </a:xfrm>
        </p:grpSpPr>
        <p:sp>
          <p:nvSpPr>
            <p:cNvPr id="27664" name="Text Box 36"/>
            <p:cNvSpPr txBox="1">
              <a:spLocks noChangeArrowheads="1"/>
            </p:cNvSpPr>
            <p:nvPr/>
          </p:nvSpPr>
          <p:spPr bwMode="auto">
            <a:xfrm>
              <a:off x="3560" y="1389"/>
              <a:ext cx="771" cy="274"/>
            </a:xfrm>
            <a:prstGeom prst="rect">
              <a:avLst/>
            </a:prstGeom>
            <a:solidFill>
              <a:srgbClr val="FF9900"/>
            </a:solidFill>
            <a:ln w="38100">
              <a:solidFill>
                <a:srgbClr val="0033CC"/>
              </a:solidFill>
              <a:miter lim="800000"/>
              <a:headEnd/>
              <a:tailEnd/>
            </a:ln>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ES_tradnl" altLang="es-PE" sz="2000" b="1"/>
                <a:t>Cilindro</a:t>
              </a:r>
            </a:p>
          </p:txBody>
        </p:sp>
        <p:sp>
          <p:nvSpPr>
            <p:cNvPr id="27665" name="Line 37"/>
            <p:cNvSpPr>
              <a:spLocks noChangeShapeType="1"/>
            </p:cNvSpPr>
            <p:nvPr/>
          </p:nvSpPr>
          <p:spPr bwMode="auto">
            <a:xfrm flipH="1">
              <a:off x="2971" y="1525"/>
              <a:ext cx="589" cy="9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8" name="Group 40"/>
          <p:cNvGrpSpPr>
            <a:grpSpLocks/>
          </p:cNvGrpSpPr>
          <p:nvPr/>
        </p:nvGrpSpPr>
        <p:grpSpPr bwMode="auto">
          <a:xfrm>
            <a:off x="4500563" y="1701627"/>
            <a:ext cx="2232025" cy="503237"/>
            <a:chOff x="2835" y="981"/>
            <a:chExt cx="1406" cy="317"/>
          </a:xfrm>
        </p:grpSpPr>
        <p:sp>
          <p:nvSpPr>
            <p:cNvPr id="27662" name="Text Box 10"/>
            <p:cNvSpPr txBox="1">
              <a:spLocks noChangeArrowheads="1"/>
            </p:cNvSpPr>
            <p:nvPr/>
          </p:nvSpPr>
          <p:spPr bwMode="auto">
            <a:xfrm>
              <a:off x="3515" y="981"/>
              <a:ext cx="726" cy="312"/>
            </a:xfrm>
            <a:prstGeom prst="rect">
              <a:avLst/>
            </a:prstGeom>
            <a:solidFill>
              <a:srgbClr val="FF9900"/>
            </a:solidFill>
            <a:ln w="38100">
              <a:solidFill>
                <a:srgbClr val="0033CC"/>
              </a:solidFill>
              <a:miter lim="800000"/>
              <a:headEnd/>
              <a:tailEnd/>
            </a:ln>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ES_tradnl" altLang="es-PE" sz="2400" b="1" dirty="0"/>
                <a:t>Bujía</a:t>
              </a:r>
            </a:p>
          </p:txBody>
        </p:sp>
        <p:sp>
          <p:nvSpPr>
            <p:cNvPr id="27663" name="Line 39"/>
            <p:cNvSpPr>
              <a:spLocks noChangeShapeType="1"/>
            </p:cNvSpPr>
            <p:nvPr/>
          </p:nvSpPr>
          <p:spPr bwMode="auto">
            <a:xfrm flipH="1">
              <a:off x="2835" y="1117"/>
              <a:ext cx="635" cy="18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9" name="Group 43"/>
          <p:cNvGrpSpPr>
            <a:grpSpLocks/>
          </p:cNvGrpSpPr>
          <p:nvPr/>
        </p:nvGrpSpPr>
        <p:grpSpPr bwMode="auto">
          <a:xfrm>
            <a:off x="1187450" y="1772295"/>
            <a:ext cx="2519363" cy="936625"/>
            <a:chOff x="839" y="1071"/>
            <a:chExt cx="1587" cy="590"/>
          </a:xfrm>
        </p:grpSpPr>
        <p:sp>
          <p:nvSpPr>
            <p:cNvPr id="27660" name="Text Box 41"/>
            <p:cNvSpPr txBox="1">
              <a:spLocks noChangeArrowheads="1"/>
            </p:cNvSpPr>
            <p:nvPr/>
          </p:nvSpPr>
          <p:spPr bwMode="auto">
            <a:xfrm>
              <a:off x="839" y="1071"/>
              <a:ext cx="1179" cy="542"/>
            </a:xfrm>
            <a:prstGeom prst="rect">
              <a:avLst/>
            </a:prstGeom>
            <a:solidFill>
              <a:srgbClr val="FF9900"/>
            </a:solidFill>
            <a:ln w="38100">
              <a:solidFill>
                <a:srgbClr val="0033CC"/>
              </a:solidFill>
              <a:miter lim="800000"/>
              <a:headEnd/>
              <a:tailEnd/>
            </a:ln>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ES_tradnl" altLang="es-PE" sz="2400" b="1" dirty="0"/>
                <a:t>Válvula de admisión</a:t>
              </a:r>
            </a:p>
          </p:txBody>
        </p:sp>
        <p:sp>
          <p:nvSpPr>
            <p:cNvPr id="27661" name="Line 42"/>
            <p:cNvSpPr>
              <a:spLocks noChangeShapeType="1"/>
            </p:cNvSpPr>
            <p:nvPr/>
          </p:nvSpPr>
          <p:spPr bwMode="auto">
            <a:xfrm>
              <a:off x="2018" y="1298"/>
              <a:ext cx="408" cy="363"/>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irc_mi" descr="http://4.bp.blogspot.com/_GUNdkgnd_KI/TNMHMYBloNI/AAAAAAAAAC0/KmXzE5CqWXM/S760/motott11.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04813"/>
            <a:ext cx="8424863"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251520" y="1054248"/>
            <a:ext cx="8229600" cy="5399088"/>
          </a:xfrm>
        </p:spPr>
        <p:txBody>
          <a:bodyPr/>
          <a:lstStyle/>
          <a:p>
            <a:pPr algn="just" eaLnBrk="1" hangingPunct="1">
              <a:lnSpc>
                <a:spcPct val="80000"/>
              </a:lnSpc>
              <a:buFont typeface="Wingdings" pitchFamily="2" charset="2"/>
              <a:buNone/>
              <a:defRPr/>
            </a:pPr>
            <a:r>
              <a:rPr lang="en-GB" sz="2800" dirty="0" smtClean="0">
                <a:solidFill>
                  <a:srgbClr val="FFFF66"/>
                </a:solidFill>
                <a:latin typeface="Arial" charset="0"/>
              </a:rPr>
              <a:t>  </a:t>
            </a:r>
            <a:r>
              <a:rPr lang="en-GB" dirty="0" smtClean="0">
                <a:solidFill>
                  <a:srgbClr val="FFFF66"/>
                </a:solidFill>
                <a:latin typeface="Arial" charset="0"/>
              </a:rPr>
              <a:t> </a:t>
            </a:r>
            <a:r>
              <a:rPr lang="en-GB" b="1" dirty="0" smtClean="0">
                <a:solidFill>
                  <a:srgbClr val="FF0000"/>
                </a:solidFill>
                <a:latin typeface="Arial" charset="0"/>
              </a:rPr>
              <a:t>COMBUSTIBLE</a:t>
            </a:r>
          </a:p>
          <a:p>
            <a:pPr algn="just" eaLnBrk="1" hangingPunct="1">
              <a:lnSpc>
                <a:spcPct val="80000"/>
              </a:lnSpc>
              <a:buFont typeface="Wingdings" pitchFamily="2" charset="2"/>
              <a:buNone/>
              <a:defRPr/>
            </a:pPr>
            <a:endParaRPr lang="en-GB" sz="1800" dirty="0" smtClean="0">
              <a:latin typeface="Arial" charset="0"/>
            </a:endParaRPr>
          </a:p>
          <a:p>
            <a:pPr algn="just" eaLnBrk="1" hangingPunct="1">
              <a:lnSpc>
                <a:spcPct val="80000"/>
              </a:lnSpc>
              <a:buFont typeface="Wingdings" pitchFamily="2" charset="2"/>
              <a:buNone/>
              <a:defRPr/>
            </a:pPr>
            <a:r>
              <a:rPr lang="en-GB" sz="2800" dirty="0" smtClean="0">
                <a:latin typeface="Arial" charset="0"/>
              </a:rPr>
              <a:t>    </a:t>
            </a:r>
            <a:r>
              <a:rPr lang="en-GB" dirty="0" smtClean="0">
                <a:latin typeface="Arial" charset="0"/>
              </a:rPr>
              <a:t>Las </a:t>
            </a:r>
            <a:r>
              <a:rPr lang="en-GB" dirty="0" err="1" smtClean="0">
                <a:latin typeface="Arial" charset="0"/>
              </a:rPr>
              <a:t>sustancias</a:t>
            </a:r>
            <a:r>
              <a:rPr lang="en-GB" dirty="0" smtClean="0">
                <a:latin typeface="Arial" charset="0"/>
              </a:rPr>
              <a:t> </a:t>
            </a:r>
            <a:r>
              <a:rPr lang="en-GB" dirty="0" err="1" smtClean="0">
                <a:latin typeface="Arial" charset="0"/>
              </a:rPr>
              <a:t>que</a:t>
            </a:r>
            <a:r>
              <a:rPr lang="en-GB" dirty="0" smtClean="0">
                <a:latin typeface="Arial" charset="0"/>
              </a:rPr>
              <a:t> se </a:t>
            </a:r>
            <a:r>
              <a:rPr lang="en-GB" dirty="0" err="1" smtClean="0">
                <a:latin typeface="Arial" charset="0"/>
              </a:rPr>
              <a:t>queman</a:t>
            </a:r>
            <a:r>
              <a:rPr lang="en-GB" dirty="0" smtClean="0">
                <a:latin typeface="Arial" charset="0"/>
              </a:rPr>
              <a:t> para </a:t>
            </a:r>
            <a:r>
              <a:rPr lang="en-GB" dirty="0" err="1" smtClean="0">
                <a:latin typeface="Arial" charset="0"/>
              </a:rPr>
              <a:t>aprovechar</a:t>
            </a:r>
            <a:r>
              <a:rPr lang="en-GB" dirty="0" smtClean="0">
                <a:latin typeface="Arial" charset="0"/>
              </a:rPr>
              <a:t> el </a:t>
            </a:r>
            <a:r>
              <a:rPr lang="en-GB" dirty="0" err="1" smtClean="0">
                <a:latin typeface="Arial" charset="0"/>
              </a:rPr>
              <a:t>calor</a:t>
            </a:r>
            <a:r>
              <a:rPr lang="en-GB" dirty="0" smtClean="0">
                <a:latin typeface="Arial" charset="0"/>
              </a:rPr>
              <a:t> </a:t>
            </a:r>
            <a:r>
              <a:rPr lang="en-GB" dirty="0" err="1" smtClean="0">
                <a:latin typeface="Arial" charset="0"/>
              </a:rPr>
              <a:t>que</a:t>
            </a:r>
            <a:r>
              <a:rPr lang="en-GB" dirty="0" smtClean="0">
                <a:latin typeface="Arial" charset="0"/>
              </a:rPr>
              <a:t> </a:t>
            </a:r>
            <a:r>
              <a:rPr lang="en-GB" dirty="0" err="1" smtClean="0">
                <a:latin typeface="Arial" charset="0"/>
              </a:rPr>
              <a:t>liberan</a:t>
            </a:r>
            <a:r>
              <a:rPr lang="en-GB" dirty="0" smtClean="0">
                <a:latin typeface="Arial" charset="0"/>
              </a:rPr>
              <a:t> al </a:t>
            </a:r>
            <a:r>
              <a:rPr lang="en-GB" dirty="0" err="1" smtClean="0">
                <a:latin typeface="Arial" charset="0"/>
              </a:rPr>
              <a:t>reaccionar</a:t>
            </a:r>
            <a:r>
              <a:rPr lang="en-GB" dirty="0" smtClean="0">
                <a:latin typeface="Arial" charset="0"/>
              </a:rPr>
              <a:t> con el </a:t>
            </a:r>
            <a:r>
              <a:rPr lang="en-GB" dirty="0" err="1" smtClean="0">
                <a:latin typeface="Arial" charset="0"/>
              </a:rPr>
              <a:t>oxígeno</a:t>
            </a:r>
            <a:r>
              <a:rPr lang="en-GB" dirty="0" smtClean="0">
                <a:latin typeface="Arial" charset="0"/>
              </a:rPr>
              <a:t> del </a:t>
            </a:r>
            <a:r>
              <a:rPr lang="en-GB" dirty="0" err="1" smtClean="0">
                <a:latin typeface="Arial" charset="0"/>
              </a:rPr>
              <a:t>aire</a:t>
            </a:r>
            <a:r>
              <a:rPr lang="en-GB" dirty="0" smtClean="0">
                <a:latin typeface="Arial" charset="0"/>
              </a:rPr>
              <a:t> se </a:t>
            </a:r>
            <a:r>
              <a:rPr lang="en-GB" dirty="0" err="1" smtClean="0">
                <a:latin typeface="Arial" charset="0"/>
              </a:rPr>
              <a:t>llaman</a:t>
            </a:r>
            <a:r>
              <a:rPr lang="en-GB" dirty="0" smtClean="0">
                <a:latin typeface="Arial" charset="0"/>
              </a:rPr>
              <a:t> combustibles</a:t>
            </a:r>
            <a:r>
              <a:rPr lang="en-GB" sz="2800" dirty="0" smtClean="0">
                <a:latin typeface="Arial" charset="0"/>
              </a:rPr>
              <a:t>.</a:t>
            </a:r>
          </a:p>
          <a:p>
            <a:pPr algn="just" eaLnBrk="1" hangingPunct="1">
              <a:lnSpc>
                <a:spcPct val="80000"/>
              </a:lnSpc>
              <a:buFont typeface="Wingdings" pitchFamily="2" charset="2"/>
              <a:buNone/>
              <a:defRPr/>
            </a:pPr>
            <a:r>
              <a:rPr lang="en-GB" sz="2800" dirty="0" smtClean="0">
                <a:latin typeface="Arial" charset="0"/>
              </a:rPr>
              <a:t>    </a:t>
            </a:r>
          </a:p>
          <a:p>
            <a:pPr algn="just" eaLnBrk="1" hangingPunct="1">
              <a:lnSpc>
                <a:spcPct val="80000"/>
              </a:lnSpc>
              <a:buFont typeface="Wingdings" pitchFamily="2" charset="2"/>
              <a:buNone/>
              <a:defRPr/>
            </a:pPr>
            <a:r>
              <a:rPr lang="en-GB" sz="2800" dirty="0" smtClean="0">
                <a:latin typeface="Arial" charset="0"/>
              </a:rPr>
              <a:t>    </a:t>
            </a:r>
            <a:r>
              <a:rPr lang="en-GB" dirty="0" smtClean="0">
                <a:latin typeface="Arial" charset="0"/>
              </a:rPr>
              <a:t>Los combustibles </a:t>
            </a:r>
            <a:r>
              <a:rPr lang="en-GB" dirty="0" err="1" smtClean="0">
                <a:latin typeface="Arial" charset="0"/>
              </a:rPr>
              <a:t>utilizados</a:t>
            </a:r>
            <a:r>
              <a:rPr lang="en-GB" dirty="0" smtClean="0">
                <a:latin typeface="Arial" charset="0"/>
              </a:rPr>
              <a:t> para el </a:t>
            </a:r>
            <a:r>
              <a:rPr lang="en-GB" dirty="0" err="1" smtClean="0">
                <a:latin typeface="Arial" charset="0"/>
              </a:rPr>
              <a:t>consumo</a:t>
            </a:r>
            <a:r>
              <a:rPr lang="en-GB" dirty="0" smtClean="0">
                <a:latin typeface="Arial" charset="0"/>
              </a:rPr>
              <a:t> de </a:t>
            </a:r>
            <a:r>
              <a:rPr lang="en-GB" dirty="0" err="1" smtClean="0">
                <a:latin typeface="Arial" charset="0"/>
              </a:rPr>
              <a:t>energía</a:t>
            </a:r>
            <a:r>
              <a:rPr lang="en-GB" dirty="0" smtClean="0">
                <a:latin typeface="Arial" charset="0"/>
              </a:rPr>
              <a:t> en el campo industrial, en </a:t>
            </a:r>
            <a:r>
              <a:rPr lang="en-GB" dirty="0" err="1" smtClean="0">
                <a:latin typeface="Arial" charset="0"/>
              </a:rPr>
              <a:t>transportes</a:t>
            </a:r>
            <a:r>
              <a:rPr lang="en-GB" dirty="0" smtClean="0">
                <a:latin typeface="Arial" charset="0"/>
              </a:rPr>
              <a:t> y </a:t>
            </a:r>
            <a:r>
              <a:rPr lang="en-GB" dirty="0" err="1" smtClean="0">
                <a:latin typeface="Arial" charset="0"/>
              </a:rPr>
              <a:t>uso</a:t>
            </a:r>
            <a:r>
              <a:rPr lang="en-GB" dirty="0" smtClean="0">
                <a:latin typeface="Arial" charset="0"/>
              </a:rPr>
              <a:t> </a:t>
            </a:r>
            <a:r>
              <a:rPr lang="en-GB" dirty="0" err="1" smtClean="0">
                <a:latin typeface="Arial" charset="0"/>
              </a:rPr>
              <a:t>doméstico</a:t>
            </a:r>
            <a:r>
              <a:rPr lang="en-GB" dirty="0" smtClean="0">
                <a:latin typeface="Arial" charset="0"/>
              </a:rPr>
              <a:t>, se </a:t>
            </a:r>
            <a:r>
              <a:rPr lang="en-GB" dirty="0" err="1" smtClean="0">
                <a:latin typeface="Arial" charset="0"/>
              </a:rPr>
              <a:t>clasifican</a:t>
            </a:r>
            <a:r>
              <a:rPr lang="en-GB" dirty="0" smtClean="0">
                <a:latin typeface="Arial" charset="0"/>
              </a:rPr>
              <a:t> en </a:t>
            </a:r>
            <a:r>
              <a:rPr lang="en-GB" dirty="0" err="1" smtClean="0">
                <a:latin typeface="Arial" charset="0"/>
              </a:rPr>
              <a:t>sólidos</a:t>
            </a:r>
            <a:r>
              <a:rPr lang="en-GB" dirty="0" smtClean="0">
                <a:latin typeface="Arial" charset="0"/>
              </a:rPr>
              <a:t>, </a:t>
            </a:r>
            <a:r>
              <a:rPr lang="en-GB" dirty="0" err="1" smtClean="0">
                <a:latin typeface="Arial" charset="0"/>
              </a:rPr>
              <a:t>líquidos</a:t>
            </a:r>
            <a:r>
              <a:rPr lang="en-GB" dirty="0" smtClean="0">
                <a:latin typeface="Arial" charset="0"/>
              </a:rPr>
              <a:t> y </a:t>
            </a:r>
            <a:r>
              <a:rPr lang="en-GB" dirty="0" err="1" smtClean="0">
                <a:latin typeface="Arial" charset="0"/>
              </a:rPr>
              <a:t>gaseosos</a:t>
            </a:r>
            <a:r>
              <a:rPr lang="en-GB" dirty="0" smtClean="0">
                <a:latin typeface="Arial" charset="0"/>
              </a:rPr>
              <a:t>.</a:t>
            </a:r>
          </a:p>
          <a:p>
            <a:pPr algn="just" eaLnBrk="1" hangingPunct="1">
              <a:lnSpc>
                <a:spcPct val="80000"/>
              </a:lnSpc>
              <a:buFont typeface="Wingdings" pitchFamily="2" charset="2"/>
              <a:buNone/>
              <a:defRPr/>
            </a:pPr>
            <a:endParaRPr lang="en-GB" dirty="0" smtClean="0">
              <a:solidFill>
                <a:srgbClr val="FFFF66"/>
              </a:solidFill>
              <a:latin typeface="Arial"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upload.wikimedia.org/wikipedia/commons/a/a6/4-Stroke-Engine.gif">
            <a:hlinkClick r:id="rId2" tooltip="Motor de 4 tiempos: 1. Admisión. Entran el aire y el combustible mezclados 2. Compresión. La mezcla es comprimida por el pistón y encendida 3. Explosión El combustible encendido se expande empujando el pistón hacia abajo 4. Expulsión. Los gases de desecho de la combustión son expulsados"/>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643563" y="1000125"/>
            <a:ext cx="242887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6" descr="http://inlinethumb42.webshots.com/4521/2220364290105091550S600x600Q8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2451124"/>
            <a:ext cx="4348162"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p:nvPr/>
        </p:nvSpPr>
        <p:spPr>
          <a:xfrm>
            <a:off x="2195736" y="1087576"/>
            <a:ext cx="2232248" cy="1477328"/>
          </a:xfrm>
          <a:prstGeom prst="rect">
            <a:avLst/>
          </a:prstGeom>
          <a:noFill/>
        </p:spPr>
        <p:txBody>
          <a:bodyPr wrap="square" rtlCol="0">
            <a:spAutoFit/>
          </a:bodyPr>
          <a:lstStyle/>
          <a:p>
            <a:pPr marL="342900" indent="-342900">
              <a:buAutoNum type="arabicPeriod"/>
            </a:pPr>
            <a:r>
              <a:rPr lang="es-PE" b="1" dirty="0" smtClean="0">
                <a:latin typeface="Arial" panose="020B0604020202020204" pitchFamily="34" charset="0"/>
                <a:cs typeface="Arial" panose="020B0604020202020204" pitchFamily="34" charset="0"/>
              </a:rPr>
              <a:t>ADMISIÓN</a:t>
            </a:r>
          </a:p>
          <a:p>
            <a:pPr marL="342900" indent="-342900">
              <a:buAutoNum type="arabicPeriod"/>
            </a:pPr>
            <a:r>
              <a:rPr lang="es-PE" b="1" dirty="0" smtClean="0">
                <a:latin typeface="Arial" panose="020B0604020202020204" pitchFamily="34" charset="0"/>
                <a:cs typeface="Arial" panose="020B0604020202020204" pitchFamily="34" charset="0"/>
              </a:rPr>
              <a:t>COMPRESIÓN</a:t>
            </a:r>
          </a:p>
          <a:p>
            <a:pPr marL="342900" indent="-342900">
              <a:buAutoNum type="arabicPeriod"/>
            </a:pPr>
            <a:r>
              <a:rPr lang="es-PE" b="1" dirty="0" smtClean="0">
                <a:latin typeface="Arial" panose="020B0604020202020204" pitchFamily="34" charset="0"/>
                <a:cs typeface="Arial" panose="020B0604020202020204" pitchFamily="34" charset="0"/>
              </a:rPr>
              <a:t>COMBUSTIÓN</a:t>
            </a:r>
          </a:p>
          <a:p>
            <a:pPr marL="342900" indent="-342900">
              <a:buAutoNum type="arabicPeriod"/>
            </a:pPr>
            <a:r>
              <a:rPr lang="es-PE" b="1" dirty="0" smtClean="0">
                <a:latin typeface="Arial" panose="020B0604020202020204" pitchFamily="34" charset="0"/>
                <a:cs typeface="Arial" panose="020B0604020202020204" pitchFamily="34" charset="0"/>
              </a:rPr>
              <a:t>ESCAPE</a:t>
            </a:r>
          </a:p>
          <a:p>
            <a:pPr marL="342900" indent="-342900">
              <a:buAutoNum type="arabicPeriod"/>
            </a:pPr>
            <a:endParaRPr lang="es-P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3276600" y="1714500"/>
            <a:ext cx="2808288" cy="1169988"/>
          </a:xfrm>
          <a:prstGeom prst="rect">
            <a:avLst/>
          </a:prstGeom>
          <a:solidFill>
            <a:srgbClr val="C00000"/>
          </a:solidFill>
          <a:ln w="9525">
            <a:solidFill>
              <a:srgbClr val="FF99FF"/>
            </a:solidFill>
            <a:miter lim="800000"/>
            <a:headEnd/>
            <a:tailEnd/>
          </a:ln>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n-GB" altLang="es-PE" sz="2800" b="1">
                <a:latin typeface="Arial" charset="0"/>
              </a:rPr>
              <a:t>CAMARA DE</a:t>
            </a:r>
          </a:p>
          <a:p>
            <a:pPr algn="ctr" eaLnBrk="1" hangingPunct="1">
              <a:spcBef>
                <a:spcPct val="50000"/>
              </a:spcBef>
            </a:pPr>
            <a:r>
              <a:rPr lang="en-GB" altLang="es-PE" sz="2800" b="1">
                <a:latin typeface="Arial" charset="0"/>
              </a:rPr>
              <a:t>COMBUSTIÓN</a:t>
            </a:r>
          </a:p>
        </p:txBody>
      </p:sp>
      <p:sp>
        <p:nvSpPr>
          <p:cNvPr id="30723" name="Text Box 5"/>
          <p:cNvSpPr txBox="1">
            <a:spLocks noChangeArrowheads="1"/>
          </p:cNvSpPr>
          <p:nvPr/>
        </p:nvSpPr>
        <p:spPr bwMode="auto">
          <a:xfrm>
            <a:off x="611188" y="2071688"/>
            <a:ext cx="2087562" cy="406400"/>
          </a:xfrm>
          <a:prstGeom prst="rect">
            <a:avLst/>
          </a:prstGeom>
          <a:solidFill>
            <a:schemeClr val="bg2"/>
          </a:solidFill>
          <a:ln w="9525">
            <a:solidFill>
              <a:schemeClr val="tx1"/>
            </a:solidFill>
            <a:miter lim="800000"/>
            <a:headEnd/>
            <a:tailEnd/>
          </a:ln>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s-PE" sz="2000" b="1" dirty="0">
                <a:latin typeface="Arial" charset="0"/>
              </a:rPr>
              <a:t>COMBUSTIBLE</a:t>
            </a:r>
          </a:p>
        </p:txBody>
      </p:sp>
      <p:sp>
        <p:nvSpPr>
          <p:cNvPr id="30724" name="Text Box 6"/>
          <p:cNvSpPr txBox="1">
            <a:spLocks noChangeArrowheads="1"/>
          </p:cNvSpPr>
          <p:nvPr/>
        </p:nvSpPr>
        <p:spPr bwMode="auto">
          <a:xfrm>
            <a:off x="3563938" y="500063"/>
            <a:ext cx="2087562" cy="406400"/>
          </a:xfrm>
          <a:prstGeom prst="rect">
            <a:avLst/>
          </a:prstGeom>
          <a:solidFill>
            <a:srgbClr val="0070C0"/>
          </a:solidFill>
          <a:ln w="9525">
            <a:solidFill>
              <a:srgbClr val="FFFF66"/>
            </a:solidFill>
            <a:miter lim="800000"/>
            <a:headEnd/>
            <a:tailEnd/>
          </a:ln>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n-GB" altLang="es-PE" sz="2000" b="1">
                <a:latin typeface="Arial" charset="0"/>
              </a:rPr>
              <a:t>COMBURENTE</a:t>
            </a:r>
          </a:p>
        </p:txBody>
      </p:sp>
      <p:sp>
        <p:nvSpPr>
          <p:cNvPr id="30725" name="Text Box 7"/>
          <p:cNvSpPr txBox="1">
            <a:spLocks noChangeArrowheads="1"/>
          </p:cNvSpPr>
          <p:nvPr/>
        </p:nvSpPr>
        <p:spPr bwMode="auto">
          <a:xfrm>
            <a:off x="6659563" y="1714500"/>
            <a:ext cx="1944687" cy="1320800"/>
          </a:xfrm>
          <a:prstGeom prst="rect">
            <a:avLst/>
          </a:prstGeom>
          <a:solidFill>
            <a:srgbClr val="FFC000"/>
          </a:solidFill>
          <a:ln w="9525">
            <a:solidFill>
              <a:schemeClr val="tx2"/>
            </a:solidFill>
            <a:miter lim="800000"/>
            <a:headEnd/>
            <a:tailEnd/>
          </a:ln>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n-GB" altLang="es-PE" sz="2000" b="1">
                <a:latin typeface="Arial" charset="0"/>
              </a:rPr>
              <a:t>PRODUCTOS</a:t>
            </a:r>
          </a:p>
          <a:p>
            <a:pPr algn="ctr" eaLnBrk="1" hangingPunct="1">
              <a:spcBef>
                <a:spcPct val="50000"/>
              </a:spcBef>
            </a:pPr>
            <a:r>
              <a:rPr lang="en-GB" altLang="es-PE" sz="2000" b="1">
                <a:latin typeface="Arial" charset="0"/>
              </a:rPr>
              <a:t> DE LA</a:t>
            </a:r>
          </a:p>
          <a:p>
            <a:pPr algn="ctr" eaLnBrk="1" hangingPunct="1">
              <a:spcBef>
                <a:spcPct val="50000"/>
              </a:spcBef>
            </a:pPr>
            <a:r>
              <a:rPr lang="en-GB" altLang="es-PE" sz="2000" b="1">
                <a:latin typeface="Arial" charset="0"/>
              </a:rPr>
              <a:t>COMBUSTIÓN</a:t>
            </a:r>
          </a:p>
        </p:txBody>
      </p:sp>
      <p:sp>
        <p:nvSpPr>
          <p:cNvPr id="30726" name="Line 8"/>
          <p:cNvSpPr>
            <a:spLocks noChangeShapeType="1"/>
          </p:cNvSpPr>
          <p:nvPr/>
        </p:nvSpPr>
        <p:spPr bwMode="auto">
          <a:xfrm>
            <a:off x="2700338" y="2286000"/>
            <a:ext cx="57626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0727" name="Line 9"/>
          <p:cNvSpPr>
            <a:spLocks noChangeShapeType="1"/>
          </p:cNvSpPr>
          <p:nvPr/>
        </p:nvSpPr>
        <p:spPr bwMode="auto">
          <a:xfrm>
            <a:off x="4572000" y="928688"/>
            <a:ext cx="0" cy="7905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0728" name="Line 10"/>
          <p:cNvSpPr>
            <a:spLocks noChangeShapeType="1"/>
          </p:cNvSpPr>
          <p:nvPr/>
        </p:nvSpPr>
        <p:spPr bwMode="auto">
          <a:xfrm>
            <a:off x="6084888" y="2357438"/>
            <a:ext cx="57467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49164" name="Rectangle 12"/>
          <p:cNvSpPr>
            <a:spLocks noGrp="1" noChangeArrowheads="1"/>
          </p:cNvSpPr>
          <p:nvPr>
            <p:ph idx="1"/>
          </p:nvPr>
        </p:nvSpPr>
        <p:spPr>
          <a:xfrm>
            <a:off x="485775" y="3286125"/>
            <a:ext cx="8229600" cy="3429000"/>
          </a:xfrm>
        </p:spPr>
        <p:txBody>
          <a:bodyPr/>
          <a:lstStyle/>
          <a:p>
            <a:pPr algn="just" eaLnBrk="1" hangingPunct="1">
              <a:buFont typeface="Wingdings" pitchFamily="2" charset="2"/>
              <a:buNone/>
              <a:defRPr/>
            </a:pPr>
            <a:r>
              <a:rPr lang="en-GB" sz="2000" b="1" dirty="0" smtClean="0">
                <a:latin typeface="Arial" charset="0"/>
              </a:rPr>
              <a:t>COMBUSTIBLE</a:t>
            </a:r>
            <a:r>
              <a:rPr lang="en-GB" sz="2000" dirty="0" smtClean="0">
                <a:latin typeface="Arial" charset="0"/>
              </a:rPr>
              <a:t>:  </a:t>
            </a:r>
            <a:r>
              <a:rPr lang="en-GB" sz="2000" dirty="0" smtClean="0">
                <a:effectLst/>
                <a:latin typeface="Arial" charset="0"/>
              </a:rPr>
              <a:t>C, H, S</a:t>
            </a:r>
          </a:p>
          <a:p>
            <a:pPr algn="just" eaLnBrk="1" hangingPunct="1">
              <a:buFont typeface="Wingdings" pitchFamily="2" charset="2"/>
              <a:buNone/>
              <a:defRPr/>
            </a:pPr>
            <a:r>
              <a:rPr lang="en-GB" sz="2000" b="1" dirty="0" smtClean="0">
                <a:latin typeface="Arial" charset="0"/>
              </a:rPr>
              <a:t>COMBURENTE</a:t>
            </a:r>
            <a:r>
              <a:rPr lang="en-GB" sz="2000" dirty="0" smtClean="0">
                <a:latin typeface="Arial" charset="0"/>
              </a:rPr>
              <a:t>:   </a:t>
            </a:r>
            <a:r>
              <a:rPr lang="en-GB" sz="2000" dirty="0" smtClean="0">
                <a:effectLst/>
                <a:latin typeface="Arial" charset="0"/>
              </a:rPr>
              <a:t>AIRE (O</a:t>
            </a:r>
            <a:r>
              <a:rPr lang="en-GB" baseline="-25000" dirty="0" smtClean="0">
                <a:effectLst/>
                <a:latin typeface="Arial" charset="0"/>
              </a:rPr>
              <a:t>2</a:t>
            </a:r>
            <a:r>
              <a:rPr lang="en-GB" sz="2000" dirty="0" smtClean="0">
                <a:effectLst/>
                <a:latin typeface="Arial" charset="0"/>
              </a:rPr>
              <a:t>: 21%V, N</a:t>
            </a:r>
            <a:r>
              <a:rPr lang="en-GB" baseline="-25000" dirty="0" smtClean="0">
                <a:effectLst/>
                <a:latin typeface="Arial" charset="0"/>
              </a:rPr>
              <a:t>2</a:t>
            </a:r>
            <a:r>
              <a:rPr lang="en-GB" sz="2000" dirty="0" smtClean="0">
                <a:effectLst/>
                <a:latin typeface="Arial" charset="0"/>
              </a:rPr>
              <a:t>: 79%V)</a:t>
            </a:r>
          </a:p>
          <a:p>
            <a:pPr algn="just" eaLnBrk="1" hangingPunct="1">
              <a:buFont typeface="Wingdings" pitchFamily="2" charset="2"/>
              <a:buNone/>
              <a:defRPr/>
            </a:pPr>
            <a:r>
              <a:rPr lang="en-GB" sz="2000" b="1" dirty="0" smtClean="0">
                <a:latin typeface="Arial" charset="0"/>
              </a:rPr>
              <a:t>PRODUCTOS DE LA COMBUSTIÓN</a:t>
            </a:r>
            <a:r>
              <a:rPr lang="en-GB" sz="2000" dirty="0" smtClean="0">
                <a:latin typeface="Arial" charset="0"/>
              </a:rPr>
              <a:t>:</a:t>
            </a:r>
          </a:p>
          <a:p>
            <a:pPr algn="just" eaLnBrk="1" hangingPunct="1">
              <a:buFont typeface="Wingdings" pitchFamily="2" charset="2"/>
              <a:buNone/>
              <a:defRPr/>
            </a:pPr>
            <a:r>
              <a:rPr lang="en-GB" sz="2000" dirty="0" smtClean="0">
                <a:latin typeface="Arial" charset="0"/>
              </a:rPr>
              <a:t>                                                  </a:t>
            </a:r>
            <a:r>
              <a:rPr lang="en-GB" sz="2000" dirty="0" smtClean="0">
                <a:effectLst/>
                <a:latin typeface="Arial" charset="0"/>
              </a:rPr>
              <a:t>CO</a:t>
            </a:r>
            <a:r>
              <a:rPr lang="en-GB" baseline="-25000" dirty="0" smtClean="0">
                <a:effectLst/>
                <a:latin typeface="Arial" charset="0"/>
              </a:rPr>
              <a:t>2 </a:t>
            </a:r>
            <a:r>
              <a:rPr lang="en-GB" baseline="-25000" dirty="0" smtClean="0">
                <a:latin typeface="Arial" charset="0"/>
              </a:rPr>
              <a:t>          </a:t>
            </a:r>
            <a:r>
              <a:rPr lang="en-GB" sz="2000" b="1" dirty="0" smtClean="0">
                <a:solidFill>
                  <a:srgbClr val="FFC000"/>
                </a:solidFill>
                <a:latin typeface="Arial" charset="0"/>
              </a:rPr>
              <a:t>ORSAT</a:t>
            </a:r>
            <a:r>
              <a:rPr lang="en-GB" sz="2000" dirty="0" smtClean="0">
                <a:latin typeface="Arial" charset="0"/>
              </a:rPr>
              <a:t> O</a:t>
            </a:r>
          </a:p>
          <a:p>
            <a:pPr algn="just" eaLnBrk="1" hangingPunct="1">
              <a:buFont typeface="Wingdings" pitchFamily="2" charset="2"/>
              <a:buNone/>
              <a:defRPr/>
            </a:pPr>
            <a:r>
              <a:rPr lang="en-GB" sz="2000" dirty="0" smtClean="0">
                <a:latin typeface="Arial" charset="0"/>
              </a:rPr>
              <a:t>               </a:t>
            </a:r>
            <a:r>
              <a:rPr lang="en-GB" sz="2000" dirty="0" smtClean="0">
                <a:effectLst/>
                <a:latin typeface="Arial" charset="0"/>
              </a:rPr>
              <a:t>GASES DE                CO              GASES DE</a:t>
            </a:r>
          </a:p>
          <a:p>
            <a:pPr algn="just" eaLnBrk="1" hangingPunct="1">
              <a:buFont typeface="Wingdings" pitchFamily="2" charset="2"/>
              <a:buNone/>
              <a:defRPr/>
            </a:pPr>
            <a:r>
              <a:rPr lang="en-GB" sz="2000" dirty="0" smtClean="0">
                <a:effectLst/>
                <a:latin typeface="Arial" charset="0"/>
              </a:rPr>
              <a:t>               CHIMENEA                O</a:t>
            </a:r>
            <a:r>
              <a:rPr lang="en-GB" baseline="-25000" dirty="0" smtClean="0">
                <a:effectLst/>
                <a:latin typeface="Arial" charset="0"/>
              </a:rPr>
              <a:t>2             CHIMENEA</a:t>
            </a:r>
          </a:p>
          <a:p>
            <a:pPr algn="just" eaLnBrk="1" hangingPunct="1">
              <a:buFont typeface="Wingdings" pitchFamily="2" charset="2"/>
              <a:buNone/>
              <a:defRPr/>
            </a:pPr>
            <a:r>
              <a:rPr lang="en-GB" sz="2000" dirty="0" smtClean="0">
                <a:effectLst/>
                <a:latin typeface="Arial" charset="0"/>
              </a:rPr>
              <a:t>               HÚMEDO                   N</a:t>
            </a:r>
            <a:r>
              <a:rPr lang="en-GB" baseline="-25000" dirty="0" smtClean="0">
                <a:effectLst/>
                <a:latin typeface="Arial" charset="0"/>
              </a:rPr>
              <a:t>2             SECO</a:t>
            </a:r>
          </a:p>
          <a:p>
            <a:pPr algn="just" eaLnBrk="1" hangingPunct="1">
              <a:buFont typeface="Wingdings" pitchFamily="2" charset="2"/>
              <a:buNone/>
              <a:defRPr/>
            </a:pPr>
            <a:r>
              <a:rPr lang="en-GB" sz="2000" dirty="0" smtClean="0">
                <a:effectLst/>
                <a:latin typeface="Arial" charset="0"/>
              </a:rPr>
              <a:t>                                                  H</a:t>
            </a:r>
            <a:r>
              <a:rPr lang="en-GB" baseline="-25000" dirty="0" smtClean="0">
                <a:effectLst/>
                <a:latin typeface="Arial" charset="0"/>
              </a:rPr>
              <a:t>2</a:t>
            </a:r>
            <a:r>
              <a:rPr lang="en-GB" sz="2000" dirty="0" smtClean="0">
                <a:effectLst/>
                <a:latin typeface="Arial" charset="0"/>
              </a:rPr>
              <a:t>O</a:t>
            </a:r>
          </a:p>
          <a:p>
            <a:pPr algn="just" eaLnBrk="1" hangingPunct="1">
              <a:buFont typeface="Wingdings" pitchFamily="2" charset="2"/>
              <a:buNone/>
              <a:defRPr/>
            </a:pPr>
            <a:r>
              <a:rPr lang="en-GB" sz="2000" dirty="0" smtClean="0">
                <a:latin typeface="Arial" charset="0"/>
              </a:rPr>
              <a:t>                                                  </a:t>
            </a:r>
          </a:p>
          <a:p>
            <a:pPr algn="just" eaLnBrk="1" hangingPunct="1">
              <a:buFont typeface="Wingdings" pitchFamily="2" charset="2"/>
              <a:buNone/>
              <a:defRPr/>
            </a:pPr>
            <a:r>
              <a:rPr lang="en-GB" sz="2000" dirty="0" smtClean="0">
                <a:latin typeface="Arial" charset="0"/>
              </a:rPr>
              <a:t>                                                        </a:t>
            </a:r>
          </a:p>
        </p:txBody>
      </p:sp>
      <p:sp>
        <p:nvSpPr>
          <p:cNvPr id="30730" name="AutoShape 13"/>
          <p:cNvSpPr>
            <a:spLocks/>
          </p:cNvSpPr>
          <p:nvPr/>
        </p:nvSpPr>
        <p:spPr bwMode="auto">
          <a:xfrm>
            <a:off x="3643313" y="4500563"/>
            <a:ext cx="71437" cy="2016125"/>
          </a:xfrm>
          <a:prstGeom prst="leftBrace">
            <a:avLst>
              <a:gd name="adj1" fmla="val 235187"/>
              <a:gd name="adj2" fmla="val 50000"/>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a:t> </a:t>
            </a:r>
          </a:p>
        </p:txBody>
      </p:sp>
      <p:sp>
        <p:nvSpPr>
          <p:cNvPr id="30731" name="AutoShape 14"/>
          <p:cNvSpPr>
            <a:spLocks/>
          </p:cNvSpPr>
          <p:nvPr/>
        </p:nvSpPr>
        <p:spPr bwMode="auto">
          <a:xfrm>
            <a:off x="4784725" y="4500563"/>
            <a:ext cx="144463" cy="1511300"/>
          </a:xfrm>
          <a:prstGeom prst="rightBrace">
            <a:avLst>
              <a:gd name="adj1" fmla="val 87179"/>
              <a:gd name="adj2" fmla="val 50000"/>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30732" name="Line 15"/>
          <p:cNvSpPr>
            <a:spLocks noChangeShapeType="1"/>
          </p:cNvSpPr>
          <p:nvPr/>
        </p:nvSpPr>
        <p:spPr bwMode="auto">
          <a:xfrm flipV="1">
            <a:off x="4572000" y="2925763"/>
            <a:ext cx="0" cy="4318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0733" name="Line 16"/>
          <p:cNvSpPr>
            <a:spLocks noChangeShapeType="1"/>
          </p:cNvSpPr>
          <p:nvPr/>
        </p:nvSpPr>
        <p:spPr bwMode="auto">
          <a:xfrm>
            <a:off x="4787900" y="2925763"/>
            <a:ext cx="0" cy="4318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2" name="1 CuadroTexto"/>
          <p:cNvSpPr txBox="1"/>
          <p:nvPr/>
        </p:nvSpPr>
        <p:spPr>
          <a:xfrm>
            <a:off x="4940105" y="2945854"/>
            <a:ext cx="359420" cy="523220"/>
          </a:xfrm>
          <a:prstGeom prst="rect">
            <a:avLst/>
          </a:prstGeom>
          <a:noFill/>
        </p:spPr>
        <p:txBody>
          <a:bodyPr wrap="square" rtlCol="0">
            <a:spAutoFit/>
          </a:bodyPr>
          <a:lstStyle/>
          <a:p>
            <a:r>
              <a:rPr lang="es-PE" sz="2800" b="1" dirty="0" smtClean="0">
                <a:latin typeface="Arial" panose="020B0604020202020204" pitchFamily="34" charset="0"/>
                <a:cs typeface="Arial" panose="020B0604020202020204" pitchFamily="34" charset="0"/>
              </a:rPr>
              <a:t>Q</a:t>
            </a:r>
            <a:endParaRPr lang="es-PE" sz="2800" b="1"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4" name="Rectangle 12"/>
          <p:cNvSpPr>
            <a:spLocks noGrp="1" noChangeArrowheads="1"/>
          </p:cNvSpPr>
          <p:nvPr>
            <p:ph idx="1"/>
          </p:nvPr>
        </p:nvSpPr>
        <p:spPr>
          <a:xfrm>
            <a:off x="755577" y="1071562"/>
            <a:ext cx="8143948" cy="5165750"/>
          </a:xfrm>
        </p:spPr>
        <p:txBody>
          <a:bodyPr/>
          <a:lstStyle/>
          <a:p>
            <a:pPr algn="just" eaLnBrk="1" hangingPunct="1">
              <a:buFont typeface="Wingdings" pitchFamily="2" charset="2"/>
              <a:buNone/>
              <a:defRPr/>
            </a:pPr>
            <a:r>
              <a:rPr lang="en-GB" sz="2800" b="1" dirty="0" smtClean="0">
                <a:latin typeface="Arial" charset="0"/>
              </a:rPr>
              <a:t>PRODUCTOS </a:t>
            </a:r>
            <a:r>
              <a:rPr lang="en-GB" sz="2800" b="1" dirty="0" smtClean="0">
                <a:latin typeface="Arial" charset="0"/>
              </a:rPr>
              <a:t>DE LA COMBUSTIÓN</a:t>
            </a:r>
            <a:r>
              <a:rPr lang="en-GB" sz="2800" dirty="0" smtClean="0">
                <a:latin typeface="Arial" charset="0"/>
              </a:rPr>
              <a:t>:</a:t>
            </a:r>
          </a:p>
          <a:p>
            <a:pPr algn="just">
              <a:buNone/>
              <a:defRPr/>
            </a:pPr>
            <a:r>
              <a:rPr lang="en-GB" sz="2000" b="1" dirty="0">
                <a:latin typeface="Arial" charset="0"/>
              </a:rPr>
              <a:t>COMBUSTIBLE</a:t>
            </a:r>
            <a:r>
              <a:rPr lang="en-GB" sz="2000" dirty="0">
                <a:latin typeface="Arial" charset="0"/>
              </a:rPr>
              <a:t>:  </a:t>
            </a:r>
            <a:r>
              <a:rPr lang="en-GB" sz="2000" dirty="0" smtClean="0">
                <a:effectLst/>
                <a:latin typeface="Arial" charset="0"/>
              </a:rPr>
              <a:t>CH</a:t>
            </a:r>
            <a:r>
              <a:rPr lang="en-GB" sz="2400" baseline="-25000" dirty="0" smtClean="0">
                <a:effectLst/>
                <a:latin typeface="Arial" charset="0"/>
              </a:rPr>
              <a:t>4</a:t>
            </a:r>
            <a:r>
              <a:rPr lang="en-GB" sz="2000" dirty="0" smtClean="0">
                <a:effectLst/>
                <a:latin typeface="Arial" charset="0"/>
              </a:rPr>
              <a:t>,C</a:t>
            </a:r>
            <a:r>
              <a:rPr lang="en-GB" sz="2400" baseline="-25000" dirty="0" smtClean="0">
                <a:effectLst/>
                <a:latin typeface="Arial" charset="0"/>
              </a:rPr>
              <a:t>2</a:t>
            </a:r>
            <a:r>
              <a:rPr lang="en-GB" sz="2000" dirty="0" smtClean="0">
                <a:effectLst/>
                <a:latin typeface="Arial" charset="0"/>
              </a:rPr>
              <a:t>H</a:t>
            </a:r>
            <a:r>
              <a:rPr lang="en-GB" sz="2400" baseline="-25000" dirty="0" smtClean="0">
                <a:effectLst/>
                <a:latin typeface="Arial" charset="0"/>
              </a:rPr>
              <a:t>6</a:t>
            </a:r>
            <a:r>
              <a:rPr lang="en-GB" sz="2000" dirty="0" smtClean="0">
                <a:effectLst/>
                <a:latin typeface="Arial" charset="0"/>
              </a:rPr>
              <a:t>,SO</a:t>
            </a:r>
            <a:r>
              <a:rPr lang="en-GB" sz="2400" baseline="-25000" dirty="0" smtClean="0">
                <a:effectLst/>
                <a:latin typeface="Arial" charset="0"/>
              </a:rPr>
              <a:t>2</a:t>
            </a:r>
          </a:p>
          <a:p>
            <a:pPr algn="just">
              <a:buNone/>
              <a:defRPr/>
            </a:pPr>
            <a:r>
              <a:rPr lang="en-GB" sz="2000" b="1" dirty="0" smtClean="0">
                <a:latin typeface="Arial" charset="0"/>
              </a:rPr>
              <a:t>COMBURENTE</a:t>
            </a:r>
            <a:r>
              <a:rPr lang="en-GB" sz="2000" dirty="0">
                <a:latin typeface="Arial" charset="0"/>
              </a:rPr>
              <a:t>:   </a:t>
            </a:r>
            <a:r>
              <a:rPr lang="en-GB" sz="2000" dirty="0">
                <a:effectLst/>
                <a:latin typeface="Arial" charset="0"/>
              </a:rPr>
              <a:t>AIRE (O</a:t>
            </a:r>
            <a:r>
              <a:rPr lang="en-GB" sz="2000" baseline="-25000" dirty="0">
                <a:effectLst/>
                <a:latin typeface="Arial" charset="0"/>
              </a:rPr>
              <a:t>2</a:t>
            </a:r>
            <a:r>
              <a:rPr lang="en-GB" sz="2000" dirty="0">
                <a:effectLst/>
                <a:latin typeface="Arial" charset="0"/>
              </a:rPr>
              <a:t>: 21%V, N</a:t>
            </a:r>
            <a:r>
              <a:rPr lang="en-GB" sz="2000" baseline="-25000" dirty="0">
                <a:effectLst/>
                <a:latin typeface="Arial" charset="0"/>
              </a:rPr>
              <a:t>2</a:t>
            </a:r>
            <a:r>
              <a:rPr lang="en-GB" sz="2000" dirty="0">
                <a:effectLst/>
                <a:latin typeface="Arial" charset="0"/>
              </a:rPr>
              <a:t>: 79%V</a:t>
            </a:r>
            <a:r>
              <a:rPr lang="en-GB" sz="2000" dirty="0" smtClean="0">
                <a:effectLst/>
                <a:latin typeface="Arial" charset="0"/>
              </a:rPr>
              <a:t>)</a:t>
            </a:r>
            <a:endParaRPr lang="en-GB" sz="2000" dirty="0" smtClean="0">
              <a:latin typeface="Arial" charset="0"/>
            </a:endParaRPr>
          </a:p>
          <a:p>
            <a:pPr algn="just" eaLnBrk="1" hangingPunct="1">
              <a:buFont typeface="Wingdings" pitchFamily="2" charset="2"/>
              <a:buNone/>
              <a:defRPr/>
            </a:pPr>
            <a:endParaRPr lang="en-GB" sz="2000" dirty="0" smtClean="0">
              <a:latin typeface="Arial" charset="0"/>
            </a:endParaRPr>
          </a:p>
          <a:p>
            <a:pPr algn="just">
              <a:buNone/>
              <a:defRPr/>
            </a:pPr>
            <a:r>
              <a:rPr lang="en-GB" sz="2000" dirty="0" smtClean="0">
                <a:latin typeface="Arial" charset="0"/>
              </a:rPr>
              <a:t>                             </a:t>
            </a:r>
            <a:r>
              <a:rPr lang="en-GB" sz="2000" dirty="0" smtClean="0">
                <a:effectLst/>
                <a:latin typeface="Arial" charset="0"/>
              </a:rPr>
              <a:t>CO</a:t>
            </a:r>
            <a:r>
              <a:rPr lang="en-GB" baseline="-25000" dirty="0" smtClean="0">
                <a:effectLst/>
                <a:latin typeface="Arial" charset="0"/>
              </a:rPr>
              <a:t>2      </a:t>
            </a:r>
            <a:r>
              <a:rPr lang="en-GB" sz="2000" dirty="0" err="1" smtClean="0">
                <a:effectLst/>
                <a:latin typeface="Arial" charset="0"/>
              </a:rPr>
              <a:t>CO</a:t>
            </a:r>
            <a:r>
              <a:rPr lang="en-GB" baseline="-25000" dirty="0" err="1" smtClean="0">
                <a:effectLst/>
                <a:latin typeface="Arial" charset="0"/>
              </a:rPr>
              <a:t>2</a:t>
            </a:r>
            <a:r>
              <a:rPr lang="en-GB" baseline="-25000" dirty="0" smtClean="0">
                <a:latin typeface="Arial" charset="0"/>
              </a:rPr>
              <a:t>                       </a:t>
            </a:r>
            <a:endParaRPr lang="en-GB" sz="2000" dirty="0" smtClean="0">
              <a:latin typeface="Arial" charset="0"/>
            </a:endParaRPr>
          </a:p>
          <a:p>
            <a:pPr algn="just">
              <a:buNone/>
              <a:defRPr/>
            </a:pPr>
            <a:r>
              <a:rPr lang="en-GB" sz="2000" dirty="0" smtClean="0">
                <a:effectLst/>
                <a:latin typeface="Arial" charset="0"/>
              </a:rPr>
              <a:t>                             </a:t>
            </a:r>
            <a:r>
              <a:rPr lang="en-GB" sz="2000" dirty="0" smtClean="0">
                <a:effectLst/>
                <a:latin typeface="Arial" charset="0"/>
              </a:rPr>
              <a:t>CO         </a:t>
            </a:r>
            <a:r>
              <a:rPr lang="en-GB" sz="2000" dirty="0" err="1" smtClean="0">
                <a:effectLst/>
                <a:latin typeface="Arial" charset="0"/>
              </a:rPr>
              <a:t>CO</a:t>
            </a:r>
            <a:r>
              <a:rPr lang="en-GB" sz="2000" dirty="0" smtClean="0">
                <a:effectLst/>
                <a:latin typeface="Arial" charset="0"/>
              </a:rPr>
              <a:t>                                           </a:t>
            </a:r>
            <a:r>
              <a:rPr lang="en-GB" sz="2400" b="1" dirty="0" smtClean="0">
                <a:solidFill>
                  <a:srgbClr val="FFFF00"/>
                </a:solidFill>
                <a:effectLst/>
                <a:latin typeface="Arial" charset="0"/>
              </a:rPr>
              <a:t>ORSAT</a:t>
            </a:r>
            <a:endParaRPr lang="en-GB" sz="2400" b="1" dirty="0" smtClean="0">
              <a:solidFill>
                <a:srgbClr val="FFFF00"/>
              </a:solidFill>
              <a:effectLst/>
              <a:latin typeface="Arial" charset="0"/>
            </a:endParaRPr>
          </a:p>
          <a:p>
            <a:pPr algn="just">
              <a:buNone/>
              <a:defRPr/>
            </a:pPr>
            <a:r>
              <a:rPr lang="en-GB" sz="2000" dirty="0" smtClean="0">
                <a:effectLst/>
                <a:latin typeface="Arial" charset="0"/>
              </a:rPr>
              <a:t>                             O</a:t>
            </a:r>
            <a:r>
              <a:rPr lang="en-GB" baseline="-25000" dirty="0" smtClean="0">
                <a:effectLst/>
                <a:latin typeface="Arial" charset="0"/>
              </a:rPr>
              <a:t>2         </a:t>
            </a:r>
            <a:r>
              <a:rPr lang="en-GB" sz="2000" dirty="0" err="1" smtClean="0">
                <a:effectLst/>
                <a:latin typeface="Arial" charset="0"/>
              </a:rPr>
              <a:t>O</a:t>
            </a:r>
            <a:r>
              <a:rPr lang="en-GB" baseline="-25000" dirty="0" err="1" smtClean="0">
                <a:effectLst/>
                <a:latin typeface="Arial" charset="0"/>
              </a:rPr>
              <a:t>2</a:t>
            </a:r>
            <a:r>
              <a:rPr lang="en-GB" baseline="-25000" dirty="0" smtClean="0">
                <a:effectLst/>
                <a:latin typeface="Arial" charset="0"/>
              </a:rPr>
              <a:t>                                                   </a:t>
            </a:r>
          </a:p>
          <a:p>
            <a:pPr algn="just">
              <a:buNone/>
              <a:defRPr/>
            </a:pPr>
            <a:r>
              <a:rPr lang="en-GB" sz="2000" dirty="0" smtClean="0">
                <a:effectLst/>
                <a:latin typeface="Arial" charset="0"/>
              </a:rPr>
              <a:t>GASES </a:t>
            </a:r>
            <a:r>
              <a:rPr lang="en-GB" sz="2000" dirty="0">
                <a:effectLst/>
                <a:latin typeface="Arial" charset="0"/>
              </a:rPr>
              <a:t>DE   </a:t>
            </a:r>
            <a:r>
              <a:rPr lang="en-GB" sz="2000" dirty="0" smtClean="0">
                <a:effectLst/>
                <a:latin typeface="Arial" charset="0"/>
              </a:rPr>
              <a:t>       </a:t>
            </a:r>
            <a:r>
              <a:rPr lang="en-GB" sz="2000" dirty="0" smtClean="0">
                <a:effectLst/>
                <a:latin typeface="Arial" charset="0"/>
              </a:rPr>
              <a:t>N</a:t>
            </a:r>
            <a:r>
              <a:rPr lang="en-GB" baseline="-25000" dirty="0" smtClean="0">
                <a:effectLst/>
                <a:latin typeface="Arial" charset="0"/>
              </a:rPr>
              <a:t>2          </a:t>
            </a:r>
            <a:r>
              <a:rPr lang="en-GB" sz="2000" dirty="0" err="1" smtClean="0">
                <a:effectLst/>
                <a:latin typeface="Arial" charset="0"/>
              </a:rPr>
              <a:t>N</a:t>
            </a:r>
            <a:r>
              <a:rPr lang="en-GB" baseline="-25000" dirty="0" err="1" smtClean="0">
                <a:effectLst/>
                <a:latin typeface="Arial" charset="0"/>
              </a:rPr>
              <a:t>2</a:t>
            </a:r>
            <a:r>
              <a:rPr lang="en-GB" baseline="-25000" dirty="0" smtClean="0">
                <a:effectLst/>
                <a:latin typeface="Arial" charset="0"/>
              </a:rPr>
              <a:t>   (</a:t>
            </a:r>
            <a:r>
              <a:rPr lang="en-GB" sz="2000" dirty="0" smtClean="0">
                <a:solidFill>
                  <a:prstClr val="white"/>
                </a:solidFill>
                <a:effectLst/>
                <a:latin typeface="Arial" charset="0"/>
              </a:rPr>
              <a:t>N</a:t>
            </a:r>
            <a:r>
              <a:rPr lang="en-GB" baseline="-25000" dirty="0" smtClean="0">
                <a:solidFill>
                  <a:prstClr val="white"/>
                </a:solidFill>
                <a:effectLst/>
                <a:latin typeface="Arial" charset="0"/>
              </a:rPr>
              <a:t>2</a:t>
            </a:r>
            <a:r>
              <a:rPr lang="en-GB" baseline="-25000" dirty="0" smtClean="0">
                <a:effectLst/>
                <a:latin typeface="Arial" charset="0"/>
              </a:rPr>
              <a:t>,</a:t>
            </a:r>
            <a:r>
              <a:rPr lang="en-GB" sz="2000" dirty="0" smtClean="0">
                <a:effectLst/>
                <a:latin typeface="Arial" charset="0"/>
              </a:rPr>
              <a:t>SO</a:t>
            </a:r>
            <a:r>
              <a:rPr lang="en-GB" baseline="-25000" dirty="0" smtClean="0">
                <a:effectLst/>
                <a:latin typeface="Arial" charset="0"/>
              </a:rPr>
              <a:t>2  ,</a:t>
            </a:r>
            <a:r>
              <a:rPr lang="en-GB" sz="2000" dirty="0" smtClean="0">
                <a:effectLst/>
                <a:latin typeface="Arial" charset="0"/>
              </a:rPr>
              <a:t>SO</a:t>
            </a:r>
            <a:r>
              <a:rPr lang="en-GB" baseline="-25000" dirty="0" smtClean="0">
                <a:effectLst/>
                <a:latin typeface="Arial" charset="0"/>
              </a:rPr>
              <a:t>3,</a:t>
            </a:r>
            <a:r>
              <a:rPr lang="en-GB" sz="2000" dirty="0" smtClean="0">
                <a:effectLst/>
                <a:latin typeface="Arial" charset="0"/>
              </a:rPr>
              <a:t>CH</a:t>
            </a:r>
            <a:r>
              <a:rPr lang="en-GB" baseline="-25000" dirty="0" smtClean="0">
                <a:effectLst/>
                <a:latin typeface="Arial" charset="0"/>
              </a:rPr>
              <a:t>4) </a:t>
            </a:r>
          </a:p>
          <a:p>
            <a:pPr algn="just">
              <a:buNone/>
              <a:defRPr/>
            </a:pPr>
            <a:r>
              <a:rPr lang="en-GB" sz="2000" dirty="0" smtClean="0">
                <a:effectLst/>
                <a:latin typeface="Arial" charset="0"/>
              </a:rPr>
              <a:t>CHIMENEA         </a:t>
            </a:r>
            <a:r>
              <a:rPr lang="en-GB" sz="2000" dirty="0" smtClean="0">
                <a:effectLst/>
                <a:latin typeface="Arial" charset="0"/>
              </a:rPr>
              <a:t>SO</a:t>
            </a:r>
            <a:r>
              <a:rPr lang="en-GB" baseline="-25000" dirty="0" smtClean="0">
                <a:effectLst/>
                <a:latin typeface="Arial" charset="0"/>
              </a:rPr>
              <a:t>2</a:t>
            </a:r>
          </a:p>
          <a:p>
            <a:pPr algn="just">
              <a:buNone/>
              <a:defRPr/>
            </a:pPr>
            <a:r>
              <a:rPr lang="en-GB" sz="2000" dirty="0" smtClean="0">
                <a:effectLst/>
                <a:latin typeface="Arial" charset="0"/>
              </a:rPr>
              <a:t>HÚMEDO            SO</a:t>
            </a:r>
            <a:r>
              <a:rPr lang="en-GB" baseline="-25000" dirty="0" smtClean="0">
                <a:effectLst/>
                <a:latin typeface="Arial" charset="0"/>
              </a:rPr>
              <a:t>3</a:t>
            </a:r>
            <a:endParaRPr lang="en-GB" baseline="-25000" dirty="0">
              <a:effectLst/>
              <a:latin typeface="Arial" charset="0"/>
            </a:endParaRPr>
          </a:p>
          <a:p>
            <a:pPr algn="just" eaLnBrk="1" hangingPunct="1">
              <a:buFont typeface="Wingdings" pitchFamily="2" charset="2"/>
              <a:buNone/>
              <a:defRPr/>
            </a:pPr>
            <a:r>
              <a:rPr lang="en-GB" sz="2000" dirty="0" smtClean="0">
                <a:effectLst/>
                <a:latin typeface="Arial" charset="0"/>
              </a:rPr>
              <a:t>                            CH</a:t>
            </a:r>
            <a:r>
              <a:rPr lang="en-GB" baseline="-25000" dirty="0" smtClean="0">
                <a:effectLst/>
                <a:latin typeface="Arial" charset="0"/>
              </a:rPr>
              <a:t>4</a:t>
            </a:r>
          </a:p>
          <a:p>
            <a:pPr algn="just" eaLnBrk="1" hangingPunct="1">
              <a:buFont typeface="Wingdings" pitchFamily="2" charset="2"/>
              <a:buNone/>
              <a:defRPr/>
            </a:pPr>
            <a:r>
              <a:rPr lang="en-GB" sz="2000" dirty="0" smtClean="0">
                <a:effectLst/>
                <a:latin typeface="Arial" charset="0"/>
              </a:rPr>
              <a:t>                            H</a:t>
            </a:r>
            <a:r>
              <a:rPr lang="en-GB" baseline="-25000" dirty="0" smtClean="0">
                <a:effectLst/>
                <a:latin typeface="Arial" charset="0"/>
              </a:rPr>
              <a:t>2</a:t>
            </a:r>
            <a:r>
              <a:rPr lang="en-GB" sz="2000" dirty="0" smtClean="0">
                <a:effectLst/>
                <a:latin typeface="Arial" charset="0"/>
              </a:rPr>
              <a:t>O</a:t>
            </a:r>
            <a:endParaRPr lang="en-GB" sz="2000" dirty="0" smtClean="0">
              <a:effectLst/>
              <a:latin typeface="Arial" charset="0"/>
            </a:endParaRPr>
          </a:p>
          <a:p>
            <a:pPr algn="just" eaLnBrk="1" hangingPunct="1">
              <a:buFont typeface="Wingdings" pitchFamily="2" charset="2"/>
              <a:buNone/>
              <a:defRPr/>
            </a:pPr>
            <a:r>
              <a:rPr lang="en-GB" sz="2000" dirty="0" smtClean="0">
                <a:latin typeface="Arial" charset="0"/>
              </a:rPr>
              <a:t>                                                  </a:t>
            </a:r>
          </a:p>
          <a:p>
            <a:pPr algn="just" eaLnBrk="1" hangingPunct="1">
              <a:buFont typeface="Wingdings" pitchFamily="2" charset="2"/>
              <a:buNone/>
              <a:defRPr/>
            </a:pPr>
            <a:r>
              <a:rPr lang="en-GB" sz="2000" dirty="0" smtClean="0">
                <a:latin typeface="Arial" charset="0"/>
              </a:rPr>
              <a:t>                                                        </a:t>
            </a:r>
          </a:p>
        </p:txBody>
      </p:sp>
      <p:sp>
        <p:nvSpPr>
          <p:cNvPr id="30730" name="AutoShape 13"/>
          <p:cNvSpPr>
            <a:spLocks/>
          </p:cNvSpPr>
          <p:nvPr/>
        </p:nvSpPr>
        <p:spPr bwMode="auto">
          <a:xfrm>
            <a:off x="2483768" y="2996952"/>
            <a:ext cx="189735" cy="2880221"/>
          </a:xfrm>
          <a:prstGeom prst="leftBrace">
            <a:avLst>
              <a:gd name="adj1" fmla="val 235187"/>
              <a:gd name="adj2" fmla="val 50000"/>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a:t> </a:t>
            </a:r>
          </a:p>
        </p:txBody>
      </p:sp>
      <p:sp>
        <p:nvSpPr>
          <p:cNvPr id="30731" name="AutoShape 14"/>
          <p:cNvSpPr>
            <a:spLocks/>
          </p:cNvSpPr>
          <p:nvPr/>
        </p:nvSpPr>
        <p:spPr bwMode="auto">
          <a:xfrm>
            <a:off x="7019825" y="2996952"/>
            <a:ext cx="144463" cy="1511300"/>
          </a:xfrm>
          <a:prstGeom prst="rightBrace">
            <a:avLst>
              <a:gd name="adj1" fmla="val 87179"/>
              <a:gd name="adj2" fmla="val 50000"/>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Tree>
    <p:extLst>
      <p:ext uri="{BB962C8B-B14F-4D97-AF65-F5344CB8AC3E}">
        <p14:creationId xmlns:p14="http://schemas.microsoft.com/office/powerpoint/2010/main" val="367514517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250825" y="763860"/>
            <a:ext cx="8424863" cy="5905500"/>
          </a:xfrm>
        </p:spPr>
        <p:txBody>
          <a:bodyPr/>
          <a:lstStyle/>
          <a:p>
            <a:pPr algn="just" eaLnBrk="1" hangingPunct="1">
              <a:lnSpc>
                <a:spcPct val="80000"/>
              </a:lnSpc>
              <a:buFont typeface="Wingdings" pitchFamily="2" charset="2"/>
              <a:buNone/>
              <a:defRPr/>
            </a:pPr>
            <a:r>
              <a:rPr lang="en-GB" sz="2000" dirty="0" smtClean="0"/>
              <a:t>     </a:t>
            </a:r>
            <a:r>
              <a:rPr lang="en-GB" sz="2800" b="1" dirty="0" smtClean="0">
                <a:solidFill>
                  <a:srgbClr val="FF0000"/>
                </a:solidFill>
                <a:latin typeface="Arial" charset="0"/>
              </a:rPr>
              <a:t>PROCESOS DE COMBUSTIÓN</a:t>
            </a:r>
          </a:p>
          <a:p>
            <a:pPr algn="just" eaLnBrk="1" hangingPunct="1">
              <a:lnSpc>
                <a:spcPct val="80000"/>
              </a:lnSpc>
              <a:buFont typeface="Wingdings" pitchFamily="2" charset="2"/>
              <a:buNone/>
              <a:defRPr/>
            </a:pPr>
            <a:r>
              <a:rPr lang="en-GB" sz="1800" dirty="0" smtClean="0">
                <a:latin typeface="Arial" charset="0"/>
              </a:rPr>
              <a:t>  </a:t>
            </a:r>
          </a:p>
          <a:p>
            <a:pPr algn="just" eaLnBrk="1" hangingPunct="1">
              <a:lnSpc>
                <a:spcPct val="80000"/>
              </a:lnSpc>
              <a:buFont typeface="Wingdings" pitchFamily="2" charset="2"/>
              <a:buNone/>
              <a:defRPr/>
            </a:pPr>
            <a:r>
              <a:rPr lang="en-GB" sz="1800" dirty="0" smtClean="0">
                <a:latin typeface="Arial" charset="0"/>
              </a:rPr>
              <a:t>     </a:t>
            </a:r>
            <a:r>
              <a:rPr lang="en-GB" sz="2400" b="1" dirty="0" smtClean="0">
                <a:solidFill>
                  <a:srgbClr val="FFC000"/>
                </a:solidFill>
                <a:latin typeface="Arial" charset="0"/>
              </a:rPr>
              <a:t>ECUACIÓN DE REACCIÓN</a:t>
            </a:r>
          </a:p>
          <a:p>
            <a:pPr algn="just" eaLnBrk="1" hangingPunct="1">
              <a:lnSpc>
                <a:spcPct val="80000"/>
              </a:lnSpc>
              <a:buFont typeface="Wingdings" pitchFamily="2" charset="2"/>
              <a:buNone/>
              <a:defRPr/>
            </a:pPr>
            <a:endParaRPr lang="en-GB" sz="1100" b="1" dirty="0" smtClean="0">
              <a:solidFill>
                <a:srgbClr val="FFC000"/>
              </a:solidFill>
              <a:latin typeface="Arial" charset="0"/>
            </a:endParaRPr>
          </a:p>
          <a:p>
            <a:pPr algn="just" eaLnBrk="1" hangingPunct="1">
              <a:lnSpc>
                <a:spcPct val="80000"/>
              </a:lnSpc>
              <a:buFont typeface="Wingdings" pitchFamily="2" charset="2"/>
              <a:buNone/>
              <a:defRPr/>
            </a:pPr>
            <a:r>
              <a:rPr lang="en-GB" sz="2000" dirty="0" smtClean="0">
                <a:latin typeface="Arial" charset="0"/>
              </a:rPr>
              <a:t>     </a:t>
            </a:r>
            <a:r>
              <a:rPr lang="en-GB" sz="2400" dirty="0" smtClean="0">
                <a:latin typeface="Arial" charset="0"/>
              </a:rPr>
              <a:t>Es la </a:t>
            </a:r>
            <a:r>
              <a:rPr lang="en-GB" sz="2400" dirty="0" err="1" smtClean="0">
                <a:latin typeface="Arial" charset="0"/>
              </a:rPr>
              <a:t>expresión</a:t>
            </a:r>
            <a:r>
              <a:rPr lang="en-GB" sz="2400" dirty="0" smtClean="0">
                <a:latin typeface="Arial" charset="0"/>
              </a:rPr>
              <a:t> </a:t>
            </a:r>
            <a:r>
              <a:rPr lang="en-GB" sz="2400" dirty="0" err="1" smtClean="0">
                <a:latin typeface="Arial" charset="0"/>
              </a:rPr>
              <a:t>cuantitativa</a:t>
            </a:r>
            <a:r>
              <a:rPr lang="en-GB" sz="2400" dirty="0" smtClean="0">
                <a:latin typeface="Arial" charset="0"/>
              </a:rPr>
              <a:t> de </a:t>
            </a:r>
            <a:r>
              <a:rPr lang="en-GB" sz="2400" dirty="0" err="1" smtClean="0">
                <a:latin typeface="Arial" charset="0"/>
              </a:rPr>
              <a:t>las</a:t>
            </a:r>
            <a:r>
              <a:rPr lang="en-GB" sz="2400" dirty="0" smtClean="0">
                <a:latin typeface="Arial" charset="0"/>
              </a:rPr>
              <a:t> </a:t>
            </a:r>
            <a:r>
              <a:rPr lang="en-GB" sz="2400" dirty="0" err="1" smtClean="0">
                <a:latin typeface="Arial" charset="0"/>
              </a:rPr>
              <a:t>sustancias</a:t>
            </a:r>
            <a:r>
              <a:rPr lang="en-GB" sz="2400" dirty="0" smtClean="0">
                <a:latin typeface="Arial" charset="0"/>
              </a:rPr>
              <a:t> y de </a:t>
            </a:r>
            <a:r>
              <a:rPr lang="en-GB" sz="2400" dirty="0" err="1" smtClean="0">
                <a:latin typeface="Arial" charset="0"/>
              </a:rPr>
              <a:t>las</a:t>
            </a:r>
            <a:r>
              <a:rPr lang="en-GB" sz="2400" dirty="0" smtClean="0">
                <a:latin typeface="Arial" charset="0"/>
              </a:rPr>
              <a:t> </a:t>
            </a:r>
            <a:r>
              <a:rPr lang="en-GB" sz="2400" dirty="0" err="1" smtClean="0">
                <a:latin typeface="Arial" charset="0"/>
              </a:rPr>
              <a:t>proporciones</a:t>
            </a:r>
            <a:r>
              <a:rPr lang="en-GB" sz="2400" dirty="0" smtClean="0">
                <a:latin typeface="Arial" charset="0"/>
              </a:rPr>
              <a:t> en </a:t>
            </a:r>
            <a:r>
              <a:rPr lang="en-GB" sz="2400" dirty="0" err="1" smtClean="0">
                <a:latin typeface="Arial" charset="0"/>
              </a:rPr>
              <a:t>las</a:t>
            </a:r>
            <a:r>
              <a:rPr lang="en-GB" sz="2400" dirty="0" smtClean="0">
                <a:latin typeface="Arial" charset="0"/>
              </a:rPr>
              <a:t> </a:t>
            </a:r>
            <a:r>
              <a:rPr lang="en-GB" sz="2400" dirty="0" err="1" smtClean="0">
                <a:latin typeface="Arial" charset="0"/>
              </a:rPr>
              <a:t>que</a:t>
            </a:r>
            <a:r>
              <a:rPr lang="en-GB" sz="2400" dirty="0" smtClean="0">
                <a:latin typeface="Arial" charset="0"/>
              </a:rPr>
              <a:t> </a:t>
            </a:r>
            <a:r>
              <a:rPr lang="en-GB" sz="2400" dirty="0" err="1" smtClean="0">
                <a:latin typeface="Arial" charset="0"/>
              </a:rPr>
              <a:t>éstas</a:t>
            </a:r>
            <a:r>
              <a:rPr lang="en-GB" sz="2400" dirty="0" smtClean="0">
                <a:latin typeface="Arial" charset="0"/>
              </a:rPr>
              <a:t> </a:t>
            </a:r>
            <a:r>
              <a:rPr lang="en-GB" sz="2400" dirty="0" err="1" smtClean="0">
                <a:latin typeface="Arial" charset="0"/>
              </a:rPr>
              <a:t>intervienen</a:t>
            </a:r>
            <a:r>
              <a:rPr lang="en-GB" sz="2400" dirty="0" smtClean="0">
                <a:latin typeface="Arial" charset="0"/>
              </a:rPr>
              <a:t> en el </a:t>
            </a:r>
            <a:r>
              <a:rPr lang="en-GB" sz="2400" dirty="0" err="1" smtClean="0">
                <a:latin typeface="Arial" charset="0"/>
              </a:rPr>
              <a:t>proceso</a:t>
            </a:r>
            <a:r>
              <a:rPr lang="en-GB" sz="2400" dirty="0" smtClean="0">
                <a:latin typeface="Arial" charset="0"/>
              </a:rPr>
              <a:t> de </a:t>
            </a:r>
            <a:r>
              <a:rPr lang="en-GB" sz="2400" dirty="0" err="1" smtClean="0">
                <a:latin typeface="Arial" charset="0"/>
              </a:rPr>
              <a:t>combustión</a:t>
            </a:r>
            <a:r>
              <a:rPr lang="en-GB" sz="2400" dirty="0" smtClean="0">
                <a:latin typeface="Arial" charset="0"/>
              </a:rPr>
              <a:t>.</a:t>
            </a:r>
          </a:p>
          <a:p>
            <a:pPr algn="just" eaLnBrk="1" hangingPunct="1">
              <a:lnSpc>
                <a:spcPct val="80000"/>
              </a:lnSpc>
              <a:buFont typeface="Wingdings" pitchFamily="2" charset="2"/>
              <a:buNone/>
              <a:defRPr/>
            </a:pPr>
            <a:r>
              <a:rPr lang="en-GB" sz="2400" dirty="0">
                <a:latin typeface="Arial" charset="0"/>
              </a:rPr>
              <a:t> </a:t>
            </a:r>
            <a:r>
              <a:rPr lang="en-GB" sz="2400" dirty="0" smtClean="0">
                <a:latin typeface="Arial" charset="0"/>
              </a:rPr>
              <a:t>   </a:t>
            </a:r>
            <a:r>
              <a:rPr lang="en-GB" sz="2400" dirty="0" err="1" smtClean="0">
                <a:latin typeface="Arial" charset="0"/>
              </a:rPr>
              <a:t>Una</a:t>
            </a:r>
            <a:r>
              <a:rPr lang="en-GB" sz="2400" dirty="0" smtClean="0">
                <a:latin typeface="Arial" charset="0"/>
              </a:rPr>
              <a:t> </a:t>
            </a:r>
            <a:r>
              <a:rPr lang="en-GB" sz="2400" dirty="0" err="1" smtClean="0">
                <a:latin typeface="Arial" charset="0"/>
              </a:rPr>
              <a:t>ecuación</a:t>
            </a:r>
            <a:r>
              <a:rPr lang="en-GB" sz="2400" dirty="0" smtClean="0">
                <a:latin typeface="Arial" charset="0"/>
              </a:rPr>
              <a:t> de </a:t>
            </a:r>
            <a:r>
              <a:rPr lang="en-GB" sz="2400" dirty="0" err="1" smtClean="0">
                <a:latin typeface="Arial" charset="0"/>
              </a:rPr>
              <a:t>reacción</a:t>
            </a:r>
            <a:r>
              <a:rPr lang="en-GB" sz="2400" dirty="0" smtClean="0">
                <a:latin typeface="Arial" charset="0"/>
              </a:rPr>
              <a:t> describe un </a:t>
            </a:r>
            <a:r>
              <a:rPr lang="en-GB" sz="2400" dirty="0" err="1" smtClean="0">
                <a:latin typeface="Arial" charset="0"/>
              </a:rPr>
              <a:t>proceso</a:t>
            </a:r>
            <a:r>
              <a:rPr lang="en-GB" sz="2400" dirty="0" smtClean="0">
                <a:latin typeface="Arial" charset="0"/>
              </a:rPr>
              <a:t> de </a:t>
            </a:r>
            <a:r>
              <a:rPr lang="en-GB" sz="2400" dirty="0" err="1" smtClean="0">
                <a:latin typeface="Arial" charset="0"/>
              </a:rPr>
              <a:t>combustión</a:t>
            </a:r>
            <a:r>
              <a:rPr lang="en-GB" sz="2400" dirty="0" smtClean="0">
                <a:latin typeface="Arial" charset="0"/>
              </a:rPr>
              <a:t> dado en la </a:t>
            </a:r>
            <a:r>
              <a:rPr lang="en-GB" sz="2400" dirty="0" err="1" smtClean="0">
                <a:latin typeface="Arial" charset="0"/>
              </a:rPr>
              <a:t>medida</a:t>
            </a:r>
            <a:r>
              <a:rPr lang="en-GB" sz="2400" dirty="0" smtClean="0">
                <a:latin typeface="Arial" charset="0"/>
              </a:rPr>
              <a:t> en </a:t>
            </a:r>
            <a:r>
              <a:rPr lang="en-GB" sz="2400" dirty="0" err="1" smtClean="0">
                <a:latin typeface="Arial" charset="0"/>
              </a:rPr>
              <a:t>que</a:t>
            </a:r>
            <a:r>
              <a:rPr lang="en-GB" sz="2400" dirty="0" smtClean="0">
                <a:latin typeface="Arial" charset="0"/>
              </a:rPr>
              <a:t> </a:t>
            </a:r>
            <a:r>
              <a:rPr lang="en-GB" sz="2400" dirty="0" err="1" smtClean="0">
                <a:latin typeface="Arial" charset="0"/>
              </a:rPr>
              <a:t>mantenga</a:t>
            </a:r>
            <a:r>
              <a:rPr lang="en-GB" sz="2400" dirty="0" smtClean="0">
                <a:latin typeface="Arial" charset="0"/>
              </a:rPr>
              <a:t> </a:t>
            </a:r>
            <a:r>
              <a:rPr lang="en-GB" sz="2400" dirty="0" err="1" smtClean="0">
                <a:latin typeface="Arial" charset="0"/>
              </a:rPr>
              <a:t>las</a:t>
            </a:r>
            <a:r>
              <a:rPr lang="en-GB" sz="2400" dirty="0" smtClean="0">
                <a:latin typeface="Arial" charset="0"/>
              </a:rPr>
              <a:t> </a:t>
            </a:r>
            <a:r>
              <a:rPr lang="en-GB" sz="2400" dirty="0" err="1" smtClean="0">
                <a:latin typeface="Arial" charset="0"/>
              </a:rPr>
              <a:t>proporciones</a:t>
            </a:r>
            <a:r>
              <a:rPr lang="en-GB" sz="2400" dirty="0" smtClean="0">
                <a:latin typeface="Arial" charset="0"/>
              </a:rPr>
              <a:t> en </a:t>
            </a:r>
            <a:r>
              <a:rPr lang="en-GB" sz="2400" dirty="0" err="1" smtClean="0">
                <a:latin typeface="Arial" charset="0"/>
              </a:rPr>
              <a:t>que</a:t>
            </a:r>
            <a:r>
              <a:rPr lang="en-GB" sz="2400" dirty="0" smtClean="0">
                <a:latin typeface="Arial" charset="0"/>
              </a:rPr>
              <a:t> </a:t>
            </a:r>
            <a:r>
              <a:rPr lang="en-GB" sz="2400" dirty="0" err="1" smtClean="0">
                <a:latin typeface="Arial" charset="0"/>
              </a:rPr>
              <a:t>están</a:t>
            </a:r>
            <a:r>
              <a:rPr lang="en-GB" sz="2400" dirty="0" smtClean="0">
                <a:latin typeface="Arial" charset="0"/>
              </a:rPr>
              <a:t> </a:t>
            </a:r>
            <a:r>
              <a:rPr lang="en-GB" sz="2400" dirty="0" err="1" smtClean="0">
                <a:latin typeface="Arial" charset="0"/>
              </a:rPr>
              <a:t>presentes</a:t>
            </a:r>
            <a:r>
              <a:rPr lang="en-GB" sz="2400" dirty="0" smtClean="0">
                <a:latin typeface="Arial" charset="0"/>
              </a:rPr>
              <a:t> </a:t>
            </a:r>
            <a:r>
              <a:rPr lang="en-GB" sz="2400" dirty="0" err="1" smtClean="0">
                <a:latin typeface="Arial" charset="0"/>
              </a:rPr>
              <a:t>las</a:t>
            </a:r>
            <a:r>
              <a:rPr lang="en-GB" sz="2400" dirty="0" smtClean="0">
                <a:latin typeface="Arial" charset="0"/>
              </a:rPr>
              <a:t> </a:t>
            </a:r>
            <a:r>
              <a:rPr lang="en-GB" sz="2400" dirty="0" err="1" smtClean="0">
                <a:latin typeface="Arial" charset="0"/>
              </a:rPr>
              <a:t>sustancias</a:t>
            </a:r>
            <a:r>
              <a:rPr lang="en-GB" sz="2400" dirty="0" smtClean="0">
                <a:latin typeface="Arial" charset="0"/>
              </a:rPr>
              <a:t> </a:t>
            </a:r>
            <a:r>
              <a:rPr lang="en-GB" sz="2400" dirty="0" err="1" smtClean="0">
                <a:latin typeface="Arial" charset="0"/>
              </a:rPr>
              <a:t>participantes</a:t>
            </a:r>
            <a:r>
              <a:rPr lang="en-GB" sz="2400" dirty="0" smtClean="0">
                <a:latin typeface="Arial" charset="0"/>
              </a:rPr>
              <a:t>.</a:t>
            </a:r>
          </a:p>
          <a:p>
            <a:pPr algn="just" eaLnBrk="1" hangingPunct="1">
              <a:lnSpc>
                <a:spcPct val="80000"/>
              </a:lnSpc>
              <a:buFont typeface="Wingdings" pitchFamily="2" charset="2"/>
              <a:buNone/>
              <a:defRPr/>
            </a:pPr>
            <a:r>
              <a:rPr lang="en-GB" sz="2400" dirty="0" smtClean="0">
                <a:latin typeface="Arial" charset="0"/>
              </a:rPr>
              <a:t>    </a:t>
            </a:r>
            <a:r>
              <a:rPr lang="en-GB" sz="2400" dirty="0" err="1" smtClean="0">
                <a:latin typeface="Arial" charset="0"/>
              </a:rPr>
              <a:t>Ejemplo</a:t>
            </a:r>
            <a:r>
              <a:rPr lang="en-GB" sz="2400" dirty="0" smtClean="0">
                <a:latin typeface="Arial" charset="0"/>
              </a:rPr>
              <a:t>:</a:t>
            </a:r>
          </a:p>
          <a:p>
            <a:pPr algn="just" eaLnBrk="1" hangingPunct="1">
              <a:lnSpc>
                <a:spcPct val="80000"/>
              </a:lnSpc>
              <a:buFont typeface="Wingdings" pitchFamily="2" charset="2"/>
              <a:buNone/>
              <a:defRPr/>
            </a:pPr>
            <a:r>
              <a:rPr lang="en-GB" sz="2400" dirty="0" smtClean="0">
                <a:latin typeface="Arial" charset="0"/>
              </a:rPr>
              <a:t>                      C</a:t>
            </a:r>
            <a:r>
              <a:rPr lang="en-GB" sz="2800" baseline="-25000" dirty="0" smtClean="0">
                <a:latin typeface="Arial" charset="0"/>
              </a:rPr>
              <a:t>8</a:t>
            </a:r>
            <a:r>
              <a:rPr lang="en-GB" sz="2400" dirty="0" smtClean="0">
                <a:latin typeface="Arial" charset="0"/>
              </a:rPr>
              <a:t>H</a:t>
            </a:r>
            <a:r>
              <a:rPr lang="en-GB" sz="2800" baseline="-25000" dirty="0" smtClean="0">
                <a:latin typeface="Arial" charset="0"/>
              </a:rPr>
              <a:t>18</a:t>
            </a:r>
            <a:r>
              <a:rPr lang="en-GB" sz="2400" dirty="0" smtClean="0">
                <a:latin typeface="Arial" charset="0"/>
              </a:rPr>
              <a:t> + 25O</a:t>
            </a:r>
            <a:r>
              <a:rPr lang="en-GB" sz="2800" baseline="-25000" dirty="0" smtClean="0">
                <a:latin typeface="Arial" charset="0"/>
              </a:rPr>
              <a:t>2</a:t>
            </a:r>
            <a:r>
              <a:rPr lang="en-GB" sz="2400" dirty="0" smtClean="0">
                <a:latin typeface="Arial" charset="0"/>
              </a:rPr>
              <a:t>               8CO</a:t>
            </a:r>
            <a:r>
              <a:rPr lang="en-GB" sz="2800" baseline="-25000" dirty="0" smtClean="0">
                <a:latin typeface="Arial" charset="0"/>
              </a:rPr>
              <a:t>2</a:t>
            </a:r>
            <a:r>
              <a:rPr lang="en-GB" sz="2400" dirty="0" smtClean="0">
                <a:latin typeface="Arial" charset="0"/>
              </a:rPr>
              <a:t> + 9 H</a:t>
            </a:r>
            <a:r>
              <a:rPr lang="en-GB" sz="2400" baseline="-25000" dirty="0" smtClean="0">
                <a:latin typeface="Arial" charset="0"/>
              </a:rPr>
              <a:t>2</a:t>
            </a:r>
            <a:r>
              <a:rPr lang="en-GB" sz="2400" dirty="0" smtClean="0">
                <a:latin typeface="Arial" charset="0"/>
              </a:rPr>
              <a:t>O</a:t>
            </a:r>
          </a:p>
          <a:p>
            <a:pPr algn="just" eaLnBrk="1" hangingPunct="1">
              <a:lnSpc>
                <a:spcPct val="80000"/>
              </a:lnSpc>
              <a:buFont typeface="Wingdings" pitchFamily="2" charset="2"/>
              <a:buNone/>
              <a:defRPr/>
            </a:pPr>
            <a:r>
              <a:rPr lang="es-MX" sz="2400" dirty="0" smtClean="0">
                <a:effectLst/>
                <a:latin typeface="Arial" charset="0"/>
              </a:rPr>
              <a:t>                                            </a:t>
            </a:r>
          </a:p>
          <a:p>
            <a:pPr algn="just" eaLnBrk="1" hangingPunct="1">
              <a:lnSpc>
                <a:spcPct val="80000"/>
              </a:lnSpc>
              <a:buFont typeface="Wingdings" pitchFamily="2" charset="2"/>
              <a:buNone/>
              <a:defRPr/>
            </a:pPr>
            <a:r>
              <a:rPr lang="es-MX" sz="2400" dirty="0">
                <a:effectLst/>
                <a:latin typeface="Arial" charset="0"/>
              </a:rPr>
              <a:t> </a:t>
            </a:r>
            <a:r>
              <a:rPr lang="es-MX" sz="2400" dirty="0" smtClean="0">
                <a:effectLst/>
                <a:latin typeface="Arial" charset="0"/>
              </a:rPr>
              <a:t>                                                Aire</a:t>
            </a:r>
            <a:endParaRPr lang="en-GB" sz="2400" dirty="0" smtClean="0">
              <a:latin typeface="Arial" charset="0"/>
            </a:endParaRPr>
          </a:p>
          <a:p>
            <a:pPr eaLnBrk="1" hangingPunct="1">
              <a:lnSpc>
                <a:spcPct val="80000"/>
              </a:lnSpc>
              <a:buFont typeface="Wingdings" pitchFamily="2" charset="2"/>
              <a:buNone/>
              <a:defRPr/>
            </a:pPr>
            <a:r>
              <a:rPr lang="es-MX" sz="2400" dirty="0" smtClean="0">
                <a:effectLst/>
                <a:latin typeface="Arial" charset="0"/>
              </a:rPr>
              <a:t>           21%V  Oxígeno                                79%V  Nitrógeno</a:t>
            </a:r>
          </a:p>
          <a:p>
            <a:pPr eaLnBrk="1" hangingPunct="1">
              <a:lnSpc>
                <a:spcPct val="80000"/>
              </a:lnSpc>
              <a:buFont typeface="Wingdings" pitchFamily="2" charset="2"/>
              <a:buNone/>
              <a:defRPr/>
            </a:pPr>
            <a:r>
              <a:rPr lang="es-MX" sz="2400" dirty="0" smtClean="0">
                <a:effectLst/>
                <a:latin typeface="Arial" charset="0"/>
              </a:rPr>
              <a:t>                 1 mol                                            3,76 moles</a:t>
            </a:r>
            <a:r>
              <a:rPr lang="es-MX" sz="2000" dirty="0" smtClean="0">
                <a:effectLst/>
                <a:latin typeface="Arial" charset="0"/>
              </a:rPr>
              <a:t> </a:t>
            </a:r>
            <a:br>
              <a:rPr lang="es-MX" sz="2000" dirty="0" smtClean="0">
                <a:effectLst/>
                <a:latin typeface="Arial" charset="0"/>
              </a:rPr>
            </a:br>
            <a:endParaRPr lang="es-PE" sz="2000" dirty="0" smtClean="0">
              <a:effectLst/>
              <a:latin typeface="Arial" charset="0"/>
            </a:endParaRPr>
          </a:p>
          <a:p>
            <a:pPr algn="just" eaLnBrk="1" hangingPunct="1">
              <a:lnSpc>
                <a:spcPct val="80000"/>
              </a:lnSpc>
              <a:buFont typeface="Wingdings" pitchFamily="2" charset="2"/>
              <a:buNone/>
              <a:defRPr/>
            </a:pPr>
            <a:endParaRPr lang="en-GB" sz="2000" dirty="0" smtClean="0">
              <a:latin typeface="Arial" charset="0"/>
            </a:endParaRPr>
          </a:p>
          <a:p>
            <a:pPr algn="just" eaLnBrk="1" hangingPunct="1">
              <a:lnSpc>
                <a:spcPct val="80000"/>
              </a:lnSpc>
              <a:buFont typeface="Wingdings" pitchFamily="2" charset="2"/>
              <a:buNone/>
              <a:defRPr/>
            </a:pPr>
            <a:r>
              <a:rPr lang="en-GB" sz="1800" dirty="0" smtClean="0">
                <a:latin typeface="Arial" charset="0"/>
              </a:rPr>
              <a:t>   </a:t>
            </a:r>
          </a:p>
        </p:txBody>
      </p:sp>
      <p:sp>
        <p:nvSpPr>
          <p:cNvPr id="31747" name="Line 4"/>
          <p:cNvSpPr>
            <a:spLocks noChangeShapeType="1"/>
          </p:cNvSpPr>
          <p:nvPr/>
        </p:nvSpPr>
        <p:spPr bwMode="auto">
          <a:xfrm flipH="1">
            <a:off x="3419872" y="5699472"/>
            <a:ext cx="889638" cy="177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1748" name="Line 5"/>
          <p:cNvSpPr>
            <a:spLocks noChangeShapeType="1"/>
          </p:cNvSpPr>
          <p:nvPr/>
        </p:nvSpPr>
        <p:spPr bwMode="auto">
          <a:xfrm>
            <a:off x="5004048" y="5737572"/>
            <a:ext cx="720080" cy="1397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cxnSp>
        <p:nvCxnSpPr>
          <p:cNvPr id="3" name="2 Conector recto de flecha"/>
          <p:cNvCxnSpPr/>
          <p:nvPr/>
        </p:nvCxnSpPr>
        <p:spPr>
          <a:xfrm>
            <a:off x="4283100" y="4869160"/>
            <a:ext cx="7209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323528" y="1052909"/>
            <a:ext cx="8208962" cy="5832475"/>
          </a:xfrm>
        </p:spPr>
        <p:txBody>
          <a:bodyPr/>
          <a:lstStyle/>
          <a:p>
            <a:pPr algn="just" eaLnBrk="1" hangingPunct="1">
              <a:lnSpc>
                <a:spcPct val="90000"/>
              </a:lnSpc>
              <a:buFont typeface="Wingdings" pitchFamily="2" charset="2"/>
              <a:buNone/>
              <a:defRPr/>
            </a:pPr>
            <a:r>
              <a:rPr lang="en-GB" dirty="0" smtClean="0">
                <a:latin typeface="Arial" charset="0"/>
              </a:rPr>
              <a:t>   </a:t>
            </a:r>
            <a:r>
              <a:rPr lang="en-GB" sz="2800" b="1" dirty="0" smtClean="0">
                <a:solidFill>
                  <a:srgbClr val="FFC000"/>
                </a:solidFill>
                <a:latin typeface="Arial" charset="0"/>
              </a:rPr>
              <a:t>-COMBUSTIÓN COMPLETA</a:t>
            </a:r>
          </a:p>
          <a:p>
            <a:pPr algn="just" eaLnBrk="1" hangingPunct="1">
              <a:lnSpc>
                <a:spcPct val="90000"/>
              </a:lnSpc>
              <a:buFont typeface="Wingdings" pitchFamily="2" charset="2"/>
              <a:buNone/>
              <a:defRPr/>
            </a:pPr>
            <a:r>
              <a:rPr lang="en-GB" sz="2800" dirty="0" smtClean="0">
                <a:latin typeface="Arial" charset="0"/>
              </a:rPr>
              <a:t>    Es </a:t>
            </a:r>
            <a:r>
              <a:rPr lang="en-GB" sz="2800" dirty="0" err="1" smtClean="0">
                <a:latin typeface="Arial" charset="0"/>
              </a:rPr>
              <a:t>aquella</a:t>
            </a:r>
            <a:r>
              <a:rPr lang="en-GB" sz="2800" dirty="0" smtClean="0">
                <a:latin typeface="Arial" charset="0"/>
              </a:rPr>
              <a:t> en la </a:t>
            </a:r>
            <a:r>
              <a:rPr lang="en-GB" sz="2800" dirty="0" err="1" smtClean="0">
                <a:latin typeface="Arial" charset="0"/>
              </a:rPr>
              <a:t>que</a:t>
            </a:r>
            <a:r>
              <a:rPr lang="en-GB" sz="2800" dirty="0" smtClean="0">
                <a:latin typeface="Arial" charset="0"/>
              </a:rPr>
              <a:t> </a:t>
            </a:r>
            <a:r>
              <a:rPr lang="en-GB" sz="2800" dirty="0" err="1" smtClean="0">
                <a:latin typeface="Arial" charset="0"/>
              </a:rPr>
              <a:t>todos</a:t>
            </a:r>
            <a:r>
              <a:rPr lang="en-GB" sz="2800" dirty="0" smtClean="0">
                <a:latin typeface="Arial" charset="0"/>
              </a:rPr>
              <a:t> los </a:t>
            </a:r>
            <a:r>
              <a:rPr lang="en-GB" sz="2800" dirty="0" err="1" smtClean="0">
                <a:latin typeface="Arial" charset="0"/>
              </a:rPr>
              <a:t>elementos</a:t>
            </a:r>
            <a:r>
              <a:rPr lang="en-GB" sz="2800" dirty="0" smtClean="0">
                <a:latin typeface="Arial" charset="0"/>
              </a:rPr>
              <a:t> </a:t>
            </a:r>
            <a:r>
              <a:rPr lang="en-GB" sz="2800" dirty="0" err="1" smtClean="0">
                <a:latin typeface="Arial" charset="0"/>
              </a:rPr>
              <a:t>oxidables</a:t>
            </a:r>
            <a:r>
              <a:rPr lang="en-GB" sz="2800" dirty="0" smtClean="0">
                <a:latin typeface="Arial" charset="0"/>
              </a:rPr>
              <a:t> del combustible se </a:t>
            </a:r>
            <a:r>
              <a:rPr lang="en-GB" sz="2800" dirty="0" err="1" smtClean="0">
                <a:latin typeface="Arial" charset="0"/>
              </a:rPr>
              <a:t>oxidan</a:t>
            </a:r>
            <a:r>
              <a:rPr lang="en-GB" sz="2800" dirty="0" smtClean="0">
                <a:latin typeface="Arial" charset="0"/>
              </a:rPr>
              <a:t> </a:t>
            </a:r>
            <a:r>
              <a:rPr lang="en-GB" sz="2800" dirty="0" err="1" smtClean="0">
                <a:latin typeface="Arial" charset="0"/>
              </a:rPr>
              <a:t>completamente</a:t>
            </a:r>
            <a:r>
              <a:rPr lang="en-GB" sz="2800" dirty="0" smtClean="0">
                <a:latin typeface="Arial" charset="0"/>
              </a:rPr>
              <a:t>.</a:t>
            </a:r>
          </a:p>
          <a:p>
            <a:pPr algn="just" eaLnBrk="1" hangingPunct="1">
              <a:lnSpc>
                <a:spcPct val="90000"/>
              </a:lnSpc>
              <a:buFont typeface="Wingdings" pitchFamily="2" charset="2"/>
              <a:buNone/>
              <a:defRPr/>
            </a:pPr>
            <a:endParaRPr lang="en-GB" sz="2800" dirty="0" smtClean="0">
              <a:latin typeface="Arial" charset="0"/>
            </a:endParaRPr>
          </a:p>
          <a:p>
            <a:pPr eaLnBrk="1" hangingPunct="1">
              <a:lnSpc>
                <a:spcPct val="90000"/>
              </a:lnSpc>
              <a:buFont typeface="Wingdings" pitchFamily="2" charset="2"/>
              <a:buNone/>
              <a:defRPr/>
            </a:pPr>
            <a:r>
              <a:rPr lang="es-ES" sz="2800" dirty="0" smtClean="0">
                <a:latin typeface="Arial" charset="0"/>
              </a:rPr>
              <a:t>     </a:t>
            </a:r>
            <a:r>
              <a:rPr lang="es-ES" sz="2800" b="1" dirty="0" smtClean="0">
                <a:solidFill>
                  <a:srgbClr val="FF99FF"/>
                </a:solidFill>
                <a:latin typeface="Arial" charset="0"/>
              </a:rPr>
              <a:t>C</a:t>
            </a:r>
            <a:r>
              <a:rPr lang="es-ES" sz="2800" baseline="-25000" dirty="0" smtClean="0">
                <a:latin typeface="Arial" charset="0"/>
              </a:rPr>
              <a:t>3 </a:t>
            </a:r>
            <a:r>
              <a:rPr lang="es-ES" sz="2800" b="1" dirty="0" smtClean="0">
                <a:solidFill>
                  <a:srgbClr val="FFFF00"/>
                </a:solidFill>
                <a:latin typeface="Arial" charset="0"/>
              </a:rPr>
              <a:t>H</a:t>
            </a:r>
            <a:r>
              <a:rPr lang="es-ES" sz="2800" baseline="-25000" dirty="0" smtClean="0">
                <a:latin typeface="Arial" charset="0"/>
              </a:rPr>
              <a:t>8 </a:t>
            </a:r>
            <a:r>
              <a:rPr lang="es-ES" sz="2800" dirty="0" smtClean="0">
                <a:latin typeface="Arial" charset="0"/>
              </a:rPr>
              <a:t>+ 5O</a:t>
            </a:r>
            <a:r>
              <a:rPr lang="es-ES" sz="2800" baseline="-25000" dirty="0" smtClean="0">
                <a:latin typeface="Arial" charset="0"/>
              </a:rPr>
              <a:t>2</a:t>
            </a:r>
            <a:r>
              <a:rPr lang="es-ES" sz="2800" dirty="0" smtClean="0">
                <a:latin typeface="Arial" charset="0"/>
              </a:rPr>
              <a:t>        3</a:t>
            </a:r>
            <a:r>
              <a:rPr lang="es-ES" sz="2800" b="1" dirty="0" smtClean="0">
                <a:solidFill>
                  <a:srgbClr val="FF99FF"/>
                </a:solidFill>
                <a:latin typeface="Arial" charset="0"/>
              </a:rPr>
              <a:t>CO</a:t>
            </a:r>
            <a:r>
              <a:rPr lang="es-ES" sz="2800" b="1" baseline="-25000" dirty="0" smtClean="0">
                <a:solidFill>
                  <a:srgbClr val="FF99FF"/>
                </a:solidFill>
                <a:latin typeface="Arial" charset="0"/>
              </a:rPr>
              <a:t>2</a:t>
            </a:r>
            <a:r>
              <a:rPr lang="es-ES" sz="2800" dirty="0" smtClean="0">
                <a:latin typeface="Arial" charset="0"/>
              </a:rPr>
              <a:t>   + 4</a:t>
            </a:r>
            <a:r>
              <a:rPr lang="es-ES" sz="2800" b="1" dirty="0" smtClean="0">
                <a:solidFill>
                  <a:srgbClr val="FFFF00"/>
                </a:solidFill>
                <a:latin typeface="Arial" charset="0"/>
              </a:rPr>
              <a:t>H</a:t>
            </a:r>
            <a:r>
              <a:rPr lang="es-ES" sz="2800" b="1" baseline="-25000" dirty="0" smtClean="0">
                <a:solidFill>
                  <a:srgbClr val="FFFF00"/>
                </a:solidFill>
                <a:latin typeface="Arial" charset="0"/>
              </a:rPr>
              <a:t>2</a:t>
            </a:r>
            <a:r>
              <a:rPr lang="es-ES" sz="2800" b="1" dirty="0" smtClean="0">
                <a:solidFill>
                  <a:srgbClr val="FFFF00"/>
                </a:solidFill>
                <a:latin typeface="Arial" charset="0"/>
              </a:rPr>
              <a:t>O</a:t>
            </a:r>
            <a:r>
              <a:rPr lang="es-ES" sz="2800" dirty="0" smtClean="0">
                <a:latin typeface="Arial" charset="0"/>
              </a:rPr>
              <a:t>  + ENERGÍA</a:t>
            </a:r>
          </a:p>
          <a:p>
            <a:pPr eaLnBrk="1" hangingPunct="1">
              <a:lnSpc>
                <a:spcPct val="90000"/>
              </a:lnSpc>
              <a:buFont typeface="Wingdings" pitchFamily="2" charset="2"/>
              <a:buNone/>
              <a:defRPr/>
            </a:pPr>
            <a:r>
              <a:rPr lang="en-GB" sz="2800" dirty="0" smtClean="0">
                <a:latin typeface="Arial" charset="0"/>
              </a:rPr>
              <a:t>   </a:t>
            </a:r>
          </a:p>
          <a:p>
            <a:pPr eaLnBrk="1" hangingPunct="1">
              <a:lnSpc>
                <a:spcPct val="90000"/>
              </a:lnSpc>
              <a:buFont typeface="Wingdings" pitchFamily="2" charset="2"/>
              <a:buNone/>
              <a:defRPr/>
            </a:pPr>
            <a:r>
              <a:rPr lang="en-GB" sz="2800" dirty="0" smtClean="0">
                <a:latin typeface="Arial" charset="0"/>
              </a:rPr>
              <a:t>     S       SO</a:t>
            </a:r>
            <a:r>
              <a:rPr lang="en-GB" sz="2800" baseline="-25000" dirty="0" smtClean="0">
                <a:latin typeface="Arial" charset="0"/>
              </a:rPr>
              <a:t>3</a:t>
            </a:r>
          </a:p>
          <a:p>
            <a:pPr eaLnBrk="1" hangingPunct="1">
              <a:lnSpc>
                <a:spcPct val="90000"/>
              </a:lnSpc>
              <a:buFont typeface="Wingdings" pitchFamily="2" charset="2"/>
              <a:buNone/>
              <a:defRPr/>
            </a:pPr>
            <a:r>
              <a:rPr lang="en-GB" sz="2800" dirty="0" smtClean="0">
                <a:latin typeface="Arial" charset="0"/>
              </a:rPr>
              <a:t>    </a:t>
            </a:r>
          </a:p>
          <a:p>
            <a:pPr eaLnBrk="1" hangingPunct="1">
              <a:lnSpc>
                <a:spcPct val="90000"/>
              </a:lnSpc>
              <a:buFont typeface="Wingdings" pitchFamily="2" charset="2"/>
              <a:buNone/>
              <a:defRPr/>
            </a:pPr>
            <a:r>
              <a:rPr lang="en-GB" sz="2800" dirty="0" smtClean="0">
                <a:latin typeface="Arial" charset="0"/>
              </a:rPr>
              <a:t>     N       N</a:t>
            </a:r>
            <a:r>
              <a:rPr lang="en-GB" sz="2800" baseline="-25000" dirty="0" smtClean="0">
                <a:latin typeface="Arial" charset="0"/>
              </a:rPr>
              <a:t>2</a:t>
            </a:r>
            <a:r>
              <a:rPr lang="en-GB" sz="2800" dirty="0" smtClean="0">
                <a:latin typeface="Arial" charset="0"/>
              </a:rPr>
              <a:t>O</a:t>
            </a:r>
            <a:r>
              <a:rPr lang="en-GB" sz="2800" baseline="-25000" dirty="0" smtClean="0">
                <a:latin typeface="Arial" charset="0"/>
              </a:rPr>
              <a:t>5</a:t>
            </a:r>
            <a:r>
              <a:rPr lang="en-GB" sz="2800" dirty="0" smtClean="0">
                <a:latin typeface="Arial" charset="0"/>
              </a:rPr>
              <a:t>       ( › 2000 K)</a:t>
            </a:r>
          </a:p>
          <a:p>
            <a:pPr eaLnBrk="1" hangingPunct="1">
              <a:lnSpc>
                <a:spcPct val="90000"/>
              </a:lnSpc>
              <a:buFont typeface="Wingdings" pitchFamily="2" charset="2"/>
              <a:buNone/>
              <a:defRPr/>
            </a:pPr>
            <a:r>
              <a:rPr lang="en-GB" dirty="0" smtClean="0">
                <a:latin typeface="Arial" charset="0"/>
              </a:rPr>
              <a:t>  </a:t>
            </a:r>
          </a:p>
          <a:p>
            <a:pPr eaLnBrk="1" hangingPunct="1">
              <a:lnSpc>
                <a:spcPct val="90000"/>
              </a:lnSpc>
              <a:buFont typeface="Wingdings" pitchFamily="2" charset="2"/>
              <a:buNone/>
              <a:defRPr/>
            </a:pPr>
            <a:r>
              <a:rPr lang="en-GB" dirty="0" smtClean="0">
                <a:latin typeface="Arial" charset="0"/>
              </a:rPr>
              <a:t>   </a:t>
            </a:r>
            <a:endParaRPr lang="en-GB" sz="3600" dirty="0" smtClean="0"/>
          </a:p>
        </p:txBody>
      </p:sp>
      <p:sp>
        <p:nvSpPr>
          <p:cNvPr id="32771" name="Line 4"/>
          <p:cNvSpPr>
            <a:spLocks noChangeShapeType="1"/>
          </p:cNvSpPr>
          <p:nvPr/>
        </p:nvSpPr>
        <p:spPr bwMode="auto">
          <a:xfrm>
            <a:off x="2997200" y="3501008"/>
            <a:ext cx="360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2772" name="Line 5"/>
          <p:cNvSpPr>
            <a:spLocks noChangeShapeType="1"/>
          </p:cNvSpPr>
          <p:nvPr/>
        </p:nvSpPr>
        <p:spPr bwMode="auto">
          <a:xfrm>
            <a:off x="1331640" y="5373216"/>
            <a:ext cx="360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2773" name="Line 6"/>
          <p:cNvSpPr>
            <a:spLocks noChangeShapeType="1"/>
          </p:cNvSpPr>
          <p:nvPr/>
        </p:nvSpPr>
        <p:spPr bwMode="auto">
          <a:xfrm>
            <a:off x="1331640" y="4437112"/>
            <a:ext cx="360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3"/>
          <p:cNvSpPr>
            <a:spLocks noChangeArrowheads="1"/>
          </p:cNvSpPr>
          <p:nvPr/>
        </p:nvSpPr>
        <p:spPr bwMode="auto">
          <a:xfrm>
            <a:off x="2743200" y="3357563"/>
            <a:ext cx="2514600" cy="1219200"/>
          </a:xfrm>
          <a:prstGeom prst="flowChartProcess">
            <a:avLst/>
          </a:prstGeom>
          <a:solidFill>
            <a:srgbClr val="FF5050"/>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endParaRPr lang="es-ES" altLang="es-PE">
              <a:solidFill>
                <a:schemeClr val="bg1"/>
              </a:solidFill>
            </a:endParaRPr>
          </a:p>
        </p:txBody>
      </p:sp>
      <p:sp>
        <p:nvSpPr>
          <p:cNvPr id="27652" name="AutoShape 4"/>
          <p:cNvSpPr>
            <a:spLocks noChangeArrowheads="1"/>
          </p:cNvSpPr>
          <p:nvPr/>
        </p:nvSpPr>
        <p:spPr bwMode="auto">
          <a:xfrm>
            <a:off x="1600200" y="3500438"/>
            <a:ext cx="990600" cy="914400"/>
          </a:xfrm>
          <a:prstGeom prst="rightArrow">
            <a:avLst>
              <a:gd name="adj1" fmla="val 38194"/>
              <a:gd name="adj2" fmla="val 25002"/>
            </a:avLst>
          </a:prstGeom>
          <a:solidFill>
            <a:schemeClr val="accent4">
              <a:lumMod val="25000"/>
            </a:schemeClr>
          </a:solidFill>
          <a:ln w="12700">
            <a:solidFill>
              <a:schemeClr val="tx1"/>
            </a:solidFill>
            <a:miter lim="800000"/>
            <a:headEnd type="none" w="sm" len="sm"/>
            <a:tailEnd type="none" w="sm" len="sm"/>
          </a:ln>
        </p:spPr>
        <p:txBody>
          <a:bodyPr wrap="none" anchor="ctr"/>
          <a:lstStyle/>
          <a:p>
            <a:pPr algn="ctr">
              <a:defRPr/>
            </a:pPr>
            <a:endParaRPr lang="es-ES">
              <a:solidFill>
                <a:schemeClr val="bg1"/>
              </a:solidFill>
            </a:endParaRPr>
          </a:p>
        </p:txBody>
      </p:sp>
      <p:sp>
        <p:nvSpPr>
          <p:cNvPr id="33796" name="AutoShape 8"/>
          <p:cNvSpPr>
            <a:spLocks noChangeArrowheads="1"/>
          </p:cNvSpPr>
          <p:nvPr/>
        </p:nvSpPr>
        <p:spPr bwMode="auto">
          <a:xfrm>
            <a:off x="5486400" y="3517900"/>
            <a:ext cx="1219200" cy="990600"/>
          </a:xfrm>
          <a:prstGeom prst="rightArrow">
            <a:avLst>
              <a:gd name="adj1" fmla="val 50000"/>
              <a:gd name="adj2" fmla="val 30769"/>
            </a:avLst>
          </a:prstGeom>
          <a:solidFill>
            <a:srgbClr val="C00000"/>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33797" name="Text Box 11"/>
          <p:cNvSpPr txBox="1">
            <a:spLocks noChangeArrowheads="1"/>
          </p:cNvSpPr>
          <p:nvPr/>
        </p:nvSpPr>
        <p:spPr bwMode="auto">
          <a:xfrm>
            <a:off x="395288" y="2244725"/>
            <a:ext cx="2362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COMBUSTIBLE</a:t>
            </a:r>
          </a:p>
          <a:p>
            <a:pPr algn="ctr" eaLnBrk="1" hangingPunct="1">
              <a:spcBef>
                <a:spcPct val="50000"/>
              </a:spcBef>
            </a:pPr>
            <a:r>
              <a:rPr lang="es-PE" altLang="es-PE"/>
              <a:t>C + H + S + N</a:t>
            </a:r>
          </a:p>
          <a:p>
            <a:pPr algn="ctr" eaLnBrk="1" hangingPunct="1">
              <a:spcBef>
                <a:spcPct val="50000"/>
              </a:spcBef>
            </a:pPr>
            <a:r>
              <a:rPr lang="es-PE" altLang="es-PE"/>
              <a:t>  C</a:t>
            </a:r>
            <a:r>
              <a:rPr lang="es-PE" altLang="es-PE" sz="2800" baseline="-25000"/>
              <a:t>a</a:t>
            </a:r>
            <a:r>
              <a:rPr lang="es-PE" altLang="es-PE"/>
              <a:t>H</a:t>
            </a:r>
            <a:r>
              <a:rPr lang="es-PE" altLang="es-PE" sz="2800" baseline="-25000"/>
              <a:t>b</a:t>
            </a:r>
            <a:r>
              <a:rPr lang="es-PE" altLang="es-PE"/>
              <a:t>S</a:t>
            </a:r>
            <a:r>
              <a:rPr lang="es-PE" altLang="es-PE" sz="2800" baseline="-25000"/>
              <a:t>c</a:t>
            </a:r>
            <a:r>
              <a:rPr lang="es-PE" altLang="es-PE"/>
              <a:t>N</a:t>
            </a:r>
            <a:r>
              <a:rPr lang="es-PE" altLang="es-PE" sz="2800" baseline="-25000"/>
              <a:t>d</a:t>
            </a:r>
            <a:endParaRPr lang="es-PE" altLang="es-PE" baseline="-25000"/>
          </a:p>
          <a:p>
            <a:pPr eaLnBrk="1" hangingPunct="1">
              <a:spcBef>
                <a:spcPct val="50000"/>
              </a:spcBef>
            </a:pPr>
            <a:endParaRPr lang="es-ES" altLang="es-PE"/>
          </a:p>
        </p:txBody>
      </p:sp>
      <p:sp>
        <p:nvSpPr>
          <p:cNvPr id="33798" name="Text Box 13"/>
          <p:cNvSpPr txBox="1">
            <a:spLocks noChangeArrowheads="1"/>
          </p:cNvSpPr>
          <p:nvPr/>
        </p:nvSpPr>
        <p:spPr bwMode="auto">
          <a:xfrm>
            <a:off x="2195513" y="908050"/>
            <a:ext cx="367188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AIRE  ESTEQUIOMÉTRICO</a:t>
            </a:r>
          </a:p>
          <a:p>
            <a:pPr algn="ctr" eaLnBrk="1" hangingPunct="1">
              <a:spcBef>
                <a:spcPct val="50000"/>
              </a:spcBef>
            </a:pPr>
            <a:r>
              <a:rPr lang="es-PE" altLang="es-PE"/>
              <a:t>21% O</a:t>
            </a:r>
            <a:r>
              <a:rPr lang="es-PE" altLang="es-PE" sz="2800" baseline="-25000"/>
              <a:t>2</a:t>
            </a:r>
            <a:endParaRPr lang="es-PE" altLang="es-PE" baseline="-25000"/>
          </a:p>
          <a:p>
            <a:pPr algn="ctr" eaLnBrk="1" hangingPunct="1">
              <a:spcBef>
                <a:spcPct val="50000"/>
              </a:spcBef>
            </a:pPr>
            <a:r>
              <a:rPr lang="es-PE" altLang="es-PE"/>
              <a:t>79 % N</a:t>
            </a:r>
            <a:r>
              <a:rPr lang="es-PE" altLang="es-PE" sz="2800" baseline="-25000"/>
              <a:t>2</a:t>
            </a:r>
            <a:endParaRPr lang="es-ES" altLang="es-PE" baseline="-25000"/>
          </a:p>
        </p:txBody>
      </p:sp>
      <p:sp>
        <p:nvSpPr>
          <p:cNvPr id="33799" name="AutoShape 15"/>
          <p:cNvSpPr>
            <a:spLocks noChangeArrowheads="1"/>
          </p:cNvSpPr>
          <p:nvPr/>
        </p:nvSpPr>
        <p:spPr bwMode="auto">
          <a:xfrm>
            <a:off x="4610100" y="4724400"/>
            <a:ext cx="609600" cy="533400"/>
          </a:xfrm>
          <a:prstGeom prst="downArrow">
            <a:avLst>
              <a:gd name="adj1" fmla="val 50000"/>
              <a:gd name="adj2" fmla="val 25000"/>
            </a:avLst>
          </a:prstGeom>
          <a:solidFill>
            <a:srgbClr val="FF99FF"/>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33800" name="Text Box 16"/>
          <p:cNvSpPr txBox="1">
            <a:spLocks noChangeArrowheads="1"/>
          </p:cNvSpPr>
          <p:nvPr/>
        </p:nvSpPr>
        <p:spPr bwMode="auto">
          <a:xfrm>
            <a:off x="4043363" y="5373688"/>
            <a:ext cx="1752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PÉRDIDAS DE CALOR</a:t>
            </a:r>
            <a:endParaRPr lang="es-ES" altLang="es-PE"/>
          </a:p>
        </p:txBody>
      </p:sp>
      <p:sp>
        <p:nvSpPr>
          <p:cNvPr id="33801" name="Text Box 17"/>
          <p:cNvSpPr txBox="1">
            <a:spLocks noChangeArrowheads="1"/>
          </p:cNvSpPr>
          <p:nvPr/>
        </p:nvSpPr>
        <p:spPr bwMode="auto">
          <a:xfrm>
            <a:off x="6443663" y="2135188"/>
            <a:ext cx="2057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PRODUCTOS DE LA COMBUSTIÓN</a:t>
            </a:r>
            <a:endParaRPr lang="es-ES" altLang="es-PE"/>
          </a:p>
        </p:txBody>
      </p:sp>
      <p:sp>
        <p:nvSpPr>
          <p:cNvPr id="33802" name="Text Box 18"/>
          <p:cNvSpPr txBox="1">
            <a:spLocks noChangeArrowheads="1"/>
          </p:cNvSpPr>
          <p:nvPr/>
        </p:nvSpPr>
        <p:spPr bwMode="auto">
          <a:xfrm>
            <a:off x="6948488" y="2981325"/>
            <a:ext cx="838200" cy="2595563"/>
          </a:xfrm>
          <a:prstGeom prst="rect">
            <a:avLst/>
          </a:prstGeom>
          <a:solidFill>
            <a:srgbClr val="C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s-PE" altLang="es-PE"/>
              <a:t>CO</a:t>
            </a:r>
            <a:r>
              <a:rPr lang="es-PE" altLang="es-PE" sz="2800" baseline="-25000"/>
              <a:t>2</a:t>
            </a:r>
            <a:r>
              <a:rPr lang="es-PE" altLang="es-PE"/>
              <a:t> </a:t>
            </a:r>
          </a:p>
          <a:p>
            <a:pPr eaLnBrk="1" hangingPunct="1">
              <a:spcBef>
                <a:spcPct val="50000"/>
              </a:spcBef>
            </a:pPr>
            <a:r>
              <a:rPr lang="es-PE" altLang="es-PE"/>
              <a:t>H</a:t>
            </a:r>
            <a:r>
              <a:rPr lang="es-PE" altLang="es-PE" sz="2800" baseline="-25000"/>
              <a:t>2</a:t>
            </a:r>
            <a:r>
              <a:rPr lang="es-PE" altLang="es-PE"/>
              <a:t>O </a:t>
            </a:r>
          </a:p>
          <a:p>
            <a:pPr eaLnBrk="1" hangingPunct="1">
              <a:spcBef>
                <a:spcPct val="50000"/>
              </a:spcBef>
            </a:pPr>
            <a:r>
              <a:rPr lang="es-PE" altLang="es-PE"/>
              <a:t>SO</a:t>
            </a:r>
            <a:r>
              <a:rPr lang="es-PE" altLang="es-PE" sz="2800" baseline="-25000"/>
              <a:t>3</a:t>
            </a:r>
            <a:endParaRPr lang="es-PE" altLang="es-PE" baseline="-25000"/>
          </a:p>
          <a:p>
            <a:pPr eaLnBrk="1" hangingPunct="1">
              <a:spcBef>
                <a:spcPct val="50000"/>
              </a:spcBef>
            </a:pPr>
            <a:r>
              <a:rPr lang="es-PE" altLang="es-PE"/>
              <a:t>N</a:t>
            </a:r>
            <a:r>
              <a:rPr lang="es-PE" altLang="es-PE" sz="2800" baseline="-25000"/>
              <a:t>2</a:t>
            </a:r>
            <a:r>
              <a:rPr lang="es-PE" altLang="es-PE"/>
              <a:t>O</a:t>
            </a:r>
            <a:r>
              <a:rPr lang="es-PE" altLang="es-PE" sz="2800" baseline="-25000"/>
              <a:t>5</a:t>
            </a:r>
            <a:endParaRPr lang="es-PE" altLang="es-PE">
              <a:solidFill>
                <a:srgbClr val="00B0F0"/>
              </a:solidFill>
            </a:endParaRPr>
          </a:p>
          <a:p>
            <a:pPr eaLnBrk="1" hangingPunct="1">
              <a:spcBef>
                <a:spcPct val="50000"/>
              </a:spcBef>
            </a:pPr>
            <a:r>
              <a:rPr lang="es-PE" altLang="es-PE"/>
              <a:t>N</a:t>
            </a:r>
            <a:r>
              <a:rPr lang="es-PE" altLang="es-PE" sz="2800" baseline="-25000"/>
              <a:t>2</a:t>
            </a:r>
          </a:p>
          <a:p>
            <a:pPr eaLnBrk="1" hangingPunct="1">
              <a:spcBef>
                <a:spcPct val="50000"/>
              </a:spcBef>
            </a:pPr>
            <a:endParaRPr lang="es-PE" altLang="es-PE" baseline="-25000"/>
          </a:p>
        </p:txBody>
      </p:sp>
      <p:sp>
        <p:nvSpPr>
          <p:cNvPr id="18" name="AutoShape 15"/>
          <p:cNvSpPr>
            <a:spLocks noChangeArrowheads="1"/>
          </p:cNvSpPr>
          <p:nvPr/>
        </p:nvSpPr>
        <p:spPr bwMode="auto">
          <a:xfrm rot="10800000">
            <a:off x="2843213" y="4695825"/>
            <a:ext cx="609600" cy="533400"/>
          </a:xfrm>
          <a:prstGeom prst="downArrow">
            <a:avLst>
              <a:gd name="adj1" fmla="val 50000"/>
              <a:gd name="adj2" fmla="val 25000"/>
            </a:avLst>
          </a:prstGeom>
          <a:solidFill>
            <a:schemeClr val="bg1">
              <a:lumMod val="60000"/>
              <a:lumOff val="40000"/>
            </a:schemeClr>
          </a:solidFill>
          <a:ln w="12700">
            <a:solidFill>
              <a:schemeClr val="tx1"/>
            </a:solidFill>
            <a:miter lim="800000"/>
            <a:headEnd type="none" w="sm" len="sm"/>
            <a:tailEnd type="none" w="sm" len="sm"/>
          </a:ln>
        </p:spPr>
        <p:txBody>
          <a:bodyPr wrap="none" anchor="ctr"/>
          <a:lstStyle/>
          <a:p>
            <a:pPr>
              <a:defRPr/>
            </a:pPr>
            <a:endParaRPr lang="es-PE"/>
          </a:p>
        </p:txBody>
      </p:sp>
      <p:sp>
        <p:nvSpPr>
          <p:cNvPr id="33804" name="Text Box 16"/>
          <p:cNvSpPr txBox="1">
            <a:spLocks noChangeArrowheads="1"/>
          </p:cNvSpPr>
          <p:nvPr/>
        </p:nvSpPr>
        <p:spPr bwMode="auto">
          <a:xfrm>
            <a:off x="2268538" y="5375275"/>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REQUISITOS TÉRMICOS</a:t>
            </a:r>
            <a:endParaRPr lang="es-ES" altLang="es-PE"/>
          </a:p>
        </p:txBody>
      </p:sp>
      <p:sp>
        <p:nvSpPr>
          <p:cNvPr id="33805" name="AutoShape 5"/>
          <p:cNvSpPr>
            <a:spLocks noChangeArrowheads="1"/>
          </p:cNvSpPr>
          <p:nvPr/>
        </p:nvSpPr>
        <p:spPr bwMode="auto">
          <a:xfrm rot="5400000">
            <a:off x="3525838" y="2527300"/>
            <a:ext cx="914400" cy="457200"/>
          </a:xfrm>
          <a:prstGeom prst="rightArrow">
            <a:avLst>
              <a:gd name="adj1" fmla="val 50000"/>
              <a:gd name="adj2" fmla="val 50000"/>
            </a:avLst>
          </a:prstGeom>
          <a:solidFill>
            <a:srgbClr val="9999FF"/>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33806" name="20 CuadroTexto"/>
          <p:cNvSpPr txBox="1">
            <a:spLocks noChangeArrowheads="1"/>
          </p:cNvSpPr>
          <p:nvPr/>
        </p:nvSpPr>
        <p:spPr bwMode="auto">
          <a:xfrm>
            <a:off x="7775575" y="4508500"/>
            <a:ext cx="1368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a:solidFill>
                  <a:srgbClr val="FFFF00"/>
                </a:solidFill>
              </a:rPr>
              <a:t>&gt; 2000 K</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323850" y="1196107"/>
            <a:ext cx="8208963" cy="5329237"/>
          </a:xfrm>
        </p:spPr>
        <p:txBody>
          <a:bodyPr/>
          <a:lstStyle/>
          <a:p>
            <a:pPr algn="just" eaLnBrk="1" hangingPunct="1">
              <a:buFont typeface="Wingdings" pitchFamily="2" charset="2"/>
              <a:buNone/>
              <a:defRPr/>
            </a:pPr>
            <a:r>
              <a:rPr lang="en-GB" sz="2800" b="1" dirty="0" smtClean="0">
                <a:solidFill>
                  <a:srgbClr val="FF66FF"/>
                </a:solidFill>
                <a:latin typeface="Arial" charset="0"/>
              </a:rPr>
              <a:t>   </a:t>
            </a:r>
            <a:r>
              <a:rPr lang="en-GB" sz="2800" b="1" dirty="0" smtClean="0">
                <a:solidFill>
                  <a:srgbClr val="FFC000"/>
                </a:solidFill>
                <a:latin typeface="Arial" charset="0"/>
              </a:rPr>
              <a:t>-COMBUSTIÓN INCOMPLETA</a:t>
            </a:r>
          </a:p>
          <a:p>
            <a:pPr algn="just" eaLnBrk="1" hangingPunct="1">
              <a:buFont typeface="Wingdings" pitchFamily="2" charset="2"/>
              <a:buNone/>
              <a:defRPr/>
            </a:pPr>
            <a:r>
              <a:rPr lang="en-GB" sz="2800" b="1" dirty="0" smtClean="0">
                <a:latin typeface="Arial" charset="0"/>
              </a:rPr>
              <a:t>   </a:t>
            </a:r>
            <a:r>
              <a:rPr lang="en-GB" sz="2800" dirty="0" smtClean="0">
                <a:latin typeface="Arial" charset="0"/>
              </a:rPr>
              <a:t>Es </a:t>
            </a:r>
            <a:r>
              <a:rPr lang="en-GB" sz="2800" dirty="0" err="1" smtClean="0">
                <a:latin typeface="Arial" charset="0"/>
              </a:rPr>
              <a:t>aquella</a:t>
            </a:r>
            <a:r>
              <a:rPr lang="en-GB" sz="2800" dirty="0" smtClean="0">
                <a:latin typeface="Arial" charset="0"/>
              </a:rPr>
              <a:t> </a:t>
            </a:r>
            <a:r>
              <a:rPr lang="en-GB" sz="2800" dirty="0" err="1" smtClean="0">
                <a:latin typeface="Arial" charset="0"/>
              </a:rPr>
              <a:t>donde</a:t>
            </a:r>
            <a:r>
              <a:rPr lang="en-GB" sz="2800" dirty="0" smtClean="0">
                <a:latin typeface="Arial" charset="0"/>
              </a:rPr>
              <a:t> en </a:t>
            </a:r>
            <a:r>
              <a:rPr lang="en-GB" sz="2800" dirty="0" err="1" smtClean="0">
                <a:latin typeface="Arial" charset="0"/>
              </a:rPr>
              <a:t>sus</a:t>
            </a:r>
            <a:r>
              <a:rPr lang="en-GB" sz="2800" dirty="0" smtClean="0">
                <a:latin typeface="Arial" charset="0"/>
              </a:rPr>
              <a:t> </a:t>
            </a:r>
            <a:r>
              <a:rPr lang="en-GB" sz="2800" dirty="0" err="1" smtClean="0">
                <a:latin typeface="Arial" charset="0"/>
              </a:rPr>
              <a:t>productos</a:t>
            </a:r>
            <a:r>
              <a:rPr lang="en-GB" sz="2800" dirty="0" smtClean="0">
                <a:latin typeface="Arial" charset="0"/>
              </a:rPr>
              <a:t> hay </a:t>
            </a:r>
            <a:r>
              <a:rPr lang="en-GB" sz="2800" dirty="0" err="1" smtClean="0">
                <a:latin typeface="Arial" charset="0"/>
              </a:rPr>
              <a:t>elementos</a:t>
            </a:r>
            <a:r>
              <a:rPr lang="en-GB" sz="2800" dirty="0" smtClean="0">
                <a:latin typeface="Arial" charset="0"/>
              </a:rPr>
              <a:t> o </a:t>
            </a:r>
            <a:r>
              <a:rPr lang="en-GB" sz="2800" dirty="0" err="1" smtClean="0">
                <a:latin typeface="Arial" charset="0"/>
              </a:rPr>
              <a:t>sustancias</a:t>
            </a:r>
            <a:r>
              <a:rPr lang="en-GB" sz="2800" dirty="0" smtClean="0">
                <a:latin typeface="Arial" charset="0"/>
              </a:rPr>
              <a:t> combustibles </a:t>
            </a:r>
            <a:r>
              <a:rPr lang="en-GB" sz="2800" dirty="0" err="1" smtClean="0">
                <a:latin typeface="Arial" charset="0"/>
              </a:rPr>
              <a:t>como</a:t>
            </a:r>
            <a:r>
              <a:rPr lang="en-GB" sz="2800" dirty="0" smtClean="0">
                <a:latin typeface="Arial" charset="0"/>
              </a:rPr>
              <a:t> CO.</a:t>
            </a:r>
          </a:p>
          <a:p>
            <a:pPr algn="just" eaLnBrk="1" hangingPunct="1">
              <a:buFont typeface="Wingdings" pitchFamily="2" charset="2"/>
              <a:buNone/>
              <a:defRPr/>
            </a:pPr>
            <a:endParaRPr lang="en-GB" sz="2800" dirty="0" smtClean="0">
              <a:latin typeface="Arial" charset="0"/>
            </a:endParaRPr>
          </a:p>
          <a:p>
            <a:pPr algn="just" eaLnBrk="1" hangingPunct="1">
              <a:buFont typeface="Wingdings" pitchFamily="2" charset="2"/>
              <a:buNone/>
              <a:defRPr/>
            </a:pPr>
            <a:r>
              <a:rPr lang="es-ES" sz="2800" dirty="0" smtClean="0">
                <a:latin typeface="Arial" charset="0"/>
              </a:rPr>
              <a:t>     </a:t>
            </a:r>
            <a:r>
              <a:rPr lang="es-ES" sz="2800" b="1" dirty="0" smtClean="0">
                <a:solidFill>
                  <a:srgbClr val="FF99FF"/>
                </a:solidFill>
                <a:latin typeface="Arial" charset="0"/>
              </a:rPr>
              <a:t>C</a:t>
            </a:r>
            <a:r>
              <a:rPr lang="es-ES" sz="2800" baseline="-25000" dirty="0" smtClean="0">
                <a:latin typeface="Arial" charset="0"/>
              </a:rPr>
              <a:t>3 </a:t>
            </a:r>
            <a:r>
              <a:rPr lang="es-ES" sz="2800" b="1" dirty="0" smtClean="0">
                <a:solidFill>
                  <a:srgbClr val="FFFF00"/>
                </a:solidFill>
                <a:latin typeface="Arial" charset="0"/>
              </a:rPr>
              <a:t>H</a:t>
            </a:r>
            <a:r>
              <a:rPr lang="es-ES" sz="2800" baseline="-25000" dirty="0" smtClean="0">
                <a:latin typeface="Arial" charset="0"/>
              </a:rPr>
              <a:t>8 </a:t>
            </a:r>
            <a:r>
              <a:rPr lang="es-ES" sz="2800" dirty="0" smtClean="0">
                <a:latin typeface="Arial" charset="0"/>
              </a:rPr>
              <a:t>+ 3O</a:t>
            </a:r>
            <a:r>
              <a:rPr lang="es-ES" sz="2800" baseline="-25000" dirty="0" smtClean="0">
                <a:latin typeface="Arial" charset="0"/>
              </a:rPr>
              <a:t>2</a:t>
            </a:r>
            <a:r>
              <a:rPr lang="es-ES" sz="2800" dirty="0" smtClean="0">
                <a:latin typeface="Arial" charset="0"/>
              </a:rPr>
              <a:t>       </a:t>
            </a:r>
            <a:r>
              <a:rPr lang="es-ES" sz="2800" b="1" dirty="0" smtClean="0">
                <a:solidFill>
                  <a:srgbClr val="FF99FF"/>
                </a:solidFill>
                <a:latin typeface="Arial" charset="0"/>
              </a:rPr>
              <a:t>C</a:t>
            </a:r>
            <a:r>
              <a:rPr lang="es-ES" sz="2800" dirty="0" smtClean="0">
                <a:latin typeface="Arial" charset="0"/>
              </a:rPr>
              <a:t>+ 2</a:t>
            </a:r>
            <a:r>
              <a:rPr lang="es-ES" sz="2800" b="1" dirty="0" smtClean="0">
                <a:solidFill>
                  <a:srgbClr val="FF99FF"/>
                </a:solidFill>
                <a:latin typeface="Arial" charset="0"/>
              </a:rPr>
              <a:t>CO</a:t>
            </a:r>
            <a:r>
              <a:rPr lang="es-ES" sz="2800" dirty="0" smtClean="0">
                <a:latin typeface="Arial" charset="0"/>
              </a:rPr>
              <a:t> + 4</a:t>
            </a:r>
            <a:r>
              <a:rPr lang="es-ES" sz="2800" b="1" dirty="0" smtClean="0">
                <a:solidFill>
                  <a:srgbClr val="FFFF00"/>
                </a:solidFill>
                <a:latin typeface="Arial" charset="0"/>
              </a:rPr>
              <a:t>H</a:t>
            </a:r>
            <a:r>
              <a:rPr lang="es-ES" sz="2800" b="1" baseline="-25000" dirty="0" smtClean="0">
                <a:solidFill>
                  <a:srgbClr val="FFFF00"/>
                </a:solidFill>
                <a:latin typeface="Arial" charset="0"/>
              </a:rPr>
              <a:t>2</a:t>
            </a:r>
            <a:r>
              <a:rPr lang="es-ES" sz="2800" b="1" dirty="0" smtClean="0">
                <a:solidFill>
                  <a:srgbClr val="FFFF00"/>
                </a:solidFill>
                <a:latin typeface="Arial" charset="0"/>
              </a:rPr>
              <a:t>O</a:t>
            </a:r>
            <a:r>
              <a:rPr lang="es-ES" sz="2800" dirty="0" smtClean="0">
                <a:latin typeface="Arial" charset="0"/>
              </a:rPr>
              <a:t> + ENERGIA</a:t>
            </a:r>
          </a:p>
          <a:p>
            <a:pPr algn="just" eaLnBrk="1" hangingPunct="1">
              <a:buFont typeface="Wingdings" pitchFamily="2" charset="2"/>
              <a:buNone/>
              <a:defRPr/>
            </a:pPr>
            <a:r>
              <a:rPr lang="en-GB" sz="2800" dirty="0" smtClean="0">
                <a:latin typeface="Arial" charset="0"/>
              </a:rPr>
              <a:t>  </a:t>
            </a:r>
          </a:p>
          <a:p>
            <a:pPr algn="just" eaLnBrk="1" hangingPunct="1">
              <a:buFont typeface="Wingdings" pitchFamily="2" charset="2"/>
              <a:buNone/>
              <a:defRPr/>
            </a:pPr>
            <a:r>
              <a:rPr lang="en-GB" sz="2800" dirty="0" smtClean="0">
                <a:latin typeface="Arial" charset="0"/>
              </a:rPr>
              <a:t>     S        SO</a:t>
            </a:r>
            <a:r>
              <a:rPr lang="en-GB" sz="2800" baseline="-25000" dirty="0" smtClean="0">
                <a:latin typeface="Arial" charset="0"/>
              </a:rPr>
              <a:t>2</a:t>
            </a:r>
          </a:p>
          <a:p>
            <a:pPr algn="just" eaLnBrk="1" hangingPunct="1">
              <a:buFont typeface="Wingdings" pitchFamily="2" charset="2"/>
              <a:buNone/>
              <a:defRPr/>
            </a:pPr>
            <a:r>
              <a:rPr lang="en-GB" sz="2800" dirty="0" smtClean="0">
                <a:latin typeface="Arial" charset="0"/>
              </a:rPr>
              <a:t>    </a:t>
            </a:r>
          </a:p>
          <a:p>
            <a:pPr algn="just" eaLnBrk="1" hangingPunct="1">
              <a:buFont typeface="Wingdings" pitchFamily="2" charset="2"/>
              <a:buNone/>
              <a:defRPr/>
            </a:pPr>
            <a:r>
              <a:rPr lang="en-GB" sz="2800" dirty="0" smtClean="0">
                <a:latin typeface="Arial" charset="0"/>
              </a:rPr>
              <a:t>     N        N</a:t>
            </a:r>
            <a:r>
              <a:rPr lang="en-GB" sz="2800" baseline="-25000" dirty="0" smtClean="0">
                <a:latin typeface="Arial" charset="0"/>
              </a:rPr>
              <a:t>X</a:t>
            </a:r>
            <a:r>
              <a:rPr lang="en-GB" sz="2800" dirty="0" smtClean="0">
                <a:latin typeface="Arial" charset="0"/>
              </a:rPr>
              <a:t>O</a:t>
            </a:r>
            <a:r>
              <a:rPr lang="en-GB" sz="2800" baseline="-25000" dirty="0" smtClean="0">
                <a:latin typeface="Arial" charset="0"/>
              </a:rPr>
              <a:t>Y</a:t>
            </a:r>
            <a:r>
              <a:rPr lang="en-GB" sz="2800" dirty="0" smtClean="0">
                <a:latin typeface="Arial" charset="0"/>
              </a:rPr>
              <a:t>       (› 2000 K)</a:t>
            </a:r>
          </a:p>
          <a:p>
            <a:pPr eaLnBrk="1" hangingPunct="1">
              <a:buFont typeface="Wingdings" pitchFamily="2" charset="2"/>
              <a:buNone/>
              <a:defRPr/>
            </a:pPr>
            <a:endParaRPr lang="en-GB" sz="2800" dirty="0" smtClean="0"/>
          </a:p>
          <a:p>
            <a:pPr eaLnBrk="1" hangingPunct="1">
              <a:buFont typeface="Wingdings" pitchFamily="2" charset="2"/>
              <a:buNone/>
              <a:defRPr/>
            </a:pPr>
            <a:endParaRPr lang="en-GB" sz="2800" dirty="0" smtClean="0"/>
          </a:p>
        </p:txBody>
      </p:sp>
      <p:sp>
        <p:nvSpPr>
          <p:cNvPr id="34819" name="Line 4"/>
          <p:cNvSpPr>
            <a:spLocks noChangeShapeType="1"/>
          </p:cNvSpPr>
          <p:nvPr/>
        </p:nvSpPr>
        <p:spPr bwMode="auto">
          <a:xfrm>
            <a:off x="1354138" y="4437112"/>
            <a:ext cx="3603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4820" name="Line 5"/>
          <p:cNvSpPr>
            <a:spLocks noChangeShapeType="1"/>
          </p:cNvSpPr>
          <p:nvPr/>
        </p:nvSpPr>
        <p:spPr bwMode="auto">
          <a:xfrm>
            <a:off x="1354138" y="5445224"/>
            <a:ext cx="3603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4821" name="Line 6"/>
          <p:cNvSpPr>
            <a:spLocks noChangeShapeType="1"/>
          </p:cNvSpPr>
          <p:nvPr/>
        </p:nvSpPr>
        <p:spPr bwMode="auto">
          <a:xfrm>
            <a:off x="2854325" y="3429000"/>
            <a:ext cx="360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3"/>
          <p:cNvSpPr>
            <a:spLocks noChangeArrowheads="1"/>
          </p:cNvSpPr>
          <p:nvPr/>
        </p:nvSpPr>
        <p:spPr bwMode="auto">
          <a:xfrm>
            <a:off x="2743200" y="3357563"/>
            <a:ext cx="2514600" cy="1219200"/>
          </a:xfrm>
          <a:prstGeom prst="flowChartProcess">
            <a:avLst/>
          </a:prstGeom>
          <a:solidFill>
            <a:srgbClr val="FF5050"/>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endParaRPr lang="es-ES" altLang="es-PE">
              <a:solidFill>
                <a:schemeClr val="bg1"/>
              </a:solidFill>
            </a:endParaRPr>
          </a:p>
        </p:txBody>
      </p:sp>
      <p:sp>
        <p:nvSpPr>
          <p:cNvPr id="27652" name="AutoShape 4"/>
          <p:cNvSpPr>
            <a:spLocks noChangeArrowheads="1"/>
          </p:cNvSpPr>
          <p:nvPr/>
        </p:nvSpPr>
        <p:spPr bwMode="auto">
          <a:xfrm>
            <a:off x="1600200" y="3500438"/>
            <a:ext cx="990600" cy="914400"/>
          </a:xfrm>
          <a:prstGeom prst="rightArrow">
            <a:avLst>
              <a:gd name="adj1" fmla="val 38194"/>
              <a:gd name="adj2" fmla="val 25002"/>
            </a:avLst>
          </a:prstGeom>
          <a:solidFill>
            <a:schemeClr val="accent4">
              <a:lumMod val="25000"/>
            </a:schemeClr>
          </a:solidFill>
          <a:ln w="12700">
            <a:solidFill>
              <a:schemeClr val="tx1"/>
            </a:solidFill>
            <a:miter lim="800000"/>
            <a:headEnd type="none" w="sm" len="sm"/>
            <a:tailEnd type="none" w="sm" len="sm"/>
          </a:ln>
        </p:spPr>
        <p:txBody>
          <a:bodyPr wrap="none" anchor="ctr"/>
          <a:lstStyle/>
          <a:p>
            <a:pPr algn="ctr">
              <a:defRPr/>
            </a:pPr>
            <a:endParaRPr lang="es-ES">
              <a:solidFill>
                <a:schemeClr val="bg1"/>
              </a:solidFill>
            </a:endParaRPr>
          </a:p>
        </p:txBody>
      </p:sp>
      <p:sp>
        <p:nvSpPr>
          <p:cNvPr id="35844" name="AutoShape 8"/>
          <p:cNvSpPr>
            <a:spLocks noChangeArrowheads="1"/>
          </p:cNvSpPr>
          <p:nvPr/>
        </p:nvSpPr>
        <p:spPr bwMode="auto">
          <a:xfrm>
            <a:off x="5486400" y="3517900"/>
            <a:ext cx="1219200" cy="990600"/>
          </a:xfrm>
          <a:prstGeom prst="rightArrow">
            <a:avLst>
              <a:gd name="adj1" fmla="val 50000"/>
              <a:gd name="adj2" fmla="val 30769"/>
            </a:avLst>
          </a:prstGeom>
          <a:solidFill>
            <a:srgbClr val="C00000"/>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35845" name="Text Box 11"/>
          <p:cNvSpPr txBox="1">
            <a:spLocks noChangeArrowheads="1"/>
          </p:cNvSpPr>
          <p:nvPr/>
        </p:nvSpPr>
        <p:spPr bwMode="auto">
          <a:xfrm>
            <a:off x="395288" y="2244725"/>
            <a:ext cx="2362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COMBUSTIBLE</a:t>
            </a:r>
          </a:p>
          <a:p>
            <a:pPr algn="ctr" eaLnBrk="1" hangingPunct="1">
              <a:spcBef>
                <a:spcPct val="50000"/>
              </a:spcBef>
            </a:pPr>
            <a:r>
              <a:rPr lang="es-PE" altLang="es-PE"/>
              <a:t>C + H + S + N</a:t>
            </a:r>
          </a:p>
          <a:p>
            <a:pPr algn="ctr" eaLnBrk="1" hangingPunct="1">
              <a:spcBef>
                <a:spcPct val="50000"/>
              </a:spcBef>
            </a:pPr>
            <a:r>
              <a:rPr lang="es-PE" altLang="es-PE"/>
              <a:t>  C</a:t>
            </a:r>
            <a:r>
              <a:rPr lang="es-PE" altLang="es-PE" sz="2800" baseline="-25000"/>
              <a:t>a</a:t>
            </a:r>
            <a:r>
              <a:rPr lang="es-PE" altLang="es-PE"/>
              <a:t>H</a:t>
            </a:r>
            <a:r>
              <a:rPr lang="es-PE" altLang="es-PE" sz="2800" baseline="-25000"/>
              <a:t>b</a:t>
            </a:r>
            <a:r>
              <a:rPr lang="es-PE" altLang="es-PE"/>
              <a:t>S</a:t>
            </a:r>
            <a:r>
              <a:rPr lang="es-PE" altLang="es-PE" sz="2800" baseline="-25000"/>
              <a:t>c</a:t>
            </a:r>
            <a:r>
              <a:rPr lang="es-PE" altLang="es-PE"/>
              <a:t>N</a:t>
            </a:r>
            <a:r>
              <a:rPr lang="es-PE" altLang="es-PE" sz="2800" baseline="-25000"/>
              <a:t>d</a:t>
            </a:r>
            <a:endParaRPr lang="es-PE" altLang="es-PE" baseline="-25000"/>
          </a:p>
          <a:p>
            <a:pPr eaLnBrk="1" hangingPunct="1">
              <a:spcBef>
                <a:spcPct val="50000"/>
              </a:spcBef>
            </a:pPr>
            <a:endParaRPr lang="es-ES" altLang="es-PE"/>
          </a:p>
        </p:txBody>
      </p:sp>
      <p:sp>
        <p:nvSpPr>
          <p:cNvPr id="35846" name="Text Box 13"/>
          <p:cNvSpPr txBox="1">
            <a:spLocks noChangeArrowheads="1"/>
          </p:cNvSpPr>
          <p:nvPr/>
        </p:nvSpPr>
        <p:spPr bwMode="auto">
          <a:xfrm>
            <a:off x="2195513" y="908050"/>
            <a:ext cx="367188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AIRE</a:t>
            </a:r>
          </a:p>
          <a:p>
            <a:pPr algn="ctr" eaLnBrk="1" hangingPunct="1">
              <a:spcBef>
                <a:spcPct val="50000"/>
              </a:spcBef>
            </a:pPr>
            <a:r>
              <a:rPr lang="es-PE" altLang="es-PE"/>
              <a:t>21% O</a:t>
            </a:r>
            <a:r>
              <a:rPr lang="es-PE" altLang="es-PE" sz="2800" baseline="-25000"/>
              <a:t>2</a:t>
            </a:r>
            <a:endParaRPr lang="es-PE" altLang="es-PE" baseline="-25000"/>
          </a:p>
          <a:p>
            <a:pPr algn="ctr" eaLnBrk="1" hangingPunct="1">
              <a:spcBef>
                <a:spcPct val="50000"/>
              </a:spcBef>
            </a:pPr>
            <a:r>
              <a:rPr lang="es-PE" altLang="es-PE"/>
              <a:t>79 % N</a:t>
            </a:r>
            <a:r>
              <a:rPr lang="es-PE" altLang="es-PE" sz="2800" baseline="-25000"/>
              <a:t>2</a:t>
            </a:r>
            <a:endParaRPr lang="es-ES" altLang="es-PE" baseline="-25000"/>
          </a:p>
        </p:txBody>
      </p:sp>
      <p:sp>
        <p:nvSpPr>
          <p:cNvPr id="35847" name="AutoShape 15"/>
          <p:cNvSpPr>
            <a:spLocks noChangeArrowheads="1"/>
          </p:cNvSpPr>
          <p:nvPr/>
        </p:nvSpPr>
        <p:spPr bwMode="auto">
          <a:xfrm>
            <a:off x="4610100" y="4724400"/>
            <a:ext cx="609600" cy="533400"/>
          </a:xfrm>
          <a:prstGeom prst="downArrow">
            <a:avLst>
              <a:gd name="adj1" fmla="val 50000"/>
              <a:gd name="adj2" fmla="val 25000"/>
            </a:avLst>
          </a:prstGeom>
          <a:solidFill>
            <a:srgbClr val="FF99FF"/>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35848" name="Text Box 16"/>
          <p:cNvSpPr txBox="1">
            <a:spLocks noChangeArrowheads="1"/>
          </p:cNvSpPr>
          <p:nvPr/>
        </p:nvSpPr>
        <p:spPr bwMode="auto">
          <a:xfrm>
            <a:off x="4043363" y="5373688"/>
            <a:ext cx="1752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PÉRDIDAS DE CALOR</a:t>
            </a:r>
            <a:endParaRPr lang="es-ES" altLang="es-PE"/>
          </a:p>
        </p:txBody>
      </p:sp>
      <p:sp>
        <p:nvSpPr>
          <p:cNvPr id="35849" name="Text Box 17"/>
          <p:cNvSpPr txBox="1">
            <a:spLocks noChangeArrowheads="1"/>
          </p:cNvSpPr>
          <p:nvPr/>
        </p:nvSpPr>
        <p:spPr bwMode="auto">
          <a:xfrm>
            <a:off x="6443663" y="1844675"/>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PRODUCTOS DE LA COMBUSTIÓN</a:t>
            </a:r>
            <a:endParaRPr lang="es-ES" altLang="es-PE"/>
          </a:p>
        </p:txBody>
      </p:sp>
      <p:sp>
        <p:nvSpPr>
          <p:cNvPr id="35850" name="Text Box 18"/>
          <p:cNvSpPr txBox="1">
            <a:spLocks noChangeArrowheads="1"/>
          </p:cNvSpPr>
          <p:nvPr/>
        </p:nvSpPr>
        <p:spPr bwMode="auto">
          <a:xfrm>
            <a:off x="6948488" y="2708275"/>
            <a:ext cx="838200" cy="3432175"/>
          </a:xfrm>
          <a:prstGeom prst="rect">
            <a:avLst/>
          </a:prstGeom>
          <a:solidFill>
            <a:srgbClr val="C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s-PE" altLang="es-PE"/>
              <a:t>CO</a:t>
            </a:r>
          </a:p>
          <a:p>
            <a:pPr eaLnBrk="1" hangingPunct="1">
              <a:spcBef>
                <a:spcPct val="50000"/>
              </a:spcBef>
            </a:pPr>
            <a:r>
              <a:rPr lang="es-PE" altLang="es-PE"/>
              <a:t>C</a:t>
            </a:r>
          </a:p>
          <a:p>
            <a:pPr eaLnBrk="1" hangingPunct="1">
              <a:spcBef>
                <a:spcPct val="50000"/>
              </a:spcBef>
            </a:pPr>
            <a:r>
              <a:rPr lang="es-PE" altLang="es-PE"/>
              <a:t>H</a:t>
            </a:r>
            <a:r>
              <a:rPr lang="es-PE" altLang="es-PE" sz="2800" baseline="-25000"/>
              <a:t>2</a:t>
            </a:r>
            <a:r>
              <a:rPr lang="es-PE" altLang="es-PE"/>
              <a:t>O </a:t>
            </a:r>
          </a:p>
          <a:p>
            <a:pPr eaLnBrk="1" hangingPunct="1">
              <a:spcBef>
                <a:spcPct val="50000"/>
              </a:spcBef>
            </a:pPr>
            <a:r>
              <a:rPr lang="es-PE" altLang="es-PE"/>
              <a:t>SO</a:t>
            </a:r>
            <a:r>
              <a:rPr lang="es-PE" altLang="es-PE" sz="2800" baseline="-25000"/>
              <a:t>2</a:t>
            </a:r>
            <a:endParaRPr lang="es-PE" altLang="es-PE"/>
          </a:p>
          <a:p>
            <a:pPr eaLnBrk="1" hangingPunct="1">
              <a:spcBef>
                <a:spcPct val="50000"/>
              </a:spcBef>
            </a:pPr>
            <a:r>
              <a:rPr lang="es-PE" altLang="es-PE"/>
              <a:t>N</a:t>
            </a:r>
            <a:r>
              <a:rPr lang="es-PE" altLang="es-PE" sz="2800" baseline="-25000"/>
              <a:t>x</a:t>
            </a:r>
            <a:r>
              <a:rPr lang="es-PE" altLang="es-PE"/>
              <a:t>O</a:t>
            </a:r>
            <a:r>
              <a:rPr lang="es-PE" altLang="es-PE" sz="2800" baseline="-25000"/>
              <a:t>y</a:t>
            </a:r>
            <a:r>
              <a:rPr lang="es-PE" altLang="es-PE"/>
              <a:t> O</a:t>
            </a:r>
            <a:r>
              <a:rPr lang="es-PE" altLang="es-PE" sz="2800" baseline="-25000"/>
              <a:t>2</a:t>
            </a:r>
            <a:endParaRPr lang="es-PE" altLang="es-PE"/>
          </a:p>
          <a:p>
            <a:pPr eaLnBrk="1" hangingPunct="1">
              <a:spcBef>
                <a:spcPct val="50000"/>
              </a:spcBef>
            </a:pPr>
            <a:r>
              <a:rPr lang="es-PE" altLang="es-PE"/>
              <a:t>N</a:t>
            </a:r>
            <a:r>
              <a:rPr lang="es-PE" altLang="es-PE" sz="2800" baseline="-25000"/>
              <a:t>2</a:t>
            </a:r>
          </a:p>
          <a:p>
            <a:pPr eaLnBrk="1" hangingPunct="1">
              <a:spcBef>
                <a:spcPct val="50000"/>
              </a:spcBef>
            </a:pPr>
            <a:endParaRPr lang="es-PE" altLang="es-PE" baseline="-25000"/>
          </a:p>
        </p:txBody>
      </p:sp>
      <p:sp>
        <p:nvSpPr>
          <p:cNvPr id="18" name="AutoShape 15"/>
          <p:cNvSpPr>
            <a:spLocks noChangeArrowheads="1"/>
          </p:cNvSpPr>
          <p:nvPr/>
        </p:nvSpPr>
        <p:spPr bwMode="auto">
          <a:xfrm rot="10800000">
            <a:off x="2843213" y="4695825"/>
            <a:ext cx="609600" cy="533400"/>
          </a:xfrm>
          <a:prstGeom prst="downArrow">
            <a:avLst>
              <a:gd name="adj1" fmla="val 50000"/>
              <a:gd name="adj2" fmla="val 25000"/>
            </a:avLst>
          </a:prstGeom>
          <a:solidFill>
            <a:schemeClr val="bg1">
              <a:lumMod val="60000"/>
              <a:lumOff val="40000"/>
            </a:schemeClr>
          </a:solidFill>
          <a:ln w="12700">
            <a:solidFill>
              <a:schemeClr val="tx1"/>
            </a:solidFill>
            <a:miter lim="800000"/>
            <a:headEnd type="none" w="sm" len="sm"/>
            <a:tailEnd type="none" w="sm" len="sm"/>
          </a:ln>
        </p:spPr>
        <p:txBody>
          <a:bodyPr wrap="none" anchor="ctr"/>
          <a:lstStyle/>
          <a:p>
            <a:pPr>
              <a:defRPr/>
            </a:pPr>
            <a:endParaRPr lang="es-PE"/>
          </a:p>
        </p:txBody>
      </p:sp>
      <p:sp>
        <p:nvSpPr>
          <p:cNvPr id="35852" name="Text Box 16"/>
          <p:cNvSpPr txBox="1">
            <a:spLocks noChangeArrowheads="1"/>
          </p:cNvSpPr>
          <p:nvPr/>
        </p:nvSpPr>
        <p:spPr bwMode="auto">
          <a:xfrm>
            <a:off x="2268538" y="5375275"/>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REQUISITOS TÉRMICOS</a:t>
            </a:r>
            <a:endParaRPr lang="es-ES" altLang="es-PE"/>
          </a:p>
        </p:txBody>
      </p:sp>
      <p:sp>
        <p:nvSpPr>
          <p:cNvPr id="35853" name="AutoShape 5"/>
          <p:cNvSpPr>
            <a:spLocks noChangeArrowheads="1"/>
          </p:cNvSpPr>
          <p:nvPr/>
        </p:nvSpPr>
        <p:spPr bwMode="auto">
          <a:xfrm rot="5400000">
            <a:off x="3525838" y="2527300"/>
            <a:ext cx="914400" cy="457200"/>
          </a:xfrm>
          <a:prstGeom prst="rightArrow">
            <a:avLst>
              <a:gd name="adj1" fmla="val 50000"/>
              <a:gd name="adj2" fmla="val 50000"/>
            </a:avLst>
          </a:prstGeom>
          <a:solidFill>
            <a:srgbClr val="9999FF"/>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35854" name="13 CuadroTexto"/>
          <p:cNvSpPr txBox="1">
            <a:spLocks noChangeArrowheads="1"/>
          </p:cNvSpPr>
          <p:nvPr/>
        </p:nvSpPr>
        <p:spPr bwMode="auto">
          <a:xfrm>
            <a:off x="7775575" y="4652963"/>
            <a:ext cx="1368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a:solidFill>
                  <a:srgbClr val="FFFF00"/>
                </a:solidFill>
              </a:rPr>
              <a:t>&gt; 2000 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251594" y="910034"/>
            <a:ext cx="8424862" cy="5975350"/>
          </a:xfrm>
        </p:spPr>
        <p:txBody>
          <a:bodyPr/>
          <a:lstStyle/>
          <a:p>
            <a:pPr algn="just" eaLnBrk="1" hangingPunct="1">
              <a:buFont typeface="Wingdings" pitchFamily="2" charset="2"/>
              <a:buNone/>
              <a:defRPr/>
            </a:pPr>
            <a:r>
              <a:rPr lang="en-GB" dirty="0" smtClean="0"/>
              <a:t>   </a:t>
            </a:r>
            <a:r>
              <a:rPr lang="en-GB" sz="2800" b="1" dirty="0" smtClean="0">
                <a:solidFill>
                  <a:srgbClr val="FFC000"/>
                </a:solidFill>
                <a:latin typeface="Arial" charset="0"/>
              </a:rPr>
              <a:t>-COMBUSTIÓN IDEAL</a:t>
            </a:r>
          </a:p>
          <a:p>
            <a:pPr algn="just" eaLnBrk="1" hangingPunct="1">
              <a:buFont typeface="Wingdings" pitchFamily="2" charset="2"/>
              <a:buNone/>
              <a:defRPr/>
            </a:pPr>
            <a:r>
              <a:rPr lang="en-GB" sz="2800" dirty="0" smtClean="0">
                <a:latin typeface="Arial" charset="0"/>
              </a:rPr>
              <a:t>    </a:t>
            </a:r>
            <a:r>
              <a:rPr lang="en-GB" sz="2800" dirty="0" err="1" smtClean="0">
                <a:latin typeface="Arial" charset="0"/>
              </a:rPr>
              <a:t>Es</a:t>
            </a:r>
            <a:r>
              <a:rPr lang="en-GB" sz="2800" dirty="0" smtClean="0">
                <a:latin typeface="Arial" charset="0"/>
              </a:rPr>
              <a:t> </a:t>
            </a:r>
            <a:r>
              <a:rPr lang="en-GB" sz="2800" dirty="0" err="1" smtClean="0">
                <a:latin typeface="Arial" charset="0"/>
              </a:rPr>
              <a:t>aquella</a:t>
            </a:r>
            <a:r>
              <a:rPr lang="en-GB" sz="2800" dirty="0" smtClean="0">
                <a:latin typeface="Arial" charset="0"/>
              </a:rPr>
              <a:t> </a:t>
            </a:r>
            <a:r>
              <a:rPr lang="en-GB" sz="2800" dirty="0" err="1" smtClean="0">
                <a:latin typeface="Arial" charset="0"/>
              </a:rPr>
              <a:t>combustión</a:t>
            </a:r>
            <a:r>
              <a:rPr lang="en-GB" sz="2800" dirty="0" smtClean="0">
                <a:latin typeface="Arial" charset="0"/>
              </a:rPr>
              <a:t> </a:t>
            </a:r>
            <a:r>
              <a:rPr lang="en-GB" sz="2800" dirty="0" err="1" smtClean="0">
                <a:latin typeface="Arial" charset="0"/>
              </a:rPr>
              <a:t>completa</a:t>
            </a:r>
            <a:r>
              <a:rPr lang="en-GB" sz="2800" dirty="0" smtClean="0">
                <a:latin typeface="Arial" charset="0"/>
              </a:rPr>
              <a:t> en la </a:t>
            </a:r>
            <a:r>
              <a:rPr lang="en-GB" sz="2800" dirty="0" err="1" smtClean="0">
                <a:latin typeface="Arial" charset="0"/>
              </a:rPr>
              <a:t>que</a:t>
            </a:r>
            <a:r>
              <a:rPr lang="en-GB" sz="2800" dirty="0" smtClean="0">
                <a:latin typeface="Arial" charset="0"/>
              </a:rPr>
              <a:t> el </a:t>
            </a:r>
            <a:r>
              <a:rPr lang="en-GB" sz="2800" dirty="0" err="1" smtClean="0">
                <a:latin typeface="Arial" charset="0"/>
              </a:rPr>
              <a:t>oxígeno</a:t>
            </a:r>
            <a:r>
              <a:rPr lang="en-GB" sz="2800" dirty="0" smtClean="0">
                <a:latin typeface="Arial" charset="0"/>
              </a:rPr>
              <a:t> </a:t>
            </a:r>
            <a:r>
              <a:rPr lang="en-GB" sz="2800" dirty="0" err="1" smtClean="0">
                <a:latin typeface="Arial" charset="0"/>
              </a:rPr>
              <a:t>suministrado</a:t>
            </a:r>
            <a:r>
              <a:rPr lang="en-GB" sz="2800" dirty="0" smtClean="0">
                <a:latin typeface="Arial" charset="0"/>
              </a:rPr>
              <a:t> </a:t>
            </a:r>
            <a:r>
              <a:rPr lang="en-GB" sz="2800" dirty="0" err="1" smtClean="0">
                <a:latin typeface="Arial" charset="0"/>
              </a:rPr>
              <a:t>es</a:t>
            </a:r>
            <a:r>
              <a:rPr lang="en-GB" sz="2800" dirty="0" smtClean="0">
                <a:latin typeface="Arial" charset="0"/>
              </a:rPr>
              <a:t> el </a:t>
            </a:r>
            <a:r>
              <a:rPr lang="en-GB" sz="2800" dirty="0" err="1" smtClean="0">
                <a:latin typeface="Arial" charset="0"/>
              </a:rPr>
              <a:t>minímo</a:t>
            </a:r>
            <a:r>
              <a:rPr lang="en-GB" sz="2800" dirty="0" smtClean="0">
                <a:latin typeface="Arial" charset="0"/>
              </a:rPr>
              <a:t> indispensable. Se </a:t>
            </a:r>
            <a:r>
              <a:rPr lang="en-GB" sz="2800" dirty="0" err="1" smtClean="0">
                <a:latin typeface="Arial" charset="0"/>
              </a:rPr>
              <a:t>entiende</a:t>
            </a:r>
            <a:r>
              <a:rPr lang="en-GB" sz="2800" dirty="0" smtClean="0">
                <a:latin typeface="Arial" charset="0"/>
              </a:rPr>
              <a:t> </a:t>
            </a:r>
            <a:r>
              <a:rPr lang="en-GB" sz="2800" dirty="0" err="1" smtClean="0">
                <a:latin typeface="Arial" charset="0"/>
              </a:rPr>
              <a:t>que</a:t>
            </a:r>
            <a:r>
              <a:rPr lang="en-GB" sz="2800" dirty="0" smtClean="0">
                <a:latin typeface="Arial" charset="0"/>
              </a:rPr>
              <a:t> </a:t>
            </a:r>
            <a:r>
              <a:rPr lang="en-GB" sz="2800" dirty="0" err="1" smtClean="0">
                <a:latin typeface="Arial" charset="0"/>
              </a:rPr>
              <a:t>todas</a:t>
            </a:r>
            <a:r>
              <a:rPr lang="en-GB" sz="2800" dirty="0" smtClean="0">
                <a:latin typeface="Arial" charset="0"/>
              </a:rPr>
              <a:t> </a:t>
            </a:r>
            <a:r>
              <a:rPr lang="en-GB" sz="2800" dirty="0" err="1" smtClean="0">
                <a:latin typeface="Arial" charset="0"/>
              </a:rPr>
              <a:t>las</a:t>
            </a:r>
            <a:r>
              <a:rPr lang="en-GB" sz="2800" dirty="0" smtClean="0">
                <a:latin typeface="Arial" charset="0"/>
              </a:rPr>
              <a:t> </a:t>
            </a:r>
            <a:r>
              <a:rPr lang="en-GB" sz="2800" dirty="0" err="1" smtClean="0">
                <a:latin typeface="Arial" charset="0"/>
              </a:rPr>
              <a:t>condiciones</a:t>
            </a:r>
            <a:r>
              <a:rPr lang="en-GB" sz="2800" dirty="0" smtClean="0">
                <a:latin typeface="Arial" charset="0"/>
              </a:rPr>
              <a:t> para </a:t>
            </a:r>
            <a:r>
              <a:rPr lang="en-GB" sz="2800" dirty="0" err="1" smtClean="0">
                <a:latin typeface="Arial" charset="0"/>
              </a:rPr>
              <a:t>que</a:t>
            </a:r>
            <a:r>
              <a:rPr lang="en-GB" sz="2800" dirty="0" smtClean="0">
                <a:latin typeface="Arial" charset="0"/>
              </a:rPr>
              <a:t> </a:t>
            </a:r>
            <a:r>
              <a:rPr lang="en-GB" sz="2800" dirty="0" err="1" smtClean="0">
                <a:latin typeface="Arial" charset="0"/>
              </a:rPr>
              <a:t>tal</a:t>
            </a:r>
            <a:r>
              <a:rPr lang="en-GB" sz="2800" dirty="0" smtClean="0">
                <a:latin typeface="Arial" charset="0"/>
              </a:rPr>
              <a:t> </a:t>
            </a:r>
            <a:r>
              <a:rPr lang="en-GB" sz="2800" dirty="0" err="1" smtClean="0">
                <a:latin typeface="Arial" charset="0"/>
              </a:rPr>
              <a:t>cosa</a:t>
            </a:r>
            <a:r>
              <a:rPr lang="en-GB" sz="2800" dirty="0" smtClean="0">
                <a:latin typeface="Arial" charset="0"/>
              </a:rPr>
              <a:t> </a:t>
            </a:r>
            <a:r>
              <a:rPr lang="en-GB" sz="2800" dirty="0" err="1" smtClean="0">
                <a:latin typeface="Arial" charset="0"/>
              </a:rPr>
              <a:t>suceda</a:t>
            </a:r>
            <a:r>
              <a:rPr lang="en-GB" sz="2800" dirty="0" smtClean="0">
                <a:latin typeface="Arial" charset="0"/>
              </a:rPr>
              <a:t>, se </a:t>
            </a:r>
            <a:r>
              <a:rPr lang="en-GB" sz="2800" dirty="0" err="1" smtClean="0">
                <a:latin typeface="Arial" charset="0"/>
              </a:rPr>
              <a:t>dan</a:t>
            </a:r>
            <a:r>
              <a:rPr lang="en-GB" sz="2800" dirty="0" smtClean="0">
                <a:latin typeface="Arial" charset="0"/>
              </a:rPr>
              <a:t> </a:t>
            </a:r>
            <a:r>
              <a:rPr lang="en-GB" sz="2800" dirty="0" err="1" smtClean="0">
                <a:latin typeface="Arial" charset="0"/>
              </a:rPr>
              <a:t>durante</a:t>
            </a:r>
            <a:r>
              <a:rPr lang="en-GB" sz="2800" dirty="0" smtClean="0">
                <a:latin typeface="Arial" charset="0"/>
              </a:rPr>
              <a:t> el </a:t>
            </a:r>
            <a:r>
              <a:rPr lang="en-GB" sz="2800" dirty="0" err="1" smtClean="0">
                <a:latin typeface="Arial" charset="0"/>
              </a:rPr>
              <a:t>proceso</a:t>
            </a:r>
            <a:r>
              <a:rPr lang="en-GB" sz="2800" dirty="0" smtClean="0">
                <a:latin typeface="Arial" charset="0"/>
              </a:rPr>
              <a:t>.</a:t>
            </a:r>
          </a:p>
          <a:p>
            <a:pPr algn="just" eaLnBrk="1" hangingPunct="1">
              <a:buFont typeface="Wingdings" pitchFamily="2" charset="2"/>
              <a:buNone/>
              <a:defRPr/>
            </a:pPr>
            <a:endParaRPr lang="en-GB" sz="2800" dirty="0" smtClean="0">
              <a:latin typeface="Arial" charset="0"/>
            </a:endParaRPr>
          </a:p>
          <a:p>
            <a:pPr algn="just" eaLnBrk="1" hangingPunct="1">
              <a:buFont typeface="Wingdings" pitchFamily="2" charset="2"/>
              <a:buNone/>
              <a:defRPr/>
            </a:pPr>
            <a:r>
              <a:rPr lang="en-GB" sz="2800" dirty="0" smtClean="0">
                <a:latin typeface="Arial" charset="0"/>
              </a:rPr>
              <a:t>    </a:t>
            </a:r>
            <a:r>
              <a:rPr lang="en-GB" sz="2800" b="1" dirty="0" smtClean="0">
                <a:solidFill>
                  <a:srgbClr val="FFC000"/>
                </a:solidFill>
                <a:latin typeface="Arial" charset="0"/>
              </a:rPr>
              <a:t>-COMBUSTIÓN REAL</a:t>
            </a:r>
          </a:p>
          <a:p>
            <a:pPr algn="just" eaLnBrk="1" hangingPunct="1">
              <a:buFont typeface="Wingdings" pitchFamily="2" charset="2"/>
              <a:buNone/>
              <a:defRPr/>
            </a:pPr>
            <a:r>
              <a:rPr lang="en-GB" sz="2800" dirty="0" smtClean="0">
                <a:latin typeface="Arial" charset="0"/>
              </a:rPr>
              <a:t>    En la </a:t>
            </a:r>
            <a:r>
              <a:rPr lang="en-GB" sz="2800" dirty="0" err="1" smtClean="0">
                <a:latin typeface="Arial" charset="0"/>
              </a:rPr>
              <a:t>práctica</a:t>
            </a:r>
            <a:r>
              <a:rPr lang="en-GB" sz="2800" dirty="0" smtClean="0">
                <a:latin typeface="Arial" charset="0"/>
              </a:rPr>
              <a:t> se </a:t>
            </a:r>
            <a:r>
              <a:rPr lang="en-GB" sz="2800" dirty="0" err="1" smtClean="0">
                <a:latin typeface="Arial" charset="0"/>
              </a:rPr>
              <a:t>nos</a:t>
            </a:r>
            <a:r>
              <a:rPr lang="en-GB" sz="2800" dirty="0" smtClean="0">
                <a:latin typeface="Arial" charset="0"/>
              </a:rPr>
              <a:t> </a:t>
            </a:r>
            <a:r>
              <a:rPr lang="en-GB" sz="2800" dirty="0" err="1" smtClean="0">
                <a:latin typeface="Arial" charset="0"/>
              </a:rPr>
              <a:t>presentarán</a:t>
            </a:r>
            <a:r>
              <a:rPr lang="en-GB" sz="2800" dirty="0" smtClean="0">
                <a:latin typeface="Arial" charset="0"/>
              </a:rPr>
              <a:t> </a:t>
            </a:r>
            <a:r>
              <a:rPr lang="en-GB" sz="2800" dirty="0" err="1" smtClean="0">
                <a:latin typeface="Arial" charset="0"/>
              </a:rPr>
              <a:t>procesos</a:t>
            </a:r>
            <a:r>
              <a:rPr lang="en-GB" sz="2800" dirty="0" smtClean="0">
                <a:latin typeface="Arial" charset="0"/>
              </a:rPr>
              <a:t> de </a:t>
            </a:r>
            <a:r>
              <a:rPr lang="en-GB" sz="2800" dirty="0" err="1" smtClean="0">
                <a:latin typeface="Arial" charset="0"/>
              </a:rPr>
              <a:t>combustión</a:t>
            </a:r>
            <a:r>
              <a:rPr lang="en-GB" sz="2800" dirty="0" smtClean="0">
                <a:latin typeface="Arial" charset="0"/>
              </a:rPr>
              <a:t> </a:t>
            </a:r>
            <a:r>
              <a:rPr lang="en-GB" sz="2800" dirty="0" err="1" smtClean="0">
                <a:latin typeface="Arial" charset="0"/>
              </a:rPr>
              <a:t>que</a:t>
            </a:r>
            <a:r>
              <a:rPr lang="en-GB" sz="2800" dirty="0" smtClean="0">
                <a:latin typeface="Arial" charset="0"/>
              </a:rPr>
              <a:t> no son </a:t>
            </a:r>
            <a:r>
              <a:rPr lang="en-GB" sz="2800" dirty="0" err="1" smtClean="0">
                <a:latin typeface="Arial" charset="0"/>
              </a:rPr>
              <a:t>ideales</a:t>
            </a:r>
            <a:r>
              <a:rPr lang="en-GB" sz="2800" dirty="0" smtClean="0">
                <a:latin typeface="Arial" charset="0"/>
              </a:rPr>
              <a:t> </a:t>
            </a:r>
            <a:r>
              <a:rPr lang="en-GB" sz="2800" dirty="0" err="1" smtClean="0">
                <a:latin typeface="Arial" charset="0"/>
              </a:rPr>
              <a:t>ni</a:t>
            </a:r>
            <a:r>
              <a:rPr lang="en-GB" sz="2800" dirty="0" smtClean="0">
                <a:latin typeface="Arial" charset="0"/>
              </a:rPr>
              <a:t> </a:t>
            </a:r>
            <a:r>
              <a:rPr lang="en-GB" sz="2800" dirty="0" err="1" smtClean="0">
                <a:latin typeface="Arial" charset="0"/>
              </a:rPr>
              <a:t>completos</a:t>
            </a:r>
            <a:r>
              <a:rPr lang="en-GB" sz="2800" dirty="0" smtClean="0">
                <a:latin typeface="Arial" charset="0"/>
              </a:rPr>
              <a:t>; </a:t>
            </a:r>
            <a:r>
              <a:rPr lang="en-GB" sz="2800" dirty="0" err="1" smtClean="0">
                <a:latin typeface="Arial" charset="0"/>
              </a:rPr>
              <a:t>es</a:t>
            </a:r>
            <a:r>
              <a:rPr lang="en-GB" sz="2800" dirty="0" smtClean="0">
                <a:latin typeface="Arial" charset="0"/>
              </a:rPr>
              <a:t> </a:t>
            </a:r>
            <a:r>
              <a:rPr lang="en-GB" sz="2800" dirty="0" err="1" smtClean="0">
                <a:latin typeface="Arial" charset="0"/>
              </a:rPr>
              <a:t>decir</a:t>
            </a:r>
            <a:r>
              <a:rPr lang="en-GB" sz="2800" dirty="0" smtClean="0">
                <a:latin typeface="Arial" charset="0"/>
              </a:rPr>
              <a:t>, </a:t>
            </a:r>
            <a:r>
              <a:rPr lang="en-GB" sz="2800" dirty="0" err="1" smtClean="0">
                <a:latin typeface="Arial" charset="0"/>
              </a:rPr>
              <a:t>seran</a:t>
            </a:r>
            <a:r>
              <a:rPr lang="en-GB" sz="2800" dirty="0" smtClean="0">
                <a:latin typeface="Arial" charset="0"/>
              </a:rPr>
              <a:t> </a:t>
            </a:r>
            <a:r>
              <a:rPr lang="en-GB" sz="2800" dirty="0" err="1" smtClean="0">
                <a:latin typeface="Arial" charset="0"/>
              </a:rPr>
              <a:t>incompletas</a:t>
            </a:r>
            <a:r>
              <a:rPr lang="en-GB" sz="2800" dirty="0" smtClean="0">
                <a:latin typeface="Arial" charset="0"/>
              </a:rPr>
              <a:t> a </a:t>
            </a:r>
            <a:r>
              <a:rPr lang="en-GB" sz="2800" dirty="0" err="1" smtClean="0">
                <a:latin typeface="Arial" charset="0"/>
              </a:rPr>
              <a:t>pesar</a:t>
            </a:r>
            <a:r>
              <a:rPr lang="en-GB" sz="2800" dirty="0" smtClean="0">
                <a:latin typeface="Arial" charset="0"/>
              </a:rPr>
              <a:t> de </a:t>
            </a:r>
            <a:r>
              <a:rPr lang="en-GB" sz="2800" dirty="0" err="1" smtClean="0">
                <a:latin typeface="Arial" charset="0"/>
              </a:rPr>
              <a:t>tener</a:t>
            </a:r>
            <a:r>
              <a:rPr lang="en-GB" sz="2800" dirty="0" smtClean="0">
                <a:latin typeface="Arial" charset="0"/>
              </a:rPr>
              <a:t> </a:t>
            </a:r>
            <a:r>
              <a:rPr lang="en-GB" sz="2800" dirty="0" err="1" smtClean="0">
                <a:latin typeface="Arial" charset="0"/>
              </a:rPr>
              <a:t>aire</a:t>
            </a:r>
            <a:r>
              <a:rPr lang="en-GB" sz="2800" dirty="0" smtClean="0">
                <a:latin typeface="Arial" charset="0"/>
              </a:rPr>
              <a:t> en </a:t>
            </a:r>
            <a:r>
              <a:rPr lang="en-GB" sz="2800" dirty="0" err="1" smtClean="0">
                <a:latin typeface="Arial" charset="0"/>
              </a:rPr>
              <a:t>exceso</a:t>
            </a:r>
            <a:r>
              <a:rPr lang="en-GB" sz="2800" dirty="0" smtClean="0">
                <a:latin typeface="Arial" charset="0"/>
              </a:rPr>
              <a: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323528" y="980206"/>
            <a:ext cx="8351837" cy="5545138"/>
          </a:xfrm>
        </p:spPr>
        <p:txBody>
          <a:bodyPr/>
          <a:lstStyle/>
          <a:p>
            <a:pPr algn="just" eaLnBrk="1" hangingPunct="1">
              <a:buFont typeface="Wingdings" pitchFamily="2" charset="2"/>
              <a:buNone/>
              <a:defRPr/>
            </a:pPr>
            <a:r>
              <a:rPr lang="en-GB" sz="2800" dirty="0" smtClean="0">
                <a:solidFill>
                  <a:srgbClr val="FF0000"/>
                </a:solidFill>
                <a:latin typeface="Arial" charset="0"/>
              </a:rPr>
              <a:t>   </a:t>
            </a:r>
            <a:r>
              <a:rPr lang="en-GB" sz="2800" b="1" dirty="0" smtClean="0">
                <a:solidFill>
                  <a:srgbClr val="FF0000"/>
                </a:solidFill>
                <a:latin typeface="Arial" charset="0"/>
              </a:rPr>
              <a:t>FACTORES QUE INFLUYEN EN LA COMBUSTIÓN</a:t>
            </a:r>
          </a:p>
          <a:p>
            <a:pPr algn="just" eaLnBrk="1" hangingPunct="1">
              <a:buFont typeface="Wingdings" pitchFamily="2" charset="2"/>
              <a:buNone/>
              <a:defRPr/>
            </a:pPr>
            <a:r>
              <a:rPr lang="en-GB" sz="2800" dirty="0" smtClean="0">
                <a:latin typeface="Arial" charset="0"/>
              </a:rPr>
              <a:t>   Entre los </a:t>
            </a:r>
            <a:r>
              <a:rPr lang="en-GB" sz="2800" dirty="0" err="1" smtClean="0">
                <a:latin typeface="Arial" charset="0"/>
              </a:rPr>
              <a:t>más</a:t>
            </a:r>
            <a:r>
              <a:rPr lang="en-GB" sz="2800" dirty="0" smtClean="0">
                <a:latin typeface="Arial" charset="0"/>
              </a:rPr>
              <a:t> </a:t>
            </a:r>
            <a:r>
              <a:rPr lang="en-GB" sz="2800" dirty="0" err="1" smtClean="0">
                <a:latin typeface="Arial" charset="0"/>
              </a:rPr>
              <a:t>importantes</a:t>
            </a:r>
            <a:r>
              <a:rPr lang="en-GB" sz="2800" dirty="0" smtClean="0">
                <a:latin typeface="Arial" charset="0"/>
              </a:rPr>
              <a:t> se </a:t>
            </a:r>
            <a:r>
              <a:rPr lang="en-GB" sz="2800" dirty="0" err="1" smtClean="0">
                <a:latin typeface="Arial" charset="0"/>
              </a:rPr>
              <a:t>cuentan</a:t>
            </a:r>
            <a:r>
              <a:rPr lang="en-GB" sz="2800" dirty="0" smtClean="0">
                <a:latin typeface="Arial" charset="0"/>
              </a:rPr>
              <a:t>:</a:t>
            </a:r>
          </a:p>
          <a:p>
            <a:pPr algn="just" eaLnBrk="1" hangingPunct="1">
              <a:buFont typeface="Wingdings" pitchFamily="2" charset="2"/>
              <a:buNone/>
              <a:defRPr/>
            </a:pPr>
            <a:r>
              <a:rPr lang="en-GB" sz="2800" dirty="0" smtClean="0">
                <a:latin typeface="Arial" charset="0"/>
              </a:rPr>
              <a:t>   -combustible</a:t>
            </a:r>
          </a:p>
          <a:p>
            <a:pPr algn="just" eaLnBrk="1" hangingPunct="1">
              <a:buFont typeface="Wingdings" pitchFamily="2" charset="2"/>
              <a:buNone/>
              <a:defRPr/>
            </a:pPr>
            <a:r>
              <a:rPr lang="en-GB" sz="2800" dirty="0" smtClean="0">
                <a:latin typeface="Arial" charset="0"/>
              </a:rPr>
              <a:t>   -</a:t>
            </a:r>
            <a:r>
              <a:rPr lang="en-GB" sz="2800" dirty="0" err="1" smtClean="0">
                <a:latin typeface="Arial" charset="0"/>
              </a:rPr>
              <a:t>relación</a:t>
            </a:r>
            <a:r>
              <a:rPr lang="en-GB" sz="2800" dirty="0" smtClean="0">
                <a:latin typeface="Arial" charset="0"/>
              </a:rPr>
              <a:t> </a:t>
            </a:r>
            <a:r>
              <a:rPr lang="en-GB" sz="2800" dirty="0" err="1" smtClean="0">
                <a:latin typeface="Arial" charset="0"/>
              </a:rPr>
              <a:t>aire</a:t>
            </a:r>
            <a:r>
              <a:rPr lang="en-GB" sz="2800" dirty="0" smtClean="0">
                <a:latin typeface="Arial" charset="0"/>
              </a:rPr>
              <a:t>/combustible</a:t>
            </a:r>
          </a:p>
          <a:p>
            <a:pPr algn="just" eaLnBrk="1" hangingPunct="1">
              <a:buFont typeface="Wingdings" pitchFamily="2" charset="2"/>
              <a:buNone/>
              <a:defRPr/>
            </a:pPr>
            <a:r>
              <a:rPr lang="en-GB" sz="2800" dirty="0" smtClean="0">
                <a:latin typeface="Arial" charset="0"/>
              </a:rPr>
              <a:t>   -</a:t>
            </a:r>
            <a:r>
              <a:rPr lang="en-GB" sz="2800" dirty="0" err="1" smtClean="0">
                <a:latin typeface="Arial" charset="0"/>
              </a:rPr>
              <a:t>geometría</a:t>
            </a:r>
            <a:r>
              <a:rPr lang="en-GB" sz="2800" dirty="0" smtClean="0">
                <a:latin typeface="Arial" charset="0"/>
              </a:rPr>
              <a:t> de la </a:t>
            </a:r>
            <a:r>
              <a:rPr lang="en-GB" sz="2800" dirty="0" err="1" smtClean="0">
                <a:latin typeface="Arial" charset="0"/>
              </a:rPr>
              <a:t>cámara</a:t>
            </a:r>
            <a:endParaRPr lang="en-GB" sz="2800" dirty="0" smtClean="0">
              <a:latin typeface="Arial" charset="0"/>
            </a:endParaRPr>
          </a:p>
          <a:p>
            <a:pPr algn="just" eaLnBrk="1" hangingPunct="1">
              <a:buFont typeface="Wingdings" pitchFamily="2" charset="2"/>
              <a:buNone/>
              <a:defRPr/>
            </a:pPr>
            <a:r>
              <a:rPr lang="en-GB" sz="2800" dirty="0" smtClean="0">
                <a:latin typeface="Arial" charset="0"/>
              </a:rPr>
              <a:t>   -</a:t>
            </a:r>
            <a:r>
              <a:rPr lang="en-GB" sz="2800" dirty="0" err="1" smtClean="0">
                <a:latin typeface="Arial" charset="0"/>
              </a:rPr>
              <a:t>temperatura</a:t>
            </a:r>
            <a:r>
              <a:rPr lang="en-GB" sz="2800" dirty="0" smtClean="0">
                <a:latin typeface="Arial" charset="0"/>
              </a:rPr>
              <a:t> de la </a:t>
            </a:r>
            <a:r>
              <a:rPr lang="en-GB" sz="2800" dirty="0" err="1" smtClean="0">
                <a:latin typeface="Arial" charset="0"/>
              </a:rPr>
              <a:t>combustión</a:t>
            </a:r>
            <a:endParaRPr lang="en-GB" sz="2800" dirty="0" smtClean="0">
              <a:latin typeface="Arial" charset="0"/>
            </a:endParaRPr>
          </a:p>
          <a:p>
            <a:pPr algn="just" eaLnBrk="1" hangingPunct="1">
              <a:buFont typeface="Wingdings" pitchFamily="2" charset="2"/>
              <a:buNone/>
              <a:defRPr/>
            </a:pPr>
            <a:r>
              <a:rPr lang="en-GB" sz="2800" dirty="0" smtClean="0">
                <a:latin typeface="Arial" charset="0"/>
              </a:rPr>
              <a:t>   -forma de </a:t>
            </a:r>
            <a:r>
              <a:rPr lang="en-GB" sz="2800" dirty="0" err="1" smtClean="0">
                <a:latin typeface="Arial" charset="0"/>
              </a:rPr>
              <a:t>alimentación</a:t>
            </a:r>
            <a:r>
              <a:rPr lang="en-GB" sz="2800" dirty="0" smtClean="0">
                <a:latin typeface="Arial" charset="0"/>
              </a:rPr>
              <a:t> del combustible</a:t>
            </a:r>
          </a:p>
          <a:p>
            <a:pPr algn="just" eaLnBrk="1" hangingPunct="1">
              <a:buFont typeface="Wingdings" pitchFamily="2" charset="2"/>
              <a:buNone/>
              <a:defRPr/>
            </a:pPr>
            <a:r>
              <a:rPr lang="en-GB" sz="2800" dirty="0" smtClean="0">
                <a:latin typeface="Arial" charset="0"/>
              </a:rPr>
              <a:t>   -</a:t>
            </a:r>
            <a:r>
              <a:rPr lang="en-GB" sz="2800" dirty="0" err="1" smtClean="0">
                <a:latin typeface="Arial" charset="0"/>
              </a:rPr>
              <a:t>turbulencia</a:t>
            </a:r>
            <a:r>
              <a:rPr lang="en-GB" sz="2800" dirty="0" smtClean="0">
                <a:latin typeface="Arial" charset="0"/>
              </a:rPr>
              <a:t> en la </a:t>
            </a:r>
            <a:r>
              <a:rPr lang="en-GB" sz="2800" dirty="0" err="1" smtClean="0">
                <a:latin typeface="Arial" charset="0"/>
              </a:rPr>
              <a:t>cámara</a:t>
            </a:r>
            <a:endParaRPr lang="en-GB" sz="2800" dirty="0" smtClean="0">
              <a:latin typeface="Arial" charset="0"/>
            </a:endParaRPr>
          </a:p>
          <a:p>
            <a:pPr algn="just" eaLnBrk="1" hangingPunct="1">
              <a:buFont typeface="Wingdings" pitchFamily="2" charset="2"/>
              <a:buNone/>
              <a:defRPr/>
            </a:pPr>
            <a:r>
              <a:rPr lang="en-GB" sz="2800" dirty="0" smtClean="0">
                <a:latin typeface="Arial" charset="0"/>
              </a:rPr>
              <a:t>   -</a:t>
            </a:r>
            <a:r>
              <a:rPr lang="en-GB" sz="2800" dirty="0" err="1" smtClean="0">
                <a:latin typeface="Arial" charset="0"/>
              </a:rPr>
              <a:t>velocidad</a:t>
            </a:r>
            <a:r>
              <a:rPr lang="en-GB" sz="2800" dirty="0" smtClean="0">
                <a:latin typeface="Arial" charset="0"/>
              </a:rPr>
              <a:t> de </a:t>
            </a:r>
            <a:r>
              <a:rPr lang="en-GB" sz="2800" dirty="0" err="1" smtClean="0">
                <a:latin typeface="Arial" charset="0"/>
              </a:rPr>
              <a:t>salida</a:t>
            </a:r>
            <a:r>
              <a:rPr lang="en-GB" sz="2800" dirty="0" smtClean="0">
                <a:latin typeface="Arial" charset="0"/>
              </a:rPr>
              <a:t> de gases.</a:t>
            </a:r>
          </a:p>
          <a:p>
            <a:pPr eaLnBrk="1" hangingPunct="1">
              <a:buFont typeface="Wingdings" pitchFamily="2" charset="2"/>
              <a:buNone/>
              <a:defRPr/>
            </a:pPr>
            <a:endParaRPr lang="en-GB" sz="2800" dirty="0" smtClean="0">
              <a:latin typeface="Arial"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5496" y="692150"/>
            <a:ext cx="8893175" cy="5616575"/>
          </a:xfrm>
        </p:spPr>
        <p:txBody>
          <a:bodyPr/>
          <a:lstStyle/>
          <a:p>
            <a:pPr algn="just" eaLnBrk="1" hangingPunct="1">
              <a:lnSpc>
                <a:spcPct val="80000"/>
              </a:lnSpc>
              <a:buFont typeface="Wingdings" pitchFamily="2" charset="2"/>
              <a:buNone/>
              <a:defRPr/>
            </a:pPr>
            <a:r>
              <a:rPr lang="en-GB" sz="900" dirty="0" smtClean="0">
                <a:latin typeface="Arial" charset="0"/>
              </a:rPr>
              <a:t>      </a:t>
            </a:r>
          </a:p>
          <a:p>
            <a:pPr algn="just" eaLnBrk="1" hangingPunct="1">
              <a:lnSpc>
                <a:spcPct val="80000"/>
              </a:lnSpc>
              <a:buFont typeface="Wingdings" pitchFamily="2" charset="2"/>
              <a:buNone/>
              <a:defRPr/>
            </a:pPr>
            <a:r>
              <a:rPr lang="en-GB" sz="900" dirty="0" smtClean="0">
                <a:latin typeface="Arial" charset="0"/>
              </a:rPr>
              <a:t>                                                                       </a:t>
            </a:r>
            <a:r>
              <a:rPr lang="en-GB" sz="2400" dirty="0" err="1" smtClean="0">
                <a:latin typeface="Arial" charset="0"/>
              </a:rPr>
              <a:t>Minerales</a:t>
            </a:r>
            <a:r>
              <a:rPr lang="en-GB" sz="2400" dirty="0" smtClean="0">
                <a:latin typeface="Arial" charset="0"/>
              </a:rPr>
              <a:t>      </a:t>
            </a:r>
            <a:r>
              <a:rPr lang="en-GB" sz="2400" dirty="0" err="1" smtClean="0">
                <a:latin typeface="Arial" charset="0"/>
              </a:rPr>
              <a:t>Carbón</a:t>
            </a:r>
            <a:r>
              <a:rPr lang="en-GB" sz="2400" dirty="0" smtClean="0">
                <a:latin typeface="Arial" charset="0"/>
              </a:rPr>
              <a:t>, </a:t>
            </a:r>
            <a:r>
              <a:rPr lang="en-GB" sz="2400" dirty="0" err="1" smtClean="0">
                <a:latin typeface="Arial" charset="0"/>
              </a:rPr>
              <a:t>hulla</a:t>
            </a:r>
            <a:r>
              <a:rPr lang="en-GB" sz="2400" dirty="0" smtClean="0">
                <a:latin typeface="Arial" charset="0"/>
              </a:rPr>
              <a:t>, </a:t>
            </a:r>
            <a:r>
              <a:rPr lang="en-GB" sz="2400" dirty="0" err="1" smtClean="0">
                <a:latin typeface="Arial" charset="0"/>
              </a:rPr>
              <a:t>coque</a:t>
            </a:r>
            <a:r>
              <a:rPr lang="en-GB" sz="2400" dirty="0" smtClean="0">
                <a:latin typeface="Arial" charset="0"/>
              </a:rPr>
              <a:t>, </a:t>
            </a:r>
            <a:r>
              <a:rPr lang="en-GB" sz="2400" dirty="0" err="1" smtClean="0">
                <a:latin typeface="Arial" charset="0"/>
              </a:rPr>
              <a:t>antracita</a:t>
            </a:r>
            <a:r>
              <a:rPr lang="en-GB" sz="2400" dirty="0" smtClean="0">
                <a:latin typeface="Arial" charset="0"/>
              </a:rPr>
              <a:t>,        </a:t>
            </a:r>
          </a:p>
          <a:p>
            <a:pPr algn="just" eaLnBrk="1" hangingPunct="1">
              <a:lnSpc>
                <a:spcPct val="80000"/>
              </a:lnSpc>
              <a:buFont typeface="Wingdings" pitchFamily="2" charset="2"/>
              <a:buNone/>
              <a:defRPr/>
            </a:pPr>
            <a:r>
              <a:rPr lang="en-GB" sz="2400" dirty="0" smtClean="0">
                <a:latin typeface="Arial" charset="0"/>
              </a:rPr>
              <a:t>  </a:t>
            </a:r>
            <a:r>
              <a:rPr lang="en-GB" sz="2400" b="1" dirty="0" smtClean="0">
                <a:solidFill>
                  <a:srgbClr val="9999FF"/>
                </a:solidFill>
                <a:latin typeface="Arial" charset="0"/>
              </a:rPr>
              <a:t> </a:t>
            </a:r>
            <a:r>
              <a:rPr lang="en-GB" sz="2400" b="1" dirty="0" err="1" smtClean="0">
                <a:latin typeface="Arial" charset="0"/>
              </a:rPr>
              <a:t>Sólidos</a:t>
            </a:r>
            <a:r>
              <a:rPr lang="en-GB" sz="2400" dirty="0" smtClean="0">
                <a:latin typeface="Arial" charset="0"/>
              </a:rPr>
              <a:t>                                 </a:t>
            </a:r>
            <a:r>
              <a:rPr lang="en-GB" sz="2400" dirty="0" err="1" smtClean="0">
                <a:latin typeface="Arial" charset="0"/>
              </a:rPr>
              <a:t>grafito</a:t>
            </a:r>
            <a:r>
              <a:rPr lang="en-GB" sz="2400" dirty="0" smtClean="0">
                <a:latin typeface="Arial" charset="0"/>
              </a:rPr>
              <a:t>, </a:t>
            </a:r>
            <a:r>
              <a:rPr lang="en-GB" sz="2400" dirty="0" err="1" smtClean="0">
                <a:latin typeface="Arial" charset="0"/>
              </a:rPr>
              <a:t>lignito</a:t>
            </a:r>
            <a:r>
              <a:rPr lang="en-GB" sz="2400" dirty="0" smtClean="0">
                <a:latin typeface="Arial" charset="0"/>
              </a:rPr>
              <a:t>, </a:t>
            </a:r>
            <a:r>
              <a:rPr lang="en-GB" sz="2400" dirty="0" err="1" smtClean="0">
                <a:latin typeface="Arial" charset="0"/>
              </a:rPr>
              <a:t>turba</a:t>
            </a:r>
            <a:r>
              <a:rPr lang="en-GB" sz="2400" dirty="0" smtClean="0">
                <a:latin typeface="Arial" charset="0"/>
              </a:rPr>
              <a:t>, </a:t>
            </a:r>
            <a:r>
              <a:rPr lang="en-GB" sz="2400" dirty="0" err="1" smtClean="0">
                <a:latin typeface="Arial" charset="0"/>
              </a:rPr>
              <a:t>asfaltita</a:t>
            </a:r>
            <a:r>
              <a:rPr lang="en-GB" sz="2400" dirty="0" smtClean="0">
                <a:latin typeface="Arial" charset="0"/>
              </a:rPr>
              <a:t>.</a:t>
            </a:r>
          </a:p>
          <a:p>
            <a:pPr algn="just" eaLnBrk="1" hangingPunct="1">
              <a:lnSpc>
                <a:spcPct val="80000"/>
              </a:lnSpc>
              <a:buFont typeface="Wingdings" pitchFamily="2" charset="2"/>
              <a:buNone/>
              <a:defRPr/>
            </a:pPr>
            <a:r>
              <a:rPr lang="en-GB" sz="2400" dirty="0" smtClean="0">
                <a:latin typeface="Arial" charset="0"/>
              </a:rPr>
              <a:t>                           </a:t>
            </a:r>
          </a:p>
          <a:p>
            <a:pPr algn="just" eaLnBrk="1" hangingPunct="1">
              <a:lnSpc>
                <a:spcPct val="80000"/>
              </a:lnSpc>
              <a:buFont typeface="Wingdings" pitchFamily="2" charset="2"/>
              <a:buNone/>
              <a:defRPr/>
            </a:pPr>
            <a:r>
              <a:rPr lang="en-GB" sz="2400" dirty="0" smtClean="0">
                <a:latin typeface="Arial" charset="0"/>
              </a:rPr>
              <a:t>                            </a:t>
            </a:r>
            <a:r>
              <a:rPr lang="en-GB" sz="2400" dirty="0" err="1" smtClean="0">
                <a:latin typeface="Arial" charset="0"/>
              </a:rPr>
              <a:t>Vegetales</a:t>
            </a:r>
            <a:r>
              <a:rPr lang="en-GB" sz="2400" dirty="0" smtClean="0">
                <a:latin typeface="Arial" charset="0"/>
              </a:rPr>
              <a:t>     Le</a:t>
            </a:r>
            <a:r>
              <a:rPr lang="en-US" sz="2400" dirty="0" err="1" smtClean="0">
                <a:latin typeface="Arial" charset="0"/>
                <a:cs typeface="Arial" charset="0"/>
              </a:rPr>
              <a:t>ña</a:t>
            </a:r>
            <a:r>
              <a:rPr lang="en-US" sz="2400" dirty="0" smtClean="0">
                <a:latin typeface="Arial" charset="0"/>
                <a:cs typeface="Arial" charset="0"/>
              </a:rPr>
              <a:t>, </a:t>
            </a:r>
            <a:r>
              <a:rPr lang="en-US" sz="2400" dirty="0" err="1" smtClean="0">
                <a:latin typeface="Arial" charset="0"/>
                <a:cs typeface="Arial" charset="0"/>
              </a:rPr>
              <a:t>carbón</a:t>
            </a:r>
            <a:r>
              <a:rPr lang="en-US" sz="2400" dirty="0" smtClean="0">
                <a:latin typeface="Arial" charset="0"/>
                <a:cs typeface="Arial" charset="0"/>
              </a:rPr>
              <a:t> de l</a:t>
            </a:r>
            <a:r>
              <a:rPr lang="en-GB" sz="2400" dirty="0" smtClean="0">
                <a:latin typeface="Arial" charset="0"/>
              </a:rPr>
              <a:t>e</a:t>
            </a:r>
            <a:r>
              <a:rPr lang="en-US" sz="2400" dirty="0" err="1" smtClean="0">
                <a:latin typeface="Arial" charset="0"/>
                <a:cs typeface="Arial" charset="0"/>
              </a:rPr>
              <a:t>ña</a:t>
            </a:r>
            <a:r>
              <a:rPr lang="en-US" sz="2400" dirty="0" smtClean="0">
                <a:latin typeface="Arial" charset="0"/>
                <a:cs typeface="Arial" charset="0"/>
              </a:rPr>
              <a:t>, </a:t>
            </a:r>
            <a:r>
              <a:rPr lang="en-US" sz="2400" dirty="0" err="1" smtClean="0">
                <a:latin typeface="Arial" charset="0"/>
                <a:cs typeface="Arial" charset="0"/>
              </a:rPr>
              <a:t>bagazo</a:t>
            </a:r>
            <a:r>
              <a:rPr lang="en-US" sz="2400" dirty="0" smtClean="0">
                <a:latin typeface="Arial" charset="0"/>
                <a:cs typeface="Arial" charset="0"/>
              </a:rPr>
              <a:t>.</a:t>
            </a:r>
          </a:p>
          <a:p>
            <a:pPr algn="just" eaLnBrk="1" hangingPunct="1">
              <a:lnSpc>
                <a:spcPct val="80000"/>
              </a:lnSpc>
              <a:buFont typeface="Wingdings" pitchFamily="2" charset="2"/>
              <a:buNone/>
              <a:defRPr/>
            </a:pPr>
            <a:endParaRPr lang="en-US" sz="2400" dirty="0" smtClean="0">
              <a:latin typeface="Arial" charset="0"/>
              <a:cs typeface="Arial" charset="0"/>
            </a:endParaRPr>
          </a:p>
          <a:p>
            <a:pPr algn="just" eaLnBrk="1" hangingPunct="1">
              <a:lnSpc>
                <a:spcPct val="80000"/>
              </a:lnSpc>
              <a:buFont typeface="Wingdings" pitchFamily="2" charset="2"/>
              <a:buNone/>
              <a:defRPr/>
            </a:pPr>
            <a:r>
              <a:rPr lang="en-US" sz="2400" dirty="0" smtClean="0">
                <a:latin typeface="Arial" charset="0"/>
                <a:cs typeface="Arial" charset="0"/>
              </a:rPr>
              <a:t>                           </a:t>
            </a:r>
            <a:r>
              <a:rPr lang="en-US" sz="2400" dirty="0" err="1" smtClean="0">
                <a:latin typeface="Arial" charset="0"/>
                <a:cs typeface="Arial" charset="0"/>
              </a:rPr>
              <a:t>Petróleo</a:t>
            </a:r>
            <a:r>
              <a:rPr lang="en-US" sz="2400" dirty="0" smtClean="0">
                <a:latin typeface="Arial" charset="0"/>
                <a:cs typeface="Arial" charset="0"/>
              </a:rPr>
              <a:t> y      </a:t>
            </a:r>
            <a:r>
              <a:rPr lang="en-US" sz="2400" dirty="0" err="1" smtClean="0">
                <a:latin typeface="Arial" charset="0"/>
                <a:cs typeface="Arial" charset="0"/>
              </a:rPr>
              <a:t>Gasolina</a:t>
            </a:r>
            <a:r>
              <a:rPr lang="en-US" sz="2400" dirty="0" smtClean="0">
                <a:latin typeface="Arial" charset="0"/>
                <a:cs typeface="Arial" charset="0"/>
              </a:rPr>
              <a:t>, kerosene, </a:t>
            </a:r>
            <a:r>
              <a:rPr lang="en-US" sz="2400" dirty="0" err="1" smtClean="0">
                <a:latin typeface="Arial" charset="0"/>
                <a:cs typeface="Arial" charset="0"/>
              </a:rPr>
              <a:t>petróleo</a:t>
            </a:r>
            <a:r>
              <a:rPr lang="en-US" sz="2400" dirty="0" smtClean="0">
                <a:latin typeface="Arial" charset="0"/>
                <a:cs typeface="Arial" charset="0"/>
              </a:rPr>
              <a:t>,  </a:t>
            </a:r>
          </a:p>
          <a:p>
            <a:pPr algn="just" eaLnBrk="1" hangingPunct="1">
              <a:lnSpc>
                <a:spcPct val="80000"/>
              </a:lnSpc>
              <a:buFont typeface="Wingdings" pitchFamily="2" charset="2"/>
              <a:buNone/>
              <a:defRPr/>
            </a:pPr>
            <a:r>
              <a:rPr lang="en-US" sz="2400" dirty="0" smtClean="0">
                <a:latin typeface="Arial" charset="0"/>
                <a:cs typeface="Arial" charset="0"/>
              </a:rPr>
              <a:t>                           </a:t>
            </a:r>
            <a:r>
              <a:rPr lang="en-US" sz="2400" dirty="0" err="1" smtClean="0">
                <a:latin typeface="Arial" charset="0"/>
                <a:cs typeface="Arial" charset="0"/>
              </a:rPr>
              <a:t>derivados</a:t>
            </a:r>
            <a:r>
              <a:rPr lang="en-US" sz="2400" dirty="0" smtClean="0">
                <a:latin typeface="Arial" charset="0"/>
                <a:cs typeface="Arial" charset="0"/>
              </a:rPr>
              <a:t>       diesel, </a:t>
            </a:r>
            <a:r>
              <a:rPr lang="en-US" sz="2400" dirty="0" err="1" smtClean="0">
                <a:latin typeface="Arial" charset="0"/>
                <a:cs typeface="Arial" charset="0"/>
              </a:rPr>
              <a:t>etc</a:t>
            </a:r>
            <a:endParaRPr lang="en-US" sz="2400" dirty="0" smtClean="0">
              <a:latin typeface="Arial" charset="0"/>
              <a:cs typeface="Arial" charset="0"/>
            </a:endParaRPr>
          </a:p>
          <a:p>
            <a:pPr algn="just" eaLnBrk="1" hangingPunct="1">
              <a:lnSpc>
                <a:spcPct val="80000"/>
              </a:lnSpc>
              <a:buFont typeface="Wingdings" pitchFamily="2" charset="2"/>
              <a:buNone/>
              <a:defRPr/>
            </a:pPr>
            <a:r>
              <a:rPr lang="en-US" sz="2400" dirty="0" smtClean="0">
                <a:solidFill>
                  <a:srgbClr val="FFC000"/>
                </a:solidFill>
                <a:latin typeface="Arial" charset="0"/>
                <a:cs typeface="Arial" charset="0"/>
              </a:rPr>
              <a:t>   </a:t>
            </a:r>
            <a:r>
              <a:rPr lang="en-US" sz="2400" b="1" dirty="0" err="1" smtClean="0">
                <a:latin typeface="Arial" charset="0"/>
                <a:cs typeface="Arial" charset="0"/>
              </a:rPr>
              <a:t>Líquidos</a:t>
            </a:r>
            <a:endParaRPr lang="en-US" sz="2400" b="1" dirty="0" smtClean="0">
              <a:latin typeface="Arial" charset="0"/>
              <a:cs typeface="Arial" charset="0"/>
            </a:endParaRPr>
          </a:p>
          <a:p>
            <a:pPr algn="just" eaLnBrk="1" hangingPunct="1">
              <a:lnSpc>
                <a:spcPct val="80000"/>
              </a:lnSpc>
              <a:buFont typeface="Wingdings" pitchFamily="2" charset="2"/>
              <a:buNone/>
              <a:defRPr/>
            </a:pPr>
            <a:r>
              <a:rPr lang="en-US" sz="2400" dirty="0" smtClean="0">
                <a:latin typeface="Arial" charset="0"/>
                <a:cs typeface="Arial" charset="0"/>
              </a:rPr>
              <a:t>                           </a:t>
            </a:r>
            <a:r>
              <a:rPr lang="en-US" sz="2400" dirty="0" err="1" smtClean="0">
                <a:latin typeface="Arial" charset="0"/>
                <a:cs typeface="Arial" charset="0"/>
              </a:rPr>
              <a:t>Alcoholes</a:t>
            </a:r>
            <a:r>
              <a:rPr lang="en-US" sz="2400" dirty="0" smtClean="0">
                <a:latin typeface="Arial" charset="0"/>
                <a:cs typeface="Arial" charset="0"/>
              </a:rPr>
              <a:t>       de </a:t>
            </a:r>
            <a:r>
              <a:rPr lang="en-US" sz="2400" dirty="0" err="1" smtClean="0">
                <a:latin typeface="Arial" charset="0"/>
                <a:cs typeface="Arial" charset="0"/>
              </a:rPr>
              <a:t>madera</a:t>
            </a:r>
            <a:r>
              <a:rPr lang="en-US" sz="2400" dirty="0" smtClean="0">
                <a:latin typeface="Arial" charset="0"/>
                <a:cs typeface="Arial" charset="0"/>
              </a:rPr>
              <a:t>, de </a:t>
            </a:r>
            <a:r>
              <a:rPr lang="en-US" sz="2400" dirty="0" err="1" smtClean="0">
                <a:latin typeface="Arial" charset="0"/>
                <a:cs typeface="Arial" charset="0"/>
              </a:rPr>
              <a:t>cereales</a:t>
            </a:r>
            <a:r>
              <a:rPr lang="en-US" sz="2400" dirty="0" smtClean="0">
                <a:latin typeface="Arial" charset="0"/>
                <a:cs typeface="Arial" charset="0"/>
              </a:rPr>
              <a:t>, de </a:t>
            </a:r>
            <a:r>
              <a:rPr lang="en-US" sz="2400" dirty="0" err="1" smtClean="0">
                <a:latin typeface="Arial" charset="0"/>
                <a:cs typeface="Arial" charset="0"/>
              </a:rPr>
              <a:t>caña</a:t>
            </a:r>
            <a:endParaRPr lang="en-US" sz="2400" dirty="0" smtClean="0">
              <a:latin typeface="Arial" charset="0"/>
              <a:cs typeface="Arial" charset="0"/>
            </a:endParaRPr>
          </a:p>
          <a:p>
            <a:pPr algn="just" eaLnBrk="1" hangingPunct="1">
              <a:lnSpc>
                <a:spcPct val="80000"/>
              </a:lnSpc>
              <a:buFont typeface="Wingdings" pitchFamily="2" charset="2"/>
              <a:buNone/>
              <a:defRPr/>
            </a:pPr>
            <a:endParaRPr lang="en-US" sz="2400" dirty="0" smtClean="0">
              <a:latin typeface="Arial" charset="0"/>
              <a:cs typeface="Arial" charset="0"/>
            </a:endParaRPr>
          </a:p>
          <a:p>
            <a:pPr algn="just" eaLnBrk="1" hangingPunct="1">
              <a:lnSpc>
                <a:spcPct val="80000"/>
              </a:lnSpc>
              <a:buFont typeface="Wingdings" pitchFamily="2" charset="2"/>
              <a:buNone/>
              <a:defRPr/>
            </a:pPr>
            <a:r>
              <a:rPr lang="en-US" sz="2400" dirty="0" smtClean="0">
                <a:latin typeface="Arial" charset="0"/>
                <a:cs typeface="Arial" charset="0"/>
              </a:rPr>
              <a:t>                           Gas </a:t>
            </a:r>
            <a:r>
              <a:rPr lang="en-US" sz="2400" dirty="0" err="1" smtClean="0">
                <a:latin typeface="Arial" charset="0"/>
                <a:cs typeface="Arial" charset="0"/>
              </a:rPr>
              <a:t>licuado</a:t>
            </a:r>
            <a:r>
              <a:rPr lang="en-US" sz="2400" dirty="0" smtClean="0">
                <a:latin typeface="Arial" charset="0"/>
                <a:cs typeface="Arial" charset="0"/>
              </a:rPr>
              <a:t> de </a:t>
            </a:r>
            <a:r>
              <a:rPr lang="en-US" sz="2400" dirty="0" err="1" smtClean="0">
                <a:latin typeface="Arial" charset="0"/>
                <a:cs typeface="Arial" charset="0"/>
              </a:rPr>
              <a:t>petróleo</a:t>
            </a:r>
            <a:r>
              <a:rPr lang="en-US" sz="2400" dirty="0" smtClean="0">
                <a:latin typeface="Arial" charset="0"/>
                <a:cs typeface="Arial" charset="0"/>
              </a:rPr>
              <a:t> (GLP)</a:t>
            </a:r>
          </a:p>
          <a:p>
            <a:pPr algn="just" eaLnBrk="1" hangingPunct="1">
              <a:lnSpc>
                <a:spcPct val="80000"/>
              </a:lnSpc>
              <a:buFont typeface="Wingdings" pitchFamily="2" charset="2"/>
              <a:buNone/>
              <a:defRPr/>
            </a:pPr>
            <a:r>
              <a:rPr lang="en-US" sz="2400" dirty="0" smtClean="0">
                <a:latin typeface="Arial" charset="0"/>
                <a:cs typeface="Arial" charset="0"/>
              </a:rPr>
              <a:t>   </a:t>
            </a:r>
            <a:r>
              <a:rPr lang="en-US" sz="2400" b="1" dirty="0" err="1" smtClean="0">
                <a:latin typeface="Arial" charset="0"/>
                <a:cs typeface="Arial" charset="0"/>
              </a:rPr>
              <a:t>Gaseosos</a:t>
            </a:r>
            <a:r>
              <a:rPr lang="en-US" sz="2400" dirty="0" smtClean="0">
                <a:latin typeface="Arial" charset="0"/>
                <a:cs typeface="Arial" charset="0"/>
              </a:rPr>
              <a:t>       Gas natural</a:t>
            </a:r>
          </a:p>
          <a:p>
            <a:pPr algn="just" eaLnBrk="1" hangingPunct="1">
              <a:lnSpc>
                <a:spcPct val="80000"/>
              </a:lnSpc>
              <a:buFont typeface="Wingdings" pitchFamily="2" charset="2"/>
              <a:buNone/>
              <a:defRPr/>
            </a:pPr>
            <a:r>
              <a:rPr lang="en-US" sz="2400" dirty="0" smtClean="0">
                <a:latin typeface="Arial" charset="0"/>
                <a:cs typeface="Arial" charset="0"/>
              </a:rPr>
              <a:t>                           Gas artificial</a:t>
            </a:r>
          </a:p>
          <a:p>
            <a:pPr algn="just" eaLnBrk="1" hangingPunct="1">
              <a:lnSpc>
                <a:spcPct val="80000"/>
              </a:lnSpc>
              <a:buFont typeface="Wingdings" pitchFamily="2" charset="2"/>
              <a:buNone/>
              <a:defRPr/>
            </a:pPr>
            <a:r>
              <a:rPr lang="en-US" sz="2400" dirty="0" smtClean="0">
                <a:latin typeface="Arial" charset="0"/>
                <a:cs typeface="Arial" charset="0"/>
              </a:rPr>
              <a:t>                           Bio-gas</a:t>
            </a:r>
            <a:endParaRPr lang="en-GB" sz="2400" dirty="0" smtClean="0">
              <a:latin typeface="Arial" charset="0"/>
              <a:cs typeface="Arial" charset="0"/>
            </a:endParaRPr>
          </a:p>
          <a:p>
            <a:pPr algn="just" eaLnBrk="1" hangingPunct="1">
              <a:lnSpc>
                <a:spcPct val="80000"/>
              </a:lnSpc>
              <a:buFont typeface="Wingdings" pitchFamily="2" charset="2"/>
              <a:buNone/>
              <a:defRPr/>
            </a:pPr>
            <a:endParaRPr lang="en-GB" sz="2400" dirty="0" smtClean="0">
              <a:latin typeface="Arial" charset="0"/>
              <a:cs typeface="Arial" charset="0"/>
            </a:endParaRPr>
          </a:p>
        </p:txBody>
      </p:sp>
      <p:sp>
        <p:nvSpPr>
          <p:cNvPr id="12291" name="AutoShape 4"/>
          <p:cNvSpPr>
            <a:spLocks/>
          </p:cNvSpPr>
          <p:nvPr/>
        </p:nvSpPr>
        <p:spPr bwMode="auto">
          <a:xfrm>
            <a:off x="2124075" y="836613"/>
            <a:ext cx="144463" cy="1584325"/>
          </a:xfrm>
          <a:prstGeom prst="leftBrace">
            <a:avLst>
              <a:gd name="adj1" fmla="val 91392"/>
              <a:gd name="adj2" fmla="val 50000"/>
            </a:avLst>
          </a:prstGeom>
          <a:noFill/>
          <a:ln w="57150">
            <a:solidFill>
              <a:srgbClr val="99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12292" name="AutoShape 5"/>
          <p:cNvSpPr>
            <a:spLocks/>
          </p:cNvSpPr>
          <p:nvPr/>
        </p:nvSpPr>
        <p:spPr bwMode="auto">
          <a:xfrm>
            <a:off x="2124075" y="4437063"/>
            <a:ext cx="144463" cy="1655762"/>
          </a:xfrm>
          <a:prstGeom prst="leftBrace">
            <a:avLst>
              <a:gd name="adj1" fmla="val 95512"/>
              <a:gd name="adj2" fmla="val 50000"/>
            </a:avLst>
          </a:prstGeom>
          <a:noFill/>
          <a:ln w="57150">
            <a:solidFill>
              <a:srgbClr val="99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endParaRPr lang="es-PE" altLang="es-PE">
              <a:solidFill>
                <a:srgbClr val="9999FF"/>
              </a:solidFill>
            </a:endParaRPr>
          </a:p>
        </p:txBody>
      </p:sp>
      <p:sp>
        <p:nvSpPr>
          <p:cNvPr id="12293" name="AutoShape 6"/>
          <p:cNvSpPr>
            <a:spLocks/>
          </p:cNvSpPr>
          <p:nvPr/>
        </p:nvSpPr>
        <p:spPr bwMode="auto">
          <a:xfrm>
            <a:off x="2124075" y="2636838"/>
            <a:ext cx="144463" cy="1584325"/>
          </a:xfrm>
          <a:prstGeom prst="leftBrace">
            <a:avLst>
              <a:gd name="adj1" fmla="val 91392"/>
              <a:gd name="adj2" fmla="val 50000"/>
            </a:avLst>
          </a:prstGeom>
          <a:noFill/>
          <a:ln w="57150">
            <a:solidFill>
              <a:srgbClr val="99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endParaRPr lang="es-PE" altLang="es-PE">
              <a:solidFill>
                <a:srgbClr val="9999FF"/>
              </a:solidFill>
            </a:endParaRPr>
          </a:p>
        </p:txBody>
      </p:sp>
      <p:sp>
        <p:nvSpPr>
          <p:cNvPr id="12294" name="AutoShape 7"/>
          <p:cNvSpPr>
            <a:spLocks/>
          </p:cNvSpPr>
          <p:nvPr/>
        </p:nvSpPr>
        <p:spPr bwMode="auto">
          <a:xfrm>
            <a:off x="4140200" y="836613"/>
            <a:ext cx="144463" cy="792162"/>
          </a:xfrm>
          <a:prstGeom prst="leftBrace">
            <a:avLst>
              <a:gd name="adj1" fmla="val 45696"/>
              <a:gd name="adj2" fmla="val 50000"/>
            </a:avLst>
          </a:prstGeom>
          <a:noFill/>
          <a:ln w="57150">
            <a:solidFill>
              <a:srgbClr val="FF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12295" name="AutoShape 8"/>
          <p:cNvSpPr>
            <a:spLocks/>
          </p:cNvSpPr>
          <p:nvPr/>
        </p:nvSpPr>
        <p:spPr bwMode="auto">
          <a:xfrm>
            <a:off x="4211638" y="1916113"/>
            <a:ext cx="73025" cy="504825"/>
          </a:xfrm>
          <a:prstGeom prst="leftBrace">
            <a:avLst>
              <a:gd name="adj1" fmla="val 57609"/>
              <a:gd name="adj2" fmla="val 50000"/>
            </a:avLst>
          </a:prstGeom>
          <a:noFill/>
          <a:ln w="57150">
            <a:solidFill>
              <a:srgbClr val="FF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12296" name="AutoShape 9"/>
          <p:cNvSpPr>
            <a:spLocks/>
          </p:cNvSpPr>
          <p:nvPr/>
        </p:nvSpPr>
        <p:spPr bwMode="auto">
          <a:xfrm>
            <a:off x="4140200" y="2708275"/>
            <a:ext cx="144463" cy="792163"/>
          </a:xfrm>
          <a:prstGeom prst="leftBrace">
            <a:avLst>
              <a:gd name="adj1" fmla="val 45696"/>
              <a:gd name="adj2" fmla="val 50000"/>
            </a:avLst>
          </a:prstGeom>
          <a:noFill/>
          <a:ln w="57150">
            <a:solidFill>
              <a:srgbClr val="FF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12297" name="AutoShape 10"/>
          <p:cNvSpPr>
            <a:spLocks/>
          </p:cNvSpPr>
          <p:nvPr/>
        </p:nvSpPr>
        <p:spPr bwMode="auto">
          <a:xfrm>
            <a:off x="4211638" y="3716338"/>
            <a:ext cx="73025" cy="504825"/>
          </a:xfrm>
          <a:prstGeom prst="leftBrace">
            <a:avLst>
              <a:gd name="adj1" fmla="val 57609"/>
              <a:gd name="adj2" fmla="val 50000"/>
            </a:avLst>
          </a:prstGeom>
          <a:noFill/>
          <a:ln w="57150">
            <a:solidFill>
              <a:srgbClr val="FF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2" descr="http://www.priorindustries.com/spanish/images/large/refract_combust_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25" y="3357563"/>
            <a:ext cx="4103688"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8" descr="http://www.mecanicavirtual.org/images-inyecc/DI-basic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442913"/>
            <a:ext cx="4214812"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250825" y="692150"/>
            <a:ext cx="8497888" cy="5951538"/>
          </a:xfrm>
        </p:spPr>
        <p:txBody>
          <a:bodyPr/>
          <a:lstStyle/>
          <a:p>
            <a:pPr algn="just" eaLnBrk="1" hangingPunct="1">
              <a:buFont typeface="Wingdings" pitchFamily="2" charset="2"/>
              <a:buNone/>
              <a:defRPr/>
            </a:pPr>
            <a:r>
              <a:rPr lang="en-GB" dirty="0" smtClean="0"/>
              <a:t>   </a:t>
            </a:r>
            <a:r>
              <a:rPr lang="en-GB" sz="2800" b="1" dirty="0" smtClean="0">
                <a:solidFill>
                  <a:srgbClr val="FF0000"/>
                </a:solidFill>
                <a:latin typeface="Arial" charset="0"/>
              </a:rPr>
              <a:t>AIRE TEÓRICO</a:t>
            </a:r>
          </a:p>
          <a:p>
            <a:pPr algn="just" eaLnBrk="1" hangingPunct="1">
              <a:buFont typeface="Wingdings" pitchFamily="2" charset="2"/>
              <a:buNone/>
              <a:defRPr/>
            </a:pPr>
            <a:r>
              <a:rPr lang="en-GB" sz="2800" dirty="0" smtClean="0">
                <a:latin typeface="Arial" charset="0"/>
              </a:rPr>
              <a:t>   Se le </a:t>
            </a:r>
            <a:r>
              <a:rPr lang="en-GB" sz="2800" dirty="0" err="1" smtClean="0">
                <a:latin typeface="Arial" charset="0"/>
              </a:rPr>
              <a:t>denomina</a:t>
            </a:r>
            <a:r>
              <a:rPr lang="en-GB" sz="2800" dirty="0" smtClean="0">
                <a:latin typeface="Arial" charset="0"/>
              </a:rPr>
              <a:t> </a:t>
            </a:r>
            <a:r>
              <a:rPr lang="en-GB" sz="2800" dirty="0" err="1" smtClean="0">
                <a:latin typeface="Arial" charset="0"/>
              </a:rPr>
              <a:t>también</a:t>
            </a:r>
            <a:r>
              <a:rPr lang="en-GB" sz="2800" dirty="0" smtClean="0">
                <a:latin typeface="Arial" charset="0"/>
              </a:rPr>
              <a:t> </a:t>
            </a:r>
            <a:r>
              <a:rPr lang="en-GB" sz="2800" dirty="0" err="1" smtClean="0">
                <a:latin typeface="Arial" charset="0"/>
              </a:rPr>
              <a:t>aire</a:t>
            </a:r>
            <a:r>
              <a:rPr lang="en-GB" sz="2800" dirty="0" smtClean="0">
                <a:latin typeface="Arial" charset="0"/>
              </a:rPr>
              <a:t> </a:t>
            </a:r>
            <a:r>
              <a:rPr lang="en-GB" sz="2800" dirty="0" err="1" smtClean="0">
                <a:latin typeface="Arial" charset="0"/>
              </a:rPr>
              <a:t>estequiométrico</a:t>
            </a:r>
            <a:r>
              <a:rPr lang="en-GB" sz="2800" dirty="0" smtClean="0">
                <a:latin typeface="Arial" charset="0"/>
              </a:rPr>
              <a:t>. Es la </a:t>
            </a:r>
            <a:r>
              <a:rPr lang="en-GB" sz="2800" dirty="0" err="1" smtClean="0">
                <a:latin typeface="Arial" charset="0"/>
              </a:rPr>
              <a:t>cantidad</a:t>
            </a:r>
            <a:r>
              <a:rPr lang="en-GB" sz="2800" dirty="0" smtClean="0">
                <a:latin typeface="Arial" charset="0"/>
              </a:rPr>
              <a:t> de </a:t>
            </a:r>
            <a:r>
              <a:rPr lang="en-GB" sz="2800" dirty="0" err="1" smtClean="0">
                <a:latin typeface="Arial" charset="0"/>
              </a:rPr>
              <a:t>aire</a:t>
            </a:r>
            <a:r>
              <a:rPr lang="en-GB" sz="2800" dirty="0" smtClean="0">
                <a:latin typeface="Arial" charset="0"/>
              </a:rPr>
              <a:t> </a:t>
            </a:r>
            <a:r>
              <a:rPr lang="en-GB" sz="2800" dirty="0" err="1" smtClean="0">
                <a:latin typeface="Arial" charset="0"/>
              </a:rPr>
              <a:t>que</a:t>
            </a:r>
            <a:r>
              <a:rPr lang="en-GB" sz="2800" dirty="0" smtClean="0">
                <a:latin typeface="Arial" charset="0"/>
              </a:rPr>
              <a:t> </a:t>
            </a:r>
            <a:r>
              <a:rPr lang="en-GB" sz="2800" dirty="0" err="1" smtClean="0">
                <a:latin typeface="Arial" charset="0"/>
              </a:rPr>
              <a:t>proporciona</a:t>
            </a:r>
            <a:r>
              <a:rPr lang="en-GB" sz="2800" dirty="0" smtClean="0">
                <a:latin typeface="Arial" charset="0"/>
              </a:rPr>
              <a:t> el </a:t>
            </a:r>
            <a:r>
              <a:rPr lang="en-GB" sz="2800" dirty="0" err="1" smtClean="0">
                <a:latin typeface="Arial" charset="0"/>
              </a:rPr>
              <a:t>oxígeno</a:t>
            </a:r>
            <a:r>
              <a:rPr lang="en-GB" sz="2800" dirty="0" smtClean="0">
                <a:latin typeface="Arial" charset="0"/>
              </a:rPr>
              <a:t> </a:t>
            </a:r>
            <a:r>
              <a:rPr lang="en-GB" sz="2800" dirty="0" err="1" smtClean="0">
                <a:latin typeface="Arial" charset="0"/>
              </a:rPr>
              <a:t>estrictamente</a:t>
            </a:r>
            <a:r>
              <a:rPr lang="en-GB" sz="2800" dirty="0" smtClean="0">
                <a:latin typeface="Arial" charset="0"/>
              </a:rPr>
              <a:t> </a:t>
            </a:r>
            <a:r>
              <a:rPr lang="en-GB" sz="2800" dirty="0" err="1" smtClean="0">
                <a:latin typeface="Arial" charset="0"/>
              </a:rPr>
              <a:t>necesario</a:t>
            </a:r>
            <a:r>
              <a:rPr lang="en-GB" sz="2800" dirty="0" smtClean="0">
                <a:latin typeface="Arial" charset="0"/>
              </a:rPr>
              <a:t> </a:t>
            </a:r>
            <a:r>
              <a:rPr lang="en-GB" sz="2800" dirty="0" err="1" smtClean="0">
                <a:latin typeface="Arial" charset="0"/>
              </a:rPr>
              <a:t>para</a:t>
            </a:r>
            <a:r>
              <a:rPr lang="en-GB" sz="2800" dirty="0" smtClean="0">
                <a:latin typeface="Arial" charset="0"/>
              </a:rPr>
              <a:t> la </a:t>
            </a:r>
            <a:r>
              <a:rPr lang="en-GB" sz="2800" dirty="0" err="1" smtClean="0">
                <a:latin typeface="Arial" charset="0"/>
              </a:rPr>
              <a:t>oxidación</a:t>
            </a:r>
            <a:r>
              <a:rPr lang="en-GB" sz="2800" dirty="0" smtClean="0">
                <a:latin typeface="Arial" charset="0"/>
              </a:rPr>
              <a:t> </a:t>
            </a:r>
            <a:r>
              <a:rPr lang="en-GB" sz="2800" dirty="0" err="1" smtClean="0">
                <a:latin typeface="Arial" charset="0"/>
              </a:rPr>
              <a:t>completa</a:t>
            </a:r>
            <a:r>
              <a:rPr lang="en-GB" sz="2800" dirty="0" smtClean="0">
                <a:latin typeface="Arial" charset="0"/>
              </a:rPr>
              <a:t> de los </a:t>
            </a:r>
            <a:r>
              <a:rPr lang="en-GB" sz="2800" dirty="0" err="1" smtClean="0">
                <a:latin typeface="Arial" charset="0"/>
              </a:rPr>
              <a:t>elementos</a:t>
            </a:r>
            <a:r>
              <a:rPr lang="en-GB" sz="2800" dirty="0" smtClean="0">
                <a:latin typeface="Arial" charset="0"/>
              </a:rPr>
              <a:t> </a:t>
            </a:r>
            <a:r>
              <a:rPr lang="en-GB" sz="2800" dirty="0" err="1" smtClean="0">
                <a:latin typeface="Arial" charset="0"/>
              </a:rPr>
              <a:t>oxidables</a:t>
            </a:r>
            <a:r>
              <a:rPr lang="en-GB" sz="2800" dirty="0" smtClean="0">
                <a:latin typeface="Arial" charset="0"/>
              </a:rPr>
              <a:t> del combustible.</a:t>
            </a:r>
          </a:p>
          <a:p>
            <a:pPr algn="just" eaLnBrk="1" hangingPunct="1">
              <a:buFont typeface="Wingdings" pitchFamily="2" charset="2"/>
              <a:buNone/>
              <a:defRPr/>
            </a:pPr>
            <a:endParaRPr lang="en-GB" sz="1800" dirty="0" smtClean="0">
              <a:latin typeface="Arial" charset="0"/>
            </a:endParaRPr>
          </a:p>
          <a:p>
            <a:pPr algn="just" eaLnBrk="1" hangingPunct="1">
              <a:buFont typeface="Wingdings" pitchFamily="2" charset="2"/>
              <a:buNone/>
              <a:defRPr/>
            </a:pPr>
            <a:r>
              <a:rPr lang="en-GB" sz="2800" dirty="0" smtClean="0">
                <a:latin typeface="Arial" charset="0"/>
              </a:rPr>
              <a:t>    </a:t>
            </a:r>
            <a:r>
              <a:rPr lang="es-PE" sz="2800" dirty="0" smtClean="0">
                <a:effectLst/>
                <a:latin typeface="Arial" charset="0"/>
              </a:rPr>
              <a:t>CH</a:t>
            </a:r>
            <a:r>
              <a:rPr lang="es-PE" sz="2800" baseline="-25000" dirty="0" smtClean="0">
                <a:effectLst/>
                <a:latin typeface="Arial" charset="0"/>
              </a:rPr>
              <a:t>4</a:t>
            </a:r>
            <a:r>
              <a:rPr lang="es-PE" sz="2800" dirty="0" smtClean="0">
                <a:effectLst/>
                <a:latin typeface="Arial" charset="0"/>
              </a:rPr>
              <a:t> + 2</a:t>
            </a:r>
            <a:r>
              <a:rPr lang="es-PE" sz="2800" dirty="0" smtClean="0">
                <a:solidFill>
                  <a:srgbClr val="FFFF00"/>
                </a:solidFill>
                <a:effectLst/>
                <a:latin typeface="Arial" charset="0"/>
              </a:rPr>
              <a:t>O</a:t>
            </a:r>
            <a:r>
              <a:rPr lang="es-PE" sz="2800" baseline="-25000" dirty="0" smtClean="0">
                <a:solidFill>
                  <a:srgbClr val="FFFF00"/>
                </a:solidFill>
                <a:effectLst/>
                <a:latin typeface="Arial" charset="0"/>
              </a:rPr>
              <a:t>2</a:t>
            </a:r>
            <a:r>
              <a:rPr lang="es-PE" sz="2800" dirty="0" smtClean="0">
                <a:effectLst/>
                <a:latin typeface="Arial" charset="0"/>
              </a:rPr>
              <a:t> + 2(3,76)</a:t>
            </a:r>
            <a:r>
              <a:rPr lang="es-PE" sz="2800" dirty="0" smtClean="0">
                <a:solidFill>
                  <a:srgbClr val="FFFF00"/>
                </a:solidFill>
                <a:effectLst/>
                <a:latin typeface="Arial" charset="0"/>
              </a:rPr>
              <a:t>N</a:t>
            </a:r>
            <a:r>
              <a:rPr lang="es-PE" sz="2800" baseline="-25000" dirty="0" smtClean="0">
                <a:solidFill>
                  <a:srgbClr val="FFFF00"/>
                </a:solidFill>
                <a:effectLst/>
                <a:latin typeface="Arial" charset="0"/>
              </a:rPr>
              <a:t>2</a:t>
            </a:r>
            <a:r>
              <a:rPr lang="es-PE" sz="2800" dirty="0" smtClean="0">
                <a:effectLst/>
                <a:latin typeface="Arial" charset="0"/>
              </a:rPr>
              <a:t>         CO</a:t>
            </a:r>
            <a:r>
              <a:rPr lang="es-PE" sz="2800" baseline="-25000" dirty="0" smtClean="0">
                <a:effectLst/>
                <a:latin typeface="Arial" charset="0"/>
              </a:rPr>
              <a:t>2</a:t>
            </a:r>
            <a:r>
              <a:rPr lang="es-PE" sz="2800" dirty="0" smtClean="0">
                <a:effectLst/>
                <a:latin typeface="Arial" charset="0"/>
              </a:rPr>
              <a:t> + 2H</a:t>
            </a:r>
            <a:r>
              <a:rPr lang="es-PE" sz="2800" baseline="-25000" dirty="0" smtClean="0">
                <a:effectLst/>
                <a:latin typeface="Arial" charset="0"/>
              </a:rPr>
              <a:t>2</a:t>
            </a:r>
            <a:r>
              <a:rPr lang="es-PE" sz="2800" dirty="0" smtClean="0">
                <a:effectLst/>
                <a:latin typeface="Arial" charset="0"/>
              </a:rPr>
              <a:t>O + 7,52N</a:t>
            </a:r>
            <a:r>
              <a:rPr lang="es-PE" sz="2800" baseline="-25000" dirty="0" smtClean="0">
                <a:effectLst/>
                <a:latin typeface="Arial" charset="0"/>
              </a:rPr>
              <a:t>2</a:t>
            </a:r>
            <a:endParaRPr lang="en-GB" sz="2800" dirty="0" smtClean="0">
              <a:latin typeface="Arial" charset="0"/>
            </a:endParaRPr>
          </a:p>
          <a:p>
            <a:pPr algn="just" eaLnBrk="1" hangingPunct="1">
              <a:buFont typeface="Wingdings" pitchFamily="2" charset="2"/>
              <a:buNone/>
              <a:defRPr/>
            </a:pPr>
            <a:r>
              <a:rPr lang="en-GB" sz="2800" dirty="0" smtClean="0">
                <a:latin typeface="Arial" charset="0"/>
              </a:rPr>
              <a:t>    o</a:t>
            </a:r>
          </a:p>
          <a:p>
            <a:pPr algn="just" eaLnBrk="1" hangingPunct="1">
              <a:buFont typeface="Wingdings" pitchFamily="2" charset="2"/>
              <a:buNone/>
              <a:defRPr/>
            </a:pPr>
            <a:r>
              <a:rPr lang="es-PE" sz="2800" dirty="0" smtClean="0">
                <a:effectLst/>
                <a:latin typeface="Arial" charset="0"/>
              </a:rPr>
              <a:t>    CH</a:t>
            </a:r>
            <a:r>
              <a:rPr lang="es-PE" sz="2800" baseline="-25000" dirty="0" smtClean="0">
                <a:effectLst/>
                <a:latin typeface="Arial" charset="0"/>
              </a:rPr>
              <a:t>4</a:t>
            </a:r>
            <a:r>
              <a:rPr lang="es-PE" sz="2800" dirty="0" smtClean="0">
                <a:effectLst/>
                <a:latin typeface="Arial" charset="0"/>
              </a:rPr>
              <a:t> + </a:t>
            </a:r>
            <a:r>
              <a:rPr lang="es-PE" sz="2800" dirty="0" smtClean="0">
                <a:solidFill>
                  <a:srgbClr val="FF99FF"/>
                </a:solidFill>
                <a:effectLst/>
                <a:latin typeface="Arial" charset="0"/>
              </a:rPr>
              <a:t>0,21Z</a:t>
            </a:r>
            <a:r>
              <a:rPr lang="es-PE" sz="2800" dirty="0" smtClean="0">
                <a:solidFill>
                  <a:srgbClr val="FFFF00"/>
                </a:solidFill>
                <a:effectLst/>
                <a:latin typeface="Arial" charset="0"/>
              </a:rPr>
              <a:t>O</a:t>
            </a:r>
            <a:r>
              <a:rPr lang="es-PE" sz="2800" baseline="-25000" dirty="0" smtClean="0">
                <a:solidFill>
                  <a:srgbClr val="FFFF00"/>
                </a:solidFill>
                <a:effectLst/>
                <a:latin typeface="Arial" charset="0"/>
              </a:rPr>
              <a:t>2</a:t>
            </a:r>
            <a:r>
              <a:rPr lang="es-PE" sz="2800" dirty="0" smtClean="0">
                <a:effectLst/>
                <a:latin typeface="Arial" charset="0"/>
              </a:rPr>
              <a:t> + </a:t>
            </a:r>
            <a:r>
              <a:rPr lang="es-PE" sz="2800" dirty="0" smtClean="0">
                <a:solidFill>
                  <a:srgbClr val="FF99FF"/>
                </a:solidFill>
                <a:effectLst/>
                <a:latin typeface="Arial" charset="0"/>
              </a:rPr>
              <a:t>0,79Z</a:t>
            </a:r>
            <a:r>
              <a:rPr lang="es-PE" sz="2800" dirty="0" smtClean="0">
                <a:solidFill>
                  <a:srgbClr val="FFFF00"/>
                </a:solidFill>
                <a:effectLst/>
                <a:latin typeface="Arial" charset="0"/>
              </a:rPr>
              <a:t>N</a:t>
            </a:r>
            <a:r>
              <a:rPr lang="es-PE" sz="2800" baseline="-25000" dirty="0" smtClean="0">
                <a:solidFill>
                  <a:srgbClr val="FFFF00"/>
                </a:solidFill>
                <a:effectLst/>
                <a:latin typeface="Arial" charset="0"/>
              </a:rPr>
              <a:t>2</a:t>
            </a:r>
            <a:r>
              <a:rPr lang="es-PE" sz="2800" dirty="0" smtClean="0">
                <a:effectLst/>
                <a:latin typeface="Arial" charset="0"/>
              </a:rPr>
              <a:t>            CO</a:t>
            </a:r>
            <a:r>
              <a:rPr lang="es-PE" sz="2800" baseline="-25000" dirty="0" smtClean="0">
                <a:effectLst/>
                <a:latin typeface="Arial" charset="0"/>
              </a:rPr>
              <a:t>2</a:t>
            </a:r>
            <a:r>
              <a:rPr lang="es-PE" sz="2800" dirty="0" smtClean="0">
                <a:effectLst/>
                <a:latin typeface="Arial" charset="0"/>
              </a:rPr>
              <a:t>  +  2H</a:t>
            </a:r>
            <a:r>
              <a:rPr lang="es-PE" sz="2800" baseline="-25000" dirty="0" smtClean="0">
                <a:effectLst/>
                <a:latin typeface="Arial" charset="0"/>
              </a:rPr>
              <a:t>2</a:t>
            </a:r>
            <a:r>
              <a:rPr lang="es-PE" sz="2800" dirty="0" smtClean="0">
                <a:effectLst/>
                <a:latin typeface="Arial" charset="0"/>
              </a:rPr>
              <a:t>O + </a:t>
            </a:r>
          </a:p>
          <a:p>
            <a:pPr algn="just" eaLnBrk="1" hangingPunct="1">
              <a:buFont typeface="Wingdings" pitchFamily="2" charset="2"/>
              <a:buNone/>
              <a:defRPr/>
            </a:pPr>
            <a:r>
              <a:rPr lang="es-PE" sz="2800" dirty="0" smtClean="0">
                <a:effectLst/>
                <a:latin typeface="Arial" charset="0"/>
              </a:rPr>
              <a:t>                                                          7,52N</a:t>
            </a:r>
            <a:r>
              <a:rPr lang="es-PE" sz="2800" baseline="-25000" dirty="0" smtClean="0">
                <a:effectLst/>
                <a:latin typeface="Arial" charset="0"/>
              </a:rPr>
              <a:t>2      </a:t>
            </a:r>
            <a:endParaRPr lang="en-GB" sz="2800" baseline="-25000" dirty="0" smtClean="0">
              <a:effectLst/>
              <a:latin typeface="Arial" charset="0"/>
            </a:endParaRPr>
          </a:p>
        </p:txBody>
      </p:sp>
      <p:sp>
        <p:nvSpPr>
          <p:cNvPr id="39939" name="Line 4"/>
          <p:cNvSpPr>
            <a:spLocks noChangeShapeType="1"/>
          </p:cNvSpPr>
          <p:nvPr/>
        </p:nvSpPr>
        <p:spPr bwMode="auto">
          <a:xfrm>
            <a:off x="4567238" y="4143375"/>
            <a:ext cx="5048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9940" name="Line 4"/>
          <p:cNvSpPr>
            <a:spLocks noChangeShapeType="1"/>
          </p:cNvSpPr>
          <p:nvPr/>
        </p:nvSpPr>
        <p:spPr bwMode="auto">
          <a:xfrm>
            <a:off x="5214938" y="5143500"/>
            <a:ext cx="5048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9941" name="4 CuadroTexto"/>
          <p:cNvSpPr txBox="1">
            <a:spLocks noChangeArrowheads="1"/>
          </p:cNvSpPr>
          <p:nvPr/>
        </p:nvSpPr>
        <p:spPr bwMode="auto">
          <a:xfrm>
            <a:off x="1428750" y="5857875"/>
            <a:ext cx="342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sz="2400"/>
              <a:t>Z: moles de aire teórico</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323528" y="694010"/>
            <a:ext cx="8229600" cy="5975350"/>
          </a:xfrm>
        </p:spPr>
        <p:txBody>
          <a:bodyPr/>
          <a:lstStyle/>
          <a:p>
            <a:pPr algn="just" eaLnBrk="1" hangingPunct="1">
              <a:buFont typeface="Wingdings" pitchFamily="2" charset="2"/>
              <a:buNone/>
              <a:defRPr/>
            </a:pPr>
            <a:r>
              <a:rPr lang="en-GB" dirty="0" smtClean="0"/>
              <a:t>   </a:t>
            </a:r>
            <a:r>
              <a:rPr lang="en-GB" sz="2800" b="1" dirty="0" smtClean="0">
                <a:solidFill>
                  <a:srgbClr val="FF0000"/>
                </a:solidFill>
                <a:latin typeface="Arial" charset="0"/>
              </a:rPr>
              <a:t>AIRE REAL O EFECTIVO</a:t>
            </a:r>
          </a:p>
          <a:p>
            <a:pPr algn="just" eaLnBrk="1" hangingPunct="1">
              <a:buFont typeface="Wingdings" pitchFamily="2" charset="2"/>
              <a:buNone/>
              <a:defRPr/>
            </a:pPr>
            <a:r>
              <a:rPr lang="en-GB" sz="2800" dirty="0" smtClean="0">
                <a:latin typeface="Arial" charset="0"/>
              </a:rPr>
              <a:t>   </a:t>
            </a:r>
            <a:r>
              <a:rPr lang="en-GB" sz="2800" dirty="0" err="1" smtClean="0">
                <a:latin typeface="Arial" charset="0"/>
              </a:rPr>
              <a:t>Es</a:t>
            </a:r>
            <a:r>
              <a:rPr lang="en-GB" sz="2800" dirty="0" smtClean="0">
                <a:latin typeface="Arial" charset="0"/>
              </a:rPr>
              <a:t> la </a:t>
            </a:r>
            <a:r>
              <a:rPr lang="en-GB" sz="2800" dirty="0" err="1" smtClean="0">
                <a:latin typeface="Arial" charset="0"/>
              </a:rPr>
              <a:t>cantidad</a:t>
            </a:r>
            <a:r>
              <a:rPr lang="en-GB" sz="2800" dirty="0" smtClean="0">
                <a:latin typeface="Arial" charset="0"/>
              </a:rPr>
              <a:t> de </a:t>
            </a:r>
            <a:r>
              <a:rPr lang="en-GB" sz="2800" dirty="0" err="1" smtClean="0">
                <a:latin typeface="Arial" charset="0"/>
              </a:rPr>
              <a:t>aire</a:t>
            </a:r>
            <a:r>
              <a:rPr lang="en-GB" sz="2800" dirty="0" smtClean="0">
                <a:latin typeface="Arial" charset="0"/>
              </a:rPr>
              <a:t> </a:t>
            </a:r>
            <a:r>
              <a:rPr lang="en-GB" sz="2800" dirty="0" err="1" smtClean="0">
                <a:latin typeface="Arial" charset="0"/>
              </a:rPr>
              <a:t>que</a:t>
            </a:r>
            <a:r>
              <a:rPr lang="en-GB" sz="2800" dirty="0" smtClean="0">
                <a:latin typeface="Arial" charset="0"/>
              </a:rPr>
              <a:t> </a:t>
            </a:r>
            <a:r>
              <a:rPr lang="en-GB" sz="2800" dirty="0" err="1" smtClean="0">
                <a:latin typeface="Arial" charset="0"/>
              </a:rPr>
              <a:t>ingresa</a:t>
            </a:r>
            <a:r>
              <a:rPr lang="en-GB" sz="2800" dirty="0" smtClean="0">
                <a:latin typeface="Arial" charset="0"/>
              </a:rPr>
              <a:t> a un </a:t>
            </a:r>
            <a:r>
              <a:rPr lang="en-GB" sz="2800" dirty="0" err="1" smtClean="0">
                <a:latin typeface="Arial" charset="0"/>
              </a:rPr>
              <a:t>proceso</a:t>
            </a:r>
            <a:r>
              <a:rPr lang="en-GB" sz="2800" dirty="0" smtClean="0">
                <a:latin typeface="Arial" charset="0"/>
              </a:rPr>
              <a:t> de </a:t>
            </a:r>
            <a:r>
              <a:rPr lang="en-GB" sz="2800" dirty="0" err="1" smtClean="0">
                <a:latin typeface="Arial" charset="0"/>
              </a:rPr>
              <a:t>combustión</a:t>
            </a:r>
            <a:r>
              <a:rPr lang="en-GB" sz="2800" dirty="0" smtClean="0">
                <a:latin typeface="Arial" charset="0"/>
              </a:rPr>
              <a:t>.</a:t>
            </a:r>
          </a:p>
          <a:p>
            <a:pPr algn="just" eaLnBrk="1" hangingPunct="1">
              <a:buFont typeface="Wingdings" pitchFamily="2" charset="2"/>
              <a:buNone/>
              <a:defRPr/>
            </a:pPr>
            <a:endParaRPr lang="en-GB" sz="2800" dirty="0" smtClean="0">
              <a:latin typeface="Arial" charset="0"/>
            </a:endParaRPr>
          </a:p>
          <a:p>
            <a:pPr algn="just" eaLnBrk="1" hangingPunct="1">
              <a:buFont typeface="Wingdings" pitchFamily="2" charset="2"/>
              <a:buNone/>
              <a:defRPr/>
            </a:pPr>
            <a:r>
              <a:rPr lang="en-GB" sz="2800" dirty="0" smtClean="0">
                <a:latin typeface="Arial" charset="0"/>
              </a:rPr>
              <a:t>   </a:t>
            </a:r>
            <a:r>
              <a:rPr lang="en-GB" sz="2800" b="1" dirty="0" smtClean="0">
                <a:solidFill>
                  <a:srgbClr val="FF0000"/>
                </a:solidFill>
                <a:latin typeface="Arial" charset="0"/>
              </a:rPr>
              <a:t>EXCESO DE AIRE</a:t>
            </a:r>
          </a:p>
          <a:p>
            <a:pPr algn="just" eaLnBrk="1" hangingPunct="1">
              <a:buFont typeface="Wingdings" pitchFamily="2" charset="2"/>
              <a:buNone/>
              <a:defRPr/>
            </a:pPr>
            <a:r>
              <a:rPr lang="en-GB" sz="2800" dirty="0" smtClean="0">
                <a:latin typeface="Arial" charset="0"/>
              </a:rPr>
              <a:t>   Se define:</a:t>
            </a:r>
          </a:p>
          <a:p>
            <a:pPr algn="just" eaLnBrk="1" hangingPunct="1">
              <a:buFont typeface="Wingdings" pitchFamily="2" charset="2"/>
              <a:buNone/>
              <a:defRPr/>
            </a:pPr>
            <a:endParaRPr lang="en-GB" sz="2800" dirty="0" smtClean="0">
              <a:latin typeface="Arial" charset="0"/>
            </a:endParaRPr>
          </a:p>
          <a:p>
            <a:pPr algn="just" eaLnBrk="1" hangingPunct="1">
              <a:buFont typeface="Wingdings" pitchFamily="2" charset="2"/>
              <a:buNone/>
              <a:defRPr/>
            </a:pPr>
            <a:r>
              <a:rPr lang="en-GB" sz="2800" dirty="0" smtClean="0">
                <a:latin typeface="Arial" charset="0"/>
              </a:rPr>
              <a:t>               </a:t>
            </a:r>
          </a:p>
        </p:txBody>
      </p:sp>
      <p:graphicFrame>
        <p:nvGraphicFramePr>
          <p:cNvPr id="1026" name="Object 4"/>
          <p:cNvGraphicFramePr>
            <a:graphicFrameLocks noChangeAspect="1"/>
          </p:cNvGraphicFramePr>
          <p:nvPr>
            <p:extLst>
              <p:ext uri="{D42A27DB-BD31-4B8C-83A1-F6EECF244321}">
                <p14:modId xmlns:p14="http://schemas.microsoft.com/office/powerpoint/2010/main" val="3016307618"/>
              </p:ext>
            </p:extLst>
          </p:nvPr>
        </p:nvGraphicFramePr>
        <p:xfrm>
          <a:off x="1487488" y="4040733"/>
          <a:ext cx="6454775" cy="1260475"/>
        </p:xfrm>
        <a:graphic>
          <a:graphicData uri="http://schemas.openxmlformats.org/presentationml/2006/ole">
            <mc:AlternateContent xmlns:mc="http://schemas.openxmlformats.org/markup-compatibility/2006">
              <mc:Choice xmlns:v="urn:schemas-microsoft-com:vml" Requires="v">
                <p:oleObj spid="_x0000_s1048" name="Ecuación" r:id="rId3" imgW="2400120" imgH="444240" progId="Equation.3">
                  <p:embed/>
                </p:oleObj>
              </mc:Choice>
              <mc:Fallback>
                <p:oleObj name="Ecuación" r:id="rId3" imgW="2400120" imgH="444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4040733"/>
                        <a:ext cx="6454775" cy="1260475"/>
                      </a:xfrm>
                      <a:prstGeom prst="rect">
                        <a:avLst/>
                      </a:prstGeom>
                      <a:solidFill>
                        <a:schemeClr val="accent5">
                          <a:lumMod val="60000"/>
                          <a:lumOff val="40000"/>
                        </a:schemeClr>
                      </a:solidFill>
                      <a:ln w="9525">
                        <a:solidFill>
                          <a:schemeClr val="bg2"/>
                        </a:solidFill>
                        <a:miter lim="800000"/>
                        <a:headEnd/>
                        <a:tailEnd/>
                      </a:ln>
                      <a:effectLst/>
                      <a:extLst/>
                    </p:spPr>
                  </p:pic>
                </p:oleObj>
              </mc:Fallback>
            </mc:AlternateContent>
          </a:graphicData>
        </a:graphic>
      </p:graphicFrame>
      <p:sp>
        <p:nvSpPr>
          <p:cNvPr id="53254" name="Text Box 6"/>
          <p:cNvSpPr txBox="1">
            <a:spLocks noChangeArrowheads="1"/>
          </p:cNvSpPr>
          <p:nvPr/>
        </p:nvSpPr>
        <p:spPr bwMode="auto">
          <a:xfrm>
            <a:off x="1042988" y="5676354"/>
            <a:ext cx="7343775" cy="488950"/>
          </a:xfrm>
          <a:prstGeom prst="rect">
            <a:avLst/>
          </a:prstGeom>
          <a:solidFill>
            <a:srgbClr val="00B050"/>
          </a:solidFill>
          <a:ln>
            <a:noFill/>
          </a:ln>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s-MX" altLang="es-PE" sz="2600" b="1" dirty="0" smtClean="0">
                <a:latin typeface="Arial" charset="0"/>
              </a:rPr>
              <a:t>   % </a:t>
            </a:r>
            <a:r>
              <a:rPr lang="es-MX" altLang="es-PE" sz="2600" b="1" dirty="0">
                <a:latin typeface="Arial" charset="0"/>
              </a:rPr>
              <a:t>de exceso de aire</a:t>
            </a:r>
            <a:r>
              <a:rPr lang="es-MX" altLang="es-PE" sz="3800" b="1" baseline="-25000" dirty="0">
                <a:latin typeface="Arial" charset="0"/>
              </a:rPr>
              <a:t> </a:t>
            </a:r>
            <a:r>
              <a:rPr lang="es-MX" altLang="es-PE" sz="2600" b="1" dirty="0">
                <a:latin typeface="Arial" charset="0"/>
              </a:rPr>
              <a:t>= % de exceso de </a:t>
            </a:r>
            <a:r>
              <a:rPr lang="es-MX" altLang="es-PE" dirty="0"/>
              <a:t> </a:t>
            </a:r>
            <a:r>
              <a:rPr lang="es-MX" altLang="es-PE" sz="2400" b="1" dirty="0">
                <a:latin typeface="Arial" charset="0"/>
              </a:rPr>
              <a:t>O</a:t>
            </a:r>
            <a:r>
              <a:rPr lang="es-MX" altLang="es-PE" sz="2400" b="1" baseline="-25000" dirty="0">
                <a:latin typeface="Arial" charset="0"/>
              </a:rPr>
              <a:t>2</a:t>
            </a:r>
            <a:endParaRPr lang="es-PE" altLang="es-PE" sz="2400" b="1" baseline="-25000"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4"/>
                                        </p:tgtEl>
                                        <p:attrNameLst>
                                          <p:attrName>style.visibility</p:attrName>
                                        </p:attrNameLst>
                                      </p:cBhvr>
                                      <p:to>
                                        <p:strVal val="visible"/>
                                      </p:to>
                                    </p:set>
                                    <p:animEffect transition="in" filter="blinds(horizontal)">
                                      <p:cBhvr>
                                        <p:cTn id="7" dur="500"/>
                                        <p:tgtEl>
                                          <p:spTgt spid="5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395288" y="1202531"/>
            <a:ext cx="8229600" cy="4530725"/>
          </a:xfrm>
        </p:spPr>
        <p:txBody>
          <a:bodyPr/>
          <a:lstStyle/>
          <a:p>
            <a:pPr algn="just" eaLnBrk="1" hangingPunct="1">
              <a:buFont typeface="Wingdings" pitchFamily="2" charset="2"/>
              <a:buNone/>
              <a:defRPr/>
            </a:pPr>
            <a:r>
              <a:rPr lang="en-GB" dirty="0" smtClean="0"/>
              <a:t>   </a:t>
            </a:r>
            <a:r>
              <a:rPr lang="en-GB" sz="2800" b="1" dirty="0" smtClean="0">
                <a:solidFill>
                  <a:srgbClr val="FF0000"/>
                </a:solidFill>
                <a:latin typeface="Arial" charset="0"/>
              </a:rPr>
              <a:t>RELACIÓN AIRE / COMBUSTIBLE</a:t>
            </a:r>
          </a:p>
          <a:p>
            <a:pPr algn="just" eaLnBrk="1" hangingPunct="1">
              <a:buFont typeface="Wingdings" pitchFamily="2" charset="2"/>
              <a:buNone/>
              <a:defRPr/>
            </a:pPr>
            <a:r>
              <a:rPr lang="en-GB" dirty="0" smtClean="0"/>
              <a:t>   </a:t>
            </a:r>
            <a:r>
              <a:rPr lang="en-GB" dirty="0" smtClean="0">
                <a:latin typeface="Arial" panose="020B0604020202020204" pitchFamily="34" charset="0"/>
                <a:cs typeface="Arial" panose="020B0604020202020204" pitchFamily="34" charset="0"/>
              </a:rPr>
              <a:t>Es el </a:t>
            </a:r>
            <a:r>
              <a:rPr lang="en-GB" dirty="0" err="1" smtClean="0">
                <a:latin typeface="Arial" panose="020B0604020202020204" pitchFamily="34" charset="0"/>
                <a:cs typeface="Arial" panose="020B0604020202020204" pitchFamily="34" charset="0"/>
              </a:rPr>
              <a:t>cociente</a:t>
            </a:r>
            <a:r>
              <a:rPr lang="en-GB" dirty="0" smtClean="0">
                <a:latin typeface="Arial" panose="020B0604020202020204" pitchFamily="34" charset="0"/>
                <a:cs typeface="Arial" panose="020B0604020202020204" pitchFamily="34" charset="0"/>
              </a:rPr>
              <a:t> entre la masa de </a:t>
            </a:r>
            <a:r>
              <a:rPr lang="en-GB" dirty="0" err="1" smtClean="0">
                <a:latin typeface="Arial" panose="020B0604020202020204" pitchFamily="34" charset="0"/>
                <a:cs typeface="Arial" panose="020B0604020202020204" pitchFamily="34" charset="0"/>
              </a:rPr>
              <a:t>aire</a:t>
            </a:r>
            <a:r>
              <a:rPr lang="en-GB" dirty="0" smtClean="0">
                <a:latin typeface="Arial" panose="020B0604020202020204" pitchFamily="34" charset="0"/>
                <a:cs typeface="Arial" panose="020B0604020202020204" pitchFamily="34" charset="0"/>
              </a:rPr>
              <a:t> y la masa de combustible </a:t>
            </a:r>
            <a:r>
              <a:rPr lang="en-GB" dirty="0" err="1" smtClean="0">
                <a:latin typeface="Arial" panose="020B0604020202020204" pitchFamily="34" charset="0"/>
                <a:cs typeface="Arial" panose="020B0604020202020204" pitchFamily="34" charset="0"/>
              </a:rPr>
              <a:t>utilizados</a:t>
            </a:r>
            <a:r>
              <a:rPr lang="en-GB" dirty="0" smtClean="0">
                <a:latin typeface="Arial" panose="020B0604020202020204" pitchFamily="34" charset="0"/>
                <a:cs typeface="Arial" panose="020B0604020202020204" pitchFamily="34" charset="0"/>
              </a:rPr>
              <a:t> en la </a:t>
            </a:r>
            <a:r>
              <a:rPr lang="en-GB" dirty="0" err="1" smtClean="0">
                <a:latin typeface="Arial" panose="020B0604020202020204" pitchFamily="34" charset="0"/>
                <a:cs typeface="Arial" panose="020B0604020202020204" pitchFamily="34" charset="0"/>
              </a:rPr>
              <a:t>combustión</a:t>
            </a:r>
            <a:r>
              <a:rPr lang="en-GB" dirty="0" smtClean="0">
                <a:latin typeface="Arial" panose="020B0604020202020204" pitchFamily="34" charset="0"/>
                <a:cs typeface="Arial" panose="020B0604020202020204" pitchFamily="34" charset="0"/>
              </a:rPr>
              <a:t>. Se </a:t>
            </a:r>
            <a:r>
              <a:rPr lang="en-GB" dirty="0" err="1" smtClean="0">
                <a:latin typeface="Arial" panose="020B0604020202020204" pitchFamily="34" charset="0"/>
                <a:cs typeface="Arial" panose="020B0604020202020204" pitchFamily="34" charset="0"/>
              </a:rPr>
              <a:t>expresa</a:t>
            </a:r>
            <a:r>
              <a:rPr lang="en-GB" dirty="0" smtClean="0">
                <a:latin typeface="Arial" panose="020B0604020202020204" pitchFamily="34" charset="0"/>
                <a:cs typeface="Arial" panose="020B0604020202020204" pitchFamily="34" charset="0"/>
              </a:rPr>
              <a:t> en kg de </a:t>
            </a:r>
            <a:r>
              <a:rPr lang="en-GB" dirty="0" err="1" smtClean="0">
                <a:latin typeface="Arial" panose="020B0604020202020204" pitchFamily="34" charset="0"/>
                <a:cs typeface="Arial" panose="020B0604020202020204" pitchFamily="34" charset="0"/>
              </a:rPr>
              <a:t>aire</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por</a:t>
            </a:r>
            <a:r>
              <a:rPr lang="en-GB" dirty="0" smtClean="0">
                <a:latin typeface="Arial" panose="020B0604020202020204" pitchFamily="34" charset="0"/>
                <a:cs typeface="Arial" panose="020B0604020202020204" pitchFamily="34" charset="0"/>
              </a:rPr>
              <a:t> kg de combustible.</a:t>
            </a:r>
          </a:p>
          <a:p>
            <a:pPr eaLnBrk="1" hangingPunct="1">
              <a:buFont typeface="Wingdings" pitchFamily="2" charset="2"/>
              <a:buNone/>
              <a:defRPr/>
            </a:pPr>
            <a:endParaRPr lang="en-GB" dirty="0" smtClean="0">
              <a:latin typeface="Arial" panose="020B0604020202020204" pitchFamily="34" charset="0"/>
              <a:cs typeface="Arial" panose="020B0604020202020204" pitchFamily="34" charset="0"/>
            </a:endParaRPr>
          </a:p>
        </p:txBody>
      </p:sp>
      <p:graphicFrame>
        <p:nvGraphicFramePr>
          <p:cNvPr id="2050" name="Object 4"/>
          <p:cNvGraphicFramePr>
            <a:graphicFrameLocks noChangeAspect="1"/>
          </p:cNvGraphicFramePr>
          <p:nvPr>
            <p:extLst>
              <p:ext uri="{D42A27DB-BD31-4B8C-83A1-F6EECF244321}">
                <p14:modId xmlns:p14="http://schemas.microsoft.com/office/powerpoint/2010/main" val="2923269754"/>
              </p:ext>
            </p:extLst>
          </p:nvPr>
        </p:nvGraphicFramePr>
        <p:xfrm>
          <a:off x="3203575" y="4198020"/>
          <a:ext cx="2700338" cy="1319212"/>
        </p:xfrm>
        <a:graphic>
          <a:graphicData uri="http://schemas.openxmlformats.org/presentationml/2006/ole">
            <mc:AlternateContent xmlns:mc="http://schemas.openxmlformats.org/markup-compatibility/2006">
              <mc:Choice xmlns:v="urn:schemas-microsoft-com:vml" Requires="v">
                <p:oleObj spid="_x0000_s2071" name="Ecuación" r:id="rId3" imgW="647640" imgH="431640" progId="Equation.3">
                  <p:embed/>
                </p:oleObj>
              </mc:Choice>
              <mc:Fallback>
                <p:oleObj name="Ecuación" r:id="rId3" imgW="64764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4198020"/>
                        <a:ext cx="2700338" cy="1319212"/>
                      </a:xfrm>
                      <a:prstGeom prst="rect">
                        <a:avLst/>
                      </a:prstGeom>
                      <a:solidFill>
                        <a:schemeClr val="accent3">
                          <a:lumMod val="60000"/>
                          <a:lumOff val="40000"/>
                        </a:schemeClr>
                      </a:solidFill>
                      <a:ln w="9525">
                        <a:solidFill>
                          <a:schemeClr val="bg2"/>
                        </a:solidFill>
                        <a:miter lim="800000"/>
                        <a:headEnd/>
                        <a:tailEnd/>
                      </a:ln>
                      <a:effectLs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ChangeArrowheads="1"/>
          </p:cNvSpPr>
          <p:nvPr/>
        </p:nvSpPr>
        <p:spPr bwMode="auto">
          <a:xfrm>
            <a:off x="323528" y="3285083"/>
            <a:ext cx="8459787" cy="2016125"/>
          </a:xfrm>
          <a:prstGeom prst="rect">
            <a:avLst/>
          </a:prstGeom>
          <a:solidFill>
            <a:srgbClr val="0070C0"/>
          </a:solidFill>
          <a:ln w="9525">
            <a:solidFill>
              <a:schemeClr val="tx1"/>
            </a:solidFill>
            <a:miter lim="800000"/>
            <a:headEnd/>
            <a:tailEnd/>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55299" name="Rectangle 3"/>
          <p:cNvSpPr>
            <a:spLocks noGrp="1" noChangeArrowheads="1"/>
          </p:cNvSpPr>
          <p:nvPr>
            <p:ph idx="1"/>
          </p:nvPr>
        </p:nvSpPr>
        <p:spPr>
          <a:xfrm>
            <a:off x="395536" y="1778595"/>
            <a:ext cx="8424863" cy="1794421"/>
          </a:xfrm>
        </p:spPr>
        <p:txBody>
          <a:bodyPr/>
          <a:lstStyle/>
          <a:p>
            <a:pPr eaLnBrk="1" hangingPunct="1">
              <a:buFont typeface="Wingdings" pitchFamily="2" charset="2"/>
              <a:buNone/>
              <a:defRPr/>
            </a:pPr>
            <a:r>
              <a:rPr lang="en-GB" sz="2800" b="1" dirty="0" smtClean="0">
                <a:solidFill>
                  <a:srgbClr val="FF0000"/>
                </a:solidFill>
                <a:latin typeface="Arial" charset="0"/>
              </a:rPr>
              <a:t>HUMEDAD ESPECÍFICA</a:t>
            </a:r>
          </a:p>
          <a:p>
            <a:pPr eaLnBrk="1" hangingPunct="1">
              <a:buFont typeface="Wingdings" pitchFamily="2" charset="2"/>
              <a:buNone/>
              <a:defRPr/>
            </a:pPr>
            <a:r>
              <a:rPr lang="en-GB" sz="2800" dirty="0" smtClean="0">
                <a:latin typeface="Arial" charset="0"/>
              </a:rPr>
              <a:t>Se define </a:t>
            </a:r>
            <a:r>
              <a:rPr lang="en-GB" sz="2800" dirty="0" err="1" smtClean="0">
                <a:latin typeface="Arial" charset="0"/>
              </a:rPr>
              <a:t>como</a:t>
            </a:r>
            <a:r>
              <a:rPr lang="en-GB" sz="2800" dirty="0" smtClean="0">
                <a:latin typeface="Arial" charset="0"/>
              </a:rPr>
              <a:t>:</a:t>
            </a:r>
          </a:p>
          <a:p>
            <a:pPr eaLnBrk="1" hangingPunct="1">
              <a:buFont typeface="Wingdings" pitchFamily="2" charset="2"/>
              <a:buNone/>
              <a:defRPr/>
            </a:pPr>
            <a:endParaRPr lang="en-GB" sz="2800" dirty="0" smtClean="0">
              <a:latin typeface="Arial" charset="0"/>
            </a:endParaRPr>
          </a:p>
          <a:p>
            <a:pPr eaLnBrk="1" hangingPunct="1">
              <a:buFont typeface="Wingdings" pitchFamily="2" charset="2"/>
              <a:buNone/>
              <a:defRPr/>
            </a:pPr>
            <a:r>
              <a:rPr lang="en-GB" sz="2800" dirty="0" smtClean="0">
                <a:latin typeface="Arial" charset="0"/>
              </a:rPr>
              <a:t>		</a:t>
            </a:r>
          </a:p>
          <a:p>
            <a:pPr eaLnBrk="1" hangingPunct="1">
              <a:buFont typeface="Wingdings" pitchFamily="2" charset="2"/>
              <a:buNone/>
              <a:defRPr/>
            </a:pPr>
            <a:r>
              <a:rPr lang="en-GB" sz="2800" dirty="0" smtClean="0">
                <a:latin typeface="Arial" charset="0"/>
              </a:rPr>
              <a:t>                                            </a:t>
            </a:r>
            <a:r>
              <a:rPr lang="en-GB" sz="2400" b="1" dirty="0" smtClean="0">
                <a:latin typeface="Arial" charset="0"/>
              </a:rPr>
              <a:t>masa agua (kg)</a:t>
            </a:r>
          </a:p>
          <a:p>
            <a:pPr eaLnBrk="1" hangingPunct="1">
              <a:buFont typeface="Wingdings" pitchFamily="2" charset="2"/>
              <a:buNone/>
              <a:defRPr/>
            </a:pPr>
            <a:r>
              <a:rPr lang="en-GB" sz="2400" b="1" dirty="0" err="1" smtClean="0">
                <a:latin typeface="Arial" charset="0"/>
              </a:rPr>
              <a:t>Humedad</a:t>
            </a:r>
            <a:r>
              <a:rPr lang="en-GB" sz="2400" b="1" dirty="0" smtClean="0">
                <a:latin typeface="Arial" charset="0"/>
              </a:rPr>
              <a:t> </a:t>
            </a:r>
            <a:r>
              <a:rPr lang="en-GB" sz="2400" b="1" dirty="0" err="1" smtClean="0">
                <a:latin typeface="Arial" charset="0"/>
              </a:rPr>
              <a:t>específica</a:t>
            </a:r>
            <a:r>
              <a:rPr lang="en-GB" sz="2400" b="1" dirty="0" smtClean="0">
                <a:latin typeface="Arial" charset="0"/>
              </a:rPr>
              <a:t> =</a:t>
            </a:r>
          </a:p>
          <a:p>
            <a:pPr eaLnBrk="1" hangingPunct="1">
              <a:buFont typeface="Wingdings" pitchFamily="2" charset="2"/>
              <a:buNone/>
              <a:defRPr/>
            </a:pPr>
            <a:r>
              <a:rPr lang="en-GB" sz="2400" dirty="0" smtClean="0">
                <a:latin typeface="Arial" charset="0"/>
              </a:rPr>
              <a:t>                                         </a:t>
            </a:r>
            <a:r>
              <a:rPr lang="en-GB" sz="2400" b="1" dirty="0" smtClean="0">
                <a:latin typeface="Arial" charset="0"/>
              </a:rPr>
              <a:t>masa gases chimenea seco (kg)</a:t>
            </a:r>
          </a:p>
          <a:p>
            <a:pPr eaLnBrk="1" hangingPunct="1">
              <a:buFont typeface="Wingdings" pitchFamily="2" charset="2"/>
              <a:buNone/>
              <a:defRPr/>
            </a:pPr>
            <a:endParaRPr lang="en-GB" sz="2400" dirty="0" smtClean="0">
              <a:latin typeface="Arial" charset="0"/>
            </a:endParaRPr>
          </a:p>
          <a:p>
            <a:pPr eaLnBrk="1" hangingPunct="1">
              <a:buFont typeface="Wingdings" pitchFamily="2" charset="2"/>
              <a:buNone/>
              <a:defRPr/>
            </a:pPr>
            <a:endParaRPr lang="en-GB" dirty="0" smtClean="0"/>
          </a:p>
        </p:txBody>
      </p:sp>
      <p:sp>
        <p:nvSpPr>
          <p:cNvPr id="40964" name="Line 5"/>
          <p:cNvSpPr>
            <a:spLocks noChangeShapeType="1"/>
          </p:cNvSpPr>
          <p:nvPr/>
        </p:nvSpPr>
        <p:spPr bwMode="auto">
          <a:xfrm>
            <a:off x="3851920" y="4581128"/>
            <a:ext cx="4824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288925" y="909340"/>
            <a:ext cx="8569325" cy="5688012"/>
          </a:xfrm>
        </p:spPr>
        <p:txBody>
          <a:bodyPr/>
          <a:lstStyle/>
          <a:p>
            <a:pPr algn="just" eaLnBrk="1" hangingPunct="1">
              <a:lnSpc>
                <a:spcPct val="90000"/>
              </a:lnSpc>
              <a:buFont typeface="Wingdings" pitchFamily="2" charset="2"/>
              <a:buNone/>
              <a:defRPr/>
            </a:pPr>
            <a:r>
              <a:rPr lang="en-GB" sz="2800" b="1" dirty="0" smtClean="0">
                <a:solidFill>
                  <a:srgbClr val="FF0000"/>
                </a:solidFill>
                <a:latin typeface="Arial" charset="0"/>
              </a:rPr>
              <a:t>COMBUSTIÓN CON AIRE</a:t>
            </a:r>
          </a:p>
          <a:p>
            <a:pPr algn="just" eaLnBrk="1" hangingPunct="1">
              <a:lnSpc>
                <a:spcPct val="90000"/>
              </a:lnSpc>
              <a:buFont typeface="Wingdings" pitchFamily="2" charset="2"/>
              <a:buNone/>
              <a:defRPr/>
            </a:pPr>
            <a:r>
              <a:rPr lang="en-GB" sz="2800" b="1" dirty="0" smtClean="0">
                <a:solidFill>
                  <a:srgbClr val="FFC000"/>
                </a:solidFill>
                <a:latin typeface="Arial" charset="0"/>
              </a:rPr>
              <a:t>-COMBUSTIÓN IDEAL CON AIRE</a:t>
            </a:r>
          </a:p>
          <a:p>
            <a:pPr algn="just" eaLnBrk="1" hangingPunct="1">
              <a:lnSpc>
                <a:spcPct val="90000"/>
              </a:lnSpc>
              <a:buFont typeface="Wingdings" pitchFamily="2" charset="2"/>
              <a:buNone/>
              <a:defRPr/>
            </a:pPr>
            <a:r>
              <a:rPr lang="es-PE" sz="2600" b="1" dirty="0" smtClean="0">
                <a:solidFill>
                  <a:schemeClr val="tx2"/>
                </a:solidFill>
                <a:effectLst/>
                <a:latin typeface="Arial" charset="0"/>
              </a:rPr>
              <a:t>  </a:t>
            </a:r>
            <a:r>
              <a:rPr lang="es-PE" sz="2600" b="1" dirty="0" smtClean="0">
                <a:effectLst/>
                <a:latin typeface="Arial" charset="0"/>
              </a:rPr>
              <a:t>C</a:t>
            </a:r>
            <a:r>
              <a:rPr lang="es-PE" sz="2600" b="1" baseline="-25000" dirty="0" smtClean="0">
                <a:effectLst/>
                <a:latin typeface="Arial" charset="0"/>
              </a:rPr>
              <a:t>3</a:t>
            </a:r>
            <a:r>
              <a:rPr lang="es-PE" sz="2600" b="1" dirty="0" smtClean="0">
                <a:effectLst/>
                <a:latin typeface="Arial" charset="0"/>
              </a:rPr>
              <a:t>H</a:t>
            </a:r>
            <a:r>
              <a:rPr lang="es-PE" sz="2600" b="1" baseline="-25000" dirty="0" smtClean="0">
                <a:effectLst/>
                <a:latin typeface="Arial" charset="0"/>
              </a:rPr>
              <a:t>8</a:t>
            </a:r>
            <a:r>
              <a:rPr lang="es-PE" sz="2600" b="1" dirty="0" smtClean="0">
                <a:effectLst/>
                <a:latin typeface="Arial" charset="0"/>
              </a:rPr>
              <a:t> + 5[</a:t>
            </a:r>
            <a:r>
              <a:rPr lang="es-PE" sz="2600" b="1" dirty="0" smtClean="0">
                <a:solidFill>
                  <a:srgbClr val="FF99FF"/>
                </a:solidFill>
                <a:effectLst/>
                <a:latin typeface="Arial" charset="0"/>
              </a:rPr>
              <a:t>O</a:t>
            </a:r>
            <a:r>
              <a:rPr lang="es-PE" sz="2600" b="1" baseline="-25000" dirty="0" smtClean="0">
                <a:solidFill>
                  <a:srgbClr val="FF99FF"/>
                </a:solidFill>
                <a:effectLst/>
                <a:latin typeface="Arial" charset="0"/>
              </a:rPr>
              <a:t>2</a:t>
            </a:r>
            <a:r>
              <a:rPr lang="es-PE" sz="2600" b="1" dirty="0" smtClean="0">
                <a:effectLst/>
                <a:latin typeface="Arial" charset="0"/>
              </a:rPr>
              <a:t> + (3.76)</a:t>
            </a:r>
            <a:r>
              <a:rPr lang="es-PE" sz="2600" b="1" dirty="0" smtClean="0">
                <a:solidFill>
                  <a:srgbClr val="FF99FF"/>
                </a:solidFill>
                <a:effectLst/>
                <a:latin typeface="Arial" charset="0"/>
              </a:rPr>
              <a:t>N</a:t>
            </a:r>
            <a:r>
              <a:rPr lang="es-PE" sz="2600" b="1" baseline="-25000" dirty="0" smtClean="0">
                <a:solidFill>
                  <a:srgbClr val="FF99FF"/>
                </a:solidFill>
                <a:effectLst/>
                <a:latin typeface="Arial" charset="0"/>
              </a:rPr>
              <a:t>2</a:t>
            </a:r>
            <a:r>
              <a:rPr lang="es-PE" sz="2600" b="1" dirty="0" smtClean="0">
                <a:effectLst/>
                <a:latin typeface="Arial" charset="0"/>
              </a:rPr>
              <a:t> ]          3CO</a:t>
            </a:r>
            <a:r>
              <a:rPr lang="es-PE" sz="2600" b="1" baseline="-25000" dirty="0" smtClean="0">
                <a:effectLst/>
                <a:latin typeface="Arial" charset="0"/>
              </a:rPr>
              <a:t>2</a:t>
            </a:r>
            <a:r>
              <a:rPr lang="es-PE" sz="2600" b="1" dirty="0" smtClean="0">
                <a:effectLst/>
                <a:latin typeface="Arial" charset="0"/>
              </a:rPr>
              <a:t> + 4H</a:t>
            </a:r>
            <a:r>
              <a:rPr lang="es-PE" sz="2600" b="1" baseline="-25000" dirty="0" smtClean="0">
                <a:effectLst/>
                <a:latin typeface="Arial" charset="0"/>
              </a:rPr>
              <a:t>2</a:t>
            </a:r>
            <a:r>
              <a:rPr lang="es-PE" sz="2600" b="1" dirty="0" smtClean="0">
                <a:effectLst/>
                <a:latin typeface="Arial" charset="0"/>
              </a:rPr>
              <a:t>O + 18,8N</a:t>
            </a:r>
            <a:r>
              <a:rPr lang="es-PE" sz="2600" b="1" baseline="-25000" dirty="0" smtClean="0">
                <a:effectLst/>
                <a:latin typeface="Arial" charset="0"/>
              </a:rPr>
              <a:t>2</a:t>
            </a:r>
            <a:r>
              <a:rPr lang="es-PE" sz="2800" baseline="-25000" dirty="0" smtClean="0">
                <a:effectLst/>
                <a:latin typeface="Arial" charset="0"/>
              </a:rPr>
              <a:t> </a:t>
            </a:r>
            <a:endParaRPr lang="en-GB" sz="2800" dirty="0" smtClean="0">
              <a:latin typeface="Arial" charset="0"/>
            </a:endParaRPr>
          </a:p>
          <a:p>
            <a:pPr eaLnBrk="1" hangingPunct="1">
              <a:lnSpc>
                <a:spcPct val="90000"/>
              </a:lnSpc>
              <a:spcBef>
                <a:spcPct val="0"/>
              </a:spcBef>
              <a:buClrTx/>
              <a:buSzTx/>
              <a:buFontTx/>
              <a:buNone/>
              <a:defRPr/>
            </a:pPr>
            <a:endParaRPr lang="en-GB" sz="2800" dirty="0" smtClean="0">
              <a:latin typeface="Arial" charset="0"/>
            </a:endParaRPr>
          </a:p>
          <a:p>
            <a:pPr eaLnBrk="1" hangingPunct="1">
              <a:lnSpc>
                <a:spcPct val="90000"/>
              </a:lnSpc>
              <a:spcBef>
                <a:spcPct val="0"/>
              </a:spcBef>
              <a:buClrTx/>
              <a:buSzTx/>
              <a:buFontTx/>
              <a:buNone/>
              <a:defRPr/>
            </a:pPr>
            <a:r>
              <a:rPr lang="en-GB" sz="2800" b="1" dirty="0" smtClean="0">
                <a:solidFill>
                  <a:srgbClr val="FFC000"/>
                </a:solidFill>
                <a:latin typeface="Arial" charset="0"/>
              </a:rPr>
              <a:t>-COMBUSTIÓN IDEAL CON EXCESO DE AIRE</a:t>
            </a:r>
          </a:p>
          <a:p>
            <a:pPr eaLnBrk="1" hangingPunct="1">
              <a:lnSpc>
                <a:spcPct val="90000"/>
              </a:lnSpc>
              <a:spcBef>
                <a:spcPct val="0"/>
              </a:spcBef>
              <a:buClrTx/>
              <a:buSzTx/>
              <a:buFontTx/>
              <a:buNone/>
              <a:defRPr/>
            </a:pPr>
            <a:endParaRPr lang="en-GB" sz="2800" b="1" dirty="0" smtClean="0">
              <a:solidFill>
                <a:srgbClr val="FF99FF"/>
              </a:solidFill>
              <a:latin typeface="Arial" charset="0"/>
            </a:endParaRPr>
          </a:p>
          <a:p>
            <a:pPr eaLnBrk="1" hangingPunct="1">
              <a:lnSpc>
                <a:spcPct val="90000"/>
              </a:lnSpc>
              <a:spcBef>
                <a:spcPct val="0"/>
              </a:spcBef>
              <a:buClrTx/>
              <a:buSzTx/>
              <a:buFontTx/>
              <a:buNone/>
              <a:defRPr/>
            </a:pPr>
            <a:r>
              <a:rPr lang="es-PE" sz="2600" b="1" dirty="0" smtClean="0">
                <a:solidFill>
                  <a:schemeClr val="folHlink"/>
                </a:solidFill>
                <a:effectLst/>
                <a:latin typeface="Arial" charset="0"/>
              </a:rPr>
              <a:t>  </a:t>
            </a:r>
            <a:r>
              <a:rPr lang="es-PE" sz="2600" b="1" dirty="0" smtClean="0">
                <a:effectLst/>
                <a:latin typeface="Arial" charset="0"/>
              </a:rPr>
              <a:t>C</a:t>
            </a:r>
            <a:r>
              <a:rPr lang="es-PE" sz="2600" b="1" baseline="-25000" dirty="0" smtClean="0">
                <a:effectLst/>
                <a:latin typeface="Arial" charset="0"/>
              </a:rPr>
              <a:t>3</a:t>
            </a:r>
            <a:r>
              <a:rPr lang="es-PE" sz="2600" b="1" dirty="0" smtClean="0">
                <a:effectLst/>
                <a:latin typeface="Arial" charset="0"/>
              </a:rPr>
              <a:t>H</a:t>
            </a:r>
            <a:r>
              <a:rPr lang="es-PE" sz="2600" b="1" baseline="-25000" dirty="0" smtClean="0">
                <a:effectLst/>
                <a:latin typeface="Arial" charset="0"/>
              </a:rPr>
              <a:t>8</a:t>
            </a:r>
            <a:r>
              <a:rPr lang="es-PE" sz="2600" b="1" dirty="0" smtClean="0">
                <a:effectLst/>
                <a:latin typeface="Arial" charset="0"/>
              </a:rPr>
              <a:t> + 5[</a:t>
            </a:r>
            <a:r>
              <a:rPr lang="es-PE" sz="2600" b="1" dirty="0" smtClean="0">
                <a:solidFill>
                  <a:srgbClr val="FF99FF"/>
                </a:solidFill>
                <a:effectLst/>
                <a:latin typeface="Arial" charset="0"/>
              </a:rPr>
              <a:t>O</a:t>
            </a:r>
            <a:r>
              <a:rPr lang="es-PE" sz="2600" b="1" baseline="-25000" dirty="0" smtClean="0">
                <a:solidFill>
                  <a:srgbClr val="FF99FF"/>
                </a:solidFill>
                <a:effectLst/>
                <a:latin typeface="Arial" charset="0"/>
              </a:rPr>
              <a:t>2</a:t>
            </a:r>
            <a:r>
              <a:rPr lang="es-PE" sz="2600" b="1" dirty="0" smtClean="0">
                <a:effectLst/>
                <a:latin typeface="Arial" charset="0"/>
              </a:rPr>
              <a:t> + (3.76)</a:t>
            </a:r>
            <a:r>
              <a:rPr lang="es-PE" sz="2600" b="1" dirty="0" smtClean="0">
                <a:solidFill>
                  <a:srgbClr val="FF99FF"/>
                </a:solidFill>
                <a:effectLst/>
                <a:latin typeface="Arial" charset="0"/>
              </a:rPr>
              <a:t>N</a:t>
            </a:r>
            <a:r>
              <a:rPr lang="es-PE" sz="2600" b="1" baseline="-25000" dirty="0" smtClean="0">
                <a:solidFill>
                  <a:srgbClr val="FF99FF"/>
                </a:solidFill>
                <a:effectLst/>
                <a:latin typeface="Arial" charset="0"/>
              </a:rPr>
              <a:t>2</a:t>
            </a:r>
            <a:r>
              <a:rPr lang="es-PE" sz="2600" b="1" dirty="0" smtClean="0">
                <a:effectLst/>
                <a:latin typeface="Arial" charset="0"/>
              </a:rPr>
              <a:t> ]          3CO</a:t>
            </a:r>
            <a:r>
              <a:rPr lang="es-PE" sz="2600" b="1" baseline="-25000" dirty="0" smtClean="0">
                <a:effectLst/>
                <a:latin typeface="Arial" charset="0"/>
              </a:rPr>
              <a:t>2</a:t>
            </a:r>
            <a:r>
              <a:rPr lang="es-PE" sz="2600" b="1" dirty="0" smtClean="0">
                <a:effectLst/>
                <a:latin typeface="Arial" charset="0"/>
              </a:rPr>
              <a:t> + 4H</a:t>
            </a:r>
            <a:r>
              <a:rPr lang="es-PE" sz="2600" b="1" baseline="-25000" dirty="0" smtClean="0">
                <a:effectLst/>
                <a:latin typeface="Arial" charset="0"/>
              </a:rPr>
              <a:t>2</a:t>
            </a:r>
            <a:r>
              <a:rPr lang="es-PE" sz="2600" b="1" dirty="0" smtClean="0">
                <a:effectLst/>
                <a:latin typeface="Arial" charset="0"/>
              </a:rPr>
              <a:t>O + 18,8N</a:t>
            </a:r>
            <a:r>
              <a:rPr lang="es-PE" sz="2600" b="1" baseline="-25000" dirty="0" smtClean="0">
                <a:effectLst/>
                <a:latin typeface="Arial" charset="0"/>
              </a:rPr>
              <a:t>2</a:t>
            </a:r>
          </a:p>
          <a:p>
            <a:pPr eaLnBrk="1" hangingPunct="1">
              <a:lnSpc>
                <a:spcPct val="90000"/>
              </a:lnSpc>
              <a:spcBef>
                <a:spcPct val="0"/>
              </a:spcBef>
              <a:buClrTx/>
              <a:buSzTx/>
              <a:buFontTx/>
              <a:buNone/>
              <a:defRPr/>
            </a:pPr>
            <a:endParaRPr lang="es-PE" sz="2600" baseline="-25000" dirty="0" smtClean="0">
              <a:solidFill>
                <a:schemeClr val="folHlink"/>
              </a:solidFill>
              <a:effectLst/>
              <a:latin typeface="Arial" charset="0"/>
            </a:endParaRPr>
          </a:p>
          <a:p>
            <a:pPr algn="just" eaLnBrk="1" hangingPunct="1">
              <a:lnSpc>
                <a:spcPct val="90000"/>
              </a:lnSpc>
              <a:spcBef>
                <a:spcPct val="0"/>
              </a:spcBef>
              <a:buClrTx/>
              <a:buSzTx/>
              <a:buFontTx/>
              <a:buNone/>
              <a:defRPr/>
            </a:pPr>
            <a:r>
              <a:rPr lang="en-GB" sz="2800" dirty="0" smtClean="0">
                <a:effectLst/>
                <a:latin typeface="Arial" charset="0"/>
              </a:rPr>
              <a:t>   Si se </a:t>
            </a:r>
            <a:r>
              <a:rPr lang="en-GB" sz="2800" dirty="0" err="1" smtClean="0">
                <a:effectLst/>
                <a:latin typeface="Arial" charset="0"/>
              </a:rPr>
              <a:t>utiliza</a:t>
            </a:r>
            <a:r>
              <a:rPr lang="en-GB" sz="2800" dirty="0" smtClean="0">
                <a:effectLst/>
                <a:latin typeface="Arial" charset="0"/>
              </a:rPr>
              <a:t> 40% del </a:t>
            </a:r>
            <a:r>
              <a:rPr lang="en-GB" sz="2800" dirty="0" err="1" smtClean="0">
                <a:effectLst/>
                <a:latin typeface="Arial" charset="0"/>
              </a:rPr>
              <a:t>exceso</a:t>
            </a:r>
            <a:r>
              <a:rPr lang="en-GB" sz="2800" dirty="0" smtClean="0">
                <a:effectLst/>
                <a:latin typeface="Arial" charset="0"/>
              </a:rPr>
              <a:t> de </a:t>
            </a:r>
            <a:r>
              <a:rPr lang="en-GB" sz="2800" dirty="0" err="1" smtClean="0">
                <a:effectLst/>
                <a:latin typeface="Arial" charset="0"/>
              </a:rPr>
              <a:t>aire</a:t>
            </a:r>
            <a:r>
              <a:rPr lang="en-GB" sz="2800" dirty="0" smtClean="0">
                <a:effectLst/>
                <a:latin typeface="Arial" charset="0"/>
              </a:rPr>
              <a:t>, la </a:t>
            </a:r>
            <a:r>
              <a:rPr lang="en-GB" sz="2800" dirty="0" err="1" smtClean="0">
                <a:effectLst/>
                <a:latin typeface="Arial" charset="0"/>
              </a:rPr>
              <a:t>combustión</a:t>
            </a:r>
            <a:r>
              <a:rPr lang="en-GB" sz="2800" dirty="0" smtClean="0">
                <a:effectLst/>
                <a:latin typeface="Arial" charset="0"/>
              </a:rPr>
              <a:t> se </a:t>
            </a:r>
            <a:r>
              <a:rPr lang="en-GB" sz="2800" dirty="0" err="1" smtClean="0">
                <a:effectLst/>
                <a:latin typeface="Arial" charset="0"/>
              </a:rPr>
              <a:t>está</a:t>
            </a:r>
            <a:r>
              <a:rPr lang="en-GB" sz="2800" dirty="0" smtClean="0">
                <a:effectLst/>
                <a:latin typeface="Arial" charset="0"/>
              </a:rPr>
              <a:t> </a:t>
            </a:r>
            <a:r>
              <a:rPr lang="en-GB" sz="2800" dirty="0" err="1" smtClean="0">
                <a:effectLst/>
                <a:latin typeface="Arial" charset="0"/>
              </a:rPr>
              <a:t>realizando</a:t>
            </a:r>
            <a:r>
              <a:rPr lang="en-GB" sz="2800" dirty="0" smtClean="0">
                <a:effectLst/>
                <a:latin typeface="Arial" charset="0"/>
              </a:rPr>
              <a:t> con 140% de </a:t>
            </a:r>
            <a:r>
              <a:rPr lang="en-GB" sz="2800" dirty="0" err="1" smtClean="0">
                <a:effectLst/>
                <a:latin typeface="Arial" charset="0"/>
              </a:rPr>
              <a:t>aire</a:t>
            </a:r>
            <a:r>
              <a:rPr lang="en-GB" sz="2800" dirty="0" smtClean="0">
                <a:effectLst/>
                <a:latin typeface="Arial" charset="0"/>
              </a:rPr>
              <a:t> </a:t>
            </a:r>
            <a:r>
              <a:rPr lang="en-GB" sz="2800" dirty="0" err="1" smtClean="0">
                <a:effectLst/>
                <a:latin typeface="Arial" charset="0"/>
              </a:rPr>
              <a:t>teórico</a:t>
            </a:r>
            <a:r>
              <a:rPr lang="en-GB" sz="2800" dirty="0" smtClean="0">
                <a:effectLst/>
                <a:latin typeface="Arial" charset="0"/>
              </a:rPr>
              <a:t>, </a:t>
            </a:r>
            <a:r>
              <a:rPr lang="en-GB" sz="2800" dirty="0" err="1" smtClean="0">
                <a:effectLst/>
                <a:latin typeface="Arial" charset="0"/>
              </a:rPr>
              <a:t>luego</a:t>
            </a:r>
            <a:r>
              <a:rPr lang="en-GB" sz="2800" dirty="0" smtClean="0">
                <a:effectLst/>
                <a:latin typeface="Arial" charset="0"/>
              </a:rPr>
              <a:t> la </a:t>
            </a:r>
            <a:r>
              <a:rPr lang="en-GB" sz="2800" dirty="0" err="1" smtClean="0">
                <a:effectLst/>
                <a:latin typeface="Arial" charset="0"/>
              </a:rPr>
              <a:t>ecuación</a:t>
            </a:r>
            <a:r>
              <a:rPr lang="en-GB" sz="2800" dirty="0" smtClean="0">
                <a:effectLst/>
                <a:latin typeface="Arial" charset="0"/>
              </a:rPr>
              <a:t> </a:t>
            </a:r>
            <a:r>
              <a:rPr lang="en-GB" sz="2800" dirty="0" err="1" smtClean="0">
                <a:effectLst/>
                <a:latin typeface="Arial" charset="0"/>
              </a:rPr>
              <a:t>será</a:t>
            </a:r>
            <a:r>
              <a:rPr lang="en-GB" sz="2800" dirty="0" smtClean="0">
                <a:effectLst/>
                <a:latin typeface="Arial" charset="0"/>
              </a:rPr>
              <a:t>:</a:t>
            </a:r>
          </a:p>
          <a:p>
            <a:pPr algn="just" eaLnBrk="1" hangingPunct="1">
              <a:lnSpc>
                <a:spcPct val="90000"/>
              </a:lnSpc>
              <a:spcBef>
                <a:spcPct val="0"/>
              </a:spcBef>
              <a:buClrTx/>
              <a:buSzTx/>
              <a:buFontTx/>
              <a:buNone/>
              <a:defRPr/>
            </a:pPr>
            <a:endParaRPr lang="en-GB" sz="2800" dirty="0" smtClean="0">
              <a:effectLst/>
              <a:latin typeface="Arial" charset="0"/>
            </a:endParaRPr>
          </a:p>
          <a:p>
            <a:pPr eaLnBrk="1" hangingPunct="1">
              <a:lnSpc>
                <a:spcPct val="90000"/>
              </a:lnSpc>
              <a:spcBef>
                <a:spcPct val="0"/>
              </a:spcBef>
              <a:buClrTx/>
              <a:buSzTx/>
              <a:buFontTx/>
              <a:buNone/>
              <a:defRPr/>
            </a:pPr>
            <a:r>
              <a:rPr lang="es-PE" sz="2600" b="1" dirty="0" smtClean="0">
                <a:solidFill>
                  <a:schemeClr val="tx2"/>
                </a:solidFill>
                <a:effectLst/>
                <a:latin typeface="Arial" charset="0"/>
              </a:rPr>
              <a:t>  </a:t>
            </a:r>
            <a:r>
              <a:rPr lang="es-PE" sz="2600" b="1" dirty="0" smtClean="0">
                <a:effectLst/>
                <a:latin typeface="Arial" charset="0"/>
              </a:rPr>
              <a:t>C</a:t>
            </a:r>
            <a:r>
              <a:rPr lang="es-PE" sz="2600" b="1" baseline="-25000" dirty="0" smtClean="0">
                <a:effectLst/>
                <a:latin typeface="Arial" charset="0"/>
              </a:rPr>
              <a:t>3</a:t>
            </a:r>
            <a:r>
              <a:rPr lang="es-PE" sz="2600" b="1" dirty="0" smtClean="0">
                <a:effectLst/>
                <a:latin typeface="Arial" charset="0"/>
              </a:rPr>
              <a:t>H</a:t>
            </a:r>
            <a:r>
              <a:rPr lang="es-PE" sz="2600" b="1" baseline="-25000" dirty="0" smtClean="0">
                <a:effectLst/>
                <a:latin typeface="Arial" charset="0"/>
              </a:rPr>
              <a:t>8</a:t>
            </a:r>
            <a:r>
              <a:rPr lang="es-PE" sz="2600" b="1" dirty="0" smtClean="0">
                <a:effectLst/>
                <a:latin typeface="Arial" charset="0"/>
              </a:rPr>
              <a:t> + 1,4x5[</a:t>
            </a:r>
            <a:r>
              <a:rPr lang="es-PE" sz="2600" b="1" dirty="0" smtClean="0">
                <a:solidFill>
                  <a:srgbClr val="FF99FF"/>
                </a:solidFill>
                <a:effectLst/>
                <a:latin typeface="Arial" charset="0"/>
              </a:rPr>
              <a:t>O</a:t>
            </a:r>
            <a:r>
              <a:rPr lang="es-PE" sz="2600" b="1" baseline="-25000" dirty="0" smtClean="0">
                <a:solidFill>
                  <a:srgbClr val="FF99FF"/>
                </a:solidFill>
                <a:effectLst/>
                <a:latin typeface="Arial" charset="0"/>
              </a:rPr>
              <a:t>2</a:t>
            </a:r>
            <a:r>
              <a:rPr lang="es-PE" sz="2600" b="1" dirty="0" smtClean="0">
                <a:effectLst/>
                <a:latin typeface="Arial" charset="0"/>
              </a:rPr>
              <a:t> + (3.76)</a:t>
            </a:r>
            <a:r>
              <a:rPr lang="es-PE" sz="2600" b="1" dirty="0" smtClean="0">
                <a:solidFill>
                  <a:srgbClr val="FF99FF"/>
                </a:solidFill>
                <a:effectLst/>
                <a:latin typeface="Arial" charset="0"/>
              </a:rPr>
              <a:t>N</a:t>
            </a:r>
            <a:r>
              <a:rPr lang="es-PE" sz="2600" b="1" baseline="-25000" dirty="0" smtClean="0">
                <a:solidFill>
                  <a:srgbClr val="FF99FF"/>
                </a:solidFill>
                <a:effectLst/>
                <a:latin typeface="Arial" charset="0"/>
              </a:rPr>
              <a:t>2</a:t>
            </a:r>
            <a:r>
              <a:rPr lang="es-PE" sz="2600" b="1" dirty="0" smtClean="0">
                <a:effectLst/>
                <a:latin typeface="Arial" charset="0"/>
              </a:rPr>
              <a:t> ]          3CO</a:t>
            </a:r>
            <a:r>
              <a:rPr lang="es-PE" sz="2600" b="1" baseline="-25000" dirty="0" smtClean="0">
                <a:effectLst/>
                <a:latin typeface="Arial" charset="0"/>
              </a:rPr>
              <a:t>2</a:t>
            </a:r>
            <a:r>
              <a:rPr lang="es-PE" sz="2600" b="1" dirty="0" smtClean="0">
                <a:effectLst/>
                <a:latin typeface="Arial" charset="0"/>
              </a:rPr>
              <a:t> + 4H</a:t>
            </a:r>
            <a:r>
              <a:rPr lang="es-PE" sz="2600" b="1" baseline="-25000" dirty="0" smtClean="0">
                <a:effectLst/>
                <a:latin typeface="Arial" charset="0"/>
              </a:rPr>
              <a:t>2</a:t>
            </a:r>
            <a:r>
              <a:rPr lang="es-PE" sz="2600" b="1" dirty="0" smtClean="0">
                <a:effectLst/>
                <a:latin typeface="Arial" charset="0"/>
              </a:rPr>
              <a:t>O   + </a:t>
            </a:r>
          </a:p>
          <a:p>
            <a:pPr eaLnBrk="1" hangingPunct="1">
              <a:lnSpc>
                <a:spcPct val="90000"/>
              </a:lnSpc>
              <a:spcBef>
                <a:spcPct val="0"/>
              </a:spcBef>
              <a:buClrTx/>
              <a:buSzTx/>
              <a:buFontTx/>
              <a:buNone/>
              <a:defRPr/>
            </a:pPr>
            <a:r>
              <a:rPr lang="es-PE" sz="2600" b="1" dirty="0" smtClean="0">
                <a:effectLst/>
                <a:latin typeface="Arial" charset="0"/>
              </a:rPr>
              <a:t>                                                        1,4x18,8N</a:t>
            </a:r>
            <a:r>
              <a:rPr lang="es-PE" sz="2600" b="1" baseline="-25000" dirty="0" smtClean="0">
                <a:effectLst/>
                <a:latin typeface="Arial" charset="0"/>
              </a:rPr>
              <a:t>2 </a:t>
            </a:r>
            <a:r>
              <a:rPr lang="es-PE" sz="2600" b="1" dirty="0" smtClean="0">
                <a:effectLst/>
                <a:latin typeface="Arial" charset="0"/>
              </a:rPr>
              <a:t>+ 0,4x5O</a:t>
            </a:r>
            <a:r>
              <a:rPr lang="es-PE" sz="2600" b="1" baseline="-25000" dirty="0" smtClean="0">
                <a:effectLst/>
                <a:latin typeface="Arial" charset="0"/>
              </a:rPr>
              <a:t>2</a:t>
            </a:r>
            <a:r>
              <a:rPr lang="es-PE" sz="2600" baseline="-25000" dirty="0" smtClean="0">
                <a:effectLst/>
                <a:latin typeface="Arial" charset="0"/>
              </a:rPr>
              <a:t>                                                           </a:t>
            </a:r>
          </a:p>
          <a:p>
            <a:pPr eaLnBrk="1" hangingPunct="1">
              <a:lnSpc>
                <a:spcPct val="90000"/>
              </a:lnSpc>
              <a:spcBef>
                <a:spcPct val="0"/>
              </a:spcBef>
              <a:buClrTx/>
              <a:buSzTx/>
              <a:buFontTx/>
              <a:buNone/>
              <a:defRPr/>
            </a:pPr>
            <a:endParaRPr lang="es-PE" sz="2600" baseline="-25000" dirty="0" smtClean="0">
              <a:solidFill>
                <a:schemeClr val="tx2"/>
              </a:solidFill>
              <a:effectLst/>
              <a:latin typeface="Arial" charset="0"/>
            </a:endParaRPr>
          </a:p>
          <a:p>
            <a:pPr algn="just" eaLnBrk="1" hangingPunct="1">
              <a:lnSpc>
                <a:spcPct val="90000"/>
              </a:lnSpc>
              <a:spcBef>
                <a:spcPct val="0"/>
              </a:spcBef>
              <a:buClrTx/>
              <a:buSzTx/>
              <a:buFontTx/>
              <a:buNone/>
              <a:defRPr/>
            </a:pPr>
            <a:endParaRPr lang="en-GB" sz="2800" dirty="0" smtClean="0">
              <a:effectLst/>
              <a:latin typeface="Arial" charset="0"/>
            </a:endParaRPr>
          </a:p>
          <a:p>
            <a:pPr algn="just" eaLnBrk="1" hangingPunct="1">
              <a:lnSpc>
                <a:spcPct val="90000"/>
              </a:lnSpc>
              <a:spcBef>
                <a:spcPct val="0"/>
              </a:spcBef>
              <a:buClrTx/>
              <a:buSzTx/>
              <a:buFontTx/>
              <a:buNone/>
              <a:defRPr/>
            </a:pPr>
            <a:endParaRPr lang="en-GB" sz="2800" dirty="0" smtClean="0">
              <a:effectLst/>
              <a:latin typeface="Arial" charset="0"/>
            </a:endParaRPr>
          </a:p>
        </p:txBody>
      </p:sp>
      <p:sp>
        <p:nvSpPr>
          <p:cNvPr id="41987" name="Line 4"/>
          <p:cNvSpPr>
            <a:spLocks noChangeShapeType="1"/>
          </p:cNvSpPr>
          <p:nvPr/>
        </p:nvSpPr>
        <p:spPr bwMode="auto">
          <a:xfrm>
            <a:off x="4283075" y="2132856"/>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41988" name="Line 5"/>
          <p:cNvSpPr>
            <a:spLocks noChangeShapeType="1"/>
          </p:cNvSpPr>
          <p:nvPr/>
        </p:nvSpPr>
        <p:spPr bwMode="auto">
          <a:xfrm>
            <a:off x="4283075" y="3645024"/>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41989" name="Line 6"/>
          <p:cNvSpPr>
            <a:spLocks noChangeShapeType="1"/>
          </p:cNvSpPr>
          <p:nvPr/>
        </p:nvSpPr>
        <p:spPr bwMode="auto">
          <a:xfrm>
            <a:off x="4926013" y="5733256"/>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179512" y="1052513"/>
            <a:ext cx="8424863" cy="5184775"/>
          </a:xfrm>
        </p:spPr>
        <p:txBody>
          <a:bodyPr/>
          <a:lstStyle/>
          <a:p>
            <a:pPr algn="just" eaLnBrk="1" hangingPunct="1">
              <a:lnSpc>
                <a:spcPct val="90000"/>
              </a:lnSpc>
              <a:buFont typeface="Wingdings" pitchFamily="2" charset="2"/>
              <a:buNone/>
              <a:defRPr/>
            </a:pPr>
            <a:r>
              <a:rPr lang="en-GB" sz="2800" dirty="0" smtClean="0">
                <a:solidFill>
                  <a:srgbClr val="FF99FF"/>
                </a:solidFill>
                <a:latin typeface="Arial" charset="0"/>
              </a:rPr>
              <a:t>    </a:t>
            </a:r>
            <a:r>
              <a:rPr lang="en-GB" sz="2800" b="1" dirty="0" smtClean="0">
                <a:solidFill>
                  <a:srgbClr val="FF0000"/>
                </a:solidFill>
                <a:latin typeface="Arial" charset="0"/>
              </a:rPr>
              <a:t>-COMBUSTIÓN REAL</a:t>
            </a:r>
          </a:p>
          <a:p>
            <a:pPr algn="just" eaLnBrk="1" hangingPunct="1">
              <a:lnSpc>
                <a:spcPct val="90000"/>
              </a:lnSpc>
              <a:buFont typeface="Wingdings" pitchFamily="2" charset="2"/>
              <a:buNone/>
              <a:defRPr/>
            </a:pPr>
            <a:endParaRPr lang="en-GB" sz="900" dirty="0" smtClean="0">
              <a:solidFill>
                <a:srgbClr val="FF99FF"/>
              </a:solidFill>
              <a:latin typeface="Arial" charset="0"/>
            </a:endParaRPr>
          </a:p>
          <a:p>
            <a:pPr algn="just" eaLnBrk="1" hangingPunct="1">
              <a:lnSpc>
                <a:spcPct val="90000"/>
              </a:lnSpc>
              <a:buFont typeface="Wingdings" pitchFamily="2" charset="2"/>
              <a:buNone/>
              <a:defRPr/>
            </a:pPr>
            <a:r>
              <a:rPr lang="en-GB" sz="2800" dirty="0" smtClean="0">
                <a:solidFill>
                  <a:schemeClr val="folHlink"/>
                </a:solidFill>
                <a:latin typeface="Arial" charset="0"/>
              </a:rPr>
              <a:t>    </a:t>
            </a:r>
            <a:r>
              <a:rPr lang="en-GB" sz="2800" b="1" dirty="0" smtClean="0">
                <a:solidFill>
                  <a:srgbClr val="FFC000"/>
                </a:solidFill>
                <a:latin typeface="Arial" charset="0"/>
              </a:rPr>
              <a:t>COMBUSTIÓN REAL CON DEFICIENCIA DE AIRE</a:t>
            </a:r>
          </a:p>
          <a:p>
            <a:pPr algn="just" eaLnBrk="1" hangingPunct="1">
              <a:lnSpc>
                <a:spcPct val="90000"/>
              </a:lnSpc>
              <a:buFont typeface="Wingdings" pitchFamily="2" charset="2"/>
              <a:buNone/>
              <a:defRPr/>
            </a:pPr>
            <a:r>
              <a:rPr lang="en-GB" sz="2800" dirty="0" smtClean="0">
                <a:latin typeface="Arial" charset="0"/>
              </a:rPr>
              <a:t>    En </a:t>
            </a:r>
            <a:r>
              <a:rPr lang="en-GB" sz="2800" dirty="0" err="1" smtClean="0">
                <a:latin typeface="Arial" charset="0"/>
              </a:rPr>
              <a:t>estos</a:t>
            </a:r>
            <a:r>
              <a:rPr lang="en-GB" sz="2800" dirty="0" smtClean="0">
                <a:latin typeface="Arial" charset="0"/>
              </a:rPr>
              <a:t> </a:t>
            </a:r>
            <a:r>
              <a:rPr lang="en-GB" sz="2800" dirty="0" err="1" smtClean="0">
                <a:latin typeface="Arial" charset="0"/>
              </a:rPr>
              <a:t>procesos</a:t>
            </a:r>
            <a:r>
              <a:rPr lang="en-GB" sz="2800" dirty="0" smtClean="0">
                <a:latin typeface="Arial" charset="0"/>
              </a:rPr>
              <a:t> el </a:t>
            </a:r>
            <a:r>
              <a:rPr lang="en-GB" sz="2800" dirty="0" err="1" smtClean="0">
                <a:latin typeface="Arial" charset="0"/>
              </a:rPr>
              <a:t>carbono</a:t>
            </a:r>
            <a:r>
              <a:rPr lang="en-GB" sz="2800" dirty="0" smtClean="0">
                <a:latin typeface="Arial" charset="0"/>
              </a:rPr>
              <a:t> </a:t>
            </a:r>
            <a:r>
              <a:rPr lang="en-GB" sz="2800" dirty="0" err="1" smtClean="0">
                <a:latin typeface="Arial" charset="0"/>
              </a:rPr>
              <a:t>reacciona</a:t>
            </a:r>
            <a:r>
              <a:rPr lang="en-GB" sz="2800" dirty="0" smtClean="0">
                <a:latin typeface="Arial" charset="0"/>
              </a:rPr>
              <a:t> </a:t>
            </a:r>
            <a:r>
              <a:rPr lang="en-GB" sz="2800" dirty="0" err="1" smtClean="0">
                <a:latin typeface="Arial" charset="0"/>
              </a:rPr>
              <a:t>formando</a:t>
            </a:r>
            <a:r>
              <a:rPr lang="en-GB" sz="2800" dirty="0" smtClean="0">
                <a:latin typeface="Arial" charset="0"/>
              </a:rPr>
              <a:t> CO y CO</a:t>
            </a:r>
            <a:r>
              <a:rPr lang="en-GB" sz="2800" baseline="-25000" dirty="0" smtClean="0">
                <a:latin typeface="Arial" charset="0"/>
              </a:rPr>
              <a:t>2</a:t>
            </a:r>
            <a:r>
              <a:rPr lang="en-GB" sz="2800" dirty="0" smtClean="0">
                <a:latin typeface="Arial" charset="0"/>
              </a:rPr>
              <a:t> en </a:t>
            </a:r>
            <a:r>
              <a:rPr lang="en-GB" sz="2800" dirty="0" err="1" smtClean="0">
                <a:latin typeface="Arial" charset="0"/>
              </a:rPr>
              <a:t>proporciones</a:t>
            </a:r>
            <a:r>
              <a:rPr lang="en-GB" sz="2800" dirty="0" smtClean="0">
                <a:latin typeface="Arial" charset="0"/>
              </a:rPr>
              <a:t> </a:t>
            </a:r>
            <a:r>
              <a:rPr lang="en-GB" sz="2800" dirty="0" err="1" smtClean="0">
                <a:latin typeface="Arial" charset="0"/>
              </a:rPr>
              <a:t>que</a:t>
            </a:r>
            <a:r>
              <a:rPr lang="en-GB" sz="2800" dirty="0" smtClean="0">
                <a:latin typeface="Arial" charset="0"/>
              </a:rPr>
              <a:t> </a:t>
            </a:r>
            <a:r>
              <a:rPr lang="en-GB" sz="2800" dirty="0" err="1" smtClean="0">
                <a:latin typeface="Arial" charset="0"/>
              </a:rPr>
              <a:t>dependen</a:t>
            </a:r>
            <a:r>
              <a:rPr lang="en-GB" sz="2800" dirty="0" smtClean="0">
                <a:latin typeface="Arial" charset="0"/>
              </a:rPr>
              <a:t> de la </a:t>
            </a:r>
            <a:r>
              <a:rPr lang="en-GB" sz="2800" dirty="0" err="1" smtClean="0">
                <a:latin typeface="Arial" charset="0"/>
              </a:rPr>
              <a:t>deficiencia</a:t>
            </a:r>
            <a:r>
              <a:rPr lang="en-GB" sz="2800" dirty="0" smtClean="0">
                <a:latin typeface="Arial" charset="0"/>
              </a:rPr>
              <a:t> de </a:t>
            </a:r>
            <a:r>
              <a:rPr lang="en-GB" sz="2800" dirty="0" err="1" smtClean="0">
                <a:latin typeface="Arial" charset="0"/>
              </a:rPr>
              <a:t>aire</a:t>
            </a:r>
            <a:r>
              <a:rPr lang="en-GB" sz="2800" dirty="0" smtClean="0">
                <a:latin typeface="Arial" charset="0"/>
              </a:rPr>
              <a:t> y se </a:t>
            </a:r>
            <a:r>
              <a:rPr lang="en-GB" sz="2800" dirty="0" err="1" smtClean="0">
                <a:latin typeface="Arial" charset="0"/>
              </a:rPr>
              <a:t>determina</a:t>
            </a:r>
            <a:r>
              <a:rPr lang="en-GB" sz="2800" dirty="0" smtClean="0">
                <a:latin typeface="Arial" charset="0"/>
              </a:rPr>
              <a:t> </a:t>
            </a:r>
            <a:r>
              <a:rPr lang="en-GB" sz="2800" dirty="0" err="1" smtClean="0">
                <a:latin typeface="Arial" charset="0"/>
              </a:rPr>
              <a:t>balanceando</a:t>
            </a:r>
            <a:r>
              <a:rPr lang="en-GB" sz="2800" dirty="0" smtClean="0">
                <a:latin typeface="Arial" charset="0"/>
              </a:rPr>
              <a:t> la </a:t>
            </a:r>
            <a:r>
              <a:rPr lang="en-GB" sz="2800" dirty="0" err="1" smtClean="0">
                <a:latin typeface="Arial" charset="0"/>
              </a:rPr>
              <a:t>ecuación</a:t>
            </a:r>
            <a:r>
              <a:rPr lang="en-GB" sz="2800" dirty="0" smtClean="0">
                <a:latin typeface="Arial" charset="0"/>
              </a:rPr>
              <a:t> de </a:t>
            </a:r>
            <a:r>
              <a:rPr lang="en-GB" sz="2800" dirty="0" err="1" smtClean="0">
                <a:latin typeface="Arial" charset="0"/>
              </a:rPr>
              <a:t>reacción</a:t>
            </a:r>
            <a:r>
              <a:rPr lang="en-GB" sz="2800" dirty="0" smtClean="0">
                <a:latin typeface="Arial" charset="0"/>
              </a:rPr>
              <a:t>.</a:t>
            </a:r>
          </a:p>
          <a:p>
            <a:pPr algn="just" eaLnBrk="1" hangingPunct="1">
              <a:lnSpc>
                <a:spcPct val="90000"/>
              </a:lnSpc>
              <a:buFont typeface="Wingdings" pitchFamily="2" charset="2"/>
              <a:buNone/>
              <a:defRPr/>
            </a:pPr>
            <a:r>
              <a:rPr lang="en-GB" sz="2800" dirty="0" smtClean="0">
                <a:latin typeface="Arial" charset="0"/>
              </a:rPr>
              <a:t>    </a:t>
            </a:r>
          </a:p>
          <a:p>
            <a:pPr algn="just" eaLnBrk="1" hangingPunct="1">
              <a:lnSpc>
                <a:spcPct val="90000"/>
              </a:lnSpc>
              <a:buFont typeface="Wingdings" pitchFamily="2" charset="2"/>
              <a:buNone/>
              <a:defRPr/>
            </a:pPr>
            <a:r>
              <a:rPr lang="en-GB" sz="2800" dirty="0" smtClean="0">
                <a:latin typeface="Arial" charset="0"/>
              </a:rPr>
              <a:t>    La </a:t>
            </a:r>
            <a:r>
              <a:rPr lang="en-GB" sz="2800" dirty="0" err="1" smtClean="0">
                <a:latin typeface="Arial" charset="0"/>
              </a:rPr>
              <a:t>deficiencia</a:t>
            </a:r>
            <a:r>
              <a:rPr lang="en-GB" sz="2800" dirty="0" smtClean="0">
                <a:latin typeface="Arial" charset="0"/>
              </a:rPr>
              <a:t> de </a:t>
            </a:r>
            <a:r>
              <a:rPr lang="en-GB" sz="2800" dirty="0" err="1" smtClean="0">
                <a:latin typeface="Arial" charset="0"/>
              </a:rPr>
              <a:t>aire</a:t>
            </a:r>
            <a:r>
              <a:rPr lang="en-GB" sz="2800" dirty="0" smtClean="0">
                <a:latin typeface="Arial" charset="0"/>
              </a:rPr>
              <a:t> </a:t>
            </a:r>
            <a:r>
              <a:rPr lang="en-GB" sz="2800" dirty="0" err="1" smtClean="0">
                <a:latin typeface="Arial" charset="0"/>
              </a:rPr>
              <a:t>puede</a:t>
            </a:r>
            <a:r>
              <a:rPr lang="en-GB" sz="2800" dirty="0" smtClean="0">
                <a:latin typeface="Arial" charset="0"/>
              </a:rPr>
              <a:t> </a:t>
            </a:r>
            <a:r>
              <a:rPr lang="en-GB" sz="2800" dirty="0" err="1" smtClean="0">
                <a:latin typeface="Arial" charset="0"/>
              </a:rPr>
              <a:t>ser</a:t>
            </a:r>
            <a:r>
              <a:rPr lang="en-GB" sz="2800" dirty="0" smtClean="0">
                <a:latin typeface="Arial" charset="0"/>
              </a:rPr>
              <a:t> </a:t>
            </a:r>
            <a:r>
              <a:rPr lang="en-GB" sz="2800" dirty="0" err="1" smtClean="0">
                <a:latin typeface="Arial" charset="0"/>
              </a:rPr>
              <a:t>tanta</a:t>
            </a:r>
            <a:r>
              <a:rPr lang="en-GB" sz="2800" dirty="0" smtClean="0">
                <a:latin typeface="Arial" charset="0"/>
              </a:rPr>
              <a:t> </a:t>
            </a:r>
            <a:r>
              <a:rPr lang="en-GB" sz="2800" dirty="0" err="1" smtClean="0">
                <a:latin typeface="Arial" charset="0"/>
              </a:rPr>
              <a:t>que</a:t>
            </a:r>
            <a:r>
              <a:rPr lang="en-GB" sz="2800" dirty="0" smtClean="0">
                <a:latin typeface="Arial" charset="0"/>
              </a:rPr>
              <a:t> </a:t>
            </a:r>
            <a:r>
              <a:rPr lang="en-GB" sz="2800" dirty="0" err="1" smtClean="0">
                <a:latin typeface="Arial" charset="0"/>
              </a:rPr>
              <a:t>puede</a:t>
            </a:r>
            <a:r>
              <a:rPr lang="en-GB" sz="2800" dirty="0" smtClean="0">
                <a:latin typeface="Arial" charset="0"/>
              </a:rPr>
              <a:t> </a:t>
            </a:r>
            <a:r>
              <a:rPr lang="en-GB" sz="2800" dirty="0" err="1" smtClean="0">
                <a:latin typeface="Arial" charset="0"/>
              </a:rPr>
              <a:t>quedar</a:t>
            </a:r>
            <a:r>
              <a:rPr lang="en-GB" sz="2800" dirty="0" smtClean="0">
                <a:latin typeface="Arial" charset="0"/>
              </a:rPr>
              <a:t> combustible sin </a:t>
            </a:r>
            <a:r>
              <a:rPr lang="en-GB" sz="2800" dirty="0" err="1" smtClean="0">
                <a:latin typeface="Arial" charset="0"/>
              </a:rPr>
              <a:t>quemar</a:t>
            </a:r>
            <a:r>
              <a:rPr lang="en-GB" sz="2800" dirty="0" smtClean="0">
                <a:latin typeface="Arial" charset="0"/>
              </a:rPr>
              <a:t> </a:t>
            </a:r>
            <a:r>
              <a:rPr lang="en-GB" sz="2800" dirty="0" err="1" smtClean="0">
                <a:latin typeface="Arial" charset="0"/>
              </a:rPr>
              <a:t>durante</a:t>
            </a:r>
            <a:r>
              <a:rPr lang="en-GB" sz="2800" dirty="0" smtClean="0">
                <a:latin typeface="Arial" charset="0"/>
              </a:rPr>
              <a:t> la </a:t>
            </a:r>
            <a:r>
              <a:rPr lang="en-GB" sz="2800" dirty="0" err="1" smtClean="0">
                <a:latin typeface="Arial" charset="0"/>
              </a:rPr>
              <a:t>reacción</a:t>
            </a:r>
            <a:r>
              <a:rPr lang="en-GB" sz="2800" dirty="0" smtClean="0">
                <a:latin typeface="Arial" charset="0"/>
              </a:rPr>
              <a:t>, el </a:t>
            </a:r>
            <a:r>
              <a:rPr lang="en-GB" sz="2800" dirty="0" err="1" smtClean="0">
                <a:latin typeface="Arial" charset="0"/>
              </a:rPr>
              <a:t>cual</a:t>
            </a:r>
            <a:r>
              <a:rPr lang="en-GB" sz="2800" dirty="0" smtClean="0">
                <a:latin typeface="Arial" charset="0"/>
              </a:rPr>
              <a:t> </a:t>
            </a:r>
            <a:r>
              <a:rPr lang="en-GB" sz="2800" dirty="0" err="1" smtClean="0">
                <a:latin typeface="Arial" charset="0"/>
              </a:rPr>
              <a:t>aparecerá</a:t>
            </a:r>
            <a:r>
              <a:rPr lang="en-GB" sz="2800" dirty="0" smtClean="0">
                <a:latin typeface="Arial" charset="0"/>
              </a:rPr>
              <a:t> en los </a:t>
            </a:r>
            <a:r>
              <a:rPr lang="en-GB" sz="2800" dirty="0" err="1" smtClean="0">
                <a:latin typeface="Arial" charset="0"/>
              </a:rPr>
              <a:t>productos</a:t>
            </a:r>
            <a:r>
              <a:rPr lang="en-GB" sz="2800" dirty="0" smtClean="0">
                <a:latin typeface="Arial" charset="0"/>
              </a:rPr>
              <a:t>.</a:t>
            </a:r>
          </a:p>
          <a:p>
            <a:pPr algn="just" eaLnBrk="1" hangingPunct="1">
              <a:lnSpc>
                <a:spcPct val="90000"/>
              </a:lnSpc>
              <a:buFont typeface="Wingdings" pitchFamily="2" charset="2"/>
              <a:buNone/>
              <a:defRPr/>
            </a:pPr>
            <a:endParaRPr lang="en-GB" sz="2800" dirty="0" smtClean="0">
              <a:latin typeface="Arial"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3"/>
          <p:cNvSpPr>
            <a:spLocks noChangeArrowheads="1"/>
          </p:cNvSpPr>
          <p:nvPr/>
        </p:nvSpPr>
        <p:spPr bwMode="auto">
          <a:xfrm>
            <a:off x="2743200" y="3357563"/>
            <a:ext cx="2514600" cy="1219200"/>
          </a:xfrm>
          <a:prstGeom prst="flowChartProcess">
            <a:avLst/>
          </a:prstGeom>
          <a:solidFill>
            <a:srgbClr val="FF5050"/>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endParaRPr lang="es-ES" altLang="es-PE">
              <a:solidFill>
                <a:schemeClr val="bg1"/>
              </a:solidFill>
            </a:endParaRPr>
          </a:p>
        </p:txBody>
      </p:sp>
      <p:sp>
        <p:nvSpPr>
          <p:cNvPr id="27652" name="AutoShape 4"/>
          <p:cNvSpPr>
            <a:spLocks noChangeArrowheads="1"/>
          </p:cNvSpPr>
          <p:nvPr/>
        </p:nvSpPr>
        <p:spPr bwMode="auto">
          <a:xfrm>
            <a:off x="1600200" y="3500438"/>
            <a:ext cx="990600" cy="914400"/>
          </a:xfrm>
          <a:prstGeom prst="rightArrow">
            <a:avLst>
              <a:gd name="adj1" fmla="val 38194"/>
              <a:gd name="adj2" fmla="val 25002"/>
            </a:avLst>
          </a:prstGeom>
          <a:solidFill>
            <a:schemeClr val="accent4">
              <a:lumMod val="25000"/>
            </a:schemeClr>
          </a:solidFill>
          <a:ln w="12700">
            <a:solidFill>
              <a:schemeClr val="tx1"/>
            </a:solidFill>
            <a:miter lim="800000"/>
            <a:headEnd type="none" w="sm" len="sm"/>
            <a:tailEnd type="none" w="sm" len="sm"/>
          </a:ln>
        </p:spPr>
        <p:txBody>
          <a:bodyPr wrap="none" anchor="ctr"/>
          <a:lstStyle/>
          <a:p>
            <a:pPr algn="ctr">
              <a:defRPr/>
            </a:pPr>
            <a:endParaRPr lang="es-ES">
              <a:solidFill>
                <a:schemeClr val="bg1"/>
              </a:solidFill>
            </a:endParaRPr>
          </a:p>
        </p:txBody>
      </p:sp>
      <p:sp>
        <p:nvSpPr>
          <p:cNvPr id="44036" name="AutoShape 8"/>
          <p:cNvSpPr>
            <a:spLocks noChangeArrowheads="1"/>
          </p:cNvSpPr>
          <p:nvPr/>
        </p:nvSpPr>
        <p:spPr bwMode="auto">
          <a:xfrm>
            <a:off x="5486400" y="3517900"/>
            <a:ext cx="1219200" cy="990600"/>
          </a:xfrm>
          <a:prstGeom prst="rightArrow">
            <a:avLst>
              <a:gd name="adj1" fmla="val 50000"/>
              <a:gd name="adj2" fmla="val 30769"/>
            </a:avLst>
          </a:prstGeom>
          <a:solidFill>
            <a:srgbClr val="C00000"/>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44037" name="Text Box 11"/>
          <p:cNvSpPr txBox="1">
            <a:spLocks noChangeArrowheads="1"/>
          </p:cNvSpPr>
          <p:nvPr/>
        </p:nvSpPr>
        <p:spPr bwMode="auto">
          <a:xfrm>
            <a:off x="395288" y="2244725"/>
            <a:ext cx="2362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COMBUSTIBLE</a:t>
            </a:r>
          </a:p>
          <a:p>
            <a:pPr algn="ctr" eaLnBrk="1" hangingPunct="1">
              <a:spcBef>
                <a:spcPct val="50000"/>
              </a:spcBef>
            </a:pPr>
            <a:r>
              <a:rPr lang="es-PE" altLang="es-PE"/>
              <a:t>C + H + S + N</a:t>
            </a:r>
          </a:p>
          <a:p>
            <a:pPr algn="ctr" eaLnBrk="1" hangingPunct="1">
              <a:spcBef>
                <a:spcPct val="50000"/>
              </a:spcBef>
            </a:pPr>
            <a:r>
              <a:rPr lang="es-PE" altLang="es-PE"/>
              <a:t>  C</a:t>
            </a:r>
            <a:r>
              <a:rPr lang="es-PE" altLang="es-PE" sz="2800" baseline="-25000"/>
              <a:t>a</a:t>
            </a:r>
            <a:r>
              <a:rPr lang="es-PE" altLang="es-PE"/>
              <a:t>H</a:t>
            </a:r>
            <a:r>
              <a:rPr lang="es-PE" altLang="es-PE" sz="2800" baseline="-25000"/>
              <a:t>b</a:t>
            </a:r>
            <a:r>
              <a:rPr lang="es-PE" altLang="es-PE"/>
              <a:t>S</a:t>
            </a:r>
            <a:r>
              <a:rPr lang="es-PE" altLang="es-PE" sz="2800" baseline="-25000"/>
              <a:t>c</a:t>
            </a:r>
            <a:r>
              <a:rPr lang="es-PE" altLang="es-PE"/>
              <a:t>N</a:t>
            </a:r>
            <a:r>
              <a:rPr lang="es-PE" altLang="es-PE" sz="2800" baseline="-25000"/>
              <a:t>d</a:t>
            </a:r>
            <a:endParaRPr lang="es-PE" altLang="es-PE" baseline="-25000"/>
          </a:p>
          <a:p>
            <a:pPr eaLnBrk="1" hangingPunct="1">
              <a:spcBef>
                <a:spcPct val="50000"/>
              </a:spcBef>
            </a:pPr>
            <a:endParaRPr lang="es-ES" altLang="es-PE"/>
          </a:p>
        </p:txBody>
      </p:sp>
      <p:sp>
        <p:nvSpPr>
          <p:cNvPr id="44038" name="Text Box 13"/>
          <p:cNvSpPr txBox="1">
            <a:spLocks noChangeArrowheads="1"/>
          </p:cNvSpPr>
          <p:nvPr/>
        </p:nvSpPr>
        <p:spPr bwMode="auto">
          <a:xfrm>
            <a:off x="2195513" y="908050"/>
            <a:ext cx="367188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DEFICIENCIA DE AIRE</a:t>
            </a:r>
          </a:p>
          <a:p>
            <a:pPr algn="ctr" eaLnBrk="1" hangingPunct="1">
              <a:spcBef>
                <a:spcPct val="50000"/>
              </a:spcBef>
            </a:pPr>
            <a:r>
              <a:rPr lang="es-PE" altLang="es-PE"/>
              <a:t>21% O</a:t>
            </a:r>
            <a:r>
              <a:rPr lang="es-PE" altLang="es-PE" sz="2800" baseline="-25000"/>
              <a:t>2</a:t>
            </a:r>
            <a:endParaRPr lang="es-PE" altLang="es-PE" baseline="-25000"/>
          </a:p>
          <a:p>
            <a:pPr algn="ctr" eaLnBrk="1" hangingPunct="1">
              <a:spcBef>
                <a:spcPct val="50000"/>
              </a:spcBef>
            </a:pPr>
            <a:r>
              <a:rPr lang="es-PE" altLang="es-PE"/>
              <a:t>79 % N</a:t>
            </a:r>
            <a:r>
              <a:rPr lang="es-PE" altLang="es-PE" sz="2800" baseline="-25000"/>
              <a:t>2</a:t>
            </a:r>
            <a:endParaRPr lang="es-ES" altLang="es-PE" baseline="-25000"/>
          </a:p>
        </p:txBody>
      </p:sp>
      <p:sp>
        <p:nvSpPr>
          <p:cNvPr id="44039" name="AutoShape 15"/>
          <p:cNvSpPr>
            <a:spLocks noChangeArrowheads="1"/>
          </p:cNvSpPr>
          <p:nvPr/>
        </p:nvSpPr>
        <p:spPr bwMode="auto">
          <a:xfrm>
            <a:off x="4610100" y="4724400"/>
            <a:ext cx="609600" cy="533400"/>
          </a:xfrm>
          <a:prstGeom prst="downArrow">
            <a:avLst>
              <a:gd name="adj1" fmla="val 50000"/>
              <a:gd name="adj2" fmla="val 25000"/>
            </a:avLst>
          </a:prstGeom>
          <a:solidFill>
            <a:srgbClr val="FF99FF"/>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44040" name="Text Box 16"/>
          <p:cNvSpPr txBox="1">
            <a:spLocks noChangeArrowheads="1"/>
          </p:cNvSpPr>
          <p:nvPr/>
        </p:nvSpPr>
        <p:spPr bwMode="auto">
          <a:xfrm>
            <a:off x="4043363" y="5373688"/>
            <a:ext cx="1752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PÉRDIDAS DE CALOR</a:t>
            </a:r>
            <a:endParaRPr lang="es-ES" altLang="es-PE"/>
          </a:p>
        </p:txBody>
      </p:sp>
      <p:sp>
        <p:nvSpPr>
          <p:cNvPr id="44041" name="Text Box 17"/>
          <p:cNvSpPr txBox="1">
            <a:spLocks noChangeArrowheads="1"/>
          </p:cNvSpPr>
          <p:nvPr/>
        </p:nvSpPr>
        <p:spPr bwMode="auto">
          <a:xfrm>
            <a:off x="6443663" y="692150"/>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PRODUCTOS DE LA COMBUSTIÓN</a:t>
            </a:r>
            <a:endParaRPr lang="es-ES" altLang="es-PE"/>
          </a:p>
        </p:txBody>
      </p:sp>
      <p:sp>
        <p:nvSpPr>
          <p:cNvPr id="44042" name="Text Box 18"/>
          <p:cNvSpPr txBox="1">
            <a:spLocks noChangeArrowheads="1"/>
          </p:cNvSpPr>
          <p:nvPr/>
        </p:nvSpPr>
        <p:spPr bwMode="auto">
          <a:xfrm>
            <a:off x="6948488" y="1484313"/>
            <a:ext cx="838200" cy="4519612"/>
          </a:xfrm>
          <a:prstGeom prst="rect">
            <a:avLst/>
          </a:prstGeom>
          <a:solidFill>
            <a:srgbClr val="C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s-PE" altLang="es-PE"/>
              <a:t>CO</a:t>
            </a:r>
            <a:r>
              <a:rPr lang="es-PE" altLang="es-PE" sz="2800" baseline="-25000"/>
              <a:t>2</a:t>
            </a:r>
            <a:endParaRPr lang="es-PE" altLang="es-PE" baseline="-25000"/>
          </a:p>
          <a:p>
            <a:pPr eaLnBrk="1" hangingPunct="1">
              <a:spcBef>
                <a:spcPct val="50000"/>
              </a:spcBef>
            </a:pPr>
            <a:r>
              <a:rPr lang="es-PE" altLang="es-PE"/>
              <a:t>CO</a:t>
            </a:r>
          </a:p>
          <a:p>
            <a:pPr eaLnBrk="1" hangingPunct="1">
              <a:spcBef>
                <a:spcPct val="50000"/>
              </a:spcBef>
            </a:pPr>
            <a:r>
              <a:rPr lang="es-PE" altLang="es-PE"/>
              <a:t>H</a:t>
            </a:r>
            <a:r>
              <a:rPr lang="es-PE" altLang="es-PE" sz="2800" baseline="-25000"/>
              <a:t>2</a:t>
            </a:r>
            <a:r>
              <a:rPr lang="es-PE" altLang="es-PE"/>
              <a:t>O </a:t>
            </a:r>
          </a:p>
          <a:p>
            <a:pPr eaLnBrk="1" hangingPunct="1">
              <a:spcBef>
                <a:spcPct val="50000"/>
              </a:spcBef>
            </a:pPr>
            <a:r>
              <a:rPr lang="es-PE" altLang="es-PE"/>
              <a:t>SO</a:t>
            </a:r>
            <a:r>
              <a:rPr lang="es-PE" altLang="es-PE" sz="2800" baseline="-25000"/>
              <a:t>3</a:t>
            </a:r>
            <a:endParaRPr lang="es-PE" altLang="es-PE"/>
          </a:p>
          <a:p>
            <a:pPr eaLnBrk="1" hangingPunct="1">
              <a:spcBef>
                <a:spcPct val="50000"/>
              </a:spcBef>
            </a:pPr>
            <a:r>
              <a:rPr lang="es-PE" altLang="es-PE"/>
              <a:t>SO</a:t>
            </a:r>
            <a:r>
              <a:rPr lang="es-PE" altLang="es-PE" sz="2800" baseline="-25000"/>
              <a:t>2</a:t>
            </a:r>
            <a:endParaRPr lang="es-PE" altLang="es-PE" baseline="-25000"/>
          </a:p>
          <a:p>
            <a:pPr eaLnBrk="1" hangingPunct="1">
              <a:spcBef>
                <a:spcPct val="50000"/>
              </a:spcBef>
            </a:pPr>
            <a:r>
              <a:rPr lang="es-PE" altLang="es-PE"/>
              <a:t>N</a:t>
            </a:r>
            <a:r>
              <a:rPr lang="es-PE" altLang="es-PE" sz="2800" baseline="-25000"/>
              <a:t>2</a:t>
            </a:r>
            <a:r>
              <a:rPr lang="es-PE" altLang="es-PE"/>
              <a:t>O</a:t>
            </a:r>
            <a:r>
              <a:rPr lang="es-PE" altLang="es-PE" sz="2800" baseline="-25000"/>
              <a:t>5</a:t>
            </a:r>
            <a:endParaRPr lang="es-PE" altLang="es-PE"/>
          </a:p>
          <a:p>
            <a:pPr eaLnBrk="1" hangingPunct="1">
              <a:spcBef>
                <a:spcPct val="50000"/>
              </a:spcBef>
            </a:pPr>
            <a:r>
              <a:rPr lang="es-PE" altLang="es-PE"/>
              <a:t>N</a:t>
            </a:r>
            <a:r>
              <a:rPr lang="es-PE" altLang="es-PE" sz="2800" baseline="-25000"/>
              <a:t>x</a:t>
            </a:r>
            <a:r>
              <a:rPr lang="es-PE" altLang="es-PE"/>
              <a:t>O</a:t>
            </a:r>
            <a:r>
              <a:rPr lang="es-PE" altLang="es-PE" sz="2800" baseline="-25000"/>
              <a:t>y</a:t>
            </a:r>
            <a:r>
              <a:rPr lang="es-PE" altLang="es-PE"/>
              <a:t> O</a:t>
            </a:r>
            <a:r>
              <a:rPr lang="es-PE" altLang="es-PE" sz="2800" baseline="-25000"/>
              <a:t>2</a:t>
            </a:r>
            <a:endParaRPr lang="es-PE" altLang="es-PE"/>
          </a:p>
          <a:p>
            <a:pPr eaLnBrk="1" hangingPunct="1">
              <a:spcBef>
                <a:spcPct val="50000"/>
              </a:spcBef>
            </a:pPr>
            <a:r>
              <a:rPr lang="es-PE" altLang="es-PE"/>
              <a:t>N</a:t>
            </a:r>
            <a:r>
              <a:rPr lang="es-PE" altLang="es-PE" sz="2800" baseline="-25000"/>
              <a:t>2</a:t>
            </a:r>
          </a:p>
          <a:p>
            <a:pPr eaLnBrk="1" hangingPunct="1">
              <a:spcBef>
                <a:spcPct val="50000"/>
              </a:spcBef>
            </a:pPr>
            <a:endParaRPr lang="es-PE" altLang="es-PE" baseline="-25000"/>
          </a:p>
        </p:txBody>
      </p:sp>
      <p:sp>
        <p:nvSpPr>
          <p:cNvPr id="18" name="AutoShape 15"/>
          <p:cNvSpPr>
            <a:spLocks noChangeArrowheads="1"/>
          </p:cNvSpPr>
          <p:nvPr/>
        </p:nvSpPr>
        <p:spPr bwMode="auto">
          <a:xfrm rot="10800000">
            <a:off x="2843213" y="4695825"/>
            <a:ext cx="609600" cy="533400"/>
          </a:xfrm>
          <a:prstGeom prst="downArrow">
            <a:avLst>
              <a:gd name="adj1" fmla="val 50000"/>
              <a:gd name="adj2" fmla="val 25000"/>
            </a:avLst>
          </a:prstGeom>
          <a:solidFill>
            <a:schemeClr val="bg1">
              <a:lumMod val="60000"/>
              <a:lumOff val="40000"/>
            </a:schemeClr>
          </a:solidFill>
          <a:ln w="12700">
            <a:solidFill>
              <a:schemeClr val="tx1"/>
            </a:solidFill>
            <a:miter lim="800000"/>
            <a:headEnd type="none" w="sm" len="sm"/>
            <a:tailEnd type="none" w="sm" len="sm"/>
          </a:ln>
        </p:spPr>
        <p:txBody>
          <a:bodyPr wrap="none" anchor="ctr"/>
          <a:lstStyle/>
          <a:p>
            <a:pPr>
              <a:defRPr/>
            </a:pPr>
            <a:endParaRPr lang="es-PE"/>
          </a:p>
        </p:txBody>
      </p:sp>
      <p:sp>
        <p:nvSpPr>
          <p:cNvPr id="44044" name="Text Box 16"/>
          <p:cNvSpPr txBox="1">
            <a:spLocks noChangeArrowheads="1"/>
          </p:cNvSpPr>
          <p:nvPr/>
        </p:nvSpPr>
        <p:spPr bwMode="auto">
          <a:xfrm>
            <a:off x="2268538" y="5375275"/>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REQUISITOS TÉRMICOS</a:t>
            </a:r>
            <a:endParaRPr lang="es-ES" altLang="es-PE"/>
          </a:p>
        </p:txBody>
      </p:sp>
      <p:sp>
        <p:nvSpPr>
          <p:cNvPr id="44045" name="AutoShape 5"/>
          <p:cNvSpPr>
            <a:spLocks noChangeArrowheads="1"/>
          </p:cNvSpPr>
          <p:nvPr/>
        </p:nvSpPr>
        <p:spPr bwMode="auto">
          <a:xfrm rot="5400000">
            <a:off x="3525838" y="2527300"/>
            <a:ext cx="914400" cy="457200"/>
          </a:xfrm>
          <a:prstGeom prst="rightArrow">
            <a:avLst>
              <a:gd name="adj1" fmla="val 50000"/>
              <a:gd name="adj2" fmla="val 50000"/>
            </a:avLst>
          </a:prstGeom>
          <a:solidFill>
            <a:srgbClr val="9999FF"/>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44046" name="13 CuadroTexto"/>
          <p:cNvSpPr txBox="1">
            <a:spLocks noChangeArrowheads="1"/>
          </p:cNvSpPr>
          <p:nvPr/>
        </p:nvSpPr>
        <p:spPr bwMode="auto">
          <a:xfrm>
            <a:off x="7775575" y="4292600"/>
            <a:ext cx="1368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a:solidFill>
                  <a:srgbClr val="FFFF00"/>
                </a:solidFill>
              </a:rPr>
              <a:t>&gt; 2000 K</a:t>
            </a:r>
          </a:p>
        </p:txBody>
      </p:sp>
      <p:sp>
        <p:nvSpPr>
          <p:cNvPr id="44047" name="14 CuadroTexto"/>
          <p:cNvSpPr txBox="1">
            <a:spLocks noChangeArrowheads="1"/>
          </p:cNvSpPr>
          <p:nvPr/>
        </p:nvSpPr>
        <p:spPr bwMode="auto">
          <a:xfrm>
            <a:off x="6372225" y="5805488"/>
            <a:ext cx="1944688" cy="64611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es-PE" altLang="es-PE"/>
              <a:t>COMBUSTIBLE</a:t>
            </a:r>
          </a:p>
          <a:p>
            <a:pPr algn="ctr" eaLnBrk="1" hangingPunct="1"/>
            <a:r>
              <a:rPr lang="es-PE" altLang="es-PE"/>
              <a:t> INQUEMADO</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250825" y="549275"/>
            <a:ext cx="8642350" cy="6048375"/>
          </a:xfrm>
        </p:spPr>
        <p:txBody>
          <a:bodyPr/>
          <a:lstStyle/>
          <a:p>
            <a:pPr eaLnBrk="1" hangingPunct="1">
              <a:buFont typeface="Wingdings" pitchFamily="2" charset="2"/>
              <a:buNone/>
              <a:defRPr/>
            </a:pPr>
            <a:r>
              <a:rPr lang="en-GB" dirty="0" smtClean="0"/>
              <a:t>   </a:t>
            </a:r>
            <a:r>
              <a:rPr lang="en-GB" sz="2800" b="1" dirty="0" smtClean="0">
                <a:solidFill>
                  <a:srgbClr val="FFC000"/>
                </a:solidFill>
                <a:latin typeface="Arial" charset="0"/>
              </a:rPr>
              <a:t>COMBUSTIÓN REAL CON EXCESO DE AIRE</a:t>
            </a:r>
          </a:p>
          <a:p>
            <a:pPr eaLnBrk="1" hangingPunct="1">
              <a:buFont typeface="Wingdings" pitchFamily="2" charset="2"/>
              <a:buNone/>
              <a:defRPr/>
            </a:pPr>
            <a:r>
              <a:rPr lang="en-GB" sz="2800" dirty="0" smtClean="0">
                <a:latin typeface="Arial" charset="0"/>
              </a:rPr>
              <a:t>   La </a:t>
            </a:r>
            <a:r>
              <a:rPr lang="en-GB" sz="2800" dirty="0" err="1" smtClean="0">
                <a:latin typeface="Arial" charset="0"/>
              </a:rPr>
              <a:t>ecuación</a:t>
            </a:r>
            <a:r>
              <a:rPr lang="en-GB" sz="2800" dirty="0" smtClean="0">
                <a:latin typeface="Arial" charset="0"/>
              </a:rPr>
              <a:t> de la </a:t>
            </a:r>
            <a:r>
              <a:rPr lang="en-GB" sz="2800" dirty="0" err="1" smtClean="0">
                <a:latin typeface="Arial" charset="0"/>
              </a:rPr>
              <a:t>reacción</a:t>
            </a:r>
            <a:r>
              <a:rPr lang="en-GB" sz="2800" dirty="0" smtClean="0">
                <a:latin typeface="Arial" charset="0"/>
              </a:rPr>
              <a:t> </a:t>
            </a:r>
            <a:r>
              <a:rPr lang="en-GB" sz="2800" dirty="0" err="1" smtClean="0">
                <a:latin typeface="Arial" charset="0"/>
              </a:rPr>
              <a:t>es</a:t>
            </a:r>
            <a:r>
              <a:rPr lang="en-GB" sz="2800" dirty="0" smtClean="0">
                <a:latin typeface="Arial" charset="0"/>
              </a:rPr>
              <a:t> de la forma:</a:t>
            </a:r>
          </a:p>
          <a:p>
            <a:pPr eaLnBrk="1" hangingPunct="1">
              <a:buFont typeface="Wingdings" pitchFamily="2" charset="2"/>
              <a:buNone/>
              <a:defRPr/>
            </a:pPr>
            <a:endParaRPr lang="en-GB" sz="2800" dirty="0" smtClean="0">
              <a:latin typeface="Arial" charset="0"/>
            </a:endParaRPr>
          </a:p>
          <a:p>
            <a:pPr eaLnBrk="1" hangingPunct="1">
              <a:buFont typeface="Wingdings" pitchFamily="2" charset="2"/>
              <a:buNone/>
              <a:defRPr/>
            </a:pPr>
            <a:r>
              <a:rPr lang="es-PE" sz="2800" b="1" dirty="0" err="1" smtClean="0">
                <a:solidFill>
                  <a:schemeClr val="tx2"/>
                </a:solidFill>
                <a:effectLst/>
                <a:latin typeface="Arial" charset="0"/>
              </a:rPr>
              <a:t>C</a:t>
            </a:r>
            <a:r>
              <a:rPr lang="es-PE" sz="2800" b="1" baseline="-25000" dirty="0" err="1" smtClean="0">
                <a:solidFill>
                  <a:schemeClr val="tx2"/>
                </a:solidFill>
                <a:effectLst/>
                <a:latin typeface="Arial" charset="0"/>
              </a:rPr>
              <a:t>x</a:t>
            </a:r>
            <a:r>
              <a:rPr lang="es-PE" sz="2800" b="1" dirty="0" err="1" smtClean="0">
                <a:solidFill>
                  <a:schemeClr val="tx2"/>
                </a:solidFill>
                <a:effectLst/>
                <a:latin typeface="Arial" charset="0"/>
              </a:rPr>
              <a:t>H</a:t>
            </a:r>
            <a:r>
              <a:rPr lang="es-PE" sz="2800" b="1" baseline="-25000" dirty="0" err="1" smtClean="0">
                <a:solidFill>
                  <a:schemeClr val="tx2"/>
                </a:solidFill>
                <a:effectLst/>
                <a:latin typeface="Arial" charset="0"/>
              </a:rPr>
              <a:t>y</a:t>
            </a:r>
            <a:r>
              <a:rPr lang="es-PE" sz="2800" b="1" dirty="0" smtClean="0">
                <a:solidFill>
                  <a:schemeClr val="tx2"/>
                </a:solidFill>
                <a:effectLst/>
                <a:latin typeface="Arial" charset="0"/>
              </a:rPr>
              <a:t> + a[O</a:t>
            </a:r>
            <a:r>
              <a:rPr lang="es-PE" sz="2800" b="1" baseline="-25000" dirty="0" smtClean="0">
                <a:solidFill>
                  <a:schemeClr val="tx2"/>
                </a:solidFill>
                <a:effectLst/>
                <a:latin typeface="Arial" charset="0"/>
              </a:rPr>
              <a:t>2</a:t>
            </a:r>
            <a:r>
              <a:rPr lang="es-PE" sz="2800" b="1" dirty="0" smtClean="0">
                <a:solidFill>
                  <a:schemeClr val="tx2"/>
                </a:solidFill>
                <a:effectLst/>
                <a:latin typeface="Arial" charset="0"/>
              </a:rPr>
              <a:t> + (3.76)N</a:t>
            </a:r>
            <a:r>
              <a:rPr lang="es-PE" sz="2800" b="1" baseline="-25000" dirty="0" smtClean="0">
                <a:solidFill>
                  <a:schemeClr val="tx2"/>
                </a:solidFill>
                <a:effectLst/>
                <a:latin typeface="Arial" charset="0"/>
              </a:rPr>
              <a:t>2</a:t>
            </a:r>
            <a:r>
              <a:rPr lang="es-PE" sz="2800" b="1" dirty="0" smtClean="0">
                <a:solidFill>
                  <a:schemeClr val="tx2"/>
                </a:solidFill>
                <a:effectLst/>
                <a:latin typeface="Arial" charset="0"/>
              </a:rPr>
              <a:t> ]          </a:t>
            </a:r>
            <a:r>
              <a:rPr lang="es-PE" sz="2800" b="1" dirty="0" smtClean="0">
                <a:solidFill>
                  <a:srgbClr val="FFFF00"/>
                </a:solidFill>
                <a:effectLst/>
                <a:latin typeface="Arial" charset="0"/>
              </a:rPr>
              <a:t>i</a:t>
            </a:r>
            <a:r>
              <a:rPr lang="es-PE" sz="2800" b="1" dirty="0" smtClean="0">
                <a:solidFill>
                  <a:schemeClr val="tx2"/>
                </a:solidFill>
                <a:effectLst/>
                <a:latin typeface="Arial" charset="0"/>
              </a:rPr>
              <a:t>CO</a:t>
            </a:r>
            <a:r>
              <a:rPr lang="es-PE" sz="2800" b="1" baseline="-25000" dirty="0" smtClean="0">
                <a:solidFill>
                  <a:schemeClr val="tx2"/>
                </a:solidFill>
                <a:effectLst/>
                <a:latin typeface="Arial" charset="0"/>
              </a:rPr>
              <a:t>2</a:t>
            </a:r>
            <a:r>
              <a:rPr lang="es-PE" sz="2800" b="1" dirty="0" smtClean="0">
                <a:solidFill>
                  <a:schemeClr val="tx2"/>
                </a:solidFill>
                <a:effectLst/>
                <a:latin typeface="Arial" charset="0"/>
              </a:rPr>
              <a:t> + </a:t>
            </a:r>
            <a:r>
              <a:rPr lang="es-PE" sz="2800" b="1" dirty="0" err="1" smtClean="0">
                <a:solidFill>
                  <a:srgbClr val="FFFF00"/>
                </a:solidFill>
                <a:effectLst/>
                <a:latin typeface="Arial" charset="0"/>
              </a:rPr>
              <a:t>j</a:t>
            </a:r>
            <a:r>
              <a:rPr lang="es-PE" sz="2800" b="1" dirty="0" err="1" smtClean="0">
                <a:solidFill>
                  <a:schemeClr val="tx2"/>
                </a:solidFill>
                <a:effectLst/>
                <a:latin typeface="Arial" charset="0"/>
              </a:rPr>
              <a:t>CO</a:t>
            </a:r>
            <a:r>
              <a:rPr lang="es-PE" sz="2800" b="1" dirty="0" smtClean="0">
                <a:solidFill>
                  <a:schemeClr val="tx2"/>
                </a:solidFill>
                <a:effectLst/>
                <a:latin typeface="Arial" charset="0"/>
              </a:rPr>
              <a:t> + </a:t>
            </a:r>
            <a:r>
              <a:rPr lang="es-PE" sz="2800" b="1" dirty="0" smtClean="0">
                <a:solidFill>
                  <a:srgbClr val="FFFF00"/>
                </a:solidFill>
                <a:effectLst/>
                <a:latin typeface="Arial" charset="0"/>
              </a:rPr>
              <a:t>e</a:t>
            </a:r>
            <a:r>
              <a:rPr lang="es-PE" sz="2800" b="1" dirty="0" smtClean="0">
                <a:solidFill>
                  <a:schemeClr val="tx2"/>
                </a:solidFill>
                <a:effectLst/>
                <a:latin typeface="Arial" charset="0"/>
              </a:rPr>
              <a:t>H</a:t>
            </a:r>
            <a:r>
              <a:rPr lang="es-PE" sz="2800" b="1" baseline="-25000" dirty="0" smtClean="0">
                <a:solidFill>
                  <a:schemeClr val="tx2"/>
                </a:solidFill>
                <a:effectLst/>
                <a:latin typeface="Arial" charset="0"/>
              </a:rPr>
              <a:t>2</a:t>
            </a:r>
            <a:r>
              <a:rPr lang="es-PE" sz="2800" b="1" dirty="0" smtClean="0">
                <a:solidFill>
                  <a:schemeClr val="tx2"/>
                </a:solidFill>
                <a:effectLst/>
                <a:latin typeface="Arial" charset="0"/>
              </a:rPr>
              <a:t>O +</a:t>
            </a:r>
          </a:p>
          <a:p>
            <a:pPr eaLnBrk="1" hangingPunct="1">
              <a:buFont typeface="Wingdings" pitchFamily="2" charset="2"/>
              <a:buNone/>
              <a:defRPr/>
            </a:pPr>
            <a:r>
              <a:rPr lang="es-PE" sz="2800" b="1" dirty="0" smtClean="0">
                <a:solidFill>
                  <a:schemeClr val="tx2"/>
                </a:solidFill>
                <a:effectLst/>
                <a:latin typeface="Arial" charset="0"/>
              </a:rPr>
              <a:t>                                                 </a:t>
            </a:r>
            <a:r>
              <a:rPr lang="es-PE" sz="2800" b="1" dirty="0" smtClean="0">
                <a:solidFill>
                  <a:srgbClr val="FFFF00"/>
                </a:solidFill>
                <a:effectLst/>
                <a:latin typeface="Arial" charset="0"/>
              </a:rPr>
              <a:t>f</a:t>
            </a:r>
            <a:r>
              <a:rPr lang="es-PE" sz="2800" b="1" dirty="0" smtClean="0">
                <a:solidFill>
                  <a:schemeClr val="tx2"/>
                </a:solidFill>
                <a:effectLst/>
                <a:latin typeface="Arial" charset="0"/>
              </a:rPr>
              <a:t>N</a:t>
            </a:r>
            <a:r>
              <a:rPr lang="es-PE" sz="2800" b="1" baseline="-25000" dirty="0" smtClean="0">
                <a:solidFill>
                  <a:schemeClr val="tx2"/>
                </a:solidFill>
                <a:effectLst/>
                <a:latin typeface="Arial" charset="0"/>
              </a:rPr>
              <a:t>2</a:t>
            </a:r>
            <a:r>
              <a:rPr lang="es-PE" sz="2800" b="1" dirty="0" smtClean="0">
                <a:solidFill>
                  <a:schemeClr val="tx2"/>
                </a:solidFill>
                <a:effectLst/>
                <a:latin typeface="Arial" charset="0"/>
              </a:rPr>
              <a:t> + </a:t>
            </a:r>
            <a:r>
              <a:rPr lang="es-PE" sz="2800" b="1" dirty="0" smtClean="0">
                <a:solidFill>
                  <a:srgbClr val="FFFF00"/>
                </a:solidFill>
                <a:effectLst/>
                <a:latin typeface="Arial" charset="0"/>
              </a:rPr>
              <a:t>g</a:t>
            </a:r>
            <a:r>
              <a:rPr lang="es-PE" sz="2800" b="1" dirty="0" smtClean="0">
                <a:solidFill>
                  <a:schemeClr val="tx2"/>
                </a:solidFill>
                <a:effectLst/>
                <a:latin typeface="Arial" charset="0"/>
              </a:rPr>
              <a:t>O</a:t>
            </a:r>
            <a:r>
              <a:rPr lang="es-PE" sz="2800" b="1" baseline="-25000" dirty="0" smtClean="0">
                <a:solidFill>
                  <a:schemeClr val="tx2"/>
                </a:solidFill>
                <a:effectLst/>
                <a:latin typeface="Arial" charset="0"/>
              </a:rPr>
              <a:t>2</a:t>
            </a:r>
            <a:endParaRPr lang="es-PE" sz="2800" b="1" dirty="0" smtClean="0">
              <a:solidFill>
                <a:schemeClr val="tx2"/>
              </a:solidFill>
              <a:effectLst/>
              <a:latin typeface="Arial" charset="0"/>
            </a:endParaRPr>
          </a:p>
          <a:p>
            <a:pPr eaLnBrk="1" hangingPunct="1">
              <a:buFont typeface="Wingdings" pitchFamily="2" charset="2"/>
              <a:buNone/>
              <a:defRPr/>
            </a:pPr>
            <a:endParaRPr lang="en-GB" sz="2800" b="1" baseline="-25000" dirty="0" smtClean="0">
              <a:solidFill>
                <a:schemeClr val="tx2"/>
              </a:solidFill>
              <a:effectLst/>
              <a:latin typeface="Arial" charset="0"/>
            </a:endParaRPr>
          </a:p>
          <a:p>
            <a:pPr algn="just" eaLnBrk="1" hangingPunct="1">
              <a:buFont typeface="Wingdings" pitchFamily="2" charset="2"/>
              <a:buNone/>
              <a:defRPr/>
            </a:pPr>
            <a:r>
              <a:rPr lang="en-GB" sz="2800" b="1" baseline="-25000" dirty="0" smtClean="0">
                <a:solidFill>
                  <a:schemeClr val="tx2"/>
                </a:solidFill>
                <a:effectLst/>
                <a:latin typeface="Arial" charset="0"/>
              </a:rPr>
              <a:t>      </a:t>
            </a:r>
            <a:r>
              <a:rPr lang="en-GB" sz="2800" dirty="0" smtClean="0">
                <a:effectLst/>
                <a:latin typeface="Arial" charset="0"/>
              </a:rPr>
              <a:t>Los </a:t>
            </a:r>
            <a:r>
              <a:rPr lang="en-GB" sz="2800" dirty="0" err="1" smtClean="0">
                <a:effectLst/>
                <a:latin typeface="Arial" charset="0"/>
              </a:rPr>
              <a:t>coeficientes</a:t>
            </a:r>
            <a:r>
              <a:rPr lang="en-GB" sz="2800" dirty="0" smtClean="0">
                <a:effectLst/>
                <a:latin typeface="Arial" charset="0"/>
              </a:rPr>
              <a:t> </a:t>
            </a:r>
            <a:r>
              <a:rPr lang="en-GB" sz="2800" dirty="0" err="1" smtClean="0">
                <a:effectLst/>
                <a:latin typeface="Arial" charset="0"/>
              </a:rPr>
              <a:t>i</a:t>
            </a:r>
            <a:r>
              <a:rPr lang="en-GB" sz="2800" dirty="0" smtClean="0">
                <a:effectLst/>
                <a:latin typeface="Arial" charset="0"/>
              </a:rPr>
              <a:t>, j, e, f y g </a:t>
            </a:r>
            <a:r>
              <a:rPr lang="en-GB" sz="2800" dirty="0" err="1" smtClean="0">
                <a:effectLst/>
                <a:latin typeface="Arial" charset="0"/>
              </a:rPr>
              <a:t>deben</a:t>
            </a:r>
            <a:r>
              <a:rPr lang="en-GB" sz="2800" dirty="0" smtClean="0">
                <a:effectLst/>
                <a:latin typeface="Arial" charset="0"/>
              </a:rPr>
              <a:t> </a:t>
            </a:r>
            <a:r>
              <a:rPr lang="en-GB" sz="2800" dirty="0" err="1" smtClean="0">
                <a:effectLst/>
                <a:latin typeface="Arial" charset="0"/>
              </a:rPr>
              <a:t>ser</a:t>
            </a:r>
            <a:r>
              <a:rPr lang="en-GB" sz="2800" dirty="0" smtClean="0">
                <a:effectLst/>
                <a:latin typeface="Arial" charset="0"/>
              </a:rPr>
              <a:t> </a:t>
            </a:r>
            <a:r>
              <a:rPr lang="en-GB" sz="2800" dirty="0" err="1" smtClean="0">
                <a:effectLst/>
                <a:latin typeface="Arial" charset="0"/>
              </a:rPr>
              <a:t>determinados</a:t>
            </a:r>
            <a:r>
              <a:rPr lang="en-GB" sz="2800" dirty="0" smtClean="0">
                <a:effectLst/>
                <a:latin typeface="Arial" charset="0"/>
              </a:rPr>
              <a:t> para la </a:t>
            </a:r>
            <a:r>
              <a:rPr lang="en-GB" sz="2800" dirty="0" err="1" smtClean="0">
                <a:effectLst/>
                <a:latin typeface="Arial" charset="0"/>
              </a:rPr>
              <a:t>combustión</a:t>
            </a:r>
            <a:r>
              <a:rPr lang="en-GB" sz="2800" dirty="0" smtClean="0">
                <a:effectLst/>
                <a:latin typeface="Arial" charset="0"/>
              </a:rPr>
              <a:t> real.</a:t>
            </a:r>
          </a:p>
          <a:p>
            <a:pPr algn="just" eaLnBrk="1" hangingPunct="1">
              <a:buFont typeface="Wingdings" pitchFamily="2" charset="2"/>
              <a:buNone/>
              <a:defRPr/>
            </a:pPr>
            <a:endParaRPr lang="en-GB" sz="2000" dirty="0" smtClean="0">
              <a:effectLst/>
              <a:latin typeface="Arial" charset="0"/>
            </a:endParaRPr>
          </a:p>
          <a:p>
            <a:pPr algn="just" eaLnBrk="1" hangingPunct="1">
              <a:buFont typeface="Wingdings" pitchFamily="2" charset="2"/>
              <a:buNone/>
              <a:defRPr/>
            </a:pPr>
            <a:r>
              <a:rPr lang="en-GB" sz="2000" dirty="0" smtClean="0">
                <a:effectLst/>
                <a:latin typeface="Arial" charset="0"/>
              </a:rPr>
              <a:t>     </a:t>
            </a:r>
            <a:r>
              <a:rPr lang="en-GB" sz="2400" b="1" dirty="0" smtClean="0">
                <a:solidFill>
                  <a:srgbClr val="FF99FF"/>
                </a:solidFill>
                <a:effectLst/>
                <a:latin typeface="Arial" charset="0"/>
              </a:rPr>
              <a:t>PASOS:</a:t>
            </a:r>
          </a:p>
          <a:p>
            <a:pPr algn="just" eaLnBrk="1" hangingPunct="1">
              <a:buFont typeface="Wingdings" pitchFamily="2" charset="2"/>
              <a:buNone/>
              <a:defRPr/>
            </a:pPr>
            <a:r>
              <a:rPr lang="en-GB" sz="2400" dirty="0" smtClean="0">
                <a:effectLst/>
                <a:latin typeface="Arial" charset="0"/>
              </a:rPr>
              <a:t>    1.Reacción del combustible con </a:t>
            </a:r>
            <a:r>
              <a:rPr lang="en-GB" sz="2400" dirty="0" err="1" smtClean="0">
                <a:effectLst/>
                <a:latin typeface="Arial" charset="0"/>
              </a:rPr>
              <a:t>aire</a:t>
            </a:r>
            <a:r>
              <a:rPr lang="en-GB" sz="2400" dirty="0" smtClean="0">
                <a:effectLst/>
                <a:latin typeface="Arial" charset="0"/>
              </a:rPr>
              <a:t> </a:t>
            </a:r>
            <a:r>
              <a:rPr lang="en-GB" sz="2400" dirty="0" err="1" smtClean="0">
                <a:effectLst/>
                <a:latin typeface="Arial" charset="0"/>
              </a:rPr>
              <a:t>teórico</a:t>
            </a:r>
            <a:r>
              <a:rPr lang="en-GB" sz="2400" dirty="0" smtClean="0">
                <a:effectLst/>
                <a:latin typeface="Arial" charset="0"/>
              </a:rPr>
              <a:t>                                                             </a:t>
            </a:r>
            <a:r>
              <a:rPr lang="en-GB" sz="2400" dirty="0" err="1" smtClean="0">
                <a:effectLst/>
                <a:latin typeface="Arial" charset="0"/>
              </a:rPr>
              <a:t>estequiométrico</a:t>
            </a:r>
            <a:r>
              <a:rPr lang="en-GB" sz="2400" dirty="0" smtClean="0">
                <a:effectLst/>
                <a:latin typeface="Arial" charset="0"/>
              </a:rPr>
              <a:t>.                                                                 </a:t>
            </a:r>
          </a:p>
          <a:p>
            <a:pPr algn="just" eaLnBrk="1" hangingPunct="1">
              <a:buFont typeface="Wingdings" pitchFamily="2" charset="2"/>
              <a:buNone/>
              <a:defRPr/>
            </a:pPr>
            <a:r>
              <a:rPr lang="en-GB" sz="2400" dirty="0" smtClean="0">
                <a:effectLst/>
                <a:latin typeface="Arial" charset="0"/>
              </a:rPr>
              <a:t>    2.Reacción del combustible con </a:t>
            </a:r>
            <a:r>
              <a:rPr lang="en-GB" sz="2400" dirty="0" err="1" smtClean="0">
                <a:effectLst/>
                <a:latin typeface="Arial" charset="0"/>
              </a:rPr>
              <a:t>aire</a:t>
            </a:r>
            <a:r>
              <a:rPr lang="en-GB" sz="2400" dirty="0" smtClean="0">
                <a:effectLst/>
                <a:latin typeface="Arial" charset="0"/>
              </a:rPr>
              <a:t> real o </a:t>
            </a:r>
            <a:r>
              <a:rPr lang="en-GB" sz="2400" dirty="0" err="1" smtClean="0">
                <a:effectLst/>
                <a:latin typeface="Arial" charset="0"/>
              </a:rPr>
              <a:t>efectivo</a:t>
            </a:r>
            <a:r>
              <a:rPr lang="en-GB" sz="2400" dirty="0" smtClean="0">
                <a:effectLst/>
                <a:latin typeface="Arial" charset="0"/>
              </a:rPr>
              <a:t>.</a:t>
            </a:r>
          </a:p>
        </p:txBody>
      </p:sp>
      <p:sp>
        <p:nvSpPr>
          <p:cNvPr id="45059" name="Line 4"/>
          <p:cNvSpPr>
            <a:spLocks noChangeShapeType="1"/>
          </p:cNvSpPr>
          <p:nvPr/>
        </p:nvSpPr>
        <p:spPr bwMode="auto">
          <a:xfrm>
            <a:off x="4427538" y="2420938"/>
            <a:ext cx="57626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3"/>
          <p:cNvSpPr>
            <a:spLocks noChangeArrowheads="1"/>
          </p:cNvSpPr>
          <p:nvPr/>
        </p:nvSpPr>
        <p:spPr bwMode="auto">
          <a:xfrm>
            <a:off x="2743200" y="3357563"/>
            <a:ext cx="2514600" cy="1219200"/>
          </a:xfrm>
          <a:prstGeom prst="flowChartProcess">
            <a:avLst/>
          </a:prstGeom>
          <a:solidFill>
            <a:srgbClr val="FF5050"/>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es-ES" altLang="es-PE" b="1" dirty="0" smtClean="0"/>
              <a:t>COMBUSTIÓN </a:t>
            </a:r>
          </a:p>
          <a:p>
            <a:pPr algn="ctr" eaLnBrk="1" hangingPunct="1"/>
            <a:r>
              <a:rPr lang="es-ES" altLang="es-PE" b="1" dirty="0" smtClean="0"/>
              <a:t>COMPLETA</a:t>
            </a:r>
            <a:endParaRPr lang="es-ES" altLang="es-PE" b="1" dirty="0"/>
          </a:p>
        </p:txBody>
      </p:sp>
      <p:sp>
        <p:nvSpPr>
          <p:cNvPr id="27652" name="AutoShape 4"/>
          <p:cNvSpPr>
            <a:spLocks noChangeArrowheads="1"/>
          </p:cNvSpPr>
          <p:nvPr/>
        </p:nvSpPr>
        <p:spPr bwMode="auto">
          <a:xfrm>
            <a:off x="1600200" y="3500438"/>
            <a:ext cx="990600" cy="914400"/>
          </a:xfrm>
          <a:prstGeom prst="rightArrow">
            <a:avLst>
              <a:gd name="adj1" fmla="val 38194"/>
              <a:gd name="adj2" fmla="val 25002"/>
            </a:avLst>
          </a:prstGeom>
          <a:solidFill>
            <a:schemeClr val="accent4">
              <a:lumMod val="25000"/>
            </a:schemeClr>
          </a:solidFill>
          <a:ln w="12700">
            <a:solidFill>
              <a:schemeClr val="tx1"/>
            </a:solidFill>
            <a:miter lim="800000"/>
            <a:headEnd type="none" w="sm" len="sm"/>
            <a:tailEnd type="none" w="sm" len="sm"/>
          </a:ln>
        </p:spPr>
        <p:txBody>
          <a:bodyPr wrap="none" anchor="ctr"/>
          <a:lstStyle/>
          <a:p>
            <a:pPr algn="ctr">
              <a:defRPr/>
            </a:pPr>
            <a:endParaRPr lang="es-ES">
              <a:solidFill>
                <a:schemeClr val="bg1"/>
              </a:solidFill>
            </a:endParaRPr>
          </a:p>
        </p:txBody>
      </p:sp>
      <p:sp>
        <p:nvSpPr>
          <p:cNvPr id="46084" name="AutoShape 8"/>
          <p:cNvSpPr>
            <a:spLocks noChangeArrowheads="1"/>
          </p:cNvSpPr>
          <p:nvPr/>
        </p:nvSpPr>
        <p:spPr bwMode="auto">
          <a:xfrm>
            <a:off x="5486400" y="3517900"/>
            <a:ext cx="1219200" cy="990600"/>
          </a:xfrm>
          <a:prstGeom prst="rightArrow">
            <a:avLst>
              <a:gd name="adj1" fmla="val 50000"/>
              <a:gd name="adj2" fmla="val 30769"/>
            </a:avLst>
          </a:prstGeom>
          <a:solidFill>
            <a:srgbClr val="C00000"/>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46085" name="Text Box 11"/>
          <p:cNvSpPr txBox="1">
            <a:spLocks noChangeArrowheads="1"/>
          </p:cNvSpPr>
          <p:nvPr/>
        </p:nvSpPr>
        <p:spPr bwMode="auto">
          <a:xfrm>
            <a:off x="395288" y="2244725"/>
            <a:ext cx="2362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COMBUSTIBLE</a:t>
            </a:r>
          </a:p>
          <a:p>
            <a:pPr algn="ctr" eaLnBrk="1" hangingPunct="1">
              <a:spcBef>
                <a:spcPct val="50000"/>
              </a:spcBef>
            </a:pPr>
            <a:r>
              <a:rPr lang="es-PE" altLang="es-PE"/>
              <a:t>C + H + S + N</a:t>
            </a:r>
          </a:p>
          <a:p>
            <a:pPr algn="ctr" eaLnBrk="1" hangingPunct="1">
              <a:spcBef>
                <a:spcPct val="50000"/>
              </a:spcBef>
            </a:pPr>
            <a:r>
              <a:rPr lang="es-PE" altLang="es-PE"/>
              <a:t>  C</a:t>
            </a:r>
            <a:r>
              <a:rPr lang="es-PE" altLang="es-PE" sz="2800" baseline="-25000"/>
              <a:t>a</a:t>
            </a:r>
            <a:r>
              <a:rPr lang="es-PE" altLang="es-PE"/>
              <a:t>H</a:t>
            </a:r>
            <a:r>
              <a:rPr lang="es-PE" altLang="es-PE" sz="2800" baseline="-25000"/>
              <a:t>b</a:t>
            </a:r>
            <a:r>
              <a:rPr lang="es-PE" altLang="es-PE"/>
              <a:t>S</a:t>
            </a:r>
            <a:r>
              <a:rPr lang="es-PE" altLang="es-PE" sz="2800" baseline="-25000"/>
              <a:t>c</a:t>
            </a:r>
            <a:r>
              <a:rPr lang="es-PE" altLang="es-PE"/>
              <a:t>N</a:t>
            </a:r>
            <a:r>
              <a:rPr lang="es-PE" altLang="es-PE" sz="2800" baseline="-25000"/>
              <a:t>d</a:t>
            </a:r>
            <a:endParaRPr lang="es-PE" altLang="es-PE" baseline="-25000"/>
          </a:p>
          <a:p>
            <a:pPr eaLnBrk="1" hangingPunct="1">
              <a:spcBef>
                <a:spcPct val="50000"/>
              </a:spcBef>
            </a:pPr>
            <a:endParaRPr lang="es-ES" altLang="es-PE"/>
          </a:p>
        </p:txBody>
      </p:sp>
      <p:sp>
        <p:nvSpPr>
          <p:cNvPr id="46086" name="Text Box 13"/>
          <p:cNvSpPr txBox="1">
            <a:spLocks noChangeArrowheads="1"/>
          </p:cNvSpPr>
          <p:nvPr/>
        </p:nvSpPr>
        <p:spPr bwMode="auto">
          <a:xfrm>
            <a:off x="2195513" y="908050"/>
            <a:ext cx="367188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EXCESO DE AIRE (%)</a:t>
            </a:r>
          </a:p>
          <a:p>
            <a:pPr algn="ctr" eaLnBrk="1" hangingPunct="1">
              <a:spcBef>
                <a:spcPct val="50000"/>
              </a:spcBef>
            </a:pPr>
            <a:r>
              <a:rPr lang="es-PE" altLang="es-PE"/>
              <a:t>21% O</a:t>
            </a:r>
            <a:r>
              <a:rPr lang="es-PE" altLang="es-PE" sz="2800" baseline="-25000"/>
              <a:t>2</a:t>
            </a:r>
            <a:endParaRPr lang="es-PE" altLang="es-PE" baseline="-25000"/>
          </a:p>
          <a:p>
            <a:pPr algn="ctr" eaLnBrk="1" hangingPunct="1">
              <a:spcBef>
                <a:spcPct val="50000"/>
              </a:spcBef>
            </a:pPr>
            <a:r>
              <a:rPr lang="es-PE" altLang="es-PE"/>
              <a:t>79 % N</a:t>
            </a:r>
            <a:r>
              <a:rPr lang="es-PE" altLang="es-PE" sz="2800" baseline="-25000"/>
              <a:t>2</a:t>
            </a:r>
            <a:endParaRPr lang="es-ES" altLang="es-PE" baseline="-25000"/>
          </a:p>
        </p:txBody>
      </p:sp>
      <p:sp>
        <p:nvSpPr>
          <p:cNvPr id="46087" name="AutoShape 15"/>
          <p:cNvSpPr>
            <a:spLocks noChangeArrowheads="1"/>
          </p:cNvSpPr>
          <p:nvPr/>
        </p:nvSpPr>
        <p:spPr bwMode="auto">
          <a:xfrm>
            <a:off x="4610100" y="4724400"/>
            <a:ext cx="609600" cy="533400"/>
          </a:xfrm>
          <a:prstGeom prst="downArrow">
            <a:avLst>
              <a:gd name="adj1" fmla="val 50000"/>
              <a:gd name="adj2" fmla="val 25000"/>
            </a:avLst>
          </a:prstGeom>
          <a:solidFill>
            <a:srgbClr val="FF99FF"/>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46088" name="Text Box 16"/>
          <p:cNvSpPr txBox="1">
            <a:spLocks noChangeArrowheads="1"/>
          </p:cNvSpPr>
          <p:nvPr/>
        </p:nvSpPr>
        <p:spPr bwMode="auto">
          <a:xfrm>
            <a:off x="4043363" y="5373688"/>
            <a:ext cx="1752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PÉRDIDAS DE CALOR</a:t>
            </a:r>
            <a:endParaRPr lang="es-ES" altLang="es-PE"/>
          </a:p>
        </p:txBody>
      </p:sp>
      <p:sp>
        <p:nvSpPr>
          <p:cNvPr id="46089" name="Text Box 17"/>
          <p:cNvSpPr txBox="1">
            <a:spLocks noChangeArrowheads="1"/>
          </p:cNvSpPr>
          <p:nvPr/>
        </p:nvSpPr>
        <p:spPr bwMode="auto">
          <a:xfrm>
            <a:off x="6443663" y="1844675"/>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PRODUCTOS DE LA COMBUSTIÓN</a:t>
            </a:r>
            <a:endParaRPr lang="es-ES" altLang="es-PE"/>
          </a:p>
        </p:txBody>
      </p:sp>
      <p:sp>
        <p:nvSpPr>
          <p:cNvPr id="46090" name="Text Box 18"/>
          <p:cNvSpPr txBox="1">
            <a:spLocks noChangeArrowheads="1"/>
          </p:cNvSpPr>
          <p:nvPr/>
        </p:nvSpPr>
        <p:spPr bwMode="auto">
          <a:xfrm>
            <a:off x="6948488" y="2708275"/>
            <a:ext cx="838200" cy="3170238"/>
          </a:xfrm>
          <a:prstGeom prst="rect">
            <a:avLst/>
          </a:prstGeom>
          <a:solidFill>
            <a:srgbClr val="C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s-PE" altLang="es-PE"/>
              <a:t>CO</a:t>
            </a:r>
            <a:r>
              <a:rPr lang="es-PE" altLang="es-PE" sz="2800" baseline="-25000"/>
              <a:t>2</a:t>
            </a:r>
            <a:endParaRPr lang="es-PE" altLang="es-PE"/>
          </a:p>
          <a:p>
            <a:pPr eaLnBrk="1" hangingPunct="1">
              <a:spcBef>
                <a:spcPct val="50000"/>
              </a:spcBef>
            </a:pPr>
            <a:r>
              <a:rPr lang="es-PE" altLang="es-PE"/>
              <a:t>H</a:t>
            </a:r>
            <a:r>
              <a:rPr lang="es-PE" altLang="es-PE" sz="2800" baseline="-25000"/>
              <a:t>2</a:t>
            </a:r>
            <a:r>
              <a:rPr lang="es-PE" altLang="es-PE"/>
              <a:t>O </a:t>
            </a:r>
          </a:p>
          <a:p>
            <a:pPr eaLnBrk="1" hangingPunct="1">
              <a:spcBef>
                <a:spcPct val="50000"/>
              </a:spcBef>
            </a:pPr>
            <a:r>
              <a:rPr lang="es-PE" altLang="es-PE"/>
              <a:t>SO</a:t>
            </a:r>
            <a:r>
              <a:rPr lang="es-PE" altLang="es-PE" sz="2800" baseline="-25000"/>
              <a:t>3</a:t>
            </a:r>
            <a:endParaRPr lang="es-PE" altLang="es-PE"/>
          </a:p>
          <a:p>
            <a:pPr eaLnBrk="1" hangingPunct="1">
              <a:spcBef>
                <a:spcPct val="50000"/>
              </a:spcBef>
            </a:pPr>
            <a:r>
              <a:rPr lang="es-PE" altLang="es-PE"/>
              <a:t>N</a:t>
            </a:r>
            <a:r>
              <a:rPr lang="es-PE" altLang="es-PE" sz="2800" baseline="-25000"/>
              <a:t>2</a:t>
            </a:r>
            <a:r>
              <a:rPr lang="es-PE" altLang="es-PE"/>
              <a:t>O</a:t>
            </a:r>
            <a:r>
              <a:rPr lang="es-PE" altLang="es-PE" sz="2800" baseline="-25000"/>
              <a:t>5</a:t>
            </a:r>
            <a:r>
              <a:rPr lang="es-PE" altLang="es-PE"/>
              <a:t> O</a:t>
            </a:r>
            <a:r>
              <a:rPr lang="es-PE" altLang="es-PE" sz="2800" baseline="-25000"/>
              <a:t>2</a:t>
            </a:r>
            <a:endParaRPr lang="es-PE" altLang="es-PE"/>
          </a:p>
          <a:p>
            <a:pPr eaLnBrk="1" hangingPunct="1">
              <a:spcBef>
                <a:spcPct val="50000"/>
              </a:spcBef>
            </a:pPr>
            <a:r>
              <a:rPr lang="es-PE" altLang="es-PE"/>
              <a:t>N</a:t>
            </a:r>
            <a:r>
              <a:rPr lang="es-PE" altLang="es-PE" sz="2800" baseline="-25000"/>
              <a:t>2</a:t>
            </a:r>
          </a:p>
          <a:p>
            <a:pPr eaLnBrk="1" hangingPunct="1">
              <a:spcBef>
                <a:spcPct val="50000"/>
              </a:spcBef>
            </a:pPr>
            <a:endParaRPr lang="es-PE" altLang="es-PE" baseline="-25000"/>
          </a:p>
        </p:txBody>
      </p:sp>
      <p:sp>
        <p:nvSpPr>
          <p:cNvPr id="18" name="AutoShape 15"/>
          <p:cNvSpPr>
            <a:spLocks noChangeArrowheads="1"/>
          </p:cNvSpPr>
          <p:nvPr/>
        </p:nvSpPr>
        <p:spPr bwMode="auto">
          <a:xfrm rot="10800000">
            <a:off x="2843213" y="4695825"/>
            <a:ext cx="609600" cy="533400"/>
          </a:xfrm>
          <a:prstGeom prst="downArrow">
            <a:avLst>
              <a:gd name="adj1" fmla="val 50000"/>
              <a:gd name="adj2" fmla="val 25000"/>
            </a:avLst>
          </a:prstGeom>
          <a:solidFill>
            <a:schemeClr val="bg1">
              <a:lumMod val="60000"/>
              <a:lumOff val="40000"/>
            </a:schemeClr>
          </a:solidFill>
          <a:ln w="12700">
            <a:solidFill>
              <a:schemeClr val="tx1"/>
            </a:solidFill>
            <a:miter lim="800000"/>
            <a:headEnd type="none" w="sm" len="sm"/>
            <a:tailEnd type="none" w="sm" len="sm"/>
          </a:ln>
        </p:spPr>
        <p:txBody>
          <a:bodyPr wrap="none" anchor="ctr"/>
          <a:lstStyle/>
          <a:p>
            <a:pPr>
              <a:defRPr/>
            </a:pPr>
            <a:endParaRPr lang="es-PE"/>
          </a:p>
        </p:txBody>
      </p:sp>
      <p:sp>
        <p:nvSpPr>
          <p:cNvPr id="46092" name="Text Box 16"/>
          <p:cNvSpPr txBox="1">
            <a:spLocks noChangeArrowheads="1"/>
          </p:cNvSpPr>
          <p:nvPr/>
        </p:nvSpPr>
        <p:spPr bwMode="auto">
          <a:xfrm>
            <a:off x="2268538" y="5375275"/>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s-PE" altLang="es-PE"/>
              <a:t>REQUISITOS TÉRMICOS</a:t>
            </a:r>
            <a:endParaRPr lang="es-ES" altLang="es-PE"/>
          </a:p>
        </p:txBody>
      </p:sp>
      <p:sp>
        <p:nvSpPr>
          <p:cNvPr id="46093" name="AutoShape 5"/>
          <p:cNvSpPr>
            <a:spLocks noChangeArrowheads="1"/>
          </p:cNvSpPr>
          <p:nvPr/>
        </p:nvSpPr>
        <p:spPr bwMode="auto">
          <a:xfrm rot="5400000">
            <a:off x="3525838" y="2527300"/>
            <a:ext cx="914400" cy="457200"/>
          </a:xfrm>
          <a:prstGeom prst="rightArrow">
            <a:avLst>
              <a:gd name="adj1" fmla="val 50000"/>
              <a:gd name="adj2" fmla="val 50000"/>
            </a:avLst>
          </a:prstGeom>
          <a:solidFill>
            <a:srgbClr val="9999FF"/>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46094" name="13 CuadroTexto"/>
          <p:cNvSpPr txBox="1">
            <a:spLocks noChangeArrowheads="1"/>
          </p:cNvSpPr>
          <p:nvPr/>
        </p:nvSpPr>
        <p:spPr bwMode="auto">
          <a:xfrm>
            <a:off x="7775575" y="4437063"/>
            <a:ext cx="1368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a:solidFill>
                  <a:srgbClr val="FFFF00"/>
                </a:solidFill>
              </a:rPr>
              <a:t>&gt; 2000 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ChangeArrowheads="1"/>
          </p:cNvSpPr>
          <p:nvPr>
            <p:ph type="title"/>
          </p:nvPr>
        </p:nvSpPr>
        <p:spPr>
          <a:xfrm>
            <a:off x="457200" y="709067"/>
            <a:ext cx="8229600" cy="847725"/>
          </a:xfrm>
        </p:spPr>
        <p:txBody>
          <a:bodyPr/>
          <a:lstStyle/>
          <a:p>
            <a:pPr algn="l" eaLnBrk="1" hangingPunct="1">
              <a:defRPr/>
            </a:pPr>
            <a:r>
              <a:rPr lang="en-GB" sz="3200" dirty="0" smtClean="0">
                <a:solidFill>
                  <a:srgbClr val="6666FF"/>
                </a:solidFill>
                <a:latin typeface="Arial" charset="0"/>
              </a:rPr>
              <a:t>   </a:t>
            </a:r>
            <a:r>
              <a:rPr lang="en-GB" sz="3200" dirty="0" smtClean="0">
                <a:solidFill>
                  <a:srgbClr val="FFC000"/>
                </a:solidFill>
                <a:latin typeface="Arial" charset="0"/>
              </a:rPr>
              <a:t>CARBÓN MINERAL</a:t>
            </a:r>
          </a:p>
        </p:txBody>
      </p:sp>
      <p:sp>
        <p:nvSpPr>
          <p:cNvPr id="39939" name="Rectangle 3"/>
          <p:cNvSpPr>
            <a:spLocks noGrp="1" noChangeArrowheads="1"/>
          </p:cNvSpPr>
          <p:nvPr>
            <p:ph sz="half" idx="1"/>
          </p:nvPr>
        </p:nvSpPr>
        <p:spPr>
          <a:xfrm>
            <a:off x="468313" y="1484313"/>
            <a:ext cx="4038600" cy="4530725"/>
          </a:xfrm>
        </p:spPr>
        <p:txBody>
          <a:bodyPr/>
          <a:lstStyle/>
          <a:p>
            <a:pPr algn="just" eaLnBrk="1" hangingPunct="1">
              <a:buFont typeface="Wingdings" pitchFamily="2" charset="2"/>
              <a:buNone/>
              <a:defRPr/>
            </a:pPr>
            <a:r>
              <a:rPr lang="en-GB" sz="2400" dirty="0" smtClean="0">
                <a:latin typeface="Arial" charset="0"/>
              </a:rPr>
              <a:t>    </a:t>
            </a:r>
            <a:r>
              <a:rPr lang="en-GB" sz="2400" dirty="0" err="1" smtClean="0">
                <a:latin typeface="Arial" charset="0"/>
              </a:rPr>
              <a:t>Es</a:t>
            </a:r>
            <a:r>
              <a:rPr lang="en-GB" sz="2400" dirty="0" smtClean="0">
                <a:latin typeface="Arial" charset="0"/>
              </a:rPr>
              <a:t> </a:t>
            </a:r>
            <a:r>
              <a:rPr lang="en-GB" sz="2400" dirty="0" err="1" smtClean="0">
                <a:latin typeface="Arial" charset="0"/>
              </a:rPr>
              <a:t>una</a:t>
            </a:r>
            <a:r>
              <a:rPr lang="en-GB" sz="2400" dirty="0" smtClean="0">
                <a:latin typeface="Arial" charset="0"/>
              </a:rPr>
              <a:t> </a:t>
            </a:r>
            <a:r>
              <a:rPr lang="en-GB" sz="2400" dirty="0" err="1" smtClean="0">
                <a:latin typeface="Arial" charset="0"/>
              </a:rPr>
              <a:t>sustancia</a:t>
            </a:r>
            <a:r>
              <a:rPr lang="en-GB" sz="2400" dirty="0" smtClean="0">
                <a:latin typeface="Arial" charset="0"/>
              </a:rPr>
              <a:t> </a:t>
            </a:r>
            <a:r>
              <a:rPr lang="en-GB" sz="2400" dirty="0" err="1" smtClean="0">
                <a:latin typeface="Arial" charset="0"/>
              </a:rPr>
              <a:t>dura</a:t>
            </a:r>
            <a:r>
              <a:rPr lang="en-GB" sz="2400" dirty="0" smtClean="0">
                <a:latin typeface="Arial" charset="0"/>
              </a:rPr>
              <a:t>, de </a:t>
            </a:r>
            <a:r>
              <a:rPr lang="en-GB" sz="2400" dirty="0" err="1" smtClean="0">
                <a:latin typeface="Arial" charset="0"/>
              </a:rPr>
              <a:t>origen</a:t>
            </a:r>
            <a:r>
              <a:rPr lang="en-GB" sz="2400" dirty="0" smtClean="0">
                <a:latin typeface="Arial" charset="0"/>
              </a:rPr>
              <a:t> mineral, de </a:t>
            </a:r>
            <a:r>
              <a:rPr lang="en-GB" sz="2400" dirty="0" err="1" smtClean="0">
                <a:latin typeface="Arial" charset="0"/>
              </a:rPr>
              <a:t>color</a:t>
            </a:r>
            <a:r>
              <a:rPr lang="en-GB" sz="2400" dirty="0" smtClean="0">
                <a:latin typeface="Arial" charset="0"/>
              </a:rPr>
              <a:t> </a:t>
            </a:r>
            <a:r>
              <a:rPr lang="en-GB" sz="2400" dirty="0" err="1" smtClean="0">
                <a:latin typeface="Arial" charset="0"/>
              </a:rPr>
              <a:t>oscuro</a:t>
            </a:r>
            <a:r>
              <a:rPr lang="en-GB" sz="2400" dirty="0" smtClean="0">
                <a:latin typeface="Arial" charset="0"/>
              </a:rPr>
              <a:t> o </a:t>
            </a:r>
            <a:r>
              <a:rPr lang="en-GB" sz="2400" dirty="0" err="1" smtClean="0">
                <a:latin typeface="Arial" charset="0"/>
              </a:rPr>
              <a:t>casi</a:t>
            </a:r>
            <a:r>
              <a:rPr lang="en-GB" sz="2400" dirty="0" smtClean="0">
                <a:latin typeface="Arial" charset="0"/>
              </a:rPr>
              <a:t> negro </a:t>
            </a:r>
            <a:r>
              <a:rPr lang="en-GB" sz="2400" dirty="0" err="1" smtClean="0">
                <a:latin typeface="Arial" charset="0"/>
              </a:rPr>
              <a:t>que</a:t>
            </a:r>
            <a:r>
              <a:rPr lang="en-GB" sz="2400" dirty="0" smtClean="0">
                <a:latin typeface="Arial" charset="0"/>
              </a:rPr>
              <a:t> </a:t>
            </a:r>
            <a:r>
              <a:rPr lang="en-GB" sz="2400" dirty="0" err="1" smtClean="0">
                <a:latin typeface="Arial" charset="0"/>
              </a:rPr>
              <a:t>resulta</a:t>
            </a:r>
            <a:r>
              <a:rPr lang="en-GB" sz="2400" dirty="0" smtClean="0">
                <a:latin typeface="Arial" charset="0"/>
              </a:rPr>
              <a:t> de la </a:t>
            </a:r>
            <a:r>
              <a:rPr lang="en-GB" sz="2400" dirty="0" err="1" smtClean="0">
                <a:latin typeface="Arial" charset="0"/>
              </a:rPr>
              <a:t>descomposición</a:t>
            </a:r>
            <a:r>
              <a:rPr lang="en-GB" sz="2400" dirty="0" smtClean="0">
                <a:latin typeface="Arial" charset="0"/>
              </a:rPr>
              <a:t> </a:t>
            </a:r>
            <a:r>
              <a:rPr lang="en-GB" sz="2400" dirty="0" err="1" smtClean="0">
                <a:latin typeface="Arial" charset="0"/>
              </a:rPr>
              <a:t>lenta</a:t>
            </a:r>
            <a:r>
              <a:rPr lang="en-GB" sz="2400" dirty="0" smtClean="0">
                <a:latin typeface="Arial" charset="0"/>
              </a:rPr>
              <a:t> de la </a:t>
            </a:r>
            <a:r>
              <a:rPr lang="en-GB" sz="2400" dirty="0" err="1" smtClean="0">
                <a:latin typeface="Arial" charset="0"/>
              </a:rPr>
              <a:t>materia</a:t>
            </a:r>
            <a:r>
              <a:rPr lang="en-GB" sz="2400" dirty="0" smtClean="0">
                <a:latin typeface="Arial" charset="0"/>
              </a:rPr>
              <a:t> le</a:t>
            </a:r>
            <a:r>
              <a:rPr lang="en-US" sz="2400" dirty="0" err="1" smtClean="0">
                <a:latin typeface="Arial" charset="0"/>
                <a:cs typeface="Times New Roman" pitchFamily="18" charset="0"/>
              </a:rPr>
              <a:t>ñosa</a:t>
            </a:r>
            <a:r>
              <a:rPr lang="en-US" sz="2400" dirty="0" smtClean="0">
                <a:latin typeface="Arial" charset="0"/>
                <a:cs typeface="Times New Roman" pitchFamily="18" charset="0"/>
              </a:rPr>
              <a:t> de los </a:t>
            </a:r>
            <a:r>
              <a:rPr lang="en-US" sz="2400" dirty="0" err="1" smtClean="0">
                <a:latin typeface="Arial" charset="0"/>
                <a:cs typeface="Times New Roman" pitchFamily="18" charset="0"/>
              </a:rPr>
              <a:t>bosques</a:t>
            </a:r>
            <a:r>
              <a:rPr lang="en-US" sz="2400" dirty="0" smtClean="0">
                <a:latin typeface="Arial" charset="0"/>
                <a:cs typeface="Times New Roman" pitchFamily="18" charset="0"/>
              </a:rPr>
              <a:t>.</a:t>
            </a:r>
          </a:p>
          <a:p>
            <a:pPr algn="just" eaLnBrk="1" hangingPunct="1">
              <a:buFont typeface="Wingdings" pitchFamily="2" charset="2"/>
              <a:buNone/>
              <a:defRPr/>
            </a:pPr>
            <a:r>
              <a:rPr lang="en-US" sz="2400" dirty="0" smtClean="0">
                <a:latin typeface="Arial" charset="0"/>
                <a:cs typeface="Times New Roman" pitchFamily="18" charset="0"/>
              </a:rPr>
              <a:t>    </a:t>
            </a:r>
            <a:r>
              <a:rPr lang="en-US" sz="2400" dirty="0" err="1" smtClean="0">
                <a:latin typeface="Arial" charset="0"/>
                <a:cs typeface="Times New Roman" pitchFamily="18" charset="0"/>
              </a:rPr>
              <a:t>Arde</a:t>
            </a:r>
            <a:r>
              <a:rPr lang="en-US" sz="2400" dirty="0" smtClean="0">
                <a:latin typeface="Arial" charset="0"/>
                <a:cs typeface="Times New Roman" pitchFamily="18" charset="0"/>
              </a:rPr>
              <a:t> con </a:t>
            </a:r>
            <a:r>
              <a:rPr lang="en-US" sz="2400" dirty="0" err="1" smtClean="0">
                <a:latin typeface="Arial" charset="0"/>
                <a:cs typeface="Times New Roman" pitchFamily="18" charset="0"/>
              </a:rPr>
              <a:t>dificultad</a:t>
            </a:r>
            <a:r>
              <a:rPr lang="en-US" sz="2400" dirty="0" smtClean="0">
                <a:latin typeface="Arial" charset="0"/>
                <a:cs typeface="Times New Roman" pitchFamily="18" charset="0"/>
              </a:rPr>
              <a:t> en </a:t>
            </a:r>
            <a:r>
              <a:rPr lang="en-US" sz="2400" dirty="0" err="1" smtClean="0">
                <a:latin typeface="Arial" charset="0"/>
                <a:cs typeface="Times New Roman" pitchFamily="18" charset="0"/>
              </a:rPr>
              <a:t>comparación</a:t>
            </a:r>
            <a:r>
              <a:rPr lang="en-US" sz="2400" dirty="0" smtClean="0">
                <a:latin typeface="Arial" charset="0"/>
                <a:cs typeface="Times New Roman" pitchFamily="18" charset="0"/>
              </a:rPr>
              <a:t> con el </a:t>
            </a:r>
            <a:r>
              <a:rPr lang="en-US" sz="2400" dirty="0" err="1" smtClean="0">
                <a:latin typeface="Arial" charset="0"/>
                <a:cs typeface="Times New Roman" pitchFamily="18" charset="0"/>
              </a:rPr>
              <a:t>carbón</a:t>
            </a:r>
            <a:r>
              <a:rPr lang="en-US" sz="2400" dirty="0" smtClean="0">
                <a:latin typeface="Arial" charset="0"/>
                <a:cs typeface="Times New Roman" pitchFamily="18" charset="0"/>
              </a:rPr>
              <a:t> de </a:t>
            </a:r>
            <a:r>
              <a:rPr lang="en-US" sz="2400" dirty="0" err="1" smtClean="0">
                <a:latin typeface="Arial" charset="0"/>
                <a:cs typeface="Times New Roman" pitchFamily="18" charset="0"/>
              </a:rPr>
              <a:t>leña</a:t>
            </a:r>
            <a:r>
              <a:rPr lang="en-US" sz="2400" dirty="0" smtClean="0">
                <a:latin typeface="Arial" charset="0"/>
                <a:cs typeface="Times New Roman" pitchFamily="18" charset="0"/>
              </a:rPr>
              <a:t>, </a:t>
            </a:r>
            <a:r>
              <a:rPr lang="en-US" sz="2400" dirty="0" err="1" smtClean="0">
                <a:latin typeface="Arial" charset="0"/>
                <a:cs typeface="Times New Roman" pitchFamily="18" charset="0"/>
              </a:rPr>
              <a:t>pero</a:t>
            </a:r>
            <a:r>
              <a:rPr lang="en-US" sz="2400" dirty="0" smtClean="0">
                <a:latin typeface="Arial" charset="0"/>
                <a:cs typeface="Times New Roman" pitchFamily="18" charset="0"/>
              </a:rPr>
              <a:t> </a:t>
            </a:r>
            <a:r>
              <a:rPr lang="en-US" sz="2400" dirty="0" err="1" smtClean="0">
                <a:latin typeface="Arial" charset="0"/>
                <a:cs typeface="Times New Roman" pitchFamily="18" charset="0"/>
              </a:rPr>
              <a:t>tiene</a:t>
            </a:r>
            <a:r>
              <a:rPr lang="en-US" sz="2400" dirty="0" smtClean="0">
                <a:latin typeface="Arial" charset="0"/>
                <a:cs typeface="Times New Roman" pitchFamily="18" charset="0"/>
              </a:rPr>
              <a:t> mayor </a:t>
            </a:r>
            <a:r>
              <a:rPr lang="en-US" sz="2400" dirty="0" err="1" smtClean="0">
                <a:latin typeface="Arial" charset="0"/>
                <a:cs typeface="Times New Roman" pitchFamily="18" charset="0"/>
              </a:rPr>
              <a:t>poder</a:t>
            </a:r>
            <a:r>
              <a:rPr lang="en-US" sz="2400" dirty="0" smtClean="0">
                <a:latin typeface="Arial" charset="0"/>
                <a:cs typeface="Times New Roman" pitchFamily="18" charset="0"/>
              </a:rPr>
              <a:t> </a:t>
            </a:r>
            <a:r>
              <a:rPr lang="en-US" sz="2400" dirty="0" err="1" smtClean="0">
                <a:latin typeface="Arial" charset="0"/>
                <a:cs typeface="Times New Roman" pitchFamily="18" charset="0"/>
              </a:rPr>
              <a:t>calorífico</a:t>
            </a:r>
            <a:r>
              <a:rPr lang="en-US" sz="2400" dirty="0" smtClean="0">
                <a:latin typeface="Arial" charset="0"/>
                <a:cs typeface="Times New Roman" pitchFamily="18" charset="0"/>
              </a:rPr>
              <a:t> </a:t>
            </a:r>
            <a:r>
              <a:rPr lang="en-US" sz="2400" dirty="0" err="1" smtClean="0">
                <a:latin typeface="Arial" charset="0"/>
                <a:cs typeface="Times New Roman" pitchFamily="18" charset="0"/>
              </a:rPr>
              <a:t>que</a:t>
            </a:r>
            <a:r>
              <a:rPr lang="en-US" sz="2400" dirty="0" smtClean="0">
                <a:latin typeface="Arial" charset="0"/>
                <a:cs typeface="Times New Roman" pitchFamily="18" charset="0"/>
              </a:rPr>
              <a:t> </a:t>
            </a:r>
            <a:r>
              <a:rPr lang="en-US" sz="2400" dirty="0" err="1" smtClean="0">
                <a:latin typeface="Arial" charset="0"/>
                <a:cs typeface="Times New Roman" pitchFamily="18" charset="0"/>
              </a:rPr>
              <a:t>éste</a:t>
            </a:r>
            <a:r>
              <a:rPr lang="en-US" sz="2400" dirty="0" smtClean="0">
                <a:latin typeface="Arial" charset="0"/>
                <a:cs typeface="Times New Roman" pitchFamily="18" charset="0"/>
              </a:rPr>
              <a:t>.</a:t>
            </a:r>
          </a:p>
        </p:txBody>
      </p:sp>
      <p:pic>
        <p:nvPicPr>
          <p:cNvPr id="13316" name="Picture 9" descr="Carb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628775"/>
            <a:ext cx="34893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251520" y="836885"/>
            <a:ext cx="8424863" cy="5832475"/>
          </a:xfrm>
        </p:spPr>
        <p:txBody>
          <a:bodyPr/>
          <a:lstStyle/>
          <a:p>
            <a:pPr algn="just" eaLnBrk="1" hangingPunct="1">
              <a:lnSpc>
                <a:spcPct val="90000"/>
              </a:lnSpc>
              <a:buFont typeface="Wingdings" pitchFamily="2" charset="2"/>
              <a:buNone/>
              <a:defRPr/>
            </a:pPr>
            <a:r>
              <a:rPr lang="en-GB" dirty="0" smtClean="0"/>
              <a:t>   </a:t>
            </a:r>
            <a:r>
              <a:rPr lang="en-GB" sz="2800" b="1" dirty="0" smtClean="0">
                <a:solidFill>
                  <a:srgbClr val="FF0000"/>
                </a:solidFill>
                <a:latin typeface="Arial" charset="0"/>
              </a:rPr>
              <a:t>ANÁLISIS DE LOS PRODUCTOS DE LA COMBUSTIÓN</a:t>
            </a:r>
          </a:p>
          <a:p>
            <a:pPr algn="just" eaLnBrk="1" hangingPunct="1">
              <a:lnSpc>
                <a:spcPct val="90000"/>
              </a:lnSpc>
              <a:buFont typeface="Wingdings" pitchFamily="2" charset="2"/>
              <a:buNone/>
              <a:defRPr/>
            </a:pPr>
            <a:r>
              <a:rPr lang="en-GB" sz="2800" dirty="0" smtClean="0">
                <a:latin typeface="Arial" charset="0"/>
              </a:rPr>
              <a:t>   </a:t>
            </a:r>
            <a:r>
              <a:rPr lang="en-GB" sz="2800" dirty="0" err="1" smtClean="0">
                <a:latin typeface="Arial" charset="0"/>
              </a:rPr>
              <a:t>Es</a:t>
            </a:r>
            <a:r>
              <a:rPr lang="en-GB" sz="2800" dirty="0" smtClean="0">
                <a:latin typeface="Arial" charset="0"/>
              </a:rPr>
              <a:t> el </a:t>
            </a:r>
            <a:r>
              <a:rPr lang="en-GB" sz="2800" dirty="0" err="1" smtClean="0">
                <a:latin typeface="Arial" charset="0"/>
              </a:rPr>
              <a:t>análisis</a:t>
            </a:r>
            <a:r>
              <a:rPr lang="en-GB" sz="2800" dirty="0" smtClean="0">
                <a:latin typeface="Arial" charset="0"/>
              </a:rPr>
              <a:t> de los gases o </a:t>
            </a:r>
            <a:r>
              <a:rPr lang="en-GB" sz="2800" dirty="0" err="1" smtClean="0">
                <a:latin typeface="Arial" charset="0"/>
              </a:rPr>
              <a:t>análisis</a:t>
            </a:r>
            <a:r>
              <a:rPr lang="en-GB" sz="2800" dirty="0" smtClean="0">
                <a:latin typeface="Arial" charset="0"/>
              </a:rPr>
              <a:t> de los </a:t>
            </a:r>
            <a:r>
              <a:rPr lang="en-GB" sz="2800" dirty="0" err="1" smtClean="0">
                <a:latin typeface="Arial" charset="0"/>
              </a:rPr>
              <a:t>humos</a:t>
            </a:r>
            <a:r>
              <a:rPr lang="en-GB" sz="2800" dirty="0" smtClean="0">
                <a:latin typeface="Arial" charset="0"/>
              </a:rPr>
              <a:t> de los </a:t>
            </a:r>
            <a:r>
              <a:rPr lang="en-GB" sz="2800" dirty="0" err="1" smtClean="0">
                <a:latin typeface="Arial" charset="0"/>
              </a:rPr>
              <a:t>productos</a:t>
            </a:r>
            <a:r>
              <a:rPr lang="en-GB" sz="2800" dirty="0" smtClean="0">
                <a:latin typeface="Arial" charset="0"/>
              </a:rPr>
              <a:t> de la </a:t>
            </a:r>
            <a:r>
              <a:rPr lang="en-GB" sz="2800" dirty="0" err="1" smtClean="0">
                <a:latin typeface="Arial" charset="0"/>
              </a:rPr>
              <a:t>combustión</a:t>
            </a:r>
            <a:r>
              <a:rPr lang="en-GB" sz="2800" dirty="0" smtClean="0">
                <a:latin typeface="Arial" charset="0"/>
              </a:rPr>
              <a:t> </a:t>
            </a:r>
            <a:r>
              <a:rPr lang="en-GB" sz="2800" dirty="0" err="1" smtClean="0">
                <a:latin typeface="Arial" charset="0"/>
              </a:rPr>
              <a:t>que</a:t>
            </a:r>
            <a:r>
              <a:rPr lang="en-GB" sz="2800" dirty="0" smtClean="0">
                <a:latin typeface="Arial" charset="0"/>
              </a:rPr>
              <a:t> </a:t>
            </a:r>
            <a:r>
              <a:rPr lang="en-GB" sz="2800" dirty="0" err="1" smtClean="0">
                <a:latin typeface="Arial" charset="0"/>
              </a:rPr>
              <a:t>nos</a:t>
            </a:r>
            <a:r>
              <a:rPr lang="en-GB" sz="2800" dirty="0" smtClean="0">
                <a:latin typeface="Arial" charset="0"/>
              </a:rPr>
              <a:t> </a:t>
            </a:r>
            <a:r>
              <a:rPr lang="en-GB" sz="2800" dirty="0" err="1" smtClean="0">
                <a:latin typeface="Arial" charset="0"/>
              </a:rPr>
              <a:t>otorga</a:t>
            </a:r>
            <a:r>
              <a:rPr lang="en-GB" sz="2800" dirty="0" smtClean="0">
                <a:latin typeface="Arial" charset="0"/>
              </a:rPr>
              <a:t> </a:t>
            </a:r>
            <a:r>
              <a:rPr lang="en-GB" sz="2800" dirty="0" err="1" smtClean="0">
                <a:latin typeface="Arial" charset="0"/>
              </a:rPr>
              <a:t>como</a:t>
            </a:r>
            <a:r>
              <a:rPr lang="en-GB" sz="2800" dirty="0" smtClean="0">
                <a:latin typeface="Arial" charset="0"/>
              </a:rPr>
              <a:t> </a:t>
            </a:r>
            <a:r>
              <a:rPr lang="en-GB" sz="2800" dirty="0" err="1" smtClean="0">
                <a:latin typeface="Arial" charset="0"/>
              </a:rPr>
              <a:t>resultado</a:t>
            </a:r>
            <a:r>
              <a:rPr lang="en-GB" sz="2800" dirty="0" smtClean="0">
                <a:latin typeface="Arial" charset="0"/>
              </a:rPr>
              <a:t> la </a:t>
            </a:r>
            <a:r>
              <a:rPr lang="en-GB" sz="2800" dirty="0" err="1" smtClean="0">
                <a:latin typeface="Arial" charset="0"/>
              </a:rPr>
              <a:t>composición</a:t>
            </a:r>
            <a:r>
              <a:rPr lang="en-GB" sz="2800" dirty="0" smtClean="0">
                <a:latin typeface="Arial" charset="0"/>
              </a:rPr>
              <a:t> </a:t>
            </a:r>
            <a:r>
              <a:rPr lang="en-GB" sz="2800" dirty="0" err="1" smtClean="0">
                <a:latin typeface="Arial" charset="0"/>
              </a:rPr>
              <a:t>volumétrica</a:t>
            </a:r>
            <a:r>
              <a:rPr lang="en-GB" sz="2800" dirty="0" smtClean="0">
                <a:latin typeface="Arial" charset="0"/>
              </a:rPr>
              <a:t> o molar de los </a:t>
            </a:r>
            <a:r>
              <a:rPr lang="en-GB" sz="2800" dirty="0" err="1" smtClean="0">
                <a:latin typeface="Arial" charset="0"/>
              </a:rPr>
              <a:t>productos</a:t>
            </a:r>
            <a:r>
              <a:rPr lang="en-GB" sz="2800" dirty="0" smtClean="0">
                <a:latin typeface="Arial" charset="0"/>
              </a:rPr>
              <a:t>.</a:t>
            </a:r>
          </a:p>
          <a:p>
            <a:pPr algn="just" eaLnBrk="1" hangingPunct="1">
              <a:lnSpc>
                <a:spcPct val="90000"/>
              </a:lnSpc>
              <a:buFont typeface="Wingdings" pitchFamily="2" charset="2"/>
              <a:buNone/>
              <a:defRPr/>
            </a:pPr>
            <a:r>
              <a:rPr lang="en-GB" sz="2800" dirty="0" smtClean="0">
                <a:latin typeface="Arial" charset="0"/>
              </a:rPr>
              <a:t>   </a:t>
            </a:r>
            <a:r>
              <a:rPr lang="en-GB" sz="2800" dirty="0" smtClean="0">
                <a:solidFill>
                  <a:srgbClr val="FF66FF"/>
                </a:solidFill>
                <a:latin typeface="Arial" charset="0"/>
              </a:rPr>
              <a:t>a) </a:t>
            </a:r>
            <a:r>
              <a:rPr lang="en-GB" sz="2800" b="1" u="sng" dirty="0" smtClean="0">
                <a:solidFill>
                  <a:srgbClr val="FF66FF"/>
                </a:solidFill>
                <a:latin typeface="Arial" charset="0"/>
              </a:rPr>
              <a:t>En base </a:t>
            </a:r>
            <a:r>
              <a:rPr lang="en-GB" sz="2800" b="1" u="sng" dirty="0" err="1" smtClean="0">
                <a:solidFill>
                  <a:srgbClr val="FF66FF"/>
                </a:solidFill>
                <a:latin typeface="Arial" charset="0"/>
              </a:rPr>
              <a:t>húmeda</a:t>
            </a:r>
            <a:r>
              <a:rPr lang="en-GB" sz="2800" b="1" u="sng" dirty="0" smtClean="0">
                <a:solidFill>
                  <a:srgbClr val="FF66FF"/>
                </a:solidFill>
                <a:latin typeface="Arial" charset="0"/>
              </a:rPr>
              <a:t> o total</a:t>
            </a:r>
            <a:r>
              <a:rPr lang="en-GB" sz="2800" dirty="0" smtClean="0">
                <a:latin typeface="Arial" charset="0"/>
              </a:rPr>
              <a:t>. Describe </a:t>
            </a:r>
            <a:r>
              <a:rPr lang="en-GB" sz="2800" dirty="0" err="1" smtClean="0">
                <a:latin typeface="Arial" charset="0"/>
              </a:rPr>
              <a:t>cuál</a:t>
            </a:r>
            <a:r>
              <a:rPr lang="en-GB" sz="2800" dirty="0" smtClean="0">
                <a:latin typeface="Arial" charset="0"/>
              </a:rPr>
              <a:t> </a:t>
            </a:r>
            <a:r>
              <a:rPr lang="en-GB" sz="2800" dirty="0" err="1" smtClean="0">
                <a:latin typeface="Arial" charset="0"/>
              </a:rPr>
              <a:t>es</a:t>
            </a:r>
            <a:r>
              <a:rPr lang="en-GB" sz="2800" dirty="0" smtClean="0">
                <a:latin typeface="Arial" charset="0"/>
              </a:rPr>
              <a:t> la </a:t>
            </a:r>
            <a:r>
              <a:rPr lang="en-GB" sz="2800" dirty="0" err="1" smtClean="0">
                <a:latin typeface="Arial" charset="0"/>
              </a:rPr>
              <a:t>composición</a:t>
            </a:r>
            <a:r>
              <a:rPr lang="en-GB" sz="2800" dirty="0" smtClean="0">
                <a:latin typeface="Arial" charset="0"/>
              </a:rPr>
              <a:t> </a:t>
            </a:r>
            <a:r>
              <a:rPr lang="en-GB" sz="2800" dirty="0" err="1" smtClean="0">
                <a:latin typeface="Arial" charset="0"/>
              </a:rPr>
              <a:t>porcentual</a:t>
            </a:r>
            <a:r>
              <a:rPr lang="en-GB" sz="2800" dirty="0" smtClean="0">
                <a:latin typeface="Arial" charset="0"/>
              </a:rPr>
              <a:t> de los </a:t>
            </a:r>
            <a:r>
              <a:rPr lang="en-GB" sz="2800" dirty="0" err="1" smtClean="0">
                <a:latin typeface="Arial" charset="0"/>
              </a:rPr>
              <a:t>productos</a:t>
            </a:r>
            <a:r>
              <a:rPr lang="en-GB" sz="2800" dirty="0" smtClean="0">
                <a:latin typeface="Arial" charset="0"/>
              </a:rPr>
              <a:t> de la </a:t>
            </a:r>
            <a:r>
              <a:rPr lang="en-GB" sz="2800" dirty="0" err="1" smtClean="0">
                <a:latin typeface="Arial" charset="0"/>
              </a:rPr>
              <a:t>combustión</a:t>
            </a:r>
            <a:r>
              <a:rPr lang="en-GB" sz="2800" dirty="0" smtClean="0">
                <a:latin typeface="Arial" charset="0"/>
              </a:rPr>
              <a:t> </a:t>
            </a:r>
            <a:r>
              <a:rPr lang="en-GB" sz="2800" dirty="0" err="1" smtClean="0">
                <a:latin typeface="Arial" charset="0"/>
              </a:rPr>
              <a:t>constituidos</a:t>
            </a:r>
            <a:r>
              <a:rPr lang="en-GB" sz="2800" dirty="0" smtClean="0">
                <a:latin typeface="Arial" charset="0"/>
              </a:rPr>
              <a:t> </a:t>
            </a:r>
            <a:r>
              <a:rPr lang="en-GB" sz="2800" dirty="0" err="1" smtClean="0">
                <a:latin typeface="Arial" charset="0"/>
              </a:rPr>
              <a:t>principalmente</a:t>
            </a:r>
            <a:r>
              <a:rPr lang="en-GB" sz="2800" dirty="0" smtClean="0">
                <a:latin typeface="Arial" charset="0"/>
              </a:rPr>
              <a:t> </a:t>
            </a:r>
            <a:r>
              <a:rPr lang="en-GB" sz="2800" dirty="0" err="1" smtClean="0">
                <a:latin typeface="Arial" charset="0"/>
              </a:rPr>
              <a:t>por</a:t>
            </a:r>
            <a:r>
              <a:rPr lang="en-GB" sz="2800" dirty="0" smtClean="0">
                <a:latin typeface="Arial" charset="0"/>
              </a:rPr>
              <a:t> CO</a:t>
            </a:r>
            <a:r>
              <a:rPr lang="en-GB" sz="2800" baseline="-25000" dirty="0" smtClean="0">
                <a:latin typeface="Arial" charset="0"/>
              </a:rPr>
              <a:t>2</a:t>
            </a:r>
            <a:r>
              <a:rPr lang="en-GB" sz="2800" dirty="0" smtClean="0">
                <a:latin typeface="Arial" charset="0"/>
              </a:rPr>
              <a:t>, CO, O</a:t>
            </a:r>
            <a:r>
              <a:rPr lang="en-GB" sz="2800" baseline="-25000" dirty="0" smtClean="0">
                <a:latin typeface="Arial" charset="0"/>
              </a:rPr>
              <a:t>2</a:t>
            </a:r>
            <a:r>
              <a:rPr lang="en-GB" sz="2800" dirty="0" smtClean="0">
                <a:latin typeface="Arial" charset="0"/>
              </a:rPr>
              <a:t>, N</a:t>
            </a:r>
            <a:r>
              <a:rPr lang="en-GB" sz="2800" baseline="-25000" dirty="0" smtClean="0">
                <a:latin typeface="Arial" charset="0"/>
              </a:rPr>
              <a:t>2</a:t>
            </a:r>
            <a:r>
              <a:rPr lang="en-GB" sz="2800" dirty="0" smtClean="0">
                <a:latin typeface="Arial" charset="0"/>
              </a:rPr>
              <a:t> y H</a:t>
            </a:r>
            <a:r>
              <a:rPr lang="en-GB" sz="2800" baseline="-25000" dirty="0" smtClean="0">
                <a:latin typeface="Arial" charset="0"/>
              </a:rPr>
              <a:t>2</a:t>
            </a:r>
            <a:r>
              <a:rPr lang="en-GB" sz="2800" dirty="0" smtClean="0">
                <a:latin typeface="Arial" charset="0"/>
              </a:rPr>
              <a:t>O.</a:t>
            </a:r>
          </a:p>
          <a:p>
            <a:pPr algn="just" eaLnBrk="1" hangingPunct="1">
              <a:lnSpc>
                <a:spcPct val="90000"/>
              </a:lnSpc>
              <a:buFont typeface="Wingdings" pitchFamily="2" charset="2"/>
              <a:buNone/>
              <a:defRPr/>
            </a:pPr>
            <a:r>
              <a:rPr lang="en-GB" sz="2800" dirty="0" smtClean="0">
                <a:latin typeface="Arial" charset="0"/>
              </a:rPr>
              <a:t>   </a:t>
            </a:r>
            <a:r>
              <a:rPr lang="en-GB" sz="2800" dirty="0" smtClean="0">
                <a:solidFill>
                  <a:srgbClr val="FF66FF"/>
                </a:solidFill>
                <a:latin typeface="Arial" charset="0"/>
              </a:rPr>
              <a:t>b) </a:t>
            </a:r>
            <a:r>
              <a:rPr lang="en-GB" sz="2800" b="1" u="sng" dirty="0" smtClean="0">
                <a:solidFill>
                  <a:srgbClr val="FF66FF"/>
                </a:solidFill>
                <a:latin typeface="Arial" charset="0"/>
              </a:rPr>
              <a:t>En base </a:t>
            </a:r>
            <a:r>
              <a:rPr lang="en-GB" sz="2800" b="1" u="sng" dirty="0" err="1" smtClean="0">
                <a:solidFill>
                  <a:srgbClr val="FF66FF"/>
                </a:solidFill>
                <a:latin typeface="Arial" charset="0"/>
              </a:rPr>
              <a:t>seca</a:t>
            </a:r>
            <a:r>
              <a:rPr lang="en-GB" sz="2800" dirty="0" smtClean="0">
                <a:latin typeface="Arial" charset="0"/>
              </a:rPr>
              <a:t>. </a:t>
            </a:r>
            <a:r>
              <a:rPr lang="en-GB" sz="2800" dirty="0" err="1" smtClean="0">
                <a:latin typeface="Arial" charset="0"/>
              </a:rPr>
              <a:t>Nos</a:t>
            </a:r>
            <a:r>
              <a:rPr lang="en-GB" sz="2800" dirty="0" smtClean="0">
                <a:latin typeface="Arial" charset="0"/>
              </a:rPr>
              <a:t> </a:t>
            </a:r>
            <a:r>
              <a:rPr lang="en-GB" sz="2800" dirty="0" err="1" smtClean="0">
                <a:latin typeface="Arial" charset="0"/>
              </a:rPr>
              <a:t>suministra</a:t>
            </a:r>
            <a:r>
              <a:rPr lang="en-GB" sz="2800" dirty="0" smtClean="0">
                <a:latin typeface="Arial" charset="0"/>
              </a:rPr>
              <a:t> la </a:t>
            </a:r>
            <a:r>
              <a:rPr lang="en-GB" sz="2800" dirty="0" err="1" smtClean="0">
                <a:latin typeface="Arial" charset="0"/>
              </a:rPr>
              <a:t>composición</a:t>
            </a:r>
            <a:r>
              <a:rPr lang="en-GB" sz="2800" dirty="0" smtClean="0">
                <a:latin typeface="Arial" charset="0"/>
              </a:rPr>
              <a:t> de los </a:t>
            </a:r>
            <a:r>
              <a:rPr lang="en-GB" sz="2800" dirty="0" err="1" smtClean="0">
                <a:latin typeface="Arial" charset="0"/>
              </a:rPr>
              <a:t>productos</a:t>
            </a:r>
            <a:r>
              <a:rPr lang="en-GB" sz="2800" dirty="0" smtClean="0">
                <a:latin typeface="Arial" charset="0"/>
              </a:rPr>
              <a:t> “</a:t>
            </a:r>
            <a:r>
              <a:rPr lang="en-GB" sz="2800" dirty="0" err="1" smtClean="0">
                <a:latin typeface="Arial" charset="0"/>
              </a:rPr>
              <a:t>secos</a:t>
            </a:r>
            <a:r>
              <a:rPr lang="en-GB" sz="2800" dirty="0" smtClean="0">
                <a:latin typeface="Arial" charset="0"/>
              </a:rPr>
              <a:t>” o no </a:t>
            </a:r>
            <a:r>
              <a:rPr lang="en-GB" sz="2800" dirty="0" err="1" smtClean="0">
                <a:latin typeface="Arial" charset="0"/>
              </a:rPr>
              <a:t>condensables</a:t>
            </a:r>
            <a:r>
              <a:rPr lang="en-GB" sz="2800" dirty="0" smtClean="0">
                <a:latin typeface="Arial" charset="0"/>
              </a:rPr>
              <a:t> </a:t>
            </a:r>
            <a:r>
              <a:rPr lang="en-GB" sz="2800" dirty="0" err="1" smtClean="0">
                <a:latin typeface="Arial" charset="0"/>
              </a:rPr>
              <a:t>constituidos</a:t>
            </a:r>
            <a:r>
              <a:rPr lang="en-GB" sz="2800" dirty="0" smtClean="0">
                <a:latin typeface="Arial" charset="0"/>
              </a:rPr>
              <a:t> </a:t>
            </a:r>
            <a:r>
              <a:rPr lang="en-GB" sz="2800" dirty="0" err="1" smtClean="0">
                <a:latin typeface="Arial" charset="0"/>
              </a:rPr>
              <a:t>principalmente</a:t>
            </a:r>
            <a:r>
              <a:rPr lang="en-GB" sz="2800" dirty="0" smtClean="0">
                <a:latin typeface="Arial" charset="0"/>
              </a:rPr>
              <a:t> </a:t>
            </a:r>
            <a:r>
              <a:rPr lang="en-GB" sz="2800" dirty="0" err="1" smtClean="0">
                <a:latin typeface="Arial" charset="0"/>
              </a:rPr>
              <a:t>por</a:t>
            </a:r>
            <a:r>
              <a:rPr lang="en-GB" sz="2800" dirty="0" smtClean="0">
                <a:latin typeface="Arial" charset="0"/>
              </a:rPr>
              <a:t> CO</a:t>
            </a:r>
            <a:r>
              <a:rPr lang="en-GB" sz="2800" baseline="-25000" dirty="0" smtClean="0">
                <a:latin typeface="Arial" charset="0"/>
              </a:rPr>
              <a:t>2</a:t>
            </a:r>
            <a:r>
              <a:rPr lang="en-GB" sz="2800" dirty="0" smtClean="0">
                <a:latin typeface="Arial" charset="0"/>
              </a:rPr>
              <a:t>, CO, O</a:t>
            </a:r>
            <a:r>
              <a:rPr lang="en-GB" sz="2800" baseline="-25000" dirty="0" smtClean="0">
                <a:latin typeface="Arial" charset="0"/>
              </a:rPr>
              <a:t>2 y</a:t>
            </a:r>
            <a:r>
              <a:rPr lang="en-GB" sz="2800" dirty="0" smtClean="0">
                <a:latin typeface="Arial" charset="0"/>
              </a:rPr>
              <a:t> N</a:t>
            </a:r>
            <a:r>
              <a:rPr lang="en-GB" sz="2800" baseline="-25000" dirty="0" smtClean="0">
                <a:latin typeface="Arial" charset="0"/>
              </a:rPr>
              <a:t>2</a:t>
            </a:r>
            <a:r>
              <a:rPr lang="en-GB" sz="2800" dirty="0" smtClean="0">
                <a:latin typeface="Arial" charset="0"/>
              </a:rPr>
              <a:t>.</a:t>
            </a:r>
          </a:p>
          <a:p>
            <a:pPr algn="just" eaLnBrk="1" hangingPunct="1">
              <a:lnSpc>
                <a:spcPct val="90000"/>
              </a:lnSpc>
              <a:buFont typeface="Wingdings" pitchFamily="2" charset="2"/>
              <a:buNone/>
              <a:defRPr/>
            </a:pPr>
            <a:endParaRPr lang="en-GB" sz="2800" dirty="0" smtClean="0">
              <a:latin typeface="Arial" charset="0"/>
            </a:endParaRPr>
          </a:p>
          <a:p>
            <a:pPr algn="just" eaLnBrk="1" hangingPunct="1">
              <a:lnSpc>
                <a:spcPct val="90000"/>
              </a:lnSpc>
              <a:buFont typeface="Wingdings" pitchFamily="2" charset="2"/>
              <a:buNone/>
              <a:defRPr/>
            </a:pPr>
            <a:endParaRPr lang="en-GB" sz="2800" dirty="0" smtClean="0">
              <a:latin typeface="Arial"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68313" y="1124346"/>
            <a:ext cx="8229600" cy="5761038"/>
          </a:xfrm>
        </p:spPr>
        <p:txBody>
          <a:bodyPr/>
          <a:lstStyle/>
          <a:p>
            <a:pPr marL="609600" indent="-609600" eaLnBrk="1" hangingPunct="1">
              <a:buFont typeface="Wingdings" pitchFamily="2" charset="2"/>
              <a:buNone/>
              <a:defRPr/>
            </a:pPr>
            <a:r>
              <a:rPr lang="en-GB" dirty="0" smtClean="0"/>
              <a:t>     </a:t>
            </a:r>
            <a:r>
              <a:rPr lang="en-GB" b="1" dirty="0" smtClean="0">
                <a:solidFill>
                  <a:srgbClr val="FFC000"/>
                </a:solidFill>
                <a:latin typeface="Arial" charset="0"/>
              </a:rPr>
              <a:t>-MÉTODOS</a:t>
            </a:r>
          </a:p>
          <a:p>
            <a:pPr marL="609600" indent="-609600" algn="just" eaLnBrk="1" hangingPunct="1">
              <a:buFont typeface="Wingdings" pitchFamily="2" charset="2"/>
              <a:buNone/>
              <a:defRPr/>
            </a:pPr>
            <a:r>
              <a:rPr lang="en-GB" dirty="0" smtClean="0"/>
              <a:t>      </a:t>
            </a:r>
            <a:r>
              <a:rPr lang="en-GB" sz="2800" dirty="0" smtClean="0">
                <a:latin typeface="Arial" charset="0"/>
              </a:rPr>
              <a:t>Para la </a:t>
            </a:r>
            <a:r>
              <a:rPr lang="en-GB" sz="2800" dirty="0" err="1" smtClean="0">
                <a:latin typeface="Arial" charset="0"/>
              </a:rPr>
              <a:t>determinación</a:t>
            </a:r>
            <a:r>
              <a:rPr lang="en-GB" sz="2800" dirty="0" smtClean="0">
                <a:latin typeface="Arial" charset="0"/>
              </a:rPr>
              <a:t> de la </a:t>
            </a:r>
            <a:r>
              <a:rPr lang="en-GB" sz="2800" dirty="0" err="1" smtClean="0">
                <a:latin typeface="Arial" charset="0"/>
              </a:rPr>
              <a:t>composición</a:t>
            </a:r>
            <a:r>
              <a:rPr lang="en-GB" sz="2800" dirty="0" smtClean="0">
                <a:latin typeface="Arial" charset="0"/>
              </a:rPr>
              <a:t> de los </a:t>
            </a:r>
            <a:r>
              <a:rPr lang="en-GB" sz="2800" dirty="0" err="1" smtClean="0">
                <a:latin typeface="Arial" charset="0"/>
              </a:rPr>
              <a:t>productos</a:t>
            </a:r>
            <a:r>
              <a:rPr lang="en-GB" sz="2800" dirty="0" smtClean="0">
                <a:latin typeface="Arial" charset="0"/>
              </a:rPr>
              <a:t> de la </a:t>
            </a:r>
            <a:r>
              <a:rPr lang="en-GB" sz="2800" dirty="0" err="1" smtClean="0">
                <a:latin typeface="Arial" charset="0"/>
              </a:rPr>
              <a:t>combustión</a:t>
            </a:r>
            <a:r>
              <a:rPr lang="en-GB" sz="2800" dirty="0" smtClean="0">
                <a:latin typeface="Arial" charset="0"/>
              </a:rPr>
              <a:t> se </a:t>
            </a:r>
            <a:r>
              <a:rPr lang="en-GB" sz="2800" dirty="0" err="1" smtClean="0">
                <a:latin typeface="Arial" charset="0"/>
              </a:rPr>
              <a:t>utilizan</a:t>
            </a:r>
            <a:r>
              <a:rPr lang="en-GB" sz="2800" dirty="0" smtClean="0">
                <a:latin typeface="Arial" charset="0"/>
              </a:rPr>
              <a:t> los </a:t>
            </a:r>
            <a:r>
              <a:rPr lang="en-GB" sz="2800" dirty="0" err="1" smtClean="0">
                <a:latin typeface="Arial" charset="0"/>
              </a:rPr>
              <a:t>siguientes</a:t>
            </a:r>
            <a:r>
              <a:rPr lang="en-GB" sz="2800" dirty="0" smtClean="0">
                <a:latin typeface="Arial" charset="0"/>
              </a:rPr>
              <a:t> </a:t>
            </a:r>
            <a:r>
              <a:rPr lang="en-GB" sz="2800" dirty="0" err="1" smtClean="0">
                <a:latin typeface="Arial" charset="0"/>
              </a:rPr>
              <a:t>métodos</a:t>
            </a:r>
            <a:r>
              <a:rPr lang="en-GB" sz="2800" dirty="0" smtClean="0">
                <a:latin typeface="Arial" charset="0"/>
              </a:rPr>
              <a:t>:</a:t>
            </a:r>
          </a:p>
          <a:p>
            <a:pPr marL="609600" indent="-609600" algn="just" eaLnBrk="1" hangingPunct="1">
              <a:buFont typeface="Wingdings" pitchFamily="2" charset="2"/>
              <a:buNone/>
              <a:defRPr/>
            </a:pPr>
            <a:endParaRPr lang="en-GB" sz="2800" dirty="0" smtClean="0">
              <a:latin typeface="Arial" charset="0"/>
            </a:endParaRPr>
          </a:p>
          <a:p>
            <a:pPr marL="609600" indent="-609600" algn="just" eaLnBrk="1" hangingPunct="1">
              <a:buFont typeface="Wingdings" pitchFamily="2" charset="2"/>
              <a:buNone/>
              <a:defRPr/>
            </a:pPr>
            <a:r>
              <a:rPr lang="en-GB" sz="2800" dirty="0" smtClean="0">
                <a:latin typeface="Arial" charset="0"/>
              </a:rPr>
              <a:t>      a)</a:t>
            </a:r>
            <a:r>
              <a:rPr lang="en-GB" sz="2800" b="1" dirty="0" err="1" smtClean="0">
                <a:solidFill>
                  <a:srgbClr val="FFFF00"/>
                </a:solidFill>
                <a:latin typeface="Arial" charset="0"/>
              </a:rPr>
              <a:t>Análisis</a:t>
            </a:r>
            <a:r>
              <a:rPr lang="en-GB" sz="2800" b="1" dirty="0" smtClean="0">
                <a:solidFill>
                  <a:srgbClr val="FFFF00"/>
                </a:solidFill>
                <a:latin typeface="Arial" charset="0"/>
              </a:rPr>
              <a:t> ORSAT</a:t>
            </a:r>
            <a:r>
              <a:rPr lang="en-GB" sz="2800" dirty="0" smtClean="0">
                <a:latin typeface="Arial" charset="0"/>
              </a:rPr>
              <a:t>.</a:t>
            </a:r>
          </a:p>
          <a:p>
            <a:pPr marL="609600" indent="-609600" algn="just" eaLnBrk="1" hangingPunct="1">
              <a:buFont typeface="Wingdings" pitchFamily="2" charset="2"/>
              <a:buNone/>
              <a:defRPr/>
            </a:pPr>
            <a:r>
              <a:rPr lang="en-GB" sz="2800" dirty="0" smtClean="0">
                <a:latin typeface="Arial" charset="0"/>
              </a:rPr>
              <a:t>      b)</a:t>
            </a:r>
            <a:r>
              <a:rPr lang="en-GB" sz="2800" dirty="0" err="1" smtClean="0">
                <a:latin typeface="Arial" charset="0"/>
              </a:rPr>
              <a:t>Conductividad</a:t>
            </a:r>
            <a:r>
              <a:rPr lang="en-GB" sz="2800" dirty="0" smtClean="0">
                <a:latin typeface="Arial" charset="0"/>
              </a:rPr>
              <a:t> </a:t>
            </a:r>
            <a:r>
              <a:rPr lang="en-GB" sz="2800" dirty="0" err="1" smtClean="0">
                <a:latin typeface="Arial" charset="0"/>
              </a:rPr>
              <a:t>térmica</a:t>
            </a:r>
            <a:r>
              <a:rPr lang="en-GB" sz="2800" dirty="0" smtClean="0">
                <a:latin typeface="Arial" charset="0"/>
              </a:rPr>
              <a:t>.</a:t>
            </a:r>
          </a:p>
          <a:p>
            <a:pPr marL="609600" indent="-609600" algn="just" eaLnBrk="1" hangingPunct="1">
              <a:buFont typeface="Wingdings" pitchFamily="2" charset="2"/>
              <a:buNone/>
              <a:defRPr/>
            </a:pPr>
            <a:r>
              <a:rPr lang="en-GB" sz="2800" dirty="0" smtClean="0">
                <a:latin typeface="Arial" charset="0"/>
              </a:rPr>
              <a:t>      c)Resistencia </a:t>
            </a:r>
            <a:r>
              <a:rPr lang="en-GB" sz="2800" dirty="0" err="1" smtClean="0">
                <a:latin typeface="Arial" charset="0"/>
              </a:rPr>
              <a:t>magnética</a:t>
            </a:r>
            <a:r>
              <a:rPr lang="en-GB" sz="2800" dirty="0" smtClean="0">
                <a:latin typeface="Arial" charset="0"/>
              </a:rPr>
              <a:t>.</a:t>
            </a:r>
          </a:p>
          <a:p>
            <a:pPr marL="609600" indent="-609600" algn="just" eaLnBrk="1" hangingPunct="1">
              <a:buFont typeface="Wingdings" pitchFamily="2" charset="2"/>
              <a:buNone/>
              <a:defRPr/>
            </a:pPr>
            <a:r>
              <a:rPr lang="en-GB" sz="2800" dirty="0" smtClean="0">
                <a:latin typeface="Arial" charset="0"/>
              </a:rPr>
              <a:t>      d)</a:t>
            </a:r>
            <a:r>
              <a:rPr lang="en-GB" sz="2800" dirty="0" err="1" smtClean="0">
                <a:latin typeface="Arial" charset="0"/>
              </a:rPr>
              <a:t>Medidor</a:t>
            </a:r>
            <a:r>
              <a:rPr lang="en-GB" sz="2800" dirty="0" smtClean="0">
                <a:latin typeface="Arial" charset="0"/>
              </a:rPr>
              <a:t> de CO</a:t>
            </a:r>
            <a:r>
              <a:rPr lang="en-GB" sz="2800" baseline="-25000" dirty="0" smtClean="0">
                <a:latin typeface="Arial" charset="0"/>
              </a:rPr>
              <a:t>2</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6" name="Rectangle 8"/>
          <p:cNvSpPr>
            <a:spLocks noGrp="1" noChangeArrowheads="1"/>
          </p:cNvSpPr>
          <p:nvPr>
            <p:ph type="title"/>
          </p:nvPr>
        </p:nvSpPr>
        <p:spPr>
          <a:xfrm>
            <a:off x="611188" y="620713"/>
            <a:ext cx="5194300" cy="774700"/>
          </a:xfrm>
        </p:spPr>
        <p:txBody>
          <a:bodyPr/>
          <a:lstStyle/>
          <a:p>
            <a:pPr algn="l" eaLnBrk="1" hangingPunct="1">
              <a:defRPr/>
            </a:pPr>
            <a:r>
              <a:rPr lang="en-GB" sz="3200" dirty="0" smtClean="0">
                <a:solidFill>
                  <a:srgbClr val="FF0000"/>
                </a:solidFill>
                <a:latin typeface="Arial" charset="0"/>
              </a:rPr>
              <a:t>EL ANALIZADOR ORSAT</a:t>
            </a:r>
          </a:p>
        </p:txBody>
      </p:sp>
      <p:sp>
        <p:nvSpPr>
          <p:cNvPr id="63494" name="Rectangle 6"/>
          <p:cNvSpPr>
            <a:spLocks noGrp="1" noChangeArrowheads="1"/>
          </p:cNvSpPr>
          <p:nvPr>
            <p:ph idx="1"/>
          </p:nvPr>
        </p:nvSpPr>
        <p:spPr>
          <a:xfrm>
            <a:off x="1042988" y="2276475"/>
            <a:ext cx="3168650" cy="3313113"/>
          </a:xfrm>
        </p:spPr>
        <p:txBody>
          <a:bodyPr/>
          <a:lstStyle/>
          <a:p>
            <a:pPr algn="just" eaLnBrk="1" hangingPunct="1">
              <a:buFont typeface="Wingdings" pitchFamily="2" charset="2"/>
              <a:buNone/>
              <a:defRPr/>
            </a:pPr>
            <a:r>
              <a:rPr lang="en-GB" sz="2800" smtClean="0"/>
              <a:t>    </a:t>
            </a:r>
            <a:r>
              <a:rPr lang="en-GB" sz="2800" smtClean="0">
                <a:latin typeface="Arial" charset="0"/>
              </a:rPr>
              <a:t>Determina la composición en volumen del CO</a:t>
            </a:r>
            <a:r>
              <a:rPr lang="en-GB" sz="2800" baseline="-25000" smtClean="0">
                <a:latin typeface="Arial" charset="0"/>
              </a:rPr>
              <a:t>2</a:t>
            </a:r>
            <a:r>
              <a:rPr lang="en-GB" sz="2800" smtClean="0">
                <a:latin typeface="Arial" charset="0"/>
              </a:rPr>
              <a:t>, CO y O</a:t>
            </a:r>
            <a:r>
              <a:rPr lang="en-GB" sz="2800" baseline="-25000" smtClean="0">
                <a:latin typeface="Arial" charset="0"/>
              </a:rPr>
              <a:t>2 </a:t>
            </a:r>
            <a:r>
              <a:rPr lang="en-GB" sz="2800" smtClean="0">
                <a:latin typeface="Arial" charset="0"/>
              </a:rPr>
              <a:t>de una muestra de productos .</a:t>
            </a:r>
          </a:p>
          <a:p>
            <a:pPr algn="just" eaLnBrk="1" hangingPunct="1">
              <a:buFont typeface="Wingdings" pitchFamily="2" charset="2"/>
              <a:buNone/>
              <a:defRPr/>
            </a:pPr>
            <a:endParaRPr lang="en-GB" sz="2800" smtClean="0">
              <a:latin typeface="Arial" charset="0"/>
            </a:endParaRPr>
          </a:p>
          <a:p>
            <a:pPr eaLnBrk="1" hangingPunct="1">
              <a:buFont typeface="Wingdings" pitchFamily="2" charset="2"/>
              <a:buNone/>
              <a:defRPr/>
            </a:pPr>
            <a:endParaRPr lang="en-GB" sz="2800" smtClean="0">
              <a:latin typeface="Arial" charset="0"/>
            </a:endParaRPr>
          </a:p>
        </p:txBody>
      </p:sp>
      <p:pic>
        <p:nvPicPr>
          <p:cNvPr id="49156" name="Picture 4" descr="Orsat-(nue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1341438"/>
            <a:ext cx="277336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539750" y="692697"/>
            <a:ext cx="8229600" cy="576064"/>
          </a:xfrm>
        </p:spPr>
        <p:txBody>
          <a:bodyPr/>
          <a:lstStyle/>
          <a:p>
            <a:pPr eaLnBrk="1" hangingPunct="1">
              <a:buFont typeface="Wingdings" pitchFamily="2" charset="2"/>
              <a:buNone/>
              <a:defRPr/>
            </a:pPr>
            <a:r>
              <a:rPr lang="en-GB" b="1" dirty="0" smtClean="0">
                <a:solidFill>
                  <a:srgbClr val="FF0000"/>
                </a:solidFill>
                <a:latin typeface="Arial" charset="0"/>
              </a:rPr>
              <a:t>CALOR DE COMBUSTIÓN</a:t>
            </a:r>
          </a:p>
          <a:p>
            <a:pPr eaLnBrk="1" hangingPunct="1">
              <a:buFont typeface="Wingdings" pitchFamily="2" charset="2"/>
              <a:buNone/>
              <a:defRPr/>
            </a:pPr>
            <a:endParaRPr lang="en-GB" sz="1400" dirty="0" smtClean="0">
              <a:solidFill>
                <a:schemeClr val="tx2"/>
              </a:solidFill>
            </a:endParaRPr>
          </a:p>
          <a:p>
            <a:pPr eaLnBrk="1" hangingPunct="1">
              <a:buFont typeface="Wingdings" pitchFamily="2" charset="2"/>
              <a:buNone/>
              <a:defRPr/>
            </a:pPr>
            <a:endParaRPr lang="en-GB" dirty="0" smtClean="0"/>
          </a:p>
          <a:p>
            <a:pPr eaLnBrk="1" hangingPunct="1">
              <a:buFont typeface="Wingdings" pitchFamily="2" charset="2"/>
              <a:buNone/>
              <a:defRPr/>
            </a:pPr>
            <a:endParaRPr lang="en-GB" dirty="0" smtClean="0"/>
          </a:p>
        </p:txBody>
      </p:sp>
      <p:sp>
        <p:nvSpPr>
          <p:cNvPr id="50179" name="Rectangle 16"/>
          <p:cNvSpPr>
            <a:spLocks noChangeArrowheads="1"/>
          </p:cNvSpPr>
          <p:nvPr/>
        </p:nvSpPr>
        <p:spPr bwMode="auto">
          <a:xfrm>
            <a:off x="539750" y="1412875"/>
            <a:ext cx="8135938"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676275" algn="l"/>
              </a:tabLst>
              <a:defRPr>
                <a:solidFill>
                  <a:schemeClr val="tx1"/>
                </a:solidFill>
                <a:latin typeface="Tahoma" pitchFamily="34" charset="0"/>
              </a:defRPr>
            </a:lvl1pPr>
            <a:lvl2pPr marL="742950" indent="-285750" eaLnBrk="0" hangingPunct="0">
              <a:tabLst>
                <a:tab pos="676275" algn="l"/>
              </a:tabLst>
              <a:defRPr>
                <a:solidFill>
                  <a:schemeClr val="tx1"/>
                </a:solidFill>
                <a:latin typeface="Tahoma" pitchFamily="34" charset="0"/>
              </a:defRPr>
            </a:lvl2pPr>
            <a:lvl3pPr marL="1143000" indent="-228600" eaLnBrk="0" hangingPunct="0">
              <a:tabLst>
                <a:tab pos="676275" algn="l"/>
              </a:tabLst>
              <a:defRPr>
                <a:solidFill>
                  <a:schemeClr val="tx1"/>
                </a:solidFill>
                <a:latin typeface="Tahoma" pitchFamily="34" charset="0"/>
              </a:defRPr>
            </a:lvl3pPr>
            <a:lvl4pPr marL="1600200" indent="-228600" eaLnBrk="0" hangingPunct="0">
              <a:tabLst>
                <a:tab pos="676275" algn="l"/>
              </a:tabLst>
              <a:defRPr>
                <a:solidFill>
                  <a:schemeClr val="tx1"/>
                </a:solidFill>
                <a:latin typeface="Tahoma" pitchFamily="34" charset="0"/>
              </a:defRPr>
            </a:lvl4pPr>
            <a:lvl5pPr marL="2057400" indent="-228600" eaLnBrk="0" hangingPunct="0">
              <a:tabLst>
                <a:tab pos="676275" algn="l"/>
              </a:tabLst>
              <a:defRPr>
                <a:solidFill>
                  <a:schemeClr val="tx1"/>
                </a:solidFill>
                <a:latin typeface="Tahoma" pitchFamily="34" charset="0"/>
              </a:defRPr>
            </a:lvl5pPr>
            <a:lvl6pPr marL="2514600" indent="-228600" eaLnBrk="0" fontAlgn="base" hangingPunct="0">
              <a:spcBef>
                <a:spcPct val="0"/>
              </a:spcBef>
              <a:spcAft>
                <a:spcPct val="0"/>
              </a:spcAft>
              <a:tabLst>
                <a:tab pos="676275" algn="l"/>
              </a:tabLst>
              <a:defRPr>
                <a:solidFill>
                  <a:schemeClr val="tx1"/>
                </a:solidFill>
                <a:latin typeface="Tahoma" pitchFamily="34" charset="0"/>
              </a:defRPr>
            </a:lvl6pPr>
            <a:lvl7pPr marL="2971800" indent="-228600" eaLnBrk="0" fontAlgn="base" hangingPunct="0">
              <a:spcBef>
                <a:spcPct val="0"/>
              </a:spcBef>
              <a:spcAft>
                <a:spcPct val="0"/>
              </a:spcAft>
              <a:tabLst>
                <a:tab pos="676275" algn="l"/>
              </a:tabLst>
              <a:defRPr>
                <a:solidFill>
                  <a:schemeClr val="tx1"/>
                </a:solidFill>
                <a:latin typeface="Tahoma" pitchFamily="34" charset="0"/>
              </a:defRPr>
            </a:lvl7pPr>
            <a:lvl8pPr marL="3429000" indent="-228600" eaLnBrk="0" fontAlgn="base" hangingPunct="0">
              <a:spcBef>
                <a:spcPct val="0"/>
              </a:spcBef>
              <a:spcAft>
                <a:spcPct val="0"/>
              </a:spcAft>
              <a:tabLst>
                <a:tab pos="676275" algn="l"/>
              </a:tabLst>
              <a:defRPr>
                <a:solidFill>
                  <a:schemeClr val="tx1"/>
                </a:solidFill>
                <a:latin typeface="Tahoma" pitchFamily="34" charset="0"/>
              </a:defRPr>
            </a:lvl8pPr>
            <a:lvl9pPr marL="3886200" indent="-228600" eaLnBrk="0" fontAlgn="base" hangingPunct="0">
              <a:spcBef>
                <a:spcPct val="0"/>
              </a:spcBef>
              <a:spcAft>
                <a:spcPct val="0"/>
              </a:spcAft>
              <a:tabLst>
                <a:tab pos="676275" algn="l"/>
              </a:tabLst>
              <a:defRPr>
                <a:solidFill>
                  <a:schemeClr val="tx1"/>
                </a:solidFill>
                <a:latin typeface="Tahoma" pitchFamily="34" charset="0"/>
              </a:defRPr>
            </a:lvl9pPr>
          </a:lstStyle>
          <a:p>
            <a:pPr algn="just"/>
            <a:r>
              <a:rPr lang="es-ES" altLang="es-PE" sz="2800" dirty="0">
                <a:latin typeface="Arial" charset="0"/>
                <a:ea typeface="Times New Roman" pitchFamily="18" charset="0"/>
                <a:cs typeface="Arial" charset="0"/>
              </a:rPr>
              <a:t>Cuando se trata de combustibles y la combustión es completa, al calor de la reacción, con frecuencia se le denomina  calor de combustión.</a:t>
            </a:r>
          </a:p>
          <a:p>
            <a:pPr algn="just">
              <a:buFontTx/>
              <a:buChar char="•"/>
            </a:pPr>
            <a:r>
              <a:rPr lang="es-ES" altLang="es-PE" sz="2800" dirty="0">
                <a:latin typeface="Arial" charset="0"/>
                <a:ea typeface="Times New Roman" pitchFamily="18" charset="0"/>
                <a:cs typeface="Arial" charset="0"/>
              </a:rPr>
              <a:t>Si el proceso involucra reacción química:</a:t>
            </a:r>
            <a:endParaRPr lang="es-PE" altLang="es-PE" sz="2800" dirty="0">
              <a:latin typeface="Arial" charset="0"/>
              <a:ea typeface="Times New Roman" pitchFamily="18" charset="0"/>
              <a:cs typeface="Arial" charset="0"/>
            </a:endParaRPr>
          </a:p>
          <a:p>
            <a:pPr algn="just"/>
            <a:r>
              <a:rPr lang="es-ES_tradnl" altLang="es-PE" sz="2800" dirty="0">
                <a:latin typeface="Arial" charset="0"/>
                <a:ea typeface="Times New Roman" pitchFamily="18" charset="0"/>
                <a:cs typeface="Arial" charset="0"/>
              </a:rPr>
              <a:t>Se toma como </a:t>
            </a:r>
            <a:r>
              <a:rPr lang="es-ES_tradnl" altLang="es-PE" sz="2800" dirty="0" err="1">
                <a:latin typeface="Arial" charset="0"/>
                <a:ea typeface="Times New Roman" pitchFamily="18" charset="0"/>
                <a:cs typeface="Arial" charset="0"/>
              </a:rPr>
              <a:t>T</a:t>
            </a:r>
            <a:r>
              <a:rPr lang="es-ES_tradnl" altLang="es-PE" sz="2800" baseline="-30000" dirty="0" err="1">
                <a:latin typeface="Arial" charset="0"/>
                <a:ea typeface="Times New Roman" pitchFamily="18" charset="0"/>
                <a:cs typeface="Arial" charset="0"/>
              </a:rPr>
              <a:t>ref</a:t>
            </a:r>
            <a:r>
              <a:rPr lang="es-ES_tradnl" altLang="es-PE" sz="2800" dirty="0">
                <a:latin typeface="Arial" charset="0"/>
                <a:ea typeface="Times New Roman" pitchFamily="18" charset="0"/>
                <a:cs typeface="Arial" charset="0"/>
              </a:rPr>
              <a:t> aquella para la cual se calcula            el calor de reacción (</a:t>
            </a:r>
            <a:r>
              <a:rPr lang="es-ES_tradnl" altLang="es-PE" sz="2800" dirty="0">
                <a:latin typeface="Arial" charset="0"/>
                <a:ea typeface="Times New Roman" pitchFamily="18" charset="0"/>
                <a:cs typeface="Arial" charset="0"/>
                <a:sym typeface="Symbol" pitchFamily="18" charset="2"/>
              </a:rPr>
              <a:t></a:t>
            </a:r>
            <a:r>
              <a:rPr lang="es-ES_tradnl" altLang="es-PE" sz="2800" dirty="0" err="1">
                <a:latin typeface="Arial" charset="0"/>
                <a:ea typeface="Times New Roman" pitchFamily="18" charset="0"/>
                <a:cs typeface="Arial" charset="0"/>
              </a:rPr>
              <a:t>H</a:t>
            </a:r>
            <a:r>
              <a:rPr lang="es-ES_tradnl" altLang="es-PE" sz="2800" baseline="30000" dirty="0" err="1">
                <a:latin typeface="Arial" charset="0"/>
                <a:ea typeface="Times New Roman" pitchFamily="18" charset="0"/>
                <a:cs typeface="Arial" charset="0"/>
                <a:sym typeface="Symbol" pitchFamily="18" charset="2"/>
              </a:rPr>
              <a:t>Tref</a:t>
            </a:r>
            <a:r>
              <a:rPr lang="es-ES_tradnl" altLang="es-PE" sz="2800" baseline="-30000" dirty="0" err="1">
                <a:latin typeface="Arial" charset="0"/>
                <a:ea typeface="Times New Roman" pitchFamily="18" charset="0"/>
                <a:cs typeface="Arial" charset="0"/>
                <a:sym typeface="Symbol" pitchFamily="18" charset="2"/>
              </a:rPr>
              <a:t>reacción</a:t>
            </a:r>
            <a:r>
              <a:rPr lang="es-ES_tradnl" altLang="es-PE" sz="2800" dirty="0">
                <a:latin typeface="Arial" charset="0"/>
                <a:ea typeface="Times New Roman" pitchFamily="18" charset="0"/>
                <a:cs typeface="Arial" charset="0"/>
                <a:sym typeface="Symbol" pitchFamily="18" charset="2"/>
              </a:rPr>
              <a:t>) o las e</a:t>
            </a:r>
            <a:r>
              <a:rPr lang="es-ES" altLang="es-PE" sz="2800" dirty="0" err="1">
                <a:latin typeface="Arial" charset="0"/>
                <a:ea typeface="Times New Roman" pitchFamily="18" charset="0"/>
                <a:cs typeface="Arial" charset="0"/>
                <a:sym typeface="Symbol" pitchFamily="18" charset="2"/>
              </a:rPr>
              <a:t>ntalpías</a:t>
            </a:r>
            <a:r>
              <a:rPr lang="es-ES" altLang="es-PE" sz="2800" dirty="0">
                <a:latin typeface="Arial" charset="0"/>
                <a:ea typeface="Times New Roman" pitchFamily="18" charset="0"/>
                <a:cs typeface="Arial" charset="0"/>
                <a:sym typeface="Symbol" pitchFamily="18" charset="2"/>
              </a:rPr>
              <a:t>  de formación (</a:t>
            </a:r>
            <a:r>
              <a:rPr lang="es-ES" altLang="es-PE" sz="2800" dirty="0" err="1">
                <a:latin typeface="Arial" charset="0"/>
                <a:ea typeface="Times New Roman" pitchFamily="18" charset="0"/>
                <a:cs typeface="Arial" charset="0"/>
              </a:rPr>
              <a:t>H</a:t>
            </a:r>
            <a:r>
              <a:rPr lang="es-ES" altLang="es-PE" sz="2800" baseline="30000" dirty="0" err="1">
                <a:latin typeface="Arial" charset="0"/>
                <a:ea typeface="Times New Roman" pitchFamily="18" charset="0"/>
                <a:cs typeface="Arial" charset="0"/>
                <a:sym typeface="Symbol" pitchFamily="18" charset="2"/>
              </a:rPr>
              <a:t>Tref</a:t>
            </a:r>
            <a:r>
              <a:rPr lang="es-ES" altLang="es-PE" sz="2800" baseline="-30000" dirty="0" err="1">
                <a:latin typeface="Arial" charset="0"/>
                <a:ea typeface="Times New Roman" pitchFamily="18" charset="0"/>
                <a:cs typeface="Arial" charset="0"/>
                <a:sym typeface="Symbol" pitchFamily="18" charset="2"/>
              </a:rPr>
              <a:t>formación</a:t>
            </a:r>
            <a:r>
              <a:rPr lang="es-ES" altLang="es-PE" sz="2800" dirty="0">
                <a:latin typeface="Arial" charset="0"/>
                <a:ea typeface="Times New Roman" pitchFamily="18" charset="0"/>
                <a:cs typeface="Arial" charset="0"/>
                <a:sym typeface="Symbol" pitchFamily="18" charset="2"/>
              </a:rPr>
              <a:t> ).</a:t>
            </a:r>
          </a:p>
        </p:txBody>
      </p:sp>
      <p:sp>
        <p:nvSpPr>
          <p:cNvPr id="50180" name="Rectangle 50"/>
          <p:cNvSpPr>
            <a:spLocks noChangeArrowheads="1"/>
          </p:cNvSpPr>
          <p:nvPr/>
        </p:nvSpPr>
        <p:spPr bwMode="auto">
          <a:xfrm>
            <a:off x="755650" y="4868863"/>
            <a:ext cx="7826375"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a:buFont typeface="Wingdings" pitchFamily="2" charset="2"/>
              <a:buNone/>
            </a:pPr>
            <a:r>
              <a:rPr lang="es-ES" altLang="es-PE" sz="2400" b="1">
                <a:solidFill>
                  <a:srgbClr val="FFFF00"/>
                </a:solidFill>
                <a:latin typeface="Arial" charset="0"/>
                <a:cs typeface="Arial" charset="0"/>
              </a:rPr>
              <a:t>Entalpía de reacción normal o standard (</a:t>
            </a:r>
            <a:r>
              <a:rPr lang="es-ES" altLang="es-PE" sz="2400" b="1">
                <a:solidFill>
                  <a:srgbClr val="FFFF00"/>
                </a:solidFill>
                <a:latin typeface="Arial" charset="0"/>
                <a:cs typeface="Arial" charset="0"/>
                <a:sym typeface="Symbol" pitchFamily="18" charset="2"/>
              </a:rPr>
              <a:t>H</a:t>
            </a:r>
            <a:r>
              <a:rPr lang="es-ES" altLang="es-PE" sz="2400" b="1" baseline="-25000">
                <a:solidFill>
                  <a:srgbClr val="FFFF00"/>
                </a:solidFill>
                <a:latin typeface="Arial" charset="0"/>
                <a:cs typeface="Arial" charset="0"/>
                <a:sym typeface="Symbol" pitchFamily="18" charset="2"/>
              </a:rPr>
              <a:t>r</a:t>
            </a:r>
            <a:r>
              <a:rPr lang="es-ES" altLang="es-PE" sz="2400" b="1" baseline="30000">
                <a:solidFill>
                  <a:srgbClr val="FFFF00"/>
                </a:solidFill>
                <a:latin typeface="Arial" charset="0"/>
                <a:cs typeface="Arial" charset="0"/>
              </a:rPr>
              <a:t>0</a:t>
            </a:r>
            <a:r>
              <a:rPr lang="es-ES" altLang="es-PE" sz="2400" b="1">
                <a:solidFill>
                  <a:srgbClr val="FFFF00"/>
                </a:solidFill>
                <a:latin typeface="Arial" charset="0"/>
                <a:cs typeface="Arial" charset="0"/>
              </a:rPr>
              <a:t>): </a:t>
            </a:r>
            <a:r>
              <a:rPr lang="es-ES" altLang="es-PE" sz="2400" b="1">
                <a:latin typeface="Arial" charset="0"/>
                <a:cs typeface="Arial" charset="0"/>
              </a:rPr>
              <a:t>entalpía de reacción a 1 atmósfera de presión y 25 ºC.</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Rectángulo"/>
          <p:cNvSpPr>
            <a:spLocks noChangeArrowheads="1"/>
          </p:cNvSpPr>
          <p:nvPr/>
        </p:nvSpPr>
        <p:spPr bwMode="auto">
          <a:xfrm>
            <a:off x="468313" y="912837"/>
            <a:ext cx="820737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r>
              <a:rPr lang="es-PE" altLang="es-PE" sz="2800" b="1" dirty="0" smtClean="0">
                <a:solidFill>
                  <a:srgbClr val="FFC000"/>
                </a:solidFill>
                <a:latin typeface="Arial" charset="0"/>
                <a:cs typeface="Arial" charset="0"/>
              </a:rPr>
              <a:t>PODER </a:t>
            </a:r>
            <a:r>
              <a:rPr lang="es-PE" altLang="es-PE" sz="2800" b="1" dirty="0">
                <a:solidFill>
                  <a:srgbClr val="FFC000"/>
                </a:solidFill>
                <a:latin typeface="Arial" charset="0"/>
                <a:cs typeface="Arial" charset="0"/>
              </a:rPr>
              <a:t>CALORÍFICO</a:t>
            </a:r>
          </a:p>
          <a:p>
            <a:pPr algn="just" eaLnBrk="1" hangingPunct="1"/>
            <a:r>
              <a:rPr lang="es-PE" altLang="es-PE" sz="2400" dirty="0">
                <a:latin typeface="Arial" charset="0"/>
                <a:cs typeface="Arial" charset="0"/>
              </a:rPr>
              <a:t>El poder calorífico ( PC ) de un combustible es la cantidad de energía desprendida en la reacción de combustión, referida a la unidad empleada de combustible ( </a:t>
            </a:r>
            <a:r>
              <a:rPr lang="es-PE" altLang="es-PE" sz="2400" dirty="0" smtClean="0">
                <a:latin typeface="Arial" charset="0"/>
                <a:cs typeface="Arial" charset="0"/>
              </a:rPr>
              <a:t>kg </a:t>
            </a:r>
            <a:r>
              <a:rPr lang="es-PE" altLang="es-PE" sz="2400" dirty="0">
                <a:latin typeface="Arial" charset="0"/>
                <a:cs typeface="Arial" charset="0"/>
              </a:rPr>
              <a:t>, </a:t>
            </a:r>
            <a:r>
              <a:rPr lang="es-PE" altLang="es-PE" sz="2400" dirty="0" err="1">
                <a:latin typeface="Arial" charset="0"/>
                <a:cs typeface="Arial" charset="0"/>
              </a:rPr>
              <a:t>Kmol</a:t>
            </a:r>
            <a:r>
              <a:rPr lang="es-PE" altLang="es-PE" sz="2400" dirty="0">
                <a:latin typeface="Arial" charset="0"/>
                <a:cs typeface="Arial" charset="0"/>
              </a:rPr>
              <a:t> , m</a:t>
            </a:r>
            <a:r>
              <a:rPr lang="es-PE" altLang="es-PE" sz="2800" baseline="30000" dirty="0">
                <a:latin typeface="Arial" charset="0"/>
                <a:cs typeface="Arial" charset="0"/>
              </a:rPr>
              <a:t>3</a:t>
            </a:r>
            <a:r>
              <a:rPr lang="es-PE" altLang="es-PE" sz="2400" dirty="0">
                <a:latin typeface="Arial" charset="0"/>
                <a:cs typeface="Arial" charset="0"/>
              </a:rPr>
              <a:t> ). De acuerdo a como se expresa el estado del agua en los </a:t>
            </a:r>
            <a:r>
              <a:rPr lang="es-PE" altLang="es-PE" sz="2400" dirty="0">
                <a:solidFill>
                  <a:srgbClr val="FFFF00"/>
                </a:solidFill>
                <a:latin typeface="Arial" charset="0"/>
                <a:cs typeface="Arial" charset="0"/>
              </a:rPr>
              <a:t>productos de reacción </a:t>
            </a:r>
            <a:r>
              <a:rPr lang="es-PE" altLang="es-PE" sz="2400" dirty="0">
                <a:latin typeface="Arial" charset="0"/>
                <a:cs typeface="Arial" charset="0"/>
              </a:rPr>
              <a:t>se puede dividir en :</a:t>
            </a:r>
          </a:p>
          <a:p>
            <a:pPr algn="just" eaLnBrk="1" hangingPunct="1"/>
            <a:r>
              <a:rPr lang="es-PE" altLang="es-PE" sz="2400" dirty="0">
                <a:solidFill>
                  <a:srgbClr val="FF99FF"/>
                </a:solidFill>
                <a:latin typeface="Arial" charset="0"/>
                <a:cs typeface="Arial" charset="0"/>
              </a:rPr>
              <a:t>• Poder calorífico Superior (PCS ) :</a:t>
            </a:r>
          </a:p>
          <a:p>
            <a:pPr algn="just" eaLnBrk="1" hangingPunct="1"/>
            <a:r>
              <a:rPr lang="es-PE" altLang="es-PE" sz="2400" dirty="0">
                <a:latin typeface="Arial" charset="0"/>
                <a:cs typeface="Arial" charset="0"/>
              </a:rPr>
              <a:t>Expresa la cantidad de calor que se desprende en la reacción completa de la unidad de combustible con el </a:t>
            </a:r>
            <a:r>
              <a:rPr lang="es-PE" altLang="es-PE" sz="2400" dirty="0">
                <a:solidFill>
                  <a:srgbClr val="FFFF00"/>
                </a:solidFill>
                <a:latin typeface="Arial" charset="0"/>
                <a:cs typeface="Arial" charset="0"/>
              </a:rPr>
              <a:t>agua</a:t>
            </a:r>
            <a:r>
              <a:rPr lang="es-PE" altLang="es-PE" sz="2400" dirty="0">
                <a:latin typeface="Arial" charset="0"/>
                <a:cs typeface="Arial" charset="0"/>
              </a:rPr>
              <a:t> de los humos en forma </a:t>
            </a:r>
            <a:r>
              <a:rPr lang="es-PE" altLang="es-PE" sz="2400" dirty="0">
                <a:solidFill>
                  <a:srgbClr val="FFFF00"/>
                </a:solidFill>
                <a:latin typeface="Arial" charset="0"/>
                <a:cs typeface="Arial" charset="0"/>
              </a:rPr>
              <a:t>líquida</a:t>
            </a:r>
            <a:r>
              <a:rPr lang="es-PE" altLang="es-PE" sz="2400" dirty="0">
                <a:latin typeface="Arial" charset="0"/>
                <a:cs typeface="Arial" charset="0"/>
              </a:rPr>
              <a:t>.</a:t>
            </a:r>
          </a:p>
          <a:p>
            <a:pPr algn="just" eaLnBrk="1" hangingPunct="1"/>
            <a:r>
              <a:rPr lang="es-PE" altLang="es-PE" sz="2400" dirty="0">
                <a:solidFill>
                  <a:srgbClr val="FF99FF"/>
                </a:solidFill>
                <a:latin typeface="Arial" charset="0"/>
                <a:cs typeface="Arial" charset="0"/>
              </a:rPr>
              <a:t>• Poder calorífico Inferior ( PCI ) :</a:t>
            </a:r>
          </a:p>
          <a:p>
            <a:pPr algn="just" eaLnBrk="1" hangingPunct="1"/>
            <a:r>
              <a:rPr lang="es-PE" altLang="es-PE" sz="2400" dirty="0">
                <a:latin typeface="Arial" charset="0"/>
                <a:cs typeface="Arial" charset="0"/>
              </a:rPr>
              <a:t>Expresa la cantidad de calor que se desprende en la reacción completa de la unidad de combustible con el </a:t>
            </a:r>
            <a:r>
              <a:rPr lang="es-PE" altLang="es-PE" sz="2400" dirty="0">
                <a:solidFill>
                  <a:srgbClr val="FFFF00"/>
                </a:solidFill>
                <a:latin typeface="Arial" charset="0"/>
                <a:cs typeface="Arial" charset="0"/>
              </a:rPr>
              <a:t>agua</a:t>
            </a:r>
            <a:r>
              <a:rPr lang="es-PE" altLang="es-PE" sz="2400" dirty="0">
                <a:latin typeface="Arial" charset="0"/>
                <a:cs typeface="Arial" charset="0"/>
              </a:rPr>
              <a:t> de los humos en estado de </a:t>
            </a:r>
            <a:r>
              <a:rPr lang="es-PE" altLang="es-PE" sz="2400" dirty="0">
                <a:solidFill>
                  <a:srgbClr val="FFFF00"/>
                </a:solidFill>
                <a:latin typeface="Arial" charset="0"/>
                <a:cs typeface="Arial" charset="0"/>
              </a:rPr>
              <a:t>vapor</a:t>
            </a:r>
            <a:r>
              <a:rPr lang="es-PE" altLang="es-PE" sz="2400" dirty="0">
                <a:latin typeface="Arial" charset="0"/>
                <a:cs typeface="Arial"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Text Box 9"/>
          <p:cNvSpPr txBox="1">
            <a:spLocks noChangeArrowheads="1"/>
          </p:cNvSpPr>
          <p:nvPr/>
        </p:nvSpPr>
        <p:spPr bwMode="auto">
          <a:xfrm>
            <a:off x="1331913" y="1989138"/>
            <a:ext cx="1727200" cy="914400"/>
          </a:xfrm>
          <a:prstGeom prst="rect">
            <a:avLst/>
          </a:prstGeom>
          <a:solidFill>
            <a:srgbClr val="00B050"/>
          </a:solidFill>
          <a:ln>
            <a:noFill/>
          </a:ln>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n-GB" altLang="es-PE" b="1"/>
              <a:t>REACTANTES</a:t>
            </a:r>
          </a:p>
          <a:p>
            <a:pPr algn="ctr" eaLnBrk="1" hangingPunct="1">
              <a:spcBef>
                <a:spcPct val="50000"/>
              </a:spcBef>
            </a:pPr>
            <a:r>
              <a:rPr lang="en-GB" altLang="es-PE" sz="2400" b="1">
                <a:latin typeface="Arial" charset="0"/>
              </a:rPr>
              <a:t>T</a:t>
            </a:r>
            <a:r>
              <a:rPr lang="en-GB" altLang="es-PE" sz="2800" b="1" baseline="-25000">
                <a:latin typeface="Arial" charset="0"/>
              </a:rPr>
              <a:t>R</a:t>
            </a:r>
            <a:r>
              <a:rPr lang="en-GB" altLang="es-PE" sz="2400" b="1">
                <a:latin typeface="Arial" charset="0"/>
              </a:rPr>
              <a:t> (K)</a:t>
            </a:r>
          </a:p>
        </p:txBody>
      </p:sp>
      <p:sp>
        <p:nvSpPr>
          <p:cNvPr id="52231" name="Text Box 10"/>
          <p:cNvSpPr txBox="1">
            <a:spLocks noChangeArrowheads="1"/>
          </p:cNvSpPr>
          <p:nvPr/>
        </p:nvSpPr>
        <p:spPr bwMode="auto">
          <a:xfrm>
            <a:off x="6443663" y="1268413"/>
            <a:ext cx="1655762" cy="914400"/>
          </a:xfrm>
          <a:prstGeom prst="rect">
            <a:avLst/>
          </a:prstGeom>
          <a:solidFill>
            <a:srgbClr val="0066FF"/>
          </a:solidFill>
          <a:ln>
            <a:noFill/>
          </a:ln>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n-GB" altLang="es-PE" b="1" dirty="0">
                <a:solidFill>
                  <a:srgbClr val="FF0000"/>
                </a:solidFill>
              </a:rPr>
              <a:t>PRODUCTOS</a:t>
            </a:r>
          </a:p>
          <a:p>
            <a:pPr algn="ctr" eaLnBrk="1" hangingPunct="1">
              <a:spcBef>
                <a:spcPct val="50000"/>
              </a:spcBef>
            </a:pPr>
            <a:r>
              <a:rPr lang="en-GB" altLang="es-PE" sz="2400" b="1" dirty="0">
                <a:solidFill>
                  <a:srgbClr val="FF0000"/>
                </a:solidFill>
                <a:latin typeface="Arial" charset="0"/>
              </a:rPr>
              <a:t>T</a:t>
            </a:r>
            <a:r>
              <a:rPr lang="en-GB" altLang="es-PE" sz="2800" b="1" baseline="-25000" dirty="0">
                <a:solidFill>
                  <a:srgbClr val="FF0000"/>
                </a:solidFill>
                <a:latin typeface="Arial" charset="0"/>
              </a:rPr>
              <a:t>P</a:t>
            </a:r>
            <a:r>
              <a:rPr lang="en-GB" altLang="es-PE" sz="2400" b="1" dirty="0">
                <a:solidFill>
                  <a:srgbClr val="FF0000"/>
                </a:solidFill>
                <a:latin typeface="Arial" charset="0"/>
              </a:rPr>
              <a:t> (K)</a:t>
            </a:r>
          </a:p>
        </p:txBody>
      </p:sp>
      <p:sp>
        <p:nvSpPr>
          <p:cNvPr id="52232" name="Text Box 11"/>
          <p:cNvSpPr txBox="1">
            <a:spLocks noChangeArrowheads="1"/>
          </p:cNvSpPr>
          <p:nvPr/>
        </p:nvSpPr>
        <p:spPr bwMode="auto">
          <a:xfrm>
            <a:off x="611188" y="2997200"/>
            <a:ext cx="2592387"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s-PE" sz="2400" b="1">
                <a:latin typeface="Arial" charset="0"/>
              </a:rPr>
              <a:t>.</a:t>
            </a:r>
            <a:r>
              <a:rPr lang="en-GB" altLang="es-PE" sz="2400">
                <a:latin typeface="Arial" charset="0"/>
              </a:rPr>
              <a:t>T</a:t>
            </a:r>
            <a:r>
              <a:rPr lang="en-GB" altLang="es-PE" sz="2800" baseline="-25000">
                <a:latin typeface="Arial" charset="0"/>
              </a:rPr>
              <a:t>R</a:t>
            </a:r>
            <a:r>
              <a:rPr lang="en-GB" altLang="es-PE" sz="2400">
                <a:latin typeface="Arial" charset="0"/>
              </a:rPr>
              <a:t> &gt; T</a:t>
            </a:r>
            <a:r>
              <a:rPr lang="en-GB" altLang="es-PE" sz="2800" baseline="-25000">
                <a:latin typeface="Arial" charset="0"/>
              </a:rPr>
              <a:t>0</a:t>
            </a:r>
            <a:r>
              <a:rPr lang="en-GB" altLang="es-PE" sz="2400">
                <a:latin typeface="Arial" charset="0"/>
              </a:rPr>
              <a:t> = 298 K</a:t>
            </a:r>
          </a:p>
          <a:p>
            <a:pPr eaLnBrk="1" hangingPunct="1">
              <a:spcBef>
                <a:spcPct val="50000"/>
              </a:spcBef>
            </a:pPr>
            <a:r>
              <a:rPr lang="en-GB" altLang="es-PE" sz="2400">
                <a:latin typeface="Arial" charset="0"/>
                <a:cs typeface="Tahoma" pitchFamily="34" charset="0"/>
              </a:rPr>
              <a:t> </a:t>
            </a:r>
            <a:r>
              <a:rPr lang="el-GR" altLang="es-PE" sz="2400">
                <a:latin typeface="Arial" charset="0"/>
                <a:cs typeface="Tahoma" pitchFamily="34" charset="0"/>
              </a:rPr>
              <a:t>Δ</a:t>
            </a:r>
            <a:r>
              <a:rPr lang="en-GB" altLang="es-PE" sz="2400">
                <a:latin typeface="Arial" charset="0"/>
                <a:cs typeface="Tahoma" pitchFamily="34" charset="0"/>
              </a:rPr>
              <a:t>H</a:t>
            </a:r>
            <a:r>
              <a:rPr lang="en-GB" altLang="es-PE" sz="2800" baseline="-25000">
                <a:latin typeface="Arial" charset="0"/>
                <a:cs typeface="Tahoma" pitchFamily="34" charset="0"/>
              </a:rPr>
              <a:t>R</a:t>
            </a:r>
            <a:r>
              <a:rPr lang="en-GB" altLang="es-PE" sz="2400">
                <a:latin typeface="Arial" charset="0"/>
                <a:cs typeface="Tahoma" pitchFamily="34" charset="0"/>
              </a:rPr>
              <a:t> (-)</a:t>
            </a:r>
          </a:p>
          <a:p>
            <a:pPr eaLnBrk="1" hangingPunct="1">
              <a:spcBef>
                <a:spcPct val="50000"/>
              </a:spcBef>
            </a:pPr>
            <a:r>
              <a:rPr lang="en-GB" altLang="es-PE" sz="2400" b="1">
                <a:latin typeface="Arial" charset="0"/>
              </a:rPr>
              <a:t>.</a:t>
            </a:r>
            <a:r>
              <a:rPr lang="en-GB" altLang="es-PE" sz="2400">
                <a:latin typeface="Arial" charset="0"/>
              </a:rPr>
              <a:t>T</a:t>
            </a:r>
            <a:r>
              <a:rPr lang="en-GB" altLang="es-PE" sz="2800" baseline="-25000">
                <a:latin typeface="Arial" charset="0"/>
              </a:rPr>
              <a:t>R</a:t>
            </a:r>
            <a:r>
              <a:rPr lang="en-GB" altLang="es-PE" sz="2400">
                <a:latin typeface="Arial" charset="0"/>
              </a:rPr>
              <a:t> &lt; T</a:t>
            </a:r>
            <a:r>
              <a:rPr lang="en-GB" altLang="es-PE" sz="2800" baseline="-25000">
                <a:latin typeface="Arial" charset="0"/>
              </a:rPr>
              <a:t>0 </a:t>
            </a:r>
            <a:r>
              <a:rPr lang="en-GB" altLang="es-PE" sz="2400">
                <a:latin typeface="Arial" charset="0"/>
              </a:rPr>
              <a:t>= 298 K</a:t>
            </a:r>
          </a:p>
          <a:p>
            <a:pPr eaLnBrk="1" hangingPunct="1">
              <a:spcBef>
                <a:spcPct val="50000"/>
              </a:spcBef>
            </a:pPr>
            <a:r>
              <a:rPr lang="en-GB" altLang="es-PE" sz="2400">
                <a:latin typeface="Arial" charset="0"/>
              </a:rPr>
              <a:t> </a:t>
            </a:r>
            <a:r>
              <a:rPr lang="el-GR" altLang="es-PE" sz="2400">
                <a:latin typeface="Arial" charset="0"/>
              </a:rPr>
              <a:t>Δ</a:t>
            </a:r>
            <a:r>
              <a:rPr lang="en-GB" altLang="es-PE" sz="2400">
                <a:latin typeface="Arial" charset="0"/>
              </a:rPr>
              <a:t>H</a:t>
            </a:r>
            <a:r>
              <a:rPr lang="en-GB" altLang="es-PE" sz="2800" baseline="-25000">
                <a:latin typeface="Arial" charset="0"/>
              </a:rPr>
              <a:t>R</a:t>
            </a:r>
            <a:r>
              <a:rPr lang="en-GB" altLang="es-PE" sz="2400">
                <a:latin typeface="Arial" charset="0"/>
              </a:rPr>
              <a:t> (+)</a:t>
            </a:r>
            <a:endParaRPr lang="el-GR" altLang="es-PE" sz="2400">
              <a:latin typeface="Arial" charset="0"/>
            </a:endParaRPr>
          </a:p>
        </p:txBody>
      </p:sp>
      <p:sp>
        <p:nvSpPr>
          <p:cNvPr id="52233" name="Text Box 13"/>
          <p:cNvSpPr txBox="1">
            <a:spLocks noChangeArrowheads="1"/>
          </p:cNvSpPr>
          <p:nvPr/>
        </p:nvSpPr>
        <p:spPr bwMode="auto">
          <a:xfrm>
            <a:off x="3563938" y="2997200"/>
            <a:ext cx="15128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l-GR" altLang="es-PE" sz="2800" b="1">
                <a:latin typeface="Arial" charset="0"/>
              </a:rPr>
              <a:t>Δ</a:t>
            </a:r>
            <a:r>
              <a:rPr lang="en-GB" altLang="es-PE" sz="2800" b="1">
                <a:latin typeface="Arial" charset="0"/>
              </a:rPr>
              <a:t>H</a:t>
            </a:r>
            <a:r>
              <a:rPr lang="en-US" altLang="es-PE" sz="2800">
                <a:latin typeface="Arial" charset="0"/>
                <a:cs typeface="Arial" charset="0"/>
              </a:rPr>
              <a:t>°</a:t>
            </a:r>
            <a:r>
              <a:rPr lang="en-GB" altLang="es-PE" sz="2800" b="1" baseline="-25000">
                <a:latin typeface="Arial" charset="0"/>
              </a:rPr>
              <a:t>R</a:t>
            </a:r>
          </a:p>
        </p:txBody>
      </p:sp>
      <p:sp>
        <p:nvSpPr>
          <p:cNvPr id="52234" name="Text Box 14"/>
          <p:cNvSpPr txBox="1">
            <a:spLocks noChangeArrowheads="1"/>
          </p:cNvSpPr>
          <p:nvPr/>
        </p:nvSpPr>
        <p:spPr bwMode="auto">
          <a:xfrm>
            <a:off x="6588125" y="2852738"/>
            <a:ext cx="1655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l-GR" altLang="es-PE" sz="2800" b="1" dirty="0">
                <a:latin typeface="Arial" charset="0"/>
              </a:rPr>
              <a:t>Δ</a:t>
            </a:r>
            <a:r>
              <a:rPr lang="en-GB" altLang="es-PE" sz="2800" b="1" dirty="0">
                <a:latin typeface="Arial" charset="0"/>
              </a:rPr>
              <a:t>H</a:t>
            </a:r>
            <a:r>
              <a:rPr lang="en-US" altLang="es-PE" sz="2800" dirty="0">
                <a:latin typeface="Arial" charset="0"/>
                <a:cs typeface="Arial" charset="0"/>
              </a:rPr>
              <a:t>°</a:t>
            </a:r>
            <a:r>
              <a:rPr lang="en-GB" altLang="es-PE" sz="2800" b="1" baseline="-25000" dirty="0">
                <a:latin typeface="Arial" charset="0"/>
              </a:rPr>
              <a:t>P </a:t>
            </a:r>
            <a:r>
              <a:rPr lang="en-GB" altLang="es-PE" sz="2400" b="1" dirty="0">
                <a:latin typeface="Arial" charset="0"/>
              </a:rPr>
              <a:t>(+)</a:t>
            </a:r>
          </a:p>
        </p:txBody>
      </p:sp>
      <p:sp>
        <p:nvSpPr>
          <p:cNvPr id="52235" name="Text Box 16"/>
          <p:cNvSpPr txBox="1">
            <a:spLocks noChangeArrowheads="1"/>
          </p:cNvSpPr>
          <p:nvPr/>
        </p:nvSpPr>
        <p:spPr bwMode="auto">
          <a:xfrm>
            <a:off x="3995738" y="4508500"/>
            <a:ext cx="208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l-GR" altLang="es-PE" sz="2800" b="1">
                <a:latin typeface="Arial" charset="0"/>
              </a:rPr>
              <a:t>Δ</a:t>
            </a:r>
            <a:r>
              <a:rPr lang="en-GB" altLang="es-PE" sz="2800" b="1">
                <a:latin typeface="Arial" charset="0"/>
              </a:rPr>
              <a:t>H</a:t>
            </a:r>
            <a:r>
              <a:rPr lang="en-US" altLang="es-PE" sz="2800" b="1">
                <a:latin typeface="Arial" charset="0"/>
                <a:cs typeface="Arial" charset="0"/>
              </a:rPr>
              <a:t>°</a:t>
            </a:r>
            <a:r>
              <a:rPr lang="en-GB" altLang="es-PE" sz="2800" b="1" baseline="-25000">
                <a:latin typeface="Arial" charset="0"/>
              </a:rPr>
              <a:t>298 K </a:t>
            </a:r>
            <a:r>
              <a:rPr lang="en-GB" altLang="es-PE" sz="2800" b="1">
                <a:latin typeface="Arial" charset="0"/>
              </a:rPr>
              <a:t>(-)</a:t>
            </a:r>
          </a:p>
        </p:txBody>
      </p:sp>
      <p:grpSp>
        <p:nvGrpSpPr>
          <p:cNvPr id="2" name="1 Grupo"/>
          <p:cNvGrpSpPr/>
          <p:nvPr/>
        </p:nvGrpSpPr>
        <p:grpSpPr>
          <a:xfrm>
            <a:off x="3276600" y="1484313"/>
            <a:ext cx="2951163" cy="2736850"/>
            <a:chOff x="3276600" y="1484313"/>
            <a:chExt cx="2951163" cy="2736850"/>
          </a:xfrm>
        </p:grpSpPr>
        <p:sp>
          <p:nvSpPr>
            <p:cNvPr id="52226" name="Line 4"/>
            <p:cNvSpPr>
              <a:spLocks noChangeShapeType="1"/>
            </p:cNvSpPr>
            <p:nvPr/>
          </p:nvSpPr>
          <p:spPr bwMode="auto">
            <a:xfrm>
              <a:off x="3348038" y="2349500"/>
              <a:ext cx="0" cy="187166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52227" name="Line 5"/>
            <p:cNvSpPr>
              <a:spLocks noChangeShapeType="1"/>
            </p:cNvSpPr>
            <p:nvPr/>
          </p:nvSpPr>
          <p:spPr bwMode="auto">
            <a:xfrm>
              <a:off x="3348038" y="4221163"/>
              <a:ext cx="2879725" cy="0"/>
            </a:xfrm>
            <a:prstGeom prst="line">
              <a:avLst/>
            </a:prstGeom>
            <a:noFill/>
            <a:ln w="57150">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52228" name="Line 6"/>
            <p:cNvSpPr>
              <a:spLocks noChangeShapeType="1"/>
            </p:cNvSpPr>
            <p:nvPr/>
          </p:nvSpPr>
          <p:spPr bwMode="auto">
            <a:xfrm flipV="1">
              <a:off x="6227763" y="1484313"/>
              <a:ext cx="0" cy="273685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52229" name="Line 7"/>
            <p:cNvSpPr>
              <a:spLocks noChangeShapeType="1"/>
            </p:cNvSpPr>
            <p:nvPr/>
          </p:nvSpPr>
          <p:spPr bwMode="auto">
            <a:xfrm flipV="1">
              <a:off x="3348038" y="1557338"/>
              <a:ext cx="2879725" cy="79216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52236" name="Text Box 17"/>
            <p:cNvSpPr txBox="1">
              <a:spLocks noChangeArrowheads="1"/>
            </p:cNvSpPr>
            <p:nvPr/>
          </p:nvSpPr>
          <p:spPr bwMode="auto">
            <a:xfrm>
              <a:off x="3276600" y="3644900"/>
              <a:ext cx="719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n-GB" altLang="es-PE" sz="2800">
                  <a:latin typeface="Arial" charset="0"/>
                </a:rPr>
                <a:t>T</a:t>
              </a:r>
              <a:r>
                <a:rPr lang="en-GB" altLang="es-PE" sz="2800" baseline="-25000">
                  <a:latin typeface="Arial" charset="0"/>
                </a:rPr>
                <a:t>0</a:t>
              </a:r>
            </a:p>
          </p:txBody>
        </p:sp>
      </p:grpSp>
      <p:sp>
        <p:nvSpPr>
          <p:cNvPr id="52237" name="Text Box 19"/>
          <p:cNvSpPr txBox="1">
            <a:spLocks noChangeArrowheads="1"/>
          </p:cNvSpPr>
          <p:nvPr/>
        </p:nvSpPr>
        <p:spPr bwMode="auto">
          <a:xfrm>
            <a:off x="1291664" y="5304714"/>
            <a:ext cx="6527800" cy="523875"/>
          </a:xfrm>
          <a:prstGeom prst="rect">
            <a:avLst/>
          </a:prstGeom>
          <a:solidFill>
            <a:schemeClr val="bg1">
              <a:lumMod val="60000"/>
              <a:lumOff val="40000"/>
            </a:schemeClr>
          </a:solidFill>
          <a:ln>
            <a:noFill/>
          </a:ln>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l-GR" altLang="es-PE" sz="2800" b="1" dirty="0">
                <a:solidFill>
                  <a:schemeClr val="bg1"/>
                </a:solidFill>
                <a:latin typeface="Arial" charset="0"/>
              </a:rPr>
              <a:t>Δ</a:t>
            </a:r>
            <a:r>
              <a:rPr lang="en-GB" altLang="es-PE" sz="2800" b="1" dirty="0">
                <a:solidFill>
                  <a:schemeClr val="bg1"/>
                </a:solidFill>
                <a:latin typeface="Arial" charset="0"/>
              </a:rPr>
              <a:t>H</a:t>
            </a:r>
            <a:r>
              <a:rPr lang="en-US" altLang="es-PE" sz="2800" b="1" dirty="0">
                <a:solidFill>
                  <a:schemeClr val="bg1"/>
                </a:solidFill>
                <a:latin typeface="Arial" charset="0"/>
                <a:cs typeface="Arial" charset="0"/>
              </a:rPr>
              <a:t>°</a:t>
            </a:r>
            <a:r>
              <a:rPr lang="en-GB" altLang="es-PE" sz="2800" b="1" baseline="-25000" dirty="0">
                <a:solidFill>
                  <a:schemeClr val="bg1"/>
                </a:solidFill>
                <a:latin typeface="Arial" charset="0"/>
              </a:rPr>
              <a:t>COMB</a:t>
            </a:r>
            <a:r>
              <a:rPr lang="en-GB" altLang="es-PE" sz="2800" b="1" dirty="0">
                <a:solidFill>
                  <a:schemeClr val="bg1"/>
                </a:solidFill>
                <a:latin typeface="Arial" charset="0"/>
              </a:rPr>
              <a:t> = </a:t>
            </a:r>
            <a:r>
              <a:rPr lang="el-GR" altLang="es-PE" sz="2800" b="1" dirty="0">
                <a:solidFill>
                  <a:schemeClr val="bg1"/>
                </a:solidFill>
                <a:latin typeface="Arial" charset="0"/>
              </a:rPr>
              <a:t>Δ</a:t>
            </a:r>
            <a:r>
              <a:rPr lang="en-GB" altLang="es-PE" sz="2800" b="1" dirty="0">
                <a:solidFill>
                  <a:schemeClr val="bg1"/>
                </a:solidFill>
                <a:latin typeface="Arial" charset="0"/>
              </a:rPr>
              <a:t>H</a:t>
            </a:r>
            <a:r>
              <a:rPr lang="en-US" altLang="es-PE" sz="2800" b="1" dirty="0">
                <a:solidFill>
                  <a:schemeClr val="bg1"/>
                </a:solidFill>
                <a:latin typeface="Arial" charset="0"/>
                <a:cs typeface="Arial" charset="0"/>
              </a:rPr>
              <a:t>°</a:t>
            </a:r>
            <a:r>
              <a:rPr lang="en-GB" altLang="es-PE" sz="2800" b="1" baseline="-25000" dirty="0">
                <a:solidFill>
                  <a:schemeClr val="bg1"/>
                </a:solidFill>
                <a:latin typeface="Arial" charset="0"/>
              </a:rPr>
              <a:t>R</a:t>
            </a:r>
            <a:r>
              <a:rPr lang="en-GB" altLang="es-PE" sz="2800" b="1" dirty="0">
                <a:solidFill>
                  <a:schemeClr val="bg1"/>
                </a:solidFill>
                <a:latin typeface="Arial" charset="0"/>
              </a:rPr>
              <a:t>  +  </a:t>
            </a:r>
            <a:r>
              <a:rPr lang="el-GR" altLang="es-PE" sz="2800" b="1" dirty="0">
                <a:solidFill>
                  <a:schemeClr val="bg1"/>
                </a:solidFill>
                <a:latin typeface="Arial" charset="0"/>
              </a:rPr>
              <a:t>Δ</a:t>
            </a:r>
            <a:r>
              <a:rPr lang="en-GB" altLang="es-PE" sz="2800" b="1" dirty="0">
                <a:solidFill>
                  <a:schemeClr val="bg1"/>
                </a:solidFill>
                <a:latin typeface="Arial" charset="0"/>
              </a:rPr>
              <a:t>H</a:t>
            </a:r>
            <a:r>
              <a:rPr lang="en-US" altLang="es-PE" sz="2800" b="1" dirty="0">
                <a:solidFill>
                  <a:schemeClr val="bg1"/>
                </a:solidFill>
                <a:latin typeface="Arial" charset="0"/>
              </a:rPr>
              <a:t>°</a:t>
            </a:r>
            <a:r>
              <a:rPr lang="en-GB" altLang="es-PE" sz="2800" b="1" baseline="-25000" dirty="0">
                <a:solidFill>
                  <a:schemeClr val="bg1"/>
                </a:solidFill>
                <a:latin typeface="Arial" charset="0"/>
              </a:rPr>
              <a:t>298</a:t>
            </a:r>
            <a:r>
              <a:rPr lang="en-GB" altLang="es-PE" sz="2800" b="1" dirty="0">
                <a:solidFill>
                  <a:schemeClr val="bg1"/>
                </a:solidFill>
                <a:latin typeface="Arial" charset="0"/>
              </a:rPr>
              <a:t>  +  </a:t>
            </a:r>
            <a:r>
              <a:rPr lang="el-GR" altLang="es-PE" sz="2800" b="1" dirty="0">
                <a:solidFill>
                  <a:schemeClr val="bg1"/>
                </a:solidFill>
                <a:latin typeface="Arial" charset="0"/>
              </a:rPr>
              <a:t>Δ</a:t>
            </a:r>
            <a:r>
              <a:rPr lang="en-GB" altLang="es-PE" sz="2800" b="1" dirty="0">
                <a:solidFill>
                  <a:schemeClr val="bg1"/>
                </a:solidFill>
                <a:latin typeface="Arial" charset="0"/>
              </a:rPr>
              <a:t>H</a:t>
            </a:r>
            <a:r>
              <a:rPr lang="en-US" altLang="es-PE" sz="2800" b="1" dirty="0">
                <a:solidFill>
                  <a:schemeClr val="bg1"/>
                </a:solidFill>
                <a:latin typeface="Arial" charset="0"/>
                <a:cs typeface="Arial" charset="0"/>
              </a:rPr>
              <a:t>°</a:t>
            </a:r>
            <a:r>
              <a:rPr lang="en-GB" altLang="es-PE" sz="2800" b="1" baseline="-25000" dirty="0">
                <a:solidFill>
                  <a:schemeClr val="bg1"/>
                </a:solidFill>
                <a:latin typeface="Arial" charset="0"/>
              </a:rPr>
              <a:t>P</a:t>
            </a:r>
            <a:r>
              <a:rPr lang="en-GB" altLang="es-PE" b="1" dirty="0"/>
              <a:t> </a:t>
            </a:r>
          </a:p>
        </p:txBody>
      </p:sp>
      <p:sp>
        <p:nvSpPr>
          <p:cNvPr id="52238" name="Rectangle 21"/>
          <p:cNvSpPr>
            <a:spLocks noChangeArrowheads="1"/>
          </p:cNvSpPr>
          <p:nvPr/>
        </p:nvSpPr>
        <p:spPr bwMode="auto">
          <a:xfrm>
            <a:off x="3779838" y="1268413"/>
            <a:ext cx="1774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l-GR" altLang="es-PE" sz="3200" b="1">
                <a:latin typeface="Arial" charset="0"/>
              </a:rPr>
              <a:t>Δ</a:t>
            </a:r>
            <a:r>
              <a:rPr lang="en-GB" altLang="es-PE" sz="3200" b="1">
                <a:latin typeface="Arial" charset="0"/>
              </a:rPr>
              <a:t>H</a:t>
            </a:r>
            <a:r>
              <a:rPr lang="en-US" altLang="es-PE" sz="3200">
                <a:latin typeface="Arial" charset="0"/>
                <a:cs typeface="Arial" charset="0"/>
              </a:rPr>
              <a:t>°</a:t>
            </a:r>
            <a:r>
              <a:rPr lang="en-GB" altLang="es-PE" sz="3200" b="1" baseline="-25000">
                <a:latin typeface="Arial" charset="0"/>
              </a:rPr>
              <a:t>COMB</a:t>
            </a:r>
          </a:p>
        </p:txBody>
      </p:sp>
      <p:sp>
        <p:nvSpPr>
          <p:cNvPr id="15" name="Text Box 19"/>
          <p:cNvSpPr txBox="1">
            <a:spLocks noChangeArrowheads="1"/>
          </p:cNvSpPr>
          <p:nvPr/>
        </p:nvSpPr>
        <p:spPr bwMode="auto">
          <a:xfrm>
            <a:off x="1259632" y="5991499"/>
            <a:ext cx="6527800" cy="523875"/>
          </a:xfrm>
          <a:prstGeom prst="rect">
            <a:avLst/>
          </a:prstGeom>
          <a:solidFill>
            <a:srgbClr val="FFFF00"/>
          </a:solidFill>
          <a:ln>
            <a:noFill/>
          </a:ln>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l-GR" altLang="es-PE" sz="2800" b="1" dirty="0">
                <a:solidFill>
                  <a:schemeClr val="bg1"/>
                </a:solidFill>
                <a:latin typeface="Arial" charset="0"/>
              </a:rPr>
              <a:t>Δ</a:t>
            </a:r>
            <a:r>
              <a:rPr lang="en-GB" altLang="es-PE" sz="2800" b="1" dirty="0" smtClean="0">
                <a:solidFill>
                  <a:schemeClr val="bg1"/>
                </a:solidFill>
                <a:latin typeface="Arial" charset="0"/>
              </a:rPr>
              <a:t>H</a:t>
            </a:r>
            <a:r>
              <a:rPr lang="en-GB" altLang="es-PE" sz="2800" b="1" baseline="-25000" dirty="0" smtClean="0">
                <a:solidFill>
                  <a:schemeClr val="bg1"/>
                </a:solidFill>
                <a:latin typeface="Arial" charset="0"/>
              </a:rPr>
              <a:t>COMB</a:t>
            </a:r>
            <a:r>
              <a:rPr lang="en-GB" altLang="es-PE" sz="2800" b="1" dirty="0" smtClean="0">
                <a:solidFill>
                  <a:schemeClr val="bg1"/>
                </a:solidFill>
                <a:latin typeface="Arial" charset="0"/>
              </a:rPr>
              <a:t> </a:t>
            </a:r>
            <a:r>
              <a:rPr lang="en-GB" altLang="es-PE" sz="2800" b="1" dirty="0">
                <a:solidFill>
                  <a:schemeClr val="bg1"/>
                </a:solidFill>
                <a:latin typeface="Arial" charset="0"/>
              </a:rPr>
              <a:t>= </a:t>
            </a:r>
            <a:r>
              <a:rPr lang="el-GR" altLang="es-PE" sz="2800" b="1" dirty="0">
                <a:solidFill>
                  <a:schemeClr val="bg1"/>
                </a:solidFill>
                <a:latin typeface="Arial" charset="0"/>
              </a:rPr>
              <a:t>Δ</a:t>
            </a:r>
            <a:r>
              <a:rPr lang="en-GB" altLang="es-PE" sz="2800" b="1" dirty="0" smtClean="0">
                <a:solidFill>
                  <a:schemeClr val="bg1"/>
                </a:solidFill>
                <a:latin typeface="Arial" charset="0"/>
              </a:rPr>
              <a:t>H</a:t>
            </a:r>
            <a:r>
              <a:rPr lang="en-GB" altLang="es-PE" sz="2800" b="1" baseline="-25000" dirty="0" smtClean="0">
                <a:solidFill>
                  <a:schemeClr val="bg1"/>
                </a:solidFill>
                <a:latin typeface="Arial" charset="0"/>
              </a:rPr>
              <a:t>R</a:t>
            </a:r>
            <a:r>
              <a:rPr lang="en-GB" altLang="es-PE" sz="2800" b="1" dirty="0" smtClean="0">
                <a:solidFill>
                  <a:schemeClr val="bg1"/>
                </a:solidFill>
                <a:latin typeface="Arial" charset="0"/>
              </a:rPr>
              <a:t>  </a:t>
            </a:r>
            <a:r>
              <a:rPr lang="en-GB" altLang="es-PE" sz="2800" b="1" dirty="0">
                <a:solidFill>
                  <a:schemeClr val="bg1"/>
                </a:solidFill>
                <a:latin typeface="Arial" charset="0"/>
              </a:rPr>
              <a:t>+  </a:t>
            </a:r>
            <a:r>
              <a:rPr lang="el-GR" altLang="es-PE" sz="2800" b="1" dirty="0">
                <a:solidFill>
                  <a:schemeClr val="bg1"/>
                </a:solidFill>
                <a:latin typeface="Arial" charset="0"/>
              </a:rPr>
              <a:t>Δ</a:t>
            </a:r>
            <a:r>
              <a:rPr lang="en-GB" altLang="es-PE" sz="2800" b="1" dirty="0">
                <a:solidFill>
                  <a:schemeClr val="bg1"/>
                </a:solidFill>
                <a:latin typeface="Arial" charset="0"/>
              </a:rPr>
              <a:t>H</a:t>
            </a:r>
            <a:r>
              <a:rPr lang="en-US" altLang="es-PE" sz="2800" b="1" dirty="0">
                <a:solidFill>
                  <a:schemeClr val="bg1"/>
                </a:solidFill>
                <a:latin typeface="Arial" charset="0"/>
              </a:rPr>
              <a:t>°</a:t>
            </a:r>
            <a:r>
              <a:rPr lang="en-GB" altLang="es-PE" sz="2800" b="1" baseline="-25000" dirty="0">
                <a:solidFill>
                  <a:schemeClr val="bg1"/>
                </a:solidFill>
                <a:latin typeface="Arial" charset="0"/>
              </a:rPr>
              <a:t>298</a:t>
            </a:r>
            <a:r>
              <a:rPr lang="en-GB" altLang="es-PE" sz="2800" b="1" dirty="0">
                <a:solidFill>
                  <a:schemeClr val="bg1"/>
                </a:solidFill>
                <a:latin typeface="Arial" charset="0"/>
              </a:rPr>
              <a:t>  +  </a:t>
            </a:r>
            <a:r>
              <a:rPr lang="el-GR" altLang="es-PE" sz="2800" b="1" dirty="0">
                <a:solidFill>
                  <a:schemeClr val="bg1"/>
                </a:solidFill>
                <a:latin typeface="Arial" charset="0"/>
              </a:rPr>
              <a:t>Δ</a:t>
            </a:r>
            <a:r>
              <a:rPr lang="en-GB" altLang="es-PE" sz="2800" b="1" dirty="0" smtClean="0">
                <a:solidFill>
                  <a:schemeClr val="bg1"/>
                </a:solidFill>
                <a:latin typeface="Arial" charset="0"/>
              </a:rPr>
              <a:t>H</a:t>
            </a:r>
            <a:r>
              <a:rPr lang="en-GB" altLang="es-PE" sz="2800" b="1" baseline="-25000" dirty="0" smtClean="0">
                <a:solidFill>
                  <a:schemeClr val="bg1"/>
                </a:solidFill>
                <a:latin typeface="Arial" charset="0"/>
              </a:rPr>
              <a:t>P</a:t>
            </a:r>
            <a:r>
              <a:rPr lang="en-GB" altLang="es-PE" b="1" dirty="0" smtClean="0"/>
              <a:t> </a:t>
            </a:r>
            <a:endParaRPr lang="en-GB" altLang="es-PE" b="1"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p:txBody>
          <a:bodyPr/>
          <a:lstStyle/>
          <a:p>
            <a:pPr eaLnBrk="1" hangingPunct="1">
              <a:buFont typeface="Wingdings" pitchFamily="2" charset="2"/>
              <a:buNone/>
              <a:defRPr/>
            </a:pPr>
            <a:r>
              <a:rPr lang="en-GB" dirty="0" smtClean="0"/>
              <a:t> </a:t>
            </a:r>
          </a:p>
        </p:txBody>
      </p:sp>
      <p:graphicFrame>
        <p:nvGraphicFramePr>
          <p:cNvPr id="3074" name="Object 6"/>
          <p:cNvGraphicFramePr>
            <a:graphicFrameLocks noChangeAspect="1"/>
          </p:cNvGraphicFramePr>
          <p:nvPr>
            <p:extLst>
              <p:ext uri="{D42A27DB-BD31-4B8C-83A1-F6EECF244321}">
                <p14:modId xmlns:p14="http://schemas.microsoft.com/office/powerpoint/2010/main" val="814582005"/>
              </p:ext>
            </p:extLst>
          </p:nvPr>
        </p:nvGraphicFramePr>
        <p:xfrm>
          <a:off x="539552" y="2055689"/>
          <a:ext cx="5657850" cy="1157287"/>
        </p:xfrm>
        <a:graphic>
          <a:graphicData uri="http://schemas.openxmlformats.org/presentationml/2006/ole">
            <mc:AlternateContent xmlns:mc="http://schemas.openxmlformats.org/markup-compatibility/2006">
              <mc:Choice xmlns:v="urn:schemas-microsoft-com:vml" Requires="v">
                <p:oleObj spid="_x0000_s3183" name="Ecuación" r:id="rId3" imgW="2171520" imgH="444240" progId="Equation.3">
                  <p:embed/>
                </p:oleObj>
              </mc:Choice>
              <mc:Fallback>
                <p:oleObj name="Ecuación" r:id="rId3" imgW="2171520" imgH="4442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055689"/>
                        <a:ext cx="5657850" cy="1157287"/>
                      </a:xfrm>
                      <a:prstGeom prst="rect">
                        <a:avLst/>
                      </a:prstGeom>
                      <a:solidFill>
                        <a:schemeClr val="accent2">
                          <a:lumMod val="60000"/>
                          <a:lumOff val="40000"/>
                        </a:schemeClr>
                      </a:solidFill>
                      <a:ln>
                        <a:noFill/>
                      </a:ln>
                      <a:effectLst/>
                      <a:extLst/>
                    </p:spPr>
                  </p:pic>
                </p:oleObj>
              </mc:Fallback>
            </mc:AlternateContent>
          </a:graphicData>
        </a:graphic>
      </p:graphicFrame>
      <p:graphicFrame>
        <p:nvGraphicFramePr>
          <p:cNvPr id="3075" name="Object 7"/>
          <p:cNvGraphicFramePr>
            <a:graphicFrameLocks noChangeAspect="1"/>
          </p:cNvGraphicFramePr>
          <p:nvPr>
            <p:extLst>
              <p:ext uri="{D42A27DB-BD31-4B8C-83A1-F6EECF244321}">
                <p14:modId xmlns:p14="http://schemas.microsoft.com/office/powerpoint/2010/main" val="3266864809"/>
              </p:ext>
            </p:extLst>
          </p:nvPr>
        </p:nvGraphicFramePr>
        <p:xfrm>
          <a:off x="539552" y="836712"/>
          <a:ext cx="4465637" cy="1201737"/>
        </p:xfrm>
        <a:graphic>
          <a:graphicData uri="http://schemas.openxmlformats.org/presentationml/2006/ole">
            <mc:AlternateContent xmlns:mc="http://schemas.openxmlformats.org/markup-compatibility/2006">
              <mc:Choice xmlns:v="urn:schemas-microsoft-com:vml" Requires="v">
                <p:oleObj spid="_x0000_s3184" name="Ecuación" r:id="rId5" imgW="1650960" imgH="444240" progId="Equation.3">
                  <p:embed/>
                </p:oleObj>
              </mc:Choice>
              <mc:Fallback>
                <p:oleObj name="Ecuación" r:id="rId5" imgW="1650960" imgH="4442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836712"/>
                        <a:ext cx="4465637" cy="1201737"/>
                      </a:xfrm>
                      <a:prstGeom prst="rect">
                        <a:avLst/>
                      </a:prstGeom>
                      <a:solidFill>
                        <a:schemeClr val="accent2">
                          <a:lumMod val="60000"/>
                          <a:lumOff val="40000"/>
                        </a:schemeClr>
                      </a:solidFill>
                      <a:ln>
                        <a:noFill/>
                      </a:ln>
                      <a:effectLst/>
                      <a:extLst/>
                    </p:spPr>
                  </p:pic>
                </p:oleObj>
              </mc:Fallback>
            </mc:AlternateContent>
          </a:graphicData>
        </a:graphic>
      </p:graphicFrame>
      <p:graphicFrame>
        <p:nvGraphicFramePr>
          <p:cNvPr id="3076" name="Object 8"/>
          <p:cNvGraphicFramePr>
            <a:graphicFrameLocks noChangeAspect="1"/>
          </p:cNvGraphicFramePr>
          <p:nvPr>
            <p:extLst>
              <p:ext uri="{D42A27DB-BD31-4B8C-83A1-F6EECF244321}">
                <p14:modId xmlns:p14="http://schemas.microsoft.com/office/powerpoint/2010/main" val="357135688"/>
              </p:ext>
            </p:extLst>
          </p:nvPr>
        </p:nvGraphicFramePr>
        <p:xfrm>
          <a:off x="539552" y="3229595"/>
          <a:ext cx="4752975" cy="1279525"/>
        </p:xfrm>
        <a:graphic>
          <a:graphicData uri="http://schemas.openxmlformats.org/presentationml/2006/ole">
            <mc:AlternateContent xmlns:mc="http://schemas.openxmlformats.org/markup-compatibility/2006">
              <mc:Choice xmlns:v="urn:schemas-microsoft-com:vml" Requires="v">
                <p:oleObj spid="_x0000_s3185" name="Ecuación" r:id="rId7" imgW="1650960" imgH="444240" progId="Equation.3">
                  <p:embed/>
                </p:oleObj>
              </mc:Choice>
              <mc:Fallback>
                <p:oleObj name="Ecuación" r:id="rId7" imgW="1650960" imgH="4442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2" y="3229595"/>
                        <a:ext cx="4752975" cy="1279525"/>
                      </a:xfrm>
                      <a:prstGeom prst="rect">
                        <a:avLst/>
                      </a:prstGeom>
                      <a:solidFill>
                        <a:schemeClr val="accent2">
                          <a:lumMod val="60000"/>
                          <a:lumOff val="40000"/>
                        </a:schemeClr>
                      </a:solidFill>
                      <a:ln>
                        <a:noFill/>
                      </a:ln>
                      <a:effectLst/>
                      <a:extLst/>
                    </p:spPr>
                  </p:pic>
                </p:oleObj>
              </mc:Fallback>
            </mc:AlternateContent>
          </a:graphicData>
        </a:graphic>
      </p:graphicFrame>
      <p:graphicFrame>
        <p:nvGraphicFramePr>
          <p:cNvPr id="3077" name="Object 10"/>
          <p:cNvGraphicFramePr>
            <a:graphicFrameLocks noChangeAspect="1"/>
          </p:cNvGraphicFramePr>
          <p:nvPr>
            <p:extLst>
              <p:ext uri="{D42A27DB-BD31-4B8C-83A1-F6EECF244321}">
                <p14:modId xmlns:p14="http://schemas.microsoft.com/office/powerpoint/2010/main" val="3338256342"/>
              </p:ext>
            </p:extLst>
          </p:nvPr>
        </p:nvGraphicFramePr>
        <p:xfrm>
          <a:off x="539552" y="4582195"/>
          <a:ext cx="1319213" cy="935037"/>
        </p:xfrm>
        <a:graphic>
          <a:graphicData uri="http://schemas.openxmlformats.org/presentationml/2006/ole">
            <mc:AlternateContent xmlns:mc="http://schemas.openxmlformats.org/markup-compatibility/2006">
              <mc:Choice xmlns:v="urn:schemas-microsoft-com:vml" Requires="v">
                <p:oleObj spid="_x0000_s3186" name="Ecuación" r:id="rId9" imgW="342720" imgH="241200" progId="Equation.3">
                  <p:embed/>
                </p:oleObj>
              </mc:Choice>
              <mc:Fallback>
                <p:oleObj name="Ecuación" r:id="rId9" imgW="342720" imgH="241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552" y="4582195"/>
                        <a:ext cx="1319213" cy="935037"/>
                      </a:xfrm>
                      <a:prstGeom prst="rect">
                        <a:avLst/>
                      </a:prstGeom>
                      <a:solidFill>
                        <a:schemeClr val="accent2">
                          <a:lumMod val="60000"/>
                          <a:lumOff val="40000"/>
                        </a:schemeClr>
                      </a:solidFill>
                      <a:ln>
                        <a:noFill/>
                      </a:ln>
                      <a:effectLst/>
                      <a:extLst/>
                    </p:spPr>
                  </p:pic>
                </p:oleObj>
              </mc:Fallback>
            </mc:AlternateContent>
          </a:graphicData>
        </a:graphic>
      </p:graphicFrame>
      <p:sp>
        <p:nvSpPr>
          <p:cNvPr id="76811" name="Text Box 11"/>
          <p:cNvSpPr txBox="1">
            <a:spLocks noChangeArrowheads="1"/>
          </p:cNvSpPr>
          <p:nvPr/>
        </p:nvSpPr>
        <p:spPr bwMode="auto">
          <a:xfrm>
            <a:off x="2051720" y="4862487"/>
            <a:ext cx="6588125" cy="366713"/>
          </a:xfrm>
          <a:prstGeom prst="rect">
            <a:avLst/>
          </a:prstGeom>
          <a:noFill/>
          <a:ln w="9525">
            <a:noFill/>
            <a:miter lim="800000"/>
            <a:headEnd/>
            <a:tailEnd/>
          </a:ln>
          <a:effectLst/>
        </p:spPr>
        <p:txBody>
          <a:bodyPr>
            <a:spAutoFit/>
          </a:bodyPr>
          <a:lstStyle/>
          <a:p>
            <a:pPr algn="just">
              <a:spcBef>
                <a:spcPct val="50000"/>
              </a:spcBef>
              <a:defRPr/>
            </a:pPr>
            <a:r>
              <a:rPr lang="en-GB" b="1" dirty="0">
                <a:effectLst>
                  <a:outerShdw blurRad="38100" dist="38100" dir="2700000" algn="tl">
                    <a:srgbClr val="000000"/>
                  </a:outerShdw>
                </a:effectLst>
                <a:latin typeface="Arial" charset="0"/>
              </a:rPr>
              <a:t>CAPACIDAD TÉRMICA MOLAR PROMEDIO ESTÁNDAR</a:t>
            </a:r>
          </a:p>
        </p:txBody>
      </p:sp>
      <p:graphicFrame>
        <p:nvGraphicFramePr>
          <p:cNvPr id="3078" name="Object 12"/>
          <p:cNvGraphicFramePr>
            <a:graphicFrameLocks noChangeAspect="1"/>
          </p:cNvGraphicFramePr>
          <p:nvPr>
            <p:extLst>
              <p:ext uri="{D42A27DB-BD31-4B8C-83A1-F6EECF244321}">
                <p14:modId xmlns:p14="http://schemas.microsoft.com/office/powerpoint/2010/main" val="3262568973"/>
              </p:ext>
            </p:extLst>
          </p:nvPr>
        </p:nvGraphicFramePr>
        <p:xfrm>
          <a:off x="539552" y="5588595"/>
          <a:ext cx="5087938" cy="720725"/>
        </p:xfrm>
        <a:graphic>
          <a:graphicData uri="http://schemas.openxmlformats.org/presentationml/2006/ole">
            <mc:AlternateContent xmlns:mc="http://schemas.openxmlformats.org/markup-compatibility/2006">
              <mc:Choice xmlns:v="urn:schemas-microsoft-com:vml" Requires="v">
                <p:oleObj spid="_x0000_s3187" name="Ecuación" r:id="rId11" imgW="1701720" imgH="241200" progId="Equation.3">
                  <p:embed/>
                </p:oleObj>
              </mc:Choice>
              <mc:Fallback>
                <p:oleObj name="Ecuación" r:id="rId11" imgW="1701720" imgH="2412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552" y="5588595"/>
                        <a:ext cx="5087938" cy="720725"/>
                      </a:xfrm>
                      <a:prstGeom prst="rect">
                        <a:avLst/>
                      </a:prstGeom>
                      <a:solidFill>
                        <a:schemeClr val="accent2">
                          <a:lumMod val="60000"/>
                          <a:lumOff val="40000"/>
                        </a:schemeClr>
                      </a:solidFill>
                      <a:ln>
                        <a:noFill/>
                      </a:ln>
                      <a:effectLst/>
                      <a:extLst/>
                    </p:spPr>
                  </p:pic>
                </p:oleObj>
              </mc:Fallback>
            </mc:AlternateContent>
          </a:graphicData>
        </a:graphic>
      </p:graphicFrame>
      <p:sp>
        <p:nvSpPr>
          <p:cNvPr id="3081" name="Line 4"/>
          <p:cNvSpPr>
            <a:spLocks noChangeShapeType="1"/>
          </p:cNvSpPr>
          <p:nvPr/>
        </p:nvSpPr>
        <p:spPr bwMode="auto">
          <a:xfrm>
            <a:off x="6948488" y="1989138"/>
            <a:ext cx="0" cy="165576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082" name="Line 5"/>
          <p:cNvSpPr>
            <a:spLocks noChangeShapeType="1"/>
          </p:cNvSpPr>
          <p:nvPr/>
        </p:nvSpPr>
        <p:spPr bwMode="auto">
          <a:xfrm>
            <a:off x="7019925" y="3573463"/>
            <a:ext cx="1800225" cy="0"/>
          </a:xfrm>
          <a:prstGeom prst="line">
            <a:avLst/>
          </a:prstGeom>
          <a:noFill/>
          <a:ln w="57150">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083" name="Line 6"/>
          <p:cNvSpPr>
            <a:spLocks noChangeShapeType="1"/>
          </p:cNvSpPr>
          <p:nvPr/>
        </p:nvSpPr>
        <p:spPr bwMode="auto">
          <a:xfrm flipV="1">
            <a:off x="8820150" y="1484313"/>
            <a:ext cx="0" cy="208915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084" name="Line 7"/>
          <p:cNvSpPr>
            <a:spLocks noChangeShapeType="1"/>
          </p:cNvSpPr>
          <p:nvPr/>
        </p:nvSpPr>
        <p:spPr bwMode="auto">
          <a:xfrm flipV="1">
            <a:off x="6948488" y="1484313"/>
            <a:ext cx="1871662" cy="50482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085" name="12 Rectángulo"/>
          <p:cNvSpPr>
            <a:spLocks noChangeArrowheads="1"/>
          </p:cNvSpPr>
          <p:nvPr/>
        </p:nvSpPr>
        <p:spPr bwMode="auto">
          <a:xfrm>
            <a:off x="6258843" y="1557338"/>
            <a:ext cx="833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n-GB" altLang="es-PE" b="1" dirty="0">
                <a:latin typeface="Arial" charset="0"/>
              </a:rPr>
              <a:t>T</a:t>
            </a:r>
            <a:r>
              <a:rPr lang="en-GB" altLang="es-PE" sz="2000" b="1" baseline="-25000" dirty="0">
                <a:latin typeface="Arial" charset="0"/>
              </a:rPr>
              <a:t>R</a:t>
            </a:r>
            <a:r>
              <a:rPr lang="en-GB" altLang="es-PE" b="1" dirty="0">
                <a:latin typeface="Arial" charset="0"/>
              </a:rPr>
              <a:t> (K)</a:t>
            </a:r>
          </a:p>
        </p:txBody>
      </p:sp>
      <p:sp>
        <p:nvSpPr>
          <p:cNvPr id="3086" name="13 Rectángulo"/>
          <p:cNvSpPr>
            <a:spLocks noChangeArrowheads="1"/>
          </p:cNvSpPr>
          <p:nvPr/>
        </p:nvSpPr>
        <p:spPr bwMode="auto">
          <a:xfrm>
            <a:off x="8320088" y="981075"/>
            <a:ext cx="823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spcBef>
                <a:spcPct val="50000"/>
              </a:spcBef>
            </a:pPr>
            <a:r>
              <a:rPr lang="en-GB" altLang="es-PE" b="1">
                <a:latin typeface="Arial" charset="0"/>
              </a:rPr>
              <a:t>T</a:t>
            </a:r>
            <a:r>
              <a:rPr lang="en-GB" altLang="es-PE" sz="2000" b="1" baseline="-25000">
                <a:latin typeface="Arial" charset="0"/>
              </a:rPr>
              <a:t>P</a:t>
            </a:r>
            <a:r>
              <a:rPr lang="en-GB" altLang="es-PE" b="1">
                <a:latin typeface="Arial" charset="0"/>
              </a:rPr>
              <a:t> (K)</a:t>
            </a:r>
          </a:p>
        </p:txBody>
      </p:sp>
      <p:sp>
        <p:nvSpPr>
          <p:cNvPr id="3087" name="14 Rectángulo"/>
          <p:cNvSpPr>
            <a:spLocks noChangeArrowheads="1"/>
          </p:cNvSpPr>
          <p:nvPr/>
        </p:nvSpPr>
        <p:spPr bwMode="auto">
          <a:xfrm>
            <a:off x="7596188" y="3429000"/>
            <a:ext cx="822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s-PE" sz="2800" b="1" baseline="-25000">
                <a:latin typeface="Arial" charset="0"/>
              </a:rPr>
              <a:t>298 K</a:t>
            </a:r>
            <a:endParaRPr lang="es-PE" altLang="es-PE" sz="280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txBox="1">
            <a:spLocks noChangeArrowheads="1"/>
          </p:cNvSpPr>
          <p:nvPr/>
        </p:nvSpPr>
        <p:spPr>
          <a:xfrm>
            <a:off x="683568" y="1070124"/>
            <a:ext cx="7993062" cy="774700"/>
          </a:xfrm>
          <a:prstGeom prst="rect">
            <a:avLst/>
          </a:prstGeom>
        </p:spPr>
        <p:txBody>
          <a:bodyPr/>
          <a:lstStyle/>
          <a:p>
            <a:pPr>
              <a:defRPr/>
            </a:pPr>
            <a:r>
              <a:rPr lang="en-GB" sz="3200" b="1" kern="0" dirty="0">
                <a:solidFill>
                  <a:srgbClr val="FF0000"/>
                </a:solidFill>
                <a:effectLst>
                  <a:outerShdw blurRad="38100" dist="38100" dir="2700000" algn="tl">
                    <a:srgbClr val="000000"/>
                  </a:outerShdw>
                </a:effectLst>
                <a:latin typeface="Arial" charset="0"/>
                <a:ea typeface="+mj-ea"/>
                <a:cs typeface="+mj-cs"/>
              </a:rPr>
              <a:t>TEMPERATURA DE FLAMA O LLAMA</a:t>
            </a:r>
          </a:p>
        </p:txBody>
      </p:sp>
      <p:sp>
        <p:nvSpPr>
          <p:cNvPr id="3" name="2 Rectángulo"/>
          <p:cNvSpPr/>
          <p:nvPr/>
        </p:nvSpPr>
        <p:spPr>
          <a:xfrm>
            <a:off x="683568" y="1906935"/>
            <a:ext cx="7777163" cy="3970337"/>
          </a:xfrm>
          <a:prstGeom prst="rect">
            <a:avLst/>
          </a:prstGeom>
        </p:spPr>
        <p:txBody>
          <a:bodyPr>
            <a:spAutoFit/>
          </a:bodyPr>
          <a:lstStyle/>
          <a:p>
            <a:pPr algn="just">
              <a:defRPr/>
            </a:pPr>
            <a:r>
              <a:rPr lang="es-PE" sz="2800" dirty="0">
                <a:effectLst>
                  <a:outerShdw blurRad="38100" dist="38100" dir="2700000" algn="tl">
                    <a:srgbClr val="000000">
                      <a:alpha val="43137"/>
                    </a:srgbClr>
                  </a:outerShdw>
                </a:effectLst>
                <a:latin typeface="Arial" pitchFamily="34" charset="0"/>
                <a:cs typeface="Arial" pitchFamily="34" charset="0"/>
              </a:rPr>
              <a:t>Se denomina temperatura teórica de la combustión o adiabática de combustión, a la que se obtendría en una combustión </a:t>
            </a:r>
            <a:r>
              <a:rPr lang="es-PE" sz="2800" dirty="0" err="1">
                <a:effectLst>
                  <a:outerShdw blurRad="38100" dist="38100" dir="2700000" algn="tl">
                    <a:srgbClr val="000000">
                      <a:alpha val="43137"/>
                    </a:srgbClr>
                  </a:outerShdw>
                </a:effectLst>
                <a:latin typeface="Arial" pitchFamily="34" charset="0"/>
                <a:cs typeface="Arial" pitchFamily="34" charset="0"/>
              </a:rPr>
              <a:t>estequiométrica</a:t>
            </a:r>
            <a:r>
              <a:rPr lang="es-PE" sz="2800" dirty="0">
                <a:effectLst>
                  <a:outerShdw blurRad="38100" dist="38100" dir="2700000" algn="tl">
                    <a:srgbClr val="000000">
                      <a:alpha val="43137"/>
                    </a:srgbClr>
                  </a:outerShdw>
                </a:effectLst>
                <a:latin typeface="Arial" pitchFamily="34" charset="0"/>
                <a:cs typeface="Arial" pitchFamily="34" charset="0"/>
              </a:rPr>
              <a:t>, con mezcla perfectamente homogénea y en periodo de tiempo muy corto de tal forma que no haya pérdidas caloríficas en el ambiente.</a:t>
            </a:r>
            <a:r>
              <a:rPr lang="es-PE" sz="2800" dirty="0">
                <a:latin typeface="Arial" pitchFamily="34" charset="0"/>
                <a:cs typeface="Arial" pitchFamily="34" charset="0"/>
              </a:rPr>
              <a:t> La </a:t>
            </a:r>
            <a:r>
              <a:rPr lang="es-PE" sz="2800" dirty="0">
                <a:solidFill>
                  <a:srgbClr val="FFFF00"/>
                </a:solidFill>
                <a:latin typeface="Arial" pitchFamily="34" charset="0"/>
                <a:cs typeface="Arial" pitchFamily="34" charset="0"/>
              </a:rPr>
              <a:t>máxima temperatura </a:t>
            </a:r>
            <a:r>
              <a:rPr lang="es-PE" sz="2800" dirty="0">
                <a:latin typeface="Arial" pitchFamily="34" charset="0"/>
                <a:cs typeface="Arial" pitchFamily="34" charset="0"/>
              </a:rPr>
              <a:t>que pueden alcanzar los productos de combustión es la </a:t>
            </a:r>
            <a:r>
              <a:rPr lang="es-PE" sz="2800" dirty="0">
                <a:solidFill>
                  <a:srgbClr val="FFFF00"/>
                </a:solidFill>
                <a:latin typeface="Arial" pitchFamily="34" charset="0"/>
                <a:cs typeface="Arial" pitchFamily="34" charset="0"/>
              </a:rPr>
              <a:t>temperatura adiabática de llama</a:t>
            </a:r>
            <a:r>
              <a:rPr lang="es-PE" sz="2800" dirty="0">
                <a:latin typeface="Arial" pitchFamily="34" charset="0"/>
                <a:cs typeface="Arial" pitchFamily="34" charset="0"/>
              </a:rPr>
              <a:t>. </a:t>
            </a:r>
            <a:endParaRPr lang="es-PE" sz="2800" dirty="0">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a:xfrm>
            <a:off x="323850" y="1268413"/>
            <a:ext cx="8820150" cy="4530725"/>
          </a:xfrm>
        </p:spPr>
        <p:txBody>
          <a:bodyPr/>
          <a:lstStyle/>
          <a:p>
            <a:pPr eaLnBrk="1" hangingPunct="1">
              <a:buFont typeface="Wingdings" pitchFamily="2" charset="2"/>
              <a:buNone/>
              <a:defRPr/>
            </a:pPr>
            <a:endParaRPr lang="en-GB" dirty="0" smtClean="0">
              <a:cs typeface="Times New Roman" pitchFamily="18" charset="0"/>
            </a:endParaRPr>
          </a:p>
          <a:p>
            <a:pPr eaLnBrk="1" hangingPunct="1">
              <a:buFont typeface="Wingdings" pitchFamily="2" charset="2"/>
              <a:buNone/>
              <a:defRPr/>
            </a:pPr>
            <a:r>
              <a:rPr lang="en-GB" dirty="0" smtClean="0">
                <a:cs typeface="Times New Roman" pitchFamily="18" charset="0"/>
              </a:rPr>
              <a:t>                         </a:t>
            </a:r>
            <a:r>
              <a:rPr lang="en-GB" sz="2800" b="1" dirty="0" smtClean="0">
                <a:solidFill>
                  <a:srgbClr val="9999FF"/>
                </a:solidFill>
                <a:latin typeface="Arial" charset="0"/>
                <a:cs typeface="Times New Roman" pitchFamily="18" charset="0"/>
              </a:rPr>
              <a:t>-    APROVECHAMIENTO DE</a:t>
            </a:r>
          </a:p>
          <a:p>
            <a:pPr eaLnBrk="1" hangingPunct="1">
              <a:buFont typeface="Wingdings" pitchFamily="2" charset="2"/>
              <a:buNone/>
              <a:defRPr/>
            </a:pPr>
            <a:r>
              <a:rPr lang="en-GB" sz="3600" b="1" dirty="0" smtClean="0">
                <a:solidFill>
                  <a:srgbClr val="9999FF"/>
                </a:solidFill>
                <a:latin typeface="Arial" charset="0"/>
                <a:cs typeface="Times New Roman" pitchFamily="18" charset="0"/>
              </a:rPr>
              <a:t>                        </a:t>
            </a:r>
            <a:r>
              <a:rPr lang="en-GB" sz="2800" b="1" dirty="0" smtClean="0">
                <a:solidFill>
                  <a:srgbClr val="9999FF"/>
                </a:solidFill>
                <a:latin typeface="Arial" charset="0"/>
                <a:cs typeface="Times New Roman" pitchFamily="18" charset="0"/>
              </a:rPr>
              <a:t>ENERGÍA</a:t>
            </a:r>
            <a:r>
              <a:rPr lang="en-GB" sz="2800" b="1" dirty="0" smtClean="0">
                <a:latin typeface="Arial" charset="0"/>
                <a:cs typeface="Times New Roman" pitchFamily="18" charset="0"/>
              </a:rPr>
              <a:t> </a:t>
            </a:r>
            <a:r>
              <a:rPr lang="en-GB" sz="3600" b="1" dirty="0" smtClean="0">
                <a:latin typeface="Arial" charset="0"/>
                <a:cs typeface="Times New Roman" pitchFamily="18" charset="0"/>
              </a:rPr>
              <a:t>    </a:t>
            </a:r>
          </a:p>
          <a:p>
            <a:pPr eaLnBrk="1" hangingPunct="1">
              <a:buFont typeface="Wingdings" pitchFamily="2" charset="2"/>
              <a:buNone/>
              <a:defRPr/>
            </a:pPr>
            <a:r>
              <a:rPr lang="el-GR" sz="3600" b="1" dirty="0" smtClean="0">
                <a:latin typeface="Arial" charset="0"/>
                <a:cs typeface="Times New Roman" pitchFamily="18" charset="0"/>
              </a:rPr>
              <a:t>Δ</a:t>
            </a:r>
            <a:r>
              <a:rPr lang="en-GB" sz="3600" b="1" dirty="0" smtClean="0">
                <a:latin typeface="Arial" charset="0"/>
                <a:cs typeface="Times New Roman" pitchFamily="18" charset="0"/>
              </a:rPr>
              <a:t>H</a:t>
            </a:r>
            <a:r>
              <a:rPr lang="en-GB" sz="3600" b="1" baseline="-25000" dirty="0" smtClean="0">
                <a:latin typeface="Arial" charset="0"/>
                <a:cs typeface="Times New Roman" pitchFamily="18" charset="0"/>
              </a:rPr>
              <a:t>COMB</a:t>
            </a:r>
            <a:r>
              <a:rPr lang="en-GB" sz="2800" b="1" dirty="0" smtClean="0">
                <a:latin typeface="Arial" charset="0"/>
                <a:cs typeface="Times New Roman" pitchFamily="18" charset="0"/>
              </a:rPr>
              <a:t> =       0   TEMPERATURA DE LLAMA O</a:t>
            </a:r>
          </a:p>
          <a:p>
            <a:pPr eaLnBrk="1" hangingPunct="1">
              <a:buFont typeface="Wingdings" pitchFamily="2" charset="2"/>
              <a:buNone/>
              <a:defRPr/>
            </a:pPr>
            <a:r>
              <a:rPr lang="en-GB" sz="2800" b="1" dirty="0" smtClean="0">
                <a:latin typeface="Arial" charset="0"/>
                <a:cs typeface="Times New Roman" pitchFamily="18" charset="0"/>
              </a:rPr>
              <a:t>                                FLAMA</a:t>
            </a:r>
          </a:p>
          <a:p>
            <a:pPr eaLnBrk="1" hangingPunct="1">
              <a:buFont typeface="Wingdings" pitchFamily="2" charset="2"/>
              <a:buNone/>
              <a:defRPr/>
            </a:pPr>
            <a:r>
              <a:rPr lang="en-GB" sz="2800" b="1" dirty="0" smtClean="0">
                <a:latin typeface="Arial" charset="0"/>
                <a:cs typeface="Times New Roman" pitchFamily="18" charset="0"/>
              </a:rPr>
              <a:t>                          </a:t>
            </a:r>
            <a:r>
              <a:rPr lang="en-GB" sz="2800" b="1" dirty="0" smtClean="0">
                <a:solidFill>
                  <a:srgbClr val="FF5050"/>
                </a:solidFill>
                <a:latin typeface="Arial" charset="0"/>
                <a:cs typeface="Times New Roman" pitchFamily="18" charset="0"/>
              </a:rPr>
              <a:t>+    REQUISITOS TÉRMICOS</a:t>
            </a:r>
          </a:p>
          <a:p>
            <a:pPr eaLnBrk="1" hangingPunct="1">
              <a:buFont typeface="Wingdings" pitchFamily="2" charset="2"/>
              <a:buNone/>
              <a:defRPr/>
            </a:pPr>
            <a:endParaRPr lang="en-GB" sz="2800" b="1" dirty="0" smtClean="0">
              <a:latin typeface="Arial" charset="0"/>
              <a:cs typeface="Times New Roman" pitchFamily="18" charset="0"/>
            </a:endParaRPr>
          </a:p>
          <a:p>
            <a:pPr eaLnBrk="1" hangingPunct="1">
              <a:buFont typeface="Wingdings" pitchFamily="2" charset="2"/>
              <a:buNone/>
              <a:defRPr/>
            </a:pPr>
            <a:endParaRPr lang="en-GB" dirty="0" smtClean="0">
              <a:cs typeface="Times New Roman" pitchFamily="18" charset="0"/>
            </a:endParaRPr>
          </a:p>
          <a:p>
            <a:pPr eaLnBrk="1" hangingPunct="1">
              <a:buFont typeface="Wingdings" pitchFamily="2" charset="2"/>
              <a:buNone/>
              <a:defRPr/>
            </a:pPr>
            <a:endParaRPr lang="en-GB" dirty="0" smtClean="0">
              <a:cs typeface="Times New Roman" pitchFamily="18" charset="0"/>
            </a:endParaRPr>
          </a:p>
          <a:p>
            <a:pPr eaLnBrk="1" hangingPunct="1">
              <a:buFont typeface="Wingdings" pitchFamily="2" charset="2"/>
              <a:buNone/>
              <a:defRPr/>
            </a:pPr>
            <a:endParaRPr lang="el-GR" dirty="0" smtClean="0">
              <a:cs typeface="Times New Roman" pitchFamily="18" charset="0"/>
            </a:endParaRPr>
          </a:p>
        </p:txBody>
      </p:sp>
      <p:sp>
        <p:nvSpPr>
          <p:cNvPr id="54275" name="AutoShape 5"/>
          <p:cNvSpPr>
            <a:spLocks/>
          </p:cNvSpPr>
          <p:nvPr/>
        </p:nvSpPr>
        <p:spPr bwMode="auto">
          <a:xfrm>
            <a:off x="2411413" y="1916113"/>
            <a:ext cx="287337" cy="3097212"/>
          </a:xfrm>
          <a:prstGeom prst="leftBrace">
            <a:avLst>
              <a:gd name="adj1" fmla="val 89825"/>
              <a:gd name="adj2" fmla="val 50796"/>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673100" y="609600"/>
            <a:ext cx="7715250" cy="2216150"/>
          </a:xfrm>
          <a:prstGeom prst="rect">
            <a:avLst/>
          </a:prstGeom>
          <a:noFill/>
          <a:ln w="9525">
            <a:noFill/>
            <a:miter lim="800000"/>
            <a:headEnd/>
            <a:tailEnd/>
          </a:ln>
        </p:spPr>
        <p:txBody>
          <a:bodyPr>
            <a:spAutoFit/>
          </a:bodyPr>
          <a:lstStyle/>
          <a:p>
            <a:pPr algn="just">
              <a:defRPr/>
            </a:pPr>
            <a:r>
              <a:rPr lang="es-ES" sz="2000" b="1" dirty="0">
                <a:solidFill>
                  <a:srgbClr val="FFFF00"/>
                </a:solidFill>
                <a:latin typeface="Arial" pitchFamily="34" charset="0"/>
                <a:cs typeface="Arial" pitchFamily="34" charset="0"/>
              </a:rPr>
              <a:t>PROBLEMA </a:t>
            </a:r>
            <a:r>
              <a:rPr lang="es-ES" sz="2000" b="1" dirty="0" smtClean="0">
                <a:solidFill>
                  <a:srgbClr val="FFFF00"/>
                </a:solidFill>
                <a:latin typeface="Arial" pitchFamily="34" charset="0"/>
                <a:cs typeface="Arial" pitchFamily="34" charset="0"/>
              </a:rPr>
              <a:t>:</a:t>
            </a:r>
            <a:r>
              <a:rPr lang="es-ES" sz="2000" dirty="0" smtClean="0">
                <a:latin typeface="Arial" pitchFamily="34" charset="0"/>
                <a:cs typeface="Arial" pitchFamily="34" charset="0"/>
              </a:rPr>
              <a:t> </a:t>
            </a:r>
            <a:r>
              <a:rPr lang="es-ES" sz="2000" dirty="0">
                <a:latin typeface="Arial" pitchFamily="34" charset="0"/>
                <a:cs typeface="Arial" pitchFamily="34" charset="0"/>
              </a:rPr>
              <a:t>Al quemarse 40 kg de C</a:t>
            </a:r>
            <a:r>
              <a:rPr lang="es-ES" sz="2000" baseline="-25000" dirty="0">
                <a:latin typeface="Arial" pitchFamily="34" charset="0"/>
                <a:cs typeface="Arial" pitchFamily="34" charset="0"/>
              </a:rPr>
              <a:t>2 </a:t>
            </a:r>
            <a:r>
              <a:rPr lang="es-ES" sz="2000" dirty="0">
                <a:latin typeface="Arial" pitchFamily="34" charset="0"/>
                <a:cs typeface="Arial" pitchFamily="34" charset="0"/>
              </a:rPr>
              <a:t>H</a:t>
            </a:r>
            <a:r>
              <a:rPr lang="es-ES" sz="2000" baseline="-25000" dirty="0">
                <a:latin typeface="Arial" pitchFamily="34" charset="0"/>
                <a:cs typeface="Arial" pitchFamily="34" charset="0"/>
              </a:rPr>
              <a:t>4</a:t>
            </a:r>
            <a:r>
              <a:rPr lang="es-ES" sz="2000" dirty="0">
                <a:latin typeface="Arial" pitchFamily="34" charset="0"/>
                <a:cs typeface="Arial" pitchFamily="34" charset="0"/>
              </a:rPr>
              <a:t> con 800 kg de aire, se produce 88 kg de CO</a:t>
            </a:r>
            <a:r>
              <a:rPr lang="es-ES" sz="2000" baseline="-25000" dirty="0">
                <a:latin typeface="Arial" pitchFamily="34" charset="0"/>
                <a:cs typeface="Arial" pitchFamily="34" charset="0"/>
              </a:rPr>
              <a:t>2</a:t>
            </a:r>
            <a:r>
              <a:rPr lang="es-ES" sz="2000" dirty="0">
                <a:latin typeface="Arial" pitchFamily="34" charset="0"/>
                <a:cs typeface="Arial" pitchFamily="34" charset="0"/>
              </a:rPr>
              <a:t> y 24 kg de CO. Calcular:</a:t>
            </a:r>
          </a:p>
          <a:p>
            <a:pPr marL="342900" indent="-342900" algn="just">
              <a:buFontTx/>
              <a:buAutoNum type="alphaLcParenR"/>
              <a:defRPr/>
            </a:pPr>
            <a:r>
              <a:rPr lang="es-ES" sz="2000" dirty="0">
                <a:latin typeface="Arial" pitchFamily="34" charset="0"/>
                <a:cs typeface="Arial" pitchFamily="34" charset="0"/>
              </a:rPr>
              <a:t>La relación aire - combustible efectiva en base de masa.</a:t>
            </a:r>
          </a:p>
          <a:p>
            <a:pPr marL="342900" indent="-342900" algn="just">
              <a:buFontTx/>
              <a:buAutoNum type="alphaLcParenR"/>
              <a:defRPr/>
            </a:pPr>
            <a:r>
              <a:rPr lang="es-ES" sz="2000" dirty="0">
                <a:latin typeface="Arial" pitchFamily="34" charset="0"/>
                <a:cs typeface="Arial" pitchFamily="34" charset="0"/>
              </a:rPr>
              <a:t>La composición volumétrica de los gases de chimenea.</a:t>
            </a:r>
          </a:p>
          <a:p>
            <a:pPr marL="342900" indent="-342900" algn="just">
              <a:buFontTx/>
              <a:buAutoNum type="alphaLcParenR"/>
              <a:defRPr/>
            </a:pPr>
            <a:r>
              <a:rPr lang="es-ES" sz="2000" dirty="0">
                <a:latin typeface="Arial" pitchFamily="34" charset="0"/>
                <a:cs typeface="Arial" pitchFamily="34" charset="0"/>
              </a:rPr>
              <a:t>El porcentaje de exceso de aire y la humedad específica de los gases de chimenea.</a:t>
            </a:r>
          </a:p>
          <a:p>
            <a:pPr marL="342900" indent="-342900" algn="just">
              <a:defRPr/>
            </a:pPr>
            <a:endParaRPr lang="es-ES" i="1" dirty="0"/>
          </a:p>
        </p:txBody>
      </p:sp>
      <p:sp>
        <p:nvSpPr>
          <p:cNvPr id="55299" name="Line 5"/>
          <p:cNvSpPr>
            <a:spLocks noChangeShapeType="1"/>
          </p:cNvSpPr>
          <p:nvPr/>
        </p:nvSpPr>
        <p:spPr bwMode="auto">
          <a:xfrm>
            <a:off x="1763713" y="4005263"/>
            <a:ext cx="55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E"/>
          </a:p>
        </p:txBody>
      </p:sp>
      <p:sp>
        <p:nvSpPr>
          <p:cNvPr id="55300" name="Text Box 18"/>
          <p:cNvSpPr txBox="1">
            <a:spLocks noChangeArrowheads="1"/>
          </p:cNvSpPr>
          <p:nvPr/>
        </p:nvSpPr>
        <p:spPr bwMode="auto">
          <a:xfrm>
            <a:off x="539750" y="5405438"/>
            <a:ext cx="436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 altLang="es-PE" sz="2000" dirty="0">
                <a:latin typeface="Arial" charset="0"/>
                <a:cs typeface="Arial" charset="0"/>
              </a:rPr>
              <a:t>1,4286C</a:t>
            </a:r>
            <a:r>
              <a:rPr lang="es-ES" altLang="es-PE" sz="2000" baseline="-25000" dirty="0">
                <a:latin typeface="Arial" charset="0"/>
                <a:cs typeface="Arial" charset="0"/>
              </a:rPr>
              <a:t>2</a:t>
            </a:r>
            <a:r>
              <a:rPr lang="es-ES" altLang="es-PE" sz="2000" dirty="0">
                <a:latin typeface="Arial" charset="0"/>
                <a:cs typeface="Arial" charset="0"/>
              </a:rPr>
              <a:t>H</a:t>
            </a:r>
            <a:r>
              <a:rPr lang="es-ES" altLang="es-PE" sz="2000" baseline="-25000" dirty="0">
                <a:latin typeface="Arial" charset="0"/>
                <a:cs typeface="Arial" charset="0"/>
              </a:rPr>
              <a:t>4</a:t>
            </a:r>
            <a:r>
              <a:rPr lang="es-ES" altLang="es-PE" sz="2000" dirty="0">
                <a:latin typeface="Arial" charset="0"/>
                <a:cs typeface="Arial" charset="0"/>
              </a:rPr>
              <a:t>  +  </a:t>
            </a:r>
            <a:r>
              <a:rPr lang="es-ES" altLang="es-PE" sz="2000" dirty="0">
                <a:solidFill>
                  <a:srgbClr val="FF99FF"/>
                </a:solidFill>
                <a:latin typeface="Arial" charset="0"/>
                <a:cs typeface="Arial" charset="0"/>
              </a:rPr>
              <a:t>5,825</a:t>
            </a:r>
            <a:r>
              <a:rPr lang="es-ES" altLang="es-PE" sz="2000" dirty="0">
                <a:solidFill>
                  <a:srgbClr val="FFFF00"/>
                </a:solidFill>
                <a:latin typeface="Arial" charset="0"/>
                <a:cs typeface="Arial" charset="0"/>
              </a:rPr>
              <a:t>O</a:t>
            </a:r>
            <a:r>
              <a:rPr lang="es-ES" altLang="es-PE" sz="2000" baseline="-25000" dirty="0">
                <a:solidFill>
                  <a:srgbClr val="FFFF00"/>
                </a:solidFill>
                <a:latin typeface="Arial" charset="0"/>
                <a:cs typeface="Arial" charset="0"/>
              </a:rPr>
              <a:t>2</a:t>
            </a:r>
            <a:r>
              <a:rPr lang="es-ES" altLang="es-PE" sz="2000" baseline="-25000" dirty="0">
                <a:latin typeface="Arial" charset="0"/>
                <a:cs typeface="Arial" charset="0"/>
              </a:rPr>
              <a:t> </a:t>
            </a:r>
            <a:r>
              <a:rPr lang="es-ES" altLang="es-PE" sz="2000" dirty="0">
                <a:latin typeface="Arial" charset="0"/>
                <a:cs typeface="Arial" charset="0"/>
              </a:rPr>
              <a:t>  + </a:t>
            </a:r>
            <a:r>
              <a:rPr lang="es-ES" altLang="es-PE" sz="2000" dirty="0">
                <a:solidFill>
                  <a:srgbClr val="FF99FF"/>
                </a:solidFill>
                <a:latin typeface="Arial" charset="0"/>
                <a:cs typeface="Arial" charset="0"/>
              </a:rPr>
              <a:t>21,915</a:t>
            </a:r>
            <a:r>
              <a:rPr lang="es-ES" altLang="es-PE" sz="2000" dirty="0">
                <a:solidFill>
                  <a:srgbClr val="FFFF00"/>
                </a:solidFill>
                <a:latin typeface="Arial" charset="0"/>
                <a:cs typeface="Arial" charset="0"/>
              </a:rPr>
              <a:t>N</a:t>
            </a:r>
            <a:r>
              <a:rPr lang="es-ES" altLang="es-PE" sz="2000" baseline="-25000" dirty="0">
                <a:solidFill>
                  <a:srgbClr val="FFFF00"/>
                </a:solidFill>
                <a:latin typeface="Arial" charset="0"/>
                <a:cs typeface="Arial" charset="0"/>
              </a:rPr>
              <a:t>2</a:t>
            </a:r>
            <a:endParaRPr lang="es-ES" altLang="es-PE" sz="2000" dirty="0">
              <a:solidFill>
                <a:srgbClr val="FFFF00"/>
              </a:solidFill>
              <a:latin typeface="Arial" charset="0"/>
              <a:cs typeface="Arial" charset="0"/>
            </a:endParaRPr>
          </a:p>
        </p:txBody>
      </p:sp>
      <p:sp>
        <p:nvSpPr>
          <p:cNvPr id="55301" name="Line 19"/>
          <p:cNvSpPr>
            <a:spLocks noChangeShapeType="1"/>
          </p:cNvSpPr>
          <p:nvPr/>
        </p:nvSpPr>
        <p:spPr bwMode="auto">
          <a:xfrm>
            <a:off x="3348038" y="4005263"/>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E"/>
          </a:p>
        </p:txBody>
      </p:sp>
      <p:sp>
        <p:nvSpPr>
          <p:cNvPr id="25" name="24 Rectángulo"/>
          <p:cNvSpPr/>
          <p:nvPr/>
        </p:nvSpPr>
        <p:spPr>
          <a:xfrm>
            <a:off x="2339975" y="3644900"/>
            <a:ext cx="1008063" cy="7207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55303" name="26 CuadroTexto"/>
          <p:cNvSpPr txBox="1">
            <a:spLocks noChangeArrowheads="1"/>
          </p:cNvSpPr>
          <p:nvPr/>
        </p:nvSpPr>
        <p:spPr bwMode="auto">
          <a:xfrm>
            <a:off x="5508625" y="3257550"/>
            <a:ext cx="30956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 altLang="es-PE" sz="2000" dirty="0">
                <a:latin typeface="Arial" charset="0"/>
                <a:cs typeface="Arial" charset="0"/>
              </a:rPr>
              <a:t>                            K-mol</a:t>
            </a:r>
          </a:p>
          <a:p>
            <a:pPr eaLnBrk="1" hangingPunct="1"/>
            <a:r>
              <a:rPr lang="es-ES" altLang="es-PE" sz="2000" dirty="0">
                <a:latin typeface="Arial" charset="0"/>
                <a:cs typeface="Arial" charset="0"/>
              </a:rPr>
              <a:t>n(C</a:t>
            </a:r>
            <a:r>
              <a:rPr lang="es-ES" altLang="es-PE" sz="2000" baseline="-25000" dirty="0">
                <a:latin typeface="Arial" charset="0"/>
                <a:cs typeface="Arial" charset="0"/>
              </a:rPr>
              <a:t>2</a:t>
            </a:r>
            <a:r>
              <a:rPr lang="es-ES" altLang="es-PE" sz="2000" dirty="0">
                <a:latin typeface="Arial" charset="0"/>
                <a:cs typeface="Arial" charset="0"/>
              </a:rPr>
              <a:t>H</a:t>
            </a:r>
            <a:r>
              <a:rPr lang="es-ES" altLang="es-PE" sz="2000" baseline="-25000" dirty="0">
                <a:latin typeface="Arial" charset="0"/>
                <a:cs typeface="Arial" charset="0"/>
              </a:rPr>
              <a:t>4</a:t>
            </a:r>
            <a:r>
              <a:rPr lang="es-ES" altLang="es-PE" sz="2000" dirty="0">
                <a:latin typeface="Arial" charset="0"/>
                <a:cs typeface="Arial" charset="0"/>
              </a:rPr>
              <a:t> )=40/28=1,4286 </a:t>
            </a:r>
          </a:p>
          <a:p>
            <a:pPr eaLnBrk="1" hangingPunct="1"/>
            <a:r>
              <a:rPr lang="es-ES" altLang="es-PE" sz="2000" dirty="0">
                <a:latin typeface="Arial" charset="0"/>
                <a:cs typeface="Arial" charset="0"/>
              </a:rPr>
              <a:t>n(aire)=80/28,84= </a:t>
            </a:r>
            <a:r>
              <a:rPr lang="es-ES" altLang="es-PE" sz="2000" dirty="0">
                <a:solidFill>
                  <a:srgbClr val="FF99FF"/>
                </a:solidFill>
                <a:latin typeface="Arial" charset="0"/>
                <a:cs typeface="Arial" charset="0"/>
              </a:rPr>
              <a:t>27,74</a:t>
            </a:r>
          </a:p>
          <a:p>
            <a:pPr eaLnBrk="1" hangingPunct="1"/>
            <a:r>
              <a:rPr lang="es-ES" altLang="es-PE" sz="2000" dirty="0">
                <a:latin typeface="Arial" charset="0"/>
                <a:cs typeface="Arial" charset="0"/>
              </a:rPr>
              <a:t>n(CO</a:t>
            </a:r>
            <a:r>
              <a:rPr lang="es-ES" altLang="es-PE" sz="2000" baseline="-25000" dirty="0">
                <a:latin typeface="Arial" charset="0"/>
                <a:cs typeface="Arial" charset="0"/>
              </a:rPr>
              <a:t>2</a:t>
            </a:r>
            <a:r>
              <a:rPr lang="es-ES" altLang="es-PE" sz="2000" dirty="0">
                <a:latin typeface="Arial" charset="0"/>
                <a:cs typeface="Arial" charset="0"/>
              </a:rPr>
              <a:t>)=88/44=2</a:t>
            </a:r>
          </a:p>
          <a:p>
            <a:pPr eaLnBrk="1" hangingPunct="1"/>
            <a:r>
              <a:rPr lang="es-ES" altLang="es-PE" sz="2000" dirty="0">
                <a:latin typeface="Arial" charset="0"/>
                <a:cs typeface="Arial" charset="0"/>
              </a:rPr>
              <a:t>n(CO)=24/28=0,857</a:t>
            </a:r>
            <a:endParaRPr lang="es-PE" altLang="es-PE" sz="2000" dirty="0">
              <a:latin typeface="Arial" charset="0"/>
              <a:cs typeface="Arial" charset="0"/>
            </a:endParaRPr>
          </a:p>
        </p:txBody>
      </p:sp>
      <p:cxnSp>
        <p:nvCxnSpPr>
          <p:cNvPr id="35" name="34 Conector recto de flecha"/>
          <p:cNvCxnSpPr/>
          <p:nvPr/>
        </p:nvCxnSpPr>
        <p:spPr>
          <a:xfrm>
            <a:off x="2843213" y="3213100"/>
            <a:ext cx="0" cy="431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305" name="36 Rectángulo"/>
          <p:cNvSpPr>
            <a:spLocks noChangeArrowheads="1"/>
          </p:cNvSpPr>
          <p:nvPr/>
        </p:nvSpPr>
        <p:spPr bwMode="auto">
          <a:xfrm>
            <a:off x="900113" y="3644900"/>
            <a:ext cx="86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 altLang="es-PE" sz="2000" dirty="0">
                <a:latin typeface="Arial" charset="0"/>
                <a:cs typeface="Arial" charset="0"/>
              </a:rPr>
              <a:t>C</a:t>
            </a:r>
            <a:r>
              <a:rPr lang="es-ES" altLang="es-PE" sz="2000" baseline="-25000" dirty="0">
                <a:latin typeface="Arial" charset="0"/>
                <a:cs typeface="Arial" charset="0"/>
              </a:rPr>
              <a:t>2 </a:t>
            </a:r>
            <a:r>
              <a:rPr lang="es-ES" altLang="es-PE" sz="2000" dirty="0">
                <a:latin typeface="Arial" charset="0"/>
                <a:cs typeface="Arial" charset="0"/>
              </a:rPr>
              <a:t>H</a:t>
            </a:r>
            <a:r>
              <a:rPr lang="es-ES" altLang="es-PE" sz="2000" baseline="-25000" dirty="0">
                <a:latin typeface="Arial" charset="0"/>
                <a:cs typeface="Arial" charset="0"/>
              </a:rPr>
              <a:t>4</a:t>
            </a:r>
            <a:r>
              <a:rPr lang="es-ES" altLang="es-PE" sz="2000" dirty="0">
                <a:latin typeface="Arial" charset="0"/>
                <a:cs typeface="Arial" charset="0"/>
              </a:rPr>
              <a:t> </a:t>
            </a:r>
            <a:endParaRPr lang="es-PE" altLang="es-PE" sz="2000" dirty="0">
              <a:latin typeface="Arial" charset="0"/>
              <a:cs typeface="Arial" charset="0"/>
            </a:endParaRPr>
          </a:p>
        </p:txBody>
      </p:sp>
      <p:sp>
        <p:nvSpPr>
          <p:cNvPr id="55306" name="37 Rectángulo"/>
          <p:cNvSpPr>
            <a:spLocks noChangeArrowheads="1"/>
          </p:cNvSpPr>
          <p:nvPr/>
        </p:nvSpPr>
        <p:spPr bwMode="auto">
          <a:xfrm>
            <a:off x="1829061" y="2548734"/>
            <a:ext cx="30309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 altLang="es-PE" sz="2000" dirty="0" smtClean="0">
                <a:latin typeface="Arial" charset="0"/>
                <a:cs typeface="Arial" charset="0"/>
              </a:rPr>
              <a:t>(21%V O</a:t>
            </a:r>
            <a:r>
              <a:rPr lang="es-ES" altLang="es-PE" sz="2000" baseline="-25000" dirty="0" smtClean="0">
                <a:latin typeface="Arial" charset="0"/>
                <a:cs typeface="Arial" charset="0"/>
              </a:rPr>
              <a:t>2</a:t>
            </a:r>
            <a:r>
              <a:rPr lang="es-ES" altLang="es-PE" sz="2000" dirty="0" smtClean="0">
                <a:latin typeface="Arial" charset="0"/>
                <a:cs typeface="Arial" charset="0"/>
              </a:rPr>
              <a:t> </a:t>
            </a:r>
            <a:r>
              <a:rPr lang="es-ES" altLang="es-PE" sz="2000" dirty="0">
                <a:latin typeface="Arial" charset="0"/>
                <a:cs typeface="Arial" charset="0"/>
              </a:rPr>
              <a:t>y </a:t>
            </a:r>
            <a:r>
              <a:rPr lang="es-ES" altLang="es-PE" sz="2000" dirty="0" smtClean="0">
                <a:latin typeface="Arial" charset="0"/>
                <a:cs typeface="Arial" charset="0"/>
              </a:rPr>
              <a:t>79%V N</a:t>
            </a:r>
            <a:r>
              <a:rPr lang="es-ES" altLang="es-PE" sz="2000" baseline="-25000" dirty="0" smtClean="0">
                <a:latin typeface="Arial" charset="0"/>
                <a:cs typeface="Arial" charset="0"/>
              </a:rPr>
              <a:t>2</a:t>
            </a:r>
            <a:r>
              <a:rPr lang="es-ES" altLang="es-PE" sz="2000" dirty="0" smtClean="0">
                <a:latin typeface="Arial" charset="0"/>
                <a:cs typeface="Arial" charset="0"/>
              </a:rPr>
              <a:t>)</a:t>
            </a:r>
          </a:p>
          <a:p>
            <a:pPr eaLnBrk="1" hangingPunct="1"/>
            <a:r>
              <a:rPr lang="es-ES" altLang="es-PE" sz="2000" dirty="0">
                <a:latin typeface="Arial" charset="0"/>
                <a:cs typeface="Arial" charset="0"/>
              </a:rPr>
              <a:t> </a:t>
            </a:r>
            <a:r>
              <a:rPr lang="es-ES" altLang="es-PE" sz="2000" dirty="0" smtClean="0">
                <a:latin typeface="Arial" charset="0"/>
                <a:cs typeface="Arial" charset="0"/>
              </a:rPr>
              <a:t>         aire</a:t>
            </a:r>
            <a:endParaRPr lang="es-PE" altLang="es-PE" sz="2000" dirty="0">
              <a:latin typeface="Arial" charset="0"/>
              <a:cs typeface="Arial" charset="0"/>
            </a:endParaRPr>
          </a:p>
        </p:txBody>
      </p:sp>
      <p:sp>
        <p:nvSpPr>
          <p:cNvPr id="55307" name="38 Rectángulo"/>
          <p:cNvSpPr>
            <a:spLocks noChangeArrowheads="1"/>
          </p:cNvSpPr>
          <p:nvPr/>
        </p:nvSpPr>
        <p:spPr bwMode="auto">
          <a:xfrm>
            <a:off x="3995738" y="3165475"/>
            <a:ext cx="6635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 altLang="es-PE" sz="2000" dirty="0">
                <a:latin typeface="Arial" charset="0"/>
                <a:cs typeface="Arial" charset="0"/>
              </a:rPr>
              <a:t>CO</a:t>
            </a:r>
            <a:r>
              <a:rPr lang="es-ES" altLang="es-PE" sz="2000" baseline="-25000" dirty="0">
                <a:latin typeface="Arial" charset="0"/>
                <a:cs typeface="Arial" charset="0"/>
              </a:rPr>
              <a:t>2</a:t>
            </a:r>
          </a:p>
          <a:p>
            <a:pPr eaLnBrk="1" hangingPunct="1"/>
            <a:r>
              <a:rPr lang="es-ES" altLang="es-PE" sz="2000" dirty="0">
                <a:latin typeface="Arial" charset="0"/>
                <a:cs typeface="Arial" charset="0"/>
              </a:rPr>
              <a:t>CO </a:t>
            </a:r>
          </a:p>
          <a:p>
            <a:pPr eaLnBrk="1" hangingPunct="1"/>
            <a:r>
              <a:rPr lang="es-ES" altLang="es-PE" sz="2000" dirty="0">
                <a:latin typeface="Arial" charset="0"/>
                <a:cs typeface="Arial" charset="0"/>
              </a:rPr>
              <a:t>O</a:t>
            </a:r>
            <a:r>
              <a:rPr lang="es-ES" altLang="es-PE" sz="2000" baseline="-25000" dirty="0">
                <a:latin typeface="Arial" charset="0"/>
                <a:cs typeface="Arial" charset="0"/>
              </a:rPr>
              <a:t>2</a:t>
            </a:r>
          </a:p>
          <a:p>
            <a:pPr eaLnBrk="1" hangingPunct="1"/>
            <a:r>
              <a:rPr lang="es-ES" altLang="es-PE" sz="2000" dirty="0">
                <a:latin typeface="Arial" charset="0"/>
                <a:cs typeface="Arial" charset="0"/>
              </a:rPr>
              <a:t>N</a:t>
            </a:r>
            <a:r>
              <a:rPr lang="es-ES" altLang="es-PE" sz="2000" baseline="-25000" dirty="0">
                <a:latin typeface="Arial" charset="0"/>
                <a:cs typeface="Arial" charset="0"/>
              </a:rPr>
              <a:t>2</a:t>
            </a:r>
          </a:p>
          <a:p>
            <a:pPr eaLnBrk="1" hangingPunct="1"/>
            <a:r>
              <a:rPr lang="es-ES" altLang="es-PE" sz="2000" dirty="0">
                <a:latin typeface="Arial" charset="0"/>
                <a:cs typeface="Arial" charset="0"/>
              </a:rPr>
              <a:t>H</a:t>
            </a:r>
            <a:r>
              <a:rPr lang="es-ES" altLang="es-PE" sz="2000" baseline="-25000" dirty="0">
                <a:latin typeface="Arial" charset="0"/>
                <a:cs typeface="Arial" charset="0"/>
              </a:rPr>
              <a:t>2</a:t>
            </a:r>
            <a:r>
              <a:rPr lang="es-ES" altLang="es-PE" sz="2000" dirty="0">
                <a:latin typeface="Arial" charset="0"/>
                <a:cs typeface="Arial" charset="0"/>
              </a:rPr>
              <a:t>O</a:t>
            </a:r>
            <a:endParaRPr lang="es-PE" altLang="es-PE" sz="2000" dirty="0">
              <a:latin typeface="Arial" charset="0"/>
              <a:cs typeface="Arial" charset="0"/>
            </a:endParaRPr>
          </a:p>
        </p:txBody>
      </p:sp>
      <p:sp>
        <p:nvSpPr>
          <p:cNvPr id="55308" name="39 Rectángulo"/>
          <p:cNvSpPr>
            <a:spLocks noChangeArrowheads="1"/>
          </p:cNvSpPr>
          <p:nvPr/>
        </p:nvSpPr>
        <p:spPr bwMode="auto">
          <a:xfrm>
            <a:off x="5508625" y="5446713"/>
            <a:ext cx="32718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 altLang="es-PE">
                <a:latin typeface="Arial" charset="0"/>
                <a:cs typeface="Arial" charset="0"/>
              </a:rPr>
              <a:t>2,0CO</a:t>
            </a:r>
            <a:r>
              <a:rPr lang="es-ES" altLang="es-PE" baseline="-25000">
                <a:latin typeface="Arial" charset="0"/>
                <a:cs typeface="Arial" charset="0"/>
              </a:rPr>
              <a:t>2</a:t>
            </a:r>
            <a:r>
              <a:rPr lang="es-ES" altLang="es-PE">
                <a:latin typeface="Arial" charset="0"/>
                <a:cs typeface="Arial" charset="0"/>
              </a:rPr>
              <a:t>   + 0,857CO +</a:t>
            </a:r>
            <a:r>
              <a:rPr lang="es-ES" altLang="es-PE" b="1">
                <a:latin typeface="Arial" charset="0"/>
                <a:cs typeface="Arial" charset="0"/>
              </a:rPr>
              <a:t>a</a:t>
            </a:r>
            <a:r>
              <a:rPr lang="es-ES" altLang="es-PE">
                <a:latin typeface="Arial" charset="0"/>
                <a:cs typeface="Arial" charset="0"/>
              </a:rPr>
              <a:t> H</a:t>
            </a:r>
            <a:r>
              <a:rPr lang="es-ES" altLang="es-PE" baseline="-25000">
                <a:latin typeface="Arial" charset="0"/>
                <a:cs typeface="Arial" charset="0"/>
              </a:rPr>
              <a:t>2</a:t>
            </a:r>
            <a:r>
              <a:rPr lang="es-ES" altLang="es-PE">
                <a:latin typeface="Arial" charset="0"/>
                <a:cs typeface="Arial" charset="0"/>
              </a:rPr>
              <a:t>O +</a:t>
            </a:r>
          </a:p>
          <a:p>
            <a:pPr eaLnBrk="1" hangingPunct="1"/>
            <a:r>
              <a:rPr lang="es-ES" altLang="es-PE" b="1">
                <a:latin typeface="Arial" charset="0"/>
                <a:cs typeface="Arial" charset="0"/>
              </a:rPr>
              <a:t>b</a:t>
            </a:r>
            <a:r>
              <a:rPr lang="es-ES" altLang="es-PE">
                <a:latin typeface="Arial" charset="0"/>
                <a:cs typeface="Arial" charset="0"/>
              </a:rPr>
              <a:t>O</a:t>
            </a:r>
            <a:r>
              <a:rPr lang="es-ES" altLang="es-PE" baseline="-25000">
                <a:latin typeface="Arial" charset="0"/>
                <a:cs typeface="Arial" charset="0"/>
              </a:rPr>
              <a:t>2</a:t>
            </a:r>
            <a:r>
              <a:rPr lang="es-ES" altLang="es-PE">
                <a:latin typeface="Arial" charset="0"/>
                <a:cs typeface="Arial" charset="0"/>
              </a:rPr>
              <a:t> + 21,915N</a:t>
            </a:r>
            <a:r>
              <a:rPr lang="es-ES" altLang="es-PE" baseline="-25000">
                <a:latin typeface="Arial" charset="0"/>
                <a:cs typeface="Arial" charset="0"/>
              </a:rPr>
              <a:t>2</a:t>
            </a:r>
            <a:endParaRPr lang="es-PE" altLang="es-PE">
              <a:latin typeface="Arial" charset="0"/>
              <a:cs typeface="Arial" charset="0"/>
            </a:endParaRPr>
          </a:p>
        </p:txBody>
      </p:sp>
      <p:sp>
        <p:nvSpPr>
          <p:cNvPr id="55309" name="40 CuadroTexto"/>
          <p:cNvSpPr txBox="1">
            <a:spLocks noChangeArrowheads="1"/>
          </p:cNvSpPr>
          <p:nvPr/>
        </p:nvSpPr>
        <p:spPr bwMode="auto">
          <a:xfrm>
            <a:off x="755650" y="2636838"/>
            <a:ext cx="936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sz="2000" b="1">
                <a:solidFill>
                  <a:srgbClr val="FFFF00"/>
                </a:solidFill>
                <a:latin typeface="Arial" charset="0"/>
                <a:cs typeface="Arial" charset="0"/>
              </a:rPr>
              <a:t>Sol.</a:t>
            </a:r>
          </a:p>
        </p:txBody>
      </p:sp>
      <p:sp>
        <p:nvSpPr>
          <p:cNvPr id="55310" name="Line 19"/>
          <p:cNvSpPr>
            <a:spLocks noChangeShapeType="1"/>
          </p:cNvSpPr>
          <p:nvPr/>
        </p:nvSpPr>
        <p:spPr bwMode="auto">
          <a:xfrm>
            <a:off x="4932363" y="56610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usocarb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7544" y="355624"/>
            <a:ext cx="7997825" cy="5881688"/>
          </a:xfrm>
          <a:noFill/>
          <a:extLst>
            <a:ext uri="{909E8E84-426E-40DD-AFC4-6F175D3DCCD1}">
              <a14:hiddenFill xmlns:a14="http://schemas.microsoft.com/office/drawing/2010/main">
                <a:solidFill>
                  <a:srgbClr val="FFFFFF"/>
                </a:solidFill>
              </a14:hiddenFill>
            </a:ext>
          </a:extLst>
        </p:spPr>
      </p:pic>
      <p:sp>
        <p:nvSpPr>
          <p:cNvPr id="40965" name="Text Box 5"/>
          <p:cNvSpPr txBox="1">
            <a:spLocks noChangeArrowheads="1"/>
          </p:cNvSpPr>
          <p:nvPr/>
        </p:nvSpPr>
        <p:spPr bwMode="auto">
          <a:xfrm>
            <a:off x="3492500" y="6237288"/>
            <a:ext cx="2735263" cy="396875"/>
          </a:xfrm>
          <a:prstGeom prst="rect">
            <a:avLst/>
          </a:prstGeom>
          <a:noFill/>
          <a:ln w="9525">
            <a:noFill/>
            <a:miter lim="800000"/>
            <a:headEnd/>
            <a:tailEnd/>
          </a:ln>
          <a:effectLst/>
        </p:spPr>
        <p:txBody>
          <a:bodyPr>
            <a:spAutoFit/>
          </a:bodyPr>
          <a:lstStyle/>
          <a:p>
            <a:pPr>
              <a:spcBef>
                <a:spcPct val="50000"/>
              </a:spcBef>
              <a:defRPr/>
            </a:pPr>
            <a:r>
              <a:rPr lang="en-GB" sz="2000" b="1" dirty="0">
                <a:effectLst>
                  <a:outerShdw blurRad="38100" dist="38100" dir="2700000" algn="tl">
                    <a:srgbClr val="000000"/>
                  </a:outerShdw>
                </a:effectLst>
                <a:latin typeface="Arial" charset="0"/>
              </a:rPr>
              <a:t>USOS DEL CARBÓN</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8"/>
          <p:cNvSpPr txBox="1">
            <a:spLocks noChangeArrowheads="1"/>
          </p:cNvSpPr>
          <p:nvPr/>
        </p:nvSpPr>
        <p:spPr bwMode="auto">
          <a:xfrm>
            <a:off x="539750" y="836613"/>
            <a:ext cx="436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 altLang="es-PE" sz="2000" dirty="0">
                <a:solidFill>
                  <a:srgbClr val="FFFF00"/>
                </a:solidFill>
                <a:latin typeface="Arial" charset="0"/>
                <a:cs typeface="Arial" charset="0"/>
              </a:rPr>
              <a:t>1,4286C</a:t>
            </a:r>
            <a:r>
              <a:rPr lang="es-ES" altLang="es-PE" sz="2000" baseline="-25000" dirty="0">
                <a:solidFill>
                  <a:srgbClr val="FFFF00"/>
                </a:solidFill>
                <a:latin typeface="Arial" charset="0"/>
                <a:cs typeface="Arial" charset="0"/>
              </a:rPr>
              <a:t>2</a:t>
            </a:r>
            <a:r>
              <a:rPr lang="es-ES" altLang="es-PE" sz="2000" dirty="0">
                <a:latin typeface="Arial" charset="0"/>
                <a:cs typeface="Arial" charset="0"/>
              </a:rPr>
              <a:t>H</a:t>
            </a:r>
            <a:r>
              <a:rPr lang="es-ES" altLang="es-PE" sz="2000" baseline="-25000" dirty="0">
                <a:latin typeface="Arial" charset="0"/>
                <a:cs typeface="Arial" charset="0"/>
              </a:rPr>
              <a:t>4</a:t>
            </a:r>
            <a:r>
              <a:rPr lang="es-ES" altLang="es-PE" sz="2000" dirty="0">
                <a:latin typeface="Arial" charset="0"/>
                <a:cs typeface="Arial" charset="0"/>
              </a:rPr>
              <a:t>  +  5,825O</a:t>
            </a:r>
            <a:r>
              <a:rPr lang="es-ES" altLang="es-PE" sz="2000" baseline="-25000" dirty="0">
                <a:latin typeface="Arial" charset="0"/>
                <a:cs typeface="Arial" charset="0"/>
              </a:rPr>
              <a:t>2 </a:t>
            </a:r>
            <a:r>
              <a:rPr lang="es-ES" altLang="es-PE" sz="2000" dirty="0">
                <a:latin typeface="Arial" charset="0"/>
                <a:cs typeface="Arial" charset="0"/>
              </a:rPr>
              <a:t>  + 21,915N</a:t>
            </a:r>
            <a:r>
              <a:rPr lang="es-ES" altLang="es-PE" sz="2000" baseline="-25000" dirty="0">
                <a:latin typeface="Arial" charset="0"/>
                <a:cs typeface="Arial" charset="0"/>
              </a:rPr>
              <a:t>2</a:t>
            </a:r>
            <a:endParaRPr lang="es-ES" altLang="es-PE" sz="2000" dirty="0">
              <a:latin typeface="Arial" charset="0"/>
              <a:cs typeface="Arial" charset="0"/>
            </a:endParaRPr>
          </a:p>
        </p:txBody>
      </p:sp>
      <p:sp>
        <p:nvSpPr>
          <p:cNvPr id="56323" name="Line 19"/>
          <p:cNvSpPr>
            <a:spLocks noChangeShapeType="1"/>
          </p:cNvSpPr>
          <p:nvPr/>
        </p:nvSpPr>
        <p:spPr bwMode="auto">
          <a:xfrm>
            <a:off x="4859338" y="1052513"/>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E"/>
          </a:p>
        </p:txBody>
      </p:sp>
      <p:sp>
        <p:nvSpPr>
          <p:cNvPr id="56324" name="3 Rectángulo"/>
          <p:cNvSpPr>
            <a:spLocks noChangeArrowheads="1"/>
          </p:cNvSpPr>
          <p:nvPr/>
        </p:nvSpPr>
        <p:spPr bwMode="auto">
          <a:xfrm>
            <a:off x="5435600" y="836613"/>
            <a:ext cx="32718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 altLang="es-PE" dirty="0">
                <a:solidFill>
                  <a:srgbClr val="FFFF00"/>
                </a:solidFill>
                <a:latin typeface="Arial" charset="0"/>
                <a:cs typeface="Arial" charset="0"/>
              </a:rPr>
              <a:t>2,0CO</a:t>
            </a:r>
            <a:r>
              <a:rPr lang="es-ES" altLang="es-PE" baseline="-25000" dirty="0">
                <a:solidFill>
                  <a:srgbClr val="FFFF00"/>
                </a:solidFill>
                <a:latin typeface="Arial" charset="0"/>
                <a:cs typeface="Arial" charset="0"/>
              </a:rPr>
              <a:t>2</a:t>
            </a:r>
            <a:r>
              <a:rPr lang="es-ES" altLang="es-PE" dirty="0">
                <a:latin typeface="Arial" charset="0"/>
                <a:cs typeface="Arial" charset="0"/>
              </a:rPr>
              <a:t>  + </a:t>
            </a:r>
            <a:r>
              <a:rPr lang="es-ES" altLang="es-PE" dirty="0">
                <a:solidFill>
                  <a:srgbClr val="FFFF00"/>
                </a:solidFill>
                <a:latin typeface="Arial" charset="0"/>
                <a:cs typeface="Arial" charset="0"/>
              </a:rPr>
              <a:t>0,857CO</a:t>
            </a:r>
            <a:r>
              <a:rPr lang="es-ES" altLang="es-PE" dirty="0">
                <a:latin typeface="Arial" charset="0"/>
                <a:cs typeface="Arial" charset="0"/>
              </a:rPr>
              <a:t> + </a:t>
            </a:r>
            <a:r>
              <a:rPr lang="es-ES" altLang="es-PE" b="1" dirty="0">
                <a:latin typeface="Arial" charset="0"/>
                <a:cs typeface="Arial" charset="0"/>
              </a:rPr>
              <a:t>a</a:t>
            </a:r>
            <a:r>
              <a:rPr lang="es-ES" altLang="es-PE" dirty="0">
                <a:latin typeface="Arial" charset="0"/>
                <a:cs typeface="Arial" charset="0"/>
              </a:rPr>
              <a:t> H</a:t>
            </a:r>
            <a:r>
              <a:rPr lang="es-ES" altLang="es-PE" baseline="-25000" dirty="0">
                <a:latin typeface="Arial" charset="0"/>
                <a:cs typeface="Arial" charset="0"/>
              </a:rPr>
              <a:t>2</a:t>
            </a:r>
            <a:r>
              <a:rPr lang="es-ES" altLang="es-PE" dirty="0">
                <a:latin typeface="Arial" charset="0"/>
                <a:cs typeface="Arial" charset="0"/>
              </a:rPr>
              <a:t>O +</a:t>
            </a:r>
          </a:p>
          <a:p>
            <a:pPr eaLnBrk="1" hangingPunct="1"/>
            <a:r>
              <a:rPr lang="es-ES" altLang="es-PE" b="1" dirty="0">
                <a:latin typeface="Arial" charset="0"/>
                <a:cs typeface="Arial" charset="0"/>
              </a:rPr>
              <a:t>b</a:t>
            </a:r>
            <a:r>
              <a:rPr lang="es-ES" altLang="es-PE" dirty="0">
                <a:latin typeface="Arial" charset="0"/>
                <a:cs typeface="Arial" charset="0"/>
              </a:rPr>
              <a:t>O</a:t>
            </a:r>
            <a:r>
              <a:rPr lang="es-ES" altLang="es-PE" sz="2000" baseline="-25000" dirty="0">
                <a:latin typeface="Arial" charset="0"/>
                <a:cs typeface="Arial" charset="0"/>
              </a:rPr>
              <a:t>2</a:t>
            </a:r>
            <a:r>
              <a:rPr lang="es-ES" altLang="es-PE" dirty="0">
                <a:latin typeface="Arial" charset="0"/>
                <a:cs typeface="Arial" charset="0"/>
              </a:rPr>
              <a:t> + 21,915N</a:t>
            </a:r>
            <a:r>
              <a:rPr lang="es-ES" altLang="es-PE" baseline="-25000" dirty="0">
                <a:latin typeface="Arial" charset="0"/>
                <a:cs typeface="Arial" charset="0"/>
              </a:rPr>
              <a:t>2</a:t>
            </a:r>
            <a:endParaRPr lang="es-PE" altLang="es-PE" dirty="0">
              <a:latin typeface="Arial" charset="0"/>
              <a:cs typeface="Arial" charset="0"/>
            </a:endParaRPr>
          </a:p>
        </p:txBody>
      </p:sp>
      <p:sp>
        <p:nvSpPr>
          <p:cNvPr id="56325" name="4 CuadroTexto"/>
          <p:cNvSpPr txBox="1">
            <a:spLocks noChangeArrowheads="1"/>
          </p:cNvSpPr>
          <p:nvPr/>
        </p:nvSpPr>
        <p:spPr bwMode="auto">
          <a:xfrm>
            <a:off x="900113" y="1700213"/>
            <a:ext cx="66960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sz="2000" b="1" dirty="0">
                <a:solidFill>
                  <a:srgbClr val="FF99FF"/>
                </a:solidFill>
                <a:latin typeface="Arial" charset="0"/>
                <a:cs typeface="Arial" charset="0"/>
              </a:rPr>
              <a:t>Balance de masa:</a:t>
            </a:r>
          </a:p>
          <a:p>
            <a:pPr eaLnBrk="1" hangingPunct="1"/>
            <a:r>
              <a:rPr lang="es-PE" altLang="es-PE" sz="2000" dirty="0">
                <a:latin typeface="Arial" charset="0"/>
                <a:cs typeface="Arial" charset="0"/>
              </a:rPr>
              <a:t>C: 2x1,4286 = </a:t>
            </a:r>
            <a:r>
              <a:rPr lang="es-PE" altLang="es-PE" sz="2000" dirty="0" smtClean="0">
                <a:latin typeface="Arial" charset="0"/>
                <a:cs typeface="Arial" charset="0"/>
              </a:rPr>
              <a:t>1x2 </a:t>
            </a:r>
            <a:r>
              <a:rPr lang="es-PE" altLang="es-PE" sz="2000" dirty="0">
                <a:latin typeface="Arial" charset="0"/>
                <a:cs typeface="Arial" charset="0"/>
              </a:rPr>
              <a:t>+ </a:t>
            </a:r>
            <a:r>
              <a:rPr lang="es-PE" altLang="es-PE" sz="2000" dirty="0" smtClean="0">
                <a:latin typeface="Arial" charset="0"/>
                <a:cs typeface="Arial" charset="0"/>
              </a:rPr>
              <a:t>1x0,857</a:t>
            </a:r>
            <a:endParaRPr lang="es-PE" altLang="es-PE" sz="2000" dirty="0">
              <a:latin typeface="Arial" charset="0"/>
              <a:cs typeface="Arial" charset="0"/>
            </a:endParaRPr>
          </a:p>
          <a:p>
            <a:pPr eaLnBrk="1" hangingPunct="1"/>
            <a:r>
              <a:rPr lang="es-PE" altLang="es-PE" sz="2000" dirty="0">
                <a:latin typeface="Arial" charset="0"/>
                <a:cs typeface="Arial" charset="0"/>
              </a:rPr>
              <a:t>O: 2x5,825 = 2x2 + 1x0,857 + 1xa+2xb            </a:t>
            </a:r>
            <a:r>
              <a:rPr lang="es-PE" altLang="es-PE" sz="2000" b="1" dirty="0">
                <a:latin typeface="Arial" charset="0"/>
                <a:cs typeface="Arial" charset="0"/>
              </a:rPr>
              <a:t>b </a:t>
            </a:r>
            <a:r>
              <a:rPr lang="es-PE" altLang="es-PE" sz="2000" dirty="0">
                <a:latin typeface="Arial" charset="0"/>
                <a:cs typeface="Arial" charset="0"/>
              </a:rPr>
              <a:t>= 1,9679 </a:t>
            </a:r>
          </a:p>
          <a:p>
            <a:pPr eaLnBrk="1" hangingPunct="1"/>
            <a:r>
              <a:rPr lang="es-PE" altLang="es-PE" sz="2000" dirty="0">
                <a:latin typeface="Arial" charset="0"/>
                <a:cs typeface="Arial" charset="0"/>
              </a:rPr>
              <a:t>H: 4x1,4286 = 2xa              </a:t>
            </a:r>
            <a:r>
              <a:rPr lang="es-PE" altLang="es-PE" sz="2000" b="1" dirty="0">
                <a:latin typeface="Arial" charset="0"/>
                <a:cs typeface="Arial" charset="0"/>
              </a:rPr>
              <a:t>a </a:t>
            </a:r>
            <a:r>
              <a:rPr lang="es-PE" altLang="es-PE" sz="2000" dirty="0">
                <a:latin typeface="Arial" charset="0"/>
                <a:cs typeface="Arial" charset="0"/>
              </a:rPr>
              <a:t>= 2,8572</a:t>
            </a:r>
          </a:p>
        </p:txBody>
      </p:sp>
      <p:sp>
        <p:nvSpPr>
          <p:cNvPr id="8" name="7 Flecha derecha"/>
          <p:cNvSpPr/>
          <p:nvPr/>
        </p:nvSpPr>
        <p:spPr>
          <a:xfrm>
            <a:off x="5580063" y="2420938"/>
            <a:ext cx="360362" cy="28733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9" name="8 Flecha derecha"/>
          <p:cNvSpPr/>
          <p:nvPr/>
        </p:nvSpPr>
        <p:spPr>
          <a:xfrm>
            <a:off x="3348038" y="2708275"/>
            <a:ext cx="360362" cy="2889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56328" name="10 CuadroTexto"/>
          <p:cNvSpPr txBox="1">
            <a:spLocks noChangeArrowheads="1"/>
          </p:cNvSpPr>
          <p:nvPr/>
        </p:nvSpPr>
        <p:spPr bwMode="auto">
          <a:xfrm>
            <a:off x="971550" y="3213100"/>
            <a:ext cx="7704138"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150000"/>
              </a:lnSpc>
            </a:pPr>
            <a:r>
              <a:rPr lang="es-PE" altLang="es-PE" sz="2000" b="1" dirty="0">
                <a:latin typeface="Arial" charset="0"/>
                <a:cs typeface="Arial" charset="0"/>
              </a:rPr>
              <a:t>a)</a:t>
            </a:r>
            <a:r>
              <a:rPr lang="es-PE" altLang="es-PE" sz="2000" dirty="0">
                <a:latin typeface="Arial" charset="0"/>
                <a:cs typeface="Arial" charset="0"/>
              </a:rPr>
              <a:t> (A/C) </a:t>
            </a:r>
            <a:r>
              <a:rPr lang="es-PE" altLang="es-PE" sz="2000" dirty="0" err="1">
                <a:latin typeface="Arial" charset="0"/>
                <a:cs typeface="Arial" charset="0"/>
              </a:rPr>
              <a:t>efect</a:t>
            </a:r>
            <a:r>
              <a:rPr lang="es-PE" altLang="es-PE" sz="2000" dirty="0">
                <a:latin typeface="Arial" charset="0"/>
                <a:cs typeface="Arial" charset="0"/>
              </a:rPr>
              <a:t>  </a:t>
            </a:r>
            <a:r>
              <a:rPr lang="es-PE" altLang="es-PE" sz="2000" baseline="-25000" dirty="0">
                <a:latin typeface="Arial" charset="0"/>
                <a:cs typeface="Arial" charset="0"/>
              </a:rPr>
              <a:t>masa </a:t>
            </a:r>
            <a:r>
              <a:rPr lang="es-PE" altLang="es-PE" sz="2000" dirty="0">
                <a:latin typeface="Arial" charset="0"/>
                <a:cs typeface="Arial" charset="0"/>
              </a:rPr>
              <a:t>= 800/40= 20 kg aire efectivo/kg combustible</a:t>
            </a:r>
          </a:p>
          <a:p>
            <a:pPr eaLnBrk="1" hangingPunct="1">
              <a:lnSpc>
                <a:spcPct val="150000"/>
              </a:lnSpc>
            </a:pPr>
            <a:r>
              <a:rPr lang="es-PE" altLang="es-PE" sz="2000" b="1" dirty="0">
                <a:latin typeface="Arial" charset="0"/>
                <a:cs typeface="Arial" charset="0"/>
              </a:rPr>
              <a:t>b)</a:t>
            </a:r>
            <a:r>
              <a:rPr lang="es-PE" altLang="es-PE" sz="2000" dirty="0">
                <a:latin typeface="Arial" charset="0"/>
                <a:cs typeface="Arial" charset="0"/>
              </a:rPr>
              <a:t> Gases de chimenea:</a:t>
            </a:r>
          </a:p>
          <a:p>
            <a:pPr eaLnBrk="1" hangingPunct="1"/>
            <a:r>
              <a:rPr lang="es-PE" altLang="es-PE" sz="2000" dirty="0">
                <a:latin typeface="Arial" charset="0"/>
                <a:cs typeface="Arial" charset="0"/>
              </a:rPr>
              <a:t>                      moles       %</a:t>
            </a:r>
            <a:r>
              <a:rPr lang="es-PE" altLang="es-PE" sz="2000" dirty="0" smtClean="0">
                <a:latin typeface="Arial" charset="0"/>
                <a:cs typeface="Arial" charset="0"/>
              </a:rPr>
              <a:t>molar=%V</a:t>
            </a:r>
            <a:endParaRPr lang="es-PE" altLang="es-PE" sz="2000" dirty="0">
              <a:latin typeface="Arial" charset="0"/>
              <a:cs typeface="Arial" charset="0"/>
            </a:endParaRPr>
          </a:p>
          <a:p>
            <a:pPr eaLnBrk="1" hangingPunct="1"/>
            <a:r>
              <a:rPr lang="es-PE" altLang="es-PE" sz="2000" dirty="0">
                <a:latin typeface="Arial" charset="0"/>
                <a:cs typeface="Arial" charset="0"/>
              </a:rPr>
              <a:t>        CO</a:t>
            </a:r>
            <a:r>
              <a:rPr lang="es-PE" altLang="es-PE" sz="2000" baseline="-25000" dirty="0">
                <a:latin typeface="Arial" charset="0"/>
                <a:cs typeface="Arial" charset="0"/>
              </a:rPr>
              <a:t>2</a:t>
            </a:r>
            <a:r>
              <a:rPr lang="es-PE" altLang="es-PE" sz="2000" dirty="0">
                <a:latin typeface="Arial" charset="0"/>
                <a:cs typeface="Arial" charset="0"/>
              </a:rPr>
              <a:t>:     2,0000          6,76</a:t>
            </a:r>
          </a:p>
          <a:p>
            <a:pPr eaLnBrk="1" hangingPunct="1"/>
            <a:r>
              <a:rPr lang="es-PE" altLang="es-PE" sz="2000" dirty="0">
                <a:latin typeface="Arial" charset="0"/>
                <a:cs typeface="Arial" charset="0"/>
              </a:rPr>
              <a:t>        CO :     0,8570          2,90</a:t>
            </a:r>
          </a:p>
          <a:p>
            <a:pPr eaLnBrk="1" hangingPunct="1"/>
            <a:r>
              <a:rPr lang="es-PE" altLang="es-PE" sz="2000" dirty="0">
                <a:latin typeface="Arial" charset="0"/>
                <a:cs typeface="Arial" charset="0"/>
              </a:rPr>
              <a:t>        H</a:t>
            </a:r>
            <a:r>
              <a:rPr lang="es-PE" altLang="es-PE" sz="2000" baseline="-25000" dirty="0">
                <a:latin typeface="Arial" charset="0"/>
                <a:cs typeface="Arial" charset="0"/>
              </a:rPr>
              <a:t>2</a:t>
            </a:r>
            <a:r>
              <a:rPr lang="es-PE" altLang="es-PE" sz="2000" dirty="0">
                <a:latin typeface="Arial" charset="0"/>
                <a:cs typeface="Arial" charset="0"/>
              </a:rPr>
              <a:t>O:     2,8572          9,65</a:t>
            </a:r>
          </a:p>
          <a:p>
            <a:pPr eaLnBrk="1" hangingPunct="1"/>
            <a:r>
              <a:rPr lang="es-PE" altLang="es-PE" sz="2000" dirty="0">
                <a:latin typeface="Arial" charset="0"/>
                <a:cs typeface="Arial" charset="0"/>
              </a:rPr>
              <a:t>           O</a:t>
            </a:r>
            <a:r>
              <a:rPr lang="es-PE" altLang="es-PE" sz="2000" baseline="-25000" dirty="0">
                <a:latin typeface="Arial" charset="0"/>
                <a:cs typeface="Arial" charset="0"/>
              </a:rPr>
              <a:t>2</a:t>
            </a:r>
            <a:r>
              <a:rPr lang="es-PE" altLang="es-PE" sz="2000" dirty="0">
                <a:latin typeface="Arial" charset="0"/>
                <a:cs typeface="Arial" charset="0"/>
              </a:rPr>
              <a:t>:     1,9679          6,65</a:t>
            </a:r>
          </a:p>
          <a:p>
            <a:pPr eaLnBrk="1" hangingPunct="1"/>
            <a:r>
              <a:rPr lang="es-PE" altLang="es-PE" sz="2000" dirty="0">
                <a:latin typeface="Arial" charset="0"/>
                <a:cs typeface="Arial" charset="0"/>
              </a:rPr>
              <a:t>           N</a:t>
            </a:r>
            <a:r>
              <a:rPr lang="es-PE" altLang="es-PE" sz="2000" baseline="-25000" dirty="0">
                <a:latin typeface="Arial" charset="0"/>
                <a:cs typeface="Arial" charset="0"/>
              </a:rPr>
              <a:t>2</a:t>
            </a:r>
            <a:r>
              <a:rPr lang="es-PE" altLang="es-PE" sz="2000" dirty="0">
                <a:latin typeface="Arial" charset="0"/>
                <a:cs typeface="Arial" charset="0"/>
              </a:rPr>
              <a:t>:   21,9150        74,04</a:t>
            </a:r>
          </a:p>
          <a:p>
            <a:pPr eaLnBrk="1" hangingPunct="1"/>
            <a:r>
              <a:rPr lang="es-PE" altLang="es-PE" sz="2000" dirty="0">
                <a:latin typeface="Arial" charset="0"/>
                <a:cs typeface="Arial" charset="0"/>
              </a:rPr>
              <a:t>                   29,5911      100,00</a:t>
            </a:r>
          </a:p>
        </p:txBody>
      </p:sp>
      <p:cxnSp>
        <p:nvCxnSpPr>
          <p:cNvPr id="13" name="12 Conector recto"/>
          <p:cNvCxnSpPr/>
          <p:nvPr/>
        </p:nvCxnSpPr>
        <p:spPr>
          <a:xfrm>
            <a:off x="2339975" y="6021388"/>
            <a:ext cx="10080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a:off x="3635375" y="6021388"/>
            <a:ext cx="9366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18"/>
          <p:cNvSpPr txBox="1">
            <a:spLocks noChangeArrowheads="1"/>
          </p:cNvSpPr>
          <p:nvPr/>
        </p:nvSpPr>
        <p:spPr bwMode="auto">
          <a:xfrm>
            <a:off x="1204913" y="1373188"/>
            <a:ext cx="3727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 altLang="es-PE" sz="2000">
                <a:latin typeface="Arial" charset="0"/>
                <a:cs typeface="Arial" charset="0"/>
              </a:rPr>
              <a:t>1,4286C</a:t>
            </a:r>
            <a:r>
              <a:rPr lang="es-ES" altLang="es-PE" sz="2000" baseline="-25000">
                <a:latin typeface="Arial" charset="0"/>
                <a:cs typeface="Arial" charset="0"/>
              </a:rPr>
              <a:t>2</a:t>
            </a:r>
            <a:r>
              <a:rPr lang="es-ES" altLang="es-PE" sz="2000">
                <a:latin typeface="Arial" charset="0"/>
                <a:cs typeface="Arial" charset="0"/>
              </a:rPr>
              <a:t>H</a:t>
            </a:r>
            <a:r>
              <a:rPr lang="es-ES" altLang="es-PE" sz="2000" baseline="-25000">
                <a:latin typeface="Arial" charset="0"/>
                <a:cs typeface="Arial" charset="0"/>
              </a:rPr>
              <a:t>4</a:t>
            </a:r>
            <a:r>
              <a:rPr lang="es-ES" altLang="es-PE" sz="2000">
                <a:latin typeface="Arial" charset="0"/>
                <a:cs typeface="Arial" charset="0"/>
              </a:rPr>
              <a:t>  +  </a:t>
            </a:r>
            <a:r>
              <a:rPr lang="es-ES" altLang="es-PE" sz="2000" b="1">
                <a:latin typeface="Arial" charset="0"/>
                <a:cs typeface="Arial" charset="0"/>
              </a:rPr>
              <a:t>a</a:t>
            </a:r>
            <a:r>
              <a:rPr lang="es-ES" altLang="es-PE" sz="2000">
                <a:latin typeface="Arial" charset="0"/>
                <a:cs typeface="Arial" charset="0"/>
              </a:rPr>
              <a:t>O</a:t>
            </a:r>
            <a:r>
              <a:rPr lang="es-ES" altLang="es-PE" sz="2000" baseline="-25000">
                <a:latin typeface="Arial" charset="0"/>
                <a:cs typeface="Arial" charset="0"/>
              </a:rPr>
              <a:t>2 </a:t>
            </a:r>
            <a:r>
              <a:rPr lang="es-ES" altLang="es-PE" sz="2000">
                <a:latin typeface="Arial" charset="0"/>
                <a:cs typeface="Arial" charset="0"/>
              </a:rPr>
              <a:t>  + 3,76</a:t>
            </a:r>
            <a:r>
              <a:rPr lang="es-ES" altLang="es-PE" sz="2000" b="1">
                <a:latin typeface="Arial" charset="0"/>
                <a:cs typeface="Arial" charset="0"/>
              </a:rPr>
              <a:t>a</a:t>
            </a:r>
            <a:r>
              <a:rPr lang="es-ES" altLang="es-PE" sz="2000">
                <a:latin typeface="Arial" charset="0"/>
                <a:cs typeface="Arial" charset="0"/>
              </a:rPr>
              <a:t>N</a:t>
            </a:r>
            <a:r>
              <a:rPr lang="es-ES" altLang="es-PE" sz="2000" baseline="-25000">
                <a:latin typeface="Arial" charset="0"/>
                <a:cs typeface="Arial" charset="0"/>
              </a:rPr>
              <a:t>2</a:t>
            </a:r>
            <a:endParaRPr lang="es-ES" altLang="es-PE" sz="2000">
              <a:latin typeface="Arial" charset="0"/>
              <a:cs typeface="Arial" charset="0"/>
            </a:endParaRPr>
          </a:p>
        </p:txBody>
      </p:sp>
      <p:sp>
        <p:nvSpPr>
          <p:cNvPr id="4101" name="2 Rectángulo"/>
          <p:cNvSpPr>
            <a:spLocks noChangeArrowheads="1"/>
          </p:cNvSpPr>
          <p:nvPr/>
        </p:nvSpPr>
        <p:spPr bwMode="auto">
          <a:xfrm>
            <a:off x="5580063" y="1403350"/>
            <a:ext cx="3563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 altLang="es-PE" b="1" dirty="0">
                <a:latin typeface="Arial" charset="0"/>
                <a:cs typeface="Arial" charset="0"/>
              </a:rPr>
              <a:t>b</a:t>
            </a:r>
            <a:r>
              <a:rPr lang="es-ES" altLang="es-PE" dirty="0">
                <a:latin typeface="Arial" charset="0"/>
                <a:cs typeface="Arial" charset="0"/>
              </a:rPr>
              <a:t>CO</a:t>
            </a:r>
            <a:r>
              <a:rPr lang="es-ES" altLang="es-PE" baseline="-25000" dirty="0">
                <a:latin typeface="Arial" charset="0"/>
                <a:cs typeface="Arial" charset="0"/>
              </a:rPr>
              <a:t>2</a:t>
            </a:r>
            <a:r>
              <a:rPr lang="es-ES" altLang="es-PE" dirty="0">
                <a:latin typeface="Arial" charset="0"/>
                <a:cs typeface="Arial" charset="0"/>
              </a:rPr>
              <a:t>    </a:t>
            </a:r>
            <a:r>
              <a:rPr lang="es-ES" altLang="es-PE" b="1" dirty="0">
                <a:latin typeface="Arial" charset="0"/>
                <a:cs typeface="Arial" charset="0"/>
              </a:rPr>
              <a:t>c</a:t>
            </a:r>
            <a:r>
              <a:rPr lang="es-ES" altLang="es-PE" dirty="0">
                <a:latin typeface="Arial" charset="0"/>
                <a:cs typeface="Arial" charset="0"/>
              </a:rPr>
              <a:t>H</a:t>
            </a:r>
            <a:r>
              <a:rPr lang="es-ES" altLang="es-PE" baseline="-25000" dirty="0">
                <a:latin typeface="Arial" charset="0"/>
                <a:cs typeface="Arial" charset="0"/>
              </a:rPr>
              <a:t>2</a:t>
            </a:r>
            <a:r>
              <a:rPr lang="es-ES" altLang="es-PE" dirty="0">
                <a:latin typeface="Arial" charset="0"/>
                <a:cs typeface="Arial" charset="0"/>
              </a:rPr>
              <a:t>O + </a:t>
            </a:r>
            <a:r>
              <a:rPr lang="es-ES" altLang="es-PE" b="1" dirty="0" smtClean="0">
                <a:solidFill>
                  <a:srgbClr val="FF0000"/>
                </a:solidFill>
                <a:latin typeface="Arial" charset="0"/>
                <a:cs typeface="Arial" charset="0"/>
              </a:rPr>
              <a:t>d</a:t>
            </a:r>
            <a:r>
              <a:rPr lang="es-ES" altLang="es-PE" dirty="0" smtClean="0">
                <a:latin typeface="Arial" charset="0"/>
                <a:cs typeface="Arial" charset="0"/>
              </a:rPr>
              <a:t>N</a:t>
            </a:r>
            <a:r>
              <a:rPr lang="es-ES" altLang="es-PE" baseline="-25000" dirty="0" smtClean="0">
                <a:latin typeface="Arial" charset="0"/>
                <a:cs typeface="Arial" charset="0"/>
              </a:rPr>
              <a:t>2</a:t>
            </a:r>
            <a:endParaRPr lang="es-PE" altLang="es-PE" dirty="0">
              <a:latin typeface="Arial" charset="0"/>
              <a:cs typeface="Arial" charset="0"/>
            </a:endParaRPr>
          </a:p>
        </p:txBody>
      </p:sp>
      <p:sp>
        <p:nvSpPr>
          <p:cNvPr id="4102" name="Line 19"/>
          <p:cNvSpPr>
            <a:spLocks noChangeShapeType="1"/>
          </p:cNvSpPr>
          <p:nvPr/>
        </p:nvSpPr>
        <p:spPr bwMode="auto">
          <a:xfrm>
            <a:off x="4932363" y="1557338"/>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E"/>
          </a:p>
        </p:txBody>
      </p:sp>
      <p:sp>
        <p:nvSpPr>
          <p:cNvPr id="4103" name="4 CuadroTexto"/>
          <p:cNvSpPr txBox="1">
            <a:spLocks noChangeArrowheads="1"/>
          </p:cNvSpPr>
          <p:nvPr/>
        </p:nvSpPr>
        <p:spPr bwMode="auto">
          <a:xfrm>
            <a:off x="611188" y="1844675"/>
            <a:ext cx="824388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sz="2000" b="1" dirty="0">
                <a:solidFill>
                  <a:srgbClr val="FFFF00"/>
                </a:solidFill>
                <a:latin typeface="Arial" charset="0"/>
                <a:cs typeface="Arial" charset="0"/>
              </a:rPr>
              <a:t>Balance de masa:</a:t>
            </a:r>
          </a:p>
          <a:p>
            <a:pPr eaLnBrk="1" hangingPunct="1"/>
            <a:r>
              <a:rPr lang="es-PE" altLang="es-PE" sz="2000" b="1" dirty="0">
                <a:latin typeface="Arial" charset="0"/>
                <a:cs typeface="Arial" charset="0"/>
              </a:rPr>
              <a:t>C</a:t>
            </a:r>
            <a:r>
              <a:rPr lang="es-PE" altLang="es-PE" sz="2000" dirty="0">
                <a:latin typeface="Arial" charset="0"/>
                <a:cs typeface="Arial" charset="0"/>
              </a:rPr>
              <a:t>: 2x1,4286 = </a:t>
            </a:r>
            <a:r>
              <a:rPr lang="es-PE" altLang="es-PE" sz="2000" b="1" dirty="0">
                <a:latin typeface="Arial" charset="0"/>
                <a:cs typeface="Arial" charset="0"/>
              </a:rPr>
              <a:t>b              </a:t>
            </a:r>
            <a:r>
              <a:rPr lang="es-PE" altLang="es-PE" sz="2000" b="1" dirty="0" err="1">
                <a:latin typeface="Arial" charset="0"/>
                <a:cs typeface="Arial" charset="0"/>
              </a:rPr>
              <a:t>b</a:t>
            </a:r>
            <a:r>
              <a:rPr lang="es-PE" altLang="es-PE" sz="2000" b="1" dirty="0">
                <a:latin typeface="Arial" charset="0"/>
                <a:cs typeface="Arial" charset="0"/>
              </a:rPr>
              <a:t> </a:t>
            </a:r>
            <a:r>
              <a:rPr lang="es-PE" altLang="es-PE" sz="2000" dirty="0">
                <a:latin typeface="Arial" charset="0"/>
                <a:cs typeface="Arial" charset="0"/>
              </a:rPr>
              <a:t>= 2,8572</a:t>
            </a:r>
            <a:endParaRPr lang="es-PE" altLang="es-PE" sz="2000" b="1" dirty="0">
              <a:latin typeface="Arial" charset="0"/>
              <a:cs typeface="Arial" charset="0"/>
            </a:endParaRPr>
          </a:p>
          <a:p>
            <a:pPr eaLnBrk="1" hangingPunct="1"/>
            <a:r>
              <a:rPr lang="es-PE" altLang="es-PE" sz="2000" b="1" dirty="0">
                <a:latin typeface="Arial" charset="0"/>
                <a:cs typeface="Arial" charset="0"/>
              </a:rPr>
              <a:t>H</a:t>
            </a:r>
            <a:r>
              <a:rPr lang="es-PE" altLang="es-PE" sz="2000" dirty="0">
                <a:latin typeface="Arial" charset="0"/>
                <a:cs typeface="Arial" charset="0"/>
              </a:rPr>
              <a:t>: 4x1,4286 = 2x</a:t>
            </a:r>
            <a:r>
              <a:rPr lang="es-PE" altLang="es-PE" sz="2000" b="1" dirty="0">
                <a:latin typeface="Arial" charset="0"/>
                <a:cs typeface="Arial" charset="0"/>
              </a:rPr>
              <a:t>c</a:t>
            </a:r>
            <a:r>
              <a:rPr lang="es-PE" altLang="es-PE" sz="2000" dirty="0">
                <a:latin typeface="Arial" charset="0"/>
                <a:cs typeface="Arial" charset="0"/>
              </a:rPr>
              <a:t>             </a:t>
            </a:r>
            <a:r>
              <a:rPr lang="es-PE" altLang="es-PE" sz="2000" b="1" dirty="0">
                <a:latin typeface="Arial" charset="0"/>
                <a:cs typeface="Arial" charset="0"/>
              </a:rPr>
              <a:t>c </a:t>
            </a:r>
            <a:r>
              <a:rPr lang="es-PE" altLang="es-PE" sz="2000" dirty="0">
                <a:latin typeface="Arial" charset="0"/>
                <a:cs typeface="Arial" charset="0"/>
              </a:rPr>
              <a:t>= 2,8572</a:t>
            </a:r>
          </a:p>
          <a:p>
            <a:pPr eaLnBrk="1" hangingPunct="1"/>
            <a:r>
              <a:rPr lang="es-PE" altLang="es-PE" sz="2000" b="1" dirty="0">
                <a:latin typeface="Arial" charset="0"/>
                <a:cs typeface="Arial" charset="0"/>
              </a:rPr>
              <a:t>O</a:t>
            </a:r>
            <a:r>
              <a:rPr lang="es-PE" altLang="es-PE" sz="2000" dirty="0">
                <a:latin typeface="Arial" charset="0"/>
                <a:cs typeface="Arial" charset="0"/>
              </a:rPr>
              <a:t>: 2x</a:t>
            </a:r>
            <a:r>
              <a:rPr lang="es-PE" altLang="es-PE" sz="2000" b="1" dirty="0">
                <a:latin typeface="Arial" charset="0"/>
                <a:cs typeface="Arial" charset="0"/>
              </a:rPr>
              <a:t>a</a:t>
            </a:r>
            <a:r>
              <a:rPr lang="es-PE" altLang="es-PE" sz="2000" dirty="0">
                <a:latin typeface="Arial" charset="0"/>
                <a:cs typeface="Arial" charset="0"/>
              </a:rPr>
              <a:t> = 2xb + 1xc = 2x2,8572 + 1x2,8572 = 8,5716           </a:t>
            </a:r>
            <a:r>
              <a:rPr lang="es-PE" altLang="es-PE" sz="2000" b="1" dirty="0">
                <a:latin typeface="Arial" charset="0"/>
                <a:cs typeface="Arial" charset="0"/>
              </a:rPr>
              <a:t>a </a:t>
            </a:r>
            <a:r>
              <a:rPr lang="es-PE" altLang="es-PE" sz="2000" dirty="0">
                <a:latin typeface="Arial" charset="0"/>
                <a:cs typeface="Arial" charset="0"/>
              </a:rPr>
              <a:t>= 4,2858 </a:t>
            </a:r>
          </a:p>
          <a:p>
            <a:pPr eaLnBrk="1" hangingPunct="1"/>
            <a:endParaRPr lang="es-PE" altLang="es-PE" sz="2000" dirty="0">
              <a:latin typeface="Arial" charset="0"/>
              <a:cs typeface="Arial" charset="0"/>
            </a:endParaRPr>
          </a:p>
        </p:txBody>
      </p:sp>
      <p:sp>
        <p:nvSpPr>
          <p:cNvPr id="4104" name="5 CuadroTexto"/>
          <p:cNvSpPr txBox="1">
            <a:spLocks noChangeArrowheads="1"/>
          </p:cNvSpPr>
          <p:nvPr/>
        </p:nvSpPr>
        <p:spPr bwMode="auto">
          <a:xfrm>
            <a:off x="900113" y="765175"/>
            <a:ext cx="4464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b="1"/>
              <a:t>c)</a:t>
            </a:r>
          </a:p>
          <a:p>
            <a:pPr eaLnBrk="1" hangingPunct="1"/>
            <a:r>
              <a:rPr lang="es-PE" altLang="es-PE" b="1"/>
              <a:t>ECUACIÓN TEÓRICA</a:t>
            </a:r>
          </a:p>
        </p:txBody>
      </p:sp>
      <p:sp>
        <p:nvSpPr>
          <p:cNvPr id="7" name="6 Flecha derecha"/>
          <p:cNvSpPr/>
          <p:nvPr/>
        </p:nvSpPr>
        <p:spPr>
          <a:xfrm>
            <a:off x="3059113" y="2205038"/>
            <a:ext cx="360362" cy="28733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8" name="7 Flecha derecha"/>
          <p:cNvSpPr/>
          <p:nvPr/>
        </p:nvSpPr>
        <p:spPr>
          <a:xfrm>
            <a:off x="3276600" y="2492375"/>
            <a:ext cx="350838" cy="29686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9" name="8 Flecha derecha"/>
          <p:cNvSpPr/>
          <p:nvPr/>
        </p:nvSpPr>
        <p:spPr>
          <a:xfrm>
            <a:off x="6804025" y="2852738"/>
            <a:ext cx="360363" cy="2889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graphicFrame>
        <p:nvGraphicFramePr>
          <p:cNvPr id="4098" name="Object 4"/>
          <p:cNvGraphicFramePr>
            <a:graphicFrameLocks noChangeAspect="1"/>
          </p:cNvGraphicFramePr>
          <p:nvPr>
            <p:extLst>
              <p:ext uri="{D42A27DB-BD31-4B8C-83A1-F6EECF244321}">
                <p14:modId xmlns:p14="http://schemas.microsoft.com/office/powerpoint/2010/main" val="2116470265"/>
              </p:ext>
            </p:extLst>
          </p:nvPr>
        </p:nvGraphicFramePr>
        <p:xfrm>
          <a:off x="468313" y="3429000"/>
          <a:ext cx="4186237" cy="792163"/>
        </p:xfrm>
        <a:graphic>
          <a:graphicData uri="http://schemas.openxmlformats.org/presentationml/2006/ole">
            <mc:AlternateContent xmlns:mc="http://schemas.openxmlformats.org/markup-compatibility/2006">
              <mc:Choice xmlns:v="urn:schemas-microsoft-com:vml" Requires="v">
                <p:oleObj spid="_x0000_s4149" name="Ecuación" r:id="rId3" imgW="2476500" imgH="444500" progId="Equation.3">
                  <p:embed/>
                </p:oleObj>
              </mc:Choice>
              <mc:Fallback>
                <p:oleObj name="Ecuación" r:id="rId3" imgW="24765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429000"/>
                        <a:ext cx="4186237" cy="792163"/>
                      </a:xfrm>
                      <a:prstGeom prst="rect">
                        <a:avLst/>
                      </a:prstGeom>
                      <a:solidFill>
                        <a:srgbClr val="FF66FF"/>
                      </a:solidFill>
                      <a:ln w="9525">
                        <a:solidFill>
                          <a:schemeClr val="bg2"/>
                        </a:solidFill>
                        <a:miter lim="800000"/>
                        <a:headEnd/>
                        <a:tailEnd/>
                      </a:ln>
                      <a:effectLst/>
                      <a:extLst/>
                    </p:spPr>
                  </p:pic>
                </p:oleObj>
              </mc:Fallback>
            </mc:AlternateContent>
          </a:graphicData>
        </a:graphic>
      </p:graphicFrame>
      <p:graphicFrame>
        <p:nvGraphicFramePr>
          <p:cNvPr id="4099" name="Object 3"/>
          <p:cNvGraphicFramePr>
            <a:graphicFrameLocks noChangeAspect="1"/>
          </p:cNvGraphicFramePr>
          <p:nvPr>
            <p:extLst>
              <p:ext uri="{D42A27DB-BD31-4B8C-83A1-F6EECF244321}">
                <p14:modId xmlns:p14="http://schemas.microsoft.com/office/powerpoint/2010/main" val="2114288915"/>
              </p:ext>
            </p:extLst>
          </p:nvPr>
        </p:nvGraphicFramePr>
        <p:xfrm>
          <a:off x="4787900" y="3429000"/>
          <a:ext cx="3819525" cy="838200"/>
        </p:xfrm>
        <a:graphic>
          <a:graphicData uri="http://schemas.openxmlformats.org/presentationml/2006/ole">
            <mc:AlternateContent xmlns:mc="http://schemas.openxmlformats.org/markup-compatibility/2006">
              <mc:Choice xmlns:v="urn:schemas-microsoft-com:vml" Requires="v">
                <p:oleObj spid="_x0000_s4150" name="Ecuación" r:id="rId5" imgW="2260600" imgH="469900" progId="Equation.3">
                  <p:embed/>
                </p:oleObj>
              </mc:Choice>
              <mc:Fallback>
                <p:oleObj name="Ecuación" r:id="rId5" imgW="2260600" imgH="4699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3429000"/>
                        <a:ext cx="3819525" cy="838200"/>
                      </a:xfrm>
                      <a:prstGeom prst="rect">
                        <a:avLst/>
                      </a:prstGeom>
                      <a:solidFill>
                        <a:srgbClr val="FF66FF"/>
                      </a:solidFill>
                      <a:ln w="9525">
                        <a:solidFill>
                          <a:schemeClr val="bg2"/>
                        </a:solidFill>
                        <a:miter lim="800000"/>
                        <a:headEnd/>
                        <a:tailEnd/>
                      </a:ln>
                      <a:effectLst/>
                      <a:extLst/>
                    </p:spPr>
                  </p:pic>
                </p:oleObj>
              </mc:Fallback>
            </mc:AlternateContent>
          </a:graphicData>
        </a:graphic>
      </p:graphicFrame>
      <p:sp>
        <p:nvSpPr>
          <p:cNvPr id="4108" name="12 CuadroTexto"/>
          <p:cNvSpPr txBox="1">
            <a:spLocks noChangeArrowheads="1"/>
          </p:cNvSpPr>
          <p:nvPr/>
        </p:nvSpPr>
        <p:spPr bwMode="auto">
          <a:xfrm>
            <a:off x="1187450" y="4521200"/>
            <a:ext cx="74882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dirty="0"/>
              <a:t>                  (800/</a:t>
            </a:r>
            <a:r>
              <a:rPr lang="es-PE" altLang="es-PE" dirty="0">
                <a:solidFill>
                  <a:srgbClr val="FFFF00"/>
                </a:solidFill>
              </a:rPr>
              <a:t>28,84</a:t>
            </a:r>
            <a:r>
              <a:rPr lang="es-PE" altLang="es-PE" dirty="0"/>
              <a:t>) – 4,2858 (1+3,76)</a:t>
            </a:r>
          </a:p>
          <a:p>
            <a:pPr eaLnBrk="1" hangingPunct="1"/>
            <a:r>
              <a:rPr lang="es-PE" altLang="es-PE" dirty="0"/>
              <a:t>%</a:t>
            </a:r>
            <a:r>
              <a:rPr lang="es-PE" altLang="es-PE" dirty="0" err="1"/>
              <a:t>exc</a:t>
            </a:r>
            <a:r>
              <a:rPr lang="es-PE" altLang="es-PE" sz="2000" baseline="-25000" dirty="0" err="1"/>
              <a:t>aire</a:t>
            </a:r>
            <a:r>
              <a:rPr lang="es-PE" altLang="es-PE" dirty="0"/>
              <a:t> =                                                  x 100 = 35,974%</a:t>
            </a:r>
          </a:p>
          <a:p>
            <a:pPr eaLnBrk="1" hangingPunct="1"/>
            <a:r>
              <a:rPr lang="es-PE" altLang="es-PE" dirty="0"/>
              <a:t>                                4,2858(1+3,76)</a:t>
            </a:r>
          </a:p>
        </p:txBody>
      </p:sp>
      <p:cxnSp>
        <p:nvCxnSpPr>
          <p:cNvPr id="15" name="14 Conector recto"/>
          <p:cNvCxnSpPr/>
          <p:nvPr/>
        </p:nvCxnSpPr>
        <p:spPr>
          <a:xfrm>
            <a:off x="2484438" y="5013325"/>
            <a:ext cx="3311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10" name="15 CuadroTexto"/>
          <p:cNvSpPr txBox="1">
            <a:spLocks noChangeArrowheads="1"/>
          </p:cNvSpPr>
          <p:nvPr/>
        </p:nvSpPr>
        <p:spPr bwMode="auto">
          <a:xfrm>
            <a:off x="5940425" y="5805488"/>
            <a:ext cx="2376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a:t>%exc</a:t>
            </a:r>
            <a:r>
              <a:rPr lang="es-PE" altLang="es-PE" sz="2000" baseline="-25000"/>
              <a:t>aire</a:t>
            </a:r>
            <a:r>
              <a:rPr lang="es-PE" altLang="es-PE"/>
              <a:t> = 35,97%</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3 Rectángulo"/>
          <p:cNvSpPr>
            <a:spLocks noChangeArrowheads="1"/>
          </p:cNvSpPr>
          <p:nvPr/>
        </p:nvSpPr>
        <p:spPr bwMode="auto">
          <a:xfrm>
            <a:off x="684213" y="765175"/>
            <a:ext cx="72009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buFont typeface="Wingdings" pitchFamily="2" charset="2"/>
              <a:buNone/>
            </a:pPr>
            <a:r>
              <a:rPr lang="en-GB" altLang="es-PE" sz="2000" b="1">
                <a:latin typeface="Arial" charset="0"/>
              </a:rPr>
              <a:t>                                                      </a:t>
            </a:r>
            <a:r>
              <a:rPr lang="en-GB" altLang="es-PE" sz="2000">
                <a:latin typeface="Arial" charset="0"/>
              </a:rPr>
              <a:t>masa agua (kg)</a:t>
            </a:r>
          </a:p>
          <a:p>
            <a:pPr eaLnBrk="1" hangingPunct="1">
              <a:buFont typeface="Wingdings" pitchFamily="2" charset="2"/>
              <a:buNone/>
            </a:pPr>
            <a:r>
              <a:rPr lang="en-GB" altLang="es-PE" sz="2000" b="1">
                <a:latin typeface="Arial" charset="0"/>
              </a:rPr>
              <a:t>Humedad específica =</a:t>
            </a:r>
          </a:p>
          <a:p>
            <a:pPr eaLnBrk="1" hangingPunct="1">
              <a:buFont typeface="Wingdings" pitchFamily="2" charset="2"/>
              <a:buNone/>
            </a:pPr>
            <a:r>
              <a:rPr lang="en-GB" altLang="es-PE" sz="2000" b="1">
                <a:latin typeface="Arial" charset="0"/>
              </a:rPr>
              <a:t>                                         </a:t>
            </a:r>
            <a:r>
              <a:rPr lang="en-GB" altLang="es-PE" sz="2000">
                <a:latin typeface="Arial" charset="0"/>
              </a:rPr>
              <a:t>masa gases chimenea seco (kg)</a:t>
            </a:r>
          </a:p>
        </p:txBody>
      </p:sp>
      <p:cxnSp>
        <p:nvCxnSpPr>
          <p:cNvPr id="6" name="5 Conector recto"/>
          <p:cNvCxnSpPr/>
          <p:nvPr/>
        </p:nvCxnSpPr>
        <p:spPr>
          <a:xfrm>
            <a:off x="3563938" y="1268413"/>
            <a:ext cx="39608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348" name="6 Rectángulo"/>
          <p:cNvSpPr>
            <a:spLocks noChangeArrowheads="1"/>
          </p:cNvSpPr>
          <p:nvPr/>
        </p:nvSpPr>
        <p:spPr bwMode="auto">
          <a:xfrm>
            <a:off x="468313" y="3946525"/>
            <a:ext cx="8783637"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buFont typeface="Wingdings" pitchFamily="2" charset="2"/>
              <a:buNone/>
            </a:pPr>
            <a:r>
              <a:rPr lang="en-GB" altLang="es-PE" b="1">
                <a:latin typeface="Arial" charset="0"/>
              </a:rPr>
              <a:t>                                                                           </a:t>
            </a:r>
            <a:r>
              <a:rPr lang="en-GB" altLang="es-PE" sz="2000">
                <a:latin typeface="Arial" charset="0"/>
              </a:rPr>
              <a:t>2,8572x18</a:t>
            </a:r>
          </a:p>
          <a:p>
            <a:pPr eaLnBrk="1" hangingPunct="1">
              <a:buFont typeface="Wingdings" pitchFamily="2" charset="2"/>
              <a:buNone/>
            </a:pPr>
            <a:r>
              <a:rPr lang="en-GB" altLang="es-PE" sz="2000" b="1">
                <a:latin typeface="Arial" charset="0"/>
              </a:rPr>
              <a:t>Humedad específica =</a:t>
            </a:r>
          </a:p>
          <a:p>
            <a:pPr eaLnBrk="1" hangingPunct="1">
              <a:buFont typeface="Wingdings" pitchFamily="2" charset="2"/>
              <a:buNone/>
            </a:pPr>
            <a:r>
              <a:rPr lang="en-GB" altLang="es-PE" sz="2000">
                <a:latin typeface="Arial" charset="0"/>
              </a:rPr>
              <a:t>                                        2x44 + 0,8570x28 + 1,9679x32 + 21,9150x28</a:t>
            </a:r>
          </a:p>
        </p:txBody>
      </p:sp>
      <p:sp>
        <p:nvSpPr>
          <p:cNvPr id="57349" name="7 CuadroTexto"/>
          <p:cNvSpPr txBox="1">
            <a:spLocks noChangeArrowheads="1"/>
          </p:cNvSpPr>
          <p:nvPr/>
        </p:nvSpPr>
        <p:spPr bwMode="auto">
          <a:xfrm>
            <a:off x="6084888" y="1695450"/>
            <a:ext cx="2519362"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150000"/>
              </a:lnSpc>
            </a:pPr>
            <a:r>
              <a:rPr lang="es-PE" altLang="es-PE" sz="2000">
                <a:latin typeface="Arial" charset="0"/>
                <a:cs typeface="Arial" charset="0"/>
              </a:rPr>
              <a:t>                      </a:t>
            </a:r>
            <a:r>
              <a:rPr lang="es-PE" altLang="es-PE" sz="2000" b="1">
                <a:latin typeface="Arial" charset="0"/>
                <a:cs typeface="Arial" charset="0"/>
              </a:rPr>
              <a:t>moles</a:t>
            </a:r>
          </a:p>
          <a:p>
            <a:pPr eaLnBrk="1" hangingPunct="1"/>
            <a:r>
              <a:rPr lang="es-PE" altLang="es-PE" sz="2000" b="1">
                <a:latin typeface="Arial" charset="0"/>
                <a:cs typeface="Arial" charset="0"/>
              </a:rPr>
              <a:t>        CO</a:t>
            </a:r>
            <a:r>
              <a:rPr lang="es-PE" altLang="es-PE" sz="2000" b="1" baseline="-25000">
                <a:latin typeface="Arial" charset="0"/>
                <a:cs typeface="Arial" charset="0"/>
              </a:rPr>
              <a:t>2</a:t>
            </a:r>
            <a:r>
              <a:rPr lang="es-PE" altLang="es-PE" sz="2000" b="1">
                <a:latin typeface="Arial" charset="0"/>
                <a:cs typeface="Arial" charset="0"/>
              </a:rPr>
              <a:t>:     2,0000</a:t>
            </a:r>
          </a:p>
          <a:p>
            <a:pPr eaLnBrk="1" hangingPunct="1"/>
            <a:r>
              <a:rPr lang="es-PE" altLang="es-PE" sz="2000" b="1">
                <a:latin typeface="Arial" charset="0"/>
                <a:cs typeface="Arial" charset="0"/>
              </a:rPr>
              <a:t>        CO :     0,8570</a:t>
            </a:r>
          </a:p>
          <a:p>
            <a:pPr eaLnBrk="1" hangingPunct="1"/>
            <a:r>
              <a:rPr lang="es-PE" altLang="es-PE" sz="2000" b="1">
                <a:solidFill>
                  <a:srgbClr val="FF0000"/>
                </a:solidFill>
                <a:latin typeface="Arial" charset="0"/>
                <a:cs typeface="Arial" charset="0"/>
              </a:rPr>
              <a:t>        H</a:t>
            </a:r>
            <a:r>
              <a:rPr lang="es-PE" altLang="es-PE" sz="2000" b="1" baseline="-25000">
                <a:solidFill>
                  <a:srgbClr val="FF0000"/>
                </a:solidFill>
                <a:latin typeface="Arial" charset="0"/>
                <a:cs typeface="Arial" charset="0"/>
              </a:rPr>
              <a:t>2</a:t>
            </a:r>
            <a:r>
              <a:rPr lang="es-PE" altLang="es-PE" sz="2000" b="1">
                <a:solidFill>
                  <a:srgbClr val="FF0000"/>
                </a:solidFill>
                <a:latin typeface="Arial" charset="0"/>
                <a:cs typeface="Arial" charset="0"/>
              </a:rPr>
              <a:t>O:     2,8572</a:t>
            </a:r>
          </a:p>
          <a:p>
            <a:pPr eaLnBrk="1" hangingPunct="1"/>
            <a:r>
              <a:rPr lang="es-PE" altLang="es-PE" sz="2000" b="1">
                <a:latin typeface="Arial" charset="0"/>
                <a:cs typeface="Arial" charset="0"/>
              </a:rPr>
              <a:t>           O</a:t>
            </a:r>
            <a:r>
              <a:rPr lang="es-PE" altLang="es-PE" sz="2000" b="1" baseline="-25000">
                <a:latin typeface="Arial" charset="0"/>
                <a:cs typeface="Arial" charset="0"/>
              </a:rPr>
              <a:t>2</a:t>
            </a:r>
            <a:r>
              <a:rPr lang="es-PE" altLang="es-PE" sz="2000" b="1">
                <a:latin typeface="Arial" charset="0"/>
                <a:cs typeface="Arial" charset="0"/>
              </a:rPr>
              <a:t>:     1,9679</a:t>
            </a:r>
          </a:p>
          <a:p>
            <a:pPr eaLnBrk="1" hangingPunct="1"/>
            <a:r>
              <a:rPr lang="es-PE" altLang="es-PE" sz="2000" b="1">
                <a:latin typeface="Arial" charset="0"/>
                <a:cs typeface="Arial" charset="0"/>
              </a:rPr>
              <a:t>           N</a:t>
            </a:r>
            <a:r>
              <a:rPr lang="es-PE" altLang="es-PE" sz="2000" b="1" baseline="-25000">
                <a:latin typeface="Arial" charset="0"/>
                <a:cs typeface="Arial" charset="0"/>
              </a:rPr>
              <a:t>2</a:t>
            </a:r>
            <a:r>
              <a:rPr lang="es-PE" altLang="es-PE" sz="2000" b="1">
                <a:latin typeface="Arial" charset="0"/>
                <a:cs typeface="Arial" charset="0"/>
              </a:rPr>
              <a:t>:   21,9150</a:t>
            </a:r>
          </a:p>
        </p:txBody>
      </p:sp>
      <p:cxnSp>
        <p:nvCxnSpPr>
          <p:cNvPr id="11" name="10 Conector recto"/>
          <p:cNvCxnSpPr/>
          <p:nvPr/>
        </p:nvCxnSpPr>
        <p:spPr>
          <a:xfrm>
            <a:off x="3276600" y="4437063"/>
            <a:ext cx="52562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351" name="11 Rectángulo"/>
          <p:cNvSpPr>
            <a:spLocks noChangeArrowheads="1"/>
          </p:cNvSpPr>
          <p:nvPr/>
        </p:nvSpPr>
        <p:spPr bwMode="auto">
          <a:xfrm>
            <a:off x="827088" y="5487988"/>
            <a:ext cx="792162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buFont typeface="Wingdings" pitchFamily="2" charset="2"/>
              <a:buNone/>
            </a:pPr>
            <a:r>
              <a:rPr lang="en-GB" altLang="es-PE" sz="2000" b="1">
                <a:latin typeface="Arial" charset="0"/>
              </a:rPr>
              <a:t>Humedad específica = 0,0652 kg agua/kg gases chimenea seco</a:t>
            </a:r>
          </a:p>
          <a:p>
            <a:pPr eaLnBrk="1" hangingPunct="1">
              <a:buFont typeface="Wingdings" pitchFamily="2" charset="2"/>
              <a:buNone/>
            </a:pPr>
            <a:r>
              <a:rPr lang="en-GB" altLang="es-PE">
                <a:latin typeface="Arial" charset="0"/>
              </a:rPr>
              <a:t>                                         </a:t>
            </a:r>
            <a:endParaRPr lang="en-GB" altLang="es-PE" b="1">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a:xfrm>
            <a:off x="468313" y="638076"/>
            <a:ext cx="3609975" cy="774700"/>
          </a:xfrm>
        </p:spPr>
        <p:txBody>
          <a:bodyPr/>
          <a:lstStyle/>
          <a:p>
            <a:pPr algn="l" eaLnBrk="1" hangingPunct="1">
              <a:defRPr/>
            </a:pPr>
            <a:r>
              <a:rPr lang="en-GB" sz="3200" dirty="0" smtClean="0">
                <a:solidFill>
                  <a:srgbClr val="FFC000"/>
                </a:solidFill>
                <a:latin typeface="Arial" charset="0"/>
              </a:rPr>
              <a:t>PETRÓLEO</a:t>
            </a:r>
          </a:p>
        </p:txBody>
      </p:sp>
      <p:sp>
        <p:nvSpPr>
          <p:cNvPr id="41987" name="Rectangle 3"/>
          <p:cNvSpPr>
            <a:spLocks noGrp="1" noChangeArrowheads="1"/>
          </p:cNvSpPr>
          <p:nvPr>
            <p:ph type="body" idx="4294967295"/>
          </p:nvPr>
        </p:nvSpPr>
        <p:spPr>
          <a:xfrm>
            <a:off x="0" y="1385888"/>
            <a:ext cx="5076825" cy="5472112"/>
          </a:xfrm>
        </p:spPr>
        <p:txBody>
          <a:bodyPr/>
          <a:lstStyle/>
          <a:p>
            <a:pPr algn="just" eaLnBrk="1" hangingPunct="1">
              <a:buFont typeface="Wingdings" pitchFamily="2" charset="2"/>
              <a:buNone/>
              <a:defRPr/>
            </a:pPr>
            <a:r>
              <a:rPr lang="en-GB" sz="2800" dirty="0" smtClean="0">
                <a:latin typeface="Arial" charset="0"/>
              </a:rPr>
              <a:t>    Es un </a:t>
            </a:r>
            <a:r>
              <a:rPr lang="en-GB" sz="2800" dirty="0" err="1" smtClean="0">
                <a:latin typeface="Arial" charset="0"/>
              </a:rPr>
              <a:t>líquido</a:t>
            </a:r>
            <a:r>
              <a:rPr lang="en-GB" sz="2800" dirty="0" smtClean="0">
                <a:latin typeface="Arial" charset="0"/>
              </a:rPr>
              <a:t> </a:t>
            </a:r>
            <a:r>
              <a:rPr lang="en-GB" sz="2800" dirty="0" err="1" smtClean="0">
                <a:latin typeface="Arial" charset="0"/>
              </a:rPr>
              <a:t>aceitoso</a:t>
            </a:r>
            <a:r>
              <a:rPr lang="en-GB" sz="2800" dirty="0" smtClean="0">
                <a:latin typeface="Arial" charset="0"/>
              </a:rPr>
              <a:t>, </a:t>
            </a:r>
            <a:r>
              <a:rPr lang="en-GB" sz="2800" dirty="0" err="1" smtClean="0">
                <a:latin typeface="Arial" charset="0"/>
              </a:rPr>
              <a:t>menos</a:t>
            </a:r>
            <a:r>
              <a:rPr lang="en-GB" sz="2800" dirty="0" smtClean="0">
                <a:latin typeface="Arial" charset="0"/>
              </a:rPr>
              <a:t> </a:t>
            </a:r>
            <a:r>
              <a:rPr lang="en-GB" sz="2800" dirty="0" err="1" smtClean="0">
                <a:latin typeface="Arial" charset="0"/>
              </a:rPr>
              <a:t>denso</a:t>
            </a:r>
            <a:r>
              <a:rPr lang="en-GB" sz="2800" dirty="0" smtClean="0">
                <a:latin typeface="Arial" charset="0"/>
              </a:rPr>
              <a:t> </a:t>
            </a:r>
            <a:r>
              <a:rPr lang="en-GB" sz="2800" dirty="0" err="1" smtClean="0">
                <a:latin typeface="Arial" charset="0"/>
              </a:rPr>
              <a:t>que</a:t>
            </a:r>
            <a:r>
              <a:rPr lang="en-GB" sz="2800" dirty="0" smtClean="0">
                <a:latin typeface="Arial" charset="0"/>
              </a:rPr>
              <a:t> el agua, de </a:t>
            </a:r>
            <a:r>
              <a:rPr lang="en-GB" sz="2800" dirty="0" err="1" smtClean="0">
                <a:latin typeface="Arial" charset="0"/>
              </a:rPr>
              <a:t>color</a:t>
            </a:r>
            <a:r>
              <a:rPr lang="en-GB" sz="2800" dirty="0" smtClean="0">
                <a:latin typeface="Arial" charset="0"/>
              </a:rPr>
              <a:t> </a:t>
            </a:r>
            <a:r>
              <a:rPr lang="en-GB" sz="2800" dirty="0" err="1" smtClean="0">
                <a:latin typeface="Arial" charset="0"/>
              </a:rPr>
              <a:t>oscuro</a:t>
            </a:r>
            <a:r>
              <a:rPr lang="en-GB" sz="2800" dirty="0" smtClean="0">
                <a:latin typeface="Arial" charset="0"/>
              </a:rPr>
              <a:t> y </a:t>
            </a:r>
            <a:r>
              <a:rPr lang="en-GB" sz="2800" dirty="0" err="1" smtClean="0">
                <a:latin typeface="Arial" charset="0"/>
              </a:rPr>
              <a:t>olor</a:t>
            </a:r>
            <a:r>
              <a:rPr lang="en-GB" sz="2800" dirty="0" smtClean="0">
                <a:latin typeface="Arial" charset="0"/>
              </a:rPr>
              <a:t> </a:t>
            </a:r>
            <a:r>
              <a:rPr lang="en-GB" sz="2800" dirty="0" err="1" smtClean="0">
                <a:latin typeface="Arial" charset="0"/>
              </a:rPr>
              <a:t>fuerte</a:t>
            </a:r>
            <a:r>
              <a:rPr lang="en-GB" sz="2800" dirty="0" smtClean="0">
                <a:latin typeface="Arial" charset="0"/>
              </a:rPr>
              <a:t>, </a:t>
            </a:r>
            <a:r>
              <a:rPr lang="en-GB" sz="2800" dirty="0" err="1" smtClean="0">
                <a:latin typeface="Arial" charset="0"/>
              </a:rPr>
              <a:t>que</a:t>
            </a:r>
            <a:r>
              <a:rPr lang="en-GB" sz="2800" dirty="0" smtClean="0">
                <a:latin typeface="Arial" charset="0"/>
              </a:rPr>
              <a:t> se </a:t>
            </a:r>
            <a:r>
              <a:rPr lang="en-GB" sz="2800" dirty="0" err="1" smtClean="0">
                <a:latin typeface="Arial" charset="0"/>
              </a:rPr>
              <a:t>encuentra</a:t>
            </a:r>
            <a:r>
              <a:rPr lang="en-GB" sz="2800" dirty="0" smtClean="0">
                <a:latin typeface="Arial" charset="0"/>
              </a:rPr>
              <a:t> </a:t>
            </a:r>
            <a:r>
              <a:rPr lang="en-GB" sz="2800" dirty="0" err="1" smtClean="0">
                <a:latin typeface="Arial" charset="0"/>
              </a:rPr>
              <a:t>formando</a:t>
            </a:r>
            <a:r>
              <a:rPr lang="en-GB" sz="2800" dirty="0" smtClean="0">
                <a:latin typeface="Arial" charset="0"/>
              </a:rPr>
              <a:t> </a:t>
            </a:r>
            <a:r>
              <a:rPr lang="en-GB" sz="2800" dirty="0" err="1" smtClean="0">
                <a:latin typeface="Arial" charset="0"/>
              </a:rPr>
              <a:t>manantiales</a:t>
            </a:r>
            <a:r>
              <a:rPr lang="en-GB" sz="2800" dirty="0" smtClean="0">
                <a:latin typeface="Arial" charset="0"/>
              </a:rPr>
              <a:t> en el interior de la </a:t>
            </a:r>
            <a:r>
              <a:rPr lang="en-GB" sz="2800" dirty="0" err="1" smtClean="0">
                <a:latin typeface="Arial" charset="0"/>
              </a:rPr>
              <a:t>tierra</a:t>
            </a:r>
            <a:r>
              <a:rPr lang="en-GB" sz="2800" dirty="0" smtClean="0">
                <a:latin typeface="Arial" charset="0"/>
              </a:rPr>
              <a:t>.</a:t>
            </a:r>
          </a:p>
          <a:p>
            <a:pPr algn="just" eaLnBrk="1" hangingPunct="1">
              <a:buFont typeface="Wingdings" pitchFamily="2" charset="2"/>
              <a:buNone/>
              <a:defRPr/>
            </a:pPr>
            <a:r>
              <a:rPr lang="en-GB" sz="2800" dirty="0" smtClean="0">
                <a:latin typeface="Arial" charset="0"/>
              </a:rPr>
              <a:t>    El </a:t>
            </a:r>
            <a:r>
              <a:rPr lang="en-GB" sz="2800" dirty="0" err="1" smtClean="0">
                <a:latin typeface="Arial" charset="0"/>
              </a:rPr>
              <a:t>petróleo</a:t>
            </a:r>
            <a:r>
              <a:rPr lang="en-GB" sz="2800" dirty="0" smtClean="0">
                <a:latin typeface="Arial" charset="0"/>
              </a:rPr>
              <a:t> </a:t>
            </a:r>
            <a:r>
              <a:rPr lang="en-GB" sz="2800" dirty="0" err="1" smtClean="0">
                <a:latin typeface="Arial" charset="0"/>
              </a:rPr>
              <a:t>viene</a:t>
            </a:r>
            <a:r>
              <a:rPr lang="en-GB" sz="2800" dirty="0" smtClean="0">
                <a:latin typeface="Arial" charset="0"/>
              </a:rPr>
              <a:t> a ser </a:t>
            </a:r>
            <a:r>
              <a:rPr lang="en-GB" sz="2800" dirty="0" err="1" smtClean="0">
                <a:latin typeface="Arial" charset="0"/>
              </a:rPr>
              <a:t>una</a:t>
            </a:r>
            <a:r>
              <a:rPr lang="en-GB" sz="2800" dirty="0" smtClean="0">
                <a:latin typeface="Arial" charset="0"/>
              </a:rPr>
              <a:t> </a:t>
            </a:r>
            <a:r>
              <a:rPr lang="en-GB" sz="2800" dirty="0" err="1" smtClean="0">
                <a:latin typeface="Arial" charset="0"/>
              </a:rPr>
              <a:t>mezcla</a:t>
            </a:r>
            <a:r>
              <a:rPr lang="en-GB" sz="2800" dirty="0" smtClean="0">
                <a:latin typeface="Arial" charset="0"/>
              </a:rPr>
              <a:t> de </a:t>
            </a:r>
            <a:r>
              <a:rPr lang="en-GB" sz="2800" dirty="0" err="1" smtClean="0">
                <a:solidFill>
                  <a:srgbClr val="FFFF00"/>
                </a:solidFill>
                <a:latin typeface="Arial" charset="0"/>
              </a:rPr>
              <a:t>hidrocarburos</a:t>
            </a:r>
            <a:r>
              <a:rPr lang="en-GB" sz="2800" dirty="0" smtClean="0">
                <a:latin typeface="Arial" charset="0"/>
              </a:rPr>
              <a:t>, </a:t>
            </a:r>
            <a:r>
              <a:rPr lang="en-GB" sz="2800" dirty="0" err="1" smtClean="0">
                <a:latin typeface="Arial" charset="0"/>
              </a:rPr>
              <a:t>cuya</a:t>
            </a:r>
            <a:r>
              <a:rPr lang="en-GB" sz="2800" dirty="0" smtClean="0">
                <a:latin typeface="Arial" charset="0"/>
              </a:rPr>
              <a:t> </a:t>
            </a:r>
            <a:r>
              <a:rPr lang="en-GB" sz="2800" dirty="0" err="1" smtClean="0">
                <a:latin typeface="Arial" charset="0"/>
              </a:rPr>
              <a:t>fórmula</a:t>
            </a:r>
            <a:r>
              <a:rPr lang="en-GB" sz="2800" dirty="0" smtClean="0">
                <a:latin typeface="Arial" charset="0"/>
              </a:rPr>
              <a:t> </a:t>
            </a:r>
            <a:r>
              <a:rPr lang="en-GB" sz="2800" dirty="0" err="1" smtClean="0">
                <a:latin typeface="Arial" charset="0"/>
              </a:rPr>
              <a:t>es</a:t>
            </a:r>
            <a:r>
              <a:rPr lang="en-GB" sz="2800" dirty="0" smtClean="0">
                <a:latin typeface="Arial" charset="0"/>
              </a:rPr>
              <a:t> de la forma </a:t>
            </a:r>
            <a:r>
              <a:rPr lang="en-GB" sz="2800" dirty="0" err="1" smtClean="0">
                <a:solidFill>
                  <a:srgbClr val="FFFF00"/>
                </a:solidFill>
                <a:latin typeface="Arial" charset="0"/>
              </a:rPr>
              <a:t>CxHy</a:t>
            </a:r>
            <a:r>
              <a:rPr lang="en-GB" sz="2800" dirty="0" smtClean="0">
                <a:latin typeface="Arial" charset="0"/>
              </a:rPr>
              <a:t> y </a:t>
            </a:r>
            <a:r>
              <a:rPr lang="en-GB" sz="2800" dirty="0" err="1" smtClean="0">
                <a:latin typeface="Arial" charset="0"/>
              </a:rPr>
              <a:t>que</a:t>
            </a:r>
            <a:r>
              <a:rPr lang="en-GB" sz="2800" dirty="0" smtClean="0">
                <a:latin typeface="Arial" charset="0"/>
              </a:rPr>
              <a:t> </a:t>
            </a:r>
            <a:r>
              <a:rPr lang="en-GB" sz="2800" dirty="0" err="1" smtClean="0">
                <a:latin typeface="Arial" charset="0"/>
              </a:rPr>
              <a:t>pueden</a:t>
            </a:r>
            <a:r>
              <a:rPr lang="en-GB" sz="2800" dirty="0" smtClean="0">
                <a:latin typeface="Arial" charset="0"/>
              </a:rPr>
              <a:t> ser </a:t>
            </a:r>
            <a:r>
              <a:rPr lang="en-GB" sz="2800" dirty="0" err="1" smtClean="0">
                <a:latin typeface="Arial" charset="0"/>
              </a:rPr>
              <a:t>saturados</a:t>
            </a:r>
            <a:r>
              <a:rPr lang="en-GB" sz="2800" dirty="0" smtClean="0">
                <a:latin typeface="Arial" charset="0"/>
              </a:rPr>
              <a:t>, no </a:t>
            </a:r>
            <a:r>
              <a:rPr lang="en-GB" sz="2800" dirty="0" err="1" smtClean="0">
                <a:latin typeface="Arial" charset="0"/>
              </a:rPr>
              <a:t>saturados</a:t>
            </a:r>
            <a:r>
              <a:rPr lang="en-GB" sz="2800" dirty="0" smtClean="0">
                <a:latin typeface="Arial" charset="0"/>
              </a:rPr>
              <a:t> etc.</a:t>
            </a:r>
          </a:p>
        </p:txBody>
      </p:sp>
      <p:pic>
        <p:nvPicPr>
          <p:cNvPr id="15364" name="Picture 5" descr="Vertido de petróle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1700213"/>
            <a:ext cx="3311525"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torrere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71500" y="620713"/>
            <a:ext cx="5307013" cy="5308600"/>
          </a:xfrm>
          <a:noFill/>
          <a:extLst>
            <a:ext uri="{909E8E84-426E-40DD-AFC4-6F175D3DCCD1}">
              <a14:hiddenFill xmlns:a14="http://schemas.microsoft.com/office/drawing/2010/main">
                <a:solidFill>
                  <a:srgbClr val="FFFFFF"/>
                </a:solidFill>
              </a14:hiddenFill>
            </a:ext>
          </a:extLst>
        </p:spPr>
      </p:pic>
      <p:pic>
        <p:nvPicPr>
          <p:cNvPr id="16387" name="Picture 5" descr="torrere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75" y="620713"/>
            <a:ext cx="2776538"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6"/>
          <p:cNvSpPr>
            <a:spLocks noChangeArrowheads="1"/>
          </p:cNvSpPr>
          <p:nvPr/>
        </p:nvSpPr>
        <p:spPr bwMode="auto">
          <a:xfrm>
            <a:off x="827088" y="6092825"/>
            <a:ext cx="7589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_tradnl" altLang="es-PE" b="1"/>
              <a:t>TORRE DE DESTILACIÓN FRACCIONADA DEL PETRÓLEO CRUDO</a:t>
            </a:r>
            <a:r>
              <a:rPr lang="es-ES_tradnl" altLang="es-PE"/>
              <a:t>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0" y="1570038"/>
            <a:ext cx="9144000" cy="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graphicFrame>
        <p:nvGraphicFramePr>
          <p:cNvPr id="74873" name="Group 121"/>
          <p:cNvGraphicFramePr>
            <a:graphicFrameLocks noGrp="1"/>
          </p:cNvGraphicFramePr>
          <p:nvPr>
            <p:extLst>
              <p:ext uri="{D42A27DB-BD31-4B8C-83A1-F6EECF244321}">
                <p14:modId xmlns:p14="http://schemas.microsoft.com/office/powerpoint/2010/main" val="1155573315"/>
              </p:ext>
            </p:extLst>
          </p:nvPr>
        </p:nvGraphicFramePr>
        <p:xfrm>
          <a:off x="285750" y="603250"/>
          <a:ext cx="8604250" cy="5897624"/>
        </p:xfrm>
        <a:graphic>
          <a:graphicData uri="http://schemas.openxmlformats.org/drawingml/2006/table">
            <a:tbl>
              <a:tblPr/>
              <a:tblGrid>
                <a:gridCol w="2256877"/>
                <a:gridCol w="2130995"/>
                <a:gridCol w="1707108"/>
                <a:gridCol w="2509270"/>
              </a:tblGrid>
              <a:tr h="5790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Nombre</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cap="flat">
                      <a:noFill/>
                    </a:lnL>
                    <a:lnR>
                      <a:noFill/>
                    </a:lnR>
                    <a:lnT>
                      <a:noFill/>
                    </a:lnT>
                    <a:lnB>
                      <a:noFill/>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Punto</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ebullición</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(°C)</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Composición</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aproximada</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Usos</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cap="flat">
                      <a:noFill/>
                    </a:lnR>
                    <a:lnT>
                      <a:noFill/>
                    </a:lnT>
                    <a:lnB>
                      <a:noFill/>
                    </a:lnB>
                    <a:lnTlToBr>
                      <a:noFill/>
                    </a:lnTlToBr>
                    <a:lnBlToTr>
                      <a:noFill/>
                    </a:lnBlToTr>
                    <a:solidFill>
                      <a:srgbClr val="FF99FF"/>
                    </a:solidFill>
                  </a:tcPr>
                </a:tc>
              </a:tr>
              <a:tr h="4613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Gasolina</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ligera</a:t>
                      </a:r>
                      <a:r>
                        <a:rPr kumimoji="0" lang="en-GB" sz="1000" b="0" i="0" u="none" strike="noStrike" cap="none" normalizeH="0" baseline="0" dirty="0" smtClean="0">
                          <a:ln>
                            <a:noFill/>
                          </a:ln>
                          <a:solidFill>
                            <a:srgbClr val="000000"/>
                          </a:solidFill>
                          <a:effectLst/>
                          <a:latin typeface="Arial" charset="0"/>
                          <a:ea typeface="Times New Roman" pitchFamily="18" charset="0"/>
                          <a:cs typeface="Arial" charset="0"/>
                        </a:rPr>
                        <a:t> </a:t>
                      </a:r>
                      <a:endParaRPr kumimoji="0" lang="en-GB" sz="10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cap="flat">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20 - 100 </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5</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H</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12 </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7</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H</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16</a:t>
                      </a:r>
                      <a:endParaRPr kumimoji="0" lang="en-GB" sz="1600" b="0" i="0" u="none" strike="noStrike" cap="none" normalizeH="0" baseline="-2500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Disolvente</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cap="flat">
                      <a:noFill/>
                    </a:lnR>
                    <a:lnT>
                      <a:noFill/>
                    </a:lnT>
                    <a:lnB>
                      <a:noFill/>
                    </a:lnB>
                    <a:lnTlToBr>
                      <a:noFill/>
                    </a:lnTlToBr>
                    <a:lnBlToTr>
                      <a:noFill/>
                    </a:lnBlToTr>
                    <a:solidFill>
                      <a:schemeClr val="accent5">
                        <a:lumMod val="60000"/>
                        <a:lumOff val="40000"/>
                      </a:schemeClr>
                    </a:solidFill>
                  </a:tcPr>
                </a:tc>
              </a:tr>
              <a:tr h="5000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Bencina</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cap="flat">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70 - 90</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6</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H</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14 </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7</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H</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16</a:t>
                      </a:r>
                      <a:endParaRPr kumimoji="0" lang="en-GB" sz="1600" b="0" i="0" u="none" strike="noStrike" cap="none" normalizeH="0" baseline="-2500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Limpieza</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en seco </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cap="flat">
                      <a:noFill/>
                    </a:lnR>
                    <a:lnT>
                      <a:noFill/>
                    </a:lnT>
                    <a:lnB>
                      <a:noFill/>
                    </a:lnB>
                    <a:lnTlToBr>
                      <a:noFill/>
                    </a:lnTlToBr>
                    <a:lnBlToTr>
                      <a:noFill/>
                    </a:lnBlToTr>
                    <a:solidFill>
                      <a:schemeClr val="accent5">
                        <a:lumMod val="60000"/>
                        <a:lumOff val="40000"/>
                      </a:schemeClr>
                    </a:solidFill>
                  </a:tcPr>
                </a:tc>
              </a:tr>
              <a:tr h="5000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Ligroína</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cap="flat">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80 - 120</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6</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H</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14 </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8</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H</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18</a:t>
                      </a:r>
                      <a:endParaRPr kumimoji="0" lang="en-GB" sz="1600" b="0" i="0" u="none" strike="noStrike" cap="none" normalizeH="0" baseline="-2500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Disolvente</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cap="flat">
                      <a:noFill/>
                    </a:lnR>
                    <a:lnT>
                      <a:noFill/>
                    </a:lnT>
                    <a:lnB>
                      <a:noFill/>
                    </a:lnB>
                    <a:lnTlToBr>
                      <a:noFill/>
                    </a:lnTlToBr>
                    <a:lnBlToTr>
                      <a:noFill/>
                    </a:lnBlToTr>
                    <a:solidFill>
                      <a:schemeClr val="accent5">
                        <a:lumMod val="60000"/>
                        <a:lumOff val="40000"/>
                      </a:schemeClr>
                    </a:solidFill>
                  </a:tcPr>
                </a:tc>
              </a:tr>
              <a:tr h="5000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Gasolina</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cap="flat">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70 - 200</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6</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H</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14 </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11</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H</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24</a:t>
                      </a:r>
                      <a:endParaRPr kumimoji="0" lang="en-GB" sz="1600" b="0" i="0" u="none" strike="noStrike" cap="none" normalizeH="0" baseline="-2500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Carburante</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de </a:t>
                      </a: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motores</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cap="flat">
                      <a:noFill/>
                    </a:lnR>
                    <a:lnT>
                      <a:noFill/>
                    </a:lnT>
                    <a:lnB>
                      <a:noFill/>
                    </a:lnB>
                    <a:lnTlToBr>
                      <a:noFill/>
                    </a:lnTlToBr>
                    <a:lnBlToTr>
                      <a:noFill/>
                    </a:lnBlToTr>
                    <a:solidFill>
                      <a:schemeClr val="accent5">
                        <a:lumMod val="60000"/>
                        <a:lumOff val="40000"/>
                      </a:schemeClr>
                    </a:solidFill>
                  </a:tcPr>
                </a:tc>
              </a:tr>
              <a:tr h="5044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Queroseno</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cap="flat">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200 - 300</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1 </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16</a:t>
                      </a:r>
                      <a:endParaRPr kumimoji="0" lang="en-GB" sz="1600" b="0" i="0" u="none" strike="noStrike" cap="none" normalizeH="0" baseline="-2500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Alumbrado</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cap="flat">
                      <a:noFill/>
                    </a:lnR>
                    <a:lnT>
                      <a:noFill/>
                    </a:lnT>
                    <a:lnB>
                      <a:noFill/>
                    </a:lnB>
                    <a:lnTlToBr>
                      <a:noFill/>
                    </a:lnTlToBr>
                    <a:lnBlToTr>
                      <a:noFill/>
                    </a:lnBlToTr>
                    <a:solidFill>
                      <a:schemeClr val="accent5">
                        <a:lumMod val="60000"/>
                        <a:lumOff val="40000"/>
                      </a:schemeClr>
                    </a:solidFill>
                  </a:tcPr>
                </a:tc>
              </a:tr>
              <a:tr h="4955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Gasóleo</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cap="flat">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300 - 400</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13 </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18</a:t>
                      </a:r>
                      <a:endParaRPr kumimoji="0" lang="en-GB" sz="1600" b="0" i="0" u="none" strike="noStrike" cap="none" normalizeH="0" baseline="-2500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Carburante</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cap="flat">
                      <a:noFill/>
                    </a:lnR>
                    <a:lnT>
                      <a:noFill/>
                    </a:lnT>
                    <a:lnB>
                      <a:noFill/>
                    </a:lnB>
                    <a:lnTlToBr>
                      <a:noFill/>
                    </a:lnTlToBr>
                    <a:lnBlToTr>
                      <a:noFill/>
                    </a:lnBlToTr>
                    <a:solidFill>
                      <a:schemeClr val="accent5">
                        <a:lumMod val="60000"/>
                        <a:lumOff val="40000"/>
                      </a:schemeClr>
                    </a:solidFill>
                  </a:tcPr>
                </a:tc>
              </a:tr>
              <a:tr h="5482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Aceite</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lubricante</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cap="flat">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&gt; 400</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16 </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20</a:t>
                      </a:r>
                      <a:endParaRPr kumimoji="0" lang="en-GB" sz="1600" b="0" i="0" u="none" strike="noStrike" cap="none" normalizeH="0" baseline="-2500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Lubricantes</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cap="flat">
                      <a:noFill/>
                    </a:lnR>
                    <a:lnT>
                      <a:noFill/>
                    </a:lnT>
                    <a:lnB>
                      <a:noFill/>
                    </a:lnB>
                    <a:lnTlToBr>
                      <a:noFill/>
                    </a:lnTlToBr>
                    <a:lnBlToTr>
                      <a:noFill/>
                    </a:lnBlToTr>
                    <a:solidFill>
                      <a:schemeClr val="accent5">
                        <a:lumMod val="60000"/>
                        <a:lumOff val="40000"/>
                      </a:schemeClr>
                    </a:solidFill>
                  </a:tcPr>
                </a:tc>
              </a:tr>
              <a:tr h="59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Grasas</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vaselina</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etc. </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cap="flat">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&gt; 400 </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1 8 </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22</a:t>
                      </a:r>
                      <a:endParaRPr kumimoji="0" lang="en-GB" sz="1600" b="0" i="0" u="none" strike="noStrike" cap="none" normalizeH="0" baseline="-2500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Preparaciones</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farmacéuticas</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cap="flat">
                      <a:noFill/>
                    </a:lnR>
                    <a:lnT>
                      <a:noFill/>
                    </a:lnT>
                    <a:lnB>
                      <a:noFill/>
                    </a:lnB>
                    <a:lnTlToBr>
                      <a:noFill/>
                    </a:lnTlToBr>
                    <a:lnBlToTr>
                      <a:noFill/>
                    </a:lnBlToTr>
                    <a:solidFill>
                      <a:schemeClr val="accent5">
                        <a:lumMod val="60000"/>
                        <a:lumOff val="40000"/>
                      </a:schemeClr>
                    </a:solidFill>
                  </a:tcPr>
                </a:tc>
              </a:tr>
              <a:tr h="5714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Cera</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de </a:t>
                      </a: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parafina</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cap="flat">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&gt; 400</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20 </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30</a:t>
                      </a:r>
                      <a:endParaRPr kumimoji="0" lang="en-GB" sz="1600" b="0" i="0" u="none" strike="noStrike" cap="none" normalizeH="0" baseline="-2500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Velas</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papel</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encerado</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cap="flat">
                      <a:noFill/>
                    </a:lnR>
                    <a:lnT>
                      <a:noFill/>
                    </a:lnT>
                    <a:lnB>
                      <a:noFill/>
                    </a:lnB>
                    <a:lnTlToBr>
                      <a:noFill/>
                    </a:lnTlToBr>
                    <a:lnBlToTr>
                      <a:noFill/>
                    </a:lnBlToTr>
                    <a:solidFill>
                      <a:schemeClr val="accent5">
                        <a:lumMod val="60000"/>
                        <a:lumOff val="40000"/>
                      </a:schemeClr>
                    </a:solidFill>
                  </a:tcPr>
                </a:tc>
              </a:tr>
              <a:tr h="6428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Residuo</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asfalto</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 </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cap="flat">
                      <a:noFill/>
                    </a:lnL>
                    <a:lnR>
                      <a:noFill/>
                    </a:lnR>
                    <a:lnT>
                      <a:noFill/>
                    </a:lnT>
                    <a:lnB cap="flat">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No </a:t>
                      </a:r>
                      <a:r>
                        <a:rPr kumimoji="0" lang="en-GB" sz="1600" b="0" i="0" u="none" strike="noStrike" cap="none" normalizeH="0" baseline="0" dirty="0" err="1" smtClean="0">
                          <a:ln>
                            <a:noFill/>
                          </a:ln>
                          <a:solidFill>
                            <a:srgbClr val="000000"/>
                          </a:solidFill>
                          <a:effectLst/>
                          <a:latin typeface="Arial" charset="0"/>
                          <a:ea typeface="Times New Roman" pitchFamily="18" charset="0"/>
                          <a:cs typeface="Arial" charset="0"/>
                        </a:rPr>
                        <a:t>volátil</a:t>
                      </a:r>
                      <a:endParaRPr kumimoji="0" lang="en-GB"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cap="flat">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30 </a:t>
                      </a:r>
                      <a:r>
                        <a:rPr kumimoji="0" lang="en-GB" sz="1600" b="0" i="0" u="none" strike="noStrike" cap="none" normalizeH="0" baseline="0" dirty="0" smtClean="0">
                          <a:ln>
                            <a:noFill/>
                          </a:ln>
                          <a:solidFill>
                            <a:srgbClr val="000000"/>
                          </a:solidFill>
                          <a:effectLst/>
                          <a:latin typeface="Arial" charset="0"/>
                          <a:ea typeface="Times New Roman" pitchFamily="18" charset="0"/>
                          <a:cs typeface="Arial" charset="0"/>
                        </a:rPr>
                        <a:t>—C</a:t>
                      </a:r>
                      <a:r>
                        <a:rPr kumimoji="0" lang="en-GB" sz="1600" b="0" i="0" u="none" strike="noStrike" cap="none" normalizeH="0" baseline="-25000" dirty="0" smtClean="0">
                          <a:ln>
                            <a:noFill/>
                          </a:ln>
                          <a:solidFill>
                            <a:srgbClr val="000000"/>
                          </a:solidFill>
                          <a:effectLst/>
                          <a:latin typeface="Arial" charset="0"/>
                          <a:ea typeface="Times New Roman" pitchFamily="18" charset="0"/>
                          <a:cs typeface="Arial" charset="0"/>
                        </a:rPr>
                        <a:t>40</a:t>
                      </a:r>
                      <a:endParaRPr kumimoji="0" lang="en-GB" sz="1600" b="0" i="0" u="none" strike="noStrike" cap="none" normalizeH="0" baseline="-2500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a:noFill/>
                    </a:lnR>
                    <a:lnT>
                      <a:noFill/>
                    </a:lnT>
                    <a:lnB cap="flat">
                      <a:noFill/>
                    </a:lnB>
                    <a:lnTlToBr>
                      <a:noFill/>
                    </a:lnTlToBr>
                    <a:lnBlToTr>
                      <a:noFill/>
                    </a:lnBlToTr>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600" b="0" i="0" u="none" strike="noStrike" cap="none" normalizeH="0" baseline="0" dirty="0" smtClean="0">
                          <a:ln>
                            <a:noFill/>
                          </a:ln>
                          <a:solidFill>
                            <a:srgbClr val="000000"/>
                          </a:solidFill>
                          <a:effectLst/>
                          <a:latin typeface="Arial" charset="0"/>
                          <a:ea typeface="Times New Roman" pitchFamily="18" charset="0"/>
                          <a:cs typeface="Arial" charset="0"/>
                        </a:rPr>
                        <a:t>Alquitrán asfáltico, coque de petróleo </a:t>
                      </a:r>
                      <a:endParaRPr kumimoji="0" lang="es-ES_tradnl" sz="16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91441" marR="91441" marT="45714" marB="45714" anchor="ctr" horzOverflow="overflow">
                    <a:lnL>
                      <a:noFill/>
                    </a:lnL>
                    <a:lnR cap="flat">
                      <a:noFill/>
                    </a:lnR>
                    <a:lnT>
                      <a:noFill/>
                    </a:lnT>
                    <a:lnB cap="flat">
                      <a:noFill/>
                    </a:lnB>
                    <a:lnTlToBr>
                      <a:noFill/>
                    </a:lnTlToBr>
                    <a:lnBlToTr>
                      <a:noFill/>
                    </a:lnBlToTr>
                    <a:solidFill>
                      <a:schemeClr val="accent5">
                        <a:lumMod val="60000"/>
                        <a:lumOff val="40000"/>
                      </a:schemeClr>
                    </a:solidFill>
                  </a:tcPr>
                </a:tc>
              </a:tr>
            </a:tbl>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Cuota Producción Mundial Petróleo Países">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95536" y="548680"/>
            <a:ext cx="8424936" cy="5904656"/>
          </a:xfrm>
          <a:prstGeom prst="rect">
            <a:avLst/>
          </a:prstGeom>
          <a:noFill/>
          <a:ln>
            <a:noFill/>
          </a:ln>
        </p:spPr>
      </p:pic>
    </p:spTree>
    <p:extLst>
      <p:ext uri="{BB962C8B-B14F-4D97-AF65-F5344CB8AC3E}">
        <p14:creationId xmlns:p14="http://schemas.microsoft.com/office/powerpoint/2010/main" val="463678814"/>
      </p:ext>
    </p:extLst>
  </p:cSld>
  <p:clrMapOvr>
    <a:masterClrMapping/>
  </p:clrMapOvr>
</p:sld>
</file>

<file path=ppt/theme/theme1.xml><?xml version="1.0" encoding="utf-8"?>
<a:theme xmlns:a="http://schemas.openxmlformats.org/drawingml/2006/main" name="Telón">
  <a:themeElements>
    <a:clrScheme name="Telón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fontScheme name="Teló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lón 1">
        <a:dk1>
          <a:srgbClr val="602000"/>
        </a:dk1>
        <a:lt1>
          <a:srgbClr val="FFFFFF"/>
        </a:lt1>
        <a:dk2>
          <a:srgbClr val="800000"/>
        </a:dk2>
        <a:lt2>
          <a:srgbClr val="FFFFCC"/>
        </a:lt2>
        <a:accent1>
          <a:srgbClr val="FF3300"/>
        </a:accent1>
        <a:accent2>
          <a:srgbClr val="000000"/>
        </a:accent2>
        <a:accent3>
          <a:srgbClr val="C0AAAA"/>
        </a:accent3>
        <a:accent4>
          <a:srgbClr val="DADADA"/>
        </a:accent4>
        <a:accent5>
          <a:srgbClr val="FFADAA"/>
        </a:accent5>
        <a:accent6>
          <a:srgbClr val="000000"/>
        </a:accent6>
        <a:hlink>
          <a:srgbClr val="EBF25A"/>
        </a:hlink>
        <a:folHlink>
          <a:srgbClr val="F2AA68"/>
        </a:folHlink>
      </a:clrScheme>
      <a:clrMap bg1="dk2" tx1="lt1" bg2="dk1" tx2="lt2" accent1="accent1" accent2="accent2" accent3="accent3" accent4="accent4" accent5="accent5" accent6="accent6" hlink="hlink" folHlink="folHlink"/>
    </a:extraClrScheme>
    <a:extraClrScheme>
      <a:clrScheme name="Telón 2">
        <a:dk1>
          <a:srgbClr val="000066"/>
        </a:dk1>
        <a:lt1>
          <a:srgbClr val="FFFFFF"/>
        </a:lt1>
        <a:dk2>
          <a:srgbClr val="000099"/>
        </a:dk2>
        <a:lt2>
          <a:srgbClr val="D8F6F8"/>
        </a:lt2>
        <a:accent1>
          <a:srgbClr val="0099FF"/>
        </a:accent1>
        <a:accent2>
          <a:srgbClr val="00003A"/>
        </a:accent2>
        <a:accent3>
          <a:srgbClr val="AAAACA"/>
        </a:accent3>
        <a:accent4>
          <a:srgbClr val="DADADA"/>
        </a:accent4>
        <a:accent5>
          <a:srgbClr val="AACAFF"/>
        </a:accent5>
        <a:accent6>
          <a:srgbClr val="000034"/>
        </a:accent6>
        <a:hlink>
          <a:srgbClr val="DDD925"/>
        </a:hlink>
        <a:folHlink>
          <a:srgbClr val="72C676"/>
        </a:folHlink>
      </a:clrScheme>
      <a:clrMap bg1="dk2" tx1="lt1" bg2="dk1" tx2="lt2" accent1="accent1" accent2="accent2" accent3="accent3" accent4="accent4" accent5="accent5" accent6="accent6" hlink="hlink" folHlink="folHlink"/>
    </a:extraClrScheme>
    <a:extraClrScheme>
      <a:clrScheme name="Telón 3">
        <a:dk1>
          <a:srgbClr val="4C3D57"/>
        </a:dk1>
        <a:lt1>
          <a:srgbClr val="FFFFFF"/>
        </a:lt1>
        <a:dk2>
          <a:srgbClr val="660066"/>
        </a:dk2>
        <a:lt2>
          <a:srgbClr val="FDFBE3"/>
        </a:lt2>
        <a:accent1>
          <a:srgbClr val="976C9E"/>
        </a:accent1>
        <a:accent2>
          <a:srgbClr val="1E1822"/>
        </a:accent2>
        <a:accent3>
          <a:srgbClr val="B8AAB8"/>
        </a:accent3>
        <a:accent4>
          <a:srgbClr val="DADADA"/>
        </a:accent4>
        <a:accent5>
          <a:srgbClr val="C9BACC"/>
        </a:accent5>
        <a:accent6>
          <a:srgbClr val="1A151E"/>
        </a:accent6>
        <a:hlink>
          <a:srgbClr val="D8C460"/>
        </a:hlink>
        <a:folHlink>
          <a:srgbClr val="C3C2BD"/>
        </a:folHlink>
      </a:clrScheme>
      <a:clrMap bg1="dk2" tx1="lt1" bg2="dk1" tx2="lt2" accent1="accent1" accent2="accent2" accent3="accent3" accent4="accent4" accent5="accent5" accent6="accent6" hlink="hlink" folHlink="folHlink"/>
    </a:extraClrScheme>
    <a:extraClrScheme>
      <a:clrScheme name="Telón 4">
        <a:dk1>
          <a:srgbClr val="334D3F"/>
        </a:dk1>
        <a:lt1>
          <a:srgbClr val="FFFFFF"/>
        </a:lt1>
        <a:dk2>
          <a:srgbClr val="008000"/>
        </a:dk2>
        <a:lt2>
          <a:srgbClr val="D3F1DB"/>
        </a:lt2>
        <a:accent1>
          <a:srgbClr val="4A6D84"/>
        </a:accent1>
        <a:accent2>
          <a:srgbClr val="213329"/>
        </a:accent2>
        <a:accent3>
          <a:srgbClr val="AAC0AA"/>
        </a:accent3>
        <a:accent4>
          <a:srgbClr val="DADADA"/>
        </a:accent4>
        <a:accent5>
          <a:srgbClr val="B1BAC2"/>
        </a:accent5>
        <a:accent6>
          <a:srgbClr val="1D2D24"/>
        </a:accent6>
        <a:hlink>
          <a:srgbClr val="F0B100"/>
        </a:hlink>
        <a:folHlink>
          <a:srgbClr val="C37103"/>
        </a:folHlink>
      </a:clrScheme>
      <a:clrMap bg1="dk2" tx1="lt1" bg2="dk1" tx2="lt2" accent1="accent1" accent2="accent2" accent3="accent3" accent4="accent4" accent5="accent5" accent6="accent6" hlink="hlink" folHlink="folHlink"/>
    </a:extraClrScheme>
    <a:extraClrScheme>
      <a:clrScheme name="Telón 5">
        <a:dk1>
          <a:srgbClr val="566858"/>
        </a:dk1>
        <a:lt1>
          <a:srgbClr val="FFFFFF"/>
        </a:lt1>
        <a:dk2>
          <a:srgbClr val="6D8771"/>
        </a:dk2>
        <a:lt2>
          <a:srgbClr val="ECECB2"/>
        </a:lt2>
        <a:accent1>
          <a:srgbClr val="76A571"/>
        </a:accent1>
        <a:accent2>
          <a:srgbClr val="465648"/>
        </a:accent2>
        <a:accent3>
          <a:srgbClr val="BAC3BB"/>
        </a:accent3>
        <a:accent4>
          <a:srgbClr val="DADADA"/>
        </a:accent4>
        <a:accent5>
          <a:srgbClr val="BDCFBB"/>
        </a:accent5>
        <a:accent6>
          <a:srgbClr val="3F4D40"/>
        </a:accent6>
        <a:hlink>
          <a:srgbClr val="FFDC0B"/>
        </a:hlink>
        <a:folHlink>
          <a:srgbClr val="FC9916"/>
        </a:folHlink>
      </a:clrScheme>
      <a:clrMap bg1="dk2" tx1="lt1" bg2="dk1" tx2="lt2" accent1="accent1" accent2="accent2" accent3="accent3" accent4="accent4" accent5="accent5" accent6="accent6" hlink="hlink" folHlink="folHlink"/>
    </a:extraClrScheme>
    <a:extraClrScheme>
      <a:clrScheme name="Telón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clrMap bg1="dk2" tx1="lt1" bg2="dk1" tx2="lt2" accent1="accent1" accent2="accent2" accent3="accent3" accent4="accent4" accent5="accent5" accent6="accent6" hlink="hlink" folHlink="folHlink"/>
    </a:extraClrScheme>
    <a:extraClrScheme>
      <a:clrScheme name="Telón 7">
        <a:dk1>
          <a:srgbClr val="50688C"/>
        </a:dk1>
        <a:lt1>
          <a:srgbClr val="FFFFFF"/>
        </a:lt1>
        <a:dk2>
          <a:srgbClr val="6E87AC"/>
        </a:dk2>
        <a:lt2>
          <a:srgbClr val="FFFFFF"/>
        </a:lt2>
        <a:accent1>
          <a:srgbClr val="376EA5"/>
        </a:accent1>
        <a:accent2>
          <a:srgbClr val="445876"/>
        </a:accent2>
        <a:accent3>
          <a:srgbClr val="BAC3D2"/>
        </a:accent3>
        <a:accent4>
          <a:srgbClr val="DADADA"/>
        </a:accent4>
        <a:accent5>
          <a:srgbClr val="AEBACF"/>
        </a:accent5>
        <a:accent6>
          <a:srgbClr val="3D4F6A"/>
        </a:accent6>
        <a:hlink>
          <a:srgbClr val="66CCFF"/>
        </a:hlink>
        <a:folHlink>
          <a:srgbClr val="CCCCFF"/>
        </a:folHlink>
      </a:clrScheme>
      <a:clrMap bg1="dk2" tx1="lt1" bg2="dk1" tx2="lt2" accent1="accent1" accent2="accent2" accent3="accent3" accent4="accent4" accent5="accent5" accent6="accent6" hlink="hlink" folHlink="folHlink"/>
    </a:extraClrScheme>
    <a:extraClrScheme>
      <a:clrScheme name="Telón 8">
        <a:dk1>
          <a:srgbClr val="000000"/>
        </a:dk1>
        <a:lt1>
          <a:srgbClr val="DDDCC5"/>
        </a:lt1>
        <a:dk2>
          <a:srgbClr val="000000"/>
        </a:dk2>
        <a:lt2>
          <a:srgbClr val="C9C6A5"/>
        </a:lt2>
        <a:accent1>
          <a:srgbClr val="C0C0C0"/>
        </a:accent1>
        <a:accent2>
          <a:srgbClr val="B0AC90"/>
        </a:accent2>
        <a:accent3>
          <a:srgbClr val="EBEBDF"/>
        </a:accent3>
        <a:accent4>
          <a:srgbClr val="000000"/>
        </a:accent4>
        <a:accent5>
          <a:srgbClr val="DCDCDC"/>
        </a:accent5>
        <a:accent6>
          <a:srgbClr val="9F9B82"/>
        </a:accent6>
        <a:hlink>
          <a:srgbClr val="666699"/>
        </a:hlink>
        <a:folHlink>
          <a:srgbClr val="905C80"/>
        </a:folHlink>
      </a:clrScheme>
      <a:clrMap bg1="lt1" tx1="dk1" bg2="lt2" tx2="dk2" accent1="accent1" accent2="accent2" accent3="accent3" accent4="accent4" accent5="accent5" accent6="accent6" hlink="hlink" folHlink="folHlink"/>
    </a:extraClrScheme>
    <a:extraClrScheme>
      <a:clrScheme name="Telón 9">
        <a:dk1>
          <a:srgbClr val="000000"/>
        </a:dk1>
        <a:lt1>
          <a:srgbClr val="FFFFFF"/>
        </a:lt1>
        <a:dk2>
          <a:srgbClr val="000099"/>
        </a:dk2>
        <a:lt2>
          <a:srgbClr val="DDDDDD"/>
        </a:lt2>
        <a:accent1>
          <a:srgbClr val="C6D4D4"/>
        </a:accent1>
        <a:accent2>
          <a:srgbClr val="C0C0C0"/>
        </a:accent2>
        <a:accent3>
          <a:srgbClr val="FFFFFF"/>
        </a:accent3>
        <a:accent4>
          <a:srgbClr val="000000"/>
        </a:accent4>
        <a:accent5>
          <a:srgbClr val="DFE6E6"/>
        </a:accent5>
        <a:accent6>
          <a:srgbClr val="AEAEAE"/>
        </a:accent6>
        <a:hlink>
          <a:srgbClr val="6600FF"/>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5">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ecuencia">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uencia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ecuencia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ecuencia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ecuencia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ecuencia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ecuencia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ecuencia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ecuencia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ecuencia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Curtain Call</Template>
  <TotalTime>7066</TotalTime>
  <Words>2545</Words>
  <Application>Microsoft Office PowerPoint</Application>
  <PresentationFormat>Presentación en pantalla (4:3)</PresentationFormat>
  <Paragraphs>445</Paragraphs>
  <Slides>52</Slides>
  <Notes>2</Notes>
  <HiddenSlides>0</HiddenSlides>
  <MMClips>0</MMClips>
  <ScaleCrop>false</ScaleCrop>
  <HeadingPairs>
    <vt:vector size="6" baseType="variant">
      <vt:variant>
        <vt:lpstr>Tema</vt:lpstr>
      </vt:variant>
      <vt:variant>
        <vt:i4>2</vt:i4>
      </vt:variant>
      <vt:variant>
        <vt:lpstr>Servidores OLE incrustados</vt:lpstr>
      </vt:variant>
      <vt:variant>
        <vt:i4>1</vt:i4>
      </vt:variant>
      <vt:variant>
        <vt:lpstr>Títulos de diapositiva</vt:lpstr>
      </vt:variant>
      <vt:variant>
        <vt:i4>52</vt:i4>
      </vt:variant>
    </vt:vector>
  </HeadingPairs>
  <TitlesOfParts>
    <vt:vector size="55" baseType="lpstr">
      <vt:lpstr>Telón</vt:lpstr>
      <vt:lpstr>Tema5</vt:lpstr>
      <vt:lpstr>Ecuación</vt:lpstr>
      <vt:lpstr>Presentación de PowerPoint</vt:lpstr>
      <vt:lpstr>Presentación de PowerPoint</vt:lpstr>
      <vt:lpstr>Presentación de PowerPoint</vt:lpstr>
      <vt:lpstr>   CARBÓN MINERAL</vt:lpstr>
      <vt:lpstr>Presentación de PowerPoint</vt:lpstr>
      <vt:lpstr>PETRÓLEO</vt:lpstr>
      <vt:lpstr>Presentación de PowerPoint</vt:lpstr>
      <vt:lpstr>Presentación de PowerPoint</vt:lpstr>
      <vt:lpstr>Presentación de PowerPoint</vt:lpstr>
      <vt:lpstr>GAS NATURAL</vt:lpstr>
      <vt:lpstr> COMBUSTIBLES MÁS UTILIZADOS</vt:lpstr>
      <vt:lpstr>ANÁLISIS VOLUMÉTRICO DE ALGUNOS COMBUSTIBLES GASEOSOS</vt:lpstr>
      <vt:lpstr>Presentación de PowerPoint</vt:lpstr>
      <vt:lpstr>Presentación de PowerPoint</vt:lpstr>
      <vt:lpstr>  COMBUSTIÓN</vt:lpstr>
      <vt:lpstr>Presentación de PowerPoint</vt:lpstr>
      <vt:lpstr>Presentación de PowerPoint</vt:lpstr>
      <vt:lpstr>MOTORES DE COMBUSTIÓN INTERNA (PARTES)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EL ANALIZADOR ORSAT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MALDONADO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RUTH</dc:creator>
  <cp:lastModifiedBy>RUTH</cp:lastModifiedBy>
  <cp:revision>404</cp:revision>
  <dcterms:created xsi:type="dcterms:W3CDTF">2005-12-25T23:17:02Z</dcterms:created>
  <dcterms:modified xsi:type="dcterms:W3CDTF">2016-04-17T01:39:26Z</dcterms:modified>
</cp:coreProperties>
</file>